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1"/>
  </p:notesMasterIdLst>
  <p:sldIdLst>
    <p:sldId id="627" r:id="rId5"/>
    <p:sldId id="1398" r:id="rId6"/>
    <p:sldId id="1391" r:id="rId7"/>
    <p:sldId id="258" r:id="rId8"/>
    <p:sldId id="257" r:id="rId9"/>
    <p:sldId id="1399" r:id="rId10"/>
    <p:sldId id="653" r:id="rId11"/>
    <p:sldId id="1400" r:id="rId12"/>
    <p:sldId id="1401" r:id="rId13"/>
    <p:sldId id="1402" r:id="rId14"/>
    <p:sldId id="1403" r:id="rId15"/>
    <p:sldId id="1559" r:id="rId16"/>
    <p:sldId id="1540" r:id="rId17"/>
    <p:sldId id="1541" r:id="rId18"/>
    <p:sldId id="1545" r:id="rId19"/>
    <p:sldId id="1551" r:id="rId20"/>
    <p:sldId id="1544" r:id="rId21"/>
    <p:sldId id="1546" r:id="rId22"/>
    <p:sldId id="1560" r:id="rId23"/>
    <p:sldId id="1648" r:id="rId24"/>
    <p:sldId id="1649" r:id="rId25"/>
    <p:sldId id="1650" r:id="rId26"/>
    <p:sldId id="1651" r:id="rId27"/>
    <p:sldId id="1652" r:id="rId28"/>
    <p:sldId id="1653" r:id="rId29"/>
    <p:sldId id="1654" r:id="rId30"/>
    <p:sldId id="1655" r:id="rId31"/>
    <p:sldId id="1656" r:id="rId32"/>
    <p:sldId id="1657" r:id="rId33"/>
    <p:sldId id="1658" r:id="rId34"/>
    <p:sldId id="1428" r:id="rId35"/>
    <p:sldId id="1429" r:id="rId36"/>
    <p:sldId id="1437" r:id="rId37"/>
    <p:sldId id="1438" r:id="rId38"/>
    <p:sldId id="1448" r:id="rId39"/>
    <p:sldId id="1436" r:id="rId40"/>
    <p:sldId id="1440" r:id="rId41"/>
    <p:sldId id="1431" r:id="rId42"/>
    <p:sldId id="1441" r:id="rId43"/>
    <p:sldId id="1442" r:id="rId44"/>
    <p:sldId id="1443" r:id="rId45"/>
    <p:sldId id="1433" r:id="rId46"/>
    <p:sldId id="1439" r:id="rId47"/>
    <p:sldId id="1381" r:id="rId48"/>
    <p:sldId id="1445" r:id="rId49"/>
    <p:sldId id="1430" r:id="rId50"/>
    <p:sldId id="1444" r:id="rId51"/>
    <p:sldId id="1446" r:id="rId52"/>
    <p:sldId id="1447" r:id="rId53"/>
    <p:sldId id="1492" r:id="rId54"/>
    <p:sldId id="1493" r:id="rId55"/>
    <p:sldId id="1449" r:id="rId56"/>
    <p:sldId id="1450" r:id="rId57"/>
    <p:sldId id="1473" r:id="rId58"/>
    <p:sldId id="1474" r:id="rId59"/>
    <p:sldId id="1435" r:id="rId60"/>
    <p:sldId id="1432" r:id="rId61"/>
    <p:sldId id="1453" r:id="rId62"/>
    <p:sldId id="1451" r:id="rId63"/>
    <p:sldId id="1452" r:id="rId64"/>
    <p:sldId id="1404" r:id="rId65"/>
    <p:sldId id="1484" r:id="rId66"/>
    <p:sldId id="1486" r:id="rId67"/>
    <p:sldId id="1485" r:id="rId68"/>
    <p:sldId id="1488" r:id="rId69"/>
    <p:sldId id="1487" r:id="rId70"/>
    <p:sldId id="1406" r:id="rId71"/>
    <p:sldId id="1407" r:id="rId72"/>
    <p:sldId id="1408" r:id="rId73"/>
    <p:sldId id="1561" r:id="rId74"/>
    <p:sldId id="1461" r:id="rId75"/>
    <p:sldId id="1477" r:id="rId76"/>
    <p:sldId id="1562" r:id="rId77"/>
    <p:sldId id="1478" r:id="rId78"/>
    <p:sldId id="1563" r:id="rId79"/>
    <p:sldId id="1564" r:id="rId80"/>
    <p:sldId id="1565" r:id="rId81"/>
    <p:sldId id="1566" r:id="rId82"/>
    <p:sldId id="1567" r:id="rId83"/>
    <p:sldId id="1568" r:id="rId84"/>
    <p:sldId id="1569" r:id="rId85"/>
    <p:sldId id="1570" r:id="rId86"/>
    <p:sldId id="1571" r:id="rId87"/>
    <p:sldId id="1572" r:id="rId88"/>
    <p:sldId id="1573" r:id="rId89"/>
    <p:sldId id="1574" r:id="rId90"/>
    <p:sldId id="1575" r:id="rId91"/>
    <p:sldId id="1576" r:id="rId92"/>
    <p:sldId id="1577" r:id="rId93"/>
    <p:sldId id="1512" r:id="rId94"/>
    <p:sldId id="1578" r:id="rId95"/>
    <p:sldId id="1513" r:id="rId96"/>
    <p:sldId id="1529" r:id="rId97"/>
    <p:sldId id="1579" r:id="rId98"/>
    <p:sldId id="1580" r:id="rId99"/>
    <p:sldId id="1581" r:id="rId100"/>
    <p:sldId id="1582" r:id="rId101"/>
    <p:sldId id="1583" r:id="rId102"/>
    <p:sldId id="1659" r:id="rId103"/>
    <p:sldId id="1584" r:id="rId104"/>
    <p:sldId id="1660" r:id="rId105"/>
    <p:sldId id="1638" r:id="rId106"/>
    <p:sldId id="1639" r:id="rId107"/>
    <p:sldId id="1662" r:id="rId108"/>
    <p:sldId id="1585" r:id="rId109"/>
    <p:sldId id="1663" r:id="rId110"/>
    <p:sldId id="1664" r:id="rId111"/>
    <p:sldId id="1665" r:id="rId112"/>
    <p:sldId id="1666" r:id="rId113"/>
    <p:sldId id="1637" r:id="rId114"/>
    <p:sldId id="1586" r:id="rId115"/>
    <p:sldId id="1587" r:id="rId116"/>
    <p:sldId id="1640" r:id="rId117"/>
    <p:sldId id="1615" r:id="rId118"/>
    <p:sldId id="1619" r:id="rId119"/>
    <p:sldId id="1616" r:id="rId120"/>
    <p:sldId id="1617" r:id="rId121"/>
    <p:sldId id="1556" r:id="rId122"/>
    <p:sldId id="1620" r:id="rId123"/>
    <p:sldId id="1621" r:id="rId124"/>
    <p:sldId id="1622" r:id="rId125"/>
    <p:sldId id="1515" r:id="rId126"/>
    <p:sldId id="1667" r:id="rId127"/>
    <p:sldId id="1668" r:id="rId128"/>
    <p:sldId id="1669" r:id="rId129"/>
    <p:sldId id="1670" r:id="rId130"/>
    <p:sldId id="1671" r:id="rId131"/>
    <p:sldId id="1672" r:id="rId132"/>
    <p:sldId id="1673" r:id="rId133"/>
    <p:sldId id="1674" r:id="rId134"/>
    <p:sldId id="1641" r:id="rId135"/>
    <p:sldId id="1514" r:id="rId136"/>
    <p:sldId id="1623" r:id="rId137"/>
    <p:sldId id="1624" r:id="rId138"/>
    <p:sldId id="1625" r:id="rId139"/>
    <p:sldId id="1626" r:id="rId140"/>
    <p:sldId id="1627" r:id="rId141"/>
    <p:sldId id="1676" r:id="rId142"/>
    <p:sldId id="1677" r:id="rId143"/>
    <p:sldId id="1678" r:id="rId144"/>
    <p:sldId id="1679" r:id="rId145"/>
    <p:sldId id="1688" r:id="rId146"/>
    <p:sldId id="1689" r:id="rId147"/>
    <p:sldId id="1690" r:id="rId148"/>
    <p:sldId id="1691" r:id="rId149"/>
    <p:sldId id="1692" r:id="rId150"/>
    <p:sldId id="1675" r:id="rId151"/>
    <p:sldId id="1645" r:id="rId152"/>
    <p:sldId id="1646" r:id="rId153"/>
    <p:sldId id="1647" r:id="rId154"/>
    <p:sldId id="1628" r:id="rId155"/>
    <p:sldId id="1629" r:id="rId156"/>
    <p:sldId id="1630" r:id="rId157"/>
    <p:sldId id="1589" r:id="rId158"/>
    <p:sldId id="1693" r:id="rId159"/>
    <p:sldId id="1694" r:id="rId160"/>
    <p:sldId id="1695" r:id="rId161"/>
    <p:sldId id="1696" r:id="rId162"/>
    <p:sldId id="1697" r:id="rId163"/>
    <p:sldId id="1698" r:id="rId164"/>
    <p:sldId id="1699" r:id="rId165"/>
    <p:sldId id="1700" r:id="rId166"/>
    <p:sldId id="1632" r:id="rId167"/>
    <p:sldId id="1598" r:id="rId168"/>
    <p:sldId id="1642" r:id="rId169"/>
    <p:sldId id="1631" r:id="rId170"/>
    <p:sldId id="1680" r:id="rId171"/>
    <p:sldId id="1681" r:id="rId172"/>
    <p:sldId id="1643" r:id="rId173"/>
    <p:sldId id="1682" r:id="rId174"/>
    <p:sldId id="1683" r:id="rId175"/>
    <p:sldId id="1684" r:id="rId176"/>
    <p:sldId id="1686" r:id="rId177"/>
    <p:sldId id="1685" r:id="rId178"/>
    <p:sldId id="1687" r:id="rId179"/>
    <p:sldId id="1644" r:id="rId180"/>
    <p:sldId id="1701" r:id="rId181"/>
    <p:sldId id="1703" r:id="rId182"/>
    <p:sldId id="1704" r:id="rId183"/>
    <p:sldId id="1705" r:id="rId184"/>
    <p:sldId id="1706" r:id="rId185"/>
    <p:sldId id="1707" r:id="rId186"/>
    <p:sldId id="1730" r:id="rId187"/>
    <p:sldId id="1708" r:id="rId188"/>
    <p:sldId id="1709" r:id="rId189"/>
    <p:sldId id="1711" r:id="rId190"/>
    <p:sldId id="1712" r:id="rId191"/>
    <p:sldId id="1713" r:id="rId192"/>
    <p:sldId id="1714" r:id="rId193"/>
    <p:sldId id="1715" r:id="rId194"/>
    <p:sldId id="1716" r:id="rId195"/>
    <p:sldId id="1717" r:id="rId196"/>
    <p:sldId id="1718" r:id="rId197"/>
    <p:sldId id="1729" r:id="rId198"/>
    <p:sldId id="1719" r:id="rId199"/>
    <p:sldId id="1720" r:id="rId200"/>
    <p:sldId id="1721" r:id="rId201"/>
    <p:sldId id="1722" r:id="rId202"/>
    <p:sldId id="1723" r:id="rId203"/>
    <p:sldId id="1724" r:id="rId204"/>
    <p:sldId id="1725" r:id="rId205"/>
    <p:sldId id="1726" r:id="rId206"/>
    <p:sldId id="1727" r:id="rId207"/>
    <p:sldId id="1728" r:id="rId208"/>
    <p:sldId id="1599" r:id="rId209"/>
    <p:sldId id="1634" r:id="rId2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6B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A95B9B-4866-BFD8-DE13-EC48C8D434A4}" v="2" dt="2025-08-28T22:43:50.013"/>
  </p1510:revLst>
</p1510:revInfo>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0818" autoAdjust="0"/>
  </p:normalViewPr>
  <p:slideViewPr>
    <p:cSldViewPr snapToGrid="0">
      <p:cViewPr varScale="1">
        <p:scale>
          <a:sx n="77" d="100"/>
          <a:sy n="77" d="100"/>
        </p:scale>
        <p:origin x="1776" y="54"/>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microsoft.com/office/2016/11/relationships/changesInfo" Target="changesInfos/changesInfo1.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microsoft.com/office/2015/10/relationships/revisionInfo" Target="revisionInfo.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3" Type="http://schemas.openxmlformats.org/officeDocument/2006/relationships/customXml" Target="../customXml/item3.xml"/><Relationship Id="rId214" Type="http://schemas.openxmlformats.org/officeDocument/2006/relationships/theme" Target="theme/theme1.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slide" Target="slides/slide205.xml"/><Relationship Id="rId190" Type="http://schemas.openxmlformats.org/officeDocument/2006/relationships/slide" Target="slides/slide186.xml"/><Relationship Id="rId204" Type="http://schemas.openxmlformats.org/officeDocument/2006/relationships/slide" Target="slides/slide200.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tableStyles" Target="tableStyles.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notesMaster" Target="notesMasters/notesMaster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12" Type="http://schemas.openxmlformats.org/officeDocument/2006/relationships/presProps" Target="presProps.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5.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lériot Feujofack" userId="S::bfeujofack@cwc.ca::6000e502-c69f-4b3a-9dee-2f51e4b0303d" providerId="AD" clId="Web-{7DA95B9B-4866-BFD8-DE13-EC48C8D434A4}"/>
    <pc:docChg chg="modSld">
      <pc:chgData name="Blériot Feujofack" userId="S::bfeujofack@cwc.ca::6000e502-c69f-4b3a-9dee-2f51e4b0303d" providerId="AD" clId="Web-{7DA95B9B-4866-BFD8-DE13-EC48C8D434A4}" dt="2025-08-28T22:43:50.013" v="1" actId="1076"/>
      <pc:docMkLst>
        <pc:docMk/>
      </pc:docMkLst>
      <pc:sldChg chg="modSp">
        <pc:chgData name="Blériot Feujofack" userId="S::bfeujofack@cwc.ca::6000e502-c69f-4b3a-9dee-2f51e4b0303d" providerId="AD" clId="Web-{7DA95B9B-4866-BFD8-DE13-EC48C8D434A4}" dt="2025-08-28T22:43:50.013" v="1" actId="1076"/>
        <pc:sldMkLst>
          <pc:docMk/>
          <pc:sldMk cId="757314248" sldId="1680"/>
        </pc:sldMkLst>
        <pc:spChg chg="mod">
          <ac:chgData name="Blériot Feujofack" userId="S::bfeujofack@cwc.ca::6000e502-c69f-4b3a-9dee-2f51e4b0303d" providerId="AD" clId="Web-{7DA95B9B-4866-BFD8-DE13-EC48C8D434A4}" dt="2025-08-28T22:43:50.013" v="1" actId="1076"/>
          <ac:spMkLst>
            <pc:docMk/>
            <pc:sldMk cId="757314248" sldId="1680"/>
            <ac:spMk id="2" creationId="{BCB8AE68-C7F5-4289-BA76-532CCD1313D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EAFB0D-461C-4A1B-B1BA-EED65F63A525}" type="datetimeFigureOut">
              <a:rPr lang="fr-CA" smtClean="0"/>
              <a:t>2025-08-28</a:t>
            </a:fld>
            <a:endParaRPr lang="fr-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A7FEDB-A8C7-4F77-AFD5-4BB23B5A2C40}" type="slidenum">
              <a:rPr lang="fr-CA" smtClean="0"/>
              <a:t>‹#›</a:t>
            </a:fld>
            <a:endParaRPr lang="fr-CA"/>
          </a:p>
        </p:txBody>
      </p:sp>
    </p:spTree>
    <p:extLst>
      <p:ext uri="{BB962C8B-B14F-4D97-AF65-F5344CB8AC3E}">
        <p14:creationId xmlns:p14="http://schemas.microsoft.com/office/powerpoint/2010/main" val="1247654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en.wikipedia.org/wiki/Glued_laminated_timber"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s://en.wikipedia.org/wiki/Arch_bridge" TargetMode="Externa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Prepared January 2020</a:t>
            </a:r>
          </a:p>
        </p:txBody>
      </p:sp>
      <p:sp>
        <p:nvSpPr>
          <p:cNvPr id="4" name="Slide Number Placeholder 3"/>
          <p:cNvSpPr>
            <a:spLocks noGrp="1"/>
          </p:cNvSpPr>
          <p:nvPr>
            <p:ph type="sldNum" sz="quarter" idx="5"/>
          </p:nvPr>
        </p:nvSpPr>
        <p:spPr/>
        <p:txBody>
          <a:bodyPr/>
          <a:lstStyle/>
          <a:p>
            <a:fld id="{81A7FEDB-A8C7-4F77-AFD5-4BB23B5A2C40}" type="slidenum">
              <a:rPr lang="fr-CA" smtClean="0"/>
              <a:t>1</a:t>
            </a:fld>
            <a:endParaRPr lang="fr-CA"/>
          </a:p>
        </p:txBody>
      </p:sp>
    </p:spTree>
    <p:extLst>
      <p:ext uri="{BB962C8B-B14F-4D97-AF65-F5344CB8AC3E}">
        <p14:creationId xmlns:p14="http://schemas.microsoft.com/office/powerpoint/2010/main" val="1141138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eaLnBrk="1" hangingPunct="1">
              <a:lnSpc>
                <a:spcPct val="120000"/>
              </a:lnSpc>
            </a:pPr>
            <a:r>
              <a:rPr lang="en-CA" dirty="0">
                <a:latin typeface="Century Gothic" pitchFamily="34" charset="0"/>
              </a:rPr>
              <a:t>A quick overview of different bridge systems and some existing wood bridges</a:t>
            </a:r>
          </a:p>
          <a:p>
            <a:pPr eaLnBrk="1" hangingPunct="1">
              <a:lnSpc>
                <a:spcPct val="120000"/>
              </a:lnSpc>
            </a:pPr>
            <a:r>
              <a:rPr lang="en-CA" dirty="0">
                <a:latin typeface="Century Gothic" pitchFamily="34" charset="0"/>
              </a:rPr>
              <a:t>For more detail refer to the Ontario Wood Bridge Reference Guide</a:t>
            </a:r>
          </a:p>
          <a:p>
            <a:pPr eaLnBrk="1" hangingPunct="1">
              <a:lnSpc>
                <a:spcPct val="120000"/>
              </a:lnSpc>
            </a:pPr>
            <a:endParaRPr lang="en-CA" dirty="0">
              <a:latin typeface="Century Gothic" pitchFamily="34" charset="0"/>
            </a:endParaRPr>
          </a:p>
          <a:p>
            <a:pPr eaLnBrk="1" hangingPunct="1">
              <a:lnSpc>
                <a:spcPct val="120000"/>
              </a:lnSpc>
            </a:pPr>
            <a:r>
              <a:rPr lang="en-CA" dirty="0">
                <a:latin typeface="Century Gothic" pitchFamily="34" charset="0"/>
              </a:rPr>
              <a:t>Lower Burnett Road Bridge, Washington</a:t>
            </a:r>
          </a:p>
          <a:p>
            <a:pPr eaLnBrk="1" hangingPunct="1">
              <a:lnSpc>
                <a:spcPct val="120000"/>
              </a:lnSpc>
            </a:pPr>
            <a:r>
              <a:rPr lang="en-CA" dirty="0">
                <a:latin typeface="Century Gothic" pitchFamily="34" charset="0"/>
              </a:rPr>
              <a:t>(Photograph courtesy of Western Wood Structures Inc. Tualatin, Oregon)</a:t>
            </a:r>
          </a:p>
        </p:txBody>
      </p:sp>
      <p:sp>
        <p:nvSpPr>
          <p:cNvPr id="4" name="Slide Number Placeholder 3"/>
          <p:cNvSpPr>
            <a:spLocks noGrp="1"/>
          </p:cNvSpPr>
          <p:nvPr>
            <p:ph type="sldNum" sz="quarter" idx="10"/>
          </p:nvPr>
        </p:nvSpPr>
        <p:spPr/>
        <p:txBody>
          <a:bodyPr/>
          <a:lstStyle/>
          <a:p>
            <a:fld id="{D5AB28F7-35BC-48C0-9CB1-51F8F5D1A251}" type="slidenum">
              <a:rPr lang="en-US" smtClean="0"/>
              <a:pPr/>
              <a:t>10</a:t>
            </a:fld>
            <a:endParaRPr lang="en-US" dirty="0"/>
          </a:p>
        </p:txBody>
      </p:sp>
    </p:spTree>
    <p:extLst>
      <p:ext uri="{BB962C8B-B14F-4D97-AF65-F5344CB8AC3E}">
        <p14:creationId xmlns:p14="http://schemas.microsoft.com/office/powerpoint/2010/main" val="330889954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design live load is CL-625-ONT loading, as defined in the bridge code</a:t>
            </a:r>
          </a:p>
          <a:p>
            <a:pPr marL="171450" indent="-171450">
              <a:buFontTx/>
              <a:buChar char="-"/>
            </a:pPr>
            <a:r>
              <a:rPr lang="en-US" dirty="0"/>
              <a:t>Both the truck load and lane load were considered, as were braking forces</a:t>
            </a:r>
            <a:endParaRPr lang="en-CA" dirty="0"/>
          </a:p>
          <a:p>
            <a:pPr marL="171450" indent="-171450">
              <a:buFontTx/>
              <a:buChar char="-"/>
            </a:pPr>
            <a:endParaRPr lang="en-CA" dirty="0"/>
          </a:p>
        </p:txBody>
      </p:sp>
      <p:sp>
        <p:nvSpPr>
          <p:cNvPr id="4" name="Slide Number Placeholder 3"/>
          <p:cNvSpPr>
            <a:spLocks noGrp="1"/>
          </p:cNvSpPr>
          <p:nvPr>
            <p:ph type="sldNum" sz="quarter" idx="5"/>
          </p:nvPr>
        </p:nvSpPr>
        <p:spPr/>
        <p:txBody>
          <a:bodyPr/>
          <a:lstStyle/>
          <a:p>
            <a:fld id="{2475FE1C-9B17-4143-AFD9-87AC136F2526}" type="slidenum">
              <a:rPr lang="en-CA" smtClean="0"/>
              <a:t>100</a:t>
            </a:fld>
            <a:endParaRPr lang="en-CA"/>
          </a:p>
        </p:txBody>
      </p:sp>
    </p:spTree>
    <p:extLst>
      <p:ext uri="{BB962C8B-B14F-4D97-AF65-F5344CB8AC3E}">
        <p14:creationId xmlns:p14="http://schemas.microsoft.com/office/powerpoint/2010/main" val="194488106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sz="1200" kern="1200" dirty="0">
                <a:solidFill>
                  <a:schemeClr val="tx1"/>
                </a:solidFill>
                <a:effectLst/>
                <a:latin typeface="+mn-lt"/>
                <a:ea typeface="+mn-ea"/>
                <a:cs typeface="+mn-cs"/>
              </a:rPr>
              <a:t>Per clause 3.8 of the CHBDC, the design of the bridge considers the vertical live load effects caused by each of the CL-625-ONT truck and the CL-625-ONT lane load. The CL-625-ONT truck is a five-axle truck of 18 m length, with a total weight of </a:t>
            </a:r>
            <a:r>
              <a:rPr lang="en-CA" sz="1200" b="1" kern="1200" dirty="0">
                <a:solidFill>
                  <a:schemeClr val="tx1"/>
                </a:solidFill>
                <a:effectLst/>
                <a:latin typeface="+mn-lt"/>
                <a:ea typeface="+mn-ea"/>
                <a:cs typeface="+mn-cs"/>
              </a:rPr>
              <a:t>625 kN</a:t>
            </a:r>
            <a:r>
              <a:rPr lang="en-CA" sz="1200" kern="1200" dirty="0">
                <a:solidFill>
                  <a:schemeClr val="tx1"/>
                </a:solidFill>
                <a:effectLst/>
                <a:latin typeface="+mn-lt"/>
                <a:ea typeface="+mn-ea"/>
                <a:cs typeface="+mn-cs"/>
              </a:rPr>
              <a:t>. The CL-625-ONT lane load is a uniformly distributed load of 9 kN/m superimposed with 80% of the CL-625-ONT truck load. </a:t>
            </a:r>
            <a:endParaRPr lang="en-CA" dirty="0"/>
          </a:p>
        </p:txBody>
      </p:sp>
      <p:sp>
        <p:nvSpPr>
          <p:cNvPr id="4" name="Slide Number Placeholder 3"/>
          <p:cNvSpPr>
            <a:spLocks noGrp="1"/>
          </p:cNvSpPr>
          <p:nvPr>
            <p:ph type="sldNum" sz="quarter" idx="5"/>
          </p:nvPr>
        </p:nvSpPr>
        <p:spPr/>
        <p:txBody>
          <a:bodyPr/>
          <a:lstStyle/>
          <a:p>
            <a:fld id="{2475FE1C-9B17-4143-AFD9-87AC136F2526}" type="slidenum">
              <a:rPr lang="en-CA" smtClean="0"/>
              <a:t>101</a:t>
            </a:fld>
            <a:endParaRPr lang="en-CA"/>
          </a:p>
        </p:txBody>
      </p:sp>
    </p:spTree>
    <p:extLst>
      <p:ext uri="{BB962C8B-B14F-4D97-AF65-F5344CB8AC3E}">
        <p14:creationId xmlns:p14="http://schemas.microsoft.com/office/powerpoint/2010/main" val="308777662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Vertical live load effects were amplified by a dynamic load allowance to consider the effects of dynamic interaction between the design vehicle and the structure</a:t>
            </a:r>
          </a:p>
          <a:p>
            <a:pPr marL="171450" indent="-171450">
              <a:buFontTx/>
              <a:buChar char="-"/>
            </a:pPr>
            <a:r>
              <a:rPr lang="en-US" dirty="0"/>
              <a:t>A 30% reduction in dynamic load allowance is permitted for wood components due to the inherent damping characteristics of wood</a:t>
            </a:r>
          </a:p>
          <a:p>
            <a:pPr marL="171450" indent="-171450">
              <a:buFontTx/>
              <a:buChar char="-"/>
            </a:pPr>
            <a:r>
              <a:rPr lang="en-US" dirty="0"/>
              <a:t>Note that there is an error in the dynamic load allowance values reported on pages 100 and 160 of the design guide.  The values on this slide are correct. Please update your guide accordingly.</a:t>
            </a:r>
            <a:endParaRPr lang="en-CA" dirty="0"/>
          </a:p>
        </p:txBody>
      </p:sp>
      <p:sp>
        <p:nvSpPr>
          <p:cNvPr id="4" name="Slide Number Placeholder 3"/>
          <p:cNvSpPr>
            <a:spLocks noGrp="1"/>
          </p:cNvSpPr>
          <p:nvPr>
            <p:ph type="sldNum" sz="quarter" idx="5"/>
          </p:nvPr>
        </p:nvSpPr>
        <p:spPr/>
        <p:txBody>
          <a:bodyPr/>
          <a:lstStyle/>
          <a:p>
            <a:fld id="{2475FE1C-9B17-4143-AFD9-87AC136F2526}" type="slidenum">
              <a:rPr lang="en-CA" smtClean="0"/>
              <a:t>102</a:t>
            </a:fld>
            <a:endParaRPr lang="en-CA"/>
          </a:p>
        </p:txBody>
      </p:sp>
    </p:spTree>
    <p:extLst>
      <p:ext uri="{BB962C8B-B14F-4D97-AF65-F5344CB8AC3E}">
        <p14:creationId xmlns:p14="http://schemas.microsoft.com/office/powerpoint/2010/main" val="110488721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braking force acting on a glulam deck panel was taken as 15% of a design truck vertical wheel load</a:t>
            </a:r>
          </a:p>
          <a:p>
            <a:pPr marL="171450" indent="-171450">
              <a:buFontTx/>
              <a:buChar char="-"/>
            </a:pPr>
            <a:r>
              <a:rPr lang="en-US" dirty="0"/>
              <a:t>A detailed description on the derivation of this percentage is provided in the text of the design example</a:t>
            </a:r>
          </a:p>
          <a:p>
            <a:pPr marL="171450" indent="-171450">
              <a:buFontTx/>
              <a:buChar char="-"/>
            </a:pPr>
            <a:r>
              <a:rPr lang="en-US" dirty="0"/>
              <a:t>The lane load UDL component of the braking force was ignored.  This component represents smaller vehicles braking elsewhere on the structure</a:t>
            </a:r>
          </a:p>
          <a:p>
            <a:pPr marL="171450" indent="-171450">
              <a:buFontTx/>
              <a:buChar char="-"/>
            </a:pPr>
            <a:r>
              <a:rPr lang="en-US" dirty="0"/>
              <a:t>The application of multi-lane reduction factors is not necessary because they are already built into the derivation of the braking force</a:t>
            </a:r>
          </a:p>
          <a:p>
            <a:pPr marL="171450" indent="-171450">
              <a:buFontTx/>
              <a:buChar char="-"/>
            </a:pPr>
            <a:r>
              <a:rPr lang="en-US" dirty="0"/>
              <a:t>More research is necessary to validate the approach presented here, but we believe this approach to be a good approach in the interim</a:t>
            </a:r>
            <a:endParaRPr lang="en-CA" dirty="0"/>
          </a:p>
        </p:txBody>
      </p:sp>
      <p:sp>
        <p:nvSpPr>
          <p:cNvPr id="4" name="Slide Number Placeholder 3"/>
          <p:cNvSpPr>
            <a:spLocks noGrp="1"/>
          </p:cNvSpPr>
          <p:nvPr>
            <p:ph type="sldNum" sz="quarter" idx="5"/>
          </p:nvPr>
        </p:nvSpPr>
        <p:spPr/>
        <p:txBody>
          <a:bodyPr/>
          <a:lstStyle/>
          <a:p>
            <a:fld id="{2475FE1C-9B17-4143-AFD9-87AC136F2526}" type="slidenum">
              <a:rPr lang="en-CA" smtClean="0"/>
              <a:t>103</a:t>
            </a:fld>
            <a:endParaRPr lang="en-CA"/>
          </a:p>
        </p:txBody>
      </p:sp>
    </p:spTree>
    <p:extLst>
      <p:ext uri="{BB962C8B-B14F-4D97-AF65-F5344CB8AC3E}">
        <p14:creationId xmlns:p14="http://schemas.microsoft.com/office/powerpoint/2010/main" val="49988503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sz="1200" dirty="0">
                <a:latin typeface="Century Gothic" panose="020B0502020202020204" pitchFamily="34" charset="0"/>
              </a:rPr>
              <a:t>For a bridge with a continuous concrete deck slab, the braking force would normally be distributed along the entire bridge length, as the concrete slab acts as a large in-plane diaphragm. This application would be incorrect for the bridge in this design example because the deck panels do not abut, and therefore cannot share longitudinal loads. As a result, a single deck panel must resist all the braking forces applied to it (see previous slide notes).</a:t>
            </a:r>
          </a:p>
          <a:p>
            <a:pPr marL="171450" indent="-171450">
              <a:buFontTx/>
              <a:buChar char="-"/>
            </a:pPr>
            <a:r>
              <a:rPr lang="en-CA" sz="1200" kern="1200" dirty="0">
                <a:solidFill>
                  <a:schemeClr val="tx1"/>
                </a:solidFill>
                <a:effectLst/>
                <a:latin typeface="+mn-lt"/>
                <a:ea typeface="+mn-ea"/>
                <a:cs typeface="+mn-cs"/>
              </a:rPr>
              <a:t>Per commentary clause C3.8.6 of the CHBDC, the 180 kN portion of the lane load is intended to represent heavy braking by a design vehicle, while the 10% of the lane load UDL is intended to capture lighter traction forces due to other traffic on the bridge. The 180 kN represents approximately 25% of the gross vehicle weight of two design trucks braking in two lanes simultaneously. This force has been modified to account for the lesser probability of simultaneous braking of design vehicles in multiple lanes. The force has also been modified to account for the difference in live load factors between the CHBDC and former Ontario Highway Bridge Design Code, the latter having originally developed the braking load formula (CSA 2014b). In light of this information, the braking force due to a wheel load is determined by multiplying the weight of a given wheel load by the ratio of 180 kN and twice the weight of a CL-625-ONT truck. </a:t>
            </a:r>
          </a:p>
          <a:p>
            <a:pPr marL="171450" indent="-171450">
              <a:buFontTx/>
              <a:buChar char="-"/>
            </a:pPr>
            <a:r>
              <a:rPr lang="en-CA" sz="1200" kern="1200" dirty="0">
                <a:solidFill>
                  <a:schemeClr val="tx1"/>
                </a:solidFill>
                <a:effectLst/>
                <a:latin typeface="+mn-lt"/>
                <a:ea typeface="+mn-ea"/>
                <a:cs typeface="+mn-cs"/>
              </a:rPr>
              <a:t>Using this approach, the maximum discrete wheel braking load represents 14.4% of the gross wheel load. The deck panels are narrow enough that only a single axle would be effectively acting on any given panel at a time. The lane load component of the braking force can be ignored for the example bridge, as the 18 m bridge span length is only long enough to fit a single CL-625-ONT truck, without room for other traffic.</a:t>
            </a:r>
          </a:p>
          <a:p>
            <a:pPr marL="171450" indent="-171450">
              <a:buFontTx/>
              <a:buChar char="-"/>
            </a:pPr>
            <a:r>
              <a:rPr lang="en-CA" sz="1200" kern="1200" dirty="0">
                <a:solidFill>
                  <a:schemeClr val="tx1"/>
                </a:solidFill>
                <a:effectLst/>
                <a:latin typeface="+mn-lt"/>
                <a:ea typeface="+mn-ea"/>
                <a:cs typeface="+mn-cs"/>
              </a:rPr>
              <a:t>Thus, the design of the deck panels for braking considers the effect of 14.4% of the gross weight of axle 4 of the CL-625-ONT for a design truck in two lanes. The use of modification factors for multi-lane loading is not necessary, as these factors are already built into the braking force equation (CSA 2014b).</a:t>
            </a:r>
          </a:p>
          <a:p>
            <a:pPr marL="171450" indent="-171450">
              <a:buFontTx/>
              <a:buChar char="-"/>
            </a:pPr>
            <a:endParaRPr lang="en-CA" dirty="0"/>
          </a:p>
        </p:txBody>
      </p:sp>
      <p:sp>
        <p:nvSpPr>
          <p:cNvPr id="4" name="Slide Number Placeholder 3"/>
          <p:cNvSpPr>
            <a:spLocks noGrp="1"/>
          </p:cNvSpPr>
          <p:nvPr>
            <p:ph type="sldNum" sz="quarter" idx="5"/>
          </p:nvPr>
        </p:nvSpPr>
        <p:spPr/>
        <p:txBody>
          <a:bodyPr/>
          <a:lstStyle/>
          <a:p>
            <a:fld id="{2475FE1C-9B17-4143-AFD9-87AC136F2526}" type="slidenum">
              <a:rPr lang="en-CA" smtClean="0"/>
              <a:t>104</a:t>
            </a:fld>
            <a:endParaRPr lang="en-CA"/>
          </a:p>
        </p:txBody>
      </p:sp>
    </p:spTree>
    <p:extLst>
      <p:ext uri="{BB962C8B-B14F-4D97-AF65-F5344CB8AC3E}">
        <p14:creationId xmlns:p14="http://schemas.microsoft.com/office/powerpoint/2010/main" val="414189429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Wind loads were applied, including vertical and horizontal wind acting on the structure, as well as horizontal wind acting on live load</a:t>
            </a:r>
          </a:p>
        </p:txBody>
      </p:sp>
      <p:sp>
        <p:nvSpPr>
          <p:cNvPr id="4" name="Slide Number Placeholder 3"/>
          <p:cNvSpPr>
            <a:spLocks noGrp="1"/>
          </p:cNvSpPr>
          <p:nvPr>
            <p:ph type="sldNum" sz="quarter" idx="5"/>
          </p:nvPr>
        </p:nvSpPr>
        <p:spPr/>
        <p:txBody>
          <a:bodyPr/>
          <a:lstStyle/>
          <a:p>
            <a:fld id="{2475FE1C-9B17-4143-AFD9-87AC136F2526}" type="slidenum">
              <a:rPr lang="en-CA" smtClean="0"/>
              <a:t>105</a:t>
            </a:fld>
            <a:endParaRPr lang="en-CA"/>
          </a:p>
        </p:txBody>
      </p:sp>
    </p:spTree>
    <p:extLst>
      <p:ext uri="{BB962C8B-B14F-4D97-AF65-F5344CB8AC3E}">
        <p14:creationId xmlns:p14="http://schemas.microsoft.com/office/powerpoint/2010/main" val="106604526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The eccentric wind load results in a wind pressure that varies linearly across the deck width. From geometry, the magnitude of the wind pressures at the windward and leeward sides of the deck for downward acting vertical wind, are </a:t>
                </a:r>
                <a14:m>
                  <m:oMath xmlns:m="http://schemas.openxmlformats.org/officeDocument/2006/math">
                    <m:sSub>
                      <m:sSubPr>
                        <m:ctrlPr>
                          <a:rPr lang="en-CA" sz="1200" i="1" kern="1200">
                            <a:solidFill>
                              <a:schemeClr val="tx1"/>
                            </a:solidFill>
                            <a:effectLst/>
                            <a:latin typeface="Cambria Math" panose="02040503050406030204" pitchFamily="18" charset="0"/>
                            <a:ea typeface="+mn-ea"/>
                            <a:cs typeface="+mn-cs"/>
                          </a:rPr>
                        </m:ctrlPr>
                      </m:sSubPr>
                      <m:e>
                        <m:r>
                          <a:rPr lang="en-CA" sz="1200" i="1" kern="1200">
                            <a:solidFill>
                              <a:schemeClr val="tx1"/>
                            </a:solidFill>
                            <a:effectLst/>
                            <a:latin typeface="Cambria Math" panose="02040503050406030204" pitchFamily="18" charset="0"/>
                            <a:ea typeface="+mn-ea"/>
                            <a:cs typeface="+mn-cs"/>
                          </a:rPr>
                          <m:t>2.5×</m:t>
                        </m:r>
                        <m:r>
                          <a:rPr lang="en-CA" sz="1200" i="1" kern="1200">
                            <a:solidFill>
                              <a:schemeClr val="tx1"/>
                            </a:solidFill>
                            <a:effectLst/>
                            <a:latin typeface="Cambria Math" panose="02040503050406030204" pitchFamily="18" charset="0"/>
                            <a:ea typeface="+mn-ea"/>
                            <a:cs typeface="+mn-cs"/>
                          </a:rPr>
                          <m:t>𝐹</m:t>
                        </m:r>
                      </m:e>
                      <m:sub>
                        <m:r>
                          <a:rPr lang="en-CA" sz="1200" i="1" kern="1200">
                            <a:solidFill>
                              <a:schemeClr val="tx1"/>
                            </a:solidFill>
                            <a:effectLst/>
                            <a:latin typeface="Cambria Math" panose="02040503050406030204" pitchFamily="18" charset="0"/>
                            <a:ea typeface="+mn-ea"/>
                            <a:cs typeface="+mn-cs"/>
                          </a:rPr>
                          <m:t>𝑣</m:t>
                        </m:r>
                      </m:sub>
                    </m:sSub>
                  </m:oMath>
                </a14:m>
                <a:r>
                  <a:rPr lang="en-CA" sz="1200" kern="1200" dirty="0">
                    <a:solidFill>
                      <a:schemeClr val="tx1"/>
                    </a:solidFill>
                    <a:effectLst/>
                    <a:latin typeface="+mn-lt"/>
                    <a:ea typeface="+mn-ea"/>
                    <a:cs typeface="+mn-cs"/>
                  </a:rPr>
                  <a:t> and </a:t>
                </a:r>
                <a14:m>
                  <m:oMath xmlns:m="http://schemas.openxmlformats.org/officeDocument/2006/math">
                    <m:sSub>
                      <m:sSubPr>
                        <m:ctrlPr>
                          <a:rPr lang="en-CA" sz="1200" i="1" kern="1200">
                            <a:solidFill>
                              <a:schemeClr val="tx1"/>
                            </a:solidFill>
                            <a:effectLst/>
                            <a:latin typeface="Cambria Math" panose="02040503050406030204" pitchFamily="18" charset="0"/>
                            <a:ea typeface="+mn-ea"/>
                            <a:cs typeface="+mn-cs"/>
                          </a:rPr>
                        </m:ctrlPr>
                      </m:sSubPr>
                      <m:e>
                        <m:r>
                          <a:rPr lang="en-CA" sz="1200" i="1" kern="1200">
                            <a:solidFill>
                              <a:schemeClr val="tx1"/>
                            </a:solidFill>
                            <a:effectLst/>
                            <a:latin typeface="Cambria Math" panose="02040503050406030204" pitchFamily="18" charset="0"/>
                            <a:ea typeface="+mn-ea"/>
                            <a:cs typeface="+mn-cs"/>
                          </a:rPr>
                          <m:t>−0.5×</m:t>
                        </m:r>
                        <m:r>
                          <a:rPr lang="en-CA" sz="1200" i="1" kern="1200">
                            <a:solidFill>
                              <a:schemeClr val="tx1"/>
                            </a:solidFill>
                            <a:effectLst/>
                            <a:latin typeface="Cambria Math" panose="02040503050406030204" pitchFamily="18" charset="0"/>
                            <a:ea typeface="+mn-ea"/>
                            <a:cs typeface="+mn-cs"/>
                          </a:rPr>
                          <m:t>𝐹</m:t>
                        </m:r>
                      </m:e>
                      <m:sub>
                        <m:r>
                          <a:rPr lang="en-CA" sz="1200" i="1" kern="1200">
                            <a:solidFill>
                              <a:schemeClr val="tx1"/>
                            </a:solidFill>
                            <a:effectLst/>
                            <a:latin typeface="Cambria Math" panose="02040503050406030204" pitchFamily="18" charset="0"/>
                            <a:ea typeface="+mn-ea"/>
                            <a:cs typeface="+mn-cs"/>
                          </a:rPr>
                          <m:t>𝑣</m:t>
                        </m:r>
                      </m:sub>
                    </m:sSub>
                  </m:oMath>
                </a14:m>
                <a:r>
                  <a:rPr lang="en-CA" sz="1200" kern="1200" dirty="0">
                    <a:solidFill>
                      <a:schemeClr val="tx1"/>
                    </a:solidFill>
                    <a:effectLst/>
                    <a:latin typeface="+mn-lt"/>
                    <a:ea typeface="+mn-ea"/>
                    <a:cs typeface="+mn-cs"/>
                  </a:rPr>
                  <a:t>, respectively. For downward acting vertical wind, those magnitudes become </a:t>
                </a:r>
                <a14:m>
                  <m:oMath xmlns:m="http://schemas.openxmlformats.org/officeDocument/2006/math">
                    <m:sSub>
                      <m:sSubPr>
                        <m:ctrlPr>
                          <a:rPr lang="en-CA" sz="1200" i="1" kern="1200">
                            <a:solidFill>
                              <a:schemeClr val="tx1"/>
                            </a:solidFill>
                            <a:effectLst/>
                            <a:latin typeface="Cambria Math" panose="02040503050406030204" pitchFamily="18" charset="0"/>
                            <a:ea typeface="+mn-ea"/>
                            <a:cs typeface="+mn-cs"/>
                          </a:rPr>
                        </m:ctrlPr>
                      </m:sSubPr>
                      <m:e>
                        <m:r>
                          <a:rPr lang="en-CA" sz="1200" i="1" kern="1200">
                            <a:solidFill>
                              <a:schemeClr val="tx1"/>
                            </a:solidFill>
                            <a:effectLst/>
                            <a:latin typeface="Cambria Math" panose="02040503050406030204" pitchFamily="18" charset="0"/>
                            <a:ea typeface="+mn-ea"/>
                            <a:cs typeface="+mn-cs"/>
                          </a:rPr>
                          <m:t>−2.5×</m:t>
                        </m:r>
                        <m:r>
                          <a:rPr lang="en-CA" sz="1200" i="1" kern="1200">
                            <a:solidFill>
                              <a:schemeClr val="tx1"/>
                            </a:solidFill>
                            <a:effectLst/>
                            <a:latin typeface="Cambria Math" panose="02040503050406030204" pitchFamily="18" charset="0"/>
                            <a:ea typeface="+mn-ea"/>
                            <a:cs typeface="+mn-cs"/>
                          </a:rPr>
                          <m:t>𝐹</m:t>
                        </m:r>
                      </m:e>
                      <m:sub>
                        <m:r>
                          <a:rPr lang="en-CA" sz="1200" i="1" kern="1200">
                            <a:solidFill>
                              <a:schemeClr val="tx1"/>
                            </a:solidFill>
                            <a:effectLst/>
                            <a:latin typeface="Cambria Math" panose="02040503050406030204" pitchFamily="18" charset="0"/>
                            <a:ea typeface="+mn-ea"/>
                            <a:cs typeface="+mn-cs"/>
                          </a:rPr>
                          <m:t>𝑣</m:t>
                        </m:r>
                      </m:sub>
                    </m:sSub>
                  </m:oMath>
                </a14:m>
                <a:r>
                  <a:rPr lang="en-CA" sz="1200" kern="1200" dirty="0">
                    <a:solidFill>
                      <a:schemeClr val="tx1"/>
                    </a:solidFill>
                    <a:effectLst/>
                    <a:latin typeface="+mn-lt"/>
                    <a:ea typeface="+mn-ea"/>
                    <a:cs typeface="+mn-cs"/>
                  </a:rPr>
                  <a:t> and </a:t>
                </a:r>
                <a14:m>
                  <m:oMath xmlns:m="http://schemas.openxmlformats.org/officeDocument/2006/math">
                    <m:sSub>
                      <m:sSubPr>
                        <m:ctrlPr>
                          <a:rPr lang="en-CA" sz="1200" i="1" kern="1200">
                            <a:solidFill>
                              <a:schemeClr val="tx1"/>
                            </a:solidFill>
                            <a:effectLst/>
                            <a:latin typeface="Cambria Math" panose="02040503050406030204" pitchFamily="18" charset="0"/>
                            <a:ea typeface="+mn-ea"/>
                            <a:cs typeface="+mn-cs"/>
                          </a:rPr>
                        </m:ctrlPr>
                      </m:sSubPr>
                      <m:e>
                        <m:r>
                          <a:rPr lang="en-CA" sz="1200" i="1" kern="1200">
                            <a:solidFill>
                              <a:schemeClr val="tx1"/>
                            </a:solidFill>
                            <a:effectLst/>
                            <a:latin typeface="Cambria Math" panose="02040503050406030204" pitchFamily="18" charset="0"/>
                            <a:ea typeface="+mn-ea"/>
                            <a:cs typeface="+mn-cs"/>
                          </a:rPr>
                          <m:t>0.5×</m:t>
                        </m:r>
                        <m:r>
                          <a:rPr lang="en-CA" sz="1200" i="1" kern="1200">
                            <a:solidFill>
                              <a:schemeClr val="tx1"/>
                            </a:solidFill>
                            <a:effectLst/>
                            <a:latin typeface="Cambria Math" panose="02040503050406030204" pitchFamily="18" charset="0"/>
                            <a:ea typeface="+mn-ea"/>
                            <a:cs typeface="+mn-cs"/>
                          </a:rPr>
                          <m:t>𝐹</m:t>
                        </m:r>
                      </m:e>
                      <m:sub>
                        <m:r>
                          <a:rPr lang="en-CA" sz="1200" i="1" kern="1200">
                            <a:solidFill>
                              <a:schemeClr val="tx1"/>
                            </a:solidFill>
                            <a:effectLst/>
                            <a:latin typeface="Cambria Math" panose="02040503050406030204" pitchFamily="18" charset="0"/>
                            <a:ea typeface="+mn-ea"/>
                            <a:cs typeface="+mn-cs"/>
                          </a:rPr>
                          <m:t>𝑣</m:t>
                        </m:r>
                      </m:sub>
                    </m:sSub>
                  </m:oMath>
                </a14:m>
                <a:r>
                  <a:rPr lang="en-CA" sz="1200" kern="1200" dirty="0">
                    <a:solidFill>
                      <a:schemeClr val="tx1"/>
                    </a:solidFill>
                    <a:effectLst/>
                    <a:latin typeface="+mn-lt"/>
                    <a:ea typeface="+mn-ea"/>
                    <a:cs typeface="+mn-cs"/>
                  </a:rPr>
                  <a:t>, respectively, at the windward and leeward sides of the deck.</a:t>
                </a:r>
              </a:p>
              <a:p>
                <a:pPr marL="0" indent="0">
                  <a:buFontTx/>
                  <a:buNone/>
                </a:pPr>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The eccentric wind load results in a wind pressure that varies linearly across the deck width. By geometry, the magnitude of the wind pressures at the windward and leeward sides of the deck for downward acting vertical wind, are </a:t>
                </a:r>
                <a:r>
                  <a:rPr lang="en-CA" sz="1200" i="0" kern="1200">
                    <a:solidFill>
                      <a:schemeClr val="tx1"/>
                    </a:solidFill>
                    <a:effectLst/>
                    <a:latin typeface="+mn-lt"/>
                    <a:ea typeface="+mn-ea"/>
                    <a:cs typeface="+mn-cs"/>
                  </a:rPr>
                  <a:t>〖2.5×𝐹〗_𝑣</a:t>
                </a:r>
                <a:r>
                  <a:rPr lang="en-CA" sz="1200" kern="1200" dirty="0">
                    <a:solidFill>
                      <a:schemeClr val="tx1"/>
                    </a:solidFill>
                    <a:effectLst/>
                    <a:latin typeface="+mn-lt"/>
                    <a:ea typeface="+mn-ea"/>
                    <a:cs typeface="+mn-cs"/>
                  </a:rPr>
                  <a:t> and </a:t>
                </a:r>
                <a:r>
                  <a:rPr lang="en-CA" sz="1200" i="0" kern="1200">
                    <a:solidFill>
                      <a:schemeClr val="tx1"/>
                    </a:solidFill>
                    <a:effectLst/>
                    <a:latin typeface="+mn-lt"/>
                    <a:ea typeface="+mn-ea"/>
                    <a:cs typeface="+mn-cs"/>
                  </a:rPr>
                  <a:t>〖−0.5×𝐹〗_𝑣</a:t>
                </a:r>
                <a:r>
                  <a:rPr lang="en-CA" sz="1200" kern="1200" dirty="0">
                    <a:solidFill>
                      <a:schemeClr val="tx1"/>
                    </a:solidFill>
                    <a:effectLst/>
                    <a:latin typeface="+mn-lt"/>
                    <a:ea typeface="+mn-ea"/>
                    <a:cs typeface="+mn-cs"/>
                  </a:rPr>
                  <a:t>, respectively. For downward acting vertical wind, those magnitudes become </a:t>
                </a:r>
                <a:r>
                  <a:rPr lang="en-CA" sz="1200" i="0" kern="1200">
                    <a:solidFill>
                      <a:schemeClr val="tx1"/>
                    </a:solidFill>
                    <a:effectLst/>
                    <a:latin typeface="+mn-lt"/>
                    <a:ea typeface="+mn-ea"/>
                    <a:cs typeface="+mn-cs"/>
                  </a:rPr>
                  <a:t>〖−2.5×𝐹〗_𝑣</a:t>
                </a:r>
                <a:r>
                  <a:rPr lang="en-CA" sz="1200" kern="1200" dirty="0">
                    <a:solidFill>
                      <a:schemeClr val="tx1"/>
                    </a:solidFill>
                    <a:effectLst/>
                    <a:latin typeface="+mn-lt"/>
                    <a:ea typeface="+mn-ea"/>
                    <a:cs typeface="+mn-cs"/>
                  </a:rPr>
                  <a:t> and </a:t>
                </a:r>
                <a:r>
                  <a:rPr lang="en-CA" sz="1200" i="0" kern="1200">
                    <a:solidFill>
                      <a:schemeClr val="tx1"/>
                    </a:solidFill>
                    <a:effectLst/>
                    <a:latin typeface="+mn-lt"/>
                    <a:ea typeface="+mn-ea"/>
                    <a:cs typeface="+mn-cs"/>
                  </a:rPr>
                  <a:t>〖0.5×𝐹〗_𝑣</a:t>
                </a:r>
                <a:r>
                  <a:rPr lang="en-CA" sz="1200" kern="1200" dirty="0">
                    <a:solidFill>
                      <a:schemeClr val="tx1"/>
                    </a:solidFill>
                    <a:effectLst/>
                    <a:latin typeface="+mn-lt"/>
                    <a:ea typeface="+mn-ea"/>
                    <a:cs typeface="+mn-cs"/>
                  </a:rPr>
                  <a:t>, respectively, at the windward and leeward sides of the deck.</a:t>
                </a:r>
              </a:p>
              <a:p>
                <a:pPr marL="0" indent="0">
                  <a:buFontTx/>
                  <a:buNone/>
                </a:pPr>
                <a:endParaRPr lang="en-US" dirty="0"/>
              </a:p>
            </p:txBody>
          </p:sp>
        </mc:Fallback>
      </mc:AlternateContent>
      <p:sp>
        <p:nvSpPr>
          <p:cNvPr id="4" name="Slide Number Placeholder 3"/>
          <p:cNvSpPr>
            <a:spLocks noGrp="1"/>
          </p:cNvSpPr>
          <p:nvPr>
            <p:ph type="sldNum" sz="quarter" idx="5"/>
          </p:nvPr>
        </p:nvSpPr>
        <p:spPr/>
        <p:txBody>
          <a:bodyPr/>
          <a:lstStyle/>
          <a:p>
            <a:fld id="{2475FE1C-9B17-4143-AFD9-87AC136F2526}" type="slidenum">
              <a:rPr lang="en-CA" smtClean="0"/>
              <a:t>106</a:t>
            </a:fld>
            <a:endParaRPr lang="en-CA"/>
          </a:p>
        </p:txBody>
      </p:sp>
    </p:spTree>
    <p:extLst>
      <p:ext uri="{BB962C8B-B14F-4D97-AF65-F5344CB8AC3E}">
        <p14:creationId xmlns:p14="http://schemas.microsoft.com/office/powerpoint/2010/main" val="390611642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sz="1200" kern="1200" dirty="0">
                <a:solidFill>
                  <a:schemeClr val="tx1"/>
                </a:solidFill>
                <a:effectLst/>
                <a:latin typeface="+mn-lt"/>
                <a:ea typeface="+mn-ea"/>
                <a:cs typeface="+mn-cs"/>
              </a:rPr>
              <a:t>The horizontal wind load acts on the exposed frontal area of the structure, including the railings, deck panels, and girders. The exposed frontal area of the railings is the total area of railings above the top of the deck panels. Recall that this frontal area is equal to 0.635 m</a:t>
            </a:r>
            <a:r>
              <a:rPr lang="en-CA" sz="1200" kern="1200" baseline="30000" dirty="0">
                <a:solidFill>
                  <a:schemeClr val="tx1"/>
                </a:solidFill>
                <a:effectLst/>
                <a:latin typeface="+mn-lt"/>
                <a:ea typeface="+mn-ea"/>
                <a:cs typeface="+mn-cs"/>
              </a:rPr>
              <a:t>2</a:t>
            </a:r>
            <a:r>
              <a:rPr lang="en-CA" sz="1200" kern="1200" dirty="0">
                <a:solidFill>
                  <a:schemeClr val="tx1"/>
                </a:solidFill>
                <a:effectLst/>
                <a:latin typeface="+mn-lt"/>
                <a:ea typeface="+mn-ea"/>
                <a:cs typeface="+mn-cs"/>
              </a:rPr>
              <a:t> per metre.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sz="1200" kern="1200" dirty="0">
                <a:solidFill>
                  <a:schemeClr val="tx1"/>
                </a:solidFill>
                <a:effectLst/>
                <a:latin typeface="+mn-lt"/>
                <a:ea typeface="+mn-ea"/>
                <a:cs typeface="+mn-cs"/>
              </a:rPr>
              <a:t>The bridge width is large enough such that the shielding factors in clause C3.10.2.2 of the CHBDC commentary do not apply for horizontal wind acting on the railings. Thus, horizontal wind load is considered to act on the exposed frontal area of each timber railing.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p:txBody>
      </p:sp>
      <p:sp>
        <p:nvSpPr>
          <p:cNvPr id="4" name="Slide Number Placeholder 3"/>
          <p:cNvSpPr>
            <a:spLocks noGrp="1"/>
          </p:cNvSpPr>
          <p:nvPr>
            <p:ph type="sldNum" sz="quarter" idx="5"/>
          </p:nvPr>
        </p:nvSpPr>
        <p:spPr/>
        <p:txBody>
          <a:bodyPr/>
          <a:lstStyle/>
          <a:p>
            <a:fld id="{2475FE1C-9B17-4143-AFD9-87AC136F2526}" type="slidenum">
              <a:rPr lang="en-CA" smtClean="0"/>
              <a:t>107</a:t>
            </a:fld>
            <a:endParaRPr lang="en-CA"/>
          </a:p>
        </p:txBody>
      </p:sp>
    </p:spTree>
    <p:extLst>
      <p:ext uri="{BB962C8B-B14F-4D97-AF65-F5344CB8AC3E}">
        <p14:creationId xmlns:p14="http://schemas.microsoft.com/office/powerpoint/2010/main" val="319103706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sz="1200" kern="1200" dirty="0">
                <a:solidFill>
                  <a:schemeClr val="tx1"/>
                </a:solidFill>
                <a:effectLst/>
                <a:latin typeface="+mn-lt"/>
                <a:ea typeface="+mn-ea"/>
                <a:cs typeface="+mn-cs"/>
              </a:rPr>
              <a:t>The exposed frontal area of the deck is the product of its width and thickness.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sz="1200" kern="1200" dirty="0">
                <a:solidFill>
                  <a:schemeClr val="tx1"/>
                </a:solidFill>
                <a:effectLst/>
                <a:latin typeface="+mn-lt"/>
                <a:ea typeface="+mn-ea"/>
                <a:cs typeface="+mn-cs"/>
              </a:rPr>
              <a:t>As noted in clause C3.10.2.2 of the CHBDC commentary, most highway bridges, including slab-on-girder bridges, behave aerodynamically as single bodies. Consequently, it is only necessary to apply horizontal wind load to the exposed frontal area of the windward exterior girder. </a:t>
            </a:r>
            <a:endParaRPr lang="en-US" dirty="0"/>
          </a:p>
        </p:txBody>
      </p:sp>
      <p:sp>
        <p:nvSpPr>
          <p:cNvPr id="4" name="Slide Number Placeholder 3"/>
          <p:cNvSpPr>
            <a:spLocks noGrp="1"/>
          </p:cNvSpPr>
          <p:nvPr>
            <p:ph type="sldNum" sz="quarter" idx="5"/>
          </p:nvPr>
        </p:nvSpPr>
        <p:spPr/>
        <p:txBody>
          <a:bodyPr/>
          <a:lstStyle/>
          <a:p>
            <a:fld id="{2475FE1C-9B17-4143-AFD9-87AC136F2526}" type="slidenum">
              <a:rPr lang="en-CA" smtClean="0"/>
              <a:t>108</a:t>
            </a:fld>
            <a:endParaRPr lang="en-CA"/>
          </a:p>
        </p:txBody>
      </p:sp>
    </p:spTree>
    <p:extLst>
      <p:ext uri="{BB962C8B-B14F-4D97-AF65-F5344CB8AC3E}">
        <p14:creationId xmlns:p14="http://schemas.microsoft.com/office/powerpoint/2010/main" val="137063576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sz="1200" kern="1200" dirty="0">
                <a:solidFill>
                  <a:schemeClr val="tx1"/>
                </a:solidFill>
                <a:effectLst/>
                <a:latin typeface="+mn-lt"/>
                <a:ea typeface="+mn-ea"/>
                <a:cs typeface="+mn-cs"/>
              </a:rPr>
              <a:t>The horizontal wind load acting on live load is assumed to act uniformly over a height of 3.0 m above the roadway surface along the length of the structure. The frontal area within that envelope that has already been considered in the calculation of the horizontal wind load acting on the superstructure (i.e. the timber railings) is neglected from the horizontal wind load acting on live load calculation. </a:t>
            </a:r>
            <a:endParaRPr lang="en-US" dirty="0"/>
          </a:p>
        </p:txBody>
      </p:sp>
      <p:sp>
        <p:nvSpPr>
          <p:cNvPr id="4" name="Slide Number Placeholder 3"/>
          <p:cNvSpPr>
            <a:spLocks noGrp="1"/>
          </p:cNvSpPr>
          <p:nvPr>
            <p:ph type="sldNum" sz="quarter" idx="5"/>
          </p:nvPr>
        </p:nvSpPr>
        <p:spPr/>
        <p:txBody>
          <a:bodyPr/>
          <a:lstStyle/>
          <a:p>
            <a:fld id="{2475FE1C-9B17-4143-AFD9-87AC136F2526}" type="slidenum">
              <a:rPr lang="en-CA" smtClean="0"/>
              <a:t>109</a:t>
            </a:fld>
            <a:endParaRPr lang="en-CA"/>
          </a:p>
        </p:txBody>
      </p:sp>
    </p:spTree>
    <p:extLst>
      <p:ext uri="{BB962C8B-B14F-4D97-AF65-F5344CB8AC3E}">
        <p14:creationId xmlns:p14="http://schemas.microsoft.com/office/powerpoint/2010/main" val="1055202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080D28-BD7D-467A-9891-CCC4FC5B942C}" type="slidenum">
              <a:rPr lang="en-US"/>
              <a:pPr/>
              <a:t>11</a:t>
            </a:fld>
            <a:endParaRPr lang="en-US" dirty="0"/>
          </a:p>
        </p:txBody>
      </p:sp>
      <p:sp>
        <p:nvSpPr>
          <p:cNvPr id="17410" name="Rectangle 2"/>
          <p:cNvSpPr>
            <a:spLocks noGrp="1" noRot="1" noChangeAspect="1" noChangeArrowheads="1"/>
          </p:cNvSpPr>
          <p:nvPr>
            <p:ph type="sldImg"/>
          </p:nvPr>
        </p:nvSpPr>
        <p:spPr bwMode="auto">
          <a:xfrm>
            <a:off x="457200" y="720725"/>
            <a:ext cx="6400800" cy="3600450"/>
          </a:xfrm>
          <a:prstGeom prst="rect">
            <a:avLst/>
          </a:prstGeom>
          <a:solidFill>
            <a:srgbClr val="FFFFFF"/>
          </a:solidFill>
          <a:ln>
            <a:solidFill>
              <a:srgbClr val="000000"/>
            </a:solidFill>
            <a:miter lim="800000"/>
            <a:headEnd/>
            <a:tailEnd/>
          </a:ln>
        </p:spPr>
      </p:sp>
      <p:sp>
        <p:nvSpPr>
          <p:cNvPr id="17411"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lIns="96661" tIns="48331" rIns="96661" bIns="48331"/>
          <a:lstStyle/>
          <a:p>
            <a:r>
              <a:rPr lang="en-CA" dirty="0"/>
              <a:t>The following slides focus on the various bridge systems used in wood bridges that pertain to decks, super structures and sub-structures.</a:t>
            </a:r>
          </a:p>
        </p:txBody>
      </p:sp>
    </p:spTree>
    <p:extLst>
      <p:ext uri="{BB962C8B-B14F-4D97-AF65-F5344CB8AC3E}">
        <p14:creationId xmlns:p14="http://schemas.microsoft.com/office/powerpoint/2010/main" val="104550263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Imposed deformations caused by thermal effects and shrinkage and swelling due to changes in wood moisture content are modelled</a:t>
            </a:r>
            <a:endParaRPr lang="en-CA" dirty="0"/>
          </a:p>
        </p:txBody>
      </p:sp>
      <p:sp>
        <p:nvSpPr>
          <p:cNvPr id="4" name="Slide Number Placeholder 3"/>
          <p:cNvSpPr>
            <a:spLocks noGrp="1"/>
          </p:cNvSpPr>
          <p:nvPr>
            <p:ph type="sldNum" sz="quarter" idx="5"/>
          </p:nvPr>
        </p:nvSpPr>
        <p:spPr/>
        <p:txBody>
          <a:bodyPr/>
          <a:lstStyle/>
          <a:p>
            <a:fld id="{2475FE1C-9B17-4143-AFD9-87AC136F2526}" type="slidenum">
              <a:rPr lang="en-CA" smtClean="0"/>
              <a:t>110</a:t>
            </a:fld>
            <a:endParaRPr lang="en-CA"/>
          </a:p>
        </p:txBody>
      </p:sp>
    </p:spTree>
    <p:extLst>
      <p:ext uri="{BB962C8B-B14F-4D97-AF65-F5344CB8AC3E}">
        <p14:creationId xmlns:p14="http://schemas.microsoft.com/office/powerpoint/2010/main" val="56142086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load combinations from Table 3.1 of the bridge code apply – details on next slide</a:t>
            </a:r>
            <a:endParaRPr lang="en-CA" dirty="0"/>
          </a:p>
        </p:txBody>
      </p:sp>
      <p:sp>
        <p:nvSpPr>
          <p:cNvPr id="4" name="Slide Number Placeholder 3"/>
          <p:cNvSpPr>
            <a:spLocks noGrp="1"/>
          </p:cNvSpPr>
          <p:nvPr>
            <p:ph type="sldNum" sz="quarter" idx="5"/>
          </p:nvPr>
        </p:nvSpPr>
        <p:spPr/>
        <p:txBody>
          <a:bodyPr/>
          <a:lstStyle/>
          <a:p>
            <a:fld id="{2475FE1C-9B17-4143-AFD9-87AC136F2526}" type="slidenum">
              <a:rPr lang="en-CA" smtClean="0"/>
              <a:t>111</a:t>
            </a:fld>
            <a:endParaRPr lang="en-CA"/>
          </a:p>
        </p:txBody>
      </p:sp>
    </p:spTree>
    <p:extLst>
      <p:ext uri="{BB962C8B-B14F-4D97-AF65-F5344CB8AC3E}">
        <p14:creationId xmlns:p14="http://schemas.microsoft.com/office/powerpoint/2010/main" val="114398250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SLS 1 and 2 combinations are used to design for deflections and vibrations, respectively</a:t>
            </a:r>
          </a:p>
          <a:p>
            <a:pPr marL="171450" indent="-171450">
              <a:buFontTx/>
              <a:buChar char="-"/>
            </a:pPr>
            <a:r>
              <a:rPr lang="en-US" dirty="0"/>
              <a:t>The ULS 1 combination provides the worst case vertical loading</a:t>
            </a:r>
          </a:p>
          <a:p>
            <a:pPr marL="171450" indent="-171450">
              <a:buFontTx/>
              <a:buChar char="-"/>
            </a:pPr>
            <a:r>
              <a:rPr lang="en-US" dirty="0"/>
              <a:t>The ULS 3 &amp; 4 combinations provide the worst case lateral loading and uplift forces due to wind</a:t>
            </a:r>
          </a:p>
          <a:p>
            <a:pPr marL="171450" indent="-171450">
              <a:buFontTx/>
              <a:buChar char="-"/>
            </a:pPr>
            <a:r>
              <a:rPr lang="en-US" dirty="0"/>
              <a:t>It is not necessary to check the wood components for fatigue, but all metal connections should be evaluated using the FLS 1 combination</a:t>
            </a:r>
          </a:p>
          <a:p>
            <a:pPr marL="171450" indent="-171450">
              <a:buFontTx/>
              <a:buChar char="-"/>
            </a:pPr>
            <a:r>
              <a:rPr lang="en-US" dirty="0"/>
              <a:t>Other load combinations can be checked on a case-by-case basis, including ULS 5 for earthquakes, and ULS 6 for stream and ice pressures.  As a general rule, try to avoid stream and ice pressures by positioning the bridge superstructure above the anticipated high-water level.</a:t>
            </a:r>
          </a:p>
          <a:p>
            <a:endParaRPr lang="en-CA" dirty="0"/>
          </a:p>
        </p:txBody>
      </p:sp>
      <p:sp>
        <p:nvSpPr>
          <p:cNvPr id="4" name="Slide Number Placeholder 3"/>
          <p:cNvSpPr>
            <a:spLocks noGrp="1"/>
          </p:cNvSpPr>
          <p:nvPr>
            <p:ph type="sldNum" sz="quarter" idx="5"/>
          </p:nvPr>
        </p:nvSpPr>
        <p:spPr/>
        <p:txBody>
          <a:bodyPr/>
          <a:lstStyle/>
          <a:p>
            <a:fld id="{2475FE1C-9B17-4143-AFD9-87AC136F2526}" type="slidenum">
              <a:rPr lang="en-CA" smtClean="0"/>
              <a:t>112</a:t>
            </a:fld>
            <a:endParaRPr lang="en-CA"/>
          </a:p>
        </p:txBody>
      </p:sp>
    </p:spTree>
    <p:extLst>
      <p:ext uri="{BB962C8B-B14F-4D97-AF65-F5344CB8AC3E}">
        <p14:creationId xmlns:p14="http://schemas.microsoft.com/office/powerpoint/2010/main" val="121564348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080D28-BD7D-467A-9891-CCC4FC5B942C}" type="slidenum">
              <a:rPr lang="en-US"/>
              <a:pPr/>
              <a:t>113</a:t>
            </a:fld>
            <a:endParaRPr lang="en-US" dirty="0"/>
          </a:p>
        </p:txBody>
      </p:sp>
      <p:sp>
        <p:nvSpPr>
          <p:cNvPr id="17410" name="Rectangle 2"/>
          <p:cNvSpPr>
            <a:spLocks noGrp="1" noRot="1" noChangeAspect="1" noChangeArrowheads="1"/>
          </p:cNvSpPr>
          <p:nvPr>
            <p:ph type="sldImg"/>
          </p:nvPr>
        </p:nvSpPr>
        <p:spPr bwMode="auto">
          <a:xfrm>
            <a:off x="457200" y="720725"/>
            <a:ext cx="6400800" cy="3600450"/>
          </a:xfrm>
          <a:prstGeom prst="rect">
            <a:avLst/>
          </a:prstGeom>
          <a:solidFill>
            <a:srgbClr val="FFFFFF"/>
          </a:solidFill>
          <a:ln>
            <a:solidFill>
              <a:srgbClr val="000000"/>
            </a:solidFill>
            <a:miter lim="800000"/>
            <a:headEnd/>
            <a:tailEnd/>
          </a:ln>
        </p:spPr>
      </p:sp>
      <p:sp>
        <p:nvSpPr>
          <p:cNvPr id="17411"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lIns="96661" tIns="48331" rIns="96661" bIns="48331"/>
          <a:lstStyle/>
          <a:p>
            <a:r>
              <a:rPr lang="en-CA" dirty="0"/>
              <a:t>-Analysis and design of glulam deck panels</a:t>
            </a:r>
          </a:p>
        </p:txBody>
      </p:sp>
    </p:spTree>
    <p:extLst>
      <p:ext uri="{BB962C8B-B14F-4D97-AF65-F5344CB8AC3E}">
        <p14:creationId xmlns:p14="http://schemas.microsoft.com/office/powerpoint/2010/main" val="412205147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dirty="0"/>
              <a:t>Structural analysis of the deck panels</a:t>
            </a:r>
          </a:p>
          <a:p>
            <a:pPr marL="171450" indent="-171450">
              <a:buFontTx/>
              <a:buChar char="-"/>
            </a:pPr>
            <a:r>
              <a:rPr lang="en-CA" dirty="0"/>
              <a:t>Uniform loads are assumed to be resisted by the full width of a deck panel</a:t>
            </a:r>
          </a:p>
          <a:p>
            <a:pPr marL="171450" indent="-171450">
              <a:buFontTx/>
              <a:buChar char="-"/>
            </a:pPr>
            <a:r>
              <a:rPr lang="en-CA" dirty="0"/>
              <a:t>Discrete wheel loads pose a challenge because the entire deck panel width is not effective in resisting them</a:t>
            </a:r>
          </a:p>
          <a:p>
            <a:pPr marL="171450" indent="-171450">
              <a:buFontTx/>
              <a:buChar char="-"/>
            </a:pPr>
            <a:r>
              <a:rPr lang="en-CA" dirty="0"/>
              <a:t>Research on glulam deck panels was conducted during the 1970’s at the United States Forest Product Lab by McCutcheon &amp; Tuomi.  They addressed the effect of discrete wheel loads by deriving design equations that yielded the live load shear and moment per metre deck width for a given wheel load</a:t>
            </a:r>
            <a:endParaRPr lang="en-US" dirty="0"/>
          </a:p>
        </p:txBody>
      </p:sp>
      <p:sp>
        <p:nvSpPr>
          <p:cNvPr id="4" name="Slide Number Placeholder 3"/>
          <p:cNvSpPr>
            <a:spLocks noGrp="1"/>
          </p:cNvSpPr>
          <p:nvPr>
            <p:ph type="sldNum" sz="quarter" idx="5"/>
          </p:nvPr>
        </p:nvSpPr>
        <p:spPr/>
        <p:txBody>
          <a:bodyPr/>
          <a:lstStyle/>
          <a:p>
            <a:fld id="{2475FE1C-9B17-4143-AFD9-87AC136F2526}" type="slidenum">
              <a:rPr lang="en-CA" smtClean="0"/>
              <a:t>114</a:t>
            </a:fld>
            <a:endParaRPr lang="en-CA"/>
          </a:p>
        </p:txBody>
      </p:sp>
    </p:spTree>
    <p:extLst>
      <p:ext uri="{BB962C8B-B14F-4D97-AF65-F5344CB8AC3E}">
        <p14:creationId xmlns:p14="http://schemas.microsoft.com/office/powerpoint/2010/main" val="150526387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Ontario Ministry of Transportation (the MTO) did not research glulam deck panels in the 1970’s</a:t>
            </a:r>
          </a:p>
          <a:p>
            <a:pPr marL="171450" indent="-171450">
              <a:buFontTx/>
              <a:buChar char="-"/>
            </a:pPr>
            <a:r>
              <a:rPr lang="en-US" dirty="0"/>
              <a:t>MTO focused on the development of stress-laminated timber decks</a:t>
            </a:r>
          </a:p>
          <a:p>
            <a:pPr marL="171450" indent="-171450">
              <a:buFontTx/>
              <a:buChar char="-"/>
            </a:pPr>
            <a:r>
              <a:rPr lang="en-US" dirty="0"/>
              <a:t>As an aside, the other wood bridge design example in the new reference guide includes a stress-laminated deck design</a:t>
            </a:r>
            <a:endParaRPr lang="en-CA" dirty="0"/>
          </a:p>
        </p:txBody>
      </p:sp>
      <p:sp>
        <p:nvSpPr>
          <p:cNvPr id="4" name="Slide Number Placeholder 3"/>
          <p:cNvSpPr>
            <a:spLocks noGrp="1"/>
          </p:cNvSpPr>
          <p:nvPr>
            <p:ph type="sldNum" sz="quarter" idx="5"/>
          </p:nvPr>
        </p:nvSpPr>
        <p:spPr/>
        <p:txBody>
          <a:bodyPr/>
          <a:lstStyle/>
          <a:p>
            <a:fld id="{2475FE1C-9B17-4143-AFD9-87AC136F2526}" type="slidenum">
              <a:rPr lang="en-CA" smtClean="0"/>
              <a:t>115</a:t>
            </a:fld>
            <a:endParaRPr lang="en-CA"/>
          </a:p>
        </p:txBody>
      </p:sp>
    </p:spTree>
    <p:extLst>
      <p:ext uri="{BB962C8B-B14F-4D97-AF65-F5344CB8AC3E}">
        <p14:creationId xmlns:p14="http://schemas.microsoft.com/office/powerpoint/2010/main" val="134653028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MTO researched glulam deck panels in the late 1980’s</a:t>
            </a:r>
          </a:p>
          <a:p>
            <a:pPr marL="171450" indent="-171450">
              <a:buFontTx/>
              <a:buChar char="-"/>
            </a:pPr>
            <a:r>
              <a:rPr lang="en-US" dirty="0"/>
              <a:t>Research by </a:t>
            </a:r>
            <a:r>
              <a:rPr lang="en-US" dirty="0" err="1"/>
              <a:t>Baidar</a:t>
            </a:r>
            <a:r>
              <a:rPr lang="en-US" dirty="0"/>
              <a:t> Bakht validated the 1970’s research by the Americans, but found it unconservative for wheels placed near deck panel edges</a:t>
            </a:r>
            <a:endParaRPr lang="en-CA" dirty="0"/>
          </a:p>
        </p:txBody>
      </p:sp>
      <p:sp>
        <p:nvSpPr>
          <p:cNvPr id="4" name="Slide Number Placeholder 3"/>
          <p:cNvSpPr>
            <a:spLocks noGrp="1"/>
          </p:cNvSpPr>
          <p:nvPr>
            <p:ph type="sldNum" sz="quarter" idx="5"/>
          </p:nvPr>
        </p:nvSpPr>
        <p:spPr/>
        <p:txBody>
          <a:bodyPr/>
          <a:lstStyle/>
          <a:p>
            <a:fld id="{2475FE1C-9B17-4143-AFD9-87AC136F2526}" type="slidenum">
              <a:rPr lang="en-CA" smtClean="0"/>
              <a:t>116</a:t>
            </a:fld>
            <a:endParaRPr lang="en-CA"/>
          </a:p>
        </p:txBody>
      </p:sp>
    </p:spTree>
    <p:extLst>
      <p:ext uri="{BB962C8B-B14F-4D97-AF65-F5344CB8AC3E}">
        <p14:creationId xmlns:p14="http://schemas.microsoft.com/office/powerpoint/2010/main" val="156474161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Bakht developed design curves to address the MTO findings</a:t>
            </a:r>
          </a:p>
          <a:p>
            <a:pPr marL="171450" indent="-171450">
              <a:buFontTx/>
              <a:buChar char="-"/>
            </a:pPr>
            <a:r>
              <a:rPr lang="en-US" dirty="0"/>
              <a:t>The curves provide the width of deck panel that is effective in resisting a discrete wheel load</a:t>
            </a:r>
          </a:p>
          <a:p>
            <a:pPr marL="171450" indent="-171450">
              <a:buFontTx/>
              <a:buChar char="-"/>
            </a:pPr>
            <a:r>
              <a:rPr lang="en-US" dirty="0"/>
              <a:t>The design curves were subsequently developed into the design equations in Clause 5.7.3.2 of the bridge code</a:t>
            </a:r>
            <a:endParaRPr lang="en-CA" dirty="0"/>
          </a:p>
          <a:p>
            <a:pPr marL="171450" indent="-171450">
              <a:buFontTx/>
              <a:buChar char="-"/>
            </a:pPr>
            <a:r>
              <a:rPr lang="en-CA" dirty="0"/>
              <a:t>This clause is noted as applicable for stress-laminated timber decks, but it is actually also applicable for glulam decks</a:t>
            </a:r>
          </a:p>
          <a:p>
            <a:pPr marL="171450" indent="-171450">
              <a:buFontTx/>
              <a:buChar char="-"/>
            </a:pPr>
            <a:r>
              <a:rPr lang="en-CA" dirty="0"/>
              <a:t>CSA S6 2019 should modify the wording of that clause to make reference to glulam deck panels</a:t>
            </a:r>
          </a:p>
          <a:p>
            <a:pPr marL="171450" indent="-171450">
              <a:buFontTx/>
              <a:buChar char="-"/>
            </a:pPr>
            <a:r>
              <a:rPr lang="en-CA" dirty="0"/>
              <a:t>The equation for “no edge stiffening” should be used to determine the deck panel width that is effective in resisting discrete wheel loads</a:t>
            </a:r>
            <a:endParaRPr lang="en-US" dirty="0"/>
          </a:p>
        </p:txBody>
      </p:sp>
      <p:sp>
        <p:nvSpPr>
          <p:cNvPr id="4" name="Slide Number Placeholder 3"/>
          <p:cNvSpPr>
            <a:spLocks noGrp="1"/>
          </p:cNvSpPr>
          <p:nvPr>
            <p:ph type="sldNum" sz="quarter" idx="5"/>
          </p:nvPr>
        </p:nvSpPr>
        <p:spPr/>
        <p:txBody>
          <a:bodyPr/>
          <a:lstStyle/>
          <a:p>
            <a:fld id="{2475FE1C-9B17-4143-AFD9-87AC136F2526}" type="slidenum">
              <a:rPr lang="en-CA" smtClean="0"/>
              <a:t>117</a:t>
            </a:fld>
            <a:endParaRPr lang="en-CA"/>
          </a:p>
        </p:txBody>
      </p:sp>
    </p:spTree>
    <p:extLst>
      <p:ext uri="{BB962C8B-B14F-4D97-AF65-F5344CB8AC3E}">
        <p14:creationId xmlns:p14="http://schemas.microsoft.com/office/powerpoint/2010/main" val="398897537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Bakht’s findings on glulam deck panels were published in 1988</a:t>
            </a:r>
          </a:p>
          <a:p>
            <a:pPr marL="171450" indent="-171450">
              <a:buFontTx/>
              <a:buChar char="-"/>
            </a:pPr>
            <a:r>
              <a:rPr lang="en-CA" dirty="0"/>
              <a:t>The AASHTO LFRD Bridge Design Specifications, the American bridge code, introduced equations for the same purpose in 1994</a:t>
            </a:r>
          </a:p>
          <a:p>
            <a:pPr marL="171450" indent="-171450">
              <a:buFontTx/>
              <a:buChar char="-"/>
            </a:pPr>
            <a:r>
              <a:rPr lang="en-CA" dirty="0"/>
              <a:t>Those equations yielded significantly different results, with the American equations suggesting effective deck widths that were two to three times those of Bakht’s findings</a:t>
            </a:r>
          </a:p>
          <a:p>
            <a:pPr marL="171450" indent="-171450">
              <a:buFontTx/>
              <a:buChar char="-"/>
            </a:pPr>
            <a:r>
              <a:rPr lang="en-CA" dirty="0"/>
              <a:t>It appears the American equations were based on the research of </a:t>
            </a:r>
            <a:r>
              <a:rPr lang="en-CA" dirty="0" err="1"/>
              <a:t>Sexsmith</a:t>
            </a:r>
            <a:r>
              <a:rPr lang="en-CA" dirty="0"/>
              <a:t> and others</a:t>
            </a:r>
          </a:p>
        </p:txBody>
      </p:sp>
      <p:sp>
        <p:nvSpPr>
          <p:cNvPr id="4" name="Slide Number Placeholder 3"/>
          <p:cNvSpPr>
            <a:spLocks noGrp="1"/>
          </p:cNvSpPr>
          <p:nvPr>
            <p:ph type="sldNum" sz="quarter" idx="5"/>
          </p:nvPr>
        </p:nvSpPr>
        <p:spPr/>
        <p:txBody>
          <a:bodyPr/>
          <a:lstStyle/>
          <a:p>
            <a:fld id="{2475FE1C-9B17-4143-AFD9-87AC136F2526}" type="slidenum">
              <a:rPr lang="en-CA" smtClean="0"/>
              <a:t>118</a:t>
            </a:fld>
            <a:endParaRPr lang="en-CA"/>
          </a:p>
        </p:txBody>
      </p:sp>
    </p:spTree>
    <p:extLst>
      <p:ext uri="{BB962C8B-B14F-4D97-AF65-F5344CB8AC3E}">
        <p14:creationId xmlns:p14="http://schemas.microsoft.com/office/powerpoint/2010/main" val="195997270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Sexsmith</a:t>
            </a:r>
            <a:r>
              <a:rPr lang="en-US" dirty="0"/>
              <a:t> and others conducted bending tests on laminated decks in the late 1970’s</a:t>
            </a:r>
          </a:p>
          <a:p>
            <a:pPr marL="171450" indent="-171450">
              <a:buFontTx/>
              <a:buChar char="-"/>
            </a:pPr>
            <a:r>
              <a:rPr lang="en-US" dirty="0"/>
              <a:t>They found that the most loaded laminations soften slightly before failure, tending to engage adjacent laminations that are not directly supporting the applied load</a:t>
            </a:r>
          </a:p>
          <a:p>
            <a:pPr marL="171450" indent="-171450">
              <a:buFontTx/>
              <a:buChar char="-"/>
            </a:pPr>
            <a:r>
              <a:rPr lang="en-US" dirty="0"/>
              <a:t>This behavior results in a plastic redistribution of forces</a:t>
            </a:r>
          </a:p>
          <a:p>
            <a:pPr marL="171450" indent="-171450">
              <a:buFontTx/>
              <a:buChar char="-"/>
            </a:pPr>
            <a:r>
              <a:rPr lang="en-US" dirty="0"/>
              <a:t>As it turns out, the load-sharing factor in the resistance equations contained within the Canadian design code account for this plasticity</a:t>
            </a:r>
          </a:p>
          <a:p>
            <a:pPr marL="171450" indent="-171450">
              <a:buFontTx/>
              <a:buChar char="-"/>
            </a:pPr>
            <a:r>
              <a:rPr lang="en-US" dirty="0"/>
              <a:t>The AASHTO bridge code does not have a similar load-sharing factor</a:t>
            </a:r>
          </a:p>
        </p:txBody>
      </p:sp>
      <p:sp>
        <p:nvSpPr>
          <p:cNvPr id="4" name="Slide Number Placeholder 3"/>
          <p:cNvSpPr>
            <a:spLocks noGrp="1"/>
          </p:cNvSpPr>
          <p:nvPr>
            <p:ph type="sldNum" sz="quarter" idx="5"/>
          </p:nvPr>
        </p:nvSpPr>
        <p:spPr/>
        <p:txBody>
          <a:bodyPr/>
          <a:lstStyle/>
          <a:p>
            <a:fld id="{2475FE1C-9B17-4143-AFD9-87AC136F2526}" type="slidenum">
              <a:rPr lang="en-CA" smtClean="0"/>
              <a:t>119</a:t>
            </a:fld>
            <a:endParaRPr lang="en-CA"/>
          </a:p>
        </p:txBody>
      </p:sp>
    </p:spTree>
    <p:extLst>
      <p:ext uri="{BB962C8B-B14F-4D97-AF65-F5344CB8AC3E}">
        <p14:creationId xmlns:p14="http://schemas.microsoft.com/office/powerpoint/2010/main" val="29853555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Nail laminated deck</a:t>
            </a:r>
          </a:p>
          <a:p>
            <a:r>
              <a:rPr lang="en-CA" dirty="0"/>
              <a:t>Longitudinal and transverse nail-laminated decks</a:t>
            </a:r>
          </a:p>
        </p:txBody>
      </p:sp>
      <p:sp>
        <p:nvSpPr>
          <p:cNvPr id="4" name="Slide Number Placeholder 3"/>
          <p:cNvSpPr>
            <a:spLocks noGrp="1"/>
          </p:cNvSpPr>
          <p:nvPr>
            <p:ph type="sldNum" sz="quarter" idx="5"/>
          </p:nvPr>
        </p:nvSpPr>
        <p:spPr/>
        <p:txBody>
          <a:bodyPr/>
          <a:lstStyle/>
          <a:p>
            <a:fld id="{D5AB28F7-35BC-48C0-9CB1-51F8F5D1A251}" type="slidenum">
              <a:rPr lang="en-US" smtClean="0"/>
              <a:pPr/>
              <a:t>12</a:t>
            </a:fld>
            <a:endParaRPr lang="en-US"/>
          </a:p>
        </p:txBody>
      </p:sp>
    </p:spTree>
    <p:extLst>
      <p:ext uri="{BB962C8B-B14F-4D97-AF65-F5344CB8AC3E}">
        <p14:creationId xmlns:p14="http://schemas.microsoft.com/office/powerpoint/2010/main" val="74035419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result: the AASHTO code implicitly accounts for plasticity in analysis; that is, on the demand side of the equation; while the Canadian codes account for this plasticity in the resistance equations</a:t>
            </a:r>
          </a:p>
          <a:p>
            <a:pPr marL="171450" indent="-171450">
              <a:buFontTx/>
              <a:buChar char="-"/>
            </a:pPr>
            <a:r>
              <a:rPr lang="en-US" dirty="0"/>
              <a:t>It would thus seem unconservative to use the AASHTO analysis equations with the Canadian resistance equations because the benefit due to plasticity would be double-counted</a:t>
            </a:r>
          </a:p>
          <a:p>
            <a:pPr marL="171450" indent="-171450">
              <a:buFontTx/>
              <a:buChar char="-"/>
            </a:pPr>
            <a:r>
              <a:rPr lang="en-US" dirty="0"/>
              <a:t>Therefore, we recommend using both the analysis and resistance equations from the Canadian Highway Bridge Design Code</a:t>
            </a:r>
          </a:p>
        </p:txBody>
      </p:sp>
      <p:sp>
        <p:nvSpPr>
          <p:cNvPr id="4" name="Slide Number Placeholder 3"/>
          <p:cNvSpPr>
            <a:spLocks noGrp="1"/>
          </p:cNvSpPr>
          <p:nvPr>
            <p:ph type="sldNum" sz="quarter" idx="5"/>
          </p:nvPr>
        </p:nvSpPr>
        <p:spPr/>
        <p:txBody>
          <a:bodyPr/>
          <a:lstStyle/>
          <a:p>
            <a:fld id="{2475FE1C-9B17-4143-AFD9-87AC136F2526}" type="slidenum">
              <a:rPr lang="en-CA" smtClean="0"/>
              <a:t>120</a:t>
            </a:fld>
            <a:endParaRPr lang="en-CA"/>
          </a:p>
        </p:txBody>
      </p:sp>
    </p:spTree>
    <p:extLst>
      <p:ext uri="{BB962C8B-B14F-4D97-AF65-F5344CB8AC3E}">
        <p14:creationId xmlns:p14="http://schemas.microsoft.com/office/powerpoint/2010/main" val="361650270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deck panels can be analyzed separately from the girders</a:t>
            </a:r>
          </a:p>
          <a:p>
            <a:pPr marL="171450" indent="-171450">
              <a:buFontTx/>
              <a:buChar char="-"/>
            </a:pPr>
            <a:r>
              <a:rPr lang="en-US" dirty="0"/>
              <a:t>They can be idealized as continuous beams, with the girders acting as rigid vertical supports</a:t>
            </a:r>
          </a:p>
          <a:p>
            <a:pPr marL="171450" indent="-171450">
              <a:buFontTx/>
              <a:buChar char="-"/>
            </a:pPr>
            <a:r>
              <a:rPr lang="en-US" dirty="0"/>
              <a:t>Permanent loads and wind loads should be applied as distributed loads</a:t>
            </a:r>
          </a:p>
          <a:p>
            <a:pPr marL="171450" indent="-171450">
              <a:buFontTx/>
              <a:buChar char="-"/>
            </a:pPr>
            <a:r>
              <a:rPr lang="en-US" dirty="0"/>
              <a:t>Wheel loads should be applied as short uniformly distributed loads, which is a less conservative approach than applying them as point loads</a:t>
            </a:r>
          </a:p>
          <a:p>
            <a:pPr marL="171450" indent="-171450">
              <a:buFontTx/>
              <a:buChar char="-"/>
            </a:pPr>
            <a:r>
              <a:rPr lang="en-US" dirty="0"/>
              <a:t>The wheel loads should be moved along the deck width to determine the worst case positioning</a:t>
            </a:r>
          </a:p>
          <a:p>
            <a:pPr marL="171450" indent="-171450">
              <a:buFontTx/>
              <a:buChar char="-"/>
            </a:pPr>
            <a:r>
              <a:rPr lang="en-US" dirty="0"/>
              <a:t>The design truck envelope and the design lane widths must be respected during this process</a:t>
            </a:r>
          </a:p>
          <a:p>
            <a:pPr marL="171450" indent="-171450">
              <a:buFontTx/>
              <a:buChar char="-"/>
            </a:pPr>
            <a:r>
              <a:rPr lang="en-US" dirty="0"/>
              <a:t>And don’t forget to check for uplift!</a:t>
            </a:r>
          </a:p>
          <a:p>
            <a:pPr marL="171450" indent="-171450">
              <a:buFontTx/>
              <a:buChar char="-"/>
            </a:pPr>
            <a:endParaRPr lang="en-CA" dirty="0"/>
          </a:p>
        </p:txBody>
      </p:sp>
      <p:sp>
        <p:nvSpPr>
          <p:cNvPr id="4" name="Slide Number Placeholder 3"/>
          <p:cNvSpPr>
            <a:spLocks noGrp="1"/>
          </p:cNvSpPr>
          <p:nvPr>
            <p:ph type="sldNum" sz="quarter" idx="5"/>
          </p:nvPr>
        </p:nvSpPr>
        <p:spPr/>
        <p:txBody>
          <a:bodyPr/>
          <a:lstStyle/>
          <a:p>
            <a:fld id="{2475FE1C-9B17-4143-AFD9-87AC136F2526}" type="slidenum">
              <a:rPr lang="en-CA" smtClean="0"/>
              <a:t>121</a:t>
            </a:fld>
            <a:endParaRPr lang="en-CA"/>
          </a:p>
        </p:txBody>
      </p:sp>
    </p:spTree>
    <p:extLst>
      <p:ext uri="{BB962C8B-B14F-4D97-AF65-F5344CB8AC3E}">
        <p14:creationId xmlns:p14="http://schemas.microsoft.com/office/powerpoint/2010/main" val="354066759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For the deck panels, deflection due to live load without dynamic load allowance should be limited to L/400 using the SLS 1 load combination</a:t>
            </a:r>
          </a:p>
          <a:p>
            <a:pPr marL="171450" indent="-171450">
              <a:buFontTx/>
              <a:buChar char="-"/>
            </a:pPr>
            <a:r>
              <a:rPr lang="en-US" dirty="0"/>
              <a:t>Differential deflections should be limited to 1.3 mm (0.05 inches) to limit the chance of telegraphing cracks into the asphalt</a:t>
            </a:r>
          </a:p>
          <a:p>
            <a:pPr marL="171450" indent="-171450">
              <a:buFontTx/>
              <a:buChar char="-"/>
            </a:pPr>
            <a:r>
              <a:rPr lang="en-US" dirty="0"/>
              <a:t>Bending should be checked at ULS, but it is not necessary to check shear</a:t>
            </a:r>
          </a:p>
        </p:txBody>
      </p:sp>
      <p:sp>
        <p:nvSpPr>
          <p:cNvPr id="4" name="Slide Number Placeholder 3"/>
          <p:cNvSpPr>
            <a:spLocks noGrp="1"/>
          </p:cNvSpPr>
          <p:nvPr>
            <p:ph type="sldNum" sz="quarter" idx="5"/>
          </p:nvPr>
        </p:nvSpPr>
        <p:spPr/>
        <p:txBody>
          <a:bodyPr/>
          <a:lstStyle/>
          <a:p>
            <a:fld id="{2475FE1C-9B17-4143-AFD9-87AC136F2526}" type="slidenum">
              <a:rPr lang="en-CA" smtClean="0"/>
              <a:t>122</a:t>
            </a:fld>
            <a:endParaRPr lang="en-CA"/>
          </a:p>
        </p:txBody>
      </p:sp>
    </p:spTree>
    <p:extLst>
      <p:ext uri="{BB962C8B-B14F-4D97-AF65-F5344CB8AC3E}">
        <p14:creationId xmlns:p14="http://schemas.microsoft.com/office/powerpoint/2010/main" val="45881034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sz="1200" kern="1200" dirty="0">
                <a:solidFill>
                  <a:schemeClr val="tx1"/>
                </a:solidFill>
                <a:effectLst/>
                <a:latin typeface="+mn-lt"/>
                <a:ea typeface="+mn-ea"/>
                <a:cs typeface="+mn-cs"/>
              </a:rPr>
              <a:t>The deck has a depth of 215 mm and a unit weight of 6 kN/m</a:t>
            </a:r>
            <a:r>
              <a:rPr lang="en-CA" sz="1200" kern="1200" baseline="30000" dirty="0">
                <a:solidFill>
                  <a:schemeClr val="tx1"/>
                </a:solidFill>
                <a:effectLst/>
                <a:latin typeface="+mn-lt"/>
                <a:ea typeface="+mn-ea"/>
                <a:cs typeface="+mn-cs"/>
              </a:rPr>
              <a:t>3</a:t>
            </a:r>
          </a:p>
          <a:p>
            <a:pPr marL="171450" indent="-171450">
              <a:buFontTx/>
              <a:buChar char="-"/>
            </a:pPr>
            <a:r>
              <a:rPr lang="en-CA" sz="1200" kern="1200" dirty="0">
                <a:solidFill>
                  <a:schemeClr val="tx1"/>
                </a:solidFill>
                <a:effectLst/>
                <a:latin typeface="+mn-lt"/>
                <a:ea typeface="+mn-ea"/>
                <a:cs typeface="+mn-cs"/>
              </a:rPr>
              <a:t>The asphalt wearing surface has a unit weight of 23.5 kN/m. The minimum and maximum asphalt thicknesses are 50 mm and 185 mm, respectively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sz="1200" kern="1200" dirty="0">
                <a:solidFill>
                  <a:schemeClr val="tx1"/>
                </a:solidFill>
                <a:effectLst/>
                <a:latin typeface="+mn-lt"/>
                <a:ea typeface="+mn-ea"/>
                <a:cs typeface="+mn-cs"/>
              </a:rPr>
              <a:t>This trapezoidal distributed load is applied to the continuous deck design strip within the limits of the wearing surface. The minimum and maximum ULS load factors for the wearing surface are 0.65 and 1.50, respectively.</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2475FE1C-9B17-4143-AFD9-87AC136F2526}" type="slidenum">
              <a:rPr lang="en-CA" smtClean="0"/>
              <a:t>123</a:t>
            </a:fld>
            <a:endParaRPr lang="en-CA"/>
          </a:p>
        </p:txBody>
      </p:sp>
    </p:spTree>
    <p:extLst>
      <p:ext uri="{BB962C8B-B14F-4D97-AF65-F5344CB8AC3E}">
        <p14:creationId xmlns:p14="http://schemas.microsoft.com/office/powerpoint/2010/main" val="349645721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171450" indent="-171450">
                  <a:buFontTx/>
                  <a:buChar char="-"/>
                </a:pPr>
                <a:r>
                  <a:rPr lang="en-CA" sz="1200" kern="1200" dirty="0">
                    <a:solidFill>
                      <a:schemeClr val="tx1"/>
                    </a:solidFill>
                    <a:effectLst/>
                    <a:latin typeface="+mn-lt"/>
                    <a:ea typeface="+mn-ea"/>
                    <a:cs typeface="+mn-cs"/>
                  </a:rPr>
                  <a:t>The weight of the timber railings is applied as a concentrated load at the free end of each deck cantilever. </a:t>
                </a:r>
              </a:p>
              <a:p>
                <a:pPr marL="171450" indent="-171450">
                  <a:buFontTx/>
                  <a:buChar char="-"/>
                </a:pPr>
                <a:r>
                  <a:rPr lang="en-CA" sz="1200" kern="1200" dirty="0">
                    <a:solidFill>
                      <a:schemeClr val="tx1"/>
                    </a:solidFill>
                    <a:effectLst/>
                    <a:latin typeface="+mn-lt"/>
                    <a:ea typeface="+mn-ea"/>
                    <a:cs typeface="+mn-cs"/>
                  </a:rPr>
                  <a:t>As previously stated, eccentric wind load must be considered, with the resultant of the wind load acting along the windward quarter-point. By geometry, the magnitude of the wind pressures at the windward and leeward sides of the deck for downward acting vertical wind, are </a:t>
                </a:r>
                <a14:m>
                  <m:oMath xmlns:m="http://schemas.openxmlformats.org/officeDocument/2006/math">
                    <m:sSub>
                      <m:sSubPr>
                        <m:ctrlPr>
                          <a:rPr lang="en-CA" sz="1200" i="1" kern="1200">
                            <a:solidFill>
                              <a:schemeClr val="tx1"/>
                            </a:solidFill>
                            <a:effectLst/>
                            <a:latin typeface="Cambria Math" panose="02040503050406030204" pitchFamily="18" charset="0"/>
                            <a:ea typeface="+mn-ea"/>
                            <a:cs typeface="+mn-cs"/>
                          </a:rPr>
                        </m:ctrlPr>
                      </m:sSubPr>
                      <m:e>
                        <m:r>
                          <a:rPr lang="en-CA" sz="1200" i="1" kern="1200">
                            <a:solidFill>
                              <a:schemeClr val="tx1"/>
                            </a:solidFill>
                            <a:effectLst/>
                            <a:latin typeface="Cambria Math" panose="02040503050406030204" pitchFamily="18" charset="0"/>
                            <a:ea typeface="+mn-ea"/>
                            <a:cs typeface="+mn-cs"/>
                          </a:rPr>
                          <m:t>2.5×</m:t>
                        </m:r>
                        <m:r>
                          <a:rPr lang="en-CA" sz="1200" i="1" kern="1200">
                            <a:solidFill>
                              <a:schemeClr val="tx1"/>
                            </a:solidFill>
                            <a:effectLst/>
                            <a:latin typeface="Cambria Math" panose="02040503050406030204" pitchFamily="18" charset="0"/>
                            <a:ea typeface="+mn-ea"/>
                            <a:cs typeface="+mn-cs"/>
                          </a:rPr>
                          <m:t>𝐹</m:t>
                        </m:r>
                      </m:e>
                      <m:sub>
                        <m:r>
                          <a:rPr lang="en-CA" sz="1200" i="1" kern="1200">
                            <a:solidFill>
                              <a:schemeClr val="tx1"/>
                            </a:solidFill>
                            <a:effectLst/>
                            <a:latin typeface="Cambria Math" panose="02040503050406030204" pitchFamily="18" charset="0"/>
                            <a:ea typeface="+mn-ea"/>
                            <a:cs typeface="+mn-cs"/>
                          </a:rPr>
                          <m:t>𝑣</m:t>
                        </m:r>
                      </m:sub>
                    </m:sSub>
                  </m:oMath>
                </a14:m>
                <a:r>
                  <a:rPr lang="en-CA" sz="1200" kern="1200" dirty="0">
                    <a:solidFill>
                      <a:schemeClr val="tx1"/>
                    </a:solidFill>
                    <a:effectLst/>
                    <a:latin typeface="+mn-lt"/>
                    <a:ea typeface="+mn-ea"/>
                    <a:cs typeface="+mn-cs"/>
                  </a:rPr>
                  <a:t> and </a:t>
                </a:r>
                <a14:m>
                  <m:oMath xmlns:m="http://schemas.openxmlformats.org/officeDocument/2006/math">
                    <m:sSub>
                      <m:sSubPr>
                        <m:ctrlPr>
                          <a:rPr lang="en-CA" sz="1200" i="1" kern="1200">
                            <a:solidFill>
                              <a:schemeClr val="tx1"/>
                            </a:solidFill>
                            <a:effectLst/>
                            <a:latin typeface="Cambria Math" panose="02040503050406030204" pitchFamily="18" charset="0"/>
                            <a:ea typeface="+mn-ea"/>
                            <a:cs typeface="+mn-cs"/>
                          </a:rPr>
                        </m:ctrlPr>
                      </m:sSubPr>
                      <m:e>
                        <m:r>
                          <a:rPr lang="en-CA" sz="1200" i="1" kern="1200">
                            <a:solidFill>
                              <a:schemeClr val="tx1"/>
                            </a:solidFill>
                            <a:effectLst/>
                            <a:latin typeface="Cambria Math" panose="02040503050406030204" pitchFamily="18" charset="0"/>
                            <a:ea typeface="+mn-ea"/>
                            <a:cs typeface="+mn-cs"/>
                          </a:rPr>
                          <m:t>−0.5×</m:t>
                        </m:r>
                        <m:r>
                          <a:rPr lang="en-CA" sz="1200" i="1" kern="1200">
                            <a:solidFill>
                              <a:schemeClr val="tx1"/>
                            </a:solidFill>
                            <a:effectLst/>
                            <a:latin typeface="Cambria Math" panose="02040503050406030204" pitchFamily="18" charset="0"/>
                            <a:ea typeface="+mn-ea"/>
                            <a:cs typeface="+mn-cs"/>
                          </a:rPr>
                          <m:t>𝐹</m:t>
                        </m:r>
                      </m:e>
                      <m:sub>
                        <m:r>
                          <a:rPr lang="en-CA" sz="1200" i="1" kern="1200">
                            <a:solidFill>
                              <a:schemeClr val="tx1"/>
                            </a:solidFill>
                            <a:effectLst/>
                            <a:latin typeface="Cambria Math" panose="02040503050406030204" pitchFamily="18" charset="0"/>
                            <a:ea typeface="+mn-ea"/>
                            <a:cs typeface="+mn-cs"/>
                          </a:rPr>
                          <m:t>𝑣</m:t>
                        </m:r>
                      </m:sub>
                    </m:sSub>
                  </m:oMath>
                </a14:m>
                <a:r>
                  <a:rPr lang="en-CA" sz="1200" kern="1200" dirty="0">
                    <a:solidFill>
                      <a:schemeClr val="tx1"/>
                    </a:solidFill>
                    <a:effectLst/>
                    <a:latin typeface="+mn-lt"/>
                    <a:ea typeface="+mn-ea"/>
                    <a:cs typeface="+mn-cs"/>
                  </a:rPr>
                  <a:t>, respectively. For downward acting vertical wind, those magnitudes become </a:t>
                </a:r>
                <a14:m>
                  <m:oMath xmlns:m="http://schemas.openxmlformats.org/officeDocument/2006/math">
                    <m:sSub>
                      <m:sSubPr>
                        <m:ctrlPr>
                          <a:rPr lang="en-CA" sz="1200" i="1" kern="1200">
                            <a:solidFill>
                              <a:schemeClr val="tx1"/>
                            </a:solidFill>
                            <a:effectLst/>
                            <a:latin typeface="Cambria Math" panose="02040503050406030204" pitchFamily="18" charset="0"/>
                            <a:ea typeface="+mn-ea"/>
                            <a:cs typeface="+mn-cs"/>
                          </a:rPr>
                        </m:ctrlPr>
                      </m:sSubPr>
                      <m:e>
                        <m:r>
                          <a:rPr lang="en-CA" sz="1200" i="1" kern="1200">
                            <a:solidFill>
                              <a:schemeClr val="tx1"/>
                            </a:solidFill>
                            <a:effectLst/>
                            <a:latin typeface="Cambria Math" panose="02040503050406030204" pitchFamily="18" charset="0"/>
                            <a:ea typeface="+mn-ea"/>
                            <a:cs typeface="+mn-cs"/>
                          </a:rPr>
                          <m:t>−2.5×</m:t>
                        </m:r>
                        <m:r>
                          <a:rPr lang="en-CA" sz="1200" i="1" kern="1200">
                            <a:solidFill>
                              <a:schemeClr val="tx1"/>
                            </a:solidFill>
                            <a:effectLst/>
                            <a:latin typeface="Cambria Math" panose="02040503050406030204" pitchFamily="18" charset="0"/>
                            <a:ea typeface="+mn-ea"/>
                            <a:cs typeface="+mn-cs"/>
                          </a:rPr>
                          <m:t>𝐹</m:t>
                        </m:r>
                      </m:e>
                      <m:sub>
                        <m:r>
                          <a:rPr lang="en-CA" sz="1200" i="1" kern="1200">
                            <a:solidFill>
                              <a:schemeClr val="tx1"/>
                            </a:solidFill>
                            <a:effectLst/>
                            <a:latin typeface="Cambria Math" panose="02040503050406030204" pitchFamily="18" charset="0"/>
                            <a:ea typeface="+mn-ea"/>
                            <a:cs typeface="+mn-cs"/>
                          </a:rPr>
                          <m:t>𝑣</m:t>
                        </m:r>
                      </m:sub>
                    </m:sSub>
                  </m:oMath>
                </a14:m>
                <a:r>
                  <a:rPr lang="en-CA" sz="1200" kern="1200" dirty="0">
                    <a:solidFill>
                      <a:schemeClr val="tx1"/>
                    </a:solidFill>
                    <a:effectLst/>
                    <a:latin typeface="+mn-lt"/>
                    <a:ea typeface="+mn-ea"/>
                    <a:cs typeface="+mn-cs"/>
                  </a:rPr>
                  <a:t> and </a:t>
                </a:r>
                <a14:m>
                  <m:oMath xmlns:m="http://schemas.openxmlformats.org/officeDocument/2006/math">
                    <m:sSub>
                      <m:sSubPr>
                        <m:ctrlPr>
                          <a:rPr lang="en-CA" sz="1200" i="1" kern="1200">
                            <a:solidFill>
                              <a:schemeClr val="tx1"/>
                            </a:solidFill>
                            <a:effectLst/>
                            <a:latin typeface="Cambria Math" panose="02040503050406030204" pitchFamily="18" charset="0"/>
                            <a:ea typeface="+mn-ea"/>
                            <a:cs typeface="+mn-cs"/>
                          </a:rPr>
                        </m:ctrlPr>
                      </m:sSubPr>
                      <m:e>
                        <m:r>
                          <a:rPr lang="en-CA" sz="1200" i="1" kern="1200">
                            <a:solidFill>
                              <a:schemeClr val="tx1"/>
                            </a:solidFill>
                            <a:effectLst/>
                            <a:latin typeface="Cambria Math" panose="02040503050406030204" pitchFamily="18" charset="0"/>
                            <a:ea typeface="+mn-ea"/>
                            <a:cs typeface="+mn-cs"/>
                          </a:rPr>
                          <m:t>0.5×</m:t>
                        </m:r>
                        <m:r>
                          <a:rPr lang="en-CA" sz="1200" i="1" kern="1200">
                            <a:solidFill>
                              <a:schemeClr val="tx1"/>
                            </a:solidFill>
                            <a:effectLst/>
                            <a:latin typeface="Cambria Math" panose="02040503050406030204" pitchFamily="18" charset="0"/>
                            <a:ea typeface="+mn-ea"/>
                            <a:cs typeface="+mn-cs"/>
                          </a:rPr>
                          <m:t>𝐹</m:t>
                        </m:r>
                      </m:e>
                      <m:sub>
                        <m:r>
                          <a:rPr lang="en-CA" sz="1200" i="1" kern="1200">
                            <a:solidFill>
                              <a:schemeClr val="tx1"/>
                            </a:solidFill>
                            <a:effectLst/>
                            <a:latin typeface="Cambria Math" panose="02040503050406030204" pitchFamily="18" charset="0"/>
                            <a:ea typeface="+mn-ea"/>
                            <a:cs typeface="+mn-cs"/>
                          </a:rPr>
                          <m:t>𝑣</m:t>
                        </m:r>
                      </m:sub>
                    </m:sSub>
                  </m:oMath>
                </a14:m>
                <a:r>
                  <a:rPr lang="en-CA" sz="1200" kern="1200" dirty="0">
                    <a:solidFill>
                      <a:schemeClr val="tx1"/>
                    </a:solidFill>
                    <a:effectLst/>
                    <a:latin typeface="+mn-lt"/>
                    <a:ea typeface="+mn-ea"/>
                    <a:cs typeface="+mn-cs"/>
                  </a:rPr>
                  <a:t>, respectively, at the windward and leeward sides of the deck.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sz="1200" kern="1200" dirty="0">
                    <a:solidFill>
                      <a:schemeClr val="tx1"/>
                    </a:solidFill>
                    <a:effectLst/>
                    <a:latin typeface="+mn-lt"/>
                    <a:ea typeface="+mn-ea"/>
                    <a:cs typeface="+mn-cs"/>
                  </a:rPr>
                  <a:t>The vertical wind load is considered to act upward and downward. It is only applicable for the ULS 3 and ULS 4 load combinations. The ULS load factors for those combinations are 0.45 and 1.40, respectively.</a:t>
                </a:r>
              </a:p>
              <a:p>
                <a:pPr marL="171450" indent="-171450">
                  <a:buFontTx/>
                  <a:buChar char="-"/>
                </a:pPr>
                <a:endParaRPr lang="en-US" dirty="0"/>
              </a:p>
            </p:txBody>
          </p:sp>
        </mc:Choice>
        <mc:Fallback xmlns="">
          <p:sp>
            <p:nvSpPr>
              <p:cNvPr id="3" name="Notes Placeholder 2"/>
              <p:cNvSpPr>
                <a:spLocks noGrp="1"/>
              </p:cNvSpPr>
              <p:nvPr>
                <p:ph type="body" idx="1"/>
              </p:nvPr>
            </p:nvSpPr>
            <p:spPr/>
            <p:txBody>
              <a:bodyPr/>
              <a:lstStyle/>
              <a:p>
                <a:pPr marL="171450" indent="-171450">
                  <a:buFontTx/>
                  <a:buChar char="-"/>
                </a:pPr>
                <a:r>
                  <a:rPr lang="en-CA" sz="1200" kern="1200" dirty="0">
                    <a:solidFill>
                      <a:schemeClr val="tx1"/>
                    </a:solidFill>
                    <a:effectLst/>
                    <a:latin typeface="+mn-lt"/>
                    <a:ea typeface="+mn-ea"/>
                    <a:cs typeface="+mn-cs"/>
                  </a:rPr>
                  <a:t>The weight of the timber railings is applied as a concentrated load at the free end of each deck cantilever. </a:t>
                </a:r>
              </a:p>
              <a:p>
                <a:pPr marL="171450" indent="-171450">
                  <a:buFontTx/>
                  <a:buChar char="-"/>
                </a:pPr>
                <a:r>
                  <a:rPr lang="en-CA" sz="1200" kern="1200" dirty="0">
                    <a:solidFill>
                      <a:schemeClr val="tx1"/>
                    </a:solidFill>
                    <a:effectLst/>
                    <a:latin typeface="+mn-lt"/>
                    <a:ea typeface="+mn-ea"/>
                    <a:cs typeface="+mn-cs"/>
                  </a:rPr>
                  <a:t>A previously stated, eccentric wind load must be considered, with the resultant of the wind load acting along the windward quarter-point. By geometry, the magnitude of the wind pressures at the windward and leeward sides of the deck for downward acting vertical wind, are </a:t>
                </a:r>
                <a:r>
                  <a:rPr lang="en-CA" sz="1200" i="0" kern="1200">
                    <a:solidFill>
                      <a:schemeClr val="tx1"/>
                    </a:solidFill>
                    <a:effectLst/>
                    <a:latin typeface="+mn-lt"/>
                    <a:ea typeface="+mn-ea"/>
                    <a:cs typeface="+mn-cs"/>
                  </a:rPr>
                  <a:t>〖2.5×𝐹〗_𝑣</a:t>
                </a:r>
                <a:r>
                  <a:rPr lang="en-CA" sz="1200" kern="1200" dirty="0">
                    <a:solidFill>
                      <a:schemeClr val="tx1"/>
                    </a:solidFill>
                    <a:effectLst/>
                    <a:latin typeface="+mn-lt"/>
                    <a:ea typeface="+mn-ea"/>
                    <a:cs typeface="+mn-cs"/>
                  </a:rPr>
                  <a:t> and </a:t>
                </a:r>
                <a:r>
                  <a:rPr lang="en-CA" sz="1200" i="0" kern="1200">
                    <a:solidFill>
                      <a:schemeClr val="tx1"/>
                    </a:solidFill>
                    <a:effectLst/>
                    <a:latin typeface="+mn-lt"/>
                    <a:ea typeface="+mn-ea"/>
                    <a:cs typeface="+mn-cs"/>
                  </a:rPr>
                  <a:t>〖−0.5×𝐹〗_𝑣</a:t>
                </a:r>
                <a:r>
                  <a:rPr lang="en-CA" sz="1200" kern="1200" dirty="0">
                    <a:solidFill>
                      <a:schemeClr val="tx1"/>
                    </a:solidFill>
                    <a:effectLst/>
                    <a:latin typeface="+mn-lt"/>
                    <a:ea typeface="+mn-ea"/>
                    <a:cs typeface="+mn-cs"/>
                  </a:rPr>
                  <a:t>, respectively. For downward acting vertical wind, those magnitudes become </a:t>
                </a:r>
                <a:r>
                  <a:rPr lang="en-CA" sz="1200" i="0" kern="1200">
                    <a:solidFill>
                      <a:schemeClr val="tx1"/>
                    </a:solidFill>
                    <a:effectLst/>
                    <a:latin typeface="+mn-lt"/>
                    <a:ea typeface="+mn-ea"/>
                    <a:cs typeface="+mn-cs"/>
                  </a:rPr>
                  <a:t>〖−2.5×𝐹〗_𝑣</a:t>
                </a:r>
                <a:r>
                  <a:rPr lang="en-CA" sz="1200" kern="1200" dirty="0">
                    <a:solidFill>
                      <a:schemeClr val="tx1"/>
                    </a:solidFill>
                    <a:effectLst/>
                    <a:latin typeface="+mn-lt"/>
                    <a:ea typeface="+mn-ea"/>
                    <a:cs typeface="+mn-cs"/>
                  </a:rPr>
                  <a:t> and </a:t>
                </a:r>
                <a:r>
                  <a:rPr lang="en-CA" sz="1200" i="0" kern="1200">
                    <a:solidFill>
                      <a:schemeClr val="tx1"/>
                    </a:solidFill>
                    <a:effectLst/>
                    <a:latin typeface="+mn-lt"/>
                    <a:ea typeface="+mn-ea"/>
                    <a:cs typeface="+mn-cs"/>
                  </a:rPr>
                  <a:t>〖0.5×𝐹〗_𝑣</a:t>
                </a:r>
                <a:r>
                  <a:rPr lang="en-CA" sz="1200" kern="1200" dirty="0">
                    <a:solidFill>
                      <a:schemeClr val="tx1"/>
                    </a:solidFill>
                    <a:effectLst/>
                    <a:latin typeface="+mn-lt"/>
                    <a:ea typeface="+mn-ea"/>
                    <a:cs typeface="+mn-cs"/>
                  </a:rPr>
                  <a:t>, respectively, at the windward and leeward sides of the deck.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sz="1200" kern="1200" dirty="0">
                    <a:solidFill>
                      <a:schemeClr val="tx1"/>
                    </a:solidFill>
                    <a:effectLst/>
                    <a:latin typeface="+mn-lt"/>
                    <a:ea typeface="+mn-ea"/>
                    <a:cs typeface="+mn-cs"/>
                  </a:rPr>
                  <a:t>The vertical wind load is considered to act upward and downward. It is only applicable for the ULS 3 and ULS 4 load combinations. The ULS load factors for those combinations are 0.45 and 1.40, respectively.</a:t>
                </a:r>
              </a:p>
              <a:p>
                <a:pPr marL="171450" indent="-171450">
                  <a:buFontTx/>
                  <a:buChar char="-"/>
                </a:pPr>
                <a:endParaRPr lang="en-US" dirty="0"/>
              </a:p>
            </p:txBody>
          </p:sp>
        </mc:Fallback>
      </mc:AlternateContent>
      <p:sp>
        <p:nvSpPr>
          <p:cNvPr id="4" name="Slide Number Placeholder 3"/>
          <p:cNvSpPr>
            <a:spLocks noGrp="1"/>
          </p:cNvSpPr>
          <p:nvPr>
            <p:ph type="sldNum" sz="quarter" idx="5"/>
          </p:nvPr>
        </p:nvSpPr>
        <p:spPr/>
        <p:txBody>
          <a:bodyPr/>
          <a:lstStyle/>
          <a:p>
            <a:fld id="{2475FE1C-9B17-4143-AFD9-87AC136F2526}" type="slidenum">
              <a:rPr lang="en-CA" smtClean="0"/>
              <a:t>124</a:t>
            </a:fld>
            <a:endParaRPr lang="en-CA"/>
          </a:p>
        </p:txBody>
      </p:sp>
    </p:spTree>
    <p:extLst>
      <p:ext uri="{BB962C8B-B14F-4D97-AF65-F5344CB8AC3E}">
        <p14:creationId xmlns:p14="http://schemas.microsoft.com/office/powerpoint/2010/main" val="85690554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sz="1200" kern="1200" dirty="0">
                <a:solidFill>
                  <a:schemeClr val="tx1"/>
                </a:solidFill>
                <a:effectLst/>
                <a:latin typeface="+mn-lt"/>
                <a:ea typeface="+mn-ea"/>
                <a:cs typeface="+mn-cs"/>
              </a:rPr>
              <a:t>The analysis is made less conservative by idealizing the wheels as discrete uniformly distributed loads instead of concentrated loads.</a:t>
            </a:r>
            <a:endParaRPr lang="en-US" dirty="0"/>
          </a:p>
        </p:txBody>
      </p:sp>
      <p:sp>
        <p:nvSpPr>
          <p:cNvPr id="4" name="Slide Number Placeholder 3"/>
          <p:cNvSpPr>
            <a:spLocks noGrp="1"/>
          </p:cNvSpPr>
          <p:nvPr>
            <p:ph type="sldNum" sz="quarter" idx="5"/>
          </p:nvPr>
        </p:nvSpPr>
        <p:spPr/>
        <p:txBody>
          <a:bodyPr/>
          <a:lstStyle/>
          <a:p>
            <a:fld id="{2475FE1C-9B17-4143-AFD9-87AC136F2526}" type="slidenum">
              <a:rPr lang="en-CA" smtClean="0"/>
              <a:t>125</a:t>
            </a:fld>
            <a:endParaRPr lang="en-CA"/>
          </a:p>
        </p:txBody>
      </p:sp>
    </p:spTree>
    <p:extLst>
      <p:ext uri="{BB962C8B-B14F-4D97-AF65-F5344CB8AC3E}">
        <p14:creationId xmlns:p14="http://schemas.microsoft.com/office/powerpoint/2010/main" val="233566782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CA" altLang="en-US" sz="1200" dirty="0">
                <a:solidFill>
                  <a:schemeClr val="tx1">
                    <a:lumMod val="85000"/>
                    <a:lumOff val="15000"/>
                  </a:schemeClr>
                </a:solidFill>
                <a:latin typeface="Century Gothic" panose="020B0502020202020204" pitchFamily="34" charset="0"/>
              </a:rPr>
              <a:t>Wheel loads amplified by the dynamic load allowance of 0.4. This values is reduced by 30% for dynamic qualities of wood bridges per CHBDC clause 3.8.4.5.4.</a:t>
            </a:r>
          </a:p>
          <a:p>
            <a:pPr marL="0" indent="0">
              <a:buFontTx/>
              <a:buNone/>
            </a:pPr>
            <a:r>
              <a:rPr lang="en-US" dirty="0"/>
              <a:t>- This results in a dynamic load allowance of 1.28</a:t>
            </a:r>
          </a:p>
        </p:txBody>
      </p:sp>
      <p:sp>
        <p:nvSpPr>
          <p:cNvPr id="4" name="Slide Number Placeholder 3"/>
          <p:cNvSpPr>
            <a:spLocks noGrp="1"/>
          </p:cNvSpPr>
          <p:nvPr>
            <p:ph type="sldNum" sz="quarter" idx="5"/>
          </p:nvPr>
        </p:nvSpPr>
        <p:spPr/>
        <p:txBody>
          <a:bodyPr/>
          <a:lstStyle/>
          <a:p>
            <a:fld id="{2475FE1C-9B17-4143-AFD9-87AC136F2526}" type="slidenum">
              <a:rPr lang="en-CA" smtClean="0"/>
              <a:t>126</a:t>
            </a:fld>
            <a:endParaRPr lang="en-CA"/>
          </a:p>
        </p:txBody>
      </p:sp>
    </p:spTree>
    <p:extLst>
      <p:ext uri="{BB962C8B-B14F-4D97-AF65-F5344CB8AC3E}">
        <p14:creationId xmlns:p14="http://schemas.microsoft.com/office/powerpoint/2010/main" val="153174093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indent="0">
                  <a:buFontTx/>
                  <a:buNone/>
                </a:pPr>
                <a:r>
                  <a:rPr lang="en-US" dirty="0"/>
                  <a:t>- </a:t>
                </a:r>
                <a14:m>
                  <m:oMath xmlns:m="http://schemas.openxmlformats.org/officeDocument/2006/math">
                    <m:sSub>
                      <m:sSubPr>
                        <m:ctrlPr>
                          <a:rPr lang="en-CA" sz="1200" i="1" cap="small" smtClean="0">
                            <a:latin typeface="Cambria Math" panose="02040503050406030204" pitchFamily="18" charset="0"/>
                          </a:rPr>
                        </m:ctrlPr>
                      </m:sSubPr>
                      <m:e>
                        <m:r>
                          <a:rPr lang="en-CA" sz="1200" i="1" cap="small">
                            <a:latin typeface="Cambria Math" panose="02040503050406030204" pitchFamily="18" charset="0"/>
                          </a:rPr>
                          <m:t>𝑀</m:t>
                        </m:r>
                      </m:e>
                      <m:sub>
                        <m:r>
                          <a:rPr lang="en-CA" sz="1200" i="1" cap="small">
                            <a:latin typeface="Cambria Math" panose="02040503050406030204" pitchFamily="18" charset="0"/>
                          </a:rPr>
                          <m:t>𝑟</m:t>
                        </m:r>
                        <m:r>
                          <a:rPr lang="en-CA" sz="1200" i="1" cap="small">
                            <a:latin typeface="Cambria Math" panose="02040503050406030204" pitchFamily="18" charset="0"/>
                          </a:rPr>
                          <m:t>,</m:t>
                        </m:r>
                        <m:r>
                          <a:rPr lang="en-CA" sz="1200" i="1" cap="small">
                            <a:latin typeface="Cambria Math" panose="02040503050406030204" pitchFamily="18" charset="0"/>
                          </a:rPr>
                          <m:t>𝑑𝑒𝑐𝑘</m:t>
                        </m:r>
                      </m:sub>
                    </m:sSub>
                  </m:oMath>
                </a14:m>
                <a:r>
                  <a:rPr lang="en-US" dirty="0"/>
                  <a:t> updated per CSA S6-19</a:t>
                </a:r>
              </a:p>
            </p:txBody>
          </p:sp>
        </mc:Choice>
        <mc:Fallback xmlns="">
          <p:sp>
            <p:nvSpPr>
              <p:cNvPr id="3" name="Notes Placeholder 2"/>
              <p:cNvSpPr>
                <a:spLocks noGrp="1"/>
              </p:cNvSpPr>
              <p:nvPr>
                <p:ph type="body" idx="1"/>
              </p:nvPr>
            </p:nvSpPr>
            <p:spPr/>
            <p:txBody>
              <a:bodyPr/>
              <a:lstStyle/>
              <a:p>
                <a:pPr marL="0" indent="0">
                  <a:buFontTx/>
                  <a:buNone/>
                </a:pPr>
                <a:r>
                  <a:rPr lang="en-US" dirty="0"/>
                  <a:t>- </a:t>
                </a:r>
                <a:r>
                  <a:rPr lang="en-CA" sz="1200" i="0" cap="small">
                    <a:latin typeface="Cambria Math" panose="02040503050406030204" pitchFamily="18" charset="0"/>
                  </a:rPr>
                  <a:t>𝑀_(𝑟,𝑑𝑒𝑐𝑘)</a:t>
                </a:r>
                <a:r>
                  <a:rPr lang="en-US" dirty="0"/>
                  <a:t> updated per CSA S6-19</a:t>
                </a:r>
              </a:p>
            </p:txBody>
          </p:sp>
        </mc:Fallback>
      </mc:AlternateContent>
      <p:sp>
        <p:nvSpPr>
          <p:cNvPr id="4" name="Slide Number Placeholder 3"/>
          <p:cNvSpPr>
            <a:spLocks noGrp="1"/>
          </p:cNvSpPr>
          <p:nvPr>
            <p:ph type="sldNum" sz="quarter" idx="5"/>
          </p:nvPr>
        </p:nvSpPr>
        <p:spPr/>
        <p:txBody>
          <a:bodyPr/>
          <a:lstStyle/>
          <a:p>
            <a:fld id="{2475FE1C-9B17-4143-AFD9-87AC136F2526}" type="slidenum">
              <a:rPr lang="en-CA" smtClean="0"/>
              <a:t>127</a:t>
            </a:fld>
            <a:endParaRPr lang="en-CA"/>
          </a:p>
        </p:txBody>
      </p:sp>
    </p:spTree>
    <p:extLst>
      <p:ext uri="{BB962C8B-B14F-4D97-AF65-F5344CB8AC3E}">
        <p14:creationId xmlns:p14="http://schemas.microsoft.com/office/powerpoint/2010/main" val="225579328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171450" indent="-171450">
                  <a:buFontTx/>
                  <a:buChar char="-"/>
                </a:pPr>
                <a:r>
                  <a:rPr lang="en-CA" sz="1200" kern="1200" dirty="0">
                    <a:solidFill>
                      <a:schemeClr val="tx1"/>
                    </a:solidFill>
                    <a:effectLst/>
                    <a:latin typeface="+mn-lt"/>
                    <a:ea typeface="+mn-ea"/>
                    <a:cs typeface="+mn-cs"/>
                  </a:rPr>
                  <a:t>The load-sharing factor, </a:t>
                </a:r>
                <a14:m>
                  <m:oMath xmlns:m="http://schemas.openxmlformats.org/officeDocument/2006/math">
                    <m:sSub>
                      <m:sSubPr>
                        <m:ctrlPr>
                          <a:rPr lang="en-CA" sz="1200" i="1" kern="1200">
                            <a:solidFill>
                              <a:schemeClr val="tx1"/>
                            </a:solidFill>
                            <a:effectLst/>
                            <a:latin typeface="Cambria Math" panose="02040503050406030204" pitchFamily="18" charset="0"/>
                            <a:ea typeface="+mn-ea"/>
                            <a:cs typeface="+mn-cs"/>
                          </a:rPr>
                        </m:ctrlPr>
                      </m:sSubPr>
                      <m:e>
                        <m:r>
                          <a:rPr lang="en-CA" sz="1200" i="1" kern="1200">
                            <a:solidFill>
                              <a:schemeClr val="tx1"/>
                            </a:solidFill>
                            <a:effectLst/>
                            <a:latin typeface="Cambria Math" panose="02040503050406030204" pitchFamily="18" charset="0"/>
                            <a:ea typeface="+mn-ea"/>
                            <a:cs typeface="+mn-cs"/>
                          </a:rPr>
                          <m:t>𝑘</m:t>
                        </m:r>
                      </m:e>
                      <m:sub>
                        <m:r>
                          <a:rPr lang="en-CA" sz="1200" i="1" kern="1200">
                            <a:solidFill>
                              <a:schemeClr val="tx1"/>
                            </a:solidFill>
                            <a:effectLst/>
                            <a:latin typeface="Cambria Math" panose="02040503050406030204" pitchFamily="18" charset="0"/>
                            <a:ea typeface="+mn-ea"/>
                            <a:cs typeface="+mn-cs"/>
                          </a:rPr>
                          <m:t>𝑚</m:t>
                        </m:r>
                      </m:sub>
                    </m:sSub>
                  </m:oMath>
                </a14:m>
                <a:r>
                  <a:rPr lang="en-CA" sz="1200" kern="1200" dirty="0">
                    <a:solidFill>
                      <a:schemeClr val="tx1"/>
                    </a:solidFill>
                    <a:effectLst/>
                    <a:latin typeface="+mn-lt"/>
                    <a:ea typeface="+mn-ea"/>
                    <a:cs typeface="+mn-cs"/>
                  </a:rPr>
                  <a:t>, is determined using CHBDC clause 9.5.6.</a:t>
                </a:r>
                <a:r>
                  <a:rPr lang="en-CA" sz="1200" kern="1200" baseline="0" dirty="0">
                    <a:solidFill>
                      <a:schemeClr val="tx1"/>
                    </a:solidFill>
                    <a:effectLst/>
                    <a:latin typeface="+mn-lt"/>
                    <a:ea typeface="+mn-ea"/>
                    <a:cs typeface="+mn-cs"/>
                  </a:rPr>
                  <a:t> With </a:t>
                </a:r>
                <a14:m>
                  <m:oMath xmlns:m="http://schemas.openxmlformats.org/officeDocument/2006/math">
                    <m:sSub>
                      <m:sSubPr>
                        <m:ctrlPr>
                          <a:rPr lang="en-CA" sz="1200" i="1" kern="1200">
                            <a:solidFill>
                              <a:schemeClr val="tx1"/>
                            </a:solidFill>
                            <a:effectLst/>
                            <a:latin typeface="Cambria Math" panose="02040503050406030204" pitchFamily="18" charset="0"/>
                            <a:ea typeface="+mn-ea"/>
                            <a:cs typeface="+mn-cs"/>
                          </a:rPr>
                        </m:ctrlPr>
                      </m:sSubPr>
                      <m:e>
                        <m:r>
                          <a:rPr lang="en-CA" sz="1200" i="1" kern="1200">
                            <a:solidFill>
                              <a:schemeClr val="tx1"/>
                            </a:solidFill>
                            <a:effectLst/>
                            <a:latin typeface="Cambria Math" panose="02040503050406030204" pitchFamily="18" charset="0"/>
                            <a:ea typeface="+mn-ea"/>
                            <a:cs typeface="+mn-cs"/>
                          </a:rPr>
                          <m:t>𝐷</m:t>
                        </m:r>
                      </m:e>
                      <m:sub>
                        <m:r>
                          <a:rPr lang="en-CA" sz="1200" i="1" kern="1200">
                            <a:solidFill>
                              <a:schemeClr val="tx1"/>
                            </a:solidFill>
                            <a:effectLst/>
                            <a:latin typeface="Cambria Math" panose="02040503050406030204" pitchFamily="18" charset="0"/>
                            <a:ea typeface="+mn-ea"/>
                            <a:cs typeface="+mn-cs"/>
                          </a:rPr>
                          <m:t>𝑒</m:t>
                        </m:r>
                      </m:sub>
                    </m:sSub>
                  </m:oMath>
                </a14:m>
                <a:r>
                  <a:rPr lang="en-CA" sz="1200" kern="1200" dirty="0">
                    <a:solidFill>
                      <a:schemeClr val="tx1"/>
                    </a:solidFill>
                    <a:effectLst/>
                    <a:latin typeface="+mn-lt"/>
                    <a:ea typeface="+mn-ea"/>
                    <a:cs typeface="+mn-cs"/>
                  </a:rPr>
                  <a:t>=0.4 m and the deck laminations width = 0.038 m, resulting in </a:t>
                </a:r>
                <a14:m>
                  <m:oMath xmlns:m="http://schemas.openxmlformats.org/officeDocument/2006/math">
                    <m:r>
                      <a:rPr lang="en-CA" sz="1200" i="1" kern="1200">
                        <a:solidFill>
                          <a:schemeClr val="tx1"/>
                        </a:solidFill>
                        <a:effectLst/>
                        <a:latin typeface="Cambria Math" panose="02040503050406030204" pitchFamily="18" charset="0"/>
                        <a:ea typeface="+mn-ea"/>
                        <a:cs typeface="+mn-cs"/>
                      </a:rPr>
                      <m:t>𝑛</m:t>
                    </m:r>
                    <m:r>
                      <a:rPr lang="en-CA" sz="1200" i="1" kern="1200">
                        <a:solidFill>
                          <a:schemeClr val="tx1"/>
                        </a:solidFill>
                        <a:effectLst/>
                        <a:latin typeface="Cambria Math" panose="02040503050406030204" pitchFamily="18" charset="0"/>
                        <a:ea typeface="+mn-ea"/>
                        <a:cs typeface="+mn-cs"/>
                      </a:rPr>
                      <m:t>=0.400 </m:t>
                    </m:r>
                    <m:r>
                      <a:rPr lang="en-CA" sz="1200" i="1" kern="1200">
                        <a:solidFill>
                          <a:schemeClr val="tx1"/>
                        </a:solidFill>
                        <a:effectLst/>
                        <a:latin typeface="Cambria Math" panose="02040503050406030204" pitchFamily="18" charset="0"/>
                        <a:ea typeface="+mn-ea"/>
                        <a:cs typeface="+mn-cs"/>
                      </a:rPr>
                      <m:t>𝑚</m:t>
                    </m:r>
                    <m:r>
                      <a:rPr lang="en-CA" sz="1200" i="1" kern="1200">
                        <a:solidFill>
                          <a:schemeClr val="tx1"/>
                        </a:solidFill>
                        <a:effectLst/>
                        <a:latin typeface="Cambria Math" panose="02040503050406030204" pitchFamily="18" charset="0"/>
                        <a:ea typeface="+mn-ea"/>
                        <a:cs typeface="+mn-cs"/>
                      </a:rPr>
                      <m:t>÷0.038 </m:t>
                    </m:r>
                    <m:r>
                      <a:rPr lang="en-CA" sz="1200" i="1" kern="1200">
                        <a:solidFill>
                          <a:schemeClr val="tx1"/>
                        </a:solidFill>
                        <a:effectLst/>
                        <a:latin typeface="Cambria Math" panose="02040503050406030204" pitchFamily="18" charset="0"/>
                        <a:ea typeface="+mn-ea"/>
                        <a:cs typeface="+mn-cs"/>
                      </a:rPr>
                      <m:t>𝑚</m:t>
                    </m:r>
                    <m:r>
                      <a:rPr lang="en-CA" sz="1200" i="1" kern="1200">
                        <a:solidFill>
                          <a:schemeClr val="tx1"/>
                        </a:solidFill>
                        <a:effectLst/>
                        <a:latin typeface="Cambria Math" panose="02040503050406030204" pitchFamily="18" charset="0"/>
                        <a:ea typeface="+mn-ea"/>
                        <a:cs typeface="+mn-cs"/>
                      </a:rPr>
                      <m:t>=10.5</m:t>
                    </m:r>
                  </m:oMath>
                </a14:m>
                <a:r>
                  <a:rPr lang="en-CA" sz="1200" kern="1200" dirty="0">
                    <a:solidFill>
                      <a:schemeClr val="tx1"/>
                    </a:solidFill>
                    <a:effectLst/>
                    <a:latin typeface="+mn-lt"/>
                    <a:ea typeface="+mn-ea"/>
                    <a:cs typeface="+mn-cs"/>
                  </a:rPr>
                  <a:t> laminations being effective in sharing load. Using the value of </a:t>
                </a:r>
                <a14:m>
                  <m:oMath xmlns:m="http://schemas.openxmlformats.org/officeDocument/2006/math">
                    <m:r>
                      <a:rPr lang="en-CA" sz="1200" i="1" kern="1200">
                        <a:solidFill>
                          <a:schemeClr val="tx1"/>
                        </a:solidFill>
                        <a:effectLst/>
                        <a:latin typeface="Cambria Math" panose="02040503050406030204" pitchFamily="18" charset="0"/>
                        <a:ea typeface="+mn-ea"/>
                        <a:cs typeface="+mn-cs"/>
                      </a:rPr>
                      <m:t>𝑛</m:t>
                    </m:r>
                    <m:r>
                      <a:rPr lang="en-CA" sz="1200" i="1" kern="1200">
                        <a:solidFill>
                          <a:schemeClr val="tx1"/>
                        </a:solidFill>
                        <a:effectLst/>
                        <a:latin typeface="Cambria Math" panose="02040503050406030204" pitchFamily="18" charset="0"/>
                        <a:ea typeface="+mn-ea"/>
                        <a:cs typeface="+mn-cs"/>
                      </a:rPr>
                      <m:t>=10.5</m:t>
                    </m:r>
                  </m:oMath>
                </a14:m>
                <a:r>
                  <a:rPr lang="en-CA" sz="1200" kern="1200" dirty="0">
                    <a:solidFill>
                      <a:schemeClr val="tx1"/>
                    </a:solidFill>
                    <a:effectLst/>
                    <a:latin typeface="+mn-lt"/>
                    <a:ea typeface="+mn-ea"/>
                    <a:cs typeface="+mn-cs"/>
                  </a:rPr>
                  <a:t> laminations, the load-sharing factor is linearly interpolated from CHBDC Table 9.2 to be equal to 1.36.</a:t>
                </a:r>
              </a:p>
              <a:p>
                <a:pPr marL="171450" marR="0" lvl="0" indent="-171450" algn="l" defTabSz="914400" rtl="0" eaLnBrk="1" fontAlgn="auto" latinLnBrk="0" hangingPunct="1">
                  <a:lnSpc>
                    <a:spcPct val="100000"/>
                  </a:lnSpc>
                  <a:spcBef>
                    <a:spcPts val="0"/>
                  </a:spcBef>
                  <a:spcAft>
                    <a:spcPts val="0"/>
                  </a:spcAft>
                  <a:buClrTx/>
                  <a:buSzTx/>
                  <a:buFontTx/>
                  <a:buChar char="-"/>
                  <a:tabLst/>
                  <a:defRPr/>
                </a:pPr>
                <a14:m>
                  <m:oMath xmlns:m="http://schemas.openxmlformats.org/officeDocument/2006/math">
                    <m:sSub>
                      <m:sSubPr>
                        <m:ctrlPr>
                          <a:rPr lang="en-CA" sz="1200" i="1" cap="small" smtClean="0">
                            <a:latin typeface="Cambria Math" panose="02040503050406030204" pitchFamily="18" charset="0"/>
                          </a:rPr>
                        </m:ctrlPr>
                      </m:sSubPr>
                      <m:e>
                        <m:r>
                          <a:rPr lang="en-CA" sz="1200" i="1" cap="small">
                            <a:latin typeface="Cambria Math" panose="02040503050406030204" pitchFamily="18" charset="0"/>
                          </a:rPr>
                          <m:t>𝑘</m:t>
                        </m:r>
                      </m:e>
                      <m:sub>
                        <m:r>
                          <a:rPr lang="en-CA" sz="1200" i="1" cap="small">
                            <a:latin typeface="Cambria Math" panose="02040503050406030204" pitchFamily="18" charset="0"/>
                          </a:rPr>
                          <m:t>𝑠𝑏</m:t>
                        </m:r>
                      </m:sub>
                    </m:sSub>
                  </m:oMath>
                </a14:m>
                <a:r>
                  <a:rPr lang="en-CA" altLang="en-US" sz="1200" dirty="0">
                    <a:solidFill>
                      <a:schemeClr val="tx1">
                        <a:lumMod val="85000"/>
                        <a:lumOff val="15000"/>
                      </a:schemeClr>
                    </a:solidFill>
                    <a:latin typeface="Century Gothic" panose="020B0502020202020204" pitchFamily="34" charset="0"/>
                  </a:rPr>
                  <a:t> previously from Table 9.2 linearly interpolated for 215 deep</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altLang="en-US" sz="1200" dirty="0">
                    <a:solidFill>
                      <a:schemeClr val="tx1">
                        <a:lumMod val="85000"/>
                        <a:lumOff val="15000"/>
                      </a:schemeClr>
                    </a:solidFill>
                    <a:latin typeface="Century Gothic" panose="020B0502020202020204" pitchFamily="34" charset="0"/>
                  </a:rPr>
                  <a:t>Design example in Ontario Wood Bridge Reference Guide follows CSA S6-14 values have been updated to CSA S6-19</a:t>
                </a:r>
              </a:p>
              <a:p>
                <a:pPr marL="0" indent="0">
                  <a:buFontTx/>
                  <a:buNone/>
                </a:pPr>
                <a:endParaRPr lang="en-US" dirty="0"/>
              </a:p>
            </p:txBody>
          </p:sp>
        </mc:Choice>
        <mc:Fallback xmlns="">
          <p:sp>
            <p:nvSpPr>
              <p:cNvPr id="3" name="Notes Placeholder 2"/>
              <p:cNvSpPr>
                <a:spLocks noGrp="1"/>
              </p:cNvSpPr>
              <p:nvPr>
                <p:ph type="body" idx="1"/>
              </p:nvPr>
            </p:nvSpPr>
            <p:spPr/>
            <p:txBody>
              <a:bodyPr/>
              <a:lstStyle/>
              <a:p>
                <a:pPr marL="171450" indent="-171450">
                  <a:buFontTx/>
                  <a:buChar char="-"/>
                </a:pPr>
                <a:r>
                  <a:rPr lang="en-CA" sz="1200" kern="1200" dirty="0">
                    <a:solidFill>
                      <a:schemeClr val="tx1"/>
                    </a:solidFill>
                    <a:effectLst/>
                    <a:latin typeface="+mn-lt"/>
                    <a:ea typeface="+mn-ea"/>
                    <a:cs typeface="+mn-cs"/>
                  </a:rPr>
                  <a:t>The load-sharing factor, </a:t>
                </a:r>
                <a:r>
                  <a:rPr lang="en-CA" sz="1200" i="0" kern="1200">
                    <a:solidFill>
                      <a:schemeClr val="tx1"/>
                    </a:solidFill>
                    <a:effectLst/>
                    <a:latin typeface="+mn-lt"/>
                    <a:ea typeface="+mn-ea"/>
                    <a:cs typeface="+mn-cs"/>
                  </a:rPr>
                  <a:t>𝑘_𝑚</a:t>
                </a:r>
                <a:r>
                  <a:rPr lang="en-CA" sz="1200" kern="1200" dirty="0">
                    <a:solidFill>
                      <a:schemeClr val="tx1"/>
                    </a:solidFill>
                    <a:effectLst/>
                    <a:latin typeface="+mn-lt"/>
                    <a:ea typeface="+mn-ea"/>
                    <a:cs typeface="+mn-cs"/>
                  </a:rPr>
                  <a:t>, is determined using CHBDC clause 9.5.6.</a:t>
                </a:r>
                <a:r>
                  <a:rPr lang="en-CA" sz="1200" kern="1200" baseline="0" dirty="0">
                    <a:solidFill>
                      <a:schemeClr val="tx1"/>
                    </a:solidFill>
                    <a:effectLst/>
                    <a:latin typeface="+mn-lt"/>
                    <a:ea typeface="+mn-ea"/>
                    <a:cs typeface="+mn-cs"/>
                  </a:rPr>
                  <a:t> With </a:t>
                </a:r>
                <a:r>
                  <a:rPr lang="en-CA" sz="1200" i="0" kern="1200">
                    <a:solidFill>
                      <a:schemeClr val="tx1"/>
                    </a:solidFill>
                    <a:effectLst/>
                    <a:latin typeface="+mn-lt"/>
                    <a:ea typeface="+mn-ea"/>
                    <a:cs typeface="+mn-cs"/>
                  </a:rPr>
                  <a:t>𝐷_𝑒</a:t>
                </a:r>
                <a:r>
                  <a:rPr lang="en-CA" sz="1200" kern="1200" dirty="0">
                    <a:solidFill>
                      <a:schemeClr val="tx1"/>
                    </a:solidFill>
                    <a:effectLst/>
                    <a:latin typeface="+mn-lt"/>
                    <a:ea typeface="+mn-ea"/>
                    <a:cs typeface="+mn-cs"/>
                  </a:rPr>
                  <a:t>=0.4m and the deck laminations width = 0.038 m, resulting in </a:t>
                </a:r>
                <a:r>
                  <a:rPr lang="en-CA" sz="1200" i="0" kern="1200">
                    <a:solidFill>
                      <a:schemeClr val="tx1"/>
                    </a:solidFill>
                    <a:effectLst/>
                    <a:latin typeface="+mn-lt"/>
                    <a:ea typeface="+mn-ea"/>
                    <a:cs typeface="+mn-cs"/>
                  </a:rPr>
                  <a:t>𝑛=0.400 𝑚÷0.038 𝑚=10.5</a:t>
                </a:r>
                <a:r>
                  <a:rPr lang="en-CA" sz="1200" kern="1200" dirty="0">
                    <a:solidFill>
                      <a:schemeClr val="tx1"/>
                    </a:solidFill>
                    <a:effectLst/>
                    <a:latin typeface="+mn-lt"/>
                    <a:ea typeface="+mn-ea"/>
                    <a:cs typeface="+mn-cs"/>
                  </a:rPr>
                  <a:t> laminations being effective in sharing load. Using the value of </a:t>
                </a:r>
                <a:r>
                  <a:rPr lang="en-CA" sz="1200" i="0" kern="1200">
                    <a:solidFill>
                      <a:schemeClr val="tx1"/>
                    </a:solidFill>
                    <a:effectLst/>
                    <a:latin typeface="+mn-lt"/>
                    <a:ea typeface="+mn-ea"/>
                    <a:cs typeface="+mn-cs"/>
                  </a:rPr>
                  <a:t>𝑛=10.5</a:t>
                </a:r>
                <a:r>
                  <a:rPr lang="en-CA" sz="1200" kern="1200" dirty="0">
                    <a:solidFill>
                      <a:schemeClr val="tx1"/>
                    </a:solidFill>
                    <a:effectLst/>
                    <a:latin typeface="+mn-lt"/>
                    <a:ea typeface="+mn-ea"/>
                    <a:cs typeface="+mn-cs"/>
                  </a:rPr>
                  <a:t> laminations, the load-sharing factor is linearly interpolated from CHBDC Table 9.2 to be equal to 1.36.</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cap="small" dirty="0"/>
                  <a:t>- </a:t>
                </a:r>
                <a:r>
                  <a:rPr lang="en-CA" sz="1200" i="0" cap="small">
                    <a:latin typeface="Cambria Math" panose="02040503050406030204" pitchFamily="18" charset="0"/>
                  </a:rPr>
                  <a:t>𝑘_𝑠𝑏</a:t>
                </a:r>
                <a:r>
                  <a:rPr lang="en-CA" altLang="en-US" sz="1200" dirty="0">
                    <a:solidFill>
                      <a:schemeClr val="tx1">
                        <a:lumMod val="85000"/>
                        <a:lumOff val="15000"/>
                      </a:schemeClr>
                    </a:solidFill>
                    <a:latin typeface="Century Gothic" panose="020B0502020202020204" pitchFamily="34" charset="0"/>
                  </a:rPr>
                  <a:t> previously from Table 9.2 linearly interpolated for 215 deep</a:t>
                </a:r>
              </a:p>
              <a:p>
                <a:pPr marL="0" indent="0">
                  <a:buFontTx/>
                  <a:buNone/>
                </a:pPr>
                <a:endParaRPr lang="en-US" dirty="0"/>
              </a:p>
            </p:txBody>
          </p:sp>
        </mc:Fallback>
      </mc:AlternateContent>
      <p:sp>
        <p:nvSpPr>
          <p:cNvPr id="4" name="Slide Number Placeholder 3"/>
          <p:cNvSpPr>
            <a:spLocks noGrp="1"/>
          </p:cNvSpPr>
          <p:nvPr>
            <p:ph type="sldNum" sz="quarter" idx="5"/>
          </p:nvPr>
        </p:nvSpPr>
        <p:spPr/>
        <p:txBody>
          <a:bodyPr/>
          <a:lstStyle/>
          <a:p>
            <a:fld id="{2475FE1C-9B17-4143-AFD9-87AC136F2526}" type="slidenum">
              <a:rPr lang="en-CA" smtClean="0"/>
              <a:t>128</a:t>
            </a:fld>
            <a:endParaRPr lang="en-CA"/>
          </a:p>
        </p:txBody>
      </p:sp>
    </p:spTree>
    <p:extLst>
      <p:ext uri="{BB962C8B-B14F-4D97-AF65-F5344CB8AC3E}">
        <p14:creationId xmlns:p14="http://schemas.microsoft.com/office/powerpoint/2010/main" val="47024886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171450" indent="-171450">
                  <a:buFontTx/>
                  <a:buChar char="-"/>
                </a:pPr>
                <a:r>
                  <a:rPr lang="en-CA" sz="1200" kern="1200" dirty="0" err="1">
                    <a:solidFill>
                      <a:schemeClr val="tx1"/>
                    </a:solidFill>
                    <a:effectLst/>
                    <a:latin typeface="+mn-lt"/>
                    <a:ea typeface="+mn-ea"/>
                    <a:cs typeface="+mn-cs"/>
                  </a:rPr>
                  <a:t>Kzb</a:t>
                </a:r>
                <a:r>
                  <a:rPr lang="en-CA" sz="1200" kern="1200" dirty="0">
                    <a:solidFill>
                      <a:schemeClr val="tx1"/>
                    </a:solidFill>
                    <a:effectLst/>
                    <a:latin typeface="+mn-lt"/>
                    <a:ea typeface="+mn-ea"/>
                    <a:cs typeface="+mn-cs"/>
                  </a:rPr>
                  <a:t> linearly interpolated</a:t>
                </a:r>
                <a:endParaRPr lang="en-CA" altLang="en-US" sz="1200" dirty="0">
                  <a:solidFill>
                    <a:schemeClr val="tx1">
                      <a:lumMod val="85000"/>
                      <a:lumOff val="15000"/>
                    </a:schemeClr>
                  </a:solidFill>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altLang="en-US" sz="1200" dirty="0">
                    <a:solidFill>
                      <a:schemeClr val="tx1">
                        <a:lumMod val="85000"/>
                        <a:lumOff val="15000"/>
                      </a:schemeClr>
                    </a:solidFill>
                    <a:latin typeface="Century Gothic" panose="020B0502020202020204" pitchFamily="34" charset="0"/>
                  </a:rPr>
                  <a:t>Design example in Ontario Wood Bridge Reference Guide follows CSA S6-14 values have been updated to CSA S6-19</a:t>
                </a:r>
              </a:p>
              <a:p>
                <a:pPr marL="0" indent="0">
                  <a:buFontTx/>
                  <a:buNone/>
                </a:pPr>
                <a:endParaRPr lang="en-US" dirty="0"/>
              </a:p>
            </p:txBody>
          </p:sp>
        </mc:Choice>
        <mc:Fallback xmlns="">
          <p:sp>
            <p:nvSpPr>
              <p:cNvPr id="3" name="Notes Placeholder 2"/>
              <p:cNvSpPr>
                <a:spLocks noGrp="1"/>
              </p:cNvSpPr>
              <p:nvPr>
                <p:ph type="body" idx="1"/>
              </p:nvPr>
            </p:nvSpPr>
            <p:spPr/>
            <p:txBody>
              <a:bodyPr/>
              <a:lstStyle/>
              <a:p>
                <a:pPr marL="171450" indent="-171450">
                  <a:buFontTx/>
                  <a:buChar char="-"/>
                </a:pPr>
                <a:r>
                  <a:rPr lang="en-CA" sz="1200" kern="1200" dirty="0">
                    <a:solidFill>
                      <a:schemeClr val="tx1"/>
                    </a:solidFill>
                    <a:effectLst/>
                    <a:latin typeface="+mn-lt"/>
                    <a:ea typeface="+mn-ea"/>
                    <a:cs typeface="+mn-cs"/>
                  </a:rPr>
                  <a:t>The load-sharing factor, </a:t>
                </a:r>
                <a:r>
                  <a:rPr lang="en-CA" sz="1200" i="0" kern="1200">
                    <a:solidFill>
                      <a:schemeClr val="tx1"/>
                    </a:solidFill>
                    <a:effectLst/>
                    <a:latin typeface="+mn-lt"/>
                    <a:ea typeface="+mn-ea"/>
                    <a:cs typeface="+mn-cs"/>
                  </a:rPr>
                  <a:t>𝑘_𝑚</a:t>
                </a:r>
                <a:r>
                  <a:rPr lang="en-CA" sz="1200" kern="1200" dirty="0">
                    <a:solidFill>
                      <a:schemeClr val="tx1"/>
                    </a:solidFill>
                    <a:effectLst/>
                    <a:latin typeface="+mn-lt"/>
                    <a:ea typeface="+mn-ea"/>
                    <a:cs typeface="+mn-cs"/>
                  </a:rPr>
                  <a:t>, is determined using CHBDC clause 9.5.6.</a:t>
                </a:r>
                <a:r>
                  <a:rPr lang="en-CA" sz="1200" kern="1200" baseline="0" dirty="0">
                    <a:solidFill>
                      <a:schemeClr val="tx1"/>
                    </a:solidFill>
                    <a:effectLst/>
                    <a:latin typeface="+mn-lt"/>
                    <a:ea typeface="+mn-ea"/>
                    <a:cs typeface="+mn-cs"/>
                  </a:rPr>
                  <a:t> With </a:t>
                </a:r>
                <a:r>
                  <a:rPr lang="en-CA" sz="1200" i="0" kern="1200">
                    <a:solidFill>
                      <a:schemeClr val="tx1"/>
                    </a:solidFill>
                    <a:effectLst/>
                    <a:latin typeface="+mn-lt"/>
                    <a:ea typeface="+mn-ea"/>
                    <a:cs typeface="+mn-cs"/>
                  </a:rPr>
                  <a:t>𝐷_𝑒</a:t>
                </a:r>
                <a:r>
                  <a:rPr lang="en-CA" sz="1200" kern="1200" dirty="0">
                    <a:solidFill>
                      <a:schemeClr val="tx1"/>
                    </a:solidFill>
                    <a:effectLst/>
                    <a:latin typeface="+mn-lt"/>
                    <a:ea typeface="+mn-ea"/>
                    <a:cs typeface="+mn-cs"/>
                  </a:rPr>
                  <a:t>=0.4m and the deck laminations width = 0.038 m, resulting in </a:t>
                </a:r>
                <a:r>
                  <a:rPr lang="en-CA" sz="1200" i="0" kern="1200">
                    <a:solidFill>
                      <a:schemeClr val="tx1"/>
                    </a:solidFill>
                    <a:effectLst/>
                    <a:latin typeface="+mn-lt"/>
                    <a:ea typeface="+mn-ea"/>
                    <a:cs typeface="+mn-cs"/>
                  </a:rPr>
                  <a:t>𝑛=0.400 𝑚÷0.038 𝑚=10.5</a:t>
                </a:r>
                <a:r>
                  <a:rPr lang="en-CA" sz="1200" kern="1200" dirty="0">
                    <a:solidFill>
                      <a:schemeClr val="tx1"/>
                    </a:solidFill>
                    <a:effectLst/>
                    <a:latin typeface="+mn-lt"/>
                    <a:ea typeface="+mn-ea"/>
                    <a:cs typeface="+mn-cs"/>
                  </a:rPr>
                  <a:t> laminations being effective in sharing load. Using the value of </a:t>
                </a:r>
                <a:r>
                  <a:rPr lang="en-CA" sz="1200" i="0" kern="1200">
                    <a:solidFill>
                      <a:schemeClr val="tx1"/>
                    </a:solidFill>
                    <a:effectLst/>
                    <a:latin typeface="+mn-lt"/>
                    <a:ea typeface="+mn-ea"/>
                    <a:cs typeface="+mn-cs"/>
                  </a:rPr>
                  <a:t>𝑛=10.5</a:t>
                </a:r>
                <a:r>
                  <a:rPr lang="en-CA" sz="1200" kern="1200" dirty="0">
                    <a:solidFill>
                      <a:schemeClr val="tx1"/>
                    </a:solidFill>
                    <a:effectLst/>
                    <a:latin typeface="+mn-lt"/>
                    <a:ea typeface="+mn-ea"/>
                    <a:cs typeface="+mn-cs"/>
                  </a:rPr>
                  <a:t> laminations, the load-sharing factor is linearly interpolated from CHBDC Table 9.2 to be equal to 1.36.</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cap="small" dirty="0"/>
                  <a:t>- </a:t>
                </a:r>
                <a:r>
                  <a:rPr lang="en-CA" sz="1200" i="0" cap="small">
                    <a:latin typeface="Cambria Math" panose="02040503050406030204" pitchFamily="18" charset="0"/>
                  </a:rPr>
                  <a:t>𝑘_𝑠𝑏</a:t>
                </a:r>
                <a:r>
                  <a:rPr lang="en-CA" altLang="en-US" sz="1200" dirty="0">
                    <a:solidFill>
                      <a:schemeClr val="tx1">
                        <a:lumMod val="85000"/>
                        <a:lumOff val="15000"/>
                      </a:schemeClr>
                    </a:solidFill>
                    <a:latin typeface="Century Gothic" panose="020B0502020202020204" pitchFamily="34" charset="0"/>
                  </a:rPr>
                  <a:t> previously from Table 9.2 linearly interpolated for 215 deep</a:t>
                </a:r>
              </a:p>
              <a:p>
                <a:pPr marL="0" indent="0">
                  <a:buFontTx/>
                  <a:buNone/>
                </a:pPr>
                <a:endParaRPr lang="en-US" dirty="0"/>
              </a:p>
            </p:txBody>
          </p:sp>
        </mc:Fallback>
      </mc:AlternateContent>
      <p:sp>
        <p:nvSpPr>
          <p:cNvPr id="4" name="Slide Number Placeholder 3"/>
          <p:cNvSpPr>
            <a:spLocks noGrp="1"/>
          </p:cNvSpPr>
          <p:nvPr>
            <p:ph type="sldNum" sz="quarter" idx="5"/>
          </p:nvPr>
        </p:nvSpPr>
        <p:spPr/>
        <p:txBody>
          <a:bodyPr/>
          <a:lstStyle/>
          <a:p>
            <a:fld id="{2475FE1C-9B17-4143-AFD9-87AC136F2526}" type="slidenum">
              <a:rPr lang="en-CA" smtClean="0"/>
              <a:t>129</a:t>
            </a:fld>
            <a:endParaRPr lang="en-CA"/>
          </a:p>
        </p:txBody>
      </p:sp>
    </p:spTree>
    <p:extLst>
      <p:ext uri="{BB962C8B-B14F-4D97-AF65-F5344CB8AC3E}">
        <p14:creationId xmlns:p14="http://schemas.microsoft.com/office/powerpoint/2010/main" val="1063717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lang="en-CA" sz="1200" kern="1200" dirty="0">
                <a:solidFill>
                  <a:schemeClr val="tx1"/>
                </a:solidFill>
                <a:effectLst/>
                <a:latin typeface="+mn-lt"/>
                <a:ea typeface="+mn-ea"/>
                <a:cs typeface="+mn-cs"/>
              </a:rPr>
              <a:t>Longitudinal nail-laminated decks span along the length of the bridge, in the direction of traffic flow and between supports.</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lang="en-CA" sz="1200" kern="1200" dirty="0">
                <a:solidFill>
                  <a:schemeClr val="tx1"/>
                </a:solidFill>
                <a:effectLst/>
                <a:latin typeface="+mn-lt"/>
                <a:ea typeface="+mn-ea"/>
                <a:cs typeface="+mn-cs"/>
              </a:rPr>
              <a:t>Longitudinal nail-laminated (LNL) decks are built from dimensional lumber laid side-by-side and nailed together to form a wood deck (or slab). Wood laminations span in the same direction as the flow of traffic. Lumber used for the deck ranges from 38 to 89 mm in thickness by 89 to 286 mm in depth. </a:t>
            </a:r>
          </a:p>
          <a:p>
            <a:r>
              <a:rPr lang="en-CA" sz="1200" kern="1200" dirty="0">
                <a:solidFill>
                  <a:schemeClr val="tx1"/>
                </a:solidFill>
                <a:effectLst/>
                <a:latin typeface="+mn-lt"/>
                <a:ea typeface="+mn-ea"/>
                <a:cs typeface="+mn-cs"/>
              </a:rPr>
              <a:t>- The use of longitudinal nail-laminated decks in </a:t>
            </a:r>
            <a:r>
              <a:rPr lang="en-CA" sz="1200" b="1" kern="1200" dirty="0">
                <a:solidFill>
                  <a:schemeClr val="tx1"/>
                </a:solidFill>
                <a:effectLst/>
                <a:latin typeface="+mn-lt"/>
                <a:ea typeface="+mn-ea"/>
                <a:cs typeface="+mn-cs"/>
              </a:rPr>
              <a:t>Canada is limited due to the common occurrence of deck delamination</a:t>
            </a:r>
            <a:r>
              <a:rPr lang="en-CA" sz="1200" kern="1200" dirty="0">
                <a:solidFill>
                  <a:schemeClr val="tx1"/>
                </a:solidFill>
                <a:effectLst/>
                <a:latin typeface="+mn-lt"/>
                <a:ea typeface="+mn-ea"/>
                <a:cs typeface="+mn-cs"/>
              </a:rPr>
              <a:t>. Deck delamination can occur in LNL decks from some planks receiving more load than adjacent planks directly under wheel loads. These planks will deflect more under the higher concentrated load, causing the nails to bear more heavily and partially withdraw, effectively loosening the deck and delaminating the planks.</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endParaRPr lang="en-CA" dirty="0"/>
          </a:p>
        </p:txBody>
      </p:sp>
      <p:sp>
        <p:nvSpPr>
          <p:cNvPr id="4" name="Slide Number Placeholder 3"/>
          <p:cNvSpPr>
            <a:spLocks noGrp="1"/>
          </p:cNvSpPr>
          <p:nvPr>
            <p:ph type="sldNum" sz="quarter" idx="5"/>
          </p:nvPr>
        </p:nvSpPr>
        <p:spPr/>
        <p:txBody>
          <a:bodyPr/>
          <a:lstStyle/>
          <a:p>
            <a:fld id="{D5AB28F7-35BC-48C0-9CB1-51F8F5D1A251}" type="slidenum">
              <a:rPr lang="en-US" smtClean="0"/>
              <a:pPr/>
              <a:t>13</a:t>
            </a:fld>
            <a:endParaRPr lang="en-US"/>
          </a:p>
        </p:txBody>
      </p:sp>
    </p:spTree>
    <p:extLst>
      <p:ext uri="{BB962C8B-B14F-4D97-AF65-F5344CB8AC3E}">
        <p14:creationId xmlns:p14="http://schemas.microsoft.com/office/powerpoint/2010/main" val="305602547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CA" sz="1200" kern="1200" dirty="0">
                    <a:solidFill>
                      <a:schemeClr val="tx1"/>
                    </a:solidFill>
                    <a:effectLst/>
                    <a:latin typeface="+mn-lt"/>
                    <a:ea typeface="+mn-ea"/>
                    <a:cs typeface="+mn-cs"/>
                  </a:rPr>
                  <a:t>Therefore, SLS deflections are within the permissible limit prescribed the CHBDC.</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-Differential live load deflection of the deck panels is considered in accordance with clause 9.4.2 of the CHBDC. An additional maximum deflection criterion of 0.05 in (1.27 mm) is imposed based on the findings of limiting the potential for asphalt pavement cracking (Eriksson et al. 2003).</a:t>
                </a:r>
              </a:p>
              <a:p>
                <a:pPr marL="0" indent="0">
                  <a:buFontTx/>
                  <a:buNone/>
                </a:pPr>
                <a:endParaRPr lang="en-US" dirty="0"/>
              </a:p>
            </p:txBody>
          </p:sp>
        </mc:Choice>
        <mc:Fallback xmlns="">
          <p:sp>
            <p:nvSpPr>
              <p:cNvPr id="3" name="Notes Placeholder 2"/>
              <p:cNvSpPr>
                <a:spLocks noGrp="1"/>
              </p:cNvSpPr>
              <p:nvPr>
                <p:ph type="body" idx="1"/>
              </p:nvPr>
            </p:nvSpPr>
            <p:spPr/>
            <p:txBody>
              <a:bodyPr/>
              <a:lstStyle/>
              <a:p>
                <a:pPr marL="171450" indent="-171450">
                  <a:buFontTx/>
                  <a:buChar char="-"/>
                </a:pPr>
                <a:r>
                  <a:rPr lang="en-CA" sz="1200" kern="1200" dirty="0">
                    <a:solidFill>
                      <a:schemeClr val="tx1"/>
                    </a:solidFill>
                    <a:effectLst/>
                    <a:latin typeface="+mn-lt"/>
                    <a:ea typeface="+mn-ea"/>
                    <a:cs typeface="+mn-cs"/>
                  </a:rPr>
                  <a:t>The load-sharing factor, </a:t>
                </a:r>
                <a:r>
                  <a:rPr lang="en-CA" sz="1200" i="0" kern="1200">
                    <a:solidFill>
                      <a:schemeClr val="tx1"/>
                    </a:solidFill>
                    <a:effectLst/>
                    <a:latin typeface="+mn-lt"/>
                    <a:ea typeface="+mn-ea"/>
                    <a:cs typeface="+mn-cs"/>
                  </a:rPr>
                  <a:t>𝑘_𝑚</a:t>
                </a:r>
                <a:r>
                  <a:rPr lang="en-CA" sz="1200" kern="1200" dirty="0">
                    <a:solidFill>
                      <a:schemeClr val="tx1"/>
                    </a:solidFill>
                    <a:effectLst/>
                    <a:latin typeface="+mn-lt"/>
                    <a:ea typeface="+mn-ea"/>
                    <a:cs typeface="+mn-cs"/>
                  </a:rPr>
                  <a:t>, is determined using CHBDC clause 9.5.6.</a:t>
                </a:r>
                <a:r>
                  <a:rPr lang="en-CA" sz="1200" kern="1200" baseline="0" dirty="0">
                    <a:solidFill>
                      <a:schemeClr val="tx1"/>
                    </a:solidFill>
                    <a:effectLst/>
                    <a:latin typeface="+mn-lt"/>
                    <a:ea typeface="+mn-ea"/>
                    <a:cs typeface="+mn-cs"/>
                  </a:rPr>
                  <a:t> With </a:t>
                </a:r>
                <a:r>
                  <a:rPr lang="en-CA" sz="1200" i="0" kern="1200">
                    <a:solidFill>
                      <a:schemeClr val="tx1"/>
                    </a:solidFill>
                    <a:effectLst/>
                    <a:latin typeface="+mn-lt"/>
                    <a:ea typeface="+mn-ea"/>
                    <a:cs typeface="+mn-cs"/>
                  </a:rPr>
                  <a:t>𝐷_𝑒</a:t>
                </a:r>
                <a:r>
                  <a:rPr lang="en-CA" sz="1200" kern="1200" dirty="0">
                    <a:solidFill>
                      <a:schemeClr val="tx1"/>
                    </a:solidFill>
                    <a:effectLst/>
                    <a:latin typeface="+mn-lt"/>
                    <a:ea typeface="+mn-ea"/>
                    <a:cs typeface="+mn-cs"/>
                  </a:rPr>
                  <a:t>=0.4m and the deck laminations width = 0.038 m, resulting in </a:t>
                </a:r>
                <a:r>
                  <a:rPr lang="en-CA" sz="1200" i="0" kern="1200">
                    <a:solidFill>
                      <a:schemeClr val="tx1"/>
                    </a:solidFill>
                    <a:effectLst/>
                    <a:latin typeface="+mn-lt"/>
                    <a:ea typeface="+mn-ea"/>
                    <a:cs typeface="+mn-cs"/>
                  </a:rPr>
                  <a:t>𝑛=0.400 𝑚÷0.038 𝑚=10.5</a:t>
                </a:r>
                <a:r>
                  <a:rPr lang="en-CA" sz="1200" kern="1200" dirty="0">
                    <a:solidFill>
                      <a:schemeClr val="tx1"/>
                    </a:solidFill>
                    <a:effectLst/>
                    <a:latin typeface="+mn-lt"/>
                    <a:ea typeface="+mn-ea"/>
                    <a:cs typeface="+mn-cs"/>
                  </a:rPr>
                  <a:t> laminations being effective in sharing load. Using the value of </a:t>
                </a:r>
                <a:r>
                  <a:rPr lang="en-CA" sz="1200" i="0" kern="1200">
                    <a:solidFill>
                      <a:schemeClr val="tx1"/>
                    </a:solidFill>
                    <a:effectLst/>
                    <a:latin typeface="+mn-lt"/>
                    <a:ea typeface="+mn-ea"/>
                    <a:cs typeface="+mn-cs"/>
                  </a:rPr>
                  <a:t>𝑛=10.5</a:t>
                </a:r>
                <a:r>
                  <a:rPr lang="en-CA" sz="1200" kern="1200" dirty="0">
                    <a:solidFill>
                      <a:schemeClr val="tx1"/>
                    </a:solidFill>
                    <a:effectLst/>
                    <a:latin typeface="+mn-lt"/>
                    <a:ea typeface="+mn-ea"/>
                    <a:cs typeface="+mn-cs"/>
                  </a:rPr>
                  <a:t> laminations, the load-sharing factor is linearly interpolated from CHBDC Table 9.2 to be equal to 1.36.</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cap="small" dirty="0"/>
                  <a:t>- </a:t>
                </a:r>
                <a:r>
                  <a:rPr lang="en-CA" sz="1200" i="0" cap="small">
                    <a:latin typeface="Cambria Math" panose="02040503050406030204" pitchFamily="18" charset="0"/>
                  </a:rPr>
                  <a:t>𝑘_𝑠𝑏</a:t>
                </a:r>
                <a:r>
                  <a:rPr lang="en-CA" altLang="en-US" sz="1200" dirty="0">
                    <a:solidFill>
                      <a:schemeClr val="tx1">
                        <a:lumMod val="85000"/>
                        <a:lumOff val="15000"/>
                      </a:schemeClr>
                    </a:solidFill>
                    <a:latin typeface="Century Gothic" panose="020B0502020202020204" pitchFamily="34" charset="0"/>
                  </a:rPr>
                  <a:t> previously from Table 9.2 linearly interpolated for 215 deep</a:t>
                </a:r>
              </a:p>
              <a:p>
                <a:pPr marL="0" indent="0">
                  <a:buFontTx/>
                  <a:buNone/>
                </a:pPr>
                <a:endParaRPr lang="en-US" dirty="0"/>
              </a:p>
            </p:txBody>
          </p:sp>
        </mc:Fallback>
      </mc:AlternateContent>
      <p:sp>
        <p:nvSpPr>
          <p:cNvPr id="4" name="Slide Number Placeholder 3"/>
          <p:cNvSpPr>
            <a:spLocks noGrp="1"/>
          </p:cNvSpPr>
          <p:nvPr>
            <p:ph type="sldNum" sz="quarter" idx="5"/>
          </p:nvPr>
        </p:nvSpPr>
        <p:spPr/>
        <p:txBody>
          <a:bodyPr/>
          <a:lstStyle/>
          <a:p>
            <a:fld id="{2475FE1C-9B17-4143-AFD9-87AC136F2526}" type="slidenum">
              <a:rPr lang="en-CA" smtClean="0"/>
              <a:t>130</a:t>
            </a:fld>
            <a:endParaRPr lang="en-CA"/>
          </a:p>
        </p:txBody>
      </p:sp>
    </p:spTree>
    <p:extLst>
      <p:ext uri="{BB962C8B-B14F-4D97-AF65-F5344CB8AC3E}">
        <p14:creationId xmlns:p14="http://schemas.microsoft.com/office/powerpoint/2010/main" val="188242806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080D28-BD7D-467A-9891-CCC4FC5B942C}" type="slidenum">
              <a:rPr lang="en-US"/>
              <a:pPr/>
              <a:t>131</a:t>
            </a:fld>
            <a:endParaRPr lang="en-US" dirty="0"/>
          </a:p>
        </p:txBody>
      </p:sp>
      <p:sp>
        <p:nvSpPr>
          <p:cNvPr id="17410" name="Rectangle 2"/>
          <p:cNvSpPr>
            <a:spLocks noGrp="1" noRot="1" noChangeAspect="1" noChangeArrowheads="1"/>
          </p:cNvSpPr>
          <p:nvPr>
            <p:ph type="sldImg"/>
          </p:nvPr>
        </p:nvSpPr>
        <p:spPr bwMode="auto">
          <a:xfrm>
            <a:off x="457200" y="720725"/>
            <a:ext cx="6400800" cy="3600450"/>
          </a:xfrm>
          <a:prstGeom prst="rect">
            <a:avLst/>
          </a:prstGeom>
          <a:solidFill>
            <a:srgbClr val="FFFFFF"/>
          </a:solidFill>
          <a:ln>
            <a:solidFill>
              <a:srgbClr val="000000"/>
            </a:solidFill>
            <a:miter lim="800000"/>
            <a:headEnd/>
            <a:tailEnd/>
          </a:ln>
        </p:spPr>
      </p:sp>
      <p:sp>
        <p:nvSpPr>
          <p:cNvPr id="17411"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lIns="96661" tIns="48331" rIns="96661" bIns="48331"/>
          <a:lstStyle/>
          <a:p>
            <a:r>
              <a:rPr lang="en-CA" dirty="0"/>
              <a:t>-Super structure design – glulam girder beams.</a:t>
            </a:r>
          </a:p>
          <a:p>
            <a:r>
              <a:rPr lang="en-CA" dirty="0"/>
              <a:t>Design conducted for both exterior and interior girders</a:t>
            </a:r>
          </a:p>
        </p:txBody>
      </p:sp>
    </p:spTree>
    <p:extLst>
      <p:ext uri="{BB962C8B-B14F-4D97-AF65-F5344CB8AC3E}">
        <p14:creationId xmlns:p14="http://schemas.microsoft.com/office/powerpoint/2010/main" val="119170211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girders can be analyzed using the simplified method from the CHBDC or by computer structural analysis</a:t>
            </a:r>
          </a:p>
          <a:p>
            <a:pPr marL="171450" indent="-171450">
              <a:buFontTx/>
              <a:buChar char="-"/>
            </a:pPr>
            <a:r>
              <a:rPr lang="en-US" dirty="0"/>
              <a:t>Both methods were used in the design example for comparison purposes</a:t>
            </a:r>
          </a:p>
          <a:p>
            <a:pPr marL="171450" indent="-171450">
              <a:buFontTx/>
              <a:buChar char="-"/>
            </a:pPr>
            <a:r>
              <a:rPr lang="en-US" dirty="0"/>
              <a:t>In general, the simplified method produces more conservative results</a:t>
            </a:r>
          </a:p>
          <a:p>
            <a:pPr marL="171450" indent="-171450">
              <a:buFontTx/>
              <a:buChar char="-"/>
            </a:pPr>
            <a:r>
              <a:rPr lang="en-US" dirty="0"/>
              <a:t>Nonetheless, it can be a useful tool for preliminary design before you build an analysis model</a:t>
            </a:r>
            <a:endParaRPr lang="en-CA" dirty="0"/>
          </a:p>
        </p:txBody>
      </p:sp>
      <p:sp>
        <p:nvSpPr>
          <p:cNvPr id="4" name="Slide Number Placeholder 3"/>
          <p:cNvSpPr>
            <a:spLocks noGrp="1"/>
          </p:cNvSpPr>
          <p:nvPr>
            <p:ph type="sldNum" sz="quarter" idx="5"/>
          </p:nvPr>
        </p:nvSpPr>
        <p:spPr/>
        <p:txBody>
          <a:bodyPr/>
          <a:lstStyle/>
          <a:p>
            <a:fld id="{2475FE1C-9B17-4143-AFD9-87AC136F2526}" type="slidenum">
              <a:rPr lang="en-CA" smtClean="0"/>
              <a:t>132</a:t>
            </a:fld>
            <a:endParaRPr lang="en-CA"/>
          </a:p>
        </p:txBody>
      </p:sp>
    </p:spTree>
    <p:extLst>
      <p:ext uri="{BB962C8B-B14F-4D97-AF65-F5344CB8AC3E}">
        <p14:creationId xmlns:p14="http://schemas.microsoft.com/office/powerpoint/2010/main" val="258615052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computer structural analysis for the design example was </a:t>
            </a:r>
            <a:r>
              <a:rPr lang="en-US" dirty="0" err="1"/>
              <a:t>CSiBridge</a:t>
            </a:r>
            <a:r>
              <a:rPr lang="en-US" dirty="0"/>
              <a:t> software</a:t>
            </a:r>
          </a:p>
          <a:p>
            <a:pPr marL="171450" indent="-171450">
              <a:buFontTx/>
              <a:buChar char="-"/>
            </a:pPr>
            <a:r>
              <a:rPr lang="en-US" dirty="0"/>
              <a:t>The girders, stiffener beams, and deck panels were modeled as frame elements</a:t>
            </a:r>
          </a:p>
          <a:p>
            <a:pPr marL="171450" indent="-171450">
              <a:buFontTx/>
              <a:buChar char="-"/>
            </a:pPr>
            <a:r>
              <a:rPr lang="en-US" dirty="0"/>
              <a:t>The diaphragms were modeled as shell elements</a:t>
            </a:r>
          </a:p>
          <a:p>
            <a:pPr marL="171450" indent="-171450">
              <a:buFontTx/>
              <a:buChar char="-"/>
            </a:pPr>
            <a:r>
              <a:rPr lang="en-US" dirty="0"/>
              <a:t>The connections and bearings were modeled using link elements</a:t>
            </a:r>
          </a:p>
          <a:p>
            <a:pPr marL="171450" indent="-171450">
              <a:buFontTx/>
              <a:buChar char="-"/>
            </a:pPr>
            <a:r>
              <a:rPr lang="en-US" dirty="0"/>
              <a:t>An extruded cross-sectional view of the model is shown on the slide</a:t>
            </a:r>
            <a:endParaRPr lang="en-CA" dirty="0"/>
          </a:p>
        </p:txBody>
      </p:sp>
      <p:sp>
        <p:nvSpPr>
          <p:cNvPr id="4" name="Slide Number Placeholder 3"/>
          <p:cNvSpPr>
            <a:spLocks noGrp="1"/>
          </p:cNvSpPr>
          <p:nvPr>
            <p:ph type="sldNum" sz="quarter" idx="5"/>
          </p:nvPr>
        </p:nvSpPr>
        <p:spPr/>
        <p:txBody>
          <a:bodyPr/>
          <a:lstStyle/>
          <a:p>
            <a:fld id="{2475FE1C-9B17-4143-AFD9-87AC136F2526}" type="slidenum">
              <a:rPr lang="en-CA" smtClean="0"/>
              <a:t>133</a:t>
            </a:fld>
            <a:endParaRPr lang="en-CA"/>
          </a:p>
        </p:txBody>
      </p:sp>
    </p:spTree>
    <p:extLst>
      <p:ext uri="{BB962C8B-B14F-4D97-AF65-F5344CB8AC3E}">
        <p14:creationId xmlns:p14="http://schemas.microsoft.com/office/powerpoint/2010/main" val="73557491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Plan view of the model</a:t>
            </a:r>
          </a:p>
          <a:p>
            <a:pPr marL="171450" indent="-171450">
              <a:buFontTx/>
              <a:buChar char="-"/>
            </a:pPr>
            <a:r>
              <a:rPr lang="en-US" dirty="0"/>
              <a:t>The blue frame elements running left to right are the girders and deck stiffener beams</a:t>
            </a:r>
          </a:p>
          <a:p>
            <a:pPr marL="171450" indent="-171450">
              <a:buFontTx/>
              <a:buChar char="-"/>
            </a:pPr>
            <a:r>
              <a:rPr lang="en-US" dirty="0"/>
              <a:t>The blue frame elements running up and down are deck panels</a:t>
            </a:r>
          </a:p>
          <a:p>
            <a:pPr marL="171450" indent="-171450">
              <a:buFontTx/>
              <a:buChar char="-"/>
            </a:pPr>
            <a:r>
              <a:rPr lang="en-US" dirty="0"/>
              <a:t>The red elements are the shells representing the staggered diaphragms</a:t>
            </a:r>
          </a:p>
          <a:p>
            <a:pPr marL="0" indent="0">
              <a:buFontTx/>
              <a:buNone/>
            </a:pPr>
            <a:endParaRPr lang="en-CA" dirty="0"/>
          </a:p>
        </p:txBody>
      </p:sp>
      <p:sp>
        <p:nvSpPr>
          <p:cNvPr id="4" name="Slide Number Placeholder 3"/>
          <p:cNvSpPr>
            <a:spLocks noGrp="1"/>
          </p:cNvSpPr>
          <p:nvPr>
            <p:ph type="sldNum" sz="quarter" idx="5"/>
          </p:nvPr>
        </p:nvSpPr>
        <p:spPr/>
        <p:txBody>
          <a:bodyPr/>
          <a:lstStyle/>
          <a:p>
            <a:fld id="{2475FE1C-9B17-4143-AFD9-87AC136F2526}" type="slidenum">
              <a:rPr lang="en-CA" smtClean="0"/>
              <a:t>134</a:t>
            </a:fld>
            <a:endParaRPr lang="en-CA"/>
          </a:p>
        </p:txBody>
      </p:sp>
    </p:spTree>
    <p:extLst>
      <p:ext uri="{BB962C8B-B14F-4D97-AF65-F5344CB8AC3E}">
        <p14:creationId xmlns:p14="http://schemas.microsoft.com/office/powerpoint/2010/main" val="275024896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Isometric view of the model</a:t>
            </a:r>
          </a:p>
          <a:p>
            <a:pPr marL="171450" indent="-171450">
              <a:buFontTx/>
              <a:buChar char="-"/>
            </a:pPr>
            <a:r>
              <a:rPr lang="en-US" dirty="0"/>
              <a:t>The green link elements represent the connections</a:t>
            </a:r>
            <a:endParaRPr lang="en-CA" dirty="0"/>
          </a:p>
        </p:txBody>
      </p:sp>
      <p:sp>
        <p:nvSpPr>
          <p:cNvPr id="4" name="Slide Number Placeholder 3"/>
          <p:cNvSpPr>
            <a:spLocks noGrp="1"/>
          </p:cNvSpPr>
          <p:nvPr>
            <p:ph type="sldNum" sz="quarter" idx="5"/>
          </p:nvPr>
        </p:nvSpPr>
        <p:spPr/>
        <p:txBody>
          <a:bodyPr/>
          <a:lstStyle/>
          <a:p>
            <a:fld id="{2475FE1C-9B17-4143-AFD9-87AC136F2526}" type="slidenum">
              <a:rPr lang="en-CA" smtClean="0"/>
              <a:t>135</a:t>
            </a:fld>
            <a:endParaRPr lang="en-CA"/>
          </a:p>
        </p:txBody>
      </p:sp>
    </p:spTree>
    <p:extLst>
      <p:ext uri="{BB962C8B-B14F-4D97-AF65-F5344CB8AC3E}">
        <p14:creationId xmlns:p14="http://schemas.microsoft.com/office/powerpoint/2010/main" val="267055840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deflected shape under self-weight</a:t>
            </a:r>
            <a:endParaRPr lang="en-CA" dirty="0"/>
          </a:p>
        </p:txBody>
      </p:sp>
      <p:sp>
        <p:nvSpPr>
          <p:cNvPr id="4" name="Slide Number Placeholder 3"/>
          <p:cNvSpPr>
            <a:spLocks noGrp="1"/>
          </p:cNvSpPr>
          <p:nvPr>
            <p:ph type="sldNum" sz="quarter" idx="5"/>
          </p:nvPr>
        </p:nvSpPr>
        <p:spPr/>
        <p:txBody>
          <a:bodyPr/>
          <a:lstStyle/>
          <a:p>
            <a:fld id="{2475FE1C-9B17-4143-AFD9-87AC136F2526}" type="slidenum">
              <a:rPr lang="en-CA" smtClean="0"/>
              <a:t>136</a:t>
            </a:fld>
            <a:endParaRPr lang="en-CA"/>
          </a:p>
        </p:txBody>
      </p:sp>
    </p:spTree>
    <p:extLst>
      <p:ext uri="{BB962C8B-B14F-4D97-AF65-F5344CB8AC3E}">
        <p14:creationId xmlns:p14="http://schemas.microsoft.com/office/powerpoint/2010/main" val="107427887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Analyze interior and exterior girders</a:t>
            </a:r>
          </a:p>
        </p:txBody>
      </p:sp>
      <p:sp>
        <p:nvSpPr>
          <p:cNvPr id="4" name="Slide Number Placeholder 3"/>
          <p:cNvSpPr>
            <a:spLocks noGrp="1"/>
          </p:cNvSpPr>
          <p:nvPr>
            <p:ph type="sldNum" sz="quarter" idx="5"/>
          </p:nvPr>
        </p:nvSpPr>
        <p:spPr/>
        <p:txBody>
          <a:bodyPr/>
          <a:lstStyle/>
          <a:p>
            <a:fld id="{2475FE1C-9B17-4143-AFD9-87AC136F2526}" type="slidenum">
              <a:rPr lang="en-CA" smtClean="0"/>
              <a:t>137</a:t>
            </a:fld>
            <a:endParaRPr lang="en-CA"/>
          </a:p>
        </p:txBody>
      </p:sp>
    </p:spTree>
    <p:extLst>
      <p:ext uri="{BB962C8B-B14F-4D97-AF65-F5344CB8AC3E}">
        <p14:creationId xmlns:p14="http://schemas.microsoft.com/office/powerpoint/2010/main" val="247185277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sz="1200" kern="1200" dirty="0">
                <a:solidFill>
                  <a:schemeClr val="tx1"/>
                </a:solidFill>
                <a:effectLst/>
                <a:latin typeface="+mn-lt"/>
                <a:ea typeface="+mn-ea"/>
                <a:cs typeface="+mn-cs"/>
              </a:rPr>
              <a:t>The vertical wind load is considered to act upward and downward. It is only applicable for ULS 3 and ULS 4 load combinations. The ULS load factors for those combinations are 0.45 and 1.40, respectively.</a:t>
            </a:r>
          </a:p>
          <a:p>
            <a:pPr marL="171450" indent="-171450">
              <a:buFontTx/>
              <a:buChar char="-"/>
            </a:pPr>
            <a:r>
              <a:rPr lang="en-CA" sz="1200" kern="1200" dirty="0">
                <a:solidFill>
                  <a:schemeClr val="tx1"/>
                </a:solidFill>
                <a:effectLst/>
                <a:latin typeface="+mn-lt"/>
                <a:ea typeface="+mn-ea"/>
                <a:cs typeface="+mn-cs"/>
              </a:rPr>
              <a:t>The distribution of discrete live loads acting across the width of the bridge must be considered. The simplified method of analysis for longitudinal load effects, per CHBDC clause 5.6, is an appropriate means of determining the percentage of live load carried by a single girder. Clause 5.6.7, which specifically addresses transverse live load distribution in sawn wood stringer bridges with transverse laminated wood decks, is used for this purpose in this design example. The glued-laminated timber girders are considered analogous to sawn wood stringers, given that they both have similar flexural and torsional stiffnesses. The resulting live load effects are added to the effects caused by self-weight, wearing surface, barriers, and wind load to produce the total load effects.</a:t>
            </a:r>
          </a:p>
        </p:txBody>
      </p:sp>
      <p:sp>
        <p:nvSpPr>
          <p:cNvPr id="4" name="Slide Number Placeholder 3"/>
          <p:cNvSpPr>
            <a:spLocks noGrp="1"/>
          </p:cNvSpPr>
          <p:nvPr>
            <p:ph type="sldNum" sz="quarter" idx="5"/>
          </p:nvPr>
        </p:nvSpPr>
        <p:spPr/>
        <p:txBody>
          <a:bodyPr/>
          <a:lstStyle/>
          <a:p>
            <a:fld id="{2475FE1C-9B17-4143-AFD9-87AC136F2526}" type="slidenum">
              <a:rPr lang="en-CA" smtClean="0"/>
              <a:t>138</a:t>
            </a:fld>
            <a:endParaRPr lang="en-CA"/>
          </a:p>
        </p:txBody>
      </p:sp>
    </p:spTree>
    <p:extLst>
      <p:ext uri="{BB962C8B-B14F-4D97-AF65-F5344CB8AC3E}">
        <p14:creationId xmlns:p14="http://schemas.microsoft.com/office/powerpoint/2010/main" val="204297403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(a). The deck is continuous along the entire bridge width, satisfying the clause</a:t>
            </a:r>
          </a:p>
          <a:p>
            <a:r>
              <a:rPr lang="en-CA" sz="1200" kern="1200" dirty="0">
                <a:solidFill>
                  <a:schemeClr val="tx1"/>
                </a:solidFill>
                <a:effectLst/>
                <a:latin typeface="+mn-lt"/>
                <a:ea typeface="+mn-ea"/>
                <a:cs typeface="+mn-cs"/>
              </a:rPr>
              <a:t>(b). The span is constant length and the girders are spaced closely enough to approximate a line support, satisfying clauses</a:t>
            </a:r>
          </a:p>
          <a:p>
            <a:r>
              <a:rPr lang="en-CA" sz="1200" kern="1200" dirty="0">
                <a:solidFill>
                  <a:schemeClr val="tx1"/>
                </a:solidFill>
                <a:effectLst/>
                <a:latin typeface="+mn-lt"/>
                <a:ea typeface="+mn-ea"/>
                <a:cs typeface="+mn-cs"/>
              </a:rPr>
              <a:t>(c) and (d). Finally, there are diaphragms at each support, per clause 9.20.2, satisfying clause</a:t>
            </a:r>
          </a:p>
          <a:p>
            <a:r>
              <a:rPr lang="en-CA" sz="1200" kern="1200" dirty="0">
                <a:solidFill>
                  <a:schemeClr val="tx1"/>
                </a:solidFill>
                <a:effectLst/>
                <a:latin typeface="+mn-lt"/>
                <a:ea typeface="+mn-ea"/>
                <a:cs typeface="+mn-cs"/>
              </a:rPr>
              <a:t>(f). Note that the diaphragms that are offset 600 mm from the centreline of abutment bearings may be considered as abutment diaphragms in assessing whether there are diaphragms at the supports. Previous designs have had success with the diaphragms offset up to 900 mm from the centreline of abutment bearings (Wacker, J.P. &amp; Smith, M.S. 2001). </a:t>
            </a:r>
          </a:p>
          <a:p>
            <a:r>
              <a:rPr lang="en-CA" sz="1200" kern="1200" dirty="0">
                <a:solidFill>
                  <a:schemeClr val="tx1"/>
                </a:solidFill>
                <a:effectLst/>
                <a:latin typeface="+mn-lt"/>
                <a:ea typeface="+mn-ea"/>
                <a:cs typeface="+mn-cs"/>
              </a:rPr>
              <a:t>(e), (g), (h), (</a:t>
            </a:r>
            <a:r>
              <a:rPr lang="en-CA" sz="1200" kern="1200" dirty="0" err="1">
                <a:solidFill>
                  <a:schemeClr val="tx1"/>
                </a:solidFill>
                <a:effectLst/>
                <a:latin typeface="+mn-lt"/>
                <a:ea typeface="+mn-ea"/>
                <a:cs typeface="+mn-cs"/>
              </a:rPr>
              <a:t>i</a:t>
            </a:r>
            <a:r>
              <a:rPr lang="en-CA" sz="1200" kern="1200" dirty="0">
                <a:solidFill>
                  <a:schemeClr val="tx1"/>
                </a:solidFill>
                <a:effectLst/>
                <a:latin typeface="+mn-lt"/>
                <a:ea typeface="+mn-ea"/>
                <a:cs typeface="+mn-cs"/>
              </a:rPr>
              <a:t>), (j), and (k) are not applicable to wood bridges, and have thus been excluded from the above table. Therefore, it is acceptable to use the simplified method for analysis of the girders.</a:t>
            </a:r>
          </a:p>
        </p:txBody>
      </p:sp>
      <p:sp>
        <p:nvSpPr>
          <p:cNvPr id="4" name="Slide Number Placeholder 3"/>
          <p:cNvSpPr>
            <a:spLocks noGrp="1"/>
          </p:cNvSpPr>
          <p:nvPr>
            <p:ph type="sldNum" sz="quarter" idx="5"/>
          </p:nvPr>
        </p:nvSpPr>
        <p:spPr/>
        <p:txBody>
          <a:bodyPr/>
          <a:lstStyle/>
          <a:p>
            <a:fld id="{2475FE1C-9B17-4143-AFD9-87AC136F2526}" type="slidenum">
              <a:rPr lang="en-CA" smtClean="0"/>
              <a:t>139</a:t>
            </a:fld>
            <a:endParaRPr lang="en-CA"/>
          </a:p>
        </p:txBody>
      </p:sp>
    </p:spTree>
    <p:extLst>
      <p:ext uri="{BB962C8B-B14F-4D97-AF65-F5344CB8AC3E}">
        <p14:creationId xmlns:p14="http://schemas.microsoft.com/office/powerpoint/2010/main" val="1695996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a:t>
            </a:r>
            <a:r>
              <a:rPr lang="en-CA" sz="1200" kern="1200" dirty="0">
                <a:solidFill>
                  <a:schemeClr val="tx1"/>
                </a:solidFill>
                <a:effectLst/>
                <a:latin typeface="+mn-lt"/>
                <a:ea typeface="+mn-ea"/>
                <a:cs typeface="+mn-cs"/>
              </a:rPr>
              <a:t>Transverse nail-laminated (TNL) decks are similar to longitudinal nail-laminated (LNL) decks but span across the width of the bridge. TNL decks are also built from dimensional lumber laid side-by-side and nailed together to form the wood deck (or slab). Wood laminations span perpendicular to the flow of traffic. TNL decks are more common than LNL decks since they are </a:t>
            </a:r>
            <a:r>
              <a:rPr lang="en-CA" sz="1200" b="1" kern="1200" dirty="0">
                <a:solidFill>
                  <a:schemeClr val="tx1"/>
                </a:solidFill>
                <a:effectLst/>
                <a:latin typeface="+mn-lt"/>
                <a:ea typeface="+mn-ea"/>
                <a:cs typeface="+mn-cs"/>
              </a:rPr>
              <a:t>less susceptible to delamination</a:t>
            </a:r>
            <a:r>
              <a:rPr lang="en-CA" sz="1200" kern="1200" dirty="0">
                <a:solidFill>
                  <a:schemeClr val="tx1"/>
                </a:solidFill>
                <a:effectLst/>
                <a:latin typeface="+mn-lt"/>
                <a:ea typeface="+mn-ea"/>
                <a:cs typeface="+mn-cs"/>
              </a:rPr>
              <a:t>. Unlike an LNL deck, the TNL deck requires support from girders or stringers. </a:t>
            </a:r>
            <a:endParaRPr lang="en-CA" dirty="0"/>
          </a:p>
        </p:txBody>
      </p:sp>
      <p:sp>
        <p:nvSpPr>
          <p:cNvPr id="4" name="Slide Number Placeholder 3"/>
          <p:cNvSpPr>
            <a:spLocks noGrp="1"/>
          </p:cNvSpPr>
          <p:nvPr>
            <p:ph type="sldNum" sz="quarter" idx="5"/>
          </p:nvPr>
        </p:nvSpPr>
        <p:spPr/>
        <p:txBody>
          <a:bodyPr/>
          <a:lstStyle/>
          <a:p>
            <a:fld id="{D5AB28F7-35BC-48C0-9CB1-51F8F5D1A251}" type="slidenum">
              <a:rPr lang="en-US" smtClean="0"/>
              <a:pPr/>
              <a:t>14</a:t>
            </a:fld>
            <a:endParaRPr lang="en-US"/>
          </a:p>
        </p:txBody>
      </p:sp>
    </p:spTree>
    <p:extLst>
      <p:ext uri="{BB962C8B-B14F-4D97-AF65-F5344CB8AC3E}">
        <p14:creationId xmlns:p14="http://schemas.microsoft.com/office/powerpoint/2010/main" val="156722672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sz="1200" kern="1200" dirty="0">
                <a:solidFill>
                  <a:schemeClr val="tx1"/>
                </a:solidFill>
                <a:effectLst/>
                <a:latin typeface="+mn-lt"/>
                <a:ea typeface="+mn-ea"/>
                <a:cs typeface="+mn-cs"/>
              </a:rPr>
              <a:t>The bridge girders are designed for flexure and shear at the ultimate limit state, in accordance with CHBDC clauses 9.6 and 9.7, respectively. They are designed for deflection and vibrations at the serviceability limit state in accordance with clauses 9.4.2 and 3.4.4, respectively.</a:t>
            </a:r>
          </a:p>
          <a:p>
            <a:pPr marL="171450" indent="-171450">
              <a:buFontTx/>
              <a:buChar char="-"/>
            </a:pP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475FE1C-9B17-4143-AFD9-87AC136F2526}" type="slidenum">
              <a:rPr lang="en-CA" smtClean="0"/>
              <a:t>140</a:t>
            </a:fld>
            <a:endParaRPr lang="en-CA"/>
          </a:p>
        </p:txBody>
      </p:sp>
    </p:spTree>
    <p:extLst>
      <p:ext uri="{BB962C8B-B14F-4D97-AF65-F5344CB8AC3E}">
        <p14:creationId xmlns:p14="http://schemas.microsoft.com/office/powerpoint/2010/main" val="186905611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sz="1200" kern="1200" dirty="0">
                    <a:solidFill>
                      <a:schemeClr val="tx1"/>
                    </a:solidFill>
                    <a:effectLst/>
                    <a:latin typeface="+mn-lt"/>
                    <a:ea typeface="+mn-ea"/>
                    <a:cs typeface="+mn-cs"/>
                  </a:rPr>
                  <a:t>The truck load distribution width, </a:t>
                </a:r>
                <a14:m>
                  <m:oMath xmlns:m="http://schemas.openxmlformats.org/officeDocument/2006/math">
                    <m:sSub>
                      <m:sSubPr>
                        <m:ctrlPr>
                          <a:rPr lang="en-CA" sz="1200" i="1" kern="1200">
                            <a:solidFill>
                              <a:schemeClr val="tx1"/>
                            </a:solidFill>
                            <a:effectLst/>
                            <a:latin typeface="Cambria Math" panose="02040503050406030204" pitchFamily="18" charset="0"/>
                            <a:ea typeface="+mn-ea"/>
                            <a:cs typeface="+mn-cs"/>
                          </a:rPr>
                        </m:ctrlPr>
                      </m:sSubPr>
                      <m:e>
                        <m:r>
                          <a:rPr lang="en-CA" sz="1200" i="1" kern="1200">
                            <a:solidFill>
                              <a:schemeClr val="tx1"/>
                            </a:solidFill>
                            <a:effectLst/>
                            <a:latin typeface="Cambria Math" panose="02040503050406030204" pitchFamily="18" charset="0"/>
                            <a:ea typeface="+mn-ea"/>
                            <a:cs typeface="+mn-cs"/>
                          </a:rPr>
                          <m:t>𝐷</m:t>
                        </m:r>
                      </m:e>
                      <m:sub>
                        <m:r>
                          <a:rPr lang="en-CA" sz="1200" i="1" kern="1200">
                            <a:solidFill>
                              <a:schemeClr val="tx1"/>
                            </a:solidFill>
                            <a:effectLst/>
                            <a:latin typeface="Cambria Math" panose="02040503050406030204" pitchFamily="18" charset="0"/>
                            <a:ea typeface="+mn-ea"/>
                            <a:cs typeface="+mn-cs"/>
                          </a:rPr>
                          <m:t>𝑇</m:t>
                        </m:r>
                      </m:sub>
                    </m:sSub>
                  </m:oMath>
                </a14:m>
                <a:r>
                  <a:rPr lang="en-CA" sz="1200" kern="1200" dirty="0">
                    <a:solidFill>
                      <a:schemeClr val="tx1"/>
                    </a:solidFill>
                    <a:effectLst/>
                    <a:latin typeface="+mn-lt"/>
                    <a:ea typeface="+mn-ea"/>
                    <a:cs typeface="+mn-cs"/>
                  </a:rPr>
                  <a:t>, is taken from Table 5.11 of the CHBDC for sawn wood stringer bridges with transverse laminated wood decks. The value is a function of the number of design lanes, </a:t>
                </a:r>
                <a14:m>
                  <m:oMath xmlns:m="http://schemas.openxmlformats.org/officeDocument/2006/math">
                    <m:r>
                      <a:rPr lang="en-CA" sz="1200" i="1" kern="1200">
                        <a:solidFill>
                          <a:schemeClr val="tx1"/>
                        </a:solidFill>
                        <a:effectLst/>
                        <a:latin typeface="Cambria Math" panose="02040503050406030204" pitchFamily="18" charset="0"/>
                        <a:ea typeface="+mn-ea"/>
                        <a:cs typeface="+mn-cs"/>
                      </a:rPr>
                      <m:t>𝑛</m:t>
                    </m:r>
                  </m:oMath>
                </a14:m>
                <a:r>
                  <a:rPr lang="en-CA" sz="1200" kern="1200" dirty="0">
                    <a:solidFill>
                      <a:schemeClr val="tx1"/>
                    </a:solidFill>
                    <a:effectLst/>
                    <a:latin typeface="+mn-lt"/>
                    <a:ea typeface="+mn-ea"/>
                    <a:cs typeface="+mn-cs"/>
                  </a:rPr>
                  <a:t>, and the span length for the equivalent beam method, </a:t>
                </a:r>
                <a14:m>
                  <m:oMath xmlns:m="http://schemas.openxmlformats.org/officeDocument/2006/math">
                    <m:sSub>
                      <m:sSubPr>
                        <m:ctrlPr>
                          <a:rPr lang="en-CA" sz="1200" i="1" kern="1200">
                            <a:solidFill>
                              <a:schemeClr val="tx1"/>
                            </a:solidFill>
                            <a:effectLst/>
                            <a:latin typeface="Cambria Math" panose="02040503050406030204" pitchFamily="18" charset="0"/>
                            <a:ea typeface="+mn-ea"/>
                            <a:cs typeface="+mn-cs"/>
                          </a:rPr>
                        </m:ctrlPr>
                      </m:sSubPr>
                      <m:e>
                        <m:r>
                          <a:rPr lang="en-CA" sz="1200" i="1" kern="1200">
                            <a:solidFill>
                              <a:schemeClr val="tx1"/>
                            </a:solidFill>
                            <a:effectLst/>
                            <a:latin typeface="Cambria Math" panose="02040503050406030204" pitchFamily="18" charset="0"/>
                            <a:ea typeface="+mn-ea"/>
                            <a:cs typeface="+mn-cs"/>
                          </a:rPr>
                          <m:t>𝐿</m:t>
                        </m:r>
                      </m:e>
                      <m:sub>
                        <m:r>
                          <a:rPr lang="en-CA" sz="1200" i="1" kern="1200">
                            <a:solidFill>
                              <a:schemeClr val="tx1"/>
                            </a:solidFill>
                            <a:effectLst/>
                            <a:latin typeface="Cambria Math" panose="02040503050406030204" pitchFamily="18" charset="0"/>
                            <a:ea typeface="+mn-ea"/>
                            <a:cs typeface="+mn-cs"/>
                          </a:rPr>
                          <m:t>𝑒</m:t>
                        </m:r>
                      </m:sub>
                    </m:sSub>
                  </m:oMath>
                </a14:m>
                <a:r>
                  <a:rPr lang="en-CA" sz="1200" kern="1200" dirty="0">
                    <a:solidFill>
                      <a:schemeClr val="tx1"/>
                    </a:solidFill>
                    <a:effectLst/>
                    <a:latin typeface="+mn-lt"/>
                    <a:ea typeface="+mn-ea"/>
                    <a:cs typeface="+mn-cs"/>
                  </a:rPr>
                  <a:t>. The latter value is equal to the span length between inflection points under the governing load case. Given that the bridge is simply-supported, value of </a:t>
                </a:r>
                <a14:m>
                  <m:oMath xmlns:m="http://schemas.openxmlformats.org/officeDocument/2006/math">
                    <m:sSub>
                      <m:sSubPr>
                        <m:ctrlPr>
                          <a:rPr lang="en-CA" sz="1200" i="1" kern="1200">
                            <a:solidFill>
                              <a:schemeClr val="tx1"/>
                            </a:solidFill>
                            <a:effectLst/>
                            <a:latin typeface="Cambria Math" panose="02040503050406030204" pitchFamily="18" charset="0"/>
                            <a:ea typeface="+mn-ea"/>
                            <a:cs typeface="+mn-cs"/>
                          </a:rPr>
                        </m:ctrlPr>
                      </m:sSubPr>
                      <m:e>
                        <m:r>
                          <a:rPr lang="en-CA" sz="1200" i="1" kern="1200">
                            <a:solidFill>
                              <a:schemeClr val="tx1"/>
                            </a:solidFill>
                            <a:effectLst/>
                            <a:latin typeface="Cambria Math" panose="02040503050406030204" pitchFamily="18" charset="0"/>
                            <a:ea typeface="+mn-ea"/>
                            <a:cs typeface="+mn-cs"/>
                          </a:rPr>
                          <m:t>𝐿</m:t>
                        </m:r>
                      </m:e>
                      <m:sub>
                        <m:r>
                          <a:rPr lang="en-CA" sz="1200" i="1" kern="1200">
                            <a:solidFill>
                              <a:schemeClr val="tx1"/>
                            </a:solidFill>
                            <a:effectLst/>
                            <a:latin typeface="Cambria Math" panose="02040503050406030204" pitchFamily="18" charset="0"/>
                            <a:ea typeface="+mn-ea"/>
                            <a:cs typeface="+mn-cs"/>
                          </a:rPr>
                          <m:t>𝑒</m:t>
                        </m:r>
                      </m:sub>
                    </m:sSub>
                  </m:oMath>
                </a14:m>
                <a:r>
                  <a:rPr lang="en-CA" sz="1200" kern="1200" dirty="0">
                    <a:solidFill>
                      <a:schemeClr val="tx1"/>
                    </a:solidFill>
                    <a:effectLst/>
                    <a:latin typeface="+mn-lt"/>
                    <a:ea typeface="+mn-ea"/>
                    <a:cs typeface="+mn-cs"/>
                  </a:rPr>
                  <a:t> is merely equal to the span length of 18 m. CHBDC Figure 5.1(a) may be used to determine the value of </a:t>
                </a:r>
                <a14:m>
                  <m:oMath xmlns:m="http://schemas.openxmlformats.org/officeDocument/2006/math">
                    <m:sSub>
                      <m:sSubPr>
                        <m:ctrlPr>
                          <a:rPr lang="en-CA" sz="1200" i="1" kern="1200">
                            <a:solidFill>
                              <a:schemeClr val="tx1"/>
                            </a:solidFill>
                            <a:effectLst/>
                            <a:latin typeface="Cambria Math" panose="02040503050406030204" pitchFamily="18" charset="0"/>
                            <a:ea typeface="+mn-ea"/>
                            <a:cs typeface="+mn-cs"/>
                          </a:rPr>
                        </m:ctrlPr>
                      </m:sSubPr>
                      <m:e>
                        <m:r>
                          <a:rPr lang="en-CA" sz="1200" i="1" kern="1200">
                            <a:solidFill>
                              <a:schemeClr val="tx1"/>
                            </a:solidFill>
                            <a:effectLst/>
                            <a:latin typeface="Cambria Math" panose="02040503050406030204" pitchFamily="18" charset="0"/>
                            <a:ea typeface="+mn-ea"/>
                            <a:cs typeface="+mn-cs"/>
                          </a:rPr>
                          <m:t>𝐿</m:t>
                        </m:r>
                      </m:e>
                      <m:sub>
                        <m:r>
                          <a:rPr lang="en-CA" sz="1200" i="1" kern="1200">
                            <a:solidFill>
                              <a:schemeClr val="tx1"/>
                            </a:solidFill>
                            <a:effectLst/>
                            <a:latin typeface="Cambria Math" panose="02040503050406030204" pitchFamily="18" charset="0"/>
                            <a:ea typeface="+mn-ea"/>
                            <a:cs typeface="+mn-cs"/>
                          </a:rPr>
                          <m:t>𝑒</m:t>
                        </m:r>
                      </m:sub>
                    </m:sSub>
                  </m:oMath>
                </a14:m>
                <a:r>
                  <a:rPr lang="en-CA" sz="1200" kern="1200" dirty="0">
                    <a:solidFill>
                      <a:schemeClr val="tx1"/>
                    </a:solidFill>
                    <a:effectLst/>
                    <a:latin typeface="+mn-lt"/>
                    <a:ea typeface="+mn-ea"/>
                    <a:cs typeface="+mn-cs"/>
                  </a:rPr>
                  <a:t> for multi-span bridges.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sz="1200" kern="1200" dirty="0">
                    <a:solidFill>
                      <a:schemeClr val="tx1"/>
                    </a:solidFill>
                    <a:effectLst/>
                    <a:latin typeface="+mn-lt"/>
                    <a:ea typeface="+mn-ea"/>
                    <a:cs typeface="+mn-cs"/>
                  </a:rPr>
                  <a:t>Refer to CHBDC and Ontario Wood Bridge Reference Guide for truck fraction calculations</a:t>
                </a:r>
              </a:p>
              <a:p>
                <a:pPr marL="171450" indent="-171450">
                  <a:buFontTx/>
                  <a:buChar char="-"/>
                </a:pPr>
                <a:endParaRPr lang="en-CA" sz="1200" kern="1200" dirty="0">
                  <a:solidFill>
                    <a:schemeClr val="tx1"/>
                  </a:solidFill>
                  <a:effectLst/>
                  <a:latin typeface="+mn-lt"/>
                  <a:ea typeface="+mn-ea"/>
                  <a:cs typeface="+mn-cs"/>
                </a:endParaRPr>
              </a:p>
            </p:txBody>
          </p:sp>
        </mc:Choice>
        <mc:Fallback xmlns="">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sz="1200" kern="1200" dirty="0">
                    <a:solidFill>
                      <a:schemeClr val="tx1"/>
                    </a:solidFill>
                    <a:effectLst/>
                    <a:latin typeface="+mn-lt"/>
                    <a:ea typeface="+mn-ea"/>
                    <a:cs typeface="+mn-cs"/>
                  </a:rPr>
                  <a:t>The truck load distribution width, </a:t>
                </a:r>
                <a:r>
                  <a:rPr lang="en-CA" sz="1200" i="0" kern="1200">
                    <a:solidFill>
                      <a:schemeClr val="tx1"/>
                    </a:solidFill>
                    <a:effectLst/>
                    <a:latin typeface="+mn-lt"/>
                    <a:ea typeface="+mn-ea"/>
                    <a:cs typeface="+mn-cs"/>
                  </a:rPr>
                  <a:t>𝐷_𝑇</a:t>
                </a:r>
                <a:r>
                  <a:rPr lang="en-CA" sz="1200" kern="1200" dirty="0">
                    <a:solidFill>
                      <a:schemeClr val="tx1"/>
                    </a:solidFill>
                    <a:effectLst/>
                    <a:latin typeface="+mn-lt"/>
                    <a:ea typeface="+mn-ea"/>
                    <a:cs typeface="+mn-cs"/>
                  </a:rPr>
                  <a:t>, is taken from Table 5.11 of the CHBDC for sawn wood stringer bridges with transverse laminated wood decks. The value is a function of the number of design lanes, </a:t>
                </a:r>
                <a:r>
                  <a:rPr lang="en-CA" sz="1200" i="0" kern="1200">
                    <a:solidFill>
                      <a:schemeClr val="tx1"/>
                    </a:solidFill>
                    <a:effectLst/>
                    <a:latin typeface="+mn-lt"/>
                    <a:ea typeface="+mn-ea"/>
                    <a:cs typeface="+mn-cs"/>
                  </a:rPr>
                  <a:t>𝑛</a:t>
                </a:r>
                <a:r>
                  <a:rPr lang="en-CA" sz="1200" kern="1200" dirty="0">
                    <a:solidFill>
                      <a:schemeClr val="tx1"/>
                    </a:solidFill>
                    <a:effectLst/>
                    <a:latin typeface="+mn-lt"/>
                    <a:ea typeface="+mn-ea"/>
                    <a:cs typeface="+mn-cs"/>
                  </a:rPr>
                  <a:t>, and the span length for the equivalent beam method, </a:t>
                </a:r>
                <a:r>
                  <a:rPr lang="en-CA" sz="1200" i="0" kern="1200">
                    <a:solidFill>
                      <a:schemeClr val="tx1"/>
                    </a:solidFill>
                    <a:effectLst/>
                    <a:latin typeface="+mn-lt"/>
                    <a:ea typeface="+mn-ea"/>
                    <a:cs typeface="+mn-cs"/>
                  </a:rPr>
                  <a:t>𝐿_𝑒</a:t>
                </a:r>
                <a:r>
                  <a:rPr lang="en-CA" sz="1200" kern="1200" dirty="0">
                    <a:solidFill>
                      <a:schemeClr val="tx1"/>
                    </a:solidFill>
                    <a:effectLst/>
                    <a:latin typeface="+mn-lt"/>
                    <a:ea typeface="+mn-ea"/>
                    <a:cs typeface="+mn-cs"/>
                  </a:rPr>
                  <a:t>. The latter value is equal to the span length between inflection points under the governing load case. Given that the bridge is simply-supported, value of </a:t>
                </a:r>
                <a:r>
                  <a:rPr lang="en-CA" sz="1200" i="0" kern="1200">
                    <a:solidFill>
                      <a:schemeClr val="tx1"/>
                    </a:solidFill>
                    <a:effectLst/>
                    <a:latin typeface="+mn-lt"/>
                    <a:ea typeface="+mn-ea"/>
                    <a:cs typeface="+mn-cs"/>
                  </a:rPr>
                  <a:t>𝐿_𝑒</a:t>
                </a:r>
                <a:r>
                  <a:rPr lang="en-CA" sz="1200" kern="1200" dirty="0">
                    <a:solidFill>
                      <a:schemeClr val="tx1"/>
                    </a:solidFill>
                    <a:effectLst/>
                    <a:latin typeface="+mn-lt"/>
                    <a:ea typeface="+mn-ea"/>
                    <a:cs typeface="+mn-cs"/>
                  </a:rPr>
                  <a:t> is merely equal to the span length of 18 m. CHBDC Figure 5.1(a) may be used to determine the value of </a:t>
                </a:r>
                <a:r>
                  <a:rPr lang="en-CA" sz="1200" i="0" kern="1200">
                    <a:solidFill>
                      <a:schemeClr val="tx1"/>
                    </a:solidFill>
                    <a:effectLst/>
                    <a:latin typeface="+mn-lt"/>
                    <a:ea typeface="+mn-ea"/>
                    <a:cs typeface="+mn-cs"/>
                  </a:rPr>
                  <a:t>𝐿_𝑒</a:t>
                </a:r>
                <a:r>
                  <a:rPr lang="en-CA" sz="1200" kern="1200" dirty="0">
                    <a:solidFill>
                      <a:schemeClr val="tx1"/>
                    </a:solidFill>
                    <a:effectLst/>
                    <a:latin typeface="+mn-lt"/>
                    <a:ea typeface="+mn-ea"/>
                    <a:cs typeface="+mn-cs"/>
                  </a:rPr>
                  <a:t> for multi-span bridges.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sz="1200" kern="1200" dirty="0">
                    <a:solidFill>
                      <a:schemeClr val="tx1"/>
                    </a:solidFill>
                    <a:effectLst/>
                    <a:latin typeface="+mn-lt"/>
                    <a:ea typeface="+mn-ea"/>
                    <a:cs typeface="+mn-cs"/>
                  </a:rPr>
                  <a:t>Refer to CHBDC and Ontario Wood Bridge Reference Guide for truck fraction calculations</a:t>
                </a:r>
              </a:p>
              <a:p>
                <a:pPr marL="171450" indent="-171450">
                  <a:buFontTx/>
                  <a:buChar char="-"/>
                </a:pPr>
                <a:endParaRPr lang="en-CA" sz="1200" kern="1200" dirty="0">
                  <a:solidFill>
                    <a:schemeClr val="tx1"/>
                  </a:solidFill>
                  <a:effectLst/>
                  <a:latin typeface="+mn-lt"/>
                  <a:ea typeface="+mn-ea"/>
                  <a:cs typeface="+mn-cs"/>
                </a:endParaRPr>
              </a:p>
            </p:txBody>
          </p:sp>
        </mc:Fallback>
      </mc:AlternateContent>
      <p:sp>
        <p:nvSpPr>
          <p:cNvPr id="4" name="Slide Number Placeholder 3"/>
          <p:cNvSpPr>
            <a:spLocks noGrp="1"/>
          </p:cNvSpPr>
          <p:nvPr>
            <p:ph type="sldNum" sz="quarter" idx="5"/>
          </p:nvPr>
        </p:nvSpPr>
        <p:spPr/>
        <p:txBody>
          <a:bodyPr/>
          <a:lstStyle/>
          <a:p>
            <a:fld id="{2475FE1C-9B17-4143-AFD9-87AC136F2526}" type="slidenum">
              <a:rPr lang="en-CA" smtClean="0"/>
              <a:t>141</a:t>
            </a:fld>
            <a:endParaRPr lang="en-CA"/>
          </a:p>
        </p:txBody>
      </p:sp>
    </p:spTree>
    <p:extLst>
      <p:ext uri="{BB962C8B-B14F-4D97-AF65-F5344CB8AC3E}">
        <p14:creationId xmlns:p14="http://schemas.microsoft.com/office/powerpoint/2010/main" val="358015273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171450" indent="-171450">
                  <a:buFontTx/>
                  <a:buChar char="-"/>
                </a:pPr>
                <a:endParaRPr lang="en-CA" sz="1200" kern="1200" dirty="0">
                  <a:solidFill>
                    <a:schemeClr val="tx1"/>
                  </a:solidFill>
                  <a:effectLst/>
                  <a:latin typeface="+mn-lt"/>
                  <a:ea typeface="+mn-ea"/>
                  <a:cs typeface="+mn-cs"/>
                </a:endParaRPr>
              </a:p>
            </p:txBody>
          </p:sp>
        </mc:Choice>
        <mc:Fallback xmlns="">
          <p:sp>
            <p:nvSpPr>
              <p:cNvPr id="3" name="Notes Placeholder 2"/>
              <p:cNvSpPr>
                <a:spLocks noGrp="1"/>
              </p:cNvSpPr>
              <p:nvPr>
                <p:ph type="body" idx="1"/>
              </p:nvPr>
            </p:nvSpPr>
            <p:spPr/>
            <p:txBody>
              <a:bodyPr/>
              <a:lstStyle/>
              <a:p>
                <a:pPr marL="0" indent="0">
                  <a:lnSpc>
                    <a:spcPct val="110000"/>
                  </a:lnSpc>
                  <a:buNone/>
                </a:pPr>
                <a:r>
                  <a:rPr lang="en-CA" sz="1200" dirty="0">
                    <a:solidFill>
                      <a:schemeClr val="tx1">
                        <a:lumMod val="85000"/>
                        <a:lumOff val="15000"/>
                      </a:schemeClr>
                    </a:solidFill>
                    <a:latin typeface="Century Gothic" panose="020B0502020202020204" pitchFamily="34" charset="0"/>
                  </a:rPr>
                  <a:t>Recall that the truck fraction for bending moment at FLS can be used to approximate the SLS live load deflection in a girder. </a:t>
                </a:r>
              </a:p>
              <a:p>
                <a:pPr marL="0" indent="0">
                  <a:lnSpc>
                    <a:spcPct val="110000"/>
                  </a:lnSpc>
                  <a:buNone/>
                </a:pPr>
                <a:r>
                  <a:rPr lang="en-CA" sz="1200" i="0">
                    <a:solidFill>
                      <a:schemeClr val="tx1">
                        <a:lumMod val="85000"/>
                        <a:lumOff val="15000"/>
                      </a:schemeClr>
                    </a:solidFill>
                    <a:latin typeface="Cambria Math" panose="02040503050406030204" pitchFamily="18" charset="0"/>
                  </a:rPr>
                  <a:t>𝐹_(𝑇,𝑚,𝑖𝑛𝑡,𝐹𝐿𝑆)=0.320</a:t>
                </a:r>
                <a:endParaRPr lang="en-CA" sz="1200" dirty="0">
                  <a:solidFill>
                    <a:schemeClr val="tx1">
                      <a:lumMod val="85000"/>
                      <a:lumOff val="15000"/>
                    </a:schemeClr>
                  </a:solidFill>
                  <a:latin typeface="Century Gothic" panose="020B0502020202020204" pitchFamily="34" charset="0"/>
                </a:endParaRPr>
              </a:p>
              <a:p>
                <a:pPr marL="0" indent="0">
                  <a:lnSpc>
                    <a:spcPct val="110000"/>
                  </a:lnSpc>
                  <a:buNone/>
                </a:pPr>
                <a:r>
                  <a:rPr lang="en-CA" sz="1200" i="0">
                    <a:solidFill>
                      <a:schemeClr val="tx1">
                        <a:lumMod val="85000"/>
                        <a:lumOff val="15000"/>
                      </a:schemeClr>
                    </a:solidFill>
                    <a:latin typeface="Cambria Math" panose="02040503050406030204" pitchFamily="18" charset="0"/>
                  </a:rPr>
                  <a:t>𝐹_(𝑇,𝑚,𝑒𝑥𝑡,𝐹𝐿𝑆)=0.282</a:t>
                </a:r>
                <a:endParaRPr lang="en-CA" sz="1200" dirty="0">
                  <a:solidFill>
                    <a:schemeClr val="tx1">
                      <a:lumMod val="85000"/>
                      <a:lumOff val="15000"/>
                    </a:schemeClr>
                  </a:solidFill>
                  <a:latin typeface="Century Gothic" panose="020B0502020202020204" pitchFamily="34" charset="0"/>
                </a:endParaRPr>
              </a:p>
              <a:p>
                <a:pPr marL="171450" indent="-171450">
                  <a:buFontTx/>
                  <a:buChar char="-"/>
                </a:pPr>
                <a:endParaRPr lang="en-CA" sz="1200" kern="1200" dirty="0">
                  <a:solidFill>
                    <a:schemeClr val="tx1"/>
                  </a:solidFill>
                  <a:effectLst/>
                  <a:latin typeface="+mn-lt"/>
                  <a:ea typeface="+mn-ea"/>
                  <a:cs typeface="+mn-cs"/>
                </a:endParaRPr>
              </a:p>
            </p:txBody>
          </p:sp>
        </mc:Fallback>
      </mc:AlternateContent>
      <p:sp>
        <p:nvSpPr>
          <p:cNvPr id="4" name="Slide Number Placeholder 3"/>
          <p:cNvSpPr>
            <a:spLocks noGrp="1"/>
          </p:cNvSpPr>
          <p:nvPr>
            <p:ph type="sldNum" sz="quarter" idx="5"/>
          </p:nvPr>
        </p:nvSpPr>
        <p:spPr/>
        <p:txBody>
          <a:bodyPr/>
          <a:lstStyle/>
          <a:p>
            <a:fld id="{2475FE1C-9B17-4143-AFD9-87AC136F2526}" type="slidenum">
              <a:rPr lang="en-CA" smtClean="0"/>
              <a:t>142</a:t>
            </a:fld>
            <a:endParaRPr lang="en-CA"/>
          </a:p>
        </p:txBody>
      </p:sp>
    </p:spTree>
    <p:extLst>
      <p:ext uri="{BB962C8B-B14F-4D97-AF65-F5344CB8AC3E}">
        <p14:creationId xmlns:p14="http://schemas.microsoft.com/office/powerpoint/2010/main" val="414829203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sz="1200" kern="1200" dirty="0">
                <a:solidFill>
                  <a:schemeClr val="tx1"/>
                </a:solidFill>
                <a:effectLst/>
                <a:latin typeface="+mn-lt"/>
                <a:ea typeface="+mn-ea"/>
                <a:cs typeface="+mn-cs"/>
              </a:rPr>
              <a:t>Results from computer model (can be computed by hand, but a very rigorous task)</a:t>
            </a:r>
          </a:p>
        </p:txBody>
      </p:sp>
      <p:sp>
        <p:nvSpPr>
          <p:cNvPr id="4" name="Slide Number Placeholder 3"/>
          <p:cNvSpPr>
            <a:spLocks noGrp="1"/>
          </p:cNvSpPr>
          <p:nvPr>
            <p:ph type="sldNum" sz="quarter" idx="5"/>
          </p:nvPr>
        </p:nvSpPr>
        <p:spPr/>
        <p:txBody>
          <a:bodyPr/>
          <a:lstStyle/>
          <a:p>
            <a:fld id="{2475FE1C-9B17-4143-AFD9-87AC136F2526}" type="slidenum">
              <a:rPr lang="en-CA" smtClean="0"/>
              <a:t>143</a:t>
            </a:fld>
            <a:endParaRPr lang="en-CA"/>
          </a:p>
        </p:txBody>
      </p:sp>
    </p:spTree>
    <p:extLst>
      <p:ext uri="{BB962C8B-B14F-4D97-AF65-F5344CB8AC3E}">
        <p14:creationId xmlns:p14="http://schemas.microsoft.com/office/powerpoint/2010/main" val="206838985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171450" indent="-171450">
                  <a:buFontTx/>
                  <a:buChar char="-"/>
                </a:pPr>
                <a:r>
                  <a:rPr lang="en-CA" sz="1200" kern="1200" dirty="0">
                    <a:solidFill>
                      <a:schemeClr val="tx1"/>
                    </a:solidFill>
                    <a:effectLst/>
                    <a:latin typeface="+mn-lt"/>
                    <a:ea typeface="+mn-ea"/>
                    <a:cs typeface="+mn-cs"/>
                  </a:rPr>
                  <a:t>The load effects due to the lane load are greater than those due to the truck load; however, it is ultimately the truck load that will govern in this design example because the truck load is subject to amplification by the dynamic load allowance, while the lane load is not subject to this amplification.</a:t>
                </a:r>
              </a:p>
              <a:p>
                <a:pPr marL="171450" indent="-171450">
                  <a:buFontTx/>
                  <a:buChar char="-"/>
                </a:pPr>
                <a:r>
                  <a:rPr lang="en-CA" sz="1200" kern="1200" dirty="0">
                    <a:solidFill>
                      <a:schemeClr val="tx1"/>
                    </a:solidFill>
                    <a:effectLst/>
                    <a:latin typeface="+mn-lt"/>
                    <a:ea typeface="+mn-ea"/>
                    <a:cs typeface="+mn-cs"/>
                  </a:rPr>
                  <a:t>The dynamic load allowance taken as 0.25 because four axles cause the critical load effects.</a:t>
                </a:r>
              </a:p>
              <a:p>
                <a:pPr marL="171450" indent="-171450">
                  <a:buFontTx/>
                  <a:buChar char="-"/>
                </a:pPr>
                <a:r>
                  <a:rPr lang="en-CA" sz="1200" kern="1200" dirty="0">
                    <a:solidFill>
                      <a:schemeClr val="tx1"/>
                    </a:solidFill>
                    <a:effectLst/>
                    <a:latin typeface="+mn-lt"/>
                    <a:ea typeface="+mn-ea"/>
                    <a:cs typeface="+mn-cs"/>
                  </a:rPr>
                  <a:t>The dynamic load allowance is reduced by 30% to account for the dynamic qualities of wood bridges, per CHBDC clause 3.8.4.5.4. The resulting </a:t>
                </a:r>
                <a14:m>
                  <m:oMath xmlns:m="http://schemas.openxmlformats.org/officeDocument/2006/math">
                    <m:sSub>
                      <m:sSubPr>
                        <m:ctrlPr>
                          <a:rPr lang="en-CA" sz="1200" i="1" kern="1200">
                            <a:solidFill>
                              <a:schemeClr val="tx1"/>
                            </a:solidFill>
                            <a:effectLst/>
                            <a:latin typeface="Cambria Math" panose="02040503050406030204" pitchFamily="18" charset="0"/>
                            <a:ea typeface="+mn-ea"/>
                            <a:cs typeface="+mn-cs"/>
                          </a:rPr>
                        </m:ctrlPr>
                      </m:sSubPr>
                      <m:e>
                        <m:r>
                          <a:rPr lang="en-CA" sz="1200" i="1" kern="1200">
                            <a:solidFill>
                              <a:schemeClr val="tx1"/>
                            </a:solidFill>
                            <a:effectLst/>
                            <a:latin typeface="Cambria Math" panose="02040503050406030204" pitchFamily="18" charset="0"/>
                            <a:ea typeface="+mn-ea"/>
                            <a:cs typeface="+mn-cs"/>
                          </a:rPr>
                          <m:t>𝑀</m:t>
                        </m:r>
                      </m:e>
                      <m:sub>
                        <m:r>
                          <a:rPr lang="en-CA" sz="1200" i="1" kern="1200">
                            <a:solidFill>
                              <a:schemeClr val="tx1"/>
                            </a:solidFill>
                            <a:effectLst/>
                            <a:latin typeface="Cambria Math" panose="02040503050406030204" pitchFamily="18" charset="0"/>
                            <a:ea typeface="+mn-ea"/>
                            <a:cs typeface="+mn-cs"/>
                          </a:rPr>
                          <m:t>𝑇</m:t>
                        </m:r>
                      </m:sub>
                    </m:sSub>
                  </m:oMath>
                </a14:m>
                <a:r>
                  <a:rPr lang="en-CA" sz="1200" kern="1200" dirty="0">
                    <a:solidFill>
                      <a:schemeClr val="tx1"/>
                    </a:solidFill>
                    <a:effectLst/>
                    <a:latin typeface="+mn-lt"/>
                    <a:ea typeface="+mn-ea"/>
                    <a:cs typeface="+mn-cs"/>
                  </a:rPr>
                  <a:t>, </a:t>
                </a:r>
                <a14:m>
                  <m:oMath xmlns:m="http://schemas.openxmlformats.org/officeDocument/2006/math">
                    <m:sSub>
                      <m:sSubPr>
                        <m:ctrlPr>
                          <a:rPr lang="en-CA" sz="1200" i="1" kern="1200">
                            <a:solidFill>
                              <a:schemeClr val="tx1"/>
                            </a:solidFill>
                            <a:effectLst/>
                            <a:latin typeface="Cambria Math" panose="02040503050406030204" pitchFamily="18" charset="0"/>
                            <a:ea typeface="+mn-ea"/>
                            <a:cs typeface="+mn-cs"/>
                          </a:rPr>
                        </m:ctrlPr>
                      </m:sSubPr>
                      <m:e>
                        <m:r>
                          <a:rPr lang="en-CA" sz="1200" i="1" kern="1200">
                            <a:solidFill>
                              <a:schemeClr val="tx1"/>
                            </a:solidFill>
                            <a:effectLst/>
                            <a:latin typeface="Cambria Math" panose="02040503050406030204" pitchFamily="18" charset="0"/>
                            <a:ea typeface="+mn-ea"/>
                            <a:cs typeface="+mn-cs"/>
                          </a:rPr>
                          <m:t>𝑉</m:t>
                        </m:r>
                      </m:e>
                      <m:sub>
                        <m:r>
                          <a:rPr lang="en-CA" sz="1200" i="1" kern="1200">
                            <a:solidFill>
                              <a:schemeClr val="tx1"/>
                            </a:solidFill>
                            <a:effectLst/>
                            <a:latin typeface="Cambria Math" panose="02040503050406030204" pitchFamily="18" charset="0"/>
                            <a:ea typeface="+mn-ea"/>
                            <a:cs typeface="+mn-cs"/>
                          </a:rPr>
                          <m:t>𝑇</m:t>
                        </m:r>
                      </m:sub>
                    </m:sSub>
                  </m:oMath>
                </a14:m>
                <a:r>
                  <a:rPr lang="en-CA" sz="1200" kern="1200" dirty="0">
                    <a:solidFill>
                      <a:schemeClr val="tx1"/>
                    </a:solidFill>
                    <a:effectLst/>
                    <a:latin typeface="+mn-lt"/>
                    <a:ea typeface="+mn-ea"/>
                    <a:cs typeface="+mn-cs"/>
                  </a:rPr>
                  <a:t>, and </a:t>
                </a:r>
                <a14:m>
                  <m:oMath xmlns:m="http://schemas.openxmlformats.org/officeDocument/2006/math">
                    <m:sSub>
                      <m:sSubPr>
                        <m:ctrlPr>
                          <a:rPr lang="en-CA" sz="1200" i="1" kern="1200">
                            <a:solidFill>
                              <a:schemeClr val="tx1"/>
                            </a:solidFill>
                            <a:effectLst/>
                            <a:latin typeface="Cambria Math" panose="02040503050406030204" pitchFamily="18" charset="0"/>
                            <a:ea typeface="+mn-ea"/>
                            <a:cs typeface="+mn-cs"/>
                          </a:rPr>
                        </m:ctrlPr>
                      </m:sSubPr>
                      <m:e>
                        <m:r>
                          <a:rPr lang="en-CA" sz="1200" i="1" kern="1200">
                            <a:solidFill>
                              <a:schemeClr val="tx1"/>
                            </a:solidFill>
                            <a:effectLst/>
                            <a:latin typeface="Cambria Math" panose="02040503050406030204" pitchFamily="18" charset="0"/>
                            <a:ea typeface="+mn-ea"/>
                            <a:cs typeface="+mn-cs"/>
                          </a:rPr>
                          <m:t>𝛥</m:t>
                        </m:r>
                      </m:e>
                      <m:sub>
                        <m:r>
                          <a:rPr lang="en-CA" sz="1200" i="1" kern="1200">
                            <a:solidFill>
                              <a:schemeClr val="tx1"/>
                            </a:solidFill>
                            <a:effectLst/>
                            <a:latin typeface="Cambria Math" panose="02040503050406030204" pitchFamily="18" charset="0"/>
                            <a:ea typeface="+mn-ea"/>
                            <a:cs typeface="+mn-cs"/>
                          </a:rPr>
                          <m:t>𝑇</m:t>
                        </m:r>
                      </m:sub>
                    </m:sSub>
                  </m:oMath>
                </a14:m>
                <a:r>
                  <a:rPr lang="en-CA" sz="1200" kern="1200" dirty="0">
                    <a:solidFill>
                      <a:schemeClr val="tx1"/>
                    </a:solidFill>
                    <a:effectLst/>
                    <a:latin typeface="+mn-lt"/>
                    <a:ea typeface="+mn-ea"/>
                    <a:cs typeface="+mn-cs"/>
                  </a:rPr>
                  <a:t> are shown.</a:t>
                </a:r>
              </a:p>
            </p:txBody>
          </p:sp>
        </mc:Choice>
        <mc:Fallback xmlns="">
          <p:sp>
            <p:nvSpPr>
              <p:cNvPr id="3" name="Notes Placeholder 2"/>
              <p:cNvSpPr>
                <a:spLocks noGrp="1"/>
              </p:cNvSpPr>
              <p:nvPr>
                <p:ph type="body" idx="1"/>
              </p:nvPr>
            </p:nvSpPr>
            <p:spPr/>
            <p:txBody>
              <a:bodyPr/>
              <a:lstStyle/>
              <a:p>
                <a:pPr marL="171450" indent="-171450">
                  <a:buFontTx/>
                  <a:buChar char="-"/>
                </a:pPr>
                <a:r>
                  <a:rPr lang="en-CA" sz="1200" kern="1200" dirty="0">
                    <a:solidFill>
                      <a:schemeClr val="tx1"/>
                    </a:solidFill>
                    <a:effectLst/>
                    <a:latin typeface="+mn-lt"/>
                    <a:ea typeface="+mn-ea"/>
                    <a:cs typeface="+mn-cs"/>
                  </a:rPr>
                  <a:t>The load effects due to the lane load are greater than those due to the truck load; however, it is ultimately the truck load that will govern in this design example because the truck load is subject to amplification by the dynamic load allowance, while the lane load is not subject to this amplification.</a:t>
                </a:r>
              </a:p>
              <a:p>
                <a:pPr marL="171450" indent="-171450">
                  <a:buFontTx/>
                  <a:buChar char="-"/>
                </a:pPr>
                <a:r>
                  <a:rPr lang="en-CA" sz="1200" kern="1200" dirty="0">
                    <a:solidFill>
                      <a:schemeClr val="tx1"/>
                    </a:solidFill>
                    <a:effectLst/>
                    <a:latin typeface="+mn-lt"/>
                    <a:ea typeface="+mn-ea"/>
                    <a:cs typeface="+mn-cs"/>
                  </a:rPr>
                  <a:t>The dynamic load allowance taken as 0.25 because four axles cause the critical load effects.</a:t>
                </a:r>
              </a:p>
              <a:p>
                <a:pPr marL="171450" indent="-171450">
                  <a:buFontTx/>
                  <a:buChar char="-"/>
                </a:pPr>
                <a:r>
                  <a:rPr lang="en-CA" sz="1200" kern="1200" dirty="0">
                    <a:solidFill>
                      <a:schemeClr val="tx1"/>
                    </a:solidFill>
                    <a:effectLst/>
                    <a:latin typeface="+mn-lt"/>
                    <a:ea typeface="+mn-ea"/>
                    <a:cs typeface="+mn-cs"/>
                  </a:rPr>
                  <a:t>The dynamic load allowance is reduced by 30% to account for the dynamic qualities of wood bridges, per CHBDC clause 3.8.4.5.4. The resulting </a:t>
                </a:r>
                <a:r>
                  <a:rPr lang="en-CA" sz="1200" i="0" kern="1200">
                    <a:solidFill>
                      <a:schemeClr val="tx1"/>
                    </a:solidFill>
                    <a:effectLst/>
                    <a:latin typeface="+mn-lt"/>
                    <a:ea typeface="+mn-ea"/>
                    <a:cs typeface="+mn-cs"/>
                  </a:rPr>
                  <a:t>𝑀_𝑇</a:t>
                </a:r>
                <a:r>
                  <a:rPr lang="en-CA" sz="1200" kern="1200" dirty="0">
                    <a:solidFill>
                      <a:schemeClr val="tx1"/>
                    </a:solidFill>
                    <a:effectLst/>
                    <a:latin typeface="+mn-lt"/>
                    <a:ea typeface="+mn-ea"/>
                    <a:cs typeface="+mn-cs"/>
                  </a:rPr>
                  <a:t>, </a:t>
                </a:r>
                <a:r>
                  <a:rPr lang="en-CA" sz="1200" i="0" kern="1200">
                    <a:solidFill>
                      <a:schemeClr val="tx1"/>
                    </a:solidFill>
                    <a:effectLst/>
                    <a:latin typeface="+mn-lt"/>
                    <a:ea typeface="+mn-ea"/>
                    <a:cs typeface="+mn-cs"/>
                  </a:rPr>
                  <a:t>𝑉_𝑇</a:t>
                </a:r>
                <a:r>
                  <a:rPr lang="en-CA" sz="1200" kern="1200" dirty="0">
                    <a:solidFill>
                      <a:schemeClr val="tx1"/>
                    </a:solidFill>
                    <a:effectLst/>
                    <a:latin typeface="+mn-lt"/>
                    <a:ea typeface="+mn-ea"/>
                    <a:cs typeface="+mn-cs"/>
                  </a:rPr>
                  <a:t>, and </a:t>
                </a:r>
                <a:r>
                  <a:rPr lang="en-CA" sz="1200" i="0" kern="1200">
                    <a:solidFill>
                      <a:schemeClr val="tx1"/>
                    </a:solidFill>
                    <a:effectLst/>
                    <a:latin typeface="+mn-lt"/>
                    <a:ea typeface="+mn-ea"/>
                    <a:cs typeface="+mn-cs"/>
                  </a:rPr>
                  <a:t>𝛥_𝑇</a:t>
                </a:r>
                <a:r>
                  <a:rPr lang="en-CA" sz="1200" kern="1200" dirty="0">
                    <a:solidFill>
                      <a:schemeClr val="tx1"/>
                    </a:solidFill>
                    <a:effectLst/>
                    <a:latin typeface="+mn-lt"/>
                    <a:ea typeface="+mn-ea"/>
                    <a:cs typeface="+mn-cs"/>
                  </a:rPr>
                  <a:t> are calculated to be</a:t>
                </a:r>
              </a:p>
              <a:p>
                <a:r>
                  <a:rPr lang="en-CA" sz="1200" i="0" kern="1200">
                    <a:solidFill>
                      <a:schemeClr val="tx1"/>
                    </a:solidFill>
                    <a:effectLst/>
                    <a:latin typeface="+mn-lt"/>
                    <a:ea typeface="+mn-ea"/>
                    <a:cs typeface="+mn-cs"/>
                  </a:rPr>
                  <a:t>𝑀_𝑇=1505 𝑘𝑁𝑚×(1+0.25×0.70)=1505 𝑘𝑁𝑚×1.175=1769 𝑘𝑁𝑚</a:t>
                </a:r>
                <a:endParaRPr lang="en-CA" sz="1200" kern="1200" dirty="0">
                  <a:solidFill>
                    <a:schemeClr val="tx1"/>
                  </a:solidFill>
                  <a:effectLst/>
                  <a:latin typeface="+mn-lt"/>
                  <a:ea typeface="+mn-ea"/>
                  <a:cs typeface="+mn-cs"/>
                </a:endParaRPr>
              </a:p>
              <a:p>
                <a:r>
                  <a:rPr lang="en-CA" sz="1200" i="0" kern="1200">
                    <a:solidFill>
                      <a:schemeClr val="tx1"/>
                    </a:solidFill>
                    <a:effectLst/>
                    <a:latin typeface="+mn-lt"/>
                    <a:ea typeface="+mn-ea"/>
                    <a:cs typeface="+mn-cs"/>
                  </a:rPr>
                  <a:t>𝑉_𝑇=394 𝑘𝑁×(1+0.25×0.70)=394 𝑘𝑁×1.175=463 𝑘𝑁</a:t>
                </a:r>
                <a:endParaRPr lang="en-CA" sz="1200" kern="1200" dirty="0">
                  <a:solidFill>
                    <a:schemeClr val="tx1"/>
                  </a:solidFill>
                  <a:effectLst/>
                  <a:latin typeface="+mn-lt"/>
                  <a:ea typeface="+mn-ea"/>
                  <a:cs typeface="+mn-cs"/>
                </a:endParaRPr>
              </a:p>
              <a:p>
                <a:r>
                  <a:rPr lang="en-CA" sz="1200" i="0" kern="1200">
                    <a:solidFill>
                      <a:schemeClr val="tx1"/>
                    </a:solidFill>
                    <a:effectLst/>
                    <a:latin typeface="+mn-lt"/>
                    <a:ea typeface="+mn-ea"/>
                    <a:cs typeface="+mn-cs"/>
                  </a:rPr>
                  <a:t>∆_𝑇=72 𝑚𝑚×(1+0.25×0.70)=72 𝑚𝑚×1.175=85 𝑚𝑚</a:t>
                </a:r>
                <a:endParaRPr lang="en-CA" sz="1200" kern="1200" dirty="0">
                  <a:solidFill>
                    <a:schemeClr val="tx1"/>
                  </a:solidFill>
                  <a:effectLst/>
                  <a:latin typeface="+mn-lt"/>
                  <a:ea typeface="+mn-ea"/>
                  <a:cs typeface="+mn-cs"/>
                </a:endParaRPr>
              </a:p>
              <a:p>
                <a:pPr marL="171450" indent="-171450">
                  <a:buFontTx/>
                  <a:buChar char="-"/>
                </a:pPr>
                <a:endParaRPr lang="en-CA" sz="1200" kern="1200" dirty="0">
                  <a:solidFill>
                    <a:schemeClr val="tx1"/>
                  </a:solidFill>
                  <a:effectLst/>
                  <a:latin typeface="+mn-lt"/>
                  <a:ea typeface="+mn-ea"/>
                  <a:cs typeface="+mn-cs"/>
                </a:endParaRPr>
              </a:p>
            </p:txBody>
          </p:sp>
        </mc:Fallback>
      </mc:AlternateContent>
      <p:sp>
        <p:nvSpPr>
          <p:cNvPr id="4" name="Slide Number Placeholder 3"/>
          <p:cNvSpPr>
            <a:spLocks noGrp="1"/>
          </p:cNvSpPr>
          <p:nvPr>
            <p:ph type="sldNum" sz="quarter" idx="5"/>
          </p:nvPr>
        </p:nvSpPr>
        <p:spPr/>
        <p:txBody>
          <a:bodyPr/>
          <a:lstStyle/>
          <a:p>
            <a:fld id="{2475FE1C-9B17-4143-AFD9-87AC136F2526}" type="slidenum">
              <a:rPr lang="en-CA" smtClean="0"/>
              <a:t>144</a:t>
            </a:fld>
            <a:endParaRPr lang="en-CA"/>
          </a:p>
        </p:txBody>
      </p:sp>
    </p:spTree>
    <p:extLst>
      <p:ext uri="{BB962C8B-B14F-4D97-AF65-F5344CB8AC3E}">
        <p14:creationId xmlns:p14="http://schemas.microsoft.com/office/powerpoint/2010/main" val="164057289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171450" indent="-171450">
                  <a:buFontTx/>
                  <a:buChar char="-"/>
                </a:pPr>
                <a:r>
                  <a:rPr lang="en-CA" sz="1200" kern="1200" dirty="0">
                    <a:solidFill>
                      <a:schemeClr val="tx1"/>
                    </a:solidFill>
                    <a:effectLst/>
                    <a:latin typeface="+mn-lt"/>
                    <a:ea typeface="+mn-ea"/>
                    <a:cs typeface="+mn-cs"/>
                  </a:rPr>
                  <a:t>Bending and shear forces for interior and exterior girders due to CL-625-ONT are shown.</a:t>
                </a:r>
              </a:p>
            </p:txBody>
          </p:sp>
        </mc:Choice>
        <mc:Fallback xmlns="">
          <p:sp>
            <p:nvSpPr>
              <p:cNvPr id="3" name="Notes Placeholder 2"/>
              <p:cNvSpPr>
                <a:spLocks noGrp="1"/>
              </p:cNvSpPr>
              <p:nvPr>
                <p:ph type="body" idx="1"/>
              </p:nvPr>
            </p:nvSpPr>
            <p:spPr/>
            <p:txBody>
              <a:bodyPr/>
              <a:lstStyle/>
              <a:p>
                <a:pPr marL="171450" indent="-171450">
                  <a:buFontTx/>
                  <a:buChar char="-"/>
                </a:pPr>
                <a:r>
                  <a:rPr lang="en-CA" sz="1200" kern="1200" dirty="0">
                    <a:solidFill>
                      <a:schemeClr val="tx1"/>
                    </a:solidFill>
                    <a:effectLst/>
                    <a:latin typeface="+mn-lt"/>
                    <a:ea typeface="+mn-ea"/>
                    <a:cs typeface="+mn-cs"/>
                  </a:rPr>
                  <a:t>Bending and shear forces for interior and exterior girders due to CL-625-ONT are found to be</a:t>
                </a:r>
              </a:p>
              <a:p>
                <a:pPr marL="0" indent="0">
                  <a:lnSpc>
                    <a:spcPct val="110000"/>
                  </a:lnSpc>
                  <a:buNone/>
                </a:pPr>
                <a:r>
                  <a:rPr lang="en-CA" sz="1200" i="0">
                    <a:solidFill>
                      <a:schemeClr val="tx1">
                        <a:lumMod val="85000"/>
                        <a:lumOff val="15000"/>
                      </a:schemeClr>
                    </a:solidFill>
                    <a:latin typeface="Cambria Math" panose="02040503050406030204" pitchFamily="18" charset="0"/>
                  </a:rPr>
                  <a:t>𝑀_(𝐿,𝑖𝑛𝑡)=0.340×1.0×1769 𝑘𝑁𝑚=602 𝑘𝑁𝑚</a:t>
                </a:r>
                <a:endParaRPr lang="en-CA" sz="1200" dirty="0">
                  <a:solidFill>
                    <a:schemeClr val="tx1">
                      <a:lumMod val="85000"/>
                      <a:lumOff val="15000"/>
                    </a:schemeClr>
                  </a:solidFill>
                  <a:latin typeface="Century Gothic" panose="020B0502020202020204" pitchFamily="34" charset="0"/>
                </a:endParaRPr>
              </a:p>
              <a:p>
                <a:pPr marL="0" indent="0">
                  <a:lnSpc>
                    <a:spcPct val="110000"/>
                  </a:lnSpc>
                  <a:buNone/>
                </a:pPr>
                <a:r>
                  <a:rPr lang="en-CA" sz="1200" i="0">
                    <a:solidFill>
                      <a:schemeClr val="tx1">
                        <a:lumMod val="85000"/>
                        <a:lumOff val="15000"/>
                      </a:schemeClr>
                    </a:solidFill>
                    <a:latin typeface="Cambria Math" panose="02040503050406030204" pitchFamily="18" charset="0"/>
                  </a:rPr>
                  <a:t>𝑀_(𝐿,𝑒𝑥𝑡)=0.363×1.0×1769 𝑘𝑁𝑚=642 𝑘𝑁𝑚</a:t>
                </a:r>
                <a:endParaRPr lang="en-CA" sz="1200" dirty="0">
                  <a:solidFill>
                    <a:schemeClr val="tx1">
                      <a:lumMod val="85000"/>
                      <a:lumOff val="15000"/>
                    </a:schemeClr>
                  </a:solidFill>
                  <a:latin typeface="Century Gothic" panose="020B0502020202020204" pitchFamily="34" charset="0"/>
                </a:endParaRPr>
              </a:p>
              <a:p>
                <a:pPr marL="0" indent="0">
                  <a:lnSpc>
                    <a:spcPct val="110000"/>
                  </a:lnSpc>
                  <a:buNone/>
                </a:pPr>
                <a:r>
                  <a:rPr lang="en-CA" sz="1200" i="0">
                    <a:solidFill>
                      <a:schemeClr val="tx1">
                        <a:lumMod val="85000"/>
                        <a:lumOff val="15000"/>
                      </a:schemeClr>
                    </a:solidFill>
                    <a:latin typeface="Cambria Math" panose="02040503050406030204" pitchFamily="18" charset="0"/>
                  </a:rPr>
                  <a:t>𝑉_(𝐿,𝑖𝑛𝑡)=0.426×1.0×463 𝑘𝑁=198 𝑘𝑁</a:t>
                </a:r>
                <a:endParaRPr lang="en-CA" sz="1200" dirty="0">
                  <a:solidFill>
                    <a:schemeClr val="tx1">
                      <a:lumMod val="85000"/>
                      <a:lumOff val="15000"/>
                    </a:schemeClr>
                  </a:solidFill>
                  <a:latin typeface="Century Gothic" panose="020B0502020202020204" pitchFamily="34" charset="0"/>
                </a:endParaRPr>
              </a:p>
              <a:p>
                <a:pPr marL="0" indent="0">
                  <a:lnSpc>
                    <a:spcPct val="110000"/>
                  </a:lnSpc>
                  <a:buNone/>
                </a:pPr>
                <a:r>
                  <a:rPr lang="en-CA" sz="1200" i="0">
                    <a:solidFill>
                      <a:schemeClr val="tx1">
                        <a:lumMod val="85000"/>
                        <a:lumOff val="15000"/>
                      </a:schemeClr>
                    </a:solidFill>
                    <a:latin typeface="Cambria Math" panose="02040503050406030204" pitchFamily="18" charset="0"/>
                  </a:rPr>
                  <a:t>𝑉_(𝐿,𝑒𝑥𝑡)=0.426×1.0×463 𝑘𝑁=198 𝑘</a:t>
                </a:r>
                <a:r>
                  <a:rPr lang="en-CA" sz="1200" b="0" i="0">
                    <a:solidFill>
                      <a:schemeClr val="tx1">
                        <a:lumMod val="85000"/>
                        <a:lumOff val="15000"/>
                      </a:schemeClr>
                    </a:solidFill>
                    <a:latin typeface="Cambria Math" panose="02040503050406030204" pitchFamily="18" charset="0"/>
                  </a:rPr>
                  <a:t>N</a:t>
                </a:r>
                <a:endParaRPr lang="en-CA" sz="1200" dirty="0">
                  <a:solidFill>
                    <a:schemeClr val="tx1">
                      <a:lumMod val="85000"/>
                      <a:lumOff val="15000"/>
                    </a:schemeClr>
                  </a:solidFill>
                  <a:latin typeface="Century Gothic" panose="020B0502020202020204" pitchFamily="34" charset="0"/>
                </a:endParaRPr>
              </a:p>
              <a:p>
                <a:pPr marL="171450" indent="-171450">
                  <a:buFontTx/>
                  <a:buChar char="-"/>
                </a:pPr>
                <a:endParaRPr lang="en-CA" sz="1200" kern="1200" dirty="0">
                  <a:solidFill>
                    <a:schemeClr val="tx1"/>
                  </a:solidFill>
                  <a:effectLst/>
                  <a:latin typeface="+mn-lt"/>
                  <a:ea typeface="+mn-ea"/>
                  <a:cs typeface="+mn-cs"/>
                </a:endParaRPr>
              </a:p>
            </p:txBody>
          </p:sp>
        </mc:Fallback>
      </mc:AlternateContent>
      <p:sp>
        <p:nvSpPr>
          <p:cNvPr id="4" name="Slide Number Placeholder 3"/>
          <p:cNvSpPr>
            <a:spLocks noGrp="1"/>
          </p:cNvSpPr>
          <p:nvPr>
            <p:ph type="sldNum" sz="quarter" idx="5"/>
          </p:nvPr>
        </p:nvSpPr>
        <p:spPr/>
        <p:txBody>
          <a:bodyPr/>
          <a:lstStyle/>
          <a:p>
            <a:fld id="{2475FE1C-9B17-4143-AFD9-87AC136F2526}" type="slidenum">
              <a:rPr lang="en-CA" smtClean="0"/>
              <a:t>145</a:t>
            </a:fld>
            <a:endParaRPr lang="en-CA"/>
          </a:p>
        </p:txBody>
      </p:sp>
    </p:spTree>
    <p:extLst>
      <p:ext uri="{BB962C8B-B14F-4D97-AF65-F5344CB8AC3E}">
        <p14:creationId xmlns:p14="http://schemas.microsoft.com/office/powerpoint/2010/main" val="92340996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lnSpc>
                    <a:spcPct val="110000"/>
                  </a:lnSpc>
                </a:pPr>
                <a:r>
                  <a:rPr lang="en-CA" sz="1200" dirty="0">
                    <a:solidFill>
                      <a:schemeClr val="tx1">
                        <a:lumMod val="85000"/>
                        <a:lumOff val="15000"/>
                      </a:schemeClr>
                    </a:solidFill>
                    <a:latin typeface="Century Gothic" panose="020B0502020202020204" pitchFamily="34" charset="0"/>
                  </a:rPr>
                  <a:t>Maximum live load deflections of girders are shown.</a:t>
                </a:r>
              </a:p>
              <a:p>
                <a:pPr marL="171450" indent="-171450">
                  <a:buFontTx/>
                  <a:buChar char="-"/>
                </a:pPr>
                <a:endParaRPr lang="en-CA" sz="1200" kern="1200" dirty="0">
                  <a:solidFill>
                    <a:schemeClr val="tx1"/>
                  </a:solidFill>
                  <a:effectLst/>
                  <a:latin typeface="+mn-lt"/>
                  <a:ea typeface="+mn-ea"/>
                  <a:cs typeface="+mn-cs"/>
                </a:endParaRPr>
              </a:p>
            </p:txBody>
          </p:sp>
        </mc:Choice>
        <mc:Fallback xmlns="">
          <p:sp>
            <p:nvSpPr>
              <p:cNvPr id="3" name="Notes Placeholder 2"/>
              <p:cNvSpPr>
                <a:spLocks noGrp="1"/>
              </p:cNvSpPr>
              <p:nvPr>
                <p:ph type="body" idx="1"/>
              </p:nvPr>
            </p:nvSpPr>
            <p:spPr/>
            <p:txBody>
              <a:bodyPr/>
              <a:lstStyle/>
              <a:p>
                <a:pPr>
                  <a:lnSpc>
                    <a:spcPct val="110000"/>
                  </a:lnSpc>
                </a:pPr>
                <a:r>
                  <a:rPr lang="en-CA" sz="1200" dirty="0">
                    <a:solidFill>
                      <a:schemeClr val="tx1">
                        <a:lumMod val="85000"/>
                        <a:lumOff val="15000"/>
                      </a:schemeClr>
                    </a:solidFill>
                    <a:latin typeface="Century Gothic" panose="020B0502020202020204" pitchFamily="34" charset="0"/>
                  </a:rPr>
                  <a:t>The resulting maximum live load deflection experienced by an interior girder and an exterior girder due to CL-625-ONT live loading, </a:t>
                </a:r>
                <a:r>
                  <a:rPr lang="en-CA" sz="1200" i="0">
                    <a:solidFill>
                      <a:schemeClr val="tx1">
                        <a:lumMod val="85000"/>
                        <a:lumOff val="15000"/>
                      </a:schemeClr>
                    </a:solidFill>
                    <a:latin typeface="Cambria Math" panose="02040503050406030204" pitchFamily="18" charset="0"/>
                  </a:rPr>
                  <a:t>∆_(𝐿,𝑖𝑛𝑡)</a:t>
                </a:r>
                <a:r>
                  <a:rPr lang="en-CA" sz="1200" dirty="0">
                    <a:solidFill>
                      <a:schemeClr val="tx1">
                        <a:lumMod val="85000"/>
                        <a:lumOff val="15000"/>
                      </a:schemeClr>
                    </a:solidFill>
                    <a:latin typeface="Century Gothic" panose="020B0502020202020204" pitchFamily="34" charset="0"/>
                  </a:rPr>
                  <a:t> and </a:t>
                </a:r>
                <a:r>
                  <a:rPr lang="en-CA" sz="1200" i="0">
                    <a:solidFill>
                      <a:schemeClr val="tx1">
                        <a:lumMod val="85000"/>
                        <a:lumOff val="15000"/>
                      </a:schemeClr>
                    </a:solidFill>
                    <a:latin typeface="Cambria Math" panose="02040503050406030204" pitchFamily="18" charset="0"/>
                  </a:rPr>
                  <a:t>∆_(𝐿,𝑒𝑥𝑡)</a:t>
                </a:r>
                <a:r>
                  <a:rPr lang="en-CA" sz="1200" dirty="0">
                    <a:solidFill>
                      <a:schemeClr val="tx1">
                        <a:lumMod val="85000"/>
                        <a:lumOff val="15000"/>
                      </a:schemeClr>
                    </a:solidFill>
                    <a:latin typeface="Century Gothic" panose="020B0502020202020204" pitchFamily="34" charset="0"/>
                  </a:rPr>
                  <a:t>, respectively, are calculated to be</a:t>
                </a:r>
              </a:p>
              <a:p>
                <a:pPr marL="0" indent="0">
                  <a:lnSpc>
                    <a:spcPct val="110000"/>
                  </a:lnSpc>
                  <a:buNone/>
                </a:pPr>
                <a:r>
                  <a:rPr lang="en-CA" sz="1200" i="0">
                    <a:solidFill>
                      <a:schemeClr val="tx1">
                        <a:lumMod val="85000"/>
                        <a:lumOff val="15000"/>
                      </a:schemeClr>
                    </a:solidFill>
                    <a:latin typeface="Cambria Math" panose="02040503050406030204" pitchFamily="18" charset="0"/>
                  </a:rPr>
                  <a:t>∆_(𝐿,𝑖𝑛𝑡)=0.320×1.0×72 𝑚𝑚=23 𝑚𝑚</a:t>
                </a:r>
                <a:endParaRPr lang="en-CA" sz="1200" dirty="0">
                  <a:solidFill>
                    <a:schemeClr val="tx1">
                      <a:lumMod val="85000"/>
                      <a:lumOff val="15000"/>
                    </a:schemeClr>
                  </a:solidFill>
                  <a:latin typeface="Century Gothic" panose="020B0502020202020204" pitchFamily="34" charset="0"/>
                </a:endParaRPr>
              </a:p>
              <a:p>
                <a:pPr marL="0" indent="0">
                  <a:lnSpc>
                    <a:spcPct val="110000"/>
                  </a:lnSpc>
                  <a:buNone/>
                </a:pPr>
                <a:r>
                  <a:rPr lang="en-CA" sz="1200" i="0">
                    <a:solidFill>
                      <a:schemeClr val="tx1">
                        <a:lumMod val="85000"/>
                        <a:lumOff val="15000"/>
                      </a:schemeClr>
                    </a:solidFill>
                    <a:latin typeface="Cambria Math" panose="02040503050406030204" pitchFamily="18" charset="0"/>
                  </a:rPr>
                  <a:t>∆_(𝐿,𝑒𝑥𝑡)=0.282×1.0×72 𝑚𝑚=21 𝑚𝑚</a:t>
                </a:r>
                <a:endParaRPr lang="en-CA" sz="1200" dirty="0">
                  <a:solidFill>
                    <a:schemeClr val="tx1">
                      <a:lumMod val="85000"/>
                      <a:lumOff val="15000"/>
                    </a:schemeClr>
                  </a:solidFill>
                  <a:latin typeface="Century Gothic" panose="020B0502020202020204" pitchFamily="34" charset="0"/>
                </a:endParaRPr>
              </a:p>
              <a:p>
                <a:pPr marL="171450" indent="-171450">
                  <a:buFontTx/>
                  <a:buChar char="-"/>
                </a:pPr>
                <a:endParaRPr lang="en-CA" sz="1200" kern="1200" dirty="0">
                  <a:solidFill>
                    <a:schemeClr val="tx1"/>
                  </a:solidFill>
                  <a:effectLst/>
                  <a:latin typeface="+mn-lt"/>
                  <a:ea typeface="+mn-ea"/>
                  <a:cs typeface="+mn-cs"/>
                </a:endParaRPr>
              </a:p>
            </p:txBody>
          </p:sp>
        </mc:Fallback>
      </mc:AlternateContent>
      <p:sp>
        <p:nvSpPr>
          <p:cNvPr id="4" name="Slide Number Placeholder 3"/>
          <p:cNvSpPr>
            <a:spLocks noGrp="1"/>
          </p:cNvSpPr>
          <p:nvPr>
            <p:ph type="sldNum" sz="quarter" idx="5"/>
          </p:nvPr>
        </p:nvSpPr>
        <p:spPr/>
        <p:txBody>
          <a:bodyPr/>
          <a:lstStyle/>
          <a:p>
            <a:fld id="{2475FE1C-9B17-4143-AFD9-87AC136F2526}" type="slidenum">
              <a:rPr lang="en-CA" smtClean="0"/>
              <a:t>146</a:t>
            </a:fld>
            <a:endParaRPr lang="en-CA"/>
          </a:p>
        </p:txBody>
      </p:sp>
    </p:spTree>
    <p:extLst>
      <p:ext uri="{BB962C8B-B14F-4D97-AF65-F5344CB8AC3E}">
        <p14:creationId xmlns:p14="http://schemas.microsoft.com/office/powerpoint/2010/main" val="107790351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 comparison of the simplified method of analysis to computer structural analysis produces a few noteworthy observations, see following slides</a:t>
            </a:r>
          </a:p>
        </p:txBody>
      </p:sp>
      <p:sp>
        <p:nvSpPr>
          <p:cNvPr id="4" name="Slide Number Placeholder 3"/>
          <p:cNvSpPr>
            <a:spLocks noGrp="1"/>
          </p:cNvSpPr>
          <p:nvPr>
            <p:ph type="sldNum" sz="quarter" idx="5"/>
          </p:nvPr>
        </p:nvSpPr>
        <p:spPr/>
        <p:txBody>
          <a:bodyPr/>
          <a:lstStyle/>
          <a:p>
            <a:fld id="{2475FE1C-9B17-4143-AFD9-87AC136F2526}" type="slidenum">
              <a:rPr lang="en-CA" smtClean="0"/>
              <a:t>147</a:t>
            </a:fld>
            <a:endParaRPr lang="en-CA"/>
          </a:p>
        </p:txBody>
      </p:sp>
    </p:spTree>
    <p:extLst>
      <p:ext uri="{BB962C8B-B14F-4D97-AF65-F5344CB8AC3E}">
        <p14:creationId xmlns:p14="http://schemas.microsoft.com/office/powerpoint/2010/main" val="237306305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Tx/>
              <a:buNone/>
            </a:pPr>
            <a:r>
              <a:rPr lang="en-US" dirty="0"/>
              <a:t>- First, the exterior girder bending moments were similar for both analysis methods</a:t>
            </a:r>
          </a:p>
        </p:txBody>
      </p:sp>
      <p:sp>
        <p:nvSpPr>
          <p:cNvPr id="4" name="Slide Number Placeholder 3"/>
          <p:cNvSpPr>
            <a:spLocks noGrp="1"/>
          </p:cNvSpPr>
          <p:nvPr>
            <p:ph type="sldNum" sz="quarter" idx="5"/>
          </p:nvPr>
        </p:nvSpPr>
        <p:spPr/>
        <p:txBody>
          <a:bodyPr/>
          <a:lstStyle/>
          <a:p>
            <a:fld id="{2475FE1C-9B17-4143-AFD9-87AC136F2526}" type="slidenum">
              <a:rPr lang="en-CA" smtClean="0"/>
              <a:t>148</a:t>
            </a:fld>
            <a:endParaRPr lang="en-CA"/>
          </a:p>
        </p:txBody>
      </p:sp>
    </p:spTree>
    <p:extLst>
      <p:ext uri="{BB962C8B-B14F-4D97-AF65-F5344CB8AC3E}">
        <p14:creationId xmlns:p14="http://schemas.microsoft.com/office/powerpoint/2010/main" val="220466611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Tx/>
              <a:buChar char="-"/>
            </a:pPr>
            <a:r>
              <a:rPr lang="en-US" dirty="0"/>
              <a:t>Second, the interior girder bending moments were overestimated by the simplified method</a:t>
            </a:r>
          </a:p>
        </p:txBody>
      </p:sp>
      <p:sp>
        <p:nvSpPr>
          <p:cNvPr id="4" name="Slide Number Placeholder 3"/>
          <p:cNvSpPr>
            <a:spLocks noGrp="1"/>
          </p:cNvSpPr>
          <p:nvPr>
            <p:ph type="sldNum" sz="quarter" idx="5"/>
          </p:nvPr>
        </p:nvSpPr>
        <p:spPr/>
        <p:txBody>
          <a:bodyPr/>
          <a:lstStyle/>
          <a:p>
            <a:fld id="{2475FE1C-9B17-4143-AFD9-87AC136F2526}" type="slidenum">
              <a:rPr lang="en-CA" smtClean="0"/>
              <a:t>149</a:t>
            </a:fld>
            <a:endParaRPr lang="en-CA"/>
          </a:p>
        </p:txBody>
      </p:sp>
    </p:spTree>
    <p:extLst>
      <p:ext uri="{BB962C8B-B14F-4D97-AF65-F5344CB8AC3E}">
        <p14:creationId xmlns:p14="http://schemas.microsoft.com/office/powerpoint/2010/main" val="267712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Longitudinal stress-laminated (LSL) Decks</a:t>
            </a:r>
          </a:p>
          <a:p>
            <a:pPr marL="171450" indent="-171450">
              <a:buFontTx/>
              <a:buChar char="-"/>
            </a:pPr>
            <a:r>
              <a:rPr lang="en-CA" sz="1200" kern="1200" dirty="0">
                <a:solidFill>
                  <a:schemeClr val="tx1"/>
                </a:solidFill>
                <a:effectLst/>
                <a:latin typeface="+mn-lt"/>
                <a:ea typeface="+mn-ea"/>
                <a:cs typeface="+mn-cs"/>
              </a:rPr>
              <a:t>Longitudinal stress-laminated decks are built from dimensional lumber laid side-by-side and nailed together to form a wood deck. In addition to the nailing, post-tensioned steel bars are installed through the deck. </a:t>
            </a:r>
            <a:r>
              <a:rPr lang="en-CA" sz="1200" b="1" kern="1200" dirty="0">
                <a:solidFill>
                  <a:schemeClr val="tx1"/>
                </a:solidFill>
                <a:effectLst/>
                <a:latin typeface="+mn-lt"/>
                <a:ea typeface="+mn-ea"/>
                <a:cs typeface="+mn-cs"/>
              </a:rPr>
              <a:t>The post-tensioning helps to reduces plank delamination and improves load sharing</a:t>
            </a:r>
            <a:r>
              <a:rPr lang="en-CA" sz="1200" kern="1200" dirty="0">
                <a:solidFill>
                  <a:schemeClr val="tx1"/>
                </a:solidFill>
                <a:effectLst/>
                <a:latin typeface="+mn-lt"/>
                <a:ea typeface="+mn-ea"/>
                <a:cs typeface="+mn-cs"/>
              </a:rPr>
              <a:t>. Holes are pre-drilled through the wood planks and pressure treated after drilling for improved durability. LSL decks are more common than TSL decks (see next slide for TSL decks)</a:t>
            </a:r>
          </a:p>
          <a:p>
            <a:pPr marL="0" indent="0">
              <a:buFontTx/>
              <a:buNone/>
            </a:pPr>
            <a:endParaRPr lang="en-CA" dirty="0"/>
          </a:p>
        </p:txBody>
      </p:sp>
      <p:sp>
        <p:nvSpPr>
          <p:cNvPr id="4" name="Slide Number Placeholder 3"/>
          <p:cNvSpPr>
            <a:spLocks noGrp="1"/>
          </p:cNvSpPr>
          <p:nvPr>
            <p:ph type="sldNum" sz="quarter" idx="5"/>
          </p:nvPr>
        </p:nvSpPr>
        <p:spPr/>
        <p:txBody>
          <a:bodyPr/>
          <a:lstStyle/>
          <a:p>
            <a:fld id="{81A7FEDB-A8C7-4F77-AFD5-4BB23B5A2C40}" type="slidenum">
              <a:rPr lang="fr-CA" smtClean="0"/>
              <a:t>15</a:t>
            </a:fld>
            <a:endParaRPr lang="fr-CA"/>
          </a:p>
        </p:txBody>
      </p:sp>
    </p:spTree>
    <p:extLst>
      <p:ext uri="{BB962C8B-B14F-4D97-AF65-F5344CB8AC3E}">
        <p14:creationId xmlns:p14="http://schemas.microsoft.com/office/powerpoint/2010/main" val="402059627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Tx/>
              <a:buNone/>
            </a:pPr>
            <a:r>
              <a:rPr lang="en-US" dirty="0"/>
              <a:t>- Third, the shear forces and live load deflections were overestimated by the simplified method for both interior and exterior girders</a:t>
            </a:r>
          </a:p>
          <a:p>
            <a:pPr marL="171450" lvl="0" indent="-171450">
              <a:buFontTx/>
              <a:buChar char="-"/>
            </a:pPr>
            <a:r>
              <a:rPr lang="en-US" dirty="0"/>
              <a:t>Ultimately, computer structural analysis is preferred for detailed design as it tends to yield more favourable results</a:t>
            </a:r>
          </a:p>
        </p:txBody>
      </p:sp>
      <p:sp>
        <p:nvSpPr>
          <p:cNvPr id="4" name="Slide Number Placeholder 3"/>
          <p:cNvSpPr>
            <a:spLocks noGrp="1"/>
          </p:cNvSpPr>
          <p:nvPr>
            <p:ph type="sldNum" sz="quarter" idx="5"/>
          </p:nvPr>
        </p:nvSpPr>
        <p:spPr/>
        <p:txBody>
          <a:bodyPr/>
          <a:lstStyle/>
          <a:p>
            <a:fld id="{2475FE1C-9B17-4143-AFD9-87AC136F2526}" type="slidenum">
              <a:rPr lang="en-CA" smtClean="0"/>
              <a:t>150</a:t>
            </a:fld>
            <a:endParaRPr lang="en-CA"/>
          </a:p>
        </p:txBody>
      </p:sp>
    </p:spTree>
    <p:extLst>
      <p:ext uri="{BB962C8B-B14F-4D97-AF65-F5344CB8AC3E}">
        <p14:creationId xmlns:p14="http://schemas.microsoft.com/office/powerpoint/2010/main" val="56234217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Shear failures in glulam members follow a horizontal slip plane</a:t>
            </a:r>
          </a:p>
          <a:p>
            <a:pPr marL="171450" indent="-171450">
              <a:buFontTx/>
              <a:buChar char="-"/>
            </a:pPr>
            <a:r>
              <a:rPr lang="en-US" dirty="0"/>
              <a:t>The shear resistance is a function of both member volume and the loading pattern</a:t>
            </a:r>
          </a:p>
          <a:p>
            <a:pPr marL="171450" indent="-171450">
              <a:buFontTx/>
              <a:buChar char="-"/>
            </a:pPr>
            <a:r>
              <a:rPr lang="en-US" dirty="0"/>
              <a:t>This loading pattern is referred to as the “shear load”</a:t>
            </a:r>
          </a:p>
          <a:p>
            <a:pPr marL="171450" indent="-171450">
              <a:buFontTx/>
              <a:buChar char="-"/>
            </a:pPr>
            <a:r>
              <a:rPr lang="en-US" dirty="0"/>
              <a:t>The bridge code requires that the factored shear resistance of a glulam beam exceed the factored shear load that is described by the equation on the slide</a:t>
            </a:r>
          </a:p>
          <a:p>
            <a:pPr marL="171450" indent="-171450">
              <a:buFontTx/>
              <a:buChar char="-"/>
            </a:pPr>
            <a:r>
              <a:rPr lang="en-CA" dirty="0"/>
              <a:t>Note that this equation includes an integral, something that is not part of everyday hand calculations for structural engineers.  </a:t>
            </a:r>
          </a:p>
          <a:p>
            <a:pPr marL="171450" indent="-171450">
              <a:buFontTx/>
              <a:buChar char="-"/>
            </a:pPr>
            <a:r>
              <a:rPr lang="en-CA" dirty="0"/>
              <a:t>But don’t worry, simplified procedure on following slide</a:t>
            </a:r>
          </a:p>
          <a:p>
            <a:pPr marL="171450" indent="-171450">
              <a:buFontTx/>
              <a:buChar char="-"/>
            </a:pPr>
            <a:r>
              <a:rPr lang="en-CA" dirty="0"/>
              <a:t>When calculating the shear load, all loads must be applied simultaneously; that is, superposition is not permitted</a:t>
            </a:r>
          </a:p>
          <a:p>
            <a:pPr marL="171450" indent="-171450">
              <a:buFontTx/>
              <a:buChar char="-"/>
            </a:pPr>
            <a:r>
              <a:rPr lang="en-CA" dirty="0"/>
              <a:t>The critical live load position that results in the maximum shear load is generally not the same that results in the maximum vertical shear</a:t>
            </a:r>
          </a:p>
          <a:p>
            <a:pPr marL="171450" indent="-171450">
              <a:buFontTx/>
              <a:buChar char="-"/>
            </a:pPr>
            <a:endParaRPr lang="en-CA" dirty="0"/>
          </a:p>
        </p:txBody>
      </p:sp>
      <p:sp>
        <p:nvSpPr>
          <p:cNvPr id="4" name="Slide Number Placeholder 3"/>
          <p:cNvSpPr>
            <a:spLocks noGrp="1"/>
          </p:cNvSpPr>
          <p:nvPr>
            <p:ph type="sldNum" sz="quarter" idx="5"/>
          </p:nvPr>
        </p:nvSpPr>
        <p:spPr/>
        <p:txBody>
          <a:bodyPr/>
          <a:lstStyle/>
          <a:p>
            <a:fld id="{2475FE1C-9B17-4143-AFD9-87AC136F2526}" type="slidenum">
              <a:rPr lang="en-CA" smtClean="0"/>
              <a:t>151</a:t>
            </a:fld>
            <a:endParaRPr lang="en-CA"/>
          </a:p>
        </p:txBody>
      </p:sp>
    </p:spTree>
    <p:extLst>
      <p:ext uri="{BB962C8B-B14F-4D97-AF65-F5344CB8AC3E}">
        <p14:creationId xmlns:p14="http://schemas.microsoft.com/office/powerpoint/2010/main" val="64093009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shear load is best determined by applying the following process to an isolated girder:</a:t>
            </a:r>
          </a:p>
          <a:p>
            <a:pPr marL="628650" lvl="1" indent="-171450">
              <a:buFontTx/>
              <a:buChar char="-"/>
            </a:pPr>
            <a:r>
              <a:rPr lang="en-US" dirty="0"/>
              <a:t>Firstly, apply the permanent loads at the discrete locations.  The span 10</a:t>
            </a:r>
            <a:r>
              <a:rPr lang="en-US" baseline="30000" dirty="0"/>
              <a:t>th</a:t>
            </a:r>
            <a:r>
              <a:rPr lang="en-US" dirty="0"/>
              <a:t>-points should suffice</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CA" altLang="en-US" dirty="0">
                <a:latin typeface="Century Gothic" panose="020B0502020202020204" pitchFamily="34" charset="0"/>
              </a:rPr>
              <a:t>Determine the truck fraction for the girder; that is, the percentage of one lane of design truck loading carried by that girder.  You can determine that percentage using the simplified method of analysis or from your computer structural analysis model</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CA" altLang="en-US" dirty="0">
                <a:latin typeface="Century Gothic" panose="020B0502020202020204" pitchFamily="34" charset="0"/>
              </a:rPr>
              <a:t>Use multi-step live load analysis to move the calculated live load along the girder at one metre increments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CA" altLang="en-US" dirty="0">
                <a:latin typeface="Century Gothic" panose="020B0502020202020204" pitchFamily="34" charset="0"/>
              </a:rPr>
              <a:t>Calculate the resulting shear load for each live load increment</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CA" altLang="en-US" dirty="0">
                <a:latin typeface="Century Gothic" panose="020B0502020202020204" pitchFamily="34" charset="0"/>
              </a:rPr>
              <a:t>The shear load for design is the maximum shear load determined by that process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CA" altLang="en-US" dirty="0">
                <a:latin typeface="Century Gothic" panose="020B0502020202020204" pitchFamily="34" charset="0"/>
              </a:rPr>
              <a:t>The b</a:t>
            </a:r>
            <a:r>
              <a:rPr lang="en-CA" altLang="en-US" sz="1200" dirty="0">
                <a:latin typeface="Century Gothic" panose="020B0502020202020204" pitchFamily="34" charset="0"/>
              </a:rPr>
              <a:t>enefit to applying only point loads is that the shear load integral reduces to the summation of a step-wise shear force diagram</a:t>
            </a:r>
          </a:p>
          <a:p>
            <a:pPr marL="628650" marR="0" lvl="1" indent="-171450" algn="l" defTabSz="914400" rtl="0" eaLnBrk="1" fontAlgn="auto" latinLnBrk="0" hangingPunct="1">
              <a:lnSpc>
                <a:spcPct val="100000"/>
              </a:lnSpc>
              <a:spcBef>
                <a:spcPts val="0"/>
              </a:spcBef>
              <a:spcAft>
                <a:spcPts val="0"/>
              </a:spcAft>
              <a:buClrTx/>
              <a:buSzTx/>
              <a:buFontTx/>
              <a:buChar char="-"/>
              <a:tabLst/>
              <a:defRPr/>
            </a:pPr>
            <a:endParaRPr lang="en-CA" altLang="en-US" dirty="0">
              <a:latin typeface="Century Gothic" panose="020B0502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Tx/>
              <a:buChar char="-"/>
              <a:tabLst/>
              <a:defRPr/>
            </a:pPr>
            <a:endParaRPr lang="en-CA" altLang="en-US" dirty="0">
              <a:latin typeface="Century Gothic" panose="020B0502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Tx/>
              <a:buChar char="-"/>
              <a:tabLst/>
              <a:defRPr/>
            </a:pPr>
            <a:endParaRPr lang="en-CA" altLang="en-US" dirty="0">
              <a:latin typeface="Century Gothic" panose="020B0502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Tx/>
              <a:buChar char="-"/>
              <a:tabLst/>
              <a:defRPr/>
            </a:pPr>
            <a:endParaRPr lang="en-CA" altLang="en-US" dirty="0">
              <a:latin typeface="Century Gothic" panose="020B0502020202020204" pitchFamily="34" charset="0"/>
            </a:endParaRPr>
          </a:p>
          <a:p>
            <a:pPr marL="628650" lvl="1" indent="-171450">
              <a:buFontTx/>
              <a:buChar char="-"/>
            </a:pPr>
            <a:endParaRPr lang="en-US" dirty="0"/>
          </a:p>
          <a:p>
            <a:endParaRPr lang="en-CA" dirty="0"/>
          </a:p>
        </p:txBody>
      </p:sp>
      <p:sp>
        <p:nvSpPr>
          <p:cNvPr id="4" name="Slide Number Placeholder 3"/>
          <p:cNvSpPr>
            <a:spLocks noGrp="1"/>
          </p:cNvSpPr>
          <p:nvPr>
            <p:ph type="sldNum" sz="quarter" idx="5"/>
          </p:nvPr>
        </p:nvSpPr>
        <p:spPr/>
        <p:txBody>
          <a:bodyPr/>
          <a:lstStyle/>
          <a:p>
            <a:fld id="{2475FE1C-9B17-4143-AFD9-87AC136F2526}" type="slidenum">
              <a:rPr lang="en-CA" smtClean="0"/>
              <a:t>152</a:t>
            </a:fld>
            <a:endParaRPr lang="en-CA"/>
          </a:p>
        </p:txBody>
      </p:sp>
    </p:spTree>
    <p:extLst>
      <p:ext uri="{BB962C8B-B14F-4D97-AF65-F5344CB8AC3E}">
        <p14:creationId xmlns:p14="http://schemas.microsoft.com/office/powerpoint/2010/main" val="83629181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buFontTx/>
              <a:buChar char="-"/>
            </a:pPr>
            <a:r>
              <a:rPr lang="en-CA" altLang="en-US" sz="1200" dirty="0">
                <a:latin typeface="Century Gothic" panose="020B0502020202020204" pitchFamily="34" charset="0"/>
              </a:rPr>
              <a:t>Although cumbersome, calculating the factored shear load provides substantial design economy relative to designing for the factored vertical shear force</a:t>
            </a:r>
          </a:p>
          <a:p>
            <a:pPr marL="171450" indent="-171450" eaLnBrk="1" hangingPunct="1">
              <a:buFontTx/>
              <a:buChar char="-"/>
            </a:pPr>
            <a:r>
              <a:rPr lang="en-CA" altLang="en-US" sz="1200" dirty="0">
                <a:latin typeface="Century Gothic" panose="020B0502020202020204" pitchFamily="34" charset="0"/>
              </a:rPr>
              <a:t>For this particular design example, more than 50% savings in factored shear demand was realized by calculating the shear load</a:t>
            </a:r>
          </a:p>
          <a:p>
            <a:pPr marL="171450" indent="-171450" eaLnBrk="1" hangingPunct="1">
              <a:buFontTx/>
              <a:buChar char="-"/>
            </a:pPr>
            <a:r>
              <a:rPr lang="en-CA" altLang="en-US" sz="1200" dirty="0">
                <a:latin typeface="Century Gothic" panose="020B0502020202020204" pitchFamily="34" charset="0"/>
              </a:rPr>
              <a:t>Glulam bridge girders are more often governed by shear than moment, so the shear load calculation is typically a worthwhile effort</a:t>
            </a:r>
          </a:p>
          <a:p>
            <a:pPr marL="171450" indent="-171450" eaLnBrk="1" hangingPunct="1">
              <a:buFontTx/>
              <a:buChar char="-"/>
            </a:pPr>
            <a:endParaRPr lang="en-CA" altLang="en-US" sz="1200" dirty="0">
              <a:latin typeface="Century Gothic" panose="020B0502020202020204" pitchFamily="34" charset="0"/>
            </a:endParaRPr>
          </a:p>
          <a:p>
            <a:pPr marL="171450" indent="-171450">
              <a:buFontTx/>
              <a:buChar char="-"/>
            </a:pPr>
            <a:endParaRPr lang="en-CA" dirty="0"/>
          </a:p>
        </p:txBody>
      </p:sp>
      <p:sp>
        <p:nvSpPr>
          <p:cNvPr id="4" name="Slide Number Placeholder 3"/>
          <p:cNvSpPr>
            <a:spLocks noGrp="1"/>
          </p:cNvSpPr>
          <p:nvPr>
            <p:ph type="sldNum" sz="quarter" idx="5"/>
          </p:nvPr>
        </p:nvSpPr>
        <p:spPr/>
        <p:txBody>
          <a:bodyPr/>
          <a:lstStyle/>
          <a:p>
            <a:fld id="{2475FE1C-9B17-4143-AFD9-87AC136F2526}" type="slidenum">
              <a:rPr lang="en-CA" smtClean="0"/>
              <a:t>153</a:t>
            </a:fld>
            <a:endParaRPr lang="en-CA"/>
          </a:p>
        </p:txBody>
      </p:sp>
    </p:spTree>
    <p:extLst>
      <p:ext uri="{BB962C8B-B14F-4D97-AF65-F5344CB8AC3E}">
        <p14:creationId xmlns:p14="http://schemas.microsoft.com/office/powerpoint/2010/main" val="378491599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noProof="0" dirty="0"/>
              <a:t>In calculating the lateral stability factor for lateral torsional buckling, the unbraced length should be taken as the centre-to-centre  spacing of the diaphragms</a:t>
            </a:r>
          </a:p>
          <a:p>
            <a:pPr marL="171450" indent="-171450">
              <a:buFontTx/>
              <a:buChar char="-"/>
            </a:pPr>
            <a:r>
              <a:rPr lang="en-CA" noProof="0" dirty="0"/>
              <a:t>The load sharing factor should be taken as unity for the girders</a:t>
            </a:r>
          </a:p>
          <a:p>
            <a:pPr marL="628650" lvl="1" indent="-171450">
              <a:buFontTx/>
              <a:buChar char="-"/>
            </a:pPr>
            <a:r>
              <a:rPr lang="en-CA" noProof="0" dirty="0"/>
              <a:t>Some designers have historically treated the girders as sawn timber stringers for this calculation, which results in a load sharing factor in excess of unity</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CA" noProof="0" dirty="0"/>
              <a:t>This assumption is likely unconservative because sawn </a:t>
            </a:r>
            <a:r>
              <a:rPr lang="en-CA" altLang="en-US" sz="1200" noProof="0" dirty="0">
                <a:latin typeface="Century Gothic" panose="020B0502020202020204" pitchFamily="34" charset="0"/>
              </a:rPr>
              <a:t>timbers have more defects than glulam, and thus more to gain from presence of multiple members in a system</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altLang="en-US" sz="1200" noProof="0" dirty="0">
                <a:latin typeface="Century Gothic" panose="020B0502020202020204" pitchFamily="34" charset="0"/>
              </a:rPr>
              <a:t>A reduction in section modulus due to butt joints in the laminations is unnecessary because the individual laminations are finger-jointed and glued together to form a continuous lamination</a:t>
            </a:r>
          </a:p>
          <a:p>
            <a:pPr marL="628650" lvl="1" indent="-171450">
              <a:buFontTx/>
              <a:buChar char="-"/>
            </a:pPr>
            <a:endParaRPr lang="en-CA" noProof="0" dirty="0"/>
          </a:p>
        </p:txBody>
      </p:sp>
      <p:sp>
        <p:nvSpPr>
          <p:cNvPr id="4" name="Slide Number Placeholder 3"/>
          <p:cNvSpPr>
            <a:spLocks noGrp="1"/>
          </p:cNvSpPr>
          <p:nvPr>
            <p:ph type="sldNum" sz="quarter" idx="5"/>
          </p:nvPr>
        </p:nvSpPr>
        <p:spPr/>
        <p:txBody>
          <a:bodyPr/>
          <a:lstStyle/>
          <a:p>
            <a:fld id="{2475FE1C-9B17-4143-AFD9-87AC136F2526}" type="slidenum">
              <a:rPr lang="en-CA" smtClean="0"/>
              <a:t>154</a:t>
            </a:fld>
            <a:endParaRPr lang="en-CA"/>
          </a:p>
        </p:txBody>
      </p:sp>
    </p:spTree>
    <p:extLst>
      <p:ext uri="{BB962C8B-B14F-4D97-AF65-F5344CB8AC3E}">
        <p14:creationId xmlns:p14="http://schemas.microsoft.com/office/powerpoint/2010/main" val="32113695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CA" sz="1200" kern="1200" dirty="0">
                <a:solidFill>
                  <a:schemeClr val="tx1"/>
                </a:solidFill>
                <a:effectLst/>
                <a:latin typeface="+mn-lt"/>
                <a:ea typeface="+mn-ea"/>
                <a:cs typeface="+mn-cs"/>
              </a:rPr>
              <a:t>The variables in these two equations have the same definitions as those used to calculate the flexural resistance of the glued-laminated deck. The following calculations demonstrate the flexural resistance of a 265 mm x 1 634 mm exterior girder.</a:t>
            </a:r>
          </a:p>
          <a:p>
            <a:pPr marL="628650" marR="0" lvl="1" indent="-171450" algn="l" defTabSz="914400" rtl="0" eaLnBrk="1" fontAlgn="auto" latinLnBrk="0" hangingPunct="1">
              <a:lnSpc>
                <a:spcPct val="100000"/>
              </a:lnSpc>
              <a:spcBef>
                <a:spcPts val="0"/>
              </a:spcBef>
              <a:spcAft>
                <a:spcPts val="0"/>
              </a:spcAft>
              <a:buClrTx/>
              <a:buSzTx/>
              <a:buFontTx/>
              <a:buChar char="-"/>
              <a:tabLst/>
              <a:defRPr/>
            </a:pPr>
            <a:endParaRPr lang="en-CA" sz="1200" kern="1200" dirty="0">
              <a:solidFill>
                <a:schemeClr val="tx1"/>
              </a:solidFill>
              <a:effectLst/>
              <a:latin typeface="+mn-lt"/>
              <a:ea typeface="+mn-ea"/>
              <a:cs typeface="+mn-cs"/>
            </a:endParaRPr>
          </a:p>
          <a:p>
            <a:pPr marL="628650" lvl="1" indent="-171450">
              <a:buFontTx/>
              <a:buChar char="-"/>
            </a:pPr>
            <a:r>
              <a:rPr lang="en-CA" dirty="0"/>
              <a:t>Flexural resistance is based on CSA S6-14, make sure to use the most current version of CSA S6</a:t>
            </a:r>
          </a:p>
        </p:txBody>
      </p:sp>
      <p:sp>
        <p:nvSpPr>
          <p:cNvPr id="4" name="Slide Number Placeholder 3"/>
          <p:cNvSpPr>
            <a:spLocks noGrp="1"/>
          </p:cNvSpPr>
          <p:nvPr>
            <p:ph type="sldNum" sz="quarter" idx="5"/>
          </p:nvPr>
        </p:nvSpPr>
        <p:spPr/>
        <p:txBody>
          <a:bodyPr/>
          <a:lstStyle/>
          <a:p>
            <a:fld id="{2475FE1C-9B17-4143-AFD9-87AC136F2526}" type="slidenum">
              <a:rPr lang="en-CA" smtClean="0"/>
              <a:t>155</a:t>
            </a:fld>
            <a:endParaRPr lang="en-CA"/>
          </a:p>
        </p:txBody>
      </p:sp>
    </p:spTree>
    <p:extLst>
      <p:ext uri="{BB962C8B-B14F-4D97-AF65-F5344CB8AC3E}">
        <p14:creationId xmlns:p14="http://schemas.microsoft.com/office/powerpoint/2010/main" val="288635377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457200" lvl="1" indent="0">
                  <a:buFontTx/>
                  <a:buNone/>
                </a:pPr>
                <a:r>
                  <a:rPr lang="en-CA" sz="1200" dirty="0">
                    <a:solidFill>
                      <a:schemeClr val="tx1">
                        <a:lumMod val="85000"/>
                        <a:lumOff val="15000"/>
                      </a:schemeClr>
                    </a:solidFill>
                    <a:latin typeface="Century Gothic" panose="020B0502020202020204" pitchFamily="34" charset="0"/>
                  </a:rPr>
                  <a:t>- The lateral stability factor, </a:t>
                </a:r>
                <a14:m>
                  <m:oMath xmlns:m="http://schemas.openxmlformats.org/officeDocument/2006/math">
                    <m:sSub>
                      <m:sSubPr>
                        <m:ctrlPr>
                          <a:rPr lang="en-CA" sz="1200" i="1">
                            <a:solidFill>
                              <a:schemeClr val="tx1">
                                <a:lumMod val="85000"/>
                                <a:lumOff val="15000"/>
                              </a:schemeClr>
                            </a:solidFill>
                            <a:latin typeface="Cambria Math" panose="02040503050406030204" pitchFamily="18" charset="0"/>
                          </a:rPr>
                        </m:ctrlPr>
                      </m:sSubPr>
                      <m:e>
                        <m:r>
                          <a:rPr lang="en-CA" sz="1200">
                            <a:solidFill>
                              <a:schemeClr val="tx1">
                                <a:lumMod val="85000"/>
                                <a:lumOff val="15000"/>
                              </a:schemeClr>
                            </a:solidFill>
                            <a:latin typeface="Cambria Math" panose="02040503050406030204" pitchFamily="18" charset="0"/>
                          </a:rPr>
                          <m:t>𝑘</m:t>
                        </m:r>
                      </m:e>
                      <m:sub>
                        <m:r>
                          <a:rPr lang="en-CA" sz="1200">
                            <a:solidFill>
                              <a:schemeClr val="tx1">
                                <a:lumMod val="85000"/>
                                <a:lumOff val="15000"/>
                              </a:schemeClr>
                            </a:solidFill>
                            <a:latin typeface="Cambria Math" panose="02040503050406030204" pitchFamily="18" charset="0"/>
                          </a:rPr>
                          <m:t>𝑙𝑠</m:t>
                        </m:r>
                      </m:sub>
                    </m:sSub>
                  </m:oMath>
                </a14:m>
                <a:r>
                  <a:rPr lang="en-CA" sz="1200" dirty="0">
                    <a:solidFill>
                      <a:schemeClr val="tx1">
                        <a:lumMod val="85000"/>
                        <a:lumOff val="15000"/>
                      </a:schemeClr>
                    </a:solidFill>
                    <a:latin typeface="Century Gothic" panose="020B0502020202020204" pitchFamily="34" charset="0"/>
                  </a:rPr>
                  <a:t>, requires explicit calculation because the depth-to-width ratio of the girders exceeds 1.0. It is calculated as a function of the slenderness factor, </a:t>
                </a:r>
                <a14:m>
                  <m:oMath xmlns:m="http://schemas.openxmlformats.org/officeDocument/2006/math">
                    <m:sSub>
                      <m:sSubPr>
                        <m:ctrlPr>
                          <a:rPr lang="en-CA" sz="1200" i="1">
                            <a:solidFill>
                              <a:schemeClr val="tx1">
                                <a:lumMod val="85000"/>
                                <a:lumOff val="15000"/>
                              </a:schemeClr>
                            </a:solidFill>
                            <a:latin typeface="Cambria Math" panose="02040503050406030204" pitchFamily="18" charset="0"/>
                          </a:rPr>
                        </m:ctrlPr>
                      </m:sSubPr>
                      <m:e>
                        <m:r>
                          <a:rPr lang="en-CA" sz="1200">
                            <a:solidFill>
                              <a:schemeClr val="tx1">
                                <a:lumMod val="85000"/>
                                <a:lumOff val="15000"/>
                              </a:schemeClr>
                            </a:solidFill>
                            <a:latin typeface="Cambria Math" panose="02040503050406030204" pitchFamily="18" charset="0"/>
                          </a:rPr>
                          <m:t>𝐶</m:t>
                        </m:r>
                      </m:e>
                      <m:sub>
                        <m:r>
                          <a:rPr lang="en-CA" sz="1200">
                            <a:solidFill>
                              <a:schemeClr val="tx1">
                                <a:lumMod val="85000"/>
                                <a:lumOff val="15000"/>
                              </a:schemeClr>
                            </a:solidFill>
                            <a:latin typeface="Cambria Math" panose="02040503050406030204" pitchFamily="18" charset="0"/>
                          </a:rPr>
                          <m:t>𝑠</m:t>
                        </m:r>
                      </m:sub>
                    </m:sSub>
                  </m:oMath>
                </a14:m>
                <a:r>
                  <a:rPr lang="en-CA" sz="1200" dirty="0">
                    <a:solidFill>
                      <a:schemeClr val="tx1">
                        <a:lumMod val="85000"/>
                        <a:lumOff val="15000"/>
                      </a:schemeClr>
                    </a:solidFill>
                    <a:latin typeface="Century Gothic" panose="020B0502020202020204" pitchFamily="34" charset="0"/>
                  </a:rPr>
                  <a:t>, which is in turn a function of the laterally unsupported length, </a:t>
                </a:r>
                <a14:m>
                  <m:oMath xmlns:m="http://schemas.openxmlformats.org/officeDocument/2006/math">
                    <m:sSub>
                      <m:sSubPr>
                        <m:ctrlPr>
                          <a:rPr lang="en-CA" sz="1200" i="1">
                            <a:solidFill>
                              <a:schemeClr val="tx1">
                                <a:lumMod val="85000"/>
                                <a:lumOff val="15000"/>
                              </a:schemeClr>
                            </a:solidFill>
                            <a:latin typeface="Cambria Math" panose="02040503050406030204" pitchFamily="18" charset="0"/>
                          </a:rPr>
                        </m:ctrlPr>
                      </m:sSubPr>
                      <m:e>
                        <m:r>
                          <a:rPr lang="en-CA" sz="1200">
                            <a:solidFill>
                              <a:schemeClr val="tx1">
                                <a:lumMod val="85000"/>
                                <a:lumOff val="15000"/>
                              </a:schemeClr>
                            </a:solidFill>
                            <a:latin typeface="Cambria Math" panose="02040503050406030204" pitchFamily="18" charset="0"/>
                          </a:rPr>
                          <m:t>𝐿</m:t>
                        </m:r>
                      </m:e>
                      <m:sub>
                        <m:r>
                          <a:rPr lang="en-CA" sz="1200">
                            <a:solidFill>
                              <a:schemeClr val="tx1">
                                <a:lumMod val="85000"/>
                                <a:lumOff val="15000"/>
                              </a:schemeClr>
                            </a:solidFill>
                            <a:latin typeface="Cambria Math" panose="02040503050406030204" pitchFamily="18" charset="0"/>
                          </a:rPr>
                          <m:t>𝑢</m:t>
                        </m:r>
                      </m:sub>
                    </m:sSub>
                  </m:oMath>
                </a14:m>
                <a:r>
                  <a:rPr lang="en-CA" sz="1200" dirty="0">
                    <a:solidFill>
                      <a:schemeClr val="tx1">
                        <a:lumMod val="85000"/>
                        <a:lumOff val="15000"/>
                      </a:schemeClr>
                    </a:solidFill>
                    <a:latin typeface="Century Gothic" panose="020B0502020202020204" pitchFamily="34" charset="0"/>
                  </a:rPr>
                  <a:t>. The latter is equal to the diaphragm spacing, as the diaphragms are designed to be the points of lateral support against lateral-torsional buckling for the purpose of calculating the lateral stability factor.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CA" dirty="0"/>
                  <a:t>- Flexural resistance is based on CSA S6-14, make sure to use the most current version of CSA S6</a:t>
                </a:r>
              </a:p>
            </p:txBody>
          </p:sp>
        </mc:Choice>
        <mc:Fallback xmlns="">
          <p:sp>
            <p:nvSpPr>
              <p:cNvPr id="3" name="Notes Placeholder 2"/>
              <p:cNvSpPr>
                <a:spLocks noGrp="1"/>
              </p:cNvSpPr>
              <p:nvPr>
                <p:ph type="body" idx="1"/>
              </p:nvPr>
            </p:nvSpPr>
            <p:spPr/>
            <p:txBody>
              <a:bodyPr/>
              <a:lstStyle/>
              <a:p>
                <a:pPr marL="457200" lvl="1" indent="0">
                  <a:buFontTx/>
                  <a:buNone/>
                </a:pPr>
                <a:r>
                  <a:rPr lang="en-CA" sz="1200" dirty="0">
                    <a:solidFill>
                      <a:schemeClr val="tx1">
                        <a:lumMod val="85000"/>
                        <a:lumOff val="15000"/>
                      </a:schemeClr>
                    </a:solidFill>
                    <a:latin typeface="Century Gothic" panose="020B0502020202020204" pitchFamily="34" charset="0"/>
                  </a:rPr>
                  <a:t>The lateral stability factor, </a:t>
                </a:r>
                <a:r>
                  <a:rPr lang="en-CA" sz="1200" i="0">
                    <a:solidFill>
                      <a:schemeClr val="tx1">
                        <a:lumMod val="85000"/>
                        <a:lumOff val="15000"/>
                      </a:schemeClr>
                    </a:solidFill>
                    <a:latin typeface="Cambria Math" panose="02040503050406030204" pitchFamily="18" charset="0"/>
                  </a:rPr>
                  <a:t>𝑘_𝑙𝑠</a:t>
                </a:r>
                <a:r>
                  <a:rPr lang="en-CA" sz="1200" dirty="0">
                    <a:solidFill>
                      <a:schemeClr val="tx1">
                        <a:lumMod val="85000"/>
                        <a:lumOff val="15000"/>
                      </a:schemeClr>
                    </a:solidFill>
                    <a:latin typeface="Century Gothic" panose="020B0502020202020204" pitchFamily="34" charset="0"/>
                  </a:rPr>
                  <a:t>, requires explicit calculation because the depth-to-width ratio of the girders exceeds 1.0. It is calculated as a function of the slenderness factor, </a:t>
                </a:r>
                <a:r>
                  <a:rPr lang="en-CA" sz="1200" i="0">
                    <a:solidFill>
                      <a:schemeClr val="tx1">
                        <a:lumMod val="85000"/>
                        <a:lumOff val="15000"/>
                      </a:schemeClr>
                    </a:solidFill>
                    <a:latin typeface="Cambria Math" panose="02040503050406030204" pitchFamily="18" charset="0"/>
                  </a:rPr>
                  <a:t>𝐶_𝑠</a:t>
                </a:r>
                <a:r>
                  <a:rPr lang="en-CA" sz="1200" dirty="0">
                    <a:solidFill>
                      <a:schemeClr val="tx1">
                        <a:lumMod val="85000"/>
                        <a:lumOff val="15000"/>
                      </a:schemeClr>
                    </a:solidFill>
                    <a:latin typeface="Century Gothic" panose="020B0502020202020204" pitchFamily="34" charset="0"/>
                  </a:rPr>
                  <a:t>, which is in turn a function of the laterally unsupported length, </a:t>
                </a:r>
                <a:r>
                  <a:rPr lang="en-CA" sz="1200" i="0">
                    <a:solidFill>
                      <a:schemeClr val="tx1">
                        <a:lumMod val="85000"/>
                        <a:lumOff val="15000"/>
                      </a:schemeClr>
                    </a:solidFill>
                    <a:latin typeface="Cambria Math" panose="02040503050406030204" pitchFamily="18" charset="0"/>
                  </a:rPr>
                  <a:t>𝐿_𝑢</a:t>
                </a:r>
                <a:r>
                  <a:rPr lang="en-CA" sz="1200" dirty="0">
                    <a:solidFill>
                      <a:schemeClr val="tx1">
                        <a:lumMod val="85000"/>
                        <a:lumOff val="15000"/>
                      </a:schemeClr>
                    </a:solidFill>
                    <a:latin typeface="Century Gothic" panose="020B0502020202020204" pitchFamily="34" charset="0"/>
                  </a:rPr>
                  <a:t>. The latter is equal to the diaphragm spacing, as the diaphragms are designed to be the points of lateral support against lateral-torsional buckling for the purpose of calculating the lateral stability factor. </a:t>
                </a:r>
                <a:endParaRPr lang="en-CA" dirty="0"/>
              </a:p>
            </p:txBody>
          </p:sp>
        </mc:Fallback>
      </mc:AlternateContent>
      <p:sp>
        <p:nvSpPr>
          <p:cNvPr id="4" name="Slide Number Placeholder 3"/>
          <p:cNvSpPr>
            <a:spLocks noGrp="1"/>
          </p:cNvSpPr>
          <p:nvPr>
            <p:ph type="sldNum" sz="quarter" idx="5"/>
          </p:nvPr>
        </p:nvSpPr>
        <p:spPr/>
        <p:txBody>
          <a:bodyPr/>
          <a:lstStyle/>
          <a:p>
            <a:fld id="{2475FE1C-9B17-4143-AFD9-87AC136F2526}" type="slidenum">
              <a:rPr lang="en-CA" smtClean="0"/>
              <a:t>156</a:t>
            </a:fld>
            <a:endParaRPr lang="en-CA"/>
          </a:p>
        </p:txBody>
      </p:sp>
    </p:spTree>
    <p:extLst>
      <p:ext uri="{BB962C8B-B14F-4D97-AF65-F5344CB8AC3E}">
        <p14:creationId xmlns:p14="http://schemas.microsoft.com/office/powerpoint/2010/main" val="126829256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Tx/>
              <a:buChar char="-"/>
            </a:pPr>
            <a:r>
              <a:rPr lang="en-CA" sz="1200" kern="1200" dirty="0">
                <a:solidFill>
                  <a:schemeClr val="tx1"/>
                </a:solidFill>
                <a:effectLst/>
                <a:latin typeface="+mn-lt"/>
                <a:ea typeface="+mn-ea"/>
                <a:cs typeface="+mn-cs"/>
              </a:rPr>
              <a:t>Some designers have been known to treat glued-laminated timber girders as sawn wood stringers for calculating the load-sharing factor. It is possible that this approach is somewhat unconservative. Recall that the load-sharing factor accounts for the reduced probability of material defects within adjacent members of given cross-section. Since glued-laminated timber inherently contains less defects than sawn wood, it is logical that the load-sharing benefit in glued-laminated timber members is less than that in sawn wood members. Research is underway currently to investigate this possibility.</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CA" dirty="0"/>
              <a:t>Flexural resistance is based on CSA S6-14, make sure to use the most current version of CSA S6</a:t>
            </a:r>
          </a:p>
        </p:txBody>
      </p:sp>
      <p:sp>
        <p:nvSpPr>
          <p:cNvPr id="4" name="Slide Number Placeholder 3"/>
          <p:cNvSpPr>
            <a:spLocks noGrp="1"/>
          </p:cNvSpPr>
          <p:nvPr>
            <p:ph type="sldNum" sz="quarter" idx="5"/>
          </p:nvPr>
        </p:nvSpPr>
        <p:spPr/>
        <p:txBody>
          <a:bodyPr/>
          <a:lstStyle/>
          <a:p>
            <a:fld id="{2475FE1C-9B17-4143-AFD9-87AC136F2526}" type="slidenum">
              <a:rPr lang="en-CA" smtClean="0"/>
              <a:t>157</a:t>
            </a:fld>
            <a:endParaRPr lang="en-CA"/>
          </a:p>
        </p:txBody>
      </p:sp>
    </p:spTree>
    <p:extLst>
      <p:ext uri="{BB962C8B-B14F-4D97-AF65-F5344CB8AC3E}">
        <p14:creationId xmlns:p14="http://schemas.microsoft.com/office/powerpoint/2010/main" val="368849086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CA" dirty="0"/>
              <a:t>- Flexural resistance is based on CSA S6-14, make sure to use the most current version of CSA S6</a:t>
            </a:r>
          </a:p>
          <a:p>
            <a:pPr marL="457200" lvl="1" indent="0">
              <a:buFontTx/>
              <a:buNone/>
            </a:pPr>
            <a:endParaRPr lang="en-CA" dirty="0"/>
          </a:p>
        </p:txBody>
      </p:sp>
      <p:sp>
        <p:nvSpPr>
          <p:cNvPr id="4" name="Slide Number Placeholder 3"/>
          <p:cNvSpPr>
            <a:spLocks noGrp="1"/>
          </p:cNvSpPr>
          <p:nvPr>
            <p:ph type="sldNum" sz="quarter" idx="5"/>
          </p:nvPr>
        </p:nvSpPr>
        <p:spPr/>
        <p:txBody>
          <a:bodyPr/>
          <a:lstStyle/>
          <a:p>
            <a:fld id="{2475FE1C-9B17-4143-AFD9-87AC136F2526}" type="slidenum">
              <a:rPr lang="en-CA" smtClean="0"/>
              <a:t>158</a:t>
            </a:fld>
            <a:endParaRPr lang="en-CA"/>
          </a:p>
        </p:txBody>
      </p:sp>
    </p:spTree>
    <p:extLst>
      <p:ext uri="{BB962C8B-B14F-4D97-AF65-F5344CB8AC3E}">
        <p14:creationId xmlns:p14="http://schemas.microsoft.com/office/powerpoint/2010/main" val="4005609241"/>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CA" dirty="0"/>
              <a:t>-Flexural resistance is based on CSA S6-14, make sure to use the most current version of CSA S6</a:t>
            </a:r>
          </a:p>
          <a:p>
            <a:pPr marL="457200" lvl="1" indent="0">
              <a:buFontTx/>
              <a:buNone/>
            </a:pPr>
            <a:endParaRPr lang="en-CA" dirty="0"/>
          </a:p>
        </p:txBody>
      </p:sp>
      <p:sp>
        <p:nvSpPr>
          <p:cNvPr id="4" name="Slide Number Placeholder 3"/>
          <p:cNvSpPr>
            <a:spLocks noGrp="1"/>
          </p:cNvSpPr>
          <p:nvPr>
            <p:ph type="sldNum" sz="quarter" idx="5"/>
          </p:nvPr>
        </p:nvSpPr>
        <p:spPr/>
        <p:txBody>
          <a:bodyPr/>
          <a:lstStyle/>
          <a:p>
            <a:fld id="{2475FE1C-9B17-4143-AFD9-87AC136F2526}" type="slidenum">
              <a:rPr lang="en-CA" smtClean="0"/>
              <a:t>159</a:t>
            </a:fld>
            <a:endParaRPr lang="en-CA"/>
          </a:p>
        </p:txBody>
      </p:sp>
    </p:spTree>
    <p:extLst>
      <p:ext uri="{BB962C8B-B14F-4D97-AF65-F5344CB8AC3E}">
        <p14:creationId xmlns:p14="http://schemas.microsoft.com/office/powerpoint/2010/main" val="19314000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Transverse stress-laminated (TSL) decks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 </a:t>
            </a:r>
            <a:r>
              <a:rPr lang="en-CA" sz="1200" kern="1200" dirty="0">
                <a:solidFill>
                  <a:schemeClr val="tx1"/>
                </a:solidFill>
                <a:effectLst/>
                <a:latin typeface="+mn-lt"/>
                <a:ea typeface="+mn-ea"/>
                <a:cs typeface="+mn-cs"/>
              </a:rPr>
              <a:t>Transverse stress-laminated decks are built from dimensional lumber laid side-by-side and nailed together to form a wood deck. In addition to the nailing, post-tensioned steel bars are installed through the deck. Very few wood bridge decks use TSL decks. TSL is like the LSL deck, but the post-tensioning bars are positioned in the same direction as the flow of traffic. </a:t>
            </a:r>
            <a:r>
              <a:rPr lang="en-CA" sz="1200" b="1" kern="1200" dirty="0">
                <a:solidFill>
                  <a:schemeClr val="tx1"/>
                </a:solidFill>
                <a:effectLst/>
                <a:latin typeface="+mn-lt"/>
                <a:ea typeface="+mn-ea"/>
                <a:cs typeface="+mn-cs"/>
              </a:rPr>
              <a:t>This is problematic as it means the anchorage point is located under the road </a:t>
            </a:r>
            <a:r>
              <a:rPr lang="en-CA" sz="1200" kern="1200" dirty="0">
                <a:solidFill>
                  <a:schemeClr val="tx1"/>
                </a:solidFill>
                <a:effectLst/>
                <a:latin typeface="+mn-lt"/>
                <a:ea typeface="+mn-ea"/>
                <a:cs typeface="+mn-cs"/>
              </a:rPr>
              <a:t>(higher chances of contact with salt and water) and it is also difficult to access for re-tightening and maintenance of the bars.</a:t>
            </a:r>
          </a:p>
          <a:p>
            <a:endParaRPr lang="en-CA" dirty="0"/>
          </a:p>
        </p:txBody>
      </p:sp>
      <p:sp>
        <p:nvSpPr>
          <p:cNvPr id="4" name="Slide Number Placeholder 3"/>
          <p:cNvSpPr>
            <a:spLocks noGrp="1"/>
          </p:cNvSpPr>
          <p:nvPr>
            <p:ph type="sldNum" sz="quarter" idx="5"/>
          </p:nvPr>
        </p:nvSpPr>
        <p:spPr/>
        <p:txBody>
          <a:bodyPr/>
          <a:lstStyle/>
          <a:p>
            <a:fld id="{81A7FEDB-A8C7-4F77-AFD5-4BB23B5A2C40}" type="slidenum">
              <a:rPr lang="fr-CA" smtClean="0"/>
              <a:t>16</a:t>
            </a:fld>
            <a:endParaRPr lang="fr-CA"/>
          </a:p>
        </p:txBody>
      </p:sp>
    </p:spTree>
    <p:extLst>
      <p:ext uri="{BB962C8B-B14F-4D97-AF65-F5344CB8AC3E}">
        <p14:creationId xmlns:p14="http://schemas.microsoft.com/office/powerpoint/2010/main" val="2747062634"/>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Tx/>
              <a:buChar char="-"/>
            </a:pPr>
            <a:endParaRPr lang="en-CA" dirty="0"/>
          </a:p>
        </p:txBody>
      </p:sp>
      <p:sp>
        <p:nvSpPr>
          <p:cNvPr id="4" name="Slide Number Placeholder 3"/>
          <p:cNvSpPr>
            <a:spLocks noGrp="1"/>
          </p:cNvSpPr>
          <p:nvPr>
            <p:ph type="sldNum" sz="quarter" idx="5"/>
          </p:nvPr>
        </p:nvSpPr>
        <p:spPr/>
        <p:txBody>
          <a:bodyPr/>
          <a:lstStyle/>
          <a:p>
            <a:fld id="{2475FE1C-9B17-4143-AFD9-87AC136F2526}" type="slidenum">
              <a:rPr lang="en-CA" smtClean="0"/>
              <a:t>160</a:t>
            </a:fld>
            <a:endParaRPr lang="en-CA"/>
          </a:p>
        </p:txBody>
      </p:sp>
    </p:spTree>
    <p:extLst>
      <p:ext uri="{BB962C8B-B14F-4D97-AF65-F5344CB8AC3E}">
        <p14:creationId xmlns:p14="http://schemas.microsoft.com/office/powerpoint/2010/main" val="399840725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CA" dirty="0"/>
              <a:t>- Shear resistance is based on CSA S6-14, make sure to use the most current version of CSA S6</a:t>
            </a:r>
          </a:p>
          <a:p>
            <a:pPr marL="457200" lvl="1" indent="0">
              <a:buFontTx/>
              <a:buNone/>
            </a:pPr>
            <a:endParaRPr lang="en-CA" dirty="0"/>
          </a:p>
        </p:txBody>
      </p:sp>
      <p:sp>
        <p:nvSpPr>
          <p:cNvPr id="4" name="Slide Number Placeholder 3"/>
          <p:cNvSpPr>
            <a:spLocks noGrp="1"/>
          </p:cNvSpPr>
          <p:nvPr>
            <p:ph type="sldNum" sz="quarter" idx="5"/>
          </p:nvPr>
        </p:nvSpPr>
        <p:spPr/>
        <p:txBody>
          <a:bodyPr/>
          <a:lstStyle/>
          <a:p>
            <a:fld id="{2475FE1C-9B17-4143-AFD9-87AC136F2526}" type="slidenum">
              <a:rPr lang="en-CA" smtClean="0"/>
              <a:t>161</a:t>
            </a:fld>
            <a:endParaRPr lang="en-CA"/>
          </a:p>
        </p:txBody>
      </p:sp>
    </p:spTree>
    <p:extLst>
      <p:ext uri="{BB962C8B-B14F-4D97-AF65-F5344CB8AC3E}">
        <p14:creationId xmlns:p14="http://schemas.microsoft.com/office/powerpoint/2010/main" val="301064247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CA" sz="1200" dirty="0">
                <a:solidFill>
                  <a:schemeClr val="tx1">
                    <a:lumMod val="85000"/>
                    <a:lumOff val="15000"/>
                  </a:schemeClr>
                </a:solidFill>
                <a:latin typeface="Century Gothic" panose="020B0502020202020204" pitchFamily="34" charset="0"/>
              </a:rPr>
              <a:t>Like the section modulus, the cross-sectional area of a glued-laminated timber member does not need to be reduced in stiffness because there are no butt joints.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CA" dirty="0"/>
              <a:t>- Shear resistance is based on CSA S6-14, make sure to use the most current version of CSA S6</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fld id="{2475FE1C-9B17-4143-AFD9-87AC136F2526}" type="slidenum">
              <a:rPr lang="en-CA" smtClean="0"/>
              <a:t>162</a:t>
            </a:fld>
            <a:endParaRPr lang="en-CA"/>
          </a:p>
        </p:txBody>
      </p:sp>
    </p:spTree>
    <p:extLst>
      <p:ext uri="{BB962C8B-B14F-4D97-AF65-F5344CB8AC3E}">
        <p14:creationId xmlns:p14="http://schemas.microsoft.com/office/powerpoint/2010/main" val="193358719"/>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For the glulam girders, deflection due to live load without dynamic load allowance should be limited to L/400 using the SLS 1 load combination</a:t>
            </a:r>
          </a:p>
          <a:p>
            <a:pPr marL="171450" indent="-171450">
              <a:buFontTx/>
              <a:buChar char="-"/>
            </a:pPr>
            <a:r>
              <a:rPr lang="en-US" dirty="0"/>
              <a:t>The SLS 2 vibration check should be performed using CHBDC clause 3.4.4</a:t>
            </a:r>
          </a:p>
        </p:txBody>
      </p:sp>
      <p:sp>
        <p:nvSpPr>
          <p:cNvPr id="4" name="Slide Number Placeholder 3"/>
          <p:cNvSpPr>
            <a:spLocks noGrp="1"/>
          </p:cNvSpPr>
          <p:nvPr>
            <p:ph type="sldNum" sz="quarter" idx="5"/>
          </p:nvPr>
        </p:nvSpPr>
        <p:spPr/>
        <p:txBody>
          <a:bodyPr/>
          <a:lstStyle/>
          <a:p>
            <a:fld id="{2475FE1C-9B17-4143-AFD9-87AC136F2526}" type="slidenum">
              <a:rPr lang="en-CA" smtClean="0"/>
              <a:t>163</a:t>
            </a:fld>
            <a:endParaRPr lang="en-CA"/>
          </a:p>
        </p:txBody>
      </p:sp>
    </p:spTree>
    <p:extLst>
      <p:ext uri="{BB962C8B-B14F-4D97-AF65-F5344CB8AC3E}">
        <p14:creationId xmlns:p14="http://schemas.microsoft.com/office/powerpoint/2010/main" val="371412245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It is important to camber the girders for 1/600</a:t>
            </a:r>
            <a:r>
              <a:rPr lang="en-US" baseline="30000" dirty="0"/>
              <a:t>th</a:t>
            </a:r>
            <a:r>
              <a:rPr lang="en-US" dirty="0"/>
              <a:t> the span length plus twice the unfactored permanent load deflection</a:t>
            </a:r>
          </a:p>
          <a:p>
            <a:pPr marL="171450" indent="-171450">
              <a:buFontTx/>
              <a:buChar char="-"/>
            </a:pPr>
            <a:r>
              <a:rPr lang="en-US" dirty="0"/>
              <a:t>This camber accounts for long-term creep deflection and prevents the bridge from permanently sagging</a:t>
            </a:r>
            <a:endParaRPr lang="en-CA" dirty="0"/>
          </a:p>
        </p:txBody>
      </p:sp>
      <p:sp>
        <p:nvSpPr>
          <p:cNvPr id="4" name="Slide Number Placeholder 3"/>
          <p:cNvSpPr>
            <a:spLocks noGrp="1"/>
          </p:cNvSpPr>
          <p:nvPr>
            <p:ph type="sldNum" sz="quarter" idx="5"/>
          </p:nvPr>
        </p:nvSpPr>
        <p:spPr/>
        <p:txBody>
          <a:bodyPr/>
          <a:lstStyle/>
          <a:p>
            <a:fld id="{2475FE1C-9B17-4143-AFD9-87AC136F2526}" type="slidenum">
              <a:rPr lang="en-CA" smtClean="0"/>
              <a:t>164</a:t>
            </a:fld>
            <a:endParaRPr lang="en-CA"/>
          </a:p>
        </p:txBody>
      </p:sp>
    </p:spTree>
    <p:extLst>
      <p:ext uri="{BB962C8B-B14F-4D97-AF65-F5344CB8AC3E}">
        <p14:creationId xmlns:p14="http://schemas.microsoft.com/office/powerpoint/2010/main" val="971185712"/>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080D28-BD7D-467A-9891-CCC4FC5B942C}" type="slidenum">
              <a:rPr lang="en-US"/>
              <a:pPr/>
              <a:t>165</a:t>
            </a:fld>
            <a:endParaRPr lang="en-US" dirty="0"/>
          </a:p>
        </p:txBody>
      </p:sp>
      <p:sp>
        <p:nvSpPr>
          <p:cNvPr id="17410" name="Rectangle 2"/>
          <p:cNvSpPr>
            <a:spLocks noGrp="1" noRot="1" noChangeAspect="1" noChangeArrowheads="1"/>
          </p:cNvSpPr>
          <p:nvPr>
            <p:ph type="sldImg"/>
          </p:nvPr>
        </p:nvSpPr>
        <p:spPr bwMode="auto">
          <a:xfrm>
            <a:off x="457200" y="720725"/>
            <a:ext cx="6400800" cy="3600450"/>
          </a:xfrm>
          <a:prstGeom prst="rect">
            <a:avLst/>
          </a:prstGeom>
          <a:solidFill>
            <a:srgbClr val="FFFFFF"/>
          </a:solidFill>
          <a:ln>
            <a:solidFill>
              <a:srgbClr val="000000"/>
            </a:solidFill>
            <a:miter lim="800000"/>
            <a:headEnd/>
            <a:tailEnd/>
          </a:ln>
        </p:spPr>
      </p:sp>
      <p:sp>
        <p:nvSpPr>
          <p:cNvPr id="17411"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lIns="96661" tIns="48331" rIns="96661" bIns="48331"/>
          <a:lstStyle/>
          <a:p>
            <a:r>
              <a:rPr lang="en-CA" dirty="0"/>
              <a:t>- Analysis and Design of stiffener beams</a:t>
            </a:r>
          </a:p>
        </p:txBody>
      </p:sp>
    </p:spTree>
    <p:extLst>
      <p:ext uri="{BB962C8B-B14F-4D97-AF65-F5344CB8AC3E}">
        <p14:creationId xmlns:p14="http://schemas.microsoft.com/office/powerpoint/2010/main" val="252600502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deck panels span predominantly as one-way panels between the girders</a:t>
            </a:r>
          </a:p>
          <a:p>
            <a:pPr marL="171450" indent="-171450">
              <a:buFontTx/>
              <a:buChar char="-"/>
            </a:pPr>
            <a:r>
              <a:rPr lang="en-US" dirty="0"/>
              <a:t>There does, however, exist some two-way action under wheel loading</a:t>
            </a:r>
          </a:p>
          <a:p>
            <a:pPr marL="171450" indent="-171450">
              <a:buFontTx/>
              <a:buChar char="-"/>
            </a:pPr>
            <a:r>
              <a:rPr lang="en-US" dirty="0"/>
              <a:t>The deck stiffener beams, which run perpendicular to the deck panels, serve to transfer this two-way action between adjacent deck panels, ultimately tending to reduce relative deflections between panels</a:t>
            </a:r>
          </a:p>
          <a:p>
            <a:pPr marL="171450" indent="-171450">
              <a:buFontTx/>
              <a:buChar char="-"/>
            </a:pPr>
            <a:r>
              <a:rPr lang="en-US" dirty="0"/>
              <a:t>The moments and shears transferred by the stiffener beams can be determined using the “Simplified Design Procedure for Glued-Laminated Bridge Decks” publication by McCutcheon &amp; </a:t>
            </a:r>
            <a:r>
              <a:rPr lang="en-US" dirty="0" err="1"/>
              <a:t>Tuomi</a:t>
            </a:r>
            <a:endParaRPr lang="en-CA" dirty="0"/>
          </a:p>
        </p:txBody>
      </p:sp>
      <p:sp>
        <p:nvSpPr>
          <p:cNvPr id="4" name="Slide Number Placeholder 3"/>
          <p:cNvSpPr>
            <a:spLocks noGrp="1"/>
          </p:cNvSpPr>
          <p:nvPr>
            <p:ph type="sldNum" sz="quarter" idx="5"/>
          </p:nvPr>
        </p:nvSpPr>
        <p:spPr/>
        <p:txBody>
          <a:bodyPr/>
          <a:lstStyle/>
          <a:p>
            <a:fld id="{2475FE1C-9B17-4143-AFD9-87AC136F2526}" type="slidenum">
              <a:rPr lang="en-CA" smtClean="0"/>
              <a:t>166</a:t>
            </a:fld>
            <a:endParaRPr lang="en-CA"/>
          </a:p>
        </p:txBody>
      </p:sp>
    </p:spTree>
    <p:extLst>
      <p:ext uri="{BB962C8B-B14F-4D97-AF65-F5344CB8AC3E}">
        <p14:creationId xmlns:p14="http://schemas.microsoft.com/office/powerpoint/2010/main" val="216504467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sz="1200" kern="1200" dirty="0">
                <a:solidFill>
                  <a:schemeClr val="tx1"/>
                </a:solidFill>
                <a:effectLst/>
                <a:latin typeface="+mn-lt"/>
                <a:ea typeface="+mn-ea"/>
                <a:cs typeface="+mn-cs"/>
              </a:rPr>
              <a:t>This factored moment and factored shear are used to determine the forces in the stiffener beams fasteners using the work of Witmer et al. (2002). </a:t>
            </a:r>
          </a:p>
          <a:p>
            <a:pPr marL="171450" indent="-171450">
              <a:buFontTx/>
              <a:buChar char="-"/>
            </a:pPr>
            <a:r>
              <a:rPr lang="en-CA" sz="1200" kern="1200" dirty="0">
                <a:solidFill>
                  <a:schemeClr val="tx1"/>
                </a:solidFill>
                <a:effectLst/>
                <a:latin typeface="+mn-lt"/>
                <a:ea typeface="+mn-ea"/>
                <a:cs typeface="+mn-cs"/>
              </a:rPr>
              <a:t>The shear force diagram of a stiffener beam can be determined using the calculated fastener forces. </a:t>
            </a:r>
            <a:endParaRPr lang="en-CA" dirty="0"/>
          </a:p>
        </p:txBody>
      </p:sp>
      <p:sp>
        <p:nvSpPr>
          <p:cNvPr id="4" name="Slide Number Placeholder 3"/>
          <p:cNvSpPr>
            <a:spLocks noGrp="1"/>
          </p:cNvSpPr>
          <p:nvPr>
            <p:ph type="sldNum" sz="quarter" idx="5"/>
          </p:nvPr>
        </p:nvSpPr>
        <p:spPr/>
        <p:txBody>
          <a:bodyPr/>
          <a:lstStyle/>
          <a:p>
            <a:fld id="{2475FE1C-9B17-4143-AFD9-87AC136F2526}" type="slidenum">
              <a:rPr lang="en-CA" smtClean="0"/>
              <a:t>167</a:t>
            </a:fld>
            <a:endParaRPr lang="en-CA"/>
          </a:p>
        </p:txBody>
      </p:sp>
    </p:spTree>
    <p:extLst>
      <p:ext uri="{BB962C8B-B14F-4D97-AF65-F5344CB8AC3E}">
        <p14:creationId xmlns:p14="http://schemas.microsoft.com/office/powerpoint/2010/main" val="3682620324"/>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sz="1200" kern="1200" dirty="0">
                <a:solidFill>
                  <a:schemeClr val="tx1"/>
                </a:solidFill>
                <a:effectLst/>
                <a:latin typeface="+mn-lt"/>
                <a:ea typeface="+mn-ea"/>
                <a:cs typeface="+mn-cs"/>
              </a:rPr>
              <a:t>The longitudinal glued-laminated timber stiffener beams are designed for flexure and shear using the same procedure as for the girders.  The stiffener beams may be idealized as discrete length beams to calculate the size effect factors in flexure and shear. The length may be taken as the largest distance between the fasteners required to transmit the longitudinal bending moment and shear force from one deck to another.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sz="1200" kern="1200" dirty="0">
                <a:solidFill>
                  <a:schemeClr val="tx1"/>
                </a:solidFill>
                <a:effectLst/>
                <a:latin typeface="+mn-lt"/>
                <a:ea typeface="+mn-ea"/>
                <a:cs typeface="+mn-cs"/>
              </a:rPr>
              <a:t>It is imperative that the fastener holes in the stiffener beams be slotted in the longitudinal direction if a continuous stiffener beam is specified.  Failure to slot these holes will lead to the development of large restraint forces due to shrinking and swelling of the decks panels perpendicular to grain.  These forces could lead to failure of the stiffener beams and/or deck panels.</a:t>
            </a:r>
          </a:p>
          <a:p>
            <a:pPr marL="171450" indent="-171450">
              <a:buFontTx/>
              <a:buChar char="-"/>
            </a:pPr>
            <a:endParaRPr lang="en-CA" dirty="0"/>
          </a:p>
        </p:txBody>
      </p:sp>
      <p:sp>
        <p:nvSpPr>
          <p:cNvPr id="4" name="Slide Number Placeholder 3"/>
          <p:cNvSpPr>
            <a:spLocks noGrp="1"/>
          </p:cNvSpPr>
          <p:nvPr>
            <p:ph type="sldNum" sz="quarter" idx="5"/>
          </p:nvPr>
        </p:nvSpPr>
        <p:spPr/>
        <p:txBody>
          <a:bodyPr/>
          <a:lstStyle/>
          <a:p>
            <a:fld id="{2475FE1C-9B17-4143-AFD9-87AC136F2526}" type="slidenum">
              <a:rPr lang="en-CA" smtClean="0"/>
              <a:t>168</a:t>
            </a:fld>
            <a:endParaRPr lang="en-CA"/>
          </a:p>
        </p:txBody>
      </p:sp>
    </p:spTree>
    <p:extLst>
      <p:ext uri="{BB962C8B-B14F-4D97-AF65-F5344CB8AC3E}">
        <p14:creationId xmlns:p14="http://schemas.microsoft.com/office/powerpoint/2010/main" val="2835383506"/>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080D28-BD7D-467A-9891-CCC4FC5B942C}" type="slidenum">
              <a:rPr lang="en-US"/>
              <a:pPr/>
              <a:t>169</a:t>
            </a:fld>
            <a:endParaRPr lang="en-US" dirty="0"/>
          </a:p>
        </p:txBody>
      </p:sp>
      <p:sp>
        <p:nvSpPr>
          <p:cNvPr id="17410" name="Rectangle 2"/>
          <p:cNvSpPr>
            <a:spLocks noGrp="1" noRot="1" noChangeAspect="1" noChangeArrowheads="1"/>
          </p:cNvSpPr>
          <p:nvPr>
            <p:ph type="sldImg"/>
          </p:nvPr>
        </p:nvSpPr>
        <p:spPr bwMode="auto">
          <a:xfrm>
            <a:off x="457200" y="720725"/>
            <a:ext cx="6400800" cy="3600450"/>
          </a:xfrm>
          <a:prstGeom prst="rect">
            <a:avLst/>
          </a:prstGeom>
          <a:solidFill>
            <a:srgbClr val="FFFFFF"/>
          </a:solidFill>
          <a:ln>
            <a:solidFill>
              <a:srgbClr val="000000"/>
            </a:solidFill>
            <a:miter lim="800000"/>
            <a:headEnd/>
            <a:tailEnd/>
          </a:ln>
        </p:spPr>
      </p:sp>
      <p:sp>
        <p:nvSpPr>
          <p:cNvPr id="17411"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lIns="96661" tIns="48331" rIns="96661" bIns="48331"/>
          <a:lstStyle/>
          <a:p>
            <a:r>
              <a:rPr lang="en-CA" dirty="0"/>
              <a:t>- Analysis and design of glulam diaphragms</a:t>
            </a:r>
          </a:p>
        </p:txBody>
      </p:sp>
    </p:spTree>
    <p:extLst>
      <p:ext uri="{BB962C8B-B14F-4D97-AF65-F5344CB8AC3E}">
        <p14:creationId xmlns:p14="http://schemas.microsoft.com/office/powerpoint/2010/main" val="32626513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Post-tensioning is a means to reduce nail delamination</a:t>
            </a:r>
          </a:p>
        </p:txBody>
      </p:sp>
      <p:sp>
        <p:nvSpPr>
          <p:cNvPr id="4" name="Slide Number Placeholder 3"/>
          <p:cNvSpPr>
            <a:spLocks noGrp="1"/>
          </p:cNvSpPr>
          <p:nvPr>
            <p:ph type="sldNum" sz="quarter" idx="5"/>
          </p:nvPr>
        </p:nvSpPr>
        <p:spPr/>
        <p:txBody>
          <a:bodyPr/>
          <a:lstStyle/>
          <a:p>
            <a:fld id="{D5AB28F7-35BC-48C0-9CB1-51F8F5D1A251}" type="slidenum">
              <a:rPr lang="en-US" smtClean="0"/>
              <a:pPr/>
              <a:t>17</a:t>
            </a:fld>
            <a:endParaRPr lang="en-US"/>
          </a:p>
        </p:txBody>
      </p:sp>
    </p:spTree>
    <p:extLst>
      <p:ext uri="{BB962C8B-B14F-4D97-AF65-F5344CB8AC3E}">
        <p14:creationId xmlns:p14="http://schemas.microsoft.com/office/powerpoint/2010/main" val="3435934404"/>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171450" indent="-171450">
                  <a:buFontTx/>
                  <a:buChar char="-"/>
                </a:pPr>
                <a:r>
                  <a:rPr lang="en-CA" sz="1200" kern="1200" dirty="0">
                    <a:solidFill>
                      <a:schemeClr val="tx1"/>
                    </a:solidFill>
                    <a:effectLst/>
                    <a:latin typeface="+mn-lt"/>
                    <a:ea typeface="+mn-ea"/>
                    <a:cs typeface="+mn-cs"/>
                  </a:rPr>
                  <a:t>CHBDC commentary clause C9.20.2 states that abutment diaphragms remain effective when offset up to one girder depth from the bearings.</a:t>
                </a:r>
              </a:p>
              <a:p>
                <a:pPr marL="171450" indent="-171450">
                  <a:buFontTx/>
                  <a:buChar char="-"/>
                </a:pPr>
                <a:r>
                  <a:rPr lang="en-CA" sz="1200" kern="1200" dirty="0">
                    <a:solidFill>
                      <a:schemeClr val="tx1"/>
                    </a:solidFill>
                    <a:effectLst/>
                    <a:latin typeface="+mn-lt"/>
                    <a:ea typeface="+mn-ea"/>
                    <a:cs typeface="+mn-cs"/>
                  </a:rPr>
                  <a:t>Ritter (1992) advises leaving a gap of 50 mm to 125 mm between the top of the diaphragms and underside of the deck, to allow for air circulation and to preclude interference with deck attachment hardware.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sz="1200" kern="1200" dirty="0">
                    <a:solidFill>
                      <a:schemeClr val="tx1"/>
                    </a:solidFill>
                    <a:effectLst/>
                    <a:latin typeface="+mn-lt"/>
                    <a:ea typeface="+mn-ea"/>
                    <a:cs typeface="+mn-cs"/>
                  </a:rPr>
                  <a:t>Ritter (1992) also advises locating the tie rods outside of the outer tension zone of the girders, which is usually considered to be the outer ten percent of the girder depth.</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sz="1200" kern="1200" dirty="0">
                    <a:solidFill>
                      <a:schemeClr val="tx1"/>
                    </a:solidFill>
                    <a:effectLst/>
                    <a:latin typeface="+mn-lt"/>
                    <a:ea typeface="+mn-ea"/>
                    <a:cs typeface="+mn-cs"/>
                  </a:rPr>
                  <a:t>The tie rods in this design example are located at 222 mm from the underside of the girder, which is outside the </a:t>
                </a:r>
                <a14:m>
                  <m:oMath xmlns:m="http://schemas.openxmlformats.org/officeDocument/2006/math">
                    <m:r>
                      <a:rPr lang="en-CA" sz="1200" i="1" kern="1200">
                        <a:solidFill>
                          <a:schemeClr val="tx1"/>
                        </a:solidFill>
                        <a:effectLst/>
                        <a:latin typeface="Cambria Math" panose="02040503050406030204" pitchFamily="18" charset="0"/>
                        <a:ea typeface="+mn-ea"/>
                        <a:cs typeface="+mn-cs"/>
                      </a:rPr>
                      <m:t>1634 </m:t>
                    </m:r>
                    <m:r>
                      <a:rPr lang="en-CA" sz="1200" i="1" kern="1200">
                        <a:solidFill>
                          <a:schemeClr val="tx1"/>
                        </a:solidFill>
                        <a:effectLst/>
                        <a:latin typeface="Cambria Math" panose="02040503050406030204" pitchFamily="18" charset="0"/>
                        <a:ea typeface="+mn-ea"/>
                        <a:cs typeface="+mn-cs"/>
                      </a:rPr>
                      <m:t>𝑚𝑚</m:t>
                    </m:r>
                    <m:r>
                      <a:rPr lang="en-CA" sz="1200" i="1" kern="1200">
                        <a:solidFill>
                          <a:schemeClr val="tx1"/>
                        </a:solidFill>
                        <a:effectLst/>
                        <a:latin typeface="Cambria Math" panose="02040503050406030204" pitchFamily="18" charset="0"/>
                        <a:ea typeface="+mn-ea"/>
                        <a:cs typeface="+mn-cs"/>
                      </a:rPr>
                      <m:t>÷10=163 </m:t>
                    </m:r>
                    <m:r>
                      <a:rPr lang="en-CA" sz="1200" i="1" kern="1200">
                        <a:solidFill>
                          <a:schemeClr val="tx1"/>
                        </a:solidFill>
                        <a:effectLst/>
                        <a:latin typeface="Cambria Math" panose="02040503050406030204" pitchFamily="18" charset="0"/>
                        <a:ea typeface="+mn-ea"/>
                        <a:cs typeface="+mn-cs"/>
                      </a:rPr>
                      <m:t>𝑚𝑚</m:t>
                    </m:r>
                  </m:oMath>
                </a14:m>
                <a:r>
                  <a:rPr lang="en-CA" sz="1200" kern="1200" dirty="0">
                    <a:solidFill>
                      <a:schemeClr val="tx1"/>
                    </a:solidFill>
                    <a:effectLst/>
                    <a:latin typeface="+mn-lt"/>
                    <a:ea typeface="+mn-ea"/>
                    <a:cs typeface="+mn-cs"/>
                  </a:rPr>
                  <a:t> deep outer tension zone. It is sometimes convenient to position the tie rods at the interface between adjacent laminations. In doing so, the tie rod holes can be routed into the outside faces of these laminations before they are glued together. The tie rods have been positioned 133 mm from the top and bottom faces of the diaphragms for this design example, which is exactly equal to 3.5 laminations.</a:t>
                </a:r>
              </a:p>
              <a:p>
                <a:pPr marL="171450" indent="-171450">
                  <a:buFontTx/>
                  <a:buChar char="-"/>
                </a:pPr>
                <a:endParaRPr lang="en-CA" dirty="0"/>
              </a:p>
            </p:txBody>
          </p:sp>
        </mc:Choice>
        <mc:Fallback xmlns="">
          <p:sp>
            <p:nvSpPr>
              <p:cNvPr id="3" name="Notes Placeholder 2"/>
              <p:cNvSpPr>
                <a:spLocks noGrp="1"/>
              </p:cNvSpPr>
              <p:nvPr>
                <p:ph type="body" idx="1"/>
              </p:nvPr>
            </p:nvSpPr>
            <p:spPr/>
            <p:txBody>
              <a:bodyPr/>
              <a:lstStyle/>
              <a:p>
                <a:pPr marL="171450" indent="-171450">
                  <a:buFontTx/>
                  <a:buChar char="-"/>
                </a:pPr>
                <a:r>
                  <a:rPr lang="en-CA" sz="1200" kern="1200" dirty="0">
                    <a:solidFill>
                      <a:schemeClr val="tx1"/>
                    </a:solidFill>
                    <a:effectLst/>
                    <a:latin typeface="+mn-lt"/>
                    <a:ea typeface="+mn-ea"/>
                    <a:cs typeface="+mn-cs"/>
                  </a:rPr>
                  <a:t>CHBDC commentary clause C9.20.2 states that abutment diaphragms remain effective when offset up to one girder depth from the bearings.</a:t>
                </a:r>
              </a:p>
              <a:p>
                <a:pPr marL="171450" indent="-171450">
                  <a:buFontTx/>
                  <a:buChar char="-"/>
                </a:pPr>
                <a:r>
                  <a:rPr lang="en-CA" sz="1200" kern="1200" dirty="0">
                    <a:solidFill>
                      <a:schemeClr val="tx1"/>
                    </a:solidFill>
                    <a:effectLst/>
                    <a:latin typeface="+mn-lt"/>
                    <a:ea typeface="+mn-ea"/>
                    <a:cs typeface="+mn-cs"/>
                  </a:rPr>
                  <a:t>Ritter (1992) advises leaving a gap of 50 mm to 125 mm between the top of the diaphragms and underside of the deck, to allow for air circulation and to preclude interference with deck attachment hardware.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sz="1200" kern="1200" dirty="0">
                    <a:solidFill>
                      <a:schemeClr val="tx1"/>
                    </a:solidFill>
                    <a:effectLst/>
                    <a:latin typeface="+mn-lt"/>
                    <a:ea typeface="+mn-ea"/>
                    <a:cs typeface="+mn-cs"/>
                  </a:rPr>
                  <a:t>Ritter (1992) also advises locating the tie rods outside of the outer tension zone of the girders, which is usually considered to be the outer ten percent of the girder depth.</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sz="1200" kern="1200" dirty="0">
                    <a:solidFill>
                      <a:schemeClr val="tx1"/>
                    </a:solidFill>
                    <a:effectLst/>
                    <a:latin typeface="+mn-lt"/>
                    <a:ea typeface="+mn-ea"/>
                    <a:cs typeface="+mn-cs"/>
                  </a:rPr>
                  <a:t>The tie rods in this design example are located at 222 mm from the underside of the girder, which is outside the </a:t>
                </a:r>
                <a:r>
                  <a:rPr lang="en-CA" sz="1200" i="0" kern="1200">
                    <a:solidFill>
                      <a:schemeClr val="tx1"/>
                    </a:solidFill>
                    <a:effectLst/>
                    <a:latin typeface="+mn-lt"/>
                    <a:ea typeface="+mn-ea"/>
                    <a:cs typeface="+mn-cs"/>
                  </a:rPr>
                  <a:t>1634 𝑚𝑚÷10=163 𝑚𝑚</a:t>
                </a:r>
                <a:r>
                  <a:rPr lang="en-CA" sz="1200" kern="1200" dirty="0">
                    <a:solidFill>
                      <a:schemeClr val="tx1"/>
                    </a:solidFill>
                    <a:effectLst/>
                    <a:latin typeface="+mn-lt"/>
                    <a:ea typeface="+mn-ea"/>
                    <a:cs typeface="+mn-cs"/>
                  </a:rPr>
                  <a:t> deep outer tension zone. It is sometimes convenient to position the tie rods at the interface between adjacent laminations. In doing so, the tie rod holes can be routed into the outside faces of these laminations before they are glued together. The tie rods have been positioned 133 mm from the top and bottom faces of the diaphragms for this design example, which is exactly equal to 3.5 laminations.</a:t>
                </a:r>
              </a:p>
              <a:p>
                <a:pPr marL="171450" indent="-171450">
                  <a:buFontTx/>
                  <a:buChar char="-"/>
                </a:pPr>
                <a:endParaRPr lang="en-CA" dirty="0"/>
              </a:p>
            </p:txBody>
          </p:sp>
        </mc:Fallback>
      </mc:AlternateContent>
      <p:sp>
        <p:nvSpPr>
          <p:cNvPr id="4" name="Slide Number Placeholder 3"/>
          <p:cNvSpPr>
            <a:spLocks noGrp="1"/>
          </p:cNvSpPr>
          <p:nvPr>
            <p:ph type="sldNum" sz="quarter" idx="5"/>
          </p:nvPr>
        </p:nvSpPr>
        <p:spPr/>
        <p:txBody>
          <a:bodyPr/>
          <a:lstStyle/>
          <a:p>
            <a:fld id="{2475FE1C-9B17-4143-AFD9-87AC136F2526}" type="slidenum">
              <a:rPr lang="en-CA" smtClean="0"/>
              <a:t>170</a:t>
            </a:fld>
            <a:endParaRPr lang="en-CA"/>
          </a:p>
        </p:txBody>
      </p:sp>
    </p:spTree>
    <p:extLst>
      <p:ext uri="{BB962C8B-B14F-4D97-AF65-F5344CB8AC3E}">
        <p14:creationId xmlns:p14="http://schemas.microsoft.com/office/powerpoint/2010/main" val="264144427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sz="1200" kern="1200" dirty="0">
                <a:solidFill>
                  <a:schemeClr val="tx1"/>
                </a:solidFill>
                <a:effectLst/>
                <a:latin typeface="+mn-lt"/>
                <a:ea typeface="+mn-ea"/>
                <a:cs typeface="+mn-cs"/>
              </a:rPr>
              <a:t>The primary purpose of the diaphragms is to brace the girders against lateral-torsional buckling. Analogous to steel design, 2% of the total compression force acting within the compression zone of a girder at maximum factored bending moment is taken as the brace force. The maximum factored moment in a girder is 1474 </a:t>
            </a:r>
            <a:r>
              <a:rPr lang="en-CA" sz="1200" kern="1200" dirty="0" err="1">
                <a:solidFill>
                  <a:schemeClr val="tx1"/>
                </a:solidFill>
                <a:effectLst/>
                <a:latin typeface="+mn-lt"/>
                <a:ea typeface="+mn-ea"/>
                <a:cs typeface="+mn-cs"/>
              </a:rPr>
              <a:t>kNm</a:t>
            </a:r>
            <a:endParaRPr lang="en-CA" sz="1200" kern="1200" dirty="0">
              <a:solidFill>
                <a:schemeClr val="tx1"/>
              </a:solidFill>
              <a:effectLst/>
              <a:latin typeface="+mn-lt"/>
              <a:ea typeface="+mn-ea"/>
              <a:cs typeface="+mn-cs"/>
            </a:endParaRPr>
          </a:p>
          <a:p>
            <a:pPr marL="171450" indent="-171450">
              <a:buFontTx/>
              <a:buChar char="-"/>
            </a:pPr>
            <a:r>
              <a:rPr lang="en-CA" sz="1200" kern="1200" dirty="0">
                <a:solidFill>
                  <a:schemeClr val="tx1"/>
                </a:solidFill>
                <a:effectLst/>
                <a:latin typeface="+mn-lt"/>
                <a:ea typeface="+mn-ea"/>
                <a:cs typeface="+mn-cs"/>
              </a:rPr>
              <a:t>Brace forces acting in compression are transmitted to the diaphragms through direct bearing between the side faces of the girders and the end faces of the diaphragms. Brace forces acting in tension are transmitted to the diaphragms by the tie rods.</a:t>
            </a:r>
          </a:p>
          <a:p>
            <a:pPr marL="171450" indent="-171450">
              <a:buFontTx/>
              <a:buChar char="-"/>
            </a:pPr>
            <a:r>
              <a:rPr lang="en-CA" sz="1200" kern="1200" dirty="0">
                <a:solidFill>
                  <a:schemeClr val="tx1"/>
                </a:solidFill>
                <a:effectLst/>
                <a:latin typeface="+mn-lt"/>
                <a:ea typeface="+mn-ea"/>
                <a:cs typeface="+mn-cs"/>
              </a:rPr>
              <a:t>The diaphragms also experience forces arising from external loads acting on the bridge. The tie rods were modelled directly in the computer structural analysis model to capture these forces. The maximum factored force experienced by a tie rod due to external loads is 46 kN in tension. </a:t>
            </a:r>
            <a:endParaRPr lang="en-CA" dirty="0"/>
          </a:p>
        </p:txBody>
      </p:sp>
      <p:sp>
        <p:nvSpPr>
          <p:cNvPr id="4" name="Slide Number Placeholder 3"/>
          <p:cNvSpPr>
            <a:spLocks noGrp="1"/>
          </p:cNvSpPr>
          <p:nvPr>
            <p:ph type="sldNum" sz="quarter" idx="5"/>
          </p:nvPr>
        </p:nvSpPr>
        <p:spPr/>
        <p:txBody>
          <a:bodyPr/>
          <a:lstStyle/>
          <a:p>
            <a:fld id="{2475FE1C-9B17-4143-AFD9-87AC136F2526}" type="slidenum">
              <a:rPr lang="en-CA" smtClean="0"/>
              <a:t>171</a:t>
            </a:fld>
            <a:endParaRPr lang="en-CA"/>
          </a:p>
        </p:txBody>
      </p:sp>
    </p:spTree>
    <p:extLst>
      <p:ext uri="{BB962C8B-B14F-4D97-AF65-F5344CB8AC3E}">
        <p14:creationId xmlns:p14="http://schemas.microsoft.com/office/powerpoint/2010/main" val="2964448908"/>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sz="1200" kern="1200" dirty="0">
                <a:solidFill>
                  <a:schemeClr val="tx1"/>
                </a:solidFill>
                <a:effectLst/>
                <a:latin typeface="+mn-lt"/>
                <a:ea typeface="+mn-ea"/>
                <a:cs typeface="+mn-cs"/>
              </a:rPr>
              <a:t>The diaphragms in this design example are 130 mm wide, 1406 mm deep, and 885 mm to 935 mm long, depending on which girders they are positioned between. </a:t>
            </a:r>
            <a:endParaRPr lang="en-CA" dirty="0"/>
          </a:p>
        </p:txBody>
      </p:sp>
      <p:sp>
        <p:nvSpPr>
          <p:cNvPr id="4" name="Slide Number Placeholder 3"/>
          <p:cNvSpPr>
            <a:spLocks noGrp="1"/>
          </p:cNvSpPr>
          <p:nvPr>
            <p:ph type="sldNum" sz="quarter" idx="5"/>
          </p:nvPr>
        </p:nvSpPr>
        <p:spPr/>
        <p:txBody>
          <a:bodyPr/>
          <a:lstStyle/>
          <a:p>
            <a:fld id="{2475FE1C-9B17-4143-AFD9-87AC136F2526}" type="slidenum">
              <a:rPr lang="en-CA" smtClean="0"/>
              <a:t>172</a:t>
            </a:fld>
            <a:endParaRPr lang="en-CA"/>
          </a:p>
        </p:txBody>
      </p:sp>
    </p:spTree>
    <p:extLst>
      <p:ext uri="{BB962C8B-B14F-4D97-AF65-F5344CB8AC3E}">
        <p14:creationId xmlns:p14="http://schemas.microsoft.com/office/powerpoint/2010/main" val="1435097257"/>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dirty="0"/>
              <a:t>Flexural resistance is based on CSA S6-14, make sure to use the most current version of CSA S6</a:t>
            </a:r>
          </a:p>
          <a:p>
            <a:pPr marL="171450" indent="-171450">
              <a:buFontTx/>
              <a:buChar char="-"/>
            </a:pPr>
            <a:endParaRPr lang="en-CA" dirty="0"/>
          </a:p>
        </p:txBody>
      </p:sp>
      <p:sp>
        <p:nvSpPr>
          <p:cNvPr id="4" name="Slide Number Placeholder 3"/>
          <p:cNvSpPr>
            <a:spLocks noGrp="1"/>
          </p:cNvSpPr>
          <p:nvPr>
            <p:ph type="sldNum" sz="quarter" idx="5"/>
          </p:nvPr>
        </p:nvSpPr>
        <p:spPr/>
        <p:txBody>
          <a:bodyPr/>
          <a:lstStyle/>
          <a:p>
            <a:fld id="{2475FE1C-9B17-4143-AFD9-87AC136F2526}" type="slidenum">
              <a:rPr lang="en-CA" smtClean="0"/>
              <a:t>173</a:t>
            </a:fld>
            <a:endParaRPr lang="en-CA"/>
          </a:p>
        </p:txBody>
      </p:sp>
    </p:spTree>
    <p:extLst>
      <p:ext uri="{BB962C8B-B14F-4D97-AF65-F5344CB8AC3E}">
        <p14:creationId xmlns:p14="http://schemas.microsoft.com/office/powerpoint/2010/main" val="3122938781"/>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dirty="0"/>
              <a:t>Flexural resistance is based on CSA S6-14, make sure to use the most current version of CSA S6</a:t>
            </a:r>
          </a:p>
          <a:p>
            <a:pPr marL="171450" indent="-171450">
              <a:buFontTx/>
              <a:buChar char="-"/>
            </a:pPr>
            <a:endParaRPr lang="en-CA" dirty="0"/>
          </a:p>
        </p:txBody>
      </p:sp>
      <p:sp>
        <p:nvSpPr>
          <p:cNvPr id="4" name="Slide Number Placeholder 3"/>
          <p:cNvSpPr>
            <a:spLocks noGrp="1"/>
          </p:cNvSpPr>
          <p:nvPr>
            <p:ph type="sldNum" sz="quarter" idx="5"/>
          </p:nvPr>
        </p:nvSpPr>
        <p:spPr/>
        <p:txBody>
          <a:bodyPr/>
          <a:lstStyle/>
          <a:p>
            <a:fld id="{2475FE1C-9B17-4143-AFD9-87AC136F2526}" type="slidenum">
              <a:rPr lang="en-CA" smtClean="0"/>
              <a:t>174</a:t>
            </a:fld>
            <a:endParaRPr lang="en-CA"/>
          </a:p>
        </p:txBody>
      </p:sp>
    </p:spTree>
    <p:extLst>
      <p:ext uri="{BB962C8B-B14F-4D97-AF65-F5344CB8AC3E}">
        <p14:creationId xmlns:p14="http://schemas.microsoft.com/office/powerpoint/2010/main" val="4239301750"/>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dirty="0"/>
              <a:t>Flexural resistance is based on CSA S6-14, make sure to use the most current version of CSA S6</a:t>
            </a:r>
          </a:p>
          <a:p>
            <a:pPr marL="171450" indent="-171450">
              <a:buFontTx/>
              <a:buChar char="-"/>
            </a:pPr>
            <a:endParaRPr lang="en-CA" dirty="0"/>
          </a:p>
        </p:txBody>
      </p:sp>
      <p:sp>
        <p:nvSpPr>
          <p:cNvPr id="4" name="Slide Number Placeholder 3"/>
          <p:cNvSpPr>
            <a:spLocks noGrp="1"/>
          </p:cNvSpPr>
          <p:nvPr>
            <p:ph type="sldNum" sz="quarter" idx="5"/>
          </p:nvPr>
        </p:nvSpPr>
        <p:spPr/>
        <p:txBody>
          <a:bodyPr/>
          <a:lstStyle/>
          <a:p>
            <a:fld id="{2475FE1C-9B17-4143-AFD9-87AC136F2526}" type="slidenum">
              <a:rPr lang="en-CA" smtClean="0"/>
              <a:t>175</a:t>
            </a:fld>
            <a:endParaRPr lang="en-CA"/>
          </a:p>
        </p:txBody>
      </p:sp>
    </p:spTree>
    <p:extLst>
      <p:ext uri="{BB962C8B-B14F-4D97-AF65-F5344CB8AC3E}">
        <p14:creationId xmlns:p14="http://schemas.microsoft.com/office/powerpoint/2010/main" val="1140244215"/>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080D28-BD7D-467A-9891-CCC4FC5B942C}" type="slidenum">
              <a:rPr lang="en-US"/>
              <a:pPr/>
              <a:t>176</a:t>
            </a:fld>
            <a:endParaRPr lang="en-US" dirty="0"/>
          </a:p>
        </p:txBody>
      </p:sp>
      <p:sp>
        <p:nvSpPr>
          <p:cNvPr id="17410" name="Rectangle 2"/>
          <p:cNvSpPr>
            <a:spLocks noGrp="1" noRot="1" noChangeAspect="1" noChangeArrowheads="1"/>
          </p:cNvSpPr>
          <p:nvPr>
            <p:ph type="sldImg"/>
          </p:nvPr>
        </p:nvSpPr>
        <p:spPr bwMode="auto">
          <a:xfrm>
            <a:off x="457200" y="720725"/>
            <a:ext cx="6400800" cy="3600450"/>
          </a:xfrm>
          <a:prstGeom prst="rect">
            <a:avLst/>
          </a:prstGeom>
          <a:solidFill>
            <a:srgbClr val="FFFFFF"/>
          </a:solidFill>
          <a:ln>
            <a:solidFill>
              <a:srgbClr val="000000"/>
            </a:solidFill>
            <a:miter lim="800000"/>
            <a:headEnd/>
            <a:tailEnd/>
          </a:ln>
        </p:spPr>
      </p:sp>
      <p:sp>
        <p:nvSpPr>
          <p:cNvPr id="17411"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lIns="96661" tIns="48331" rIns="96661" bIns="48331"/>
          <a:lstStyle/>
          <a:p>
            <a:r>
              <a:rPr lang="en-CA" dirty="0"/>
              <a:t>- Connection design Per CSA O86-01. Designers make sure to use the latest version of CSA O86</a:t>
            </a:r>
          </a:p>
        </p:txBody>
      </p:sp>
    </p:spTree>
    <p:extLst>
      <p:ext uri="{BB962C8B-B14F-4D97-AF65-F5344CB8AC3E}">
        <p14:creationId xmlns:p14="http://schemas.microsoft.com/office/powerpoint/2010/main" val="2773546188"/>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dirty="0"/>
              <a:t>Four major connections for this bridge are:</a:t>
            </a:r>
          </a:p>
          <a:p>
            <a:pPr marL="628650" lvl="1" indent="-171450">
              <a:buFontTx/>
              <a:buChar char="-"/>
            </a:pPr>
            <a:r>
              <a:rPr lang="en-CA" dirty="0"/>
              <a:t>Deck to girder connection</a:t>
            </a:r>
          </a:p>
          <a:p>
            <a:pPr marL="628650" lvl="1" indent="-171450">
              <a:buFontTx/>
              <a:buChar char="-"/>
            </a:pPr>
            <a:r>
              <a:rPr lang="en-CA" dirty="0"/>
              <a:t>Deck to stiffener beam connection</a:t>
            </a:r>
          </a:p>
          <a:p>
            <a:pPr marL="628650" lvl="1" indent="-171450">
              <a:buFontTx/>
              <a:buChar char="-"/>
            </a:pPr>
            <a:r>
              <a:rPr lang="en-CA" dirty="0"/>
              <a:t>Diaphragm connection</a:t>
            </a:r>
          </a:p>
          <a:p>
            <a:pPr marL="628650" lvl="1" indent="-171450">
              <a:buFontTx/>
              <a:buChar char="-"/>
            </a:pPr>
            <a:r>
              <a:rPr lang="en-CA" dirty="0"/>
              <a:t>Girder bearing connection</a:t>
            </a:r>
          </a:p>
        </p:txBody>
      </p:sp>
      <p:sp>
        <p:nvSpPr>
          <p:cNvPr id="4" name="Slide Number Placeholder 3"/>
          <p:cNvSpPr>
            <a:spLocks noGrp="1"/>
          </p:cNvSpPr>
          <p:nvPr>
            <p:ph type="sldNum" sz="quarter" idx="5"/>
          </p:nvPr>
        </p:nvSpPr>
        <p:spPr/>
        <p:txBody>
          <a:bodyPr/>
          <a:lstStyle/>
          <a:p>
            <a:fld id="{2475FE1C-9B17-4143-AFD9-87AC136F2526}" type="slidenum">
              <a:rPr lang="en-CA" smtClean="0"/>
              <a:t>177</a:t>
            </a:fld>
            <a:endParaRPr lang="en-CA"/>
          </a:p>
        </p:txBody>
      </p:sp>
    </p:spTree>
    <p:extLst>
      <p:ext uri="{BB962C8B-B14F-4D97-AF65-F5344CB8AC3E}">
        <p14:creationId xmlns:p14="http://schemas.microsoft.com/office/powerpoint/2010/main" val="57790776"/>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deck panels are fastened to the girders using a cast aluminum alloy deck bracket</a:t>
            </a:r>
            <a:endParaRPr lang="en-CA" dirty="0"/>
          </a:p>
        </p:txBody>
      </p:sp>
      <p:sp>
        <p:nvSpPr>
          <p:cNvPr id="4" name="Slide Number Placeholder 3"/>
          <p:cNvSpPr>
            <a:spLocks noGrp="1"/>
          </p:cNvSpPr>
          <p:nvPr>
            <p:ph type="sldNum" sz="quarter" idx="5"/>
          </p:nvPr>
        </p:nvSpPr>
        <p:spPr/>
        <p:txBody>
          <a:bodyPr/>
          <a:lstStyle/>
          <a:p>
            <a:fld id="{2475FE1C-9B17-4143-AFD9-87AC136F2526}" type="slidenum">
              <a:rPr lang="en-CA" smtClean="0"/>
              <a:t>178</a:t>
            </a:fld>
            <a:endParaRPr lang="en-CA"/>
          </a:p>
        </p:txBody>
      </p:sp>
    </p:spTree>
    <p:extLst>
      <p:ext uri="{BB962C8B-B14F-4D97-AF65-F5344CB8AC3E}">
        <p14:creationId xmlns:p14="http://schemas.microsoft.com/office/powerpoint/2010/main" val="2777636951"/>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Each deck bracket is connected with a vertical thru-bolt from the deck panels.</a:t>
            </a:r>
          </a:p>
          <a:p>
            <a:r>
              <a:rPr lang="en-CA" dirty="0"/>
              <a:t>- The bottom leg of each deck bracket is seated in a shallow slot that is routed into the side face of a glulam girder</a:t>
            </a:r>
          </a:p>
        </p:txBody>
      </p:sp>
      <p:sp>
        <p:nvSpPr>
          <p:cNvPr id="4" name="Slide Number Placeholder 3"/>
          <p:cNvSpPr>
            <a:spLocks noGrp="1"/>
          </p:cNvSpPr>
          <p:nvPr>
            <p:ph type="sldNum" sz="quarter" idx="5"/>
          </p:nvPr>
        </p:nvSpPr>
        <p:spPr/>
        <p:txBody>
          <a:bodyPr/>
          <a:lstStyle/>
          <a:p>
            <a:fld id="{2475FE1C-9B17-4143-AFD9-87AC136F2526}" type="slidenum">
              <a:rPr lang="en-CA" smtClean="0"/>
              <a:t>179</a:t>
            </a:fld>
            <a:endParaRPr lang="en-CA"/>
          </a:p>
        </p:txBody>
      </p:sp>
    </p:spTree>
    <p:extLst>
      <p:ext uri="{BB962C8B-B14F-4D97-AF65-F5344CB8AC3E}">
        <p14:creationId xmlns:p14="http://schemas.microsoft.com/office/powerpoint/2010/main" val="32369884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Anchorage for stress laminated decks. CSA S6 provides a schedule for re-stressing the rods.</a:t>
            </a:r>
          </a:p>
        </p:txBody>
      </p:sp>
      <p:sp>
        <p:nvSpPr>
          <p:cNvPr id="4" name="Slide Number Placeholder 3"/>
          <p:cNvSpPr>
            <a:spLocks noGrp="1"/>
          </p:cNvSpPr>
          <p:nvPr>
            <p:ph type="sldNum" sz="quarter" idx="5"/>
          </p:nvPr>
        </p:nvSpPr>
        <p:spPr/>
        <p:txBody>
          <a:bodyPr/>
          <a:lstStyle/>
          <a:p>
            <a:fld id="{81A7FEDB-A8C7-4F77-AFD5-4BB23B5A2C40}" type="slidenum">
              <a:rPr lang="fr-CA" smtClean="0"/>
              <a:t>18</a:t>
            </a:fld>
            <a:endParaRPr lang="fr-CA"/>
          </a:p>
        </p:txBody>
      </p:sp>
    </p:spTree>
    <p:extLst>
      <p:ext uri="{BB962C8B-B14F-4D97-AF65-F5344CB8AC3E}">
        <p14:creationId xmlns:p14="http://schemas.microsoft.com/office/powerpoint/2010/main" val="182429227"/>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CA" dirty="0"/>
          </a:p>
        </p:txBody>
      </p:sp>
      <p:sp>
        <p:nvSpPr>
          <p:cNvPr id="4" name="Slide Number Placeholder 3"/>
          <p:cNvSpPr>
            <a:spLocks noGrp="1"/>
          </p:cNvSpPr>
          <p:nvPr>
            <p:ph type="sldNum" sz="quarter" idx="5"/>
          </p:nvPr>
        </p:nvSpPr>
        <p:spPr/>
        <p:txBody>
          <a:bodyPr/>
          <a:lstStyle/>
          <a:p>
            <a:fld id="{2475FE1C-9B17-4143-AFD9-87AC136F2526}" type="slidenum">
              <a:rPr lang="en-CA" smtClean="0"/>
              <a:t>180</a:t>
            </a:fld>
            <a:endParaRPr lang="en-CA"/>
          </a:p>
        </p:txBody>
      </p:sp>
    </p:spTree>
    <p:extLst>
      <p:ext uri="{BB962C8B-B14F-4D97-AF65-F5344CB8AC3E}">
        <p14:creationId xmlns:p14="http://schemas.microsoft.com/office/powerpoint/2010/main" val="1378906464"/>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sz="1200" kern="1200" dirty="0">
                <a:solidFill>
                  <a:schemeClr val="tx1"/>
                </a:solidFill>
                <a:effectLst/>
                <a:latin typeface="+mn-lt"/>
                <a:ea typeface="+mn-ea"/>
                <a:cs typeface="+mn-cs"/>
              </a:rPr>
              <a:t>The effect of friction between the deck panels and girders is ignored in this design example. However, it is interesting to note that friction between the deck panels and the girders is sufficient on its own to resist the longitudinal forces. The only longitudinal force acting on the deck panels is the braking force. This consists of 14.4% of the unfactored vertical load acting on the panels. With a 1.7 times ULS 1 load factor for braking, this corresponds to approximately 25% of the vertical load acting on the panels. The coefficient of static friction for smooth, dry wood acting on smooth, dry wood is approximately 0.30 to 0.50 (FPL 2010). The friction between the deck panels and girders would therefore be able resist at least 30% of the vertical load acting as a longitudinal force. Furthermore, the through-bolts and aluminum deck clips would offer additional normal force due to clamping action, thereby increasing the frictional resistance of longitudinal loads. </a:t>
            </a:r>
          </a:p>
          <a:p>
            <a:pPr marL="171450" indent="-171450">
              <a:buFontTx/>
              <a:buChar char="-"/>
            </a:pPr>
            <a:endParaRPr lang="en-CA" dirty="0"/>
          </a:p>
        </p:txBody>
      </p:sp>
      <p:sp>
        <p:nvSpPr>
          <p:cNvPr id="4" name="Slide Number Placeholder 3"/>
          <p:cNvSpPr>
            <a:spLocks noGrp="1"/>
          </p:cNvSpPr>
          <p:nvPr>
            <p:ph type="sldNum" sz="quarter" idx="5"/>
          </p:nvPr>
        </p:nvSpPr>
        <p:spPr/>
        <p:txBody>
          <a:bodyPr/>
          <a:lstStyle/>
          <a:p>
            <a:fld id="{2475FE1C-9B17-4143-AFD9-87AC136F2526}" type="slidenum">
              <a:rPr lang="en-CA" smtClean="0"/>
              <a:t>181</a:t>
            </a:fld>
            <a:endParaRPr lang="en-CA"/>
          </a:p>
        </p:txBody>
      </p:sp>
    </p:spTree>
    <p:extLst>
      <p:ext uri="{BB962C8B-B14F-4D97-AF65-F5344CB8AC3E}">
        <p14:creationId xmlns:p14="http://schemas.microsoft.com/office/powerpoint/2010/main" val="1883746199"/>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dirty="0"/>
              <a:t>Refer to the latest version of CSA O86 for lag screw design</a:t>
            </a:r>
          </a:p>
        </p:txBody>
      </p:sp>
      <p:sp>
        <p:nvSpPr>
          <p:cNvPr id="4" name="Slide Number Placeholder 3"/>
          <p:cNvSpPr>
            <a:spLocks noGrp="1"/>
          </p:cNvSpPr>
          <p:nvPr>
            <p:ph type="sldNum" sz="quarter" idx="5"/>
          </p:nvPr>
        </p:nvSpPr>
        <p:spPr/>
        <p:txBody>
          <a:bodyPr/>
          <a:lstStyle/>
          <a:p>
            <a:fld id="{2475FE1C-9B17-4143-AFD9-87AC136F2526}" type="slidenum">
              <a:rPr lang="en-CA" smtClean="0"/>
              <a:t>182</a:t>
            </a:fld>
            <a:endParaRPr lang="en-CA"/>
          </a:p>
        </p:txBody>
      </p:sp>
    </p:spTree>
    <p:extLst>
      <p:ext uri="{BB962C8B-B14F-4D97-AF65-F5344CB8AC3E}">
        <p14:creationId xmlns:p14="http://schemas.microsoft.com/office/powerpoint/2010/main" val="1842985174"/>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CA" dirty="0"/>
          </a:p>
        </p:txBody>
      </p:sp>
      <p:sp>
        <p:nvSpPr>
          <p:cNvPr id="4" name="Slide Number Placeholder 3"/>
          <p:cNvSpPr>
            <a:spLocks noGrp="1"/>
          </p:cNvSpPr>
          <p:nvPr>
            <p:ph type="sldNum" sz="quarter" idx="5"/>
          </p:nvPr>
        </p:nvSpPr>
        <p:spPr/>
        <p:txBody>
          <a:bodyPr/>
          <a:lstStyle/>
          <a:p>
            <a:fld id="{2475FE1C-9B17-4143-AFD9-87AC136F2526}" type="slidenum">
              <a:rPr lang="en-CA" smtClean="0"/>
              <a:t>183</a:t>
            </a:fld>
            <a:endParaRPr lang="en-CA"/>
          </a:p>
        </p:txBody>
      </p:sp>
    </p:spTree>
    <p:extLst>
      <p:ext uri="{BB962C8B-B14F-4D97-AF65-F5344CB8AC3E}">
        <p14:creationId xmlns:p14="http://schemas.microsoft.com/office/powerpoint/2010/main" val="530791602"/>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dirty="0" err="1"/>
              <a:t>Fzup</a:t>
            </a:r>
            <a:r>
              <a:rPr lang="en-CA" dirty="0"/>
              <a:t> =34 </a:t>
            </a:r>
            <a:r>
              <a:rPr lang="en-CA" dirty="0" err="1"/>
              <a:t>kN</a:t>
            </a:r>
            <a:r>
              <a:rPr lang="en-CA" dirty="0"/>
              <a:t> is from the computer model</a:t>
            </a:r>
          </a:p>
          <a:p>
            <a:pPr marL="171450" indent="-171450">
              <a:buFontTx/>
              <a:buChar char="-"/>
            </a:pPr>
            <a:r>
              <a:rPr lang="en-CA" dirty="0"/>
              <a:t>Rod design to resist upward forces</a:t>
            </a:r>
          </a:p>
          <a:p>
            <a:pPr marL="171450" indent="-171450">
              <a:buFontTx/>
              <a:buChar char="-"/>
            </a:pPr>
            <a:r>
              <a:rPr lang="en-CA" dirty="0"/>
              <a:t>Washer size for rod bearing on wood to resist upward forces</a:t>
            </a:r>
          </a:p>
          <a:p>
            <a:pPr marL="171450" indent="-171450">
              <a:buFontTx/>
              <a:buChar char="-"/>
            </a:pPr>
            <a:r>
              <a:rPr lang="en-CA" dirty="0"/>
              <a:t>Clip bearing to wood to resist upward forces</a:t>
            </a:r>
          </a:p>
          <a:p>
            <a:pPr marL="171450" indent="-171450">
              <a:buFontTx/>
              <a:buChar char="-"/>
            </a:pPr>
            <a:r>
              <a:rPr lang="en-CA" dirty="0"/>
              <a:t>Shear resistance in the slot for upward forces</a:t>
            </a:r>
          </a:p>
        </p:txBody>
      </p:sp>
      <p:sp>
        <p:nvSpPr>
          <p:cNvPr id="4" name="Slide Number Placeholder 3"/>
          <p:cNvSpPr>
            <a:spLocks noGrp="1"/>
          </p:cNvSpPr>
          <p:nvPr>
            <p:ph type="sldNum" sz="quarter" idx="5"/>
          </p:nvPr>
        </p:nvSpPr>
        <p:spPr/>
        <p:txBody>
          <a:bodyPr/>
          <a:lstStyle/>
          <a:p>
            <a:fld id="{2475FE1C-9B17-4143-AFD9-87AC136F2526}" type="slidenum">
              <a:rPr lang="en-CA" smtClean="0"/>
              <a:t>184</a:t>
            </a:fld>
            <a:endParaRPr lang="en-CA"/>
          </a:p>
        </p:txBody>
      </p:sp>
    </p:spTree>
    <p:extLst>
      <p:ext uri="{BB962C8B-B14F-4D97-AF65-F5344CB8AC3E}">
        <p14:creationId xmlns:p14="http://schemas.microsoft.com/office/powerpoint/2010/main" val="4289607984"/>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dirty="0"/>
              <a:t>Clip bearing on wood to resist download force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dirty="0"/>
              <a:t>Reactions </a:t>
            </a:r>
            <a:r>
              <a:rPr lang="en-CA" dirty="0" err="1"/>
              <a:t>Fx</a:t>
            </a:r>
            <a:r>
              <a:rPr lang="en-CA" dirty="0"/>
              <a:t> and </a:t>
            </a:r>
            <a:r>
              <a:rPr lang="en-CA" dirty="0" err="1"/>
              <a:t>Fz</a:t>
            </a:r>
            <a:r>
              <a:rPr lang="en-CA" dirty="0"/>
              <a:t> are from the computer model</a:t>
            </a:r>
          </a:p>
          <a:p>
            <a:pPr marL="171450" indent="-171450">
              <a:buFontTx/>
              <a:buChar char="-"/>
            </a:pPr>
            <a:endParaRPr lang="en-CA" dirty="0"/>
          </a:p>
        </p:txBody>
      </p:sp>
      <p:sp>
        <p:nvSpPr>
          <p:cNvPr id="4" name="Slide Number Placeholder 3"/>
          <p:cNvSpPr>
            <a:spLocks noGrp="1"/>
          </p:cNvSpPr>
          <p:nvPr>
            <p:ph type="sldNum" sz="quarter" idx="5"/>
          </p:nvPr>
        </p:nvSpPr>
        <p:spPr/>
        <p:txBody>
          <a:bodyPr/>
          <a:lstStyle/>
          <a:p>
            <a:fld id="{2475FE1C-9B17-4143-AFD9-87AC136F2526}" type="slidenum">
              <a:rPr lang="en-CA" smtClean="0"/>
              <a:t>185</a:t>
            </a:fld>
            <a:endParaRPr lang="en-CA"/>
          </a:p>
        </p:txBody>
      </p:sp>
    </p:spTree>
    <p:extLst>
      <p:ext uri="{BB962C8B-B14F-4D97-AF65-F5344CB8AC3E}">
        <p14:creationId xmlns:p14="http://schemas.microsoft.com/office/powerpoint/2010/main" val="353981704"/>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dirty="0"/>
              <a:t>Respective factors used in deck-to-girder connection design.</a:t>
            </a:r>
          </a:p>
          <a:p>
            <a:pPr marL="171450" indent="-171450">
              <a:buFontTx/>
              <a:buChar char="-"/>
            </a:pPr>
            <a:r>
              <a:rPr lang="en-CA" dirty="0"/>
              <a:t>Based on CSA O86-01, use most recent version of CSA O86</a:t>
            </a:r>
          </a:p>
        </p:txBody>
      </p:sp>
      <p:sp>
        <p:nvSpPr>
          <p:cNvPr id="4" name="Slide Number Placeholder 3"/>
          <p:cNvSpPr>
            <a:spLocks noGrp="1"/>
          </p:cNvSpPr>
          <p:nvPr>
            <p:ph type="sldNum" sz="quarter" idx="5"/>
          </p:nvPr>
        </p:nvSpPr>
        <p:spPr/>
        <p:txBody>
          <a:bodyPr/>
          <a:lstStyle/>
          <a:p>
            <a:fld id="{2475FE1C-9B17-4143-AFD9-87AC136F2526}" type="slidenum">
              <a:rPr lang="en-CA" smtClean="0"/>
              <a:t>186</a:t>
            </a:fld>
            <a:endParaRPr lang="en-CA"/>
          </a:p>
        </p:txBody>
      </p:sp>
    </p:spTree>
    <p:extLst>
      <p:ext uri="{BB962C8B-B14F-4D97-AF65-F5344CB8AC3E}">
        <p14:creationId xmlns:p14="http://schemas.microsoft.com/office/powerpoint/2010/main" val="255903867"/>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CA" sz="1200" dirty="0">
                <a:latin typeface="Century Gothic" panose="020B0502020202020204" pitchFamily="34" charset="0"/>
              </a:rPr>
              <a:t>- The deck-to-stiffener beam connection is based on the work of Witmer et al. The design is as follows:</a:t>
            </a:r>
          </a:p>
          <a:p>
            <a:pPr lvl="0"/>
            <a:r>
              <a:rPr lang="en-CA" sz="1200" dirty="0">
                <a:latin typeface="Century Gothic" panose="020B0502020202020204" pitchFamily="34" charset="0"/>
              </a:rPr>
              <a:t>- Stiffener beam bolt forces determined per “Reinforcing Transverse Glued-laminated Deck Panels with Through-bolted Glued-laminated Stiffener Beams” ASCE Journal of Bridge Engineering paper</a:t>
            </a:r>
          </a:p>
          <a:p>
            <a:pPr lvl="0"/>
            <a:r>
              <a:rPr lang="en-CA" sz="1200" dirty="0">
                <a:latin typeface="Century Gothic" panose="020B0502020202020204" pitchFamily="34" charset="0"/>
              </a:rPr>
              <a:t>- Stiffener beam moments and shears determined per “Simplified Design Procedure for Glued-Laminated Bridge Decks” by </a:t>
            </a:r>
            <a:r>
              <a:rPr lang="en-CA" sz="1200" dirty="0" err="1">
                <a:latin typeface="Century Gothic" panose="020B0502020202020204" pitchFamily="34" charset="0"/>
              </a:rPr>
              <a:t>McCatcheon</a:t>
            </a:r>
            <a:r>
              <a:rPr lang="en-CA" sz="1200" dirty="0">
                <a:latin typeface="Century Gothic" panose="020B0502020202020204" pitchFamily="34" charset="0"/>
              </a:rPr>
              <a:t> and </a:t>
            </a:r>
            <a:r>
              <a:rPr lang="en-CA" sz="1200" dirty="0" err="1">
                <a:latin typeface="Century Gothic" panose="020B0502020202020204" pitchFamily="34" charset="0"/>
              </a:rPr>
              <a:t>Taomi</a:t>
            </a:r>
            <a:endParaRPr lang="en-CA" sz="1200" dirty="0">
              <a:latin typeface="Century Gothic" panose="020B0502020202020204" pitchFamily="34" charset="0"/>
            </a:endParaRPr>
          </a:p>
          <a:p>
            <a:pPr lvl="0"/>
            <a:r>
              <a:rPr lang="en-CA" sz="1200" dirty="0">
                <a:latin typeface="Century Gothic" panose="020B0502020202020204" pitchFamily="34" charset="0"/>
              </a:rPr>
              <a:t>- Strength design per the CHBDC</a:t>
            </a:r>
            <a:endParaRPr lang="en-CA" altLang="en-US" dirty="0">
              <a:solidFill>
                <a:schemeClr val="tx1">
                  <a:lumMod val="85000"/>
                  <a:lumOff val="15000"/>
                </a:schemeClr>
              </a:solidFill>
              <a:latin typeface="Century Gothic" panose="020B0502020202020204" pitchFamily="34" charset="0"/>
            </a:endParaRPr>
          </a:p>
          <a:p>
            <a:pPr marL="171450" indent="-171450">
              <a:buFontTx/>
              <a:buChar char="-"/>
            </a:pPr>
            <a:endParaRPr lang="en-CA" dirty="0"/>
          </a:p>
        </p:txBody>
      </p:sp>
      <p:sp>
        <p:nvSpPr>
          <p:cNvPr id="4" name="Slide Number Placeholder 3"/>
          <p:cNvSpPr>
            <a:spLocks noGrp="1"/>
          </p:cNvSpPr>
          <p:nvPr>
            <p:ph type="sldNum" sz="quarter" idx="5"/>
          </p:nvPr>
        </p:nvSpPr>
        <p:spPr/>
        <p:txBody>
          <a:bodyPr/>
          <a:lstStyle/>
          <a:p>
            <a:fld id="{2475FE1C-9B17-4143-AFD9-87AC136F2526}" type="slidenum">
              <a:rPr lang="en-CA" smtClean="0"/>
              <a:t>187</a:t>
            </a:fld>
            <a:endParaRPr lang="en-CA"/>
          </a:p>
        </p:txBody>
      </p:sp>
    </p:spTree>
    <p:extLst>
      <p:ext uri="{BB962C8B-B14F-4D97-AF65-F5344CB8AC3E}">
        <p14:creationId xmlns:p14="http://schemas.microsoft.com/office/powerpoint/2010/main" val="3407911593"/>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dirty="0"/>
              <a:t>Determine the longitudinal shear and moment in the stiffener beam to design the stiffener beam and its bolts</a:t>
            </a:r>
          </a:p>
        </p:txBody>
      </p:sp>
      <p:sp>
        <p:nvSpPr>
          <p:cNvPr id="4" name="Slide Number Placeholder 3"/>
          <p:cNvSpPr>
            <a:spLocks noGrp="1"/>
          </p:cNvSpPr>
          <p:nvPr>
            <p:ph type="sldNum" sz="quarter" idx="5"/>
          </p:nvPr>
        </p:nvSpPr>
        <p:spPr/>
        <p:txBody>
          <a:bodyPr/>
          <a:lstStyle/>
          <a:p>
            <a:fld id="{2475FE1C-9B17-4143-AFD9-87AC136F2526}" type="slidenum">
              <a:rPr lang="en-CA" smtClean="0"/>
              <a:t>188</a:t>
            </a:fld>
            <a:endParaRPr lang="en-CA"/>
          </a:p>
        </p:txBody>
      </p:sp>
    </p:spTree>
    <p:extLst>
      <p:ext uri="{BB962C8B-B14F-4D97-AF65-F5344CB8AC3E}">
        <p14:creationId xmlns:p14="http://schemas.microsoft.com/office/powerpoint/2010/main" val="3433250585"/>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dirty="0"/>
              <a:t>Determine the bolt forces</a:t>
            </a:r>
          </a:p>
          <a:p>
            <a:pPr marL="171450" indent="-171450">
              <a:buFontTx/>
              <a:buChar char="-"/>
            </a:pPr>
            <a:r>
              <a:rPr lang="en-CA" dirty="0"/>
              <a:t>Determine spacing between bolts</a:t>
            </a:r>
          </a:p>
          <a:p>
            <a:pPr marL="171450" indent="-171450">
              <a:buFontTx/>
              <a:buChar char="-"/>
            </a:pPr>
            <a:r>
              <a:rPr lang="en-CA" dirty="0"/>
              <a:t>Load path required to transfer verticals from adjacent glulam deck panels results in shearing and bending of the stiffener beam. The through bolts in the stiffener beam must resist the these forces in axial tension.</a:t>
            </a:r>
          </a:p>
        </p:txBody>
      </p:sp>
      <p:sp>
        <p:nvSpPr>
          <p:cNvPr id="4" name="Slide Number Placeholder 3"/>
          <p:cNvSpPr>
            <a:spLocks noGrp="1"/>
          </p:cNvSpPr>
          <p:nvPr>
            <p:ph type="sldNum" sz="quarter" idx="5"/>
          </p:nvPr>
        </p:nvSpPr>
        <p:spPr/>
        <p:txBody>
          <a:bodyPr/>
          <a:lstStyle/>
          <a:p>
            <a:fld id="{2475FE1C-9B17-4143-AFD9-87AC136F2526}" type="slidenum">
              <a:rPr lang="en-CA" smtClean="0"/>
              <a:t>189</a:t>
            </a:fld>
            <a:endParaRPr lang="en-CA"/>
          </a:p>
        </p:txBody>
      </p:sp>
    </p:spTree>
    <p:extLst>
      <p:ext uri="{BB962C8B-B14F-4D97-AF65-F5344CB8AC3E}">
        <p14:creationId xmlns:p14="http://schemas.microsoft.com/office/powerpoint/2010/main" val="35758876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 Anchorage detail for stressed laminated decks with bars above and below the deck. The top bar becomes embedded in the wearing surface.</a:t>
            </a:r>
          </a:p>
          <a:p>
            <a:endParaRPr lang="en-CA" dirty="0"/>
          </a:p>
        </p:txBody>
      </p:sp>
      <p:sp>
        <p:nvSpPr>
          <p:cNvPr id="4" name="Slide Number Placeholder 3"/>
          <p:cNvSpPr>
            <a:spLocks noGrp="1"/>
          </p:cNvSpPr>
          <p:nvPr>
            <p:ph type="sldNum" sz="quarter" idx="5"/>
          </p:nvPr>
        </p:nvSpPr>
        <p:spPr/>
        <p:txBody>
          <a:bodyPr/>
          <a:lstStyle/>
          <a:p>
            <a:fld id="{81A7FEDB-A8C7-4F77-AFD5-4BB23B5A2C40}" type="slidenum">
              <a:rPr lang="fr-CA" smtClean="0"/>
              <a:t>19</a:t>
            </a:fld>
            <a:endParaRPr lang="fr-CA"/>
          </a:p>
        </p:txBody>
      </p:sp>
    </p:spTree>
    <p:extLst>
      <p:ext uri="{BB962C8B-B14F-4D97-AF65-F5344CB8AC3E}">
        <p14:creationId xmlns:p14="http://schemas.microsoft.com/office/powerpoint/2010/main" val="3338474441"/>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dirty="0"/>
              <a:t>Determine the shear in the stiffener beam and calculate the resulting axial forces in the bolts</a:t>
            </a:r>
          </a:p>
          <a:p>
            <a:pPr marL="171450" indent="-171450">
              <a:buFontTx/>
              <a:buChar char="-"/>
            </a:pPr>
            <a:r>
              <a:rPr lang="en-CA" dirty="0"/>
              <a:t>Assume the continuous stiffener beam can be idealized as several discrete beams of length </a:t>
            </a:r>
            <a:r>
              <a:rPr lang="en-CA" dirty="0" err="1"/>
              <a:t>d+c+e+f</a:t>
            </a:r>
            <a:endParaRPr lang="en-CA" dirty="0"/>
          </a:p>
          <a:p>
            <a:pPr marL="171450" indent="-171450">
              <a:buFontTx/>
              <a:buChar char="-"/>
            </a:pPr>
            <a:r>
              <a:rPr lang="en-CA" dirty="0"/>
              <a:t>Use this shear force to design the stiffener beam (next slide)</a:t>
            </a:r>
          </a:p>
        </p:txBody>
      </p:sp>
      <p:sp>
        <p:nvSpPr>
          <p:cNvPr id="4" name="Slide Number Placeholder 3"/>
          <p:cNvSpPr>
            <a:spLocks noGrp="1"/>
          </p:cNvSpPr>
          <p:nvPr>
            <p:ph type="sldNum" sz="quarter" idx="5"/>
          </p:nvPr>
        </p:nvSpPr>
        <p:spPr/>
        <p:txBody>
          <a:bodyPr/>
          <a:lstStyle/>
          <a:p>
            <a:fld id="{2475FE1C-9B17-4143-AFD9-87AC136F2526}" type="slidenum">
              <a:rPr lang="en-CA" smtClean="0"/>
              <a:t>190</a:t>
            </a:fld>
            <a:endParaRPr lang="en-CA"/>
          </a:p>
        </p:txBody>
      </p:sp>
    </p:spTree>
    <p:extLst>
      <p:ext uri="{BB962C8B-B14F-4D97-AF65-F5344CB8AC3E}">
        <p14:creationId xmlns:p14="http://schemas.microsoft.com/office/powerpoint/2010/main" val="1768386337"/>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dirty="0"/>
              <a:t>Shear resistance in stiffener beam based on CSA S6-14. (note CSA S6-19 has slightly different version of this equation, but result is the same)</a:t>
            </a:r>
          </a:p>
        </p:txBody>
      </p:sp>
      <p:sp>
        <p:nvSpPr>
          <p:cNvPr id="4" name="Slide Number Placeholder 3"/>
          <p:cNvSpPr>
            <a:spLocks noGrp="1"/>
          </p:cNvSpPr>
          <p:nvPr>
            <p:ph type="sldNum" sz="quarter" idx="5"/>
          </p:nvPr>
        </p:nvSpPr>
        <p:spPr/>
        <p:txBody>
          <a:bodyPr/>
          <a:lstStyle/>
          <a:p>
            <a:fld id="{2475FE1C-9B17-4143-AFD9-87AC136F2526}" type="slidenum">
              <a:rPr lang="en-CA" smtClean="0"/>
              <a:t>191</a:t>
            </a:fld>
            <a:endParaRPr lang="en-CA"/>
          </a:p>
        </p:txBody>
      </p:sp>
    </p:spTree>
    <p:extLst>
      <p:ext uri="{BB962C8B-B14F-4D97-AF65-F5344CB8AC3E}">
        <p14:creationId xmlns:p14="http://schemas.microsoft.com/office/powerpoint/2010/main" val="1987227138"/>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dirty="0"/>
              <a:t>Recall the maximum tension force in the tie rods is the sum of 46 </a:t>
            </a:r>
            <a:r>
              <a:rPr lang="en-CA" dirty="0" err="1"/>
              <a:t>kN</a:t>
            </a:r>
            <a:r>
              <a:rPr lang="en-CA" dirty="0"/>
              <a:t> (from external loads) and 27 </a:t>
            </a:r>
            <a:r>
              <a:rPr lang="en-CA" dirty="0" err="1"/>
              <a:t>kN</a:t>
            </a:r>
            <a:r>
              <a:rPr lang="en-CA" dirty="0"/>
              <a:t> (lateral brace force) = 73 </a:t>
            </a:r>
            <a:r>
              <a:rPr lang="en-CA" dirty="0" err="1"/>
              <a:t>kN</a:t>
            </a:r>
            <a:endParaRPr lang="en-CA" dirty="0"/>
          </a:p>
          <a:p>
            <a:pPr marL="171450" indent="-171450">
              <a:buFontTx/>
              <a:buChar char="-"/>
            </a:pPr>
            <a:r>
              <a:rPr lang="en-CA" dirty="0"/>
              <a:t>Connection design similar to the Deck to girder beam design</a:t>
            </a:r>
          </a:p>
          <a:p>
            <a:pPr marL="171450" indent="-171450">
              <a:buFontTx/>
              <a:buChar char="-"/>
            </a:pPr>
            <a:r>
              <a:rPr lang="en-CA" dirty="0"/>
              <a:t>Design done using CSA O86-01 – designer to use most recent CSA O86</a:t>
            </a:r>
          </a:p>
        </p:txBody>
      </p:sp>
      <p:sp>
        <p:nvSpPr>
          <p:cNvPr id="4" name="Slide Number Placeholder 3"/>
          <p:cNvSpPr>
            <a:spLocks noGrp="1"/>
          </p:cNvSpPr>
          <p:nvPr>
            <p:ph type="sldNum" sz="quarter" idx="5"/>
          </p:nvPr>
        </p:nvSpPr>
        <p:spPr/>
        <p:txBody>
          <a:bodyPr/>
          <a:lstStyle/>
          <a:p>
            <a:fld id="{2475FE1C-9B17-4143-AFD9-87AC136F2526}" type="slidenum">
              <a:rPr lang="en-CA" smtClean="0"/>
              <a:t>192</a:t>
            </a:fld>
            <a:endParaRPr lang="en-CA"/>
          </a:p>
        </p:txBody>
      </p:sp>
    </p:spTree>
    <p:extLst>
      <p:ext uri="{BB962C8B-B14F-4D97-AF65-F5344CB8AC3E}">
        <p14:creationId xmlns:p14="http://schemas.microsoft.com/office/powerpoint/2010/main" val="2232008936"/>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dirty="0"/>
              <a:t>Respective factors used in diaphragm to girder connection design.</a:t>
            </a:r>
          </a:p>
          <a:p>
            <a:pPr marL="171450" indent="-171450">
              <a:buFontTx/>
              <a:buChar char="-"/>
            </a:pPr>
            <a:r>
              <a:rPr lang="en-CA" dirty="0"/>
              <a:t>Based on CSA O86-01, use most recent version of CSA O86</a:t>
            </a:r>
          </a:p>
          <a:p>
            <a:pPr marL="171450" indent="-171450">
              <a:buFontTx/>
              <a:buChar char="-"/>
            </a:pPr>
            <a:r>
              <a:rPr lang="en-CA" dirty="0"/>
              <a:t>Note that the washer plate thickness shall also be checked (not shown)</a:t>
            </a:r>
          </a:p>
          <a:p>
            <a:pPr marL="171450" indent="-171450">
              <a:buFontTx/>
              <a:buChar char="-"/>
            </a:pPr>
            <a:endParaRPr lang="en-CA" dirty="0"/>
          </a:p>
        </p:txBody>
      </p:sp>
      <p:sp>
        <p:nvSpPr>
          <p:cNvPr id="4" name="Slide Number Placeholder 3"/>
          <p:cNvSpPr>
            <a:spLocks noGrp="1"/>
          </p:cNvSpPr>
          <p:nvPr>
            <p:ph type="sldNum" sz="quarter" idx="5"/>
          </p:nvPr>
        </p:nvSpPr>
        <p:spPr/>
        <p:txBody>
          <a:bodyPr/>
          <a:lstStyle/>
          <a:p>
            <a:fld id="{2475FE1C-9B17-4143-AFD9-87AC136F2526}" type="slidenum">
              <a:rPr lang="en-CA" smtClean="0"/>
              <a:t>193</a:t>
            </a:fld>
            <a:endParaRPr lang="en-CA"/>
          </a:p>
        </p:txBody>
      </p:sp>
    </p:spTree>
    <p:extLst>
      <p:ext uri="{BB962C8B-B14F-4D97-AF65-F5344CB8AC3E}">
        <p14:creationId xmlns:p14="http://schemas.microsoft.com/office/powerpoint/2010/main" val="3540763568"/>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dirty="0"/>
              <a:t>Concept of the girder to bearing connection</a:t>
            </a:r>
          </a:p>
        </p:txBody>
      </p:sp>
      <p:sp>
        <p:nvSpPr>
          <p:cNvPr id="4" name="Slide Number Placeholder 3"/>
          <p:cNvSpPr>
            <a:spLocks noGrp="1"/>
          </p:cNvSpPr>
          <p:nvPr>
            <p:ph type="sldNum" sz="quarter" idx="5"/>
          </p:nvPr>
        </p:nvSpPr>
        <p:spPr/>
        <p:txBody>
          <a:bodyPr/>
          <a:lstStyle/>
          <a:p>
            <a:fld id="{2475FE1C-9B17-4143-AFD9-87AC136F2526}" type="slidenum">
              <a:rPr lang="en-CA" smtClean="0"/>
              <a:t>194</a:t>
            </a:fld>
            <a:endParaRPr lang="en-CA"/>
          </a:p>
        </p:txBody>
      </p:sp>
    </p:spTree>
    <p:extLst>
      <p:ext uri="{BB962C8B-B14F-4D97-AF65-F5344CB8AC3E}">
        <p14:creationId xmlns:p14="http://schemas.microsoft.com/office/powerpoint/2010/main" val="289758401"/>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dirty="0" err="1"/>
              <a:t>Tf</a:t>
            </a:r>
            <a:r>
              <a:rPr lang="en-CA" dirty="0"/>
              <a:t> = 73 </a:t>
            </a:r>
            <a:r>
              <a:rPr lang="en-CA" dirty="0" err="1"/>
              <a:t>kN</a:t>
            </a:r>
            <a:r>
              <a:rPr lang="en-CA" dirty="0"/>
              <a:t> comes from computer model analysis</a:t>
            </a:r>
          </a:p>
        </p:txBody>
      </p:sp>
      <p:sp>
        <p:nvSpPr>
          <p:cNvPr id="4" name="Slide Number Placeholder 3"/>
          <p:cNvSpPr>
            <a:spLocks noGrp="1"/>
          </p:cNvSpPr>
          <p:nvPr>
            <p:ph type="sldNum" sz="quarter" idx="5"/>
          </p:nvPr>
        </p:nvSpPr>
        <p:spPr/>
        <p:txBody>
          <a:bodyPr/>
          <a:lstStyle/>
          <a:p>
            <a:fld id="{2475FE1C-9B17-4143-AFD9-87AC136F2526}" type="slidenum">
              <a:rPr lang="en-CA" smtClean="0"/>
              <a:t>195</a:t>
            </a:fld>
            <a:endParaRPr lang="en-CA"/>
          </a:p>
        </p:txBody>
      </p:sp>
    </p:spTree>
    <p:extLst>
      <p:ext uri="{BB962C8B-B14F-4D97-AF65-F5344CB8AC3E}">
        <p14:creationId xmlns:p14="http://schemas.microsoft.com/office/powerpoint/2010/main" val="1058843091"/>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dirty="0"/>
              <a:t>Based on CSA O86-01, use most recent version of CSA O86</a:t>
            </a:r>
          </a:p>
          <a:p>
            <a:pPr marL="171450" indent="-171450">
              <a:buFontTx/>
              <a:buChar char="-"/>
            </a:pPr>
            <a:endParaRPr lang="en-CA" dirty="0"/>
          </a:p>
        </p:txBody>
      </p:sp>
      <p:sp>
        <p:nvSpPr>
          <p:cNvPr id="4" name="Slide Number Placeholder 3"/>
          <p:cNvSpPr>
            <a:spLocks noGrp="1"/>
          </p:cNvSpPr>
          <p:nvPr>
            <p:ph type="sldNum" sz="quarter" idx="5"/>
          </p:nvPr>
        </p:nvSpPr>
        <p:spPr/>
        <p:txBody>
          <a:bodyPr/>
          <a:lstStyle/>
          <a:p>
            <a:fld id="{2475FE1C-9B17-4143-AFD9-87AC136F2526}" type="slidenum">
              <a:rPr lang="en-CA" smtClean="0"/>
              <a:t>196</a:t>
            </a:fld>
            <a:endParaRPr lang="en-CA"/>
          </a:p>
        </p:txBody>
      </p:sp>
    </p:spTree>
    <p:extLst>
      <p:ext uri="{BB962C8B-B14F-4D97-AF65-F5344CB8AC3E}">
        <p14:creationId xmlns:p14="http://schemas.microsoft.com/office/powerpoint/2010/main" val="4148031300"/>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dirty="0"/>
              <a:t>Design of bolts in glued-laminated timber</a:t>
            </a:r>
          </a:p>
          <a:p>
            <a:pPr marL="171450" indent="-171450">
              <a:buFontTx/>
              <a:buChar char="-"/>
            </a:pPr>
            <a:r>
              <a:rPr lang="en-CA" dirty="0"/>
              <a:t>Based on CSA O86-01, use most recent version of CSA O86</a:t>
            </a:r>
          </a:p>
          <a:p>
            <a:pPr marL="171450" indent="-171450">
              <a:buFontTx/>
              <a:buChar char="-"/>
            </a:pPr>
            <a:endParaRPr lang="en-CA" dirty="0"/>
          </a:p>
        </p:txBody>
      </p:sp>
      <p:sp>
        <p:nvSpPr>
          <p:cNvPr id="4" name="Slide Number Placeholder 3"/>
          <p:cNvSpPr>
            <a:spLocks noGrp="1"/>
          </p:cNvSpPr>
          <p:nvPr>
            <p:ph type="sldNum" sz="quarter" idx="5"/>
          </p:nvPr>
        </p:nvSpPr>
        <p:spPr/>
        <p:txBody>
          <a:bodyPr/>
          <a:lstStyle/>
          <a:p>
            <a:fld id="{2475FE1C-9B17-4143-AFD9-87AC136F2526}" type="slidenum">
              <a:rPr lang="en-CA" smtClean="0"/>
              <a:t>197</a:t>
            </a:fld>
            <a:endParaRPr lang="en-CA"/>
          </a:p>
        </p:txBody>
      </p:sp>
    </p:spTree>
    <p:extLst>
      <p:ext uri="{BB962C8B-B14F-4D97-AF65-F5344CB8AC3E}">
        <p14:creationId xmlns:p14="http://schemas.microsoft.com/office/powerpoint/2010/main" val="3128256074"/>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dirty="0"/>
              <a:t>Double shear with wood main member</a:t>
            </a:r>
          </a:p>
        </p:txBody>
      </p:sp>
      <p:sp>
        <p:nvSpPr>
          <p:cNvPr id="4" name="Slide Number Placeholder 3"/>
          <p:cNvSpPr>
            <a:spLocks noGrp="1"/>
          </p:cNvSpPr>
          <p:nvPr>
            <p:ph type="sldNum" sz="quarter" idx="5"/>
          </p:nvPr>
        </p:nvSpPr>
        <p:spPr/>
        <p:txBody>
          <a:bodyPr/>
          <a:lstStyle/>
          <a:p>
            <a:fld id="{2475FE1C-9B17-4143-AFD9-87AC136F2526}" type="slidenum">
              <a:rPr lang="en-CA" smtClean="0"/>
              <a:t>198</a:t>
            </a:fld>
            <a:endParaRPr lang="en-CA"/>
          </a:p>
        </p:txBody>
      </p:sp>
    </p:spTree>
    <p:extLst>
      <p:ext uri="{BB962C8B-B14F-4D97-AF65-F5344CB8AC3E}">
        <p14:creationId xmlns:p14="http://schemas.microsoft.com/office/powerpoint/2010/main" val="167813610"/>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CA" dirty="0"/>
          </a:p>
          <a:p>
            <a:pPr marL="171450" indent="-171450">
              <a:buFontTx/>
              <a:buChar char="-"/>
            </a:pPr>
            <a:r>
              <a:rPr lang="en-CA" dirty="0"/>
              <a:t>Tr and </a:t>
            </a:r>
            <a:r>
              <a:rPr lang="en-CA" dirty="0" err="1"/>
              <a:t>Vr</a:t>
            </a:r>
            <a:r>
              <a:rPr lang="en-CA" dirty="0"/>
              <a:t> reduction values per manufacturer’s specifications</a:t>
            </a:r>
          </a:p>
          <a:p>
            <a:pPr marL="171450" indent="-171450">
              <a:buFontTx/>
              <a:buChar char="-"/>
            </a:pPr>
            <a:r>
              <a:rPr lang="en-CA" dirty="0"/>
              <a:t>Unity check ratios per manufacturer’s specifications</a:t>
            </a:r>
          </a:p>
        </p:txBody>
      </p:sp>
      <p:sp>
        <p:nvSpPr>
          <p:cNvPr id="4" name="Slide Number Placeholder 3"/>
          <p:cNvSpPr>
            <a:spLocks noGrp="1"/>
          </p:cNvSpPr>
          <p:nvPr>
            <p:ph type="sldNum" sz="quarter" idx="5"/>
          </p:nvPr>
        </p:nvSpPr>
        <p:spPr/>
        <p:txBody>
          <a:bodyPr/>
          <a:lstStyle/>
          <a:p>
            <a:fld id="{2475FE1C-9B17-4143-AFD9-87AC136F2526}" type="slidenum">
              <a:rPr lang="en-CA" smtClean="0"/>
              <a:t>199</a:t>
            </a:fld>
            <a:endParaRPr lang="en-CA"/>
          </a:p>
        </p:txBody>
      </p:sp>
    </p:spTree>
    <p:extLst>
      <p:ext uri="{BB962C8B-B14F-4D97-AF65-F5344CB8AC3E}">
        <p14:creationId xmlns:p14="http://schemas.microsoft.com/office/powerpoint/2010/main" val="3202811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eaLnBrk="1" hangingPunct="1">
              <a:lnSpc>
                <a:spcPct val="120000"/>
              </a:lnSpc>
            </a:pPr>
            <a:r>
              <a:rPr lang="en-CA" dirty="0">
                <a:latin typeface="Century Gothic" pitchFamily="34" charset="0"/>
              </a:rPr>
              <a:t>We will be covering the following topics for our discussion on Wood Bridge Design</a:t>
            </a:r>
          </a:p>
          <a:p>
            <a:pPr marL="171450" indent="-171450" eaLnBrk="1" hangingPunct="1">
              <a:lnSpc>
                <a:spcPct val="120000"/>
              </a:lnSpc>
              <a:buFontTx/>
              <a:buChar char="-"/>
            </a:pPr>
            <a:r>
              <a:rPr lang="en-CA" dirty="0">
                <a:latin typeface="Century Gothic" pitchFamily="34" charset="0"/>
              </a:rPr>
              <a:t>Required and recommended reference materials</a:t>
            </a:r>
          </a:p>
          <a:p>
            <a:pPr marL="171450" indent="-171450" eaLnBrk="1" hangingPunct="1">
              <a:lnSpc>
                <a:spcPct val="120000"/>
              </a:lnSpc>
              <a:buFontTx/>
              <a:buChar char="-"/>
            </a:pPr>
            <a:r>
              <a:rPr lang="en-CA" dirty="0">
                <a:latin typeface="Century Gothic" pitchFamily="34" charset="0"/>
              </a:rPr>
              <a:t>Different wood materials available</a:t>
            </a:r>
          </a:p>
          <a:p>
            <a:pPr marL="171450" indent="-171450" eaLnBrk="1" hangingPunct="1">
              <a:lnSpc>
                <a:spcPct val="120000"/>
              </a:lnSpc>
              <a:buFontTx/>
              <a:buChar char="-"/>
            </a:pPr>
            <a:r>
              <a:rPr lang="en-CA" dirty="0">
                <a:latin typeface="Century Gothic" pitchFamily="34" charset="0"/>
              </a:rPr>
              <a:t>Different bridge systems and an overview of some existing wood bridges</a:t>
            </a:r>
          </a:p>
          <a:p>
            <a:pPr marL="171450" indent="-171450" eaLnBrk="1" hangingPunct="1">
              <a:lnSpc>
                <a:spcPct val="120000"/>
              </a:lnSpc>
              <a:buFontTx/>
              <a:buChar char="-"/>
            </a:pPr>
            <a:r>
              <a:rPr lang="en-CA" dirty="0">
                <a:latin typeface="Century Gothic" pitchFamily="34" charset="0"/>
              </a:rPr>
              <a:t>Durability considerations for wood bridges</a:t>
            </a:r>
          </a:p>
          <a:p>
            <a:pPr marL="171450" indent="-171450" eaLnBrk="1" hangingPunct="1">
              <a:lnSpc>
                <a:spcPct val="120000"/>
              </a:lnSpc>
              <a:buFontTx/>
              <a:buChar char="-"/>
            </a:pPr>
            <a:r>
              <a:rPr lang="en-CA" dirty="0">
                <a:latin typeface="Century Gothic" pitchFamily="34" charset="0"/>
              </a:rPr>
              <a:t>A design example of a glulam deck on glulam girder beams with connection design</a:t>
            </a:r>
          </a:p>
          <a:p>
            <a:pPr eaLnBrk="1" hangingPunct="1">
              <a:lnSpc>
                <a:spcPct val="120000"/>
              </a:lnSpc>
            </a:pPr>
            <a:r>
              <a:rPr lang="en-CA" dirty="0">
                <a:latin typeface="Century Gothic" pitchFamily="34" charset="0"/>
              </a:rPr>
              <a:t>Photo: Lower Burnett Road Bridge, Washington</a:t>
            </a:r>
          </a:p>
          <a:p>
            <a:pPr eaLnBrk="1" hangingPunct="1">
              <a:lnSpc>
                <a:spcPct val="120000"/>
              </a:lnSpc>
            </a:pPr>
            <a:r>
              <a:rPr lang="en-CA" dirty="0">
                <a:latin typeface="Century Gothic" pitchFamily="34" charset="0"/>
              </a:rPr>
              <a:t>(Photograph courtesy of Western Wood Structures Inc. Tualatin, Oregon)</a:t>
            </a:r>
          </a:p>
        </p:txBody>
      </p:sp>
      <p:sp>
        <p:nvSpPr>
          <p:cNvPr id="4" name="Slide Number Placeholder 3"/>
          <p:cNvSpPr>
            <a:spLocks noGrp="1"/>
          </p:cNvSpPr>
          <p:nvPr>
            <p:ph type="sldNum" sz="quarter" idx="10"/>
          </p:nvPr>
        </p:nvSpPr>
        <p:spPr/>
        <p:txBody>
          <a:bodyPr/>
          <a:lstStyle/>
          <a:p>
            <a:fld id="{D5AB28F7-35BC-48C0-9CB1-51F8F5D1A251}" type="slidenum">
              <a:rPr lang="en-US" smtClean="0"/>
              <a:pPr/>
              <a:t>2</a:t>
            </a:fld>
            <a:endParaRPr lang="en-US" dirty="0"/>
          </a:p>
        </p:txBody>
      </p:sp>
    </p:spTree>
    <p:extLst>
      <p:ext uri="{BB962C8B-B14F-4D97-AF65-F5344CB8AC3E}">
        <p14:creationId xmlns:p14="http://schemas.microsoft.com/office/powerpoint/2010/main" val="6576507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Wood-concrete composite deck</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 </a:t>
            </a:r>
            <a:r>
              <a:rPr lang="en-CA" sz="1200" kern="1200" dirty="0">
                <a:solidFill>
                  <a:schemeClr val="tx1"/>
                </a:solidFill>
                <a:effectLst/>
                <a:latin typeface="+mn-lt"/>
                <a:ea typeface="+mn-ea"/>
                <a:cs typeface="+mn-cs"/>
              </a:rPr>
              <a:t>Wood-concrete composite decks are built from dimensional lumber laid side-by-side and nailed together to form a wood deck. The laminations can be either longitudinal or stress-laminated. </a:t>
            </a:r>
            <a:r>
              <a:rPr lang="en-CA" sz="1200" b="1" kern="1200" dirty="0">
                <a:solidFill>
                  <a:schemeClr val="tx1"/>
                </a:solidFill>
                <a:effectLst/>
                <a:latin typeface="+mn-lt"/>
                <a:ea typeface="+mn-ea"/>
                <a:cs typeface="+mn-cs"/>
              </a:rPr>
              <a:t>The concrete is mechanically interlocked with the laminated wood deck using keyways to create a composite slab</a:t>
            </a:r>
            <a:r>
              <a:rPr lang="en-CA" sz="1200" kern="1200" dirty="0">
                <a:solidFill>
                  <a:schemeClr val="tx1"/>
                </a:solidFill>
                <a:effectLst/>
                <a:latin typeface="+mn-lt"/>
                <a:ea typeface="+mn-ea"/>
                <a:cs typeface="+mn-cs"/>
              </a:rPr>
              <a:t>. The concrete provides a buffer between the vehicle wheels and wood planks, and provides better load distribution to the wood planks (significantly reducing the likelihood of plank delamination). While the wood laminations are not affected by road salts, the concrete portion is susceptible to salts and must be designed and protected appropriately. Detailing between the concrete and wood is also required to ensure that water does not get trapped between the two material interfaces.</a:t>
            </a:r>
          </a:p>
          <a:p>
            <a:endParaRPr lang="en-CA" dirty="0"/>
          </a:p>
        </p:txBody>
      </p:sp>
      <p:sp>
        <p:nvSpPr>
          <p:cNvPr id="4" name="Slide Number Placeholder 3"/>
          <p:cNvSpPr>
            <a:spLocks noGrp="1"/>
          </p:cNvSpPr>
          <p:nvPr>
            <p:ph type="sldNum" sz="quarter" idx="5"/>
          </p:nvPr>
        </p:nvSpPr>
        <p:spPr/>
        <p:txBody>
          <a:bodyPr/>
          <a:lstStyle/>
          <a:p>
            <a:fld id="{81A7FEDB-A8C7-4F77-AFD5-4BB23B5A2C40}" type="slidenum">
              <a:rPr lang="fr-CA" smtClean="0"/>
              <a:t>20</a:t>
            </a:fld>
            <a:endParaRPr lang="fr-CA"/>
          </a:p>
        </p:txBody>
      </p:sp>
    </p:spTree>
    <p:extLst>
      <p:ext uri="{BB962C8B-B14F-4D97-AF65-F5344CB8AC3E}">
        <p14:creationId xmlns:p14="http://schemas.microsoft.com/office/powerpoint/2010/main" val="3686377717"/>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dirty="0"/>
              <a:t>Tr and </a:t>
            </a:r>
            <a:r>
              <a:rPr lang="en-CA" dirty="0" err="1"/>
              <a:t>Vr</a:t>
            </a:r>
            <a:r>
              <a:rPr lang="en-CA" dirty="0"/>
              <a:t> reduction values per manufacturer’s specifications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dirty="0"/>
              <a:t>Unity check ratios per manufacturer’s specifications</a:t>
            </a:r>
          </a:p>
          <a:p>
            <a:pPr marL="171450" indent="-171450">
              <a:buFontTx/>
              <a:buChar char="-"/>
            </a:pPr>
            <a:endParaRPr lang="en-CA" dirty="0"/>
          </a:p>
        </p:txBody>
      </p:sp>
      <p:sp>
        <p:nvSpPr>
          <p:cNvPr id="4" name="Slide Number Placeholder 3"/>
          <p:cNvSpPr>
            <a:spLocks noGrp="1"/>
          </p:cNvSpPr>
          <p:nvPr>
            <p:ph type="sldNum" sz="quarter" idx="5"/>
          </p:nvPr>
        </p:nvSpPr>
        <p:spPr/>
        <p:txBody>
          <a:bodyPr/>
          <a:lstStyle/>
          <a:p>
            <a:fld id="{2475FE1C-9B17-4143-AFD9-87AC136F2526}" type="slidenum">
              <a:rPr lang="en-CA" smtClean="0"/>
              <a:t>200</a:t>
            </a:fld>
            <a:endParaRPr lang="en-CA"/>
          </a:p>
        </p:txBody>
      </p:sp>
    </p:spTree>
    <p:extLst>
      <p:ext uri="{BB962C8B-B14F-4D97-AF65-F5344CB8AC3E}">
        <p14:creationId xmlns:p14="http://schemas.microsoft.com/office/powerpoint/2010/main" val="2136421269"/>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dirty="0"/>
              <a:t>Anchor bolt design is adequate</a:t>
            </a:r>
          </a:p>
          <a:p>
            <a:pPr marL="171450" indent="-171450">
              <a:buFontTx/>
              <a:buChar char="-"/>
            </a:pPr>
            <a:r>
              <a:rPr lang="en-CA" dirty="0"/>
              <a:t>Check bearing plate thickness for gravity and uplift forces (not shown)</a:t>
            </a:r>
          </a:p>
        </p:txBody>
      </p:sp>
      <p:sp>
        <p:nvSpPr>
          <p:cNvPr id="4" name="Slide Number Placeholder 3"/>
          <p:cNvSpPr>
            <a:spLocks noGrp="1"/>
          </p:cNvSpPr>
          <p:nvPr>
            <p:ph type="sldNum" sz="quarter" idx="5"/>
          </p:nvPr>
        </p:nvSpPr>
        <p:spPr/>
        <p:txBody>
          <a:bodyPr/>
          <a:lstStyle/>
          <a:p>
            <a:fld id="{2475FE1C-9B17-4143-AFD9-87AC136F2526}" type="slidenum">
              <a:rPr lang="en-CA" smtClean="0"/>
              <a:t>201</a:t>
            </a:fld>
            <a:endParaRPr lang="en-CA"/>
          </a:p>
        </p:txBody>
      </p:sp>
    </p:spTree>
    <p:extLst>
      <p:ext uri="{BB962C8B-B14F-4D97-AF65-F5344CB8AC3E}">
        <p14:creationId xmlns:p14="http://schemas.microsoft.com/office/powerpoint/2010/main" val="2738873142"/>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dirty="0"/>
              <a:t>Based on CSA O86-01, use most recent version of CSA O86</a:t>
            </a:r>
          </a:p>
          <a:p>
            <a:pPr marL="171450" indent="-171450">
              <a:buFontTx/>
              <a:buChar char="-"/>
            </a:pPr>
            <a:endParaRPr lang="en-CA" dirty="0"/>
          </a:p>
        </p:txBody>
      </p:sp>
      <p:sp>
        <p:nvSpPr>
          <p:cNvPr id="4" name="Slide Number Placeholder 3"/>
          <p:cNvSpPr>
            <a:spLocks noGrp="1"/>
          </p:cNvSpPr>
          <p:nvPr>
            <p:ph type="sldNum" sz="quarter" idx="5"/>
          </p:nvPr>
        </p:nvSpPr>
        <p:spPr/>
        <p:txBody>
          <a:bodyPr/>
          <a:lstStyle/>
          <a:p>
            <a:fld id="{2475FE1C-9B17-4143-AFD9-87AC136F2526}" type="slidenum">
              <a:rPr lang="en-CA" smtClean="0"/>
              <a:t>202</a:t>
            </a:fld>
            <a:endParaRPr lang="en-CA"/>
          </a:p>
        </p:txBody>
      </p:sp>
    </p:spTree>
    <p:extLst>
      <p:ext uri="{BB962C8B-B14F-4D97-AF65-F5344CB8AC3E}">
        <p14:creationId xmlns:p14="http://schemas.microsoft.com/office/powerpoint/2010/main" val="2300381290"/>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dirty="0"/>
              <a:t>Respective factors used in girder–to-bearing connection design.</a:t>
            </a:r>
          </a:p>
          <a:p>
            <a:pPr marL="171450" indent="-171450">
              <a:buFontTx/>
              <a:buChar char="-"/>
            </a:pPr>
            <a:r>
              <a:rPr lang="en-CA" dirty="0"/>
              <a:t>Based on CSA O86-01, use most recent version of CSA O86</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sz="1200" dirty="0">
                <a:latin typeface="Century Gothic" panose="020B0502020202020204" pitchFamily="34" charset="0"/>
              </a:rPr>
              <a:t>Note: Diaphragms near support will also provide restraint.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sz="1200" dirty="0">
                <a:latin typeface="Century Gothic" panose="020B0502020202020204" pitchFamily="34" charset="0"/>
              </a:rPr>
              <a:t>Note: Additional checks for angles for bending &amp; prying on anchor bolts required.</a:t>
            </a:r>
          </a:p>
          <a:p>
            <a:pPr marL="171450" indent="-171450">
              <a:buFontTx/>
              <a:buChar char="-"/>
            </a:pPr>
            <a:endParaRPr lang="en-CA" dirty="0"/>
          </a:p>
          <a:p>
            <a:pPr marL="171450" indent="-171450">
              <a:buFontTx/>
              <a:buChar char="-"/>
            </a:pPr>
            <a:endParaRPr lang="en-CA" dirty="0"/>
          </a:p>
        </p:txBody>
      </p:sp>
      <p:sp>
        <p:nvSpPr>
          <p:cNvPr id="4" name="Slide Number Placeholder 3"/>
          <p:cNvSpPr>
            <a:spLocks noGrp="1"/>
          </p:cNvSpPr>
          <p:nvPr>
            <p:ph type="sldNum" sz="quarter" idx="5"/>
          </p:nvPr>
        </p:nvSpPr>
        <p:spPr/>
        <p:txBody>
          <a:bodyPr/>
          <a:lstStyle/>
          <a:p>
            <a:fld id="{2475FE1C-9B17-4143-AFD9-87AC136F2526}" type="slidenum">
              <a:rPr lang="en-CA" smtClean="0"/>
              <a:t>203</a:t>
            </a:fld>
            <a:endParaRPr lang="en-CA"/>
          </a:p>
        </p:txBody>
      </p:sp>
    </p:spTree>
    <p:extLst>
      <p:ext uri="{BB962C8B-B14F-4D97-AF65-F5344CB8AC3E}">
        <p14:creationId xmlns:p14="http://schemas.microsoft.com/office/powerpoint/2010/main" val="3993075590"/>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dirty="0"/>
              <a:t>Side plate design for bearing on the wood</a:t>
            </a:r>
          </a:p>
          <a:p>
            <a:pPr marL="171450" indent="-171450">
              <a:buFontTx/>
              <a:buChar char="-"/>
            </a:pPr>
            <a:r>
              <a:rPr lang="en-CA" dirty="0"/>
              <a:t>Note: check the plate for bending (not shown)</a:t>
            </a:r>
          </a:p>
        </p:txBody>
      </p:sp>
      <p:sp>
        <p:nvSpPr>
          <p:cNvPr id="4" name="Slide Number Placeholder 3"/>
          <p:cNvSpPr>
            <a:spLocks noGrp="1"/>
          </p:cNvSpPr>
          <p:nvPr>
            <p:ph type="sldNum" sz="quarter" idx="5"/>
          </p:nvPr>
        </p:nvSpPr>
        <p:spPr/>
        <p:txBody>
          <a:bodyPr/>
          <a:lstStyle/>
          <a:p>
            <a:fld id="{2475FE1C-9B17-4143-AFD9-87AC136F2526}" type="slidenum">
              <a:rPr lang="en-CA" smtClean="0"/>
              <a:t>204</a:t>
            </a:fld>
            <a:endParaRPr lang="en-CA"/>
          </a:p>
        </p:txBody>
      </p:sp>
    </p:spTree>
    <p:extLst>
      <p:ext uri="{BB962C8B-B14F-4D97-AF65-F5344CB8AC3E}">
        <p14:creationId xmlns:p14="http://schemas.microsoft.com/office/powerpoint/2010/main" val="939817216"/>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Notes on fabrication and construction:</a:t>
            </a:r>
          </a:p>
          <a:p>
            <a:pPr marL="628650" lvl="1" indent="-171450">
              <a:buFontTx/>
              <a:buChar char="-"/>
            </a:pPr>
            <a:r>
              <a:rPr lang="en-US" dirty="0"/>
              <a:t>Glulam members are fabricated in a controlled environment, with high quality control</a:t>
            </a:r>
          </a:p>
          <a:p>
            <a:pPr marL="628650" lvl="1" indent="-171450">
              <a:buFontTx/>
              <a:buChar char="-"/>
            </a:pPr>
            <a:r>
              <a:rPr lang="en-US" dirty="0"/>
              <a:t>Wood members are light and easy to transport to site</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They are light enough that small cranes, or even excavators, are typically sufficient for erection</a:t>
            </a:r>
          </a:p>
          <a:p>
            <a:pPr marL="628650" lvl="1" indent="-171450">
              <a:buFontTx/>
              <a:buChar char="-"/>
            </a:pPr>
            <a:r>
              <a:rPr lang="en-US" dirty="0"/>
              <a:t>Construction of the superstructure is limited to installation of the glulam members, fastening the connections, and waterproofing and paving the deck</a:t>
            </a:r>
          </a:p>
          <a:p>
            <a:pPr marL="1085850" lvl="2" indent="-171450">
              <a:buFontTx/>
              <a:buChar char="-"/>
            </a:pPr>
            <a:r>
              <a:rPr lang="en-US" dirty="0"/>
              <a:t>This process is much quicker than what we would expect for typical slab-on-girder bridges in steel and concrete</a:t>
            </a:r>
          </a:p>
        </p:txBody>
      </p:sp>
      <p:sp>
        <p:nvSpPr>
          <p:cNvPr id="4" name="Slide Number Placeholder 3"/>
          <p:cNvSpPr>
            <a:spLocks noGrp="1"/>
          </p:cNvSpPr>
          <p:nvPr>
            <p:ph type="sldNum" sz="quarter" idx="5"/>
          </p:nvPr>
        </p:nvSpPr>
        <p:spPr/>
        <p:txBody>
          <a:bodyPr/>
          <a:lstStyle/>
          <a:p>
            <a:fld id="{2475FE1C-9B17-4143-AFD9-87AC136F2526}" type="slidenum">
              <a:rPr lang="en-CA" smtClean="0"/>
              <a:t>205</a:t>
            </a:fld>
            <a:endParaRPr lang="en-CA"/>
          </a:p>
        </p:txBody>
      </p:sp>
    </p:spTree>
    <p:extLst>
      <p:ext uri="{BB962C8B-B14F-4D97-AF65-F5344CB8AC3E}">
        <p14:creationId xmlns:p14="http://schemas.microsoft.com/office/powerpoint/2010/main" val="3081286275"/>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Future work:</a:t>
            </a:r>
          </a:p>
          <a:p>
            <a:pPr marL="171450" indent="-171450">
              <a:buFontTx/>
              <a:buChar char="-"/>
            </a:pPr>
            <a:r>
              <a:rPr lang="en-US" dirty="0"/>
              <a:t>Simple spans for this system are currently limited to about 20 </a:t>
            </a:r>
            <a:r>
              <a:rPr lang="en-US" dirty="0" err="1"/>
              <a:t>metres</a:t>
            </a:r>
            <a:r>
              <a:rPr lang="en-US" dirty="0"/>
              <a:t>.  The design for shear and deflection becomes difficult satisfy beyond that limit</a:t>
            </a:r>
            <a:endParaRPr lang="en-US" sz="1200" dirty="0">
              <a:latin typeface="+mn-lt"/>
            </a:endParaRPr>
          </a:p>
          <a:p>
            <a:pPr marL="171450" indent="-171450">
              <a:buFontTx/>
              <a:buChar char="-"/>
            </a:pPr>
            <a:r>
              <a:rPr lang="en-CA" sz="1200" dirty="0">
                <a:latin typeface="Century Gothic" panose="020B0502020202020204" pitchFamily="34" charset="0"/>
              </a:rPr>
              <a:t>Girder continuity and/or strengthening with post-tensioning or fibre-reinforced polymers should afford increased span possibilities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sz="1200" dirty="0">
                <a:latin typeface="Century Gothic" panose="020B0502020202020204" pitchFamily="34" charset="0"/>
              </a:rPr>
              <a:t>The design examples indicate some topics that require more research</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And finally, the 2019 edition of the Canadian Highway Bridge Design Code will include clauses to address the design of glulam deck panels</a:t>
            </a:r>
          </a:p>
          <a:p>
            <a:pPr marL="171450" indent="-171450">
              <a:buFontTx/>
              <a:buChar char="-"/>
            </a:pPr>
            <a:endParaRPr lang="en-CA" sz="120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2475FE1C-9B17-4143-AFD9-87AC136F2526}" type="slidenum">
              <a:rPr lang="en-CA" smtClean="0"/>
              <a:t>206</a:t>
            </a:fld>
            <a:endParaRPr lang="en-CA"/>
          </a:p>
        </p:txBody>
      </p:sp>
    </p:spTree>
    <p:extLst>
      <p:ext uri="{BB962C8B-B14F-4D97-AF65-F5344CB8AC3E}">
        <p14:creationId xmlns:p14="http://schemas.microsoft.com/office/powerpoint/2010/main" val="14511328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Floor beam decks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 </a:t>
            </a:r>
            <a:r>
              <a:rPr lang="en-CA" sz="1200" b="1" kern="1200" dirty="0">
                <a:solidFill>
                  <a:schemeClr val="tx1"/>
                </a:solidFill>
                <a:effectLst/>
                <a:latin typeface="+mn-lt"/>
                <a:ea typeface="+mn-ea"/>
                <a:cs typeface="+mn-cs"/>
              </a:rPr>
              <a:t>The most common form of construction for </a:t>
            </a:r>
            <a:r>
              <a:rPr lang="en-CA" sz="1200" b="1" u="sng" kern="1200" dirty="0">
                <a:solidFill>
                  <a:schemeClr val="tx1"/>
                </a:solidFill>
                <a:effectLst/>
                <a:latin typeface="+mn-lt"/>
                <a:ea typeface="+mn-ea"/>
                <a:cs typeface="+mn-cs"/>
              </a:rPr>
              <a:t>floor beam decks </a:t>
            </a:r>
            <a:r>
              <a:rPr lang="en-CA" sz="1200" b="1" kern="1200" dirty="0">
                <a:solidFill>
                  <a:schemeClr val="tx1"/>
                </a:solidFill>
                <a:effectLst/>
                <a:latin typeface="+mn-lt"/>
                <a:ea typeface="+mn-ea"/>
                <a:cs typeface="+mn-cs"/>
              </a:rPr>
              <a:t>are solid sawn timbers</a:t>
            </a:r>
            <a:r>
              <a:rPr lang="en-CA" sz="1200" kern="1200" dirty="0">
                <a:solidFill>
                  <a:schemeClr val="tx1"/>
                </a:solidFill>
                <a:effectLst/>
                <a:latin typeface="+mn-lt"/>
                <a:ea typeface="+mn-ea"/>
                <a:cs typeface="+mn-cs"/>
              </a:rPr>
              <a:t>. The system consists of a plank surface on heavy timbers oriented transversely and supported on longitudinal wood or steel girders. The decks are most commonly found on bridges in park and forest roads and municipal roads. Floor beam bridges can support heavy loads, but the planks may need replacing every few years. Typical floor beams are 184 x 184 mm or 200 x 250 mm (depending on girder spacing). Typical plank sizes are 64 x 184 mm and up to 100 x 250 mm.</a:t>
            </a:r>
          </a:p>
          <a:p>
            <a:endParaRPr lang="en-CA" dirty="0"/>
          </a:p>
        </p:txBody>
      </p:sp>
      <p:sp>
        <p:nvSpPr>
          <p:cNvPr id="4" name="Slide Number Placeholder 3"/>
          <p:cNvSpPr>
            <a:spLocks noGrp="1"/>
          </p:cNvSpPr>
          <p:nvPr>
            <p:ph type="sldNum" sz="quarter" idx="5"/>
          </p:nvPr>
        </p:nvSpPr>
        <p:spPr/>
        <p:txBody>
          <a:bodyPr/>
          <a:lstStyle/>
          <a:p>
            <a:fld id="{81A7FEDB-A8C7-4F77-AFD5-4BB23B5A2C40}" type="slidenum">
              <a:rPr lang="fr-CA" smtClean="0"/>
              <a:t>21</a:t>
            </a:fld>
            <a:endParaRPr lang="fr-CA"/>
          </a:p>
        </p:txBody>
      </p:sp>
    </p:spTree>
    <p:extLst>
      <p:ext uri="{BB962C8B-B14F-4D97-AF65-F5344CB8AC3E}">
        <p14:creationId xmlns:p14="http://schemas.microsoft.com/office/powerpoint/2010/main" val="33774682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Two-layer plank decks</a:t>
            </a:r>
          </a:p>
          <a:p>
            <a:r>
              <a:rPr lang="en-CA" sz="1200" b="1" kern="1200" dirty="0">
                <a:solidFill>
                  <a:schemeClr val="tx1"/>
                </a:solidFill>
                <a:effectLst/>
                <a:latin typeface="+mn-lt"/>
                <a:ea typeface="+mn-ea"/>
                <a:cs typeface="+mn-cs"/>
              </a:rPr>
              <a:t>- The most common form of construction of </a:t>
            </a:r>
            <a:r>
              <a:rPr lang="en-CA" sz="1200" b="1" u="sng" kern="1200" dirty="0">
                <a:solidFill>
                  <a:schemeClr val="tx1"/>
                </a:solidFill>
                <a:effectLst/>
                <a:latin typeface="+mn-lt"/>
                <a:ea typeface="+mn-ea"/>
                <a:cs typeface="+mn-cs"/>
              </a:rPr>
              <a:t>two-layer plank decks </a:t>
            </a:r>
            <a:r>
              <a:rPr lang="en-CA" sz="1200" b="1" kern="1200" dirty="0">
                <a:solidFill>
                  <a:schemeClr val="tx1"/>
                </a:solidFill>
                <a:effectLst/>
                <a:latin typeface="+mn-lt"/>
                <a:ea typeface="+mn-ea"/>
                <a:cs typeface="+mn-cs"/>
              </a:rPr>
              <a:t>are solid sawn timbers. </a:t>
            </a:r>
            <a:r>
              <a:rPr lang="en-CA" sz="1200" kern="1200" dirty="0">
                <a:solidFill>
                  <a:schemeClr val="tx1"/>
                </a:solidFill>
                <a:effectLst/>
                <a:latin typeface="+mn-lt"/>
                <a:ea typeface="+mn-ea"/>
                <a:cs typeface="+mn-cs"/>
              </a:rPr>
              <a:t>This system consists of two alternating layers of planks supported on floor beams. The two layers help to provide a more dimensionally stable deck and better load distribution</a:t>
            </a:r>
            <a:endParaRPr lang="en-CA" dirty="0"/>
          </a:p>
        </p:txBody>
      </p:sp>
      <p:sp>
        <p:nvSpPr>
          <p:cNvPr id="4" name="Slide Number Placeholder 3"/>
          <p:cNvSpPr>
            <a:spLocks noGrp="1"/>
          </p:cNvSpPr>
          <p:nvPr>
            <p:ph type="sldNum" sz="quarter" idx="5"/>
          </p:nvPr>
        </p:nvSpPr>
        <p:spPr/>
        <p:txBody>
          <a:bodyPr/>
          <a:lstStyle/>
          <a:p>
            <a:fld id="{81A7FEDB-A8C7-4F77-AFD5-4BB23B5A2C40}" type="slidenum">
              <a:rPr lang="fr-CA" smtClean="0"/>
              <a:t>22</a:t>
            </a:fld>
            <a:endParaRPr lang="fr-CA"/>
          </a:p>
        </p:txBody>
      </p:sp>
    </p:spTree>
    <p:extLst>
      <p:ext uri="{BB962C8B-B14F-4D97-AF65-F5344CB8AC3E}">
        <p14:creationId xmlns:p14="http://schemas.microsoft.com/office/powerpoint/2010/main" val="33471903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080D28-BD7D-467A-9891-CCC4FC5B942C}" type="slidenum">
              <a:rPr lang="en-US"/>
              <a:pPr/>
              <a:t>23</a:t>
            </a:fld>
            <a:endParaRPr lang="en-US" dirty="0"/>
          </a:p>
        </p:txBody>
      </p:sp>
      <p:sp>
        <p:nvSpPr>
          <p:cNvPr id="17410" name="Rectangle 2"/>
          <p:cNvSpPr>
            <a:spLocks noGrp="1" noRot="1" noChangeAspect="1" noChangeArrowheads="1"/>
          </p:cNvSpPr>
          <p:nvPr>
            <p:ph type="sldImg"/>
          </p:nvPr>
        </p:nvSpPr>
        <p:spPr bwMode="auto">
          <a:xfrm>
            <a:off x="457200" y="720725"/>
            <a:ext cx="6400800" cy="3600450"/>
          </a:xfrm>
          <a:prstGeom prst="rect">
            <a:avLst/>
          </a:prstGeom>
          <a:solidFill>
            <a:srgbClr val="FFFFFF"/>
          </a:solidFill>
          <a:ln>
            <a:solidFill>
              <a:srgbClr val="000000"/>
            </a:solidFill>
            <a:miter lim="800000"/>
            <a:headEnd/>
            <a:tailEnd/>
          </a:ln>
        </p:spPr>
      </p:sp>
      <p:sp>
        <p:nvSpPr>
          <p:cNvPr id="17411"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lIns="96661" tIns="48331" rIns="96661" bIns="48331"/>
          <a:lstStyle/>
          <a:p>
            <a:r>
              <a:rPr lang="en-CA" dirty="0"/>
              <a:t>- On to the various superstructures in wood structures. These support the different decks mentioned earlier</a:t>
            </a:r>
          </a:p>
        </p:txBody>
      </p:sp>
    </p:spTree>
    <p:extLst>
      <p:ext uri="{BB962C8B-B14F-4D97-AF65-F5344CB8AC3E}">
        <p14:creationId xmlns:p14="http://schemas.microsoft.com/office/powerpoint/2010/main" val="28008136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Log beam and stressed log beam</a:t>
            </a:r>
          </a:p>
          <a:p>
            <a:r>
              <a:rPr lang="en-CA" dirty="0"/>
              <a:t>Log beams – one of the oldest methods of forming a bridge span</a:t>
            </a:r>
          </a:p>
          <a:p>
            <a:pPr marL="171450" indent="-171450">
              <a:buFontTx/>
              <a:buChar char="-"/>
            </a:pPr>
            <a:r>
              <a:rPr lang="en-CA" sz="1200" kern="1200" dirty="0">
                <a:solidFill>
                  <a:schemeClr val="tx1"/>
                </a:solidFill>
                <a:effectLst/>
                <a:latin typeface="+mn-lt"/>
                <a:ea typeface="+mn-ea"/>
                <a:cs typeface="+mn-cs"/>
              </a:rPr>
              <a:t>modern log beam bridges are constructed by placing round logs alternating from base to top (i.e. if the base of the log is wider than the top, to keep a uniform width the base and tops are alternated) and binding them together with steel cables. </a:t>
            </a:r>
          </a:p>
          <a:p>
            <a:pPr marL="0" indent="0">
              <a:buFontTx/>
              <a:buNone/>
            </a:pPr>
            <a:r>
              <a:rPr lang="en-CA" sz="1200" kern="1200" dirty="0">
                <a:solidFill>
                  <a:schemeClr val="tx1"/>
                </a:solidFill>
                <a:effectLst/>
                <a:latin typeface="+mn-lt"/>
                <a:ea typeface="+mn-ea"/>
                <a:cs typeface="+mn-cs"/>
              </a:rPr>
              <a:t>Stressed log bridges – became a solution for using discarded wood poles (can also be used for new poles)</a:t>
            </a:r>
          </a:p>
          <a:p>
            <a:pPr marL="171450" indent="-171450">
              <a:buFontTx/>
              <a:buChar char="-"/>
            </a:pPr>
            <a:r>
              <a:rPr lang="en-CA" sz="1200" kern="1200" dirty="0">
                <a:solidFill>
                  <a:schemeClr val="tx1"/>
                </a:solidFill>
                <a:effectLst/>
                <a:latin typeface="+mn-lt"/>
                <a:ea typeface="+mn-ea"/>
                <a:cs typeface="+mn-cs"/>
              </a:rPr>
              <a:t>The round logs are cut along two parallel faces to create a flat surface. They are pressed together against their flat faces and then are “tied” together with a post-tensioning system </a:t>
            </a:r>
          </a:p>
          <a:p>
            <a:r>
              <a:rPr lang="en-CA" sz="1200" kern="1200" dirty="0">
                <a:solidFill>
                  <a:schemeClr val="tx1"/>
                </a:solidFill>
                <a:effectLst/>
                <a:latin typeface="+mn-lt"/>
                <a:ea typeface="+mn-ea"/>
                <a:cs typeface="+mn-cs"/>
              </a:rPr>
              <a:t>- The post-tensioning is similar to stress laminated decks, but with fundamental differences. Stress laminated decks use nails to connect the laminations together, but this cannot be accomplished with stressed log bridges due to the large size of the logs. And logs have a higher likelihood of experiencing more prestress loss as the wood shrinks.</a:t>
            </a:r>
          </a:p>
          <a:p>
            <a:r>
              <a:rPr lang="en-CA" sz="1200" kern="1200" dirty="0">
                <a:solidFill>
                  <a:schemeClr val="tx1"/>
                </a:solidFill>
                <a:effectLst/>
                <a:latin typeface="+mn-lt"/>
                <a:ea typeface="+mn-ea"/>
                <a:cs typeface="+mn-cs"/>
              </a:rPr>
              <a:t>- A method to reduce the amount of prestress loss is to use a more flexible material than traditional prestressing steel. A solution is to use Aramid fibre which has a tensile capacity of about 1.25 times of prestressing steel yet only 40% of the modulus of elasticity of steel</a:t>
            </a:r>
            <a:endParaRPr lang="en-CA" dirty="0"/>
          </a:p>
        </p:txBody>
      </p:sp>
      <p:sp>
        <p:nvSpPr>
          <p:cNvPr id="4" name="Slide Number Placeholder 3"/>
          <p:cNvSpPr>
            <a:spLocks noGrp="1"/>
          </p:cNvSpPr>
          <p:nvPr>
            <p:ph type="sldNum" sz="quarter" idx="5"/>
          </p:nvPr>
        </p:nvSpPr>
        <p:spPr/>
        <p:txBody>
          <a:bodyPr/>
          <a:lstStyle/>
          <a:p>
            <a:fld id="{81A7FEDB-A8C7-4F77-AFD5-4BB23B5A2C40}" type="slidenum">
              <a:rPr lang="fr-CA" smtClean="0"/>
              <a:t>24</a:t>
            </a:fld>
            <a:endParaRPr lang="fr-CA"/>
          </a:p>
        </p:txBody>
      </p:sp>
    </p:spTree>
    <p:extLst>
      <p:ext uri="{BB962C8B-B14F-4D97-AF65-F5344CB8AC3E}">
        <p14:creationId xmlns:p14="http://schemas.microsoft.com/office/powerpoint/2010/main" val="11791538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Timber trusses, can achieve longer clear spans for timber bridges. Trusses can support the bridge deck at various elevations (e.g. top chord or through truss, bottom chord or deck truss, or somewhere in between – pony truss). Truss members using either glulam timber or solid sawn timbers can be built in a wide variety of styles</a:t>
            </a:r>
          </a:p>
        </p:txBody>
      </p:sp>
      <p:sp>
        <p:nvSpPr>
          <p:cNvPr id="4" name="Slide Number Placeholder 3"/>
          <p:cNvSpPr>
            <a:spLocks noGrp="1"/>
          </p:cNvSpPr>
          <p:nvPr>
            <p:ph type="sldNum" sz="quarter" idx="5"/>
          </p:nvPr>
        </p:nvSpPr>
        <p:spPr/>
        <p:txBody>
          <a:bodyPr/>
          <a:lstStyle/>
          <a:p>
            <a:fld id="{81A7FEDB-A8C7-4F77-AFD5-4BB23B5A2C40}" type="slidenum">
              <a:rPr lang="fr-CA" smtClean="0"/>
              <a:t>25</a:t>
            </a:fld>
            <a:endParaRPr lang="fr-CA"/>
          </a:p>
        </p:txBody>
      </p:sp>
    </p:spTree>
    <p:extLst>
      <p:ext uri="{BB962C8B-B14F-4D97-AF65-F5344CB8AC3E}">
        <p14:creationId xmlns:p14="http://schemas.microsoft.com/office/powerpoint/2010/main" val="17162960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Multi-beam Solid Sawn Stringer and Glulam Girders</a:t>
            </a:r>
          </a:p>
          <a:p>
            <a:pPr marL="171450" indent="-171450">
              <a:buFontTx/>
              <a:buChar char="-"/>
            </a:pPr>
            <a:r>
              <a:rPr lang="en-CA" sz="1200" kern="1200" dirty="0">
                <a:solidFill>
                  <a:schemeClr val="tx1"/>
                </a:solidFill>
                <a:effectLst/>
                <a:latin typeface="+mn-lt"/>
                <a:ea typeface="+mn-ea"/>
                <a:cs typeface="+mn-cs"/>
              </a:rPr>
              <a:t>Solid sawn timber stringers are available in up to 12 m lengths and are therefore typically used for simply-supported spans. Stringer spacing can reach up to 750 mm. The span of solid sawn timbers is limited by the availability of large timbers and capacity since allowable design stresses are reduced for large dimensional solid sawn timbers. Larger solid sawn members will also require adequate drying prior to installation.</a:t>
            </a:r>
          </a:p>
          <a:p>
            <a:pPr marL="171450" indent="-171450">
              <a:buFontTx/>
              <a:buChar char="-"/>
            </a:pPr>
            <a:r>
              <a:rPr lang="en-CA" sz="1200" kern="1200" dirty="0">
                <a:solidFill>
                  <a:schemeClr val="tx1"/>
                </a:solidFill>
                <a:effectLst/>
                <a:latin typeface="+mn-lt"/>
                <a:ea typeface="+mn-ea"/>
                <a:cs typeface="+mn-cs"/>
              </a:rPr>
              <a:t>Glulam timber girders offer a variety of much larger member sizes and are commonly used for spans between 10 m and 25 m (50 m spans have been reached). With proper treatment, glulam girders can provide a service life of over 50 years. During manufacturing, cambers can also be incorporated to help counter deflections from service loads and creep effects. Glulam girder spacing can reach up to 1.8 m </a:t>
            </a:r>
          </a:p>
        </p:txBody>
      </p:sp>
      <p:sp>
        <p:nvSpPr>
          <p:cNvPr id="4" name="Slide Number Placeholder 3"/>
          <p:cNvSpPr>
            <a:spLocks noGrp="1"/>
          </p:cNvSpPr>
          <p:nvPr>
            <p:ph type="sldNum" sz="quarter" idx="5"/>
          </p:nvPr>
        </p:nvSpPr>
        <p:spPr/>
        <p:txBody>
          <a:bodyPr/>
          <a:lstStyle/>
          <a:p>
            <a:fld id="{81A7FEDB-A8C7-4F77-AFD5-4BB23B5A2C40}" type="slidenum">
              <a:rPr lang="fr-CA" smtClean="0"/>
              <a:t>26</a:t>
            </a:fld>
            <a:endParaRPr lang="fr-CA"/>
          </a:p>
        </p:txBody>
      </p:sp>
    </p:spTree>
    <p:extLst>
      <p:ext uri="{BB962C8B-B14F-4D97-AF65-F5344CB8AC3E}">
        <p14:creationId xmlns:p14="http://schemas.microsoft.com/office/powerpoint/2010/main" val="40053302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Stressed T-and Box Sections</a:t>
            </a:r>
          </a:p>
          <a:p>
            <a:pPr marL="171450" indent="-171450">
              <a:buFontTx/>
              <a:buChar char="-"/>
            </a:pPr>
            <a:r>
              <a:rPr lang="en-CA" sz="1200" kern="1200" dirty="0">
                <a:solidFill>
                  <a:schemeClr val="tx1"/>
                </a:solidFill>
                <a:effectLst/>
                <a:latin typeface="+mn-lt"/>
                <a:ea typeface="+mn-ea"/>
                <a:cs typeface="+mn-cs"/>
              </a:rPr>
              <a:t>A stressed T-beam deck consists of a longitudinally stress laminated deck with a deep LVL laminates or glulam timber members spaced every six to eight deck lamination</a:t>
            </a:r>
          </a:p>
          <a:p>
            <a:pPr marL="171450" indent="-171450">
              <a:buFontTx/>
              <a:buChar char="-"/>
            </a:pPr>
            <a:r>
              <a:rPr lang="en-CA" sz="1200" kern="1200" dirty="0">
                <a:solidFill>
                  <a:schemeClr val="tx1"/>
                </a:solidFill>
                <a:effectLst/>
                <a:latin typeface="+mn-lt"/>
                <a:ea typeface="+mn-ea"/>
                <a:cs typeface="+mn-cs"/>
              </a:rPr>
              <a:t>A stressed box-section consists of an upper and lower longitudinally stress laminated deck with a deep LVL lamination or glulam member spaced every six to eight laminations, connecting the two decks </a:t>
            </a:r>
          </a:p>
          <a:p>
            <a:pPr marL="171450" indent="-171450">
              <a:buFontTx/>
              <a:buChar char="-"/>
            </a:pPr>
            <a:r>
              <a:rPr lang="en-CA" sz="1200" kern="1200" dirty="0">
                <a:solidFill>
                  <a:schemeClr val="tx1"/>
                </a:solidFill>
                <a:effectLst/>
                <a:latin typeface="+mn-lt"/>
                <a:ea typeface="+mn-ea"/>
                <a:cs typeface="+mn-cs"/>
              </a:rPr>
              <a:t>CAUTION – LVL is only approved for dry conditions</a:t>
            </a:r>
          </a:p>
        </p:txBody>
      </p:sp>
      <p:sp>
        <p:nvSpPr>
          <p:cNvPr id="4" name="Slide Number Placeholder 3"/>
          <p:cNvSpPr>
            <a:spLocks noGrp="1"/>
          </p:cNvSpPr>
          <p:nvPr>
            <p:ph type="sldNum" sz="quarter" idx="5"/>
          </p:nvPr>
        </p:nvSpPr>
        <p:spPr/>
        <p:txBody>
          <a:bodyPr/>
          <a:lstStyle/>
          <a:p>
            <a:fld id="{81A7FEDB-A8C7-4F77-AFD5-4BB23B5A2C40}" type="slidenum">
              <a:rPr lang="fr-CA" smtClean="0"/>
              <a:t>27</a:t>
            </a:fld>
            <a:endParaRPr lang="fr-CA"/>
          </a:p>
        </p:txBody>
      </p:sp>
    </p:spTree>
    <p:extLst>
      <p:ext uri="{BB962C8B-B14F-4D97-AF65-F5344CB8AC3E}">
        <p14:creationId xmlns:p14="http://schemas.microsoft.com/office/powerpoint/2010/main" val="32626573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Glulam arches can be used to achieve larger clear spans. Arches can support the bridge deck from below or by suspension using rods and transverse girders below the deck. The arch can either be two- or three-hinged. </a:t>
            </a:r>
          </a:p>
        </p:txBody>
      </p:sp>
      <p:sp>
        <p:nvSpPr>
          <p:cNvPr id="4" name="Slide Number Placeholder 3"/>
          <p:cNvSpPr>
            <a:spLocks noGrp="1"/>
          </p:cNvSpPr>
          <p:nvPr>
            <p:ph type="sldNum" sz="quarter" idx="5"/>
          </p:nvPr>
        </p:nvSpPr>
        <p:spPr/>
        <p:txBody>
          <a:bodyPr/>
          <a:lstStyle/>
          <a:p>
            <a:fld id="{81A7FEDB-A8C7-4F77-AFD5-4BB23B5A2C40}" type="slidenum">
              <a:rPr lang="fr-CA" smtClean="0"/>
              <a:t>28</a:t>
            </a:fld>
            <a:endParaRPr lang="fr-CA"/>
          </a:p>
        </p:txBody>
      </p:sp>
    </p:spTree>
    <p:extLst>
      <p:ext uri="{BB962C8B-B14F-4D97-AF65-F5344CB8AC3E}">
        <p14:creationId xmlns:p14="http://schemas.microsoft.com/office/powerpoint/2010/main" val="25827427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080D28-BD7D-467A-9891-CCC4FC5B942C}" type="slidenum">
              <a:rPr lang="en-US"/>
              <a:pPr/>
              <a:t>29</a:t>
            </a:fld>
            <a:endParaRPr lang="en-US" dirty="0"/>
          </a:p>
        </p:txBody>
      </p:sp>
      <p:sp>
        <p:nvSpPr>
          <p:cNvPr id="17410" name="Rectangle 2"/>
          <p:cNvSpPr>
            <a:spLocks noGrp="1" noRot="1" noChangeAspect="1" noChangeArrowheads="1"/>
          </p:cNvSpPr>
          <p:nvPr>
            <p:ph type="sldImg"/>
          </p:nvPr>
        </p:nvSpPr>
        <p:spPr bwMode="auto">
          <a:xfrm>
            <a:off x="457200" y="720725"/>
            <a:ext cx="6400800" cy="3600450"/>
          </a:xfrm>
          <a:prstGeom prst="rect">
            <a:avLst/>
          </a:prstGeom>
          <a:solidFill>
            <a:srgbClr val="FFFFFF"/>
          </a:solidFill>
          <a:ln>
            <a:solidFill>
              <a:srgbClr val="000000"/>
            </a:solidFill>
            <a:miter lim="800000"/>
            <a:headEnd/>
            <a:tailEnd/>
          </a:ln>
        </p:spPr>
      </p:sp>
      <p:sp>
        <p:nvSpPr>
          <p:cNvPr id="17411"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lIns="96661" tIns="48331" rIns="96661" bIns="48331"/>
          <a:lstStyle/>
          <a:p>
            <a:r>
              <a:rPr lang="en-CA" dirty="0"/>
              <a:t>-And finally the substructures</a:t>
            </a:r>
          </a:p>
        </p:txBody>
      </p:sp>
    </p:spTree>
    <p:extLst>
      <p:ext uri="{BB962C8B-B14F-4D97-AF65-F5344CB8AC3E}">
        <p14:creationId xmlns:p14="http://schemas.microsoft.com/office/powerpoint/2010/main" val="2094204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080D28-BD7D-467A-9891-CCC4FC5B942C}" type="slidenum">
              <a:rPr lang="en-US"/>
              <a:pPr/>
              <a:t>3</a:t>
            </a:fld>
            <a:endParaRPr lang="en-US" dirty="0"/>
          </a:p>
        </p:txBody>
      </p:sp>
      <p:sp>
        <p:nvSpPr>
          <p:cNvPr id="17410" name="Rectangle 2"/>
          <p:cNvSpPr>
            <a:spLocks noGrp="1" noRot="1" noChangeAspect="1" noChangeArrowheads="1"/>
          </p:cNvSpPr>
          <p:nvPr>
            <p:ph type="sldImg"/>
          </p:nvPr>
        </p:nvSpPr>
        <p:spPr bwMode="auto">
          <a:xfrm>
            <a:off x="457200" y="720725"/>
            <a:ext cx="6400800" cy="3600450"/>
          </a:xfrm>
          <a:prstGeom prst="rect">
            <a:avLst/>
          </a:prstGeom>
          <a:solidFill>
            <a:srgbClr val="FFFFFF"/>
          </a:solidFill>
          <a:ln>
            <a:solidFill>
              <a:srgbClr val="000000"/>
            </a:solidFill>
            <a:miter lim="800000"/>
            <a:headEnd/>
            <a:tailEnd/>
          </a:ln>
        </p:spPr>
      </p:sp>
      <p:sp>
        <p:nvSpPr>
          <p:cNvPr id="17411"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lIns="96661" tIns="48331" rIns="96661" bIns="48331"/>
          <a:lstStyle/>
          <a:p>
            <a:r>
              <a:rPr lang="en-CA" dirty="0"/>
              <a:t>Required and recommended reference materials but not limited to</a:t>
            </a:r>
          </a:p>
        </p:txBody>
      </p:sp>
    </p:spTree>
    <p:extLst>
      <p:ext uri="{BB962C8B-B14F-4D97-AF65-F5344CB8AC3E}">
        <p14:creationId xmlns:p14="http://schemas.microsoft.com/office/powerpoint/2010/main" val="16982590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080D28-BD7D-467A-9891-CCC4FC5B942C}" type="slidenum">
              <a:rPr lang="en-US"/>
              <a:pPr/>
              <a:t>30</a:t>
            </a:fld>
            <a:endParaRPr lang="en-US" dirty="0"/>
          </a:p>
        </p:txBody>
      </p:sp>
      <p:sp>
        <p:nvSpPr>
          <p:cNvPr id="17410" name="Rectangle 2"/>
          <p:cNvSpPr>
            <a:spLocks noGrp="1" noRot="1" noChangeAspect="1" noChangeArrowheads="1"/>
          </p:cNvSpPr>
          <p:nvPr>
            <p:ph type="sldImg"/>
          </p:nvPr>
        </p:nvSpPr>
        <p:spPr bwMode="auto">
          <a:xfrm>
            <a:off x="457200" y="720725"/>
            <a:ext cx="6400800" cy="3600450"/>
          </a:xfrm>
          <a:prstGeom prst="rect">
            <a:avLst/>
          </a:prstGeom>
          <a:solidFill>
            <a:srgbClr val="FFFFFF"/>
          </a:solidFill>
          <a:ln>
            <a:solidFill>
              <a:srgbClr val="000000"/>
            </a:solidFill>
            <a:miter lim="800000"/>
            <a:headEnd/>
            <a:tailEnd/>
          </a:ln>
        </p:spPr>
      </p:sp>
      <p:sp>
        <p:nvSpPr>
          <p:cNvPr id="17411"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lIns="96661" tIns="48331" rIns="96661" bIns="48331"/>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sz="1200" kern="1200" dirty="0">
                <a:solidFill>
                  <a:schemeClr val="tx1"/>
                </a:solidFill>
                <a:effectLst/>
                <a:latin typeface="+mn-lt"/>
                <a:ea typeface="+mn-ea"/>
                <a:cs typeface="+mn-cs"/>
              </a:rPr>
              <a:t>One type of timber abutment is a pressure treated solid sawn or pressure treated glulam timber spread footing that is placed on the embankment. This can only be used in situations where the foundation is of high quality (low settlement, little erosion and scour)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sz="1200" kern="1200" dirty="0">
                <a:solidFill>
                  <a:schemeClr val="tx1"/>
                </a:solidFill>
                <a:effectLst/>
                <a:latin typeface="+mn-lt"/>
                <a:ea typeface="+mn-ea"/>
                <a:cs typeface="+mn-cs"/>
              </a:rPr>
              <a:t> Alternatively, post abutments, built from a series of posts (wood or other materials), support the superstructure and are connected to a spread footing and provide a backwall and wingwall for retaining the embankment.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sz="1200" kern="1200" dirty="0">
                <a:solidFill>
                  <a:schemeClr val="tx1"/>
                </a:solidFill>
                <a:effectLst/>
                <a:latin typeface="+mn-lt"/>
                <a:ea typeface="+mn-ea"/>
                <a:cs typeface="+mn-cs"/>
              </a:rPr>
              <a:t>Lastly, if soil conditions cannot support post abutments, then timber piles can be used.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Bents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sz="1200" kern="1200" dirty="0">
                <a:solidFill>
                  <a:schemeClr val="tx1"/>
                </a:solidFill>
                <a:effectLst/>
                <a:latin typeface="+mn-lt"/>
                <a:ea typeface="+mn-ea"/>
                <a:cs typeface="+mn-cs"/>
              </a:rPr>
              <a:t>For relatively short bents, timber piles can be used for the bent structure (the height is generally governed by the available length of the timber). Timber piles penetrate the soil.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sz="1200" kern="1200" dirty="0">
                <a:solidFill>
                  <a:schemeClr val="tx1"/>
                </a:solidFill>
                <a:effectLst/>
                <a:latin typeface="+mn-lt"/>
                <a:ea typeface="+mn-ea"/>
                <a:cs typeface="+mn-cs"/>
              </a:rPr>
              <a:t>For heights beyond those that can be achieved with timber piles, timber frames can be built. Frames can also incorporate braces to provide lateral stability. Timber frames can be supported on either footings or piles.</a:t>
            </a:r>
          </a:p>
          <a:p>
            <a:endParaRPr lang="en-CA" dirty="0"/>
          </a:p>
        </p:txBody>
      </p:sp>
    </p:spTree>
    <p:extLst>
      <p:ext uri="{BB962C8B-B14F-4D97-AF65-F5344CB8AC3E}">
        <p14:creationId xmlns:p14="http://schemas.microsoft.com/office/powerpoint/2010/main" val="4523961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CA" dirty="0"/>
              <a:t>30 examples of bridges</a:t>
            </a:r>
          </a:p>
        </p:txBody>
      </p:sp>
      <p:sp>
        <p:nvSpPr>
          <p:cNvPr id="4" name="Slide Number Placeholder 3"/>
          <p:cNvSpPr>
            <a:spLocks noGrp="1"/>
          </p:cNvSpPr>
          <p:nvPr>
            <p:ph type="sldNum" sz="quarter" idx="5"/>
          </p:nvPr>
        </p:nvSpPr>
        <p:spPr/>
        <p:txBody>
          <a:bodyPr/>
          <a:lstStyle/>
          <a:p>
            <a:fld id="{D5AB28F7-35BC-48C0-9CB1-51F8F5D1A251}" type="slidenum">
              <a:rPr lang="en-US" smtClean="0"/>
              <a:pPr/>
              <a:t>31</a:t>
            </a:fld>
            <a:endParaRPr lang="en-US"/>
          </a:p>
        </p:txBody>
      </p:sp>
    </p:spTree>
    <p:extLst>
      <p:ext uri="{BB962C8B-B14F-4D97-AF65-F5344CB8AC3E}">
        <p14:creationId xmlns:p14="http://schemas.microsoft.com/office/powerpoint/2010/main" val="35906678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5AB28F7-35BC-48C0-9CB1-51F8F5D1A251}" type="slidenum">
              <a:rPr lang="en-US" smtClean="0"/>
              <a:pPr/>
              <a:t>32</a:t>
            </a:fld>
            <a:endParaRPr lang="en-US"/>
          </a:p>
        </p:txBody>
      </p:sp>
    </p:spTree>
    <p:extLst>
      <p:ext uri="{BB962C8B-B14F-4D97-AF65-F5344CB8AC3E}">
        <p14:creationId xmlns:p14="http://schemas.microsoft.com/office/powerpoint/2010/main" val="25398368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CA" sz="1200" kern="1200" dirty="0">
                <a:solidFill>
                  <a:schemeClr val="tx1"/>
                </a:solidFill>
                <a:effectLst/>
                <a:latin typeface="Arial" charset="0"/>
                <a:ea typeface="ＭＳ Ｐゴシック" pitchFamily="34" charset="-128"/>
                <a:cs typeface="+mn-cs"/>
              </a:rPr>
              <a:t>The North </a:t>
            </a:r>
            <a:r>
              <a:rPr lang="en-CA" sz="1200" kern="1200" dirty="0" err="1">
                <a:solidFill>
                  <a:schemeClr val="tx1"/>
                </a:solidFill>
                <a:effectLst/>
                <a:latin typeface="Arial" charset="0"/>
                <a:ea typeface="ＭＳ Ｐゴシック" pitchFamily="34" charset="-128"/>
                <a:cs typeface="+mn-cs"/>
              </a:rPr>
              <a:t>Pagwachuan</a:t>
            </a:r>
            <a:r>
              <a:rPr lang="en-CA" sz="1200" kern="1200" dirty="0">
                <a:solidFill>
                  <a:schemeClr val="tx1"/>
                </a:solidFill>
                <a:effectLst/>
                <a:latin typeface="Arial" charset="0"/>
                <a:ea typeface="ＭＳ Ｐゴシック" pitchFamily="34" charset="-128"/>
                <a:cs typeface="+mn-cs"/>
              </a:rPr>
              <a:t> River Bridge is a single span bridge constructed in 1993 on Highway 17 in Northern Ontario (about 400 km from Thunder Bay). It is a longitudinally laminated timber deck (38 mm x 286 mm </a:t>
            </a:r>
            <a:r>
              <a:rPr lang="en-CA" sz="1200" kern="1200" dirty="0" err="1">
                <a:solidFill>
                  <a:schemeClr val="tx1"/>
                </a:solidFill>
                <a:effectLst/>
                <a:latin typeface="Arial" charset="0"/>
                <a:ea typeface="ＭＳ Ｐゴシック" pitchFamily="34" charset="-128"/>
                <a:cs typeface="+mn-cs"/>
              </a:rPr>
              <a:t>D.Fir</a:t>
            </a:r>
            <a:r>
              <a:rPr lang="en-CA" sz="1200" kern="1200" dirty="0">
                <a:solidFill>
                  <a:schemeClr val="tx1"/>
                </a:solidFill>
                <a:effectLst/>
                <a:latin typeface="Arial" charset="0"/>
                <a:ea typeface="ＭＳ Ｐゴシック" pitchFamily="34" charset="-128"/>
                <a:cs typeface="+mn-cs"/>
              </a:rPr>
              <a:t>) with transverse post tensioning. The deck is supported on steel girders, spanning approximately 50 m. This bridge was a prototype of a composite wood-steel bridge (</a:t>
            </a:r>
            <a:r>
              <a:rPr lang="en-CA" sz="1200" kern="1200" dirty="0" err="1">
                <a:solidFill>
                  <a:schemeClr val="tx1"/>
                </a:solidFill>
                <a:effectLst/>
                <a:latin typeface="Arial" charset="0"/>
                <a:ea typeface="ＭＳ Ｐゴシック" pitchFamily="34" charset="-128"/>
                <a:cs typeface="+mn-cs"/>
              </a:rPr>
              <a:t>Krisciunas</a:t>
            </a:r>
            <a:r>
              <a:rPr lang="en-CA" sz="1200" kern="1200" dirty="0">
                <a:solidFill>
                  <a:schemeClr val="tx1"/>
                </a:solidFill>
                <a:effectLst/>
                <a:latin typeface="Arial" charset="0"/>
                <a:ea typeface="ＭＳ Ｐゴシック" pitchFamily="34" charset="-128"/>
                <a:cs typeface="+mn-cs"/>
              </a:rPr>
              <a:t>). Concrete and steel bridge options would have been difficult to implement due to the remote location. All the wood was prefabricated and treated before arriving on site. The substructure is steel piles with timber lagging, due to poor soils and the need for an alternative to concrete (</a:t>
            </a:r>
            <a:r>
              <a:rPr lang="en-CA" sz="1200" kern="1200" dirty="0" err="1">
                <a:solidFill>
                  <a:schemeClr val="tx1"/>
                </a:solidFill>
                <a:effectLst/>
                <a:latin typeface="Arial" charset="0"/>
                <a:ea typeface="ＭＳ Ｐゴシック" pitchFamily="34" charset="-128"/>
                <a:cs typeface="+mn-cs"/>
              </a:rPr>
              <a:t>Krisciunas</a:t>
            </a:r>
            <a:r>
              <a:rPr lang="en-CA" sz="1200" kern="1200" dirty="0">
                <a:solidFill>
                  <a:schemeClr val="tx1"/>
                </a:solidFill>
                <a:effectLst/>
                <a:latin typeface="Arial" charset="0"/>
                <a:ea typeface="ＭＳ Ｐゴシック" pitchFamily="34" charset="-128"/>
                <a:cs typeface="+mn-cs"/>
              </a:rPr>
              <a:t>).</a:t>
            </a:r>
          </a:p>
          <a:p>
            <a:endParaRPr lang="en-CA" dirty="0"/>
          </a:p>
        </p:txBody>
      </p:sp>
      <p:sp>
        <p:nvSpPr>
          <p:cNvPr id="4" name="Slide Number Placeholder 3"/>
          <p:cNvSpPr>
            <a:spLocks noGrp="1"/>
          </p:cNvSpPr>
          <p:nvPr>
            <p:ph type="sldNum" sz="quarter" idx="5"/>
          </p:nvPr>
        </p:nvSpPr>
        <p:spPr/>
        <p:txBody>
          <a:bodyPr/>
          <a:lstStyle/>
          <a:p>
            <a:fld id="{D5AB28F7-35BC-48C0-9CB1-51F8F5D1A251}" type="slidenum">
              <a:rPr lang="en-US" smtClean="0"/>
              <a:pPr/>
              <a:t>33</a:t>
            </a:fld>
            <a:endParaRPr lang="en-US"/>
          </a:p>
        </p:txBody>
      </p:sp>
    </p:spTree>
    <p:extLst>
      <p:ext uri="{BB962C8B-B14F-4D97-AF65-F5344CB8AC3E}">
        <p14:creationId xmlns:p14="http://schemas.microsoft.com/office/powerpoint/2010/main" val="39497890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CA" sz="1200" kern="1200" dirty="0">
                <a:solidFill>
                  <a:schemeClr val="tx1"/>
                </a:solidFill>
                <a:effectLst/>
                <a:latin typeface="Arial" charset="0"/>
                <a:ea typeface="ＭＳ Ｐゴシック" pitchFamily="34" charset="-128"/>
                <a:cs typeface="+mn-cs"/>
              </a:rPr>
              <a:t>The </a:t>
            </a:r>
            <a:r>
              <a:rPr lang="en-CA" sz="1200" kern="1200" dirty="0" err="1">
                <a:solidFill>
                  <a:schemeClr val="tx1"/>
                </a:solidFill>
                <a:effectLst/>
                <a:latin typeface="Arial" charset="0"/>
                <a:ea typeface="ＭＳ Ｐゴシック" pitchFamily="34" charset="-128"/>
                <a:cs typeface="+mn-cs"/>
              </a:rPr>
              <a:t>Hoiles</a:t>
            </a:r>
            <a:r>
              <a:rPr lang="en-CA" sz="1200" kern="1200" dirty="0">
                <a:solidFill>
                  <a:schemeClr val="tx1"/>
                </a:solidFill>
                <a:effectLst/>
                <a:latin typeface="Arial" charset="0"/>
                <a:ea typeface="ＭＳ Ｐゴシック" pitchFamily="34" charset="-128"/>
                <a:cs typeface="+mn-cs"/>
              </a:rPr>
              <a:t> Creek Bridge is a single span bridge constructed in 1994 on Highway 11 in Ontario. The deck is comprised of longitudinally laminated timbers with transverse post-tensioning. The deck is supported on steel girders. The system used is similar to the North </a:t>
            </a:r>
            <a:r>
              <a:rPr lang="en-CA" sz="1200" kern="1200" dirty="0" err="1">
                <a:solidFill>
                  <a:schemeClr val="tx1"/>
                </a:solidFill>
                <a:effectLst/>
                <a:latin typeface="Arial" charset="0"/>
                <a:ea typeface="ＭＳ Ｐゴシック" pitchFamily="34" charset="-128"/>
                <a:cs typeface="+mn-cs"/>
              </a:rPr>
              <a:t>Pagwachuan</a:t>
            </a:r>
            <a:r>
              <a:rPr lang="en-CA" sz="1200" kern="1200" dirty="0">
                <a:solidFill>
                  <a:schemeClr val="tx1"/>
                </a:solidFill>
                <a:effectLst/>
                <a:latin typeface="Arial" charset="0"/>
                <a:ea typeface="ＭＳ Ｐゴシック" pitchFamily="34" charset="-128"/>
                <a:cs typeface="+mn-cs"/>
              </a:rPr>
              <a:t> Bridge (described above). The bridge spans approximately 30 m.</a:t>
            </a:r>
          </a:p>
          <a:p>
            <a:endParaRPr lang="en-CA" dirty="0"/>
          </a:p>
        </p:txBody>
      </p:sp>
      <p:sp>
        <p:nvSpPr>
          <p:cNvPr id="4" name="Slide Number Placeholder 3"/>
          <p:cNvSpPr>
            <a:spLocks noGrp="1"/>
          </p:cNvSpPr>
          <p:nvPr>
            <p:ph type="sldNum" sz="quarter" idx="5"/>
          </p:nvPr>
        </p:nvSpPr>
        <p:spPr/>
        <p:txBody>
          <a:bodyPr/>
          <a:lstStyle/>
          <a:p>
            <a:fld id="{D5AB28F7-35BC-48C0-9CB1-51F8F5D1A251}" type="slidenum">
              <a:rPr lang="en-US" smtClean="0"/>
              <a:pPr/>
              <a:t>34</a:t>
            </a:fld>
            <a:endParaRPr lang="en-US"/>
          </a:p>
        </p:txBody>
      </p:sp>
    </p:spTree>
    <p:extLst>
      <p:ext uri="{BB962C8B-B14F-4D97-AF65-F5344CB8AC3E}">
        <p14:creationId xmlns:p14="http://schemas.microsoft.com/office/powerpoint/2010/main" val="27794077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CA" sz="1200" kern="1200" dirty="0">
                <a:solidFill>
                  <a:schemeClr val="tx1"/>
                </a:solidFill>
                <a:effectLst/>
                <a:latin typeface="Arial" charset="0"/>
                <a:ea typeface="ＭＳ Ｐゴシック" pitchFamily="34" charset="-128"/>
                <a:cs typeface="+mn-cs"/>
              </a:rPr>
              <a:t>Timber bridge in Canada that used the Guardian Bridge technology. Guardian Bridge prefabricates a bridge that is externally reinforced with a fibreglass composite to improve durability, strength and erection time compared to similar style bridges and structural members. This technology can also be used for non-timber bridges with similar benefits. Although, typically used for retrofits or repairs for deteriorating bridges, this can be applied for new bridges as well. </a:t>
            </a:r>
          </a:p>
        </p:txBody>
      </p:sp>
      <p:sp>
        <p:nvSpPr>
          <p:cNvPr id="4" name="Slide Number Placeholder 3"/>
          <p:cNvSpPr>
            <a:spLocks noGrp="1"/>
          </p:cNvSpPr>
          <p:nvPr>
            <p:ph type="sldNum" sz="quarter" idx="5"/>
          </p:nvPr>
        </p:nvSpPr>
        <p:spPr/>
        <p:txBody>
          <a:bodyPr/>
          <a:lstStyle/>
          <a:p>
            <a:fld id="{D5AB28F7-35BC-48C0-9CB1-51F8F5D1A251}" type="slidenum">
              <a:rPr lang="en-US" smtClean="0"/>
              <a:pPr/>
              <a:t>35</a:t>
            </a:fld>
            <a:endParaRPr lang="en-US"/>
          </a:p>
        </p:txBody>
      </p:sp>
    </p:spTree>
    <p:extLst>
      <p:ext uri="{BB962C8B-B14F-4D97-AF65-F5344CB8AC3E}">
        <p14:creationId xmlns:p14="http://schemas.microsoft.com/office/powerpoint/2010/main" val="29422856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CA" sz="1200" kern="1200" dirty="0">
                <a:solidFill>
                  <a:schemeClr val="tx1"/>
                </a:solidFill>
                <a:effectLst/>
                <a:latin typeface="Arial" charset="0"/>
                <a:ea typeface="ＭＳ Ｐゴシック" pitchFamily="34" charset="-128"/>
                <a:cs typeface="+mn-cs"/>
              </a:rPr>
              <a:t>Mather Creek Bridge was constructed in 2008 along highway 71 in Ontario. The deck is a longitudinally laminated parallel strand lumber (PSL) slab with a composite precast concrete deck. The deck is supported on steel pile abutments. It spans approximately 23 m. </a:t>
            </a:r>
          </a:p>
          <a:p>
            <a:endParaRPr lang="en-CA" dirty="0"/>
          </a:p>
        </p:txBody>
      </p:sp>
      <p:sp>
        <p:nvSpPr>
          <p:cNvPr id="4" name="Slide Number Placeholder 3"/>
          <p:cNvSpPr>
            <a:spLocks noGrp="1"/>
          </p:cNvSpPr>
          <p:nvPr>
            <p:ph type="sldNum" sz="quarter" idx="5"/>
          </p:nvPr>
        </p:nvSpPr>
        <p:spPr/>
        <p:txBody>
          <a:bodyPr/>
          <a:lstStyle/>
          <a:p>
            <a:fld id="{D5AB28F7-35BC-48C0-9CB1-51F8F5D1A251}" type="slidenum">
              <a:rPr lang="en-US" smtClean="0"/>
              <a:pPr/>
              <a:t>36</a:t>
            </a:fld>
            <a:endParaRPr lang="en-US"/>
          </a:p>
        </p:txBody>
      </p:sp>
    </p:spTree>
    <p:extLst>
      <p:ext uri="{BB962C8B-B14F-4D97-AF65-F5344CB8AC3E}">
        <p14:creationId xmlns:p14="http://schemas.microsoft.com/office/powerpoint/2010/main" val="2316506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CA" sz="1200" kern="1200" dirty="0">
                <a:solidFill>
                  <a:schemeClr val="tx1"/>
                </a:solidFill>
                <a:effectLst/>
                <a:latin typeface="Arial" charset="0"/>
                <a:ea typeface="ＭＳ Ｐゴシック" pitchFamily="34" charset="-128"/>
                <a:cs typeface="+mn-cs"/>
              </a:rPr>
              <a:t>Nestor Falls Bridge was constructed in 2009 near Kenora, Ontario. The deck is a longitudinally laminated PSL slab with a composite precast concrete deck. The bridge is a single span of approximately 15.7 m.</a:t>
            </a:r>
          </a:p>
        </p:txBody>
      </p:sp>
      <p:sp>
        <p:nvSpPr>
          <p:cNvPr id="4" name="Slide Number Placeholder 3"/>
          <p:cNvSpPr>
            <a:spLocks noGrp="1"/>
          </p:cNvSpPr>
          <p:nvPr>
            <p:ph type="sldNum" sz="quarter" idx="5"/>
          </p:nvPr>
        </p:nvSpPr>
        <p:spPr/>
        <p:txBody>
          <a:bodyPr/>
          <a:lstStyle/>
          <a:p>
            <a:fld id="{D5AB28F7-35BC-48C0-9CB1-51F8F5D1A251}" type="slidenum">
              <a:rPr lang="en-US" smtClean="0"/>
              <a:pPr/>
              <a:t>37</a:t>
            </a:fld>
            <a:endParaRPr lang="en-US"/>
          </a:p>
        </p:txBody>
      </p:sp>
    </p:spTree>
    <p:extLst>
      <p:ext uri="{BB962C8B-B14F-4D97-AF65-F5344CB8AC3E}">
        <p14:creationId xmlns:p14="http://schemas.microsoft.com/office/powerpoint/2010/main" val="39911464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5AB28F7-35BC-48C0-9CB1-51F8F5D1A251}" type="slidenum">
              <a:rPr lang="en-US" smtClean="0"/>
              <a:pPr/>
              <a:t>38</a:t>
            </a:fld>
            <a:endParaRPr lang="en-US"/>
          </a:p>
        </p:txBody>
      </p:sp>
    </p:spTree>
    <p:extLst>
      <p:ext uri="{BB962C8B-B14F-4D97-AF65-F5344CB8AC3E}">
        <p14:creationId xmlns:p14="http://schemas.microsoft.com/office/powerpoint/2010/main" val="12395937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CA" sz="1200" kern="1200" dirty="0">
                <a:solidFill>
                  <a:schemeClr val="tx1"/>
                </a:solidFill>
                <a:effectLst/>
                <a:latin typeface="Arial" charset="0"/>
                <a:ea typeface="ＭＳ Ｐゴシック" pitchFamily="34" charset="-128"/>
                <a:cs typeface="+mn-cs"/>
              </a:rPr>
              <a:t>Pennock Creek Culvert was constructed in 2012 along highway 17 in Ontario. The deck is a laminated PSL deck supported on steel sheet pile abutments. The bridge is a single span, spanning approximately 8 m.</a:t>
            </a:r>
          </a:p>
        </p:txBody>
      </p:sp>
      <p:sp>
        <p:nvSpPr>
          <p:cNvPr id="4" name="Slide Number Placeholder 3"/>
          <p:cNvSpPr>
            <a:spLocks noGrp="1"/>
          </p:cNvSpPr>
          <p:nvPr>
            <p:ph type="sldNum" sz="quarter" idx="5"/>
          </p:nvPr>
        </p:nvSpPr>
        <p:spPr/>
        <p:txBody>
          <a:bodyPr/>
          <a:lstStyle/>
          <a:p>
            <a:fld id="{D5AB28F7-35BC-48C0-9CB1-51F8F5D1A251}" type="slidenum">
              <a:rPr lang="en-US" smtClean="0"/>
              <a:pPr/>
              <a:t>39</a:t>
            </a:fld>
            <a:endParaRPr lang="en-US"/>
          </a:p>
        </p:txBody>
      </p:sp>
    </p:spTree>
    <p:extLst>
      <p:ext uri="{BB962C8B-B14F-4D97-AF65-F5344CB8AC3E}">
        <p14:creationId xmlns:p14="http://schemas.microsoft.com/office/powerpoint/2010/main" val="1248192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 handy reference regarding wood materials, wood bridge systems, and loading in Canada</a:t>
            </a:r>
          </a:p>
        </p:txBody>
      </p:sp>
      <p:sp>
        <p:nvSpPr>
          <p:cNvPr id="4" name="Slide Number Placeholder 3"/>
          <p:cNvSpPr>
            <a:spLocks noGrp="1"/>
          </p:cNvSpPr>
          <p:nvPr>
            <p:ph type="sldNum" sz="quarter" idx="5"/>
          </p:nvPr>
        </p:nvSpPr>
        <p:spPr/>
        <p:txBody>
          <a:bodyPr/>
          <a:lstStyle/>
          <a:p>
            <a:fld id="{81A7FEDB-A8C7-4F77-AFD5-4BB23B5A2C40}" type="slidenum">
              <a:rPr lang="fr-CA" smtClean="0"/>
              <a:t>4</a:t>
            </a:fld>
            <a:endParaRPr lang="fr-CA"/>
          </a:p>
        </p:txBody>
      </p:sp>
    </p:spTree>
    <p:extLst>
      <p:ext uri="{BB962C8B-B14F-4D97-AF65-F5344CB8AC3E}">
        <p14:creationId xmlns:p14="http://schemas.microsoft.com/office/powerpoint/2010/main" val="23725321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CA" sz="1200" kern="1200" dirty="0">
                <a:solidFill>
                  <a:schemeClr val="tx1"/>
                </a:solidFill>
                <a:effectLst/>
                <a:latin typeface="Arial" charset="0"/>
                <a:ea typeface="ＭＳ Ｐゴシック" pitchFamily="34" charset="-128"/>
                <a:cs typeface="+mn-cs"/>
              </a:rPr>
              <a:t>The Providence Road Bridge was replaced in 2013 due to deterioration and decay. It is a five-span vehicle overpass in Oshawa, Ontario. The original bridge was a transverse timber deck supported on 15 timber stringers (per span) that were supported on timber caps.  The replacement bridge consists of a transverse glulam deck supported on curved glulam girders. The timber guard was also crash-tested. All of the timber components of the bridge were prefabricated and pressure treated and site installed.</a:t>
            </a:r>
          </a:p>
        </p:txBody>
      </p:sp>
      <p:sp>
        <p:nvSpPr>
          <p:cNvPr id="4" name="Slide Number Placeholder 3"/>
          <p:cNvSpPr>
            <a:spLocks noGrp="1"/>
          </p:cNvSpPr>
          <p:nvPr>
            <p:ph type="sldNum" sz="quarter" idx="5"/>
          </p:nvPr>
        </p:nvSpPr>
        <p:spPr/>
        <p:txBody>
          <a:bodyPr/>
          <a:lstStyle/>
          <a:p>
            <a:fld id="{D5AB28F7-35BC-48C0-9CB1-51F8F5D1A251}" type="slidenum">
              <a:rPr lang="en-US" smtClean="0"/>
              <a:pPr/>
              <a:t>40</a:t>
            </a:fld>
            <a:endParaRPr lang="en-US"/>
          </a:p>
        </p:txBody>
      </p:sp>
    </p:spTree>
    <p:extLst>
      <p:ext uri="{BB962C8B-B14F-4D97-AF65-F5344CB8AC3E}">
        <p14:creationId xmlns:p14="http://schemas.microsoft.com/office/powerpoint/2010/main" val="33479426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CA" sz="1200" kern="1200" dirty="0">
                <a:solidFill>
                  <a:schemeClr val="tx1"/>
                </a:solidFill>
                <a:effectLst/>
                <a:latin typeface="Arial" charset="0"/>
                <a:ea typeface="ＭＳ Ｐゴシック" pitchFamily="34" charset="-128"/>
                <a:cs typeface="+mn-cs"/>
              </a:rPr>
              <a:t>The Dickinson Road Bridge was replaced in 2013/2014 due to safety concerns in Port Hope, Ontario. It is a five-span vehicle overpass bridge supported on two abutments and six pile bents. The replaced bridge consists of a transverse glulam deck supported on curved glulam girders. </a:t>
            </a:r>
            <a:r>
              <a:rPr lang="en-CA" sz="1200" b="1" kern="1200" dirty="0">
                <a:solidFill>
                  <a:schemeClr val="tx1"/>
                </a:solidFill>
                <a:effectLst/>
                <a:latin typeface="Arial" charset="0"/>
                <a:ea typeface="ＭＳ Ｐゴシック" pitchFamily="34" charset="-128"/>
                <a:cs typeface="+mn-cs"/>
              </a:rPr>
              <a:t>Timber guards were crash-tested</a:t>
            </a:r>
            <a:r>
              <a:rPr lang="en-CA" sz="1200" kern="1200" dirty="0">
                <a:solidFill>
                  <a:schemeClr val="tx1"/>
                </a:solidFill>
                <a:effectLst/>
                <a:latin typeface="Arial" charset="0"/>
                <a:ea typeface="ＭＳ Ｐゴシック" pitchFamily="34" charset="-128"/>
                <a:cs typeface="+mn-cs"/>
              </a:rPr>
              <a:t>. All the timber components were prefabricated and pressure treated, then installed on site.</a:t>
            </a:r>
          </a:p>
        </p:txBody>
      </p:sp>
      <p:sp>
        <p:nvSpPr>
          <p:cNvPr id="4" name="Slide Number Placeholder 3"/>
          <p:cNvSpPr>
            <a:spLocks noGrp="1"/>
          </p:cNvSpPr>
          <p:nvPr>
            <p:ph type="sldNum" sz="quarter" idx="5"/>
          </p:nvPr>
        </p:nvSpPr>
        <p:spPr/>
        <p:txBody>
          <a:bodyPr/>
          <a:lstStyle/>
          <a:p>
            <a:fld id="{D5AB28F7-35BC-48C0-9CB1-51F8F5D1A251}" type="slidenum">
              <a:rPr lang="en-US" smtClean="0"/>
              <a:pPr/>
              <a:t>41</a:t>
            </a:fld>
            <a:endParaRPr lang="en-US"/>
          </a:p>
        </p:txBody>
      </p:sp>
    </p:spTree>
    <p:extLst>
      <p:ext uri="{BB962C8B-B14F-4D97-AF65-F5344CB8AC3E}">
        <p14:creationId xmlns:p14="http://schemas.microsoft.com/office/powerpoint/2010/main" val="25574746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CA" sz="1200" kern="1200" dirty="0">
                <a:solidFill>
                  <a:schemeClr val="tx1"/>
                </a:solidFill>
                <a:effectLst/>
                <a:latin typeface="Arial" charset="0"/>
                <a:ea typeface="ＭＳ Ｐゴシック" pitchFamily="34" charset="-128"/>
                <a:cs typeface="+mn-cs"/>
              </a:rPr>
              <a:t>The Snake Road Bridge was originally constructed in 1912 and was retrofitted and replaced in 2013/2014 due to inadequate support of the bridge (no frost protection that lead to decay of some on the sub piles).  The bridge is a seven-span vehicle overpass between Hamilton and Burlington, Ontario. The replaced bridge is comprised of a transverse glulam deck supported on curved glulam girders. The timber guard rails were crash-tested. All wood components were prefabricated and pressure treated and then assembled on site.</a:t>
            </a:r>
          </a:p>
          <a:p>
            <a:endParaRPr lang="en-CA" dirty="0"/>
          </a:p>
        </p:txBody>
      </p:sp>
      <p:sp>
        <p:nvSpPr>
          <p:cNvPr id="4" name="Slide Number Placeholder 3"/>
          <p:cNvSpPr>
            <a:spLocks noGrp="1"/>
          </p:cNvSpPr>
          <p:nvPr>
            <p:ph type="sldNum" sz="quarter" idx="5"/>
          </p:nvPr>
        </p:nvSpPr>
        <p:spPr/>
        <p:txBody>
          <a:bodyPr/>
          <a:lstStyle/>
          <a:p>
            <a:fld id="{D5AB28F7-35BC-48C0-9CB1-51F8F5D1A251}" type="slidenum">
              <a:rPr lang="en-US" smtClean="0"/>
              <a:pPr/>
              <a:t>42</a:t>
            </a:fld>
            <a:endParaRPr lang="en-US"/>
          </a:p>
        </p:txBody>
      </p:sp>
    </p:spTree>
    <p:extLst>
      <p:ext uri="{BB962C8B-B14F-4D97-AF65-F5344CB8AC3E}">
        <p14:creationId xmlns:p14="http://schemas.microsoft.com/office/powerpoint/2010/main" val="6822541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CA" sz="1200" kern="1200" dirty="0">
                <a:solidFill>
                  <a:schemeClr val="tx1"/>
                </a:solidFill>
                <a:effectLst/>
                <a:latin typeface="Arial" charset="0"/>
                <a:ea typeface="ＭＳ Ｐゴシック" pitchFamily="34" charset="-128"/>
                <a:cs typeface="+mn-cs"/>
              </a:rPr>
              <a:t>Silver Falls Creek Bridge was reconstructed in 2014/2015 in Ontario. The deck is a longitudinally laminated PSL slab that is supported by steel sheet pile abutments. The bridge is a single span, spanning approximately 8 m.</a:t>
            </a:r>
          </a:p>
        </p:txBody>
      </p:sp>
      <p:sp>
        <p:nvSpPr>
          <p:cNvPr id="4" name="Slide Number Placeholder 3"/>
          <p:cNvSpPr>
            <a:spLocks noGrp="1"/>
          </p:cNvSpPr>
          <p:nvPr>
            <p:ph type="sldNum" sz="quarter" idx="5"/>
          </p:nvPr>
        </p:nvSpPr>
        <p:spPr/>
        <p:txBody>
          <a:bodyPr/>
          <a:lstStyle/>
          <a:p>
            <a:fld id="{D5AB28F7-35BC-48C0-9CB1-51F8F5D1A251}" type="slidenum">
              <a:rPr lang="en-US" smtClean="0"/>
              <a:pPr/>
              <a:t>43</a:t>
            </a:fld>
            <a:endParaRPr lang="en-US"/>
          </a:p>
        </p:txBody>
      </p:sp>
    </p:spTree>
    <p:extLst>
      <p:ext uri="{BB962C8B-B14F-4D97-AF65-F5344CB8AC3E}">
        <p14:creationId xmlns:p14="http://schemas.microsoft.com/office/powerpoint/2010/main" val="3554750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CA" sz="1200" kern="1200" dirty="0">
                <a:solidFill>
                  <a:schemeClr val="tx1"/>
                </a:solidFill>
                <a:effectLst/>
                <a:latin typeface="Arial" charset="0"/>
                <a:ea typeface="ＭＳ Ｐゴシック" pitchFamily="34" charset="-128"/>
                <a:cs typeface="+mn-cs"/>
              </a:rPr>
              <a:t>The </a:t>
            </a:r>
            <a:r>
              <a:rPr lang="en-CA" sz="1200" kern="1200" dirty="0" err="1">
                <a:solidFill>
                  <a:schemeClr val="tx1"/>
                </a:solidFill>
                <a:effectLst/>
                <a:latin typeface="Arial" charset="0"/>
                <a:ea typeface="ＭＳ Ｐゴシック" pitchFamily="34" charset="-128"/>
                <a:cs typeface="+mn-cs"/>
              </a:rPr>
              <a:t>Mistissini</a:t>
            </a:r>
            <a:r>
              <a:rPr lang="en-CA" sz="1200" kern="1200" dirty="0">
                <a:solidFill>
                  <a:schemeClr val="tx1"/>
                </a:solidFill>
                <a:effectLst/>
                <a:latin typeface="Arial" charset="0"/>
                <a:ea typeface="ＭＳ Ｐゴシック" pitchFamily="34" charset="-128"/>
                <a:cs typeface="+mn-cs"/>
              </a:rPr>
              <a:t> Bridge is in </a:t>
            </a:r>
            <a:r>
              <a:rPr lang="en-CA" sz="1200" kern="1200" dirty="0" err="1">
                <a:solidFill>
                  <a:schemeClr val="tx1"/>
                </a:solidFill>
                <a:effectLst/>
                <a:latin typeface="Arial" charset="0"/>
                <a:ea typeface="ＭＳ Ｐゴシック" pitchFamily="34" charset="-128"/>
                <a:cs typeface="+mn-cs"/>
              </a:rPr>
              <a:t>Mistissini</a:t>
            </a:r>
            <a:r>
              <a:rPr lang="en-CA" sz="1200" kern="1200" dirty="0">
                <a:solidFill>
                  <a:schemeClr val="tx1"/>
                </a:solidFill>
                <a:effectLst/>
                <a:latin typeface="Arial" charset="0"/>
                <a:ea typeface="ＭＳ Ｐゴシック" pitchFamily="34" charset="-128"/>
                <a:cs typeface="+mn-cs"/>
              </a:rPr>
              <a:t>, Quebec. Due to the remote location of the project (about 600 km north-east of Quebec City) there was lenience to use local materials. Using glulam over a steel-concrete or steel-wood was found to be slightly less expensive, however, the “local” supplier provided wood from a sustainable forest. During the assessment of the design options, CO</a:t>
            </a:r>
            <a:r>
              <a:rPr lang="en-CA" sz="1200" kern="1200" baseline="-25000" dirty="0">
                <a:solidFill>
                  <a:schemeClr val="tx1"/>
                </a:solidFill>
                <a:effectLst/>
                <a:latin typeface="Arial" charset="0"/>
                <a:ea typeface="ＭＳ Ｐゴシック" pitchFamily="34" charset="-128"/>
                <a:cs typeface="+mn-cs"/>
              </a:rPr>
              <a:t>2</a:t>
            </a:r>
            <a:r>
              <a:rPr lang="en-CA" sz="1200" kern="1200" dirty="0">
                <a:solidFill>
                  <a:schemeClr val="tx1"/>
                </a:solidFill>
                <a:effectLst/>
                <a:latin typeface="Arial" charset="0"/>
                <a:ea typeface="ＭＳ Ｐゴシック" pitchFamily="34" charset="-128"/>
                <a:cs typeface="+mn-cs"/>
              </a:rPr>
              <a:t> emissions was one area of consideration. The designers found that the CO</a:t>
            </a:r>
            <a:r>
              <a:rPr lang="en-CA" sz="1200" kern="1200" baseline="-25000" dirty="0">
                <a:solidFill>
                  <a:schemeClr val="tx1"/>
                </a:solidFill>
                <a:effectLst/>
                <a:latin typeface="Arial" charset="0"/>
                <a:ea typeface="ＭＳ Ｐゴシック" pitchFamily="34" charset="-128"/>
                <a:cs typeface="+mn-cs"/>
              </a:rPr>
              <a:t>2</a:t>
            </a:r>
            <a:r>
              <a:rPr lang="en-CA" sz="1200" kern="1200" dirty="0">
                <a:solidFill>
                  <a:schemeClr val="tx1"/>
                </a:solidFill>
                <a:effectLst/>
                <a:latin typeface="Arial" charset="0"/>
                <a:ea typeface="ＭＳ Ｐゴシック" pitchFamily="34" charset="-128"/>
                <a:cs typeface="+mn-cs"/>
              </a:rPr>
              <a:t> emission from the proposed glulam bridge would be -497 tons, meaning these are avoided emissions. The steel-concrete bridge solution would result in net emissions of +969 tons of CO</a:t>
            </a:r>
            <a:r>
              <a:rPr lang="en-CA" sz="1200" kern="1200" baseline="-25000" dirty="0">
                <a:solidFill>
                  <a:schemeClr val="tx1"/>
                </a:solidFill>
                <a:effectLst/>
                <a:latin typeface="Arial" charset="0"/>
                <a:ea typeface="ＭＳ Ｐゴシック" pitchFamily="34" charset="-128"/>
                <a:cs typeface="+mn-cs"/>
              </a:rPr>
              <a:t>2</a:t>
            </a:r>
            <a:r>
              <a:rPr lang="en-CA" sz="1200" kern="1200" dirty="0">
                <a:solidFill>
                  <a:schemeClr val="tx1"/>
                </a:solidFill>
                <a:effectLst/>
                <a:latin typeface="Arial" charset="0"/>
                <a:ea typeface="ＭＳ Ｐゴシック" pitchFamily="34" charset="-128"/>
                <a:cs typeface="+mn-cs"/>
              </a:rPr>
              <a:t>. The bridge spans 160 m with intermediate supports at 37 – 43 m. The glulam girders are spliced at connections to the glulam arches. The bridge is constructed with glulam panels 184 mm deep x 921 mm wide. The girders and arches are supported by concrete piers</a:t>
            </a:r>
          </a:p>
        </p:txBody>
      </p:sp>
      <p:sp>
        <p:nvSpPr>
          <p:cNvPr id="4" name="Slide Number Placeholder 3"/>
          <p:cNvSpPr>
            <a:spLocks noGrp="1"/>
          </p:cNvSpPr>
          <p:nvPr>
            <p:ph type="sldNum" sz="quarter" idx="5"/>
          </p:nvPr>
        </p:nvSpPr>
        <p:spPr/>
        <p:txBody>
          <a:bodyPr/>
          <a:lstStyle/>
          <a:p>
            <a:fld id="{D5AB28F7-35BC-48C0-9CB1-51F8F5D1A251}" type="slidenum">
              <a:rPr lang="en-US" smtClean="0"/>
              <a:pPr/>
              <a:t>44</a:t>
            </a:fld>
            <a:endParaRPr lang="en-US"/>
          </a:p>
        </p:txBody>
      </p:sp>
    </p:spTree>
    <p:extLst>
      <p:ext uri="{BB962C8B-B14F-4D97-AF65-F5344CB8AC3E}">
        <p14:creationId xmlns:p14="http://schemas.microsoft.com/office/powerpoint/2010/main" val="35173480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CA" sz="1200" kern="1200" dirty="0">
                <a:solidFill>
                  <a:schemeClr val="tx1"/>
                </a:solidFill>
                <a:effectLst/>
                <a:latin typeface="Arial" charset="0"/>
                <a:ea typeface="ＭＳ Ｐゴシック" pitchFamily="34" charset="-128"/>
                <a:cs typeface="+mn-cs"/>
              </a:rPr>
              <a:t>The Lillooet suspension bridge was built in 1946 in British Columbia. It has since been transferred and serves as a pedestrian only bridge with a steel truss retrofit. The bridge consisted of a timber deck supported on timber singers. The suspension span was approximately 103 m and the timber bents supported up to 46 m on one end.</a:t>
            </a:r>
          </a:p>
        </p:txBody>
      </p:sp>
      <p:sp>
        <p:nvSpPr>
          <p:cNvPr id="4" name="Slide Number Placeholder 3"/>
          <p:cNvSpPr>
            <a:spLocks noGrp="1"/>
          </p:cNvSpPr>
          <p:nvPr>
            <p:ph type="sldNum" sz="quarter" idx="5"/>
          </p:nvPr>
        </p:nvSpPr>
        <p:spPr/>
        <p:txBody>
          <a:bodyPr/>
          <a:lstStyle/>
          <a:p>
            <a:fld id="{D5AB28F7-35BC-48C0-9CB1-51F8F5D1A251}" type="slidenum">
              <a:rPr lang="en-US" smtClean="0"/>
              <a:pPr/>
              <a:t>45</a:t>
            </a:fld>
            <a:endParaRPr lang="en-US"/>
          </a:p>
        </p:txBody>
      </p:sp>
    </p:spTree>
    <p:extLst>
      <p:ext uri="{BB962C8B-B14F-4D97-AF65-F5344CB8AC3E}">
        <p14:creationId xmlns:p14="http://schemas.microsoft.com/office/powerpoint/2010/main" val="33173828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5AB28F7-35BC-48C0-9CB1-51F8F5D1A251}" type="slidenum">
              <a:rPr lang="en-US" smtClean="0"/>
              <a:pPr/>
              <a:t>46</a:t>
            </a:fld>
            <a:endParaRPr lang="en-US"/>
          </a:p>
        </p:txBody>
      </p:sp>
    </p:spTree>
    <p:extLst>
      <p:ext uri="{BB962C8B-B14F-4D97-AF65-F5344CB8AC3E}">
        <p14:creationId xmlns:p14="http://schemas.microsoft.com/office/powerpoint/2010/main" val="15012802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CA" sz="1200" kern="1200" dirty="0">
                <a:solidFill>
                  <a:schemeClr val="tx1"/>
                </a:solidFill>
                <a:effectLst/>
                <a:latin typeface="Arial" charset="0"/>
                <a:ea typeface="ＭＳ Ｐゴシック" pitchFamily="34" charset="-128"/>
                <a:cs typeface="+mn-cs"/>
              </a:rPr>
              <a:t>The Carny Mill Road Bridge was constructed in 2010 in British Columbia. It is a 3-pin glulam arch bridge and spans about 21.4 m. The deck is longitudinally laminated timber, supported on steel floor beams. The glulam components were treated with pentachlorophenol (</a:t>
            </a:r>
            <a:r>
              <a:rPr lang="en-CA" sz="1200" kern="1200" dirty="0" err="1">
                <a:solidFill>
                  <a:schemeClr val="tx1"/>
                </a:solidFill>
                <a:effectLst/>
                <a:latin typeface="Arial" charset="0"/>
                <a:ea typeface="ＭＳ Ｐゴシック" pitchFamily="34" charset="-128"/>
                <a:cs typeface="+mn-cs"/>
              </a:rPr>
              <a:t>Farden</a:t>
            </a:r>
            <a:r>
              <a:rPr lang="en-CA" sz="1200" kern="1200" dirty="0">
                <a:solidFill>
                  <a:schemeClr val="tx1"/>
                </a:solidFill>
                <a:effectLst/>
                <a:latin typeface="Arial" charset="0"/>
                <a:ea typeface="ＭＳ Ｐゴシック" pitchFamily="34" charset="-128"/>
                <a:cs typeface="+mn-cs"/>
              </a:rPr>
              <a:t>, 2010).</a:t>
            </a:r>
          </a:p>
        </p:txBody>
      </p:sp>
      <p:sp>
        <p:nvSpPr>
          <p:cNvPr id="4" name="Slide Number Placeholder 3"/>
          <p:cNvSpPr>
            <a:spLocks noGrp="1"/>
          </p:cNvSpPr>
          <p:nvPr>
            <p:ph type="sldNum" sz="quarter" idx="5"/>
          </p:nvPr>
        </p:nvSpPr>
        <p:spPr/>
        <p:txBody>
          <a:bodyPr/>
          <a:lstStyle/>
          <a:p>
            <a:fld id="{D5AB28F7-35BC-48C0-9CB1-51F8F5D1A251}" type="slidenum">
              <a:rPr lang="en-US" smtClean="0"/>
              <a:pPr/>
              <a:t>47</a:t>
            </a:fld>
            <a:endParaRPr lang="en-US"/>
          </a:p>
        </p:txBody>
      </p:sp>
    </p:spTree>
    <p:extLst>
      <p:ext uri="{BB962C8B-B14F-4D97-AF65-F5344CB8AC3E}">
        <p14:creationId xmlns:p14="http://schemas.microsoft.com/office/powerpoint/2010/main" val="19443690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CA" sz="1200" kern="1200" dirty="0">
                <a:solidFill>
                  <a:schemeClr val="tx1"/>
                </a:solidFill>
                <a:effectLst/>
                <a:latin typeface="Arial" charset="0"/>
                <a:ea typeface="ＭＳ Ｐゴシック" pitchFamily="34" charset="-128"/>
                <a:cs typeface="+mn-cs"/>
              </a:rPr>
              <a:t>The Answer Creek Bridge is on Vancouver Island, British Columbia. It is a non-composite concrete deck supported on glulam girders that were treated with pentachlorophenol (</a:t>
            </a:r>
            <a:r>
              <a:rPr lang="en-CA" sz="1200" kern="1200" dirty="0" err="1">
                <a:solidFill>
                  <a:schemeClr val="tx1"/>
                </a:solidFill>
                <a:effectLst/>
                <a:latin typeface="Arial" charset="0"/>
                <a:ea typeface="ＭＳ Ｐゴシック" pitchFamily="34" charset="-128"/>
                <a:cs typeface="+mn-cs"/>
              </a:rPr>
              <a:t>Farnden</a:t>
            </a:r>
            <a:r>
              <a:rPr lang="en-CA" sz="1200" kern="1200" dirty="0">
                <a:solidFill>
                  <a:schemeClr val="tx1"/>
                </a:solidFill>
                <a:effectLst/>
                <a:latin typeface="Arial" charset="0"/>
                <a:ea typeface="ＭＳ Ｐゴシック" pitchFamily="34" charset="-128"/>
                <a:cs typeface="+mn-cs"/>
              </a:rPr>
              <a:t>, 2010).</a:t>
            </a:r>
          </a:p>
        </p:txBody>
      </p:sp>
      <p:sp>
        <p:nvSpPr>
          <p:cNvPr id="4" name="Slide Number Placeholder 3"/>
          <p:cNvSpPr>
            <a:spLocks noGrp="1"/>
          </p:cNvSpPr>
          <p:nvPr>
            <p:ph type="sldNum" sz="quarter" idx="5"/>
          </p:nvPr>
        </p:nvSpPr>
        <p:spPr/>
        <p:txBody>
          <a:bodyPr/>
          <a:lstStyle/>
          <a:p>
            <a:fld id="{D5AB28F7-35BC-48C0-9CB1-51F8F5D1A251}" type="slidenum">
              <a:rPr lang="en-US" smtClean="0"/>
              <a:pPr/>
              <a:t>48</a:t>
            </a:fld>
            <a:endParaRPr lang="en-US"/>
          </a:p>
        </p:txBody>
      </p:sp>
    </p:spTree>
    <p:extLst>
      <p:ext uri="{BB962C8B-B14F-4D97-AF65-F5344CB8AC3E}">
        <p14:creationId xmlns:p14="http://schemas.microsoft.com/office/powerpoint/2010/main" val="31500468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CA" sz="1200" kern="1200" dirty="0">
                <a:solidFill>
                  <a:schemeClr val="tx1"/>
                </a:solidFill>
                <a:effectLst/>
                <a:latin typeface="Arial" charset="0"/>
                <a:ea typeface="ＭＳ Ｐゴシック" pitchFamily="34" charset="-128"/>
                <a:cs typeface="+mn-cs"/>
              </a:rPr>
              <a:t>The Large Creek Bridge is on Vancouver Island, British Columbia, and is almost identical to the Answer Creek Bridge (described above). It is a non-composite concrete deck supported on glulam girders pressure treated with pentachlorophenol (</a:t>
            </a:r>
            <a:r>
              <a:rPr lang="en-CA" sz="1200" kern="1200" dirty="0" err="1">
                <a:solidFill>
                  <a:schemeClr val="tx1"/>
                </a:solidFill>
                <a:effectLst/>
                <a:latin typeface="Arial" charset="0"/>
                <a:ea typeface="ＭＳ Ｐゴシック" pitchFamily="34" charset="-128"/>
                <a:cs typeface="+mn-cs"/>
              </a:rPr>
              <a:t>Farnden</a:t>
            </a:r>
            <a:r>
              <a:rPr lang="en-CA" sz="1200" kern="1200" dirty="0">
                <a:solidFill>
                  <a:schemeClr val="tx1"/>
                </a:solidFill>
                <a:effectLst/>
                <a:latin typeface="Arial" charset="0"/>
                <a:ea typeface="ＭＳ Ｐゴシック" pitchFamily="34" charset="-128"/>
                <a:cs typeface="+mn-cs"/>
              </a:rPr>
              <a:t>, 2010).</a:t>
            </a:r>
          </a:p>
        </p:txBody>
      </p:sp>
      <p:sp>
        <p:nvSpPr>
          <p:cNvPr id="4" name="Slide Number Placeholder 3"/>
          <p:cNvSpPr>
            <a:spLocks noGrp="1"/>
          </p:cNvSpPr>
          <p:nvPr>
            <p:ph type="sldNum" sz="quarter" idx="5"/>
          </p:nvPr>
        </p:nvSpPr>
        <p:spPr/>
        <p:txBody>
          <a:bodyPr/>
          <a:lstStyle/>
          <a:p>
            <a:fld id="{D5AB28F7-35BC-48C0-9CB1-51F8F5D1A251}" type="slidenum">
              <a:rPr lang="en-US" smtClean="0"/>
              <a:pPr/>
              <a:t>49</a:t>
            </a:fld>
            <a:endParaRPr lang="en-US"/>
          </a:p>
        </p:txBody>
      </p:sp>
    </p:spTree>
    <p:extLst>
      <p:ext uri="{BB962C8B-B14F-4D97-AF65-F5344CB8AC3E}">
        <p14:creationId xmlns:p14="http://schemas.microsoft.com/office/powerpoint/2010/main" val="1552766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design example presented in these slides was designed per the 2014 edition “CSA S6-14”, but the 2019 version “CSA S6-19” is now available.</a:t>
            </a:r>
          </a:p>
        </p:txBody>
      </p:sp>
      <p:sp>
        <p:nvSpPr>
          <p:cNvPr id="4" name="Slide Number Placeholder 3"/>
          <p:cNvSpPr>
            <a:spLocks noGrp="1"/>
          </p:cNvSpPr>
          <p:nvPr>
            <p:ph type="sldNum" sz="quarter" idx="5"/>
          </p:nvPr>
        </p:nvSpPr>
        <p:spPr/>
        <p:txBody>
          <a:bodyPr/>
          <a:lstStyle/>
          <a:p>
            <a:fld id="{81A7FEDB-A8C7-4F77-AFD5-4BB23B5A2C40}" type="slidenum">
              <a:rPr lang="fr-CA" smtClean="0"/>
              <a:t>5</a:t>
            </a:fld>
            <a:endParaRPr lang="fr-CA"/>
          </a:p>
        </p:txBody>
      </p:sp>
    </p:spTree>
    <p:extLst>
      <p:ext uri="{BB962C8B-B14F-4D97-AF65-F5344CB8AC3E}">
        <p14:creationId xmlns:p14="http://schemas.microsoft.com/office/powerpoint/2010/main" val="6073885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CA" sz="1200" b="0" i="0" kern="1200" dirty="0">
                <a:solidFill>
                  <a:schemeClr val="tx1"/>
                </a:solidFill>
                <a:effectLst/>
                <a:latin typeface="Arial" charset="0"/>
                <a:ea typeface="ＭＳ Ｐゴシック" pitchFamily="34" charset="-128"/>
                <a:cs typeface="+mn-cs"/>
              </a:rPr>
              <a:t>Built 1947, Replaced 1967</a:t>
            </a:r>
          </a:p>
          <a:p>
            <a:r>
              <a:rPr lang="en-CA" sz="1200" b="0" i="0" kern="1200" dirty="0">
                <a:solidFill>
                  <a:schemeClr val="tx1"/>
                </a:solidFill>
                <a:effectLst/>
                <a:latin typeface="Arial" charset="0"/>
                <a:ea typeface="ＭＳ Ｐゴシック" pitchFamily="34" charset="-128"/>
                <a:cs typeface="+mn-cs"/>
              </a:rPr>
              <a:t>100-foot glued-laminated timber deck arch with 114-feet of timber trestle approach spans.</a:t>
            </a:r>
          </a:p>
          <a:p>
            <a:r>
              <a:rPr lang="en-CA" sz="1200" b="0" i="0" kern="1200" dirty="0">
                <a:solidFill>
                  <a:schemeClr val="tx1"/>
                </a:solidFill>
                <a:effectLst/>
                <a:latin typeface="Arial" charset="0"/>
                <a:ea typeface="ＭＳ Ｐゴシック" pitchFamily="34" charset="-128"/>
                <a:cs typeface="+mn-cs"/>
              </a:rPr>
              <a:t>Length of largest span: 100.0 ft.</a:t>
            </a:r>
            <a:br>
              <a:rPr lang="en-CA" dirty="0"/>
            </a:br>
            <a:r>
              <a:rPr lang="en-CA" sz="1200" b="0" i="0" kern="1200" dirty="0">
                <a:solidFill>
                  <a:schemeClr val="tx1"/>
                </a:solidFill>
                <a:effectLst/>
                <a:latin typeface="Arial" charset="0"/>
                <a:ea typeface="ＭＳ Ｐゴシック" pitchFamily="34" charset="-128"/>
                <a:cs typeface="+mn-cs"/>
              </a:rPr>
              <a:t>Total length: 219.0 ft.</a:t>
            </a:r>
            <a:br>
              <a:rPr lang="en-CA" dirty="0"/>
            </a:br>
            <a:r>
              <a:rPr lang="en-CA" sz="1200" b="0" i="0" kern="1200" dirty="0">
                <a:solidFill>
                  <a:schemeClr val="tx1"/>
                </a:solidFill>
                <a:effectLst/>
                <a:latin typeface="Arial" charset="0"/>
                <a:ea typeface="ＭＳ Ｐゴシック" pitchFamily="34" charset="-128"/>
                <a:cs typeface="+mn-cs"/>
              </a:rPr>
              <a:t>Deck width: 20.0 ft.</a:t>
            </a:r>
            <a:endParaRPr lang="en-CA" sz="1200" kern="1200" dirty="0">
              <a:solidFill>
                <a:schemeClr val="tx1"/>
              </a:solidFill>
              <a:effectLst/>
              <a:latin typeface="Arial" charset="0"/>
              <a:ea typeface="ＭＳ Ｐゴシック" pitchFamily="34" charset="-128"/>
              <a:cs typeface="+mn-cs"/>
            </a:endParaRPr>
          </a:p>
        </p:txBody>
      </p:sp>
      <p:sp>
        <p:nvSpPr>
          <p:cNvPr id="4" name="Slide Number Placeholder 3"/>
          <p:cNvSpPr>
            <a:spLocks noGrp="1"/>
          </p:cNvSpPr>
          <p:nvPr>
            <p:ph type="sldNum" sz="quarter" idx="5"/>
          </p:nvPr>
        </p:nvSpPr>
        <p:spPr/>
        <p:txBody>
          <a:bodyPr/>
          <a:lstStyle/>
          <a:p>
            <a:fld id="{D5AB28F7-35BC-48C0-9CB1-51F8F5D1A251}" type="slidenum">
              <a:rPr lang="en-US" smtClean="0"/>
              <a:pPr/>
              <a:t>50</a:t>
            </a:fld>
            <a:endParaRPr lang="en-US"/>
          </a:p>
        </p:txBody>
      </p:sp>
    </p:spTree>
    <p:extLst>
      <p:ext uri="{BB962C8B-B14F-4D97-AF65-F5344CB8AC3E}">
        <p14:creationId xmlns:p14="http://schemas.microsoft.com/office/powerpoint/2010/main" val="10298809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CA" sz="1200" b="0" i="0" kern="1200" dirty="0">
                <a:solidFill>
                  <a:schemeClr val="tx1"/>
                </a:solidFill>
                <a:effectLst/>
                <a:latin typeface="Arial" charset="0"/>
                <a:ea typeface="ＭＳ Ｐゴシック" pitchFamily="34" charset="-128"/>
                <a:cs typeface="+mn-cs"/>
              </a:rPr>
              <a:t>two unique structural </a:t>
            </a:r>
            <a:r>
              <a:rPr lang="en-CA" sz="1200" b="0" i="0" u="none" strike="noStrike" kern="1200" dirty="0">
                <a:solidFill>
                  <a:schemeClr val="tx1"/>
                </a:solidFill>
                <a:effectLst/>
                <a:latin typeface="Arial" charset="0"/>
                <a:ea typeface="ＭＳ Ｐゴシック" pitchFamily="34" charset="-128"/>
                <a:cs typeface="+mn-cs"/>
                <a:hlinkClick r:id="rId3" tooltip="Glued laminated timber"/>
              </a:rPr>
              <a:t>glued laminated timber</a:t>
            </a:r>
            <a:r>
              <a:rPr lang="en-CA" sz="1200" b="0" i="0" kern="1200" dirty="0">
                <a:solidFill>
                  <a:schemeClr val="tx1"/>
                </a:solidFill>
                <a:effectLst/>
                <a:latin typeface="Arial" charset="0"/>
                <a:ea typeface="ＭＳ Ｐゴシック" pitchFamily="34" charset="-128"/>
                <a:cs typeface="+mn-cs"/>
              </a:rPr>
              <a:t> bridges</a:t>
            </a:r>
          </a:p>
          <a:p>
            <a:r>
              <a:rPr lang="en-CA" sz="1200" b="0" i="0" kern="1200">
                <a:solidFill>
                  <a:schemeClr val="tx1"/>
                </a:solidFill>
                <a:effectLst/>
                <a:latin typeface="Arial" charset="0"/>
                <a:ea typeface="ＭＳ Ｐゴシック" pitchFamily="34" charset="-128"/>
                <a:cs typeface="+mn-cs"/>
              </a:rPr>
              <a:t>three 20-meter (66 ft) wooden, single-hinged </a:t>
            </a:r>
            <a:r>
              <a:rPr lang="en-CA" sz="1200" b="0" i="0" u="sng" kern="1200">
                <a:solidFill>
                  <a:schemeClr val="tx1"/>
                </a:solidFill>
                <a:effectLst/>
                <a:latin typeface="Arial" charset="0"/>
                <a:ea typeface="ＭＳ Ｐゴシック" pitchFamily="34" charset="-128"/>
                <a:cs typeface="+mn-cs"/>
                <a:hlinkClick r:id="rId4"/>
              </a:rPr>
              <a:t>arches</a:t>
            </a:r>
            <a:endParaRPr lang="en-CA" sz="1200" b="0" i="0" u="sng" kern="1200">
              <a:solidFill>
                <a:schemeClr val="tx1"/>
              </a:solidFill>
              <a:effectLst/>
              <a:latin typeface="Arial" charset="0"/>
              <a:ea typeface="ＭＳ Ｐゴシック" pitchFamily="34" charset="-128"/>
              <a:cs typeface="+mn-cs"/>
            </a:endParaRPr>
          </a:p>
          <a:p>
            <a:endParaRPr lang="en-CA" sz="1200" kern="1200" dirty="0">
              <a:solidFill>
                <a:schemeClr val="tx1"/>
              </a:solidFill>
              <a:effectLst/>
              <a:latin typeface="Arial" charset="0"/>
              <a:ea typeface="ＭＳ Ｐゴシック" pitchFamily="34" charset="-128"/>
              <a:cs typeface="+mn-cs"/>
            </a:endParaRPr>
          </a:p>
        </p:txBody>
      </p:sp>
      <p:sp>
        <p:nvSpPr>
          <p:cNvPr id="4" name="Slide Number Placeholder 3"/>
          <p:cNvSpPr>
            <a:spLocks noGrp="1"/>
          </p:cNvSpPr>
          <p:nvPr>
            <p:ph type="sldNum" sz="quarter" idx="5"/>
          </p:nvPr>
        </p:nvSpPr>
        <p:spPr/>
        <p:txBody>
          <a:bodyPr/>
          <a:lstStyle/>
          <a:p>
            <a:fld id="{D5AB28F7-35BC-48C0-9CB1-51F8F5D1A251}" type="slidenum">
              <a:rPr lang="en-US" smtClean="0"/>
              <a:pPr/>
              <a:t>51</a:t>
            </a:fld>
            <a:endParaRPr lang="en-US"/>
          </a:p>
        </p:txBody>
      </p:sp>
    </p:spTree>
    <p:extLst>
      <p:ext uri="{BB962C8B-B14F-4D97-AF65-F5344CB8AC3E}">
        <p14:creationId xmlns:p14="http://schemas.microsoft.com/office/powerpoint/2010/main" val="25688867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CA" sz="1200" kern="1200" dirty="0">
                <a:solidFill>
                  <a:schemeClr val="tx1"/>
                </a:solidFill>
                <a:effectLst/>
                <a:latin typeface="Arial" charset="0"/>
                <a:ea typeface="ＭＳ Ｐゴシック" pitchFamily="34" charset="-128"/>
                <a:cs typeface="+mn-cs"/>
              </a:rPr>
              <a:t>The Lower Burnett Road Bridge is a vehicle and pedestrian bridge in Buckley, Washington. This bridge is a curved glulam three arch bridge with a 198 m horizontal curve. The deck is a longitudinal glulam deck supported on timber bents that are supported by the main arches. The use of arches was chosen to reduce the number of piers to meet the AASHTO aesthetic guidelines and limit the exposure to scouring potential from the overflow of the South Prairie Creek. One challenging aspect was the 28 unique bents due to the horizontal curve which was overcome with the aid of prefabrication (Gilham, 2013).</a:t>
            </a:r>
          </a:p>
          <a:p>
            <a:endParaRPr lang="en-CA" dirty="0"/>
          </a:p>
        </p:txBody>
      </p:sp>
      <p:sp>
        <p:nvSpPr>
          <p:cNvPr id="4" name="Slide Number Placeholder 3"/>
          <p:cNvSpPr>
            <a:spLocks noGrp="1"/>
          </p:cNvSpPr>
          <p:nvPr>
            <p:ph type="sldNum" sz="quarter" idx="5"/>
          </p:nvPr>
        </p:nvSpPr>
        <p:spPr/>
        <p:txBody>
          <a:bodyPr/>
          <a:lstStyle/>
          <a:p>
            <a:fld id="{D5AB28F7-35BC-48C0-9CB1-51F8F5D1A251}" type="slidenum">
              <a:rPr lang="en-US" smtClean="0"/>
              <a:pPr/>
              <a:t>52</a:t>
            </a:fld>
            <a:endParaRPr lang="en-US"/>
          </a:p>
        </p:txBody>
      </p:sp>
    </p:spTree>
    <p:extLst>
      <p:ext uri="{BB962C8B-B14F-4D97-AF65-F5344CB8AC3E}">
        <p14:creationId xmlns:p14="http://schemas.microsoft.com/office/powerpoint/2010/main" val="20936718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CA" sz="1200" kern="1200" dirty="0">
                <a:solidFill>
                  <a:schemeClr val="tx1"/>
                </a:solidFill>
                <a:effectLst/>
                <a:latin typeface="Arial" charset="0"/>
                <a:ea typeface="ＭＳ Ｐゴシック" pitchFamily="34" charset="-128"/>
                <a:cs typeface="+mn-cs"/>
              </a:rPr>
              <a:t>The </a:t>
            </a:r>
            <a:r>
              <a:rPr lang="en-CA" sz="1200" kern="1200" dirty="0" err="1">
                <a:solidFill>
                  <a:schemeClr val="tx1"/>
                </a:solidFill>
                <a:effectLst/>
                <a:latin typeface="Arial" charset="0"/>
                <a:ea typeface="ＭＳ Ｐゴシック" pitchFamily="34" charset="-128"/>
                <a:cs typeface="+mn-cs"/>
              </a:rPr>
              <a:t>Overpeck</a:t>
            </a:r>
            <a:r>
              <a:rPr lang="en-CA" sz="1200" kern="1200" dirty="0">
                <a:solidFill>
                  <a:schemeClr val="tx1"/>
                </a:solidFill>
                <a:effectLst/>
                <a:latin typeface="Arial" charset="0"/>
                <a:ea typeface="ＭＳ Ｐゴシック" pitchFamily="34" charset="-128"/>
                <a:cs typeface="+mn-cs"/>
              </a:rPr>
              <a:t> Park Bridge in Bergen County, New Jersey is a vehicular bridge designed for AASHTO HS20 with a 25 percent overload (400 </a:t>
            </a:r>
            <a:r>
              <a:rPr lang="en-CA" sz="1200" kern="1200" dirty="0" err="1">
                <a:solidFill>
                  <a:schemeClr val="tx1"/>
                </a:solidFill>
                <a:effectLst/>
                <a:latin typeface="Arial" charset="0"/>
                <a:ea typeface="ＭＳ Ｐゴシック" pitchFamily="34" charset="-128"/>
                <a:cs typeface="+mn-cs"/>
              </a:rPr>
              <a:t>kN</a:t>
            </a:r>
            <a:r>
              <a:rPr lang="en-CA" sz="1200" kern="1200" dirty="0">
                <a:solidFill>
                  <a:schemeClr val="tx1"/>
                </a:solidFill>
                <a:effectLst/>
                <a:latin typeface="Arial" charset="0"/>
                <a:ea typeface="ＭＳ Ｐゴシック" pitchFamily="34" charset="-128"/>
                <a:cs typeface="+mn-cs"/>
              </a:rPr>
              <a:t> or 90,000 lb vehicle).  The bridge consists of two identical three-pin glulam arches, each spanning approximately 42 m.  The deck is a 223 mm thick longitudinal glulam supported on transverse and diagonal glulam braces. The braces are also used for lateral support of the arches. The arches are 362 mm x 1524 mm deep with a peak height of 9.6 m. Due to the size of the arches, the arches were designed with moment splices so reduce the arch segment sizes small enough to fit in a pressure-treating cylinder. (Gilham, 2013).</a:t>
            </a:r>
          </a:p>
        </p:txBody>
      </p:sp>
      <p:sp>
        <p:nvSpPr>
          <p:cNvPr id="4" name="Slide Number Placeholder 3"/>
          <p:cNvSpPr>
            <a:spLocks noGrp="1"/>
          </p:cNvSpPr>
          <p:nvPr>
            <p:ph type="sldNum" sz="quarter" idx="5"/>
          </p:nvPr>
        </p:nvSpPr>
        <p:spPr/>
        <p:txBody>
          <a:bodyPr/>
          <a:lstStyle/>
          <a:p>
            <a:fld id="{D5AB28F7-35BC-48C0-9CB1-51F8F5D1A251}" type="slidenum">
              <a:rPr lang="en-US" smtClean="0"/>
              <a:pPr/>
              <a:t>53</a:t>
            </a:fld>
            <a:endParaRPr lang="en-US"/>
          </a:p>
        </p:txBody>
      </p:sp>
    </p:spTree>
    <p:extLst>
      <p:ext uri="{BB962C8B-B14F-4D97-AF65-F5344CB8AC3E}">
        <p14:creationId xmlns:p14="http://schemas.microsoft.com/office/powerpoint/2010/main" val="31467097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CA" sz="1200" kern="1200" dirty="0">
              <a:solidFill>
                <a:schemeClr val="tx1"/>
              </a:solidFill>
              <a:effectLst/>
              <a:latin typeface="Arial" charset="0"/>
              <a:ea typeface="ＭＳ Ｐゴシック" pitchFamily="34" charset="-128"/>
              <a:cs typeface="+mn-cs"/>
            </a:endParaRPr>
          </a:p>
        </p:txBody>
      </p:sp>
      <p:sp>
        <p:nvSpPr>
          <p:cNvPr id="4" name="Slide Number Placeholder 3"/>
          <p:cNvSpPr>
            <a:spLocks noGrp="1"/>
          </p:cNvSpPr>
          <p:nvPr>
            <p:ph type="sldNum" sz="quarter" idx="5"/>
          </p:nvPr>
        </p:nvSpPr>
        <p:spPr/>
        <p:txBody>
          <a:bodyPr/>
          <a:lstStyle/>
          <a:p>
            <a:fld id="{D5AB28F7-35BC-48C0-9CB1-51F8F5D1A251}" type="slidenum">
              <a:rPr lang="en-US" smtClean="0"/>
              <a:pPr/>
              <a:t>54</a:t>
            </a:fld>
            <a:endParaRPr lang="en-US"/>
          </a:p>
        </p:txBody>
      </p:sp>
    </p:spTree>
    <p:extLst>
      <p:ext uri="{BB962C8B-B14F-4D97-AF65-F5344CB8AC3E}">
        <p14:creationId xmlns:p14="http://schemas.microsoft.com/office/powerpoint/2010/main" val="11015268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CA" sz="1200" kern="1200" dirty="0">
              <a:solidFill>
                <a:schemeClr val="tx1"/>
              </a:solidFill>
              <a:effectLst/>
              <a:latin typeface="Arial" charset="0"/>
              <a:ea typeface="ＭＳ Ｐゴシック" pitchFamily="34" charset="-128"/>
              <a:cs typeface="+mn-cs"/>
            </a:endParaRPr>
          </a:p>
        </p:txBody>
      </p:sp>
      <p:sp>
        <p:nvSpPr>
          <p:cNvPr id="4" name="Slide Number Placeholder 3"/>
          <p:cNvSpPr>
            <a:spLocks noGrp="1"/>
          </p:cNvSpPr>
          <p:nvPr>
            <p:ph type="sldNum" sz="quarter" idx="5"/>
          </p:nvPr>
        </p:nvSpPr>
        <p:spPr/>
        <p:txBody>
          <a:bodyPr/>
          <a:lstStyle/>
          <a:p>
            <a:fld id="{D5AB28F7-35BC-48C0-9CB1-51F8F5D1A251}" type="slidenum">
              <a:rPr lang="en-US" smtClean="0"/>
              <a:pPr/>
              <a:t>55</a:t>
            </a:fld>
            <a:endParaRPr lang="en-US"/>
          </a:p>
        </p:txBody>
      </p:sp>
    </p:spTree>
    <p:extLst>
      <p:ext uri="{BB962C8B-B14F-4D97-AF65-F5344CB8AC3E}">
        <p14:creationId xmlns:p14="http://schemas.microsoft.com/office/powerpoint/2010/main" val="21975406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CA" sz="1200" kern="1200" dirty="0">
                <a:solidFill>
                  <a:schemeClr val="tx1"/>
                </a:solidFill>
                <a:effectLst/>
                <a:latin typeface="Arial" charset="0"/>
                <a:ea typeface="ＭＳ Ｐゴシック" pitchFamily="34" charset="-128"/>
                <a:cs typeface="+mn-cs"/>
              </a:rPr>
              <a:t>A Norwegian vehicular bridge constructed in 1996. It is an equal five span bridge with a total length of 180 m. Each span has a glulam arch truss and stress-laminated glulam deck supported on transverse steel beams.  Both the deck and glulam arches were dual-treated with copper-based preservatives and then treated with creosote. The top and bottom chords, and diagonals of the glulam truss are covered in copper flashings.</a:t>
            </a:r>
          </a:p>
        </p:txBody>
      </p:sp>
      <p:sp>
        <p:nvSpPr>
          <p:cNvPr id="4" name="Slide Number Placeholder 3"/>
          <p:cNvSpPr>
            <a:spLocks noGrp="1"/>
          </p:cNvSpPr>
          <p:nvPr>
            <p:ph type="sldNum" sz="quarter" idx="5"/>
          </p:nvPr>
        </p:nvSpPr>
        <p:spPr/>
        <p:txBody>
          <a:bodyPr/>
          <a:lstStyle/>
          <a:p>
            <a:fld id="{D5AB28F7-35BC-48C0-9CB1-51F8F5D1A251}" type="slidenum">
              <a:rPr lang="en-US" smtClean="0"/>
              <a:pPr/>
              <a:t>56</a:t>
            </a:fld>
            <a:endParaRPr lang="en-US"/>
          </a:p>
        </p:txBody>
      </p:sp>
    </p:spTree>
    <p:extLst>
      <p:ext uri="{BB962C8B-B14F-4D97-AF65-F5344CB8AC3E}">
        <p14:creationId xmlns:p14="http://schemas.microsoft.com/office/powerpoint/2010/main" val="33594123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CA" sz="1200" kern="1200" dirty="0">
                <a:solidFill>
                  <a:schemeClr val="tx1"/>
                </a:solidFill>
                <a:effectLst/>
                <a:latin typeface="Arial" charset="0"/>
                <a:ea typeface="ＭＳ Ｐゴシック" pitchFamily="34" charset="-128"/>
                <a:cs typeface="+mn-cs"/>
              </a:rPr>
              <a:t>A Norwegian vehicular bridge constructed in 2003. It is a three-span bridge with the largest span being 70 m. The bridge is an arched glulam truss girder with a glulam stress laminated deck support on transverse steel beams. Both the glulam truss and deck were dual-treated with CCA and then creosote. In addition to treatment, the top and bottom chords are covered in a copper flashing.</a:t>
            </a:r>
          </a:p>
        </p:txBody>
      </p:sp>
      <p:sp>
        <p:nvSpPr>
          <p:cNvPr id="4" name="Slide Number Placeholder 3"/>
          <p:cNvSpPr>
            <a:spLocks noGrp="1"/>
          </p:cNvSpPr>
          <p:nvPr>
            <p:ph type="sldNum" sz="quarter" idx="5"/>
          </p:nvPr>
        </p:nvSpPr>
        <p:spPr/>
        <p:txBody>
          <a:bodyPr/>
          <a:lstStyle/>
          <a:p>
            <a:fld id="{D5AB28F7-35BC-48C0-9CB1-51F8F5D1A251}" type="slidenum">
              <a:rPr lang="en-US" smtClean="0"/>
              <a:pPr/>
              <a:t>57</a:t>
            </a:fld>
            <a:endParaRPr lang="en-US"/>
          </a:p>
        </p:txBody>
      </p:sp>
    </p:spTree>
    <p:extLst>
      <p:ext uri="{BB962C8B-B14F-4D97-AF65-F5344CB8AC3E}">
        <p14:creationId xmlns:p14="http://schemas.microsoft.com/office/powerpoint/2010/main" val="24519631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CA" sz="1200" kern="1200" dirty="0">
                <a:solidFill>
                  <a:schemeClr val="tx1"/>
                </a:solidFill>
                <a:effectLst/>
                <a:latin typeface="Arial" charset="0"/>
                <a:ea typeface="ＭＳ Ｐゴシック" pitchFamily="34" charset="-128"/>
                <a:cs typeface="+mn-cs"/>
              </a:rPr>
              <a:t>A Norwegian military traffic bridge constructed in 2005/2006. The bridge has a maximum span of 45 m and a total length of 145 m. The bridge is designed for military vehicles of 100 tons (and is quite possibly one of the heaviest loaded timber bridges in the world). The bridge is a glulam truss girder supporting a reinforced concrete deck. All timber elements of the truss are dual-treated with a copper-based preservative and then treated with creosote.</a:t>
            </a:r>
          </a:p>
        </p:txBody>
      </p:sp>
      <p:sp>
        <p:nvSpPr>
          <p:cNvPr id="4" name="Slide Number Placeholder 3"/>
          <p:cNvSpPr>
            <a:spLocks noGrp="1"/>
          </p:cNvSpPr>
          <p:nvPr>
            <p:ph type="sldNum" sz="quarter" idx="5"/>
          </p:nvPr>
        </p:nvSpPr>
        <p:spPr/>
        <p:txBody>
          <a:bodyPr/>
          <a:lstStyle/>
          <a:p>
            <a:fld id="{D5AB28F7-35BC-48C0-9CB1-51F8F5D1A251}" type="slidenum">
              <a:rPr lang="en-US" smtClean="0"/>
              <a:pPr/>
              <a:t>58</a:t>
            </a:fld>
            <a:endParaRPr lang="en-US"/>
          </a:p>
        </p:txBody>
      </p:sp>
    </p:spTree>
    <p:extLst>
      <p:ext uri="{BB962C8B-B14F-4D97-AF65-F5344CB8AC3E}">
        <p14:creationId xmlns:p14="http://schemas.microsoft.com/office/powerpoint/2010/main" val="621476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CA" sz="1200" kern="1200" dirty="0">
                <a:solidFill>
                  <a:schemeClr val="tx1"/>
                </a:solidFill>
                <a:effectLst/>
                <a:latin typeface="Arial" charset="0"/>
                <a:ea typeface="ＭＳ Ｐゴシック" pitchFamily="34" charset="-128"/>
                <a:cs typeface="+mn-cs"/>
              </a:rPr>
              <a:t>A Norwegian vehicular bridge constructed in 2007 with a 37 m span and 49 m length. It is a three-pin glulam arch with stress laminated glulam deck, supported on transverse steel beams. The glulam arches are treated with a copper-based treatment and then coated in oil-based paint, the deck is treated with copper-based treatment and then impregnated with creosote. In addition to the wood treatments, the arches have metal flashings to protect against water infiltration.  </a:t>
            </a:r>
          </a:p>
        </p:txBody>
      </p:sp>
      <p:sp>
        <p:nvSpPr>
          <p:cNvPr id="4" name="Slide Number Placeholder 3"/>
          <p:cNvSpPr>
            <a:spLocks noGrp="1"/>
          </p:cNvSpPr>
          <p:nvPr>
            <p:ph type="sldNum" sz="quarter" idx="5"/>
          </p:nvPr>
        </p:nvSpPr>
        <p:spPr/>
        <p:txBody>
          <a:bodyPr/>
          <a:lstStyle/>
          <a:p>
            <a:fld id="{D5AB28F7-35BC-48C0-9CB1-51F8F5D1A251}" type="slidenum">
              <a:rPr lang="en-US" smtClean="0"/>
              <a:pPr/>
              <a:t>59</a:t>
            </a:fld>
            <a:endParaRPr lang="en-US"/>
          </a:p>
        </p:txBody>
      </p:sp>
    </p:spTree>
    <p:extLst>
      <p:ext uri="{BB962C8B-B14F-4D97-AF65-F5344CB8AC3E}">
        <p14:creationId xmlns:p14="http://schemas.microsoft.com/office/powerpoint/2010/main" val="1550770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Connection design </a:t>
            </a:r>
            <a:r>
              <a:rPr lang="en-CA"/>
              <a:t>in wood : </a:t>
            </a:r>
            <a:r>
              <a:rPr lang="en-CA" dirty="0"/>
              <a:t>CHBDC references CAN/CSA O86 for design</a:t>
            </a:r>
          </a:p>
        </p:txBody>
      </p:sp>
      <p:sp>
        <p:nvSpPr>
          <p:cNvPr id="4" name="Slide Number Placeholder 3"/>
          <p:cNvSpPr>
            <a:spLocks noGrp="1"/>
          </p:cNvSpPr>
          <p:nvPr>
            <p:ph type="sldNum" sz="quarter" idx="5"/>
          </p:nvPr>
        </p:nvSpPr>
        <p:spPr/>
        <p:txBody>
          <a:bodyPr/>
          <a:lstStyle/>
          <a:p>
            <a:fld id="{81A7FEDB-A8C7-4F77-AFD5-4BB23B5A2C40}" type="slidenum">
              <a:rPr lang="fr-CA" smtClean="0"/>
              <a:t>6</a:t>
            </a:fld>
            <a:endParaRPr lang="fr-CA"/>
          </a:p>
        </p:txBody>
      </p:sp>
    </p:spTree>
    <p:extLst>
      <p:ext uri="{BB962C8B-B14F-4D97-AF65-F5344CB8AC3E}">
        <p14:creationId xmlns:p14="http://schemas.microsoft.com/office/powerpoint/2010/main" val="14622320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CA" sz="1200" kern="1200" dirty="0">
                <a:solidFill>
                  <a:schemeClr val="tx1"/>
                </a:solidFill>
                <a:effectLst/>
                <a:latin typeface="Arial" charset="0"/>
                <a:ea typeface="ＭＳ Ｐゴシック" pitchFamily="34" charset="-128"/>
                <a:cs typeface="+mn-cs"/>
              </a:rPr>
              <a:t>A Norwegian vehicular bridge constructed in 2012. It is a three-span bridge with the largest span of 70.2 m and total length of 148 m. The bridge is a glulam truss girder with a stress laminated glulam deck, supported on transverse steel beams. Both the girder truss and the deck are dual-treated with copper-based preservatives and then impregnated with creosote. In addition to the treatment, the top and bottom chords of the truss have a copper flashing to protect against water infiltration. The bridge is a replacement of an original steel bridge. The new glulam bridge was a lighter alternative, allowed reuse of the substructure and was delivered quickly to site.</a:t>
            </a:r>
          </a:p>
        </p:txBody>
      </p:sp>
      <p:sp>
        <p:nvSpPr>
          <p:cNvPr id="4" name="Slide Number Placeholder 3"/>
          <p:cNvSpPr>
            <a:spLocks noGrp="1"/>
          </p:cNvSpPr>
          <p:nvPr>
            <p:ph type="sldNum" sz="quarter" idx="5"/>
          </p:nvPr>
        </p:nvSpPr>
        <p:spPr/>
        <p:txBody>
          <a:bodyPr/>
          <a:lstStyle/>
          <a:p>
            <a:fld id="{D5AB28F7-35BC-48C0-9CB1-51F8F5D1A251}" type="slidenum">
              <a:rPr lang="en-US" smtClean="0"/>
              <a:pPr/>
              <a:t>60</a:t>
            </a:fld>
            <a:endParaRPr lang="en-US"/>
          </a:p>
        </p:txBody>
      </p:sp>
    </p:spTree>
    <p:extLst>
      <p:ext uri="{BB962C8B-B14F-4D97-AF65-F5344CB8AC3E}">
        <p14:creationId xmlns:p14="http://schemas.microsoft.com/office/powerpoint/2010/main" val="32137921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eaLnBrk="1" hangingPunct="1">
              <a:lnSpc>
                <a:spcPct val="120000"/>
              </a:lnSpc>
            </a:pPr>
            <a:r>
              <a:rPr lang="en-CA" dirty="0">
                <a:latin typeface="Century Gothic" pitchFamily="34" charset="0"/>
              </a:rPr>
              <a:t>Lower Burnett Road Bridge, Washington</a:t>
            </a:r>
          </a:p>
          <a:p>
            <a:pPr eaLnBrk="1" hangingPunct="1">
              <a:lnSpc>
                <a:spcPct val="120000"/>
              </a:lnSpc>
            </a:pPr>
            <a:r>
              <a:rPr lang="en-CA" dirty="0">
                <a:latin typeface="Century Gothic" pitchFamily="34" charset="0"/>
              </a:rPr>
              <a:t>(Photograph courtesy of Western Wood Structures Inc. Tualatin, Oregon)</a:t>
            </a:r>
          </a:p>
          <a:p>
            <a:pPr eaLnBrk="1" hangingPunct="1">
              <a:lnSpc>
                <a:spcPct val="120000"/>
              </a:lnSpc>
            </a:pPr>
            <a:endParaRPr lang="en-CA" dirty="0">
              <a:latin typeface="Century Gothic"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n-CA" sz="1200" kern="1200" dirty="0">
                <a:solidFill>
                  <a:schemeClr val="tx1"/>
                </a:solidFill>
                <a:effectLst/>
                <a:latin typeface="+mn-lt"/>
                <a:ea typeface="+mn-ea"/>
                <a:cs typeface="+mn-cs"/>
              </a:rPr>
              <a:t>Moisture from rain and snow is one source of increased moisture content in timber components. Tree leaves and branches can also trap moisture against the timbers, which can lead to decay. Similarly, birds and other animals can leave droppings which can work in a similar way to trap moisture and promote decay.</a:t>
            </a:r>
          </a:p>
          <a:p>
            <a:pPr eaLnBrk="1" hangingPunct="1">
              <a:lnSpc>
                <a:spcPct val="120000"/>
              </a:lnSpc>
            </a:pPr>
            <a:endParaRPr lang="en-CA" dirty="0">
              <a:latin typeface="Century Gothic" pitchFamily="34" charset="0"/>
            </a:endParaRPr>
          </a:p>
        </p:txBody>
      </p:sp>
      <p:sp>
        <p:nvSpPr>
          <p:cNvPr id="4" name="Slide Number Placeholder 3"/>
          <p:cNvSpPr>
            <a:spLocks noGrp="1"/>
          </p:cNvSpPr>
          <p:nvPr>
            <p:ph type="sldNum" sz="quarter" idx="10"/>
          </p:nvPr>
        </p:nvSpPr>
        <p:spPr/>
        <p:txBody>
          <a:bodyPr/>
          <a:lstStyle/>
          <a:p>
            <a:fld id="{D5AB28F7-35BC-48C0-9CB1-51F8F5D1A251}" type="slidenum">
              <a:rPr lang="en-US" smtClean="0"/>
              <a:pPr/>
              <a:t>61</a:t>
            </a:fld>
            <a:endParaRPr lang="en-US" dirty="0"/>
          </a:p>
        </p:txBody>
      </p:sp>
    </p:spTree>
    <p:extLst>
      <p:ext uri="{BB962C8B-B14F-4D97-AF65-F5344CB8AC3E}">
        <p14:creationId xmlns:p14="http://schemas.microsoft.com/office/powerpoint/2010/main" val="42564833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080D28-BD7D-467A-9891-CCC4FC5B942C}" type="slidenum">
              <a:rPr lang="en-US"/>
              <a:pPr/>
              <a:t>62</a:t>
            </a:fld>
            <a:endParaRPr lang="en-US" dirty="0"/>
          </a:p>
        </p:txBody>
      </p:sp>
      <p:sp>
        <p:nvSpPr>
          <p:cNvPr id="17410" name="Rectangle 2"/>
          <p:cNvSpPr>
            <a:spLocks noGrp="1" noRot="1" noChangeAspect="1" noChangeArrowheads="1"/>
          </p:cNvSpPr>
          <p:nvPr>
            <p:ph type="sldImg"/>
          </p:nvPr>
        </p:nvSpPr>
        <p:spPr bwMode="auto">
          <a:xfrm>
            <a:off x="457200" y="720725"/>
            <a:ext cx="6400800" cy="3600450"/>
          </a:xfrm>
          <a:prstGeom prst="rect">
            <a:avLst/>
          </a:prstGeom>
          <a:solidFill>
            <a:srgbClr val="FFFFFF"/>
          </a:solidFill>
          <a:ln>
            <a:solidFill>
              <a:srgbClr val="000000"/>
            </a:solidFill>
            <a:miter lim="800000"/>
            <a:headEnd/>
            <a:tailEnd/>
          </a:ln>
        </p:spPr>
      </p:sp>
      <p:sp>
        <p:nvSpPr>
          <p:cNvPr id="17411"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lIns="96661" tIns="48331" rIns="96661" bIns="48331"/>
          <a:lstStyle/>
          <a:p>
            <a:r>
              <a:rPr lang="en-CA" sz="1200" kern="1200" dirty="0">
                <a:solidFill>
                  <a:schemeClr val="tx1"/>
                </a:solidFill>
                <a:effectLst/>
                <a:latin typeface="Arial" charset="0"/>
                <a:ea typeface="ＭＳ Ｐゴシック" pitchFamily="34" charset="-128"/>
                <a:cs typeface="+mn-cs"/>
              </a:rPr>
              <a:t>-3 main areas of consideration to enhance the durability of wood bridges</a:t>
            </a:r>
          </a:p>
          <a:p>
            <a:r>
              <a:rPr lang="en-CA" sz="1200" kern="1200" dirty="0">
                <a:solidFill>
                  <a:schemeClr val="tx1"/>
                </a:solidFill>
                <a:effectLst/>
                <a:latin typeface="Arial" charset="0"/>
                <a:ea typeface="ＭＳ Ｐゴシック" pitchFamily="34" charset="-128"/>
                <a:cs typeface="+mn-cs"/>
              </a:rPr>
              <a:t>-protection by design</a:t>
            </a:r>
          </a:p>
          <a:p>
            <a:r>
              <a:rPr lang="en-CA" sz="1200" kern="1200" dirty="0">
                <a:solidFill>
                  <a:schemeClr val="tx1"/>
                </a:solidFill>
                <a:effectLst/>
                <a:latin typeface="Arial" charset="0"/>
                <a:ea typeface="ＭＳ Ｐゴシック" pitchFamily="34" charset="-128"/>
                <a:cs typeface="+mn-cs"/>
              </a:rPr>
              <a:t>-preservative treatment</a:t>
            </a:r>
          </a:p>
          <a:p>
            <a:r>
              <a:rPr lang="en-CA" sz="1200" kern="1200" dirty="0">
                <a:solidFill>
                  <a:schemeClr val="tx1"/>
                </a:solidFill>
                <a:effectLst/>
                <a:latin typeface="Arial" charset="0"/>
                <a:ea typeface="ＭＳ Ｐゴシック" pitchFamily="34" charset="-128"/>
                <a:cs typeface="+mn-cs"/>
              </a:rPr>
              <a:t>-replaceable elements</a:t>
            </a:r>
          </a:p>
        </p:txBody>
      </p:sp>
    </p:spTree>
    <p:extLst>
      <p:ext uri="{BB962C8B-B14F-4D97-AF65-F5344CB8AC3E}">
        <p14:creationId xmlns:p14="http://schemas.microsoft.com/office/powerpoint/2010/main" val="25067589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080D28-BD7D-467A-9891-CCC4FC5B942C}" type="slidenum">
              <a:rPr lang="en-US"/>
              <a:pPr/>
              <a:t>63</a:t>
            </a:fld>
            <a:endParaRPr lang="en-US" dirty="0"/>
          </a:p>
        </p:txBody>
      </p:sp>
      <p:sp>
        <p:nvSpPr>
          <p:cNvPr id="17410" name="Rectangle 2"/>
          <p:cNvSpPr>
            <a:spLocks noGrp="1" noRot="1" noChangeAspect="1" noChangeArrowheads="1"/>
          </p:cNvSpPr>
          <p:nvPr>
            <p:ph type="sldImg"/>
          </p:nvPr>
        </p:nvSpPr>
        <p:spPr bwMode="auto">
          <a:xfrm>
            <a:off x="457200" y="720725"/>
            <a:ext cx="6400800" cy="3600450"/>
          </a:xfrm>
          <a:prstGeom prst="rect">
            <a:avLst/>
          </a:prstGeom>
          <a:solidFill>
            <a:srgbClr val="FFFFFF"/>
          </a:solidFill>
          <a:ln>
            <a:solidFill>
              <a:srgbClr val="000000"/>
            </a:solidFill>
            <a:miter lim="800000"/>
            <a:headEnd/>
            <a:tailEnd/>
          </a:ln>
        </p:spPr>
      </p:sp>
      <p:sp>
        <p:nvSpPr>
          <p:cNvPr id="17411"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lIns="96661" tIns="48331" rIns="96661" bIns="48331"/>
          <a:lstStyle/>
          <a:p>
            <a:r>
              <a:rPr lang="en-CA" sz="1200" kern="1200" dirty="0">
                <a:solidFill>
                  <a:schemeClr val="tx1"/>
                </a:solidFill>
                <a:effectLst/>
                <a:latin typeface="Arial" charset="0"/>
                <a:ea typeface="ＭＳ Ｐゴシック" pitchFamily="34" charset="-128"/>
                <a:cs typeface="+mn-cs"/>
              </a:rPr>
              <a:t>Coverage provided by a roof or cantilevered deck</a:t>
            </a:r>
          </a:p>
          <a:p>
            <a:r>
              <a:rPr lang="en-CA" sz="1200" kern="1200" dirty="0">
                <a:solidFill>
                  <a:schemeClr val="tx1"/>
                </a:solidFill>
                <a:effectLst/>
                <a:latin typeface="Arial" charset="0"/>
                <a:ea typeface="ＭＳ Ｐゴシック" pitchFamily="34" charset="-128"/>
                <a:cs typeface="+mn-cs"/>
              </a:rPr>
              <a:t>Pay attention to where snow will accumulate</a:t>
            </a:r>
          </a:p>
        </p:txBody>
      </p:sp>
    </p:spTree>
    <p:extLst>
      <p:ext uri="{BB962C8B-B14F-4D97-AF65-F5344CB8AC3E}">
        <p14:creationId xmlns:p14="http://schemas.microsoft.com/office/powerpoint/2010/main" val="37953168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080D28-BD7D-467A-9891-CCC4FC5B942C}" type="slidenum">
              <a:rPr lang="en-US"/>
              <a:pPr/>
              <a:t>64</a:t>
            </a:fld>
            <a:endParaRPr lang="en-US" dirty="0"/>
          </a:p>
        </p:txBody>
      </p:sp>
      <p:sp>
        <p:nvSpPr>
          <p:cNvPr id="17410" name="Rectangle 2"/>
          <p:cNvSpPr>
            <a:spLocks noGrp="1" noRot="1" noChangeAspect="1" noChangeArrowheads="1"/>
          </p:cNvSpPr>
          <p:nvPr>
            <p:ph type="sldImg"/>
          </p:nvPr>
        </p:nvSpPr>
        <p:spPr bwMode="auto">
          <a:xfrm>
            <a:off x="457200" y="720725"/>
            <a:ext cx="6400800" cy="3600450"/>
          </a:xfrm>
          <a:prstGeom prst="rect">
            <a:avLst/>
          </a:prstGeom>
          <a:solidFill>
            <a:srgbClr val="FFFFFF"/>
          </a:solidFill>
          <a:ln>
            <a:solidFill>
              <a:srgbClr val="000000"/>
            </a:solidFill>
            <a:miter lim="800000"/>
            <a:headEnd/>
            <a:tailEnd/>
          </a:ln>
        </p:spPr>
      </p:sp>
      <p:sp>
        <p:nvSpPr>
          <p:cNvPr id="17411"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lIns="96661" tIns="48331" rIns="96661" bIns="48331"/>
          <a:lstStyle/>
          <a:p>
            <a:r>
              <a:rPr lang="en-CA" sz="1200" kern="1200" dirty="0">
                <a:solidFill>
                  <a:schemeClr val="tx1"/>
                </a:solidFill>
                <a:effectLst/>
                <a:latin typeface="Arial" charset="0"/>
                <a:ea typeface="ＭＳ Ｐゴシック" pitchFamily="34" charset="-128"/>
                <a:cs typeface="+mn-cs"/>
              </a:rPr>
              <a:t>More protection through design. It is all in the details</a:t>
            </a:r>
          </a:p>
        </p:txBody>
      </p:sp>
    </p:spTree>
    <p:extLst>
      <p:ext uri="{BB962C8B-B14F-4D97-AF65-F5344CB8AC3E}">
        <p14:creationId xmlns:p14="http://schemas.microsoft.com/office/powerpoint/2010/main" val="14631722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080D28-BD7D-467A-9891-CCC4FC5B942C}" type="slidenum">
              <a:rPr lang="en-US"/>
              <a:pPr/>
              <a:t>65</a:t>
            </a:fld>
            <a:endParaRPr lang="en-US" dirty="0"/>
          </a:p>
        </p:txBody>
      </p:sp>
      <p:sp>
        <p:nvSpPr>
          <p:cNvPr id="17410" name="Rectangle 2"/>
          <p:cNvSpPr>
            <a:spLocks noGrp="1" noRot="1" noChangeAspect="1" noChangeArrowheads="1"/>
          </p:cNvSpPr>
          <p:nvPr>
            <p:ph type="sldImg"/>
          </p:nvPr>
        </p:nvSpPr>
        <p:spPr bwMode="auto">
          <a:xfrm>
            <a:off x="457200" y="720725"/>
            <a:ext cx="6400800" cy="3600450"/>
          </a:xfrm>
          <a:prstGeom prst="rect">
            <a:avLst/>
          </a:prstGeom>
          <a:solidFill>
            <a:srgbClr val="FFFFFF"/>
          </a:solidFill>
          <a:ln>
            <a:solidFill>
              <a:srgbClr val="000000"/>
            </a:solidFill>
            <a:miter lim="800000"/>
            <a:headEnd/>
            <a:tailEnd/>
          </a:ln>
        </p:spPr>
      </p:sp>
      <p:sp>
        <p:nvSpPr>
          <p:cNvPr id="17411"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lIns="96661" tIns="48331" rIns="96661" bIns="48331"/>
          <a:lstStyle/>
          <a:p>
            <a:r>
              <a:rPr lang="en-CA" sz="1200" kern="1200" dirty="0">
                <a:solidFill>
                  <a:schemeClr val="tx1"/>
                </a:solidFill>
                <a:effectLst/>
                <a:latin typeface="Arial" charset="0"/>
                <a:ea typeface="ＭＳ Ｐゴシック" pitchFamily="34" charset="-128"/>
                <a:cs typeface="+mn-cs"/>
              </a:rPr>
              <a:t>More on protection by design. It is all in the details!</a:t>
            </a:r>
          </a:p>
        </p:txBody>
      </p:sp>
    </p:spTree>
    <p:extLst>
      <p:ext uri="{BB962C8B-B14F-4D97-AF65-F5344CB8AC3E}">
        <p14:creationId xmlns:p14="http://schemas.microsoft.com/office/powerpoint/2010/main" val="283170318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080D28-BD7D-467A-9891-CCC4FC5B942C}" type="slidenum">
              <a:rPr lang="en-US"/>
              <a:pPr/>
              <a:t>66</a:t>
            </a:fld>
            <a:endParaRPr lang="en-US" dirty="0"/>
          </a:p>
        </p:txBody>
      </p:sp>
      <p:sp>
        <p:nvSpPr>
          <p:cNvPr id="17410" name="Rectangle 2"/>
          <p:cNvSpPr>
            <a:spLocks noGrp="1" noRot="1" noChangeAspect="1" noChangeArrowheads="1"/>
          </p:cNvSpPr>
          <p:nvPr>
            <p:ph type="sldImg"/>
          </p:nvPr>
        </p:nvSpPr>
        <p:spPr bwMode="auto">
          <a:xfrm>
            <a:off x="457200" y="720725"/>
            <a:ext cx="6400800" cy="3600450"/>
          </a:xfrm>
          <a:prstGeom prst="rect">
            <a:avLst/>
          </a:prstGeom>
          <a:solidFill>
            <a:srgbClr val="FFFFFF"/>
          </a:solidFill>
          <a:ln>
            <a:solidFill>
              <a:srgbClr val="000000"/>
            </a:solidFill>
            <a:miter lim="800000"/>
            <a:headEnd/>
            <a:tailEnd/>
          </a:ln>
        </p:spPr>
      </p:sp>
      <p:sp>
        <p:nvSpPr>
          <p:cNvPr id="17411"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lIns="96661" tIns="48331" rIns="96661" bIns="48331"/>
          <a:lstStyle/>
          <a:p>
            <a:r>
              <a:rPr lang="en-CA" sz="1200" kern="1200" dirty="0">
                <a:solidFill>
                  <a:schemeClr val="tx1"/>
                </a:solidFill>
                <a:effectLst/>
                <a:latin typeface="Arial" charset="0"/>
                <a:ea typeface="ＭＳ Ｐゴシック" pitchFamily="34" charset="-128"/>
                <a:cs typeface="+mn-cs"/>
              </a:rPr>
              <a:t>Preservative treatments shall be used for all wood elements used in bridge design for improved durability</a:t>
            </a:r>
          </a:p>
        </p:txBody>
      </p:sp>
    </p:spTree>
    <p:extLst>
      <p:ext uri="{BB962C8B-B14F-4D97-AF65-F5344CB8AC3E}">
        <p14:creationId xmlns:p14="http://schemas.microsoft.com/office/powerpoint/2010/main" val="356835621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eaLnBrk="1" hangingPunct="1">
              <a:lnSpc>
                <a:spcPct val="120000"/>
              </a:lnSpc>
            </a:pPr>
            <a:r>
              <a:rPr lang="en-CA" dirty="0">
                <a:latin typeface="Century Gothic" pitchFamily="34" charset="0"/>
              </a:rPr>
              <a:t>The design example is taken from the Ontario Wood Bridge Reference Guide</a:t>
            </a:r>
          </a:p>
          <a:p>
            <a:pPr eaLnBrk="1" hangingPunct="1">
              <a:lnSpc>
                <a:spcPct val="120000"/>
              </a:lnSpc>
            </a:pPr>
            <a:endParaRPr lang="en-CA" dirty="0">
              <a:latin typeface="Century Gothic" pitchFamily="34" charset="0"/>
            </a:endParaRPr>
          </a:p>
          <a:p>
            <a:pPr eaLnBrk="1" hangingPunct="1">
              <a:lnSpc>
                <a:spcPct val="120000"/>
              </a:lnSpc>
            </a:pPr>
            <a:r>
              <a:rPr lang="en-CA" dirty="0">
                <a:latin typeface="Century Gothic" pitchFamily="34" charset="0"/>
              </a:rPr>
              <a:t>Photo: Lower Burnett Road Bridge, Washington</a:t>
            </a:r>
          </a:p>
          <a:p>
            <a:pPr eaLnBrk="1" hangingPunct="1">
              <a:lnSpc>
                <a:spcPct val="120000"/>
              </a:lnSpc>
            </a:pPr>
            <a:r>
              <a:rPr lang="en-CA" dirty="0">
                <a:latin typeface="Century Gothic" pitchFamily="34" charset="0"/>
              </a:rPr>
              <a:t>(Photograph courtesy of Western Wood Structures Inc. Tualatin, Oregon)</a:t>
            </a:r>
          </a:p>
        </p:txBody>
      </p:sp>
      <p:sp>
        <p:nvSpPr>
          <p:cNvPr id="4" name="Slide Number Placeholder 3"/>
          <p:cNvSpPr>
            <a:spLocks noGrp="1"/>
          </p:cNvSpPr>
          <p:nvPr>
            <p:ph type="sldNum" sz="quarter" idx="10"/>
          </p:nvPr>
        </p:nvSpPr>
        <p:spPr/>
        <p:txBody>
          <a:bodyPr/>
          <a:lstStyle/>
          <a:p>
            <a:fld id="{D5AB28F7-35BC-48C0-9CB1-51F8F5D1A251}" type="slidenum">
              <a:rPr lang="en-US" smtClean="0"/>
              <a:pPr/>
              <a:t>67</a:t>
            </a:fld>
            <a:endParaRPr lang="en-US" dirty="0"/>
          </a:p>
        </p:txBody>
      </p:sp>
    </p:spTree>
    <p:extLst>
      <p:ext uri="{BB962C8B-B14F-4D97-AF65-F5344CB8AC3E}">
        <p14:creationId xmlns:p14="http://schemas.microsoft.com/office/powerpoint/2010/main" val="294558057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080D28-BD7D-467A-9891-CCC4FC5B942C}" type="slidenum">
              <a:rPr lang="en-US"/>
              <a:pPr/>
              <a:t>68</a:t>
            </a:fld>
            <a:endParaRPr lang="en-US" dirty="0"/>
          </a:p>
        </p:txBody>
      </p:sp>
      <p:sp>
        <p:nvSpPr>
          <p:cNvPr id="17410" name="Rectangle 2"/>
          <p:cNvSpPr>
            <a:spLocks noGrp="1" noRot="1" noChangeAspect="1" noChangeArrowheads="1"/>
          </p:cNvSpPr>
          <p:nvPr>
            <p:ph type="sldImg"/>
          </p:nvPr>
        </p:nvSpPr>
        <p:spPr bwMode="auto">
          <a:xfrm>
            <a:off x="457200" y="720725"/>
            <a:ext cx="6400800" cy="3600450"/>
          </a:xfrm>
          <a:prstGeom prst="rect">
            <a:avLst/>
          </a:prstGeom>
          <a:solidFill>
            <a:srgbClr val="FFFFFF"/>
          </a:solidFill>
          <a:ln>
            <a:solidFill>
              <a:srgbClr val="000000"/>
            </a:solidFill>
            <a:miter lim="800000"/>
            <a:headEnd/>
            <a:tailEnd/>
          </a:ln>
        </p:spPr>
      </p:sp>
      <p:sp>
        <p:nvSpPr>
          <p:cNvPr id="17411"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lIns="96661" tIns="48331" rIns="96661" bIns="48331"/>
          <a:lstStyle/>
          <a:p>
            <a:r>
              <a:rPr lang="en-CA" dirty="0"/>
              <a:t>The following areas will be covered in the design example</a:t>
            </a:r>
          </a:p>
          <a:p>
            <a:r>
              <a:rPr lang="en-CA" dirty="0"/>
              <a:t> - Design considerations</a:t>
            </a:r>
          </a:p>
          <a:p>
            <a:pPr marL="171450" indent="-171450">
              <a:buFontTx/>
              <a:buChar char="-"/>
            </a:pPr>
            <a:r>
              <a:rPr lang="en-CA" dirty="0"/>
              <a:t>Proposed concept</a:t>
            </a:r>
          </a:p>
          <a:p>
            <a:pPr marL="171450" indent="-171450">
              <a:buFontTx/>
              <a:buChar char="-"/>
            </a:pPr>
            <a:r>
              <a:rPr lang="en-CA" dirty="0"/>
              <a:t>Material properties</a:t>
            </a:r>
          </a:p>
          <a:p>
            <a:pPr marL="171450" indent="-171450">
              <a:buFontTx/>
              <a:buChar char="-"/>
            </a:pPr>
            <a:r>
              <a:rPr lang="en-CA" dirty="0"/>
              <a:t>Loading</a:t>
            </a:r>
          </a:p>
          <a:p>
            <a:pPr marL="171450" indent="-171450">
              <a:buFontTx/>
              <a:buChar char="-"/>
            </a:pPr>
            <a:r>
              <a:rPr lang="en-CA" dirty="0"/>
              <a:t>Glulam deck panels</a:t>
            </a:r>
          </a:p>
          <a:p>
            <a:pPr marL="171450" indent="-171450">
              <a:buFontTx/>
              <a:buChar char="-"/>
            </a:pPr>
            <a:r>
              <a:rPr lang="en-CA" dirty="0"/>
              <a:t>Glulam girder beams</a:t>
            </a:r>
          </a:p>
          <a:p>
            <a:pPr marL="171450" indent="-171450">
              <a:buFontTx/>
              <a:buChar char="-"/>
            </a:pPr>
            <a:r>
              <a:rPr lang="en-CA" dirty="0"/>
              <a:t>Stiffener beams</a:t>
            </a:r>
          </a:p>
          <a:p>
            <a:pPr marL="171450" indent="-171450">
              <a:buFontTx/>
              <a:buChar char="-"/>
            </a:pPr>
            <a:r>
              <a:rPr lang="en-CA" dirty="0"/>
              <a:t>Glulam diaphragms</a:t>
            </a:r>
          </a:p>
          <a:p>
            <a:pPr marL="171450" indent="-171450">
              <a:buFontTx/>
              <a:buChar char="-"/>
            </a:pPr>
            <a:r>
              <a:rPr lang="en-CA" dirty="0"/>
              <a:t>Connection design</a:t>
            </a:r>
          </a:p>
        </p:txBody>
      </p:sp>
    </p:spTree>
    <p:extLst>
      <p:ext uri="{BB962C8B-B14F-4D97-AF65-F5344CB8AC3E}">
        <p14:creationId xmlns:p14="http://schemas.microsoft.com/office/powerpoint/2010/main" val="282107348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080D28-BD7D-467A-9891-CCC4FC5B942C}" type="slidenum">
              <a:rPr lang="en-US"/>
              <a:pPr/>
              <a:t>69</a:t>
            </a:fld>
            <a:endParaRPr lang="en-US" dirty="0"/>
          </a:p>
        </p:txBody>
      </p:sp>
      <p:sp>
        <p:nvSpPr>
          <p:cNvPr id="17410" name="Rectangle 2"/>
          <p:cNvSpPr>
            <a:spLocks noGrp="1" noRot="1" noChangeAspect="1" noChangeArrowheads="1"/>
          </p:cNvSpPr>
          <p:nvPr>
            <p:ph type="sldImg"/>
          </p:nvPr>
        </p:nvSpPr>
        <p:spPr bwMode="auto">
          <a:xfrm>
            <a:off x="457200" y="720725"/>
            <a:ext cx="6400800" cy="3600450"/>
          </a:xfrm>
          <a:prstGeom prst="rect">
            <a:avLst/>
          </a:prstGeom>
          <a:solidFill>
            <a:srgbClr val="FFFFFF"/>
          </a:solidFill>
          <a:ln>
            <a:solidFill>
              <a:srgbClr val="000000"/>
            </a:solidFill>
            <a:miter lim="800000"/>
            <a:headEnd/>
            <a:tailEnd/>
          </a:ln>
        </p:spPr>
      </p:sp>
      <p:sp>
        <p:nvSpPr>
          <p:cNvPr id="17411"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lIns="96661" tIns="48331" rIns="96661" bIns="48331"/>
          <a:lstStyle/>
          <a:p>
            <a:endParaRPr lang="en-CA" dirty="0"/>
          </a:p>
        </p:txBody>
      </p:sp>
    </p:spTree>
    <p:extLst>
      <p:ext uri="{BB962C8B-B14F-4D97-AF65-F5344CB8AC3E}">
        <p14:creationId xmlns:p14="http://schemas.microsoft.com/office/powerpoint/2010/main" val="2416176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080D28-BD7D-467A-9891-CCC4FC5B942C}" type="slidenum">
              <a:rPr lang="en-US"/>
              <a:pPr/>
              <a:t>7</a:t>
            </a:fld>
            <a:endParaRPr lang="en-US" dirty="0"/>
          </a:p>
        </p:txBody>
      </p:sp>
      <p:sp>
        <p:nvSpPr>
          <p:cNvPr id="17410" name="Rectangle 2"/>
          <p:cNvSpPr>
            <a:spLocks noGrp="1" noRot="1" noChangeAspect="1" noChangeArrowheads="1"/>
          </p:cNvSpPr>
          <p:nvPr>
            <p:ph type="sldImg"/>
          </p:nvPr>
        </p:nvSpPr>
        <p:spPr bwMode="auto">
          <a:xfrm>
            <a:off x="457200" y="720725"/>
            <a:ext cx="6400800" cy="3600450"/>
          </a:xfrm>
          <a:prstGeom prst="rect">
            <a:avLst/>
          </a:prstGeom>
          <a:solidFill>
            <a:srgbClr val="FFFFFF"/>
          </a:solidFill>
          <a:ln>
            <a:solidFill>
              <a:srgbClr val="000000"/>
            </a:solidFill>
            <a:miter lim="800000"/>
            <a:headEnd/>
            <a:tailEnd/>
          </a:ln>
        </p:spPr>
      </p:sp>
      <p:sp>
        <p:nvSpPr>
          <p:cNvPr id="17411"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lIns="96661" tIns="48331" rIns="96661" bIns="48331"/>
          <a:lstStyle/>
          <a:p>
            <a:pPr eaLnBrk="1" hangingPunct="1">
              <a:lnSpc>
                <a:spcPct val="120000"/>
              </a:lnSpc>
            </a:pPr>
            <a:r>
              <a:rPr lang="en-CA" dirty="0"/>
              <a:t>Released in 2018. Paid for by the Ontario Ministry of Natural Resources and Forestry. </a:t>
            </a:r>
          </a:p>
          <a:p>
            <a:pPr marL="228600" indent="-228600" eaLnBrk="1" hangingPunct="1">
              <a:lnSpc>
                <a:spcPct val="120000"/>
              </a:lnSpc>
              <a:buAutoNum type="arabicPeriod"/>
            </a:pPr>
            <a:r>
              <a:rPr lang="en-CA" dirty="0"/>
              <a:t>Promote the use of wood HIGHWAY bridges.</a:t>
            </a:r>
          </a:p>
          <a:p>
            <a:pPr marL="228600" indent="-228600" eaLnBrk="1" hangingPunct="1">
              <a:lnSpc>
                <a:spcPct val="120000"/>
              </a:lnSpc>
              <a:buAutoNum type="arabicPeriod"/>
            </a:pPr>
            <a:r>
              <a:rPr lang="en-CA" dirty="0"/>
              <a:t>Get people thinking about wood again.</a:t>
            </a:r>
          </a:p>
          <a:p>
            <a:pPr marL="228600" indent="-228600" eaLnBrk="1" hangingPunct="1">
              <a:lnSpc>
                <a:spcPct val="120000"/>
              </a:lnSpc>
              <a:buAutoNum type="arabicPeriod"/>
            </a:pPr>
            <a:r>
              <a:rPr lang="en-CA" dirty="0">
                <a:latin typeface="Century Gothic" pitchFamily="34" charset="0"/>
              </a:rPr>
              <a:t>Contains two different bridge system design examples</a:t>
            </a:r>
          </a:p>
          <a:p>
            <a:pPr marL="0" marR="0" lvl="0" indent="0" algn="l" defTabSz="914400" rtl="0" eaLnBrk="1" fontAlgn="auto" latinLnBrk="0" hangingPunct="1">
              <a:lnSpc>
                <a:spcPct val="12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20000"/>
              </a:lnSpc>
              <a:spcBef>
                <a:spcPts val="0"/>
              </a:spcBef>
              <a:spcAft>
                <a:spcPts val="0"/>
              </a:spcAft>
              <a:buClrTx/>
              <a:buSzTx/>
              <a:buFontTx/>
              <a:buNone/>
              <a:tabLst/>
              <a:defRPr/>
            </a:pPr>
            <a:r>
              <a:rPr lang="en-CA" dirty="0"/>
              <a:t>Cover image: </a:t>
            </a:r>
            <a:r>
              <a:rPr lang="en-CA" dirty="0" err="1">
                <a:latin typeface="Century Gothic" pitchFamily="34" charset="0"/>
              </a:rPr>
              <a:t>Mistissini</a:t>
            </a:r>
            <a:r>
              <a:rPr lang="en-CA" dirty="0">
                <a:latin typeface="Century Gothic" pitchFamily="34" charset="0"/>
              </a:rPr>
              <a:t> Bridge over </a:t>
            </a:r>
            <a:r>
              <a:rPr lang="en-CA" dirty="0" err="1">
                <a:latin typeface="Century Gothic" pitchFamily="34" charset="0"/>
              </a:rPr>
              <a:t>Uupaachikus</a:t>
            </a:r>
            <a:r>
              <a:rPr lang="en-CA" dirty="0">
                <a:latin typeface="Century Gothic" pitchFamily="34" charset="0"/>
              </a:rPr>
              <a:t> Pass, Quebec (Photograph courtesy of Stephane </a:t>
            </a:r>
            <a:r>
              <a:rPr lang="en-CA" dirty="0" err="1">
                <a:latin typeface="Century Gothic" pitchFamily="34" charset="0"/>
              </a:rPr>
              <a:t>Groleau</a:t>
            </a:r>
            <a:r>
              <a:rPr lang="en-CA" dirty="0">
                <a:latin typeface="Century Gothic" pitchFamily="34" charset="0"/>
              </a:rPr>
              <a:t>)</a:t>
            </a:r>
          </a:p>
          <a:p>
            <a:pPr eaLnBrk="1" hangingPunct="1">
              <a:lnSpc>
                <a:spcPct val="120000"/>
              </a:lnSpc>
            </a:pPr>
            <a:endParaRPr lang="en-CA" dirty="0">
              <a:latin typeface="Century Gothic" pitchFamily="34" charset="0"/>
            </a:endParaRPr>
          </a:p>
          <a:p>
            <a:endParaRPr lang="en-CA" dirty="0"/>
          </a:p>
        </p:txBody>
      </p:sp>
    </p:spTree>
    <p:extLst>
      <p:ext uri="{BB962C8B-B14F-4D97-AF65-F5344CB8AC3E}">
        <p14:creationId xmlns:p14="http://schemas.microsoft.com/office/powerpoint/2010/main" val="194256430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080D28-BD7D-467A-9891-CCC4FC5B942C}" type="slidenum">
              <a:rPr lang="en-US"/>
              <a:pPr/>
              <a:t>70</a:t>
            </a:fld>
            <a:endParaRPr lang="en-US" dirty="0"/>
          </a:p>
        </p:txBody>
      </p:sp>
      <p:sp>
        <p:nvSpPr>
          <p:cNvPr id="17410" name="Rectangle 2"/>
          <p:cNvSpPr>
            <a:spLocks noGrp="1" noRot="1" noChangeAspect="1" noChangeArrowheads="1"/>
          </p:cNvSpPr>
          <p:nvPr>
            <p:ph type="sldImg"/>
          </p:nvPr>
        </p:nvSpPr>
        <p:spPr bwMode="auto">
          <a:xfrm>
            <a:off x="457200" y="720725"/>
            <a:ext cx="6400800" cy="3600450"/>
          </a:xfrm>
          <a:prstGeom prst="rect">
            <a:avLst/>
          </a:prstGeom>
          <a:solidFill>
            <a:srgbClr val="FFFFFF"/>
          </a:solidFill>
          <a:ln>
            <a:solidFill>
              <a:srgbClr val="000000"/>
            </a:solidFill>
            <a:miter lim="800000"/>
            <a:headEnd/>
            <a:tailEnd/>
          </a:ln>
        </p:spPr>
      </p:sp>
      <p:sp>
        <p:nvSpPr>
          <p:cNvPr id="17411"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lIns="96661" tIns="48331" rIns="96661" bIns="48331"/>
          <a:lstStyle/>
          <a:p>
            <a:r>
              <a:rPr lang="en-CA" sz="1200" kern="1200" dirty="0">
                <a:solidFill>
                  <a:schemeClr val="tx1"/>
                </a:solidFill>
                <a:effectLst/>
                <a:latin typeface="+mn-lt"/>
                <a:ea typeface="+mn-ea"/>
                <a:cs typeface="+mn-cs"/>
              </a:rPr>
              <a:t>CAN/CSA S6 Canadian Highway Bridge Design Code (CHBDC) outlines the criteria for all bridges designed in Canada. CAN/CSA S6 is a code based on limit states design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The MTO Ontario Provincial Standard Specification (OPSS) is an 8-volume set of standards for roads and public works in Ontario. Design and construction of bridges in Ontario must meet the requirements of the OPSS and references CAN/CSA S6. Specifications related to materials and construction are listed in “Volume 1 – Municipal and Provincial Common General and Construction Specifications” in Section 907 “Construction Specification for Structural Wood Systems.”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The Ontario Heritage Bridge Guidelines (OHBG) provide direction for heritage road bridges owned by the province. OHBG does not govern over CHBDC however, Article 1.4.2.8 of the CHBDC states that the appearance of the finished structure must be considered with its surroundings. The OHBG also requires an environmental assessment be complete before any work is done on a heritage bridge.</a:t>
            </a:r>
          </a:p>
          <a:p>
            <a:endParaRPr lang="en-CA" dirty="0"/>
          </a:p>
        </p:txBody>
      </p:sp>
    </p:spTree>
    <p:extLst>
      <p:ext uri="{BB962C8B-B14F-4D97-AF65-F5344CB8AC3E}">
        <p14:creationId xmlns:p14="http://schemas.microsoft.com/office/powerpoint/2010/main" val="38601666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080D28-BD7D-467A-9891-CCC4FC5B942C}" type="slidenum">
              <a:rPr lang="en-US"/>
              <a:pPr/>
              <a:t>71</a:t>
            </a:fld>
            <a:endParaRPr lang="en-US" dirty="0"/>
          </a:p>
        </p:txBody>
      </p:sp>
      <p:sp>
        <p:nvSpPr>
          <p:cNvPr id="17410" name="Rectangle 2"/>
          <p:cNvSpPr>
            <a:spLocks noGrp="1" noRot="1" noChangeAspect="1" noChangeArrowheads="1"/>
          </p:cNvSpPr>
          <p:nvPr>
            <p:ph type="sldImg"/>
          </p:nvPr>
        </p:nvSpPr>
        <p:spPr bwMode="auto">
          <a:xfrm>
            <a:off x="457200" y="720725"/>
            <a:ext cx="6400800" cy="3600450"/>
          </a:xfrm>
          <a:prstGeom prst="rect">
            <a:avLst/>
          </a:prstGeom>
          <a:solidFill>
            <a:srgbClr val="FFFFFF"/>
          </a:solidFill>
          <a:ln>
            <a:solidFill>
              <a:srgbClr val="000000"/>
            </a:solidFill>
            <a:miter lim="800000"/>
            <a:headEnd/>
            <a:tailEnd/>
          </a:ln>
        </p:spPr>
      </p:sp>
      <p:sp>
        <p:nvSpPr>
          <p:cNvPr id="17411"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lIns="96661" tIns="48331" rIns="96661" bIns="48331"/>
          <a:lstStyle/>
          <a:p>
            <a:r>
              <a:rPr lang="en-CA" dirty="0"/>
              <a:t>Highlights of CSA S6 sections most relevant to wood bridges (other sections are also relevant and must be considered where applicable)</a:t>
            </a:r>
          </a:p>
          <a:p>
            <a:r>
              <a:rPr lang="en-CA" dirty="0"/>
              <a:t>Section 3 – Dynamic load allowance/shrinkage and swelling</a:t>
            </a:r>
          </a:p>
          <a:p>
            <a:r>
              <a:rPr lang="en-CA" dirty="0"/>
              <a:t>Section 5 – </a:t>
            </a:r>
            <a:r>
              <a:rPr lang="en-CA" sz="1200" kern="1200" dirty="0">
                <a:solidFill>
                  <a:schemeClr val="tx1"/>
                </a:solidFill>
                <a:effectLst/>
                <a:latin typeface="Arial" charset="0"/>
                <a:ea typeface="ＭＳ Ｐゴシック" pitchFamily="34" charset="-128"/>
                <a:cs typeface="+mn-cs"/>
              </a:rPr>
              <a:t>Most clauses relate to simplified methods of analysis for longitudinal load effects e.g. 5.5.8 Transverse Wood Deck and 5.6 Simplified method of analysis for longitudinal load effects, 5.7 Analysis of decks</a:t>
            </a:r>
          </a:p>
        </p:txBody>
      </p:sp>
    </p:spTree>
    <p:extLst>
      <p:ext uri="{BB962C8B-B14F-4D97-AF65-F5344CB8AC3E}">
        <p14:creationId xmlns:p14="http://schemas.microsoft.com/office/powerpoint/2010/main" val="279644168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080D28-BD7D-467A-9891-CCC4FC5B942C}" type="slidenum">
              <a:rPr lang="en-US"/>
              <a:pPr/>
              <a:t>72</a:t>
            </a:fld>
            <a:endParaRPr lang="en-US" dirty="0"/>
          </a:p>
        </p:txBody>
      </p:sp>
      <p:sp>
        <p:nvSpPr>
          <p:cNvPr id="17410" name="Rectangle 2"/>
          <p:cNvSpPr>
            <a:spLocks noGrp="1" noRot="1" noChangeAspect="1" noChangeArrowheads="1"/>
          </p:cNvSpPr>
          <p:nvPr>
            <p:ph type="sldImg"/>
          </p:nvPr>
        </p:nvSpPr>
        <p:spPr bwMode="auto">
          <a:xfrm>
            <a:off x="457200" y="720725"/>
            <a:ext cx="6400800" cy="3600450"/>
          </a:xfrm>
          <a:prstGeom prst="rect">
            <a:avLst/>
          </a:prstGeom>
          <a:solidFill>
            <a:srgbClr val="FFFFFF"/>
          </a:solidFill>
          <a:ln>
            <a:solidFill>
              <a:srgbClr val="000000"/>
            </a:solidFill>
            <a:miter lim="800000"/>
            <a:headEnd/>
            <a:tailEnd/>
          </a:ln>
        </p:spPr>
      </p:sp>
      <p:sp>
        <p:nvSpPr>
          <p:cNvPr id="17411"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lIns="96661" tIns="48331" rIns="96661" bIns="48331"/>
          <a:lstStyle/>
          <a:p>
            <a:r>
              <a:rPr lang="en-CA" dirty="0"/>
              <a:t>Clause 9.4 - N</a:t>
            </a:r>
            <a:r>
              <a:rPr lang="en-CA" sz="1200" kern="1200" dirty="0">
                <a:solidFill>
                  <a:schemeClr val="tx1"/>
                </a:solidFill>
                <a:effectLst/>
                <a:latin typeface="Arial" charset="0"/>
                <a:ea typeface="ＭＳ Ｐゴシック" pitchFamily="34" charset="-128"/>
                <a:cs typeface="+mn-cs"/>
              </a:rPr>
              <a:t>o explicit Fatigue Limit State (FLS) requirements are given for wood. Only SLS and ULS provided for wood.</a:t>
            </a:r>
            <a:endParaRPr lang="en-CA"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CA" dirty="0"/>
              <a:t>Clause 9.5 – Load-duration factor now matches CSA O86, Wet service condition factor now matches CSA O86 (doesn’t include fracture shear), treatment factor now matches CSA O86</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CA" dirty="0"/>
              <a:t>Clause 9.6 – Slight difference between CSA O86/CSA S6 for glulam bending resistance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CA" dirty="0"/>
              <a:t>Clause 9.7 - </a:t>
            </a:r>
            <a:r>
              <a:rPr lang="en-CA" sz="1200" kern="1200" dirty="0">
                <a:solidFill>
                  <a:schemeClr val="tx1"/>
                </a:solidFill>
                <a:effectLst/>
                <a:latin typeface="Arial" charset="0"/>
                <a:ea typeface="ＭＳ Ｐゴシック" pitchFamily="34" charset="-128"/>
                <a:cs typeface="+mn-cs"/>
              </a:rPr>
              <a:t>Designers should be aware that the formulas for shear in Clause 9.7 of CAN/CSA S6 are provided in a different format than in CSA O86 </a:t>
            </a:r>
            <a:r>
              <a:rPr lang="en-CA" sz="1200" i="1" kern="1200" dirty="0">
                <a:solidFill>
                  <a:schemeClr val="tx1"/>
                </a:solidFill>
                <a:effectLst/>
                <a:latin typeface="Arial" charset="0"/>
                <a:ea typeface="ＭＳ Ｐゴシック" pitchFamily="34" charset="-128"/>
                <a:cs typeface="+mn-cs"/>
              </a:rPr>
              <a:t>Engineering Design in Wood</a:t>
            </a:r>
            <a:r>
              <a:rPr lang="en-CA" sz="1200" kern="1200" dirty="0">
                <a:solidFill>
                  <a:schemeClr val="tx1"/>
                </a:solidFill>
                <a:effectLst/>
                <a:latin typeface="Arial" charset="0"/>
                <a:ea typeface="ＭＳ Ｐゴシック" pitchFamily="34" charset="-128"/>
                <a:cs typeface="+mn-cs"/>
              </a:rPr>
              <a:t>. </a:t>
            </a:r>
            <a:endParaRPr lang="en-CA"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CA" dirty="0"/>
              <a:t>Clause 9.11 - </a:t>
            </a:r>
            <a:r>
              <a:rPr lang="en-CA" sz="1200" kern="1200" dirty="0">
                <a:solidFill>
                  <a:schemeClr val="tx1"/>
                </a:solidFill>
                <a:effectLst/>
                <a:latin typeface="Arial" charset="0"/>
                <a:ea typeface="ＭＳ Ｐゴシック" pitchFamily="34" charset="-128"/>
                <a:cs typeface="+mn-cs"/>
              </a:rPr>
              <a:t>Specified strengths and moduli of elasticity for all recognized species groups and grades of solid wood are provided Note that values for fb and fc in Hem-Fir for beam and stringer grades are higher than values in CSA O86</a:t>
            </a:r>
            <a:endParaRPr lang="en-CA"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CA" dirty="0"/>
              <a:t>Clause 9.12 - </a:t>
            </a:r>
            <a:r>
              <a:rPr lang="en-CA" sz="1200" kern="1200" dirty="0">
                <a:solidFill>
                  <a:schemeClr val="tx1"/>
                </a:solidFill>
                <a:effectLst/>
                <a:latin typeface="Arial" charset="0"/>
                <a:ea typeface="ＭＳ Ｐゴシック" pitchFamily="34" charset="-128"/>
                <a:cs typeface="+mn-cs"/>
              </a:rPr>
              <a:t>Designers should note that unlike solid sawn wood, and unlike CSA O86, </a:t>
            </a:r>
            <a:r>
              <a:rPr lang="en-CA" sz="1200" b="1" kern="1200" dirty="0">
                <a:solidFill>
                  <a:schemeClr val="tx1"/>
                </a:solidFill>
                <a:effectLst/>
                <a:latin typeface="Arial" charset="0"/>
                <a:ea typeface="ＭＳ Ｐゴシック" pitchFamily="34" charset="-128"/>
                <a:cs typeface="+mn-cs"/>
              </a:rPr>
              <a:t>no</a:t>
            </a:r>
            <a:r>
              <a:rPr lang="en-CA" sz="1200" kern="1200" dirty="0">
                <a:solidFill>
                  <a:schemeClr val="tx1"/>
                </a:solidFill>
                <a:effectLst/>
                <a:latin typeface="Arial" charset="0"/>
                <a:ea typeface="ＭＳ Ｐゴシック" pitchFamily="34" charset="-128"/>
                <a:cs typeface="+mn-cs"/>
              </a:rPr>
              <a:t> design values are provided for </a:t>
            </a:r>
            <a:r>
              <a:rPr lang="en-CA" sz="1200" b="1" kern="1200" dirty="0">
                <a:solidFill>
                  <a:schemeClr val="tx1"/>
                </a:solidFill>
                <a:effectLst/>
                <a:latin typeface="Arial" charset="0"/>
                <a:ea typeface="ＭＳ Ｐゴシック" pitchFamily="34" charset="-128"/>
                <a:cs typeface="+mn-cs"/>
              </a:rPr>
              <a:t>Hem-Fir species </a:t>
            </a:r>
            <a:r>
              <a:rPr lang="en-CA" sz="1200" kern="1200" dirty="0">
                <a:solidFill>
                  <a:schemeClr val="tx1"/>
                </a:solidFill>
                <a:effectLst/>
                <a:latin typeface="Arial" charset="0"/>
                <a:ea typeface="ＭＳ Ｐゴシック" pitchFamily="34" charset="-128"/>
                <a:cs typeface="+mn-cs"/>
              </a:rPr>
              <a:t>of </a:t>
            </a:r>
            <a:r>
              <a:rPr lang="en-CA" sz="1200" b="1" kern="1200" dirty="0">
                <a:solidFill>
                  <a:schemeClr val="tx1"/>
                </a:solidFill>
                <a:effectLst/>
                <a:latin typeface="Arial" charset="0"/>
                <a:ea typeface="ＭＳ Ｐゴシック" pitchFamily="34" charset="-128"/>
                <a:cs typeface="+mn-cs"/>
              </a:rPr>
              <a:t>glulam timber. </a:t>
            </a:r>
            <a:r>
              <a:rPr lang="en-CA" sz="1200" b="0" kern="1200" dirty="0" err="1">
                <a:solidFill>
                  <a:schemeClr val="tx1"/>
                </a:solidFill>
                <a:effectLst/>
                <a:latin typeface="Arial" charset="0"/>
                <a:ea typeface="ＭＳ Ｐゴシック" pitchFamily="34" charset="-128"/>
                <a:cs typeface="+mn-cs"/>
              </a:rPr>
              <a:t>Fv</a:t>
            </a:r>
            <a:r>
              <a:rPr lang="en-CA" sz="1200" b="0" kern="1200" dirty="0">
                <a:solidFill>
                  <a:schemeClr val="tx1"/>
                </a:solidFill>
                <a:effectLst/>
                <a:latin typeface="Arial" charset="0"/>
                <a:ea typeface="ＭＳ Ｐゴシック" pitchFamily="34" charset="-128"/>
                <a:cs typeface="+mn-cs"/>
              </a:rPr>
              <a:t> values do not match to CSA O86 nor do Spruce-Lodgepole Pine-Jack Pine 14t-E tension fc values</a:t>
            </a:r>
            <a:endParaRPr lang="en-CA"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CA" dirty="0"/>
              <a:t>Clause 9.15 – (previously titled “Fastenings”) </a:t>
            </a:r>
            <a:r>
              <a:rPr lang="en-CA" sz="1200" kern="1200" dirty="0">
                <a:solidFill>
                  <a:schemeClr val="tx1"/>
                </a:solidFill>
                <a:effectLst/>
                <a:latin typeface="Arial" charset="0"/>
                <a:ea typeface="ＭＳ Ｐゴシック" pitchFamily="34" charset="-128"/>
                <a:cs typeface="+mn-cs"/>
              </a:rPr>
              <a:t>Designers should be aware that certain connections in wood are not permitted.  Rivets, truss plates not allowed.</a:t>
            </a:r>
            <a:endParaRPr lang="en-CA"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CA" dirty="0"/>
              <a:t>Clause 9.17 – Protection by design, preservative treatment, replaceable elements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CA" dirty="0"/>
              <a:t>Clause 9.21 - </a:t>
            </a:r>
            <a:r>
              <a:rPr lang="en-CA" sz="1200" kern="1200" dirty="0">
                <a:solidFill>
                  <a:schemeClr val="tx1"/>
                </a:solidFill>
                <a:effectLst/>
                <a:latin typeface="Arial" charset="0"/>
                <a:ea typeface="ＭＳ Ｐゴシック" pitchFamily="34" charset="-128"/>
                <a:cs typeface="+mn-cs"/>
              </a:rPr>
              <a:t>Clause 9.21.3 limits the use of nail-laminated decks to only those cases where a composite wood-concrete deck is used </a:t>
            </a:r>
          </a:p>
        </p:txBody>
      </p:sp>
    </p:spTree>
    <p:extLst>
      <p:ext uri="{BB962C8B-B14F-4D97-AF65-F5344CB8AC3E}">
        <p14:creationId xmlns:p14="http://schemas.microsoft.com/office/powerpoint/2010/main" val="35389485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080D28-BD7D-467A-9891-CCC4FC5B942C}" type="slidenum">
              <a:rPr lang="en-US"/>
              <a:pPr/>
              <a:t>73</a:t>
            </a:fld>
            <a:endParaRPr lang="en-US" dirty="0"/>
          </a:p>
        </p:txBody>
      </p:sp>
      <p:sp>
        <p:nvSpPr>
          <p:cNvPr id="17410" name="Rectangle 2"/>
          <p:cNvSpPr>
            <a:spLocks noGrp="1" noRot="1" noChangeAspect="1" noChangeArrowheads="1"/>
          </p:cNvSpPr>
          <p:nvPr>
            <p:ph type="sldImg"/>
          </p:nvPr>
        </p:nvSpPr>
        <p:spPr bwMode="auto">
          <a:xfrm>
            <a:off x="457200" y="720725"/>
            <a:ext cx="6400800" cy="3600450"/>
          </a:xfrm>
          <a:prstGeom prst="rect">
            <a:avLst/>
          </a:prstGeom>
          <a:solidFill>
            <a:srgbClr val="FFFFFF"/>
          </a:solidFill>
          <a:ln>
            <a:solidFill>
              <a:srgbClr val="000000"/>
            </a:solidFill>
            <a:miter lim="800000"/>
            <a:headEnd/>
            <a:tailEnd/>
          </a:ln>
        </p:spPr>
      </p:sp>
      <p:sp>
        <p:nvSpPr>
          <p:cNvPr id="17411"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lIns="96661" tIns="48331" rIns="96661" bIns="48331"/>
          <a:lstStyle/>
          <a:p>
            <a:r>
              <a:rPr lang="en-CA" dirty="0"/>
              <a:t>Clause 9.22 – nail-laminated wood decks longitudinally laminated acting compositely with a reinforced concrete overlay (not covered in this design example)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CA" dirty="0"/>
              <a:t>Clause 9.23 – design requirements for stress-laminated wood decks (not covered in this design example, but design example provided in the Ontario Wood Bridge Reference Guide)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CA" dirty="0"/>
              <a:t>Clause 9.24 – Glued-laminated decks NEW to CAN/CSA S6-19 – covered in the design example</a:t>
            </a:r>
          </a:p>
        </p:txBody>
      </p:sp>
    </p:spTree>
    <p:extLst>
      <p:ext uri="{BB962C8B-B14F-4D97-AF65-F5344CB8AC3E}">
        <p14:creationId xmlns:p14="http://schemas.microsoft.com/office/powerpoint/2010/main" val="250595188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080D28-BD7D-467A-9891-CCC4FC5B942C}" type="slidenum">
              <a:rPr lang="en-US"/>
              <a:pPr/>
              <a:t>74</a:t>
            </a:fld>
            <a:endParaRPr lang="en-US" dirty="0"/>
          </a:p>
        </p:txBody>
      </p:sp>
      <p:sp>
        <p:nvSpPr>
          <p:cNvPr id="17410" name="Rectangle 2"/>
          <p:cNvSpPr>
            <a:spLocks noGrp="1" noRot="1" noChangeAspect="1" noChangeArrowheads="1"/>
          </p:cNvSpPr>
          <p:nvPr>
            <p:ph type="sldImg"/>
          </p:nvPr>
        </p:nvSpPr>
        <p:spPr bwMode="auto">
          <a:xfrm>
            <a:off x="457200" y="720725"/>
            <a:ext cx="6400800" cy="3600450"/>
          </a:xfrm>
          <a:prstGeom prst="rect">
            <a:avLst/>
          </a:prstGeom>
          <a:solidFill>
            <a:srgbClr val="FFFFFF"/>
          </a:solidFill>
          <a:ln>
            <a:solidFill>
              <a:srgbClr val="000000"/>
            </a:solidFill>
            <a:miter lim="800000"/>
            <a:headEnd/>
            <a:tailEnd/>
          </a:ln>
        </p:spPr>
      </p:sp>
      <p:sp>
        <p:nvSpPr>
          <p:cNvPr id="17411"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lIns="96661" tIns="48331" rIns="96661" bIns="48331"/>
          <a:lstStyle/>
          <a:p>
            <a:r>
              <a:rPr lang="en-CA" dirty="0"/>
              <a:t>Section 10 – No requirements specific to timber bridges. </a:t>
            </a:r>
            <a:r>
              <a:rPr lang="en-CA" sz="1200" kern="1200" dirty="0">
                <a:solidFill>
                  <a:schemeClr val="tx1"/>
                </a:solidFill>
                <a:effectLst/>
                <a:latin typeface="Arial" charset="0"/>
                <a:ea typeface="ＭＳ Ｐゴシック" pitchFamily="34" charset="-128"/>
                <a:cs typeface="+mn-cs"/>
              </a:rPr>
              <a:t>Clause 10.10.1.3 notes that wood decks are not considered to provide lateral support to steel girders “unless the design and fastenings are designed for this purpose</a:t>
            </a:r>
            <a:endParaRPr lang="en-CA" dirty="0"/>
          </a:p>
          <a:p>
            <a:r>
              <a:rPr lang="en-CA" dirty="0"/>
              <a:t>Section 14 – </a:t>
            </a:r>
            <a:r>
              <a:rPr lang="en-CA" sz="1200" kern="1200" dirty="0">
                <a:solidFill>
                  <a:schemeClr val="tx1"/>
                </a:solidFill>
                <a:effectLst/>
                <a:latin typeface="Arial" charset="0"/>
                <a:ea typeface="ＭＳ Ｐゴシック" pitchFamily="34" charset="-128"/>
                <a:cs typeface="+mn-cs"/>
              </a:rPr>
              <a:t>Section 14 specifies requirements for the evaluation of existing wood bridges to assess the capacity for carrying a specified load. </a:t>
            </a:r>
          </a:p>
          <a:p>
            <a:r>
              <a:rPr lang="en-CA" sz="1200" kern="1200" dirty="0">
                <a:solidFill>
                  <a:schemeClr val="tx1"/>
                </a:solidFill>
                <a:effectLst/>
                <a:latin typeface="Arial" charset="0"/>
                <a:ea typeface="ＭＳ Ｐゴシック" pitchFamily="34" charset="-128"/>
                <a:cs typeface="+mn-cs"/>
              </a:rPr>
              <a:t>Section 15 – For all types of bridge materials. Clause 15.8.1.2 notes that wood members may be strengthened with fibre-reinforced polymer in accordance with Section 16.</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CA" sz="1200" kern="1200" dirty="0">
                <a:solidFill>
                  <a:schemeClr val="tx1"/>
                </a:solidFill>
                <a:effectLst/>
                <a:latin typeface="Arial" charset="0"/>
                <a:ea typeface="ＭＳ Ｐゴシック" pitchFamily="34" charset="-128"/>
                <a:cs typeface="+mn-cs"/>
              </a:rPr>
              <a:t>Section 16 – Stress-laminated wood decks may be fibre reinforced.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CA" sz="1200" kern="1200" dirty="0">
                <a:solidFill>
                  <a:schemeClr val="tx1"/>
                </a:solidFill>
                <a:effectLst/>
                <a:latin typeface="Arial" charset="0"/>
                <a:ea typeface="ＭＳ Ｐゴシック" pitchFamily="34" charset="-128"/>
                <a:cs typeface="+mn-cs"/>
              </a:rPr>
              <a:t>Section 17 – This section has no requirements that are specific to timber bridges. Clause 17.6.1(a) specifies that corrosion protection is required between aluminum and wood components.</a:t>
            </a:r>
          </a:p>
          <a:p>
            <a:endParaRPr lang="en-CA" sz="1200" kern="1200" dirty="0">
              <a:solidFill>
                <a:schemeClr val="tx1"/>
              </a:solidFill>
              <a:effectLst/>
              <a:latin typeface="Arial" charset="0"/>
              <a:ea typeface="ＭＳ Ｐゴシック" pitchFamily="34" charset="-128"/>
              <a:cs typeface="+mn-cs"/>
            </a:endParaRPr>
          </a:p>
        </p:txBody>
      </p:sp>
    </p:spTree>
    <p:extLst>
      <p:ext uri="{BB962C8B-B14F-4D97-AF65-F5344CB8AC3E}">
        <p14:creationId xmlns:p14="http://schemas.microsoft.com/office/powerpoint/2010/main" val="183134618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080D28-BD7D-467A-9891-CCC4FC5B942C}" type="slidenum">
              <a:rPr lang="en-US"/>
              <a:pPr/>
              <a:t>75</a:t>
            </a:fld>
            <a:endParaRPr lang="en-US" dirty="0"/>
          </a:p>
        </p:txBody>
      </p:sp>
      <p:sp>
        <p:nvSpPr>
          <p:cNvPr id="17410" name="Rectangle 2"/>
          <p:cNvSpPr>
            <a:spLocks noGrp="1" noRot="1" noChangeAspect="1" noChangeArrowheads="1"/>
          </p:cNvSpPr>
          <p:nvPr>
            <p:ph type="sldImg"/>
          </p:nvPr>
        </p:nvSpPr>
        <p:spPr bwMode="auto">
          <a:xfrm>
            <a:off x="457200" y="720725"/>
            <a:ext cx="6400800" cy="3600450"/>
          </a:xfrm>
          <a:prstGeom prst="rect">
            <a:avLst/>
          </a:prstGeom>
          <a:solidFill>
            <a:srgbClr val="FFFFFF"/>
          </a:solidFill>
          <a:ln>
            <a:solidFill>
              <a:srgbClr val="000000"/>
            </a:solidFill>
            <a:miter lim="800000"/>
            <a:headEnd/>
            <a:tailEnd/>
          </a:ln>
        </p:spPr>
      </p:sp>
      <p:sp>
        <p:nvSpPr>
          <p:cNvPr id="17411"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lIns="96661" tIns="48331" rIns="96661" bIns="48331"/>
          <a:lstStyle/>
          <a:p>
            <a:r>
              <a:rPr lang="en-CA" dirty="0"/>
              <a:t>Proposed concept comes from the first design example in the Ontario Wood Bridge Reference Guide and is described in the following slides.</a:t>
            </a:r>
          </a:p>
        </p:txBody>
      </p:sp>
    </p:spTree>
    <p:extLst>
      <p:ext uri="{BB962C8B-B14F-4D97-AF65-F5344CB8AC3E}">
        <p14:creationId xmlns:p14="http://schemas.microsoft.com/office/powerpoint/2010/main" val="342318651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Glulam timber deck panels supported by glulam girders.</a:t>
            </a:r>
            <a:endParaRPr lang="en-CA" dirty="0"/>
          </a:p>
        </p:txBody>
      </p:sp>
      <p:sp>
        <p:nvSpPr>
          <p:cNvPr id="4" name="Slide Number Placeholder 3"/>
          <p:cNvSpPr>
            <a:spLocks noGrp="1"/>
          </p:cNvSpPr>
          <p:nvPr>
            <p:ph type="sldNum" sz="quarter" idx="5"/>
          </p:nvPr>
        </p:nvSpPr>
        <p:spPr/>
        <p:txBody>
          <a:bodyPr/>
          <a:lstStyle/>
          <a:p>
            <a:fld id="{2475FE1C-9B17-4143-AFD9-87AC136F2526}" type="slidenum">
              <a:rPr lang="en-CA" smtClean="0"/>
              <a:t>76</a:t>
            </a:fld>
            <a:endParaRPr lang="en-CA"/>
          </a:p>
        </p:txBody>
      </p:sp>
    </p:spTree>
    <p:extLst>
      <p:ext uri="{BB962C8B-B14F-4D97-AF65-F5344CB8AC3E}">
        <p14:creationId xmlns:p14="http://schemas.microsoft.com/office/powerpoint/2010/main" val="403499861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080D28-BD7D-467A-9891-CCC4FC5B942C}" type="slidenum">
              <a:rPr lang="en-US"/>
              <a:pPr/>
              <a:t>77</a:t>
            </a:fld>
            <a:endParaRPr lang="en-US" dirty="0"/>
          </a:p>
        </p:txBody>
      </p:sp>
      <p:sp>
        <p:nvSpPr>
          <p:cNvPr id="17410" name="Rectangle 2"/>
          <p:cNvSpPr>
            <a:spLocks noGrp="1" noRot="1" noChangeAspect="1" noChangeArrowheads="1"/>
          </p:cNvSpPr>
          <p:nvPr>
            <p:ph type="sldImg"/>
          </p:nvPr>
        </p:nvSpPr>
        <p:spPr bwMode="auto">
          <a:xfrm>
            <a:off x="457200" y="720725"/>
            <a:ext cx="6400800" cy="3600450"/>
          </a:xfrm>
          <a:prstGeom prst="rect">
            <a:avLst/>
          </a:prstGeom>
          <a:solidFill>
            <a:srgbClr val="FFFFFF"/>
          </a:solidFill>
          <a:ln>
            <a:solidFill>
              <a:srgbClr val="000000"/>
            </a:solidFill>
            <a:miter lim="800000"/>
            <a:headEnd/>
            <a:tailEnd/>
          </a:ln>
        </p:spPr>
      </p:sp>
      <p:sp>
        <p:nvSpPr>
          <p:cNvPr id="17411"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lIns="96661" tIns="48331" rIns="96661" bIns="48331"/>
          <a:lstStyle/>
          <a:p>
            <a:pPr marL="0" indent="0">
              <a:buFontTx/>
              <a:buNone/>
            </a:pPr>
            <a:r>
              <a:rPr lang="en-US" dirty="0"/>
              <a:t>Design in accordance with: Canadian Highway Bridge Design Code, the O86 Engineering Design in Wood Code</a:t>
            </a:r>
          </a:p>
          <a:p>
            <a:pPr marL="0" indent="0">
              <a:buFontTx/>
              <a:buNone/>
            </a:pPr>
            <a:r>
              <a:rPr lang="en-US" dirty="0"/>
              <a:t>Example is for the superstructure design only.  Many substructure types would be compatible with this bridge.</a:t>
            </a:r>
          </a:p>
          <a:p>
            <a:pPr marL="0" indent="0">
              <a:buFontTx/>
              <a:buNone/>
            </a:pPr>
            <a:r>
              <a:rPr lang="en-US" dirty="0"/>
              <a:t>Example based on CAN/CSA-S6 2014 edition but considered the changes that were coming to the 2019 edition</a:t>
            </a:r>
          </a:p>
          <a:p>
            <a:endParaRPr lang="en-CA" dirty="0"/>
          </a:p>
        </p:txBody>
      </p:sp>
    </p:spTree>
    <p:extLst>
      <p:ext uri="{BB962C8B-B14F-4D97-AF65-F5344CB8AC3E}">
        <p14:creationId xmlns:p14="http://schemas.microsoft.com/office/powerpoint/2010/main" val="266469198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This structural system using glulam deck panels has been popular in the United States for the past 40 years, but has rarely been built in Canada, likely because the Canadian Highway Bridge Design Code has not addressed glulam deck panels until the 2019 edition</a:t>
            </a:r>
            <a:endParaRPr lang="en-CA" dirty="0"/>
          </a:p>
        </p:txBody>
      </p:sp>
      <p:sp>
        <p:nvSpPr>
          <p:cNvPr id="4" name="Slide Number Placeholder 3"/>
          <p:cNvSpPr>
            <a:spLocks noGrp="1"/>
          </p:cNvSpPr>
          <p:nvPr>
            <p:ph type="sldNum" sz="quarter" idx="5"/>
          </p:nvPr>
        </p:nvSpPr>
        <p:spPr/>
        <p:txBody>
          <a:bodyPr/>
          <a:lstStyle/>
          <a:p>
            <a:fld id="{2475FE1C-9B17-4143-AFD9-87AC136F2526}" type="slidenum">
              <a:rPr lang="en-CA" smtClean="0"/>
              <a:t>78</a:t>
            </a:fld>
            <a:endParaRPr lang="en-CA"/>
          </a:p>
        </p:txBody>
      </p:sp>
    </p:spTree>
    <p:extLst>
      <p:ext uri="{BB962C8B-B14F-4D97-AF65-F5344CB8AC3E}">
        <p14:creationId xmlns:p14="http://schemas.microsoft.com/office/powerpoint/2010/main" val="256289781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18 m single span vehicular bridge crossing a creek. Span and design were chosen because many smaller span bridges in service fit into this category and are excellent candidates </a:t>
            </a:r>
            <a:r>
              <a:rPr lang="en-US"/>
              <a:t>for using wood.</a:t>
            </a:r>
            <a:endParaRPr lang="en-CA" dirty="0"/>
          </a:p>
        </p:txBody>
      </p:sp>
      <p:sp>
        <p:nvSpPr>
          <p:cNvPr id="4" name="Slide Number Placeholder 3"/>
          <p:cNvSpPr>
            <a:spLocks noGrp="1"/>
          </p:cNvSpPr>
          <p:nvPr>
            <p:ph type="sldNum" sz="quarter" idx="5"/>
          </p:nvPr>
        </p:nvSpPr>
        <p:spPr/>
        <p:txBody>
          <a:bodyPr/>
          <a:lstStyle/>
          <a:p>
            <a:fld id="{2475FE1C-9B17-4143-AFD9-87AC136F2526}" type="slidenum">
              <a:rPr lang="en-CA" smtClean="0"/>
              <a:t>79</a:t>
            </a:fld>
            <a:endParaRPr lang="en-CA"/>
          </a:p>
        </p:txBody>
      </p:sp>
    </p:spTree>
    <p:extLst>
      <p:ext uri="{BB962C8B-B14F-4D97-AF65-F5344CB8AC3E}">
        <p14:creationId xmlns:p14="http://schemas.microsoft.com/office/powerpoint/2010/main" val="894802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eaLnBrk="1" hangingPunct="1">
              <a:lnSpc>
                <a:spcPct val="120000"/>
              </a:lnSpc>
            </a:pPr>
            <a:r>
              <a:rPr lang="en-CA" dirty="0">
                <a:latin typeface="Century Gothic" pitchFamily="34" charset="0"/>
              </a:rPr>
              <a:t>There are many options for wood materials that can be used to construct wood bridges.</a:t>
            </a:r>
          </a:p>
          <a:p>
            <a:pPr eaLnBrk="1" hangingPunct="1">
              <a:lnSpc>
                <a:spcPct val="120000"/>
              </a:lnSpc>
            </a:pPr>
            <a:endParaRPr lang="en-CA" dirty="0">
              <a:latin typeface="Century Gothic" pitchFamily="34" charset="0"/>
            </a:endParaRPr>
          </a:p>
          <a:p>
            <a:pPr eaLnBrk="1" hangingPunct="1">
              <a:lnSpc>
                <a:spcPct val="120000"/>
              </a:lnSpc>
            </a:pPr>
            <a:r>
              <a:rPr lang="en-CA" dirty="0">
                <a:latin typeface="Century Gothic" pitchFamily="34" charset="0"/>
              </a:rPr>
              <a:t>Lower Burnett Road Bridge, Washington</a:t>
            </a:r>
          </a:p>
          <a:p>
            <a:pPr eaLnBrk="1" hangingPunct="1">
              <a:lnSpc>
                <a:spcPct val="120000"/>
              </a:lnSpc>
            </a:pPr>
            <a:r>
              <a:rPr lang="en-CA" dirty="0">
                <a:latin typeface="Century Gothic" pitchFamily="34" charset="0"/>
              </a:rPr>
              <a:t>(Photograph courtesy of Western Wood Structures Inc. Tualatin, Oregon)</a:t>
            </a:r>
          </a:p>
        </p:txBody>
      </p:sp>
      <p:sp>
        <p:nvSpPr>
          <p:cNvPr id="4" name="Slide Number Placeholder 3"/>
          <p:cNvSpPr>
            <a:spLocks noGrp="1"/>
          </p:cNvSpPr>
          <p:nvPr>
            <p:ph type="sldNum" sz="quarter" idx="10"/>
          </p:nvPr>
        </p:nvSpPr>
        <p:spPr/>
        <p:txBody>
          <a:bodyPr/>
          <a:lstStyle/>
          <a:p>
            <a:fld id="{D5AB28F7-35BC-48C0-9CB1-51F8F5D1A251}" type="slidenum">
              <a:rPr lang="en-US" smtClean="0"/>
              <a:pPr/>
              <a:t>8</a:t>
            </a:fld>
            <a:endParaRPr lang="en-US" dirty="0"/>
          </a:p>
        </p:txBody>
      </p:sp>
    </p:spTree>
    <p:extLst>
      <p:ext uri="{BB962C8B-B14F-4D97-AF65-F5344CB8AC3E}">
        <p14:creationId xmlns:p14="http://schemas.microsoft.com/office/powerpoint/2010/main" val="151747752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highway geometric cross-section chosen for the design example is valid for an undivided arterial road with speed limit of 110 km/h.  This describes the Trans-Canada Highway in many parts of the country.</a:t>
            </a:r>
          </a:p>
          <a:p>
            <a:r>
              <a:rPr lang="en-CA" dirty="0"/>
              <a:t>- Wide shoulder widths have been included along the bridge to demonstrate that proceeding with a wood bridge does not have to compromise highway geometry.</a:t>
            </a:r>
          </a:p>
        </p:txBody>
      </p:sp>
      <p:sp>
        <p:nvSpPr>
          <p:cNvPr id="4" name="Slide Number Placeholder 3"/>
          <p:cNvSpPr>
            <a:spLocks noGrp="1"/>
          </p:cNvSpPr>
          <p:nvPr>
            <p:ph type="sldNum" sz="quarter" idx="5"/>
          </p:nvPr>
        </p:nvSpPr>
        <p:spPr/>
        <p:txBody>
          <a:bodyPr/>
          <a:lstStyle/>
          <a:p>
            <a:fld id="{2475FE1C-9B17-4143-AFD9-87AC136F2526}" type="slidenum">
              <a:rPr lang="en-CA" smtClean="0"/>
              <a:t>80</a:t>
            </a:fld>
            <a:endParaRPr lang="en-CA"/>
          </a:p>
        </p:txBody>
      </p:sp>
    </p:spTree>
    <p:extLst>
      <p:ext uri="{BB962C8B-B14F-4D97-AF65-F5344CB8AC3E}">
        <p14:creationId xmlns:p14="http://schemas.microsoft.com/office/powerpoint/2010/main" val="197464894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bridge is assumed to have an asphalt wearing surface with 2% crossfall for drainage</a:t>
            </a:r>
          </a:p>
          <a:p>
            <a:pPr marL="171450" indent="-171450">
              <a:buFontTx/>
              <a:buChar char="-"/>
            </a:pPr>
            <a:r>
              <a:rPr lang="en-US" dirty="0"/>
              <a:t>Glulam barriers are designed to satisfy TL-4 crash-testing requirements</a:t>
            </a:r>
            <a:endParaRPr lang="en-CA" dirty="0"/>
          </a:p>
        </p:txBody>
      </p:sp>
      <p:sp>
        <p:nvSpPr>
          <p:cNvPr id="4" name="Slide Number Placeholder 3"/>
          <p:cNvSpPr>
            <a:spLocks noGrp="1"/>
          </p:cNvSpPr>
          <p:nvPr>
            <p:ph type="sldNum" sz="quarter" idx="5"/>
          </p:nvPr>
        </p:nvSpPr>
        <p:spPr/>
        <p:txBody>
          <a:bodyPr/>
          <a:lstStyle/>
          <a:p>
            <a:fld id="{2475FE1C-9B17-4143-AFD9-87AC136F2526}" type="slidenum">
              <a:rPr lang="en-CA" smtClean="0"/>
              <a:t>81</a:t>
            </a:fld>
            <a:endParaRPr lang="en-CA"/>
          </a:p>
        </p:txBody>
      </p:sp>
    </p:spTree>
    <p:extLst>
      <p:ext uri="{BB962C8B-B14F-4D97-AF65-F5344CB8AC3E}">
        <p14:creationId xmlns:p14="http://schemas.microsoft.com/office/powerpoint/2010/main" val="148774292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Traverse glulam deck panels span across 12 glulam girders</a:t>
            </a:r>
          </a:p>
          <a:p>
            <a:pPr marL="171450" indent="-171450">
              <a:buFontTx/>
              <a:buChar char="-"/>
            </a:pPr>
            <a:r>
              <a:rPr lang="en-US" dirty="0"/>
              <a:t>Glulam stiffeners beams, running parallel to the girders, are used to limit differential deflections between adjacent deck panels by acting like an “external dowel”</a:t>
            </a:r>
            <a:endParaRPr lang="en-CA" dirty="0"/>
          </a:p>
        </p:txBody>
      </p:sp>
      <p:sp>
        <p:nvSpPr>
          <p:cNvPr id="4" name="Slide Number Placeholder 3"/>
          <p:cNvSpPr>
            <a:spLocks noGrp="1"/>
          </p:cNvSpPr>
          <p:nvPr>
            <p:ph type="sldNum" sz="quarter" idx="5"/>
          </p:nvPr>
        </p:nvSpPr>
        <p:spPr/>
        <p:txBody>
          <a:bodyPr/>
          <a:lstStyle/>
          <a:p>
            <a:fld id="{2475FE1C-9B17-4143-AFD9-87AC136F2526}" type="slidenum">
              <a:rPr lang="en-CA" smtClean="0"/>
              <a:t>82</a:t>
            </a:fld>
            <a:endParaRPr lang="en-CA"/>
          </a:p>
        </p:txBody>
      </p:sp>
    </p:spTree>
    <p:extLst>
      <p:ext uri="{BB962C8B-B14F-4D97-AF65-F5344CB8AC3E}">
        <p14:creationId xmlns:p14="http://schemas.microsoft.com/office/powerpoint/2010/main" val="320848336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Glulam deck panels are similar to glulam beams turned on their sides, except that all the laminations in glulam deck panels have the same strength and stiffness (glulam beams use higher grade material in the outer lamination groups)</a:t>
            </a:r>
          </a:p>
          <a:p>
            <a:pPr marL="171450" indent="-171450">
              <a:buFontTx/>
              <a:buChar char="-"/>
            </a:pPr>
            <a:r>
              <a:rPr lang="en-US" dirty="0"/>
              <a:t>Interior deck panels are typically chosen to be about 1200 mm (or say 4 feet) in width</a:t>
            </a:r>
          </a:p>
          <a:p>
            <a:pPr marL="171450" indent="-171450">
              <a:buFontTx/>
              <a:buChar char="-"/>
            </a:pPr>
            <a:r>
              <a:rPr lang="en-US" dirty="0"/>
              <a:t>The width of the deck panel at each end of the bridge is chosen to suit the actual bridge length</a:t>
            </a:r>
            <a:endParaRPr lang="en-CA" dirty="0"/>
          </a:p>
        </p:txBody>
      </p:sp>
      <p:sp>
        <p:nvSpPr>
          <p:cNvPr id="4" name="Slide Number Placeholder 3"/>
          <p:cNvSpPr>
            <a:spLocks noGrp="1"/>
          </p:cNvSpPr>
          <p:nvPr>
            <p:ph type="sldNum" sz="quarter" idx="5"/>
          </p:nvPr>
        </p:nvSpPr>
        <p:spPr/>
        <p:txBody>
          <a:bodyPr/>
          <a:lstStyle/>
          <a:p>
            <a:fld id="{2475FE1C-9B17-4143-AFD9-87AC136F2526}" type="slidenum">
              <a:rPr lang="en-CA" smtClean="0"/>
              <a:t>83</a:t>
            </a:fld>
            <a:endParaRPr lang="en-CA"/>
          </a:p>
        </p:txBody>
      </p:sp>
    </p:spTree>
    <p:extLst>
      <p:ext uri="{BB962C8B-B14F-4D97-AF65-F5344CB8AC3E}">
        <p14:creationId xmlns:p14="http://schemas.microsoft.com/office/powerpoint/2010/main" val="421046076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in-service moisture content of glulam deck panels is expected to be 15-19%, which exceeds the maximum 15% moisture content that glulam members are fabricated to</a:t>
            </a:r>
          </a:p>
          <a:p>
            <a:pPr marL="171450" indent="-171450">
              <a:buFontTx/>
              <a:buChar char="-"/>
            </a:pPr>
            <a:r>
              <a:rPr lang="en-US" dirty="0"/>
              <a:t>The result is that the deck panels will swell in service, hence a small gap is provided between adjacent panels</a:t>
            </a:r>
          </a:p>
          <a:p>
            <a:pPr marL="171450" indent="-171450">
              <a:buFontTx/>
              <a:buChar char="-"/>
            </a:pPr>
            <a:r>
              <a:rPr lang="en-US" dirty="0"/>
              <a:t>One joint detail as shown in the example, is similar to the detail used at the end of approach slabs for steel and concrete bridges</a:t>
            </a:r>
            <a:endParaRPr lang="en-CA" dirty="0"/>
          </a:p>
        </p:txBody>
      </p:sp>
      <p:sp>
        <p:nvSpPr>
          <p:cNvPr id="4" name="Slide Number Placeholder 3"/>
          <p:cNvSpPr>
            <a:spLocks noGrp="1"/>
          </p:cNvSpPr>
          <p:nvPr>
            <p:ph type="sldNum" sz="quarter" idx="5"/>
          </p:nvPr>
        </p:nvSpPr>
        <p:spPr/>
        <p:txBody>
          <a:bodyPr/>
          <a:lstStyle/>
          <a:p>
            <a:fld id="{2475FE1C-9B17-4143-AFD9-87AC136F2526}" type="slidenum">
              <a:rPr lang="en-CA" smtClean="0"/>
              <a:t>84</a:t>
            </a:fld>
            <a:endParaRPr lang="en-CA"/>
          </a:p>
        </p:txBody>
      </p:sp>
    </p:spTree>
    <p:extLst>
      <p:ext uri="{BB962C8B-B14F-4D97-AF65-F5344CB8AC3E}">
        <p14:creationId xmlns:p14="http://schemas.microsoft.com/office/powerpoint/2010/main" val="428092002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deck panels are fastened to the girders using a cast aluminum alloy deck bracket</a:t>
            </a:r>
            <a:endParaRPr lang="en-CA" dirty="0"/>
          </a:p>
        </p:txBody>
      </p:sp>
      <p:sp>
        <p:nvSpPr>
          <p:cNvPr id="4" name="Slide Number Placeholder 3"/>
          <p:cNvSpPr>
            <a:spLocks noGrp="1"/>
          </p:cNvSpPr>
          <p:nvPr>
            <p:ph type="sldNum" sz="quarter" idx="5"/>
          </p:nvPr>
        </p:nvSpPr>
        <p:spPr/>
        <p:txBody>
          <a:bodyPr/>
          <a:lstStyle/>
          <a:p>
            <a:fld id="{2475FE1C-9B17-4143-AFD9-87AC136F2526}" type="slidenum">
              <a:rPr lang="en-CA" smtClean="0"/>
              <a:t>85</a:t>
            </a:fld>
            <a:endParaRPr lang="en-CA"/>
          </a:p>
        </p:txBody>
      </p:sp>
    </p:spTree>
    <p:extLst>
      <p:ext uri="{BB962C8B-B14F-4D97-AF65-F5344CB8AC3E}">
        <p14:creationId xmlns:p14="http://schemas.microsoft.com/office/powerpoint/2010/main" val="62545734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Each deck bracket is connected with a vertical thru-bolt from the deck panels.</a:t>
            </a:r>
          </a:p>
          <a:p>
            <a:r>
              <a:rPr lang="en-CA" dirty="0"/>
              <a:t>- The bottom leg of each deck bracket is seated in a shallow slot that is routed into the side face of a glulam girder</a:t>
            </a:r>
          </a:p>
        </p:txBody>
      </p:sp>
      <p:sp>
        <p:nvSpPr>
          <p:cNvPr id="4" name="Slide Number Placeholder 3"/>
          <p:cNvSpPr>
            <a:spLocks noGrp="1"/>
          </p:cNvSpPr>
          <p:nvPr>
            <p:ph type="sldNum" sz="quarter" idx="5"/>
          </p:nvPr>
        </p:nvSpPr>
        <p:spPr/>
        <p:txBody>
          <a:bodyPr/>
          <a:lstStyle/>
          <a:p>
            <a:fld id="{2475FE1C-9B17-4143-AFD9-87AC136F2526}" type="slidenum">
              <a:rPr lang="en-CA" smtClean="0"/>
              <a:t>86</a:t>
            </a:fld>
            <a:endParaRPr lang="en-CA"/>
          </a:p>
        </p:txBody>
      </p:sp>
    </p:spTree>
    <p:extLst>
      <p:ext uri="{BB962C8B-B14F-4D97-AF65-F5344CB8AC3E}">
        <p14:creationId xmlns:p14="http://schemas.microsoft.com/office/powerpoint/2010/main" val="327609179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glulam stiffener beams connect adjacent deck panels to limiting relative deflections between deck panels</a:t>
            </a:r>
          </a:p>
          <a:p>
            <a:pPr marL="171450" indent="-171450">
              <a:buFontTx/>
              <a:buChar char="-"/>
            </a:pPr>
            <a:r>
              <a:rPr lang="en-US" dirty="0"/>
              <a:t>Stiffener beams are thru-bolted to the underside of the deck panels</a:t>
            </a:r>
          </a:p>
          <a:p>
            <a:pPr marL="171450" indent="-171450">
              <a:buFontTx/>
              <a:buChar char="-"/>
            </a:pPr>
            <a:r>
              <a:rPr lang="en-US" dirty="0"/>
              <a:t>If a stiffener beam is continuous across more than one deck panel joint, then the bolt holes should be slotted to accommodate relative movements between the deck panels and the stiffener beam due to changes in moisture content in the perpendicular-to-grain direction</a:t>
            </a:r>
            <a:endParaRPr lang="en-CA" dirty="0"/>
          </a:p>
        </p:txBody>
      </p:sp>
      <p:sp>
        <p:nvSpPr>
          <p:cNvPr id="4" name="Slide Number Placeholder 3"/>
          <p:cNvSpPr>
            <a:spLocks noGrp="1"/>
          </p:cNvSpPr>
          <p:nvPr>
            <p:ph type="sldNum" sz="quarter" idx="5"/>
          </p:nvPr>
        </p:nvSpPr>
        <p:spPr/>
        <p:txBody>
          <a:bodyPr/>
          <a:lstStyle/>
          <a:p>
            <a:fld id="{2475FE1C-9B17-4143-AFD9-87AC136F2526}" type="slidenum">
              <a:rPr lang="en-CA" smtClean="0"/>
              <a:t>87</a:t>
            </a:fld>
            <a:endParaRPr lang="en-CA"/>
          </a:p>
        </p:txBody>
      </p:sp>
    </p:spTree>
    <p:extLst>
      <p:ext uri="{BB962C8B-B14F-4D97-AF65-F5344CB8AC3E}">
        <p14:creationId xmlns:p14="http://schemas.microsoft.com/office/powerpoint/2010/main" val="348582485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glulam girders are the primary vertical load-carrying system</a:t>
            </a:r>
          </a:p>
          <a:p>
            <a:pPr marL="0" indent="0">
              <a:buFontTx/>
              <a:buNone/>
            </a:pPr>
            <a:r>
              <a:rPr lang="en-US" dirty="0"/>
              <a:t>- They are assumed to act non-compositely with the deck panels</a:t>
            </a:r>
          </a:p>
        </p:txBody>
      </p:sp>
      <p:sp>
        <p:nvSpPr>
          <p:cNvPr id="4" name="Slide Number Placeholder 3"/>
          <p:cNvSpPr>
            <a:spLocks noGrp="1"/>
          </p:cNvSpPr>
          <p:nvPr>
            <p:ph type="sldNum" sz="quarter" idx="5"/>
          </p:nvPr>
        </p:nvSpPr>
        <p:spPr/>
        <p:txBody>
          <a:bodyPr/>
          <a:lstStyle/>
          <a:p>
            <a:fld id="{2475FE1C-9B17-4143-AFD9-87AC136F2526}" type="slidenum">
              <a:rPr lang="en-CA" smtClean="0"/>
              <a:t>88</a:t>
            </a:fld>
            <a:endParaRPr lang="en-CA"/>
          </a:p>
        </p:txBody>
      </p:sp>
    </p:spTree>
    <p:extLst>
      <p:ext uri="{BB962C8B-B14F-4D97-AF65-F5344CB8AC3E}">
        <p14:creationId xmlns:p14="http://schemas.microsoft.com/office/powerpoint/2010/main" val="75412897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Glulam diaphragms are positioned at discrete intervals to brace the girders against lateral-torsional buckling and to share lateral loads amongst the girders</a:t>
            </a:r>
            <a:endParaRPr lang="en-CA" dirty="0"/>
          </a:p>
          <a:p>
            <a:pPr marL="171450" indent="-171450">
              <a:buFontTx/>
              <a:buChar char="-"/>
            </a:pPr>
            <a:r>
              <a:rPr lang="en-US" dirty="0"/>
              <a:t>The diaphragms are detailed to be as deep as possible</a:t>
            </a:r>
          </a:p>
          <a:p>
            <a:pPr marL="171450" indent="-171450">
              <a:buFontTx/>
              <a:buChar char="-"/>
            </a:pPr>
            <a:r>
              <a:rPr lang="en-US" dirty="0"/>
              <a:t>A gap of 25 mm is left between the diaphragms and stiffener beams to allow for air circulation (to allow the wood to stay dry)</a:t>
            </a:r>
          </a:p>
          <a:p>
            <a:pPr marL="171450" indent="-171450">
              <a:buFontTx/>
              <a:buChar char="-"/>
            </a:pPr>
            <a:r>
              <a:rPr lang="en-US" dirty="0"/>
              <a:t>The diaphragms are thru-bolted to the girders using threaded tie rods</a:t>
            </a:r>
          </a:p>
          <a:p>
            <a:pPr marL="171450" indent="-171450">
              <a:buFontTx/>
              <a:buChar char="-"/>
            </a:pPr>
            <a:r>
              <a:rPr lang="en-US" dirty="0"/>
              <a:t>Diaphragm glulam members are offset from one another by 300 mm in adjacent girder bays to avoid interference with the thru-bolt connections</a:t>
            </a:r>
          </a:p>
          <a:p>
            <a:pPr marL="171450" indent="-171450">
              <a:buFontTx/>
              <a:buChar char="-"/>
            </a:pPr>
            <a:endParaRPr lang="en-CA" dirty="0"/>
          </a:p>
        </p:txBody>
      </p:sp>
      <p:sp>
        <p:nvSpPr>
          <p:cNvPr id="4" name="Slide Number Placeholder 3"/>
          <p:cNvSpPr>
            <a:spLocks noGrp="1"/>
          </p:cNvSpPr>
          <p:nvPr>
            <p:ph type="sldNum" sz="quarter" idx="5"/>
          </p:nvPr>
        </p:nvSpPr>
        <p:spPr/>
        <p:txBody>
          <a:bodyPr/>
          <a:lstStyle/>
          <a:p>
            <a:fld id="{2475FE1C-9B17-4143-AFD9-87AC136F2526}" type="slidenum">
              <a:rPr lang="en-CA" smtClean="0"/>
              <a:t>89</a:t>
            </a:fld>
            <a:endParaRPr lang="en-CA"/>
          </a:p>
        </p:txBody>
      </p:sp>
    </p:spTree>
    <p:extLst>
      <p:ext uri="{BB962C8B-B14F-4D97-AF65-F5344CB8AC3E}">
        <p14:creationId xmlns:p14="http://schemas.microsoft.com/office/powerpoint/2010/main" val="3405538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080D28-BD7D-467A-9891-CCC4FC5B942C}" type="slidenum">
              <a:rPr lang="en-US"/>
              <a:pPr/>
              <a:t>9</a:t>
            </a:fld>
            <a:endParaRPr lang="en-US" dirty="0"/>
          </a:p>
        </p:txBody>
      </p:sp>
      <p:sp>
        <p:nvSpPr>
          <p:cNvPr id="17410" name="Rectangle 2"/>
          <p:cNvSpPr>
            <a:spLocks noGrp="1" noRot="1" noChangeAspect="1" noChangeArrowheads="1"/>
          </p:cNvSpPr>
          <p:nvPr>
            <p:ph type="sldImg"/>
          </p:nvPr>
        </p:nvSpPr>
        <p:spPr bwMode="auto">
          <a:xfrm>
            <a:off x="457200" y="720725"/>
            <a:ext cx="6400800" cy="3600450"/>
          </a:xfrm>
          <a:prstGeom prst="rect">
            <a:avLst/>
          </a:prstGeom>
          <a:solidFill>
            <a:srgbClr val="FFFFFF"/>
          </a:solidFill>
          <a:ln>
            <a:solidFill>
              <a:srgbClr val="000000"/>
            </a:solidFill>
            <a:miter lim="800000"/>
            <a:headEnd/>
            <a:tailEnd/>
          </a:ln>
        </p:spPr>
      </p:sp>
      <p:sp>
        <p:nvSpPr>
          <p:cNvPr id="17411"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lIns="96661" tIns="48331" rIns="96661" bIns="48331"/>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sz="1200" kern="1200" dirty="0">
                <a:solidFill>
                  <a:schemeClr val="tx1"/>
                </a:solidFill>
                <a:effectLst/>
                <a:latin typeface="+mn-lt"/>
                <a:ea typeface="+mn-ea"/>
                <a:cs typeface="+mn-cs"/>
              </a:rPr>
              <a:t>Solid sawn members can be either dimensional lumber (sizes ranging from 38 mm x 89 mm to 89 mm x 286 mm) used for deck laminations, or heavy timbers (ranging from 140 mm x 140 mm to 191 mm x 191 mm) for girders or floors beams.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sz="1200" kern="1200" dirty="0">
                <a:solidFill>
                  <a:schemeClr val="tx1"/>
                </a:solidFill>
                <a:effectLst/>
                <a:latin typeface="+mn-lt"/>
                <a:ea typeface="+mn-ea"/>
                <a:cs typeface="+mn-cs"/>
              </a:rPr>
              <a:t>Glulam is typically made of dimensional lumber (38 mm thick) and glued together to form deep members that are more economical than using a large solid sawn lumber. Glulam is commonly used for stringers or girders, but can also be placed on its side to make a glulam deck or concrete-glulam composite deck. Glulam can also be curved and for standard glulam laminations they can be curved to a radius as small as 8.4 m</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sz="1200" kern="1200" dirty="0">
                <a:solidFill>
                  <a:schemeClr val="tx1"/>
                </a:solidFill>
                <a:effectLst/>
                <a:latin typeface="+mn-lt"/>
                <a:ea typeface="+mn-ea"/>
                <a:cs typeface="+mn-cs"/>
              </a:rPr>
              <a:t>LVL is manufactured from veneers all oriented in one direction. LVL is commonly produced in 44 mm thick panels and cut into beams. LVL is approved for dry use only (i.e. for outdoor conditions it cannot be exposed and must be adequately protected). In wood bridge applications, LVL has been used for stressed T- or box-sections but </a:t>
            </a:r>
            <a:r>
              <a:rPr lang="en-CA" sz="1200" b="1" kern="1200" dirty="0">
                <a:solidFill>
                  <a:schemeClr val="tx1"/>
                </a:solidFill>
                <a:effectLst/>
                <a:latin typeface="+mn-lt"/>
                <a:ea typeface="+mn-ea"/>
                <a:cs typeface="+mn-cs"/>
              </a:rPr>
              <a:t>must</a:t>
            </a:r>
            <a:r>
              <a:rPr lang="en-CA" sz="1200" kern="1200" dirty="0">
                <a:solidFill>
                  <a:schemeClr val="tx1"/>
                </a:solidFill>
                <a:effectLst/>
                <a:latin typeface="+mn-lt"/>
                <a:ea typeface="+mn-ea"/>
                <a:cs typeface="+mn-cs"/>
              </a:rPr>
              <a:t> be carefully protected from moisture.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sz="1200" kern="1200" dirty="0">
                <a:solidFill>
                  <a:schemeClr val="tx1"/>
                </a:solidFill>
                <a:effectLst/>
                <a:latin typeface="+mn-lt"/>
                <a:ea typeface="+mn-ea"/>
                <a:cs typeface="+mn-cs"/>
              </a:rPr>
              <a:t>Parallel strand lumber is a structural composite lumber (SCL) developed in Canada. PSL is made from the same veneers as LVL, but the veneers are sliced into thin long strands (approximately 3 mm x 12 mm x 1000 mm long) prior to pressing. The strands are pressed together with a resin. PSL can be preservative treated but is normally covered by a protective wearing surface. PSL has been built into in T- or box-sections for bridges.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sz="1200" kern="1200" dirty="0">
                <a:solidFill>
                  <a:schemeClr val="tx1"/>
                </a:solidFill>
                <a:effectLst/>
                <a:latin typeface="+mn-lt"/>
                <a:ea typeface="+mn-ea"/>
                <a:cs typeface="+mn-cs"/>
              </a:rPr>
              <a:t>The most common composite material used for wood bridges is a concrete-wood laminated deck. The two materials are mechanically bonded to act as one member.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CA"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51702650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girders are supported by elastomeric bearing pads</a:t>
            </a:r>
          </a:p>
          <a:p>
            <a:pPr marL="171450" indent="-171450">
              <a:buFontTx/>
              <a:buChar char="-"/>
            </a:pPr>
            <a:r>
              <a:rPr lang="en-US" dirty="0"/>
              <a:t>The bearings transmit vertical loads to substructure and allow for rotation and translation of the girders</a:t>
            </a:r>
          </a:p>
          <a:p>
            <a:pPr marL="171450" indent="-171450">
              <a:buFontTx/>
              <a:buChar char="-"/>
            </a:pPr>
            <a:r>
              <a:rPr lang="en-US" dirty="0"/>
              <a:t>Steel angles and anchor bolts are used as side plates to restrain girder translations, as necessary</a:t>
            </a:r>
          </a:p>
          <a:p>
            <a:pPr marL="171450" indent="-171450">
              <a:buFontTx/>
              <a:buChar char="-"/>
            </a:pPr>
            <a:r>
              <a:rPr lang="en-US" dirty="0"/>
              <a:t>The bearing assemblies are positioned on concrete pedestals that raise the girders above the bearing seat.  This helps to keep the girders dry and away from organic matter that could result in decay.</a:t>
            </a:r>
          </a:p>
        </p:txBody>
      </p:sp>
      <p:sp>
        <p:nvSpPr>
          <p:cNvPr id="4" name="Slide Number Placeholder 3"/>
          <p:cNvSpPr>
            <a:spLocks noGrp="1"/>
          </p:cNvSpPr>
          <p:nvPr>
            <p:ph type="sldNum" sz="quarter" idx="5"/>
          </p:nvPr>
        </p:nvSpPr>
        <p:spPr/>
        <p:txBody>
          <a:bodyPr/>
          <a:lstStyle/>
          <a:p>
            <a:fld id="{2475FE1C-9B17-4143-AFD9-87AC136F2526}" type="slidenum">
              <a:rPr lang="en-CA" smtClean="0"/>
              <a:t>90</a:t>
            </a:fld>
            <a:endParaRPr lang="en-CA"/>
          </a:p>
        </p:txBody>
      </p:sp>
    </p:spTree>
    <p:extLst>
      <p:ext uri="{BB962C8B-B14F-4D97-AF65-F5344CB8AC3E}">
        <p14:creationId xmlns:p14="http://schemas.microsoft.com/office/powerpoint/2010/main" val="145674047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080D28-BD7D-467A-9891-CCC4FC5B942C}" type="slidenum">
              <a:rPr lang="en-US"/>
              <a:pPr/>
              <a:t>91</a:t>
            </a:fld>
            <a:endParaRPr lang="en-US" dirty="0"/>
          </a:p>
        </p:txBody>
      </p:sp>
      <p:sp>
        <p:nvSpPr>
          <p:cNvPr id="17410" name="Rectangle 2"/>
          <p:cNvSpPr>
            <a:spLocks noGrp="1" noRot="1" noChangeAspect="1" noChangeArrowheads="1"/>
          </p:cNvSpPr>
          <p:nvPr>
            <p:ph type="sldImg"/>
          </p:nvPr>
        </p:nvSpPr>
        <p:spPr bwMode="auto">
          <a:xfrm>
            <a:off x="457200" y="720725"/>
            <a:ext cx="6400800" cy="3600450"/>
          </a:xfrm>
          <a:prstGeom prst="rect">
            <a:avLst/>
          </a:prstGeom>
          <a:solidFill>
            <a:srgbClr val="FFFFFF"/>
          </a:solidFill>
          <a:ln>
            <a:solidFill>
              <a:srgbClr val="000000"/>
            </a:solidFill>
            <a:miter lim="800000"/>
            <a:headEnd/>
            <a:tailEnd/>
          </a:ln>
        </p:spPr>
      </p:sp>
      <p:sp>
        <p:nvSpPr>
          <p:cNvPr id="17411"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lIns="96661" tIns="48331" rIns="96661" bIns="48331"/>
          <a:lstStyle/>
          <a:p>
            <a:r>
              <a:rPr lang="en-CA" dirty="0"/>
              <a:t>- An overview of the material properties for the wood elements</a:t>
            </a:r>
          </a:p>
        </p:txBody>
      </p:sp>
    </p:spTree>
    <p:extLst>
      <p:ext uri="{BB962C8B-B14F-4D97-AF65-F5344CB8AC3E}">
        <p14:creationId xmlns:p14="http://schemas.microsoft.com/office/powerpoint/2010/main" val="410038422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Spruce-Lodgepole Pine-and Jack Pine glulam properties were assumed for the girders, diaphragms, and stiffener beams</a:t>
            </a:r>
          </a:p>
          <a:p>
            <a:pPr marL="171450" indent="-171450">
              <a:buFontTx/>
              <a:buChar char="-"/>
            </a:pPr>
            <a:r>
              <a:rPr lang="en-US" dirty="0"/>
              <a:t>A 20f-E glulam stress grade was assumed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altLang="en-US" dirty="0">
                <a:solidFill>
                  <a:schemeClr val="tx1">
                    <a:lumMod val="85000"/>
                    <a:lumOff val="15000"/>
                  </a:schemeClr>
                </a:solidFill>
                <a:latin typeface="Century Gothic" panose="020B0502020202020204" pitchFamily="34" charset="0"/>
              </a:rPr>
              <a:t>Upcoming 2019 CHBDC anticipated properties were used in the design example</a:t>
            </a:r>
            <a:endParaRPr lang="en-US" dirty="0"/>
          </a:p>
          <a:p>
            <a:pPr marL="171450" indent="-171450">
              <a:buFontTx/>
              <a:buChar char="-"/>
            </a:pPr>
            <a:r>
              <a:rPr lang="en-US" b="1" dirty="0"/>
              <a:t>Original design example </a:t>
            </a:r>
            <a:r>
              <a:rPr lang="en-US" b="1" dirty="0" err="1"/>
              <a:t>fv</a:t>
            </a:r>
            <a:r>
              <a:rPr lang="en-US" b="1" dirty="0"/>
              <a:t> =1.75 MPa, this slide deck updated to match CSA S6-19 </a:t>
            </a:r>
            <a:r>
              <a:rPr lang="en-US" b="1" dirty="0" err="1"/>
              <a:t>fv</a:t>
            </a:r>
            <a:r>
              <a:rPr lang="en-US" b="1" dirty="0"/>
              <a:t> = 1.3 MPa</a:t>
            </a:r>
            <a:endParaRPr lang="en-CA" b="1" dirty="0"/>
          </a:p>
        </p:txBody>
      </p:sp>
      <p:sp>
        <p:nvSpPr>
          <p:cNvPr id="4" name="Slide Number Placeholder 3"/>
          <p:cNvSpPr>
            <a:spLocks noGrp="1"/>
          </p:cNvSpPr>
          <p:nvPr>
            <p:ph type="sldNum" sz="quarter" idx="5"/>
          </p:nvPr>
        </p:nvSpPr>
        <p:spPr/>
        <p:txBody>
          <a:bodyPr/>
          <a:lstStyle/>
          <a:p>
            <a:fld id="{2475FE1C-9B17-4143-AFD9-87AC136F2526}" type="slidenum">
              <a:rPr lang="en-CA" smtClean="0"/>
              <a:t>92</a:t>
            </a:fld>
            <a:endParaRPr lang="en-CA"/>
          </a:p>
        </p:txBody>
      </p:sp>
    </p:spTree>
    <p:extLst>
      <p:ext uri="{BB962C8B-B14F-4D97-AF65-F5344CB8AC3E}">
        <p14:creationId xmlns:p14="http://schemas.microsoft.com/office/powerpoint/2010/main" val="59959583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Wet service condition was assumed for the deck panels</a:t>
            </a:r>
          </a:p>
          <a:p>
            <a:pPr marL="171450" indent="-171450">
              <a:buFontTx/>
              <a:buChar char="-"/>
            </a:pPr>
            <a:r>
              <a:rPr lang="en-US" dirty="0"/>
              <a:t>Semi-wet service condition was assumed for the girders, diaphragms, and stiffener beams</a:t>
            </a:r>
          </a:p>
          <a:p>
            <a:pPr marL="171450" indent="-171450">
              <a:buFontTx/>
              <a:buChar char="-"/>
            </a:pPr>
            <a:r>
              <a:rPr lang="en-US" dirty="0"/>
              <a:t>Connections were designed for wet service</a:t>
            </a:r>
          </a:p>
          <a:p>
            <a:pPr marL="171450" indent="-171450">
              <a:buFontTx/>
              <a:buChar char="-"/>
            </a:pPr>
            <a:r>
              <a:rPr lang="en-US" dirty="0"/>
              <a:t>The 2019 edition of the bridge code now requires designers to apply the service condition factor (previous editions embedded the service condition factor in the material properties)</a:t>
            </a:r>
            <a:endParaRPr lang="en-CA" dirty="0"/>
          </a:p>
          <a:p>
            <a:pPr marL="171450" indent="-171450">
              <a:buFontTx/>
              <a:buChar char="-"/>
            </a:pPr>
            <a:r>
              <a:rPr lang="en-CA" dirty="0"/>
              <a:t>The treatment factor was taken as unity for incised treatment because incising is not considered to reduce the strength of glulam laminations that are less than 38 mm in thickness</a:t>
            </a:r>
            <a:endParaRPr lang="en-US" dirty="0"/>
          </a:p>
        </p:txBody>
      </p:sp>
      <p:sp>
        <p:nvSpPr>
          <p:cNvPr id="4" name="Slide Number Placeholder 3"/>
          <p:cNvSpPr>
            <a:spLocks noGrp="1"/>
          </p:cNvSpPr>
          <p:nvPr>
            <p:ph type="sldNum" sz="quarter" idx="5"/>
          </p:nvPr>
        </p:nvSpPr>
        <p:spPr/>
        <p:txBody>
          <a:bodyPr/>
          <a:lstStyle/>
          <a:p>
            <a:fld id="{2475FE1C-9B17-4143-AFD9-87AC136F2526}" type="slidenum">
              <a:rPr lang="en-CA" smtClean="0"/>
              <a:t>93</a:t>
            </a:fld>
            <a:endParaRPr lang="en-CA"/>
          </a:p>
        </p:txBody>
      </p:sp>
    </p:spTree>
    <p:extLst>
      <p:ext uri="{BB962C8B-B14F-4D97-AF65-F5344CB8AC3E}">
        <p14:creationId xmlns:p14="http://schemas.microsoft.com/office/powerpoint/2010/main" val="117119283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SPF No. 2 grade structural joist and plank properties were assumed for the glulam deck panels, as these panels were designed as a built-up system of No. 2 grade sawn lumber</a:t>
            </a:r>
          </a:p>
          <a:p>
            <a:pPr marL="171450" indent="-171450">
              <a:buFontTx/>
              <a:buChar char="-"/>
            </a:pPr>
            <a:r>
              <a:rPr lang="en-US" dirty="0"/>
              <a:t>Better material properties could be obtained by specifying the layup of laminations.  For instance, the American glulam industry has stress grades created specifically for glulam deck panels.</a:t>
            </a:r>
          </a:p>
          <a:p>
            <a:pPr marL="171450" indent="-171450">
              <a:buFontTx/>
              <a:buChar char="-"/>
            </a:pPr>
            <a:r>
              <a:rPr lang="en-US" b="1" dirty="0"/>
              <a:t>Longitudinal shear updated in these slides to match CSA S6-19 original design </a:t>
            </a:r>
            <a:r>
              <a:rPr lang="en-US" b="1" dirty="0" err="1"/>
              <a:t>fv</a:t>
            </a:r>
            <a:r>
              <a:rPr lang="en-US" b="1" dirty="0"/>
              <a:t>=1.1 </a:t>
            </a:r>
            <a:r>
              <a:rPr lang="en-US" b="1" dirty="0" err="1"/>
              <a:t>Mpa</a:t>
            </a:r>
            <a:endParaRPr lang="en-US" b="1" dirty="0"/>
          </a:p>
          <a:p>
            <a:pPr marL="171450" indent="-171450">
              <a:buFontTx/>
              <a:buChar char="-"/>
            </a:pPr>
            <a:r>
              <a:rPr lang="en-US" b="0" dirty="0"/>
              <a:t>Values shown have been multiplied with Ks (Table 9.2) and </a:t>
            </a:r>
            <a:r>
              <a:rPr lang="en-US" b="0" dirty="0" err="1"/>
              <a:t>Kt</a:t>
            </a:r>
            <a:r>
              <a:rPr lang="en-US" b="0" dirty="0"/>
              <a:t> (Table 9.6). Wet-service and incised pressure treatment has been assumed</a:t>
            </a:r>
            <a:endParaRPr lang="en-CA" b="0" dirty="0"/>
          </a:p>
        </p:txBody>
      </p:sp>
      <p:sp>
        <p:nvSpPr>
          <p:cNvPr id="4" name="Slide Number Placeholder 3"/>
          <p:cNvSpPr>
            <a:spLocks noGrp="1"/>
          </p:cNvSpPr>
          <p:nvPr>
            <p:ph type="sldNum" sz="quarter" idx="5"/>
          </p:nvPr>
        </p:nvSpPr>
        <p:spPr/>
        <p:txBody>
          <a:bodyPr/>
          <a:lstStyle/>
          <a:p>
            <a:fld id="{2475FE1C-9B17-4143-AFD9-87AC136F2526}" type="slidenum">
              <a:rPr lang="en-CA" smtClean="0"/>
              <a:t>94</a:t>
            </a:fld>
            <a:endParaRPr lang="en-CA"/>
          </a:p>
        </p:txBody>
      </p:sp>
    </p:spTree>
    <p:extLst>
      <p:ext uri="{BB962C8B-B14F-4D97-AF65-F5344CB8AC3E}">
        <p14:creationId xmlns:p14="http://schemas.microsoft.com/office/powerpoint/2010/main" val="366357738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Wood is orthotropic, i.e. material properties are different in three orthogonal directions: longitudinal, radial, and tangential</a:t>
            </a:r>
          </a:p>
          <a:p>
            <a:pPr marL="171450" indent="-171450">
              <a:buFontTx/>
              <a:buChar char="-"/>
            </a:pPr>
            <a:r>
              <a:rPr lang="en-US" dirty="0"/>
              <a:t>Elastic moduli, shear moduli, and </a:t>
            </a:r>
            <a:r>
              <a:rPr lang="en-US" dirty="0" err="1"/>
              <a:t>poisson’s</a:t>
            </a:r>
            <a:r>
              <a:rPr lang="en-US" dirty="0"/>
              <a:t> ratios are necessary with respect to those three directions for computer structural analysis that uses orthotropic material properties</a:t>
            </a:r>
          </a:p>
          <a:p>
            <a:pPr marL="171450" indent="-171450">
              <a:buFontTx/>
              <a:buChar char="-"/>
            </a:pPr>
            <a:r>
              <a:rPr lang="en-US" dirty="0"/>
              <a:t>These properties are not provided in the bridge code but can be approximated from the “Wood Handbook”, published by the United States Forest Products Lab. Free download from their website.</a:t>
            </a:r>
            <a:endParaRPr lang="en-CA" dirty="0"/>
          </a:p>
        </p:txBody>
      </p:sp>
      <p:sp>
        <p:nvSpPr>
          <p:cNvPr id="4" name="Slide Number Placeholder 3"/>
          <p:cNvSpPr>
            <a:spLocks noGrp="1"/>
          </p:cNvSpPr>
          <p:nvPr>
            <p:ph type="sldNum" sz="quarter" idx="5"/>
          </p:nvPr>
        </p:nvSpPr>
        <p:spPr/>
        <p:txBody>
          <a:bodyPr/>
          <a:lstStyle/>
          <a:p>
            <a:fld id="{2475FE1C-9B17-4143-AFD9-87AC136F2526}" type="slidenum">
              <a:rPr lang="en-CA" smtClean="0"/>
              <a:t>95</a:t>
            </a:fld>
            <a:endParaRPr lang="en-CA"/>
          </a:p>
        </p:txBody>
      </p:sp>
    </p:spTree>
    <p:extLst>
      <p:ext uri="{BB962C8B-B14F-4D97-AF65-F5344CB8AC3E}">
        <p14:creationId xmlns:p14="http://schemas.microsoft.com/office/powerpoint/2010/main" val="156186654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080D28-BD7D-467A-9891-CCC4FC5B942C}" type="slidenum">
              <a:rPr lang="en-US"/>
              <a:pPr/>
              <a:t>96</a:t>
            </a:fld>
            <a:endParaRPr lang="en-US" dirty="0"/>
          </a:p>
        </p:txBody>
      </p:sp>
      <p:sp>
        <p:nvSpPr>
          <p:cNvPr id="17410" name="Rectangle 2"/>
          <p:cNvSpPr>
            <a:spLocks noGrp="1" noRot="1" noChangeAspect="1" noChangeArrowheads="1"/>
          </p:cNvSpPr>
          <p:nvPr>
            <p:ph type="sldImg"/>
          </p:nvPr>
        </p:nvSpPr>
        <p:spPr bwMode="auto">
          <a:xfrm>
            <a:off x="457200" y="720725"/>
            <a:ext cx="6400800" cy="3600450"/>
          </a:xfrm>
          <a:prstGeom prst="rect">
            <a:avLst/>
          </a:prstGeom>
          <a:solidFill>
            <a:srgbClr val="FFFFFF"/>
          </a:solidFill>
          <a:ln>
            <a:solidFill>
              <a:srgbClr val="000000"/>
            </a:solidFill>
            <a:miter lim="800000"/>
            <a:headEnd/>
            <a:tailEnd/>
          </a:ln>
        </p:spPr>
      </p:sp>
      <p:sp>
        <p:nvSpPr>
          <p:cNvPr id="17411"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lIns="96661" tIns="48331" rIns="96661" bIns="48331"/>
          <a:lstStyle/>
          <a:p>
            <a:r>
              <a:rPr lang="en-CA" dirty="0"/>
              <a:t>Overview of loading assumptions</a:t>
            </a:r>
          </a:p>
        </p:txBody>
      </p:sp>
    </p:spTree>
    <p:extLst>
      <p:ext uri="{BB962C8B-B14F-4D97-AF65-F5344CB8AC3E}">
        <p14:creationId xmlns:p14="http://schemas.microsoft.com/office/powerpoint/2010/main" val="190985190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self-weight for the glulam members was taken as 6 </a:t>
            </a:r>
            <a:r>
              <a:rPr lang="en-CA" sz="1200" kern="1200" dirty="0">
                <a:solidFill>
                  <a:schemeClr val="tx1"/>
                </a:solidFill>
                <a:effectLst/>
                <a:latin typeface="+mn-lt"/>
                <a:ea typeface="+mn-ea"/>
                <a:cs typeface="+mn-cs"/>
              </a:rPr>
              <a:t>6 </a:t>
            </a:r>
            <a:r>
              <a:rPr lang="en-CA" sz="1200" kern="1200" dirty="0" err="1">
                <a:solidFill>
                  <a:schemeClr val="tx1"/>
                </a:solidFill>
                <a:effectLst/>
                <a:latin typeface="+mn-lt"/>
                <a:ea typeface="+mn-ea"/>
                <a:cs typeface="+mn-cs"/>
              </a:rPr>
              <a:t>kN</a:t>
            </a:r>
            <a:r>
              <a:rPr lang="en-CA" sz="1200" kern="1200" dirty="0">
                <a:solidFill>
                  <a:schemeClr val="tx1"/>
                </a:solidFill>
                <a:effectLst/>
                <a:latin typeface="+mn-lt"/>
                <a:ea typeface="+mn-ea"/>
                <a:cs typeface="+mn-cs"/>
              </a:rPr>
              <a:t>/m</a:t>
            </a:r>
            <a:r>
              <a:rPr lang="en-CA" sz="1200" kern="1200" baseline="30000" dirty="0">
                <a:solidFill>
                  <a:schemeClr val="tx1"/>
                </a:solidFill>
                <a:effectLst/>
                <a:latin typeface="+mn-lt"/>
                <a:ea typeface="+mn-ea"/>
                <a:cs typeface="+mn-cs"/>
              </a:rPr>
              <a:t>3</a:t>
            </a:r>
            <a:r>
              <a:rPr lang="en-US" dirty="0"/>
              <a:t> for SPF glulam (depends on species)</a:t>
            </a:r>
          </a:p>
          <a:p>
            <a:r>
              <a:rPr lang="en-US" dirty="0"/>
              <a:t>From this, the line loads for each component are:</a:t>
            </a:r>
          </a:p>
          <a:p>
            <a:r>
              <a:rPr lang="en-US" dirty="0"/>
              <a:t>1.86 </a:t>
            </a:r>
            <a:r>
              <a:rPr lang="en-US" dirty="0" err="1"/>
              <a:t>kN</a:t>
            </a:r>
            <a:r>
              <a:rPr lang="en-US" dirty="0"/>
              <a:t>/m in deck panel ‘A’</a:t>
            </a:r>
          </a:p>
          <a:p>
            <a:r>
              <a:rPr lang="en-US" dirty="0"/>
              <a:t>1.52 </a:t>
            </a:r>
            <a:r>
              <a:rPr lang="en-US" dirty="0" err="1"/>
              <a:t>kN</a:t>
            </a:r>
            <a:r>
              <a:rPr lang="en-US" dirty="0"/>
              <a:t>/m in deck panel ‘B’</a:t>
            </a:r>
          </a:p>
          <a:p>
            <a:r>
              <a:rPr lang="en-US" dirty="0"/>
              <a:t>0.15 </a:t>
            </a:r>
            <a:r>
              <a:rPr lang="en-US" dirty="0" err="1"/>
              <a:t>kN</a:t>
            </a:r>
            <a:r>
              <a:rPr lang="en-US" dirty="0"/>
              <a:t>/m for the stiffener beams</a:t>
            </a:r>
          </a:p>
          <a:p>
            <a:r>
              <a:rPr lang="en-US" dirty="0"/>
              <a:t>2.11 </a:t>
            </a:r>
            <a:r>
              <a:rPr lang="en-US" dirty="0" err="1"/>
              <a:t>kN</a:t>
            </a:r>
            <a:r>
              <a:rPr lang="en-US" dirty="0"/>
              <a:t>/m for the glulam girder beams</a:t>
            </a:r>
          </a:p>
          <a:p>
            <a:r>
              <a:rPr lang="en-US" dirty="0"/>
              <a:t>1.10 </a:t>
            </a:r>
            <a:r>
              <a:rPr lang="en-US" dirty="0" err="1"/>
              <a:t>kN</a:t>
            </a:r>
            <a:r>
              <a:rPr lang="en-US" dirty="0"/>
              <a:t>/m for the glulam diaphragms</a:t>
            </a:r>
            <a:endParaRPr lang="en-CA" dirty="0"/>
          </a:p>
        </p:txBody>
      </p:sp>
      <p:sp>
        <p:nvSpPr>
          <p:cNvPr id="4" name="Slide Number Placeholder 3"/>
          <p:cNvSpPr>
            <a:spLocks noGrp="1"/>
          </p:cNvSpPr>
          <p:nvPr>
            <p:ph type="sldNum" sz="quarter" idx="5"/>
          </p:nvPr>
        </p:nvSpPr>
        <p:spPr/>
        <p:txBody>
          <a:bodyPr/>
          <a:lstStyle/>
          <a:p>
            <a:fld id="{2475FE1C-9B17-4143-AFD9-87AC136F2526}" type="slidenum">
              <a:rPr lang="en-CA" smtClean="0"/>
              <a:t>97</a:t>
            </a:fld>
            <a:endParaRPr lang="en-CA"/>
          </a:p>
        </p:txBody>
      </p:sp>
    </p:spTree>
    <p:extLst>
      <p:ext uri="{BB962C8B-B14F-4D97-AF65-F5344CB8AC3E}">
        <p14:creationId xmlns:p14="http://schemas.microsoft.com/office/powerpoint/2010/main" val="137328132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The weight of the asphalt wearing surface is a superimposed dead load</a:t>
            </a:r>
          </a:p>
          <a:p>
            <a:pPr marL="0" indent="0">
              <a:buFontTx/>
              <a:buNone/>
            </a:pPr>
            <a:r>
              <a:rPr lang="en-CA" sz="1200" kern="1200" dirty="0">
                <a:solidFill>
                  <a:schemeClr val="tx1"/>
                </a:solidFill>
                <a:effectLst/>
                <a:latin typeface="+mn-lt"/>
                <a:ea typeface="+mn-ea"/>
                <a:cs typeface="+mn-cs"/>
              </a:rPr>
              <a:t>Two asphalt thicknesses are used to design the interior and exterior girders.</a:t>
            </a:r>
          </a:p>
          <a:p>
            <a:r>
              <a:rPr lang="en-CA" sz="1200" kern="1200" dirty="0">
                <a:solidFill>
                  <a:schemeClr val="tx1"/>
                </a:solidFill>
                <a:effectLst/>
                <a:latin typeface="+mn-lt"/>
                <a:ea typeface="+mn-ea"/>
                <a:cs typeface="+mn-cs"/>
              </a:rPr>
              <a:t>Deck panels are designed by applying the actual thickness of asphalt as trapezoidal distributed load.</a:t>
            </a:r>
            <a:endParaRPr lang="en-US" dirty="0"/>
          </a:p>
        </p:txBody>
      </p:sp>
      <p:sp>
        <p:nvSpPr>
          <p:cNvPr id="4" name="Slide Number Placeholder 3"/>
          <p:cNvSpPr>
            <a:spLocks noGrp="1"/>
          </p:cNvSpPr>
          <p:nvPr>
            <p:ph type="sldNum" sz="quarter" idx="5"/>
          </p:nvPr>
        </p:nvSpPr>
        <p:spPr/>
        <p:txBody>
          <a:bodyPr/>
          <a:lstStyle/>
          <a:p>
            <a:fld id="{2475FE1C-9B17-4143-AFD9-87AC136F2526}" type="slidenum">
              <a:rPr lang="en-CA" smtClean="0"/>
              <a:t>98</a:t>
            </a:fld>
            <a:endParaRPr lang="en-CA"/>
          </a:p>
        </p:txBody>
      </p:sp>
    </p:spTree>
    <p:extLst>
      <p:ext uri="{BB962C8B-B14F-4D97-AF65-F5344CB8AC3E}">
        <p14:creationId xmlns:p14="http://schemas.microsoft.com/office/powerpoint/2010/main" val="16522651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weight of the glulam barriers is a superimposed dead load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 The bridge barrier is a crash-tested TL-4 timber railing. This barrier has an unfactored linear weight of 1.3 kN/m. The frontal area for horizontal wind on the barrier is 0.635 m</a:t>
            </a:r>
            <a:r>
              <a:rPr lang="en-CA" sz="1200" kern="1200" baseline="30000" dirty="0">
                <a:solidFill>
                  <a:schemeClr val="tx1"/>
                </a:solidFill>
                <a:effectLst/>
                <a:latin typeface="+mn-lt"/>
                <a:ea typeface="+mn-ea"/>
                <a:cs typeface="+mn-cs"/>
              </a:rPr>
              <a:t>2</a:t>
            </a:r>
            <a:r>
              <a:rPr lang="en-CA" sz="1200" kern="1200" dirty="0">
                <a:solidFill>
                  <a:schemeClr val="tx1"/>
                </a:solidFill>
                <a:effectLst/>
                <a:latin typeface="+mn-lt"/>
                <a:ea typeface="+mn-ea"/>
                <a:cs typeface="+mn-cs"/>
              </a:rPr>
              <a:t>/m. The centroid of the frontal area is 594 mm above the mid-depth of the glued-laminated deck. The frontal area of the barriers that overlaps with the horizontal projection of the deck has been neglected from these calculations. This frontal area is considered to belong to the deck. Calculations concerning the barrier weight and frontal area are not included in this design example.</a:t>
            </a:r>
          </a:p>
          <a:p>
            <a:endParaRPr lang="en-US" dirty="0"/>
          </a:p>
        </p:txBody>
      </p:sp>
      <p:sp>
        <p:nvSpPr>
          <p:cNvPr id="4" name="Slide Number Placeholder 3"/>
          <p:cNvSpPr>
            <a:spLocks noGrp="1"/>
          </p:cNvSpPr>
          <p:nvPr>
            <p:ph type="sldNum" sz="quarter" idx="5"/>
          </p:nvPr>
        </p:nvSpPr>
        <p:spPr/>
        <p:txBody>
          <a:bodyPr/>
          <a:lstStyle/>
          <a:p>
            <a:fld id="{2475FE1C-9B17-4143-AFD9-87AC136F2526}" type="slidenum">
              <a:rPr lang="en-CA" smtClean="0"/>
              <a:t>99</a:t>
            </a:fld>
            <a:endParaRPr lang="en-CA"/>
          </a:p>
        </p:txBody>
      </p:sp>
    </p:spTree>
    <p:extLst>
      <p:ext uri="{BB962C8B-B14F-4D97-AF65-F5344CB8AC3E}">
        <p14:creationId xmlns:p14="http://schemas.microsoft.com/office/powerpoint/2010/main" val="161784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C6432-91C1-4671-B31D-1DA0F5772C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CA"/>
          </a:p>
        </p:txBody>
      </p:sp>
      <p:sp>
        <p:nvSpPr>
          <p:cNvPr id="3" name="Subtitle 2">
            <a:extLst>
              <a:ext uri="{FF2B5EF4-FFF2-40B4-BE49-F238E27FC236}">
                <a16:creationId xmlns:a16="http://schemas.microsoft.com/office/drawing/2014/main" id="{EBDC726D-E36F-42E2-9297-50FB4254E2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CA"/>
          </a:p>
        </p:txBody>
      </p:sp>
      <p:sp>
        <p:nvSpPr>
          <p:cNvPr id="4" name="Date Placeholder 3">
            <a:extLst>
              <a:ext uri="{FF2B5EF4-FFF2-40B4-BE49-F238E27FC236}">
                <a16:creationId xmlns:a16="http://schemas.microsoft.com/office/drawing/2014/main" id="{CCF52E2A-1DDE-4C1D-966E-C68AB5D53E13}"/>
              </a:ext>
            </a:extLst>
          </p:cNvPr>
          <p:cNvSpPr>
            <a:spLocks noGrp="1"/>
          </p:cNvSpPr>
          <p:nvPr>
            <p:ph type="dt" sz="half" idx="10"/>
          </p:nvPr>
        </p:nvSpPr>
        <p:spPr/>
        <p:txBody>
          <a:bodyPr/>
          <a:lstStyle/>
          <a:p>
            <a:fld id="{7589BAF3-FEF6-4094-B640-2A069B12A250}" type="datetimeFigureOut">
              <a:rPr lang="fr-CA" smtClean="0"/>
              <a:t>2025-08-28</a:t>
            </a:fld>
            <a:endParaRPr lang="fr-CA"/>
          </a:p>
        </p:txBody>
      </p:sp>
      <p:sp>
        <p:nvSpPr>
          <p:cNvPr id="5" name="Footer Placeholder 4">
            <a:extLst>
              <a:ext uri="{FF2B5EF4-FFF2-40B4-BE49-F238E27FC236}">
                <a16:creationId xmlns:a16="http://schemas.microsoft.com/office/drawing/2014/main" id="{80828447-2B11-4549-83A8-B2B66C9CFE75}"/>
              </a:ext>
            </a:extLst>
          </p:cNvPr>
          <p:cNvSpPr>
            <a:spLocks noGrp="1"/>
          </p:cNvSpPr>
          <p:nvPr>
            <p:ph type="ftr" sz="quarter" idx="11"/>
          </p:nvPr>
        </p:nvSpPr>
        <p:spPr/>
        <p:txBody>
          <a:bodyPr/>
          <a:lstStyle/>
          <a:p>
            <a:endParaRPr lang="fr-CA"/>
          </a:p>
        </p:txBody>
      </p:sp>
      <p:sp>
        <p:nvSpPr>
          <p:cNvPr id="6" name="Slide Number Placeholder 5">
            <a:extLst>
              <a:ext uri="{FF2B5EF4-FFF2-40B4-BE49-F238E27FC236}">
                <a16:creationId xmlns:a16="http://schemas.microsoft.com/office/drawing/2014/main" id="{319B4A22-2805-4DCA-A9EB-12141D4599C4}"/>
              </a:ext>
            </a:extLst>
          </p:cNvPr>
          <p:cNvSpPr>
            <a:spLocks noGrp="1"/>
          </p:cNvSpPr>
          <p:nvPr>
            <p:ph type="sldNum" sz="quarter" idx="12"/>
          </p:nvPr>
        </p:nvSpPr>
        <p:spPr/>
        <p:txBody>
          <a:bodyPr/>
          <a:lstStyle/>
          <a:p>
            <a:fld id="{F21976BA-B141-40A3-B7A3-2F42557223C5}" type="slidenum">
              <a:rPr lang="fr-CA" smtClean="0"/>
              <a:t>‹#›</a:t>
            </a:fld>
            <a:endParaRPr lang="fr-CA"/>
          </a:p>
        </p:txBody>
      </p:sp>
    </p:spTree>
    <p:extLst>
      <p:ext uri="{BB962C8B-B14F-4D97-AF65-F5344CB8AC3E}">
        <p14:creationId xmlns:p14="http://schemas.microsoft.com/office/powerpoint/2010/main" val="2657621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877CB-2FB2-4E53-A40F-3F9CB5C3AF87}"/>
              </a:ext>
            </a:extLst>
          </p:cNvPr>
          <p:cNvSpPr>
            <a:spLocks noGrp="1"/>
          </p:cNvSpPr>
          <p:nvPr>
            <p:ph type="title"/>
          </p:nvPr>
        </p:nvSpPr>
        <p:spPr/>
        <p:txBody>
          <a:bodyPr/>
          <a:lstStyle/>
          <a:p>
            <a:r>
              <a:rPr lang="en-US"/>
              <a:t>Click to edit Master title style</a:t>
            </a:r>
            <a:endParaRPr lang="fr-CA"/>
          </a:p>
        </p:txBody>
      </p:sp>
      <p:sp>
        <p:nvSpPr>
          <p:cNvPr id="3" name="Vertical Text Placeholder 2">
            <a:extLst>
              <a:ext uri="{FF2B5EF4-FFF2-40B4-BE49-F238E27FC236}">
                <a16:creationId xmlns:a16="http://schemas.microsoft.com/office/drawing/2014/main" id="{B3BE084E-51C6-43C2-BA35-374F6FA00E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a:extLst>
              <a:ext uri="{FF2B5EF4-FFF2-40B4-BE49-F238E27FC236}">
                <a16:creationId xmlns:a16="http://schemas.microsoft.com/office/drawing/2014/main" id="{85034D6F-F440-4ADD-987B-8E4DE7A4195A}"/>
              </a:ext>
            </a:extLst>
          </p:cNvPr>
          <p:cNvSpPr>
            <a:spLocks noGrp="1"/>
          </p:cNvSpPr>
          <p:nvPr>
            <p:ph type="dt" sz="half" idx="10"/>
          </p:nvPr>
        </p:nvSpPr>
        <p:spPr/>
        <p:txBody>
          <a:bodyPr/>
          <a:lstStyle/>
          <a:p>
            <a:fld id="{7589BAF3-FEF6-4094-B640-2A069B12A250}" type="datetimeFigureOut">
              <a:rPr lang="fr-CA" smtClean="0"/>
              <a:t>2025-08-28</a:t>
            </a:fld>
            <a:endParaRPr lang="fr-CA"/>
          </a:p>
        </p:txBody>
      </p:sp>
      <p:sp>
        <p:nvSpPr>
          <p:cNvPr id="5" name="Footer Placeholder 4">
            <a:extLst>
              <a:ext uri="{FF2B5EF4-FFF2-40B4-BE49-F238E27FC236}">
                <a16:creationId xmlns:a16="http://schemas.microsoft.com/office/drawing/2014/main" id="{08871150-73E8-4A91-BAE0-1AAF77C84D12}"/>
              </a:ext>
            </a:extLst>
          </p:cNvPr>
          <p:cNvSpPr>
            <a:spLocks noGrp="1"/>
          </p:cNvSpPr>
          <p:nvPr>
            <p:ph type="ftr" sz="quarter" idx="11"/>
          </p:nvPr>
        </p:nvSpPr>
        <p:spPr/>
        <p:txBody>
          <a:bodyPr/>
          <a:lstStyle/>
          <a:p>
            <a:endParaRPr lang="fr-CA"/>
          </a:p>
        </p:txBody>
      </p:sp>
      <p:sp>
        <p:nvSpPr>
          <p:cNvPr id="6" name="Slide Number Placeholder 5">
            <a:extLst>
              <a:ext uri="{FF2B5EF4-FFF2-40B4-BE49-F238E27FC236}">
                <a16:creationId xmlns:a16="http://schemas.microsoft.com/office/drawing/2014/main" id="{13FEB40E-7DFC-4F82-B9D2-10EBFA99A347}"/>
              </a:ext>
            </a:extLst>
          </p:cNvPr>
          <p:cNvSpPr>
            <a:spLocks noGrp="1"/>
          </p:cNvSpPr>
          <p:nvPr>
            <p:ph type="sldNum" sz="quarter" idx="12"/>
          </p:nvPr>
        </p:nvSpPr>
        <p:spPr/>
        <p:txBody>
          <a:bodyPr/>
          <a:lstStyle/>
          <a:p>
            <a:fld id="{F21976BA-B141-40A3-B7A3-2F42557223C5}" type="slidenum">
              <a:rPr lang="fr-CA" smtClean="0"/>
              <a:t>‹#›</a:t>
            </a:fld>
            <a:endParaRPr lang="fr-CA"/>
          </a:p>
        </p:txBody>
      </p:sp>
    </p:spTree>
    <p:extLst>
      <p:ext uri="{BB962C8B-B14F-4D97-AF65-F5344CB8AC3E}">
        <p14:creationId xmlns:p14="http://schemas.microsoft.com/office/powerpoint/2010/main" val="950899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B89E35-A0ED-4A74-9D2A-383F5FCAEB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CA"/>
          </a:p>
        </p:txBody>
      </p:sp>
      <p:sp>
        <p:nvSpPr>
          <p:cNvPr id="3" name="Vertical Text Placeholder 2">
            <a:extLst>
              <a:ext uri="{FF2B5EF4-FFF2-40B4-BE49-F238E27FC236}">
                <a16:creationId xmlns:a16="http://schemas.microsoft.com/office/drawing/2014/main" id="{6A26A7D9-095F-41BF-B283-1B0E983C83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a:extLst>
              <a:ext uri="{FF2B5EF4-FFF2-40B4-BE49-F238E27FC236}">
                <a16:creationId xmlns:a16="http://schemas.microsoft.com/office/drawing/2014/main" id="{D0EAF468-F754-4730-8F6B-8755DC36862C}"/>
              </a:ext>
            </a:extLst>
          </p:cNvPr>
          <p:cNvSpPr>
            <a:spLocks noGrp="1"/>
          </p:cNvSpPr>
          <p:nvPr>
            <p:ph type="dt" sz="half" idx="10"/>
          </p:nvPr>
        </p:nvSpPr>
        <p:spPr/>
        <p:txBody>
          <a:bodyPr/>
          <a:lstStyle/>
          <a:p>
            <a:fld id="{7589BAF3-FEF6-4094-B640-2A069B12A250}" type="datetimeFigureOut">
              <a:rPr lang="fr-CA" smtClean="0"/>
              <a:t>2025-08-28</a:t>
            </a:fld>
            <a:endParaRPr lang="fr-CA"/>
          </a:p>
        </p:txBody>
      </p:sp>
      <p:sp>
        <p:nvSpPr>
          <p:cNvPr id="5" name="Footer Placeholder 4">
            <a:extLst>
              <a:ext uri="{FF2B5EF4-FFF2-40B4-BE49-F238E27FC236}">
                <a16:creationId xmlns:a16="http://schemas.microsoft.com/office/drawing/2014/main" id="{8802B650-3209-488D-A10A-E02FB65131D4}"/>
              </a:ext>
            </a:extLst>
          </p:cNvPr>
          <p:cNvSpPr>
            <a:spLocks noGrp="1"/>
          </p:cNvSpPr>
          <p:nvPr>
            <p:ph type="ftr" sz="quarter" idx="11"/>
          </p:nvPr>
        </p:nvSpPr>
        <p:spPr/>
        <p:txBody>
          <a:bodyPr/>
          <a:lstStyle/>
          <a:p>
            <a:endParaRPr lang="fr-CA"/>
          </a:p>
        </p:txBody>
      </p:sp>
      <p:sp>
        <p:nvSpPr>
          <p:cNvPr id="6" name="Slide Number Placeholder 5">
            <a:extLst>
              <a:ext uri="{FF2B5EF4-FFF2-40B4-BE49-F238E27FC236}">
                <a16:creationId xmlns:a16="http://schemas.microsoft.com/office/drawing/2014/main" id="{27B5FAB6-630B-4D4C-AF29-AD0EE5B8CE65}"/>
              </a:ext>
            </a:extLst>
          </p:cNvPr>
          <p:cNvSpPr>
            <a:spLocks noGrp="1"/>
          </p:cNvSpPr>
          <p:nvPr>
            <p:ph type="sldNum" sz="quarter" idx="12"/>
          </p:nvPr>
        </p:nvSpPr>
        <p:spPr/>
        <p:txBody>
          <a:bodyPr/>
          <a:lstStyle/>
          <a:p>
            <a:fld id="{F21976BA-B141-40A3-B7A3-2F42557223C5}" type="slidenum">
              <a:rPr lang="fr-CA" smtClean="0"/>
              <a:t>‹#›</a:t>
            </a:fld>
            <a:endParaRPr lang="fr-CA"/>
          </a:p>
        </p:txBody>
      </p:sp>
    </p:spTree>
    <p:extLst>
      <p:ext uri="{BB962C8B-B14F-4D97-AF65-F5344CB8AC3E}">
        <p14:creationId xmlns:p14="http://schemas.microsoft.com/office/powerpoint/2010/main" val="2697776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4" name="Picture 7" descr="Logo for template">
            <a:extLst>
              <a:ext uri="{FF2B5EF4-FFF2-40B4-BE49-F238E27FC236}">
                <a16:creationId xmlns:a16="http://schemas.microsoft.com/office/drawing/2014/main" id="{B1BA3D1D-0B8F-460D-9A9D-B7C8ACEE17EA}"/>
              </a:ext>
            </a:extLst>
          </p:cNvPr>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9840416" y="404664"/>
            <a:ext cx="1956603" cy="1455806"/>
          </a:xfrm>
          <a:prstGeom prst="rect">
            <a:avLst/>
          </a:prstGeom>
          <a:noFill/>
        </p:spPr>
      </p:pic>
    </p:spTree>
    <p:extLst>
      <p:ext uri="{BB962C8B-B14F-4D97-AF65-F5344CB8AC3E}">
        <p14:creationId xmlns:p14="http://schemas.microsoft.com/office/powerpoint/2010/main" val="3315694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638C9-114B-41F2-B3DF-112AD69128F3}"/>
              </a:ext>
            </a:extLst>
          </p:cNvPr>
          <p:cNvSpPr>
            <a:spLocks noGrp="1"/>
          </p:cNvSpPr>
          <p:nvPr>
            <p:ph type="title"/>
          </p:nvPr>
        </p:nvSpPr>
        <p:spPr/>
        <p:txBody>
          <a:bodyPr/>
          <a:lstStyle/>
          <a:p>
            <a:r>
              <a:rPr lang="en-US"/>
              <a:t>Click to edit Master title style</a:t>
            </a:r>
            <a:endParaRPr lang="fr-CA"/>
          </a:p>
        </p:txBody>
      </p:sp>
      <p:sp>
        <p:nvSpPr>
          <p:cNvPr id="3" name="Content Placeholder 2">
            <a:extLst>
              <a:ext uri="{FF2B5EF4-FFF2-40B4-BE49-F238E27FC236}">
                <a16:creationId xmlns:a16="http://schemas.microsoft.com/office/drawing/2014/main" id="{0BF3CDA1-7664-434F-B6C4-F779689088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a:extLst>
              <a:ext uri="{FF2B5EF4-FFF2-40B4-BE49-F238E27FC236}">
                <a16:creationId xmlns:a16="http://schemas.microsoft.com/office/drawing/2014/main" id="{70F6F1DF-A1D8-4CF7-87DB-ADB3EB31D843}"/>
              </a:ext>
            </a:extLst>
          </p:cNvPr>
          <p:cNvSpPr>
            <a:spLocks noGrp="1"/>
          </p:cNvSpPr>
          <p:nvPr>
            <p:ph type="dt" sz="half" idx="10"/>
          </p:nvPr>
        </p:nvSpPr>
        <p:spPr/>
        <p:txBody>
          <a:bodyPr/>
          <a:lstStyle/>
          <a:p>
            <a:fld id="{7589BAF3-FEF6-4094-B640-2A069B12A250}" type="datetimeFigureOut">
              <a:rPr lang="fr-CA" smtClean="0"/>
              <a:t>2025-08-28</a:t>
            </a:fld>
            <a:endParaRPr lang="fr-CA"/>
          </a:p>
        </p:txBody>
      </p:sp>
      <p:sp>
        <p:nvSpPr>
          <p:cNvPr id="5" name="Footer Placeholder 4">
            <a:extLst>
              <a:ext uri="{FF2B5EF4-FFF2-40B4-BE49-F238E27FC236}">
                <a16:creationId xmlns:a16="http://schemas.microsoft.com/office/drawing/2014/main" id="{4E23C720-4478-487A-AAA2-3C515BE14108}"/>
              </a:ext>
            </a:extLst>
          </p:cNvPr>
          <p:cNvSpPr>
            <a:spLocks noGrp="1"/>
          </p:cNvSpPr>
          <p:nvPr>
            <p:ph type="ftr" sz="quarter" idx="11"/>
          </p:nvPr>
        </p:nvSpPr>
        <p:spPr/>
        <p:txBody>
          <a:bodyPr/>
          <a:lstStyle/>
          <a:p>
            <a:endParaRPr lang="fr-CA"/>
          </a:p>
        </p:txBody>
      </p:sp>
      <p:sp>
        <p:nvSpPr>
          <p:cNvPr id="6" name="Slide Number Placeholder 5">
            <a:extLst>
              <a:ext uri="{FF2B5EF4-FFF2-40B4-BE49-F238E27FC236}">
                <a16:creationId xmlns:a16="http://schemas.microsoft.com/office/drawing/2014/main" id="{4C10BE7D-BC91-4EAC-A501-D071AB1BE63B}"/>
              </a:ext>
            </a:extLst>
          </p:cNvPr>
          <p:cNvSpPr>
            <a:spLocks noGrp="1"/>
          </p:cNvSpPr>
          <p:nvPr>
            <p:ph type="sldNum" sz="quarter" idx="12"/>
          </p:nvPr>
        </p:nvSpPr>
        <p:spPr/>
        <p:txBody>
          <a:bodyPr/>
          <a:lstStyle/>
          <a:p>
            <a:fld id="{F21976BA-B141-40A3-B7A3-2F42557223C5}" type="slidenum">
              <a:rPr lang="fr-CA" smtClean="0"/>
              <a:t>‹#›</a:t>
            </a:fld>
            <a:endParaRPr lang="fr-CA"/>
          </a:p>
        </p:txBody>
      </p:sp>
    </p:spTree>
    <p:extLst>
      <p:ext uri="{BB962C8B-B14F-4D97-AF65-F5344CB8AC3E}">
        <p14:creationId xmlns:p14="http://schemas.microsoft.com/office/powerpoint/2010/main" val="1639288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30F71-0595-4C86-A428-D3ABFBB0AE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CA"/>
          </a:p>
        </p:txBody>
      </p:sp>
      <p:sp>
        <p:nvSpPr>
          <p:cNvPr id="3" name="Text Placeholder 2">
            <a:extLst>
              <a:ext uri="{FF2B5EF4-FFF2-40B4-BE49-F238E27FC236}">
                <a16:creationId xmlns:a16="http://schemas.microsoft.com/office/drawing/2014/main" id="{36811B67-E1D2-4DAB-A737-ACFC2CBB0D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1E0C69-1DB5-4E9A-B678-DC6583AE16CE}"/>
              </a:ext>
            </a:extLst>
          </p:cNvPr>
          <p:cNvSpPr>
            <a:spLocks noGrp="1"/>
          </p:cNvSpPr>
          <p:nvPr>
            <p:ph type="dt" sz="half" idx="10"/>
          </p:nvPr>
        </p:nvSpPr>
        <p:spPr/>
        <p:txBody>
          <a:bodyPr/>
          <a:lstStyle/>
          <a:p>
            <a:fld id="{7589BAF3-FEF6-4094-B640-2A069B12A250}" type="datetimeFigureOut">
              <a:rPr lang="fr-CA" smtClean="0"/>
              <a:t>2025-08-28</a:t>
            </a:fld>
            <a:endParaRPr lang="fr-CA"/>
          </a:p>
        </p:txBody>
      </p:sp>
      <p:sp>
        <p:nvSpPr>
          <p:cNvPr id="5" name="Footer Placeholder 4">
            <a:extLst>
              <a:ext uri="{FF2B5EF4-FFF2-40B4-BE49-F238E27FC236}">
                <a16:creationId xmlns:a16="http://schemas.microsoft.com/office/drawing/2014/main" id="{616ABBBD-1D04-4E06-8C18-FBA64A0D64AF}"/>
              </a:ext>
            </a:extLst>
          </p:cNvPr>
          <p:cNvSpPr>
            <a:spLocks noGrp="1"/>
          </p:cNvSpPr>
          <p:nvPr>
            <p:ph type="ftr" sz="quarter" idx="11"/>
          </p:nvPr>
        </p:nvSpPr>
        <p:spPr/>
        <p:txBody>
          <a:bodyPr/>
          <a:lstStyle/>
          <a:p>
            <a:endParaRPr lang="fr-CA"/>
          </a:p>
        </p:txBody>
      </p:sp>
      <p:sp>
        <p:nvSpPr>
          <p:cNvPr id="6" name="Slide Number Placeholder 5">
            <a:extLst>
              <a:ext uri="{FF2B5EF4-FFF2-40B4-BE49-F238E27FC236}">
                <a16:creationId xmlns:a16="http://schemas.microsoft.com/office/drawing/2014/main" id="{C519555F-0A32-4105-B0A4-F1DADBB199D4}"/>
              </a:ext>
            </a:extLst>
          </p:cNvPr>
          <p:cNvSpPr>
            <a:spLocks noGrp="1"/>
          </p:cNvSpPr>
          <p:nvPr>
            <p:ph type="sldNum" sz="quarter" idx="12"/>
          </p:nvPr>
        </p:nvSpPr>
        <p:spPr/>
        <p:txBody>
          <a:bodyPr/>
          <a:lstStyle/>
          <a:p>
            <a:fld id="{F21976BA-B141-40A3-B7A3-2F42557223C5}" type="slidenum">
              <a:rPr lang="fr-CA" smtClean="0"/>
              <a:t>‹#›</a:t>
            </a:fld>
            <a:endParaRPr lang="fr-CA"/>
          </a:p>
        </p:txBody>
      </p:sp>
    </p:spTree>
    <p:extLst>
      <p:ext uri="{BB962C8B-B14F-4D97-AF65-F5344CB8AC3E}">
        <p14:creationId xmlns:p14="http://schemas.microsoft.com/office/powerpoint/2010/main" val="2258750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364FE-A4EE-425A-9AD0-382BB20C2655}"/>
              </a:ext>
            </a:extLst>
          </p:cNvPr>
          <p:cNvSpPr>
            <a:spLocks noGrp="1"/>
          </p:cNvSpPr>
          <p:nvPr>
            <p:ph type="title"/>
          </p:nvPr>
        </p:nvSpPr>
        <p:spPr/>
        <p:txBody>
          <a:bodyPr/>
          <a:lstStyle/>
          <a:p>
            <a:r>
              <a:rPr lang="en-US"/>
              <a:t>Click to edit Master title style</a:t>
            </a:r>
            <a:endParaRPr lang="fr-CA"/>
          </a:p>
        </p:txBody>
      </p:sp>
      <p:sp>
        <p:nvSpPr>
          <p:cNvPr id="3" name="Content Placeholder 2">
            <a:extLst>
              <a:ext uri="{FF2B5EF4-FFF2-40B4-BE49-F238E27FC236}">
                <a16:creationId xmlns:a16="http://schemas.microsoft.com/office/drawing/2014/main" id="{58EF1A3B-8854-498A-89D5-A271C0C24F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Content Placeholder 3">
            <a:extLst>
              <a:ext uri="{FF2B5EF4-FFF2-40B4-BE49-F238E27FC236}">
                <a16:creationId xmlns:a16="http://schemas.microsoft.com/office/drawing/2014/main" id="{003DD677-1E30-4C93-AFEB-8874B4E561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5" name="Date Placeholder 4">
            <a:extLst>
              <a:ext uri="{FF2B5EF4-FFF2-40B4-BE49-F238E27FC236}">
                <a16:creationId xmlns:a16="http://schemas.microsoft.com/office/drawing/2014/main" id="{2684C342-C398-4B65-A4FE-995F3470F29A}"/>
              </a:ext>
            </a:extLst>
          </p:cNvPr>
          <p:cNvSpPr>
            <a:spLocks noGrp="1"/>
          </p:cNvSpPr>
          <p:nvPr>
            <p:ph type="dt" sz="half" idx="10"/>
          </p:nvPr>
        </p:nvSpPr>
        <p:spPr/>
        <p:txBody>
          <a:bodyPr/>
          <a:lstStyle/>
          <a:p>
            <a:fld id="{7589BAF3-FEF6-4094-B640-2A069B12A250}" type="datetimeFigureOut">
              <a:rPr lang="fr-CA" smtClean="0"/>
              <a:t>2025-08-28</a:t>
            </a:fld>
            <a:endParaRPr lang="fr-CA"/>
          </a:p>
        </p:txBody>
      </p:sp>
      <p:sp>
        <p:nvSpPr>
          <p:cNvPr id="6" name="Footer Placeholder 5">
            <a:extLst>
              <a:ext uri="{FF2B5EF4-FFF2-40B4-BE49-F238E27FC236}">
                <a16:creationId xmlns:a16="http://schemas.microsoft.com/office/drawing/2014/main" id="{D303DF7F-DA8F-4A0D-B8BE-CFBE03C7670F}"/>
              </a:ext>
            </a:extLst>
          </p:cNvPr>
          <p:cNvSpPr>
            <a:spLocks noGrp="1"/>
          </p:cNvSpPr>
          <p:nvPr>
            <p:ph type="ftr" sz="quarter" idx="11"/>
          </p:nvPr>
        </p:nvSpPr>
        <p:spPr/>
        <p:txBody>
          <a:bodyPr/>
          <a:lstStyle/>
          <a:p>
            <a:endParaRPr lang="fr-CA"/>
          </a:p>
        </p:txBody>
      </p:sp>
      <p:sp>
        <p:nvSpPr>
          <p:cNvPr id="7" name="Slide Number Placeholder 6">
            <a:extLst>
              <a:ext uri="{FF2B5EF4-FFF2-40B4-BE49-F238E27FC236}">
                <a16:creationId xmlns:a16="http://schemas.microsoft.com/office/drawing/2014/main" id="{68A7607E-FCD2-464B-8DF3-B9BB08C9253C}"/>
              </a:ext>
            </a:extLst>
          </p:cNvPr>
          <p:cNvSpPr>
            <a:spLocks noGrp="1"/>
          </p:cNvSpPr>
          <p:nvPr>
            <p:ph type="sldNum" sz="quarter" idx="12"/>
          </p:nvPr>
        </p:nvSpPr>
        <p:spPr/>
        <p:txBody>
          <a:bodyPr/>
          <a:lstStyle/>
          <a:p>
            <a:fld id="{F21976BA-B141-40A3-B7A3-2F42557223C5}" type="slidenum">
              <a:rPr lang="fr-CA" smtClean="0"/>
              <a:t>‹#›</a:t>
            </a:fld>
            <a:endParaRPr lang="fr-CA"/>
          </a:p>
        </p:txBody>
      </p:sp>
    </p:spTree>
    <p:extLst>
      <p:ext uri="{BB962C8B-B14F-4D97-AF65-F5344CB8AC3E}">
        <p14:creationId xmlns:p14="http://schemas.microsoft.com/office/powerpoint/2010/main" val="714751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563BC-57B5-41A9-8A98-681CE744D80E}"/>
              </a:ext>
            </a:extLst>
          </p:cNvPr>
          <p:cNvSpPr>
            <a:spLocks noGrp="1"/>
          </p:cNvSpPr>
          <p:nvPr>
            <p:ph type="title"/>
          </p:nvPr>
        </p:nvSpPr>
        <p:spPr>
          <a:xfrm>
            <a:off x="839788" y="365125"/>
            <a:ext cx="10515600" cy="1325563"/>
          </a:xfrm>
        </p:spPr>
        <p:txBody>
          <a:bodyPr/>
          <a:lstStyle/>
          <a:p>
            <a:r>
              <a:rPr lang="en-US"/>
              <a:t>Click to edit Master title style</a:t>
            </a:r>
            <a:endParaRPr lang="fr-CA"/>
          </a:p>
        </p:txBody>
      </p:sp>
      <p:sp>
        <p:nvSpPr>
          <p:cNvPr id="3" name="Text Placeholder 2">
            <a:extLst>
              <a:ext uri="{FF2B5EF4-FFF2-40B4-BE49-F238E27FC236}">
                <a16:creationId xmlns:a16="http://schemas.microsoft.com/office/drawing/2014/main" id="{FEE5063A-BFC1-41DE-AF7E-DA4FA24C61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552D37-FEA6-499A-AAF3-00102CC3E2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5" name="Text Placeholder 4">
            <a:extLst>
              <a:ext uri="{FF2B5EF4-FFF2-40B4-BE49-F238E27FC236}">
                <a16:creationId xmlns:a16="http://schemas.microsoft.com/office/drawing/2014/main" id="{F053CD95-AFF8-4411-8BC0-AFF14EFBAA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60D027-0920-42AC-9FC2-820001433FB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7" name="Date Placeholder 6">
            <a:extLst>
              <a:ext uri="{FF2B5EF4-FFF2-40B4-BE49-F238E27FC236}">
                <a16:creationId xmlns:a16="http://schemas.microsoft.com/office/drawing/2014/main" id="{2977A543-6651-47E1-98E9-EBFE936AED09}"/>
              </a:ext>
            </a:extLst>
          </p:cNvPr>
          <p:cNvSpPr>
            <a:spLocks noGrp="1"/>
          </p:cNvSpPr>
          <p:nvPr>
            <p:ph type="dt" sz="half" idx="10"/>
          </p:nvPr>
        </p:nvSpPr>
        <p:spPr/>
        <p:txBody>
          <a:bodyPr/>
          <a:lstStyle/>
          <a:p>
            <a:fld id="{7589BAF3-FEF6-4094-B640-2A069B12A250}" type="datetimeFigureOut">
              <a:rPr lang="fr-CA" smtClean="0"/>
              <a:t>2025-08-28</a:t>
            </a:fld>
            <a:endParaRPr lang="fr-CA"/>
          </a:p>
        </p:txBody>
      </p:sp>
      <p:sp>
        <p:nvSpPr>
          <p:cNvPr id="8" name="Footer Placeholder 7">
            <a:extLst>
              <a:ext uri="{FF2B5EF4-FFF2-40B4-BE49-F238E27FC236}">
                <a16:creationId xmlns:a16="http://schemas.microsoft.com/office/drawing/2014/main" id="{7A76F27A-F712-4B68-B583-9B36AA009669}"/>
              </a:ext>
            </a:extLst>
          </p:cNvPr>
          <p:cNvSpPr>
            <a:spLocks noGrp="1"/>
          </p:cNvSpPr>
          <p:nvPr>
            <p:ph type="ftr" sz="quarter" idx="11"/>
          </p:nvPr>
        </p:nvSpPr>
        <p:spPr/>
        <p:txBody>
          <a:bodyPr/>
          <a:lstStyle/>
          <a:p>
            <a:endParaRPr lang="fr-CA"/>
          </a:p>
        </p:txBody>
      </p:sp>
      <p:sp>
        <p:nvSpPr>
          <p:cNvPr id="9" name="Slide Number Placeholder 8">
            <a:extLst>
              <a:ext uri="{FF2B5EF4-FFF2-40B4-BE49-F238E27FC236}">
                <a16:creationId xmlns:a16="http://schemas.microsoft.com/office/drawing/2014/main" id="{0D2247DA-53F6-4830-9611-044970616358}"/>
              </a:ext>
            </a:extLst>
          </p:cNvPr>
          <p:cNvSpPr>
            <a:spLocks noGrp="1"/>
          </p:cNvSpPr>
          <p:nvPr>
            <p:ph type="sldNum" sz="quarter" idx="12"/>
          </p:nvPr>
        </p:nvSpPr>
        <p:spPr/>
        <p:txBody>
          <a:bodyPr/>
          <a:lstStyle/>
          <a:p>
            <a:fld id="{F21976BA-B141-40A3-B7A3-2F42557223C5}" type="slidenum">
              <a:rPr lang="fr-CA" smtClean="0"/>
              <a:t>‹#›</a:t>
            </a:fld>
            <a:endParaRPr lang="fr-CA"/>
          </a:p>
        </p:txBody>
      </p:sp>
    </p:spTree>
    <p:extLst>
      <p:ext uri="{BB962C8B-B14F-4D97-AF65-F5344CB8AC3E}">
        <p14:creationId xmlns:p14="http://schemas.microsoft.com/office/powerpoint/2010/main" val="1439452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6E499-8F3C-4C71-9AC8-6D022213DCBD}"/>
              </a:ext>
            </a:extLst>
          </p:cNvPr>
          <p:cNvSpPr>
            <a:spLocks noGrp="1"/>
          </p:cNvSpPr>
          <p:nvPr>
            <p:ph type="title"/>
          </p:nvPr>
        </p:nvSpPr>
        <p:spPr/>
        <p:txBody>
          <a:bodyPr/>
          <a:lstStyle/>
          <a:p>
            <a:r>
              <a:rPr lang="en-US"/>
              <a:t>Click to edit Master title style</a:t>
            </a:r>
            <a:endParaRPr lang="fr-CA"/>
          </a:p>
        </p:txBody>
      </p:sp>
      <p:sp>
        <p:nvSpPr>
          <p:cNvPr id="3" name="Date Placeholder 2">
            <a:extLst>
              <a:ext uri="{FF2B5EF4-FFF2-40B4-BE49-F238E27FC236}">
                <a16:creationId xmlns:a16="http://schemas.microsoft.com/office/drawing/2014/main" id="{8CDE5830-D9FA-486B-A23D-C618408E4610}"/>
              </a:ext>
            </a:extLst>
          </p:cNvPr>
          <p:cNvSpPr>
            <a:spLocks noGrp="1"/>
          </p:cNvSpPr>
          <p:nvPr>
            <p:ph type="dt" sz="half" idx="10"/>
          </p:nvPr>
        </p:nvSpPr>
        <p:spPr/>
        <p:txBody>
          <a:bodyPr/>
          <a:lstStyle/>
          <a:p>
            <a:fld id="{7589BAF3-FEF6-4094-B640-2A069B12A250}" type="datetimeFigureOut">
              <a:rPr lang="fr-CA" smtClean="0"/>
              <a:t>2025-08-28</a:t>
            </a:fld>
            <a:endParaRPr lang="fr-CA"/>
          </a:p>
        </p:txBody>
      </p:sp>
      <p:sp>
        <p:nvSpPr>
          <p:cNvPr id="4" name="Footer Placeholder 3">
            <a:extLst>
              <a:ext uri="{FF2B5EF4-FFF2-40B4-BE49-F238E27FC236}">
                <a16:creationId xmlns:a16="http://schemas.microsoft.com/office/drawing/2014/main" id="{D1CD276B-7B3D-4D2E-A831-E8B82198032F}"/>
              </a:ext>
            </a:extLst>
          </p:cNvPr>
          <p:cNvSpPr>
            <a:spLocks noGrp="1"/>
          </p:cNvSpPr>
          <p:nvPr>
            <p:ph type="ftr" sz="quarter" idx="11"/>
          </p:nvPr>
        </p:nvSpPr>
        <p:spPr/>
        <p:txBody>
          <a:bodyPr/>
          <a:lstStyle/>
          <a:p>
            <a:endParaRPr lang="fr-CA"/>
          </a:p>
        </p:txBody>
      </p:sp>
      <p:sp>
        <p:nvSpPr>
          <p:cNvPr id="5" name="Slide Number Placeholder 4">
            <a:extLst>
              <a:ext uri="{FF2B5EF4-FFF2-40B4-BE49-F238E27FC236}">
                <a16:creationId xmlns:a16="http://schemas.microsoft.com/office/drawing/2014/main" id="{637F231E-161B-4C46-8674-CF93D9197B69}"/>
              </a:ext>
            </a:extLst>
          </p:cNvPr>
          <p:cNvSpPr>
            <a:spLocks noGrp="1"/>
          </p:cNvSpPr>
          <p:nvPr>
            <p:ph type="sldNum" sz="quarter" idx="12"/>
          </p:nvPr>
        </p:nvSpPr>
        <p:spPr/>
        <p:txBody>
          <a:bodyPr/>
          <a:lstStyle/>
          <a:p>
            <a:fld id="{F21976BA-B141-40A3-B7A3-2F42557223C5}" type="slidenum">
              <a:rPr lang="fr-CA" smtClean="0"/>
              <a:t>‹#›</a:t>
            </a:fld>
            <a:endParaRPr lang="fr-CA"/>
          </a:p>
        </p:txBody>
      </p:sp>
    </p:spTree>
    <p:extLst>
      <p:ext uri="{BB962C8B-B14F-4D97-AF65-F5344CB8AC3E}">
        <p14:creationId xmlns:p14="http://schemas.microsoft.com/office/powerpoint/2010/main" val="2381435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E67EC7-43DF-4038-BED3-6E800E6A930D}"/>
              </a:ext>
            </a:extLst>
          </p:cNvPr>
          <p:cNvSpPr>
            <a:spLocks noGrp="1"/>
          </p:cNvSpPr>
          <p:nvPr>
            <p:ph type="dt" sz="half" idx="10"/>
          </p:nvPr>
        </p:nvSpPr>
        <p:spPr/>
        <p:txBody>
          <a:bodyPr/>
          <a:lstStyle/>
          <a:p>
            <a:fld id="{7589BAF3-FEF6-4094-B640-2A069B12A250}" type="datetimeFigureOut">
              <a:rPr lang="fr-CA" smtClean="0"/>
              <a:t>2025-08-28</a:t>
            </a:fld>
            <a:endParaRPr lang="fr-CA"/>
          </a:p>
        </p:txBody>
      </p:sp>
      <p:sp>
        <p:nvSpPr>
          <p:cNvPr id="3" name="Footer Placeholder 2">
            <a:extLst>
              <a:ext uri="{FF2B5EF4-FFF2-40B4-BE49-F238E27FC236}">
                <a16:creationId xmlns:a16="http://schemas.microsoft.com/office/drawing/2014/main" id="{6BBAD424-DEAC-41B5-9623-424EF4025A4F}"/>
              </a:ext>
            </a:extLst>
          </p:cNvPr>
          <p:cNvSpPr>
            <a:spLocks noGrp="1"/>
          </p:cNvSpPr>
          <p:nvPr>
            <p:ph type="ftr" sz="quarter" idx="11"/>
          </p:nvPr>
        </p:nvSpPr>
        <p:spPr/>
        <p:txBody>
          <a:bodyPr/>
          <a:lstStyle/>
          <a:p>
            <a:endParaRPr lang="fr-CA"/>
          </a:p>
        </p:txBody>
      </p:sp>
      <p:sp>
        <p:nvSpPr>
          <p:cNvPr id="4" name="Slide Number Placeholder 3">
            <a:extLst>
              <a:ext uri="{FF2B5EF4-FFF2-40B4-BE49-F238E27FC236}">
                <a16:creationId xmlns:a16="http://schemas.microsoft.com/office/drawing/2014/main" id="{072286F9-9667-40C8-BF16-BD8E11FC1994}"/>
              </a:ext>
            </a:extLst>
          </p:cNvPr>
          <p:cNvSpPr>
            <a:spLocks noGrp="1"/>
          </p:cNvSpPr>
          <p:nvPr>
            <p:ph type="sldNum" sz="quarter" idx="12"/>
          </p:nvPr>
        </p:nvSpPr>
        <p:spPr/>
        <p:txBody>
          <a:bodyPr/>
          <a:lstStyle/>
          <a:p>
            <a:fld id="{F21976BA-B141-40A3-B7A3-2F42557223C5}" type="slidenum">
              <a:rPr lang="fr-CA" smtClean="0"/>
              <a:t>‹#›</a:t>
            </a:fld>
            <a:endParaRPr lang="fr-CA"/>
          </a:p>
        </p:txBody>
      </p:sp>
    </p:spTree>
    <p:extLst>
      <p:ext uri="{BB962C8B-B14F-4D97-AF65-F5344CB8AC3E}">
        <p14:creationId xmlns:p14="http://schemas.microsoft.com/office/powerpoint/2010/main" val="508499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6246A-B10E-4462-932D-0E69FB347C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A"/>
          </a:p>
        </p:txBody>
      </p:sp>
      <p:sp>
        <p:nvSpPr>
          <p:cNvPr id="3" name="Content Placeholder 2">
            <a:extLst>
              <a:ext uri="{FF2B5EF4-FFF2-40B4-BE49-F238E27FC236}">
                <a16:creationId xmlns:a16="http://schemas.microsoft.com/office/drawing/2014/main" id="{BE0F4AA7-615F-4385-BF05-267136DEB0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Text Placeholder 3">
            <a:extLst>
              <a:ext uri="{FF2B5EF4-FFF2-40B4-BE49-F238E27FC236}">
                <a16:creationId xmlns:a16="http://schemas.microsoft.com/office/drawing/2014/main" id="{368F1F3D-076B-40EE-8363-0055E99D74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70C2AD-626C-4A4A-AE09-872FBBDD5B8F}"/>
              </a:ext>
            </a:extLst>
          </p:cNvPr>
          <p:cNvSpPr>
            <a:spLocks noGrp="1"/>
          </p:cNvSpPr>
          <p:nvPr>
            <p:ph type="dt" sz="half" idx="10"/>
          </p:nvPr>
        </p:nvSpPr>
        <p:spPr/>
        <p:txBody>
          <a:bodyPr/>
          <a:lstStyle/>
          <a:p>
            <a:fld id="{7589BAF3-FEF6-4094-B640-2A069B12A250}" type="datetimeFigureOut">
              <a:rPr lang="fr-CA" smtClean="0"/>
              <a:t>2025-08-28</a:t>
            </a:fld>
            <a:endParaRPr lang="fr-CA"/>
          </a:p>
        </p:txBody>
      </p:sp>
      <p:sp>
        <p:nvSpPr>
          <p:cNvPr id="6" name="Footer Placeholder 5">
            <a:extLst>
              <a:ext uri="{FF2B5EF4-FFF2-40B4-BE49-F238E27FC236}">
                <a16:creationId xmlns:a16="http://schemas.microsoft.com/office/drawing/2014/main" id="{6FFB2D34-5699-480A-8C5A-D86A8A7A92FD}"/>
              </a:ext>
            </a:extLst>
          </p:cNvPr>
          <p:cNvSpPr>
            <a:spLocks noGrp="1"/>
          </p:cNvSpPr>
          <p:nvPr>
            <p:ph type="ftr" sz="quarter" idx="11"/>
          </p:nvPr>
        </p:nvSpPr>
        <p:spPr/>
        <p:txBody>
          <a:bodyPr/>
          <a:lstStyle/>
          <a:p>
            <a:endParaRPr lang="fr-CA"/>
          </a:p>
        </p:txBody>
      </p:sp>
      <p:sp>
        <p:nvSpPr>
          <p:cNvPr id="7" name="Slide Number Placeholder 6">
            <a:extLst>
              <a:ext uri="{FF2B5EF4-FFF2-40B4-BE49-F238E27FC236}">
                <a16:creationId xmlns:a16="http://schemas.microsoft.com/office/drawing/2014/main" id="{C0C7513F-43E6-475F-87FE-EAF91593E82A}"/>
              </a:ext>
            </a:extLst>
          </p:cNvPr>
          <p:cNvSpPr>
            <a:spLocks noGrp="1"/>
          </p:cNvSpPr>
          <p:nvPr>
            <p:ph type="sldNum" sz="quarter" idx="12"/>
          </p:nvPr>
        </p:nvSpPr>
        <p:spPr/>
        <p:txBody>
          <a:bodyPr/>
          <a:lstStyle/>
          <a:p>
            <a:fld id="{F21976BA-B141-40A3-B7A3-2F42557223C5}" type="slidenum">
              <a:rPr lang="fr-CA" smtClean="0"/>
              <a:t>‹#›</a:t>
            </a:fld>
            <a:endParaRPr lang="fr-CA"/>
          </a:p>
        </p:txBody>
      </p:sp>
    </p:spTree>
    <p:extLst>
      <p:ext uri="{BB962C8B-B14F-4D97-AF65-F5344CB8AC3E}">
        <p14:creationId xmlns:p14="http://schemas.microsoft.com/office/powerpoint/2010/main" val="4209343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8DEB7-0BE8-4D4E-9B20-E6846D9891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A"/>
          </a:p>
        </p:txBody>
      </p:sp>
      <p:sp>
        <p:nvSpPr>
          <p:cNvPr id="3" name="Picture Placeholder 2">
            <a:extLst>
              <a:ext uri="{FF2B5EF4-FFF2-40B4-BE49-F238E27FC236}">
                <a16:creationId xmlns:a16="http://schemas.microsoft.com/office/drawing/2014/main" id="{00D7F8A0-3AEF-46F4-BE5E-A096A597A0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Text Placeholder 3">
            <a:extLst>
              <a:ext uri="{FF2B5EF4-FFF2-40B4-BE49-F238E27FC236}">
                <a16:creationId xmlns:a16="http://schemas.microsoft.com/office/drawing/2014/main" id="{46CD0976-79E4-4533-BE5B-D690A7066A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CD51D7-65D0-4242-802C-6ABADB6106EA}"/>
              </a:ext>
            </a:extLst>
          </p:cNvPr>
          <p:cNvSpPr>
            <a:spLocks noGrp="1"/>
          </p:cNvSpPr>
          <p:nvPr>
            <p:ph type="dt" sz="half" idx="10"/>
          </p:nvPr>
        </p:nvSpPr>
        <p:spPr/>
        <p:txBody>
          <a:bodyPr/>
          <a:lstStyle/>
          <a:p>
            <a:fld id="{7589BAF3-FEF6-4094-B640-2A069B12A250}" type="datetimeFigureOut">
              <a:rPr lang="fr-CA" smtClean="0"/>
              <a:t>2025-08-28</a:t>
            </a:fld>
            <a:endParaRPr lang="fr-CA"/>
          </a:p>
        </p:txBody>
      </p:sp>
      <p:sp>
        <p:nvSpPr>
          <p:cNvPr id="6" name="Footer Placeholder 5">
            <a:extLst>
              <a:ext uri="{FF2B5EF4-FFF2-40B4-BE49-F238E27FC236}">
                <a16:creationId xmlns:a16="http://schemas.microsoft.com/office/drawing/2014/main" id="{901DF378-C29F-4FCC-88C4-67818488048D}"/>
              </a:ext>
            </a:extLst>
          </p:cNvPr>
          <p:cNvSpPr>
            <a:spLocks noGrp="1"/>
          </p:cNvSpPr>
          <p:nvPr>
            <p:ph type="ftr" sz="quarter" idx="11"/>
          </p:nvPr>
        </p:nvSpPr>
        <p:spPr/>
        <p:txBody>
          <a:bodyPr/>
          <a:lstStyle/>
          <a:p>
            <a:endParaRPr lang="fr-CA"/>
          </a:p>
        </p:txBody>
      </p:sp>
      <p:sp>
        <p:nvSpPr>
          <p:cNvPr id="7" name="Slide Number Placeholder 6">
            <a:extLst>
              <a:ext uri="{FF2B5EF4-FFF2-40B4-BE49-F238E27FC236}">
                <a16:creationId xmlns:a16="http://schemas.microsoft.com/office/drawing/2014/main" id="{9BDD9E2E-6520-4702-97E3-35D4CD398F9F}"/>
              </a:ext>
            </a:extLst>
          </p:cNvPr>
          <p:cNvSpPr>
            <a:spLocks noGrp="1"/>
          </p:cNvSpPr>
          <p:nvPr>
            <p:ph type="sldNum" sz="quarter" idx="12"/>
          </p:nvPr>
        </p:nvSpPr>
        <p:spPr/>
        <p:txBody>
          <a:bodyPr/>
          <a:lstStyle/>
          <a:p>
            <a:fld id="{F21976BA-B141-40A3-B7A3-2F42557223C5}" type="slidenum">
              <a:rPr lang="fr-CA" smtClean="0"/>
              <a:t>‹#›</a:t>
            </a:fld>
            <a:endParaRPr lang="fr-CA"/>
          </a:p>
        </p:txBody>
      </p:sp>
    </p:spTree>
    <p:extLst>
      <p:ext uri="{BB962C8B-B14F-4D97-AF65-F5344CB8AC3E}">
        <p14:creationId xmlns:p14="http://schemas.microsoft.com/office/powerpoint/2010/main" val="379841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5A50BF-99E5-4205-9BFE-45731F1138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CA"/>
          </a:p>
        </p:txBody>
      </p:sp>
      <p:sp>
        <p:nvSpPr>
          <p:cNvPr id="3" name="Text Placeholder 2">
            <a:extLst>
              <a:ext uri="{FF2B5EF4-FFF2-40B4-BE49-F238E27FC236}">
                <a16:creationId xmlns:a16="http://schemas.microsoft.com/office/drawing/2014/main" id="{FB862831-2015-4B66-B2A2-E93F401873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a:extLst>
              <a:ext uri="{FF2B5EF4-FFF2-40B4-BE49-F238E27FC236}">
                <a16:creationId xmlns:a16="http://schemas.microsoft.com/office/drawing/2014/main" id="{91A96673-B222-4ED8-BF14-22298E703B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89BAF3-FEF6-4094-B640-2A069B12A250}" type="datetimeFigureOut">
              <a:rPr lang="fr-CA" smtClean="0"/>
              <a:t>2025-08-28</a:t>
            </a:fld>
            <a:endParaRPr lang="fr-CA"/>
          </a:p>
        </p:txBody>
      </p:sp>
      <p:sp>
        <p:nvSpPr>
          <p:cNvPr id="5" name="Footer Placeholder 4">
            <a:extLst>
              <a:ext uri="{FF2B5EF4-FFF2-40B4-BE49-F238E27FC236}">
                <a16:creationId xmlns:a16="http://schemas.microsoft.com/office/drawing/2014/main" id="{1334A251-7F57-4949-A29F-00039A5FAE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Slide Number Placeholder 5">
            <a:extLst>
              <a:ext uri="{FF2B5EF4-FFF2-40B4-BE49-F238E27FC236}">
                <a16:creationId xmlns:a16="http://schemas.microsoft.com/office/drawing/2014/main" id="{BD3A7DE5-D73E-4D5F-8A49-AA65332B92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1976BA-B141-40A3-B7A3-2F42557223C5}" type="slidenum">
              <a:rPr lang="fr-CA" smtClean="0"/>
              <a:t>‹#›</a:t>
            </a:fld>
            <a:endParaRPr lang="fr-CA"/>
          </a:p>
        </p:txBody>
      </p:sp>
    </p:spTree>
    <p:extLst>
      <p:ext uri="{BB962C8B-B14F-4D97-AF65-F5344CB8AC3E}">
        <p14:creationId xmlns:p14="http://schemas.microsoft.com/office/powerpoint/2010/main" val="1604901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86.emf"/></Relationships>
</file>

<file path=ppt/slides/_rels/slide102.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11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990.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178.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179.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179.xml"/><Relationship Id="rId1" Type="http://schemas.openxmlformats.org/officeDocument/2006/relationships/slideLayout" Target="../slideLayouts/slideLayout2.xml"/><Relationship Id="rId4" Type="http://schemas.openxmlformats.org/officeDocument/2006/relationships/image" Target="../media/image77.emf"/></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240.png"/><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260.png"/><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90.xml"/><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19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92.xm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19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94.xml"/><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19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00.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microsoft.com/office/2007/relationships/hdphoto" Target="../media/hdphoto3.wdp"/></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microsoft.com/office/2007/relationships/hdphoto" Target="../media/hdphoto4.wdp"/></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microsoft.com/office/2007/relationships/hdphoto" Target="../media/hdphoto5.wdp"/></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3.xml"/><Relationship Id="rId1" Type="http://schemas.openxmlformats.org/officeDocument/2006/relationships/slideLayout" Target="../slideLayouts/slideLayout1.xml"/><Relationship Id="rId5" Type="http://schemas.openxmlformats.org/officeDocument/2006/relationships/image" Target="../media/image63.jpeg"/><Relationship Id="rId4" Type="http://schemas.openxmlformats.org/officeDocument/2006/relationships/image" Target="../media/image62.png"/></Relationships>
</file>

<file path=ppt/slides/_rels/slide6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86.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77.emf"/></Relationships>
</file>

<file path=ppt/slides/_rels/slide87.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79.emf"/></Relationships>
</file>

<file path=ppt/slides/_rels/slide88.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81.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E127E6A4-7FC0-42AF-878D-62759614A1AB}"/>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0" y="1"/>
            <a:ext cx="11931795" cy="6881284"/>
          </a:xfrm>
          <a:prstGeom prst="rect">
            <a:avLst/>
          </a:prstGeom>
        </p:spPr>
      </p:pic>
      <p:grpSp>
        <p:nvGrpSpPr>
          <p:cNvPr id="15" name="Group 14">
            <a:extLst>
              <a:ext uri="{FF2B5EF4-FFF2-40B4-BE49-F238E27FC236}">
                <a16:creationId xmlns:a16="http://schemas.microsoft.com/office/drawing/2014/main" id="{03AB6FE5-3B48-467F-8958-8FFA06E92922}"/>
              </a:ext>
            </a:extLst>
          </p:cNvPr>
          <p:cNvGrpSpPr/>
          <p:nvPr/>
        </p:nvGrpSpPr>
        <p:grpSpPr>
          <a:xfrm>
            <a:off x="7726674" y="0"/>
            <a:ext cx="4465326" cy="6973446"/>
            <a:chOff x="7726674" y="0"/>
            <a:chExt cx="4465326" cy="6973446"/>
          </a:xfrm>
        </p:grpSpPr>
        <p:grpSp>
          <p:nvGrpSpPr>
            <p:cNvPr id="42" name="Group 41">
              <a:extLst>
                <a:ext uri="{FF2B5EF4-FFF2-40B4-BE49-F238E27FC236}">
                  <a16:creationId xmlns:a16="http://schemas.microsoft.com/office/drawing/2014/main" id="{A772455C-9EDA-404B-8788-24BAAA88B469}"/>
                </a:ext>
              </a:extLst>
            </p:cNvPr>
            <p:cNvGrpSpPr/>
            <p:nvPr/>
          </p:nvGrpSpPr>
          <p:grpSpPr>
            <a:xfrm>
              <a:off x="9711280" y="0"/>
              <a:ext cx="2480720" cy="6881284"/>
              <a:chOff x="5048307" y="-17463"/>
              <a:chExt cx="1860540" cy="5160963"/>
            </a:xfrm>
          </p:grpSpPr>
          <p:grpSp>
            <p:nvGrpSpPr>
              <p:cNvPr id="44" name="Group 43">
                <a:extLst>
                  <a:ext uri="{FF2B5EF4-FFF2-40B4-BE49-F238E27FC236}">
                    <a16:creationId xmlns:a16="http://schemas.microsoft.com/office/drawing/2014/main" id="{528407BA-C8C2-49EC-AA7B-C38E2ADF9EBC}"/>
                  </a:ext>
                </a:extLst>
              </p:cNvPr>
              <p:cNvGrpSpPr/>
              <p:nvPr/>
            </p:nvGrpSpPr>
            <p:grpSpPr>
              <a:xfrm>
                <a:off x="5048307" y="4532623"/>
                <a:ext cx="1662007" cy="569540"/>
                <a:chOff x="5048307" y="4532623"/>
                <a:chExt cx="1662007" cy="569540"/>
              </a:xfrm>
            </p:grpSpPr>
            <p:sp>
              <p:nvSpPr>
                <p:cNvPr id="48" name="TextBox 47">
                  <a:extLst>
                    <a:ext uri="{FF2B5EF4-FFF2-40B4-BE49-F238E27FC236}">
                      <a16:creationId xmlns:a16="http://schemas.microsoft.com/office/drawing/2014/main" id="{A92763C8-D0B1-4A19-89BD-74BE7A33BF4D}"/>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chemeClr val="bg1"/>
                      </a:solidFill>
                    </a:rPr>
                    <a:t>Canadian</a:t>
                  </a:r>
                </a:p>
                <a:p>
                  <a:pPr>
                    <a:buClr>
                      <a:schemeClr val="tx1"/>
                    </a:buClr>
                  </a:pPr>
                  <a:r>
                    <a:rPr lang="en-US" sz="1067" dirty="0">
                      <a:solidFill>
                        <a:schemeClr val="bg1"/>
                      </a:solidFill>
                    </a:rPr>
                    <a:t>Wood</a:t>
                  </a:r>
                </a:p>
                <a:p>
                  <a:pPr>
                    <a:buClr>
                      <a:schemeClr val="tx1"/>
                    </a:buClr>
                  </a:pPr>
                  <a:r>
                    <a:rPr lang="en-US" sz="1067" dirty="0">
                      <a:solidFill>
                        <a:schemeClr val="bg1"/>
                      </a:solidFill>
                    </a:rPr>
                    <a:t>Council</a:t>
                  </a:r>
                  <a:endParaRPr lang="en-CA" sz="1067" dirty="0" err="1">
                    <a:solidFill>
                      <a:schemeClr val="bg1"/>
                    </a:solidFill>
                  </a:endParaRPr>
                </a:p>
              </p:txBody>
            </p:sp>
            <p:sp>
              <p:nvSpPr>
                <p:cNvPr id="49" name="TextBox 48">
                  <a:extLst>
                    <a:ext uri="{FF2B5EF4-FFF2-40B4-BE49-F238E27FC236}">
                      <a16:creationId xmlns:a16="http://schemas.microsoft.com/office/drawing/2014/main" id="{19EFAFA0-B8FC-4C30-909A-B47FA49E3FED}"/>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chemeClr val="bg1"/>
                      </a:solidFill>
                    </a:rPr>
                    <a:t>Conseil</a:t>
                  </a:r>
                </a:p>
                <a:p>
                  <a:pPr>
                    <a:buClr>
                      <a:schemeClr val="tx1"/>
                    </a:buClr>
                  </a:pPr>
                  <a:r>
                    <a:rPr lang="en-US" sz="1067" dirty="0" err="1">
                      <a:solidFill>
                        <a:schemeClr val="bg1"/>
                      </a:solidFill>
                    </a:rPr>
                    <a:t>canadien</a:t>
                  </a:r>
                  <a:endParaRPr lang="en-US" sz="1067" dirty="0">
                    <a:solidFill>
                      <a:schemeClr val="bg1"/>
                    </a:solidFill>
                  </a:endParaRPr>
                </a:p>
                <a:p>
                  <a:pPr>
                    <a:buClr>
                      <a:schemeClr val="tx1"/>
                    </a:buClr>
                  </a:pPr>
                  <a:r>
                    <a:rPr lang="en-US" sz="1067" dirty="0">
                      <a:solidFill>
                        <a:schemeClr val="bg1"/>
                      </a:solidFill>
                    </a:rPr>
                    <a:t>du </a:t>
                  </a:r>
                  <a:r>
                    <a:rPr lang="en-US" sz="1067" dirty="0" err="1">
                      <a:solidFill>
                        <a:schemeClr val="bg1"/>
                      </a:solidFill>
                    </a:rPr>
                    <a:t>bois</a:t>
                  </a:r>
                  <a:endParaRPr lang="en-CA" sz="1067" dirty="0" err="1">
                    <a:solidFill>
                      <a:schemeClr val="bg1"/>
                    </a:solidFill>
                  </a:endParaRPr>
                </a:p>
              </p:txBody>
            </p:sp>
            <p:sp>
              <p:nvSpPr>
                <p:cNvPr id="50" name="Diagonal Stripe 49">
                  <a:extLst>
                    <a:ext uri="{FF2B5EF4-FFF2-40B4-BE49-F238E27FC236}">
                      <a16:creationId xmlns:a16="http://schemas.microsoft.com/office/drawing/2014/main" id="{E3BC319C-9CD1-4906-BDDF-C3299AFEE598}"/>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51" name="Diagonal Stripe 50">
                  <a:extLst>
                    <a:ext uri="{FF2B5EF4-FFF2-40B4-BE49-F238E27FC236}">
                      <a16:creationId xmlns:a16="http://schemas.microsoft.com/office/drawing/2014/main" id="{11493181-1B68-4256-ABAA-A9DEA14AD3D0}"/>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45" name="Group 44">
                <a:extLst>
                  <a:ext uri="{FF2B5EF4-FFF2-40B4-BE49-F238E27FC236}">
                    <a16:creationId xmlns:a16="http://schemas.microsoft.com/office/drawing/2014/main" id="{BA97B82D-B52D-4D87-9AD7-37EA1D63A8F2}"/>
                  </a:ext>
                </a:extLst>
              </p:cNvPr>
              <p:cNvGrpSpPr/>
              <p:nvPr/>
            </p:nvGrpSpPr>
            <p:grpSpPr>
              <a:xfrm>
                <a:off x="6686283" y="-17463"/>
                <a:ext cx="222564" cy="5160963"/>
                <a:chOff x="11896233" y="0"/>
                <a:chExt cx="295747" cy="6857990"/>
              </a:xfrm>
            </p:grpSpPr>
            <p:sp>
              <p:nvSpPr>
                <p:cNvPr id="46" name="Rectangle 45">
                  <a:extLst>
                    <a:ext uri="{FF2B5EF4-FFF2-40B4-BE49-F238E27FC236}">
                      <a16:creationId xmlns:a16="http://schemas.microsoft.com/office/drawing/2014/main" id="{53B7CD88-52DD-4EDC-846D-F2A3DEC1F195}"/>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47" name="Rectangle 46">
                  <a:extLst>
                    <a:ext uri="{FF2B5EF4-FFF2-40B4-BE49-F238E27FC236}">
                      <a16:creationId xmlns:a16="http://schemas.microsoft.com/office/drawing/2014/main" id="{AF866BAB-2FC4-471C-936C-6C93FB85E3E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grpSp>
        <p:pic>
          <p:nvPicPr>
            <p:cNvPr id="14" name="Picture 13" descr="A picture containing drawing&#10;&#10;Description automatically generated">
              <a:extLst>
                <a:ext uri="{FF2B5EF4-FFF2-40B4-BE49-F238E27FC236}">
                  <a16:creationId xmlns:a16="http://schemas.microsoft.com/office/drawing/2014/main" id="{8502FF59-79CE-4DA9-846D-B41F9CA7AB9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726674" y="5993402"/>
              <a:ext cx="2056528" cy="980044"/>
            </a:xfrm>
            <a:prstGeom prst="rect">
              <a:avLst/>
            </a:prstGeom>
          </p:spPr>
        </p:pic>
      </p:grpSp>
      <p:sp>
        <p:nvSpPr>
          <p:cNvPr id="16" name="Title 4">
            <a:extLst>
              <a:ext uri="{FF2B5EF4-FFF2-40B4-BE49-F238E27FC236}">
                <a16:creationId xmlns:a16="http://schemas.microsoft.com/office/drawing/2014/main" id="{5603DD67-5020-4E3F-9F74-0EB2EBA3DD4B}"/>
              </a:ext>
            </a:extLst>
          </p:cNvPr>
          <p:cNvSpPr txBox="1">
            <a:spLocks/>
          </p:cNvSpPr>
          <p:nvPr/>
        </p:nvSpPr>
        <p:spPr bwMode="auto">
          <a:xfrm>
            <a:off x="260205" y="332656"/>
            <a:ext cx="11324447" cy="428506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kern="0" dirty="0">
                <a:solidFill>
                  <a:schemeClr val="bg1"/>
                </a:solidFill>
                <a:latin typeface="+mn-lt"/>
              </a:rPr>
              <a:t>Wood Bridge Design</a:t>
            </a:r>
          </a:p>
          <a:p>
            <a:pPr algn="l" eaLnBrk="1" hangingPunct="1"/>
            <a:r>
              <a:rPr lang="en-US" kern="0" dirty="0">
                <a:solidFill>
                  <a:schemeClr val="bg1"/>
                </a:solidFill>
                <a:latin typeface="+mn-lt"/>
              </a:rPr>
              <a:t>Based on the</a:t>
            </a:r>
          </a:p>
          <a:p>
            <a:pPr algn="l" eaLnBrk="1" hangingPunct="1"/>
            <a:r>
              <a:rPr lang="en-US" kern="0" dirty="0">
                <a:solidFill>
                  <a:schemeClr val="bg1"/>
                </a:solidFill>
                <a:latin typeface="+mn-lt"/>
              </a:rPr>
              <a:t>Ontario Wood Highway Bridge Reference Guide</a:t>
            </a:r>
          </a:p>
        </p:txBody>
      </p:sp>
    </p:spTree>
    <p:extLst>
      <p:ext uri="{BB962C8B-B14F-4D97-AF65-F5344CB8AC3E}">
        <p14:creationId xmlns:p14="http://schemas.microsoft.com/office/powerpoint/2010/main" val="2963755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884AB1A-873A-C940-BA77-C883653E1A85}"/>
              </a:ext>
            </a:extLst>
          </p:cNvPr>
          <p:cNvSpPr txBox="1">
            <a:spLocks/>
          </p:cNvSpPr>
          <p:nvPr/>
        </p:nvSpPr>
        <p:spPr>
          <a:xfrm>
            <a:off x="1127448" y="1628799"/>
            <a:ext cx="8134672" cy="3666531"/>
          </a:xfrm>
          <a:prstGeom prst="rect">
            <a:avLst/>
          </a:prstGeom>
        </p:spPr>
        <p:txBody>
          <a:bodyPr/>
          <a:lstStyle>
            <a:lvl1pPr algn="l" rtl="0" fontAlgn="base">
              <a:spcBef>
                <a:spcPct val="0"/>
              </a:spcBef>
              <a:spcAft>
                <a:spcPct val="0"/>
              </a:spcAft>
              <a:defRPr sz="2200">
                <a:solidFill>
                  <a:srgbClr val="2D86C7"/>
                </a:solidFill>
                <a:latin typeface="+mn-lt"/>
                <a:ea typeface="+mj-ea"/>
                <a:cs typeface="Arial" panose="020B0604020202020204" pitchFamily="34" charset="0"/>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lnSpc>
                <a:spcPts val="4040"/>
              </a:lnSpc>
            </a:pPr>
            <a:r>
              <a:rPr lang="en-CA" sz="1800" b="1" dirty="0">
                <a:solidFill>
                  <a:srgbClr val="00314A"/>
                </a:solidFill>
              </a:rPr>
              <a:t>OVERVIEW OF TOPICS</a:t>
            </a:r>
          </a:p>
          <a:p>
            <a:pPr eaLnBrk="1" hangingPunct="1">
              <a:lnSpc>
                <a:spcPts val="4040"/>
              </a:lnSpc>
            </a:pPr>
            <a:endParaRPr lang="en-CA" sz="2400" b="1" dirty="0">
              <a:solidFill>
                <a:srgbClr val="00314A"/>
              </a:solidFill>
            </a:endParaRPr>
          </a:p>
          <a:p>
            <a:pPr eaLnBrk="1" hangingPunct="1">
              <a:lnSpc>
                <a:spcPts val="4040"/>
              </a:lnSpc>
            </a:pPr>
            <a:r>
              <a:rPr lang="en-CA" sz="2400" dirty="0"/>
              <a:t>Reference Materials</a:t>
            </a:r>
          </a:p>
          <a:p>
            <a:pPr eaLnBrk="1" hangingPunct="1">
              <a:lnSpc>
                <a:spcPts val="4040"/>
              </a:lnSpc>
            </a:pPr>
            <a:r>
              <a:rPr lang="en-CA" sz="2400" kern="0" dirty="0"/>
              <a:t>Wood Materials</a:t>
            </a:r>
          </a:p>
          <a:p>
            <a:pPr eaLnBrk="1" hangingPunct="1">
              <a:lnSpc>
                <a:spcPts val="4040"/>
              </a:lnSpc>
            </a:pPr>
            <a:r>
              <a:rPr lang="en-CA" sz="2400" b="1" kern="0" dirty="0"/>
              <a:t>Bridge Systems and Sample Bridges</a:t>
            </a:r>
          </a:p>
          <a:p>
            <a:pPr eaLnBrk="1" hangingPunct="1">
              <a:lnSpc>
                <a:spcPts val="4040"/>
              </a:lnSpc>
            </a:pPr>
            <a:r>
              <a:rPr lang="en-CA" sz="2400" kern="0" dirty="0"/>
              <a:t>Durability Considerations</a:t>
            </a:r>
          </a:p>
          <a:p>
            <a:pPr eaLnBrk="1" hangingPunct="1">
              <a:lnSpc>
                <a:spcPts val="4040"/>
              </a:lnSpc>
            </a:pPr>
            <a:r>
              <a:rPr lang="en-CA" sz="2400" kern="0" dirty="0"/>
              <a:t>Design Example</a:t>
            </a:r>
            <a:endParaRPr lang="en-US" sz="2400" kern="0" dirty="0"/>
          </a:p>
        </p:txBody>
      </p:sp>
      <p:pic>
        <p:nvPicPr>
          <p:cNvPr id="4" name="Picture 3">
            <a:extLst>
              <a:ext uri="{FF2B5EF4-FFF2-40B4-BE49-F238E27FC236}">
                <a16:creationId xmlns:a16="http://schemas.microsoft.com/office/drawing/2014/main" id="{FDAEF6E7-5E25-43C1-907D-751F8DA39A7F}"/>
              </a:ext>
            </a:extLst>
          </p:cNvPr>
          <p:cNvPicPr/>
          <p:nvPr/>
        </p:nvPicPr>
        <p:blipFill rotWithShape="1">
          <a:blip r:embed="rId3" cstate="screen">
            <a:extLst>
              <a:ext uri="{28A0092B-C50C-407E-A947-70E740481C1C}">
                <a14:useLocalDpi xmlns:a14="http://schemas.microsoft.com/office/drawing/2010/main" val="0"/>
              </a:ext>
            </a:extLst>
          </a:blip>
          <a:srcRect/>
          <a:stretch/>
        </p:blipFill>
        <p:spPr>
          <a:xfrm>
            <a:off x="8256240" y="0"/>
            <a:ext cx="3935760" cy="6858000"/>
          </a:xfrm>
          <a:prstGeom prst="rect">
            <a:avLst/>
          </a:prstGeom>
        </p:spPr>
      </p:pic>
    </p:spTree>
    <p:extLst>
      <p:ext uri="{BB962C8B-B14F-4D97-AF65-F5344CB8AC3E}">
        <p14:creationId xmlns:p14="http://schemas.microsoft.com/office/powerpoint/2010/main" val="355289355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LOADS &amp; IMPOSED DEFORMATIONS</a:t>
            </a:r>
          </a:p>
        </p:txBody>
      </p:sp>
      <p:sp>
        <p:nvSpPr>
          <p:cNvPr id="3" name="Content Placeholder 2">
            <a:extLst>
              <a:ext uri="{FF2B5EF4-FFF2-40B4-BE49-F238E27FC236}">
                <a16:creationId xmlns:a16="http://schemas.microsoft.com/office/drawing/2014/main" id="{EA03BFFE-B6AA-414B-9E0C-949BD2D64874}"/>
              </a:ext>
            </a:extLst>
          </p:cNvPr>
          <p:cNvSpPr>
            <a:spLocks noGrp="1"/>
          </p:cNvSpPr>
          <p:nvPr>
            <p:ph idx="1"/>
          </p:nvPr>
        </p:nvSpPr>
        <p:spPr>
          <a:xfrm>
            <a:off x="676275" y="908720"/>
            <a:ext cx="11182350" cy="5211764"/>
          </a:xfrm>
        </p:spPr>
        <p:txBody>
          <a:bodyPr>
            <a:normAutofit/>
          </a:bodyPr>
          <a:lstStyle/>
          <a:p>
            <a:pPr>
              <a:lnSpc>
                <a:spcPct val="90000"/>
              </a:lnSpc>
              <a:spcBef>
                <a:spcPts val="10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Self-Weight</a:t>
            </a:r>
            <a:r>
              <a:rPr lang="en-CA" altLang="en-US" sz="2400" dirty="0">
                <a:latin typeface="Century Gothic" panose="020B0502020202020204" pitchFamily="34" charset="0"/>
              </a:rPr>
              <a:t>		(</a:t>
            </a:r>
            <a:r>
              <a:rPr lang="el-GR" altLang="en-US" sz="2400" dirty="0">
                <a:solidFill>
                  <a:srgbClr val="0070C0"/>
                </a:solidFill>
                <a:latin typeface="Calibri" panose="020F0502020204030204" pitchFamily="34" charset="0"/>
                <a:cs typeface="Calibri" panose="020F0502020204030204" pitchFamily="34" charset="0"/>
              </a:rPr>
              <a:t>γ</a:t>
            </a:r>
            <a:r>
              <a:rPr lang="en-CA" altLang="en-US" sz="2400" baseline="-25000" dirty="0">
                <a:solidFill>
                  <a:srgbClr val="0070C0"/>
                </a:solidFill>
                <a:latin typeface="Calibri" panose="020F0502020204030204" pitchFamily="34" charset="0"/>
                <a:cs typeface="Calibri" panose="020F0502020204030204" pitchFamily="34" charset="0"/>
              </a:rPr>
              <a:t>wood</a:t>
            </a:r>
            <a:r>
              <a:rPr lang="en-CA" altLang="en-US" sz="2400" dirty="0">
                <a:solidFill>
                  <a:srgbClr val="0070C0"/>
                </a:solidFill>
                <a:latin typeface="Calibri" panose="020F0502020204030204" pitchFamily="34" charset="0"/>
                <a:cs typeface="Calibri" panose="020F0502020204030204" pitchFamily="34" charset="0"/>
              </a:rPr>
              <a:t> = 6.0 </a:t>
            </a:r>
            <a:r>
              <a:rPr lang="en-CA" altLang="en-US" sz="2400" dirty="0" err="1">
                <a:solidFill>
                  <a:srgbClr val="0070C0"/>
                </a:solidFill>
                <a:latin typeface="Calibri" panose="020F0502020204030204" pitchFamily="34" charset="0"/>
                <a:cs typeface="Calibri" panose="020F0502020204030204" pitchFamily="34" charset="0"/>
              </a:rPr>
              <a:t>kN</a:t>
            </a:r>
            <a:r>
              <a:rPr lang="en-CA" altLang="en-US" sz="2400" dirty="0">
                <a:solidFill>
                  <a:srgbClr val="0070C0"/>
                </a:solidFill>
                <a:latin typeface="Calibri" panose="020F0502020204030204" pitchFamily="34" charset="0"/>
                <a:cs typeface="Calibri" panose="020F0502020204030204" pitchFamily="34" charset="0"/>
              </a:rPr>
              <a:t>/m</a:t>
            </a:r>
            <a:r>
              <a:rPr lang="en-CA" altLang="en-US" sz="2400" baseline="30000" dirty="0">
                <a:solidFill>
                  <a:srgbClr val="0070C0"/>
                </a:solidFill>
                <a:latin typeface="Calibri" panose="020F0502020204030204" pitchFamily="34" charset="0"/>
                <a:cs typeface="Calibri" panose="020F0502020204030204" pitchFamily="34" charset="0"/>
              </a:rPr>
              <a:t>3</a:t>
            </a:r>
            <a:r>
              <a:rPr lang="en-CA" altLang="en-US" sz="2400" dirty="0">
                <a:latin typeface="Calibri" panose="020F0502020204030204" pitchFamily="34" charset="0"/>
                <a:cs typeface="Calibri" panose="020F0502020204030204" pitchFamily="34" charset="0"/>
              </a:rPr>
              <a:t>)</a:t>
            </a:r>
          </a:p>
          <a:p>
            <a:pPr>
              <a:lnSpc>
                <a:spcPct val="90000"/>
              </a:lnSpc>
              <a:spcBef>
                <a:spcPts val="10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cs typeface="Calibri" panose="020F0502020204030204" pitchFamily="34" charset="0"/>
              </a:rPr>
              <a:t>Superimposed Dead Load</a:t>
            </a:r>
          </a:p>
          <a:p>
            <a:pPr lvl="1">
              <a:lnSpc>
                <a:spcPct val="90000"/>
              </a:lnSpc>
              <a:spcBef>
                <a:spcPts val="5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cs typeface="Calibri" panose="020F0502020204030204" pitchFamily="34" charset="0"/>
              </a:rPr>
              <a:t>Wearing surface</a:t>
            </a:r>
            <a:r>
              <a:rPr lang="en-CA" altLang="en-US" sz="2400" dirty="0">
                <a:latin typeface="Century Gothic" panose="020B0502020202020204" pitchFamily="34" charset="0"/>
                <a:cs typeface="Calibri" panose="020F0502020204030204" pitchFamily="34" charset="0"/>
              </a:rPr>
              <a:t>	</a:t>
            </a:r>
            <a:r>
              <a:rPr lang="en-CA" altLang="en-US" sz="2400" dirty="0">
                <a:latin typeface="Century Gothic" panose="020B0502020202020204" pitchFamily="34" charset="0"/>
              </a:rPr>
              <a:t>(</a:t>
            </a:r>
            <a:r>
              <a:rPr lang="el-GR" altLang="en-US" sz="2400" dirty="0">
                <a:solidFill>
                  <a:srgbClr val="0070C0"/>
                </a:solidFill>
                <a:latin typeface="Calibri" panose="020F0502020204030204" pitchFamily="34" charset="0"/>
                <a:cs typeface="Calibri" panose="020F0502020204030204" pitchFamily="34" charset="0"/>
              </a:rPr>
              <a:t>γ</a:t>
            </a:r>
            <a:r>
              <a:rPr lang="en-CA" altLang="en-US" sz="2400" baseline="-25000" dirty="0">
                <a:solidFill>
                  <a:srgbClr val="0070C0"/>
                </a:solidFill>
                <a:latin typeface="Calibri" panose="020F0502020204030204" pitchFamily="34" charset="0"/>
                <a:cs typeface="Calibri" panose="020F0502020204030204" pitchFamily="34" charset="0"/>
              </a:rPr>
              <a:t>asphalt</a:t>
            </a:r>
            <a:r>
              <a:rPr lang="en-CA" altLang="en-US" sz="2400" dirty="0">
                <a:solidFill>
                  <a:srgbClr val="0070C0"/>
                </a:solidFill>
                <a:latin typeface="Calibri" panose="020F0502020204030204" pitchFamily="34" charset="0"/>
                <a:cs typeface="Calibri" panose="020F0502020204030204" pitchFamily="34" charset="0"/>
              </a:rPr>
              <a:t> = 23.5 </a:t>
            </a:r>
            <a:r>
              <a:rPr lang="en-CA" altLang="en-US" sz="2400" dirty="0" err="1">
                <a:solidFill>
                  <a:srgbClr val="0070C0"/>
                </a:solidFill>
                <a:latin typeface="Calibri" panose="020F0502020204030204" pitchFamily="34" charset="0"/>
                <a:cs typeface="Calibri" panose="020F0502020204030204" pitchFamily="34" charset="0"/>
              </a:rPr>
              <a:t>kN</a:t>
            </a:r>
            <a:r>
              <a:rPr lang="en-CA" altLang="en-US" sz="2400" dirty="0">
                <a:solidFill>
                  <a:srgbClr val="0070C0"/>
                </a:solidFill>
                <a:latin typeface="Calibri" panose="020F0502020204030204" pitchFamily="34" charset="0"/>
                <a:cs typeface="Calibri" panose="020F0502020204030204" pitchFamily="34" charset="0"/>
              </a:rPr>
              <a:t>/m</a:t>
            </a:r>
            <a:r>
              <a:rPr lang="en-CA" altLang="en-US" sz="2400" baseline="30000" dirty="0">
                <a:solidFill>
                  <a:srgbClr val="0070C0"/>
                </a:solidFill>
                <a:latin typeface="Calibri" panose="020F0502020204030204" pitchFamily="34" charset="0"/>
                <a:cs typeface="Calibri" panose="020F0502020204030204" pitchFamily="34" charset="0"/>
              </a:rPr>
              <a:t>3</a:t>
            </a:r>
            <a:r>
              <a:rPr lang="en-CA" altLang="en-US" sz="2400" dirty="0">
                <a:latin typeface="Calibri" panose="020F0502020204030204" pitchFamily="34" charset="0"/>
                <a:cs typeface="Calibri" panose="020F0502020204030204" pitchFamily="34" charset="0"/>
              </a:rPr>
              <a:t>)</a:t>
            </a:r>
          </a:p>
          <a:p>
            <a:pPr lvl="1">
              <a:lnSpc>
                <a:spcPct val="90000"/>
              </a:lnSpc>
              <a:spcBef>
                <a:spcPts val="5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cs typeface="Calibri" panose="020F0502020204030204" pitchFamily="34" charset="0"/>
              </a:rPr>
              <a:t>Barriers	</a:t>
            </a:r>
            <a:r>
              <a:rPr lang="en-CA" altLang="en-US" sz="2400" dirty="0">
                <a:latin typeface="Calibri" panose="020F0502020204030204" pitchFamily="34" charset="0"/>
                <a:cs typeface="Calibri" panose="020F0502020204030204" pitchFamily="34" charset="0"/>
              </a:rPr>
              <a:t>		</a:t>
            </a:r>
            <a:r>
              <a:rPr lang="en-CA" altLang="en-US" sz="2400" dirty="0">
                <a:latin typeface="Century Gothic" panose="020B0502020202020204" pitchFamily="34" charset="0"/>
              </a:rPr>
              <a:t>(</a:t>
            </a:r>
            <a:r>
              <a:rPr lang="el-GR" altLang="en-US" sz="2400" dirty="0">
                <a:solidFill>
                  <a:srgbClr val="0070C0"/>
                </a:solidFill>
                <a:latin typeface="Calibri" panose="020F0502020204030204" pitchFamily="34" charset="0"/>
                <a:cs typeface="Calibri" panose="020F0502020204030204" pitchFamily="34" charset="0"/>
              </a:rPr>
              <a:t>ω</a:t>
            </a:r>
            <a:r>
              <a:rPr lang="en-CA" altLang="en-US" sz="2400" baseline="-25000" dirty="0">
                <a:solidFill>
                  <a:srgbClr val="0070C0"/>
                </a:solidFill>
                <a:latin typeface="Calibri" panose="020F0502020204030204" pitchFamily="34" charset="0"/>
                <a:cs typeface="Calibri" panose="020F0502020204030204" pitchFamily="34" charset="0"/>
              </a:rPr>
              <a:t>barrier</a:t>
            </a:r>
            <a:r>
              <a:rPr lang="en-CA" altLang="en-US" sz="2400" dirty="0">
                <a:solidFill>
                  <a:srgbClr val="0070C0"/>
                </a:solidFill>
                <a:latin typeface="Calibri" panose="020F0502020204030204" pitchFamily="34" charset="0"/>
                <a:cs typeface="Calibri" panose="020F0502020204030204" pitchFamily="34" charset="0"/>
              </a:rPr>
              <a:t> = 1.3 </a:t>
            </a:r>
            <a:r>
              <a:rPr lang="en-CA" altLang="en-US" sz="2400" dirty="0" err="1">
                <a:solidFill>
                  <a:srgbClr val="0070C0"/>
                </a:solidFill>
                <a:latin typeface="Calibri" panose="020F0502020204030204" pitchFamily="34" charset="0"/>
                <a:cs typeface="Calibri" panose="020F0502020204030204" pitchFamily="34" charset="0"/>
              </a:rPr>
              <a:t>kN</a:t>
            </a:r>
            <a:r>
              <a:rPr lang="en-CA" altLang="en-US" sz="2400" dirty="0">
                <a:solidFill>
                  <a:srgbClr val="0070C0"/>
                </a:solidFill>
                <a:latin typeface="Calibri" panose="020F0502020204030204" pitchFamily="34" charset="0"/>
                <a:cs typeface="Calibri" panose="020F0502020204030204" pitchFamily="34" charset="0"/>
              </a:rPr>
              <a:t>/m</a:t>
            </a:r>
            <a:r>
              <a:rPr lang="en-CA" altLang="en-US" sz="2400" dirty="0">
                <a:latin typeface="Calibri" panose="020F0502020204030204" pitchFamily="34" charset="0"/>
                <a:cs typeface="Calibri" panose="020F0502020204030204" pitchFamily="34" charset="0"/>
              </a:rPr>
              <a:t>)</a:t>
            </a:r>
          </a:p>
          <a:p>
            <a:r>
              <a:rPr lang="en-CA" altLang="en-US" sz="2400" dirty="0">
                <a:solidFill>
                  <a:schemeClr val="tx1">
                    <a:lumMod val="85000"/>
                    <a:lumOff val="15000"/>
                  </a:schemeClr>
                </a:solidFill>
                <a:latin typeface="Century Gothic" panose="020B0502020202020204" pitchFamily="34" charset="0"/>
              </a:rPr>
              <a:t>Live Load</a:t>
            </a:r>
          </a:p>
          <a:p>
            <a:pPr lvl="1"/>
            <a:r>
              <a:rPr lang="en-CA" altLang="en-US" dirty="0">
                <a:solidFill>
                  <a:schemeClr val="tx1">
                    <a:lumMod val="85000"/>
                    <a:lumOff val="15000"/>
                  </a:schemeClr>
                </a:solidFill>
                <a:latin typeface="Century Gothic" panose="020B0502020202020204" pitchFamily="34" charset="0"/>
              </a:rPr>
              <a:t>Vertical CL-625-ONT loading</a:t>
            </a:r>
          </a:p>
          <a:p>
            <a:pPr lvl="1"/>
            <a:r>
              <a:rPr lang="en-CA" altLang="en-US" dirty="0">
                <a:solidFill>
                  <a:schemeClr val="tx1">
                    <a:lumMod val="85000"/>
                    <a:lumOff val="15000"/>
                  </a:schemeClr>
                </a:solidFill>
                <a:latin typeface="Century Gothic" panose="020B0502020202020204" pitchFamily="34" charset="0"/>
              </a:rPr>
              <a:t>Braking forces</a:t>
            </a:r>
            <a:endParaRPr lang="en-CA" altLang="en-US" dirty="0">
              <a:latin typeface="Calibri" panose="020F0502020204030204" pitchFamily="34" charset="0"/>
              <a:cs typeface="Calibri" panose="020F0502020204030204" pitchFamily="34" charset="0"/>
            </a:endParaRPr>
          </a:p>
          <a:p>
            <a:pPr lvl="1">
              <a:lnSpc>
                <a:spcPct val="90000"/>
              </a:lnSpc>
              <a:spcBef>
                <a:spcPts val="1000"/>
              </a:spcBef>
            </a:pPr>
            <a:endParaRPr lang="en-CA" altLang="en-US" dirty="0">
              <a:latin typeface="Century Gothic" panose="020B0502020202020204" pitchFamily="34" charset="0"/>
            </a:endParaRPr>
          </a:p>
        </p:txBody>
      </p:sp>
      <p:sp>
        <p:nvSpPr>
          <p:cNvPr id="5" name="Title 4">
            <a:extLst>
              <a:ext uri="{FF2B5EF4-FFF2-40B4-BE49-F238E27FC236}">
                <a16:creationId xmlns:a16="http://schemas.microsoft.com/office/drawing/2014/main" id="{87EC539D-D179-4430-8BFC-F9D7AE68A059}"/>
              </a:ext>
            </a:extLst>
          </p:cNvPr>
          <p:cNvSpPr txBox="1">
            <a:spLocks/>
          </p:cNvSpPr>
          <p:nvPr/>
        </p:nvSpPr>
        <p:spPr bwMode="auto">
          <a:xfrm>
            <a:off x="10296939" y="0"/>
            <a:ext cx="1895062"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Loading</a:t>
            </a:r>
          </a:p>
        </p:txBody>
      </p:sp>
    </p:spTree>
    <p:extLst>
      <p:ext uri="{BB962C8B-B14F-4D97-AF65-F5344CB8AC3E}">
        <p14:creationId xmlns:p14="http://schemas.microsoft.com/office/powerpoint/2010/main" val="426973020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Vertical CL-625-ONT Loading</a:t>
            </a:r>
          </a:p>
        </p:txBody>
      </p:sp>
      <p:sp>
        <p:nvSpPr>
          <p:cNvPr id="3" name="Content Placeholder 2">
            <a:extLst>
              <a:ext uri="{FF2B5EF4-FFF2-40B4-BE49-F238E27FC236}">
                <a16:creationId xmlns:a16="http://schemas.microsoft.com/office/drawing/2014/main" id="{EA03BFFE-B6AA-414B-9E0C-949BD2D64874}"/>
              </a:ext>
            </a:extLst>
          </p:cNvPr>
          <p:cNvSpPr>
            <a:spLocks noGrp="1"/>
          </p:cNvSpPr>
          <p:nvPr>
            <p:ph idx="1"/>
          </p:nvPr>
        </p:nvSpPr>
        <p:spPr>
          <a:xfrm>
            <a:off x="676276" y="5890153"/>
            <a:ext cx="11182350" cy="391406"/>
          </a:xfrm>
        </p:spPr>
        <p:txBody>
          <a:bodyPr>
            <a:normAutofit fontScale="92500" lnSpcReduction="10000"/>
          </a:bodyPr>
          <a:lstStyle/>
          <a:p>
            <a:pPr marL="0" indent="0">
              <a:buNone/>
            </a:pPr>
            <a:r>
              <a:rPr lang="en-CA" sz="1300" dirty="0"/>
              <a:t>Figure 3.2.10 – CHBDC vertical live load (Source: Clause A3.4.1, Figure A3.4.1 CL-625-ONT Truck; Clause A3.4.1, Figure A3.4.2 CL-625-ONT Lane Load; Clause 3.8.3.2., Figure 3.2 CL-W Truck – Canadian Highway Bridge Design Code. © 2017 Canadian Standards Association)</a:t>
            </a:r>
            <a:endParaRPr lang="en-CA" altLang="en-US" sz="13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51401D1-8447-48CE-8311-4C4ABA51E5B7}"/>
              </a:ext>
            </a:extLst>
          </p:cNvPr>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76276" y="1300126"/>
            <a:ext cx="4016251" cy="39797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A6DDC4B-B2B3-41D0-ABE9-F54B9AD1C38F}"/>
              </a:ext>
            </a:extLst>
          </p:cNvPr>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517311" y="1246418"/>
            <a:ext cx="3672001" cy="3884067"/>
          </a:xfrm>
          <a:prstGeom prst="rect">
            <a:avLst/>
          </a:prstGeom>
          <a:noFill/>
          <a:extLst>
            <a:ext uri="{909E8E84-426E-40DD-AFC4-6F175D3DCCD1}">
              <a14:hiddenFill xmlns:a14="http://schemas.microsoft.com/office/drawing/2010/main">
                <a:solidFill>
                  <a:srgbClr val="FFFFFF"/>
                </a:solidFill>
              </a14:hiddenFill>
            </a:ext>
          </a:extLst>
        </p:spPr>
      </p:pic>
      <p:sp>
        <p:nvSpPr>
          <p:cNvPr id="7" name="Title 4">
            <a:extLst>
              <a:ext uri="{FF2B5EF4-FFF2-40B4-BE49-F238E27FC236}">
                <a16:creationId xmlns:a16="http://schemas.microsoft.com/office/drawing/2014/main" id="{F4B3E5BC-8332-49BE-B2BB-0CE091BEAC42}"/>
              </a:ext>
            </a:extLst>
          </p:cNvPr>
          <p:cNvSpPr txBox="1">
            <a:spLocks/>
          </p:cNvSpPr>
          <p:nvPr/>
        </p:nvSpPr>
        <p:spPr bwMode="auto">
          <a:xfrm>
            <a:off x="10296939" y="0"/>
            <a:ext cx="1895062"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Loading</a:t>
            </a:r>
          </a:p>
        </p:txBody>
      </p:sp>
    </p:spTree>
    <p:extLst>
      <p:ext uri="{BB962C8B-B14F-4D97-AF65-F5344CB8AC3E}">
        <p14:creationId xmlns:p14="http://schemas.microsoft.com/office/powerpoint/2010/main" val="60820572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DYNAMIC LOAD ALLOWANCE</a:t>
            </a:r>
          </a:p>
        </p:txBody>
      </p:sp>
      <p:sp>
        <p:nvSpPr>
          <p:cNvPr id="7" name="Content Placeholder 2">
            <a:extLst>
              <a:ext uri="{FF2B5EF4-FFF2-40B4-BE49-F238E27FC236}">
                <a16:creationId xmlns:a16="http://schemas.microsoft.com/office/drawing/2014/main" id="{DF868B23-EABC-4406-B7DC-A765B21C0098}"/>
              </a:ext>
            </a:extLst>
          </p:cNvPr>
          <p:cNvSpPr>
            <a:spLocks noGrp="1"/>
          </p:cNvSpPr>
          <p:nvPr>
            <p:ph idx="1"/>
          </p:nvPr>
        </p:nvSpPr>
        <p:spPr>
          <a:xfrm>
            <a:off x="419100" y="1209946"/>
            <a:ext cx="11430000" cy="5381353"/>
          </a:xfrm>
        </p:spPr>
        <p:txBody>
          <a:bodyPr>
            <a:normAutofit/>
          </a:bodyPr>
          <a:lstStyle/>
          <a:p>
            <a:pPr eaLnBrk="1" hangingPunct="1">
              <a:buFont typeface="Arial" panose="020B0604020202020204" pitchFamily="34" charset="0"/>
              <a:buChar char="•"/>
              <a:defRPr/>
            </a:pPr>
            <a:r>
              <a:rPr lang="en-CA" altLang="en-US" sz="2400" dirty="0">
                <a:solidFill>
                  <a:schemeClr val="tx1">
                    <a:lumMod val="85000"/>
                    <a:lumOff val="15000"/>
                  </a:schemeClr>
                </a:solidFill>
                <a:latin typeface="Century Gothic" panose="020B0502020202020204" pitchFamily="34" charset="0"/>
              </a:rPr>
              <a:t>Dynamic Load Allowance</a:t>
            </a:r>
          </a:p>
          <a:p>
            <a:pPr lvl="1">
              <a:lnSpc>
                <a:spcPct val="90000"/>
              </a:lnSpc>
              <a:spcBef>
                <a:spcPts val="500"/>
              </a:spcBef>
              <a:buFont typeface="Arial" panose="020B0604020202020204" pitchFamily="34" charset="0"/>
              <a:buChar char="•"/>
              <a:defRPr/>
            </a:pPr>
            <a:r>
              <a:rPr lang="en-CA" altLang="en-US" sz="2400" dirty="0">
                <a:solidFill>
                  <a:schemeClr val="tx1">
                    <a:lumMod val="85000"/>
                    <a:lumOff val="15000"/>
                  </a:schemeClr>
                </a:solidFill>
                <a:latin typeface="Century Gothic" panose="020B0502020202020204" pitchFamily="34" charset="0"/>
              </a:rPr>
              <a:t>Accounts for interaction between vehicles and structure</a:t>
            </a:r>
          </a:p>
          <a:p>
            <a:pPr lvl="1">
              <a:lnSpc>
                <a:spcPct val="90000"/>
              </a:lnSpc>
              <a:spcBef>
                <a:spcPts val="500"/>
              </a:spcBef>
              <a:buFont typeface="Arial" panose="020B0604020202020204" pitchFamily="34" charset="0"/>
              <a:buChar char="•"/>
              <a:defRPr/>
            </a:pPr>
            <a:r>
              <a:rPr lang="en-CA" altLang="en-US" sz="2400" dirty="0">
                <a:solidFill>
                  <a:schemeClr val="tx1">
                    <a:lumMod val="85000"/>
                    <a:lumOff val="15000"/>
                  </a:schemeClr>
                </a:solidFill>
                <a:latin typeface="Century Gothic" panose="020B0502020202020204" pitchFamily="34" charset="0"/>
              </a:rPr>
              <a:t>Precludes dynamic analysis</a:t>
            </a:r>
          </a:p>
          <a:p>
            <a:pPr lvl="1">
              <a:lnSpc>
                <a:spcPct val="90000"/>
              </a:lnSpc>
              <a:spcBef>
                <a:spcPts val="500"/>
              </a:spcBef>
              <a:buFont typeface="Arial" panose="020B0604020202020204" pitchFamily="34" charset="0"/>
              <a:buChar char="•"/>
              <a:defRPr/>
            </a:pPr>
            <a:r>
              <a:rPr lang="en-CA" altLang="en-US" sz="2400" dirty="0">
                <a:solidFill>
                  <a:schemeClr val="tx1">
                    <a:lumMod val="85000"/>
                    <a:lumOff val="15000"/>
                  </a:schemeClr>
                </a:solidFill>
                <a:latin typeface="Century Gothic" panose="020B0502020202020204" pitchFamily="34" charset="0"/>
              </a:rPr>
              <a:t>Allows designer to convert dynamic load effects to an equivalent static load</a:t>
            </a:r>
          </a:p>
          <a:p>
            <a:pPr lvl="1">
              <a:lnSpc>
                <a:spcPct val="90000"/>
              </a:lnSpc>
              <a:spcBef>
                <a:spcPts val="500"/>
              </a:spcBef>
              <a:buFont typeface="Arial" panose="020B0604020202020204" pitchFamily="34" charset="0"/>
              <a:buChar char="•"/>
              <a:defRPr/>
            </a:pPr>
            <a:r>
              <a:rPr lang="en-CA" altLang="en-US" sz="2400" dirty="0">
                <a:solidFill>
                  <a:schemeClr val="tx1">
                    <a:lumMod val="85000"/>
                    <a:lumOff val="15000"/>
                  </a:schemeClr>
                </a:solidFill>
                <a:latin typeface="Century Gothic" panose="020B0502020202020204" pitchFamily="34" charset="0"/>
              </a:rPr>
              <a:t>Dependent on number of axles</a:t>
            </a:r>
          </a:p>
          <a:p>
            <a:pPr lvl="1">
              <a:lnSpc>
                <a:spcPct val="90000"/>
              </a:lnSpc>
              <a:spcBef>
                <a:spcPts val="500"/>
              </a:spcBef>
              <a:buFont typeface="Arial" panose="020B0604020202020204" pitchFamily="34" charset="0"/>
              <a:buChar char="•"/>
              <a:defRPr/>
            </a:pPr>
            <a:r>
              <a:rPr lang="en-CA" altLang="en-US" sz="2400" u="sng" dirty="0">
                <a:solidFill>
                  <a:schemeClr val="tx1">
                    <a:lumMod val="85000"/>
                    <a:lumOff val="15000"/>
                  </a:schemeClr>
                </a:solidFill>
                <a:latin typeface="Century Gothic" panose="020B0502020202020204" pitchFamily="34" charset="0"/>
              </a:rPr>
              <a:t>30% reduction for wood components!!!</a:t>
            </a:r>
          </a:p>
          <a:p>
            <a:pPr marL="457200" lvl="1" indent="0">
              <a:buNone/>
              <a:defRPr/>
            </a:pPr>
            <a:endParaRPr lang="en-CA" altLang="en-US" sz="1000" u="sng" dirty="0">
              <a:solidFill>
                <a:schemeClr val="tx1">
                  <a:lumMod val="85000"/>
                  <a:lumOff val="15000"/>
                </a:schemeClr>
              </a:solidFill>
              <a:latin typeface="Century Gothic" panose="020B0502020202020204" pitchFamily="34" charset="0"/>
            </a:endParaRPr>
          </a:p>
          <a:p>
            <a:pPr marL="914400" lvl="2" indent="0">
              <a:buNone/>
              <a:defRPr/>
            </a:pPr>
            <a:r>
              <a:rPr lang="en-CA" altLang="en-US" dirty="0">
                <a:solidFill>
                  <a:schemeClr val="tx1">
                    <a:lumMod val="85000"/>
                    <a:lumOff val="15000"/>
                  </a:schemeClr>
                </a:solidFill>
                <a:latin typeface="Century Gothic" panose="020B0502020202020204" pitchFamily="34" charset="0"/>
              </a:rPr>
              <a:t>e.g.  DLA for four axles = 1 + 0.25 x 70% = 1.175 (versus 1.25)</a:t>
            </a:r>
          </a:p>
        </p:txBody>
      </p:sp>
      <p:pic>
        <p:nvPicPr>
          <p:cNvPr id="2" name="Picture 1">
            <a:extLst>
              <a:ext uri="{FF2B5EF4-FFF2-40B4-BE49-F238E27FC236}">
                <a16:creationId xmlns:a16="http://schemas.microsoft.com/office/drawing/2014/main" id="{50185105-F2FC-42CA-91EC-6E9FCC7BFDB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3825" y="4673556"/>
            <a:ext cx="12068175" cy="2042209"/>
          </a:xfrm>
          <a:prstGeom prst="rect">
            <a:avLst/>
          </a:prstGeom>
        </p:spPr>
      </p:pic>
      <p:sp>
        <p:nvSpPr>
          <p:cNvPr id="8" name="TextBox 7">
            <a:extLst>
              <a:ext uri="{FF2B5EF4-FFF2-40B4-BE49-F238E27FC236}">
                <a16:creationId xmlns:a16="http://schemas.microsoft.com/office/drawing/2014/main" id="{2E859B9E-58E7-48E3-9FD3-8ED0EF382EE7}"/>
              </a:ext>
            </a:extLst>
          </p:cNvPr>
          <p:cNvSpPr txBox="1"/>
          <p:nvPr/>
        </p:nvSpPr>
        <p:spPr>
          <a:xfrm>
            <a:off x="9932917" y="5480050"/>
            <a:ext cx="711271" cy="369332"/>
          </a:xfrm>
          <a:prstGeom prst="rect">
            <a:avLst/>
          </a:prstGeom>
          <a:solidFill>
            <a:schemeClr val="bg1"/>
          </a:solidFill>
        </p:spPr>
        <p:txBody>
          <a:bodyPr wrap="square" rtlCol="0">
            <a:spAutoFit/>
          </a:bodyPr>
          <a:lstStyle/>
          <a:p>
            <a:r>
              <a:rPr lang="en-CA" sz="1800" b="1" dirty="0">
                <a:solidFill>
                  <a:srgbClr val="0070C0"/>
                </a:solidFill>
                <a:latin typeface="Century Gothic" panose="020B0502020202020204" pitchFamily="34" charset="0"/>
              </a:rPr>
              <a:t>0.40</a:t>
            </a:r>
            <a:endParaRPr lang="en-CA" sz="1200" b="1" dirty="0">
              <a:solidFill>
                <a:schemeClr val="accent1"/>
              </a:solidFill>
              <a:latin typeface="Century Gothic" panose="020B0502020202020204" pitchFamily="34" charset="0"/>
            </a:endParaRPr>
          </a:p>
        </p:txBody>
      </p:sp>
      <p:sp>
        <p:nvSpPr>
          <p:cNvPr id="9" name="TextBox 8">
            <a:extLst>
              <a:ext uri="{FF2B5EF4-FFF2-40B4-BE49-F238E27FC236}">
                <a16:creationId xmlns:a16="http://schemas.microsoft.com/office/drawing/2014/main" id="{A320B516-0110-4381-9834-94E02C31F8D0}"/>
              </a:ext>
            </a:extLst>
          </p:cNvPr>
          <p:cNvSpPr txBox="1"/>
          <p:nvPr/>
        </p:nvSpPr>
        <p:spPr>
          <a:xfrm>
            <a:off x="9932917" y="5883274"/>
            <a:ext cx="711271" cy="369332"/>
          </a:xfrm>
          <a:prstGeom prst="rect">
            <a:avLst/>
          </a:prstGeom>
          <a:solidFill>
            <a:schemeClr val="bg1"/>
          </a:solidFill>
        </p:spPr>
        <p:txBody>
          <a:bodyPr wrap="square" rtlCol="0">
            <a:spAutoFit/>
          </a:bodyPr>
          <a:lstStyle/>
          <a:p>
            <a:r>
              <a:rPr lang="en-CA" sz="1800" b="1" dirty="0">
                <a:solidFill>
                  <a:srgbClr val="0070C0"/>
                </a:solidFill>
                <a:latin typeface="Century Gothic" panose="020B0502020202020204" pitchFamily="34" charset="0"/>
              </a:rPr>
              <a:t>0.30</a:t>
            </a:r>
            <a:endParaRPr lang="en-CA" sz="1200" b="1" dirty="0">
              <a:solidFill>
                <a:srgbClr val="0070C0"/>
              </a:solidFill>
              <a:latin typeface="Century Gothic" panose="020B0502020202020204" pitchFamily="34" charset="0"/>
            </a:endParaRPr>
          </a:p>
        </p:txBody>
      </p:sp>
      <p:sp>
        <p:nvSpPr>
          <p:cNvPr id="10" name="TextBox 9">
            <a:extLst>
              <a:ext uri="{FF2B5EF4-FFF2-40B4-BE49-F238E27FC236}">
                <a16:creationId xmlns:a16="http://schemas.microsoft.com/office/drawing/2014/main" id="{7B33C461-E4F2-4128-9ECC-83F3F9F15782}"/>
              </a:ext>
            </a:extLst>
          </p:cNvPr>
          <p:cNvSpPr txBox="1"/>
          <p:nvPr/>
        </p:nvSpPr>
        <p:spPr>
          <a:xfrm>
            <a:off x="9932917" y="6286542"/>
            <a:ext cx="843603" cy="369332"/>
          </a:xfrm>
          <a:prstGeom prst="rect">
            <a:avLst/>
          </a:prstGeom>
          <a:solidFill>
            <a:schemeClr val="bg1"/>
          </a:solidFill>
        </p:spPr>
        <p:txBody>
          <a:bodyPr wrap="square" rtlCol="0">
            <a:spAutoFit/>
          </a:bodyPr>
          <a:lstStyle/>
          <a:p>
            <a:r>
              <a:rPr lang="en-CA" sz="1800" b="1" dirty="0">
                <a:solidFill>
                  <a:srgbClr val="0070C0"/>
                </a:solidFill>
                <a:latin typeface="Century Gothic" panose="020B0502020202020204" pitchFamily="34" charset="0"/>
              </a:rPr>
              <a:t>0.25</a:t>
            </a:r>
          </a:p>
        </p:txBody>
      </p:sp>
      <p:sp>
        <p:nvSpPr>
          <p:cNvPr id="11" name="Title 4">
            <a:extLst>
              <a:ext uri="{FF2B5EF4-FFF2-40B4-BE49-F238E27FC236}">
                <a16:creationId xmlns:a16="http://schemas.microsoft.com/office/drawing/2014/main" id="{E4FA644D-07EB-4F80-808D-4CC4901E3850}"/>
              </a:ext>
            </a:extLst>
          </p:cNvPr>
          <p:cNvSpPr txBox="1">
            <a:spLocks/>
          </p:cNvSpPr>
          <p:nvPr/>
        </p:nvSpPr>
        <p:spPr bwMode="auto">
          <a:xfrm>
            <a:off x="10296939" y="0"/>
            <a:ext cx="1895062"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Loading</a:t>
            </a:r>
          </a:p>
        </p:txBody>
      </p:sp>
    </p:spTree>
    <p:extLst>
      <p:ext uri="{BB962C8B-B14F-4D97-AF65-F5344CB8AC3E}">
        <p14:creationId xmlns:p14="http://schemas.microsoft.com/office/powerpoint/2010/main" val="131823848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BRAKING FORCE</a:t>
            </a:r>
          </a:p>
        </p:txBody>
      </p:sp>
      <p:sp>
        <p:nvSpPr>
          <p:cNvPr id="7" name="Content Placeholder 2">
            <a:extLst>
              <a:ext uri="{FF2B5EF4-FFF2-40B4-BE49-F238E27FC236}">
                <a16:creationId xmlns:a16="http://schemas.microsoft.com/office/drawing/2014/main" id="{DF868B23-EABC-4406-B7DC-A765B21C0098}"/>
              </a:ext>
            </a:extLst>
          </p:cNvPr>
          <p:cNvSpPr>
            <a:spLocks noGrp="1"/>
          </p:cNvSpPr>
          <p:nvPr>
            <p:ph idx="1"/>
          </p:nvPr>
        </p:nvSpPr>
        <p:spPr>
          <a:xfrm>
            <a:off x="419100" y="1209946"/>
            <a:ext cx="11430000" cy="5648054"/>
          </a:xfrm>
        </p:spPr>
        <p:txBody>
          <a:bodyPr>
            <a:normAutofit/>
          </a:bodyPr>
          <a:lstStyle/>
          <a:p>
            <a:pPr eaLnBrk="1" hangingPunct="1">
              <a:buFont typeface="Arial" panose="020B0604020202020204" pitchFamily="34" charset="0"/>
              <a:buChar char="•"/>
              <a:defRPr/>
            </a:pPr>
            <a:r>
              <a:rPr lang="en-CA" altLang="en-US" sz="2400" dirty="0">
                <a:solidFill>
                  <a:schemeClr val="tx1">
                    <a:lumMod val="85000"/>
                    <a:lumOff val="15000"/>
                  </a:schemeClr>
                </a:solidFill>
                <a:latin typeface="Century Gothic" panose="020B0502020202020204" pitchFamily="34" charset="0"/>
              </a:rPr>
              <a:t>Apply 15% of wheel load laterally as braking force</a:t>
            </a:r>
          </a:p>
          <a:p>
            <a:pPr eaLnBrk="1" hangingPunct="1">
              <a:buFont typeface="Arial" panose="020B0604020202020204" pitchFamily="34" charset="0"/>
              <a:buChar char="•"/>
              <a:defRPr/>
            </a:pPr>
            <a:endParaRPr lang="en-CA" altLang="en-US" sz="1000" dirty="0">
              <a:solidFill>
                <a:schemeClr val="tx1">
                  <a:lumMod val="85000"/>
                  <a:lumOff val="15000"/>
                </a:schemeClr>
              </a:solidFill>
              <a:latin typeface="Century Gothic" panose="020B0502020202020204" pitchFamily="34" charset="0"/>
            </a:endParaRPr>
          </a:p>
          <a:p>
            <a:pPr eaLnBrk="1" hangingPunct="1">
              <a:buFont typeface="Arial" panose="020B0604020202020204" pitchFamily="34" charset="0"/>
              <a:buChar char="•"/>
              <a:defRPr/>
            </a:pPr>
            <a:r>
              <a:rPr lang="en-CA" altLang="en-US" sz="2400" dirty="0">
                <a:solidFill>
                  <a:schemeClr val="tx1">
                    <a:lumMod val="85000"/>
                    <a:lumOff val="15000"/>
                  </a:schemeClr>
                </a:solidFill>
                <a:latin typeface="Century Gothic" panose="020B0502020202020204" pitchFamily="34" charset="0"/>
              </a:rPr>
              <a:t>Ignore CHBDC braking force component caused by lane load UDL</a:t>
            </a:r>
          </a:p>
          <a:p>
            <a:pPr eaLnBrk="1" hangingPunct="1">
              <a:buFont typeface="Arial" panose="020B0604020202020204" pitchFamily="34" charset="0"/>
              <a:buChar char="•"/>
              <a:defRPr/>
            </a:pPr>
            <a:endParaRPr lang="en-CA" altLang="en-US" sz="1000"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defRPr/>
            </a:pPr>
            <a:r>
              <a:rPr lang="en-CA" altLang="en-US" sz="2400" dirty="0">
                <a:solidFill>
                  <a:schemeClr val="tx1">
                    <a:lumMod val="85000"/>
                    <a:lumOff val="15000"/>
                  </a:schemeClr>
                </a:solidFill>
                <a:latin typeface="Century Gothic" panose="020B0502020202020204" pitchFamily="34" charset="0"/>
              </a:rPr>
              <a:t>Represents smaller vehicles braking elsewhere on structure</a:t>
            </a:r>
          </a:p>
          <a:p>
            <a:pPr lvl="1">
              <a:buFont typeface="Arial" panose="020B0604020202020204" pitchFamily="34" charset="0"/>
              <a:buChar char="•"/>
              <a:defRPr/>
            </a:pPr>
            <a:endParaRPr lang="en-CA" altLang="en-US" sz="1000"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defRPr/>
            </a:pPr>
            <a:r>
              <a:rPr lang="en-CA" altLang="en-US" sz="2400" dirty="0">
                <a:solidFill>
                  <a:schemeClr val="tx1">
                    <a:lumMod val="85000"/>
                    <a:lumOff val="15000"/>
                  </a:schemeClr>
                </a:solidFill>
                <a:latin typeface="Century Gothic" panose="020B0502020202020204" pitchFamily="34" charset="0"/>
              </a:rPr>
              <a:t>Deck panels are narrow, so can be ignored</a:t>
            </a:r>
          </a:p>
          <a:p>
            <a:pPr lvl="1">
              <a:buFont typeface="Arial" panose="020B0604020202020204" pitchFamily="34" charset="0"/>
              <a:buChar char="•"/>
              <a:defRPr/>
            </a:pPr>
            <a:endParaRPr lang="en-CA" altLang="en-US" sz="1000" dirty="0">
              <a:solidFill>
                <a:schemeClr val="tx1">
                  <a:lumMod val="85000"/>
                  <a:lumOff val="15000"/>
                </a:schemeClr>
              </a:solidFill>
              <a:latin typeface="Century Gothic" panose="020B0502020202020204" pitchFamily="34" charset="0"/>
            </a:endParaRPr>
          </a:p>
          <a:p>
            <a:pPr>
              <a:buFont typeface="Arial" panose="020B0604020202020204" pitchFamily="34" charset="0"/>
              <a:buChar char="•"/>
              <a:defRPr/>
            </a:pPr>
            <a:r>
              <a:rPr lang="en-CA" altLang="en-US" sz="2400" dirty="0">
                <a:solidFill>
                  <a:schemeClr val="tx1">
                    <a:lumMod val="85000"/>
                    <a:lumOff val="15000"/>
                  </a:schemeClr>
                </a:solidFill>
                <a:latin typeface="Century Gothic" panose="020B0502020202020204" pitchFamily="34" charset="0"/>
              </a:rPr>
              <a:t>Multi-lane reduction factors not necessary</a:t>
            </a:r>
          </a:p>
          <a:p>
            <a:pPr>
              <a:buFont typeface="Arial" panose="020B0604020202020204" pitchFamily="34" charset="0"/>
              <a:buChar char="•"/>
              <a:defRPr/>
            </a:pPr>
            <a:endParaRPr lang="en-CA" altLang="en-US" sz="1000"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defRPr/>
            </a:pPr>
            <a:r>
              <a:rPr lang="en-CA" altLang="en-US" sz="2400" dirty="0">
                <a:solidFill>
                  <a:schemeClr val="tx1">
                    <a:lumMod val="85000"/>
                    <a:lumOff val="15000"/>
                  </a:schemeClr>
                </a:solidFill>
                <a:latin typeface="Century Gothic" panose="020B0502020202020204" pitchFamily="34" charset="0"/>
              </a:rPr>
              <a:t>Already built into formula</a:t>
            </a:r>
          </a:p>
          <a:p>
            <a:pPr lvl="1">
              <a:buFont typeface="Arial" panose="020B0604020202020204" pitchFamily="34" charset="0"/>
              <a:buChar char="•"/>
              <a:defRPr/>
            </a:pPr>
            <a:endParaRPr lang="en-CA" altLang="en-US" sz="1000" dirty="0">
              <a:solidFill>
                <a:schemeClr val="tx1">
                  <a:lumMod val="85000"/>
                  <a:lumOff val="15000"/>
                </a:schemeClr>
              </a:solidFill>
              <a:latin typeface="Century Gothic" panose="020B0502020202020204" pitchFamily="34" charset="0"/>
            </a:endParaRPr>
          </a:p>
          <a:p>
            <a:pPr>
              <a:buFont typeface="Arial" panose="020B0604020202020204" pitchFamily="34" charset="0"/>
              <a:buChar char="•"/>
              <a:defRPr/>
            </a:pPr>
            <a:r>
              <a:rPr lang="en-CA" altLang="en-US" sz="2400" dirty="0">
                <a:solidFill>
                  <a:schemeClr val="tx1">
                    <a:lumMod val="85000"/>
                    <a:lumOff val="15000"/>
                  </a:schemeClr>
                </a:solidFill>
                <a:latin typeface="Century Gothic" panose="020B0502020202020204" pitchFamily="34" charset="0"/>
              </a:rPr>
              <a:t>More research is necessary to validate this approach</a:t>
            </a:r>
          </a:p>
          <a:p>
            <a:pPr lvl="1">
              <a:defRPr/>
            </a:pPr>
            <a:endParaRPr lang="en-CA" altLang="en-US" dirty="0">
              <a:latin typeface="Century Gothic" panose="020B0502020202020204" pitchFamily="34" charset="0"/>
            </a:endParaRPr>
          </a:p>
          <a:p>
            <a:pPr lvl="1">
              <a:defRPr/>
            </a:pPr>
            <a:endParaRPr lang="en-CA" altLang="en-US" dirty="0">
              <a:latin typeface="Century Gothic" panose="020B0502020202020204" pitchFamily="34" charset="0"/>
            </a:endParaRPr>
          </a:p>
          <a:p>
            <a:pPr lvl="1">
              <a:defRPr/>
            </a:pPr>
            <a:endParaRPr lang="en-CA" altLang="en-US" dirty="0">
              <a:latin typeface="Century Gothic" panose="020B0502020202020204" pitchFamily="34" charset="0"/>
            </a:endParaRPr>
          </a:p>
        </p:txBody>
      </p:sp>
      <p:sp>
        <p:nvSpPr>
          <p:cNvPr id="5" name="Title 4">
            <a:extLst>
              <a:ext uri="{FF2B5EF4-FFF2-40B4-BE49-F238E27FC236}">
                <a16:creationId xmlns:a16="http://schemas.microsoft.com/office/drawing/2014/main" id="{6C4CFE44-6F81-478D-96FB-EA37B938C76E}"/>
              </a:ext>
            </a:extLst>
          </p:cNvPr>
          <p:cNvSpPr txBox="1">
            <a:spLocks/>
          </p:cNvSpPr>
          <p:nvPr/>
        </p:nvSpPr>
        <p:spPr bwMode="auto">
          <a:xfrm>
            <a:off x="10296939" y="0"/>
            <a:ext cx="1895062"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Loading</a:t>
            </a:r>
          </a:p>
        </p:txBody>
      </p:sp>
    </p:spTree>
    <p:extLst>
      <p:ext uri="{BB962C8B-B14F-4D97-AF65-F5344CB8AC3E}">
        <p14:creationId xmlns:p14="http://schemas.microsoft.com/office/powerpoint/2010/main" val="54148816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BRAKING FORCE</a:t>
            </a:r>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DF868B23-EABC-4406-B7DC-A765B21C0098}"/>
                  </a:ext>
                </a:extLst>
              </p:cNvPr>
              <p:cNvSpPr>
                <a:spLocks noGrp="1"/>
              </p:cNvSpPr>
              <p:nvPr>
                <p:ph idx="1"/>
              </p:nvPr>
            </p:nvSpPr>
            <p:spPr>
              <a:xfrm>
                <a:off x="419100" y="1209946"/>
                <a:ext cx="11430000" cy="5648054"/>
              </a:xfrm>
            </p:spPr>
            <p:txBody>
              <a:bodyPr>
                <a:normAutofit/>
              </a:bodyPr>
              <a:lstStyle/>
              <a:p>
                <a:pPr eaLnBrk="1" hangingPunct="1">
                  <a:buFont typeface="Arial" panose="020B0604020202020204" pitchFamily="34" charset="0"/>
                  <a:buChar char="•"/>
                  <a:defRPr/>
                </a:pPr>
                <a:r>
                  <a:rPr lang="en-CA" altLang="en-US" sz="2400" dirty="0">
                    <a:solidFill>
                      <a:schemeClr val="tx1">
                        <a:lumMod val="85000"/>
                        <a:lumOff val="15000"/>
                      </a:schemeClr>
                    </a:solidFill>
                    <a:latin typeface="Century Gothic" panose="020B0502020202020204" pitchFamily="34" charset="0"/>
                  </a:rPr>
                  <a:t>The braking force is calculated as the sum of 180 kN plus 10% of the uniformly distributed portion of the lane for one design lane.</a:t>
                </a:r>
              </a:p>
              <a:p>
                <a:pPr lvl="1">
                  <a:defRPr/>
                </a:pPr>
                <a:r>
                  <a:rPr lang="en-CA" altLang="en-US" sz="2000" dirty="0">
                    <a:solidFill>
                      <a:schemeClr val="tx1">
                        <a:lumMod val="85000"/>
                        <a:lumOff val="15000"/>
                      </a:schemeClr>
                    </a:solidFill>
                    <a:latin typeface="Century Gothic" panose="020B0502020202020204" pitchFamily="34" charset="0"/>
                  </a:rPr>
                  <a:t>Bridge span = 18.000 m</a:t>
                </a:r>
              </a:p>
              <a:p>
                <a:pPr lvl="1">
                  <a:defRPr/>
                </a:pPr>
                <a:r>
                  <a:rPr lang="en-CA" altLang="en-US" sz="2000" dirty="0">
                    <a:solidFill>
                      <a:schemeClr val="tx1">
                        <a:lumMod val="85000"/>
                        <a:lumOff val="15000"/>
                      </a:schemeClr>
                    </a:solidFill>
                    <a:latin typeface="Century Gothic" panose="020B0502020202020204" pitchFamily="34" charset="0"/>
                  </a:rPr>
                  <a:t>Girders overhang the centre line of abutment bearings = 0.272 m</a:t>
                </a:r>
              </a:p>
              <a:p>
                <a:pPr lvl="1">
                  <a:defRPr/>
                </a:pPr>
                <a:r>
                  <a:rPr lang="en-CA" altLang="en-US" sz="2000" dirty="0">
                    <a:solidFill>
                      <a:schemeClr val="tx1">
                        <a:lumMod val="85000"/>
                        <a:lumOff val="15000"/>
                      </a:schemeClr>
                    </a:solidFill>
                    <a:latin typeface="Century Gothic" panose="020B0502020202020204" pitchFamily="34" charset="0"/>
                  </a:rPr>
                  <a:t>Total deck length = 18.544</a:t>
                </a:r>
              </a:p>
              <a:p>
                <a:pPr lvl="1">
                  <a:defRPr/>
                </a:pPr>
                <a:r>
                  <a:rPr lang="en-CA" altLang="en-US" sz="2000" dirty="0">
                    <a:solidFill>
                      <a:schemeClr val="tx1">
                        <a:lumMod val="85000"/>
                        <a:lumOff val="15000"/>
                      </a:schemeClr>
                    </a:solidFill>
                    <a:latin typeface="Century Gothic" panose="020B0502020202020204" pitchFamily="34" charset="0"/>
                  </a:rPr>
                  <a:t>Braking force is thus:</a:t>
                </a:r>
              </a:p>
              <a:p>
                <a:pPr marL="457200" lvl="1" indent="0">
                  <a:buNone/>
                  <a:defRPr/>
                </a:pPr>
                <a14:m>
                  <m:oMathPara xmlns:m="http://schemas.openxmlformats.org/officeDocument/2006/math">
                    <m:oMathParaPr>
                      <m:jc m:val="centerGroup"/>
                    </m:oMathParaPr>
                    <m:oMath xmlns:m="http://schemas.openxmlformats.org/officeDocument/2006/math">
                      <m:sSub>
                        <m:sSubPr>
                          <m:ctrlPr>
                            <a:rPr lang="en-CA" i="1">
                              <a:latin typeface="Cambria Math" panose="02040503050406030204" pitchFamily="18" charset="0"/>
                            </a:rPr>
                          </m:ctrlPr>
                        </m:sSubPr>
                        <m:e>
                          <m:r>
                            <a:rPr lang="en-CA" i="1">
                              <a:latin typeface="Cambria Math" panose="02040503050406030204" pitchFamily="18" charset="0"/>
                            </a:rPr>
                            <m:t>𝐹</m:t>
                          </m:r>
                        </m:e>
                        <m:sub>
                          <m:r>
                            <a:rPr lang="en-CA" i="1">
                              <a:latin typeface="Cambria Math" panose="02040503050406030204" pitchFamily="18" charset="0"/>
                            </a:rPr>
                            <m:t>𝑏𝑟</m:t>
                          </m:r>
                        </m:sub>
                      </m:sSub>
                      <m:r>
                        <a:rPr lang="en-CA" i="1">
                          <a:latin typeface="Cambria Math" panose="02040503050406030204" pitchFamily="18" charset="0"/>
                        </a:rPr>
                        <m:t>=180 </m:t>
                      </m:r>
                      <m:r>
                        <a:rPr lang="en-CA" i="1">
                          <a:latin typeface="Cambria Math" panose="02040503050406030204" pitchFamily="18" charset="0"/>
                        </a:rPr>
                        <m:t>𝑘𝑁</m:t>
                      </m:r>
                      <m:r>
                        <a:rPr lang="en-CA" i="1">
                          <a:latin typeface="Cambria Math" panose="02040503050406030204" pitchFamily="18" charset="0"/>
                        </a:rPr>
                        <m:t>+0.10×9</m:t>
                      </m:r>
                      <m:f>
                        <m:fPr>
                          <m:ctrlPr>
                            <a:rPr lang="en-CA" i="1">
                              <a:latin typeface="Cambria Math" panose="02040503050406030204" pitchFamily="18" charset="0"/>
                            </a:rPr>
                          </m:ctrlPr>
                        </m:fPr>
                        <m:num>
                          <m:r>
                            <a:rPr lang="en-CA" i="1">
                              <a:latin typeface="Cambria Math" panose="02040503050406030204" pitchFamily="18" charset="0"/>
                            </a:rPr>
                            <m:t>𝑘𝑁</m:t>
                          </m:r>
                        </m:num>
                        <m:den>
                          <m:r>
                            <a:rPr lang="en-CA" i="1">
                              <a:latin typeface="Cambria Math" panose="02040503050406030204" pitchFamily="18" charset="0"/>
                            </a:rPr>
                            <m:t>𝑚</m:t>
                          </m:r>
                        </m:den>
                      </m:f>
                      <m:r>
                        <a:rPr lang="en-CA" i="1">
                          <a:latin typeface="Cambria Math" panose="02040503050406030204" pitchFamily="18" charset="0"/>
                        </a:rPr>
                        <m:t>×18.544 </m:t>
                      </m:r>
                      <m:r>
                        <a:rPr lang="en-CA" i="1">
                          <a:latin typeface="Cambria Math" panose="02040503050406030204" pitchFamily="18" charset="0"/>
                        </a:rPr>
                        <m:t>𝑚</m:t>
                      </m:r>
                      <m:r>
                        <a:rPr lang="en-CA" i="1">
                          <a:latin typeface="Cambria Math" panose="02040503050406030204" pitchFamily="18" charset="0"/>
                        </a:rPr>
                        <m:t>=197 </m:t>
                      </m:r>
                      <m:r>
                        <a:rPr lang="en-CA" i="1">
                          <a:latin typeface="Cambria Math" panose="02040503050406030204" pitchFamily="18" charset="0"/>
                        </a:rPr>
                        <m:t>𝑘𝑁</m:t>
                      </m:r>
                    </m:oMath>
                  </m:oMathPara>
                </a14:m>
                <a:endParaRPr lang="en-CA" dirty="0"/>
              </a:p>
              <a:p>
                <a:pPr lvl="1">
                  <a:defRPr/>
                </a:pPr>
                <a:endParaRPr lang="en-CA" altLang="en-US" sz="2000" dirty="0">
                  <a:solidFill>
                    <a:schemeClr val="tx1">
                      <a:lumMod val="85000"/>
                      <a:lumOff val="15000"/>
                    </a:schemeClr>
                  </a:solidFill>
                  <a:latin typeface="Century Gothic" panose="020B0502020202020204" pitchFamily="34" charset="0"/>
                </a:endParaRPr>
              </a:p>
              <a:p>
                <a:pPr>
                  <a:defRPr/>
                </a:pPr>
                <a:r>
                  <a:rPr lang="en-CA" sz="2400" dirty="0">
                    <a:latin typeface="Century Gothic" panose="020B0502020202020204" pitchFamily="34" charset="0"/>
                  </a:rPr>
                  <a:t>The heaviest wheel load of the CL-625-ONT truck occurs at Axle 4 = 87.5 kN</a:t>
                </a:r>
              </a:p>
              <a:p>
                <a:pPr lvl="1">
                  <a:defRPr/>
                </a:pPr>
                <a:r>
                  <a:rPr lang="en-CA" sz="2000" dirty="0">
                    <a:latin typeface="Century Gothic" panose="020B0502020202020204" pitchFamily="34" charset="0"/>
                  </a:rPr>
                  <a:t>Max discrete wheel braking load is therefore:</a:t>
                </a:r>
              </a:p>
              <a:p>
                <a:pPr marL="457200" lvl="1" indent="0">
                  <a:buNone/>
                  <a:defRPr/>
                </a:pPr>
                <a14:m>
                  <m:oMathPara xmlns:m="http://schemas.openxmlformats.org/officeDocument/2006/math">
                    <m:oMathParaPr>
                      <m:jc m:val="centerGroup"/>
                    </m:oMathParaPr>
                    <m:oMath xmlns:m="http://schemas.openxmlformats.org/officeDocument/2006/math">
                      <m:sSub>
                        <m:sSubPr>
                          <m:ctrlPr>
                            <a:rPr lang="en-CA" i="1">
                              <a:latin typeface="Cambria Math" panose="02040503050406030204" pitchFamily="18" charset="0"/>
                            </a:rPr>
                          </m:ctrlPr>
                        </m:sSubPr>
                        <m:e>
                          <m:r>
                            <a:rPr lang="en-CA" i="1">
                              <a:latin typeface="Cambria Math" panose="02040503050406030204" pitchFamily="18" charset="0"/>
                            </a:rPr>
                            <m:t>𝐹</m:t>
                          </m:r>
                        </m:e>
                        <m:sub>
                          <m:r>
                            <a:rPr lang="en-CA" i="1">
                              <a:latin typeface="Cambria Math" panose="02040503050406030204" pitchFamily="18" charset="0"/>
                            </a:rPr>
                            <m:t>𝑏𝑟</m:t>
                          </m:r>
                        </m:sub>
                      </m:sSub>
                      <m:r>
                        <a:rPr lang="en-CA" i="1">
                          <a:latin typeface="Cambria Math" panose="02040503050406030204" pitchFamily="18" charset="0"/>
                        </a:rPr>
                        <m:t>=87.5 </m:t>
                      </m:r>
                      <m:r>
                        <a:rPr lang="en-CA" i="1">
                          <a:latin typeface="Cambria Math" panose="02040503050406030204" pitchFamily="18" charset="0"/>
                        </a:rPr>
                        <m:t>𝑘𝑁</m:t>
                      </m:r>
                      <m:r>
                        <a:rPr lang="en-CA" i="1">
                          <a:latin typeface="Cambria Math" panose="02040503050406030204" pitchFamily="18" charset="0"/>
                        </a:rPr>
                        <m:t>×</m:t>
                      </m:r>
                      <m:f>
                        <m:fPr>
                          <m:ctrlPr>
                            <a:rPr lang="en-CA" i="1">
                              <a:latin typeface="Cambria Math" panose="02040503050406030204" pitchFamily="18" charset="0"/>
                            </a:rPr>
                          </m:ctrlPr>
                        </m:fPr>
                        <m:num>
                          <m:r>
                            <a:rPr lang="en-CA" i="1">
                              <a:latin typeface="Cambria Math" panose="02040503050406030204" pitchFamily="18" charset="0"/>
                            </a:rPr>
                            <m:t>180 </m:t>
                          </m:r>
                          <m:r>
                            <a:rPr lang="en-CA" i="1">
                              <a:latin typeface="Cambria Math" panose="02040503050406030204" pitchFamily="18" charset="0"/>
                            </a:rPr>
                            <m:t>𝑘𝑁</m:t>
                          </m:r>
                        </m:num>
                        <m:den>
                          <m:r>
                            <a:rPr lang="en-CA" i="1">
                              <a:latin typeface="Cambria Math" panose="02040503050406030204" pitchFamily="18" charset="0"/>
                            </a:rPr>
                            <m:t>2×625 </m:t>
                          </m:r>
                          <m:r>
                            <a:rPr lang="en-CA" i="1">
                              <a:latin typeface="Cambria Math" panose="02040503050406030204" pitchFamily="18" charset="0"/>
                            </a:rPr>
                            <m:t>𝑘𝑁</m:t>
                          </m:r>
                        </m:den>
                      </m:f>
                      <m:r>
                        <a:rPr lang="en-CA" i="1">
                          <a:latin typeface="Cambria Math" panose="02040503050406030204" pitchFamily="18" charset="0"/>
                        </a:rPr>
                        <m:t>=87.5 </m:t>
                      </m:r>
                      <m:r>
                        <a:rPr lang="en-CA" i="1">
                          <a:latin typeface="Cambria Math" panose="02040503050406030204" pitchFamily="18" charset="0"/>
                        </a:rPr>
                        <m:t>𝑘𝑁</m:t>
                      </m:r>
                      <m:r>
                        <a:rPr lang="en-CA" i="1">
                          <a:latin typeface="Cambria Math" panose="02040503050406030204" pitchFamily="18" charset="0"/>
                        </a:rPr>
                        <m:t>×0.144=12.6 </m:t>
                      </m:r>
                      <m:r>
                        <a:rPr lang="en-CA" i="1">
                          <a:latin typeface="Cambria Math" panose="02040503050406030204" pitchFamily="18" charset="0"/>
                        </a:rPr>
                        <m:t>𝑘𝑁</m:t>
                      </m:r>
                    </m:oMath>
                  </m:oMathPara>
                </a14:m>
                <a:endParaRPr lang="en-CA" dirty="0"/>
              </a:p>
              <a:p>
                <a:pPr lvl="1">
                  <a:defRPr/>
                </a:pPr>
                <a:endParaRPr lang="en-CA" sz="2000" dirty="0">
                  <a:latin typeface="Century Gothic" panose="020B0502020202020204" pitchFamily="34" charset="0"/>
                </a:endParaRPr>
              </a:p>
              <a:p>
                <a:pPr marL="457200" lvl="1" indent="0">
                  <a:buNone/>
                  <a:defRPr/>
                </a:pPr>
                <a:endParaRPr lang="en-CA" altLang="en-US" dirty="0">
                  <a:latin typeface="Century Gothic" panose="020B0502020202020204" pitchFamily="34" charset="0"/>
                </a:endParaRPr>
              </a:p>
              <a:p>
                <a:pPr lvl="1">
                  <a:defRPr/>
                </a:pPr>
                <a:endParaRPr lang="en-CA" altLang="en-US" dirty="0">
                  <a:latin typeface="Century Gothic" panose="020B0502020202020204" pitchFamily="34" charset="0"/>
                </a:endParaRPr>
              </a:p>
              <a:p>
                <a:pPr lvl="1">
                  <a:defRPr/>
                </a:pPr>
                <a:endParaRPr lang="en-CA" altLang="en-US" dirty="0">
                  <a:latin typeface="Century Gothic" panose="020B0502020202020204" pitchFamily="34" charset="0"/>
                </a:endParaRPr>
              </a:p>
            </p:txBody>
          </p:sp>
        </mc:Choice>
        <mc:Fallback xmlns="">
          <p:sp>
            <p:nvSpPr>
              <p:cNvPr id="7" name="Content Placeholder 2">
                <a:extLst>
                  <a:ext uri="{FF2B5EF4-FFF2-40B4-BE49-F238E27FC236}">
                    <a16:creationId xmlns:a16="http://schemas.microsoft.com/office/drawing/2014/main" id="{DF868B23-EABC-4406-B7DC-A765B21C0098}"/>
                  </a:ext>
                </a:extLst>
              </p:cNvPr>
              <p:cNvSpPr>
                <a:spLocks noGrp="1" noRot="1" noChangeAspect="1" noMove="1" noResize="1" noEditPoints="1" noAdjustHandles="1" noChangeArrowheads="1" noChangeShapeType="1" noTextEdit="1"/>
              </p:cNvSpPr>
              <p:nvPr>
                <p:ph idx="1"/>
              </p:nvPr>
            </p:nvSpPr>
            <p:spPr>
              <a:xfrm>
                <a:off x="419100" y="1209946"/>
                <a:ext cx="11430000" cy="5648054"/>
              </a:xfrm>
              <a:blipFill>
                <a:blip r:embed="rId3"/>
                <a:stretch>
                  <a:fillRect l="-747" t="-1510" r="-587"/>
                </a:stretch>
              </a:blipFill>
            </p:spPr>
            <p:txBody>
              <a:bodyPr/>
              <a:lstStyle/>
              <a:p>
                <a:r>
                  <a:rPr lang="en-CA">
                    <a:noFill/>
                  </a:rPr>
                  <a:t> </a:t>
                </a:r>
              </a:p>
            </p:txBody>
          </p:sp>
        </mc:Fallback>
      </mc:AlternateContent>
      <p:sp>
        <p:nvSpPr>
          <p:cNvPr id="5" name="Title 4">
            <a:extLst>
              <a:ext uri="{FF2B5EF4-FFF2-40B4-BE49-F238E27FC236}">
                <a16:creationId xmlns:a16="http://schemas.microsoft.com/office/drawing/2014/main" id="{8D05C69A-EBED-4729-9286-5F2A70D78717}"/>
              </a:ext>
            </a:extLst>
          </p:cNvPr>
          <p:cNvSpPr txBox="1">
            <a:spLocks/>
          </p:cNvSpPr>
          <p:nvPr/>
        </p:nvSpPr>
        <p:spPr bwMode="auto">
          <a:xfrm>
            <a:off x="10296939" y="0"/>
            <a:ext cx="1895062"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Loading</a:t>
            </a:r>
          </a:p>
        </p:txBody>
      </p:sp>
    </p:spTree>
    <p:extLst>
      <p:ext uri="{BB962C8B-B14F-4D97-AF65-F5344CB8AC3E}">
        <p14:creationId xmlns:p14="http://schemas.microsoft.com/office/powerpoint/2010/main" val="285837262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LOADS &amp; IMPOSED DEFORMATIONS</a:t>
            </a:r>
          </a:p>
        </p:txBody>
      </p:sp>
      <p:sp>
        <p:nvSpPr>
          <p:cNvPr id="3" name="Content Placeholder 2">
            <a:extLst>
              <a:ext uri="{FF2B5EF4-FFF2-40B4-BE49-F238E27FC236}">
                <a16:creationId xmlns:a16="http://schemas.microsoft.com/office/drawing/2014/main" id="{EA03BFFE-B6AA-414B-9E0C-949BD2D64874}"/>
              </a:ext>
            </a:extLst>
          </p:cNvPr>
          <p:cNvSpPr>
            <a:spLocks noGrp="1"/>
          </p:cNvSpPr>
          <p:nvPr>
            <p:ph idx="1"/>
          </p:nvPr>
        </p:nvSpPr>
        <p:spPr>
          <a:xfrm>
            <a:off x="676275" y="908720"/>
            <a:ext cx="11182350" cy="5211764"/>
          </a:xfrm>
        </p:spPr>
        <p:txBody>
          <a:bodyPr>
            <a:normAutofit/>
          </a:bodyPr>
          <a:lstStyle/>
          <a:p>
            <a:pPr>
              <a:lnSpc>
                <a:spcPct val="90000"/>
              </a:lnSpc>
              <a:spcBef>
                <a:spcPts val="10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Self-Weight</a:t>
            </a:r>
            <a:r>
              <a:rPr lang="en-CA" altLang="en-US" sz="2400" dirty="0">
                <a:latin typeface="Century Gothic" panose="020B0502020202020204" pitchFamily="34" charset="0"/>
              </a:rPr>
              <a:t>		(</a:t>
            </a:r>
            <a:r>
              <a:rPr lang="el-GR" altLang="en-US" sz="2400" dirty="0">
                <a:solidFill>
                  <a:srgbClr val="0070C0"/>
                </a:solidFill>
                <a:latin typeface="Calibri" panose="020F0502020204030204" pitchFamily="34" charset="0"/>
                <a:cs typeface="Calibri" panose="020F0502020204030204" pitchFamily="34" charset="0"/>
              </a:rPr>
              <a:t>γ</a:t>
            </a:r>
            <a:r>
              <a:rPr lang="en-CA" altLang="en-US" sz="2400" baseline="-25000" dirty="0">
                <a:solidFill>
                  <a:srgbClr val="0070C0"/>
                </a:solidFill>
                <a:latin typeface="Calibri" panose="020F0502020204030204" pitchFamily="34" charset="0"/>
                <a:cs typeface="Calibri" panose="020F0502020204030204" pitchFamily="34" charset="0"/>
              </a:rPr>
              <a:t>wood</a:t>
            </a:r>
            <a:r>
              <a:rPr lang="en-CA" altLang="en-US" sz="2400" dirty="0">
                <a:solidFill>
                  <a:srgbClr val="0070C0"/>
                </a:solidFill>
                <a:latin typeface="Calibri" panose="020F0502020204030204" pitchFamily="34" charset="0"/>
                <a:cs typeface="Calibri" panose="020F0502020204030204" pitchFamily="34" charset="0"/>
              </a:rPr>
              <a:t> = 6.0 </a:t>
            </a:r>
            <a:r>
              <a:rPr lang="en-CA" altLang="en-US" sz="2400" dirty="0" err="1">
                <a:solidFill>
                  <a:srgbClr val="0070C0"/>
                </a:solidFill>
                <a:latin typeface="Calibri" panose="020F0502020204030204" pitchFamily="34" charset="0"/>
                <a:cs typeface="Calibri" panose="020F0502020204030204" pitchFamily="34" charset="0"/>
              </a:rPr>
              <a:t>kN</a:t>
            </a:r>
            <a:r>
              <a:rPr lang="en-CA" altLang="en-US" sz="2400" dirty="0">
                <a:solidFill>
                  <a:srgbClr val="0070C0"/>
                </a:solidFill>
                <a:latin typeface="Calibri" panose="020F0502020204030204" pitchFamily="34" charset="0"/>
                <a:cs typeface="Calibri" panose="020F0502020204030204" pitchFamily="34" charset="0"/>
              </a:rPr>
              <a:t>/m</a:t>
            </a:r>
            <a:r>
              <a:rPr lang="en-CA" altLang="en-US" sz="2400" baseline="30000" dirty="0">
                <a:solidFill>
                  <a:srgbClr val="0070C0"/>
                </a:solidFill>
                <a:latin typeface="Calibri" panose="020F0502020204030204" pitchFamily="34" charset="0"/>
                <a:cs typeface="Calibri" panose="020F0502020204030204" pitchFamily="34" charset="0"/>
              </a:rPr>
              <a:t>3</a:t>
            </a:r>
            <a:r>
              <a:rPr lang="en-CA" altLang="en-US" sz="2400" dirty="0">
                <a:latin typeface="Calibri" panose="020F0502020204030204" pitchFamily="34" charset="0"/>
                <a:cs typeface="Calibri" panose="020F0502020204030204" pitchFamily="34" charset="0"/>
              </a:rPr>
              <a:t>)</a:t>
            </a:r>
          </a:p>
          <a:p>
            <a:pPr>
              <a:lnSpc>
                <a:spcPct val="90000"/>
              </a:lnSpc>
              <a:spcBef>
                <a:spcPts val="10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cs typeface="Calibri" panose="020F0502020204030204" pitchFamily="34" charset="0"/>
              </a:rPr>
              <a:t>Superimposed Dead Load</a:t>
            </a:r>
          </a:p>
          <a:p>
            <a:pPr lvl="1">
              <a:lnSpc>
                <a:spcPct val="90000"/>
              </a:lnSpc>
              <a:spcBef>
                <a:spcPts val="5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cs typeface="Calibri" panose="020F0502020204030204" pitchFamily="34" charset="0"/>
              </a:rPr>
              <a:t>Wearing surface</a:t>
            </a:r>
            <a:r>
              <a:rPr lang="en-CA" altLang="en-US" sz="2400" dirty="0">
                <a:latin typeface="Century Gothic" panose="020B0502020202020204" pitchFamily="34" charset="0"/>
                <a:cs typeface="Calibri" panose="020F0502020204030204" pitchFamily="34" charset="0"/>
              </a:rPr>
              <a:t>	</a:t>
            </a:r>
            <a:r>
              <a:rPr lang="en-CA" altLang="en-US" sz="2400" dirty="0">
                <a:latin typeface="Century Gothic" panose="020B0502020202020204" pitchFamily="34" charset="0"/>
              </a:rPr>
              <a:t>(</a:t>
            </a:r>
            <a:r>
              <a:rPr lang="el-GR" altLang="en-US" sz="2400" dirty="0">
                <a:solidFill>
                  <a:srgbClr val="0070C0"/>
                </a:solidFill>
                <a:latin typeface="Calibri" panose="020F0502020204030204" pitchFamily="34" charset="0"/>
                <a:cs typeface="Calibri" panose="020F0502020204030204" pitchFamily="34" charset="0"/>
              </a:rPr>
              <a:t>γ</a:t>
            </a:r>
            <a:r>
              <a:rPr lang="en-CA" altLang="en-US" sz="2400" baseline="-25000" dirty="0">
                <a:solidFill>
                  <a:srgbClr val="0070C0"/>
                </a:solidFill>
                <a:latin typeface="Calibri" panose="020F0502020204030204" pitchFamily="34" charset="0"/>
                <a:cs typeface="Calibri" panose="020F0502020204030204" pitchFamily="34" charset="0"/>
              </a:rPr>
              <a:t>asphalt</a:t>
            </a:r>
            <a:r>
              <a:rPr lang="en-CA" altLang="en-US" sz="2400" dirty="0">
                <a:solidFill>
                  <a:srgbClr val="0070C0"/>
                </a:solidFill>
                <a:latin typeface="Calibri" panose="020F0502020204030204" pitchFamily="34" charset="0"/>
                <a:cs typeface="Calibri" panose="020F0502020204030204" pitchFamily="34" charset="0"/>
              </a:rPr>
              <a:t> = 23.5 </a:t>
            </a:r>
            <a:r>
              <a:rPr lang="en-CA" altLang="en-US" sz="2400" dirty="0" err="1">
                <a:solidFill>
                  <a:srgbClr val="0070C0"/>
                </a:solidFill>
                <a:latin typeface="Calibri" panose="020F0502020204030204" pitchFamily="34" charset="0"/>
                <a:cs typeface="Calibri" panose="020F0502020204030204" pitchFamily="34" charset="0"/>
              </a:rPr>
              <a:t>kN</a:t>
            </a:r>
            <a:r>
              <a:rPr lang="en-CA" altLang="en-US" sz="2400" dirty="0">
                <a:solidFill>
                  <a:srgbClr val="0070C0"/>
                </a:solidFill>
                <a:latin typeface="Calibri" panose="020F0502020204030204" pitchFamily="34" charset="0"/>
                <a:cs typeface="Calibri" panose="020F0502020204030204" pitchFamily="34" charset="0"/>
              </a:rPr>
              <a:t>/m</a:t>
            </a:r>
            <a:r>
              <a:rPr lang="en-CA" altLang="en-US" sz="2400" baseline="30000" dirty="0">
                <a:solidFill>
                  <a:srgbClr val="0070C0"/>
                </a:solidFill>
                <a:latin typeface="Calibri" panose="020F0502020204030204" pitchFamily="34" charset="0"/>
                <a:cs typeface="Calibri" panose="020F0502020204030204" pitchFamily="34" charset="0"/>
              </a:rPr>
              <a:t>3</a:t>
            </a:r>
            <a:r>
              <a:rPr lang="en-CA" altLang="en-US" sz="2400" dirty="0">
                <a:latin typeface="Calibri" panose="020F0502020204030204" pitchFamily="34" charset="0"/>
                <a:cs typeface="Calibri" panose="020F0502020204030204" pitchFamily="34" charset="0"/>
              </a:rPr>
              <a:t>)</a:t>
            </a:r>
          </a:p>
          <a:p>
            <a:pPr lvl="1">
              <a:lnSpc>
                <a:spcPct val="90000"/>
              </a:lnSpc>
              <a:spcBef>
                <a:spcPts val="5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cs typeface="Calibri" panose="020F0502020204030204" pitchFamily="34" charset="0"/>
              </a:rPr>
              <a:t>Barriers	</a:t>
            </a:r>
            <a:r>
              <a:rPr lang="en-CA" altLang="en-US" sz="2400" dirty="0">
                <a:latin typeface="Calibri" panose="020F0502020204030204" pitchFamily="34" charset="0"/>
                <a:cs typeface="Calibri" panose="020F0502020204030204" pitchFamily="34" charset="0"/>
              </a:rPr>
              <a:t>		</a:t>
            </a:r>
            <a:r>
              <a:rPr lang="en-CA" altLang="en-US" sz="2400" dirty="0">
                <a:latin typeface="Century Gothic" panose="020B0502020202020204" pitchFamily="34" charset="0"/>
              </a:rPr>
              <a:t>(</a:t>
            </a:r>
            <a:r>
              <a:rPr lang="el-GR" altLang="en-US" sz="2400" dirty="0">
                <a:solidFill>
                  <a:srgbClr val="0070C0"/>
                </a:solidFill>
                <a:latin typeface="Calibri" panose="020F0502020204030204" pitchFamily="34" charset="0"/>
                <a:cs typeface="Calibri" panose="020F0502020204030204" pitchFamily="34" charset="0"/>
              </a:rPr>
              <a:t>ω</a:t>
            </a:r>
            <a:r>
              <a:rPr lang="en-CA" altLang="en-US" sz="2400" baseline="-25000" dirty="0">
                <a:solidFill>
                  <a:srgbClr val="0070C0"/>
                </a:solidFill>
                <a:latin typeface="Calibri" panose="020F0502020204030204" pitchFamily="34" charset="0"/>
                <a:cs typeface="Calibri" panose="020F0502020204030204" pitchFamily="34" charset="0"/>
              </a:rPr>
              <a:t>barrier</a:t>
            </a:r>
            <a:r>
              <a:rPr lang="en-CA" altLang="en-US" sz="2400" dirty="0">
                <a:solidFill>
                  <a:srgbClr val="0070C0"/>
                </a:solidFill>
                <a:latin typeface="Calibri" panose="020F0502020204030204" pitchFamily="34" charset="0"/>
                <a:cs typeface="Calibri" panose="020F0502020204030204" pitchFamily="34" charset="0"/>
              </a:rPr>
              <a:t> = 1.3 </a:t>
            </a:r>
            <a:r>
              <a:rPr lang="en-CA" altLang="en-US" sz="2400" dirty="0" err="1">
                <a:solidFill>
                  <a:srgbClr val="0070C0"/>
                </a:solidFill>
                <a:latin typeface="Calibri" panose="020F0502020204030204" pitchFamily="34" charset="0"/>
                <a:cs typeface="Calibri" panose="020F0502020204030204" pitchFamily="34" charset="0"/>
              </a:rPr>
              <a:t>kN</a:t>
            </a:r>
            <a:r>
              <a:rPr lang="en-CA" altLang="en-US" sz="2400" dirty="0">
                <a:solidFill>
                  <a:srgbClr val="0070C0"/>
                </a:solidFill>
                <a:latin typeface="Calibri" panose="020F0502020204030204" pitchFamily="34" charset="0"/>
                <a:cs typeface="Calibri" panose="020F0502020204030204" pitchFamily="34" charset="0"/>
              </a:rPr>
              <a:t>/m</a:t>
            </a:r>
            <a:r>
              <a:rPr lang="en-CA" altLang="en-US" sz="2400" dirty="0">
                <a:latin typeface="Calibri" panose="020F0502020204030204" pitchFamily="34" charset="0"/>
                <a:cs typeface="Calibri" panose="020F0502020204030204" pitchFamily="34" charset="0"/>
              </a:rPr>
              <a:t>)</a:t>
            </a:r>
          </a:p>
          <a:p>
            <a:pPr>
              <a:lnSpc>
                <a:spcPct val="90000"/>
              </a:lnSpc>
              <a:spcBef>
                <a:spcPts val="10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Live Load</a:t>
            </a:r>
          </a:p>
          <a:p>
            <a:pPr lvl="1">
              <a:lnSpc>
                <a:spcPct val="90000"/>
              </a:lnSpc>
              <a:spcBef>
                <a:spcPts val="5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Vertical CL-625-ONT loading</a:t>
            </a:r>
          </a:p>
          <a:p>
            <a:pPr lvl="1">
              <a:lnSpc>
                <a:spcPct val="90000"/>
              </a:lnSpc>
              <a:spcBef>
                <a:spcPts val="5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Braking forces</a:t>
            </a:r>
            <a:endParaRPr lang="en-CA" altLang="en-US" sz="2400" dirty="0">
              <a:solidFill>
                <a:schemeClr val="tx1">
                  <a:lumMod val="85000"/>
                  <a:lumOff val="15000"/>
                </a:schemeClr>
              </a:solidFill>
              <a:latin typeface="Calibri" panose="020F0502020204030204" pitchFamily="34" charset="0"/>
              <a:cs typeface="Calibri" panose="020F0502020204030204" pitchFamily="34" charset="0"/>
            </a:endParaRPr>
          </a:p>
          <a:p>
            <a:r>
              <a:rPr lang="en-CA" altLang="en-US" sz="2400" dirty="0">
                <a:solidFill>
                  <a:schemeClr val="tx1">
                    <a:lumMod val="85000"/>
                    <a:lumOff val="15000"/>
                  </a:schemeClr>
                </a:solidFill>
                <a:latin typeface="Century Gothic" panose="020B0502020202020204" pitchFamily="34" charset="0"/>
              </a:rPr>
              <a:t>Wind Loads</a:t>
            </a:r>
          </a:p>
          <a:p>
            <a:pPr lvl="1"/>
            <a:r>
              <a:rPr lang="en-CA" altLang="en-US" dirty="0">
                <a:solidFill>
                  <a:schemeClr val="tx1">
                    <a:lumMod val="85000"/>
                    <a:lumOff val="15000"/>
                  </a:schemeClr>
                </a:solidFill>
                <a:latin typeface="Century Gothic" panose="020B0502020202020204" pitchFamily="34" charset="0"/>
              </a:rPr>
              <a:t>Vertical wind on structure</a:t>
            </a:r>
          </a:p>
          <a:p>
            <a:pPr lvl="1"/>
            <a:r>
              <a:rPr lang="en-CA" altLang="en-US" dirty="0">
                <a:solidFill>
                  <a:schemeClr val="tx1">
                    <a:lumMod val="85000"/>
                    <a:lumOff val="15000"/>
                  </a:schemeClr>
                </a:solidFill>
                <a:latin typeface="Century Gothic" panose="020B0502020202020204" pitchFamily="34" charset="0"/>
              </a:rPr>
              <a:t>Horizontal wind on structure</a:t>
            </a:r>
          </a:p>
          <a:p>
            <a:pPr lvl="1"/>
            <a:r>
              <a:rPr lang="en-CA" altLang="en-US" dirty="0">
                <a:solidFill>
                  <a:schemeClr val="tx1">
                    <a:lumMod val="85000"/>
                    <a:lumOff val="15000"/>
                  </a:schemeClr>
                </a:solidFill>
                <a:latin typeface="Century Gothic" panose="020B0502020202020204" pitchFamily="34" charset="0"/>
              </a:rPr>
              <a:t>Horizontal wind on live load</a:t>
            </a:r>
          </a:p>
        </p:txBody>
      </p:sp>
      <p:sp>
        <p:nvSpPr>
          <p:cNvPr id="5" name="Title 4">
            <a:extLst>
              <a:ext uri="{FF2B5EF4-FFF2-40B4-BE49-F238E27FC236}">
                <a16:creationId xmlns:a16="http://schemas.microsoft.com/office/drawing/2014/main" id="{6F2B3F9F-E31A-47E5-B08D-F203AA346438}"/>
              </a:ext>
            </a:extLst>
          </p:cNvPr>
          <p:cNvSpPr txBox="1">
            <a:spLocks/>
          </p:cNvSpPr>
          <p:nvPr/>
        </p:nvSpPr>
        <p:spPr bwMode="auto">
          <a:xfrm>
            <a:off x="10296939" y="0"/>
            <a:ext cx="1895062"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Loading</a:t>
            </a:r>
          </a:p>
        </p:txBody>
      </p:sp>
    </p:spTree>
    <p:extLst>
      <p:ext uri="{BB962C8B-B14F-4D97-AF65-F5344CB8AC3E}">
        <p14:creationId xmlns:p14="http://schemas.microsoft.com/office/powerpoint/2010/main" val="207331539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Vertical Wind Load</a:t>
            </a:r>
          </a:p>
        </p:txBody>
      </p:sp>
      <p:graphicFrame>
        <p:nvGraphicFramePr>
          <p:cNvPr id="2" name="Table 1">
            <a:extLst>
              <a:ext uri="{FF2B5EF4-FFF2-40B4-BE49-F238E27FC236}">
                <a16:creationId xmlns:a16="http://schemas.microsoft.com/office/drawing/2014/main" id="{21398D50-3032-4D72-B274-1664041C0674}"/>
              </a:ext>
            </a:extLst>
          </p:cNvPr>
          <p:cNvGraphicFramePr>
            <a:graphicFrameLocks noGrp="1"/>
          </p:cNvGraphicFramePr>
          <p:nvPr>
            <p:extLst>
              <p:ext uri="{D42A27DB-BD31-4B8C-83A1-F6EECF244321}">
                <p14:modId xmlns:p14="http://schemas.microsoft.com/office/powerpoint/2010/main" val="3426172666"/>
              </p:ext>
            </p:extLst>
          </p:nvPr>
        </p:nvGraphicFramePr>
        <p:xfrm>
          <a:off x="1865193" y="1381449"/>
          <a:ext cx="8461613" cy="1747713"/>
        </p:xfrm>
        <a:graphic>
          <a:graphicData uri="http://schemas.openxmlformats.org/drawingml/2006/table">
            <a:tbl>
              <a:tblPr firstRow="1" firstCol="1" bandRow="1"/>
              <a:tblGrid>
                <a:gridCol w="1346973">
                  <a:extLst>
                    <a:ext uri="{9D8B030D-6E8A-4147-A177-3AD203B41FA5}">
                      <a16:colId xmlns:a16="http://schemas.microsoft.com/office/drawing/2014/main" val="2019800087"/>
                    </a:ext>
                  </a:extLst>
                </a:gridCol>
                <a:gridCol w="337373">
                  <a:extLst>
                    <a:ext uri="{9D8B030D-6E8A-4147-A177-3AD203B41FA5}">
                      <a16:colId xmlns:a16="http://schemas.microsoft.com/office/drawing/2014/main" val="2996149732"/>
                    </a:ext>
                  </a:extLst>
                </a:gridCol>
                <a:gridCol w="701156">
                  <a:extLst>
                    <a:ext uri="{9D8B030D-6E8A-4147-A177-3AD203B41FA5}">
                      <a16:colId xmlns:a16="http://schemas.microsoft.com/office/drawing/2014/main" val="4166315279"/>
                    </a:ext>
                  </a:extLst>
                </a:gridCol>
                <a:gridCol w="660262">
                  <a:extLst>
                    <a:ext uri="{9D8B030D-6E8A-4147-A177-3AD203B41FA5}">
                      <a16:colId xmlns:a16="http://schemas.microsoft.com/office/drawing/2014/main" val="2194513864"/>
                    </a:ext>
                  </a:extLst>
                </a:gridCol>
                <a:gridCol w="4572419">
                  <a:extLst>
                    <a:ext uri="{9D8B030D-6E8A-4147-A177-3AD203B41FA5}">
                      <a16:colId xmlns:a16="http://schemas.microsoft.com/office/drawing/2014/main" val="4204226548"/>
                    </a:ext>
                  </a:extLst>
                </a:gridCol>
                <a:gridCol w="843430">
                  <a:extLst>
                    <a:ext uri="{9D8B030D-6E8A-4147-A177-3AD203B41FA5}">
                      <a16:colId xmlns:a16="http://schemas.microsoft.com/office/drawing/2014/main" val="223338077"/>
                    </a:ext>
                  </a:extLst>
                </a:gridCol>
              </a:tblGrid>
              <a:tr h="192405">
                <a:tc>
                  <a:txBody>
                    <a:bodyPr/>
                    <a:lstStyle/>
                    <a:p>
                      <a:pPr>
                        <a:lnSpc>
                          <a:spcPct val="107000"/>
                        </a:lnSpc>
                        <a:spcAft>
                          <a:spcPts val="0"/>
                        </a:spcAft>
                      </a:pPr>
                      <a:r>
                        <a:rPr lang="en-CA" sz="1800" b="1" i="1" dirty="0">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q</a:t>
                      </a:r>
                      <a:r>
                        <a:rPr lang="en-CA" sz="1800" b="1" i="1" baseline="-25000" dirty="0">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50</a:t>
                      </a:r>
                      <a:endParaRPr lang="en-CA" sz="1800" b="1" i="1" dirty="0">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15000"/>
                        </a:lnSpc>
                        <a:spcAft>
                          <a:spcPts val="1000"/>
                        </a:spcAft>
                      </a:pPr>
                      <a:r>
                        <a:rPr lang="en-CA" sz="1800" b="1" i="1" dirty="0">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endParaRPr lang="en-CA" sz="1800" b="1" dirty="0">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tc>
                  <a:txBody>
                    <a:bodyPr/>
                    <a:lstStyle/>
                    <a:p>
                      <a:pPr algn="ctr">
                        <a:lnSpc>
                          <a:spcPct val="115000"/>
                        </a:lnSpc>
                        <a:spcAft>
                          <a:spcPts val="1000"/>
                        </a:spcAft>
                      </a:pPr>
                      <a:r>
                        <a:rPr lang="en-CA" sz="1800" b="1" dirty="0">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465</a:t>
                      </a:r>
                    </a:p>
                  </a:txBody>
                  <a:tcPr marL="68580" marR="68580" marT="0" marB="0">
                    <a:lnL>
                      <a:noFill/>
                    </a:lnL>
                    <a:lnR>
                      <a:noFill/>
                    </a:lnR>
                    <a:lnT>
                      <a:noFill/>
                    </a:lnT>
                    <a:lnB>
                      <a:noFill/>
                    </a:lnB>
                  </a:tcPr>
                </a:tc>
                <a:tc>
                  <a:txBody>
                    <a:bodyPr/>
                    <a:lstStyle/>
                    <a:p>
                      <a:pPr algn="ctr">
                        <a:lnSpc>
                          <a:spcPct val="115000"/>
                        </a:lnSpc>
                        <a:spcAft>
                          <a:spcPts val="1000"/>
                        </a:spcAft>
                      </a:pPr>
                      <a:r>
                        <a:rPr lang="en-CA" sz="1800" b="1" dirty="0">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Pa</a:t>
                      </a:r>
                    </a:p>
                  </a:txBody>
                  <a:tcPr marL="68580" marR="68580" marT="0" marB="0">
                    <a:lnL>
                      <a:noFill/>
                    </a:lnL>
                    <a:lnR>
                      <a:noFill/>
                    </a:lnR>
                    <a:lnT>
                      <a:noFill/>
                    </a:lnT>
                    <a:lnB>
                      <a:noFill/>
                    </a:lnB>
                  </a:tcPr>
                </a:tc>
                <a:tc gridSpan="2">
                  <a:txBody>
                    <a:bodyPr/>
                    <a:lstStyle/>
                    <a:p>
                      <a:pPr>
                        <a:lnSpc>
                          <a:spcPct val="115000"/>
                        </a:lnSpc>
                        <a:spcAft>
                          <a:spcPts val="1000"/>
                        </a:spcAft>
                      </a:pPr>
                      <a:r>
                        <a:rPr lang="en-CA" sz="18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Hourly mean reference wind pressure for a 50-year return period</a:t>
                      </a:r>
                    </a:p>
                  </a:txBody>
                  <a:tcPr marL="68580" marR="68580" marT="0" marB="0" anchor="b">
                    <a:lnL>
                      <a:noFill/>
                    </a:lnL>
                    <a:lnR>
                      <a:noFill/>
                    </a:lnR>
                    <a:lnT>
                      <a:noFill/>
                    </a:lnT>
                    <a:lnB>
                      <a:noFill/>
                    </a:lnB>
                  </a:tcPr>
                </a:tc>
                <a:tc hMerge="1">
                  <a:txBody>
                    <a:bodyPr/>
                    <a:lstStyle/>
                    <a:p>
                      <a:endParaRPr lang="en-CA"/>
                    </a:p>
                  </a:txBody>
                  <a:tcPr/>
                </a:tc>
                <a:extLst>
                  <a:ext uri="{0D108BD9-81ED-4DB2-BD59-A6C34878D82A}">
                    <a16:rowId xmlns:a16="http://schemas.microsoft.com/office/drawing/2014/main" val="3306653027"/>
                  </a:ext>
                </a:extLst>
              </a:tr>
              <a:tr h="192405">
                <a:tc>
                  <a:txBody>
                    <a:bodyPr/>
                    <a:lstStyle/>
                    <a:p>
                      <a:pPr>
                        <a:lnSpc>
                          <a:spcPct val="107000"/>
                        </a:lnSpc>
                        <a:spcAft>
                          <a:spcPts val="0"/>
                        </a:spcAft>
                      </a:pPr>
                      <a:r>
                        <a:rPr lang="en-CA" sz="18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a:t>
                      </a:r>
                      <a:r>
                        <a:rPr lang="en-CA" sz="1800" b="1" i="1" baseline="-25000">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e</a:t>
                      </a:r>
                      <a:endParaRPr lang="en-CA" sz="18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15000"/>
                        </a:lnSpc>
                        <a:spcAft>
                          <a:spcPts val="1000"/>
                        </a:spcAft>
                      </a:pPr>
                      <a:r>
                        <a:rPr lang="en-CA" sz="18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endParaRPr lang="en-CA" sz="18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tc>
                  <a:txBody>
                    <a:bodyPr/>
                    <a:lstStyle/>
                    <a:p>
                      <a:pPr algn="ctr">
                        <a:lnSpc>
                          <a:spcPct val="115000"/>
                        </a:lnSpc>
                        <a:spcAft>
                          <a:spcPts val="1000"/>
                        </a:spcAft>
                      </a:pPr>
                      <a:r>
                        <a:rPr lang="en-CA" sz="1800" b="1" dirty="0">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1.0</a:t>
                      </a:r>
                    </a:p>
                  </a:txBody>
                  <a:tcPr marL="68580" marR="68580" marT="0" marB="0">
                    <a:lnL>
                      <a:noFill/>
                    </a:lnL>
                    <a:lnR>
                      <a:noFill/>
                    </a:lnR>
                    <a:lnT>
                      <a:noFill/>
                    </a:lnT>
                    <a:lnB>
                      <a:noFill/>
                    </a:lnB>
                  </a:tcPr>
                </a:tc>
                <a:tc>
                  <a:txBody>
                    <a:bodyPr/>
                    <a:lstStyle/>
                    <a:p>
                      <a:pPr>
                        <a:lnSpc>
                          <a:spcPct val="107000"/>
                        </a:lnSpc>
                      </a:pPr>
                      <a:endParaRPr lang="en-CA" sz="1800" b="1" dirty="0">
                        <a:solidFill>
                          <a:schemeClr val="bg2">
                            <a:lumMod val="25000"/>
                          </a:schemeClr>
                        </a:solidFill>
                        <a:effectLst/>
                        <a:latin typeface="Century Gothic" panose="020B050202020202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15000"/>
                        </a:lnSpc>
                        <a:spcAft>
                          <a:spcPts val="1000"/>
                        </a:spcAft>
                      </a:pPr>
                      <a:r>
                        <a:rPr lang="en-CA" sz="18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wind exposure coefficient</a:t>
                      </a:r>
                    </a:p>
                  </a:txBody>
                  <a:tcPr marL="68580" marR="68580" marT="0" marB="0" anchor="b">
                    <a:lnL>
                      <a:noFill/>
                    </a:lnL>
                    <a:lnR>
                      <a:noFill/>
                    </a:lnR>
                    <a:lnT>
                      <a:noFill/>
                    </a:lnT>
                    <a:lnB>
                      <a:noFill/>
                    </a:lnB>
                  </a:tcPr>
                </a:tc>
                <a:tc>
                  <a:txBody>
                    <a:bodyPr/>
                    <a:lstStyle/>
                    <a:p>
                      <a:pPr>
                        <a:lnSpc>
                          <a:spcPct val="115000"/>
                        </a:lnSpc>
                        <a:spcAft>
                          <a:spcPts val="1000"/>
                        </a:spcAft>
                      </a:pPr>
                      <a:r>
                        <a:rPr lang="en-CA" sz="1200">
                          <a:effectLst/>
                          <a:latin typeface="HelveticaNeueLT Std Lt"/>
                          <a:ea typeface="Calibri" panose="020F0502020204030204" pitchFamily="34" charset="0"/>
                          <a:cs typeface="Arial" panose="020B0604020202020204" pitchFamily="34" charset="0"/>
                        </a:rPr>
                        <a:t> </a:t>
                      </a:r>
                    </a:p>
                  </a:txBody>
                  <a:tcPr marL="0" marR="0" marT="0" marB="0" anchor="ctr">
                    <a:lnL>
                      <a:noFill/>
                    </a:lnL>
                    <a:lnR>
                      <a:noFill/>
                    </a:lnR>
                    <a:lnT>
                      <a:noFill/>
                    </a:lnT>
                    <a:lnB>
                      <a:noFill/>
                    </a:lnB>
                  </a:tcPr>
                </a:tc>
                <a:extLst>
                  <a:ext uri="{0D108BD9-81ED-4DB2-BD59-A6C34878D82A}">
                    <a16:rowId xmlns:a16="http://schemas.microsoft.com/office/drawing/2014/main" val="1461423126"/>
                  </a:ext>
                </a:extLst>
              </a:tr>
              <a:tr h="192405">
                <a:tc>
                  <a:txBody>
                    <a:bodyPr/>
                    <a:lstStyle/>
                    <a:p>
                      <a:pPr>
                        <a:lnSpc>
                          <a:spcPct val="107000"/>
                        </a:lnSpc>
                        <a:spcAft>
                          <a:spcPts val="0"/>
                        </a:spcAft>
                      </a:pPr>
                      <a:r>
                        <a:rPr lang="en-CA" sz="18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a:t>
                      </a:r>
                      <a:r>
                        <a:rPr lang="en-CA" sz="1800" b="1" i="1" baseline="-25000">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g</a:t>
                      </a:r>
                      <a:endParaRPr lang="en-CA" sz="18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15000"/>
                        </a:lnSpc>
                        <a:spcAft>
                          <a:spcPts val="1000"/>
                        </a:spcAft>
                      </a:pPr>
                      <a:r>
                        <a:rPr lang="en-CA" sz="18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endParaRPr lang="en-CA" sz="18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tc>
                  <a:txBody>
                    <a:bodyPr/>
                    <a:lstStyle/>
                    <a:p>
                      <a:pPr algn="ctr">
                        <a:lnSpc>
                          <a:spcPct val="115000"/>
                        </a:lnSpc>
                        <a:spcAft>
                          <a:spcPts val="1000"/>
                        </a:spcAft>
                      </a:pPr>
                      <a:r>
                        <a:rPr lang="en-CA" sz="18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2.0</a:t>
                      </a:r>
                    </a:p>
                  </a:txBody>
                  <a:tcPr marL="68580" marR="68580" marT="0" marB="0">
                    <a:lnL>
                      <a:noFill/>
                    </a:lnL>
                    <a:lnR>
                      <a:noFill/>
                    </a:lnR>
                    <a:lnT>
                      <a:noFill/>
                    </a:lnT>
                    <a:lnB>
                      <a:noFill/>
                    </a:lnB>
                  </a:tcPr>
                </a:tc>
                <a:tc>
                  <a:txBody>
                    <a:bodyPr/>
                    <a:lstStyle/>
                    <a:p>
                      <a:pPr>
                        <a:lnSpc>
                          <a:spcPct val="107000"/>
                        </a:lnSpc>
                      </a:pPr>
                      <a:endParaRPr lang="en-CA" sz="1800" b="1" dirty="0">
                        <a:solidFill>
                          <a:schemeClr val="bg2">
                            <a:lumMod val="25000"/>
                          </a:schemeClr>
                        </a:solidFill>
                        <a:effectLst/>
                        <a:latin typeface="Century Gothic" panose="020B0502020202020204" pitchFamily="34" charset="0"/>
                        <a:cs typeface="Times New Roman" panose="02020603050405020304" pitchFamily="18" charset="0"/>
                      </a:endParaRPr>
                    </a:p>
                  </a:txBody>
                  <a:tcPr marL="68580" marR="68580" marT="0" marB="0">
                    <a:lnL>
                      <a:noFill/>
                    </a:lnL>
                    <a:lnR>
                      <a:noFill/>
                    </a:lnR>
                    <a:lnT>
                      <a:noFill/>
                    </a:lnT>
                    <a:lnB>
                      <a:noFill/>
                    </a:lnB>
                  </a:tcPr>
                </a:tc>
                <a:tc gridSpan="2">
                  <a:txBody>
                    <a:bodyPr/>
                    <a:lstStyle/>
                    <a:p>
                      <a:pPr>
                        <a:lnSpc>
                          <a:spcPct val="115000"/>
                        </a:lnSpc>
                        <a:spcAft>
                          <a:spcPts val="1000"/>
                        </a:spcAft>
                      </a:pPr>
                      <a:r>
                        <a:rPr lang="en-CA" sz="1800" b="1" dirty="0">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wind gust effect coefficient</a:t>
                      </a:r>
                    </a:p>
                  </a:txBody>
                  <a:tcPr marL="68580" marR="68580" marT="0" marB="0" anchor="b">
                    <a:lnL>
                      <a:noFill/>
                    </a:lnL>
                    <a:lnR>
                      <a:noFill/>
                    </a:lnR>
                    <a:lnT>
                      <a:noFill/>
                    </a:lnT>
                    <a:lnB>
                      <a:noFill/>
                    </a:lnB>
                  </a:tcPr>
                </a:tc>
                <a:tc hMerge="1">
                  <a:txBody>
                    <a:bodyPr/>
                    <a:lstStyle/>
                    <a:p>
                      <a:endParaRPr lang="en-CA"/>
                    </a:p>
                  </a:txBody>
                  <a:tcPr/>
                </a:tc>
                <a:extLst>
                  <a:ext uri="{0D108BD9-81ED-4DB2-BD59-A6C34878D82A}">
                    <a16:rowId xmlns:a16="http://schemas.microsoft.com/office/drawing/2014/main" val="252255005"/>
                  </a:ext>
                </a:extLst>
              </a:tr>
              <a:tr h="192405">
                <a:tc>
                  <a:txBody>
                    <a:bodyPr/>
                    <a:lstStyle/>
                    <a:p>
                      <a:pPr>
                        <a:lnSpc>
                          <a:spcPct val="107000"/>
                        </a:lnSpc>
                        <a:spcAft>
                          <a:spcPts val="0"/>
                        </a:spcAft>
                      </a:pPr>
                      <a:r>
                        <a:rPr lang="en-CA" sz="18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a:t>
                      </a:r>
                      <a:r>
                        <a:rPr lang="en-CA" sz="1800" b="1" i="1" baseline="-25000">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v</a:t>
                      </a:r>
                      <a:endParaRPr lang="en-CA" sz="18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15000"/>
                        </a:lnSpc>
                        <a:spcAft>
                          <a:spcPts val="1000"/>
                        </a:spcAft>
                      </a:pPr>
                      <a:r>
                        <a:rPr lang="en-CA" sz="18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endParaRPr lang="en-CA" sz="18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tc>
                  <a:txBody>
                    <a:bodyPr/>
                    <a:lstStyle/>
                    <a:p>
                      <a:pPr algn="ctr">
                        <a:lnSpc>
                          <a:spcPct val="115000"/>
                        </a:lnSpc>
                        <a:spcAft>
                          <a:spcPts val="1000"/>
                        </a:spcAft>
                      </a:pPr>
                      <a:r>
                        <a:rPr lang="en-CA" sz="18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1.0</a:t>
                      </a:r>
                    </a:p>
                  </a:txBody>
                  <a:tcPr marL="68580" marR="68580" marT="0" marB="0">
                    <a:lnL>
                      <a:noFill/>
                    </a:lnL>
                    <a:lnR>
                      <a:noFill/>
                    </a:lnR>
                    <a:lnT>
                      <a:noFill/>
                    </a:lnT>
                    <a:lnB>
                      <a:noFill/>
                    </a:lnB>
                  </a:tcPr>
                </a:tc>
                <a:tc>
                  <a:txBody>
                    <a:bodyPr/>
                    <a:lstStyle/>
                    <a:p>
                      <a:pPr>
                        <a:lnSpc>
                          <a:spcPct val="107000"/>
                        </a:lnSpc>
                      </a:pPr>
                      <a:endParaRPr lang="en-CA" sz="1800" b="1">
                        <a:solidFill>
                          <a:schemeClr val="bg2">
                            <a:lumMod val="25000"/>
                          </a:schemeClr>
                        </a:solidFill>
                        <a:effectLst/>
                        <a:latin typeface="Century Gothic" panose="020B0502020202020204" pitchFamily="34" charset="0"/>
                        <a:cs typeface="Times New Roman" panose="02020603050405020304" pitchFamily="18" charset="0"/>
                      </a:endParaRPr>
                    </a:p>
                  </a:txBody>
                  <a:tcPr marL="68580" marR="68580" marT="0" marB="0">
                    <a:lnL>
                      <a:noFill/>
                    </a:lnL>
                    <a:lnR>
                      <a:noFill/>
                    </a:lnR>
                    <a:lnT>
                      <a:noFill/>
                    </a:lnT>
                    <a:lnB>
                      <a:noFill/>
                    </a:lnB>
                  </a:tcPr>
                </a:tc>
                <a:tc gridSpan="2">
                  <a:txBody>
                    <a:bodyPr/>
                    <a:lstStyle/>
                    <a:p>
                      <a:pPr>
                        <a:lnSpc>
                          <a:spcPct val="115000"/>
                        </a:lnSpc>
                        <a:spcAft>
                          <a:spcPts val="1000"/>
                        </a:spcAft>
                      </a:pPr>
                      <a:r>
                        <a:rPr lang="en-CA" sz="1800" b="1" dirty="0">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vertical wind load coefficient</a:t>
                      </a:r>
                    </a:p>
                  </a:txBody>
                  <a:tcPr marL="68580" marR="68580" marT="0" marB="0" anchor="b">
                    <a:lnL>
                      <a:noFill/>
                    </a:lnL>
                    <a:lnR>
                      <a:noFill/>
                    </a:lnR>
                    <a:lnT>
                      <a:noFill/>
                    </a:lnT>
                    <a:lnB>
                      <a:noFill/>
                    </a:lnB>
                  </a:tcPr>
                </a:tc>
                <a:tc hMerge="1">
                  <a:txBody>
                    <a:bodyPr/>
                    <a:lstStyle/>
                    <a:p>
                      <a:endParaRPr lang="en-CA"/>
                    </a:p>
                  </a:txBody>
                  <a:tcPr/>
                </a:tc>
                <a:extLst>
                  <a:ext uri="{0D108BD9-81ED-4DB2-BD59-A6C34878D82A}">
                    <a16:rowId xmlns:a16="http://schemas.microsoft.com/office/drawing/2014/main" val="3093001107"/>
                  </a:ext>
                </a:extLst>
              </a:tr>
              <a:tr h="192405">
                <a:tc>
                  <a:txBody>
                    <a:bodyPr/>
                    <a:lstStyle/>
                    <a:p>
                      <a:pPr>
                        <a:lnSpc>
                          <a:spcPct val="107000"/>
                        </a:lnSpc>
                        <a:spcAft>
                          <a:spcPts val="0"/>
                        </a:spcAft>
                      </a:pPr>
                      <a:r>
                        <a:rPr lang="en-CA" sz="18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F</a:t>
                      </a:r>
                      <a:r>
                        <a:rPr lang="en-CA" sz="1800" b="1" i="1" baseline="-25000">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v</a:t>
                      </a:r>
                      <a:endParaRPr lang="en-CA" sz="18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15000"/>
                        </a:lnSpc>
                        <a:spcAft>
                          <a:spcPts val="1000"/>
                        </a:spcAft>
                      </a:pPr>
                      <a:r>
                        <a:rPr lang="en-CA" sz="18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endParaRPr lang="en-CA" sz="18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tc>
                  <a:txBody>
                    <a:bodyPr/>
                    <a:lstStyle/>
                    <a:p>
                      <a:pPr algn="ctr">
                        <a:lnSpc>
                          <a:spcPct val="115000"/>
                        </a:lnSpc>
                        <a:spcAft>
                          <a:spcPts val="1000"/>
                        </a:spcAft>
                      </a:pPr>
                      <a:r>
                        <a:rPr lang="en-CA" sz="18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930</a:t>
                      </a:r>
                    </a:p>
                  </a:txBody>
                  <a:tcPr marL="68580" marR="68580" marT="0" marB="0">
                    <a:lnL>
                      <a:noFill/>
                    </a:lnL>
                    <a:lnR>
                      <a:noFill/>
                    </a:lnR>
                    <a:lnT>
                      <a:noFill/>
                    </a:lnT>
                    <a:lnB>
                      <a:noFill/>
                    </a:lnB>
                  </a:tcPr>
                </a:tc>
                <a:tc>
                  <a:txBody>
                    <a:bodyPr/>
                    <a:lstStyle/>
                    <a:p>
                      <a:pPr algn="ctr">
                        <a:lnSpc>
                          <a:spcPct val="115000"/>
                        </a:lnSpc>
                        <a:spcAft>
                          <a:spcPts val="1000"/>
                        </a:spcAft>
                      </a:pPr>
                      <a:r>
                        <a:rPr lang="en-CA" sz="18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Pa</a:t>
                      </a:r>
                    </a:p>
                  </a:txBody>
                  <a:tcPr marL="68580" marR="68580" marT="0" marB="0">
                    <a:lnL>
                      <a:noFill/>
                    </a:lnL>
                    <a:lnR>
                      <a:noFill/>
                    </a:lnR>
                    <a:lnT>
                      <a:noFill/>
                    </a:lnT>
                    <a:lnB>
                      <a:noFill/>
                    </a:lnB>
                  </a:tcPr>
                </a:tc>
                <a:tc gridSpan="2">
                  <a:txBody>
                    <a:bodyPr/>
                    <a:lstStyle/>
                    <a:p>
                      <a:pPr>
                        <a:lnSpc>
                          <a:spcPct val="115000"/>
                        </a:lnSpc>
                        <a:spcAft>
                          <a:spcPts val="1000"/>
                        </a:spcAft>
                      </a:pPr>
                      <a:r>
                        <a:rPr lang="en-CA" sz="1800" b="1" dirty="0">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vertical wind load per unit exposed plan area</a:t>
                      </a:r>
                    </a:p>
                  </a:txBody>
                  <a:tcPr marL="68580" marR="68580" marT="0" marB="0" anchor="b">
                    <a:lnL>
                      <a:noFill/>
                    </a:lnL>
                    <a:lnR>
                      <a:noFill/>
                    </a:lnR>
                    <a:lnT>
                      <a:noFill/>
                    </a:lnT>
                    <a:lnB>
                      <a:noFill/>
                    </a:lnB>
                  </a:tcPr>
                </a:tc>
                <a:tc hMerge="1">
                  <a:txBody>
                    <a:bodyPr/>
                    <a:lstStyle/>
                    <a:p>
                      <a:endParaRPr lang="en-CA"/>
                    </a:p>
                  </a:txBody>
                  <a:tcPr/>
                </a:tc>
                <a:extLst>
                  <a:ext uri="{0D108BD9-81ED-4DB2-BD59-A6C34878D82A}">
                    <a16:rowId xmlns:a16="http://schemas.microsoft.com/office/drawing/2014/main" val="810101651"/>
                  </a:ext>
                </a:extLst>
              </a:tr>
            </a:tbl>
          </a:graphicData>
        </a:graphic>
      </p:graphicFrame>
      <p:sp>
        <p:nvSpPr>
          <p:cNvPr id="5" name="Content Placeholder 2">
            <a:extLst>
              <a:ext uri="{FF2B5EF4-FFF2-40B4-BE49-F238E27FC236}">
                <a16:creationId xmlns:a16="http://schemas.microsoft.com/office/drawing/2014/main" id="{69123299-E2B0-4D5F-BBAC-68DACE84036D}"/>
              </a:ext>
            </a:extLst>
          </p:cNvPr>
          <p:cNvSpPr>
            <a:spLocks noGrp="1"/>
          </p:cNvSpPr>
          <p:nvPr>
            <p:ph idx="1"/>
          </p:nvPr>
        </p:nvSpPr>
        <p:spPr>
          <a:xfrm>
            <a:off x="676275" y="3405982"/>
            <a:ext cx="11182350" cy="2714501"/>
          </a:xfrm>
        </p:spPr>
        <p:txBody>
          <a:bodyPr>
            <a:normAutofit/>
          </a:bodyPr>
          <a:lstStyle/>
          <a:p>
            <a:r>
              <a:rPr lang="en-CA" altLang="en-US" dirty="0">
                <a:solidFill>
                  <a:schemeClr val="tx1">
                    <a:lumMod val="85000"/>
                    <a:lumOff val="15000"/>
                  </a:schemeClr>
                </a:solidFill>
                <a:latin typeface="Century Gothic" panose="020B0502020202020204" pitchFamily="34" charset="0"/>
              </a:rPr>
              <a:t>Considered to act both upwards and downwards</a:t>
            </a:r>
          </a:p>
          <a:p>
            <a:r>
              <a:rPr lang="en-CA" altLang="en-US" dirty="0">
                <a:solidFill>
                  <a:schemeClr val="tx1">
                    <a:lumMod val="85000"/>
                    <a:lumOff val="15000"/>
                  </a:schemeClr>
                </a:solidFill>
                <a:latin typeface="Century Gothic" panose="020B0502020202020204" pitchFamily="34" charset="0"/>
              </a:rPr>
              <a:t>Two applications considered for both upward and downward wind</a:t>
            </a:r>
          </a:p>
          <a:p>
            <a:pPr lvl="1"/>
            <a:r>
              <a:rPr lang="en-CA" altLang="en-US" dirty="0">
                <a:solidFill>
                  <a:schemeClr val="tx1">
                    <a:lumMod val="85000"/>
                    <a:lumOff val="15000"/>
                  </a:schemeClr>
                </a:solidFill>
                <a:latin typeface="Century Gothic" panose="020B0502020202020204" pitchFamily="34" charset="0"/>
              </a:rPr>
              <a:t>Uniform load acting over the entire bridge plan area</a:t>
            </a:r>
          </a:p>
          <a:p>
            <a:pPr lvl="1"/>
            <a:r>
              <a:rPr lang="en-CA" altLang="en-US" dirty="0">
                <a:solidFill>
                  <a:schemeClr val="tx1">
                    <a:lumMod val="85000"/>
                    <a:lumOff val="15000"/>
                  </a:schemeClr>
                </a:solidFill>
                <a:latin typeface="Century Gothic" panose="020B0502020202020204" pitchFamily="34" charset="0"/>
              </a:rPr>
              <a:t>Eccentric wind load with the centroid acting at the windward quarter-point</a:t>
            </a:r>
          </a:p>
        </p:txBody>
      </p:sp>
      <p:sp>
        <p:nvSpPr>
          <p:cNvPr id="6" name="Title 4">
            <a:extLst>
              <a:ext uri="{FF2B5EF4-FFF2-40B4-BE49-F238E27FC236}">
                <a16:creationId xmlns:a16="http://schemas.microsoft.com/office/drawing/2014/main" id="{ACCDC997-4563-4070-8F5F-45972725CC76}"/>
              </a:ext>
            </a:extLst>
          </p:cNvPr>
          <p:cNvSpPr txBox="1">
            <a:spLocks/>
          </p:cNvSpPr>
          <p:nvPr/>
        </p:nvSpPr>
        <p:spPr bwMode="auto">
          <a:xfrm>
            <a:off x="10296939" y="0"/>
            <a:ext cx="1895062"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Loading</a:t>
            </a:r>
          </a:p>
        </p:txBody>
      </p:sp>
    </p:spTree>
    <p:extLst>
      <p:ext uri="{BB962C8B-B14F-4D97-AF65-F5344CB8AC3E}">
        <p14:creationId xmlns:p14="http://schemas.microsoft.com/office/powerpoint/2010/main" val="151654829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Horizontal Wind Load</a:t>
            </a:r>
          </a:p>
        </p:txBody>
      </p:sp>
      <p:graphicFrame>
        <p:nvGraphicFramePr>
          <p:cNvPr id="2" name="Table 1">
            <a:extLst>
              <a:ext uri="{FF2B5EF4-FFF2-40B4-BE49-F238E27FC236}">
                <a16:creationId xmlns:a16="http://schemas.microsoft.com/office/drawing/2014/main" id="{21398D50-3032-4D72-B274-1664041C0674}"/>
              </a:ext>
            </a:extLst>
          </p:cNvPr>
          <p:cNvGraphicFramePr>
            <a:graphicFrameLocks noGrp="1"/>
          </p:cNvGraphicFramePr>
          <p:nvPr>
            <p:extLst>
              <p:ext uri="{D42A27DB-BD31-4B8C-83A1-F6EECF244321}">
                <p14:modId xmlns:p14="http://schemas.microsoft.com/office/powerpoint/2010/main" val="343433393"/>
              </p:ext>
            </p:extLst>
          </p:nvPr>
        </p:nvGraphicFramePr>
        <p:xfrm>
          <a:off x="1865193" y="1381449"/>
          <a:ext cx="8461613" cy="2063181"/>
        </p:xfrm>
        <a:graphic>
          <a:graphicData uri="http://schemas.openxmlformats.org/drawingml/2006/table">
            <a:tbl>
              <a:tblPr firstRow="1" firstCol="1" bandRow="1"/>
              <a:tblGrid>
                <a:gridCol w="1346973">
                  <a:extLst>
                    <a:ext uri="{9D8B030D-6E8A-4147-A177-3AD203B41FA5}">
                      <a16:colId xmlns:a16="http://schemas.microsoft.com/office/drawing/2014/main" val="2019800087"/>
                    </a:ext>
                  </a:extLst>
                </a:gridCol>
                <a:gridCol w="337373">
                  <a:extLst>
                    <a:ext uri="{9D8B030D-6E8A-4147-A177-3AD203B41FA5}">
                      <a16:colId xmlns:a16="http://schemas.microsoft.com/office/drawing/2014/main" val="2996149732"/>
                    </a:ext>
                  </a:extLst>
                </a:gridCol>
                <a:gridCol w="701156">
                  <a:extLst>
                    <a:ext uri="{9D8B030D-6E8A-4147-A177-3AD203B41FA5}">
                      <a16:colId xmlns:a16="http://schemas.microsoft.com/office/drawing/2014/main" val="4166315279"/>
                    </a:ext>
                  </a:extLst>
                </a:gridCol>
                <a:gridCol w="660262">
                  <a:extLst>
                    <a:ext uri="{9D8B030D-6E8A-4147-A177-3AD203B41FA5}">
                      <a16:colId xmlns:a16="http://schemas.microsoft.com/office/drawing/2014/main" val="2194513864"/>
                    </a:ext>
                  </a:extLst>
                </a:gridCol>
                <a:gridCol w="4572419">
                  <a:extLst>
                    <a:ext uri="{9D8B030D-6E8A-4147-A177-3AD203B41FA5}">
                      <a16:colId xmlns:a16="http://schemas.microsoft.com/office/drawing/2014/main" val="4204226548"/>
                    </a:ext>
                  </a:extLst>
                </a:gridCol>
                <a:gridCol w="843430">
                  <a:extLst>
                    <a:ext uri="{9D8B030D-6E8A-4147-A177-3AD203B41FA5}">
                      <a16:colId xmlns:a16="http://schemas.microsoft.com/office/drawing/2014/main" val="223338077"/>
                    </a:ext>
                  </a:extLst>
                </a:gridCol>
              </a:tblGrid>
              <a:tr h="192405">
                <a:tc>
                  <a:txBody>
                    <a:bodyPr/>
                    <a:lstStyle/>
                    <a:p>
                      <a:pPr>
                        <a:lnSpc>
                          <a:spcPct val="107000"/>
                        </a:lnSpc>
                        <a:spcAft>
                          <a:spcPts val="0"/>
                        </a:spcAft>
                      </a:pPr>
                      <a:r>
                        <a:rPr lang="en-CA" sz="1800" b="1" i="1" dirty="0">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q</a:t>
                      </a:r>
                      <a:r>
                        <a:rPr lang="en-CA" sz="1800" b="1" i="1" baseline="-25000" dirty="0">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50</a:t>
                      </a:r>
                      <a:endParaRPr lang="en-CA" sz="1800" b="1" i="1" dirty="0">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15000"/>
                        </a:lnSpc>
                        <a:spcAft>
                          <a:spcPts val="1000"/>
                        </a:spcAft>
                      </a:pPr>
                      <a:r>
                        <a:rPr lang="en-CA" sz="1800" b="1" i="1" dirty="0">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endParaRPr lang="en-CA" sz="1800" b="1" dirty="0">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tc>
                  <a:txBody>
                    <a:bodyPr/>
                    <a:lstStyle/>
                    <a:p>
                      <a:pPr algn="ctr">
                        <a:lnSpc>
                          <a:spcPct val="115000"/>
                        </a:lnSpc>
                        <a:spcAft>
                          <a:spcPts val="1000"/>
                        </a:spcAft>
                      </a:pPr>
                      <a:r>
                        <a:rPr lang="en-CA" sz="1800" b="1" dirty="0">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465</a:t>
                      </a:r>
                    </a:p>
                  </a:txBody>
                  <a:tcPr marL="68580" marR="68580" marT="0" marB="0">
                    <a:lnL>
                      <a:noFill/>
                    </a:lnL>
                    <a:lnR>
                      <a:noFill/>
                    </a:lnR>
                    <a:lnT>
                      <a:noFill/>
                    </a:lnT>
                    <a:lnB>
                      <a:noFill/>
                    </a:lnB>
                  </a:tcPr>
                </a:tc>
                <a:tc>
                  <a:txBody>
                    <a:bodyPr/>
                    <a:lstStyle/>
                    <a:p>
                      <a:pPr algn="ctr">
                        <a:lnSpc>
                          <a:spcPct val="115000"/>
                        </a:lnSpc>
                        <a:spcAft>
                          <a:spcPts val="1000"/>
                        </a:spcAft>
                      </a:pPr>
                      <a:r>
                        <a:rPr lang="en-CA" sz="1800" b="1" dirty="0">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Pa</a:t>
                      </a:r>
                    </a:p>
                  </a:txBody>
                  <a:tcPr marL="68580" marR="68580" marT="0" marB="0">
                    <a:lnL>
                      <a:noFill/>
                    </a:lnL>
                    <a:lnR>
                      <a:noFill/>
                    </a:lnR>
                    <a:lnT>
                      <a:noFill/>
                    </a:lnT>
                    <a:lnB>
                      <a:noFill/>
                    </a:lnB>
                  </a:tcPr>
                </a:tc>
                <a:tc gridSpan="2">
                  <a:txBody>
                    <a:bodyPr/>
                    <a:lstStyle/>
                    <a:p>
                      <a:pPr>
                        <a:lnSpc>
                          <a:spcPct val="115000"/>
                        </a:lnSpc>
                        <a:spcAft>
                          <a:spcPts val="1000"/>
                        </a:spcAft>
                      </a:pPr>
                      <a:r>
                        <a:rPr lang="en-CA" sz="18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Hourly mean reference wind pressure for a 50-year return period</a:t>
                      </a:r>
                    </a:p>
                  </a:txBody>
                  <a:tcPr marL="68580" marR="68580" marT="0" marB="0" anchor="b">
                    <a:lnL>
                      <a:noFill/>
                    </a:lnL>
                    <a:lnR>
                      <a:noFill/>
                    </a:lnR>
                    <a:lnT>
                      <a:noFill/>
                    </a:lnT>
                    <a:lnB>
                      <a:noFill/>
                    </a:lnB>
                  </a:tcPr>
                </a:tc>
                <a:tc hMerge="1">
                  <a:txBody>
                    <a:bodyPr/>
                    <a:lstStyle/>
                    <a:p>
                      <a:endParaRPr lang="en-CA"/>
                    </a:p>
                  </a:txBody>
                  <a:tcPr/>
                </a:tc>
                <a:extLst>
                  <a:ext uri="{0D108BD9-81ED-4DB2-BD59-A6C34878D82A}">
                    <a16:rowId xmlns:a16="http://schemas.microsoft.com/office/drawing/2014/main" val="3306653027"/>
                  </a:ext>
                </a:extLst>
              </a:tr>
              <a:tr h="192405">
                <a:tc>
                  <a:txBody>
                    <a:bodyPr/>
                    <a:lstStyle/>
                    <a:p>
                      <a:pPr>
                        <a:lnSpc>
                          <a:spcPct val="107000"/>
                        </a:lnSpc>
                        <a:spcAft>
                          <a:spcPts val="0"/>
                        </a:spcAft>
                      </a:pPr>
                      <a:r>
                        <a:rPr lang="en-CA" sz="18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a:t>
                      </a:r>
                      <a:r>
                        <a:rPr lang="en-CA" sz="1800" b="1" i="1" baseline="-25000">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e</a:t>
                      </a:r>
                      <a:endParaRPr lang="en-CA" sz="18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15000"/>
                        </a:lnSpc>
                        <a:spcAft>
                          <a:spcPts val="1000"/>
                        </a:spcAft>
                      </a:pPr>
                      <a:r>
                        <a:rPr lang="en-CA" sz="18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endParaRPr lang="en-CA" sz="18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tc>
                  <a:txBody>
                    <a:bodyPr/>
                    <a:lstStyle/>
                    <a:p>
                      <a:pPr algn="ctr">
                        <a:lnSpc>
                          <a:spcPct val="115000"/>
                        </a:lnSpc>
                        <a:spcAft>
                          <a:spcPts val="1000"/>
                        </a:spcAft>
                      </a:pPr>
                      <a:r>
                        <a:rPr lang="en-CA" sz="1800" b="1" dirty="0">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1.0</a:t>
                      </a:r>
                    </a:p>
                  </a:txBody>
                  <a:tcPr marL="68580" marR="68580" marT="0" marB="0">
                    <a:lnL>
                      <a:noFill/>
                    </a:lnL>
                    <a:lnR>
                      <a:noFill/>
                    </a:lnR>
                    <a:lnT>
                      <a:noFill/>
                    </a:lnT>
                    <a:lnB>
                      <a:noFill/>
                    </a:lnB>
                  </a:tcPr>
                </a:tc>
                <a:tc>
                  <a:txBody>
                    <a:bodyPr/>
                    <a:lstStyle/>
                    <a:p>
                      <a:pPr>
                        <a:lnSpc>
                          <a:spcPct val="107000"/>
                        </a:lnSpc>
                      </a:pPr>
                      <a:endParaRPr lang="en-CA" sz="1800" b="1" dirty="0">
                        <a:solidFill>
                          <a:schemeClr val="bg2">
                            <a:lumMod val="25000"/>
                          </a:schemeClr>
                        </a:solidFill>
                        <a:effectLst/>
                        <a:latin typeface="Century Gothic" panose="020B050202020202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15000"/>
                        </a:lnSpc>
                        <a:spcAft>
                          <a:spcPts val="1000"/>
                        </a:spcAft>
                      </a:pPr>
                      <a:r>
                        <a:rPr lang="en-CA" sz="18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wind exposure coefficient</a:t>
                      </a:r>
                    </a:p>
                  </a:txBody>
                  <a:tcPr marL="68580" marR="68580" marT="0" marB="0" anchor="b">
                    <a:lnL>
                      <a:noFill/>
                    </a:lnL>
                    <a:lnR>
                      <a:noFill/>
                    </a:lnR>
                    <a:lnT>
                      <a:noFill/>
                    </a:lnT>
                    <a:lnB>
                      <a:noFill/>
                    </a:lnB>
                  </a:tcPr>
                </a:tc>
                <a:tc>
                  <a:txBody>
                    <a:bodyPr/>
                    <a:lstStyle/>
                    <a:p>
                      <a:pPr>
                        <a:lnSpc>
                          <a:spcPct val="115000"/>
                        </a:lnSpc>
                        <a:spcAft>
                          <a:spcPts val="1000"/>
                        </a:spcAft>
                      </a:pPr>
                      <a:r>
                        <a:rPr lang="en-CA" sz="1200">
                          <a:effectLst/>
                          <a:latin typeface="HelveticaNeueLT Std Lt"/>
                          <a:ea typeface="Calibri" panose="020F0502020204030204" pitchFamily="34" charset="0"/>
                          <a:cs typeface="Arial" panose="020B0604020202020204" pitchFamily="34" charset="0"/>
                        </a:rPr>
                        <a:t> </a:t>
                      </a:r>
                    </a:p>
                  </a:txBody>
                  <a:tcPr marL="0" marR="0" marT="0" marB="0" anchor="ctr">
                    <a:lnL>
                      <a:noFill/>
                    </a:lnL>
                    <a:lnR>
                      <a:noFill/>
                    </a:lnR>
                    <a:lnT>
                      <a:noFill/>
                    </a:lnT>
                    <a:lnB>
                      <a:noFill/>
                    </a:lnB>
                  </a:tcPr>
                </a:tc>
                <a:extLst>
                  <a:ext uri="{0D108BD9-81ED-4DB2-BD59-A6C34878D82A}">
                    <a16:rowId xmlns:a16="http://schemas.microsoft.com/office/drawing/2014/main" val="1461423126"/>
                  </a:ext>
                </a:extLst>
              </a:tr>
              <a:tr h="192405">
                <a:tc>
                  <a:txBody>
                    <a:bodyPr/>
                    <a:lstStyle/>
                    <a:p>
                      <a:pPr>
                        <a:lnSpc>
                          <a:spcPct val="107000"/>
                        </a:lnSpc>
                        <a:spcAft>
                          <a:spcPts val="0"/>
                        </a:spcAft>
                      </a:pPr>
                      <a:r>
                        <a:rPr lang="en-CA" sz="18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a:t>
                      </a:r>
                      <a:r>
                        <a:rPr lang="en-CA" sz="1800" b="1" i="1" baseline="-25000">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g</a:t>
                      </a:r>
                      <a:endParaRPr lang="en-CA" sz="18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15000"/>
                        </a:lnSpc>
                        <a:spcAft>
                          <a:spcPts val="1000"/>
                        </a:spcAft>
                      </a:pPr>
                      <a:r>
                        <a:rPr lang="en-CA" sz="18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endParaRPr lang="en-CA" sz="18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tc>
                  <a:txBody>
                    <a:bodyPr/>
                    <a:lstStyle/>
                    <a:p>
                      <a:pPr algn="ctr">
                        <a:lnSpc>
                          <a:spcPct val="115000"/>
                        </a:lnSpc>
                        <a:spcAft>
                          <a:spcPts val="1000"/>
                        </a:spcAft>
                      </a:pPr>
                      <a:r>
                        <a:rPr lang="en-CA" sz="18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2.0</a:t>
                      </a:r>
                    </a:p>
                  </a:txBody>
                  <a:tcPr marL="68580" marR="68580" marT="0" marB="0">
                    <a:lnL>
                      <a:noFill/>
                    </a:lnL>
                    <a:lnR>
                      <a:noFill/>
                    </a:lnR>
                    <a:lnT>
                      <a:noFill/>
                    </a:lnT>
                    <a:lnB>
                      <a:noFill/>
                    </a:lnB>
                  </a:tcPr>
                </a:tc>
                <a:tc>
                  <a:txBody>
                    <a:bodyPr/>
                    <a:lstStyle/>
                    <a:p>
                      <a:pPr>
                        <a:lnSpc>
                          <a:spcPct val="107000"/>
                        </a:lnSpc>
                      </a:pPr>
                      <a:endParaRPr lang="en-CA" sz="1800" b="1" dirty="0">
                        <a:solidFill>
                          <a:schemeClr val="bg2">
                            <a:lumMod val="25000"/>
                          </a:schemeClr>
                        </a:solidFill>
                        <a:effectLst/>
                        <a:latin typeface="Century Gothic" panose="020B0502020202020204" pitchFamily="34" charset="0"/>
                        <a:cs typeface="Times New Roman" panose="02020603050405020304" pitchFamily="18" charset="0"/>
                      </a:endParaRPr>
                    </a:p>
                  </a:txBody>
                  <a:tcPr marL="68580" marR="68580" marT="0" marB="0">
                    <a:lnL>
                      <a:noFill/>
                    </a:lnL>
                    <a:lnR>
                      <a:noFill/>
                    </a:lnR>
                    <a:lnT>
                      <a:noFill/>
                    </a:lnT>
                    <a:lnB>
                      <a:noFill/>
                    </a:lnB>
                  </a:tcPr>
                </a:tc>
                <a:tc gridSpan="2">
                  <a:txBody>
                    <a:bodyPr/>
                    <a:lstStyle/>
                    <a:p>
                      <a:pPr>
                        <a:lnSpc>
                          <a:spcPct val="115000"/>
                        </a:lnSpc>
                        <a:spcAft>
                          <a:spcPts val="1000"/>
                        </a:spcAft>
                      </a:pPr>
                      <a:r>
                        <a:rPr lang="en-CA" sz="1800" b="1" dirty="0">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wind gust effect coefficient</a:t>
                      </a:r>
                    </a:p>
                  </a:txBody>
                  <a:tcPr marL="68580" marR="68580" marT="0" marB="0" anchor="b">
                    <a:lnL>
                      <a:noFill/>
                    </a:lnL>
                    <a:lnR>
                      <a:noFill/>
                    </a:lnR>
                    <a:lnT>
                      <a:noFill/>
                    </a:lnT>
                    <a:lnB>
                      <a:noFill/>
                    </a:lnB>
                  </a:tcPr>
                </a:tc>
                <a:tc hMerge="1">
                  <a:txBody>
                    <a:bodyPr/>
                    <a:lstStyle/>
                    <a:p>
                      <a:endParaRPr lang="en-CA"/>
                    </a:p>
                  </a:txBody>
                  <a:tcPr/>
                </a:tc>
                <a:extLst>
                  <a:ext uri="{0D108BD9-81ED-4DB2-BD59-A6C34878D82A}">
                    <a16:rowId xmlns:a16="http://schemas.microsoft.com/office/drawing/2014/main" val="252255005"/>
                  </a:ext>
                </a:extLst>
              </a:tr>
              <a:tr h="192405">
                <a:tc>
                  <a:txBody>
                    <a:bodyPr/>
                    <a:lstStyle/>
                    <a:p>
                      <a:pPr>
                        <a:lnSpc>
                          <a:spcPct val="107000"/>
                        </a:lnSpc>
                        <a:spcAft>
                          <a:spcPts val="0"/>
                        </a:spcAft>
                      </a:pPr>
                      <a:r>
                        <a:rPr lang="en-CA" sz="1800" b="1" i="1" dirty="0">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a:t>
                      </a:r>
                      <a:r>
                        <a:rPr lang="en-CA" sz="1800" b="1" i="1" baseline="-25000" dirty="0">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h</a:t>
                      </a:r>
                      <a:endParaRPr lang="en-CA" sz="1800" b="1" i="1" dirty="0">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15000"/>
                        </a:lnSpc>
                        <a:spcAft>
                          <a:spcPts val="1000"/>
                        </a:spcAft>
                      </a:pPr>
                      <a:r>
                        <a:rPr lang="en-CA" sz="18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endParaRPr lang="en-CA" sz="18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tc>
                  <a:txBody>
                    <a:bodyPr/>
                    <a:lstStyle/>
                    <a:p>
                      <a:pPr algn="ctr">
                        <a:lnSpc>
                          <a:spcPct val="115000"/>
                        </a:lnSpc>
                        <a:spcAft>
                          <a:spcPts val="1000"/>
                        </a:spcAft>
                      </a:pPr>
                      <a:r>
                        <a:rPr lang="en-CA" sz="1800" b="1" dirty="0">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2.0</a:t>
                      </a:r>
                    </a:p>
                  </a:txBody>
                  <a:tcPr marL="68580" marR="68580" marT="0" marB="0">
                    <a:lnL>
                      <a:noFill/>
                    </a:lnL>
                    <a:lnR>
                      <a:noFill/>
                    </a:lnR>
                    <a:lnT>
                      <a:noFill/>
                    </a:lnT>
                    <a:lnB>
                      <a:noFill/>
                    </a:lnB>
                  </a:tcPr>
                </a:tc>
                <a:tc>
                  <a:txBody>
                    <a:bodyPr/>
                    <a:lstStyle/>
                    <a:p>
                      <a:pPr>
                        <a:lnSpc>
                          <a:spcPct val="107000"/>
                        </a:lnSpc>
                      </a:pPr>
                      <a:endParaRPr lang="en-CA" sz="1800" b="1">
                        <a:solidFill>
                          <a:schemeClr val="bg2">
                            <a:lumMod val="25000"/>
                          </a:schemeClr>
                        </a:solidFill>
                        <a:effectLst/>
                        <a:latin typeface="Century Gothic" panose="020B0502020202020204" pitchFamily="34" charset="0"/>
                        <a:cs typeface="Times New Roman" panose="02020603050405020304" pitchFamily="18" charset="0"/>
                      </a:endParaRPr>
                    </a:p>
                  </a:txBody>
                  <a:tcPr marL="68580" marR="68580" marT="0" marB="0">
                    <a:lnL>
                      <a:noFill/>
                    </a:lnL>
                    <a:lnR>
                      <a:noFill/>
                    </a:lnR>
                    <a:lnT>
                      <a:noFill/>
                    </a:lnT>
                    <a:lnB>
                      <a:noFill/>
                    </a:lnB>
                  </a:tcPr>
                </a:tc>
                <a:tc gridSpan="2">
                  <a:txBody>
                    <a:bodyPr/>
                    <a:lstStyle/>
                    <a:p>
                      <a:pPr>
                        <a:lnSpc>
                          <a:spcPct val="115000"/>
                        </a:lnSpc>
                        <a:spcAft>
                          <a:spcPts val="1000"/>
                        </a:spcAft>
                      </a:pPr>
                      <a:r>
                        <a:rPr lang="en-CA" sz="1800" b="1" dirty="0">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horizontal wind load coefficient</a:t>
                      </a:r>
                    </a:p>
                  </a:txBody>
                  <a:tcPr marL="68580" marR="68580" marT="0" marB="0" anchor="b">
                    <a:lnL>
                      <a:noFill/>
                    </a:lnL>
                    <a:lnR>
                      <a:noFill/>
                    </a:lnR>
                    <a:lnT>
                      <a:noFill/>
                    </a:lnT>
                    <a:lnB>
                      <a:noFill/>
                    </a:lnB>
                  </a:tcPr>
                </a:tc>
                <a:tc hMerge="1">
                  <a:txBody>
                    <a:bodyPr/>
                    <a:lstStyle/>
                    <a:p>
                      <a:endParaRPr lang="en-CA"/>
                    </a:p>
                  </a:txBody>
                  <a:tcPr/>
                </a:tc>
                <a:extLst>
                  <a:ext uri="{0D108BD9-81ED-4DB2-BD59-A6C34878D82A}">
                    <a16:rowId xmlns:a16="http://schemas.microsoft.com/office/drawing/2014/main" val="3093001107"/>
                  </a:ext>
                </a:extLst>
              </a:tr>
              <a:tr h="192405">
                <a:tc>
                  <a:txBody>
                    <a:bodyPr/>
                    <a:lstStyle/>
                    <a:p>
                      <a:pPr>
                        <a:lnSpc>
                          <a:spcPct val="107000"/>
                        </a:lnSpc>
                        <a:spcAft>
                          <a:spcPts val="0"/>
                        </a:spcAft>
                      </a:pPr>
                      <a:r>
                        <a:rPr lang="en-CA" sz="18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F</a:t>
                      </a:r>
                      <a:r>
                        <a:rPr lang="en-CA" sz="1800" b="1" i="1" baseline="-25000">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v</a:t>
                      </a:r>
                      <a:endParaRPr lang="en-CA" sz="18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15000"/>
                        </a:lnSpc>
                        <a:spcAft>
                          <a:spcPts val="1000"/>
                        </a:spcAft>
                      </a:pPr>
                      <a:r>
                        <a:rPr lang="en-CA" sz="18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endParaRPr lang="en-CA" sz="18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tc>
                  <a:txBody>
                    <a:bodyPr/>
                    <a:lstStyle/>
                    <a:p>
                      <a:pPr algn="ctr">
                        <a:lnSpc>
                          <a:spcPct val="115000"/>
                        </a:lnSpc>
                        <a:spcAft>
                          <a:spcPts val="1000"/>
                        </a:spcAft>
                      </a:pPr>
                      <a:r>
                        <a:rPr lang="en-CA" sz="1800" b="1" dirty="0">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1860</a:t>
                      </a:r>
                    </a:p>
                  </a:txBody>
                  <a:tcPr marL="68580" marR="68580" marT="0" marB="0">
                    <a:lnL>
                      <a:noFill/>
                    </a:lnL>
                    <a:lnR>
                      <a:noFill/>
                    </a:lnR>
                    <a:lnT>
                      <a:noFill/>
                    </a:lnT>
                    <a:lnB>
                      <a:noFill/>
                    </a:lnB>
                  </a:tcPr>
                </a:tc>
                <a:tc>
                  <a:txBody>
                    <a:bodyPr/>
                    <a:lstStyle/>
                    <a:p>
                      <a:pPr algn="ctr">
                        <a:lnSpc>
                          <a:spcPct val="115000"/>
                        </a:lnSpc>
                        <a:spcAft>
                          <a:spcPts val="1000"/>
                        </a:spcAft>
                      </a:pPr>
                      <a:r>
                        <a:rPr lang="en-CA" sz="18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Pa</a:t>
                      </a:r>
                    </a:p>
                  </a:txBody>
                  <a:tcPr marL="68580" marR="68580" marT="0" marB="0">
                    <a:lnL>
                      <a:noFill/>
                    </a:lnL>
                    <a:lnR>
                      <a:noFill/>
                    </a:lnR>
                    <a:lnT>
                      <a:noFill/>
                    </a:lnT>
                    <a:lnB>
                      <a:noFill/>
                    </a:lnB>
                  </a:tcPr>
                </a:tc>
                <a:tc gridSpan="2">
                  <a:txBody>
                    <a:bodyPr/>
                    <a:lstStyle/>
                    <a:p>
                      <a:pPr>
                        <a:lnSpc>
                          <a:spcPct val="115000"/>
                        </a:lnSpc>
                        <a:spcAft>
                          <a:spcPts val="1000"/>
                        </a:spcAft>
                      </a:pPr>
                      <a:r>
                        <a:rPr lang="en-CA" sz="1800" b="1" dirty="0">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horizontal wind load per unit exposed plan area</a:t>
                      </a:r>
                    </a:p>
                  </a:txBody>
                  <a:tcPr marL="68580" marR="68580" marT="0" marB="0" anchor="b">
                    <a:lnL>
                      <a:noFill/>
                    </a:lnL>
                    <a:lnR>
                      <a:noFill/>
                    </a:lnR>
                    <a:lnT>
                      <a:noFill/>
                    </a:lnT>
                    <a:lnB>
                      <a:noFill/>
                    </a:lnB>
                  </a:tcPr>
                </a:tc>
                <a:tc hMerge="1">
                  <a:txBody>
                    <a:bodyPr/>
                    <a:lstStyle/>
                    <a:p>
                      <a:endParaRPr lang="en-CA"/>
                    </a:p>
                  </a:txBody>
                  <a:tcPr/>
                </a:tc>
                <a:extLst>
                  <a:ext uri="{0D108BD9-81ED-4DB2-BD59-A6C34878D82A}">
                    <a16:rowId xmlns:a16="http://schemas.microsoft.com/office/drawing/2014/main" val="810101651"/>
                  </a:ext>
                </a:extLst>
              </a:tr>
            </a:tbl>
          </a:graphicData>
        </a:graphic>
      </p:graphicFrame>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69123299-E2B0-4D5F-BBAC-68DACE84036D}"/>
                  </a:ext>
                </a:extLst>
              </p:cNvPr>
              <p:cNvSpPr>
                <a:spLocks noGrp="1"/>
              </p:cNvSpPr>
              <p:nvPr>
                <p:ph idx="1"/>
              </p:nvPr>
            </p:nvSpPr>
            <p:spPr>
              <a:xfrm>
                <a:off x="676275" y="3405982"/>
                <a:ext cx="11182350" cy="2714501"/>
              </a:xfrm>
            </p:spPr>
            <p:txBody>
              <a:bodyPr>
                <a:normAutofit/>
              </a:bodyPr>
              <a:lstStyle/>
              <a:p>
                <a:r>
                  <a:rPr lang="en-CA" altLang="en-US" dirty="0">
                    <a:solidFill>
                      <a:schemeClr val="tx1">
                        <a:lumMod val="85000"/>
                        <a:lumOff val="15000"/>
                      </a:schemeClr>
                    </a:solidFill>
                    <a:latin typeface="Century Gothic" panose="020B0502020202020204" pitchFamily="34" charset="0"/>
                  </a:rPr>
                  <a:t>Resulting unfactored uniformly distributed load due wind acting on the railing:</a:t>
                </a:r>
              </a:p>
              <a:p>
                <a:pPr marL="0" indent="0">
                  <a:buNone/>
                </a:pPr>
                <a14:m>
                  <m:oMathPara xmlns:m="http://schemas.openxmlformats.org/officeDocument/2006/math">
                    <m:oMathParaPr>
                      <m:jc m:val="centerGroup"/>
                    </m:oMathParaPr>
                    <m:oMath xmlns:m="http://schemas.openxmlformats.org/officeDocument/2006/math">
                      <m:sSub>
                        <m:sSubPr>
                          <m:ctrlPr>
                            <a:rPr lang="en-CA" i="1">
                              <a:latin typeface="Cambria Math" panose="02040503050406030204" pitchFamily="18" charset="0"/>
                            </a:rPr>
                          </m:ctrlPr>
                        </m:sSubPr>
                        <m:e>
                          <m:r>
                            <a:rPr lang="en-CA" i="1">
                              <a:latin typeface="Cambria Math" panose="02040503050406030204" pitchFamily="18" charset="0"/>
                            </a:rPr>
                            <m:t>𝑃</m:t>
                          </m:r>
                        </m:e>
                        <m:sub>
                          <m:r>
                            <a:rPr lang="en-CA" i="1">
                              <a:latin typeface="Cambria Math" panose="02040503050406030204" pitchFamily="18" charset="0"/>
                            </a:rPr>
                            <m:t>h</m:t>
                          </m:r>
                          <m:r>
                            <a:rPr lang="en-CA" i="1">
                              <a:latin typeface="Cambria Math" panose="02040503050406030204" pitchFamily="18" charset="0"/>
                            </a:rPr>
                            <m:t>,</m:t>
                          </m:r>
                          <m:r>
                            <a:rPr lang="en-CA" i="1">
                              <a:latin typeface="Cambria Math" panose="02040503050406030204" pitchFamily="18" charset="0"/>
                            </a:rPr>
                            <m:t>𝑟𝑎𝑖𝑙𝑖𝑛𝑔</m:t>
                          </m:r>
                        </m:sub>
                      </m:sSub>
                      <m:r>
                        <a:rPr lang="en-CA" i="1">
                          <a:latin typeface="Cambria Math" panose="02040503050406030204" pitchFamily="18" charset="0"/>
                        </a:rPr>
                        <m:t>=</m:t>
                      </m:r>
                      <m:f>
                        <m:fPr>
                          <m:ctrlPr>
                            <a:rPr lang="en-CA" i="1">
                              <a:latin typeface="Cambria Math" panose="02040503050406030204" pitchFamily="18" charset="0"/>
                            </a:rPr>
                          </m:ctrlPr>
                        </m:fPr>
                        <m:num>
                          <m:r>
                            <a:rPr lang="en-CA" i="1">
                              <a:latin typeface="Cambria Math" panose="02040503050406030204" pitchFamily="18" charset="0"/>
                            </a:rPr>
                            <m:t>0.635</m:t>
                          </m:r>
                          <m:sSup>
                            <m:sSupPr>
                              <m:ctrlPr>
                                <a:rPr lang="en-CA" i="1">
                                  <a:latin typeface="Cambria Math" panose="02040503050406030204" pitchFamily="18" charset="0"/>
                                </a:rPr>
                              </m:ctrlPr>
                            </m:sSupPr>
                            <m:e>
                              <m:r>
                                <a:rPr lang="en-CA" i="1">
                                  <a:latin typeface="Cambria Math" panose="02040503050406030204" pitchFamily="18" charset="0"/>
                                </a:rPr>
                                <m:t> </m:t>
                              </m:r>
                              <m:r>
                                <a:rPr lang="en-CA" i="1">
                                  <a:latin typeface="Cambria Math" panose="02040503050406030204" pitchFamily="18" charset="0"/>
                                </a:rPr>
                                <m:t>𝑚</m:t>
                              </m:r>
                            </m:e>
                            <m:sup>
                              <m:r>
                                <a:rPr lang="en-CA" i="1">
                                  <a:latin typeface="Cambria Math" panose="02040503050406030204" pitchFamily="18" charset="0"/>
                                </a:rPr>
                                <m:t>2</m:t>
                              </m:r>
                            </m:sup>
                          </m:sSup>
                        </m:num>
                        <m:den>
                          <m:r>
                            <a:rPr lang="en-CA" i="1">
                              <a:latin typeface="Cambria Math" panose="02040503050406030204" pitchFamily="18" charset="0"/>
                            </a:rPr>
                            <m:t>𝑚</m:t>
                          </m:r>
                        </m:den>
                      </m:f>
                      <m:r>
                        <a:rPr lang="en-CA" i="1">
                          <a:latin typeface="Cambria Math" panose="02040503050406030204" pitchFamily="18" charset="0"/>
                        </a:rPr>
                        <m:t>×1.860 </m:t>
                      </m:r>
                      <m:r>
                        <a:rPr lang="en-CA" i="1">
                          <a:latin typeface="Cambria Math" panose="02040503050406030204" pitchFamily="18" charset="0"/>
                        </a:rPr>
                        <m:t>𝑘𝑃𝑎</m:t>
                      </m:r>
                      <m:r>
                        <a:rPr lang="en-CA" i="1">
                          <a:latin typeface="Cambria Math" panose="02040503050406030204" pitchFamily="18" charset="0"/>
                        </a:rPr>
                        <m:t>=1.12 </m:t>
                      </m:r>
                      <m:r>
                        <a:rPr lang="en-CA" i="1">
                          <a:latin typeface="Cambria Math" panose="02040503050406030204" pitchFamily="18" charset="0"/>
                        </a:rPr>
                        <m:t>𝑘𝑁</m:t>
                      </m:r>
                      <m:r>
                        <a:rPr lang="en-CA" i="1">
                          <a:latin typeface="Cambria Math" panose="02040503050406030204" pitchFamily="18" charset="0"/>
                        </a:rPr>
                        <m:t>/</m:t>
                      </m:r>
                      <m:r>
                        <a:rPr lang="en-CA" i="1">
                          <a:latin typeface="Cambria Math" panose="02040503050406030204" pitchFamily="18" charset="0"/>
                        </a:rPr>
                        <m:t>𝑚</m:t>
                      </m:r>
                    </m:oMath>
                  </m:oMathPara>
                </a14:m>
                <a:endParaRPr lang="en-CA" dirty="0"/>
              </a:p>
              <a:p>
                <a:pPr marL="0" indent="0">
                  <a:buNone/>
                </a:pPr>
                <a:endParaRPr lang="en-CA" altLang="en-US" dirty="0">
                  <a:solidFill>
                    <a:schemeClr val="tx1">
                      <a:lumMod val="85000"/>
                      <a:lumOff val="15000"/>
                    </a:schemeClr>
                  </a:solidFill>
                  <a:latin typeface="Century Gothic" panose="020B0502020202020204" pitchFamily="34" charset="0"/>
                </a:endParaRPr>
              </a:p>
            </p:txBody>
          </p:sp>
        </mc:Choice>
        <mc:Fallback xmlns="">
          <p:sp>
            <p:nvSpPr>
              <p:cNvPr id="5" name="Content Placeholder 2">
                <a:extLst>
                  <a:ext uri="{FF2B5EF4-FFF2-40B4-BE49-F238E27FC236}">
                    <a16:creationId xmlns:a16="http://schemas.microsoft.com/office/drawing/2014/main" id="{69123299-E2B0-4D5F-BBAC-68DACE84036D}"/>
                  </a:ext>
                </a:extLst>
              </p:cNvPr>
              <p:cNvSpPr>
                <a:spLocks noGrp="1" noRot="1" noChangeAspect="1" noMove="1" noResize="1" noEditPoints="1" noAdjustHandles="1" noChangeArrowheads="1" noChangeShapeType="1" noTextEdit="1"/>
              </p:cNvSpPr>
              <p:nvPr>
                <p:ph idx="1"/>
              </p:nvPr>
            </p:nvSpPr>
            <p:spPr>
              <a:xfrm>
                <a:off x="676275" y="3405982"/>
                <a:ext cx="11182350" cy="2714501"/>
              </a:xfrm>
              <a:blipFill>
                <a:blip r:embed="rId3"/>
                <a:stretch>
                  <a:fillRect l="-981" t="-4045"/>
                </a:stretch>
              </a:blipFill>
            </p:spPr>
            <p:txBody>
              <a:bodyPr/>
              <a:lstStyle/>
              <a:p>
                <a:r>
                  <a:rPr lang="en-CA">
                    <a:noFill/>
                  </a:rPr>
                  <a:t> </a:t>
                </a:r>
              </a:p>
            </p:txBody>
          </p:sp>
        </mc:Fallback>
      </mc:AlternateContent>
      <p:sp>
        <p:nvSpPr>
          <p:cNvPr id="6" name="Title 4">
            <a:extLst>
              <a:ext uri="{FF2B5EF4-FFF2-40B4-BE49-F238E27FC236}">
                <a16:creationId xmlns:a16="http://schemas.microsoft.com/office/drawing/2014/main" id="{1B13D5EE-C911-4AD6-B7B8-6367CDD1EE4B}"/>
              </a:ext>
            </a:extLst>
          </p:cNvPr>
          <p:cNvSpPr txBox="1">
            <a:spLocks/>
          </p:cNvSpPr>
          <p:nvPr/>
        </p:nvSpPr>
        <p:spPr bwMode="auto">
          <a:xfrm>
            <a:off x="10296939" y="0"/>
            <a:ext cx="1895062"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Loading</a:t>
            </a:r>
          </a:p>
        </p:txBody>
      </p:sp>
    </p:spTree>
    <p:extLst>
      <p:ext uri="{BB962C8B-B14F-4D97-AF65-F5344CB8AC3E}">
        <p14:creationId xmlns:p14="http://schemas.microsoft.com/office/powerpoint/2010/main" val="327158797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Horizontal Wind Load</a:t>
            </a:r>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69123299-E2B0-4D5F-BBAC-68DACE84036D}"/>
                  </a:ext>
                </a:extLst>
              </p:cNvPr>
              <p:cNvSpPr>
                <a:spLocks noGrp="1"/>
              </p:cNvSpPr>
              <p:nvPr>
                <p:ph idx="1"/>
              </p:nvPr>
            </p:nvSpPr>
            <p:spPr>
              <a:xfrm>
                <a:off x="676275" y="1323834"/>
                <a:ext cx="11182350" cy="4796650"/>
              </a:xfrm>
            </p:spPr>
            <p:txBody>
              <a:bodyPr>
                <a:normAutofit/>
              </a:bodyPr>
              <a:lstStyle/>
              <a:p>
                <a:r>
                  <a:rPr lang="en-CA" dirty="0">
                    <a:latin typeface="Century Gothic" panose="020B0502020202020204" pitchFamily="34" charset="0"/>
                  </a:rPr>
                  <a:t>The unfactored uniformly distributed load due to wind acting on the deck is</a:t>
                </a:r>
              </a:p>
              <a:p>
                <a:pPr marL="0" indent="0">
                  <a:buNone/>
                </a:pPr>
                <a:endParaRPr lang="en-CA" dirty="0">
                  <a:latin typeface="Century Gothic" panose="020B0502020202020204" pitchFamily="34" charset="0"/>
                </a:endParaRPr>
              </a:p>
              <a:p>
                <a:pPr marL="0" indent="0">
                  <a:buNone/>
                </a:pPr>
                <a14:m>
                  <m:oMathPara xmlns:m="http://schemas.openxmlformats.org/officeDocument/2006/math">
                    <m:oMathParaPr>
                      <m:jc m:val="centerGroup"/>
                    </m:oMathParaPr>
                    <m:oMath xmlns:m="http://schemas.openxmlformats.org/officeDocument/2006/math">
                      <m:sSub>
                        <m:sSubPr>
                          <m:ctrlPr>
                            <a:rPr lang="en-CA" i="1">
                              <a:latin typeface="Cambria Math" panose="02040503050406030204" pitchFamily="18" charset="0"/>
                            </a:rPr>
                          </m:ctrlPr>
                        </m:sSubPr>
                        <m:e>
                          <m:r>
                            <a:rPr lang="en-CA" i="1">
                              <a:latin typeface="Cambria Math" panose="02040503050406030204" pitchFamily="18" charset="0"/>
                            </a:rPr>
                            <m:t>𝑃</m:t>
                          </m:r>
                        </m:e>
                        <m:sub>
                          <m:r>
                            <a:rPr lang="en-CA" i="1">
                              <a:latin typeface="Cambria Math" panose="02040503050406030204" pitchFamily="18" charset="0"/>
                            </a:rPr>
                            <m:t>h</m:t>
                          </m:r>
                          <m:r>
                            <a:rPr lang="en-CA" i="1">
                              <a:latin typeface="Cambria Math" panose="02040503050406030204" pitchFamily="18" charset="0"/>
                            </a:rPr>
                            <m:t>,</m:t>
                          </m:r>
                          <m:r>
                            <a:rPr lang="en-CA" i="1">
                              <a:latin typeface="Cambria Math" panose="02040503050406030204" pitchFamily="18" charset="0"/>
                            </a:rPr>
                            <m:t>𝑑𝑒𝑐𝑘</m:t>
                          </m:r>
                        </m:sub>
                      </m:sSub>
                      <m:r>
                        <a:rPr lang="en-CA" i="1">
                          <a:latin typeface="Cambria Math" panose="02040503050406030204" pitchFamily="18" charset="0"/>
                        </a:rPr>
                        <m:t>=0.215 </m:t>
                      </m:r>
                      <m:r>
                        <a:rPr lang="en-CA" i="1">
                          <a:latin typeface="Cambria Math" panose="02040503050406030204" pitchFamily="18" charset="0"/>
                        </a:rPr>
                        <m:t>𝑚</m:t>
                      </m:r>
                      <m:r>
                        <a:rPr lang="en-CA" i="1">
                          <a:latin typeface="Cambria Math" panose="02040503050406030204" pitchFamily="18" charset="0"/>
                        </a:rPr>
                        <m:t>×1.860 </m:t>
                      </m:r>
                      <m:r>
                        <a:rPr lang="en-CA" i="1">
                          <a:latin typeface="Cambria Math" panose="02040503050406030204" pitchFamily="18" charset="0"/>
                        </a:rPr>
                        <m:t>𝑘𝑃𝑎</m:t>
                      </m:r>
                      <m:r>
                        <a:rPr lang="en-CA" i="1">
                          <a:latin typeface="Cambria Math" panose="02040503050406030204" pitchFamily="18" charset="0"/>
                        </a:rPr>
                        <m:t>=0.40 </m:t>
                      </m:r>
                      <m:r>
                        <a:rPr lang="en-CA" i="1">
                          <a:latin typeface="Cambria Math" panose="02040503050406030204" pitchFamily="18" charset="0"/>
                        </a:rPr>
                        <m:t>𝑘𝑁</m:t>
                      </m:r>
                      <m:r>
                        <a:rPr lang="en-CA" i="1">
                          <a:latin typeface="Cambria Math" panose="02040503050406030204" pitchFamily="18" charset="0"/>
                        </a:rPr>
                        <m:t>/</m:t>
                      </m:r>
                      <m:r>
                        <a:rPr lang="en-CA" i="1">
                          <a:latin typeface="Cambria Math" panose="02040503050406030204" pitchFamily="18" charset="0"/>
                        </a:rPr>
                        <m:t>𝑚</m:t>
                      </m:r>
                    </m:oMath>
                  </m:oMathPara>
                </a14:m>
                <a:endParaRPr lang="en-CA" dirty="0"/>
              </a:p>
              <a:p>
                <a:pPr marL="0" indent="0">
                  <a:buNone/>
                </a:pPr>
                <a:endParaRPr lang="en-CA" dirty="0"/>
              </a:p>
              <a:p>
                <a:r>
                  <a:rPr lang="en-CA" dirty="0">
                    <a:latin typeface="Century Gothic" panose="020B0502020202020204" pitchFamily="34" charset="0"/>
                  </a:rPr>
                  <a:t>The resulting unfactored uniformly distributed load due to wind acting on an exterior girder is</a:t>
                </a:r>
              </a:p>
              <a:p>
                <a:pPr marL="0" indent="0">
                  <a:buNone/>
                </a:pPr>
                <a:endParaRPr lang="en-CA" dirty="0">
                  <a:latin typeface="Century Gothic" panose="020B0502020202020204" pitchFamily="34" charset="0"/>
                </a:endParaRPr>
              </a:p>
              <a:p>
                <a:pPr marL="0" indent="0">
                  <a:buNone/>
                </a:pPr>
                <a14:m>
                  <m:oMathPara xmlns:m="http://schemas.openxmlformats.org/officeDocument/2006/math">
                    <m:oMathParaPr>
                      <m:jc m:val="centerGroup"/>
                    </m:oMathParaPr>
                    <m:oMath xmlns:m="http://schemas.openxmlformats.org/officeDocument/2006/math">
                      <m:sSub>
                        <m:sSubPr>
                          <m:ctrlPr>
                            <a:rPr lang="en-CA" i="1">
                              <a:latin typeface="Cambria Math" panose="02040503050406030204" pitchFamily="18" charset="0"/>
                            </a:rPr>
                          </m:ctrlPr>
                        </m:sSubPr>
                        <m:e>
                          <m:r>
                            <a:rPr lang="en-CA" i="1">
                              <a:latin typeface="Cambria Math" panose="02040503050406030204" pitchFamily="18" charset="0"/>
                            </a:rPr>
                            <m:t>𝑃</m:t>
                          </m:r>
                        </m:e>
                        <m:sub>
                          <m:r>
                            <a:rPr lang="en-CA" i="1">
                              <a:latin typeface="Cambria Math" panose="02040503050406030204" pitchFamily="18" charset="0"/>
                            </a:rPr>
                            <m:t>h</m:t>
                          </m:r>
                          <m:r>
                            <a:rPr lang="en-CA" i="1">
                              <a:latin typeface="Cambria Math" panose="02040503050406030204" pitchFamily="18" charset="0"/>
                            </a:rPr>
                            <m:t>,</m:t>
                          </m:r>
                          <m:r>
                            <a:rPr lang="en-CA" i="1">
                              <a:latin typeface="Cambria Math" panose="02040503050406030204" pitchFamily="18" charset="0"/>
                            </a:rPr>
                            <m:t>𝑔𝑖𝑟𝑑𝑒𝑟</m:t>
                          </m:r>
                        </m:sub>
                      </m:sSub>
                      <m:r>
                        <a:rPr lang="en-CA" i="1">
                          <a:latin typeface="Cambria Math" panose="02040503050406030204" pitchFamily="18" charset="0"/>
                        </a:rPr>
                        <m:t>=1.634 </m:t>
                      </m:r>
                      <m:r>
                        <a:rPr lang="en-CA" i="1">
                          <a:latin typeface="Cambria Math" panose="02040503050406030204" pitchFamily="18" charset="0"/>
                        </a:rPr>
                        <m:t>𝑚</m:t>
                      </m:r>
                      <m:r>
                        <a:rPr lang="en-CA" i="1">
                          <a:latin typeface="Cambria Math" panose="02040503050406030204" pitchFamily="18" charset="0"/>
                        </a:rPr>
                        <m:t>×1.860 </m:t>
                      </m:r>
                      <m:r>
                        <a:rPr lang="en-CA" i="1">
                          <a:latin typeface="Cambria Math" panose="02040503050406030204" pitchFamily="18" charset="0"/>
                        </a:rPr>
                        <m:t>𝑘𝑃𝑎</m:t>
                      </m:r>
                      <m:r>
                        <a:rPr lang="en-CA" i="1">
                          <a:latin typeface="Cambria Math" panose="02040503050406030204" pitchFamily="18" charset="0"/>
                        </a:rPr>
                        <m:t>=3.04 </m:t>
                      </m:r>
                      <m:r>
                        <a:rPr lang="en-CA" i="1">
                          <a:latin typeface="Cambria Math" panose="02040503050406030204" pitchFamily="18" charset="0"/>
                        </a:rPr>
                        <m:t>𝑘𝑁</m:t>
                      </m:r>
                      <m:r>
                        <a:rPr lang="en-CA" i="1">
                          <a:latin typeface="Cambria Math" panose="02040503050406030204" pitchFamily="18" charset="0"/>
                        </a:rPr>
                        <m:t>/</m:t>
                      </m:r>
                      <m:r>
                        <a:rPr lang="en-CA" i="1">
                          <a:latin typeface="Cambria Math" panose="02040503050406030204" pitchFamily="18" charset="0"/>
                        </a:rPr>
                        <m:t>𝑚</m:t>
                      </m:r>
                    </m:oMath>
                  </m:oMathPara>
                </a14:m>
                <a:endParaRPr lang="en-CA" dirty="0"/>
              </a:p>
              <a:p>
                <a:endParaRPr lang="en-CA" dirty="0">
                  <a:latin typeface="Century Gothic" panose="020B0502020202020204" pitchFamily="34" charset="0"/>
                </a:endParaRPr>
              </a:p>
              <a:p>
                <a:pPr marL="0" indent="0">
                  <a:buNone/>
                </a:pPr>
                <a:endParaRPr lang="en-CA" altLang="en-US" dirty="0">
                  <a:solidFill>
                    <a:schemeClr val="tx1">
                      <a:lumMod val="85000"/>
                      <a:lumOff val="15000"/>
                    </a:schemeClr>
                  </a:solidFill>
                  <a:latin typeface="Century Gothic" panose="020B0502020202020204" pitchFamily="34" charset="0"/>
                </a:endParaRPr>
              </a:p>
            </p:txBody>
          </p:sp>
        </mc:Choice>
        <mc:Fallback xmlns="">
          <p:sp>
            <p:nvSpPr>
              <p:cNvPr id="5" name="Content Placeholder 2">
                <a:extLst>
                  <a:ext uri="{FF2B5EF4-FFF2-40B4-BE49-F238E27FC236}">
                    <a16:creationId xmlns:a16="http://schemas.microsoft.com/office/drawing/2014/main" id="{69123299-E2B0-4D5F-BBAC-68DACE84036D}"/>
                  </a:ext>
                </a:extLst>
              </p:cNvPr>
              <p:cNvSpPr>
                <a:spLocks noGrp="1" noRot="1" noChangeAspect="1" noMove="1" noResize="1" noEditPoints="1" noAdjustHandles="1" noChangeArrowheads="1" noChangeShapeType="1" noTextEdit="1"/>
              </p:cNvSpPr>
              <p:nvPr>
                <p:ph idx="1"/>
              </p:nvPr>
            </p:nvSpPr>
            <p:spPr>
              <a:xfrm>
                <a:off x="676275" y="1323834"/>
                <a:ext cx="11182350" cy="4796650"/>
              </a:xfrm>
              <a:blipFill>
                <a:blip r:embed="rId3"/>
                <a:stretch>
                  <a:fillRect l="-981" t="-2160"/>
                </a:stretch>
              </a:blipFill>
            </p:spPr>
            <p:txBody>
              <a:bodyPr/>
              <a:lstStyle/>
              <a:p>
                <a:r>
                  <a:rPr lang="en-CA">
                    <a:noFill/>
                  </a:rPr>
                  <a:t> </a:t>
                </a:r>
              </a:p>
            </p:txBody>
          </p:sp>
        </mc:Fallback>
      </mc:AlternateContent>
      <p:sp>
        <p:nvSpPr>
          <p:cNvPr id="6" name="Title 4">
            <a:extLst>
              <a:ext uri="{FF2B5EF4-FFF2-40B4-BE49-F238E27FC236}">
                <a16:creationId xmlns:a16="http://schemas.microsoft.com/office/drawing/2014/main" id="{FACEA87D-28EF-4AFB-9C26-803088D4993E}"/>
              </a:ext>
            </a:extLst>
          </p:cNvPr>
          <p:cNvSpPr txBox="1">
            <a:spLocks/>
          </p:cNvSpPr>
          <p:nvPr/>
        </p:nvSpPr>
        <p:spPr bwMode="auto">
          <a:xfrm>
            <a:off x="10296939" y="0"/>
            <a:ext cx="1895062"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Loading</a:t>
            </a:r>
          </a:p>
        </p:txBody>
      </p:sp>
    </p:spTree>
    <p:extLst>
      <p:ext uri="{BB962C8B-B14F-4D97-AF65-F5344CB8AC3E}">
        <p14:creationId xmlns:p14="http://schemas.microsoft.com/office/powerpoint/2010/main" val="410554067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Horizontal Wind Load on Live Load</a:t>
            </a:r>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69123299-E2B0-4D5F-BBAC-68DACE84036D}"/>
                  </a:ext>
                </a:extLst>
              </p:cNvPr>
              <p:cNvSpPr>
                <a:spLocks noGrp="1"/>
              </p:cNvSpPr>
              <p:nvPr>
                <p:ph idx="1"/>
              </p:nvPr>
            </p:nvSpPr>
            <p:spPr>
              <a:xfrm>
                <a:off x="676275" y="3429000"/>
                <a:ext cx="11182350" cy="2691484"/>
              </a:xfrm>
            </p:spPr>
            <p:txBody>
              <a:bodyPr>
                <a:normAutofit/>
              </a:bodyPr>
              <a:lstStyle/>
              <a:p>
                <a:r>
                  <a:rPr lang="en-CA" dirty="0">
                    <a:latin typeface="Century Gothic" panose="020B0502020202020204" pitchFamily="34" charset="0"/>
                  </a:rPr>
                  <a:t>Total exposed area for wind on live load (excluding exposed frontal area of a timber railing) is:</a:t>
                </a:r>
              </a:p>
              <a:p>
                <a:pPr marL="0" indent="0">
                  <a:buNone/>
                </a:pPr>
                <a14:m>
                  <m:oMathPara xmlns:m="http://schemas.openxmlformats.org/officeDocument/2006/math">
                    <m:oMathParaPr>
                      <m:jc m:val="centerGroup"/>
                    </m:oMathParaPr>
                    <m:oMath xmlns:m="http://schemas.openxmlformats.org/officeDocument/2006/math">
                      <m:sSub>
                        <m:sSubPr>
                          <m:ctrlPr>
                            <a:rPr lang="en-CA" i="1">
                              <a:latin typeface="Cambria Math" panose="02040503050406030204" pitchFamily="18" charset="0"/>
                            </a:rPr>
                          </m:ctrlPr>
                        </m:sSubPr>
                        <m:e>
                          <m:r>
                            <a:rPr lang="en-CA" i="1">
                              <a:latin typeface="Cambria Math" panose="02040503050406030204" pitchFamily="18" charset="0"/>
                            </a:rPr>
                            <m:t>𝐴</m:t>
                          </m:r>
                        </m:e>
                        <m:sub>
                          <m:r>
                            <a:rPr lang="en-CA" i="1">
                              <a:latin typeface="Cambria Math" panose="02040503050406030204" pitchFamily="18" charset="0"/>
                            </a:rPr>
                            <m:t>𝑓𝑟</m:t>
                          </m:r>
                          <m:r>
                            <a:rPr lang="en-CA" i="1">
                              <a:latin typeface="Cambria Math" panose="02040503050406030204" pitchFamily="18" charset="0"/>
                            </a:rPr>
                            <m:t>,</m:t>
                          </m:r>
                          <m:r>
                            <a:rPr lang="en-CA" i="1">
                              <a:latin typeface="Cambria Math" panose="02040503050406030204" pitchFamily="18" charset="0"/>
                            </a:rPr>
                            <m:t>𝐿𝐿</m:t>
                          </m:r>
                        </m:sub>
                      </m:sSub>
                      <m:r>
                        <a:rPr lang="en-CA" i="1">
                          <a:latin typeface="Cambria Math" panose="02040503050406030204" pitchFamily="18" charset="0"/>
                        </a:rPr>
                        <m:t>=3.0 </m:t>
                      </m:r>
                      <m:r>
                        <a:rPr lang="en-CA" i="1">
                          <a:latin typeface="Cambria Math" panose="02040503050406030204" pitchFamily="18" charset="0"/>
                        </a:rPr>
                        <m:t>𝑚</m:t>
                      </m:r>
                      <m:r>
                        <a:rPr lang="en-CA" i="1">
                          <a:latin typeface="Cambria Math" panose="02040503050406030204" pitchFamily="18" charset="0"/>
                        </a:rPr>
                        <m:t> ×1.0 </m:t>
                      </m:r>
                      <m:r>
                        <a:rPr lang="en-CA" i="1">
                          <a:latin typeface="Cambria Math" panose="02040503050406030204" pitchFamily="18" charset="0"/>
                        </a:rPr>
                        <m:t>𝑚</m:t>
                      </m:r>
                      <m:r>
                        <a:rPr lang="en-CA" i="1">
                          <a:latin typeface="Cambria Math" panose="02040503050406030204" pitchFamily="18" charset="0"/>
                        </a:rPr>
                        <m:t>+0.050 </m:t>
                      </m:r>
                      <m:r>
                        <a:rPr lang="en-CA" i="1">
                          <a:latin typeface="Cambria Math" panose="02040503050406030204" pitchFamily="18" charset="0"/>
                        </a:rPr>
                        <m:t>𝑚</m:t>
                      </m:r>
                      <m:r>
                        <a:rPr lang="en-CA" i="1">
                          <a:latin typeface="Cambria Math" panose="02040503050406030204" pitchFamily="18" charset="0"/>
                        </a:rPr>
                        <m:t>−0.635 </m:t>
                      </m:r>
                      <m:sSup>
                        <m:sSupPr>
                          <m:ctrlPr>
                            <a:rPr lang="en-CA" i="1">
                              <a:latin typeface="Cambria Math" panose="02040503050406030204" pitchFamily="18" charset="0"/>
                            </a:rPr>
                          </m:ctrlPr>
                        </m:sSupPr>
                        <m:e>
                          <m:r>
                            <a:rPr lang="en-CA" i="1">
                              <a:latin typeface="Cambria Math" panose="02040503050406030204" pitchFamily="18" charset="0"/>
                            </a:rPr>
                            <m:t>𝑚</m:t>
                          </m:r>
                        </m:e>
                        <m:sup>
                          <m:r>
                            <a:rPr lang="en-CA" i="1">
                              <a:latin typeface="Cambria Math" panose="02040503050406030204" pitchFamily="18" charset="0"/>
                            </a:rPr>
                            <m:t>2</m:t>
                          </m:r>
                        </m:sup>
                      </m:sSup>
                      <m:r>
                        <a:rPr lang="en-CA" i="1">
                          <a:latin typeface="Cambria Math" panose="02040503050406030204" pitchFamily="18" charset="0"/>
                        </a:rPr>
                        <m:t>=2.415</m:t>
                      </m:r>
                      <m:sSup>
                        <m:sSupPr>
                          <m:ctrlPr>
                            <a:rPr lang="en-CA" i="1">
                              <a:latin typeface="Cambria Math" panose="02040503050406030204" pitchFamily="18" charset="0"/>
                            </a:rPr>
                          </m:ctrlPr>
                        </m:sSupPr>
                        <m:e>
                          <m:r>
                            <a:rPr lang="en-CA" i="1">
                              <a:latin typeface="Cambria Math" panose="02040503050406030204" pitchFamily="18" charset="0"/>
                            </a:rPr>
                            <m:t> </m:t>
                          </m:r>
                          <m:r>
                            <a:rPr lang="en-CA" i="1">
                              <a:latin typeface="Cambria Math" panose="02040503050406030204" pitchFamily="18" charset="0"/>
                            </a:rPr>
                            <m:t>𝑚</m:t>
                          </m:r>
                        </m:e>
                        <m:sup>
                          <m:r>
                            <a:rPr lang="en-CA" i="1">
                              <a:latin typeface="Cambria Math" panose="02040503050406030204" pitchFamily="18" charset="0"/>
                            </a:rPr>
                            <m:t>2</m:t>
                          </m:r>
                        </m:sup>
                      </m:sSup>
                      <m:r>
                        <a:rPr lang="en-CA" i="1">
                          <a:latin typeface="Cambria Math" panose="02040503050406030204" pitchFamily="18" charset="0"/>
                        </a:rPr>
                        <m:t>/</m:t>
                      </m:r>
                      <m:r>
                        <a:rPr lang="en-CA" i="1">
                          <a:latin typeface="Cambria Math" panose="02040503050406030204" pitchFamily="18" charset="0"/>
                        </a:rPr>
                        <m:t>𝑚</m:t>
                      </m:r>
                    </m:oMath>
                  </m:oMathPara>
                </a14:m>
                <a:endParaRPr lang="en-CA" dirty="0"/>
              </a:p>
              <a:p>
                <a:r>
                  <a:rPr lang="en-CA" dirty="0">
                    <a:latin typeface="Century Gothic" panose="020B0502020202020204" pitchFamily="34" charset="0"/>
                  </a:rPr>
                  <a:t>Unfactored uniformly distributed load to wind on live load is:</a:t>
                </a:r>
              </a:p>
              <a:p>
                <a14:m>
                  <m:oMath xmlns:m="http://schemas.openxmlformats.org/officeDocument/2006/math">
                    <m:sSub>
                      <m:sSubPr>
                        <m:ctrlPr>
                          <a:rPr lang="en-CA" i="1">
                            <a:latin typeface="Cambria Math" panose="02040503050406030204" pitchFamily="18" charset="0"/>
                          </a:rPr>
                        </m:ctrlPr>
                      </m:sSubPr>
                      <m:e>
                        <m:r>
                          <a:rPr lang="en-CA" i="1">
                            <a:latin typeface="Cambria Math" panose="02040503050406030204" pitchFamily="18" charset="0"/>
                          </a:rPr>
                          <m:t>𝑃</m:t>
                        </m:r>
                      </m:e>
                      <m:sub>
                        <m:r>
                          <a:rPr lang="en-CA" i="1">
                            <a:latin typeface="Cambria Math" panose="02040503050406030204" pitchFamily="18" charset="0"/>
                          </a:rPr>
                          <m:t>h</m:t>
                        </m:r>
                        <m:r>
                          <a:rPr lang="en-CA" i="1">
                            <a:latin typeface="Cambria Math" panose="02040503050406030204" pitchFamily="18" charset="0"/>
                          </a:rPr>
                          <m:t>,</m:t>
                        </m:r>
                        <m:r>
                          <a:rPr lang="en-CA" i="1">
                            <a:latin typeface="Cambria Math" panose="02040503050406030204" pitchFamily="18" charset="0"/>
                          </a:rPr>
                          <m:t>𝐿𝐿</m:t>
                        </m:r>
                      </m:sub>
                    </m:sSub>
                    <m:r>
                      <a:rPr lang="en-CA" i="1">
                        <a:latin typeface="Cambria Math" panose="02040503050406030204" pitchFamily="18" charset="0"/>
                      </a:rPr>
                      <m:t>=</m:t>
                    </m:r>
                    <m:f>
                      <m:fPr>
                        <m:ctrlPr>
                          <a:rPr lang="en-CA" i="1">
                            <a:latin typeface="Cambria Math" panose="02040503050406030204" pitchFamily="18" charset="0"/>
                          </a:rPr>
                        </m:ctrlPr>
                      </m:fPr>
                      <m:num>
                        <m:r>
                          <a:rPr lang="en-CA" i="1">
                            <a:latin typeface="Cambria Math" panose="02040503050406030204" pitchFamily="18" charset="0"/>
                          </a:rPr>
                          <m:t>2.415</m:t>
                        </m:r>
                        <m:sSup>
                          <m:sSupPr>
                            <m:ctrlPr>
                              <a:rPr lang="en-CA" i="1">
                                <a:latin typeface="Cambria Math" panose="02040503050406030204" pitchFamily="18" charset="0"/>
                              </a:rPr>
                            </m:ctrlPr>
                          </m:sSupPr>
                          <m:e>
                            <m:r>
                              <a:rPr lang="en-CA" i="1">
                                <a:latin typeface="Cambria Math" panose="02040503050406030204" pitchFamily="18" charset="0"/>
                              </a:rPr>
                              <m:t> </m:t>
                            </m:r>
                            <m:r>
                              <a:rPr lang="en-CA" i="1">
                                <a:latin typeface="Cambria Math" panose="02040503050406030204" pitchFamily="18" charset="0"/>
                              </a:rPr>
                              <m:t>𝑚</m:t>
                            </m:r>
                          </m:e>
                          <m:sup>
                            <m:r>
                              <a:rPr lang="en-CA" i="1">
                                <a:latin typeface="Cambria Math" panose="02040503050406030204" pitchFamily="18" charset="0"/>
                              </a:rPr>
                              <m:t>2</m:t>
                            </m:r>
                          </m:sup>
                        </m:sSup>
                      </m:num>
                      <m:den>
                        <m:r>
                          <a:rPr lang="en-CA" i="1">
                            <a:latin typeface="Cambria Math" panose="02040503050406030204" pitchFamily="18" charset="0"/>
                          </a:rPr>
                          <m:t>𝑚</m:t>
                        </m:r>
                      </m:den>
                    </m:f>
                    <m:r>
                      <a:rPr lang="en-CA" i="1">
                        <a:latin typeface="Cambria Math" panose="02040503050406030204" pitchFamily="18" charset="0"/>
                      </a:rPr>
                      <m:t>×1.116 </m:t>
                    </m:r>
                    <m:r>
                      <a:rPr lang="en-CA" i="1">
                        <a:latin typeface="Cambria Math" panose="02040503050406030204" pitchFamily="18" charset="0"/>
                      </a:rPr>
                      <m:t>𝑘𝑃𝑎</m:t>
                    </m:r>
                    <m:r>
                      <a:rPr lang="en-CA" i="1">
                        <a:latin typeface="Cambria Math" panose="02040503050406030204" pitchFamily="18" charset="0"/>
                      </a:rPr>
                      <m:t>=2.70 </m:t>
                    </m:r>
                    <m:r>
                      <a:rPr lang="en-CA" i="1">
                        <a:latin typeface="Cambria Math" panose="02040503050406030204" pitchFamily="18" charset="0"/>
                      </a:rPr>
                      <m:t>𝑘𝑁</m:t>
                    </m:r>
                    <m:r>
                      <a:rPr lang="en-CA" i="1">
                        <a:latin typeface="Cambria Math" panose="02040503050406030204" pitchFamily="18" charset="0"/>
                      </a:rPr>
                      <m:t>/</m:t>
                    </m:r>
                    <m:r>
                      <a:rPr lang="en-CA" i="1">
                        <a:latin typeface="Cambria Math" panose="02040503050406030204" pitchFamily="18" charset="0"/>
                      </a:rPr>
                      <m:t>𝑚</m:t>
                    </m:r>
                  </m:oMath>
                </a14:m>
                <a:endParaRPr lang="en-CA" dirty="0"/>
              </a:p>
              <a:p>
                <a:pPr marL="0" indent="0">
                  <a:buNone/>
                </a:pPr>
                <a:endParaRPr lang="en-CA" dirty="0"/>
              </a:p>
            </p:txBody>
          </p:sp>
        </mc:Choice>
        <mc:Fallback xmlns="">
          <p:sp>
            <p:nvSpPr>
              <p:cNvPr id="5" name="Content Placeholder 2">
                <a:extLst>
                  <a:ext uri="{FF2B5EF4-FFF2-40B4-BE49-F238E27FC236}">
                    <a16:creationId xmlns:a16="http://schemas.microsoft.com/office/drawing/2014/main" id="{69123299-E2B0-4D5F-BBAC-68DACE84036D}"/>
                  </a:ext>
                </a:extLst>
              </p:cNvPr>
              <p:cNvSpPr>
                <a:spLocks noGrp="1" noRot="1" noChangeAspect="1" noMove="1" noResize="1" noEditPoints="1" noAdjustHandles="1" noChangeArrowheads="1" noChangeShapeType="1" noTextEdit="1"/>
              </p:cNvSpPr>
              <p:nvPr>
                <p:ph idx="1"/>
              </p:nvPr>
            </p:nvSpPr>
            <p:spPr>
              <a:xfrm>
                <a:off x="676275" y="3429000"/>
                <a:ext cx="11182350" cy="2691484"/>
              </a:xfrm>
              <a:blipFill>
                <a:blip r:embed="rId3"/>
                <a:stretch>
                  <a:fillRect l="-981" t="-4082"/>
                </a:stretch>
              </a:blipFill>
            </p:spPr>
            <p:txBody>
              <a:bodyPr/>
              <a:lstStyle/>
              <a:p>
                <a:r>
                  <a:rPr lang="en-CA">
                    <a:noFill/>
                  </a:rPr>
                  <a:t> </a:t>
                </a:r>
              </a:p>
            </p:txBody>
          </p:sp>
        </mc:Fallback>
      </mc:AlternateContent>
      <p:graphicFrame>
        <p:nvGraphicFramePr>
          <p:cNvPr id="6" name="Table 5">
            <a:extLst>
              <a:ext uri="{FF2B5EF4-FFF2-40B4-BE49-F238E27FC236}">
                <a16:creationId xmlns:a16="http://schemas.microsoft.com/office/drawing/2014/main" id="{608F779E-E670-4C9A-BF73-26760FED2469}"/>
              </a:ext>
            </a:extLst>
          </p:cNvPr>
          <p:cNvGraphicFramePr>
            <a:graphicFrameLocks noGrp="1"/>
          </p:cNvGraphicFramePr>
          <p:nvPr>
            <p:extLst>
              <p:ext uri="{D42A27DB-BD31-4B8C-83A1-F6EECF244321}">
                <p14:modId xmlns:p14="http://schemas.microsoft.com/office/powerpoint/2010/main" val="1908027398"/>
              </p:ext>
            </p:extLst>
          </p:nvPr>
        </p:nvGraphicFramePr>
        <p:xfrm>
          <a:off x="1865193" y="1381449"/>
          <a:ext cx="8461613" cy="2063181"/>
        </p:xfrm>
        <a:graphic>
          <a:graphicData uri="http://schemas.openxmlformats.org/drawingml/2006/table">
            <a:tbl>
              <a:tblPr firstRow="1" firstCol="1" bandRow="1"/>
              <a:tblGrid>
                <a:gridCol w="1346973">
                  <a:extLst>
                    <a:ext uri="{9D8B030D-6E8A-4147-A177-3AD203B41FA5}">
                      <a16:colId xmlns:a16="http://schemas.microsoft.com/office/drawing/2014/main" val="2019800087"/>
                    </a:ext>
                  </a:extLst>
                </a:gridCol>
                <a:gridCol w="337373">
                  <a:extLst>
                    <a:ext uri="{9D8B030D-6E8A-4147-A177-3AD203B41FA5}">
                      <a16:colId xmlns:a16="http://schemas.microsoft.com/office/drawing/2014/main" val="2996149732"/>
                    </a:ext>
                  </a:extLst>
                </a:gridCol>
                <a:gridCol w="701156">
                  <a:extLst>
                    <a:ext uri="{9D8B030D-6E8A-4147-A177-3AD203B41FA5}">
                      <a16:colId xmlns:a16="http://schemas.microsoft.com/office/drawing/2014/main" val="4166315279"/>
                    </a:ext>
                  </a:extLst>
                </a:gridCol>
                <a:gridCol w="660262">
                  <a:extLst>
                    <a:ext uri="{9D8B030D-6E8A-4147-A177-3AD203B41FA5}">
                      <a16:colId xmlns:a16="http://schemas.microsoft.com/office/drawing/2014/main" val="2194513864"/>
                    </a:ext>
                  </a:extLst>
                </a:gridCol>
                <a:gridCol w="4572419">
                  <a:extLst>
                    <a:ext uri="{9D8B030D-6E8A-4147-A177-3AD203B41FA5}">
                      <a16:colId xmlns:a16="http://schemas.microsoft.com/office/drawing/2014/main" val="4204226548"/>
                    </a:ext>
                  </a:extLst>
                </a:gridCol>
                <a:gridCol w="843430">
                  <a:extLst>
                    <a:ext uri="{9D8B030D-6E8A-4147-A177-3AD203B41FA5}">
                      <a16:colId xmlns:a16="http://schemas.microsoft.com/office/drawing/2014/main" val="223338077"/>
                    </a:ext>
                  </a:extLst>
                </a:gridCol>
              </a:tblGrid>
              <a:tr h="192405">
                <a:tc>
                  <a:txBody>
                    <a:bodyPr/>
                    <a:lstStyle/>
                    <a:p>
                      <a:pPr>
                        <a:lnSpc>
                          <a:spcPct val="107000"/>
                        </a:lnSpc>
                        <a:spcAft>
                          <a:spcPts val="0"/>
                        </a:spcAft>
                      </a:pPr>
                      <a:r>
                        <a:rPr lang="en-CA" sz="1800" b="1" i="1" dirty="0">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q</a:t>
                      </a:r>
                      <a:r>
                        <a:rPr lang="en-CA" sz="1800" b="1" i="1" baseline="-25000" dirty="0">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50</a:t>
                      </a:r>
                      <a:endParaRPr lang="en-CA" sz="1800" b="1" i="1" dirty="0">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15000"/>
                        </a:lnSpc>
                        <a:spcAft>
                          <a:spcPts val="1000"/>
                        </a:spcAft>
                      </a:pPr>
                      <a:r>
                        <a:rPr lang="en-CA" sz="1800" b="1" i="1" dirty="0">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endParaRPr lang="en-CA" sz="1800" b="1" dirty="0">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tc>
                  <a:txBody>
                    <a:bodyPr/>
                    <a:lstStyle/>
                    <a:p>
                      <a:pPr algn="ctr">
                        <a:lnSpc>
                          <a:spcPct val="115000"/>
                        </a:lnSpc>
                        <a:spcAft>
                          <a:spcPts val="1000"/>
                        </a:spcAft>
                      </a:pPr>
                      <a:r>
                        <a:rPr lang="en-CA" sz="1800" b="1" dirty="0">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465</a:t>
                      </a:r>
                    </a:p>
                  </a:txBody>
                  <a:tcPr marL="68580" marR="68580" marT="0" marB="0">
                    <a:lnL>
                      <a:noFill/>
                    </a:lnL>
                    <a:lnR>
                      <a:noFill/>
                    </a:lnR>
                    <a:lnT>
                      <a:noFill/>
                    </a:lnT>
                    <a:lnB>
                      <a:noFill/>
                    </a:lnB>
                  </a:tcPr>
                </a:tc>
                <a:tc>
                  <a:txBody>
                    <a:bodyPr/>
                    <a:lstStyle/>
                    <a:p>
                      <a:pPr algn="ctr">
                        <a:lnSpc>
                          <a:spcPct val="115000"/>
                        </a:lnSpc>
                        <a:spcAft>
                          <a:spcPts val="1000"/>
                        </a:spcAft>
                      </a:pPr>
                      <a:r>
                        <a:rPr lang="en-CA" sz="1800" b="1" dirty="0">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Pa</a:t>
                      </a:r>
                    </a:p>
                  </a:txBody>
                  <a:tcPr marL="68580" marR="68580" marT="0" marB="0">
                    <a:lnL>
                      <a:noFill/>
                    </a:lnL>
                    <a:lnR>
                      <a:noFill/>
                    </a:lnR>
                    <a:lnT>
                      <a:noFill/>
                    </a:lnT>
                    <a:lnB>
                      <a:noFill/>
                    </a:lnB>
                  </a:tcPr>
                </a:tc>
                <a:tc gridSpan="2">
                  <a:txBody>
                    <a:bodyPr/>
                    <a:lstStyle/>
                    <a:p>
                      <a:pPr>
                        <a:lnSpc>
                          <a:spcPct val="115000"/>
                        </a:lnSpc>
                        <a:spcAft>
                          <a:spcPts val="1000"/>
                        </a:spcAft>
                      </a:pPr>
                      <a:r>
                        <a:rPr lang="en-CA" sz="18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Hourly mean reference wind pressure for a 50-year return period</a:t>
                      </a:r>
                    </a:p>
                  </a:txBody>
                  <a:tcPr marL="68580" marR="68580" marT="0" marB="0" anchor="b">
                    <a:lnL>
                      <a:noFill/>
                    </a:lnL>
                    <a:lnR>
                      <a:noFill/>
                    </a:lnR>
                    <a:lnT>
                      <a:noFill/>
                    </a:lnT>
                    <a:lnB>
                      <a:noFill/>
                    </a:lnB>
                  </a:tcPr>
                </a:tc>
                <a:tc hMerge="1">
                  <a:txBody>
                    <a:bodyPr/>
                    <a:lstStyle/>
                    <a:p>
                      <a:endParaRPr lang="en-CA"/>
                    </a:p>
                  </a:txBody>
                  <a:tcPr/>
                </a:tc>
                <a:extLst>
                  <a:ext uri="{0D108BD9-81ED-4DB2-BD59-A6C34878D82A}">
                    <a16:rowId xmlns:a16="http://schemas.microsoft.com/office/drawing/2014/main" val="3306653027"/>
                  </a:ext>
                </a:extLst>
              </a:tr>
              <a:tr h="192405">
                <a:tc>
                  <a:txBody>
                    <a:bodyPr/>
                    <a:lstStyle/>
                    <a:p>
                      <a:pPr>
                        <a:lnSpc>
                          <a:spcPct val="107000"/>
                        </a:lnSpc>
                        <a:spcAft>
                          <a:spcPts val="0"/>
                        </a:spcAft>
                      </a:pPr>
                      <a:r>
                        <a:rPr lang="en-CA" sz="18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a:t>
                      </a:r>
                      <a:r>
                        <a:rPr lang="en-CA" sz="1800" b="1" i="1" baseline="-25000">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e</a:t>
                      </a:r>
                      <a:endParaRPr lang="en-CA" sz="18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15000"/>
                        </a:lnSpc>
                        <a:spcAft>
                          <a:spcPts val="1000"/>
                        </a:spcAft>
                      </a:pPr>
                      <a:r>
                        <a:rPr lang="en-CA" sz="18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endParaRPr lang="en-CA" sz="18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tc>
                  <a:txBody>
                    <a:bodyPr/>
                    <a:lstStyle/>
                    <a:p>
                      <a:pPr algn="ctr">
                        <a:lnSpc>
                          <a:spcPct val="115000"/>
                        </a:lnSpc>
                        <a:spcAft>
                          <a:spcPts val="1000"/>
                        </a:spcAft>
                      </a:pPr>
                      <a:r>
                        <a:rPr lang="en-CA" sz="1800" b="1" dirty="0">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1.0</a:t>
                      </a:r>
                    </a:p>
                  </a:txBody>
                  <a:tcPr marL="68580" marR="68580" marT="0" marB="0">
                    <a:lnL>
                      <a:noFill/>
                    </a:lnL>
                    <a:lnR>
                      <a:noFill/>
                    </a:lnR>
                    <a:lnT>
                      <a:noFill/>
                    </a:lnT>
                    <a:lnB>
                      <a:noFill/>
                    </a:lnB>
                  </a:tcPr>
                </a:tc>
                <a:tc>
                  <a:txBody>
                    <a:bodyPr/>
                    <a:lstStyle/>
                    <a:p>
                      <a:pPr>
                        <a:lnSpc>
                          <a:spcPct val="107000"/>
                        </a:lnSpc>
                      </a:pPr>
                      <a:endParaRPr lang="en-CA" sz="1800" b="1" dirty="0">
                        <a:solidFill>
                          <a:schemeClr val="bg2">
                            <a:lumMod val="25000"/>
                          </a:schemeClr>
                        </a:solidFill>
                        <a:effectLst/>
                        <a:latin typeface="Century Gothic" panose="020B050202020202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15000"/>
                        </a:lnSpc>
                        <a:spcAft>
                          <a:spcPts val="1000"/>
                        </a:spcAft>
                      </a:pPr>
                      <a:r>
                        <a:rPr lang="en-CA" sz="18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wind exposure coefficient</a:t>
                      </a:r>
                    </a:p>
                  </a:txBody>
                  <a:tcPr marL="68580" marR="68580" marT="0" marB="0" anchor="b">
                    <a:lnL>
                      <a:noFill/>
                    </a:lnL>
                    <a:lnR>
                      <a:noFill/>
                    </a:lnR>
                    <a:lnT>
                      <a:noFill/>
                    </a:lnT>
                    <a:lnB>
                      <a:noFill/>
                    </a:lnB>
                  </a:tcPr>
                </a:tc>
                <a:tc>
                  <a:txBody>
                    <a:bodyPr/>
                    <a:lstStyle/>
                    <a:p>
                      <a:pPr>
                        <a:lnSpc>
                          <a:spcPct val="115000"/>
                        </a:lnSpc>
                        <a:spcAft>
                          <a:spcPts val="1000"/>
                        </a:spcAft>
                      </a:pPr>
                      <a:r>
                        <a:rPr lang="en-CA" sz="1200">
                          <a:effectLst/>
                          <a:latin typeface="HelveticaNeueLT Std Lt"/>
                          <a:ea typeface="Calibri" panose="020F0502020204030204" pitchFamily="34" charset="0"/>
                          <a:cs typeface="Arial" panose="020B0604020202020204" pitchFamily="34" charset="0"/>
                        </a:rPr>
                        <a:t> </a:t>
                      </a:r>
                    </a:p>
                  </a:txBody>
                  <a:tcPr marL="0" marR="0" marT="0" marB="0" anchor="ctr">
                    <a:lnL>
                      <a:noFill/>
                    </a:lnL>
                    <a:lnR>
                      <a:noFill/>
                    </a:lnR>
                    <a:lnT>
                      <a:noFill/>
                    </a:lnT>
                    <a:lnB>
                      <a:noFill/>
                    </a:lnB>
                  </a:tcPr>
                </a:tc>
                <a:extLst>
                  <a:ext uri="{0D108BD9-81ED-4DB2-BD59-A6C34878D82A}">
                    <a16:rowId xmlns:a16="http://schemas.microsoft.com/office/drawing/2014/main" val="1461423126"/>
                  </a:ext>
                </a:extLst>
              </a:tr>
              <a:tr h="192405">
                <a:tc>
                  <a:txBody>
                    <a:bodyPr/>
                    <a:lstStyle/>
                    <a:p>
                      <a:pPr>
                        <a:lnSpc>
                          <a:spcPct val="107000"/>
                        </a:lnSpc>
                        <a:spcAft>
                          <a:spcPts val="0"/>
                        </a:spcAft>
                      </a:pPr>
                      <a:r>
                        <a:rPr lang="en-CA" sz="18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a:t>
                      </a:r>
                      <a:r>
                        <a:rPr lang="en-CA" sz="1800" b="1" i="1" baseline="-25000">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g</a:t>
                      </a:r>
                      <a:endParaRPr lang="en-CA" sz="18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15000"/>
                        </a:lnSpc>
                        <a:spcAft>
                          <a:spcPts val="1000"/>
                        </a:spcAft>
                      </a:pPr>
                      <a:r>
                        <a:rPr lang="en-CA" sz="18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endParaRPr lang="en-CA" sz="18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tc>
                  <a:txBody>
                    <a:bodyPr/>
                    <a:lstStyle/>
                    <a:p>
                      <a:pPr algn="ctr">
                        <a:lnSpc>
                          <a:spcPct val="115000"/>
                        </a:lnSpc>
                        <a:spcAft>
                          <a:spcPts val="1000"/>
                        </a:spcAft>
                      </a:pPr>
                      <a:r>
                        <a:rPr lang="en-CA" sz="18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2.0</a:t>
                      </a:r>
                    </a:p>
                  </a:txBody>
                  <a:tcPr marL="68580" marR="68580" marT="0" marB="0">
                    <a:lnL>
                      <a:noFill/>
                    </a:lnL>
                    <a:lnR>
                      <a:noFill/>
                    </a:lnR>
                    <a:lnT>
                      <a:noFill/>
                    </a:lnT>
                    <a:lnB>
                      <a:noFill/>
                    </a:lnB>
                  </a:tcPr>
                </a:tc>
                <a:tc>
                  <a:txBody>
                    <a:bodyPr/>
                    <a:lstStyle/>
                    <a:p>
                      <a:pPr>
                        <a:lnSpc>
                          <a:spcPct val="107000"/>
                        </a:lnSpc>
                      </a:pPr>
                      <a:endParaRPr lang="en-CA" sz="1800" b="1" dirty="0">
                        <a:solidFill>
                          <a:schemeClr val="bg2">
                            <a:lumMod val="25000"/>
                          </a:schemeClr>
                        </a:solidFill>
                        <a:effectLst/>
                        <a:latin typeface="Century Gothic" panose="020B0502020202020204" pitchFamily="34" charset="0"/>
                        <a:cs typeface="Times New Roman" panose="02020603050405020304" pitchFamily="18" charset="0"/>
                      </a:endParaRPr>
                    </a:p>
                  </a:txBody>
                  <a:tcPr marL="68580" marR="68580" marT="0" marB="0">
                    <a:lnL>
                      <a:noFill/>
                    </a:lnL>
                    <a:lnR>
                      <a:noFill/>
                    </a:lnR>
                    <a:lnT>
                      <a:noFill/>
                    </a:lnT>
                    <a:lnB>
                      <a:noFill/>
                    </a:lnB>
                  </a:tcPr>
                </a:tc>
                <a:tc gridSpan="2">
                  <a:txBody>
                    <a:bodyPr/>
                    <a:lstStyle/>
                    <a:p>
                      <a:pPr>
                        <a:lnSpc>
                          <a:spcPct val="115000"/>
                        </a:lnSpc>
                        <a:spcAft>
                          <a:spcPts val="1000"/>
                        </a:spcAft>
                      </a:pPr>
                      <a:r>
                        <a:rPr lang="en-CA" sz="1800" b="1" dirty="0">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wind gust effect coefficient</a:t>
                      </a:r>
                    </a:p>
                  </a:txBody>
                  <a:tcPr marL="68580" marR="68580" marT="0" marB="0" anchor="b">
                    <a:lnL>
                      <a:noFill/>
                    </a:lnL>
                    <a:lnR>
                      <a:noFill/>
                    </a:lnR>
                    <a:lnT>
                      <a:noFill/>
                    </a:lnT>
                    <a:lnB>
                      <a:noFill/>
                    </a:lnB>
                  </a:tcPr>
                </a:tc>
                <a:tc hMerge="1">
                  <a:txBody>
                    <a:bodyPr/>
                    <a:lstStyle/>
                    <a:p>
                      <a:endParaRPr lang="en-CA"/>
                    </a:p>
                  </a:txBody>
                  <a:tcPr/>
                </a:tc>
                <a:extLst>
                  <a:ext uri="{0D108BD9-81ED-4DB2-BD59-A6C34878D82A}">
                    <a16:rowId xmlns:a16="http://schemas.microsoft.com/office/drawing/2014/main" val="252255005"/>
                  </a:ext>
                </a:extLst>
              </a:tr>
              <a:tr h="192405">
                <a:tc>
                  <a:txBody>
                    <a:bodyPr/>
                    <a:lstStyle/>
                    <a:p>
                      <a:pPr>
                        <a:lnSpc>
                          <a:spcPct val="107000"/>
                        </a:lnSpc>
                        <a:spcAft>
                          <a:spcPts val="0"/>
                        </a:spcAft>
                      </a:pPr>
                      <a:r>
                        <a:rPr lang="en-CA" sz="1800" b="1" i="1" dirty="0">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a:t>
                      </a:r>
                      <a:r>
                        <a:rPr lang="en-CA" sz="1800" b="1" i="1" baseline="-25000" dirty="0">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h</a:t>
                      </a:r>
                      <a:endParaRPr lang="en-CA" sz="1800" b="1" i="1" dirty="0">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15000"/>
                        </a:lnSpc>
                        <a:spcAft>
                          <a:spcPts val="1000"/>
                        </a:spcAft>
                      </a:pPr>
                      <a:r>
                        <a:rPr lang="en-CA" sz="18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endParaRPr lang="en-CA" sz="18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tc>
                  <a:txBody>
                    <a:bodyPr/>
                    <a:lstStyle/>
                    <a:p>
                      <a:pPr algn="ctr">
                        <a:lnSpc>
                          <a:spcPct val="115000"/>
                        </a:lnSpc>
                        <a:spcAft>
                          <a:spcPts val="1000"/>
                        </a:spcAft>
                      </a:pPr>
                      <a:r>
                        <a:rPr lang="en-CA" sz="1800" b="1" dirty="0">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1.2</a:t>
                      </a:r>
                    </a:p>
                  </a:txBody>
                  <a:tcPr marL="68580" marR="68580" marT="0" marB="0">
                    <a:lnL>
                      <a:noFill/>
                    </a:lnL>
                    <a:lnR>
                      <a:noFill/>
                    </a:lnR>
                    <a:lnT>
                      <a:noFill/>
                    </a:lnT>
                    <a:lnB>
                      <a:noFill/>
                    </a:lnB>
                  </a:tcPr>
                </a:tc>
                <a:tc>
                  <a:txBody>
                    <a:bodyPr/>
                    <a:lstStyle/>
                    <a:p>
                      <a:pPr>
                        <a:lnSpc>
                          <a:spcPct val="107000"/>
                        </a:lnSpc>
                      </a:pPr>
                      <a:endParaRPr lang="en-CA" sz="1800" b="1">
                        <a:solidFill>
                          <a:schemeClr val="bg2">
                            <a:lumMod val="25000"/>
                          </a:schemeClr>
                        </a:solidFill>
                        <a:effectLst/>
                        <a:latin typeface="Century Gothic" panose="020B0502020202020204" pitchFamily="34" charset="0"/>
                        <a:cs typeface="Times New Roman" panose="02020603050405020304" pitchFamily="18" charset="0"/>
                      </a:endParaRPr>
                    </a:p>
                  </a:txBody>
                  <a:tcPr marL="68580" marR="68580" marT="0" marB="0">
                    <a:lnL>
                      <a:noFill/>
                    </a:lnL>
                    <a:lnR>
                      <a:noFill/>
                    </a:lnR>
                    <a:lnT>
                      <a:noFill/>
                    </a:lnT>
                    <a:lnB>
                      <a:noFill/>
                    </a:lnB>
                  </a:tcPr>
                </a:tc>
                <a:tc gridSpan="2">
                  <a:txBody>
                    <a:bodyPr/>
                    <a:lstStyle/>
                    <a:p>
                      <a:pPr>
                        <a:lnSpc>
                          <a:spcPct val="115000"/>
                        </a:lnSpc>
                        <a:spcAft>
                          <a:spcPts val="1000"/>
                        </a:spcAft>
                      </a:pPr>
                      <a:r>
                        <a:rPr lang="en-CA" sz="1800" b="1" dirty="0">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horizontal wind load coefficient</a:t>
                      </a:r>
                    </a:p>
                  </a:txBody>
                  <a:tcPr marL="68580" marR="68580" marT="0" marB="0" anchor="b">
                    <a:lnL>
                      <a:noFill/>
                    </a:lnL>
                    <a:lnR>
                      <a:noFill/>
                    </a:lnR>
                    <a:lnT>
                      <a:noFill/>
                    </a:lnT>
                    <a:lnB>
                      <a:noFill/>
                    </a:lnB>
                  </a:tcPr>
                </a:tc>
                <a:tc hMerge="1">
                  <a:txBody>
                    <a:bodyPr/>
                    <a:lstStyle/>
                    <a:p>
                      <a:endParaRPr lang="en-CA"/>
                    </a:p>
                  </a:txBody>
                  <a:tcPr/>
                </a:tc>
                <a:extLst>
                  <a:ext uri="{0D108BD9-81ED-4DB2-BD59-A6C34878D82A}">
                    <a16:rowId xmlns:a16="http://schemas.microsoft.com/office/drawing/2014/main" val="3093001107"/>
                  </a:ext>
                </a:extLst>
              </a:tr>
              <a:tr h="192405">
                <a:tc>
                  <a:txBody>
                    <a:bodyPr/>
                    <a:lstStyle/>
                    <a:p>
                      <a:pPr>
                        <a:lnSpc>
                          <a:spcPct val="107000"/>
                        </a:lnSpc>
                        <a:spcAft>
                          <a:spcPts val="0"/>
                        </a:spcAft>
                      </a:pPr>
                      <a:r>
                        <a:rPr lang="en-CA" sz="18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F</a:t>
                      </a:r>
                      <a:r>
                        <a:rPr lang="en-CA" sz="1800" b="1" i="1" baseline="-25000">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v</a:t>
                      </a:r>
                      <a:endParaRPr lang="en-CA" sz="18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15000"/>
                        </a:lnSpc>
                        <a:spcAft>
                          <a:spcPts val="1000"/>
                        </a:spcAft>
                      </a:pPr>
                      <a:r>
                        <a:rPr lang="en-CA" sz="18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endParaRPr lang="en-CA" sz="18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tc>
                  <a:txBody>
                    <a:bodyPr/>
                    <a:lstStyle/>
                    <a:p>
                      <a:pPr algn="ctr">
                        <a:lnSpc>
                          <a:spcPct val="115000"/>
                        </a:lnSpc>
                        <a:spcAft>
                          <a:spcPts val="1000"/>
                        </a:spcAft>
                      </a:pPr>
                      <a:r>
                        <a:rPr lang="en-CA" sz="1800" b="1" dirty="0">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1116</a:t>
                      </a:r>
                    </a:p>
                  </a:txBody>
                  <a:tcPr marL="68580" marR="68580" marT="0" marB="0">
                    <a:lnL>
                      <a:noFill/>
                    </a:lnL>
                    <a:lnR>
                      <a:noFill/>
                    </a:lnR>
                    <a:lnT>
                      <a:noFill/>
                    </a:lnT>
                    <a:lnB>
                      <a:noFill/>
                    </a:lnB>
                  </a:tcPr>
                </a:tc>
                <a:tc>
                  <a:txBody>
                    <a:bodyPr/>
                    <a:lstStyle/>
                    <a:p>
                      <a:pPr algn="ctr">
                        <a:lnSpc>
                          <a:spcPct val="115000"/>
                        </a:lnSpc>
                        <a:spcAft>
                          <a:spcPts val="1000"/>
                        </a:spcAft>
                      </a:pPr>
                      <a:r>
                        <a:rPr lang="en-CA" sz="18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Pa</a:t>
                      </a:r>
                    </a:p>
                  </a:txBody>
                  <a:tcPr marL="68580" marR="68580" marT="0" marB="0">
                    <a:lnL>
                      <a:noFill/>
                    </a:lnL>
                    <a:lnR>
                      <a:noFill/>
                    </a:lnR>
                    <a:lnT>
                      <a:noFill/>
                    </a:lnT>
                    <a:lnB>
                      <a:noFill/>
                    </a:lnB>
                  </a:tcPr>
                </a:tc>
                <a:tc gridSpan="2">
                  <a:txBody>
                    <a:bodyPr/>
                    <a:lstStyle/>
                    <a:p>
                      <a:pPr>
                        <a:lnSpc>
                          <a:spcPct val="115000"/>
                        </a:lnSpc>
                        <a:spcAft>
                          <a:spcPts val="1000"/>
                        </a:spcAft>
                      </a:pPr>
                      <a:r>
                        <a:rPr lang="en-CA" sz="1800" b="1" dirty="0">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horizontal wind load per unit exposed plan area</a:t>
                      </a:r>
                    </a:p>
                  </a:txBody>
                  <a:tcPr marL="68580" marR="68580" marT="0" marB="0" anchor="b">
                    <a:lnL>
                      <a:noFill/>
                    </a:lnL>
                    <a:lnR>
                      <a:noFill/>
                    </a:lnR>
                    <a:lnT>
                      <a:noFill/>
                    </a:lnT>
                    <a:lnB>
                      <a:noFill/>
                    </a:lnB>
                  </a:tcPr>
                </a:tc>
                <a:tc hMerge="1">
                  <a:txBody>
                    <a:bodyPr/>
                    <a:lstStyle/>
                    <a:p>
                      <a:endParaRPr lang="en-CA"/>
                    </a:p>
                  </a:txBody>
                  <a:tcPr/>
                </a:tc>
                <a:extLst>
                  <a:ext uri="{0D108BD9-81ED-4DB2-BD59-A6C34878D82A}">
                    <a16:rowId xmlns:a16="http://schemas.microsoft.com/office/drawing/2014/main" val="810101651"/>
                  </a:ext>
                </a:extLst>
              </a:tr>
            </a:tbl>
          </a:graphicData>
        </a:graphic>
      </p:graphicFrame>
      <p:sp>
        <p:nvSpPr>
          <p:cNvPr id="7" name="Title 4">
            <a:extLst>
              <a:ext uri="{FF2B5EF4-FFF2-40B4-BE49-F238E27FC236}">
                <a16:creationId xmlns:a16="http://schemas.microsoft.com/office/drawing/2014/main" id="{D89F53FD-E26F-43C7-A755-0F8FF19FD6E3}"/>
              </a:ext>
            </a:extLst>
          </p:cNvPr>
          <p:cNvSpPr txBox="1">
            <a:spLocks/>
          </p:cNvSpPr>
          <p:nvPr/>
        </p:nvSpPr>
        <p:spPr bwMode="auto">
          <a:xfrm>
            <a:off x="10296939" y="0"/>
            <a:ext cx="1895062"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Loading</a:t>
            </a:r>
          </a:p>
        </p:txBody>
      </p:sp>
    </p:spTree>
    <p:extLst>
      <p:ext uri="{BB962C8B-B14F-4D97-AF65-F5344CB8AC3E}">
        <p14:creationId xmlns:p14="http://schemas.microsoft.com/office/powerpoint/2010/main" val="781485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616D3A-EC30-48E4-BA4F-4A306CCDCAC1}"/>
              </a:ext>
            </a:extLst>
          </p:cNvPr>
          <p:cNvSpPr/>
          <p:nvPr/>
        </p:nvSpPr>
        <p:spPr bwMode="auto">
          <a:xfrm>
            <a:off x="9471025" y="5291934"/>
            <a:ext cx="2601639" cy="147865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dirty="0"/>
          </a:p>
        </p:txBody>
      </p:sp>
      <p:sp>
        <p:nvSpPr>
          <p:cNvPr id="6" name="Title 4">
            <a:extLst>
              <a:ext uri="{FF2B5EF4-FFF2-40B4-BE49-F238E27FC236}">
                <a16:creationId xmlns:a16="http://schemas.microsoft.com/office/drawing/2014/main" id="{0F5B8277-2B34-444B-8291-FEAEA7FBD368}"/>
              </a:ext>
            </a:extLst>
          </p:cNvPr>
          <p:cNvSpPr txBox="1">
            <a:spLocks/>
          </p:cNvSpPr>
          <p:nvPr/>
        </p:nvSpPr>
        <p:spPr bwMode="auto">
          <a:xfrm>
            <a:off x="685799" y="332656"/>
            <a:ext cx="841725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kern="0" dirty="0">
                <a:latin typeface="+mn-lt"/>
              </a:rPr>
              <a:t>Bridge Systems and Sample Bridges</a:t>
            </a:r>
          </a:p>
        </p:txBody>
      </p:sp>
      <p:sp>
        <p:nvSpPr>
          <p:cNvPr id="10" name="Content Placeholder 2">
            <a:extLst>
              <a:ext uri="{FF2B5EF4-FFF2-40B4-BE49-F238E27FC236}">
                <a16:creationId xmlns:a16="http://schemas.microsoft.com/office/drawing/2014/main" id="{87D9901D-D6E8-4F96-B931-4F727FC7C448}"/>
              </a:ext>
            </a:extLst>
          </p:cNvPr>
          <p:cNvSpPr txBox="1">
            <a:spLocks/>
          </p:cNvSpPr>
          <p:nvPr/>
        </p:nvSpPr>
        <p:spPr bwMode="auto">
          <a:xfrm>
            <a:off x="1127448" y="206084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Tx/>
              <a:buNone/>
              <a:defRPr sz="3200">
                <a:solidFill>
                  <a:schemeClr val="bg2"/>
                </a:solidFill>
                <a:latin typeface="+mn-lt"/>
                <a:ea typeface="+mn-ea"/>
                <a:cs typeface="+mn-cs"/>
              </a:defRPr>
            </a:lvl1pPr>
            <a:lvl2pPr marL="742950" indent="-285750" algn="l" rtl="0" fontAlgn="base">
              <a:spcBef>
                <a:spcPct val="20000"/>
              </a:spcBef>
              <a:spcAft>
                <a:spcPct val="0"/>
              </a:spcAft>
              <a:buChar char="–"/>
              <a:defRPr sz="2800">
                <a:solidFill>
                  <a:schemeClr val="bg2"/>
                </a:solidFill>
                <a:latin typeface="+mn-lt"/>
                <a:ea typeface="+mn-ea"/>
              </a:defRPr>
            </a:lvl2pPr>
            <a:lvl3pPr marL="1143000" indent="-228600" algn="l" rtl="0" fontAlgn="base">
              <a:spcBef>
                <a:spcPct val="20000"/>
              </a:spcBef>
              <a:spcAft>
                <a:spcPct val="0"/>
              </a:spcAft>
              <a:buChar char="•"/>
              <a:defRPr sz="2400">
                <a:solidFill>
                  <a:schemeClr val="bg2"/>
                </a:solidFill>
                <a:latin typeface="+mn-lt"/>
                <a:ea typeface="+mn-ea"/>
              </a:defRPr>
            </a:lvl3pPr>
            <a:lvl4pPr marL="1600200" indent="-228600" algn="l" rtl="0" fontAlgn="base">
              <a:spcBef>
                <a:spcPct val="20000"/>
              </a:spcBef>
              <a:spcAft>
                <a:spcPct val="0"/>
              </a:spcAft>
              <a:buChar char="–"/>
              <a:defRPr sz="2000">
                <a:solidFill>
                  <a:schemeClr val="bg2"/>
                </a:solidFill>
                <a:latin typeface="+mn-lt"/>
                <a:ea typeface="+mn-ea"/>
              </a:defRPr>
            </a:lvl4pPr>
            <a:lvl5pPr marL="2057400" indent="-228600" algn="l" rtl="0" fontAlgn="base">
              <a:spcBef>
                <a:spcPct val="20000"/>
              </a:spcBef>
              <a:spcAft>
                <a:spcPct val="0"/>
              </a:spcAft>
              <a:buChar char="»"/>
              <a:defRPr sz="2000">
                <a:solidFill>
                  <a:schemeClr val="bg2"/>
                </a:solidFill>
                <a:latin typeface="+mn-lt"/>
                <a:ea typeface="+mn-ea"/>
              </a:defRPr>
            </a:lvl5pPr>
            <a:lvl6pPr marL="2514600" indent="-228600" algn="l" rtl="0" fontAlgn="base">
              <a:spcBef>
                <a:spcPct val="20000"/>
              </a:spcBef>
              <a:spcAft>
                <a:spcPct val="0"/>
              </a:spcAft>
              <a:buChar char="»"/>
              <a:defRPr sz="2000">
                <a:solidFill>
                  <a:schemeClr val="bg2"/>
                </a:solidFill>
                <a:latin typeface="+mn-lt"/>
                <a:ea typeface="+mn-ea"/>
              </a:defRPr>
            </a:lvl6pPr>
            <a:lvl7pPr marL="2971800" indent="-228600" algn="l" rtl="0" fontAlgn="base">
              <a:spcBef>
                <a:spcPct val="20000"/>
              </a:spcBef>
              <a:spcAft>
                <a:spcPct val="0"/>
              </a:spcAft>
              <a:buChar char="»"/>
              <a:defRPr sz="2000">
                <a:solidFill>
                  <a:schemeClr val="bg2"/>
                </a:solidFill>
                <a:latin typeface="+mn-lt"/>
                <a:ea typeface="+mn-ea"/>
              </a:defRPr>
            </a:lvl7pPr>
            <a:lvl8pPr marL="3429000" indent="-228600" algn="l" rtl="0" fontAlgn="base">
              <a:spcBef>
                <a:spcPct val="20000"/>
              </a:spcBef>
              <a:spcAft>
                <a:spcPct val="0"/>
              </a:spcAft>
              <a:buChar char="»"/>
              <a:defRPr sz="2000">
                <a:solidFill>
                  <a:schemeClr val="bg2"/>
                </a:solidFill>
                <a:latin typeface="+mn-lt"/>
                <a:ea typeface="+mn-ea"/>
              </a:defRPr>
            </a:lvl8pPr>
            <a:lvl9pPr marL="3886200" indent="-228600" algn="l" rtl="0" fontAlgn="base">
              <a:spcBef>
                <a:spcPct val="20000"/>
              </a:spcBef>
              <a:spcAft>
                <a:spcPct val="0"/>
              </a:spcAft>
              <a:buChar char="»"/>
              <a:defRPr sz="2000">
                <a:solidFill>
                  <a:schemeClr val="bg2"/>
                </a:solidFill>
                <a:latin typeface="+mn-lt"/>
                <a:ea typeface="+mn-ea"/>
              </a:defRPr>
            </a:lvl9pPr>
          </a:lstStyle>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Decks</a:t>
            </a:r>
          </a:p>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Superstructures</a:t>
            </a:r>
          </a:p>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Substructures</a:t>
            </a:r>
          </a:p>
        </p:txBody>
      </p:sp>
      <p:sp>
        <p:nvSpPr>
          <p:cNvPr id="5" name="Title 4">
            <a:extLst>
              <a:ext uri="{FF2B5EF4-FFF2-40B4-BE49-F238E27FC236}">
                <a16:creationId xmlns:a16="http://schemas.microsoft.com/office/drawing/2014/main" id="{9BE942EF-0D66-4872-A971-0EFF001C335A}"/>
              </a:ext>
            </a:extLst>
          </p:cNvPr>
          <p:cNvSpPr txBox="1">
            <a:spLocks/>
          </p:cNvSpPr>
          <p:nvPr/>
        </p:nvSpPr>
        <p:spPr bwMode="auto">
          <a:xfrm>
            <a:off x="8899848" y="0"/>
            <a:ext cx="3292153"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Bridge Systems and Sample Bridges</a:t>
            </a:r>
          </a:p>
        </p:txBody>
      </p:sp>
    </p:spTree>
    <p:extLst>
      <p:ext uri="{BB962C8B-B14F-4D97-AF65-F5344CB8AC3E}">
        <p14:creationId xmlns:p14="http://schemas.microsoft.com/office/powerpoint/2010/main" val="268906981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LOADS &amp; IMPOSED DEFORMATIONS</a:t>
            </a:r>
          </a:p>
        </p:txBody>
      </p:sp>
      <p:sp>
        <p:nvSpPr>
          <p:cNvPr id="3" name="Content Placeholder 2">
            <a:extLst>
              <a:ext uri="{FF2B5EF4-FFF2-40B4-BE49-F238E27FC236}">
                <a16:creationId xmlns:a16="http://schemas.microsoft.com/office/drawing/2014/main" id="{EA03BFFE-B6AA-414B-9E0C-949BD2D64874}"/>
              </a:ext>
            </a:extLst>
          </p:cNvPr>
          <p:cNvSpPr>
            <a:spLocks noGrp="1"/>
          </p:cNvSpPr>
          <p:nvPr>
            <p:ph idx="1"/>
          </p:nvPr>
        </p:nvSpPr>
        <p:spPr>
          <a:xfrm>
            <a:off x="676275" y="908720"/>
            <a:ext cx="11182350" cy="8784976"/>
          </a:xfrm>
        </p:spPr>
        <p:txBody>
          <a:bodyPr>
            <a:normAutofit/>
          </a:bodyPr>
          <a:lstStyle/>
          <a:p>
            <a:pPr>
              <a:lnSpc>
                <a:spcPct val="90000"/>
              </a:lnSpc>
              <a:spcBef>
                <a:spcPts val="10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Self-Weight</a:t>
            </a:r>
            <a:r>
              <a:rPr lang="en-CA" altLang="en-US" sz="2400" dirty="0">
                <a:latin typeface="Century Gothic" panose="020B0502020202020204" pitchFamily="34" charset="0"/>
              </a:rPr>
              <a:t>		(</a:t>
            </a:r>
            <a:r>
              <a:rPr lang="el-GR" altLang="en-US" sz="2400" dirty="0">
                <a:solidFill>
                  <a:srgbClr val="0070C0"/>
                </a:solidFill>
                <a:latin typeface="Calibri" panose="020F0502020204030204" pitchFamily="34" charset="0"/>
                <a:cs typeface="Calibri" panose="020F0502020204030204" pitchFamily="34" charset="0"/>
              </a:rPr>
              <a:t>γ</a:t>
            </a:r>
            <a:r>
              <a:rPr lang="en-CA" altLang="en-US" sz="2400" baseline="-25000" dirty="0">
                <a:solidFill>
                  <a:srgbClr val="0070C0"/>
                </a:solidFill>
                <a:latin typeface="Calibri" panose="020F0502020204030204" pitchFamily="34" charset="0"/>
                <a:cs typeface="Calibri" panose="020F0502020204030204" pitchFamily="34" charset="0"/>
              </a:rPr>
              <a:t>wood</a:t>
            </a:r>
            <a:r>
              <a:rPr lang="en-CA" altLang="en-US" sz="2400" dirty="0">
                <a:solidFill>
                  <a:srgbClr val="0070C0"/>
                </a:solidFill>
                <a:latin typeface="Calibri" panose="020F0502020204030204" pitchFamily="34" charset="0"/>
                <a:cs typeface="Calibri" panose="020F0502020204030204" pitchFamily="34" charset="0"/>
              </a:rPr>
              <a:t> = 6.0 </a:t>
            </a:r>
            <a:r>
              <a:rPr lang="en-CA" altLang="en-US" sz="2400" dirty="0" err="1">
                <a:solidFill>
                  <a:srgbClr val="0070C0"/>
                </a:solidFill>
                <a:latin typeface="Calibri" panose="020F0502020204030204" pitchFamily="34" charset="0"/>
                <a:cs typeface="Calibri" panose="020F0502020204030204" pitchFamily="34" charset="0"/>
              </a:rPr>
              <a:t>kN</a:t>
            </a:r>
            <a:r>
              <a:rPr lang="en-CA" altLang="en-US" sz="2400" dirty="0">
                <a:solidFill>
                  <a:srgbClr val="0070C0"/>
                </a:solidFill>
                <a:latin typeface="Calibri" panose="020F0502020204030204" pitchFamily="34" charset="0"/>
                <a:cs typeface="Calibri" panose="020F0502020204030204" pitchFamily="34" charset="0"/>
              </a:rPr>
              <a:t>/m</a:t>
            </a:r>
            <a:r>
              <a:rPr lang="en-CA" altLang="en-US" sz="2400" baseline="30000" dirty="0">
                <a:solidFill>
                  <a:srgbClr val="0070C0"/>
                </a:solidFill>
                <a:latin typeface="Calibri" panose="020F0502020204030204" pitchFamily="34" charset="0"/>
                <a:cs typeface="Calibri" panose="020F0502020204030204" pitchFamily="34" charset="0"/>
              </a:rPr>
              <a:t>3</a:t>
            </a:r>
            <a:r>
              <a:rPr lang="en-CA" altLang="en-US" sz="2400" dirty="0">
                <a:latin typeface="Calibri" panose="020F0502020204030204" pitchFamily="34" charset="0"/>
                <a:cs typeface="Calibri" panose="020F0502020204030204" pitchFamily="34" charset="0"/>
              </a:rPr>
              <a:t>)</a:t>
            </a:r>
          </a:p>
          <a:p>
            <a:pPr>
              <a:lnSpc>
                <a:spcPct val="90000"/>
              </a:lnSpc>
              <a:spcBef>
                <a:spcPts val="10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cs typeface="Calibri" panose="020F0502020204030204" pitchFamily="34" charset="0"/>
              </a:rPr>
              <a:t>Superimposed Dead Load</a:t>
            </a:r>
          </a:p>
          <a:p>
            <a:pPr lvl="1">
              <a:lnSpc>
                <a:spcPct val="90000"/>
              </a:lnSpc>
              <a:spcBef>
                <a:spcPts val="5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cs typeface="Calibri" panose="020F0502020204030204" pitchFamily="34" charset="0"/>
              </a:rPr>
              <a:t>Wearing surface</a:t>
            </a:r>
            <a:r>
              <a:rPr lang="en-CA" altLang="en-US" sz="2400" dirty="0">
                <a:latin typeface="Century Gothic" panose="020B0502020202020204" pitchFamily="34" charset="0"/>
                <a:cs typeface="Calibri" panose="020F0502020204030204" pitchFamily="34" charset="0"/>
              </a:rPr>
              <a:t>	</a:t>
            </a:r>
            <a:r>
              <a:rPr lang="en-CA" altLang="en-US" sz="2400" dirty="0">
                <a:latin typeface="Century Gothic" panose="020B0502020202020204" pitchFamily="34" charset="0"/>
              </a:rPr>
              <a:t>(</a:t>
            </a:r>
            <a:r>
              <a:rPr lang="el-GR" altLang="en-US" sz="2400" dirty="0">
                <a:solidFill>
                  <a:srgbClr val="0070C0"/>
                </a:solidFill>
                <a:latin typeface="Calibri" panose="020F0502020204030204" pitchFamily="34" charset="0"/>
                <a:cs typeface="Calibri" panose="020F0502020204030204" pitchFamily="34" charset="0"/>
              </a:rPr>
              <a:t>γ</a:t>
            </a:r>
            <a:r>
              <a:rPr lang="en-CA" altLang="en-US" sz="2400" baseline="-25000" dirty="0">
                <a:solidFill>
                  <a:srgbClr val="0070C0"/>
                </a:solidFill>
                <a:latin typeface="Calibri" panose="020F0502020204030204" pitchFamily="34" charset="0"/>
                <a:cs typeface="Calibri" panose="020F0502020204030204" pitchFamily="34" charset="0"/>
              </a:rPr>
              <a:t>asphalt</a:t>
            </a:r>
            <a:r>
              <a:rPr lang="en-CA" altLang="en-US" sz="2400" dirty="0">
                <a:solidFill>
                  <a:srgbClr val="0070C0"/>
                </a:solidFill>
                <a:latin typeface="Calibri" panose="020F0502020204030204" pitchFamily="34" charset="0"/>
                <a:cs typeface="Calibri" panose="020F0502020204030204" pitchFamily="34" charset="0"/>
              </a:rPr>
              <a:t> = 23.5 </a:t>
            </a:r>
            <a:r>
              <a:rPr lang="en-CA" altLang="en-US" sz="2400" dirty="0" err="1">
                <a:solidFill>
                  <a:srgbClr val="0070C0"/>
                </a:solidFill>
                <a:latin typeface="Calibri" panose="020F0502020204030204" pitchFamily="34" charset="0"/>
                <a:cs typeface="Calibri" panose="020F0502020204030204" pitchFamily="34" charset="0"/>
              </a:rPr>
              <a:t>kN</a:t>
            </a:r>
            <a:r>
              <a:rPr lang="en-CA" altLang="en-US" sz="2400" dirty="0">
                <a:solidFill>
                  <a:srgbClr val="0070C0"/>
                </a:solidFill>
                <a:latin typeface="Calibri" panose="020F0502020204030204" pitchFamily="34" charset="0"/>
                <a:cs typeface="Calibri" panose="020F0502020204030204" pitchFamily="34" charset="0"/>
              </a:rPr>
              <a:t>/m</a:t>
            </a:r>
            <a:r>
              <a:rPr lang="en-CA" altLang="en-US" sz="2400" baseline="30000" dirty="0">
                <a:solidFill>
                  <a:srgbClr val="0070C0"/>
                </a:solidFill>
                <a:latin typeface="Calibri" panose="020F0502020204030204" pitchFamily="34" charset="0"/>
                <a:cs typeface="Calibri" panose="020F0502020204030204" pitchFamily="34" charset="0"/>
              </a:rPr>
              <a:t>3</a:t>
            </a:r>
            <a:r>
              <a:rPr lang="en-CA" altLang="en-US" sz="2400" dirty="0">
                <a:latin typeface="Calibri" panose="020F0502020204030204" pitchFamily="34" charset="0"/>
                <a:cs typeface="Calibri" panose="020F0502020204030204" pitchFamily="34" charset="0"/>
              </a:rPr>
              <a:t>)</a:t>
            </a:r>
          </a:p>
          <a:p>
            <a:pPr lvl="1">
              <a:lnSpc>
                <a:spcPct val="90000"/>
              </a:lnSpc>
              <a:spcBef>
                <a:spcPts val="5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cs typeface="Calibri" panose="020F0502020204030204" pitchFamily="34" charset="0"/>
              </a:rPr>
              <a:t>Barriers	</a:t>
            </a:r>
            <a:r>
              <a:rPr lang="en-CA" altLang="en-US" sz="2400" dirty="0">
                <a:latin typeface="Calibri" panose="020F0502020204030204" pitchFamily="34" charset="0"/>
                <a:cs typeface="Calibri" panose="020F0502020204030204" pitchFamily="34" charset="0"/>
              </a:rPr>
              <a:t>		</a:t>
            </a:r>
            <a:r>
              <a:rPr lang="en-CA" altLang="en-US" sz="2400" dirty="0">
                <a:latin typeface="Century Gothic" panose="020B0502020202020204" pitchFamily="34" charset="0"/>
              </a:rPr>
              <a:t>(</a:t>
            </a:r>
            <a:r>
              <a:rPr lang="el-GR" altLang="en-US" sz="2400" dirty="0">
                <a:solidFill>
                  <a:srgbClr val="0070C0"/>
                </a:solidFill>
                <a:latin typeface="Calibri" panose="020F0502020204030204" pitchFamily="34" charset="0"/>
                <a:cs typeface="Calibri" panose="020F0502020204030204" pitchFamily="34" charset="0"/>
              </a:rPr>
              <a:t>ω</a:t>
            </a:r>
            <a:r>
              <a:rPr lang="en-CA" altLang="en-US" sz="2400" baseline="-25000" dirty="0">
                <a:solidFill>
                  <a:srgbClr val="0070C0"/>
                </a:solidFill>
                <a:latin typeface="Calibri" panose="020F0502020204030204" pitchFamily="34" charset="0"/>
                <a:cs typeface="Calibri" panose="020F0502020204030204" pitchFamily="34" charset="0"/>
              </a:rPr>
              <a:t>barrier</a:t>
            </a:r>
            <a:r>
              <a:rPr lang="en-CA" altLang="en-US" sz="2400" dirty="0">
                <a:solidFill>
                  <a:srgbClr val="0070C0"/>
                </a:solidFill>
                <a:latin typeface="Calibri" panose="020F0502020204030204" pitchFamily="34" charset="0"/>
                <a:cs typeface="Calibri" panose="020F0502020204030204" pitchFamily="34" charset="0"/>
              </a:rPr>
              <a:t> = 1.3 </a:t>
            </a:r>
            <a:r>
              <a:rPr lang="en-CA" altLang="en-US" sz="2400" dirty="0" err="1">
                <a:solidFill>
                  <a:srgbClr val="0070C0"/>
                </a:solidFill>
                <a:latin typeface="Calibri" panose="020F0502020204030204" pitchFamily="34" charset="0"/>
                <a:cs typeface="Calibri" panose="020F0502020204030204" pitchFamily="34" charset="0"/>
              </a:rPr>
              <a:t>kN</a:t>
            </a:r>
            <a:r>
              <a:rPr lang="en-CA" altLang="en-US" sz="2400" dirty="0">
                <a:solidFill>
                  <a:srgbClr val="0070C0"/>
                </a:solidFill>
                <a:latin typeface="Calibri" panose="020F0502020204030204" pitchFamily="34" charset="0"/>
                <a:cs typeface="Calibri" panose="020F0502020204030204" pitchFamily="34" charset="0"/>
              </a:rPr>
              <a:t>/m</a:t>
            </a:r>
            <a:r>
              <a:rPr lang="en-CA" altLang="en-US" sz="2400" dirty="0">
                <a:latin typeface="Calibri" panose="020F0502020204030204" pitchFamily="34" charset="0"/>
                <a:cs typeface="Calibri" panose="020F0502020204030204" pitchFamily="34" charset="0"/>
              </a:rPr>
              <a:t>)</a:t>
            </a:r>
          </a:p>
          <a:p>
            <a:pPr>
              <a:lnSpc>
                <a:spcPct val="90000"/>
              </a:lnSpc>
              <a:spcBef>
                <a:spcPts val="10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Live Load</a:t>
            </a:r>
          </a:p>
          <a:p>
            <a:pPr lvl="1">
              <a:lnSpc>
                <a:spcPct val="90000"/>
              </a:lnSpc>
              <a:spcBef>
                <a:spcPts val="5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Vertical CL-625-ONT loading</a:t>
            </a:r>
          </a:p>
          <a:p>
            <a:pPr lvl="1">
              <a:lnSpc>
                <a:spcPct val="90000"/>
              </a:lnSpc>
              <a:spcBef>
                <a:spcPts val="5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Braking forces</a:t>
            </a:r>
          </a:p>
          <a:p>
            <a:r>
              <a:rPr lang="en-CA" altLang="en-US" sz="2400" dirty="0">
                <a:solidFill>
                  <a:schemeClr val="tx1">
                    <a:lumMod val="85000"/>
                    <a:lumOff val="15000"/>
                  </a:schemeClr>
                </a:solidFill>
                <a:latin typeface="Century Gothic" panose="020B0502020202020204" pitchFamily="34" charset="0"/>
              </a:rPr>
              <a:t>Wind Loads</a:t>
            </a:r>
          </a:p>
          <a:p>
            <a:pPr lvl="1"/>
            <a:r>
              <a:rPr lang="en-CA" altLang="en-US" dirty="0">
                <a:solidFill>
                  <a:schemeClr val="tx1">
                    <a:lumMod val="85000"/>
                    <a:lumOff val="15000"/>
                  </a:schemeClr>
                </a:solidFill>
                <a:latin typeface="Century Gothic" panose="020B0502020202020204" pitchFamily="34" charset="0"/>
              </a:rPr>
              <a:t>Vertical wind on structure</a:t>
            </a:r>
          </a:p>
          <a:p>
            <a:pPr lvl="1"/>
            <a:r>
              <a:rPr lang="en-CA" altLang="en-US" dirty="0">
                <a:solidFill>
                  <a:schemeClr val="tx1">
                    <a:lumMod val="85000"/>
                    <a:lumOff val="15000"/>
                  </a:schemeClr>
                </a:solidFill>
                <a:latin typeface="Century Gothic" panose="020B0502020202020204" pitchFamily="34" charset="0"/>
              </a:rPr>
              <a:t>Horizontal wind on structure</a:t>
            </a:r>
          </a:p>
          <a:p>
            <a:pPr lvl="1"/>
            <a:r>
              <a:rPr lang="en-CA" altLang="en-US" dirty="0">
                <a:solidFill>
                  <a:schemeClr val="tx1">
                    <a:lumMod val="85000"/>
                    <a:lumOff val="15000"/>
                  </a:schemeClr>
                </a:solidFill>
                <a:latin typeface="Century Gothic" panose="020B0502020202020204" pitchFamily="34" charset="0"/>
              </a:rPr>
              <a:t>Horizontal wind on live load</a:t>
            </a:r>
            <a:endParaRPr lang="en-CA" altLang="en-US" sz="2400" dirty="0">
              <a:solidFill>
                <a:schemeClr val="tx1">
                  <a:lumMod val="85000"/>
                  <a:lumOff val="15000"/>
                </a:schemeClr>
              </a:solidFill>
              <a:latin typeface="Calibri" panose="020F0502020204030204" pitchFamily="34" charset="0"/>
              <a:cs typeface="Calibri" panose="020F0502020204030204" pitchFamily="34" charset="0"/>
            </a:endParaRPr>
          </a:p>
          <a:p>
            <a:pPr>
              <a:lnSpc>
                <a:spcPct val="90000"/>
              </a:lnSpc>
              <a:spcBef>
                <a:spcPts val="10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Imposed Deformations</a:t>
            </a:r>
          </a:p>
          <a:p>
            <a:pPr lvl="1">
              <a:lnSpc>
                <a:spcPct val="90000"/>
              </a:lnSpc>
              <a:spcBef>
                <a:spcPts val="5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Thermal Effects</a:t>
            </a:r>
          </a:p>
          <a:p>
            <a:pPr lvl="1">
              <a:lnSpc>
                <a:spcPct val="90000"/>
              </a:lnSpc>
              <a:spcBef>
                <a:spcPts val="5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Shrinkage/Swelling due to changes in moisture content</a:t>
            </a:r>
            <a:endParaRPr lang="en-CA" altLang="en-US" sz="2400" dirty="0">
              <a:latin typeface="Century Gothic" panose="020B0502020202020204" pitchFamily="34" charset="0"/>
            </a:endParaRPr>
          </a:p>
          <a:p>
            <a:pPr lvl="1"/>
            <a:endParaRPr lang="en-CA" altLang="en-US" dirty="0">
              <a:latin typeface="Century Gothic" panose="020B0502020202020204" pitchFamily="34" charset="0"/>
            </a:endParaRPr>
          </a:p>
        </p:txBody>
      </p:sp>
      <p:sp>
        <p:nvSpPr>
          <p:cNvPr id="5" name="Title 4">
            <a:extLst>
              <a:ext uri="{FF2B5EF4-FFF2-40B4-BE49-F238E27FC236}">
                <a16:creationId xmlns:a16="http://schemas.microsoft.com/office/drawing/2014/main" id="{BBF6811A-8A77-4FB6-AF91-75AA86F89C79}"/>
              </a:ext>
            </a:extLst>
          </p:cNvPr>
          <p:cNvSpPr txBox="1">
            <a:spLocks/>
          </p:cNvSpPr>
          <p:nvPr/>
        </p:nvSpPr>
        <p:spPr bwMode="auto">
          <a:xfrm>
            <a:off x="10296939" y="0"/>
            <a:ext cx="1895062"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Loading</a:t>
            </a:r>
          </a:p>
        </p:txBody>
      </p:sp>
    </p:spTree>
    <p:extLst>
      <p:ext uri="{BB962C8B-B14F-4D97-AF65-F5344CB8AC3E}">
        <p14:creationId xmlns:p14="http://schemas.microsoft.com/office/powerpoint/2010/main" val="303287360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LOAD COMBINATIONS</a:t>
            </a:r>
          </a:p>
        </p:txBody>
      </p:sp>
      <p:pic>
        <p:nvPicPr>
          <p:cNvPr id="6" name="Picture 5">
            <a:extLst>
              <a:ext uri="{FF2B5EF4-FFF2-40B4-BE49-F238E27FC236}">
                <a16:creationId xmlns:a16="http://schemas.microsoft.com/office/drawing/2014/main" id="{CD04F559-1BA7-46D5-8CFA-CC07B426434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26156" y="929529"/>
            <a:ext cx="10088897" cy="5470497"/>
          </a:xfrm>
          <a:prstGeom prst="rect">
            <a:avLst/>
          </a:prstGeom>
        </p:spPr>
      </p:pic>
      <p:sp>
        <p:nvSpPr>
          <p:cNvPr id="7" name="TextBox 6">
            <a:extLst>
              <a:ext uri="{FF2B5EF4-FFF2-40B4-BE49-F238E27FC236}">
                <a16:creationId xmlns:a16="http://schemas.microsoft.com/office/drawing/2014/main" id="{7BAFB9FF-23D2-4DE2-AEA9-3A4419A87A99}"/>
              </a:ext>
            </a:extLst>
          </p:cNvPr>
          <p:cNvSpPr txBox="1">
            <a:spLocks noChangeArrowheads="1"/>
          </p:cNvSpPr>
          <p:nvPr/>
        </p:nvSpPr>
        <p:spPr bwMode="auto">
          <a:xfrm>
            <a:off x="1100489" y="6400026"/>
            <a:ext cx="62372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CA" altLang="en-US" sz="1800" dirty="0">
                <a:solidFill>
                  <a:schemeClr val="tx1">
                    <a:lumMod val="85000"/>
                    <a:lumOff val="15000"/>
                  </a:schemeClr>
                </a:solidFill>
                <a:latin typeface="Century Gothic" panose="020B0502020202020204" pitchFamily="34" charset="0"/>
              </a:rPr>
              <a:t>(Image courtesy of CSA Group)</a:t>
            </a:r>
          </a:p>
        </p:txBody>
      </p:sp>
      <p:sp>
        <p:nvSpPr>
          <p:cNvPr id="5" name="Title 4">
            <a:extLst>
              <a:ext uri="{FF2B5EF4-FFF2-40B4-BE49-F238E27FC236}">
                <a16:creationId xmlns:a16="http://schemas.microsoft.com/office/drawing/2014/main" id="{F2E1BFAD-2CB1-4413-BED7-F91809C62071}"/>
              </a:ext>
            </a:extLst>
          </p:cNvPr>
          <p:cNvSpPr txBox="1">
            <a:spLocks/>
          </p:cNvSpPr>
          <p:nvPr/>
        </p:nvSpPr>
        <p:spPr bwMode="auto">
          <a:xfrm>
            <a:off x="10296939" y="0"/>
            <a:ext cx="1895062"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Loading</a:t>
            </a:r>
          </a:p>
        </p:txBody>
      </p:sp>
    </p:spTree>
    <p:extLst>
      <p:ext uri="{BB962C8B-B14F-4D97-AF65-F5344CB8AC3E}">
        <p14:creationId xmlns:p14="http://schemas.microsoft.com/office/powerpoint/2010/main" val="340131044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LOAD COMBINATIONS</a:t>
            </a:r>
          </a:p>
        </p:txBody>
      </p:sp>
      <p:sp>
        <p:nvSpPr>
          <p:cNvPr id="3" name="Content Placeholder 2">
            <a:extLst>
              <a:ext uri="{FF2B5EF4-FFF2-40B4-BE49-F238E27FC236}">
                <a16:creationId xmlns:a16="http://schemas.microsoft.com/office/drawing/2014/main" id="{EA03BFFE-B6AA-414B-9E0C-949BD2D64874}"/>
              </a:ext>
            </a:extLst>
          </p:cNvPr>
          <p:cNvSpPr>
            <a:spLocks noGrp="1"/>
          </p:cNvSpPr>
          <p:nvPr>
            <p:ph idx="1"/>
          </p:nvPr>
        </p:nvSpPr>
        <p:spPr>
          <a:xfrm>
            <a:off x="676275" y="1181100"/>
            <a:ext cx="11182350" cy="5676900"/>
          </a:xfrm>
        </p:spPr>
        <p:txBody>
          <a:bodyPr>
            <a:normAutofit lnSpcReduction="10000"/>
          </a:bodyPr>
          <a:lstStyle/>
          <a:p>
            <a:pPr>
              <a:buFont typeface="Arial" panose="020B0604020202020204" pitchFamily="34" charset="0"/>
              <a:buChar char="•"/>
            </a:pPr>
            <a:r>
              <a:rPr lang="en-CA" altLang="en-US" sz="2600" dirty="0">
                <a:solidFill>
                  <a:schemeClr val="tx1">
                    <a:lumMod val="85000"/>
                    <a:lumOff val="15000"/>
                  </a:schemeClr>
                </a:solidFill>
                <a:latin typeface="Century Gothic" panose="020B0502020202020204" pitchFamily="34" charset="0"/>
              </a:rPr>
              <a:t>SLS 1</a:t>
            </a:r>
          </a:p>
          <a:p>
            <a:pPr lvl="1">
              <a:buFont typeface="Arial" panose="020B0604020202020204" pitchFamily="34" charset="0"/>
              <a:buChar char="•"/>
            </a:pPr>
            <a:r>
              <a:rPr lang="en-CA" altLang="en-US" sz="2600" dirty="0">
                <a:solidFill>
                  <a:schemeClr val="tx1">
                    <a:lumMod val="85000"/>
                    <a:lumOff val="15000"/>
                  </a:schemeClr>
                </a:solidFill>
                <a:latin typeface="Century Gothic" panose="020B0502020202020204" pitchFamily="34" charset="0"/>
              </a:rPr>
              <a:t>Deflections</a:t>
            </a:r>
          </a:p>
          <a:p>
            <a:pPr>
              <a:buFont typeface="Arial" panose="020B0604020202020204" pitchFamily="34" charset="0"/>
              <a:buChar char="•"/>
            </a:pPr>
            <a:r>
              <a:rPr lang="en-CA" altLang="en-US" sz="2600" dirty="0">
                <a:solidFill>
                  <a:schemeClr val="tx1">
                    <a:lumMod val="85000"/>
                    <a:lumOff val="15000"/>
                  </a:schemeClr>
                </a:solidFill>
                <a:latin typeface="Century Gothic" panose="020B0502020202020204" pitchFamily="34" charset="0"/>
              </a:rPr>
              <a:t>SLS 2</a:t>
            </a:r>
          </a:p>
          <a:p>
            <a:pPr lvl="1">
              <a:buFont typeface="Arial" panose="020B0604020202020204" pitchFamily="34" charset="0"/>
              <a:buChar char="•"/>
            </a:pPr>
            <a:r>
              <a:rPr lang="en-CA" altLang="en-US" sz="2600" dirty="0">
                <a:solidFill>
                  <a:schemeClr val="tx1">
                    <a:lumMod val="85000"/>
                    <a:lumOff val="15000"/>
                  </a:schemeClr>
                </a:solidFill>
                <a:latin typeface="Century Gothic" panose="020B0502020202020204" pitchFamily="34" charset="0"/>
              </a:rPr>
              <a:t>Vibrations</a:t>
            </a:r>
          </a:p>
          <a:p>
            <a:pPr>
              <a:buFont typeface="Arial" panose="020B0604020202020204" pitchFamily="34" charset="0"/>
              <a:buChar char="•"/>
            </a:pPr>
            <a:r>
              <a:rPr lang="en-CA" altLang="en-US" sz="2600" dirty="0">
                <a:solidFill>
                  <a:schemeClr val="tx1">
                    <a:lumMod val="85000"/>
                    <a:lumOff val="15000"/>
                  </a:schemeClr>
                </a:solidFill>
                <a:latin typeface="Century Gothic" panose="020B0502020202020204" pitchFamily="34" charset="0"/>
              </a:rPr>
              <a:t>ULS 1</a:t>
            </a:r>
          </a:p>
          <a:p>
            <a:pPr lvl="1">
              <a:buFont typeface="Arial" panose="020B0604020202020204" pitchFamily="34" charset="0"/>
              <a:buChar char="•"/>
            </a:pPr>
            <a:r>
              <a:rPr lang="en-CA" altLang="en-US" sz="2600" dirty="0">
                <a:solidFill>
                  <a:schemeClr val="tx1">
                    <a:lumMod val="85000"/>
                    <a:lumOff val="15000"/>
                  </a:schemeClr>
                </a:solidFill>
                <a:latin typeface="Century Gothic" panose="020B0502020202020204" pitchFamily="34" charset="0"/>
              </a:rPr>
              <a:t>Worst case vertical loads</a:t>
            </a:r>
          </a:p>
          <a:p>
            <a:pPr>
              <a:buFont typeface="Arial" panose="020B0604020202020204" pitchFamily="34" charset="0"/>
              <a:buChar char="•"/>
            </a:pPr>
            <a:r>
              <a:rPr lang="en-CA" altLang="en-US" sz="2600" dirty="0">
                <a:solidFill>
                  <a:schemeClr val="tx1">
                    <a:lumMod val="85000"/>
                    <a:lumOff val="15000"/>
                  </a:schemeClr>
                </a:solidFill>
                <a:latin typeface="Century Gothic" panose="020B0502020202020204" pitchFamily="34" charset="0"/>
              </a:rPr>
              <a:t>ULS 3 &amp; 4</a:t>
            </a:r>
          </a:p>
          <a:p>
            <a:pPr lvl="1">
              <a:buFont typeface="Arial" panose="020B0604020202020204" pitchFamily="34" charset="0"/>
              <a:buChar char="•"/>
            </a:pPr>
            <a:r>
              <a:rPr lang="en-CA" altLang="en-US" sz="2600" dirty="0">
                <a:solidFill>
                  <a:schemeClr val="tx1">
                    <a:lumMod val="85000"/>
                    <a:lumOff val="15000"/>
                  </a:schemeClr>
                </a:solidFill>
                <a:latin typeface="Century Gothic" panose="020B0502020202020204" pitchFamily="34" charset="0"/>
              </a:rPr>
              <a:t>Lateral loads and uplift due to wind</a:t>
            </a:r>
          </a:p>
          <a:p>
            <a:pPr>
              <a:buFont typeface="Arial" panose="020B0604020202020204" pitchFamily="34" charset="0"/>
              <a:buChar char="•"/>
            </a:pPr>
            <a:r>
              <a:rPr lang="en-CA" altLang="en-US" sz="2600" dirty="0">
                <a:solidFill>
                  <a:schemeClr val="tx1">
                    <a:lumMod val="85000"/>
                    <a:lumOff val="15000"/>
                  </a:schemeClr>
                </a:solidFill>
                <a:latin typeface="Century Gothic" panose="020B0502020202020204" pitchFamily="34" charset="0"/>
              </a:rPr>
              <a:t>FLS 1</a:t>
            </a:r>
          </a:p>
          <a:p>
            <a:pPr lvl="1">
              <a:buFont typeface="Arial" panose="020B0604020202020204" pitchFamily="34" charset="0"/>
              <a:buChar char="•"/>
            </a:pPr>
            <a:r>
              <a:rPr lang="en-CA" altLang="en-US" sz="2600" dirty="0">
                <a:solidFill>
                  <a:schemeClr val="tx1">
                    <a:lumMod val="85000"/>
                    <a:lumOff val="15000"/>
                  </a:schemeClr>
                </a:solidFill>
                <a:latin typeface="Century Gothic" panose="020B0502020202020204" pitchFamily="34" charset="0"/>
              </a:rPr>
              <a:t>Check metal connectors</a:t>
            </a:r>
          </a:p>
          <a:p>
            <a:pPr lvl="1">
              <a:buFont typeface="Arial" panose="020B0604020202020204" pitchFamily="34" charset="0"/>
              <a:buChar char="•"/>
            </a:pPr>
            <a:r>
              <a:rPr lang="en-CA" altLang="en-US" sz="2600" dirty="0">
                <a:solidFill>
                  <a:schemeClr val="tx1">
                    <a:lumMod val="85000"/>
                    <a:lumOff val="15000"/>
                  </a:schemeClr>
                </a:solidFill>
                <a:latin typeface="Century Gothic" panose="020B0502020202020204" pitchFamily="34" charset="0"/>
              </a:rPr>
              <a:t>No need to check wood components for fatigue</a:t>
            </a:r>
          </a:p>
          <a:p>
            <a:pPr>
              <a:buFont typeface="Arial" panose="020B0604020202020204" pitchFamily="34" charset="0"/>
              <a:buChar char="•"/>
            </a:pPr>
            <a:r>
              <a:rPr lang="en-CA" altLang="en-US" sz="2600" dirty="0">
                <a:solidFill>
                  <a:schemeClr val="tx1">
                    <a:lumMod val="85000"/>
                    <a:lumOff val="15000"/>
                  </a:schemeClr>
                </a:solidFill>
                <a:latin typeface="Century Gothic" panose="020B0502020202020204" pitchFamily="34" charset="0"/>
              </a:rPr>
              <a:t>Check other load combinations as necessary</a:t>
            </a:r>
          </a:p>
          <a:p>
            <a:pPr lvl="1">
              <a:buFont typeface="Arial" panose="020B0604020202020204" pitchFamily="34" charset="0"/>
              <a:buChar char="•"/>
            </a:pPr>
            <a:r>
              <a:rPr lang="en-CA" altLang="en-US" sz="2600" dirty="0">
                <a:solidFill>
                  <a:schemeClr val="tx1">
                    <a:lumMod val="85000"/>
                    <a:lumOff val="15000"/>
                  </a:schemeClr>
                </a:solidFill>
                <a:latin typeface="Century Gothic" panose="020B0502020202020204" pitchFamily="34" charset="0"/>
              </a:rPr>
              <a:t>Earthquakes (ULS 5), stream/ice pressure (ULS 6), etc.</a:t>
            </a:r>
          </a:p>
          <a:p>
            <a:pPr lvl="1">
              <a:buFont typeface="Arial" panose="020B0604020202020204" pitchFamily="34" charset="0"/>
              <a:buChar char="•"/>
            </a:pPr>
            <a:endParaRPr lang="en-CA" altLang="en-US" dirty="0">
              <a:latin typeface="Century Gothic" panose="020B0502020202020204" pitchFamily="34" charset="0"/>
            </a:endParaRPr>
          </a:p>
          <a:p>
            <a:pPr lvl="1">
              <a:buFont typeface="Arial" panose="020B0604020202020204" pitchFamily="34" charset="0"/>
              <a:buChar char="•"/>
            </a:pPr>
            <a:endParaRPr lang="en-CA" altLang="en-US" dirty="0">
              <a:latin typeface="Century Gothic" panose="020B0502020202020204" pitchFamily="34" charset="0"/>
            </a:endParaRPr>
          </a:p>
          <a:p>
            <a:pPr lvl="1">
              <a:buFont typeface="Arial" panose="020B0604020202020204" pitchFamily="34" charset="0"/>
              <a:buChar char="•"/>
            </a:pPr>
            <a:endParaRPr lang="en-CA" altLang="en-US" dirty="0">
              <a:latin typeface="Century Gothic" panose="020B0502020202020204" pitchFamily="34" charset="0"/>
            </a:endParaRPr>
          </a:p>
        </p:txBody>
      </p:sp>
      <p:sp>
        <p:nvSpPr>
          <p:cNvPr id="5" name="Title 4">
            <a:extLst>
              <a:ext uri="{FF2B5EF4-FFF2-40B4-BE49-F238E27FC236}">
                <a16:creationId xmlns:a16="http://schemas.microsoft.com/office/drawing/2014/main" id="{F8F73F1E-19E2-43C1-B0CE-86799885E355}"/>
              </a:ext>
            </a:extLst>
          </p:cNvPr>
          <p:cNvSpPr txBox="1">
            <a:spLocks/>
          </p:cNvSpPr>
          <p:nvPr/>
        </p:nvSpPr>
        <p:spPr bwMode="auto">
          <a:xfrm>
            <a:off x="10296939" y="0"/>
            <a:ext cx="1895062"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Loading</a:t>
            </a:r>
          </a:p>
        </p:txBody>
      </p:sp>
    </p:spTree>
    <p:extLst>
      <p:ext uri="{BB962C8B-B14F-4D97-AF65-F5344CB8AC3E}">
        <p14:creationId xmlns:p14="http://schemas.microsoft.com/office/powerpoint/2010/main" val="381316051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616D3A-EC30-48E4-BA4F-4A306CCDCAC1}"/>
              </a:ext>
            </a:extLst>
          </p:cNvPr>
          <p:cNvSpPr/>
          <p:nvPr/>
        </p:nvSpPr>
        <p:spPr bwMode="auto">
          <a:xfrm>
            <a:off x="9471025" y="5291934"/>
            <a:ext cx="2601639" cy="147865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dirty="0"/>
          </a:p>
        </p:txBody>
      </p:sp>
      <p:sp>
        <p:nvSpPr>
          <p:cNvPr id="6" name="Title 4">
            <a:extLst>
              <a:ext uri="{FF2B5EF4-FFF2-40B4-BE49-F238E27FC236}">
                <a16:creationId xmlns:a16="http://schemas.microsoft.com/office/drawing/2014/main" id="{0F5B8277-2B34-444B-8291-FEAEA7FBD368}"/>
              </a:ext>
            </a:extLst>
          </p:cNvPr>
          <p:cNvSpPr txBox="1">
            <a:spLocks/>
          </p:cNvSpPr>
          <p:nvPr/>
        </p:nvSpPr>
        <p:spPr bwMode="auto">
          <a:xfrm>
            <a:off x="685799" y="332656"/>
            <a:ext cx="841725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kern="0" dirty="0">
                <a:latin typeface="+mn-lt"/>
              </a:rPr>
              <a:t>Design Example</a:t>
            </a:r>
          </a:p>
        </p:txBody>
      </p:sp>
      <p:sp>
        <p:nvSpPr>
          <p:cNvPr id="10" name="Content Placeholder 2">
            <a:extLst>
              <a:ext uri="{FF2B5EF4-FFF2-40B4-BE49-F238E27FC236}">
                <a16:creationId xmlns:a16="http://schemas.microsoft.com/office/drawing/2014/main" id="{87D9901D-D6E8-4F96-B931-4F727FC7C448}"/>
              </a:ext>
            </a:extLst>
          </p:cNvPr>
          <p:cNvSpPr txBox="1">
            <a:spLocks/>
          </p:cNvSpPr>
          <p:nvPr/>
        </p:nvSpPr>
        <p:spPr bwMode="auto">
          <a:xfrm>
            <a:off x="1127448" y="206084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Tx/>
              <a:buNone/>
              <a:defRPr sz="3200">
                <a:solidFill>
                  <a:schemeClr val="bg2"/>
                </a:solidFill>
                <a:latin typeface="+mn-lt"/>
                <a:ea typeface="+mn-ea"/>
                <a:cs typeface="+mn-cs"/>
              </a:defRPr>
            </a:lvl1pPr>
            <a:lvl2pPr marL="742950" indent="-285750" algn="l" rtl="0" fontAlgn="base">
              <a:spcBef>
                <a:spcPct val="20000"/>
              </a:spcBef>
              <a:spcAft>
                <a:spcPct val="0"/>
              </a:spcAft>
              <a:buChar char="–"/>
              <a:defRPr sz="2800">
                <a:solidFill>
                  <a:schemeClr val="bg2"/>
                </a:solidFill>
                <a:latin typeface="+mn-lt"/>
                <a:ea typeface="+mn-ea"/>
              </a:defRPr>
            </a:lvl2pPr>
            <a:lvl3pPr marL="1143000" indent="-228600" algn="l" rtl="0" fontAlgn="base">
              <a:spcBef>
                <a:spcPct val="20000"/>
              </a:spcBef>
              <a:spcAft>
                <a:spcPct val="0"/>
              </a:spcAft>
              <a:buChar char="•"/>
              <a:defRPr sz="2400">
                <a:solidFill>
                  <a:schemeClr val="bg2"/>
                </a:solidFill>
                <a:latin typeface="+mn-lt"/>
                <a:ea typeface="+mn-ea"/>
              </a:defRPr>
            </a:lvl3pPr>
            <a:lvl4pPr marL="1600200" indent="-228600" algn="l" rtl="0" fontAlgn="base">
              <a:spcBef>
                <a:spcPct val="20000"/>
              </a:spcBef>
              <a:spcAft>
                <a:spcPct val="0"/>
              </a:spcAft>
              <a:buChar char="–"/>
              <a:defRPr sz="2000">
                <a:solidFill>
                  <a:schemeClr val="bg2"/>
                </a:solidFill>
                <a:latin typeface="+mn-lt"/>
                <a:ea typeface="+mn-ea"/>
              </a:defRPr>
            </a:lvl4pPr>
            <a:lvl5pPr marL="2057400" indent="-228600" algn="l" rtl="0" fontAlgn="base">
              <a:spcBef>
                <a:spcPct val="20000"/>
              </a:spcBef>
              <a:spcAft>
                <a:spcPct val="0"/>
              </a:spcAft>
              <a:buChar char="»"/>
              <a:defRPr sz="2000">
                <a:solidFill>
                  <a:schemeClr val="bg2"/>
                </a:solidFill>
                <a:latin typeface="+mn-lt"/>
                <a:ea typeface="+mn-ea"/>
              </a:defRPr>
            </a:lvl5pPr>
            <a:lvl6pPr marL="2514600" indent="-228600" algn="l" rtl="0" fontAlgn="base">
              <a:spcBef>
                <a:spcPct val="20000"/>
              </a:spcBef>
              <a:spcAft>
                <a:spcPct val="0"/>
              </a:spcAft>
              <a:buChar char="»"/>
              <a:defRPr sz="2000">
                <a:solidFill>
                  <a:schemeClr val="bg2"/>
                </a:solidFill>
                <a:latin typeface="+mn-lt"/>
                <a:ea typeface="+mn-ea"/>
              </a:defRPr>
            </a:lvl6pPr>
            <a:lvl7pPr marL="2971800" indent="-228600" algn="l" rtl="0" fontAlgn="base">
              <a:spcBef>
                <a:spcPct val="20000"/>
              </a:spcBef>
              <a:spcAft>
                <a:spcPct val="0"/>
              </a:spcAft>
              <a:buChar char="»"/>
              <a:defRPr sz="2000">
                <a:solidFill>
                  <a:schemeClr val="bg2"/>
                </a:solidFill>
                <a:latin typeface="+mn-lt"/>
                <a:ea typeface="+mn-ea"/>
              </a:defRPr>
            </a:lvl7pPr>
            <a:lvl8pPr marL="3429000" indent="-228600" algn="l" rtl="0" fontAlgn="base">
              <a:spcBef>
                <a:spcPct val="20000"/>
              </a:spcBef>
              <a:spcAft>
                <a:spcPct val="0"/>
              </a:spcAft>
              <a:buChar char="»"/>
              <a:defRPr sz="2000">
                <a:solidFill>
                  <a:schemeClr val="bg2"/>
                </a:solidFill>
                <a:latin typeface="+mn-lt"/>
                <a:ea typeface="+mn-ea"/>
              </a:defRPr>
            </a:lvl8pPr>
            <a:lvl9pPr marL="3886200" indent="-228600" algn="l" rtl="0" fontAlgn="base">
              <a:spcBef>
                <a:spcPct val="20000"/>
              </a:spcBef>
              <a:spcAft>
                <a:spcPct val="0"/>
              </a:spcAft>
              <a:buChar char="»"/>
              <a:defRPr sz="2000">
                <a:solidFill>
                  <a:schemeClr val="bg2"/>
                </a:solidFill>
                <a:latin typeface="+mn-lt"/>
                <a:ea typeface="+mn-ea"/>
              </a:defRPr>
            </a:lvl9pPr>
          </a:lstStyle>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Design Considerations</a:t>
            </a:r>
          </a:p>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Proposed Concept</a:t>
            </a:r>
          </a:p>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Material Properties</a:t>
            </a:r>
          </a:p>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Loading</a:t>
            </a:r>
          </a:p>
          <a:p>
            <a:pPr marL="342900" indent="-342900" algn="l" eaLnBrk="1" hangingPunct="1">
              <a:lnSpc>
                <a:spcPct val="150000"/>
              </a:lnSpc>
              <a:buClr>
                <a:srgbClr val="2D86C7"/>
              </a:buClr>
              <a:buSzPct val="150000"/>
              <a:buFont typeface="Arial" panose="020B0604020202020204" pitchFamily="34" charset="0"/>
              <a:buChar char="•"/>
            </a:pPr>
            <a:r>
              <a:rPr lang="en-CA" sz="2400" b="1" kern="0" dirty="0">
                <a:solidFill>
                  <a:srgbClr val="5B5B5B"/>
                </a:solidFill>
                <a:latin typeface="Century Gothic" pitchFamily="34" charset="0"/>
              </a:rPr>
              <a:t>Glulam Deck Panels</a:t>
            </a:r>
          </a:p>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Glulam Girder Beams</a:t>
            </a:r>
          </a:p>
        </p:txBody>
      </p:sp>
      <p:sp>
        <p:nvSpPr>
          <p:cNvPr id="5" name="Title 4">
            <a:extLst>
              <a:ext uri="{FF2B5EF4-FFF2-40B4-BE49-F238E27FC236}">
                <a16:creationId xmlns:a16="http://schemas.microsoft.com/office/drawing/2014/main" id="{9DCD95DE-7521-4D25-91E9-2A514A329F08}"/>
              </a:ext>
            </a:extLst>
          </p:cNvPr>
          <p:cNvSpPr txBox="1">
            <a:spLocks/>
          </p:cNvSpPr>
          <p:nvPr/>
        </p:nvSpPr>
        <p:spPr bwMode="auto">
          <a:xfrm>
            <a:off x="10296939" y="0"/>
            <a:ext cx="1895062"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Glulam Deck Panels</a:t>
            </a:r>
          </a:p>
        </p:txBody>
      </p:sp>
    </p:spTree>
    <p:extLst>
      <p:ext uri="{BB962C8B-B14F-4D97-AF65-F5344CB8AC3E}">
        <p14:creationId xmlns:p14="http://schemas.microsoft.com/office/powerpoint/2010/main" val="10815524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STRUCTURAL ANALYSIS – DECK PANELS</a:t>
            </a:r>
          </a:p>
        </p:txBody>
      </p:sp>
      <p:sp>
        <p:nvSpPr>
          <p:cNvPr id="3" name="Content Placeholder 2">
            <a:extLst>
              <a:ext uri="{FF2B5EF4-FFF2-40B4-BE49-F238E27FC236}">
                <a16:creationId xmlns:a16="http://schemas.microsoft.com/office/drawing/2014/main" id="{EA03BFFE-B6AA-414B-9E0C-949BD2D64874}"/>
              </a:ext>
            </a:extLst>
          </p:cNvPr>
          <p:cNvSpPr>
            <a:spLocks noGrp="1"/>
          </p:cNvSpPr>
          <p:nvPr>
            <p:ph idx="1"/>
          </p:nvPr>
        </p:nvSpPr>
        <p:spPr>
          <a:xfrm>
            <a:off x="676275" y="1181100"/>
            <a:ext cx="11182350" cy="5676900"/>
          </a:xfrm>
        </p:spPr>
        <p:txBody>
          <a:bodyPr>
            <a:normAutofit/>
          </a:bodyPr>
          <a:lstStyle/>
          <a:p>
            <a:pPr>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Uniform loads (i.e. self-weight, SDL, &amp; wind) are easy to address</a:t>
            </a:r>
          </a:p>
          <a:p>
            <a:pPr>
              <a:buFont typeface="Arial" panose="020B0604020202020204" pitchFamily="34" charset="0"/>
              <a:buChar char="•"/>
            </a:pPr>
            <a:endParaRPr lang="en-CA" altLang="en-US" sz="1000" dirty="0">
              <a:solidFill>
                <a:schemeClr val="tx1">
                  <a:lumMod val="85000"/>
                  <a:lumOff val="15000"/>
                </a:schemeClr>
              </a:solidFill>
              <a:latin typeface="Century Gothic" panose="020B0502020202020204" pitchFamily="34" charset="0"/>
            </a:endParaRPr>
          </a:p>
          <a:p>
            <a:pPr>
              <a:buFont typeface="Arial" panose="020B0604020202020204" pitchFamily="34" charset="0"/>
              <a:buChar char="•"/>
            </a:pPr>
            <a:r>
              <a:rPr lang="en-CA" altLang="en-US" sz="2400" u="sng" dirty="0">
                <a:solidFill>
                  <a:schemeClr val="tx1">
                    <a:lumMod val="85000"/>
                    <a:lumOff val="15000"/>
                  </a:schemeClr>
                </a:solidFill>
                <a:latin typeface="Century Gothic" panose="020B0502020202020204" pitchFamily="34" charset="0"/>
              </a:rPr>
              <a:t>Entire deck panel width not effective in resisting discrete wheel loads</a:t>
            </a:r>
          </a:p>
          <a:p>
            <a:pPr>
              <a:buFont typeface="Arial" panose="020B0604020202020204" pitchFamily="34" charset="0"/>
              <a:buChar char="•"/>
            </a:pPr>
            <a:endParaRPr lang="en-CA" altLang="en-US" sz="1000" dirty="0">
              <a:solidFill>
                <a:schemeClr val="tx1">
                  <a:lumMod val="85000"/>
                  <a:lumOff val="15000"/>
                </a:schemeClr>
              </a:solidFill>
              <a:latin typeface="Century Gothic" panose="020B0502020202020204" pitchFamily="34" charset="0"/>
            </a:endParaRPr>
          </a:p>
          <a:p>
            <a:pPr>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Original research by McCutcheon &amp; </a:t>
            </a:r>
            <a:r>
              <a:rPr lang="en-CA" altLang="en-US" sz="2400" dirty="0" err="1">
                <a:solidFill>
                  <a:schemeClr val="tx1">
                    <a:lumMod val="85000"/>
                    <a:lumOff val="15000"/>
                  </a:schemeClr>
                </a:solidFill>
                <a:latin typeface="Century Gothic" panose="020B0502020202020204" pitchFamily="34" charset="0"/>
              </a:rPr>
              <a:t>Tuomi</a:t>
            </a:r>
            <a:r>
              <a:rPr lang="en-CA" altLang="en-US" sz="2400" dirty="0">
                <a:solidFill>
                  <a:schemeClr val="tx1">
                    <a:lumMod val="85000"/>
                    <a:lumOff val="15000"/>
                  </a:schemeClr>
                </a:solidFill>
                <a:latin typeface="Century Gothic" panose="020B0502020202020204" pitchFamily="34" charset="0"/>
              </a:rPr>
              <a:t> at US FPL in 1970’s yielded design equations for live load shear and moment per metre deck width</a:t>
            </a:r>
          </a:p>
          <a:p>
            <a:pPr>
              <a:buFont typeface="Arial" panose="020B0604020202020204" pitchFamily="34" charset="0"/>
              <a:buChar char="•"/>
            </a:pPr>
            <a:endParaRPr lang="en-CA" altLang="en-US" sz="1000" dirty="0">
              <a:solidFill>
                <a:schemeClr val="tx1">
                  <a:lumMod val="85000"/>
                  <a:lumOff val="15000"/>
                </a:schemeClr>
              </a:solidFill>
              <a:latin typeface="Century Gothic" panose="020B0502020202020204" pitchFamily="34" charset="0"/>
            </a:endParaRPr>
          </a:p>
          <a:p>
            <a:pPr>
              <a:buFont typeface="Arial" panose="020B0604020202020204" pitchFamily="34" charset="0"/>
              <a:buChar char="•"/>
            </a:pPr>
            <a:endParaRPr lang="en-CA" altLang="en-US" sz="2400"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endParaRPr lang="en-CA" altLang="en-US"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endParaRPr lang="en-CA" altLang="en-US"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endParaRPr lang="en-CA" altLang="en-US"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endParaRPr lang="en-CA" altLang="en-US" dirty="0">
              <a:solidFill>
                <a:schemeClr val="tx1">
                  <a:lumMod val="85000"/>
                  <a:lumOff val="15000"/>
                </a:schemeClr>
              </a:solidFill>
              <a:latin typeface="Century Gothic" panose="020B0502020202020204" pitchFamily="34" charset="0"/>
            </a:endParaRPr>
          </a:p>
        </p:txBody>
      </p:sp>
      <p:pic>
        <p:nvPicPr>
          <p:cNvPr id="2" name="Picture 1">
            <a:extLst>
              <a:ext uri="{FF2B5EF4-FFF2-40B4-BE49-F238E27FC236}">
                <a16:creationId xmlns:a16="http://schemas.microsoft.com/office/drawing/2014/main" id="{9028822A-6C12-4B39-AF26-CB36907947A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761942" y="3631696"/>
            <a:ext cx="4130667" cy="3015905"/>
          </a:xfrm>
          <a:prstGeom prst="rect">
            <a:avLst/>
          </a:prstGeom>
        </p:spPr>
      </p:pic>
      <p:pic>
        <p:nvPicPr>
          <p:cNvPr id="5" name="Picture 4">
            <a:extLst>
              <a:ext uri="{FF2B5EF4-FFF2-40B4-BE49-F238E27FC236}">
                <a16:creationId xmlns:a16="http://schemas.microsoft.com/office/drawing/2014/main" id="{4C6CA1EB-6CCA-46C0-936A-A8228A1D0A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2791" y="3463364"/>
            <a:ext cx="6503741" cy="1961284"/>
          </a:xfrm>
          <a:prstGeom prst="rect">
            <a:avLst/>
          </a:prstGeom>
        </p:spPr>
      </p:pic>
      <p:sp>
        <p:nvSpPr>
          <p:cNvPr id="6" name="TextBox 5">
            <a:extLst>
              <a:ext uri="{FF2B5EF4-FFF2-40B4-BE49-F238E27FC236}">
                <a16:creationId xmlns:a16="http://schemas.microsoft.com/office/drawing/2014/main" id="{08B279FD-76DD-49F1-929B-3DDB7D17DF65}"/>
              </a:ext>
            </a:extLst>
          </p:cNvPr>
          <p:cNvSpPr txBox="1">
            <a:spLocks noChangeArrowheads="1"/>
          </p:cNvSpPr>
          <p:nvPr/>
        </p:nvSpPr>
        <p:spPr bwMode="auto">
          <a:xfrm>
            <a:off x="5282791" y="5469622"/>
            <a:ext cx="6786195"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CA" altLang="en-US" sz="1800" dirty="0">
                <a:solidFill>
                  <a:schemeClr val="tx1">
                    <a:lumMod val="85000"/>
                    <a:lumOff val="15000"/>
                  </a:schemeClr>
                </a:solidFill>
                <a:latin typeface="Century Gothic" panose="020B0502020202020204" pitchFamily="34" charset="0"/>
              </a:rPr>
              <a:t>(Left image from “Procedure for Design of Glued-Laminated Orthotropic Bridge Decks”, 1973)</a:t>
            </a:r>
          </a:p>
          <a:p>
            <a:endParaRPr lang="en-CA" altLang="en-US" sz="1000" dirty="0">
              <a:latin typeface="Century Gothic" panose="020B0502020202020204" pitchFamily="34" charset="0"/>
            </a:endParaRPr>
          </a:p>
          <a:p>
            <a:r>
              <a:rPr lang="en-CA" altLang="en-US" sz="1800" dirty="0">
                <a:solidFill>
                  <a:schemeClr val="tx1">
                    <a:lumMod val="85000"/>
                    <a:lumOff val="15000"/>
                  </a:schemeClr>
                </a:solidFill>
                <a:latin typeface="Century Gothic" panose="020B0502020202020204" pitchFamily="34" charset="0"/>
              </a:rPr>
              <a:t>(Above image from “Simplified Design Procedure for Glued-Laminated Bridge Decks”, 1974)</a:t>
            </a:r>
          </a:p>
          <a:p>
            <a:endParaRPr lang="en-CA" altLang="en-US" dirty="0">
              <a:latin typeface="Century Gothic" panose="020B0502020202020204" pitchFamily="34" charset="0"/>
            </a:endParaRPr>
          </a:p>
        </p:txBody>
      </p:sp>
      <p:sp>
        <p:nvSpPr>
          <p:cNvPr id="8" name="Title 4">
            <a:extLst>
              <a:ext uri="{FF2B5EF4-FFF2-40B4-BE49-F238E27FC236}">
                <a16:creationId xmlns:a16="http://schemas.microsoft.com/office/drawing/2014/main" id="{FEEC2051-123A-4603-97F4-03B918EE36E7}"/>
              </a:ext>
            </a:extLst>
          </p:cNvPr>
          <p:cNvSpPr txBox="1">
            <a:spLocks/>
          </p:cNvSpPr>
          <p:nvPr/>
        </p:nvSpPr>
        <p:spPr bwMode="auto">
          <a:xfrm>
            <a:off x="10628242" y="173916"/>
            <a:ext cx="1563758"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Glulam Deck Panels</a:t>
            </a:r>
          </a:p>
        </p:txBody>
      </p:sp>
    </p:spTree>
    <p:extLst>
      <p:ext uri="{BB962C8B-B14F-4D97-AF65-F5344CB8AC3E}">
        <p14:creationId xmlns:p14="http://schemas.microsoft.com/office/powerpoint/2010/main" val="207007022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STRUCTURAL ANALYSIS – DECK PANELS</a:t>
            </a:r>
          </a:p>
        </p:txBody>
      </p:sp>
      <p:sp>
        <p:nvSpPr>
          <p:cNvPr id="3" name="Content Placeholder 2">
            <a:extLst>
              <a:ext uri="{FF2B5EF4-FFF2-40B4-BE49-F238E27FC236}">
                <a16:creationId xmlns:a16="http://schemas.microsoft.com/office/drawing/2014/main" id="{EA03BFFE-B6AA-414B-9E0C-949BD2D64874}"/>
              </a:ext>
            </a:extLst>
          </p:cNvPr>
          <p:cNvSpPr>
            <a:spLocks noGrp="1"/>
          </p:cNvSpPr>
          <p:nvPr>
            <p:ph idx="1"/>
          </p:nvPr>
        </p:nvSpPr>
        <p:spPr>
          <a:xfrm>
            <a:off x="676275" y="1181100"/>
            <a:ext cx="11182350" cy="5676900"/>
          </a:xfrm>
        </p:spPr>
        <p:txBody>
          <a:bodyPr>
            <a:normAutofit/>
          </a:bodyPr>
          <a:lstStyle/>
          <a:p>
            <a:pPr>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MTO research in 1970’s focused on the development of “stress-laminated timber decks”</a:t>
            </a:r>
          </a:p>
          <a:p>
            <a:pPr>
              <a:buFont typeface="Arial" panose="020B0604020202020204" pitchFamily="34" charset="0"/>
              <a:buChar char="•"/>
            </a:pPr>
            <a:endParaRPr lang="en-CA" altLang="en-US" sz="1000" dirty="0">
              <a:solidFill>
                <a:schemeClr val="tx1">
                  <a:lumMod val="85000"/>
                  <a:lumOff val="15000"/>
                </a:schemeClr>
              </a:solidFill>
              <a:latin typeface="Century Gothic" panose="020B0502020202020204" pitchFamily="34" charset="0"/>
            </a:endParaRPr>
          </a:p>
          <a:p>
            <a:pPr>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No research on glulam deck panels</a:t>
            </a:r>
            <a:endParaRPr lang="en-CA" altLang="en-US" sz="1000" dirty="0">
              <a:solidFill>
                <a:schemeClr val="tx1">
                  <a:lumMod val="85000"/>
                  <a:lumOff val="15000"/>
                </a:schemeClr>
              </a:solidFill>
              <a:latin typeface="Century Gothic" panose="020B0502020202020204" pitchFamily="34" charset="0"/>
            </a:endParaRPr>
          </a:p>
          <a:p>
            <a:pPr>
              <a:buFont typeface="Arial" panose="020B0604020202020204" pitchFamily="34" charset="0"/>
              <a:buChar char="•"/>
            </a:pPr>
            <a:endParaRPr lang="en-CA" altLang="en-US" sz="2400"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endParaRPr lang="en-CA" altLang="en-US"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endParaRPr lang="en-CA" altLang="en-US"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endParaRPr lang="en-CA" altLang="en-US"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endParaRPr lang="en-CA" altLang="en-US" dirty="0">
              <a:solidFill>
                <a:schemeClr val="tx1">
                  <a:lumMod val="85000"/>
                  <a:lumOff val="15000"/>
                </a:schemeClr>
              </a:solidFill>
              <a:latin typeface="Century Gothic" panose="020B0502020202020204" pitchFamily="34" charset="0"/>
            </a:endParaRPr>
          </a:p>
        </p:txBody>
      </p:sp>
      <p:pic>
        <p:nvPicPr>
          <p:cNvPr id="6" name="Picture 5">
            <a:extLst>
              <a:ext uri="{FF2B5EF4-FFF2-40B4-BE49-F238E27FC236}">
                <a16:creationId xmlns:a16="http://schemas.microsoft.com/office/drawing/2014/main" id="{41D9813F-7D21-498F-A27F-7F255E5ADC7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43100" y="2932147"/>
            <a:ext cx="11398821" cy="3751937"/>
          </a:xfrm>
          <a:prstGeom prst="rect">
            <a:avLst/>
          </a:prstGeom>
        </p:spPr>
      </p:pic>
      <p:sp>
        <p:nvSpPr>
          <p:cNvPr id="5" name="Title 4">
            <a:extLst>
              <a:ext uri="{FF2B5EF4-FFF2-40B4-BE49-F238E27FC236}">
                <a16:creationId xmlns:a16="http://schemas.microsoft.com/office/drawing/2014/main" id="{9EF04F14-692C-4F08-8B60-E281B0D57B02}"/>
              </a:ext>
            </a:extLst>
          </p:cNvPr>
          <p:cNvSpPr txBox="1">
            <a:spLocks/>
          </p:cNvSpPr>
          <p:nvPr/>
        </p:nvSpPr>
        <p:spPr bwMode="auto">
          <a:xfrm>
            <a:off x="10628242" y="173916"/>
            <a:ext cx="1563758"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Glulam Deck Panels</a:t>
            </a:r>
          </a:p>
        </p:txBody>
      </p:sp>
    </p:spTree>
    <p:extLst>
      <p:ext uri="{BB962C8B-B14F-4D97-AF65-F5344CB8AC3E}">
        <p14:creationId xmlns:p14="http://schemas.microsoft.com/office/powerpoint/2010/main" val="113687453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STRUCTURAL ANALYSIS – DECK PANELS</a:t>
            </a:r>
          </a:p>
        </p:txBody>
      </p:sp>
      <p:sp>
        <p:nvSpPr>
          <p:cNvPr id="3" name="Content Placeholder 2">
            <a:extLst>
              <a:ext uri="{FF2B5EF4-FFF2-40B4-BE49-F238E27FC236}">
                <a16:creationId xmlns:a16="http://schemas.microsoft.com/office/drawing/2014/main" id="{EA03BFFE-B6AA-414B-9E0C-949BD2D64874}"/>
              </a:ext>
            </a:extLst>
          </p:cNvPr>
          <p:cNvSpPr>
            <a:spLocks noGrp="1"/>
          </p:cNvSpPr>
          <p:nvPr>
            <p:ph idx="1"/>
          </p:nvPr>
        </p:nvSpPr>
        <p:spPr>
          <a:xfrm>
            <a:off x="676275" y="1181100"/>
            <a:ext cx="11182350" cy="5676900"/>
          </a:xfrm>
        </p:spPr>
        <p:txBody>
          <a:bodyPr>
            <a:normAutofit/>
          </a:bodyPr>
          <a:lstStyle/>
          <a:p>
            <a:pPr>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MTO research by Bakht in late 1980’s validated 1970’s research, but found it unconservative for wheels placed near deck panel edges</a:t>
            </a:r>
          </a:p>
          <a:p>
            <a:pPr>
              <a:buFont typeface="Arial" panose="020B0604020202020204" pitchFamily="34" charset="0"/>
              <a:buChar char="•"/>
            </a:pPr>
            <a:endParaRPr lang="en-CA" altLang="en-US" sz="1000" dirty="0">
              <a:solidFill>
                <a:schemeClr val="tx1">
                  <a:lumMod val="85000"/>
                  <a:lumOff val="15000"/>
                </a:schemeClr>
              </a:solidFill>
              <a:latin typeface="Century Gothic" panose="020B0502020202020204" pitchFamily="34" charset="0"/>
            </a:endParaRPr>
          </a:p>
          <a:p>
            <a:pPr>
              <a:buFont typeface="Arial" panose="020B0604020202020204" pitchFamily="34" charset="0"/>
              <a:buChar char="•"/>
            </a:pPr>
            <a:endParaRPr lang="en-CA" altLang="en-US" sz="2400"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endParaRPr lang="en-CA" altLang="en-US"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endParaRPr lang="en-CA" altLang="en-US"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endParaRPr lang="en-CA" altLang="en-US"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endParaRPr lang="en-CA" altLang="en-US" dirty="0">
              <a:solidFill>
                <a:schemeClr val="tx1">
                  <a:lumMod val="85000"/>
                  <a:lumOff val="15000"/>
                </a:schemeClr>
              </a:solidFill>
              <a:latin typeface="Century Gothic" panose="020B0502020202020204" pitchFamily="34" charset="0"/>
            </a:endParaRPr>
          </a:p>
        </p:txBody>
      </p:sp>
      <p:pic>
        <p:nvPicPr>
          <p:cNvPr id="2" name="Picture 1">
            <a:extLst>
              <a:ext uri="{FF2B5EF4-FFF2-40B4-BE49-F238E27FC236}">
                <a16:creationId xmlns:a16="http://schemas.microsoft.com/office/drawing/2014/main" id="{A899C6B8-2A96-4FF6-8BAE-0EFC1D4FA3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1278" y="2084954"/>
            <a:ext cx="7632343" cy="4352060"/>
          </a:xfrm>
          <a:prstGeom prst="rect">
            <a:avLst/>
          </a:prstGeom>
        </p:spPr>
      </p:pic>
      <p:sp>
        <p:nvSpPr>
          <p:cNvPr id="5" name="TextBox 4">
            <a:extLst>
              <a:ext uri="{FF2B5EF4-FFF2-40B4-BE49-F238E27FC236}">
                <a16:creationId xmlns:a16="http://schemas.microsoft.com/office/drawing/2014/main" id="{0315BDE7-CF2F-4201-A11C-7342FDEDBE99}"/>
              </a:ext>
            </a:extLst>
          </p:cNvPr>
          <p:cNvSpPr txBox="1">
            <a:spLocks noChangeArrowheads="1"/>
          </p:cNvSpPr>
          <p:nvPr/>
        </p:nvSpPr>
        <p:spPr bwMode="auto">
          <a:xfrm>
            <a:off x="2874351" y="5991275"/>
            <a:ext cx="6786195"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CA" altLang="en-US" sz="1800" dirty="0">
                <a:solidFill>
                  <a:schemeClr val="tx1">
                    <a:lumMod val="85000"/>
                    <a:lumOff val="15000"/>
                  </a:schemeClr>
                </a:solidFill>
                <a:latin typeface="Century Gothic" panose="020B0502020202020204" pitchFamily="34" charset="0"/>
              </a:rPr>
              <a:t>(Image from “Load Distribution in Laminated Timber Decks” by </a:t>
            </a:r>
            <a:r>
              <a:rPr lang="en-CA" altLang="en-US" sz="1800" dirty="0" err="1">
                <a:solidFill>
                  <a:schemeClr val="tx1">
                    <a:lumMod val="85000"/>
                    <a:lumOff val="15000"/>
                  </a:schemeClr>
                </a:solidFill>
                <a:latin typeface="Century Gothic" panose="020B0502020202020204" pitchFamily="34" charset="0"/>
              </a:rPr>
              <a:t>Baidar</a:t>
            </a:r>
            <a:r>
              <a:rPr lang="en-CA" altLang="en-US" sz="1800" dirty="0">
                <a:solidFill>
                  <a:schemeClr val="tx1">
                    <a:lumMod val="85000"/>
                    <a:lumOff val="15000"/>
                  </a:schemeClr>
                </a:solidFill>
                <a:latin typeface="Century Gothic" panose="020B0502020202020204" pitchFamily="34" charset="0"/>
              </a:rPr>
              <a:t> Bakht, 1988)</a:t>
            </a:r>
          </a:p>
          <a:p>
            <a:endParaRPr lang="en-CA" altLang="en-US" sz="1000" dirty="0">
              <a:latin typeface="Century Gothic" panose="020B0502020202020204" pitchFamily="34" charset="0"/>
            </a:endParaRPr>
          </a:p>
          <a:p>
            <a:endParaRPr lang="en-CA" altLang="en-US" dirty="0">
              <a:latin typeface="Century Gothic" panose="020B0502020202020204" pitchFamily="34" charset="0"/>
            </a:endParaRPr>
          </a:p>
        </p:txBody>
      </p:sp>
      <p:sp>
        <p:nvSpPr>
          <p:cNvPr id="6" name="Title 4">
            <a:extLst>
              <a:ext uri="{FF2B5EF4-FFF2-40B4-BE49-F238E27FC236}">
                <a16:creationId xmlns:a16="http://schemas.microsoft.com/office/drawing/2014/main" id="{0CC44FDA-7738-461A-ADEE-432AADFD2703}"/>
              </a:ext>
            </a:extLst>
          </p:cNvPr>
          <p:cNvSpPr txBox="1">
            <a:spLocks/>
          </p:cNvSpPr>
          <p:nvPr/>
        </p:nvSpPr>
        <p:spPr bwMode="auto">
          <a:xfrm>
            <a:off x="10628242" y="173916"/>
            <a:ext cx="1563758"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Glulam Deck Panels</a:t>
            </a:r>
          </a:p>
        </p:txBody>
      </p:sp>
    </p:spTree>
    <p:extLst>
      <p:ext uri="{BB962C8B-B14F-4D97-AF65-F5344CB8AC3E}">
        <p14:creationId xmlns:p14="http://schemas.microsoft.com/office/powerpoint/2010/main" val="229614649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STRUCTURAL ANALYSIS – DECK PANELS</a:t>
            </a:r>
          </a:p>
        </p:txBody>
      </p:sp>
      <p:sp>
        <p:nvSpPr>
          <p:cNvPr id="3" name="Content Placeholder 2">
            <a:extLst>
              <a:ext uri="{FF2B5EF4-FFF2-40B4-BE49-F238E27FC236}">
                <a16:creationId xmlns:a16="http://schemas.microsoft.com/office/drawing/2014/main" id="{EA03BFFE-B6AA-414B-9E0C-949BD2D64874}"/>
              </a:ext>
            </a:extLst>
          </p:cNvPr>
          <p:cNvSpPr>
            <a:spLocks noGrp="1"/>
          </p:cNvSpPr>
          <p:nvPr>
            <p:ph idx="1"/>
          </p:nvPr>
        </p:nvSpPr>
        <p:spPr>
          <a:xfrm>
            <a:off x="676275" y="1181100"/>
            <a:ext cx="11428208" cy="5676900"/>
          </a:xfrm>
        </p:spPr>
        <p:txBody>
          <a:bodyPr>
            <a:normAutofit/>
          </a:bodyPr>
          <a:lstStyle/>
          <a:p>
            <a:pPr>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Bakht developed design curves to address his findings</a:t>
            </a:r>
          </a:p>
          <a:p>
            <a:pPr>
              <a:buFont typeface="Arial" panose="020B0604020202020204" pitchFamily="34" charset="0"/>
              <a:buChar char="•"/>
            </a:pPr>
            <a:endParaRPr lang="en-CA" altLang="en-US" sz="1000" dirty="0">
              <a:solidFill>
                <a:schemeClr val="tx1">
                  <a:lumMod val="85000"/>
                  <a:lumOff val="15000"/>
                </a:schemeClr>
              </a:solidFill>
              <a:latin typeface="Century Gothic" panose="020B0502020202020204" pitchFamily="34" charset="0"/>
            </a:endParaRPr>
          </a:p>
          <a:p>
            <a:pPr>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Bakht’s curves have been developed into the equations presented in CHBDC clause 5.7.3.2</a:t>
            </a:r>
          </a:p>
          <a:p>
            <a:endParaRPr lang="en-CA" altLang="en-US" sz="1000" dirty="0">
              <a:solidFill>
                <a:schemeClr val="tx1">
                  <a:lumMod val="85000"/>
                  <a:lumOff val="15000"/>
                </a:schemeClr>
              </a:solidFill>
              <a:latin typeface="Century Gothic" panose="020B0502020202020204" pitchFamily="34" charset="0"/>
            </a:endParaRPr>
          </a:p>
          <a:p>
            <a:pPr marL="0" indent="0">
              <a:buNone/>
              <a:defRPr/>
            </a:pPr>
            <a:r>
              <a:rPr lang="en-CA" altLang="en-US" sz="2400" dirty="0">
                <a:solidFill>
                  <a:schemeClr val="tx1">
                    <a:lumMod val="85000"/>
                    <a:lumOff val="15000"/>
                  </a:schemeClr>
                </a:solidFill>
                <a:latin typeface="Century Gothic" panose="020B0502020202020204" pitchFamily="34" charset="0"/>
              </a:rPr>
              <a:t>	Effective Width = 0.30 m + 0.14 x girder spacing      (</a:t>
            </a:r>
            <a:r>
              <a:rPr lang="en-CA" altLang="en-US" sz="2400" i="1" dirty="0">
                <a:solidFill>
                  <a:schemeClr val="tx1">
                    <a:lumMod val="85000"/>
                    <a:lumOff val="15000"/>
                  </a:schemeClr>
                </a:solidFill>
                <a:latin typeface="Century Gothic" panose="020B0502020202020204" pitchFamily="34" charset="0"/>
              </a:rPr>
              <a:t>no edge stiffening</a:t>
            </a:r>
            <a:r>
              <a:rPr lang="en-CA" altLang="en-US" sz="2400" dirty="0">
                <a:solidFill>
                  <a:schemeClr val="tx1">
                    <a:lumMod val="85000"/>
                    <a:lumOff val="15000"/>
                  </a:schemeClr>
                </a:solidFill>
                <a:latin typeface="Century Gothic" panose="020B0502020202020204" pitchFamily="34" charset="0"/>
              </a:rPr>
              <a:t>)</a:t>
            </a:r>
          </a:p>
          <a:p>
            <a:pPr>
              <a:buFont typeface="Arial" panose="020B0604020202020204" pitchFamily="34" charset="0"/>
              <a:buChar char="•"/>
              <a:defRPr/>
            </a:pPr>
            <a:endParaRPr lang="en-CA" altLang="en-US" sz="1000" dirty="0">
              <a:solidFill>
                <a:schemeClr val="tx1">
                  <a:lumMod val="85000"/>
                  <a:lumOff val="15000"/>
                </a:schemeClr>
              </a:solidFill>
              <a:latin typeface="Century Gothic" panose="020B0502020202020204" pitchFamily="34" charset="0"/>
            </a:endParaRPr>
          </a:p>
          <a:p>
            <a:pPr>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CHBDC equations equally applicable to glulam decks as they are stress-laminated decks</a:t>
            </a:r>
          </a:p>
          <a:p>
            <a:pPr lvl="1"/>
            <a:endParaRPr lang="en-CA" altLang="en-US" dirty="0">
              <a:solidFill>
                <a:schemeClr val="tx1">
                  <a:lumMod val="85000"/>
                  <a:lumOff val="15000"/>
                </a:schemeClr>
              </a:solidFill>
              <a:latin typeface="Century Gothic" panose="020B0502020202020204" pitchFamily="34" charset="0"/>
            </a:endParaRPr>
          </a:p>
          <a:p>
            <a:pPr lvl="1"/>
            <a:endParaRPr lang="en-CA" altLang="en-US" dirty="0">
              <a:solidFill>
                <a:schemeClr val="tx1">
                  <a:lumMod val="85000"/>
                  <a:lumOff val="15000"/>
                </a:schemeClr>
              </a:solidFill>
              <a:latin typeface="Century Gothic" panose="020B0502020202020204" pitchFamily="34" charset="0"/>
            </a:endParaRPr>
          </a:p>
          <a:p>
            <a:pPr lvl="1"/>
            <a:endParaRPr lang="en-CA" altLang="en-US" dirty="0">
              <a:solidFill>
                <a:schemeClr val="tx1">
                  <a:lumMod val="85000"/>
                  <a:lumOff val="15000"/>
                </a:schemeClr>
              </a:solidFill>
              <a:latin typeface="Century Gothic" panose="020B0502020202020204" pitchFamily="34" charset="0"/>
            </a:endParaRPr>
          </a:p>
          <a:p>
            <a:pPr lvl="1"/>
            <a:endParaRPr lang="en-CA" altLang="en-US" dirty="0">
              <a:solidFill>
                <a:schemeClr val="tx1">
                  <a:lumMod val="85000"/>
                  <a:lumOff val="15000"/>
                </a:schemeClr>
              </a:solidFill>
              <a:latin typeface="Century Gothic" panose="020B0502020202020204" pitchFamily="34" charset="0"/>
            </a:endParaRPr>
          </a:p>
        </p:txBody>
      </p:sp>
      <p:sp>
        <p:nvSpPr>
          <p:cNvPr id="5" name="Title 4">
            <a:extLst>
              <a:ext uri="{FF2B5EF4-FFF2-40B4-BE49-F238E27FC236}">
                <a16:creationId xmlns:a16="http://schemas.microsoft.com/office/drawing/2014/main" id="{30DF5967-48FE-48E1-8950-620536313F95}"/>
              </a:ext>
            </a:extLst>
          </p:cNvPr>
          <p:cNvSpPr txBox="1">
            <a:spLocks/>
          </p:cNvSpPr>
          <p:nvPr/>
        </p:nvSpPr>
        <p:spPr bwMode="auto">
          <a:xfrm>
            <a:off x="10628242" y="173916"/>
            <a:ext cx="1563758"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Glulam Deck Panels</a:t>
            </a:r>
          </a:p>
        </p:txBody>
      </p:sp>
    </p:spTree>
    <p:extLst>
      <p:ext uri="{BB962C8B-B14F-4D97-AF65-F5344CB8AC3E}">
        <p14:creationId xmlns:p14="http://schemas.microsoft.com/office/powerpoint/2010/main" val="413920062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STRUCTURAL ANALYSIS – DECK PANELS</a:t>
            </a:r>
          </a:p>
        </p:txBody>
      </p:sp>
      <p:sp>
        <p:nvSpPr>
          <p:cNvPr id="3" name="Content Placeholder 2">
            <a:extLst>
              <a:ext uri="{FF2B5EF4-FFF2-40B4-BE49-F238E27FC236}">
                <a16:creationId xmlns:a16="http://schemas.microsoft.com/office/drawing/2014/main" id="{EA03BFFE-B6AA-414B-9E0C-949BD2D64874}"/>
              </a:ext>
            </a:extLst>
          </p:cNvPr>
          <p:cNvSpPr>
            <a:spLocks noGrp="1"/>
          </p:cNvSpPr>
          <p:nvPr>
            <p:ph idx="1"/>
          </p:nvPr>
        </p:nvSpPr>
        <p:spPr>
          <a:xfrm>
            <a:off x="676275" y="1181100"/>
            <a:ext cx="11182350" cy="5676900"/>
          </a:xfrm>
        </p:spPr>
        <p:txBody>
          <a:bodyPr>
            <a:normAutofit/>
          </a:bodyPr>
          <a:lstStyle/>
          <a:p>
            <a:pPr>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AASHTO LFRD Bridge Design Specifications (AASHTO) introduced equations in 1994 for same purpose</a:t>
            </a:r>
          </a:p>
          <a:p>
            <a:pPr>
              <a:buFont typeface="Arial" panose="020B0604020202020204" pitchFamily="34" charset="0"/>
              <a:buChar char="•"/>
            </a:pPr>
            <a:endParaRPr lang="en-CA" altLang="en-US" sz="1000" dirty="0">
              <a:solidFill>
                <a:schemeClr val="tx1">
                  <a:lumMod val="85000"/>
                  <a:lumOff val="15000"/>
                </a:schemeClr>
              </a:solidFill>
              <a:latin typeface="Century Gothic" panose="020B0502020202020204" pitchFamily="34" charset="0"/>
            </a:endParaRPr>
          </a:p>
          <a:p>
            <a:pPr>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Bakht’s and AASHTO’s equations yield significantly different results</a:t>
            </a:r>
          </a:p>
          <a:p>
            <a:pPr>
              <a:buFont typeface="Arial" panose="020B0604020202020204" pitchFamily="34" charset="0"/>
              <a:buChar char="•"/>
            </a:pPr>
            <a:endParaRPr lang="en-CA" altLang="en-US" sz="1000" dirty="0">
              <a:solidFill>
                <a:schemeClr val="tx1">
                  <a:lumMod val="85000"/>
                  <a:lumOff val="15000"/>
                </a:schemeClr>
              </a:solidFill>
              <a:latin typeface="Century Gothic" panose="020B0502020202020204" pitchFamily="34" charset="0"/>
            </a:endParaRPr>
          </a:p>
          <a:p>
            <a:pPr>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Why the big difference?</a:t>
            </a:r>
          </a:p>
          <a:p>
            <a:pPr>
              <a:buFont typeface="Arial" panose="020B0604020202020204" pitchFamily="34" charset="0"/>
              <a:buChar char="•"/>
            </a:pPr>
            <a:endParaRPr lang="en-CA" altLang="en-US" sz="1000" dirty="0">
              <a:solidFill>
                <a:schemeClr val="tx1">
                  <a:lumMod val="85000"/>
                  <a:lumOff val="15000"/>
                </a:schemeClr>
              </a:solidFill>
              <a:latin typeface="Century Gothic" panose="020B0502020202020204" pitchFamily="34" charset="0"/>
            </a:endParaRPr>
          </a:p>
          <a:p>
            <a:pPr>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AASHTO’s equations based on findings of </a:t>
            </a:r>
            <a:r>
              <a:rPr lang="en-CA" altLang="en-US" sz="2400" dirty="0" err="1">
                <a:solidFill>
                  <a:schemeClr val="tx1">
                    <a:lumMod val="85000"/>
                    <a:lumOff val="15000"/>
                  </a:schemeClr>
                </a:solidFill>
                <a:latin typeface="Century Gothic" panose="020B0502020202020204" pitchFamily="34" charset="0"/>
              </a:rPr>
              <a:t>Sexsmith</a:t>
            </a:r>
            <a:r>
              <a:rPr lang="en-CA" altLang="en-US" sz="2400" dirty="0">
                <a:solidFill>
                  <a:schemeClr val="tx1">
                    <a:lumMod val="85000"/>
                    <a:lumOff val="15000"/>
                  </a:schemeClr>
                </a:solidFill>
                <a:latin typeface="Century Gothic" panose="020B0502020202020204" pitchFamily="34" charset="0"/>
              </a:rPr>
              <a:t> et al. (1979)</a:t>
            </a:r>
          </a:p>
          <a:p>
            <a:endParaRPr lang="en-CA" altLang="en-US" sz="1000" dirty="0">
              <a:solidFill>
                <a:schemeClr val="tx1">
                  <a:lumMod val="85000"/>
                  <a:lumOff val="15000"/>
                </a:schemeClr>
              </a:solidFill>
              <a:latin typeface="Century Gothic" panose="020B0502020202020204" pitchFamily="34" charset="0"/>
            </a:endParaRPr>
          </a:p>
          <a:p>
            <a:endParaRPr lang="en-CA" altLang="en-US" sz="1000" dirty="0">
              <a:solidFill>
                <a:schemeClr val="tx1">
                  <a:lumMod val="85000"/>
                  <a:lumOff val="15000"/>
                </a:schemeClr>
              </a:solidFill>
              <a:latin typeface="Century Gothic" panose="020B0502020202020204" pitchFamily="34" charset="0"/>
            </a:endParaRPr>
          </a:p>
          <a:p>
            <a:pPr marL="0" indent="0">
              <a:buNone/>
            </a:pPr>
            <a:endParaRPr lang="en-CA" altLang="en-US" sz="2400" dirty="0">
              <a:solidFill>
                <a:schemeClr val="tx1">
                  <a:lumMod val="85000"/>
                  <a:lumOff val="15000"/>
                </a:schemeClr>
              </a:solidFill>
              <a:latin typeface="Century Gothic" panose="020B0502020202020204" pitchFamily="34" charset="0"/>
            </a:endParaRPr>
          </a:p>
          <a:p>
            <a:pPr lvl="1"/>
            <a:endParaRPr lang="en-CA" altLang="en-US" dirty="0">
              <a:solidFill>
                <a:schemeClr val="tx1">
                  <a:lumMod val="85000"/>
                  <a:lumOff val="15000"/>
                </a:schemeClr>
              </a:solidFill>
              <a:latin typeface="Century Gothic" panose="020B0502020202020204" pitchFamily="34" charset="0"/>
            </a:endParaRPr>
          </a:p>
          <a:p>
            <a:pPr lvl="1"/>
            <a:endParaRPr lang="en-CA" altLang="en-US" dirty="0">
              <a:solidFill>
                <a:schemeClr val="tx1">
                  <a:lumMod val="85000"/>
                  <a:lumOff val="15000"/>
                </a:schemeClr>
              </a:solidFill>
              <a:latin typeface="Century Gothic" panose="020B0502020202020204" pitchFamily="34" charset="0"/>
            </a:endParaRPr>
          </a:p>
          <a:p>
            <a:pPr lvl="1"/>
            <a:endParaRPr lang="en-CA" altLang="en-US" dirty="0">
              <a:solidFill>
                <a:schemeClr val="tx1">
                  <a:lumMod val="85000"/>
                  <a:lumOff val="15000"/>
                </a:schemeClr>
              </a:solidFill>
              <a:latin typeface="Century Gothic" panose="020B0502020202020204" pitchFamily="34" charset="0"/>
            </a:endParaRPr>
          </a:p>
          <a:p>
            <a:pPr lvl="1"/>
            <a:endParaRPr lang="en-CA" altLang="en-US" dirty="0">
              <a:solidFill>
                <a:schemeClr val="tx1">
                  <a:lumMod val="85000"/>
                  <a:lumOff val="15000"/>
                </a:schemeClr>
              </a:solidFill>
              <a:latin typeface="Century Gothic" panose="020B0502020202020204" pitchFamily="34" charset="0"/>
            </a:endParaRPr>
          </a:p>
        </p:txBody>
      </p:sp>
      <p:sp>
        <p:nvSpPr>
          <p:cNvPr id="5" name="Title 4">
            <a:extLst>
              <a:ext uri="{FF2B5EF4-FFF2-40B4-BE49-F238E27FC236}">
                <a16:creationId xmlns:a16="http://schemas.microsoft.com/office/drawing/2014/main" id="{44760F5B-464A-4286-B921-07C3029D3EC3}"/>
              </a:ext>
            </a:extLst>
          </p:cNvPr>
          <p:cNvSpPr txBox="1">
            <a:spLocks/>
          </p:cNvSpPr>
          <p:nvPr/>
        </p:nvSpPr>
        <p:spPr bwMode="auto">
          <a:xfrm>
            <a:off x="10628242" y="173916"/>
            <a:ext cx="1563758"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Glulam Deck Panels</a:t>
            </a:r>
          </a:p>
        </p:txBody>
      </p:sp>
    </p:spTree>
    <p:extLst>
      <p:ext uri="{BB962C8B-B14F-4D97-AF65-F5344CB8AC3E}">
        <p14:creationId xmlns:p14="http://schemas.microsoft.com/office/powerpoint/2010/main" val="110271534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STRUCTURAL ANALYSIS – DECK PANELS</a:t>
            </a:r>
          </a:p>
        </p:txBody>
      </p:sp>
      <p:sp>
        <p:nvSpPr>
          <p:cNvPr id="3" name="Content Placeholder 2">
            <a:extLst>
              <a:ext uri="{FF2B5EF4-FFF2-40B4-BE49-F238E27FC236}">
                <a16:creationId xmlns:a16="http://schemas.microsoft.com/office/drawing/2014/main" id="{EA03BFFE-B6AA-414B-9E0C-949BD2D64874}"/>
              </a:ext>
            </a:extLst>
          </p:cNvPr>
          <p:cNvSpPr>
            <a:spLocks noGrp="1"/>
          </p:cNvSpPr>
          <p:nvPr>
            <p:ph idx="1"/>
          </p:nvPr>
        </p:nvSpPr>
        <p:spPr>
          <a:xfrm>
            <a:off x="6661872" y="1104628"/>
            <a:ext cx="5530127" cy="4599055"/>
          </a:xfrm>
        </p:spPr>
        <p:txBody>
          <a:bodyPr>
            <a:normAutofit/>
          </a:bodyPr>
          <a:lstStyle/>
          <a:p>
            <a:pPr>
              <a:buFont typeface="Arial" panose="020B0604020202020204" pitchFamily="34" charset="0"/>
              <a:buChar char="•"/>
            </a:pPr>
            <a:endParaRPr lang="en-CA" altLang="en-US" sz="1000" dirty="0">
              <a:solidFill>
                <a:schemeClr val="tx1">
                  <a:lumMod val="85000"/>
                  <a:lumOff val="15000"/>
                </a:schemeClr>
              </a:solidFill>
              <a:latin typeface="Century Gothic" panose="020B0502020202020204" pitchFamily="34" charset="0"/>
            </a:endParaRPr>
          </a:p>
          <a:p>
            <a:pPr>
              <a:buFont typeface="Arial" panose="020B0604020202020204" pitchFamily="34" charset="0"/>
              <a:buChar char="•"/>
            </a:pPr>
            <a:r>
              <a:rPr lang="en-CA" altLang="en-US" sz="2400" dirty="0" err="1">
                <a:solidFill>
                  <a:schemeClr val="tx1">
                    <a:lumMod val="85000"/>
                    <a:lumOff val="15000"/>
                  </a:schemeClr>
                </a:solidFill>
                <a:latin typeface="Century Gothic" panose="020B0502020202020204" pitchFamily="34" charset="0"/>
              </a:rPr>
              <a:t>Sexsmith</a:t>
            </a:r>
            <a:r>
              <a:rPr lang="en-CA" altLang="en-US" sz="2400" dirty="0">
                <a:solidFill>
                  <a:schemeClr val="tx1">
                    <a:lumMod val="85000"/>
                    <a:lumOff val="15000"/>
                  </a:schemeClr>
                </a:solidFill>
                <a:latin typeface="Century Gothic" panose="020B0502020202020204" pitchFamily="34" charset="0"/>
              </a:rPr>
              <a:t> et al. found that wood softens slightly before failure, resulting in load sharing for systems of adjacent members (i.e. plastic redistribution)</a:t>
            </a:r>
          </a:p>
          <a:p>
            <a:pPr>
              <a:buFont typeface="Arial" panose="020B0604020202020204" pitchFamily="34" charset="0"/>
              <a:buChar char="•"/>
            </a:pPr>
            <a:endParaRPr lang="en-CA" altLang="en-US" sz="1000" dirty="0">
              <a:solidFill>
                <a:schemeClr val="tx1">
                  <a:lumMod val="85000"/>
                  <a:lumOff val="15000"/>
                </a:schemeClr>
              </a:solidFill>
              <a:latin typeface="Century Gothic" panose="020B0502020202020204" pitchFamily="34" charset="0"/>
            </a:endParaRPr>
          </a:p>
          <a:p>
            <a:pPr>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CHBDC &amp; O86 load-sharing factor accounts for </a:t>
            </a:r>
            <a:r>
              <a:rPr lang="en-CA" altLang="en-US" sz="2400" dirty="0" err="1">
                <a:solidFill>
                  <a:schemeClr val="tx1">
                    <a:lumMod val="85000"/>
                    <a:lumOff val="15000"/>
                  </a:schemeClr>
                </a:solidFill>
                <a:latin typeface="Century Gothic" panose="020B0502020202020204" pitchFamily="34" charset="0"/>
              </a:rPr>
              <a:t>Sexsmith’s</a:t>
            </a:r>
            <a:r>
              <a:rPr lang="en-CA" altLang="en-US" sz="2400" dirty="0">
                <a:solidFill>
                  <a:schemeClr val="tx1">
                    <a:lumMod val="85000"/>
                    <a:lumOff val="15000"/>
                  </a:schemeClr>
                </a:solidFill>
                <a:latin typeface="Century Gothic" panose="020B0502020202020204" pitchFamily="34" charset="0"/>
              </a:rPr>
              <a:t> findings</a:t>
            </a:r>
          </a:p>
          <a:p>
            <a:pPr>
              <a:buFont typeface="Arial" panose="020B0604020202020204" pitchFamily="34" charset="0"/>
              <a:buChar char="•"/>
            </a:pPr>
            <a:endParaRPr lang="en-CA" altLang="en-US" sz="1000" dirty="0">
              <a:solidFill>
                <a:schemeClr val="tx1">
                  <a:lumMod val="85000"/>
                  <a:lumOff val="15000"/>
                </a:schemeClr>
              </a:solidFill>
              <a:latin typeface="Century Gothic" panose="020B0502020202020204" pitchFamily="34" charset="0"/>
            </a:endParaRPr>
          </a:p>
          <a:p>
            <a:pPr>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AASHTO does not have a load-sharing factor</a:t>
            </a:r>
          </a:p>
          <a:p>
            <a:pPr>
              <a:buFont typeface="Arial" panose="020B0604020202020204" pitchFamily="34" charset="0"/>
              <a:buChar char="•"/>
            </a:pPr>
            <a:endParaRPr lang="en-CA" altLang="en-US" sz="1000" dirty="0">
              <a:solidFill>
                <a:schemeClr val="tx1">
                  <a:lumMod val="85000"/>
                  <a:lumOff val="15000"/>
                </a:schemeClr>
              </a:solidFill>
              <a:latin typeface="Century Gothic" panose="020B0502020202020204" pitchFamily="34" charset="0"/>
            </a:endParaRPr>
          </a:p>
          <a:p>
            <a:pPr>
              <a:buFont typeface="Arial" panose="020B0604020202020204" pitchFamily="34" charset="0"/>
              <a:buChar char="•"/>
            </a:pPr>
            <a:endParaRPr lang="en-CA" altLang="en-US" sz="2400"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endParaRPr lang="en-CA" altLang="en-US"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endParaRPr lang="en-CA" altLang="en-US"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endParaRPr lang="en-CA" altLang="en-US"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endParaRPr lang="en-CA" altLang="en-US" dirty="0">
              <a:solidFill>
                <a:schemeClr val="tx1">
                  <a:lumMod val="85000"/>
                  <a:lumOff val="15000"/>
                </a:schemeClr>
              </a:solidFill>
              <a:latin typeface="Century Gothic" panose="020B0502020202020204" pitchFamily="34" charset="0"/>
            </a:endParaRPr>
          </a:p>
        </p:txBody>
      </p:sp>
      <p:pic>
        <p:nvPicPr>
          <p:cNvPr id="2" name="Picture 1">
            <a:extLst>
              <a:ext uri="{FF2B5EF4-FFF2-40B4-BE49-F238E27FC236}">
                <a16:creationId xmlns:a16="http://schemas.microsoft.com/office/drawing/2014/main" id="{0FA4E228-14E4-415E-A2CD-2C267376FCE9}"/>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71016" y="941560"/>
            <a:ext cx="2707844" cy="4653481"/>
          </a:xfrm>
          <a:prstGeom prst="rect">
            <a:avLst/>
          </a:prstGeom>
        </p:spPr>
      </p:pic>
      <p:pic>
        <p:nvPicPr>
          <p:cNvPr id="5" name="Picture 4">
            <a:extLst>
              <a:ext uri="{FF2B5EF4-FFF2-40B4-BE49-F238E27FC236}">
                <a16:creationId xmlns:a16="http://schemas.microsoft.com/office/drawing/2014/main" id="{7B7CD0F5-E976-4078-B4EA-3CF7EE141EE0}"/>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2849876" y="941560"/>
            <a:ext cx="3811997" cy="4653481"/>
          </a:xfrm>
          <a:prstGeom prst="rect">
            <a:avLst/>
          </a:prstGeom>
        </p:spPr>
      </p:pic>
      <p:sp>
        <p:nvSpPr>
          <p:cNvPr id="8" name="TextBox 7">
            <a:extLst>
              <a:ext uri="{FF2B5EF4-FFF2-40B4-BE49-F238E27FC236}">
                <a16:creationId xmlns:a16="http://schemas.microsoft.com/office/drawing/2014/main" id="{B648358F-A665-4271-BD4E-EDF144DC875E}"/>
              </a:ext>
            </a:extLst>
          </p:cNvPr>
          <p:cNvSpPr txBox="1">
            <a:spLocks noChangeArrowheads="1"/>
          </p:cNvSpPr>
          <p:nvPr/>
        </p:nvSpPr>
        <p:spPr bwMode="auto">
          <a:xfrm>
            <a:off x="0" y="6237312"/>
            <a:ext cx="121919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CA" altLang="en-US" sz="1800" dirty="0">
                <a:solidFill>
                  <a:schemeClr val="tx1">
                    <a:lumMod val="85000"/>
                    <a:lumOff val="15000"/>
                  </a:schemeClr>
                </a:solidFill>
                <a:latin typeface="Century Gothic" panose="020B0502020202020204" pitchFamily="34" charset="0"/>
              </a:rPr>
              <a:t>(Images from “Load Sharing in Vertically Laminated Post-Tensioned Bridge Decking” by </a:t>
            </a:r>
            <a:r>
              <a:rPr lang="en-CA" altLang="en-US" sz="1800" dirty="0" err="1">
                <a:solidFill>
                  <a:schemeClr val="tx1">
                    <a:lumMod val="85000"/>
                    <a:lumOff val="15000"/>
                  </a:schemeClr>
                </a:solidFill>
                <a:latin typeface="Century Gothic" panose="020B0502020202020204" pitchFamily="34" charset="0"/>
              </a:rPr>
              <a:t>Sexsmith</a:t>
            </a:r>
            <a:r>
              <a:rPr lang="en-CA" altLang="en-US" sz="1800" dirty="0">
                <a:solidFill>
                  <a:schemeClr val="tx1">
                    <a:lumMod val="85000"/>
                    <a:lumOff val="15000"/>
                  </a:schemeClr>
                </a:solidFill>
                <a:latin typeface="Century Gothic" panose="020B0502020202020204" pitchFamily="34" charset="0"/>
              </a:rPr>
              <a:t> et al., 1979)</a:t>
            </a:r>
          </a:p>
          <a:p>
            <a:endParaRPr lang="en-CA" altLang="en-US" sz="1000" dirty="0">
              <a:latin typeface="Century Gothic" panose="020B0502020202020204" pitchFamily="34" charset="0"/>
            </a:endParaRPr>
          </a:p>
        </p:txBody>
      </p:sp>
      <p:sp>
        <p:nvSpPr>
          <p:cNvPr id="9" name="TextBox 8">
            <a:extLst>
              <a:ext uri="{FF2B5EF4-FFF2-40B4-BE49-F238E27FC236}">
                <a16:creationId xmlns:a16="http://schemas.microsoft.com/office/drawing/2014/main" id="{718960FC-01AE-45DE-A378-866825156A9B}"/>
              </a:ext>
            </a:extLst>
          </p:cNvPr>
          <p:cNvSpPr txBox="1"/>
          <p:nvPr/>
        </p:nvSpPr>
        <p:spPr>
          <a:xfrm>
            <a:off x="275114" y="5544245"/>
            <a:ext cx="3023857" cy="461665"/>
          </a:xfrm>
          <a:prstGeom prst="rect">
            <a:avLst/>
          </a:prstGeom>
          <a:noFill/>
        </p:spPr>
        <p:txBody>
          <a:bodyPr wrap="square" rtlCol="0">
            <a:spAutoFit/>
          </a:bodyPr>
          <a:lstStyle/>
          <a:p>
            <a:r>
              <a:rPr lang="en-US" sz="2400" u="sng" dirty="0">
                <a:latin typeface="Century Gothic" panose="020B0502020202020204" pitchFamily="34" charset="0"/>
              </a:rPr>
              <a:t>Single Lamination</a:t>
            </a:r>
            <a:endParaRPr lang="en-CA" sz="2400" u="sng" dirty="0">
              <a:latin typeface="Century Gothic" panose="020B0502020202020204" pitchFamily="34" charset="0"/>
            </a:endParaRPr>
          </a:p>
        </p:txBody>
      </p:sp>
      <p:sp>
        <p:nvSpPr>
          <p:cNvPr id="10" name="TextBox 9">
            <a:extLst>
              <a:ext uri="{FF2B5EF4-FFF2-40B4-BE49-F238E27FC236}">
                <a16:creationId xmlns:a16="http://schemas.microsoft.com/office/drawing/2014/main" id="{C36B9E89-7D55-4097-8395-ADCE07DA5BD7}"/>
              </a:ext>
            </a:extLst>
          </p:cNvPr>
          <p:cNvSpPr txBox="1"/>
          <p:nvPr/>
        </p:nvSpPr>
        <p:spPr>
          <a:xfrm>
            <a:off x="3799928" y="5544244"/>
            <a:ext cx="3023857" cy="461665"/>
          </a:xfrm>
          <a:prstGeom prst="rect">
            <a:avLst/>
          </a:prstGeom>
          <a:noFill/>
        </p:spPr>
        <p:txBody>
          <a:bodyPr wrap="square" rtlCol="0">
            <a:spAutoFit/>
          </a:bodyPr>
          <a:lstStyle/>
          <a:p>
            <a:r>
              <a:rPr lang="en-US" sz="2400" u="sng" dirty="0">
                <a:latin typeface="Century Gothic" panose="020B0502020202020204" pitchFamily="34" charset="0"/>
              </a:rPr>
              <a:t>Laminated Deck</a:t>
            </a:r>
            <a:endParaRPr lang="en-CA" sz="2400" u="sng" dirty="0">
              <a:latin typeface="Century Gothic" panose="020B0502020202020204" pitchFamily="34" charset="0"/>
            </a:endParaRPr>
          </a:p>
        </p:txBody>
      </p:sp>
      <p:sp>
        <p:nvSpPr>
          <p:cNvPr id="11" name="Title 4">
            <a:extLst>
              <a:ext uri="{FF2B5EF4-FFF2-40B4-BE49-F238E27FC236}">
                <a16:creationId xmlns:a16="http://schemas.microsoft.com/office/drawing/2014/main" id="{2074DC7E-898B-4EB9-9A6F-E946AAB61014}"/>
              </a:ext>
            </a:extLst>
          </p:cNvPr>
          <p:cNvSpPr txBox="1">
            <a:spLocks/>
          </p:cNvSpPr>
          <p:nvPr/>
        </p:nvSpPr>
        <p:spPr bwMode="auto">
          <a:xfrm>
            <a:off x="10628242" y="173916"/>
            <a:ext cx="1563758"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Glulam Deck Panels</a:t>
            </a:r>
          </a:p>
        </p:txBody>
      </p:sp>
    </p:spTree>
    <p:extLst>
      <p:ext uri="{BB962C8B-B14F-4D97-AF65-F5344CB8AC3E}">
        <p14:creationId xmlns:p14="http://schemas.microsoft.com/office/powerpoint/2010/main" val="3231429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0C5593-00DD-4903-A5CF-9DCEDDD277F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927649" y="1772817"/>
            <a:ext cx="5784475" cy="4419229"/>
          </a:xfrm>
          <a:prstGeom prst="rect">
            <a:avLst/>
          </a:prstGeom>
        </p:spPr>
      </p:pic>
      <p:sp>
        <p:nvSpPr>
          <p:cNvPr id="10" name="Rectangle 9">
            <a:extLst>
              <a:ext uri="{FF2B5EF4-FFF2-40B4-BE49-F238E27FC236}">
                <a16:creationId xmlns:a16="http://schemas.microsoft.com/office/drawing/2014/main" id="{AE2C220D-B821-4D86-89E4-ECE50FDBE9DE}"/>
              </a:ext>
            </a:extLst>
          </p:cNvPr>
          <p:cNvSpPr/>
          <p:nvPr/>
        </p:nvSpPr>
        <p:spPr bwMode="auto">
          <a:xfrm>
            <a:off x="-17060" y="437992"/>
            <a:ext cx="6833140" cy="932328"/>
          </a:xfrm>
          <a:prstGeom prst="rect">
            <a:avLst/>
          </a:prstGeom>
          <a:solidFill>
            <a:srgbClr val="2D86C7">
              <a:alpha val="7764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1" name="Title 1">
            <a:extLst>
              <a:ext uri="{FF2B5EF4-FFF2-40B4-BE49-F238E27FC236}">
                <a16:creationId xmlns:a16="http://schemas.microsoft.com/office/drawing/2014/main" id="{5E49CC56-27D9-4A54-8263-E74750AE1674}"/>
              </a:ext>
            </a:extLst>
          </p:cNvPr>
          <p:cNvSpPr txBox="1">
            <a:spLocks/>
          </p:cNvSpPr>
          <p:nvPr/>
        </p:nvSpPr>
        <p:spPr>
          <a:xfrm>
            <a:off x="685800" y="701824"/>
            <a:ext cx="7772400" cy="114300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it-IT" sz="2200" b="1" kern="0" dirty="0">
                <a:solidFill>
                  <a:schemeClr val="bg1"/>
                </a:solidFill>
                <a:latin typeface="+mn-lt"/>
              </a:rPr>
              <a:t>1992 – Wood Highway Bridges (CWC)</a:t>
            </a:r>
          </a:p>
        </p:txBody>
      </p:sp>
      <p:sp>
        <p:nvSpPr>
          <p:cNvPr id="5" name="Title 4">
            <a:extLst>
              <a:ext uri="{FF2B5EF4-FFF2-40B4-BE49-F238E27FC236}">
                <a16:creationId xmlns:a16="http://schemas.microsoft.com/office/drawing/2014/main" id="{86114A37-CF39-4CC1-8180-B1AFCA59ADCB}"/>
              </a:ext>
            </a:extLst>
          </p:cNvPr>
          <p:cNvSpPr txBox="1">
            <a:spLocks/>
          </p:cNvSpPr>
          <p:nvPr/>
        </p:nvSpPr>
        <p:spPr bwMode="auto">
          <a:xfrm>
            <a:off x="8899848" y="0"/>
            <a:ext cx="3292153"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Bridge Systems and Sample Bridges</a:t>
            </a:r>
          </a:p>
        </p:txBody>
      </p:sp>
    </p:spTree>
    <p:extLst>
      <p:ext uri="{BB962C8B-B14F-4D97-AF65-F5344CB8AC3E}">
        <p14:creationId xmlns:p14="http://schemas.microsoft.com/office/powerpoint/2010/main" val="21786243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STRUCTURAL ANALYSIS – DECK PANELS</a:t>
            </a:r>
          </a:p>
        </p:txBody>
      </p:sp>
      <p:sp>
        <p:nvSpPr>
          <p:cNvPr id="3" name="Content Placeholder 2">
            <a:extLst>
              <a:ext uri="{FF2B5EF4-FFF2-40B4-BE49-F238E27FC236}">
                <a16:creationId xmlns:a16="http://schemas.microsoft.com/office/drawing/2014/main" id="{EA03BFFE-B6AA-414B-9E0C-949BD2D64874}"/>
              </a:ext>
            </a:extLst>
          </p:cNvPr>
          <p:cNvSpPr>
            <a:spLocks noGrp="1"/>
          </p:cNvSpPr>
          <p:nvPr>
            <p:ph idx="1"/>
          </p:nvPr>
        </p:nvSpPr>
        <p:spPr>
          <a:xfrm>
            <a:off x="676275" y="1181100"/>
            <a:ext cx="11182350" cy="5676900"/>
          </a:xfrm>
        </p:spPr>
        <p:txBody>
          <a:bodyPr>
            <a:normAutofit/>
          </a:bodyPr>
          <a:lstStyle/>
          <a:p>
            <a:pPr>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AASHTO accounts for plasticity in analysis (i.e. demand)</a:t>
            </a:r>
          </a:p>
          <a:p>
            <a:pPr lvl="1">
              <a:buFont typeface="Arial" panose="020B0604020202020204" pitchFamily="34" charset="0"/>
              <a:buChar char="•"/>
            </a:pPr>
            <a:endParaRPr lang="en-CA" altLang="en-US" dirty="0">
              <a:solidFill>
                <a:schemeClr val="tx1">
                  <a:lumMod val="85000"/>
                  <a:lumOff val="15000"/>
                </a:schemeClr>
              </a:solidFill>
              <a:latin typeface="Century Gothic" panose="020B0502020202020204" pitchFamily="34" charset="0"/>
            </a:endParaRPr>
          </a:p>
          <a:p>
            <a:pPr>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Canadian codes account for plasticity in resistance equations</a:t>
            </a:r>
          </a:p>
          <a:p>
            <a:pPr lvl="1">
              <a:buFont typeface="Arial" panose="020B0604020202020204" pitchFamily="34" charset="0"/>
              <a:buChar char="•"/>
            </a:pPr>
            <a:endParaRPr lang="en-CA" altLang="en-US" dirty="0">
              <a:solidFill>
                <a:schemeClr val="tx1">
                  <a:lumMod val="85000"/>
                  <a:lumOff val="15000"/>
                </a:schemeClr>
              </a:solidFill>
              <a:latin typeface="Century Gothic" panose="020B0502020202020204" pitchFamily="34" charset="0"/>
            </a:endParaRPr>
          </a:p>
          <a:p>
            <a:pPr>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Potentially unconservative to use AASHTO effective deck panel width equations with CHBDC &amp; O86 resistances</a:t>
            </a:r>
          </a:p>
          <a:p>
            <a:pPr lvl="1">
              <a:buFont typeface="Arial" panose="020B0604020202020204" pitchFamily="34" charset="0"/>
              <a:buChar char="•"/>
            </a:pPr>
            <a:endParaRPr lang="en-CA" altLang="en-US" dirty="0">
              <a:solidFill>
                <a:schemeClr val="tx1">
                  <a:lumMod val="85000"/>
                  <a:lumOff val="15000"/>
                </a:schemeClr>
              </a:solidFill>
              <a:latin typeface="Century Gothic" panose="020B0502020202020204" pitchFamily="34" charset="0"/>
            </a:endParaRPr>
          </a:p>
          <a:p>
            <a:pPr>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Use Bakht’s CHBDC analysis equations with CHBDC resistances</a:t>
            </a:r>
            <a:endParaRPr lang="en-CA" altLang="en-US" sz="1000" dirty="0">
              <a:solidFill>
                <a:schemeClr val="tx1">
                  <a:lumMod val="85000"/>
                  <a:lumOff val="15000"/>
                </a:schemeClr>
              </a:solidFill>
              <a:latin typeface="Century Gothic" panose="020B0502020202020204" pitchFamily="34" charset="0"/>
            </a:endParaRPr>
          </a:p>
          <a:p>
            <a:pPr>
              <a:buFont typeface="Arial" panose="020B0604020202020204" pitchFamily="34" charset="0"/>
              <a:buChar char="•"/>
            </a:pPr>
            <a:endParaRPr lang="en-CA" altLang="en-US" sz="2400"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endParaRPr lang="en-CA" altLang="en-US"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endParaRPr lang="en-CA" altLang="en-US"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endParaRPr lang="en-CA" altLang="en-US"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endParaRPr lang="en-CA" altLang="en-US" dirty="0">
              <a:solidFill>
                <a:schemeClr val="tx1">
                  <a:lumMod val="85000"/>
                  <a:lumOff val="15000"/>
                </a:schemeClr>
              </a:solidFill>
              <a:latin typeface="Century Gothic" panose="020B0502020202020204" pitchFamily="34" charset="0"/>
            </a:endParaRPr>
          </a:p>
        </p:txBody>
      </p:sp>
      <p:sp>
        <p:nvSpPr>
          <p:cNvPr id="5" name="Title 4">
            <a:extLst>
              <a:ext uri="{FF2B5EF4-FFF2-40B4-BE49-F238E27FC236}">
                <a16:creationId xmlns:a16="http://schemas.microsoft.com/office/drawing/2014/main" id="{C66DE81E-B210-4B38-BEB6-4223C3A51064}"/>
              </a:ext>
            </a:extLst>
          </p:cNvPr>
          <p:cNvSpPr txBox="1">
            <a:spLocks/>
          </p:cNvSpPr>
          <p:nvPr/>
        </p:nvSpPr>
        <p:spPr bwMode="auto">
          <a:xfrm>
            <a:off x="10628242" y="173916"/>
            <a:ext cx="1563758"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Glulam Deck Panels</a:t>
            </a:r>
          </a:p>
        </p:txBody>
      </p:sp>
    </p:spTree>
    <p:extLst>
      <p:ext uri="{BB962C8B-B14F-4D97-AF65-F5344CB8AC3E}">
        <p14:creationId xmlns:p14="http://schemas.microsoft.com/office/powerpoint/2010/main" val="318644772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r>
              <a:rPr lang="en-US" kern="0" dirty="0">
                <a:latin typeface="Century Gothic" panose="020B0502020202020204" pitchFamily="34" charset="0"/>
              </a:rPr>
              <a:t>STRUCTURAL ANALYSIS – DECK PANELS</a:t>
            </a:r>
          </a:p>
        </p:txBody>
      </p:sp>
      <p:pic>
        <p:nvPicPr>
          <p:cNvPr id="5" name="Picture 1">
            <a:extLst>
              <a:ext uri="{FF2B5EF4-FFF2-40B4-BE49-F238E27FC236}">
                <a16:creationId xmlns:a16="http://schemas.microsoft.com/office/drawing/2014/main" id="{3161FCA2-D54A-4395-B9BF-C3462E0F7EF0}"/>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0488" y="5281207"/>
            <a:ext cx="12036425" cy="78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a:extLst>
              <a:ext uri="{FF2B5EF4-FFF2-40B4-BE49-F238E27FC236}">
                <a16:creationId xmlns:a16="http://schemas.microsoft.com/office/drawing/2014/main" id="{F42021F3-DD53-4A68-8523-D47B391FE46D}"/>
              </a:ext>
            </a:extLst>
          </p:cNvPr>
          <p:cNvSpPr>
            <a:spLocks noGrp="1"/>
          </p:cNvSpPr>
          <p:nvPr>
            <p:ph idx="1"/>
          </p:nvPr>
        </p:nvSpPr>
        <p:spPr>
          <a:xfrm>
            <a:off x="609600" y="1143769"/>
            <a:ext cx="10972800" cy="5021535"/>
          </a:xfrm>
        </p:spPr>
        <p:txBody>
          <a:bodyPr>
            <a:normAutofit/>
          </a:bodyPr>
          <a:lstStyle/>
          <a:p>
            <a:pPr eaLnBrk="1" hangingPunct="1">
              <a:buFont typeface="Arial" panose="020B0604020202020204" pitchFamily="34" charset="0"/>
              <a:buChar char="•"/>
              <a:defRPr/>
            </a:pPr>
            <a:r>
              <a:rPr lang="en-CA" altLang="en-US" sz="2400" dirty="0">
                <a:solidFill>
                  <a:schemeClr val="tx1">
                    <a:lumMod val="85000"/>
                    <a:lumOff val="15000"/>
                  </a:schemeClr>
                </a:solidFill>
                <a:latin typeface="Century Gothic" panose="020B0502020202020204" pitchFamily="34" charset="0"/>
              </a:rPr>
              <a:t>Deck panels analyzed as continuous beams on rigid vertical supports</a:t>
            </a:r>
          </a:p>
          <a:p>
            <a:pPr eaLnBrk="1" hangingPunct="1">
              <a:buFont typeface="Arial" panose="020B0604020202020204" pitchFamily="34" charset="0"/>
              <a:buChar char="•"/>
              <a:defRPr/>
            </a:pPr>
            <a:endParaRPr lang="en-CA" altLang="en-US" sz="1000" dirty="0">
              <a:solidFill>
                <a:schemeClr val="tx1">
                  <a:lumMod val="85000"/>
                  <a:lumOff val="15000"/>
                </a:schemeClr>
              </a:solidFill>
              <a:latin typeface="Century Gothic" panose="020B0502020202020204" pitchFamily="34" charset="0"/>
            </a:endParaRPr>
          </a:p>
          <a:p>
            <a:pPr eaLnBrk="1" hangingPunct="1">
              <a:buFont typeface="Arial" panose="020B0604020202020204" pitchFamily="34" charset="0"/>
              <a:buChar char="•"/>
              <a:defRPr/>
            </a:pPr>
            <a:r>
              <a:rPr lang="en-CA" altLang="en-US" sz="2400" dirty="0">
                <a:solidFill>
                  <a:schemeClr val="tx1">
                    <a:lumMod val="85000"/>
                    <a:lumOff val="15000"/>
                  </a:schemeClr>
                </a:solidFill>
                <a:latin typeface="Century Gothic" panose="020B0502020202020204" pitchFamily="34" charset="0"/>
              </a:rPr>
              <a:t>Apply permanent loads and wind as distributed loads</a:t>
            </a:r>
          </a:p>
          <a:p>
            <a:pPr eaLnBrk="1" hangingPunct="1">
              <a:buFont typeface="Arial" panose="020B0604020202020204" pitchFamily="34" charset="0"/>
              <a:buChar char="•"/>
              <a:defRPr/>
            </a:pPr>
            <a:endParaRPr lang="en-CA" altLang="en-US" sz="1000" dirty="0">
              <a:solidFill>
                <a:schemeClr val="tx1">
                  <a:lumMod val="85000"/>
                  <a:lumOff val="15000"/>
                </a:schemeClr>
              </a:solidFill>
              <a:latin typeface="Century Gothic" panose="020B0502020202020204" pitchFamily="34" charset="0"/>
            </a:endParaRPr>
          </a:p>
          <a:p>
            <a:pPr eaLnBrk="1" hangingPunct="1">
              <a:buFont typeface="Arial" panose="020B0604020202020204" pitchFamily="34" charset="0"/>
              <a:buChar char="•"/>
              <a:defRPr/>
            </a:pPr>
            <a:r>
              <a:rPr lang="en-CA" altLang="en-US" sz="2400" dirty="0">
                <a:solidFill>
                  <a:schemeClr val="tx1">
                    <a:lumMod val="85000"/>
                    <a:lumOff val="15000"/>
                  </a:schemeClr>
                </a:solidFill>
                <a:latin typeface="Century Gothic" panose="020B0502020202020204" pitchFamily="34" charset="0"/>
              </a:rPr>
              <a:t>Apply wheel loads as short UDLs (less conservative than point loads)</a:t>
            </a:r>
          </a:p>
          <a:p>
            <a:pPr eaLnBrk="1" hangingPunct="1">
              <a:buFont typeface="Arial" panose="020B0604020202020204" pitchFamily="34" charset="0"/>
              <a:buChar char="•"/>
              <a:defRPr/>
            </a:pPr>
            <a:endParaRPr lang="en-CA" altLang="en-US" sz="1000" dirty="0">
              <a:solidFill>
                <a:schemeClr val="tx1">
                  <a:lumMod val="85000"/>
                  <a:lumOff val="15000"/>
                </a:schemeClr>
              </a:solidFill>
              <a:latin typeface="Century Gothic" panose="020B0502020202020204" pitchFamily="34" charset="0"/>
            </a:endParaRPr>
          </a:p>
          <a:p>
            <a:pPr eaLnBrk="1" hangingPunct="1">
              <a:buFont typeface="Arial" panose="020B0604020202020204" pitchFamily="34" charset="0"/>
              <a:buChar char="•"/>
              <a:defRPr/>
            </a:pPr>
            <a:r>
              <a:rPr lang="en-CA" altLang="en-US" sz="2400" dirty="0">
                <a:solidFill>
                  <a:schemeClr val="tx1">
                    <a:lumMod val="85000"/>
                    <a:lumOff val="15000"/>
                  </a:schemeClr>
                </a:solidFill>
                <a:latin typeface="Century Gothic" panose="020B0502020202020204" pitchFamily="34" charset="0"/>
              </a:rPr>
              <a:t>Move wheel loads along deck panels while respecting truck envelopes and design lane widths</a:t>
            </a:r>
          </a:p>
          <a:p>
            <a:pPr eaLnBrk="1" hangingPunct="1">
              <a:buFont typeface="Arial" panose="020B0604020202020204" pitchFamily="34" charset="0"/>
              <a:buChar char="•"/>
              <a:defRPr/>
            </a:pPr>
            <a:endParaRPr lang="en-CA" altLang="en-US" sz="1000" dirty="0">
              <a:solidFill>
                <a:schemeClr val="tx1">
                  <a:lumMod val="85000"/>
                  <a:lumOff val="15000"/>
                </a:schemeClr>
              </a:solidFill>
              <a:latin typeface="Century Gothic" panose="020B0502020202020204" pitchFamily="34" charset="0"/>
            </a:endParaRPr>
          </a:p>
          <a:p>
            <a:pPr>
              <a:buFont typeface="Arial" panose="020B0604020202020204" pitchFamily="34" charset="0"/>
              <a:buChar char="•"/>
              <a:defRPr/>
            </a:pPr>
            <a:r>
              <a:rPr lang="en-CA" altLang="en-US" sz="2400" dirty="0">
                <a:solidFill>
                  <a:schemeClr val="tx1">
                    <a:lumMod val="85000"/>
                    <a:lumOff val="15000"/>
                  </a:schemeClr>
                </a:solidFill>
                <a:latin typeface="Century Gothic" panose="020B0502020202020204" pitchFamily="34" charset="0"/>
              </a:rPr>
              <a:t>Don’t forget to check for uplift (wood is light!)</a:t>
            </a:r>
          </a:p>
        </p:txBody>
      </p:sp>
      <p:sp>
        <p:nvSpPr>
          <p:cNvPr id="6" name="TextBox 5">
            <a:extLst>
              <a:ext uri="{FF2B5EF4-FFF2-40B4-BE49-F238E27FC236}">
                <a16:creationId xmlns:a16="http://schemas.microsoft.com/office/drawing/2014/main" id="{E3EC3222-3D5A-4A22-B03A-F29B2646476D}"/>
              </a:ext>
            </a:extLst>
          </p:cNvPr>
          <p:cNvSpPr txBox="1"/>
          <p:nvPr/>
        </p:nvSpPr>
        <p:spPr>
          <a:xfrm>
            <a:off x="2300072" y="4941168"/>
            <a:ext cx="6369723" cy="461665"/>
          </a:xfrm>
          <a:prstGeom prst="rect">
            <a:avLst/>
          </a:prstGeom>
          <a:solidFill>
            <a:schemeClr val="bg1"/>
          </a:solidFill>
        </p:spPr>
        <p:txBody>
          <a:bodyPr wrap="square" rtlCol="0">
            <a:spAutoFit/>
          </a:bodyPr>
          <a:lstStyle/>
          <a:p>
            <a:r>
              <a:rPr lang="en-CA" sz="2400" dirty="0">
                <a:solidFill>
                  <a:srgbClr val="FF0000"/>
                </a:solidFill>
                <a:latin typeface="Century Gothic" panose="020B0502020202020204" pitchFamily="34" charset="0"/>
              </a:rPr>
              <a:t>Frame element representing deck panel</a:t>
            </a:r>
            <a:endParaRPr lang="en-CA" sz="2000" dirty="0">
              <a:solidFill>
                <a:srgbClr val="FF0000"/>
              </a:solidFill>
              <a:latin typeface="Century Gothic" panose="020B0502020202020204" pitchFamily="34" charset="0"/>
            </a:endParaRPr>
          </a:p>
        </p:txBody>
      </p:sp>
      <p:cxnSp>
        <p:nvCxnSpPr>
          <p:cNvPr id="3" name="Straight Arrow Connector 2">
            <a:extLst>
              <a:ext uri="{FF2B5EF4-FFF2-40B4-BE49-F238E27FC236}">
                <a16:creationId xmlns:a16="http://schemas.microsoft.com/office/drawing/2014/main" id="{CADF4349-21E1-4D8F-9FFE-8C2EDE9BE531}"/>
              </a:ext>
            </a:extLst>
          </p:cNvPr>
          <p:cNvCxnSpPr>
            <a:cxnSpLocks/>
            <a:stCxn id="6" idx="1"/>
          </p:cNvCxnSpPr>
          <p:nvPr/>
        </p:nvCxnSpPr>
        <p:spPr>
          <a:xfrm flipH="1">
            <a:off x="1559496" y="5172001"/>
            <a:ext cx="740576" cy="51795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B2690A2-2260-4046-B0E4-E891A40EB332}"/>
              </a:ext>
            </a:extLst>
          </p:cNvPr>
          <p:cNvSpPr txBox="1"/>
          <p:nvPr/>
        </p:nvSpPr>
        <p:spPr>
          <a:xfrm>
            <a:off x="4916539" y="5942218"/>
            <a:ext cx="6369723" cy="461665"/>
          </a:xfrm>
          <a:prstGeom prst="rect">
            <a:avLst/>
          </a:prstGeom>
          <a:solidFill>
            <a:schemeClr val="bg1"/>
          </a:solidFill>
        </p:spPr>
        <p:txBody>
          <a:bodyPr wrap="square" rtlCol="0">
            <a:spAutoFit/>
          </a:bodyPr>
          <a:lstStyle/>
          <a:p>
            <a:r>
              <a:rPr lang="en-CA" sz="2400" dirty="0">
                <a:solidFill>
                  <a:srgbClr val="FF0000"/>
                </a:solidFill>
                <a:latin typeface="Century Gothic" panose="020B0502020202020204" pitchFamily="34" charset="0"/>
              </a:rPr>
              <a:t>Rigid vertical support representing girder</a:t>
            </a:r>
            <a:endParaRPr lang="en-CA" sz="2000" dirty="0">
              <a:solidFill>
                <a:srgbClr val="FF0000"/>
              </a:solidFill>
              <a:latin typeface="Century Gothic" panose="020B0502020202020204" pitchFamily="34" charset="0"/>
            </a:endParaRPr>
          </a:p>
        </p:txBody>
      </p:sp>
      <p:cxnSp>
        <p:nvCxnSpPr>
          <p:cNvPr id="10" name="Straight Arrow Connector 9">
            <a:extLst>
              <a:ext uri="{FF2B5EF4-FFF2-40B4-BE49-F238E27FC236}">
                <a16:creationId xmlns:a16="http://schemas.microsoft.com/office/drawing/2014/main" id="{153217F0-36CC-4AFF-9A0B-845F49DEBD95}"/>
              </a:ext>
            </a:extLst>
          </p:cNvPr>
          <p:cNvCxnSpPr>
            <a:cxnSpLocks/>
            <a:stCxn id="9" idx="1"/>
          </p:cNvCxnSpPr>
          <p:nvPr/>
        </p:nvCxnSpPr>
        <p:spPr>
          <a:xfrm flipH="1" flipV="1">
            <a:off x="4668253" y="5794831"/>
            <a:ext cx="248286" cy="37822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295463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A9A831B-9F0F-485C-B8A5-443DDCB350DC}"/>
              </a:ext>
            </a:extLst>
          </p:cNvPr>
          <p:cNvSpPr>
            <a:spLocks noGrp="1"/>
          </p:cNvSpPr>
          <p:nvPr>
            <p:ph idx="1"/>
          </p:nvPr>
        </p:nvSpPr>
        <p:spPr>
          <a:xfrm>
            <a:off x="609600" y="1243012"/>
            <a:ext cx="10972800" cy="5614987"/>
          </a:xfrm>
        </p:spPr>
        <p:txBody>
          <a:bodyPr>
            <a:noAutofit/>
          </a:bodyPr>
          <a:lstStyle/>
          <a:p>
            <a:pPr eaLnBrk="1" hangingPunct="1">
              <a:lnSpc>
                <a:spcPct val="90000"/>
              </a:lnSpc>
              <a:spcBef>
                <a:spcPts val="10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Limit states for design:</a:t>
            </a:r>
          </a:p>
          <a:p>
            <a:pPr eaLnBrk="1" hangingPunct="1">
              <a:buFont typeface="Arial" panose="020B0604020202020204" pitchFamily="34" charset="0"/>
              <a:buChar char="•"/>
            </a:pPr>
            <a:endParaRPr lang="en-CA" altLang="en-US" sz="1000" dirty="0">
              <a:solidFill>
                <a:schemeClr val="tx1">
                  <a:lumMod val="85000"/>
                  <a:lumOff val="15000"/>
                </a:schemeClr>
              </a:solidFill>
              <a:latin typeface="Century Gothic" panose="020B0502020202020204" pitchFamily="34" charset="0"/>
            </a:endParaRPr>
          </a:p>
          <a:p>
            <a:pPr lvl="1">
              <a:lnSpc>
                <a:spcPct val="90000"/>
              </a:lnSpc>
              <a:spcBef>
                <a:spcPts val="5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SLS 1</a:t>
            </a:r>
          </a:p>
          <a:p>
            <a:pPr lvl="2">
              <a:lnSpc>
                <a:spcPct val="90000"/>
              </a:lnSpc>
              <a:spcBef>
                <a:spcPts val="5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Live load deflection without DLA &lt; span/400</a:t>
            </a:r>
          </a:p>
          <a:p>
            <a:pPr lvl="3">
              <a:lnSpc>
                <a:spcPct val="90000"/>
              </a:lnSpc>
              <a:spcBef>
                <a:spcPts val="5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CHBDC clause 9.4.2</a:t>
            </a:r>
          </a:p>
          <a:p>
            <a:pPr lvl="3">
              <a:lnSpc>
                <a:spcPct val="90000"/>
              </a:lnSpc>
              <a:spcBef>
                <a:spcPts val="500"/>
              </a:spcBef>
              <a:buFont typeface="Arial" panose="020B0604020202020204" pitchFamily="34" charset="0"/>
              <a:buChar char="•"/>
            </a:pPr>
            <a:endParaRPr lang="en-CA" altLang="en-US" sz="1000" dirty="0">
              <a:solidFill>
                <a:schemeClr val="tx1">
                  <a:lumMod val="85000"/>
                  <a:lumOff val="15000"/>
                </a:schemeClr>
              </a:solidFill>
              <a:latin typeface="Century Gothic" panose="020B0502020202020204" pitchFamily="34" charset="0"/>
            </a:endParaRPr>
          </a:p>
          <a:p>
            <a:pPr lvl="2">
              <a:lnSpc>
                <a:spcPct val="90000"/>
              </a:lnSpc>
              <a:spcBef>
                <a:spcPts val="5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Differential deflections &lt; 1.3 mm (0.05 in)</a:t>
            </a:r>
          </a:p>
          <a:p>
            <a:pPr lvl="3">
              <a:lnSpc>
                <a:spcPct val="90000"/>
              </a:lnSpc>
              <a:spcBef>
                <a:spcPts val="5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Limits chance of asphalt cracking</a:t>
            </a:r>
          </a:p>
          <a:p>
            <a:pPr lvl="3">
              <a:lnSpc>
                <a:spcPct val="90000"/>
              </a:lnSpc>
              <a:spcBef>
                <a:spcPts val="5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Good practice, but not a code check</a:t>
            </a:r>
          </a:p>
          <a:p>
            <a:pPr lvl="3">
              <a:lnSpc>
                <a:spcPct val="90000"/>
              </a:lnSpc>
              <a:spcBef>
                <a:spcPts val="500"/>
              </a:spcBef>
              <a:buFont typeface="Arial" panose="020B0604020202020204" pitchFamily="34" charset="0"/>
              <a:buChar char="•"/>
            </a:pPr>
            <a:endParaRPr lang="en-CA" altLang="en-US" sz="1000" dirty="0">
              <a:solidFill>
                <a:schemeClr val="tx1">
                  <a:lumMod val="85000"/>
                  <a:lumOff val="15000"/>
                </a:schemeClr>
              </a:solidFill>
              <a:latin typeface="Century Gothic" panose="020B0502020202020204" pitchFamily="34" charset="0"/>
            </a:endParaRPr>
          </a:p>
          <a:p>
            <a:pPr lvl="1">
              <a:lnSpc>
                <a:spcPct val="90000"/>
              </a:lnSpc>
              <a:spcBef>
                <a:spcPts val="5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ULS</a:t>
            </a:r>
            <a:endParaRPr lang="en-CA" altLang="en-US" dirty="0">
              <a:solidFill>
                <a:schemeClr val="tx1">
                  <a:lumMod val="85000"/>
                  <a:lumOff val="15000"/>
                </a:schemeClr>
              </a:solidFill>
              <a:latin typeface="Century Gothic" panose="020B0502020202020204" pitchFamily="34" charset="0"/>
            </a:endParaRPr>
          </a:p>
          <a:p>
            <a:pPr lvl="2">
              <a:lnSpc>
                <a:spcPct val="90000"/>
              </a:lnSpc>
              <a:spcBef>
                <a:spcPts val="5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Bending strength</a:t>
            </a:r>
          </a:p>
          <a:p>
            <a:pPr lvl="3">
              <a:lnSpc>
                <a:spcPct val="90000"/>
              </a:lnSpc>
              <a:spcBef>
                <a:spcPts val="5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CHBDC clause 9.6.1</a:t>
            </a:r>
          </a:p>
          <a:p>
            <a:pPr lvl="2">
              <a:lnSpc>
                <a:spcPct val="90000"/>
              </a:lnSpc>
              <a:spcBef>
                <a:spcPts val="5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Design for shear not necessary per CHBDC clause 9.7.5</a:t>
            </a:r>
          </a:p>
        </p:txBody>
      </p:sp>
      <p:sp>
        <p:nvSpPr>
          <p:cNvPr id="5" name="Title 4">
            <a:extLst>
              <a:ext uri="{FF2B5EF4-FFF2-40B4-BE49-F238E27FC236}">
                <a16:creationId xmlns:a16="http://schemas.microsoft.com/office/drawing/2014/main" id="{38C1D0A1-B9CA-41B1-A09C-28D098BBEC40}"/>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MEMBER DESIGN – GLULAM DECK PANELS</a:t>
            </a:r>
          </a:p>
        </p:txBody>
      </p:sp>
    </p:spTree>
    <p:extLst>
      <p:ext uri="{BB962C8B-B14F-4D97-AF65-F5344CB8AC3E}">
        <p14:creationId xmlns:p14="http://schemas.microsoft.com/office/powerpoint/2010/main" val="116309086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AA9A831B-9F0F-485C-B8A5-443DDCB350DC}"/>
                  </a:ext>
                </a:extLst>
              </p:cNvPr>
              <p:cNvSpPr>
                <a:spLocks noGrp="1"/>
              </p:cNvSpPr>
              <p:nvPr>
                <p:ph idx="1"/>
              </p:nvPr>
            </p:nvSpPr>
            <p:spPr>
              <a:xfrm>
                <a:off x="609600" y="1243012"/>
                <a:ext cx="10972800" cy="5614987"/>
              </a:xfrm>
            </p:spPr>
            <p:txBody>
              <a:bodyPr>
                <a:noAutofit/>
              </a:bodyPr>
              <a:lstStyle/>
              <a:p>
                <a:pPr eaLnBrk="1" hangingPunct="1">
                  <a:lnSpc>
                    <a:spcPct val="90000"/>
                  </a:lnSpc>
                  <a:spcBef>
                    <a:spcPts val="10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Effective strip width of a deck panel:</a:t>
                </a:r>
              </a:p>
              <a:p>
                <a:pPr marL="0" indent="0">
                  <a:buNone/>
                </a:pPr>
                <a14:m>
                  <m:oMathPara xmlns:m="http://schemas.openxmlformats.org/officeDocument/2006/math">
                    <m:oMathParaPr>
                      <m:jc m:val="centerGroup"/>
                    </m:oMathParaPr>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𝑏</m:t>
                          </m:r>
                        </m:e>
                        <m:sub>
                          <m:r>
                            <a:rPr lang="en-CA" sz="2400" i="1">
                              <a:latin typeface="Cambria Math" panose="02040503050406030204" pitchFamily="18" charset="0"/>
                            </a:rPr>
                            <m:t>𝑒𝑓𝑓</m:t>
                          </m:r>
                        </m:sub>
                      </m:sSub>
                      <m:r>
                        <a:rPr lang="en-CA" sz="2400" i="1">
                          <a:latin typeface="Cambria Math" panose="02040503050406030204" pitchFamily="18" charset="0"/>
                        </a:rPr>
                        <m:t>=0.30+0.14</m:t>
                      </m:r>
                      <m:r>
                        <a:rPr lang="en-CA" sz="2400" i="1">
                          <a:latin typeface="Cambria Math" panose="02040503050406030204" pitchFamily="18" charset="0"/>
                        </a:rPr>
                        <m:t>𝑆</m:t>
                      </m:r>
                      <m:r>
                        <a:rPr lang="en-CA" sz="2400" i="1">
                          <a:latin typeface="Cambria Math" panose="02040503050406030204" pitchFamily="18" charset="0"/>
                        </a:rPr>
                        <m:t>=0.30+0.14×1.150 </m:t>
                      </m:r>
                      <m:r>
                        <a:rPr lang="en-CA" sz="2400" i="1">
                          <a:latin typeface="Cambria Math" panose="02040503050406030204" pitchFamily="18" charset="0"/>
                        </a:rPr>
                        <m:t>𝑚</m:t>
                      </m:r>
                      <m:r>
                        <a:rPr lang="en-CA" sz="2400" i="1">
                          <a:latin typeface="Cambria Math" panose="02040503050406030204" pitchFamily="18" charset="0"/>
                        </a:rPr>
                        <m:t>=0.461 </m:t>
                      </m:r>
                      <m:r>
                        <a:rPr lang="en-CA" sz="2400" i="1">
                          <a:latin typeface="Cambria Math" panose="02040503050406030204" pitchFamily="18" charset="0"/>
                        </a:rPr>
                        <m:t>𝑚</m:t>
                      </m:r>
                    </m:oMath>
                  </m:oMathPara>
                </a14:m>
                <a:endParaRPr lang="en-CA" altLang="en-US" sz="2400" dirty="0"/>
              </a:p>
              <a:p>
                <a:r>
                  <a:rPr lang="en-CA" altLang="en-US" sz="2400" dirty="0">
                    <a:solidFill>
                      <a:schemeClr val="tx1">
                        <a:lumMod val="85000"/>
                        <a:lumOff val="15000"/>
                      </a:schemeClr>
                    </a:solidFill>
                    <a:latin typeface="Century Gothic" panose="020B0502020202020204" pitchFamily="34" charset="0"/>
                  </a:rPr>
                  <a:t>Unfactored self weight:</a:t>
                </a:r>
              </a:p>
              <a:p>
                <a:pPr marL="0" indent="0">
                  <a:buNone/>
                </a:pPr>
                <a14:m>
                  <m:oMathPara xmlns:m="http://schemas.openxmlformats.org/officeDocument/2006/math">
                    <m:oMathParaPr>
                      <m:jc m:val="centerGroup"/>
                    </m:oMathParaPr>
                    <m:oMath xmlns:m="http://schemas.openxmlformats.org/officeDocument/2006/math">
                      <m:sSub>
                        <m:sSubPr>
                          <m:ctrlPr>
                            <a:rPr lang="en-CA" i="1">
                              <a:latin typeface="Cambria Math" panose="02040503050406030204" pitchFamily="18" charset="0"/>
                            </a:rPr>
                          </m:ctrlPr>
                        </m:sSubPr>
                        <m:e>
                          <m:r>
                            <a:rPr lang="en-CA" i="1">
                              <a:latin typeface="Cambria Math" panose="02040503050406030204" pitchFamily="18" charset="0"/>
                            </a:rPr>
                            <m:t>𝜔</m:t>
                          </m:r>
                        </m:e>
                        <m:sub>
                          <m:r>
                            <a:rPr lang="en-CA" i="1">
                              <a:latin typeface="Cambria Math" panose="02040503050406030204" pitchFamily="18" charset="0"/>
                            </a:rPr>
                            <m:t>𝑑𝑒𝑐𝑘</m:t>
                          </m:r>
                        </m:sub>
                      </m:sSub>
                      <m:r>
                        <a:rPr lang="en-CA" i="1">
                          <a:latin typeface="Cambria Math" panose="02040503050406030204" pitchFamily="18" charset="0"/>
                        </a:rPr>
                        <m:t>=0.215 </m:t>
                      </m:r>
                      <m:r>
                        <a:rPr lang="en-CA" i="1">
                          <a:latin typeface="Cambria Math" panose="02040503050406030204" pitchFamily="18" charset="0"/>
                        </a:rPr>
                        <m:t>𝑚</m:t>
                      </m:r>
                      <m:r>
                        <a:rPr lang="en-CA" i="1">
                          <a:latin typeface="Cambria Math" panose="02040503050406030204" pitchFamily="18" charset="0"/>
                        </a:rPr>
                        <m:t> ×0.461 </m:t>
                      </m:r>
                      <m:r>
                        <a:rPr lang="en-CA" i="1">
                          <a:latin typeface="Cambria Math" panose="02040503050406030204" pitchFamily="18" charset="0"/>
                        </a:rPr>
                        <m:t>𝑚</m:t>
                      </m:r>
                      <m:r>
                        <a:rPr lang="en-CA" i="1">
                          <a:latin typeface="Cambria Math" panose="02040503050406030204" pitchFamily="18" charset="0"/>
                        </a:rPr>
                        <m:t>×6</m:t>
                      </m:r>
                      <m:f>
                        <m:fPr>
                          <m:ctrlPr>
                            <a:rPr lang="en-CA" i="1">
                              <a:latin typeface="Cambria Math" panose="02040503050406030204" pitchFamily="18" charset="0"/>
                            </a:rPr>
                          </m:ctrlPr>
                        </m:fPr>
                        <m:num>
                          <m:r>
                            <a:rPr lang="en-CA" i="1">
                              <a:latin typeface="Cambria Math" panose="02040503050406030204" pitchFamily="18" charset="0"/>
                            </a:rPr>
                            <m:t>𝑘𝑁</m:t>
                          </m:r>
                        </m:num>
                        <m:den>
                          <m:sSup>
                            <m:sSupPr>
                              <m:ctrlPr>
                                <a:rPr lang="en-CA" i="1">
                                  <a:latin typeface="Cambria Math" panose="02040503050406030204" pitchFamily="18" charset="0"/>
                                </a:rPr>
                              </m:ctrlPr>
                            </m:sSupPr>
                            <m:e>
                              <m:r>
                                <a:rPr lang="en-CA" i="1">
                                  <a:latin typeface="Cambria Math" panose="02040503050406030204" pitchFamily="18" charset="0"/>
                                </a:rPr>
                                <m:t>𝑚</m:t>
                              </m:r>
                            </m:e>
                            <m:sup>
                              <m:r>
                                <a:rPr lang="en-CA" i="1">
                                  <a:latin typeface="Cambria Math" panose="02040503050406030204" pitchFamily="18" charset="0"/>
                                </a:rPr>
                                <m:t>3</m:t>
                              </m:r>
                            </m:sup>
                          </m:sSup>
                        </m:den>
                      </m:f>
                      <m:r>
                        <a:rPr lang="en-CA" i="1">
                          <a:latin typeface="Cambria Math" panose="02040503050406030204" pitchFamily="18" charset="0"/>
                        </a:rPr>
                        <m:t>=0.59 </m:t>
                      </m:r>
                      <m:r>
                        <a:rPr lang="en-CA" i="1">
                          <a:latin typeface="Cambria Math" panose="02040503050406030204" pitchFamily="18" charset="0"/>
                        </a:rPr>
                        <m:t>𝑘𝑁</m:t>
                      </m:r>
                      <m:r>
                        <a:rPr lang="en-CA" i="1">
                          <a:latin typeface="Cambria Math" panose="02040503050406030204" pitchFamily="18" charset="0"/>
                        </a:rPr>
                        <m:t>/</m:t>
                      </m:r>
                      <m:r>
                        <a:rPr lang="en-CA" i="1">
                          <a:latin typeface="Cambria Math" panose="02040503050406030204" pitchFamily="18" charset="0"/>
                        </a:rPr>
                        <m:t>𝑚</m:t>
                      </m:r>
                    </m:oMath>
                  </m:oMathPara>
                </a14:m>
                <a:endParaRPr lang="en-CA" altLang="en-US" sz="1000" dirty="0">
                  <a:solidFill>
                    <a:schemeClr val="tx1">
                      <a:lumMod val="85000"/>
                      <a:lumOff val="15000"/>
                    </a:schemeClr>
                  </a:solidFill>
                  <a:latin typeface="Century Gothic" panose="020B0502020202020204" pitchFamily="34" charset="0"/>
                </a:endParaRPr>
              </a:p>
              <a:p>
                <a:r>
                  <a:rPr lang="en-CA" altLang="en-US" sz="2400" dirty="0">
                    <a:solidFill>
                      <a:schemeClr val="tx1">
                        <a:lumMod val="85000"/>
                        <a:lumOff val="15000"/>
                      </a:schemeClr>
                    </a:solidFill>
                    <a:latin typeface="Century Gothic" panose="020B0502020202020204" pitchFamily="34" charset="0"/>
                  </a:rPr>
                  <a:t>Min and max ULS load factors for the deck are 0.90 and 1.20</a:t>
                </a:r>
              </a:p>
              <a:p>
                <a:r>
                  <a:rPr lang="en-CA" altLang="en-US" sz="2400" dirty="0">
                    <a:solidFill>
                      <a:schemeClr val="tx1">
                        <a:lumMod val="85000"/>
                        <a:lumOff val="15000"/>
                      </a:schemeClr>
                    </a:solidFill>
                    <a:latin typeface="Century Gothic" panose="020B0502020202020204" pitchFamily="34" charset="0"/>
                  </a:rPr>
                  <a:t>Unfactored trapezoidal superimposed dead load from wearing surface</a:t>
                </a:r>
              </a:p>
              <a:p>
                <a:pPr marL="0" indent="0">
                  <a:buNone/>
                </a:pPr>
                <a14:m>
                  <m:oMathPara xmlns:m="http://schemas.openxmlformats.org/officeDocument/2006/math">
                    <m:oMathParaPr>
                      <m:jc m:val="centerGroup"/>
                    </m:oMathParaPr>
                    <m:oMath xmlns:m="http://schemas.openxmlformats.org/officeDocument/2006/math">
                      <m:sSub>
                        <m:sSubPr>
                          <m:ctrlPr>
                            <a:rPr lang="en-CA" i="1">
                              <a:latin typeface="Cambria Math" panose="02040503050406030204" pitchFamily="18" charset="0"/>
                            </a:rPr>
                          </m:ctrlPr>
                        </m:sSubPr>
                        <m:e>
                          <m:r>
                            <a:rPr lang="en-CA" i="1">
                              <a:latin typeface="Cambria Math" panose="02040503050406030204" pitchFamily="18" charset="0"/>
                            </a:rPr>
                            <m:t>𝜔</m:t>
                          </m:r>
                        </m:e>
                        <m:sub>
                          <m:r>
                            <a:rPr lang="en-CA" i="1">
                              <a:latin typeface="Cambria Math" panose="02040503050406030204" pitchFamily="18" charset="0"/>
                            </a:rPr>
                            <m:t>𝑤𝑠</m:t>
                          </m:r>
                          <m:r>
                            <a:rPr lang="en-CA" i="1">
                              <a:latin typeface="Cambria Math" panose="02040503050406030204" pitchFamily="18" charset="0"/>
                            </a:rPr>
                            <m:t>,</m:t>
                          </m:r>
                          <m:r>
                            <a:rPr lang="en-CA" i="1">
                              <a:latin typeface="Cambria Math" panose="02040503050406030204" pitchFamily="18" charset="0"/>
                            </a:rPr>
                            <m:t>𝑚𝑖𝑛</m:t>
                          </m:r>
                        </m:sub>
                      </m:sSub>
                      <m:r>
                        <a:rPr lang="en-CA" i="1">
                          <a:latin typeface="Cambria Math" panose="02040503050406030204" pitchFamily="18" charset="0"/>
                        </a:rPr>
                        <m:t>=0.050 </m:t>
                      </m:r>
                      <m:r>
                        <a:rPr lang="en-CA" i="1">
                          <a:latin typeface="Cambria Math" panose="02040503050406030204" pitchFamily="18" charset="0"/>
                        </a:rPr>
                        <m:t>𝑚</m:t>
                      </m:r>
                      <m:r>
                        <a:rPr lang="en-CA" i="1">
                          <a:latin typeface="Cambria Math" panose="02040503050406030204" pitchFamily="18" charset="0"/>
                        </a:rPr>
                        <m:t> ×0.461 </m:t>
                      </m:r>
                      <m:r>
                        <a:rPr lang="en-CA" i="1">
                          <a:latin typeface="Cambria Math" panose="02040503050406030204" pitchFamily="18" charset="0"/>
                        </a:rPr>
                        <m:t>𝑚</m:t>
                      </m:r>
                      <m:r>
                        <a:rPr lang="en-CA" i="1">
                          <a:latin typeface="Cambria Math" panose="02040503050406030204" pitchFamily="18" charset="0"/>
                        </a:rPr>
                        <m:t>×23.5</m:t>
                      </m:r>
                      <m:f>
                        <m:fPr>
                          <m:ctrlPr>
                            <a:rPr lang="en-CA" i="1">
                              <a:latin typeface="Cambria Math" panose="02040503050406030204" pitchFamily="18" charset="0"/>
                            </a:rPr>
                          </m:ctrlPr>
                        </m:fPr>
                        <m:num>
                          <m:r>
                            <a:rPr lang="en-CA" i="1">
                              <a:latin typeface="Cambria Math" panose="02040503050406030204" pitchFamily="18" charset="0"/>
                            </a:rPr>
                            <m:t>𝑘𝑁</m:t>
                          </m:r>
                        </m:num>
                        <m:den>
                          <m:sSup>
                            <m:sSupPr>
                              <m:ctrlPr>
                                <a:rPr lang="en-CA" i="1">
                                  <a:latin typeface="Cambria Math" panose="02040503050406030204" pitchFamily="18" charset="0"/>
                                </a:rPr>
                              </m:ctrlPr>
                            </m:sSupPr>
                            <m:e>
                              <m:r>
                                <a:rPr lang="en-CA" i="1">
                                  <a:latin typeface="Cambria Math" panose="02040503050406030204" pitchFamily="18" charset="0"/>
                                </a:rPr>
                                <m:t>𝑚</m:t>
                              </m:r>
                            </m:e>
                            <m:sup>
                              <m:r>
                                <a:rPr lang="en-CA" i="1">
                                  <a:latin typeface="Cambria Math" panose="02040503050406030204" pitchFamily="18" charset="0"/>
                                </a:rPr>
                                <m:t>3</m:t>
                              </m:r>
                            </m:sup>
                          </m:sSup>
                        </m:den>
                      </m:f>
                      <m:r>
                        <a:rPr lang="en-CA" i="1">
                          <a:latin typeface="Cambria Math" panose="02040503050406030204" pitchFamily="18" charset="0"/>
                        </a:rPr>
                        <m:t>=0.55</m:t>
                      </m:r>
                      <m:f>
                        <m:fPr>
                          <m:ctrlPr>
                            <a:rPr lang="en-CA" i="1">
                              <a:latin typeface="Cambria Math" panose="02040503050406030204" pitchFamily="18" charset="0"/>
                            </a:rPr>
                          </m:ctrlPr>
                        </m:fPr>
                        <m:num>
                          <m:r>
                            <a:rPr lang="en-CA" i="1">
                              <a:latin typeface="Cambria Math" panose="02040503050406030204" pitchFamily="18" charset="0"/>
                            </a:rPr>
                            <m:t>𝑘𝑁</m:t>
                          </m:r>
                        </m:num>
                        <m:den>
                          <m:r>
                            <a:rPr lang="en-CA" i="1">
                              <a:latin typeface="Cambria Math" panose="02040503050406030204" pitchFamily="18" charset="0"/>
                            </a:rPr>
                            <m:t>𝑚</m:t>
                          </m:r>
                        </m:den>
                      </m:f>
                    </m:oMath>
                  </m:oMathPara>
                </a14:m>
                <a:endParaRPr lang="en-CA" dirty="0"/>
              </a:p>
              <a:p>
                <a:pPr marL="0" indent="0">
                  <a:buNone/>
                </a:pPr>
                <a:endParaRPr lang="en-CA" sz="600" dirty="0"/>
              </a:p>
              <a:p>
                <a:pPr marL="0" indent="0">
                  <a:buNone/>
                </a:pPr>
                <a14:m>
                  <m:oMathPara xmlns:m="http://schemas.openxmlformats.org/officeDocument/2006/math">
                    <m:oMathParaPr>
                      <m:jc m:val="centerGroup"/>
                    </m:oMathParaPr>
                    <m:oMath xmlns:m="http://schemas.openxmlformats.org/officeDocument/2006/math">
                      <m:sSub>
                        <m:sSubPr>
                          <m:ctrlPr>
                            <a:rPr lang="en-CA" i="1">
                              <a:latin typeface="Cambria Math" panose="02040503050406030204" pitchFamily="18" charset="0"/>
                            </a:rPr>
                          </m:ctrlPr>
                        </m:sSubPr>
                        <m:e>
                          <m:r>
                            <a:rPr lang="en-CA" i="1">
                              <a:latin typeface="Cambria Math" panose="02040503050406030204" pitchFamily="18" charset="0"/>
                            </a:rPr>
                            <m:t>𝜔</m:t>
                          </m:r>
                        </m:e>
                        <m:sub>
                          <m:r>
                            <a:rPr lang="en-CA" i="1">
                              <a:latin typeface="Cambria Math" panose="02040503050406030204" pitchFamily="18" charset="0"/>
                            </a:rPr>
                            <m:t>𝑤𝑠</m:t>
                          </m:r>
                          <m:r>
                            <a:rPr lang="en-CA" i="1">
                              <a:latin typeface="Cambria Math" panose="02040503050406030204" pitchFamily="18" charset="0"/>
                            </a:rPr>
                            <m:t>,</m:t>
                          </m:r>
                          <m:r>
                            <a:rPr lang="en-CA" i="1">
                              <a:latin typeface="Cambria Math" panose="02040503050406030204" pitchFamily="18" charset="0"/>
                            </a:rPr>
                            <m:t>𝑚𝑖𝑛</m:t>
                          </m:r>
                        </m:sub>
                      </m:sSub>
                      <m:r>
                        <a:rPr lang="en-CA" i="1">
                          <a:latin typeface="Cambria Math" panose="02040503050406030204" pitchFamily="18" charset="0"/>
                        </a:rPr>
                        <m:t>=0.185 </m:t>
                      </m:r>
                      <m:r>
                        <a:rPr lang="en-CA" i="1">
                          <a:latin typeface="Cambria Math" panose="02040503050406030204" pitchFamily="18" charset="0"/>
                        </a:rPr>
                        <m:t>𝑚</m:t>
                      </m:r>
                      <m:r>
                        <a:rPr lang="en-CA" i="1">
                          <a:latin typeface="Cambria Math" panose="02040503050406030204" pitchFamily="18" charset="0"/>
                        </a:rPr>
                        <m:t> ×0.461 </m:t>
                      </m:r>
                      <m:r>
                        <a:rPr lang="en-CA" i="1">
                          <a:latin typeface="Cambria Math" panose="02040503050406030204" pitchFamily="18" charset="0"/>
                        </a:rPr>
                        <m:t>𝑚</m:t>
                      </m:r>
                      <m:r>
                        <a:rPr lang="en-CA" i="1">
                          <a:latin typeface="Cambria Math" panose="02040503050406030204" pitchFamily="18" charset="0"/>
                        </a:rPr>
                        <m:t>×23.5</m:t>
                      </m:r>
                      <m:f>
                        <m:fPr>
                          <m:ctrlPr>
                            <a:rPr lang="en-CA" i="1">
                              <a:latin typeface="Cambria Math" panose="02040503050406030204" pitchFamily="18" charset="0"/>
                            </a:rPr>
                          </m:ctrlPr>
                        </m:fPr>
                        <m:num>
                          <m:r>
                            <a:rPr lang="en-CA" i="1">
                              <a:latin typeface="Cambria Math" panose="02040503050406030204" pitchFamily="18" charset="0"/>
                            </a:rPr>
                            <m:t>𝑘𝑁</m:t>
                          </m:r>
                        </m:num>
                        <m:den>
                          <m:sSup>
                            <m:sSupPr>
                              <m:ctrlPr>
                                <a:rPr lang="en-CA" i="1">
                                  <a:latin typeface="Cambria Math" panose="02040503050406030204" pitchFamily="18" charset="0"/>
                                </a:rPr>
                              </m:ctrlPr>
                            </m:sSupPr>
                            <m:e>
                              <m:r>
                                <a:rPr lang="en-CA" i="1">
                                  <a:latin typeface="Cambria Math" panose="02040503050406030204" pitchFamily="18" charset="0"/>
                                </a:rPr>
                                <m:t>𝑚</m:t>
                              </m:r>
                            </m:e>
                            <m:sup>
                              <m:r>
                                <a:rPr lang="en-CA" i="1">
                                  <a:latin typeface="Cambria Math" panose="02040503050406030204" pitchFamily="18" charset="0"/>
                                </a:rPr>
                                <m:t>3</m:t>
                              </m:r>
                            </m:sup>
                          </m:sSup>
                        </m:den>
                      </m:f>
                      <m:r>
                        <a:rPr lang="en-CA" i="1">
                          <a:latin typeface="Cambria Math" panose="02040503050406030204" pitchFamily="18" charset="0"/>
                        </a:rPr>
                        <m:t>=2.00 </m:t>
                      </m:r>
                      <m:r>
                        <a:rPr lang="en-CA" i="1">
                          <a:latin typeface="Cambria Math" panose="02040503050406030204" pitchFamily="18" charset="0"/>
                        </a:rPr>
                        <m:t>𝑘𝑁</m:t>
                      </m:r>
                      <m:r>
                        <a:rPr lang="en-CA" i="1">
                          <a:latin typeface="Cambria Math" panose="02040503050406030204" pitchFamily="18" charset="0"/>
                        </a:rPr>
                        <m:t>/</m:t>
                      </m:r>
                      <m:r>
                        <a:rPr lang="en-CA" i="1">
                          <a:latin typeface="Cambria Math" panose="02040503050406030204" pitchFamily="18" charset="0"/>
                        </a:rPr>
                        <m:t>𝑚</m:t>
                      </m:r>
                    </m:oMath>
                  </m:oMathPara>
                </a14:m>
                <a:endParaRPr lang="en-CA" dirty="0"/>
              </a:p>
              <a:p>
                <a:r>
                  <a:rPr lang="en-CA" sz="2400" dirty="0">
                    <a:latin typeface="Century Gothic" panose="020B0502020202020204" pitchFamily="34" charset="0"/>
                  </a:rPr>
                  <a:t>The mini and maximum ULS load factors for the wearing surface are 0.65 and 1.50, respectively.</a:t>
                </a:r>
              </a:p>
              <a:p>
                <a:pPr>
                  <a:spcBef>
                    <a:spcPts val="500"/>
                  </a:spcBef>
                </a:pPr>
                <a:endParaRPr lang="en-CA" altLang="en-US" sz="2400" dirty="0">
                  <a:solidFill>
                    <a:schemeClr val="tx1">
                      <a:lumMod val="85000"/>
                      <a:lumOff val="15000"/>
                    </a:schemeClr>
                  </a:solidFill>
                  <a:latin typeface="Century Gothic" panose="020B0502020202020204" pitchFamily="34" charset="0"/>
                </a:endParaRPr>
              </a:p>
            </p:txBody>
          </p:sp>
        </mc:Choice>
        <mc:Fallback xmlns="">
          <p:sp>
            <p:nvSpPr>
              <p:cNvPr id="4" name="Content Placeholder 2">
                <a:extLst>
                  <a:ext uri="{FF2B5EF4-FFF2-40B4-BE49-F238E27FC236}">
                    <a16:creationId xmlns:a16="http://schemas.microsoft.com/office/drawing/2014/main" id="{AA9A831B-9F0F-485C-B8A5-443DDCB350DC}"/>
                  </a:ext>
                </a:extLst>
              </p:cNvPr>
              <p:cNvSpPr>
                <a:spLocks noGrp="1" noRot="1" noChangeAspect="1" noMove="1" noResize="1" noEditPoints="1" noAdjustHandles="1" noChangeArrowheads="1" noChangeShapeType="1" noTextEdit="1"/>
              </p:cNvSpPr>
              <p:nvPr>
                <p:ph idx="1"/>
              </p:nvPr>
            </p:nvSpPr>
            <p:spPr>
              <a:xfrm>
                <a:off x="609600" y="1243012"/>
                <a:ext cx="10972800" cy="5614987"/>
              </a:xfrm>
              <a:blipFill>
                <a:blip r:embed="rId3"/>
                <a:stretch>
                  <a:fillRect l="-722" t="-1520" r="-389"/>
                </a:stretch>
              </a:blipFill>
            </p:spPr>
            <p:txBody>
              <a:bodyPr/>
              <a:lstStyle/>
              <a:p>
                <a:r>
                  <a:rPr lang="en-CA">
                    <a:noFill/>
                  </a:rPr>
                  <a:t> </a:t>
                </a:r>
              </a:p>
            </p:txBody>
          </p:sp>
        </mc:Fallback>
      </mc:AlternateContent>
      <p:sp>
        <p:nvSpPr>
          <p:cNvPr id="5" name="Title 4">
            <a:extLst>
              <a:ext uri="{FF2B5EF4-FFF2-40B4-BE49-F238E27FC236}">
                <a16:creationId xmlns:a16="http://schemas.microsoft.com/office/drawing/2014/main" id="{38C1D0A1-B9CA-41B1-A09C-28D098BBEC40}"/>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MEMBER DESIGN – GLULAM DECK PANELS</a:t>
            </a:r>
          </a:p>
        </p:txBody>
      </p:sp>
    </p:spTree>
    <p:extLst>
      <p:ext uri="{BB962C8B-B14F-4D97-AF65-F5344CB8AC3E}">
        <p14:creationId xmlns:p14="http://schemas.microsoft.com/office/powerpoint/2010/main" val="384211665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AA9A831B-9F0F-485C-B8A5-443DDCB350DC}"/>
                  </a:ext>
                </a:extLst>
              </p:cNvPr>
              <p:cNvSpPr>
                <a:spLocks noGrp="1"/>
              </p:cNvSpPr>
              <p:nvPr>
                <p:ph idx="1"/>
              </p:nvPr>
            </p:nvSpPr>
            <p:spPr>
              <a:xfrm>
                <a:off x="609600" y="1243012"/>
                <a:ext cx="10972800" cy="5614987"/>
              </a:xfrm>
            </p:spPr>
            <p:txBody>
              <a:bodyPr>
                <a:noAutofit/>
              </a:bodyPr>
              <a:lstStyle/>
              <a:p>
                <a:pPr eaLnBrk="1" hangingPunct="1">
                  <a:lnSpc>
                    <a:spcPct val="90000"/>
                  </a:lnSpc>
                  <a:spcBef>
                    <a:spcPts val="10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Railing unfactored point load:</a:t>
                </a:r>
              </a:p>
              <a:p>
                <a:pPr marL="0" indent="0">
                  <a:buNone/>
                </a:pPr>
                <a14:m>
                  <m:oMathPara xmlns:m="http://schemas.openxmlformats.org/officeDocument/2006/math">
                    <m:oMathParaPr>
                      <m:jc m:val="centerGroup"/>
                    </m:oMathParaPr>
                    <m:oMath xmlns:m="http://schemas.openxmlformats.org/officeDocument/2006/math">
                      <m:sSub>
                        <m:sSubPr>
                          <m:ctrlPr>
                            <a:rPr lang="en-CA" i="1">
                              <a:latin typeface="Cambria Math" panose="02040503050406030204" pitchFamily="18" charset="0"/>
                            </a:rPr>
                          </m:ctrlPr>
                        </m:sSubPr>
                        <m:e>
                          <m:r>
                            <a:rPr lang="en-CA" i="1">
                              <a:latin typeface="Cambria Math" panose="02040503050406030204" pitchFamily="18" charset="0"/>
                            </a:rPr>
                            <m:t>𝑃</m:t>
                          </m:r>
                        </m:e>
                        <m:sub>
                          <m:r>
                            <a:rPr lang="en-CA" i="1">
                              <a:latin typeface="Cambria Math" panose="02040503050406030204" pitchFamily="18" charset="0"/>
                            </a:rPr>
                            <m:t>𝑟𝑎𝑖𝑙𝑖𝑛𝑔</m:t>
                          </m:r>
                        </m:sub>
                      </m:sSub>
                      <m:r>
                        <a:rPr lang="en-CA" i="1">
                          <a:latin typeface="Cambria Math" panose="02040503050406030204" pitchFamily="18" charset="0"/>
                        </a:rPr>
                        <m:t>=1.30</m:t>
                      </m:r>
                      <m:f>
                        <m:fPr>
                          <m:ctrlPr>
                            <a:rPr lang="en-CA" i="1">
                              <a:latin typeface="Cambria Math" panose="02040503050406030204" pitchFamily="18" charset="0"/>
                            </a:rPr>
                          </m:ctrlPr>
                        </m:fPr>
                        <m:num>
                          <m:r>
                            <a:rPr lang="en-CA" i="1">
                              <a:latin typeface="Cambria Math" panose="02040503050406030204" pitchFamily="18" charset="0"/>
                            </a:rPr>
                            <m:t>𝑘𝑁</m:t>
                          </m:r>
                        </m:num>
                        <m:den>
                          <m:r>
                            <a:rPr lang="en-CA" i="1">
                              <a:latin typeface="Cambria Math" panose="02040503050406030204" pitchFamily="18" charset="0"/>
                            </a:rPr>
                            <m:t>𝑚</m:t>
                          </m:r>
                        </m:den>
                      </m:f>
                      <m:r>
                        <a:rPr lang="en-CA" i="1">
                          <a:latin typeface="Cambria Math" panose="02040503050406030204" pitchFamily="18" charset="0"/>
                        </a:rPr>
                        <m:t>×0.461 </m:t>
                      </m:r>
                      <m:r>
                        <a:rPr lang="en-CA" i="1">
                          <a:latin typeface="Cambria Math" panose="02040503050406030204" pitchFamily="18" charset="0"/>
                        </a:rPr>
                        <m:t>𝑚</m:t>
                      </m:r>
                      <m:r>
                        <a:rPr lang="en-CA" i="1">
                          <a:latin typeface="Cambria Math" panose="02040503050406030204" pitchFamily="18" charset="0"/>
                        </a:rPr>
                        <m:t>=0.60 </m:t>
                      </m:r>
                      <m:r>
                        <a:rPr lang="en-CA" i="1">
                          <a:latin typeface="Cambria Math" panose="02040503050406030204" pitchFamily="18" charset="0"/>
                        </a:rPr>
                        <m:t>𝑘𝑁</m:t>
                      </m:r>
                    </m:oMath>
                  </m:oMathPara>
                </a14:m>
                <a:endParaRPr lang="en-CA" dirty="0"/>
              </a:p>
              <a:p>
                <a:r>
                  <a:rPr lang="en-CA" altLang="en-US" sz="2400" dirty="0">
                    <a:solidFill>
                      <a:schemeClr val="tx1">
                        <a:lumMod val="85000"/>
                        <a:lumOff val="15000"/>
                      </a:schemeClr>
                    </a:solidFill>
                    <a:latin typeface="Century Gothic" panose="020B0502020202020204" pitchFamily="34" charset="0"/>
                  </a:rPr>
                  <a:t>Min and max ULS load factors for the timber railings are 0.90 and 1.20</a:t>
                </a:r>
              </a:p>
              <a:p>
                <a:r>
                  <a:rPr lang="en-CA" altLang="en-US" sz="2400" dirty="0">
                    <a:solidFill>
                      <a:schemeClr val="tx1">
                        <a:lumMod val="85000"/>
                        <a:lumOff val="15000"/>
                      </a:schemeClr>
                    </a:solidFill>
                    <a:latin typeface="Century Gothic" panose="020B0502020202020204" pitchFamily="34" charset="0"/>
                  </a:rPr>
                  <a:t>Unfactored uniformly distributed wind load: </a:t>
                </a:r>
                <a:endParaRPr lang="en-CA" i="1" dirty="0"/>
              </a:p>
              <a:p>
                <a:pPr marL="0" indent="0">
                  <a:buNone/>
                </a:pPr>
                <a14:m>
                  <m:oMathPara xmlns:m="http://schemas.openxmlformats.org/officeDocument/2006/math">
                    <m:oMathParaPr>
                      <m:jc m:val="centerGroup"/>
                    </m:oMathParaPr>
                    <m:oMath xmlns:m="http://schemas.openxmlformats.org/officeDocument/2006/math">
                      <m:sSub>
                        <m:sSubPr>
                          <m:ctrlPr>
                            <a:rPr lang="en-CA" i="1">
                              <a:latin typeface="Cambria Math" panose="02040503050406030204" pitchFamily="18" charset="0"/>
                            </a:rPr>
                          </m:ctrlPr>
                        </m:sSubPr>
                        <m:e>
                          <m:r>
                            <a:rPr lang="en-CA" i="1">
                              <a:latin typeface="Cambria Math" panose="02040503050406030204" pitchFamily="18" charset="0"/>
                            </a:rPr>
                            <m:t>𝜔</m:t>
                          </m:r>
                        </m:e>
                        <m:sub>
                          <m:r>
                            <a:rPr lang="en-CA" i="1">
                              <a:latin typeface="Cambria Math" panose="02040503050406030204" pitchFamily="18" charset="0"/>
                            </a:rPr>
                            <m:t>𝑤𝑖𝑛𝑑</m:t>
                          </m:r>
                          <m:r>
                            <a:rPr lang="en-CA" i="1">
                              <a:latin typeface="Cambria Math" panose="02040503050406030204" pitchFamily="18" charset="0"/>
                            </a:rPr>
                            <m:t>,</m:t>
                          </m:r>
                          <m:r>
                            <a:rPr lang="en-CA" i="1">
                              <a:latin typeface="Cambria Math" panose="02040503050406030204" pitchFamily="18" charset="0"/>
                            </a:rPr>
                            <m:t>𝑢𝑛𝑖𝑓𝑜𝑟𝑚</m:t>
                          </m:r>
                        </m:sub>
                      </m:sSub>
                      <m:r>
                        <a:rPr lang="en-CA" i="1">
                          <a:latin typeface="Cambria Math" panose="02040503050406030204" pitchFamily="18" charset="0"/>
                        </a:rPr>
                        <m:t>=930 </m:t>
                      </m:r>
                      <m:r>
                        <a:rPr lang="en-CA" i="1">
                          <a:latin typeface="Cambria Math" panose="02040503050406030204" pitchFamily="18" charset="0"/>
                        </a:rPr>
                        <m:t>𝑃𝑎</m:t>
                      </m:r>
                      <m:r>
                        <a:rPr lang="en-CA" i="1">
                          <a:latin typeface="Cambria Math" panose="02040503050406030204" pitchFamily="18" charset="0"/>
                        </a:rPr>
                        <m:t>×</m:t>
                      </m:r>
                      <m:f>
                        <m:fPr>
                          <m:ctrlPr>
                            <a:rPr lang="en-CA" i="1">
                              <a:latin typeface="Cambria Math" panose="02040503050406030204" pitchFamily="18" charset="0"/>
                            </a:rPr>
                          </m:ctrlPr>
                        </m:fPr>
                        <m:num>
                          <m:r>
                            <a:rPr lang="en-CA" i="1">
                              <a:latin typeface="Cambria Math" panose="02040503050406030204" pitchFamily="18" charset="0"/>
                            </a:rPr>
                            <m:t>𝑘𝑃𝑎</m:t>
                          </m:r>
                        </m:num>
                        <m:den>
                          <m:r>
                            <a:rPr lang="en-CA" i="1">
                              <a:latin typeface="Cambria Math" panose="02040503050406030204" pitchFamily="18" charset="0"/>
                            </a:rPr>
                            <m:t>1000 </m:t>
                          </m:r>
                          <m:r>
                            <a:rPr lang="en-CA" i="1">
                              <a:latin typeface="Cambria Math" panose="02040503050406030204" pitchFamily="18" charset="0"/>
                            </a:rPr>
                            <m:t>𝑃𝑎</m:t>
                          </m:r>
                        </m:den>
                      </m:f>
                      <m:r>
                        <a:rPr lang="en-CA" i="1">
                          <a:latin typeface="Cambria Math" panose="02040503050406030204" pitchFamily="18" charset="0"/>
                        </a:rPr>
                        <m:t>×0.461 </m:t>
                      </m:r>
                      <m:r>
                        <a:rPr lang="en-CA" i="1">
                          <a:latin typeface="Cambria Math" panose="02040503050406030204" pitchFamily="18" charset="0"/>
                        </a:rPr>
                        <m:t>𝑚</m:t>
                      </m:r>
                      <m:r>
                        <a:rPr lang="en-CA" i="1">
                          <a:latin typeface="Cambria Math" panose="02040503050406030204" pitchFamily="18" charset="0"/>
                        </a:rPr>
                        <m:t>=0.43</m:t>
                      </m:r>
                      <m:f>
                        <m:fPr>
                          <m:ctrlPr>
                            <a:rPr lang="en-CA" i="1">
                              <a:latin typeface="Cambria Math" panose="02040503050406030204" pitchFamily="18" charset="0"/>
                            </a:rPr>
                          </m:ctrlPr>
                        </m:fPr>
                        <m:num>
                          <m:r>
                            <a:rPr lang="en-CA" i="1">
                              <a:latin typeface="Cambria Math" panose="02040503050406030204" pitchFamily="18" charset="0"/>
                            </a:rPr>
                            <m:t>𝑘𝑁</m:t>
                          </m:r>
                        </m:num>
                        <m:den>
                          <m:r>
                            <a:rPr lang="en-CA" i="1">
                              <a:latin typeface="Cambria Math" panose="02040503050406030204" pitchFamily="18" charset="0"/>
                            </a:rPr>
                            <m:t>𝑚</m:t>
                          </m:r>
                        </m:den>
                      </m:f>
                    </m:oMath>
                  </m:oMathPara>
                </a14:m>
                <a:endParaRPr lang="en-CA" dirty="0"/>
              </a:p>
              <a:p>
                <a:r>
                  <a:rPr lang="en-CA" sz="2400" dirty="0">
                    <a:latin typeface="Century Gothic" panose="020B0502020202020204" pitchFamily="34" charset="0"/>
                  </a:rPr>
                  <a:t>Eccentric wind load pressures acting in a trapezoidal distribution are:</a:t>
                </a:r>
              </a:p>
              <a:p>
                <a:pPr marL="0" indent="0">
                  <a:buNone/>
                </a:pPr>
                <a14:m>
                  <m:oMathPara xmlns:m="http://schemas.openxmlformats.org/officeDocument/2006/math">
                    <m:oMathParaPr>
                      <m:jc m:val="centerGroup"/>
                    </m:oMathParaPr>
                    <m:oMath xmlns:m="http://schemas.openxmlformats.org/officeDocument/2006/math">
                      <m:sSub>
                        <m:sSubPr>
                          <m:ctrlPr>
                            <a:rPr lang="en-CA" i="1">
                              <a:latin typeface="Cambria Math" panose="02040503050406030204" pitchFamily="18" charset="0"/>
                            </a:rPr>
                          </m:ctrlPr>
                        </m:sSubPr>
                        <m:e>
                          <m:r>
                            <a:rPr lang="en-CA" i="1">
                              <a:latin typeface="Cambria Math" panose="02040503050406030204" pitchFamily="18" charset="0"/>
                            </a:rPr>
                            <m:t>±2.5×</m:t>
                          </m:r>
                          <m:r>
                            <a:rPr lang="en-CA" i="1">
                              <a:latin typeface="Cambria Math" panose="02040503050406030204" pitchFamily="18" charset="0"/>
                            </a:rPr>
                            <m:t>𝐹</m:t>
                          </m:r>
                        </m:e>
                        <m:sub>
                          <m:r>
                            <a:rPr lang="en-CA" i="1">
                              <a:latin typeface="Cambria Math" panose="02040503050406030204" pitchFamily="18" charset="0"/>
                            </a:rPr>
                            <m:t>𝑣</m:t>
                          </m:r>
                        </m:sub>
                      </m:sSub>
                      <m:r>
                        <a:rPr lang="en-CA" i="1">
                          <a:latin typeface="Cambria Math" panose="02040503050406030204" pitchFamily="18" charset="0"/>
                        </a:rPr>
                        <m:t>=±2.5×930 </m:t>
                      </m:r>
                      <m:r>
                        <a:rPr lang="en-CA" i="1">
                          <a:latin typeface="Cambria Math" panose="02040503050406030204" pitchFamily="18" charset="0"/>
                        </a:rPr>
                        <m:t>𝑃𝑎</m:t>
                      </m:r>
                      <m:r>
                        <a:rPr lang="en-CA" i="1">
                          <a:latin typeface="Cambria Math" panose="02040503050406030204" pitchFamily="18" charset="0"/>
                        </a:rPr>
                        <m:t>×</m:t>
                      </m:r>
                      <m:f>
                        <m:fPr>
                          <m:ctrlPr>
                            <a:rPr lang="en-CA" i="1">
                              <a:latin typeface="Cambria Math" panose="02040503050406030204" pitchFamily="18" charset="0"/>
                            </a:rPr>
                          </m:ctrlPr>
                        </m:fPr>
                        <m:num>
                          <m:r>
                            <a:rPr lang="en-CA" i="1">
                              <a:latin typeface="Cambria Math" panose="02040503050406030204" pitchFamily="18" charset="0"/>
                            </a:rPr>
                            <m:t>𝑘𝑃𝑎</m:t>
                          </m:r>
                        </m:num>
                        <m:den>
                          <m:r>
                            <a:rPr lang="en-CA" i="1">
                              <a:latin typeface="Cambria Math" panose="02040503050406030204" pitchFamily="18" charset="0"/>
                            </a:rPr>
                            <m:t>1000 </m:t>
                          </m:r>
                          <m:r>
                            <a:rPr lang="en-CA" i="1">
                              <a:latin typeface="Cambria Math" panose="02040503050406030204" pitchFamily="18" charset="0"/>
                            </a:rPr>
                            <m:t>𝑃𝑎</m:t>
                          </m:r>
                        </m:den>
                      </m:f>
                      <m:r>
                        <a:rPr lang="en-CA" i="1">
                          <a:latin typeface="Cambria Math" panose="02040503050406030204" pitchFamily="18" charset="0"/>
                        </a:rPr>
                        <m:t>×0.461 </m:t>
                      </m:r>
                      <m:r>
                        <a:rPr lang="en-CA" i="1">
                          <a:latin typeface="Cambria Math" panose="02040503050406030204" pitchFamily="18" charset="0"/>
                        </a:rPr>
                        <m:t>𝑚</m:t>
                      </m:r>
                      <m:r>
                        <a:rPr lang="en-CA" i="1">
                          <a:latin typeface="Cambria Math" panose="02040503050406030204" pitchFamily="18" charset="0"/>
                        </a:rPr>
                        <m:t>=±1.08</m:t>
                      </m:r>
                      <m:f>
                        <m:fPr>
                          <m:ctrlPr>
                            <a:rPr lang="en-CA" i="1">
                              <a:latin typeface="Cambria Math" panose="02040503050406030204" pitchFamily="18" charset="0"/>
                            </a:rPr>
                          </m:ctrlPr>
                        </m:fPr>
                        <m:num>
                          <m:r>
                            <a:rPr lang="en-CA" i="1">
                              <a:latin typeface="Cambria Math" panose="02040503050406030204" pitchFamily="18" charset="0"/>
                            </a:rPr>
                            <m:t>𝑘𝑁</m:t>
                          </m:r>
                        </m:num>
                        <m:den>
                          <m:r>
                            <a:rPr lang="en-CA" i="1">
                              <a:latin typeface="Cambria Math" panose="02040503050406030204" pitchFamily="18" charset="0"/>
                            </a:rPr>
                            <m:t>𝑚</m:t>
                          </m:r>
                        </m:den>
                      </m:f>
                    </m:oMath>
                  </m:oMathPara>
                </a14:m>
                <a:endParaRPr lang="en-CA" dirty="0"/>
              </a:p>
              <a:p>
                <a:pPr marL="0" indent="0">
                  <a:buNone/>
                </a:pPr>
                <a14:m>
                  <m:oMathPara xmlns:m="http://schemas.openxmlformats.org/officeDocument/2006/math">
                    <m:oMathParaPr>
                      <m:jc m:val="centerGroup"/>
                    </m:oMathParaPr>
                    <m:oMath xmlns:m="http://schemas.openxmlformats.org/officeDocument/2006/math">
                      <m:sSub>
                        <m:sSubPr>
                          <m:ctrlPr>
                            <a:rPr lang="en-CA" i="1">
                              <a:latin typeface="Cambria Math" panose="02040503050406030204" pitchFamily="18" charset="0"/>
                            </a:rPr>
                          </m:ctrlPr>
                        </m:sSubPr>
                        <m:e>
                          <m:r>
                            <a:rPr lang="en-CA" i="1">
                              <a:latin typeface="Cambria Math" panose="02040503050406030204" pitchFamily="18" charset="0"/>
                            </a:rPr>
                            <m:t>±0.5×</m:t>
                          </m:r>
                          <m:r>
                            <a:rPr lang="en-CA" i="1">
                              <a:latin typeface="Cambria Math" panose="02040503050406030204" pitchFamily="18" charset="0"/>
                            </a:rPr>
                            <m:t>𝐹</m:t>
                          </m:r>
                        </m:e>
                        <m:sub>
                          <m:r>
                            <a:rPr lang="en-CA" i="1">
                              <a:latin typeface="Cambria Math" panose="02040503050406030204" pitchFamily="18" charset="0"/>
                            </a:rPr>
                            <m:t>𝑣</m:t>
                          </m:r>
                        </m:sub>
                      </m:sSub>
                      <m:r>
                        <a:rPr lang="en-CA" i="1">
                          <a:latin typeface="Cambria Math" panose="02040503050406030204" pitchFamily="18" charset="0"/>
                        </a:rPr>
                        <m:t>=±0.5×930 </m:t>
                      </m:r>
                      <m:r>
                        <a:rPr lang="en-CA" i="1">
                          <a:latin typeface="Cambria Math" panose="02040503050406030204" pitchFamily="18" charset="0"/>
                        </a:rPr>
                        <m:t>𝑃𝑎</m:t>
                      </m:r>
                      <m:r>
                        <a:rPr lang="en-CA" i="1">
                          <a:latin typeface="Cambria Math" panose="02040503050406030204" pitchFamily="18" charset="0"/>
                        </a:rPr>
                        <m:t>×</m:t>
                      </m:r>
                      <m:f>
                        <m:fPr>
                          <m:ctrlPr>
                            <a:rPr lang="en-CA" i="1">
                              <a:latin typeface="Cambria Math" panose="02040503050406030204" pitchFamily="18" charset="0"/>
                            </a:rPr>
                          </m:ctrlPr>
                        </m:fPr>
                        <m:num>
                          <m:r>
                            <a:rPr lang="en-CA" i="1">
                              <a:latin typeface="Cambria Math" panose="02040503050406030204" pitchFamily="18" charset="0"/>
                            </a:rPr>
                            <m:t>𝑘𝑃𝑎</m:t>
                          </m:r>
                        </m:num>
                        <m:den>
                          <m:r>
                            <a:rPr lang="en-CA" i="1">
                              <a:latin typeface="Cambria Math" panose="02040503050406030204" pitchFamily="18" charset="0"/>
                            </a:rPr>
                            <m:t>1000 </m:t>
                          </m:r>
                          <m:r>
                            <a:rPr lang="en-CA" i="1">
                              <a:latin typeface="Cambria Math" panose="02040503050406030204" pitchFamily="18" charset="0"/>
                            </a:rPr>
                            <m:t>𝑃𝑎</m:t>
                          </m:r>
                        </m:den>
                      </m:f>
                      <m:r>
                        <a:rPr lang="en-CA" i="1">
                          <a:latin typeface="Cambria Math" panose="02040503050406030204" pitchFamily="18" charset="0"/>
                        </a:rPr>
                        <m:t>×0.461 </m:t>
                      </m:r>
                      <m:r>
                        <a:rPr lang="en-CA" i="1">
                          <a:latin typeface="Cambria Math" panose="02040503050406030204" pitchFamily="18" charset="0"/>
                        </a:rPr>
                        <m:t>𝑚</m:t>
                      </m:r>
                      <m:r>
                        <a:rPr lang="en-CA" i="1">
                          <a:latin typeface="Cambria Math" panose="02040503050406030204" pitchFamily="18" charset="0"/>
                        </a:rPr>
                        <m:t>=±0.22</m:t>
                      </m:r>
                      <m:f>
                        <m:fPr>
                          <m:ctrlPr>
                            <a:rPr lang="en-CA" i="1">
                              <a:latin typeface="Cambria Math" panose="02040503050406030204" pitchFamily="18" charset="0"/>
                            </a:rPr>
                          </m:ctrlPr>
                        </m:fPr>
                        <m:num>
                          <m:r>
                            <a:rPr lang="en-CA" i="1">
                              <a:latin typeface="Cambria Math" panose="02040503050406030204" pitchFamily="18" charset="0"/>
                            </a:rPr>
                            <m:t>𝑘𝑁</m:t>
                          </m:r>
                        </m:num>
                        <m:den>
                          <m:r>
                            <a:rPr lang="en-CA" i="1">
                              <a:latin typeface="Cambria Math" panose="02040503050406030204" pitchFamily="18" charset="0"/>
                            </a:rPr>
                            <m:t>𝑚</m:t>
                          </m:r>
                        </m:den>
                      </m:f>
                    </m:oMath>
                  </m:oMathPara>
                </a14:m>
                <a:endParaRPr lang="en-CA" dirty="0"/>
              </a:p>
              <a:p>
                <a:endParaRPr lang="en-CA" sz="2400" dirty="0">
                  <a:latin typeface="Century Gothic" panose="020B0502020202020204" pitchFamily="34" charset="0"/>
                </a:endParaRPr>
              </a:p>
              <a:p>
                <a:pPr>
                  <a:spcBef>
                    <a:spcPts val="500"/>
                  </a:spcBef>
                </a:pPr>
                <a:endParaRPr lang="en-CA" altLang="en-US" sz="2400" dirty="0">
                  <a:solidFill>
                    <a:schemeClr val="tx1">
                      <a:lumMod val="85000"/>
                      <a:lumOff val="15000"/>
                    </a:schemeClr>
                  </a:solidFill>
                  <a:latin typeface="Century Gothic" panose="020B0502020202020204" pitchFamily="34" charset="0"/>
                </a:endParaRPr>
              </a:p>
            </p:txBody>
          </p:sp>
        </mc:Choice>
        <mc:Fallback xmlns="">
          <p:sp>
            <p:nvSpPr>
              <p:cNvPr id="4" name="Content Placeholder 2">
                <a:extLst>
                  <a:ext uri="{FF2B5EF4-FFF2-40B4-BE49-F238E27FC236}">
                    <a16:creationId xmlns:a16="http://schemas.microsoft.com/office/drawing/2014/main" id="{AA9A831B-9F0F-485C-B8A5-443DDCB350DC}"/>
                  </a:ext>
                </a:extLst>
              </p:cNvPr>
              <p:cNvSpPr>
                <a:spLocks noGrp="1" noRot="1" noChangeAspect="1" noMove="1" noResize="1" noEditPoints="1" noAdjustHandles="1" noChangeArrowheads="1" noChangeShapeType="1" noTextEdit="1"/>
              </p:cNvSpPr>
              <p:nvPr>
                <p:ph idx="1"/>
              </p:nvPr>
            </p:nvSpPr>
            <p:spPr>
              <a:xfrm>
                <a:off x="609600" y="1243012"/>
                <a:ext cx="10972800" cy="5614987"/>
              </a:xfrm>
              <a:blipFill>
                <a:blip r:embed="rId3"/>
                <a:stretch>
                  <a:fillRect l="-722" t="-1520"/>
                </a:stretch>
              </a:blipFill>
            </p:spPr>
            <p:txBody>
              <a:bodyPr/>
              <a:lstStyle/>
              <a:p>
                <a:r>
                  <a:rPr lang="en-CA">
                    <a:noFill/>
                  </a:rPr>
                  <a:t> </a:t>
                </a:r>
              </a:p>
            </p:txBody>
          </p:sp>
        </mc:Fallback>
      </mc:AlternateContent>
      <p:sp>
        <p:nvSpPr>
          <p:cNvPr id="5" name="Title 4">
            <a:extLst>
              <a:ext uri="{FF2B5EF4-FFF2-40B4-BE49-F238E27FC236}">
                <a16:creationId xmlns:a16="http://schemas.microsoft.com/office/drawing/2014/main" id="{38C1D0A1-B9CA-41B1-A09C-28D098BBEC40}"/>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MEMBER DESIGN – GLULAM DECK PANELS</a:t>
            </a:r>
          </a:p>
        </p:txBody>
      </p:sp>
    </p:spTree>
    <p:extLst>
      <p:ext uri="{BB962C8B-B14F-4D97-AF65-F5344CB8AC3E}">
        <p14:creationId xmlns:p14="http://schemas.microsoft.com/office/powerpoint/2010/main" val="104716635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A9A831B-9F0F-485C-B8A5-443DDCB350DC}"/>
              </a:ext>
            </a:extLst>
          </p:cNvPr>
          <p:cNvSpPr>
            <a:spLocks noGrp="1"/>
          </p:cNvSpPr>
          <p:nvPr>
            <p:ph idx="1"/>
          </p:nvPr>
        </p:nvSpPr>
        <p:spPr>
          <a:xfrm>
            <a:off x="609600" y="1243012"/>
            <a:ext cx="10972800" cy="5614987"/>
          </a:xfrm>
        </p:spPr>
        <p:txBody>
          <a:bodyPr>
            <a:noAutofit/>
          </a:bodyPr>
          <a:lstStyle/>
          <a:p>
            <a:pPr eaLnBrk="1" hangingPunct="1">
              <a:lnSpc>
                <a:spcPct val="90000"/>
              </a:lnSpc>
              <a:spcBef>
                <a:spcPts val="10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Live load applied to deck design strip for the heaviest transverse line of wheels (axle 4)</a:t>
            </a:r>
          </a:p>
          <a:p>
            <a:pPr eaLnBrk="1" hangingPunct="1">
              <a:lnSpc>
                <a:spcPct val="90000"/>
              </a:lnSpc>
              <a:spcBef>
                <a:spcPts val="10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Wheel loads positioned transversely within the design lanes for worst load effect</a:t>
            </a:r>
            <a:endParaRPr lang="en-CA" sz="2400" dirty="0">
              <a:latin typeface="Century Gothic" panose="020B0502020202020204" pitchFamily="34" charset="0"/>
            </a:endParaRPr>
          </a:p>
          <a:p>
            <a:pPr>
              <a:spcBef>
                <a:spcPts val="500"/>
              </a:spcBef>
            </a:pPr>
            <a:r>
              <a:rPr lang="en-CA" altLang="en-US" sz="2400" dirty="0">
                <a:solidFill>
                  <a:schemeClr val="tx1">
                    <a:lumMod val="85000"/>
                    <a:lumOff val="15000"/>
                  </a:schemeClr>
                </a:solidFill>
                <a:latin typeface="Century Gothic" panose="020B0502020202020204" pitchFamily="34" charset="0"/>
              </a:rPr>
              <a:t>Both two and three lanes are considered</a:t>
            </a:r>
          </a:p>
          <a:p>
            <a:pPr>
              <a:spcBef>
                <a:spcPts val="500"/>
              </a:spcBef>
            </a:pPr>
            <a:r>
              <a:rPr lang="en-CA" altLang="en-US" sz="2400" dirty="0">
                <a:solidFill>
                  <a:schemeClr val="tx1">
                    <a:lumMod val="85000"/>
                    <a:lumOff val="15000"/>
                  </a:schemeClr>
                </a:solidFill>
                <a:latin typeface="Century Gothic" panose="020B0502020202020204" pitchFamily="34" charset="0"/>
              </a:rPr>
              <a:t>Two lane configuration</a:t>
            </a:r>
          </a:p>
          <a:p>
            <a:pPr lvl="1"/>
            <a:r>
              <a:rPr lang="en-CA" altLang="en-US" sz="2000" dirty="0">
                <a:solidFill>
                  <a:schemeClr val="tx1">
                    <a:lumMod val="85000"/>
                    <a:lumOff val="15000"/>
                  </a:schemeClr>
                </a:solidFill>
                <a:latin typeface="Century Gothic" panose="020B0502020202020204" pitchFamily="34" charset="0"/>
              </a:rPr>
              <a:t>Each single load lane</a:t>
            </a:r>
          </a:p>
          <a:p>
            <a:pPr lvl="1"/>
            <a:r>
              <a:rPr lang="en-CA" altLang="en-US" sz="2000" dirty="0">
                <a:solidFill>
                  <a:schemeClr val="tx1">
                    <a:lumMod val="85000"/>
                    <a:lumOff val="15000"/>
                  </a:schemeClr>
                </a:solidFill>
                <a:latin typeface="Century Gothic" panose="020B0502020202020204" pitchFamily="34" charset="0"/>
              </a:rPr>
              <a:t>Both loaded lanes</a:t>
            </a:r>
          </a:p>
          <a:p>
            <a:r>
              <a:rPr lang="en-CA" altLang="en-US" sz="2400" dirty="0">
                <a:solidFill>
                  <a:schemeClr val="tx1">
                    <a:lumMod val="85000"/>
                    <a:lumOff val="15000"/>
                  </a:schemeClr>
                </a:solidFill>
                <a:latin typeface="Century Gothic" panose="020B0502020202020204" pitchFamily="34" charset="0"/>
              </a:rPr>
              <a:t>Multi-lane reduction factors</a:t>
            </a:r>
          </a:p>
          <a:p>
            <a:pPr lvl="1"/>
            <a:r>
              <a:rPr lang="en-CA" altLang="en-US" sz="2000" dirty="0">
                <a:solidFill>
                  <a:schemeClr val="tx1">
                    <a:lumMod val="85000"/>
                    <a:lumOff val="15000"/>
                  </a:schemeClr>
                </a:solidFill>
                <a:latin typeface="Century Gothic" panose="020B0502020202020204" pitchFamily="34" charset="0"/>
              </a:rPr>
              <a:t>1.0 for one loaded lane</a:t>
            </a:r>
          </a:p>
          <a:p>
            <a:pPr lvl="1"/>
            <a:r>
              <a:rPr lang="en-CA" altLang="en-US" sz="2000" dirty="0">
                <a:solidFill>
                  <a:schemeClr val="tx1">
                    <a:lumMod val="85000"/>
                    <a:lumOff val="15000"/>
                  </a:schemeClr>
                </a:solidFill>
                <a:latin typeface="Century Gothic" panose="020B0502020202020204" pitchFamily="34" charset="0"/>
              </a:rPr>
              <a:t>0.9 for two loaded lanes</a:t>
            </a:r>
          </a:p>
          <a:p>
            <a:pPr lvl="1"/>
            <a:r>
              <a:rPr lang="en-CA" altLang="en-US" sz="2000" dirty="0">
                <a:solidFill>
                  <a:schemeClr val="tx1">
                    <a:lumMod val="85000"/>
                    <a:lumOff val="15000"/>
                  </a:schemeClr>
                </a:solidFill>
                <a:latin typeface="Century Gothic" panose="020B0502020202020204" pitchFamily="34" charset="0"/>
              </a:rPr>
              <a:t>0.8 for 3 loaded lanes</a:t>
            </a:r>
          </a:p>
          <a:p>
            <a:r>
              <a:rPr lang="en-CA" altLang="en-US" sz="2000" dirty="0">
                <a:solidFill>
                  <a:schemeClr val="tx1">
                    <a:lumMod val="85000"/>
                    <a:lumOff val="15000"/>
                  </a:schemeClr>
                </a:solidFill>
                <a:latin typeface="Century Gothic" panose="020B0502020202020204" pitchFamily="34" charset="0"/>
              </a:rPr>
              <a:t>Analysis completed using computer structural analysis software</a:t>
            </a:r>
          </a:p>
        </p:txBody>
      </p:sp>
      <p:sp>
        <p:nvSpPr>
          <p:cNvPr id="5" name="Title 4">
            <a:extLst>
              <a:ext uri="{FF2B5EF4-FFF2-40B4-BE49-F238E27FC236}">
                <a16:creationId xmlns:a16="http://schemas.microsoft.com/office/drawing/2014/main" id="{38C1D0A1-B9CA-41B1-A09C-28D098BBEC40}"/>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MEMBER DESIGN – GLULAM DECK PANELS</a:t>
            </a:r>
          </a:p>
        </p:txBody>
      </p:sp>
    </p:spTree>
    <p:extLst>
      <p:ext uri="{BB962C8B-B14F-4D97-AF65-F5344CB8AC3E}">
        <p14:creationId xmlns:p14="http://schemas.microsoft.com/office/powerpoint/2010/main" val="415024807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A9A831B-9F0F-485C-B8A5-443DDCB350DC}"/>
              </a:ext>
            </a:extLst>
          </p:cNvPr>
          <p:cNvSpPr>
            <a:spLocks noGrp="1"/>
          </p:cNvSpPr>
          <p:nvPr>
            <p:ph idx="1"/>
          </p:nvPr>
        </p:nvSpPr>
        <p:spPr>
          <a:xfrm>
            <a:off x="609600" y="1243012"/>
            <a:ext cx="10972800" cy="5614987"/>
          </a:xfrm>
        </p:spPr>
        <p:txBody>
          <a:bodyPr>
            <a:noAutofit/>
          </a:bodyPr>
          <a:lstStyle/>
          <a:p>
            <a:pPr eaLnBrk="1" hangingPunct="1">
              <a:lnSpc>
                <a:spcPct val="90000"/>
              </a:lnSpc>
              <a:spcBef>
                <a:spcPts val="10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Wheel loads amplified by the dynamic load allowance of 0.4. This values is reduced by 30% for dynamic qualities of wood bridges per CHBDC clause 3.8.4.5.4.</a:t>
            </a:r>
          </a:p>
          <a:p>
            <a:pPr eaLnBrk="1" hangingPunct="1">
              <a:lnSpc>
                <a:spcPct val="90000"/>
              </a:lnSpc>
              <a:spcBef>
                <a:spcPts val="10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Dynamic load allowance is:</a:t>
            </a:r>
          </a:p>
          <a:p>
            <a:pPr lvl="1">
              <a:spcBef>
                <a:spcPts val="1000"/>
              </a:spcBef>
            </a:pPr>
            <a:r>
              <a:rPr lang="en-CA" altLang="en-US" sz="2000" dirty="0">
                <a:solidFill>
                  <a:schemeClr val="tx1">
                    <a:lumMod val="85000"/>
                    <a:lumOff val="15000"/>
                  </a:schemeClr>
                </a:solidFill>
                <a:latin typeface="Century Gothic" panose="020B0502020202020204" pitchFamily="34" charset="0"/>
              </a:rPr>
              <a:t>1 + 0.40 x 0.70 = 1.28</a:t>
            </a:r>
          </a:p>
          <a:p>
            <a:pPr eaLnBrk="1" hangingPunct="1">
              <a:lnSpc>
                <a:spcPct val="90000"/>
              </a:lnSpc>
              <a:spcBef>
                <a:spcPts val="10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All described load effects are applied to a continuous beam of          461 mm width that spans the full 14110 mm deck width</a:t>
            </a:r>
          </a:p>
          <a:p>
            <a:pPr lvl="1">
              <a:spcBef>
                <a:spcPts val="1000"/>
              </a:spcBef>
            </a:pPr>
            <a:r>
              <a:rPr lang="en-CA" altLang="en-US" sz="2000" dirty="0">
                <a:solidFill>
                  <a:schemeClr val="tx1">
                    <a:lumMod val="85000"/>
                    <a:lumOff val="15000"/>
                  </a:schemeClr>
                </a:solidFill>
                <a:latin typeface="Century Gothic" panose="020B0502020202020204" pitchFamily="34" charset="0"/>
              </a:rPr>
              <a:t>Girders assumed to act as rigid vertical supports</a:t>
            </a:r>
          </a:p>
        </p:txBody>
      </p:sp>
      <p:sp>
        <p:nvSpPr>
          <p:cNvPr id="5" name="Title 4">
            <a:extLst>
              <a:ext uri="{FF2B5EF4-FFF2-40B4-BE49-F238E27FC236}">
                <a16:creationId xmlns:a16="http://schemas.microsoft.com/office/drawing/2014/main" id="{38C1D0A1-B9CA-41B1-A09C-28D098BBEC40}"/>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MEMBER DESIGN – GLULAM DECK PANELS</a:t>
            </a:r>
          </a:p>
        </p:txBody>
      </p:sp>
    </p:spTree>
    <p:extLst>
      <p:ext uri="{BB962C8B-B14F-4D97-AF65-F5344CB8AC3E}">
        <p14:creationId xmlns:p14="http://schemas.microsoft.com/office/powerpoint/2010/main" val="173930457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AA9A831B-9F0F-485C-B8A5-443DDCB350DC}"/>
                  </a:ext>
                </a:extLst>
              </p:cNvPr>
              <p:cNvSpPr>
                <a:spLocks noGrp="1"/>
              </p:cNvSpPr>
              <p:nvPr>
                <p:ph idx="1"/>
              </p:nvPr>
            </p:nvSpPr>
            <p:spPr>
              <a:xfrm>
                <a:off x="609600" y="1243012"/>
                <a:ext cx="10972800" cy="5614987"/>
              </a:xfrm>
            </p:spPr>
            <p:txBody>
              <a:bodyPr>
                <a:noAutofit/>
              </a:bodyPr>
              <a:lstStyle/>
              <a:p>
                <a:pPr eaLnBrk="1" hangingPunct="1">
                  <a:lnSpc>
                    <a:spcPct val="90000"/>
                  </a:lnSpc>
                  <a:spcBef>
                    <a:spcPts val="10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Summary of factored bending moments on the deck design strip</a:t>
                </a:r>
              </a:p>
              <a:p>
                <a:pPr eaLnBrk="1" hangingPunct="1">
                  <a:lnSpc>
                    <a:spcPct val="90000"/>
                  </a:lnSpc>
                  <a:spcBef>
                    <a:spcPts val="1000"/>
                  </a:spcBef>
                  <a:buFont typeface="Arial" panose="020B0604020202020204" pitchFamily="34" charset="0"/>
                  <a:buChar char="•"/>
                </a:pPr>
                <a:endParaRPr lang="en-CA" altLang="en-US" sz="2400" dirty="0">
                  <a:solidFill>
                    <a:schemeClr val="tx1">
                      <a:lumMod val="85000"/>
                      <a:lumOff val="15000"/>
                    </a:schemeClr>
                  </a:solidFill>
                  <a:latin typeface="Century Gothic" panose="020B0502020202020204" pitchFamily="34" charset="0"/>
                </a:endParaRPr>
              </a:p>
              <a:p>
                <a:pPr eaLnBrk="1" hangingPunct="1">
                  <a:lnSpc>
                    <a:spcPct val="90000"/>
                  </a:lnSpc>
                  <a:spcBef>
                    <a:spcPts val="1000"/>
                  </a:spcBef>
                  <a:buFont typeface="Arial" panose="020B0604020202020204" pitchFamily="34" charset="0"/>
                  <a:buChar char="•"/>
                </a:pPr>
                <a:endParaRPr lang="en-CA" altLang="en-US" sz="2400" dirty="0">
                  <a:solidFill>
                    <a:schemeClr val="tx1">
                      <a:lumMod val="85000"/>
                      <a:lumOff val="15000"/>
                    </a:schemeClr>
                  </a:solidFill>
                  <a:latin typeface="Century Gothic" panose="020B0502020202020204" pitchFamily="34" charset="0"/>
                </a:endParaRPr>
              </a:p>
              <a:p>
                <a:pPr eaLnBrk="1" hangingPunct="1">
                  <a:lnSpc>
                    <a:spcPct val="90000"/>
                  </a:lnSpc>
                  <a:spcBef>
                    <a:spcPts val="1000"/>
                  </a:spcBef>
                  <a:buFont typeface="Arial" panose="020B0604020202020204" pitchFamily="34" charset="0"/>
                  <a:buChar char="•"/>
                </a:pPr>
                <a:endParaRPr lang="en-CA" altLang="en-US" sz="2400" dirty="0">
                  <a:solidFill>
                    <a:schemeClr val="tx1">
                      <a:lumMod val="85000"/>
                      <a:lumOff val="15000"/>
                    </a:schemeClr>
                  </a:solidFill>
                  <a:latin typeface="Century Gothic" panose="020B0502020202020204" pitchFamily="34" charset="0"/>
                </a:endParaRPr>
              </a:p>
              <a:p>
                <a:r>
                  <a:rPr lang="en-CA" sz="2400" dirty="0">
                    <a:latin typeface="Century Gothic" panose="020B0502020202020204" pitchFamily="34" charset="0"/>
                  </a:rPr>
                  <a:t>The flexural resistance of the deck, </a:t>
                </a:r>
                <a14:m>
                  <m:oMath xmlns:m="http://schemas.openxmlformats.org/officeDocument/2006/math">
                    <m:sSub>
                      <m:sSubPr>
                        <m:ctrlPr>
                          <a:rPr lang="en-CA" sz="2400" i="1" cap="small">
                            <a:latin typeface="Cambria Math" panose="02040503050406030204" pitchFamily="18" charset="0"/>
                          </a:rPr>
                        </m:ctrlPr>
                      </m:sSubPr>
                      <m:e>
                        <m:r>
                          <a:rPr lang="en-CA" sz="2400" i="1" cap="small">
                            <a:latin typeface="Cambria Math" panose="02040503050406030204" pitchFamily="18" charset="0"/>
                          </a:rPr>
                          <m:t>𝑀</m:t>
                        </m:r>
                      </m:e>
                      <m:sub>
                        <m:r>
                          <a:rPr lang="en-CA" sz="2400" i="1" cap="small">
                            <a:latin typeface="Cambria Math" panose="02040503050406030204" pitchFamily="18" charset="0"/>
                          </a:rPr>
                          <m:t>𝑟</m:t>
                        </m:r>
                        <m:r>
                          <a:rPr lang="en-CA" sz="2400" i="1" cap="small">
                            <a:latin typeface="Cambria Math" panose="02040503050406030204" pitchFamily="18" charset="0"/>
                          </a:rPr>
                          <m:t>,</m:t>
                        </m:r>
                        <m:r>
                          <a:rPr lang="en-CA" sz="2400" i="1" cap="small">
                            <a:latin typeface="Cambria Math" panose="02040503050406030204" pitchFamily="18" charset="0"/>
                          </a:rPr>
                          <m:t>𝑑𝑒𝑐𝑘</m:t>
                        </m:r>
                      </m:sub>
                    </m:sSub>
                  </m:oMath>
                </a14:m>
                <a:r>
                  <a:rPr lang="en-CA" sz="2400" cap="small" dirty="0">
                    <a:latin typeface="Century Gothic" panose="020B0502020202020204" pitchFamily="34" charset="0"/>
                  </a:rPr>
                  <a:t>, </a:t>
                </a:r>
                <a:r>
                  <a:rPr lang="en-CA" sz="2400" dirty="0">
                    <a:latin typeface="Century Gothic" panose="020B0502020202020204" pitchFamily="34" charset="0"/>
                  </a:rPr>
                  <a:t>is calculated as for a sawn wood member, per CHBDC clause 9.6.1. The resistance is equal to</a:t>
                </a:r>
              </a:p>
              <a:p>
                <a:pPr marL="0" indent="0">
                  <a:buNone/>
                </a:pPr>
                <a14:m>
                  <m:oMathPara xmlns:m="http://schemas.openxmlformats.org/officeDocument/2006/math">
                    <m:oMathParaPr>
                      <m:jc m:val="centerGroup"/>
                    </m:oMathParaPr>
                    <m:oMath xmlns:m="http://schemas.openxmlformats.org/officeDocument/2006/math">
                      <m:sSub>
                        <m:sSubPr>
                          <m:ctrlPr>
                            <a:rPr lang="en-CA" sz="2400" i="1" cap="small">
                              <a:latin typeface="Cambria Math" panose="02040503050406030204" pitchFamily="18" charset="0"/>
                            </a:rPr>
                          </m:ctrlPr>
                        </m:sSubPr>
                        <m:e>
                          <m:r>
                            <a:rPr lang="en-CA" sz="2400" i="1" cap="small">
                              <a:latin typeface="Cambria Math" panose="02040503050406030204" pitchFamily="18" charset="0"/>
                            </a:rPr>
                            <m:t>𝑀</m:t>
                          </m:r>
                        </m:e>
                        <m:sub>
                          <m:r>
                            <a:rPr lang="en-CA" sz="2400" i="1" cap="small">
                              <a:latin typeface="Cambria Math" panose="02040503050406030204" pitchFamily="18" charset="0"/>
                            </a:rPr>
                            <m:t>𝑟</m:t>
                          </m:r>
                          <m:r>
                            <a:rPr lang="en-CA" sz="2400" i="1" cap="small">
                              <a:latin typeface="Cambria Math" panose="02040503050406030204" pitchFamily="18" charset="0"/>
                            </a:rPr>
                            <m:t>,</m:t>
                          </m:r>
                          <m:r>
                            <a:rPr lang="en-CA" sz="2400" i="1" cap="small">
                              <a:latin typeface="Cambria Math" panose="02040503050406030204" pitchFamily="18" charset="0"/>
                            </a:rPr>
                            <m:t>𝑑𝑒𝑐𝑘</m:t>
                          </m:r>
                        </m:sub>
                      </m:sSub>
                      <m:r>
                        <a:rPr lang="en-CA" sz="2400" i="1" cap="small">
                          <a:latin typeface="Cambria Math" panose="02040503050406030204" pitchFamily="18" charset="0"/>
                        </a:rPr>
                        <m:t>=</m:t>
                      </m:r>
                      <m:r>
                        <a:rPr lang="en-CA" sz="2400" i="1" cap="small">
                          <a:latin typeface="Cambria Math" panose="02040503050406030204" pitchFamily="18" charset="0"/>
                        </a:rPr>
                        <m:t>𝜙</m:t>
                      </m:r>
                      <m:sSub>
                        <m:sSubPr>
                          <m:ctrlPr>
                            <a:rPr lang="en-CA" sz="2400" i="1" cap="small" smtClean="0">
                              <a:latin typeface="Cambria Math" panose="02040503050406030204" pitchFamily="18" charset="0"/>
                            </a:rPr>
                          </m:ctrlPr>
                        </m:sSubPr>
                        <m:e>
                          <m:r>
                            <a:rPr lang="en-CA" sz="2400" b="0" i="1" cap="small" smtClean="0">
                              <a:latin typeface="Cambria Math" panose="02040503050406030204" pitchFamily="18" charset="0"/>
                            </a:rPr>
                            <m:t>𝐹</m:t>
                          </m:r>
                        </m:e>
                        <m:sub>
                          <m:r>
                            <a:rPr lang="en-CA" sz="2400" i="1" cap="small">
                              <a:latin typeface="Cambria Math" panose="02040503050406030204" pitchFamily="18" charset="0"/>
                            </a:rPr>
                            <m:t>𝑏</m:t>
                          </m:r>
                        </m:sub>
                      </m:sSub>
                      <m:r>
                        <a:rPr lang="en-CA" sz="2400" i="1" cap="small">
                          <a:latin typeface="Cambria Math" panose="02040503050406030204" pitchFamily="18" charset="0"/>
                        </a:rPr>
                        <m:t>𝑆</m:t>
                      </m:r>
                      <m:sSub>
                        <m:sSubPr>
                          <m:ctrlPr>
                            <a:rPr lang="en-CA" sz="2400" i="1" cap="small">
                              <a:latin typeface="Cambria Math" panose="02040503050406030204" pitchFamily="18" charset="0"/>
                            </a:rPr>
                          </m:ctrlPr>
                        </m:sSubPr>
                        <m:e>
                          <m:sSub>
                            <m:sSubPr>
                              <m:ctrlPr>
                                <a:rPr lang="en-CA" sz="2400" i="1" cap="small">
                                  <a:latin typeface="Cambria Math" panose="02040503050406030204" pitchFamily="18" charset="0"/>
                                </a:rPr>
                              </m:ctrlPr>
                            </m:sSubPr>
                            <m:e>
                              <m:r>
                                <a:rPr lang="en-CA" sz="2400" i="1" cap="small">
                                  <a:latin typeface="Cambria Math" panose="02040503050406030204" pitchFamily="18" charset="0"/>
                                </a:rPr>
                                <m:t>𝐾</m:t>
                              </m:r>
                            </m:e>
                            <m:sub>
                              <m:r>
                                <a:rPr lang="en-CA" sz="2400" i="1" cap="small">
                                  <a:latin typeface="Cambria Math" panose="02040503050406030204" pitchFamily="18" charset="0"/>
                                </a:rPr>
                                <m:t>𝐿</m:t>
                              </m:r>
                            </m:sub>
                          </m:sSub>
                          <m:r>
                            <a:rPr lang="en-CA" sz="2400" i="1" cap="small">
                              <a:latin typeface="Cambria Math" panose="02040503050406030204" pitchFamily="18" charset="0"/>
                            </a:rPr>
                            <m:t>𝐾</m:t>
                          </m:r>
                        </m:e>
                        <m:sub>
                          <m:r>
                            <a:rPr lang="en-CA" sz="2400" i="1" cap="small">
                              <a:latin typeface="Cambria Math" panose="02040503050406030204" pitchFamily="18" charset="0"/>
                            </a:rPr>
                            <m:t>𝑍𝑏</m:t>
                          </m:r>
                        </m:sub>
                      </m:sSub>
                    </m:oMath>
                  </m:oMathPara>
                </a14:m>
                <a:endParaRPr lang="en-CA" sz="2400" cap="small" dirty="0">
                  <a:latin typeface="Century Gothic" panose="020B0502020202020204" pitchFamily="34" charset="0"/>
                </a:endParaRPr>
              </a:p>
              <a:p>
                <a:pPr marL="0" indent="0">
                  <a:buNone/>
                </a:pPr>
                <a:r>
                  <a:rPr lang="en-CA" sz="2400" dirty="0">
                    <a:latin typeface="Century Gothic" panose="020B0502020202020204" pitchFamily="34" charset="0"/>
                  </a:rPr>
                  <a:t>				Where </a:t>
                </a:r>
                <a14:m>
                  <m:oMath xmlns:m="http://schemas.openxmlformats.org/officeDocument/2006/math">
                    <m:sSub>
                      <m:sSubPr>
                        <m:ctrlPr>
                          <a:rPr lang="en-CA" sz="2400" i="1" cap="small">
                            <a:latin typeface="Cambria Math" panose="02040503050406030204" pitchFamily="18" charset="0"/>
                          </a:rPr>
                        </m:ctrlPr>
                      </m:sSubPr>
                      <m:e>
                        <m:r>
                          <a:rPr lang="en-CA" sz="2400" b="0" i="1" cap="small" smtClean="0">
                            <a:latin typeface="Cambria Math" panose="02040503050406030204" pitchFamily="18" charset="0"/>
                          </a:rPr>
                          <m:t>𝐹</m:t>
                        </m:r>
                      </m:e>
                      <m:sub>
                        <m:r>
                          <a:rPr lang="en-CA" sz="2400" b="0" i="1" cap="small" smtClean="0">
                            <a:latin typeface="Cambria Math" panose="02040503050406030204" pitchFamily="18" charset="0"/>
                          </a:rPr>
                          <m:t>𝑏</m:t>
                        </m:r>
                      </m:sub>
                    </m:sSub>
                    <m:r>
                      <a:rPr lang="en-CA" sz="2400" i="1" cap="small">
                        <a:latin typeface="Cambria Math" panose="02040503050406030204" pitchFamily="18" charset="0"/>
                      </a:rPr>
                      <m:t>=</m:t>
                    </m:r>
                    <m:sSub>
                      <m:sSubPr>
                        <m:ctrlPr>
                          <a:rPr lang="en-CA" sz="2400" i="1" cap="small">
                            <a:latin typeface="Cambria Math" panose="02040503050406030204" pitchFamily="18" charset="0"/>
                          </a:rPr>
                        </m:ctrlPr>
                      </m:sSubPr>
                      <m:e>
                        <m:r>
                          <a:rPr lang="en-CA" sz="2400" b="0" i="1" cap="small" smtClean="0">
                            <a:latin typeface="Cambria Math" panose="02040503050406030204" pitchFamily="18" charset="0"/>
                          </a:rPr>
                          <m:t>𝑓</m:t>
                        </m:r>
                      </m:e>
                      <m:sub>
                        <m:r>
                          <a:rPr lang="en-CA" sz="2400" i="1" cap="small">
                            <a:latin typeface="Cambria Math" panose="02040503050406030204" pitchFamily="18" charset="0"/>
                          </a:rPr>
                          <m:t>𝑏</m:t>
                        </m:r>
                      </m:sub>
                    </m:sSub>
                    <m:sSub>
                      <m:sSubPr>
                        <m:ctrlPr>
                          <a:rPr lang="en-CA" sz="2400" i="1" cap="small">
                            <a:latin typeface="Cambria Math" panose="02040503050406030204" pitchFamily="18" charset="0"/>
                          </a:rPr>
                        </m:ctrlPr>
                      </m:sSubPr>
                      <m:e>
                        <m:sSub>
                          <m:sSubPr>
                            <m:ctrlPr>
                              <a:rPr lang="en-CA" sz="2400" i="1" cap="small">
                                <a:latin typeface="Cambria Math" panose="02040503050406030204" pitchFamily="18" charset="0"/>
                              </a:rPr>
                            </m:ctrlPr>
                          </m:sSubPr>
                          <m:e>
                            <m:r>
                              <a:rPr lang="en-CA" sz="2400" i="1" cap="small">
                                <a:latin typeface="Cambria Math" panose="02040503050406030204" pitchFamily="18" charset="0"/>
                              </a:rPr>
                              <m:t>𝐾</m:t>
                            </m:r>
                          </m:e>
                          <m:sub>
                            <m:r>
                              <a:rPr lang="en-CA" sz="2400" b="0" i="1" cap="small" smtClean="0">
                                <a:latin typeface="Cambria Math" panose="02040503050406030204" pitchFamily="18" charset="0"/>
                              </a:rPr>
                              <m:t>𝐷</m:t>
                            </m:r>
                          </m:sub>
                        </m:sSub>
                        <m:r>
                          <a:rPr lang="en-CA" sz="2400" i="1" cap="small">
                            <a:latin typeface="Cambria Math" panose="02040503050406030204" pitchFamily="18" charset="0"/>
                          </a:rPr>
                          <m:t>𝐾</m:t>
                        </m:r>
                      </m:e>
                      <m:sub>
                        <m:r>
                          <a:rPr lang="en-CA" sz="2400" b="0" i="1" cap="small" smtClean="0">
                            <a:latin typeface="Cambria Math" panose="02040503050406030204" pitchFamily="18" charset="0"/>
                          </a:rPr>
                          <m:t>𝑆</m:t>
                        </m:r>
                        <m:r>
                          <a:rPr lang="en-CA" sz="2400" i="1" cap="small">
                            <a:latin typeface="Cambria Math" panose="02040503050406030204" pitchFamily="18" charset="0"/>
                          </a:rPr>
                          <m:t>𝑏</m:t>
                        </m:r>
                      </m:sub>
                    </m:sSub>
                    <m:sSub>
                      <m:sSubPr>
                        <m:ctrlPr>
                          <a:rPr lang="en-CA" sz="2400" i="1" cap="small">
                            <a:latin typeface="Cambria Math" panose="02040503050406030204" pitchFamily="18" charset="0"/>
                          </a:rPr>
                        </m:ctrlPr>
                      </m:sSubPr>
                      <m:e>
                        <m:sSub>
                          <m:sSubPr>
                            <m:ctrlPr>
                              <a:rPr lang="en-CA" sz="2400" i="1" cap="small">
                                <a:latin typeface="Cambria Math" panose="02040503050406030204" pitchFamily="18" charset="0"/>
                              </a:rPr>
                            </m:ctrlPr>
                          </m:sSubPr>
                          <m:e>
                            <m:r>
                              <a:rPr lang="en-CA" sz="2400" i="1" cap="small">
                                <a:latin typeface="Cambria Math" panose="02040503050406030204" pitchFamily="18" charset="0"/>
                              </a:rPr>
                              <m:t>𝐾</m:t>
                            </m:r>
                          </m:e>
                          <m:sub>
                            <m:r>
                              <a:rPr lang="en-CA" sz="2400" b="0" i="1" cap="small" smtClean="0">
                                <a:latin typeface="Cambria Math" panose="02040503050406030204" pitchFamily="18" charset="0"/>
                              </a:rPr>
                              <m:t>𝑇</m:t>
                            </m:r>
                          </m:sub>
                        </m:sSub>
                        <m:r>
                          <a:rPr lang="en-CA" sz="2400" i="1" cap="small">
                            <a:latin typeface="Cambria Math" panose="02040503050406030204" pitchFamily="18" charset="0"/>
                          </a:rPr>
                          <m:t>𝐾</m:t>
                        </m:r>
                      </m:e>
                      <m:sub>
                        <m:r>
                          <a:rPr lang="en-CA" sz="2400" b="0" i="1" cap="small" smtClean="0">
                            <a:latin typeface="Cambria Math" panose="02040503050406030204" pitchFamily="18" charset="0"/>
                          </a:rPr>
                          <m:t>𝑚</m:t>
                        </m:r>
                      </m:sub>
                    </m:sSub>
                  </m:oMath>
                </a14:m>
                <a:endParaRPr lang="en-CA" sz="2400" dirty="0">
                  <a:latin typeface="Century Gothic" panose="020B0502020202020204" pitchFamily="34" charset="0"/>
                </a:endParaRPr>
              </a:p>
              <a:p>
                <a:r>
                  <a:rPr lang="en-CA" sz="2400" dirty="0">
                    <a:latin typeface="Century Gothic" panose="020B0502020202020204" pitchFamily="34" charset="0"/>
                  </a:rPr>
                  <a:t>The material resistance factor, </a:t>
                </a:r>
                <a14:m>
                  <m:oMath xmlns:m="http://schemas.openxmlformats.org/officeDocument/2006/math">
                    <m:r>
                      <a:rPr lang="en-CA" sz="2400" i="1">
                        <a:latin typeface="Cambria Math" panose="02040503050406030204" pitchFamily="18" charset="0"/>
                      </a:rPr>
                      <m:t>∅</m:t>
                    </m:r>
                  </m:oMath>
                </a14:m>
                <a:r>
                  <a:rPr lang="en-CA" sz="2400" dirty="0">
                    <a:latin typeface="Century Gothic" panose="020B0502020202020204" pitchFamily="34" charset="0"/>
                  </a:rPr>
                  <a:t>, is determined from CHBDC Table 9.1 to be equal to 0.9 for sawn wood in flexure.</a:t>
                </a:r>
              </a:p>
              <a:p>
                <a:pPr eaLnBrk="1" hangingPunct="1">
                  <a:lnSpc>
                    <a:spcPct val="90000"/>
                  </a:lnSpc>
                  <a:spcBef>
                    <a:spcPts val="1000"/>
                  </a:spcBef>
                  <a:buFont typeface="Arial" panose="020B0604020202020204" pitchFamily="34" charset="0"/>
                  <a:buChar char="•"/>
                </a:pPr>
                <a:endParaRPr lang="en-CA" altLang="en-US" sz="2400" dirty="0">
                  <a:solidFill>
                    <a:schemeClr val="tx1">
                      <a:lumMod val="85000"/>
                      <a:lumOff val="15000"/>
                    </a:schemeClr>
                  </a:solidFill>
                  <a:latin typeface="Century Gothic" panose="020B0502020202020204" pitchFamily="34" charset="0"/>
                </a:endParaRPr>
              </a:p>
              <a:p>
                <a:pPr eaLnBrk="1" hangingPunct="1">
                  <a:lnSpc>
                    <a:spcPct val="90000"/>
                  </a:lnSpc>
                  <a:spcBef>
                    <a:spcPts val="1000"/>
                  </a:spcBef>
                  <a:buFont typeface="Arial" panose="020B0604020202020204" pitchFamily="34" charset="0"/>
                  <a:buChar char="•"/>
                </a:pPr>
                <a:endParaRPr lang="en-CA" altLang="en-US" sz="2400" dirty="0">
                  <a:solidFill>
                    <a:schemeClr val="tx1">
                      <a:lumMod val="85000"/>
                      <a:lumOff val="15000"/>
                    </a:schemeClr>
                  </a:solidFill>
                  <a:latin typeface="Century Gothic" panose="020B0502020202020204" pitchFamily="34" charset="0"/>
                </a:endParaRPr>
              </a:p>
            </p:txBody>
          </p:sp>
        </mc:Choice>
        <mc:Fallback xmlns="">
          <p:sp>
            <p:nvSpPr>
              <p:cNvPr id="4" name="Content Placeholder 2">
                <a:extLst>
                  <a:ext uri="{FF2B5EF4-FFF2-40B4-BE49-F238E27FC236}">
                    <a16:creationId xmlns:a16="http://schemas.microsoft.com/office/drawing/2014/main" id="{AA9A831B-9F0F-485C-B8A5-443DDCB350DC}"/>
                  </a:ext>
                </a:extLst>
              </p:cNvPr>
              <p:cNvSpPr>
                <a:spLocks noGrp="1" noRot="1" noChangeAspect="1" noMove="1" noResize="1" noEditPoints="1" noAdjustHandles="1" noChangeArrowheads="1" noChangeShapeType="1" noTextEdit="1"/>
              </p:cNvSpPr>
              <p:nvPr>
                <p:ph idx="1"/>
              </p:nvPr>
            </p:nvSpPr>
            <p:spPr>
              <a:xfrm>
                <a:off x="609600" y="1243012"/>
                <a:ext cx="10972800" cy="5614987"/>
              </a:xfrm>
              <a:blipFill>
                <a:blip r:embed="rId3"/>
                <a:stretch>
                  <a:fillRect l="-722" t="-1520"/>
                </a:stretch>
              </a:blipFill>
            </p:spPr>
            <p:txBody>
              <a:bodyPr/>
              <a:lstStyle/>
              <a:p>
                <a:r>
                  <a:rPr lang="en-CA">
                    <a:noFill/>
                  </a:rPr>
                  <a:t> </a:t>
                </a:r>
              </a:p>
            </p:txBody>
          </p:sp>
        </mc:Fallback>
      </mc:AlternateContent>
      <p:sp>
        <p:nvSpPr>
          <p:cNvPr id="5" name="Title 4">
            <a:extLst>
              <a:ext uri="{FF2B5EF4-FFF2-40B4-BE49-F238E27FC236}">
                <a16:creationId xmlns:a16="http://schemas.microsoft.com/office/drawing/2014/main" id="{38C1D0A1-B9CA-41B1-A09C-28D098BBEC40}"/>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FLEXURAL DESIGN – GLULAM DECK PANELS</a:t>
            </a:r>
          </a:p>
        </p:txBody>
      </p:sp>
      <p:graphicFrame>
        <p:nvGraphicFramePr>
          <p:cNvPr id="3" name="Table 2">
            <a:extLst>
              <a:ext uri="{FF2B5EF4-FFF2-40B4-BE49-F238E27FC236}">
                <a16:creationId xmlns:a16="http://schemas.microsoft.com/office/drawing/2014/main" id="{58FB16E6-2738-4970-A3E8-9050D38BCEAC}"/>
              </a:ext>
            </a:extLst>
          </p:cNvPr>
          <p:cNvGraphicFramePr>
            <a:graphicFrameLocks noGrp="1"/>
          </p:cNvGraphicFramePr>
          <p:nvPr>
            <p:extLst>
              <p:ext uri="{D42A27DB-BD31-4B8C-83A1-F6EECF244321}">
                <p14:modId xmlns:p14="http://schemas.microsoft.com/office/powerpoint/2010/main" val="1770641558"/>
              </p:ext>
            </p:extLst>
          </p:nvPr>
        </p:nvGraphicFramePr>
        <p:xfrm>
          <a:off x="2743200" y="1946097"/>
          <a:ext cx="6741993" cy="1062356"/>
        </p:xfrm>
        <a:graphic>
          <a:graphicData uri="http://schemas.openxmlformats.org/drawingml/2006/table">
            <a:tbl>
              <a:tblPr firstRow="1" firstCol="1" bandRow="1"/>
              <a:tblGrid>
                <a:gridCol w="1203503">
                  <a:extLst>
                    <a:ext uri="{9D8B030D-6E8A-4147-A177-3AD203B41FA5}">
                      <a16:colId xmlns:a16="http://schemas.microsoft.com/office/drawing/2014/main" val="1796370790"/>
                    </a:ext>
                  </a:extLst>
                </a:gridCol>
                <a:gridCol w="722781">
                  <a:extLst>
                    <a:ext uri="{9D8B030D-6E8A-4147-A177-3AD203B41FA5}">
                      <a16:colId xmlns:a16="http://schemas.microsoft.com/office/drawing/2014/main" val="818570"/>
                    </a:ext>
                  </a:extLst>
                </a:gridCol>
                <a:gridCol w="721931">
                  <a:extLst>
                    <a:ext uri="{9D8B030D-6E8A-4147-A177-3AD203B41FA5}">
                      <a16:colId xmlns:a16="http://schemas.microsoft.com/office/drawing/2014/main" val="2668956739"/>
                    </a:ext>
                  </a:extLst>
                </a:gridCol>
                <a:gridCol w="722781">
                  <a:extLst>
                    <a:ext uri="{9D8B030D-6E8A-4147-A177-3AD203B41FA5}">
                      <a16:colId xmlns:a16="http://schemas.microsoft.com/office/drawing/2014/main" val="422392061"/>
                    </a:ext>
                  </a:extLst>
                </a:gridCol>
                <a:gridCol w="721931">
                  <a:extLst>
                    <a:ext uri="{9D8B030D-6E8A-4147-A177-3AD203B41FA5}">
                      <a16:colId xmlns:a16="http://schemas.microsoft.com/office/drawing/2014/main" val="2437703870"/>
                    </a:ext>
                  </a:extLst>
                </a:gridCol>
                <a:gridCol w="722781">
                  <a:extLst>
                    <a:ext uri="{9D8B030D-6E8A-4147-A177-3AD203B41FA5}">
                      <a16:colId xmlns:a16="http://schemas.microsoft.com/office/drawing/2014/main" val="2857435200"/>
                    </a:ext>
                  </a:extLst>
                </a:gridCol>
                <a:gridCol w="1324109">
                  <a:extLst>
                    <a:ext uri="{9D8B030D-6E8A-4147-A177-3AD203B41FA5}">
                      <a16:colId xmlns:a16="http://schemas.microsoft.com/office/drawing/2014/main" val="1078349480"/>
                    </a:ext>
                  </a:extLst>
                </a:gridCol>
                <a:gridCol w="602176">
                  <a:extLst>
                    <a:ext uri="{9D8B030D-6E8A-4147-A177-3AD203B41FA5}">
                      <a16:colId xmlns:a16="http://schemas.microsoft.com/office/drawing/2014/main" val="1083615681"/>
                    </a:ext>
                  </a:extLst>
                </a:gridCol>
              </a:tblGrid>
              <a:tr h="169545">
                <a:tc>
                  <a:txBody>
                    <a:bodyPr/>
                    <a:lstStyle/>
                    <a:p>
                      <a:pPr>
                        <a:lnSpc>
                          <a:spcPct val="115000"/>
                        </a:lnSpc>
                        <a:spcAft>
                          <a:spcPts val="0"/>
                        </a:spcAft>
                      </a:pPr>
                      <a:r>
                        <a:rPr lang="en-CA" sz="1600" i="1" dirty="0">
                          <a:effectLst/>
                          <a:latin typeface="Cambria Math" panose="02040503050406030204" pitchFamily="18" charset="0"/>
                          <a:ea typeface="MS Mincho" panose="02020609040205080304" pitchFamily="49" charset="-128"/>
                          <a:cs typeface="Calibri" panose="020F0502020204030204" pitchFamily="34" charset="0"/>
                        </a:rPr>
                        <a:t>Span</a:t>
                      </a:r>
                      <a:endParaRPr lang="en-CA" sz="1600" dirty="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CA" sz="1600" i="1">
                          <a:effectLst/>
                          <a:latin typeface="Cambria Math" panose="02040503050406030204" pitchFamily="18" charset="0"/>
                          <a:ea typeface="MS Mincho" panose="02020609040205080304" pitchFamily="49" charset="-128"/>
                          <a:cs typeface="Calibri" panose="020F0502020204030204" pitchFamily="34" charset="0"/>
                        </a:rPr>
                        <a:t>SLS 1</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CA" sz="1600" i="1">
                          <a:effectLst/>
                          <a:latin typeface="Cambria Math" panose="02040503050406030204" pitchFamily="18" charset="0"/>
                          <a:ea typeface="MS Mincho" panose="02020609040205080304" pitchFamily="49" charset="-128"/>
                          <a:cs typeface="Calibri" panose="020F0502020204030204" pitchFamily="34" charset="0"/>
                        </a:rPr>
                        <a:t>ULS 1</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CA" sz="1600" i="1">
                          <a:effectLst/>
                          <a:latin typeface="Cambria Math" panose="02040503050406030204" pitchFamily="18" charset="0"/>
                          <a:ea typeface="MS Mincho" panose="02020609040205080304" pitchFamily="49" charset="-128"/>
                          <a:cs typeface="Calibri" panose="020F0502020204030204" pitchFamily="34" charset="0"/>
                        </a:rPr>
                        <a:t>ULS 2</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CA" sz="1600" i="1">
                          <a:effectLst/>
                          <a:latin typeface="Cambria Math" panose="02040503050406030204" pitchFamily="18" charset="0"/>
                          <a:ea typeface="MS Mincho" panose="02020609040205080304" pitchFamily="49" charset="-128"/>
                          <a:cs typeface="Calibri" panose="020F0502020204030204" pitchFamily="34" charset="0"/>
                        </a:rPr>
                        <a:t>ULS 3</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CA" sz="1600" i="1">
                          <a:effectLst/>
                          <a:latin typeface="Cambria Math" panose="02040503050406030204" pitchFamily="18" charset="0"/>
                          <a:ea typeface="MS Mincho" panose="02020609040205080304" pitchFamily="49" charset="-128"/>
                          <a:cs typeface="Calibri" panose="020F0502020204030204" pitchFamily="34" charset="0"/>
                        </a:rPr>
                        <a:t>ULS 4</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CA" sz="1600" i="1">
                          <a:effectLst/>
                          <a:latin typeface="Cambria Math" panose="02040503050406030204" pitchFamily="18" charset="0"/>
                          <a:ea typeface="MS Mincho" panose="02020609040205080304" pitchFamily="49" charset="-128"/>
                          <a:cs typeface="Calibri" panose="020F0502020204030204" pitchFamily="34" charset="0"/>
                        </a:rPr>
                        <a:t>ULS 4 (Uplift)</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CA" sz="1600" b="1" i="1">
                          <a:effectLst/>
                          <a:latin typeface="Cambria Math" panose="02040503050406030204" pitchFamily="18" charset="0"/>
                          <a:ea typeface="MS Mincho" panose="02020609040205080304" pitchFamily="49" charset="-128"/>
                          <a:cs typeface="Calibri" panose="020F0502020204030204" pitchFamily="34" charset="0"/>
                        </a:rPr>
                        <a:t> </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7754607"/>
                  </a:ext>
                </a:extLst>
              </a:tr>
              <a:tr h="166370">
                <a:tc>
                  <a:txBody>
                    <a:bodyPr/>
                    <a:lstStyle/>
                    <a:p>
                      <a:pPr>
                        <a:lnSpc>
                          <a:spcPct val="115000"/>
                        </a:lnSpc>
                        <a:spcAft>
                          <a:spcPts val="0"/>
                        </a:spcAft>
                      </a:pPr>
                      <a:r>
                        <a:rPr lang="en-CA" sz="1600" i="1" dirty="0">
                          <a:effectLst/>
                          <a:latin typeface="Cambria Math" panose="02040503050406030204" pitchFamily="18" charset="0"/>
                          <a:ea typeface="MS Mincho" panose="02020609040205080304" pitchFamily="49" charset="-128"/>
                          <a:cs typeface="Calibri" panose="020F0502020204030204" pitchFamily="34" charset="0"/>
                        </a:rPr>
                        <a:t>interior</a:t>
                      </a:r>
                      <a:endParaRPr lang="en-CA" sz="1600" dirty="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CA" sz="1600" cap="small" dirty="0">
                          <a:effectLst/>
                          <a:latin typeface="Adobe Caslon Pro" panose="0205050205050A020403" pitchFamily="18" charset="0"/>
                          <a:ea typeface="MS Mincho" panose="02020609040205080304" pitchFamily="49" charset="-128"/>
                          <a:cs typeface="Times New Roman" panose="02020603050405020304" pitchFamily="18" charset="0"/>
                        </a:rPr>
                        <a:t>18</a:t>
                      </a:r>
                      <a:endParaRPr lang="en-CA" sz="1600" dirty="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CA" sz="1600" cap="small" dirty="0">
                          <a:effectLst/>
                          <a:latin typeface="Adobe Caslon Pro" panose="0205050205050A020403" pitchFamily="18" charset="0"/>
                          <a:ea typeface="MS Mincho" panose="02020609040205080304" pitchFamily="49" charset="-128"/>
                          <a:cs typeface="Times New Roman" panose="02020603050405020304" pitchFamily="18" charset="0"/>
                        </a:rPr>
                        <a:t>34</a:t>
                      </a:r>
                      <a:endParaRPr lang="en-CA" sz="1600" dirty="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CA" sz="1600" cap="small">
                          <a:effectLst/>
                          <a:latin typeface="Adobe Caslon Pro" panose="0205050205050A020403" pitchFamily="18" charset="0"/>
                          <a:ea typeface="MS Mincho" panose="02020609040205080304" pitchFamily="49" charset="-128"/>
                          <a:cs typeface="Times New Roman" panose="02020603050405020304" pitchFamily="18" charset="0"/>
                        </a:rPr>
                        <a:t>32</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CA" sz="1600" cap="small">
                          <a:effectLst/>
                          <a:latin typeface="Adobe Caslon Pro" panose="0205050205050A020403" pitchFamily="18" charset="0"/>
                          <a:ea typeface="MS Mincho" panose="02020609040205080304" pitchFamily="49" charset="-128"/>
                          <a:cs typeface="Times New Roman" panose="02020603050405020304" pitchFamily="18" charset="0"/>
                        </a:rPr>
                        <a:t>28</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CA" sz="1600" cap="small">
                          <a:effectLst/>
                          <a:latin typeface="Adobe Caslon Pro" panose="0205050205050A020403" pitchFamily="18" charset="0"/>
                          <a:ea typeface="MS Mincho" panose="02020609040205080304" pitchFamily="49" charset="-128"/>
                          <a:cs typeface="Times New Roman" panose="02020603050405020304" pitchFamily="18" charset="0"/>
                        </a:rPr>
                        <a:t>1</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CA" sz="1600" cap="small">
                          <a:effectLst/>
                          <a:latin typeface="Adobe Caslon Pro" panose="0205050205050A020403" pitchFamily="18" charset="0"/>
                          <a:ea typeface="MS Mincho" panose="02020609040205080304" pitchFamily="49" charset="-128"/>
                          <a:cs typeface="Times New Roman" panose="02020603050405020304" pitchFamily="18" charset="0"/>
                        </a:rPr>
                        <a:t>1</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CA" sz="1600" i="1">
                          <a:effectLst/>
                          <a:latin typeface="Cambria Math" panose="02040503050406030204" pitchFamily="18" charset="0"/>
                          <a:ea typeface="Times New Roman" panose="02020603050405020304" pitchFamily="18" charset="0"/>
                          <a:cs typeface="Times New Roman" panose="02020603050405020304" pitchFamily="18" charset="0"/>
                        </a:rPr>
                        <a:t>kNm</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3338703"/>
                  </a:ext>
                </a:extLst>
              </a:tr>
              <a:tr h="166370">
                <a:tc>
                  <a:txBody>
                    <a:bodyPr/>
                    <a:lstStyle/>
                    <a:p>
                      <a:pPr>
                        <a:lnSpc>
                          <a:spcPct val="115000"/>
                        </a:lnSpc>
                        <a:spcAft>
                          <a:spcPts val="0"/>
                        </a:spcAft>
                      </a:pPr>
                      <a:r>
                        <a:rPr lang="en-CA" sz="1600" i="1">
                          <a:effectLst/>
                          <a:latin typeface="Cambria Math" panose="02040503050406030204" pitchFamily="18" charset="0"/>
                          <a:ea typeface="MS Mincho" panose="02020609040205080304" pitchFamily="49" charset="-128"/>
                          <a:cs typeface="Calibri" panose="020F0502020204030204" pitchFamily="34" charset="0"/>
                        </a:rPr>
                        <a:t>cantilever</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CA" sz="1600" cap="small" dirty="0">
                          <a:effectLst/>
                          <a:latin typeface="Adobe Caslon Pro" panose="0205050205050A020403" pitchFamily="18" charset="0"/>
                          <a:ea typeface="MS Mincho" panose="02020609040205080304" pitchFamily="49" charset="-128"/>
                          <a:cs typeface="Times New Roman" panose="02020603050405020304" pitchFamily="18" charset="0"/>
                        </a:rPr>
                        <a:t>-16</a:t>
                      </a:r>
                      <a:endParaRPr lang="en-CA" sz="1600" dirty="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CA" sz="1600" cap="small" dirty="0">
                          <a:effectLst/>
                          <a:latin typeface="Adobe Caslon Pro" panose="0205050205050A020403" pitchFamily="18" charset="0"/>
                          <a:ea typeface="MS Mincho" panose="02020609040205080304" pitchFamily="49" charset="-128"/>
                          <a:cs typeface="Times New Roman" panose="02020603050405020304" pitchFamily="18" charset="0"/>
                        </a:rPr>
                        <a:t>-30</a:t>
                      </a:r>
                      <a:endParaRPr lang="en-CA" sz="1600" dirty="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CA" sz="1600" cap="small" dirty="0">
                          <a:effectLst/>
                          <a:latin typeface="Adobe Caslon Pro" panose="0205050205050A020403" pitchFamily="18" charset="0"/>
                          <a:ea typeface="MS Mincho" panose="02020609040205080304" pitchFamily="49" charset="-128"/>
                          <a:cs typeface="Times New Roman" panose="02020603050405020304" pitchFamily="18" charset="0"/>
                        </a:rPr>
                        <a:t>-28</a:t>
                      </a:r>
                      <a:endParaRPr lang="en-CA" sz="1600" dirty="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CA" sz="1600" cap="small" dirty="0">
                          <a:effectLst/>
                          <a:latin typeface="Adobe Caslon Pro" panose="0205050205050A020403" pitchFamily="18" charset="0"/>
                          <a:ea typeface="MS Mincho" panose="02020609040205080304" pitchFamily="49" charset="-128"/>
                          <a:cs typeface="Times New Roman" panose="02020603050405020304" pitchFamily="18" charset="0"/>
                        </a:rPr>
                        <a:t>-25</a:t>
                      </a:r>
                      <a:endParaRPr lang="en-CA" sz="1600" dirty="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CA" sz="1600" cap="small" dirty="0">
                          <a:effectLst/>
                          <a:latin typeface="Adobe Caslon Pro" panose="0205050205050A020403" pitchFamily="18" charset="0"/>
                          <a:ea typeface="MS Mincho" panose="02020609040205080304" pitchFamily="49" charset="-128"/>
                          <a:cs typeface="Times New Roman" panose="02020603050405020304" pitchFamily="18" charset="0"/>
                        </a:rPr>
                        <a:t>-1</a:t>
                      </a:r>
                      <a:endParaRPr lang="en-CA" sz="1600" dirty="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CA" sz="1600" cap="small" dirty="0">
                          <a:effectLst/>
                          <a:latin typeface="Adobe Caslon Pro" panose="0205050205050A020403" pitchFamily="18" charset="0"/>
                          <a:ea typeface="MS Mincho" panose="02020609040205080304" pitchFamily="49" charset="-128"/>
                          <a:cs typeface="Times New Roman" panose="02020603050405020304" pitchFamily="18" charset="0"/>
                        </a:rPr>
                        <a:t>-1</a:t>
                      </a:r>
                      <a:endParaRPr lang="en-CA" sz="1600" dirty="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CA" sz="1600" i="1" dirty="0" err="1">
                          <a:effectLst/>
                          <a:latin typeface="Cambria Math" panose="02040503050406030204" pitchFamily="18" charset="0"/>
                          <a:ea typeface="Times New Roman" panose="02020603050405020304" pitchFamily="18" charset="0"/>
                          <a:cs typeface="Times New Roman" panose="02020603050405020304" pitchFamily="18" charset="0"/>
                        </a:rPr>
                        <a:t>kNm</a:t>
                      </a:r>
                      <a:endParaRPr lang="en-CA" sz="1600" dirty="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9288690"/>
                  </a:ext>
                </a:extLst>
              </a:tr>
            </a:tbl>
          </a:graphicData>
        </a:graphic>
      </p:graphicFrame>
    </p:spTree>
    <p:extLst>
      <p:ext uri="{BB962C8B-B14F-4D97-AF65-F5344CB8AC3E}">
        <p14:creationId xmlns:p14="http://schemas.microsoft.com/office/powerpoint/2010/main" val="355011145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AA9A831B-9F0F-485C-B8A5-443DDCB350DC}"/>
                  </a:ext>
                </a:extLst>
              </p:cNvPr>
              <p:cNvSpPr>
                <a:spLocks noGrp="1"/>
              </p:cNvSpPr>
              <p:nvPr>
                <p:ph idx="1"/>
              </p:nvPr>
            </p:nvSpPr>
            <p:spPr>
              <a:xfrm>
                <a:off x="609600" y="1243012"/>
                <a:ext cx="10972800" cy="5614987"/>
              </a:xfrm>
            </p:spPr>
            <p:txBody>
              <a:bodyPr>
                <a:noAutofit/>
              </a:bodyPr>
              <a:lstStyle/>
              <a:p>
                <a:pPr marL="0" indent="0">
                  <a:buNone/>
                </a:pPr>
                <a14:m>
                  <m:oMathPara xmlns:m="http://schemas.openxmlformats.org/officeDocument/2006/math">
                    <m:oMathParaPr>
                      <m:jc m:val="centerGroup"/>
                    </m:oMathParaPr>
                    <m:oMath xmlns:m="http://schemas.openxmlformats.org/officeDocument/2006/math">
                      <m:sSub>
                        <m:sSubPr>
                          <m:ctrlPr>
                            <a:rPr lang="en-CA" sz="2400" i="1" cap="small" smtClean="0">
                              <a:latin typeface="Cambria Math" panose="02040503050406030204" pitchFamily="18" charset="0"/>
                            </a:rPr>
                          </m:ctrlPr>
                        </m:sSubPr>
                        <m:e>
                          <m:r>
                            <a:rPr lang="en-CA" sz="2400" i="1" cap="small">
                              <a:latin typeface="Cambria Math" panose="02040503050406030204" pitchFamily="18" charset="0"/>
                            </a:rPr>
                            <m:t>𝑀</m:t>
                          </m:r>
                        </m:e>
                        <m:sub>
                          <m:r>
                            <a:rPr lang="en-CA" sz="2400" i="1" cap="small">
                              <a:latin typeface="Cambria Math" panose="02040503050406030204" pitchFamily="18" charset="0"/>
                            </a:rPr>
                            <m:t>𝑟</m:t>
                          </m:r>
                          <m:r>
                            <a:rPr lang="en-CA" sz="2400" i="1" cap="small">
                              <a:latin typeface="Cambria Math" panose="02040503050406030204" pitchFamily="18" charset="0"/>
                            </a:rPr>
                            <m:t>,</m:t>
                          </m:r>
                          <m:r>
                            <a:rPr lang="en-CA" sz="2400" i="1" cap="small">
                              <a:latin typeface="Cambria Math" panose="02040503050406030204" pitchFamily="18" charset="0"/>
                            </a:rPr>
                            <m:t>𝑑𝑒𝑐𝑘</m:t>
                          </m:r>
                        </m:sub>
                      </m:sSub>
                      <m:r>
                        <a:rPr lang="en-CA" sz="2400" i="1" cap="small">
                          <a:latin typeface="Cambria Math" panose="02040503050406030204" pitchFamily="18" charset="0"/>
                        </a:rPr>
                        <m:t>=</m:t>
                      </m:r>
                      <m:r>
                        <a:rPr lang="en-CA" sz="2400" i="1" cap="small">
                          <a:latin typeface="Cambria Math" panose="02040503050406030204" pitchFamily="18" charset="0"/>
                        </a:rPr>
                        <m:t>𝜙</m:t>
                      </m:r>
                      <m:sSub>
                        <m:sSubPr>
                          <m:ctrlPr>
                            <a:rPr lang="en-CA" sz="2400" i="1" cap="small">
                              <a:latin typeface="Cambria Math" panose="02040503050406030204" pitchFamily="18" charset="0"/>
                            </a:rPr>
                          </m:ctrlPr>
                        </m:sSubPr>
                        <m:e>
                          <m:r>
                            <a:rPr lang="en-CA" sz="2400" i="1" cap="small">
                              <a:latin typeface="Cambria Math" panose="02040503050406030204" pitchFamily="18" charset="0"/>
                            </a:rPr>
                            <m:t>𝐹</m:t>
                          </m:r>
                        </m:e>
                        <m:sub>
                          <m:r>
                            <a:rPr lang="en-CA" sz="2400" i="1" cap="small">
                              <a:latin typeface="Cambria Math" panose="02040503050406030204" pitchFamily="18" charset="0"/>
                            </a:rPr>
                            <m:t>𝑏</m:t>
                          </m:r>
                        </m:sub>
                      </m:sSub>
                      <m:r>
                        <a:rPr lang="en-CA" sz="2400" i="1" cap="small">
                          <a:latin typeface="Cambria Math" panose="02040503050406030204" pitchFamily="18" charset="0"/>
                        </a:rPr>
                        <m:t>𝑆</m:t>
                      </m:r>
                      <m:sSub>
                        <m:sSubPr>
                          <m:ctrlPr>
                            <a:rPr lang="en-CA" sz="2400" i="1" cap="small">
                              <a:latin typeface="Cambria Math" panose="02040503050406030204" pitchFamily="18" charset="0"/>
                            </a:rPr>
                          </m:ctrlPr>
                        </m:sSubPr>
                        <m:e>
                          <m:sSub>
                            <m:sSubPr>
                              <m:ctrlPr>
                                <a:rPr lang="en-CA" sz="2400" i="1" cap="small">
                                  <a:latin typeface="Cambria Math" panose="02040503050406030204" pitchFamily="18" charset="0"/>
                                </a:rPr>
                              </m:ctrlPr>
                            </m:sSubPr>
                            <m:e>
                              <m:r>
                                <a:rPr lang="en-CA" sz="2400" i="1" cap="small">
                                  <a:latin typeface="Cambria Math" panose="02040503050406030204" pitchFamily="18" charset="0"/>
                                </a:rPr>
                                <m:t>𝐾</m:t>
                              </m:r>
                            </m:e>
                            <m:sub>
                              <m:r>
                                <a:rPr lang="en-CA" sz="2400" i="1" cap="small">
                                  <a:latin typeface="Cambria Math" panose="02040503050406030204" pitchFamily="18" charset="0"/>
                                </a:rPr>
                                <m:t>𝐿</m:t>
                              </m:r>
                            </m:sub>
                          </m:sSub>
                          <m:r>
                            <a:rPr lang="en-CA" sz="2400" i="1" cap="small">
                              <a:latin typeface="Cambria Math" panose="02040503050406030204" pitchFamily="18" charset="0"/>
                            </a:rPr>
                            <m:t>𝐾</m:t>
                          </m:r>
                        </m:e>
                        <m:sub>
                          <m:r>
                            <a:rPr lang="en-CA" sz="2400" i="1" cap="small">
                              <a:latin typeface="Cambria Math" panose="02040503050406030204" pitchFamily="18" charset="0"/>
                            </a:rPr>
                            <m:t>𝑍𝑏</m:t>
                          </m:r>
                        </m:sub>
                      </m:sSub>
                    </m:oMath>
                  </m:oMathPara>
                </a14:m>
                <a:endParaRPr lang="en-CA" sz="2400" cap="small" dirty="0">
                  <a:latin typeface="Century Gothic" panose="020B0502020202020204" pitchFamily="34" charset="0"/>
                </a:endParaRPr>
              </a:p>
              <a:p>
                <a:pPr marL="0" indent="0">
                  <a:buNone/>
                </a:pPr>
                <a:r>
                  <a:rPr lang="en-CA" sz="2400" dirty="0">
                    <a:latin typeface="Century Gothic" panose="020B0502020202020204" pitchFamily="34" charset="0"/>
                  </a:rPr>
                  <a:t>				Where </a:t>
                </a:r>
                <a14:m>
                  <m:oMath xmlns:m="http://schemas.openxmlformats.org/officeDocument/2006/math">
                    <m:sSub>
                      <m:sSubPr>
                        <m:ctrlPr>
                          <a:rPr lang="en-CA" sz="2400" i="1" cap="small">
                            <a:latin typeface="Cambria Math" panose="02040503050406030204" pitchFamily="18" charset="0"/>
                          </a:rPr>
                        </m:ctrlPr>
                      </m:sSubPr>
                      <m:e>
                        <m:r>
                          <a:rPr lang="en-CA" sz="2400" i="1" cap="small">
                            <a:latin typeface="Cambria Math" panose="02040503050406030204" pitchFamily="18" charset="0"/>
                          </a:rPr>
                          <m:t>𝐹</m:t>
                        </m:r>
                      </m:e>
                      <m:sub>
                        <m:r>
                          <a:rPr lang="en-CA" sz="2400" i="1" cap="small">
                            <a:latin typeface="Cambria Math" panose="02040503050406030204" pitchFamily="18" charset="0"/>
                          </a:rPr>
                          <m:t>𝑏</m:t>
                        </m:r>
                      </m:sub>
                    </m:sSub>
                    <m:r>
                      <a:rPr lang="en-CA" sz="2400" i="1" cap="small">
                        <a:latin typeface="Cambria Math" panose="02040503050406030204" pitchFamily="18" charset="0"/>
                      </a:rPr>
                      <m:t>=</m:t>
                    </m:r>
                    <m:sSub>
                      <m:sSubPr>
                        <m:ctrlPr>
                          <a:rPr lang="en-CA" sz="2400" i="1" cap="small">
                            <a:latin typeface="Cambria Math" panose="02040503050406030204" pitchFamily="18" charset="0"/>
                          </a:rPr>
                        </m:ctrlPr>
                      </m:sSubPr>
                      <m:e>
                        <m:r>
                          <a:rPr lang="en-CA" sz="2400" i="1" cap="small">
                            <a:latin typeface="Cambria Math" panose="02040503050406030204" pitchFamily="18" charset="0"/>
                          </a:rPr>
                          <m:t>𝑓</m:t>
                        </m:r>
                      </m:e>
                      <m:sub>
                        <m:r>
                          <a:rPr lang="en-CA" sz="2400" i="1" cap="small">
                            <a:latin typeface="Cambria Math" panose="02040503050406030204" pitchFamily="18" charset="0"/>
                          </a:rPr>
                          <m:t>𝑏</m:t>
                        </m:r>
                      </m:sub>
                    </m:sSub>
                    <m:sSub>
                      <m:sSubPr>
                        <m:ctrlPr>
                          <a:rPr lang="en-CA" sz="2400" i="1" cap="small">
                            <a:latin typeface="Cambria Math" panose="02040503050406030204" pitchFamily="18" charset="0"/>
                          </a:rPr>
                        </m:ctrlPr>
                      </m:sSubPr>
                      <m:e>
                        <m:sSub>
                          <m:sSubPr>
                            <m:ctrlPr>
                              <a:rPr lang="en-CA" sz="2400" i="1" cap="small">
                                <a:latin typeface="Cambria Math" panose="02040503050406030204" pitchFamily="18" charset="0"/>
                              </a:rPr>
                            </m:ctrlPr>
                          </m:sSubPr>
                          <m:e>
                            <m:r>
                              <a:rPr lang="en-CA" sz="2400" i="1" cap="small">
                                <a:latin typeface="Cambria Math" panose="02040503050406030204" pitchFamily="18" charset="0"/>
                              </a:rPr>
                              <m:t>𝐾</m:t>
                            </m:r>
                          </m:e>
                          <m:sub>
                            <m:r>
                              <a:rPr lang="en-CA" sz="2400" i="1" cap="small">
                                <a:latin typeface="Cambria Math" panose="02040503050406030204" pitchFamily="18" charset="0"/>
                              </a:rPr>
                              <m:t>𝐷</m:t>
                            </m:r>
                          </m:sub>
                        </m:sSub>
                        <m:r>
                          <a:rPr lang="en-CA" sz="2400" i="1" cap="small">
                            <a:latin typeface="Cambria Math" panose="02040503050406030204" pitchFamily="18" charset="0"/>
                          </a:rPr>
                          <m:t>𝐾</m:t>
                        </m:r>
                      </m:e>
                      <m:sub>
                        <m:r>
                          <a:rPr lang="en-CA" sz="2400" i="1" cap="small">
                            <a:latin typeface="Cambria Math" panose="02040503050406030204" pitchFamily="18" charset="0"/>
                          </a:rPr>
                          <m:t>𝑆𝑏</m:t>
                        </m:r>
                      </m:sub>
                    </m:sSub>
                    <m:sSub>
                      <m:sSubPr>
                        <m:ctrlPr>
                          <a:rPr lang="en-CA" sz="2400" i="1" cap="small">
                            <a:latin typeface="Cambria Math" panose="02040503050406030204" pitchFamily="18" charset="0"/>
                          </a:rPr>
                        </m:ctrlPr>
                      </m:sSubPr>
                      <m:e>
                        <m:sSub>
                          <m:sSubPr>
                            <m:ctrlPr>
                              <a:rPr lang="en-CA" sz="2400" i="1" cap="small">
                                <a:latin typeface="Cambria Math" panose="02040503050406030204" pitchFamily="18" charset="0"/>
                              </a:rPr>
                            </m:ctrlPr>
                          </m:sSubPr>
                          <m:e>
                            <m:r>
                              <a:rPr lang="en-CA" sz="2400" i="1" cap="small">
                                <a:latin typeface="Cambria Math" panose="02040503050406030204" pitchFamily="18" charset="0"/>
                              </a:rPr>
                              <m:t>𝐾</m:t>
                            </m:r>
                          </m:e>
                          <m:sub>
                            <m:r>
                              <a:rPr lang="en-CA" sz="2400" i="1" cap="small">
                                <a:latin typeface="Cambria Math" panose="02040503050406030204" pitchFamily="18" charset="0"/>
                              </a:rPr>
                              <m:t>𝑇</m:t>
                            </m:r>
                          </m:sub>
                        </m:sSub>
                        <m:r>
                          <a:rPr lang="en-CA" sz="2400" i="1" cap="small">
                            <a:latin typeface="Cambria Math" panose="02040503050406030204" pitchFamily="18" charset="0"/>
                          </a:rPr>
                          <m:t>𝐾</m:t>
                        </m:r>
                      </m:e>
                      <m:sub>
                        <m:r>
                          <a:rPr lang="en-CA" sz="2400" i="1" cap="small">
                            <a:latin typeface="Cambria Math" panose="02040503050406030204" pitchFamily="18" charset="0"/>
                          </a:rPr>
                          <m:t>𝑚</m:t>
                        </m:r>
                      </m:sub>
                    </m:sSub>
                  </m:oMath>
                </a14:m>
                <a:endParaRPr lang="en-CA" altLang="en-US" sz="2400" dirty="0">
                  <a:solidFill>
                    <a:schemeClr val="tx1">
                      <a:lumMod val="85000"/>
                      <a:lumOff val="15000"/>
                    </a:schemeClr>
                  </a:solidFill>
                  <a:latin typeface="Century Gothic" panose="020B0502020202020204" pitchFamily="34" charset="0"/>
                </a:endParaRPr>
              </a:p>
              <a:p>
                <a14:m>
                  <m:oMath xmlns:m="http://schemas.openxmlformats.org/officeDocument/2006/math">
                    <m:sSub>
                      <m:sSubPr>
                        <m:ctrlPr>
                          <a:rPr lang="en-CA" sz="2400" i="1" cap="small" smtClean="0">
                            <a:latin typeface="Cambria Math" panose="02040503050406030204" pitchFamily="18" charset="0"/>
                          </a:rPr>
                        </m:ctrlPr>
                      </m:sSubPr>
                      <m:e>
                        <m:r>
                          <a:rPr lang="en-CA" sz="2400" b="0" i="1" cap="small" smtClean="0">
                            <a:latin typeface="Cambria Math" panose="02040503050406030204" pitchFamily="18" charset="0"/>
                          </a:rPr>
                          <m:t>𝐾</m:t>
                        </m:r>
                      </m:e>
                      <m:sub>
                        <m:r>
                          <a:rPr lang="en-CA" sz="2400" b="0" i="1" cap="small" smtClean="0">
                            <a:latin typeface="Cambria Math" panose="02040503050406030204" pitchFamily="18" charset="0"/>
                          </a:rPr>
                          <m:t>𝐷</m:t>
                        </m:r>
                      </m:sub>
                    </m:sSub>
                  </m:oMath>
                </a14:m>
                <a:r>
                  <a:rPr lang="en-CA" altLang="en-US" sz="2400" dirty="0">
                    <a:solidFill>
                      <a:schemeClr val="tx1">
                        <a:lumMod val="85000"/>
                        <a:lumOff val="15000"/>
                      </a:schemeClr>
                    </a:solidFill>
                    <a:latin typeface="Century Gothic" panose="020B0502020202020204" pitchFamily="34" charset="0"/>
                  </a:rPr>
                  <a:t> per CHBDC clause 9.5.3 = 1.0</a:t>
                </a:r>
              </a:p>
              <a:p>
                <a14:m>
                  <m:oMath xmlns:m="http://schemas.openxmlformats.org/officeDocument/2006/math">
                    <m:sSub>
                      <m:sSubPr>
                        <m:ctrlPr>
                          <a:rPr lang="en-CA" sz="2400" i="1" cap="small">
                            <a:latin typeface="Cambria Math" panose="02040503050406030204" pitchFamily="18" charset="0"/>
                          </a:rPr>
                        </m:ctrlPr>
                      </m:sSubPr>
                      <m:e>
                        <m:r>
                          <a:rPr lang="en-CA" sz="2400" i="1" cap="small">
                            <a:latin typeface="Cambria Math" panose="02040503050406030204" pitchFamily="18" charset="0"/>
                          </a:rPr>
                          <m:t>𝐾</m:t>
                        </m:r>
                      </m:e>
                      <m:sub>
                        <m:r>
                          <a:rPr lang="en-CA" sz="2400" i="1" cap="small">
                            <a:latin typeface="Cambria Math" panose="02040503050406030204" pitchFamily="18" charset="0"/>
                          </a:rPr>
                          <m:t>𝑠𝑏</m:t>
                        </m:r>
                      </m:sub>
                    </m:sSub>
                  </m:oMath>
                </a14:m>
                <a:r>
                  <a:rPr lang="en-CA" altLang="en-US" sz="2400" dirty="0">
                    <a:solidFill>
                      <a:schemeClr val="tx1">
                        <a:lumMod val="85000"/>
                        <a:lumOff val="15000"/>
                      </a:schemeClr>
                    </a:solidFill>
                    <a:latin typeface="Century Gothic" panose="020B0502020202020204" pitchFamily="34" charset="0"/>
                  </a:rPr>
                  <a:t> per CHBDC Table 9.2 = 0.84</a:t>
                </a:r>
              </a:p>
              <a:p>
                <a14:m>
                  <m:oMath xmlns:m="http://schemas.openxmlformats.org/officeDocument/2006/math">
                    <m:sSub>
                      <m:sSubPr>
                        <m:ctrlPr>
                          <a:rPr lang="en-CA" sz="2400" i="1" cap="small">
                            <a:latin typeface="Cambria Math" panose="02040503050406030204" pitchFamily="18" charset="0"/>
                          </a:rPr>
                        </m:ctrlPr>
                      </m:sSubPr>
                      <m:e>
                        <m:r>
                          <a:rPr lang="en-CA" sz="2400" i="1" cap="small">
                            <a:latin typeface="Cambria Math" panose="02040503050406030204" pitchFamily="18" charset="0"/>
                          </a:rPr>
                          <m:t>𝐾</m:t>
                        </m:r>
                      </m:e>
                      <m:sub>
                        <m:r>
                          <a:rPr lang="en-CA" sz="2400" b="0" i="1" cap="small" smtClean="0">
                            <a:latin typeface="Cambria Math" panose="02040503050406030204" pitchFamily="18" charset="0"/>
                          </a:rPr>
                          <m:t>𝑇</m:t>
                        </m:r>
                      </m:sub>
                    </m:sSub>
                  </m:oMath>
                </a14:m>
                <a:r>
                  <a:rPr lang="en-CA" altLang="en-US" sz="2400" dirty="0">
                    <a:solidFill>
                      <a:schemeClr val="tx1">
                        <a:lumMod val="85000"/>
                        <a:lumOff val="15000"/>
                      </a:schemeClr>
                    </a:solidFill>
                    <a:latin typeface="Century Gothic" panose="020B0502020202020204" pitchFamily="34" charset="0"/>
                  </a:rPr>
                  <a:t> per CHBDC Table 9.6 = 0.85</a:t>
                </a:r>
              </a:p>
              <a:p>
                <a14:m>
                  <m:oMath xmlns:m="http://schemas.openxmlformats.org/officeDocument/2006/math">
                    <m:sSub>
                      <m:sSubPr>
                        <m:ctrlPr>
                          <a:rPr lang="en-CA" sz="2400" i="1" cap="small">
                            <a:latin typeface="Cambria Math" panose="02040503050406030204" pitchFamily="18" charset="0"/>
                          </a:rPr>
                        </m:ctrlPr>
                      </m:sSubPr>
                      <m:e>
                        <m:r>
                          <a:rPr lang="en-CA" sz="2400" i="1" cap="small">
                            <a:latin typeface="Cambria Math" panose="02040503050406030204" pitchFamily="18" charset="0"/>
                          </a:rPr>
                          <m:t>𝐾</m:t>
                        </m:r>
                      </m:e>
                      <m:sub>
                        <m:r>
                          <a:rPr lang="en-CA" sz="2400" i="1" cap="small">
                            <a:latin typeface="Cambria Math" panose="02040503050406030204" pitchFamily="18" charset="0"/>
                          </a:rPr>
                          <m:t>𝑚</m:t>
                        </m:r>
                      </m:sub>
                    </m:sSub>
                  </m:oMath>
                </a14:m>
                <a:r>
                  <a:rPr lang="en-CA" altLang="en-US" sz="2400" dirty="0">
                    <a:solidFill>
                      <a:schemeClr val="tx1">
                        <a:lumMod val="85000"/>
                        <a:lumOff val="15000"/>
                      </a:schemeClr>
                    </a:solidFill>
                    <a:latin typeface="Century Gothic" panose="020B0502020202020204" pitchFamily="34" charset="0"/>
                  </a:rPr>
                  <a:t> per CHBDC clause 9.5.6 = 1.36</a:t>
                </a:r>
              </a:p>
              <a:p>
                <a14:m>
                  <m:oMath xmlns:m="http://schemas.openxmlformats.org/officeDocument/2006/math">
                    <m:sSub>
                      <m:sSubPr>
                        <m:ctrlPr>
                          <a:rPr lang="en-CA" sz="2400" i="1" cap="small">
                            <a:latin typeface="Cambria Math" panose="02040503050406030204" pitchFamily="18" charset="0"/>
                          </a:rPr>
                        </m:ctrlPr>
                      </m:sSubPr>
                      <m:e>
                        <m:r>
                          <a:rPr lang="en-CA" sz="2400" i="1" cap="small">
                            <a:latin typeface="Cambria Math" panose="02040503050406030204" pitchFamily="18" charset="0"/>
                          </a:rPr>
                          <m:t>𝑓</m:t>
                        </m:r>
                      </m:e>
                      <m:sub>
                        <m:r>
                          <a:rPr lang="en-CA" sz="2400" i="1" cap="small">
                            <a:latin typeface="Cambria Math" panose="02040503050406030204" pitchFamily="18" charset="0"/>
                          </a:rPr>
                          <m:t>𝑏</m:t>
                        </m:r>
                      </m:sub>
                    </m:sSub>
                  </m:oMath>
                </a14:m>
                <a:r>
                  <a:rPr lang="en-CA" altLang="en-US" sz="2400" dirty="0">
                    <a:solidFill>
                      <a:schemeClr val="tx1">
                        <a:lumMod val="85000"/>
                        <a:lumOff val="15000"/>
                      </a:schemeClr>
                    </a:solidFill>
                    <a:latin typeface="Century Gothic" panose="020B0502020202020204" pitchFamily="34" charset="0"/>
                  </a:rPr>
                  <a:t> per CHBDC Table 9.16 = 11.8 MPa</a:t>
                </a:r>
              </a:p>
              <a:p>
                <a:endParaRPr lang="en-CA" altLang="en-US" sz="2400" dirty="0">
                  <a:solidFill>
                    <a:schemeClr val="tx1">
                      <a:lumMod val="85000"/>
                      <a:lumOff val="15000"/>
                    </a:schemeClr>
                  </a:solidFill>
                  <a:latin typeface="Century Gothic" panose="020B0502020202020204" pitchFamily="34" charset="0"/>
                </a:endParaRPr>
              </a:p>
              <a:p>
                <a:pPr marL="0" indent="0">
                  <a:buNone/>
                </a:pPr>
                <a:endParaRPr lang="en-CA" altLang="en-US" sz="2400" dirty="0">
                  <a:solidFill>
                    <a:schemeClr val="tx1">
                      <a:lumMod val="85000"/>
                      <a:lumOff val="15000"/>
                    </a:schemeClr>
                  </a:solidFill>
                  <a:latin typeface="Century Gothic" panose="020B0502020202020204" pitchFamily="34" charset="0"/>
                </a:endParaRPr>
              </a:p>
              <a:p>
                <a:pPr marL="0" indent="0">
                  <a:buNone/>
                </a:pPr>
                <a14:m>
                  <m:oMathPara xmlns:m="http://schemas.openxmlformats.org/officeDocument/2006/math">
                    <m:oMathParaPr>
                      <m:jc m:val="centerGroup"/>
                    </m:oMathParaPr>
                    <m:oMath xmlns:m="http://schemas.openxmlformats.org/officeDocument/2006/math">
                      <m:sSub>
                        <m:sSubPr>
                          <m:ctrlPr>
                            <a:rPr lang="en-CA" sz="2400" i="1" cap="small" smtClean="0">
                              <a:latin typeface="Cambria Math" panose="02040503050406030204" pitchFamily="18" charset="0"/>
                            </a:rPr>
                          </m:ctrlPr>
                        </m:sSubPr>
                        <m:e>
                          <m:r>
                            <a:rPr lang="en-CA" sz="2400" i="1" cap="small">
                              <a:latin typeface="Cambria Math" panose="02040503050406030204" pitchFamily="18" charset="0"/>
                            </a:rPr>
                            <m:t>𝐹</m:t>
                          </m:r>
                        </m:e>
                        <m:sub>
                          <m:r>
                            <a:rPr lang="en-CA" sz="2400" i="1" cap="small">
                              <a:latin typeface="Cambria Math" panose="02040503050406030204" pitchFamily="18" charset="0"/>
                            </a:rPr>
                            <m:t>𝑏</m:t>
                          </m:r>
                        </m:sub>
                      </m:sSub>
                      <m:r>
                        <a:rPr lang="en-CA" sz="2400" b="0" i="1" cap="small" smtClean="0">
                          <a:latin typeface="Cambria Math" panose="02040503050406030204" pitchFamily="18" charset="0"/>
                        </a:rPr>
                        <m:t>=11.8 </m:t>
                      </m:r>
                      <m:r>
                        <a:rPr lang="en-CA" sz="2400" b="0" i="1" cap="small" smtClean="0">
                          <a:latin typeface="Cambria Math" panose="02040503050406030204" pitchFamily="18" charset="0"/>
                        </a:rPr>
                        <m:t>𝑀𝑃𝑎</m:t>
                      </m:r>
                      <m:r>
                        <a:rPr lang="en-CA" sz="2400" b="0" i="1" cap="small" smtClean="0">
                          <a:latin typeface="Cambria Math" panose="02040503050406030204" pitchFamily="18" charset="0"/>
                        </a:rPr>
                        <m:t> </m:t>
                      </m:r>
                      <m:r>
                        <a:rPr lang="en-CA" sz="2400" b="0" i="1" cap="small" smtClean="0">
                          <a:latin typeface="Cambria Math" panose="02040503050406030204" pitchFamily="18" charset="0"/>
                        </a:rPr>
                        <m:t>𝑥</m:t>
                      </m:r>
                      <m:r>
                        <a:rPr lang="en-CA" sz="2400" b="0" i="1" cap="small" smtClean="0">
                          <a:latin typeface="Cambria Math" panose="02040503050406030204" pitchFamily="18" charset="0"/>
                        </a:rPr>
                        <m:t> 1.0 </m:t>
                      </m:r>
                      <m:r>
                        <a:rPr lang="en-CA" sz="2400" b="0" i="1" cap="small" smtClean="0">
                          <a:latin typeface="Cambria Math" panose="02040503050406030204" pitchFamily="18" charset="0"/>
                        </a:rPr>
                        <m:t>𝑥</m:t>
                      </m:r>
                      <m:r>
                        <a:rPr lang="en-CA" sz="2400" b="0" i="1" cap="small" smtClean="0">
                          <a:latin typeface="Cambria Math" panose="02040503050406030204" pitchFamily="18" charset="0"/>
                        </a:rPr>
                        <m:t> 0.84 </m:t>
                      </m:r>
                      <m:r>
                        <a:rPr lang="en-CA" sz="2400" b="0" i="1" cap="small" smtClean="0">
                          <a:latin typeface="Cambria Math" panose="02040503050406030204" pitchFamily="18" charset="0"/>
                        </a:rPr>
                        <m:t>𝑥</m:t>
                      </m:r>
                      <m:r>
                        <a:rPr lang="en-CA" sz="2400" b="0" i="1" cap="small" smtClean="0">
                          <a:latin typeface="Cambria Math" panose="02040503050406030204" pitchFamily="18" charset="0"/>
                        </a:rPr>
                        <m:t> 0.85 </m:t>
                      </m:r>
                      <m:r>
                        <a:rPr lang="en-CA" sz="2400" b="0" i="1" cap="small" smtClean="0">
                          <a:latin typeface="Cambria Math" panose="02040503050406030204" pitchFamily="18" charset="0"/>
                        </a:rPr>
                        <m:t>𝑥</m:t>
                      </m:r>
                      <m:r>
                        <a:rPr lang="en-CA" sz="2400" b="0" i="1" cap="small" smtClean="0">
                          <a:latin typeface="Cambria Math" panose="02040503050406030204" pitchFamily="18" charset="0"/>
                        </a:rPr>
                        <m:t> 1.36=11.5 </m:t>
                      </m:r>
                      <m:r>
                        <a:rPr lang="en-CA" sz="2400" b="0" i="1" cap="small" smtClean="0">
                          <a:latin typeface="Cambria Math" panose="02040503050406030204" pitchFamily="18" charset="0"/>
                        </a:rPr>
                        <m:t>𝑀𝑃𝑎</m:t>
                      </m:r>
                    </m:oMath>
                  </m:oMathPara>
                </a14:m>
                <a:endParaRPr lang="en-CA" altLang="en-US" sz="2400" dirty="0">
                  <a:solidFill>
                    <a:schemeClr val="tx1">
                      <a:lumMod val="85000"/>
                      <a:lumOff val="15000"/>
                    </a:schemeClr>
                  </a:solidFill>
                  <a:latin typeface="Century Gothic" panose="020B0502020202020204" pitchFamily="34" charset="0"/>
                </a:endParaRPr>
              </a:p>
            </p:txBody>
          </p:sp>
        </mc:Choice>
        <mc:Fallback xmlns="">
          <p:sp>
            <p:nvSpPr>
              <p:cNvPr id="4" name="Content Placeholder 2">
                <a:extLst>
                  <a:ext uri="{FF2B5EF4-FFF2-40B4-BE49-F238E27FC236}">
                    <a16:creationId xmlns:a16="http://schemas.microsoft.com/office/drawing/2014/main" id="{AA9A831B-9F0F-485C-B8A5-443DDCB350DC}"/>
                  </a:ext>
                </a:extLst>
              </p:cNvPr>
              <p:cNvSpPr>
                <a:spLocks noGrp="1" noRot="1" noChangeAspect="1" noMove="1" noResize="1" noEditPoints="1" noAdjustHandles="1" noChangeArrowheads="1" noChangeShapeType="1" noTextEdit="1"/>
              </p:cNvSpPr>
              <p:nvPr>
                <p:ph idx="1"/>
              </p:nvPr>
            </p:nvSpPr>
            <p:spPr>
              <a:xfrm>
                <a:off x="609600" y="1243012"/>
                <a:ext cx="10972800" cy="5614987"/>
              </a:xfrm>
              <a:blipFill>
                <a:blip r:embed="rId3"/>
                <a:stretch>
                  <a:fillRect l="-722"/>
                </a:stretch>
              </a:blipFill>
            </p:spPr>
            <p:txBody>
              <a:bodyPr/>
              <a:lstStyle/>
              <a:p>
                <a:r>
                  <a:rPr lang="en-CA">
                    <a:noFill/>
                  </a:rPr>
                  <a:t> </a:t>
                </a:r>
              </a:p>
            </p:txBody>
          </p:sp>
        </mc:Fallback>
      </mc:AlternateContent>
      <p:sp>
        <p:nvSpPr>
          <p:cNvPr id="5" name="Title 4">
            <a:extLst>
              <a:ext uri="{FF2B5EF4-FFF2-40B4-BE49-F238E27FC236}">
                <a16:creationId xmlns:a16="http://schemas.microsoft.com/office/drawing/2014/main" id="{38C1D0A1-B9CA-41B1-A09C-28D098BBEC40}"/>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FLEXURAL DESIGN – GLULAM DECK PANELS</a:t>
            </a:r>
          </a:p>
        </p:txBody>
      </p:sp>
    </p:spTree>
    <p:extLst>
      <p:ext uri="{BB962C8B-B14F-4D97-AF65-F5344CB8AC3E}">
        <p14:creationId xmlns:p14="http://schemas.microsoft.com/office/powerpoint/2010/main" val="191106379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AA9A831B-9F0F-485C-B8A5-443DDCB350DC}"/>
                  </a:ext>
                </a:extLst>
              </p:cNvPr>
              <p:cNvSpPr>
                <a:spLocks noGrp="1"/>
              </p:cNvSpPr>
              <p:nvPr>
                <p:ph idx="1"/>
              </p:nvPr>
            </p:nvSpPr>
            <p:spPr>
              <a:xfrm>
                <a:off x="609600" y="1243012"/>
                <a:ext cx="10972800" cy="5614987"/>
              </a:xfrm>
            </p:spPr>
            <p:txBody>
              <a:bodyPr>
                <a:noAutofit/>
              </a:bodyPr>
              <a:lstStyle/>
              <a:p>
                <a:pPr marL="0" indent="0">
                  <a:buNone/>
                </a:pPr>
                <a14:m>
                  <m:oMathPara xmlns:m="http://schemas.openxmlformats.org/officeDocument/2006/math">
                    <m:oMathParaPr>
                      <m:jc m:val="centerGroup"/>
                    </m:oMathParaPr>
                    <m:oMath xmlns:m="http://schemas.openxmlformats.org/officeDocument/2006/math">
                      <m:sSub>
                        <m:sSubPr>
                          <m:ctrlPr>
                            <a:rPr lang="en-CA" sz="2400" i="1" cap="small" smtClean="0">
                              <a:latin typeface="Cambria Math" panose="02040503050406030204" pitchFamily="18" charset="0"/>
                            </a:rPr>
                          </m:ctrlPr>
                        </m:sSubPr>
                        <m:e>
                          <m:r>
                            <a:rPr lang="en-CA" sz="2400" i="1" cap="small">
                              <a:latin typeface="Cambria Math" panose="02040503050406030204" pitchFamily="18" charset="0"/>
                            </a:rPr>
                            <m:t>𝑀</m:t>
                          </m:r>
                        </m:e>
                        <m:sub>
                          <m:r>
                            <a:rPr lang="en-CA" sz="2400" i="1" cap="small">
                              <a:latin typeface="Cambria Math" panose="02040503050406030204" pitchFamily="18" charset="0"/>
                            </a:rPr>
                            <m:t>𝑟</m:t>
                          </m:r>
                          <m:r>
                            <a:rPr lang="en-CA" sz="2400" i="1" cap="small">
                              <a:latin typeface="Cambria Math" panose="02040503050406030204" pitchFamily="18" charset="0"/>
                            </a:rPr>
                            <m:t>,</m:t>
                          </m:r>
                          <m:r>
                            <a:rPr lang="en-CA" sz="2400" i="1" cap="small">
                              <a:latin typeface="Cambria Math" panose="02040503050406030204" pitchFamily="18" charset="0"/>
                            </a:rPr>
                            <m:t>𝑑𝑒𝑐𝑘</m:t>
                          </m:r>
                        </m:sub>
                      </m:sSub>
                      <m:r>
                        <a:rPr lang="en-CA" sz="2400" i="1" cap="small">
                          <a:latin typeface="Cambria Math" panose="02040503050406030204" pitchFamily="18" charset="0"/>
                        </a:rPr>
                        <m:t>=</m:t>
                      </m:r>
                      <m:r>
                        <a:rPr lang="en-CA" sz="2400" i="1" cap="small">
                          <a:latin typeface="Cambria Math" panose="02040503050406030204" pitchFamily="18" charset="0"/>
                        </a:rPr>
                        <m:t>𝜙</m:t>
                      </m:r>
                      <m:sSub>
                        <m:sSubPr>
                          <m:ctrlPr>
                            <a:rPr lang="en-CA" sz="2400" i="1" cap="small">
                              <a:latin typeface="Cambria Math" panose="02040503050406030204" pitchFamily="18" charset="0"/>
                            </a:rPr>
                          </m:ctrlPr>
                        </m:sSubPr>
                        <m:e>
                          <m:r>
                            <a:rPr lang="en-CA" sz="2400" i="1" cap="small">
                              <a:latin typeface="Cambria Math" panose="02040503050406030204" pitchFamily="18" charset="0"/>
                            </a:rPr>
                            <m:t>𝐹</m:t>
                          </m:r>
                        </m:e>
                        <m:sub>
                          <m:r>
                            <a:rPr lang="en-CA" sz="2400" i="1" cap="small">
                              <a:latin typeface="Cambria Math" panose="02040503050406030204" pitchFamily="18" charset="0"/>
                            </a:rPr>
                            <m:t>𝑏</m:t>
                          </m:r>
                        </m:sub>
                      </m:sSub>
                      <m:r>
                        <a:rPr lang="en-CA" sz="2400" i="1" cap="small">
                          <a:latin typeface="Cambria Math" panose="02040503050406030204" pitchFamily="18" charset="0"/>
                        </a:rPr>
                        <m:t>𝑆</m:t>
                      </m:r>
                      <m:sSub>
                        <m:sSubPr>
                          <m:ctrlPr>
                            <a:rPr lang="en-CA" sz="2400" i="1" cap="small">
                              <a:latin typeface="Cambria Math" panose="02040503050406030204" pitchFamily="18" charset="0"/>
                            </a:rPr>
                          </m:ctrlPr>
                        </m:sSubPr>
                        <m:e>
                          <m:sSub>
                            <m:sSubPr>
                              <m:ctrlPr>
                                <a:rPr lang="en-CA" sz="2400" i="1" cap="small">
                                  <a:latin typeface="Cambria Math" panose="02040503050406030204" pitchFamily="18" charset="0"/>
                                </a:rPr>
                              </m:ctrlPr>
                            </m:sSubPr>
                            <m:e>
                              <m:r>
                                <a:rPr lang="en-CA" sz="2400" i="1" cap="small">
                                  <a:latin typeface="Cambria Math" panose="02040503050406030204" pitchFamily="18" charset="0"/>
                                </a:rPr>
                                <m:t>𝐾</m:t>
                              </m:r>
                            </m:e>
                            <m:sub>
                              <m:r>
                                <a:rPr lang="en-CA" sz="2400" i="1" cap="small">
                                  <a:latin typeface="Cambria Math" panose="02040503050406030204" pitchFamily="18" charset="0"/>
                                </a:rPr>
                                <m:t>𝐿</m:t>
                              </m:r>
                            </m:sub>
                          </m:sSub>
                          <m:r>
                            <a:rPr lang="en-CA" sz="2400" i="1" cap="small">
                              <a:latin typeface="Cambria Math" panose="02040503050406030204" pitchFamily="18" charset="0"/>
                            </a:rPr>
                            <m:t>𝐾</m:t>
                          </m:r>
                        </m:e>
                        <m:sub>
                          <m:r>
                            <a:rPr lang="en-CA" sz="2400" i="1" cap="small">
                              <a:latin typeface="Cambria Math" panose="02040503050406030204" pitchFamily="18" charset="0"/>
                            </a:rPr>
                            <m:t>𝑍𝑏</m:t>
                          </m:r>
                        </m:sub>
                      </m:sSub>
                    </m:oMath>
                  </m:oMathPara>
                </a14:m>
                <a:endParaRPr lang="en-CA" altLang="en-US" sz="2400" dirty="0">
                  <a:solidFill>
                    <a:schemeClr val="tx1">
                      <a:lumMod val="85000"/>
                      <a:lumOff val="15000"/>
                    </a:schemeClr>
                  </a:solidFill>
                  <a:latin typeface="Century Gothic" panose="020B0502020202020204" pitchFamily="34" charset="0"/>
                </a:endParaRPr>
              </a:p>
              <a:p>
                <a14:m>
                  <m:oMath xmlns:m="http://schemas.openxmlformats.org/officeDocument/2006/math">
                    <m:sSub>
                      <m:sSubPr>
                        <m:ctrlPr>
                          <a:rPr lang="en-CA" sz="2400" i="1" cap="small">
                            <a:latin typeface="Cambria Math" panose="02040503050406030204" pitchFamily="18" charset="0"/>
                          </a:rPr>
                        </m:ctrlPr>
                      </m:sSubPr>
                      <m:e>
                        <m:r>
                          <a:rPr lang="en-CA" sz="2400" i="1" cap="small">
                            <a:latin typeface="Cambria Math" panose="02040503050406030204" pitchFamily="18" charset="0"/>
                          </a:rPr>
                          <m:t>𝐾</m:t>
                        </m:r>
                      </m:e>
                      <m:sub>
                        <m:r>
                          <a:rPr lang="en-CA" sz="2400" b="0" i="1" cap="small" smtClean="0">
                            <a:latin typeface="Cambria Math" panose="02040503050406030204" pitchFamily="18" charset="0"/>
                          </a:rPr>
                          <m:t>𝐿</m:t>
                        </m:r>
                      </m:sub>
                    </m:sSub>
                  </m:oMath>
                </a14:m>
                <a:r>
                  <a:rPr lang="en-CA" altLang="en-US" sz="2400" dirty="0">
                    <a:solidFill>
                      <a:schemeClr val="tx1">
                        <a:lumMod val="85000"/>
                        <a:lumOff val="15000"/>
                      </a:schemeClr>
                    </a:solidFill>
                    <a:latin typeface="Century Gothic" panose="020B0502020202020204" pitchFamily="34" charset="0"/>
                  </a:rPr>
                  <a:t> per CHBDC clause 9.6.3 = 1.0</a:t>
                </a:r>
              </a:p>
              <a:p>
                <a14:m>
                  <m:oMath xmlns:m="http://schemas.openxmlformats.org/officeDocument/2006/math">
                    <m:sSub>
                      <m:sSubPr>
                        <m:ctrlPr>
                          <a:rPr lang="en-CA" sz="2400" i="1" cap="small">
                            <a:latin typeface="Cambria Math" panose="02040503050406030204" pitchFamily="18" charset="0"/>
                          </a:rPr>
                        </m:ctrlPr>
                      </m:sSubPr>
                      <m:e>
                        <m:r>
                          <a:rPr lang="en-CA" sz="2400" i="1" cap="small">
                            <a:latin typeface="Cambria Math" panose="02040503050406030204" pitchFamily="18" charset="0"/>
                          </a:rPr>
                          <m:t>𝐾</m:t>
                        </m:r>
                      </m:e>
                      <m:sub>
                        <m:r>
                          <a:rPr lang="en-CA" sz="2400" b="0" i="1" cap="small" smtClean="0">
                            <a:latin typeface="Cambria Math" panose="02040503050406030204" pitchFamily="18" charset="0"/>
                          </a:rPr>
                          <m:t>𝑍𝑏</m:t>
                        </m:r>
                      </m:sub>
                    </m:sSub>
                  </m:oMath>
                </a14:m>
                <a:r>
                  <a:rPr lang="en-CA" altLang="en-US" sz="2400" dirty="0">
                    <a:solidFill>
                      <a:schemeClr val="tx1">
                        <a:lumMod val="85000"/>
                        <a:lumOff val="15000"/>
                      </a:schemeClr>
                    </a:solidFill>
                    <a:latin typeface="Century Gothic" panose="020B0502020202020204" pitchFamily="34" charset="0"/>
                  </a:rPr>
                  <a:t> per CHBDC Table 9.7 = 1.14</a:t>
                </a:r>
              </a:p>
              <a:p>
                <a14:m>
                  <m:oMath xmlns:m="http://schemas.openxmlformats.org/officeDocument/2006/math">
                    <m:r>
                      <a:rPr lang="en-CA" sz="2400" i="1">
                        <a:latin typeface="Cambria Math" panose="02040503050406030204" pitchFamily="18" charset="0"/>
                      </a:rPr>
                      <m:t>𝑆</m:t>
                    </m:r>
                    <m:r>
                      <a:rPr lang="en-CA" sz="2400" i="1">
                        <a:latin typeface="Cambria Math" panose="02040503050406030204" pitchFamily="18" charset="0"/>
                      </a:rPr>
                      <m:t>=</m:t>
                    </m:r>
                    <m:f>
                      <m:fPr>
                        <m:ctrlPr>
                          <a:rPr lang="en-CA" sz="2400" i="1">
                            <a:latin typeface="Cambria Math" panose="02040503050406030204" pitchFamily="18" charset="0"/>
                          </a:rPr>
                        </m:ctrlPr>
                      </m:fPr>
                      <m:num>
                        <m:r>
                          <a:rPr lang="en-CA" sz="2400" i="1">
                            <a:latin typeface="Cambria Math" panose="02040503050406030204" pitchFamily="18" charset="0"/>
                          </a:rPr>
                          <m:t>𝑏</m:t>
                        </m:r>
                        <m:sSup>
                          <m:sSupPr>
                            <m:ctrlPr>
                              <a:rPr lang="en-CA" sz="2400" i="1">
                                <a:latin typeface="Cambria Math" panose="02040503050406030204" pitchFamily="18" charset="0"/>
                              </a:rPr>
                            </m:ctrlPr>
                          </m:sSupPr>
                          <m:e>
                            <m:r>
                              <a:rPr lang="en-CA" sz="2400" i="1">
                                <a:latin typeface="Cambria Math" panose="02040503050406030204" pitchFamily="18" charset="0"/>
                              </a:rPr>
                              <m:t>𝑑</m:t>
                            </m:r>
                          </m:e>
                          <m:sup>
                            <m:r>
                              <a:rPr lang="en-CA" sz="2400" i="1">
                                <a:latin typeface="Cambria Math" panose="02040503050406030204" pitchFamily="18" charset="0"/>
                              </a:rPr>
                              <m:t>2</m:t>
                            </m:r>
                          </m:sup>
                        </m:sSup>
                      </m:num>
                      <m:den>
                        <m:r>
                          <a:rPr lang="en-CA" sz="2400" i="1">
                            <a:latin typeface="Cambria Math" panose="02040503050406030204" pitchFamily="18" charset="0"/>
                          </a:rPr>
                          <m:t>6</m:t>
                        </m:r>
                      </m:den>
                    </m:f>
                    <m:r>
                      <a:rPr lang="en-CA" sz="2400" i="1">
                        <a:latin typeface="Cambria Math" panose="02040503050406030204" pitchFamily="18" charset="0"/>
                      </a:rPr>
                      <m:t>=</m:t>
                    </m:r>
                    <m:f>
                      <m:fPr>
                        <m:ctrlPr>
                          <a:rPr lang="en-CA" sz="2400" i="1">
                            <a:latin typeface="Cambria Math" panose="02040503050406030204" pitchFamily="18" charset="0"/>
                          </a:rPr>
                        </m:ctrlPr>
                      </m:fPr>
                      <m:num>
                        <m:r>
                          <a:rPr lang="en-CA" sz="2400" i="1">
                            <a:latin typeface="Cambria Math" panose="02040503050406030204" pitchFamily="18" charset="0"/>
                          </a:rPr>
                          <m:t>461 </m:t>
                        </m:r>
                        <m:r>
                          <a:rPr lang="en-CA" sz="2400" i="1">
                            <a:latin typeface="Cambria Math" panose="02040503050406030204" pitchFamily="18" charset="0"/>
                          </a:rPr>
                          <m:t>𝑚𝑚</m:t>
                        </m:r>
                        <m:r>
                          <a:rPr lang="en-CA" sz="2400" i="1">
                            <a:latin typeface="Cambria Math" panose="02040503050406030204" pitchFamily="18" charset="0"/>
                          </a:rPr>
                          <m:t>×</m:t>
                        </m:r>
                        <m:sSup>
                          <m:sSupPr>
                            <m:ctrlPr>
                              <a:rPr lang="en-CA" sz="2400" i="1">
                                <a:latin typeface="Cambria Math" panose="02040503050406030204" pitchFamily="18" charset="0"/>
                              </a:rPr>
                            </m:ctrlPr>
                          </m:sSupPr>
                          <m:e>
                            <m:d>
                              <m:dPr>
                                <m:ctrlPr>
                                  <a:rPr lang="en-CA" sz="2400" i="1">
                                    <a:latin typeface="Cambria Math" panose="02040503050406030204" pitchFamily="18" charset="0"/>
                                  </a:rPr>
                                </m:ctrlPr>
                              </m:dPr>
                              <m:e>
                                <m:r>
                                  <a:rPr lang="en-CA" sz="2400" i="1">
                                    <a:latin typeface="Cambria Math" panose="02040503050406030204" pitchFamily="18" charset="0"/>
                                  </a:rPr>
                                  <m:t>215 </m:t>
                                </m:r>
                                <m:r>
                                  <a:rPr lang="en-CA" sz="2400" i="1">
                                    <a:latin typeface="Cambria Math" panose="02040503050406030204" pitchFamily="18" charset="0"/>
                                  </a:rPr>
                                  <m:t>𝑚𝑚</m:t>
                                </m:r>
                              </m:e>
                            </m:d>
                          </m:e>
                          <m:sup>
                            <m:r>
                              <a:rPr lang="en-CA" sz="2400" i="1">
                                <a:latin typeface="Cambria Math" panose="02040503050406030204" pitchFamily="18" charset="0"/>
                              </a:rPr>
                              <m:t>2</m:t>
                            </m:r>
                          </m:sup>
                        </m:sSup>
                      </m:num>
                      <m:den>
                        <m:r>
                          <a:rPr lang="en-CA" sz="2400" i="1">
                            <a:latin typeface="Cambria Math" panose="02040503050406030204" pitchFamily="18" charset="0"/>
                          </a:rPr>
                          <m:t>6</m:t>
                        </m:r>
                      </m:den>
                    </m:f>
                    <m:r>
                      <a:rPr lang="en-CA" sz="2400" i="1">
                        <a:latin typeface="Cambria Math" panose="02040503050406030204" pitchFamily="18" charset="0"/>
                      </a:rPr>
                      <m:t>=3552×</m:t>
                    </m:r>
                    <m:sSup>
                      <m:sSupPr>
                        <m:ctrlPr>
                          <a:rPr lang="en-CA" sz="2400" i="1">
                            <a:latin typeface="Cambria Math" panose="02040503050406030204" pitchFamily="18" charset="0"/>
                          </a:rPr>
                        </m:ctrlPr>
                      </m:sSupPr>
                      <m:e>
                        <m:r>
                          <a:rPr lang="en-CA" sz="2400" i="1">
                            <a:latin typeface="Cambria Math" panose="02040503050406030204" pitchFamily="18" charset="0"/>
                          </a:rPr>
                          <m:t>10</m:t>
                        </m:r>
                      </m:e>
                      <m:sup>
                        <m:r>
                          <a:rPr lang="en-CA" sz="2400" i="1">
                            <a:latin typeface="Cambria Math" panose="02040503050406030204" pitchFamily="18" charset="0"/>
                          </a:rPr>
                          <m:t>3</m:t>
                        </m:r>
                      </m:sup>
                    </m:sSup>
                    <m:sSup>
                      <m:sSupPr>
                        <m:ctrlPr>
                          <a:rPr lang="en-CA" sz="2400" i="1">
                            <a:latin typeface="Cambria Math" panose="02040503050406030204" pitchFamily="18" charset="0"/>
                          </a:rPr>
                        </m:ctrlPr>
                      </m:sSupPr>
                      <m:e>
                        <m:r>
                          <a:rPr lang="en-CA" sz="2400" i="1">
                            <a:latin typeface="Cambria Math" panose="02040503050406030204" pitchFamily="18" charset="0"/>
                          </a:rPr>
                          <m:t> </m:t>
                        </m:r>
                        <m:r>
                          <a:rPr lang="en-CA" sz="2400" i="1">
                            <a:latin typeface="Cambria Math" panose="02040503050406030204" pitchFamily="18" charset="0"/>
                          </a:rPr>
                          <m:t>𝑚𝑚</m:t>
                        </m:r>
                      </m:e>
                      <m:sup>
                        <m:r>
                          <a:rPr lang="en-CA" sz="2400" i="1">
                            <a:latin typeface="Cambria Math" panose="02040503050406030204" pitchFamily="18" charset="0"/>
                          </a:rPr>
                          <m:t>3</m:t>
                        </m:r>
                      </m:sup>
                    </m:sSup>
                  </m:oMath>
                </a14:m>
                <a:endParaRPr lang="en-CA" sz="2400" dirty="0">
                  <a:solidFill>
                    <a:schemeClr val="tx1">
                      <a:lumMod val="85000"/>
                      <a:lumOff val="15000"/>
                    </a:schemeClr>
                  </a:solidFill>
                  <a:latin typeface="Century Gothic" panose="020B0502020202020204" pitchFamily="34" charset="0"/>
                </a:endParaRPr>
              </a:p>
              <a:p>
                <a:endParaRPr lang="en-CA" sz="2400" dirty="0">
                  <a:solidFill>
                    <a:schemeClr val="tx1">
                      <a:lumMod val="85000"/>
                      <a:lumOff val="15000"/>
                    </a:schemeClr>
                  </a:solidFill>
                  <a:latin typeface="Century Gothic" panose="020B0502020202020204" pitchFamily="34" charset="0"/>
                </a:endParaRPr>
              </a:p>
              <a:p>
                <a14:m>
                  <m:oMath xmlns:m="http://schemas.openxmlformats.org/officeDocument/2006/math">
                    <m:sSub>
                      <m:sSubPr>
                        <m:ctrlPr>
                          <a:rPr lang="en-CA" sz="2400" i="1" cap="small">
                            <a:latin typeface="Cambria Math" panose="02040503050406030204" pitchFamily="18" charset="0"/>
                          </a:rPr>
                        </m:ctrlPr>
                      </m:sSubPr>
                      <m:e>
                        <m:r>
                          <a:rPr lang="en-CA" sz="2400" i="1" cap="small">
                            <a:latin typeface="Cambria Math" panose="02040503050406030204" pitchFamily="18" charset="0"/>
                          </a:rPr>
                          <m:t>𝑀</m:t>
                        </m:r>
                      </m:e>
                      <m:sub>
                        <m:r>
                          <a:rPr lang="en-CA" sz="2400" i="1" cap="small">
                            <a:latin typeface="Cambria Math" panose="02040503050406030204" pitchFamily="18" charset="0"/>
                          </a:rPr>
                          <m:t>𝑟</m:t>
                        </m:r>
                        <m:r>
                          <a:rPr lang="en-CA" sz="2400" i="1" cap="small">
                            <a:latin typeface="Cambria Math" panose="02040503050406030204" pitchFamily="18" charset="0"/>
                          </a:rPr>
                          <m:t>,</m:t>
                        </m:r>
                        <m:r>
                          <a:rPr lang="en-CA" sz="2400" i="1" cap="small">
                            <a:latin typeface="Cambria Math" panose="02040503050406030204" pitchFamily="18" charset="0"/>
                          </a:rPr>
                          <m:t>𝑑𝑒𝑐𝑘</m:t>
                        </m:r>
                      </m:sub>
                    </m:sSub>
                    <m:r>
                      <a:rPr lang="en-CA" sz="2400" i="1" cap="small">
                        <a:latin typeface="Cambria Math" panose="02040503050406030204" pitchFamily="18" charset="0"/>
                      </a:rPr>
                      <m:t>=</m:t>
                    </m:r>
                    <m:r>
                      <a:rPr lang="en-CA" sz="2400" b="0" i="1" cap="small" smtClean="0">
                        <a:latin typeface="Cambria Math" panose="02040503050406030204" pitchFamily="18" charset="0"/>
                      </a:rPr>
                      <m:t>0.9 </m:t>
                    </m:r>
                    <m:r>
                      <a:rPr lang="en-CA" sz="2400" b="0" i="1" cap="small" smtClean="0">
                        <a:latin typeface="Cambria Math" panose="02040503050406030204" pitchFamily="18" charset="0"/>
                      </a:rPr>
                      <m:t>𝑥</m:t>
                    </m:r>
                    <m:r>
                      <a:rPr lang="en-CA" sz="2400" b="0" i="1" cap="small" smtClean="0">
                        <a:latin typeface="Cambria Math" panose="02040503050406030204" pitchFamily="18" charset="0"/>
                      </a:rPr>
                      <m:t> 11.5 </m:t>
                    </m:r>
                    <m:r>
                      <a:rPr lang="en-CA" sz="2400" b="0" i="1" cap="small" smtClean="0">
                        <a:latin typeface="Cambria Math" panose="02040503050406030204" pitchFamily="18" charset="0"/>
                      </a:rPr>
                      <m:t>𝑀𝑃𝑎</m:t>
                    </m:r>
                    <m:r>
                      <a:rPr lang="en-CA" sz="2400" b="0" i="1" cap="small" smtClean="0">
                        <a:latin typeface="Cambria Math" panose="02040503050406030204" pitchFamily="18" charset="0"/>
                      </a:rPr>
                      <m:t> </m:t>
                    </m:r>
                    <m:r>
                      <a:rPr lang="en-CA" sz="2400" b="0" i="1" cap="small" smtClean="0">
                        <a:latin typeface="Cambria Math" panose="02040503050406030204" pitchFamily="18" charset="0"/>
                      </a:rPr>
                      <m:t>𝑥</m:t>
                    </m:r>
                    <m:r>
                      <a:rPr lang="en-CA" sz="2400" b="0" i="1" cap="small" smtClean="0">
                        <a:latin typeface="Cambria Math" panose="02040503050406030204" pitchFamily="18" charset="0"/>
                      </a:rPr>
                      <m:t> </m:t>
                    </m:r>
                    <m:r>
                      <a:rPr lang="en-CA" sz="2400" i="1">
                        <a:latin typeface="Cambria Math" panose="02040503050406030204" pitchFamily="18" charset="0"/>
                      </a:rPr>
                      <m:t>3552×</m:t>
                    </m:r>
                    <m:sSup>
                      <m:sSupPr>
                        <m:ctrlPr>
                          <a:rPr lang="en-CA" sz="2400" i="1">
                            <a:latin typeface="Cambria Math" panose="02040503050406030204" pitchFamily="18" charset="0"/>
                          </a:rPr>
                        </m:ctrlPr>
                      </m:sSupPr>
                      <m:e>
                        <m:r>
                          <a:rPr lang="en-CA" sz="2400" i="1">
                            <a:latin typeface="Cambria Math" panose="02040503050406030204" pitchFamily="18" charset="0"/>
                          </a:rPr>
                          <m:t>10</m:t>
                        </m:r>
                      </m:e>
                      <m:sup>
                        <m:r>
                          <a:rPr lang="en-CA" sz="2400" i="1">
                            <a:latin typeface="Cambria Math" panose="02040503050406030204" pitchFamily="18" charset="0"/>
                          </a:rPr>
                          <m:t>3</m:t>
                        </m:r>
                      </m:sup>
                    </m:sSup>
                    <m:sSup>
                      <m:sSupPr>
                        <m:ctrlPr>
                          <a:rPr lang="en-CA" sz="2400" i="1">
                            <a:latin typeface="Cambria Math" panose="02040503050406030204" pitchFamily="18" charset="0"/>
                          </a:rPr>
                        </m:ctrlPr>
                      </m:sSupPr>
                      <m:e>
                        <m:r>
                          <a:rPr lang="en-CA" sz="2400" i="1">
                            <a:latin typeface="Cambria Math" panose="02040503050406030204" pitchFamily="18" charset="0"/>
                          </a:rPr>
                          <m:t> </m:t>
                        </m:r>
                        <m:r>
                          <a:rPr lang="en-CA" sz="2400" i="1">
                            <a:latin typeface="Cambria Math" panose="02040503050406030204" pitchFamily="18" charset="0"/>
                          </a:rPr>
                          <m:t>𝑚𝑚</m:t>
                        </m:r>
                      </m:e>
                      <m:sup>
                        <m:r>
                          <a:rPr lang="en-CA" sz="2400" i="1">
                            <a:latin typeface="Cambria Math" panose="02040503050406030204" pitchFamily="18" charset="0"/>
                          </a:rPr>
                          <m:t>3</m:t>
                        </m:r>
                      </m:sup>
                    </m:sSup>
                    <m:r>
                      <a:rPr lang="en-CA" sz="2400" b="0" i="1" smtClean="0">
                        <a:latin typeface="Cambria Math" panose="02040503050406030204" pitchFamily="18" charset="0"/>
                      </a:rPr>
                      <m:t>𝑥</m:t>
                    </m:r>
                    <m:r>
                      <a:rPr lang="en-CA" sz="2400" b="0" i="1" smtClean="0">
                        <a:latin typeface="Cambria Math" panose="02040503050406030204" pitchFamily="18" charset="0"/>
                      </a:rPr>
                      <m:t> 1.0 </m:t>
                    </m:r>
                    <m:r>
                      <a:rPr lang="en-CA" sz="2400" b="0" i="1" smtClean="0">
                        <a:latin typeface="Cambria Math" panose="02040503050406030204" pitchFamily="18" charset="0"/>
                      </a:rPr>
                      <m:t>𝑥</m:t>
                    </m:r>
                    <m:r>
                      <a:rPr lang="en-CA" sz="2400" b="0" i="1" smtClean="0">
                        <a:latin typeface="Cambria Math" panose="02040503050406030204" pitchFamily="18" charset="0"/>
                      </a:rPr>
                      <m:t> 1.14=</m:t>
                    </m:r>
                    <m:r>
                      <a:rPr lang="en-CA" sz="2400" b="0" i="1" cap="small" smtClean="0">
                        <a:latin typeface="Cambria Math" panose="02040503050406030204" pitchFamily="18" charset="0"/>
                      </a:rPr>
                      <m:t>41 </m:t>
                    </m:r>
                    <m:r>
                      <a:rPr lang="en-CA" sz="2400" b="0" i="1" cap="small" smtClean="0">
                        <a:latin typeface="Cambria Math" panose="02040503050406030204" pitchFamily="18" charset="0"/>
                      </a:rPr>
                      <m:t>𝑀𝑃𝑎</m:t>
                    </m:r>
                  </m:oMath>
                </a14:m>
                <a:endParaRPr lang="en-CA" sz="2400" dirty="0"/>
              </a:p>
              <a:p>
                <a:endParaRPr lang="en-CA" sz="2400" dirty="0"/>
              </a:p>
              <a:p>
                <a:pPr marL="0" indent="0">
                  <a:buNone/>
                </a:pPr>
                <a14:m>
                  <m:oMathPara xmlns:m="http://schemas.openxmlformats.org/officeDocument/2006/math">
                    <m:oMathParaPr>
                      <m:jc m:val="centerGroup"/>
                    </m:oMathParaPr>
                    <m:oMath xmlns:m="http://schemas.openxmlformats.org/officeDocument/2006/math">
                      <m:sSub>
                        <m:sSubPr>
                          <m:ctrlPr>
                            <a:rPr lang="en-CA" i="1" cap="small">
                              <a:latin typeface="Cambria Math" panose="02040503050406030204" pitchFamily="18" charset="0"/>
                            </a:rPr>
                          </m:ctrlPr>
                        </m:sSubPr>
                        <m:e>
                          <m:r>
                            <a:rPr lang="en-CA" i="1" cap="small">
                              <a:latin typeface="Cambria Math" panose="02040503050406030204" pitchFamily="18" charset="0"/>
                            </a:rPr>
                            <m:t>𝑀</m:t>
                          </m:r>
                        </m:e>
                        <m:sub>
                          <m:r>
                            <a:rPr lang="en-CA" i="1" cap="small">
                              <a:latin typeface="Cambria Math" panose="02040503050406030204" pitchFamily="18" charset="0"/>
                            </a:rPr>
                            <m:t>𝑓</m:t>
                          </m:r>
                          <m:r>
                            <a:rPr lang="en-CA" i="1" cap="small">
                              <a:latin typeface="Cambria Math" panose="02040503050406030204" pitchFamily="18" charset="0"/>
                            </a:rPr>
                            <m:t>,</m:t>
                          </m:r>
                          <m:r>
                            <a:rPr lang="en-CA" i="1" cap="small">
                              <a:latin typeface="Cambria Math" panose="02040503050406030204" pitchFamily="18" charset="0"/>
                            </a:rPr>
                            <m:t>𝑑𝑒𝑐𝑘</m:t>
                          </m:r>
                        </m:sub>
                      </m:sSub>
                      <m:r>
                        <a:rPr lang="en-CA" i="1" cap="small">
                          <a:latin typeface="Cambria Math" panose="02040503050406030204" pitchFamily="18" charset="0"/>
                        </a:rPr>
                        <m:t>=34</m:t>
                      </m:r>
                      <m:f>
                        <m:fPr>
                          <m:ctrlPr>
                            <a:rPr lang="en-CA" i="1" cap="small">
                              <a:latin typeface="Cambria Math" panose="02040503050406030204" pitchFamily="18" charset="0"/>
                            </a:rPr>
                          </m:ctrlPr>
                        </m:fPr>
                        <m:num>
                          <m:r>
                            <a:rPr lang="en-CA" i="1" cap="small">
                              <a:latin typeface="Cambria Math" panose="02040503050406030204" pitchFamily="18" charset="0"/>
                            </a:rPr>
                            <m:t>𝑘𝑁𝑚</m:t>
                          </m:r>
                        </m:num>
                        <m:den>
                          <m:r>
                            <a:rPr lang="en-CA" i="1" cap="small">
                              <a:latin typeface="Cambria Math" panose="02040503050406030204" pitchFamily="18" charset="0"/>
                            </a:rPr>
                            <m:t>𝑚</m:t>
                          </m:r>
                        </m:den>
                      </m:f>
                      <m:r>
                        <a:rPr lang="en-CA" i="1" cap="small">
                          <a:latin typeface="Cambria Math" panose="02040503050406030204" pitchFamily="18" charset="0"/>
                        </a:rPr>
                        <m:t>&lt;</m:t>
                      </m:r>
                      <m:sSub>
                        <m:sSubPr>
                          <m:ctrlPr>
                            <a:rPr lang="en-CA" i="1" cap="small">
                              <a:latin typeface="Cambria Math" panose="02040503050406030204" pitchFamily="18" charset="0"/>
                            </a:rPr>
                          </m:ctrlPr>
                        </m:sSubPr>
                        <m:e>
                          <m:r>
                            <a:rPr lang="en-CA" i="1" cap="small">
                              <a:latin typeface="Cambria Math" panose="02040503050406030204" pitchFamily="18" charset="0"/>
                            </a:rPr>
                            <m:t>𝑀</m:t>
                          </m:r>
                        </m:e>
                        <m:sub>
                          <m:r>
                            <a:rPr lang="en-CA" i="1" cap="small">
                              <a:latin typeface="Cambria Math" panose="02040503050406030204" pitchFamily="18" charset="0"/>
                            </a:rPr>
                            <m:t>𝑟</m:t>
                          </m:r>
                          <m:r>
                            <a:rPr lang="en-CA" i="1" cap="small">
                              <a:latin typeface="Cambria Math" panose="02040503050406030204" pitchFamily="18" charset="0"/>
                            </a:rPr>
                            <m:t>,</m:t>
                          </m:r>
                          <m:r>
                            <a:rPr lang="en-CA" i="1" cap="small">
                              <a:latin typeface="Cambria Math" panose="02040503050406030204" pitchFamily="18" charset="0"/>
                            </a:rPr>
                            <m:t>𝑑𝑒𝑐𝑘</m:t>
                          </m:r>
                        </m:sub>
                      </m:sSub>
                      <m:r>
                        <a:rPr lang="en-CA" i="1" cap="small">
                          <a:latin typeface="Cambria Math" panose="02040503050406030204" pitchFamily="18" charset="0"/>
                        </a:rPr>
                        <m:t>=41</m:t>
                      </m:r>
                      <m:f>
                        <m:fPr>
                          <m:ctrlPr>
                            <a:rPr lang="en-CA" i="1" cap="small">
                              <a:latin typeface="Cambria Math" panose="02040503050406030204" pitchFamily="18" charset="0"/>
                            </a:rPr>
                          </m:ctrlPr>
                        </m:fPr>
                        <m:num>
                          <m:r>
                            <a:rPr lang="en-CA" i="1" cap="small">
                              <a:latin typeface="Cambria Math" panose="02040503050406030204" pitchFamily="18" charset="0"/>
                            </a:rPr>
                            <m:t>𝑘𝑁𝑚</m:t>
                          </m:r>
                        </m:num>
                        <m:den>
                          <m:r>
                            <a:rPr lang="en-CA" i="1" cap="small">
                              <a:latin typeface="Cambria Math" panose="02040503050406030204" pitchFamily="18" charset="0"/>
                            </a:rPr>
                            <m:t>𝑚</m:t>
                          </m:r>
                        </m:den>
                      </m:f>
                    </m:oMath>
                  </m:oMathPara>
                </a14:m>
                <a:endParaRPr lang="en-CA" dirty="0"/>
              </a:p>
              <a:p>
                <a:endParaRPr lang="en-CA" sz="2400" dirty="0"/>
              </a:p>
            </p:txBody>
          </p:sp>
        </mc:Choice>
        <mc:Fallback xmlns="">
          <p:sp>
            <p:nvSpPr>
              <p:cNvPr id="4" name="Content Placeholder 2">
                <a:extLst>
                  <a:ext uri="{FF2B5EF4-FFF2-40B4-BE49-F238E27FC236}">
                    <a16:creationId xmlns:a16="http://schemas.microsoft.com/office/drawing/2014/main" id="{AA9A831B-9F0F-485C-B8A5-443DDCB350DC}"/>
                  </a:ext>
                </a:extLst>
              </p:cNvPr>
              <p:cNvSpPr>
                <a:spLocks noGrp="1" noRot="1" noChangeAspect="1" noMove="1" noResize="1" noEditPoints="1" noAdjustHandles="1" noChangeArrowheads="1" noChangeShapeType="1" noTextEdit="1"/>
              </p:cNvSpPr>
              <p:nvPr>
                <p:ph idx="1"/>
              </p:nvPr>
            </p:nvSpPr>
            <p:spPr>
              <a:xfrm>
                <a:off x="609600" y="1243012"/>
                <a:ext cx="10972800" cy="5614987"/>
              </a:xfrm>
              <a:blipFill>
                <a:blip r:embed="rId3"/>
                <a:stretch>
                  <a:fillRect l="-722"/>
                </a:stretch>
              </a:blipFill>
            </p:spPr>
            <p:txBody>
              <a:bodyPr/>
              <a:lstStyle/>
              <a:p>
                <a:r>
                  <a:rPr lang="en-CA">
                    <a:noFill/>
                  </a:rPr>
                  <a:t> </a:t>
                </a:r>
              </a:p>
            </p:txBody>
          </p:sp>
        </mc:Fallback>
      </mc:AlternateContent>
      <p:sp>
        <p:nvSpPr>
          <p:cNvPr id="5" name="Title 4">
            <a:extLst>
              <a:ext uri="{FF2B5EF4-FFF2-40B4-BE49-F238E27FC236}">
                <a16:creationId xmlns:a16="http://schemas.microsoft.com/office/drawing/2014/main" id="{38C1D0A1-B9CA-41B1-A09C-28D098BBEC40}"/>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FLEXURAL DESIGN – GLULAM DECK PANELS</a:t>
            </a:r>
          </a:p>
        </p:txBody>
      </p:sp>
    </p:spTree>
    <p:extLst>
      <p:ext uri="{BB962C8B-B14F-4D97-AF65-F5344CB8AC3E}">
        <p14:creationId xmlns:p14="http://schemas.microsoft.com/office/powerpoint/2010/main" val="4617222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9A5998-5874-4C40-BCE7-176648EB321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07877" y="1535958"/>
            <a:ext cx="9144000" cy="3881076"/>
          </a:xfrm>
          <a:prstGeom prst="rect">
            <a:avLst/>
          </a:prstGeom>
        </p:spPr>
      </p:pic>
      <p:sp>
        <p:nvSpPr>
          <p:cNvPr id="11" name="Rectangle 10">
            <a:extLst>
              <a:ext uri="{FF2B5EF4-FFF2-40B4-BE49-F238E27FC236}">
                <a16:creationId xmlns:a16="http://schemas.microsoft.com/office/drawing/2014/main" id="{A9FBA238-AF47-4373-90C8-B8A9FA34D713}"/>
              </a:ext>
            </a:extLst>
          </p:cNvPr>
          <p:cNvSpPr/>
          <p:nvPr/>
        </p:nvSpPr>
        <p:spPr bwMode="auto">
          <a:xfrm>
            <a:off x="-17060" y="437992"/>
            <a:ext cx="6833140" cy="932328"/>
          </a:xfrm>
          <a:prstGeom prst="rect">
            <a:avLst/>
          </a:prstGeom>
          <a:solidFill>
            <a:srgbClr val="2D86C7">
              <a:alpha val="7764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2" name="Title 1">
            <a:extLst>
              <a:ext uri="{FF2B5EF4-FFF2-40B4-BE49-F238E27FC236}">
                <a16:creationId xmlns:a16="http://schemas.microsoft.com/office/drawing/2014/main" id="{8E2E08FB-C8F1-48B1-ACFE-4A324AA2B36E}"/>
              </a:ext>
            </a:extLst>
          </p:cNvPr>
          <p:cNvSpPr txBox="1">
            <a:spLocks/>
          </p:cNvSpPr>
          <p:nvPr/>
        </p:nvSpPr>
        <p:spPr>
          <a:xfrm>
            <a:off x="685800" y="701824"/>
            <a:ext cx="7772400" cy="114300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it-IT" sz="2200" b="1" kern="0" dirty="0">
                <a:solidFill>
                  <a:schemeClr val="bg1"/>
                </a:solidFill>
                <a:latin typeface="+mn-lt"/>
              </a:rPr>
              <a:t>1992 – Wood Highway Bridges (CWC)</a:t>
            </a:r>
          </a:p>
        </p:txBody>
      </p:sp>
      <p:sp>
        <p:nvSpPr>
          <p:cNvPr id="5" name="Title 4">
            <a:extLst>
              <a:ext uri="{FF2B5EF4-FFF2-40B4-BE49-F238E27FC236}">
                <a16:creationId xmlns:a16="http://schemas.microsoft.com/office/drawing/2014/main" id="{E12C29A3-AD08-48B0-AE97-D38C2E5F9B57}"/>
              </a:ext>
            </a:extLst>
          </p:cNvPr>
          <p:cNvSpPr txBox="1">
            <a:spLocks/>
          </p:cNvSpPr>
          <p:nvPr/>
        </p:nvSpPr>
        <p:spPr bwMode="auto">
          <a:xfrm>
            <a:off x="8899848" y="0"/>
            <a:ext cx="3292153"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Bridge Systems and Sample Bridges</a:t>
            </a:r>
          </a:p>
        </p:txBody>
      </p:sp>
    </p:spTree>
    <p:extLst>
      <p:ext uri="{BB962C8B-B14F-4D97-AF65-F5344CB8AC3E}">
        <p14:creationId xmlns:p14="http://schemas.microsoft.com/office/powerpoint/2010/main" val="20814782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AA9A831B-9F0F-485C-B8A5-443DDCB350DC}"/>
                  </a:ext>
                </a:extLst>
              </p:cNvPr>
              <p:cNvSpPr>
                <a:spLocks noGrp="1"/>
              </p:cNvSpPr>
              <p:nvPr>
                <p:ph idx="1"/>
              </p:nvPr>
            </p:nvSpPr>
            <p:spPr>
              <a:xfrm>
                <a:off x="609600" y="1243012"/>
                <a:ext cx="10972800" cy="5614987"/>
              </a:xfrm>
            </p:spPr>
            <p:txBody>
              <a:bodyPr>
                <a:noAutofit/>
              </a:bodyPr>
              <a:lstStyle/>
              <a:p>
                <a:r>
                  <a:rPr lang="en-CA" altLang="en-US" sz="2400" dirty="0">
                    <a:solidFill>
                      <a:schemeClr val="tx1">
                        <a:lumMod val="85000"/>
                        <a:lumOff val="15000"/>
                      </a:schemeClr>
                    </a:solidFill>
                    <a:latin typeface="Century Gothic" panose="020B0502020202020204" pitchFamily="34" charset="0"/>
                  </a:rPr>
                  <a:t>Live load under SLS 1 load combination limited to a maximum of 1/400</a:t>
                </a:r>
                <a:r>
                  <a:rPr lang="en-CA" altLang="en-US" sz="2400" baseline="30000" dirty="0">
                    <a:solidFill>
                      <a:schemeClr val="tx1">
                        <a:lumMod val="85000"/>
                        <a:lumOff val="15000"/>
                      </a:schemeClr>
                    </a:solidFill>
                    <a:latin typeface="Century Gothic" panose="020B0502020202020204" pitchFamily="34" charset="0"/>
                  </a:rPr>
                  <a:t>th</a:t>
                </a:r>
                <a:r>
                  <a:rPr lang="en-CA" altLang="en-US" sz="2400" dirty="0">
                    <a:solidFill>
                      <a:schemeClr val="tx1">
                        <a:lumMod val="85000"/>
                        <a:lumOff val="15000"/>
                      </a:schemeClr>
                    </a:solidFill>
                    <a:latin typeface="Century Gothic" panose="020B0502020202020204" pitchFamily="34" charset="0"/>
                  </a:rPr>
                  <a:t> the span per CHBDC clause 9.4.2</a:t>
                </a:r>
              </a:p>
              <a:p>
                <a:r>
                  <a:rPr lang="en-CA" sz="2400" dirty="0">
                    <a:solidFill>
                      <a:schemeClr val="tx1">
                        <a:lumMod val="85000"/>
                        <a:lumOff val="15000"/>
                      </a:schemeClr>
                    </a:solidFill>
                    <a:latin typeface="Century Gothic" panose="020B0502020202020204" pitchFamily="34" charset="0"/>
                  </a:rPr>
                  <a:t>Limiting values are:</a:t>
                </a:r>
              </a:p>
              <a:p>
                <a:pPr marL="0" indent="0">
                  <a:buNone/>
                </a:pPr>
                <a14:m>
                  <m:oMathPara xmlns:m="http://schemas.openxmlformats.org/officeDocument/2006/math">
                    <m:oMathParaPr>
                      <m:jc m:val="centerGroup"/>
                    </m:oMathParaPr>
                    <m:oMath xmlns:m="http://schemas.openxmlformats.org/officeDocument/2006/math">
                      <m:sSub>
                        <m:sSubPr>
                          <m:ctrlPr>
                            <a:rPr lang="en-CA" i="1">
                              <a:latin typeface="Cambria Math" panose="02040503050406030204" pitchFamily="18" charset="0"/>
                            </a:rPr>
                          </m:ctrlPr>
                        </m:sSubPr>
                        <m:e>
                          <m:r>
                            <a:rPr lang="en-CA" i="1">
                              <a:latin typeface="Cambria Math" panose="02040503050406030204" pitchFamily="18" charset="0"/>
                            </a:rPr>
                            <m:t>∆</m:t>
                          </m:r>
                        </m:e>
                        <m:sub>
                          <m:r>
                            <a:rPr lang="en-CA" i="1">
                              <a:latin typeface="Cambria Math" panose="02040503050406030204" pitchFamily="18" charset="0"/>
                            </a:rPr>
                            <m:t>𝑚𝑎𝑥</m:t>
                          </m:r>
                          <m:r>
                            <a:rPr lang="en-CA" i="1">
                              <a:latin typeface="Cambria Math" panose="02040503050406030204" pitchFamily="18" charset="0"/>
                            </a:rPr>
                            <m:t>,</m:t>
                          </m:r>
                          <m:r>
                            <a:rPr lang="en-CA" i="1">
                              <a:latin typeface="Cambria Math" panose="02040503050406030204" pitchFamily="18" charset="0"/>
                            </a:rPr>
                            <m:t>𝑒𝑥𝑡</m:t>
                          </m:r>
                        </m:sub>
                      </m:sSub>
                      <m:r>
                        <a:rPr lang="en-CA" i="1">
                          <a:latin typeface="Cambria Math" panose="02040503050406030204" pitchFamily="18" charset="0"/>
                        </a:rPr>
                        <m:t> =</m:t>
                      </m:r>
                      <m:f>
                        <m:fPr>
                          <m:ctrlPr>
                            <a:rPr lang="en-CA" i="1">
                              <a:latin typeface="Cambria Math" panose="02040503050406030204" pitchFamily="18" charset="0"/>
                            </a:rPr>
                          </m:ctrlPr>
                        </m:fPr>
                        <m:num>
                          <m:sSub>
                            <m:sSubPr>
                              <m:ctrlPr>
                                <a:rPr lang="en-CA" i="1">
                                  <a:latin typeface="Cambria Math" panose="02040503050406030204" pitchFamily="18" charset="0"/>
                                </a:rPr>
                              </m:ctrlPr>
                            </m:sSubPr>
                            <m:e>
                              <m:r>
                                <a:rPr lang="en-CA" i="1">
                                  <a:latin typeface="Cambria Math" panose="02040503050406030204" pitchFamily="18" charset="0"/>
                                </a:rPr>
                                <m:t>𝐿</m:t>
                              </m:r>
                            </m:e>
                            <m:sub>
                              <m:r>
                                <a:rPr lang="en-CA" i="1">
                                  <a:latin typeface="Cambria Math" panose="02040503050406030204" pitchFamily="18" charset="0"/>
                                </a:rPr>
                                <m:t>𝑒𝑥𝑡</m:t>
                              </m:r>
                            </m:sub>
                          </m:sSub>
                        </m:num>
                        <m:den>
                          <m:r>
                            <a:rPr lang="en-CA" i="1">
                              <a:latin typeface="Cambria Math" panose="02040503050406030204" pitchFamily="18" charset="0"/>
                            </a:rPr>
                            <m:t>400</m:t>
                          </m:r>
                        </m:den>
                      </m:f>
                      <m:r>
                        <a:rPr lang="en-CA" i="1">
                          <a:latin typeface="Cambria Math" panose="02040503050406030204" pitchFamily="18" charset="0"/>
                        </a:rPr>
                        <m:t>=</m:t>
                      </m:r>
                      <m:f>
                        <m:fPr>
                          <m:ctrlPr>
                            <a:rPr lang="en-CA" i="1">
                              <a:latin typeface="Cambria Math" panose="02040503050406030204" pitchFamily="18" charset="0"/>
                            </a:rPr>
                          </m:ctrlPr>
                        </m:fPr>
                        <m:num>
                          <m:r>
                            <a:rPr lang="en-CA" i="1">
                              <a:latin typeface="Cambria Math" panose="02040503050406030204" pitchFamily="18" charset="0"/>
                            </a:rPr>
                            <m:t>730</m:t>
                          </m:r>
                        </m:num>
                        <m:den>
                          <m:r>
                            <a:rPr lang="en-CA" i="1">
                              <a:latin typeface="Cambria Math" panose="02040503050406030204" pitchFamily="18" charset="0"/>
                            </a:rPr>
                            <m:t>400</m:t>
                          </m:r>
                        </m:den>
                      </m:f>
                      <m:r>
                        <a:rPr lang="en-CA" i="1">
                          <a:latin typeface="Cambria Math" panose="02040503050406030204" pitchFamily="18" charset="0"/>
                        </a:rPr>
                        <m:t>=1.8 </m:t>
                      </m:r>
                      <m:r>
                        <a:rPr lang="en-CA" i="1">
                          <a:latin typeface="Cambria Math" panose="02040503050406030204" pitchFamily="18" charset="0"/>
                        </a:rPr>
                        <m:t>𝑚𝑚</m:t>
                      </m:r>
                    </m:oMath>
                  </m:oMathPara>
                </a14:m>
                <a:endParaRPr lang="en-CA" dirty="0"/>
              </a:p>
              <a:p>
                <a:pPr marL="0" indent="0">
                  <a:buNone/>
                </a:pPr>
                <a:endParaRPr lang="en-CA" dirty="0"/>
              </a:p>
              <a:p>
                <a:pPr marL="0" indent="0">
                  <a:buNone/>
                </a:pPr>
                <a14:m>
                  <m:oMathPara xmlns:m="http://schemas.openxmlformats.org/officeDocument/2006/math">
                    <m:oMathParaPr>
                      <m:jc m:val="centerGroup"/>
                    </m:oMathParaPr>
                    <m:oMath xmlns:m="http://schemas.openxmlformats.org/officeDocument/2006/math">
                      <m:sSub>
                        <m:sSubPr>
                          <m:ctrlPr>
                            <a:rPr lang="en-CA" i="1">
                              <a:latin typeface="Cambria Math" panose="02040503050406030204" pitchFamily="18" charset="0"/>
                            </a:rPr>
                          </m:ctrlPr>
                        </m:sSubPr>
                        <m:e>
                          <m:r>
                            <a:rPr lang="en-CA" i="1">
                              <a:latin typeface="Cambria Math" panose="02040503050406030204" pitchFamily="18" charset="0"/>
                            </a:rPr>
                            <m:t>∆</m:t>
                          </m:r>
                        </m:e>
                        <m:sub>
                          <m:r>
                            <a:rPr lang="en-CA" i="1">
                              <a:latin typeface="Cambria Math" panose="02040503050406030204" pitchFamily="18" charset="0"/>
                            </a:rPr>
                            <m:t>𝑚𝑎𝑥</m:t>
                          </m:r>
                          <m:r>
                            <a:rPr lang="en-CA" i="1">
                              <a:latin typeface="Cambria Math" panose="02040503050406030204" pitchFamily="18" charset="0"/>
                            </a:rPr>
                            <m:t>,</m:t>
                          </m:r>
                          <m:r>
                            <a:rPr lang="en-CA" i="1">
                              <a:latin typeface="Cambria Math" panose="02040503050406030204" pitchFamily="18" charset="0"/>
                            </a:rPr>
                            <m:t>𝑖𝑛𝑡</m:t>
                          </m:r>
                        </m:sub>
                      </m:sSub>
                      <m:r>
                        <a:rPr lang="en-CA" i="1">
                          <a:latin typeface="Cambria Math" panose="02040503050406030204" pitchFamily="18" charset="0"/>
                        </a:rPr>
                        <m:t> =</m:t>
                      </m:r>
                      <m:f>
                        <m:fPr>
                          <m:ctrlPr>
                            <a:rPr lang="en-CA" i="1">
                              <a:latin typeface="Cambria Math" panose="02040503050406030204" pitchFamily="18" charset="0"/>
                            </a:rPr>
                          </m:ctrlPr>
                        </m:fPr>
                        <m:num>
                          <m:sSub>
                            <m:sSubPr>
                              <m:ctrlPr>
                                <a:rPr lang="en-CA" i="1">
                                  <a:latin typeface="Cambria Math" panose="02040503050406030204" pitchFamily="18" charset="0"/>
                                </a:rPr>
                              </m:ctrlPr>
                            </m:sSubPr>
                            <m:e>
                              <m:r>
                                <a:rPr lang="en-CA" i="1">
                                  <a:latin typeface="Cambria Math" panose="02040503050406030204" pitchFamily="18" charset="0"/>
                                </a:rPr>
                                <m:t>𝐿</m:t>
                              </m:r>
                            </m:e>
                            <m:sub>
                              <m:r>
                                <a:rPr lang="en-CA" i="1">
                                  <a:latin typeface="Cambria Math" panose="02040503050406030204" pitchFamily="18" charset="0"/>
                                </a:rPr>
                                <m:t>𝑖𝑛𝑡</m:t>
                              </m:r>
                            </m:sub>
                          </m:sSub>
                        </m:num>
                        <m:den>
                          <m:r>
                            <a:rPr lang="en-CA" i="1">
                              <a:latin typeface="Cambria Math" panose="02040503050406030204" pitchFamily="18" charset="0"/>
                            </a:rPr>
                            <m:t>400</m:t>
                          </m:r>
                        </m:den>
                      </m:f>
                      <m:r>
                        <a:rPr lang="en-CA" i="1">
                          <a:latin typeface="Cambria Math" panose="02040503050406030204" pitchFamily="18" charset="0"/>
                        </a:rPr>
                        <m:t>=</m:t>
                      </m:r>
                      <m:f>
                        <m:fPr>
                          <m:ctrlPr>
                            <a:rPr lang="en-CA" i="1">
                              <a:latin typeface="Cambria Math" panose="02040503050406030204" pitchFamily="18" charset="0"/>
                            </a:rPr>
                          </m:ctrlPr>
                        </m:fPr>
                        <m:num>
                          <m:r>
                            <a:rPr lang="en-CA" i="1">
                              <a:latin typeface="Cambria Math" panose="02040503050406030204" pitchFamily="18" charset="0"/>
                            </a:rPr>
                            <m:t>1150</m:t>
                          </m:r>
                        </m:num>
                        <m:den>
                          <m:r>
                            <a:rPr lang="en-CA" i="1">
                              <a:latin typeface="Cambria Math" panose="02040503050406030204" pitchFamily="18" charset="0"/>
                            </a:rPr>
                            <m:t>400</m:t>
                          </m:r>
                        </m:den>
                      </m:f>
                      <m:r>
                        <a:rPr lang="en-CA" i="1">
                          <a:latin typeface="Cambria Math" panose="02040503050406030204" pitchFamily="18" charset="0"/>
                        </a:rPr>
                        <m:t>=2.9 </m:t>
                      </m:r>
                      <m:r>
                        <a:rPr lang="en-CA" i="1">
                          <a:latin typeface="Cambria Math" panose="02040503050406030204" pitchFamily="18" charset="0"/>
                        </a:rPr>
                        <m:t>𝑚𝑚</m:t>
                      </m:r>
                    </m:oMath>
                  </m:oMathPara>
                </a14:m>
                <a:endParaRPr lang="en-CA" dirty="0"/>
              </a:p>
              <a:p>
                <a:r>
                  <a:rPr lang="en-CA" sz="2400" dirty="0">
                    <a:solidFill>
                      <a:schemeClr val="tx1">
                        <a:lumMod val="85000"/>
                        <a:lumOff val="15000"/>
                      </a:schemeClr>
                    </a:solidFill>
                    <a:latin typeface="Century Gothic" panose="020B0502020202020204" pitchFamily="34" charset="0"/>
                  </a:rPr>
                  <a:t>The SLS 1 live load deflections are:</a:t>
                </a:r>
              </a:p>
              <a:p>
                <a:endParaRPr lang="en-CA" sz="2400" dirty="0">
                  <a:solidFill>
                    <a:schemeClr val="tx1">
                      <a:lumMod val="85000"/>
                      <a:lumOff val="15000"/>
                    </a:schemeClr>
                  </a:solidFill>
                  <a:latin typeface="Century Gothic" panose="020B0502020202020204" pitchFamily="34" charset="0"/>
                </a:endParaRPr>
              </a:p>
              <a:p>
                <a:pPr marL="0" indent="0">
                  <a:buNone/>
                </a:pPr>
                <a14:m>
                  <m:oMathPara xmlns:m="http://schemas.openxmlformats.org/officeDocument/2006/math">
                    <m:oMathParaPr>
                      <m:jc m:val="centerGroup"/>
                    </m:oMathParaPr>
                    <m:oMath xmlns:m="http://schemas.openxmlformats.org/officeDocument/2006/math">
                      <m:sSub>
                        <m:sSubPr>
                          <m:ctrlPr>
                            <a:rPr lang="en-CA" i="1">
                              <a:latin typeface="Cambria Math" panose="02040503050406030204" pitchFamily="18" charset="0"/>
                            </a:rPr>
                          </m:ctrlPr>
                        </m:sSubPr>
                        <m:e>
                          <m:sSub>
                            <m:sSubPr>
                              <m:ctrlPr>
                                <a:rPr lang="en-CA" i="1">
                                  <a:latin typeface="Cambria Math" panose="02040503050406030204" pitchFamily="18" charset="0"/>
                                </a:rPr>
                              </m:ctrlPr>
                            </m:sSubPr>
                            <m:e>
                              <m:r>
                                <a:rPr lang="en-CA" i="1">
                                  <a:latin typeface="Cambria Math" panose="02040503050406030204" pitchFamily="18" charset="0"/>
                                </a:rPr>
                                <m:t>∆</m:t>
                              </m:r>
                            </m:e>
                            <m:sub>
                              <m:r>
                                <a:rPr lang="en-CA" i="1">
                                  <a:latin typeface="Cambria Math" panose="02040503050406030204" pitchFamily="18" charset="0"/>
                                </a:rPr>
                                <m:t>𝑆𝐿𝑆</m:t>
                              </m:r>
                              <m:r>
                                <a:rPr lang="en-CA" i="1">
                                  <a:latin typeface="Cambria Math" panose="02040503050406030204" pitchFamily="18" charset="0"/>
                                </a:rPr>
                                <m:t>,</m:t>
                              </m:r>
                              <m:r>
                                <a:rPr lang="en-CA" i="1">
                                  <a:latin typeface="Cambria Math" panose="02040503050406030204" pitchFamily="18" charset="0"/>
                                </a:rPr>
                                <m:t>𝑒𝑥𝑡</m:t>
                              </m:r>
                            </m:sub>
                          </m:sSub>
                          <m:r>
                            <a:rPr lang="en-CA" i="1">
                              <a:latin typeface="Cambria Math" panose="02040503050406030204" pitchFamily="18" charset="0"/>
                            </a:rPr>
                            <m:t> =1.3 </m:t>
                          </m:r>
                          <m:r>
                            <a:rPr lang="en-CA" i="1">
                              <a:latin typeface="Cambria Math" panose="02040503050406030204" pitchFamily="18" charset="0"/>
                            </a:rPr>
                            <m:t>𝑚𝑚</m:t>
                          </m:r>
                          <m:r>
                            <a:rPr lang="en-CA" i="1">
                              <a:latin typeface="Cambria Math" panose="02040503050406030204" pitchFamily="18" charset="0"/>
                            </a:rPr>
                            <m:t>&lt;∆</m:t>
                          </m:r>
                        </m:e>
                        <m:sub>
                          <m:r>
                            <a:rPr lang="en-CA" i="1">
                              <a:latin typeface="Cambria Math" panose="02040503050406030204" pitchFamily="18" charset="0"/>
                            </a:rPr>
                            <m:t>𝑚𝑎𝑥</m:t>
                          </m:r>
                          <m:r>
                            <a:rPr lang="en-CA" i="1">
                              <a:latin typeface="Cambria Math" panose="02040503050406030204" pitchFamily="18" charset="0"/>
                            </a:rPr>
                            <m:t>,</m:t>
                          </m:r>
                          <m:r>
                            <a:rPr lang="en-CA" i="1">
                              <a:latin typeface="Cambria Math" panose="02040503050406030204" pitchFamily="18" charset="0"/>
                            </a:rPr>
                            <m:t>𝑒𝑥𝑡</m:t>
                          </m:r>
                        </m:sub>
                      </m:sSub>
                      <m:r>
                        <a:rPr lang="en-CA" i="1">
                          <a:latin typeface="Cambria Math" panose="02040503050406030204" pitchFamily="18" charset="0"/>
                        </a:rPr>
                        <m:t> =1.8 </m:t>
                      </m:r>
                      <m:r>
                        <a:rPr lang="en-CA" i="1">
                          <a:latin typeface="Cambria Math" panose="02040503050406030204" pitchFamily="18" charset="0"/>
                        </a:rPr>
                        <m:t>𝑚𝑚</m:t>
                      </m:r>
                    </m:oMath>
                  </m:oMathPara>
                </a14:m>
                <a:endParaRPr lang="en-CA" dirty="0"/>
              </a:p>
              <a:p>
                <a:pPr marL="0" indent="0">
                  <a:buNone/>
                </a:pPr>
                <a14:m>
                  <m:oMathPara xmlns:m="http://schemas.openxmlformats.org/officeDocument/2006/math">
                    <m:oMathParaPr>
                      <m:jc m:val="centerGroup"/>
                    </m:oMathParaPr>
                    <m:oMath xmlns:m="http://schemas.openxmlformats.org/officeDocument/2006/math">
                      <m:sSub>
                        <m:sSubPr>
                          <m:ctrlPr>
                            <a:rPr lang="en-CA" i="1">
                              <a:latin typeface="Cambria Math" panose="02040503050406030204" pitchFamily="18" charset="0"/>
                            </a:rPr>
                          </m:ctrlPr>
                        </m:sSubPr>
                        <m:e>
                          <m:sSub>
                            <m:sSubPr>
                              <m:ctrlPr>
                                <a:rPr lang="en-CA" i="1">
                                  <a:latin typeface="Cambria Math" panose="02040503050406030204" pitchFamily="18" charset="0"/>
                                </a:rPr>
                              </m:ctrlPr>
                            </m:sSubPr>
                            <m:e>
                              <m:r>
                                <a:rPr lang="en-CA" i="1">
                                  <a:latin typeface="Cambria Math" panose="02040503050406030204" pitchFamily="18" charset="0"/>
                                </a:rPr>
                                <m:t>∆</m:t>
                              </m:r>
                            </m:e>
                            <m:sub>
                              <m:r>
                                <a:rPr lang="en-CA" i="1">
                                  <a:latin typeface="Cambria Math" panose="02040503050406030204" pitchFamily="18" charset="0"/>
                                </a:rPr>
                                <m:t>𝑆𝐿𝑆</m:t>
                              </m:r>
                              <m:r>
                                <a:rPr lang="en-CA" i="1">
                                  <a:latin typeface="Cambria Math" panose="02040503050406030204" pitchFamily="18" charset="0"/>
                                </a:rPr>
                                <m:t>,</m:t>
                              </m:r>
                              <m:r>
                                <a:rPr lang="en-CA" i="1">
                                  <a:latin typeface="Cambria Math" panose="02040503050406030204" pitchFamily="18" charset="0"/>
                                </a:rPr>
                                <m:t>𝑖𝑛𝑡</m:t>
                              </m:r>
                            </m:sub>
                          </m:sSub>
                          <m:r>
                            <a:rPr lang="en-CA" i="1">
                              <a:latin typeface="Cambria Math" panose="02040503050406030204" pitchFamily="18" charset="0"/>
                            </a:rPr>
                            <m:t> =1.1 </m:t>
                          </m:r>
                          <m:r>
                            <a:rPr lang="en-CA" i="1">
                              <a:latin typeface="Cambria Math" panose="02040503050406030204" pitchFamily="18" charset="0"/>
                            </a:rPr>
                            <m:t>𝑚𝑚</m:t>
                          </m:r>
                          <m:r>
                            <a:rPr lang="en-CA" i="1">
                              <a:latin typeface="Cambria Math" panose="02040503050406030204" pitchFamily="18" charset="0"/>
                            </a:rPr>
                            <m:t>&lt;∆</m:t>
                          </m:r>
                        </m:e>
                        <m:sub>
                          <m:r>
                            <a:rPr lang="en-CA" i="1">
                              <a:latin typeface="Cambria Math" panose="02040503050406030204" pitchFamily="18" charset="0"/>
                            </a:rPr>
                            <m:t>𝑚𝑎𝑥</m:t>
                          </m:r>
                          <m:r>
                            <a:rPr lang="en-CA" i="1">
                              <a:latin typeface="Cambria Math" panose="02040503050406030204" pitchFamily="18" charset="0"/>
                            </a:rPr>
                            <m:t>,</m:t>
                          </m:r>
                          <m:r>
                            <a:rPr lang="en-CA" i="1">
                              <a:latin typeface="Cambria Math" panose="02040503050406030204" pitchFamily="18" charset="0"/>
                            </a:rPr>
                            <m:t>𝑖𝑛𝑡</m:t>
                          </m:r>
                        </m:sub>
                      </m:sSub>
                      <m:r>
                        <a:rPr lang="en-CA" i="1">
                          <a:latin typeface="Cambria Math" panose="02040503050406030204" pitchFamily="18" charset="0"/>
                        </a:rPr>
                        <m:t> =2.9 </m:t>
                      </m:r>
                      <m:r>
                        <a:rPr lang="en-CA" i="1">
                          <a:latin typeface="Cambria Math" panose="02040503050406030204" pitchFamily="18" charset="0"/>
                        </a:rPr>
                        <m:t>𝑚𝑚</m:t>
                      </m:r>
                    </m:oMath>
                  </m:oMathPara>
                </a14:m>
                <a:endParaRPr lang="en-CA" dirty="0"/>
              </a:p>
              <a:p>
                <a:pPr marL="0" indent="0">
                  <a:buNone/>
                </a:pPr>
                <a:endParaRPr lang="en-CA" dirty="0"/>
              </a:p>
              <a:p>
                <a:endParaRPr lang="en-CA" sz="2400" dirty="0"/>
              </a:p>
            </p:txBody>
          </p:sp>
        </mc:Choice>
        <mc:Fallback xmlns="">
          <p:sp>
            <p:nvSpPr>
              <p:cNvPr id="4" name="Content Placeholder 2">
                <a:extLst>
                  <a:ext uri="{FF2B5EF4-FFF2-40B4-BE49-F238E27FC236}">
                    <a16:creationId xmlns:a16="http://schemas.microsoft.com/office/drawing/2014/main" id="{AA9A831B-9F0F-485C-B8A5-443DDCB350DC}"/>
                  </a:ext>
                </a:extLst>
              </p:cNvPr>
              <p:cNvSpPr>
                <a:spLocks noGrp="1" noRot="1" noChangeAspect="1" noMove="1" noResize="1" noEditPoints="1" noAdjustHandles="1" noChangeArrowheads="1" noChangeShapeType="1" noTextEdit="1"/>
              </p:cNvSpPr>
              <p:nvPr>
                <p:ph idx="1"/>
              </p:nvPr>
            </p:nvSpPr>
            <p:spPr>
              <a:xfrm>
                <a:off x="609600" y="1243012"/>
                <a:ext cx="10972800" cy="5614987"/>
              </a:xfrm>
              <a:blipFill>
                <a:blip r:embed="rId3"/>
                <a:stretch>
                  <a:fillRect l="-722" t="-1520" r="-222"/>
                </a:stretch>
              </a:blipFill>
            </p:spPr>
            <p:txBody>
              <a:bodyPr/>
              <a:lstStyle/>
              <a:p>
                <a:r>
                  <a:rPr lang="en-CA">
                    <a:noFill/>
                  </a:rPr>
                  <a:t> </a:t>
                </a:r>
              </a:p>
            </p:txBody>
          </p:sp>
        </mc:Fallback>
      </mc:AlternateContent>
      <p:sp>
        <p:nvSpPr>
          <p:cNvPr id="5" name="Title 4">
            <a:extLst>
              <a:ext uri="{FF2B5EF4-FFF2-40B4-BE49-F238E27FC236}">
                <a16:creationId xmlns:a16="http://schemas.microsoft.com/office/drawing/2014/main" id="{38C1D0A1-B9CA-41B1-A09C-28D098BBEC40}"/>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LIVE LOAD DEFLECTIONS – GLULAM DECK PANELS</a:t>
            </a:r>
          </a:p>
        </p:txBody>
      </p:sp>
    </p:spTree>
    <p:extLst>
      <p:ext uri="{BB962C8B-B14F-4D97-AF65-F5344CB8AC3E}">
        <p14:creationId xmlns:p14="http://schemas.microsoft.com/office/powerpoint/2010/main" val="227571101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616D3A-EC30-48E4-BA4F-4A306CCDCAC1}"/>
              </a:ext>
            </a:extLst>
          </p:cNvPr>
          <p:cNvSpPr/>
          <p:nvPr/>
        </p:nvSpPr>
        <p:spPr bwMode="auto">
          <a:xfrm>
            <a:off x="9471025" y="5291934"/>
            <a:ext cx="2601639" cy="147865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dirty="0"/>
          </a:p>
        </p:txBody>
      </p:sp>
      <p:sp>
        <p:nvSpPr>
          <p:cNvPr id="6" name="Title 4">
            <a:extLst>
              <a:ext uri="{FF2B5EF4-FFF2-40B4-BE49-F238E27FC236}">
                <a16:creationId xmlns:a16="http://schemas.microsoft.com/office/drawing/2014/main" id="{0F5B8277-2B34-444B-8291-FEAEA7FBD368}"/>
              </a:ext>
            </a:extLst>
          </p:cNvPr>
          <p:cNvSpPr txBox="1">
            <a:spLocks/>
          </p:cNvSpPr>
          <p:nvPr/>
        </p:nvSpPr>
        <p:spPr bwMode="auto">
          <a:xfrm>
            <a:off x="685799" y="332656"/>
            <a:ext cx="841725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kern="0" dirty="0">
                <a:latin typeface="+mn-lt"/>
              </a:rPr>
              <a:t>Design Example</a:t>
            </a:r>
          </a:p>
        </p:txBody>
      </p:sp>
      <p:sp>
        <p:nvSpPr>
          <p:cNvPr id="10" name="Content Placeholder 2">
            <a:extLst>
              <a:ext uri="{FF2B5EF4-FFF2-40B4-BE49-F238E27FC236}">
                <a16:creationId xmlns:a16="http://schemas.microsoft.com/office/drawing/2014/main" id="{87D9901D-D6E8-4F96-B931-4F727FC7C448}"/>
              </a:ext>
            </a:extLst>
          </p:cNvPr>
          <p:cNvSpPr txBox="1">
            <a:spLocks/>
          </p:cNvSpPr>
          <p:nvPr/>
        </p:nvSpPr>
        <p:spPr bwMode="auto">
          <a:xfrm>
            <a:off x="1127448" y="206084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Tx/>
              <a:buNone/>
              <a:defRPr sz="3200">
                <a:solidFill>
                  <a:schemeClr val="bg2"/>
                </a:solidFill>
                <a:latin typeface="+mn-lt"/>
                <a:ea typeface="+mn-ea"/>
                <a:cs typeface="+mn-cs"/>
              </a:defRPr>
            </a:lvl1pPr>
            <a:lvl2pPr marL="742950" indent="-285750" algn="l" rtl="0" fontAlgn="base">
              <a:spcBef>
                <a:spcPct val="20000"/>
              </a:spcBef>
              <a:spcAft>
                <a:spcPct val="0"/>
              </a:spcAft>
              <a:buChar char="–"/>
              <a:defRPr sz="2800">
                <a:solidFill>
                  <a:schemeClr val="bg2"/>
                </a:solidFill>
                <a:latin typeface="+mn-lt"/>
                <a:ea typeface="+mn-ea"/>
              </a:defRPr>
            </a:lvl2pPr>
            <a:lvl3pPr marL="1143000" indent="-228600" algn="l" rtl="0" fontAlgn="base">
              <a:spcBef>
                <a:spcPct val="20000"/>
              </a:spcBef>
              <a:spcAft>
                <a:spcPct val="0"/>
              </a:spcAft>
              <a:buChar char="•"/>
              <a:defRPr sz="2400">
                <a:solidFill>
                  <a:schemeClr val="bg2"/>
                </a:solidFill>
                <a:latin typeface="+mn-lt"/>
                <a:ea typeface="+mn-ea"/>
              </a:defRPr>
            </a:lvl3pPr>
            <a:lvl4pPr marL="1600200" indent="-228600" algn="l" rtl="0" fontAlgn="base">
              <a:spcBef>
                <a:spcPct val="20000"/>
              </a:spcBef>
              <a:spcAft>
                <a:spcPct val="0"/>
              </a:spcAft>
              <a:buChar char="–"/>
              <a:defRPr sz="2000">
                <a:solidFill>
                  <a:schemeClr val="bg2"/>
                </a:solidFill>
                <a:latin typeface="+mn-lt"/>
                <a:ea typeface="+mn-ea"/>
              </a:defRPr>
            </a:lvl4pPr>
            <a:lvl5pPr marL="2057400" indent="-228600" algn="l" rtl="0" fontAlgn="base">
              <a:spcBef>
                <a:spcPct val="20000"/>
              </a:spcBef>
              <a:spcAft>
                <a:spcPct val="0"/>
              </a:spcAft>
              <a:buChar char="»"/>
              <a:defRPr sz="2000">
                <a:solidFill>
                  <a:schemeClr val="bg2"/>
                </a:solidFill>
                <a:latin typeface="+mn-lt"/>
                <a:ea typeface="+mn-ea"/>
              </a:defRPr>
            </a:lvl5pPr>
            <a:lvl6pPr marL="2514600" indent="-228600" algn="l" rtl="0" fontAlgn="base">
              <a:spcBef>
                <a:spcPct val="20000"/>
              </a:spcBef>
              <a:spcAft>
                <a:spcPct val="0"/>
              </a:spcAft>
              <a:buChar char="»"/>
              <a:defRPr sz="2000">
                <a:solidFill>
                  <a:schemeClr val="bg2"/>
                </a:solidFill>
                <a:latin typeface="+mn-lt"/>
                <a:ea typeface="+mn-ea"/>
              </a:defRPr>
            </a:lvl6pPr>
            <a:lvl7pPr marL="2971800" indent="-228600" algn="l" rtl="0" fontAlgn="base">
              <a:spcBef>
                <a:spcPct val="20000"/>
              </a:spcBef>
              <a:spcAft>
                <a:spcPct val="0"/>
              </a:spcAft>
              <a:buChar char="»"/>
              <a:defRPr sz="2000">
                <a:solidFill>
                  <a:schemeClr val="bg2"/>
                </a:solidFill>
                <a:latin typeface="+mn-lt"/>
                <a:ea typeface="+mn-ea"/>
              </a:defRPr>
            </a:lvl7pPr>
            <a:lvl8pPr marL="3429000" indent="-228600" algn="l" rtl="0" fontAlgn="base">
              <a:spcBef>
                <a:spcPct val="20000"/>
              </a:spcBef>
              <a:spcAft>
                <a:spcPct val="0"/>
              </a:spcAft>
              <a:buChar char="»"/>
              <a:defRPr sz="2000">
                <a:solidFill>
                  <a:schemeClr val="bg2"/>
                </a:solidFill>
                <a:latin typeface="+mn-lt"/>
                <a:ea typeface="+mn-ea"/>
              </a:defRPr>
            </a:lvl8pPr>
            <a:lvl9pPr marL="3886200" indent="-228600" algn="l" rtl="0" fontAlgn="base">
              <a:spcBef>
                <a:spcPct val="20000"/>
              </a:spcBef>
              <a:spcAft>
                <a:spcPct val="0"/>
              </a:spcAft>
              <a:buChar char="»"/>
              <a:defRPr sz="2000">
                <a:solidFill>
                  <a:schemeClr val="bg2"/>
                </a:solidFill>
                <a:latin typeface="+mn-lt"/>
                <a:ea typeface="+mn-ea"/>
              </a:defRPr>
            </a:lvl9pPr>
          </a:lstStyle>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Design Considerations</a:t>
            </a:r>
          </a:p>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Proposed Concept</a:t>
            </a:r>
          </a:p>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Material Properties</a:t>
            </a:r>
          </a:p>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Loading</a:t>
            </a:r>
          </a:p>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Glulam Deck Panels</a:t>
            </a:r>
          </a:p>
          <a:p>
            <a:pPr marL="342900" indent="-342900" algn="l" eaLnBrk="1" hangingPunct="1">
              <a:lnSpc>
                <a:spcPct val="150000"/>
              </a:lnSpc>
              <a:buClr>
                <a:srgbClr val="2D86C7"/>
              </a:buClr>
              <a:buSzPct val="150000"/>
              <a:buFont typeface="Arial" panose="020B0604020202020204" pitchFamily="34" charset="0"/>
              <a:buChar char="•"/>
            </a:pPr>
            <a:r>
              <a:rPr lang="en-CA" sz="2400" b="1" kern="0" dirty="0">
                <a:solidFill>
                  <a:srgbClr val="5B5B5B"/>
                </a:solidFill>
                <a:latin typeface="Century Gothic" pitchFamily="34" charset="0"/>
              </a:rPr>
              <a:t>Glulam Girder Beams</a:t>
            </a:r>
          </a:p>
        </p:txBody>
      </p:sp>
      <p:sp>
        <p:nvSpPr>
          <p:cNvPr id="5" name="Title 4">
            <a:extLst>
              <a:ext uri="{FF2B5EF4-FFF2-40B4-BE49-F238E27FC236}">
                <a16:creationId xmlns:a16="http://schemas.microsoft.com/office/drawing/2014/main" id="{3C699FB6-09D1-40C4-BCB7-0F4AE9753A35}"/>
              </a:ext>
            </a:extLst>
          </p:cNvPr>
          <p:cNvSpPr txBox="1">
            <a:spLocks/>
          </p:cNvSpPr>
          <p:nvPr/>
        </p:nvSpPr>
        <p:spPr bwMode="auto">
          <a:xfrm>
            <a:off x="10243931" y="173916"/>
            <a:ext cx="1948070"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Glulam Girder Beams</a:t>
            </a:r>
          </a:p>
        </p:txBody>
      </p:sp>
    </p:spTree>
    <p:extLst>
      <p:ext uri="{BB962C8B-B14F-4D97-AF65-F5344CB8AC3E}">
        <p14:creationId xmlns:p14="http://schemas.microsoft.com/office/powerpoint/2010/main" val="49916230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a:latin typeface="+mn-lt"/>
              </a:rPr>
              <a:t>STRUCTURAL ANALYSIS - GIRDERS</a:t>
            </a:r>
            <a:endParaRPr lang="en-US" kern="0" dirty="0">
              <a:latin typeface="+mn-lt"/>
            </a:endParaRPr>
          </a:p>
        </p:txBody>
      </p:sp>
      <p:sp>
        <p:nvSpPr>
          <p:cNvPr id="3" name="Content Placeholder 2">
            <a:extLst>
              <a:ext uri="{FF2B5EF4-FFF2-40B4-BE49-F238E27FC236}">
                <a16:creationId xmlns:a16="http://schemas.microsoft.com/office/drawing/2014/main" id="{C14C290E-5C87-4023-82E8-7535E9865A3D}"/>
              </a:ext>
            </a:extLst>
          </p:cNvPr>
          <p:cNvSpPr>
            <a:spLocks noGrp="1"/>
          </p:cNvSpPr>
          <p:nvPr>
            <p:ph idx="1"/>
          </p:nvPr>
        </p:nvSpPr>
        <p:spPr>
          <a:xfrm>
            <a:off x="609600" y="1243013"/>
            <a:ext cx="10972800" cy="4525962"/>
          </a:xfrm>
        </p:spPr>
        <p:txBody>
          <a:bodyPr>
            <a:noAutofit/>
          </a:bodyPr>
          <a:lstStyle/>
          <a:p>
            <a:pPr eaLnBrk="1" hangingPunct="1">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Girders can be analyzed by CHBDC simplified method or by computer structural analysis</a:t>
            </a:r>
          </a:p>
          <a:p>
            <a:pPr eaLnBrk="1" hangingPunct="1">
              <a:buFont typeface="Arial" panose="020B0604020202020204" pitchFamily="34" charset="0"/>
              <a:buChar char="•"/>
            </a:pPr>
            <a:endParaRPr lang="en-CA" altLang="en-US" sz="1000" dirty="0">
              <a:solidFill>
                <a:schemeClr val="tx1">
                  <a:lumMod val="85000"/>
                  <a:lumOff val="15000"/>
                </a:schemeClr>
              </a:solidFill>
              <a:latin typeface="Century Gothic" panose="020B0502020202020204" pitchFamily="34" charset="0"/>
            </a:endParaRPr>
          </a:p>
          <a:p>
            <a:pPr eaLnBrk="1" hangingPunct="1">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Both simplified method and computer structural analysis used in design example for comparison purposes</a:t>
            </a:r>
          </a:p>
          <a:p>
            <a:pPr eaLnBrk="1" hangingPunct="1">
              <a:buFont typeface="Arial" panose="020B0604020202020204" pitchFamily="34" charset="0"/>
              <a:buChar char="•"/>
            </a:pPr>
            <a:endParaRPr lang="en-CA" altLang="en-US" sz="1000" dirty="0">
              <a:solidFill>
                <a:schemeClr val="tx1">
                  <a:lumMod val="85000"/>
                  <a:lumOff val="15000"/>
                </a:schemeClr>
              </a:solidFill>
              <a:latin typeface="Century Gothic" panose="020B0502020202020204" pitchFamily="34" charset="0"/>
            </a:endParaRPr>
          </a:p>
          <a:p>
            <a:pPr>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Simplified method generally more conservative</a:t>
            </a:r>
          </a:p>
          <a:p>
            <a:pPr>
              <a:buFont typeface="Arial" panose="020B0604020202020204" pitchFamily="34" charset="0"/>
              <a:buChar char="•"/>
            </a:pPr>
            <a:endParaRPr lang="en-CA" altLang="en-US" sz="1000"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Useful for preliminary design</a:t>
            </a:r>
          </a:p>
          <a:p>
            <a:pPr lvl="1">
              <a:buFont typeface="Arial" panose="020B0604020202020204" pitchFamily="34" charset="0"/>
              <a:buChar char="•"/>
            </a:pPr>
            <a:endParaRPr lang="en-CA" altLang="en-US" sz="1000"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Computer structural analysis preferred for detailed design</a:t>
            </a:r>
          </a:p>
          <a:p>
            <a:pPr eaLnBrk="1" hangingPunct="1">
              <a:buFont typeface="Arial" panose="020B0604020202020204" pitchFamily="34" charset="0"/>
              <a:buChar char="•"/>
            </a:pPr>
            <a:endParaRPr lang="en-CA" altLang="en-US" sz="2400" dirty="0">
              <a:solidFill>
                <a:schemeClr val="tx1">
                  <a:lumMod val="85000"/>
                  <a:lumOff val="15000"/>
                </a:schemeClr>
              </a:solidFill>
              <a:latin typeface="Century Gothic" panose="020B0502020202020204" pitchFamily="34" charset="0"/>
            </a:endParaRPr>
          </a:p>
        </p:txBody>
      </p:sp>
      <p:sp>
        <p:nvSpPr>
          <p:cNvPr id="5" name="Title 4">
            <a:extLst>
              <a:ext uri="{FF2B5EF4-FFF2-40B4-BE49-F238E27FC236}">
                <a16:creationId xmlns:a16="http://schemas.microsoft.com/office/drawing/2014/main" id="{D6DAA883-8470-455E-9C2B-3A19E976F620}"/>
              </a:ext>
            </a:extLst>
          </p:cNvPr>
          <p:cNvSpPr txBox="1">
            <a:spLocks/>
          </p:cNvSpPr>
          <p:nvPr/>
        </p:nvSpPr>
        <p:spPr bwMode="auto">
          <a:xfrm>
            <a:off x="10243931" y="173916"/>
            <a:ext cx="1948070"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Glulam Girder Beams</a:t>
            </a:r>
          </a:p>
        </p:txBody>
      </p:sp>
    </p:spTree>
    <p:extLst>
      <p:ext uri="{BB962C8B-B14F-4D97-AF65-F5344CB8AC3E}">
        <p14:creationId xmlns:p14="http://schemas.microsoft.com/office/powerpoint/2010/main" val="382952388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STRUCTURAL ANALYSIS</a:t>
            </a:r>
          </a:p>
        </p:txBody>
      </p:sp>
      <p:sp>
        <p:nvSpPr>
          <p:cNvPr id="3" name="Content Placeholder 2">
            <a:extLst>
              <a:ext uri="{FF2B5EF4-FFF2-40B4-BE49-F238E27FC236}">
                <a16:creationId xmlns:a16="http://schemas.microsoft.com/office/drawing/2014/main" id="{C14C290E-5C87-4023-82E8-7535E9865A3D}"/>
              </a:ext>
            </a:extLst>
          </p:cNvPr>
          <p:cNvSpPr>
            <a:spLocks noGrp="1"/>
          </p:cNvSpPr>
          <p:nvPr>
            <p:ph idx="1"/>
          </p:nvPr>
        </p:nvSpPr>
        <p:spPr>
          <a:xfrm>
            <a:off x="609600" y="1243013"/>
            <a:ext cx="10972800" cy="4525962"/>
          </a:xfrm>
        </p:spPr>
        <p:txBody>
          <a:bodyPr>
            <a:normAutofit/>
          </a:bodyPr>
          <a:lstStyle/>
          <a:p>
            <a:pPr eaLnBrk="1" hangingPunct="1">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Computer structural analysis was performed using </a:t>
            </a:r>
            <a:r>
              <a:rPr lang="en-CA" altLang="en-US" sz="2400" dirty="0" err="1">
                <a:solidFill>
                  <a:schemeClr val="tx1">
                    <a:lumMod val="85000"/>
                    <a:lumOff val="15000"/>
                  </a:schemeClr>
                </a:solidFill>
                <a:latin typeface="Century Gothic" panose="020B0502020202020204" pitchFamily="34" charset="0"/>
              </a:rPr>
              <a:t>CSi</a:t>
            </a:r>
            <a:r>
              <a:rPr lang="en-CA" altLang="en-US" sz="2400" dirty="0">
                <a:solidFill>
                  <a:schemeClr val="tx1">
                    <a:lumMod val="85000"/>
                    <a:lumOff val="15000"/>
                  </a:schemeClr>
                </a:solidFill>
                <a:latin typeface="Century Gothic" panose="020B0502020202020204" pitchFamily="34" charset="0"/>
              </a:rPr>
              <a:t> Bridge</a:t>
            </a:r>
          </a:p>
          <a:p>
            <a:pPr eaLnBrk="1" hangingPunct="1">
              <a:buFont typeface="Arial" panose="020B0604020202020204" pitchFamily="34" charset="0"/>
              <a:buChar char="•"/>
            </a:pPr>
            <a:endParaRPr lang="en-CA" altLang="en-US" sz="1000" dirty="0">
              <a:solidFill>
                <a:schemeClr val="tx1">
                  <a:lumMod val="85000"/>
                  <a:lumOff val="15000"/>
                </a:schemeClr>
              </a:solidFill>
              <a:latin typeface="Century Gothic" panose="020B0502020202020204" pitchFamily="34" charset="0"/>
            </a:endParaRPr>
          </a:p>
          <a:p>
            <a:pPr eaLnBrk="1" hangingPunct="1">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Girders, stiffener beams, and deck panels modeled as frame elements</a:t>
            </a:r>
          </a:p>
          <a:p>
            <a:pPr eaLnBrk="1" hangingPunct="1">
              <a:buFont typeface="Arial" panose="020B0604020202020204" pitchFamily="34" charset="0"/>
              <a:buChar char="•"/>
            </a:pPr>
            <a:endParaRPr lang="en-CA" altLang="en-US" sz="1000" dirty="0">
              <a:solidFill>
                <a:schemeClr val="tx1">
                  <a:lumMod val="85000"/>
                  <a:lumOff val="15000"/>
                </a:schemeClr>
              </a:solidFill>
              <a:latin typeface="Century Gothic" panose="020B0502020202020204" pitchFamily="34" charset="0"/>
            </a:endParaRPr>
          </a:p>
          <a:p>
            <a:pPr eaLnBrk="1" hangingPunct="1">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Diaphragms modeled as shell elements</a:t>
            </a:r>
          </a:p>
          <a:p>
            <a:pPr eaLnBrk="1" hangingPunct="1">
              <a:buFont typeface="Arial" panose="020B0604020202020204" pitchFamily="34" charset="0"/>
              <a:buChar char="•"/>
            </a:pPr>
            <a:endParaRPr lang="en-CA" altLang="en-US" sz="1000" dirty="0">
              <a:solidFill>
                <a:schemeClr val="tx1">
                  <a:lumMod val="85000"/>
                  <a:lumOff val="15000"/>
                </a:schemeClr>
              </a:solidFill>
              <a:latin typeface="Century Gothic" panose="020B0502020202020204" pitchFamily="34" charset="0"/>
            </a:endParaRPr>
          </a:p>
          <a:p>
            <a:pPr eaLnBrk="1" hangingPunct="1">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Connections and bearings modeled as link elements</a:t>
            </a:r>
          </a:p>
        </p:txBody>
      </p:sp>
      <p:pic>
        <p:nvPicPr>
          <p:cNvPr id="5" name="Picture 2">
            <a:extLst>
              <a:ext uri="{FF2B5EF4-FFF2-40B4-BE49-F238E27FC236}">
                <a16:creationId xmlns:a16="http://schemas.microsoft.com/office/drawing/2014/main" id="{ECC52F39-50DE-4060-9B68-7131909F5A8F}"/>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68388" y="4241737"/>
            <a:ext cx="10055225"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7A2241B3-8792-4F9C-972B-62819AC138C0}"/>
              </a:ext>
            </a:extLst>
          </p:cNvPr>
          <p:cNvSpPr txBox="1">
            <a:spLocks/>
          </p:cNvSpPr>
          <p:nvPr/>
        </p:nvSpPr>
        <p:spPr>
          <a:xfrm>
            <a:off x="0" y="6114416"/>
            <a:ext cx="12192000" cy="6635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altLang="en-US" sz="2400" u="sng" dirty="0">
                <a:solidFill>
                  <a:schemeClr val="tx1">
                    <a:lumMod val="85000"/>
                    <a:lumOff val="15000"/>
                  </a:schemeClr>
                </a:solidFill>
                <a:latin typeface="Century Gothic" panose="020B0502020202020204" pitchFamily="34" charset="0"/>
              </a:rPr>
              <a:t>Cross-Section View</a:t>
            </a:r>
          </a:p>
        </p:txBody>
      </p:sp>
      <p:sp>
        <p:nvSpPr>
          <p:cNvPr id="7" name="Title 4">
            <a:extLst>
              <a:ext uri="{FF2B5EF4-FFF2-40B4-BE49-F238E27FC236}">
                <a16:creationId xmlns:a16="http://schemas.microsoft.com/office/drawing/2014/main" id="{FA82D813-1512-454B-98AF-05F214BEEEA7}"/>
              </a:ext>
            </a:extLst>
          </p:cNvPr>
          <p:cNvSpPr txBox="1">
            <a:spLocks/>
          </p:cNvSpPr>
          <p:nvPr/>
        </p:nvSpPr>
        <p:spPr bwMode="auto">
          <a:xfrm>
            <a:off x="10243931" y="173916"/>
            <a:ext cx="1948070"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Glulam Girder Beams</a:t>
            </a:r>
          </a:p>
        </p:txBody>
      </p:sp>
    </p:spTree>
    <p:extLst>
      <p:ext uri="{BB962C8B-B14F-4D97-AF65-F5344CB8AC3E}">
        <p14:creationId xmlns:p14="http://schemas.microsoft.com/office/powerpoint/2010/main" val="201584765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STRUCTURAL ANALYSIS</a:t>
            </a:r>
          </a:p>
        </p:txBody>
      </p:sp>
      <p:pic>
        <p:nvPicPr>
          <p:cNvPr id="8" name="Picture 7">
            <a:extLst>
              <a:ext uri="{FF2B5EF4-FFF2-40B4-BE49-F238E27FC236}">
                <a16:creationId xmlns:a16="http://schemas.microsoft.com/office/drawing/2014/main" id="{C181B5AE-C081-442D-A9A7-358EC5FE1EDC}"/>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2810506" y="849178"/>
            <a:ext cx="6827270" cy="5231581"/>
          </a:xfrm>
          <a:prstGeom prst="rect">
            <a:avLst/>
          </a:prstGeom>
        </p:spPr>
      </p:pic>
      <p:sp>
        <p:nvSpPr>
          <p:cNvPr id="9" name="Content Placeholder 2">
            <a:extLst>
              <a:ext uri="{FF2B5EF4-FFF2-40B4-BE49-F238E27FC236}">
                <a16:creationId xmlns:a16="http://schemas.microsoft.com/office/drawing/2014/main" id="{B8149244-DCEF-4556-921A-9BD20140B81F}"/>
              </a:ext>
            </a:extLst>
          </p:cNvPr>
          <p:cNvSpPr txBox="1">
            <a:spLocks/>
          </p:cNvSpPr>
          <p:nvPr/>
        </p:nvSpPr>
        <p:spPr>
          <a:xfrm>
            <a:off x="0" y="6114416"/>
            <a:ext cx="12192000" cy="6635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altLang="en-US" sz="2400" u="sng" dirty="0">
                <a:solidFill>
                  <a:schemeClr val="tx1">
                    <a:lumMod val="85000"/>
                    <a:lumOff val="15000"/>
                  </a:schemeClr>
                </a:solidFill>
                <a:latin typeface="Century Gothic" panose="020B0502020202020204" pitchFamily="34" charset="0"/>
              </a:rPr>
              <a:t>Plan View</a:t>
            </a:r>
          </a:p>
        </p:txBody>
      </p:sp>
      <p:sp>
        <p:nvSpPr>
          <p:cNvPr id="5" name="Title 4">
            <a:extLst>
              <a:ext uri="{FF2B5EF4-FFF2-40B4-BE49-F238E27FC236}">
                <a16:creationId xmlns:a16="http://schemas.microsoft.com/office/drawing/2014/main" id="{5D8223EC-3BA3-41C4-B7D4-26EB205D190C}"/>
              </a:ext>
            </a:extLst>
          </p:cNvPr>
          <p:cNvSpPr txBox="1">
            <a:spLocks/>
          </p:cNvSpPr>
          <p:nvPr/>
        </p:nvSpPr>
        <p:spPr bwMode="auto">
          <a:xfrm>
            <a:off x="10243931" y="173916"/>
            <a:ext cx="1948070"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Glulam Girder Beams</a:t>
            </a:r>
          </a:p>
        </p:txBody>
      </p:sp>
    </p:spTree>
    <p:extLst>
      <p:ext uri="{BB962C8B-B14F-4D97-AF65-F5344CB8AC3E}">
        <p14:creationId xmlns:p14="http://schemas.microsoft.com/office/powerpoint/2010/main" val="280135381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STRUCTURAL ANALYSIS</a:t>
            </a:r>
          </a:p>
        </p:txBody>
      </p:sp>
      <p:pic>
        <p:nvPicPr>
          <p:cNvPr id="3" name="Picture 2">
            <a:extLst>
              <a:ext uri="{FF2B5EF4-FFF2-40B4-BE49-F238E27FC236}">
                <a16:creationId xmlns:a16="http://schemas.microsoft.com/office/drawing/2014/main" id="{23C42CEA-16C6-484C-8B95-FF47DBB83BE5}"/>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2551176" y="1035896"/>
            <a:ext cx="7278624" cy="5935506"/>
          </a:xfrm>
          <a:prstGeom prst="rect">
            <a:avLst/>
          </a:prstGeom>
        </p:spPr>
      </p:pic>
      <p:sp>
        <p:nvSpPr>
          <p:cNvPr id="6" name="Content Placeholder 2">
            <a:extLst>
              <a:ext uri="{FF2B5EF4-FFF2-40B4-BE49-F238E27FC236}">
                <a16:creationId xmlns:a16="http://schemas.microsoft.com/office/drawing/2014/main" id="{038A2129-434C-426B-B59F-CD3563AF0BA1}"/>
              </a:ext>
            </a:extLst>
          </p:cNvPr>
          <p:cNvSpPr txBox="1">
            <a:spLocks/>
          </p:cNvSpPr>
          <p:nvPr/>
        </p:nvSpPr>
        <p:spPr>
          <a:xfrm>
            <a:off x="2715768" y="4779392"/>
            <a:ext cx="12192000" cy="6635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altLang="en-US" sz="2400" u="sng" dirty="0">
                <a:solidFill>
                  <a:schemeClr val="tx1">
                    <a:lumMod val="85000"/>
                    <a:lumOff val="15000"/>
                  </a:schemeClr>
                </a:solidFill>
                <a:latin typeface="Century Gothic" panose="020B0502020202020204" pitchFamily="34" charset="0"/>
              </a:rPr>
              <a:t>Isometric View</a:t>
            </a:r>
          </a:p>
        </p:txBody>
      </p:sp>
      <p:sp>
        <p:nvSpPr>
          <p:cNvPr id="5" name="Title 4">
            <a:extLst>
              <a:ext uri="{FF2B5EF4-FFF2-40B4-BE49-F238E27FC236}">
                <a16:creationId xmlns:a16="http://schemas.microsoft.com/office/drawing/2014/main" id="{6F4EF8F2-57A0-48D8-9038-516A4C29D28A}"/>
              </a:ext>
            </a:extLst>
          </p:cNvPr>
          <p:cNvSpPr txBox="1">
            <a:spLocks/>
          </p:cNvSpPr>
          <p:nvPr/>
        </p:nvSpPr>
        <p:spPr bwMode="auto">
          <a:xfrm>
            <a:off x="10243931" y="173916"/>
            <a:ext cx="1948070"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Glulam Girder Beams</a:t>
            </a:r>
          </a:p>
        </p:txBody>
      </p:sp>
    </p:spTree>
    <p:extLst>
      <p:ext uri="{BB962C8B-B14F-4D97-AF65-F5344CB8AC3E}">
        <p14:creationId xmlns:p14="http://schemas.microsoft.com/office/powerpoint/2010/main" val="235247858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STRUCTURAL ANALYSIS</a:t>
            </a:r>
          </a:p>
        </p:txBody>
      </p:sp>
      <p:pic>
        <p:nvPicPr>
          <p:cNvPr id="5" name="Picture 4">
            <a:extLst>
              <a:ext uri="{FF2B5EF4-FFF2-40B4-BE49-F238E27FC236}">
                <a16:creationId xmlns:a16="http://schemas.microsoft.com/office/drawing/2014/main" id="{05F4C098-B494-4D01-8B79-D745EF9E6E1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2715768" y="1034313"/>
            <a:ext cx="6912864" cy="5412207"/>
          </a:xfrm>
          <a:prstGeom prst="rect">
            <a:avLst/>
          </a:prstGeom>
        </p:spPr>
      </p:pic>
      <p:sp>
        <p:nvSpPr>
          <p:cNvPr id="6" name="Content Placeholder 2">
            <a:extLst>
              <a:ext uri="{FF2B5EF4-FFF2-40B4-BE49-F238E27FC236}">
                <a16:creationId xmlns:a16="http://schemas.microsoft.com/office/drawing/2014/main" id="{038A2129-434C-426B-B59F-CD3563AF0BA1}"/>
              </a:ext>
            </a:extLst>
          </p:cNvPr>
          <p:cNvSpPr txBox="1">
            <a:spLocks/>
          </p:cNvSpPr>
          <p:nvPr/>
        </p:nvSpPr>
        <p:spPr>
          <a:xfrm>
            <a:off x="3227832" y="4861688"/>
            <a:ext cx="12192000" cy="6635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altLang="en-US" sz="2400" u="sng" dirty="0">
                <a:solidFill>
                  <a:schemeClr val="tx1">
                    <a:lumMod val="85000"/>
                    <a:lumOff val="15000"/>
                  </a:schemeClr>
                </a:solidFill>
                <a:latin typeface="Century Gothic" panose="020B0502020202020204" pitchFamily="34" charset="0"/>
              </a:rPr>
              <a:t>Self-Weight Deflection</a:t>
            </a:r>
          </a:p>
        </p:txBody>
      </p:sp>
      <p:sp>
        <p:nvSpPr>
          <p:cNvPr id="7" name="Title 4">
            <a:extLst>
              <a:ext uri="{FF2B5EF4-FFF2-40B4-BE49-F238E27FC236}">
                <a16:creationId xmlns:a16="http://schemas.microsoft.com/office/drawing/2014/main" id="{1A97D51B-A338-4660-97F5-5B0E3E4027C2}"/>
              </a:ext>
            </a:extLst>
          </p:cNvPr>
          <p:cNvSpPr txBox="1">
            <a:spLocks/>
          </p:cNvSpPr>
          <p:nvPr/>
        </p:nvSpPr>
        <p:spPr bwMode="auto">
          <a:xfrm>
            <a:off x="10243931" y="173916"/>
            <a:ext cx="1948070"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Glulam Girder Beams</a:t>
            </a:r>
          </a:p>
        </p:txBody>
      </p:sp>
    </p:spTree>
    <p:extLst>
      <p:ext uri="{BB962C8B-B14F-4D97-AF65-F5344CB8AC3E}">
        <p14:creationId xmlns:p14="http://schemas.microsoft.com/office/powerpoint/2010/main" val="19996974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SIMPLIFIED METHOD- GIRDERS</a:t>
            </a:r>
          </a:p>
        </p:txBody>
      </p:sp>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6826A0E3-B9E0-4D1F-BB12-0A0D184DA426}"/>
                  </a:ext>
                </a:extLst>
              </p:cNvPr>
              <p:cNvSpPr>
                <a:spLocks noGrp="1"/>
              </p:cNvSpPr>
              <p:nvPr>
                <p:ph idx="1"/>
              </p:nvPr>
            </p:nvSpPr>
            <p:spPr>
              <a:xfrm>
                <a:off x="301752" y="1104628"/>
                <a:ext cx="11676888" cy="5540647"/>
              </a:xfrm>
            </p:spPr>
            <p:txBody>
              <a:bodyPr>
                <a:normAutofit fontScale="25000" lnSpcReduction="20000"/>
              </a:bodyPr>
              <a:lstStyle/>
              <a:p>
                <a:pPr>
                  <a:lnSpc>
                    <a:spcPct val="110000"/>
                  </a:lnSpc>
                </a:pPr>
                <a:r>
                  <a:rPr lang="en-CA" sz="7400" dirty="0">
                    <a:solidFill>
                      <a:schemeClr val="tx1">
                        <a:lumMod val="85000"/>
                        <a:lumOff val="15000"/>
                      </a:schemeClr>
                    </a:solidFill>
                    <a:latin typeface="Century Gothic" panose="020B0502020202020204" pitchFamily="34" charset="0"/>
                  </a:rPr>
                  <a:t>The interior and exterior girders have a depth of 1634 mm, a width of 215 mm, and a unit weight of 6 kN/m3, resulting in unfactored linear weights of </a:t>
                </a:r>
              </a:p>
              <a:p>
                <a:pPr marL="0" indent="0">
                  <a:lnSpc>
                    <a:spcPct val="110000"/>
                  </a:lnSpc>
                  <a:buNone/>
                </a:pPr>
                <a14:m>
                  <m:oMathPara xmlns:m="http://schemas.openxmlformats.org/officeDocument/2006/math">
                    <m:oMathParaPr>
                      <m:jc m:val="centerGroup"/>
                    </m:oMathParaPr>
                    <m:oMath xmlns:m="http://schemas.openxmlformats.org/officeDocument/2006/math">
                      <m:sSub>
                        <m:sSubPr>
                          <m:ctrlPr>
                            <a:rPr lang="en-CA" sz="7400" i="1">
                              <a:solidFill>
                                <a:schemeClr val="tx1">
                                  <a:lumMod val="85000"/>
                                  <a:lumOff val="15000"/>
                                </a:schemeClr>
                              </a:solidFill>
                              <a:latin typeface="Cambria Math" panose="02040503050406030204" pitchFamily="18" charset="0"/>
                            </a:rPr>
                          </m:ctrlPr>
                        </m:sSubPr>
                        <m:e>
                          <m:r>
                            <a:rPr lang="en-CA" sz="7400">
                              <a:solidFill>
                                <a:schemeClr val="tx1">
                                  <a:lumMod val="85000"/>
                                  <a:lumOff val="15000"/>
                                </a:schemeClr>
                              </a:solidFill>
                              <a:latin typeface="Cambria Math" panose="02040503050406030204" pitchFamily="18" charset="0"/>
                            </a:rPr>
                            <m:t>𝜔</m:t>
                          </m:r>
                        </m:e>
                        <m:sub>
                          <m:r>
                            <a:rPr lang="en-CA" sz="7400">
                              <a:solidFill>
                                <a:schemeClr val="tx1">
                                  <a:lumMod val="85000"/>
                                  <a:lumOff val="15000"/>
                                </a:schemeClr>
                              </a:solidFill>
                              <a:latin typeface="Cambria Math" panose="02040503050406030204" pitchFamily="18" charset="0"/>
                            </a:rPr>
                            <m:t>𝑔𝑖𝑟𝑑𝑒𝑟</m:t>
                          </m:r>
                          <m:r>
                            <a:rPr lang="en-CA" sz="7400">
                              <a:solidFill>
                                <a:schemeClr val="tx1">
                                  <a:lumMod val="85000"/>
                                  <a:lumOff val="15000"/>
                                </a:schemeClr>
                              </a:solidFill>
                              <a:latin typeface="Cambria Math" panose="02040503050406030204" pitchFamily="18" charset="0"/>
                            </a:rPr>
                            <m:t>,</m:t>
                          </m:r>
                          <m:r>
                            <a:rPr lang="en-CA" sz="7400">
                              <a:solidFill>
                                <a:schemeClr val="tx1">
                                  <a:lumMod val="85000"/>
                                  <a:lumOff val="15000"/>
                                </a:schemeClr>
                              </a:solidFill>
                              <a:latin typeface="Cambria Math" panose="02040503050406030204" pitchFamily="18" charset="0"/>
                            </a:rPr>
                            <m:t>𝑖𝑛𝑡</m:t>
                          </m:r>
                        </m:sub>
                      </m:sSub>
                      <m:r>
                        <a:rPr lang="en-CA" sz="7400">
                          <a:solidFill>
                            <a:schemeClr val="tx1">
                              <a:lumMod val="85000"/>
                              <a:lumOff val="15000"/>
                            </a:schemeClr>
                          </a:solidFill>
                          <a:latin typeface="Cambria Math" panose="02040503050406030204" pitchFamily="18" charset="0"/>
                        </a:rPr>
                        <m:t>=</m:t>
                      </m:r>
                      <m:sSub>
                        <m:sSubPr>
                          <m:ctrlPr>
                            <a:rPr lang="en-CA" sz="7400" i="1">
                              <a:solidFill>
                                <a:schemeClr val="tx1">
                                  <a:lumMod val="85000"/>
                                  <a:lumOff val="15000"/>
                                </a:schemeClr>
                              </a:solidFill>
                              <a:latin typeface="Cambria Math" panose="02040503050406030204" pitchFamily="18" charset="0"/>
                            </a:rPr>
                          </m:ctrlPr>
                        </m:sSubPr>
                        <m:e>
                          <m:r>
                            <a:rPr lang="en-CA" sz="7400">
                              <a:solidFill>
                                <a:schemeClr val="tx1">
                                  <a:lumMod val="85000"/>
                                  <a:lumOff val="15000"/>
                                </a:schemeClr>
                              </a:solidFill>
                              <a:latin typeface="Cambria Math" panose="02040503050406030204" pitchFamily="18" charset="0"/>
                            </a:rPr>
                            <m:t>𝜔</m:t>
                          </m:r>
                        </m:e>
                        <m:sub>
                          <m:r>
                            <a:rPr lang="en-CA" sz="7400">
                              <a:solidFill>
                                <a:schemeClr val="tx1">
                                  <a:lumMod val="85000"/>
                                  <a:lumOff val="15000"/>
                                </a:schemeClr>
                              </a:solidFill>
                              <a:latin typeface="Cambria Math" panose="02040503050406030204" pitchFamily="18" charset="0"/>
                            </a:rPr>
                            <m:t>𝑔𝑖𝑟𝑑𝑒𝑟</m:t>
                          </m:r>
                          <m:r>
                            <a:rPr lang="en-CA" sz="7400">
                              <a:solidFill>
                                <a:schemeClr val="tx1">
                                  <a:lumMod val="85000"/>
                                  <a:lumOff val="15000"/>
                                </a:schemeClr>
                              </a:solidFill>
                              <a:latin typeface="Cambria Math" panose="02040503050406030204" pitchFamily="18" charset="0"/>
                            </a:rPr>
                            <m:t>,</m:t>
                          </m:r>
                          <m:r>
                            <a:rPr lang="en-CA" sz="7400">
                              <a:solidFill>
                                <a:schemeClr val="tx1">
                                  <a:lumMod val="85000"/>
                                  <a:lumOff val="15000"/>
                                </a:schemeClr>
                              </a:solidFill>
                              <a:latin typeface="Cambria Math" panose="02040503050406030204" pitchFamily="18" charset="0"/>
                            </a:rPr>
                            <m:t>𝑒𝑥𝑡</m:t>
                          </m:r>
                        </m:sub>
                      </m:sSub>
                      <m:r>
                        <a:rPr lang="en-CA" sz="7400">
                          <a:solidFill>
                            <a:schemeClr val="tx1">
                              <a:lumMod val="85000"/>
                              <a:lumOff val="15000"/>
                            </a:schemeClr>
                          </a:solidFill>
                          <a:latin typeface="Cambria Math" panose="02040503050406030204" pitchFamily="18" charset="0"/>
                        </a:rPr>
                        <m:t>=1.634 </m:t>
                      </m:r>
                      <m:r>
                        <a:rPr lang="en-CA" sz="7400">
                          <a:solidFill>
                            <a:schemeClr val="tx1">
                              <a:lumMod val="85000"/>
                              <a:lumOff val="15000"/>
                            </a:schemeClr>
                          </a:solidFill>
                          <a:latin typeface="Cambria Math" panose="02040503050406030204" pitchFamily="18" charset="0"/>
                        </a:rPr>
                        <m:t>𝑚</m:t>
                      </m:r>
                      <m:r>
                        <a:rPr lang="en-CA" sz="7400">
                          <a:solidFill>
                            <a:schemeClr val="tx1">
                              <a:lumMod val="85000"/>
                              <a:lumOff val="15000"/>
                            </a:schemeClr>
                          </a:solidFill>
                          <a:latin typeface="Cambria Math" panose="02040503050406030204" pitchFamily="18" charset="0"/>
                        </a:rPr>
                        <m:t> ×0.215 </m:t>
                      </m:r>
                      <m:r>
                        <a:rPr lang="en-CA" sz="7400">
                          <a:solidFill>
                            <a:schemeClr val="tx1">
                              <a:lumMod val="85000"/>
                              <a:lumOff val="15000"/>
                            </a:schemeClr>
                          </a:solidFill>
                          <a:latin typeface="Cambria Math" panose="02040503050406030204" pitchFamily="18" charset="0"/>
                        </a:rPr>
                        <m:t>𝑚</m:t>
                      </m:r>
                      <m:r>
                        <a:rPr lang="en-CA" sz="7400">
                          <a:solidFill>
                            <a:schemeClr val="tx1">
                              <a:lumMod val="85000"/>
                              <a:lumOff val="15000"/>
                            </a:schemeClr>
                          </a:solidFill>
                          <a:latin typeface="Cambria Math" panose="02040503050406030204" pitchFamily="18" charset="0"/>
                        </a:rPr>
                        <m:t>×6</m:t>
                      </m:r>
                      <m:f>
                        <m:fPr>
                          <m:ctrlPr>
                            <a:rPr lang="en-CA" sz="7400" i="1">
                              <a:solidFill>
                                <a:schemeClr val="tx1">
                                  <a:lumMod val="85000"/>
                                  <a:lumOff val="15000"/>
                                </a:schemeClr>
                              </a:solidFill>
                              <a:latin typeface="Cambria Math" panose="02040503050406030204" pitchFamily="18" charset="0"/>
                            </a:rPr>
                          </m:ctrlPr>
                        </m:fPr>
                        <m:num>
                          <m:r>
                            <a:rPr lang="en-CA" sz="7400">
                              <a:solidFill>
                                <a:schemeClr val="tx1">
                                  <a:lumMod val="85000"/>
                                  <a:lumOff val="15000"/>
                                </a:schemeClr>
                              </a:solidFill>
                              <a:latin typeface="Cambria Math" panose="02040503050406030204" pitchFamily="18" charset="0"/>
                            </a:rPr>
                            <m:t>𝑘𝑁</m:t>
                          </m:r>
                        </m:num>
                        <m:den>
                          <m:sSup>
                            <m:sSupPr>
                              <m:ctrlPr>
                                <a:rPr lang="en-CA" sz="7400" i="1">
                                  <a:solidFill>
                                    <a:schemeClr val="tx1">
                                      <a:lumMod val="85000"/>
                                      <a:lumOff val="15000"/>
                                    </a:schemeClr>
                                  </a:solidFill>
                                  <a:latin typeface="Cambria Math" panose="02040503050406030204" pitchFamily="18" charset="0"/>
                                </a:rPr>
                              </m:ctrlPr>
                            </m:sSupPr>
                            <m:e>
                              <m:r>
                                <a:rPr lang="en-CA" sz="7400">
                                  <a:solidFill>
                                    <a:schemeClr val="tx1">
                                      <a:lumMod val="85000"/>
                                      <a:lumOff val="15000"/>
                                    </a:schemeClr>
                                  </a:solidFill>
                                  <a:latin typeface="Cambria Math" panose="02040503050406030204" pitchFamily="18" charset="0"/>
                                </a:rPr>
                                <m:t>𝑚</m:t>
                              </m:r>
                            </m:e>
                            <m:sup>
                              <m:r>
                                <a:rPr lang="en-CA" sz="7400">
                                  <a:solidFill>
                                    <a:schemeClr val="tx1">
                                      <a:lumMod val="85000"/>
                                      <a:lumOff val="15000"/>
                                    </a:schemeClr>
                                  </a:solidFill>
                                  <a:latin typeface="Cambria Math" panose="02040503050406030204" pitchFamily="18" charset="0"/>
                                </a:rPr>
                                <m:t>3</m:t>
                              </m:r>
                            </m:sup>
                          </m:sSup>
                        </m:den>
                      </m:f>
                      <m:r>
                        <a:rPr lang="en-CA" sz="7400">
                          <a:solidFill>
                            <a:schemeClr val="tx1">
                              <a:lumMod val="85000"/>
                              <a:lumOff val="15000"/>
                            </a:schemeClr>
                          </a:solidFill>
                          <a:latin typeface="Cambria Math" panose="02040503050406030204" pitchFamily="18" charset="0"/>
                        </a:rPr>
                        <m:t>=2.11</m:t>
                      </m:r>
                      <m:f>
                        <m:fPr>
                          <m:ctrlPr>
                            <a:rPr lang="en-CA" sz="7400" i="1">
                              <a:solidFill>
                                <a:schemeClr val="tx1">
                                  <a:lumMod val="85000"/>
                                  <a:lumOff val="15000"/>
                                </a:schemeClr>
                              </a:solidFill>
                              <a:latin typeface="Cambria Math" panose="02040503050406030204" pitchFamily="18" charset="0"/>
                            </a:rPr>
                          </m:ctrlPr>
                        </m:fPr>
                        <m:num>
                          <m:r>
                            <a:rPr lang="en-CA" sz="7400">
                              <a:solidFill>
                                <a:schemeClr val="tx1">
                                  <a:lumMod val="85000"/>
                                  <a:lumOff val="15000"/>
                                </a:schemeClr>
                              </a:solidFill>
                              <a:latin typeface="Cambria Math" panose="02040503050406030204" pitchFamily="18" charset="0"/>
                            </a:rPr>
                            <m:t>𝑘𝑁</m:t>
                          </m:r>
                        </m:num>
                        <m:den>
                          <m:r>
                            <a:rPr lang="en-CA" sz="7400">
                              <a:solidFill>
                                <a:schemeClr val="tx1">
                                  <a:lumMod val="85000"/>
                                  <a:lumOff val="15000"/>
                                </a:schemeClr>
                              </a:solidFill>
                              <a:latin typeface="Cambria Math" panose="02040503050406030204" pitchFamily="18" charset="0"/>
                            </a:rPr>
                            <m:t>𝑚</m:t>
                          </m:r>
                        </m:den>
                      </m:f>
                    </m:oMath>
                  </m:oMathPara>
                </a14:m>
                <a:endParaRPr lang="en-CA" sz="7400" dirty="0">
                  <a:solidFill>
                    <a:schemeClr val="tx1">
                      <a:lumMod val="85000"/>
                      <a:lumOff val="15000"/>
                    </a:schemeClr>
                  </a:solidFill>
                  <a:latin typeface="Century Gothic" panose="020B0502020202020204" pitchFamily="34" charset="0"/>
                </a:endParaRPr>
              </a:p>
              <a:p>
                <a:pPr>
                  <a:lnSpc>
                    <a:spcPct val="110000"/>
                  </a:lnSpc>
                </a:pPr>
                <a:r>
                  <a:rPr lang="en-CA" sz="7400" dirty="0">
                    <a:solidFill>
                      <a:schemeClr val="tx1">
                        <a:lumMod val="85000"/>
                        <a:lumOff val="15000"/>
                      </a:schemeClr>
                    </a:solidFill>
                    <a:latin typeface="Century Gothic" panose="020B0502020202020204" pitchFamily="34" charset="0"/>
                  </a:rPr>
                  <a:t>The minimum and maximum ULS load factors for the girders are 0.90 and 1.20, respectively.</a:t>
                </a:r>
              </a:p>
              <a:p>
                <a:pPr>
                  <a:lnSpc>
                    <a:spcPct val="110000"/>
                  </a:lnSpc>
                </a:pPr>
                <a:r>
                  <a:rPr lang="en-CA" sz="7400" dirty="0">
                    <a:solidFill>
                      <a:schemeClr val="tx1">
                        <a:lumMod val="85000"/>
                        <a:lumOff val="15000"/>
                      </a:schemeClr>
                    </a:solidFill>
                    <a:latin typeface="Century Gothic" panose="020B0502020202020204" pitchFamily="34" charset="0"/>
                  </a:rPr>
                  <a:t>The asphalt wearing surface has a unit weight of 23.5 kN/m. An interior girder near the bridge centreline has an average asphalt thickness of 174 mm and a tributary asphalt width of 1150 mm. An exterior girder has an average asphalt thickness of 46 mm and a tributary asphalt width of 1000 mm. This geometry results in unfactored linear weights of</a:t>
                </a:r>
              </a:p>
              <a:p>
                <a:pPr marL="0" indent="0">
                  <a:lnSpc>
                    <a:spcPct val="110000"/>
                  </a:lnSpc>
                  <a:buNone/>
                </a:pPr>
                <a14:m>
                  <m:oMathPara xmlns:m="http://schemas.openxmlformats.org/officeDocument/2006/math">
                    <m:oMathParaPr>
                      <m:jc m:val="centerGroup"/>
                    </m:oMathParaPr>
                    <m:oMath xmlns:m="http://schemas.openxmlformats.org/officeDocument/2006/math">
                      <m:sSub>
                        <m:sSubPr>
                          <m:ctrlPr>
                            <a:rPr lang="en-CA" sz="7400" i="1">
                              <a:solidFill>
                                <a:schemeClr val="tx1">
                                  <a:lumMod val="85000"/>
                                  <a:lumOff val="15000"/>
                                </a:schemeClr>
                              </a:solidFill>
                              <a:latin typeface="Cambria Math" panose="02040503050406030204" pitchFamily="18" charset="0"/>
                            </a:rPr>
                          </m:ctrlPr>
                        </m:sSubPr>
                        <m:e>
                          <m:r>
                            <a:rPr lang="en-CA" sz="7400">
                              <a:solidFill>
                                <a:schemeClr val="tx1">
                                  <a:lumMod val="85000"/>
                                  <a:lumOff val="15000"/>
                                </a:schemeClr>
                              </a:solidFill>
                              <a:latin typeface="Cambria Math" panose="02040503050406030204" pitchFamily="18" charset="0"/>
                            </a:rPr>
                            <m:t>𝜔</m:t>
                          </m:r>
                        </m:e>
                        <m:sub>
                          <m:r>
                            <a:rPr lang="en-CA" sz="7400">
                              <a:solidFill>
                                <a:schemeClr val="tx1">
                                  <a:lumMod val="85000"/>
                                  <a:lumOff val="15000"/>
                                </a:schemeClr>
                              </a:solidFill>
                              <a:latin typeface="Cambria Math" panose="02040503050406030204" pitchFamily="18" charset="0"/>
                            </a:rPr>
                            <m:t>𝑤𝑠</m:t>
                          </m:r>
                          <m:r>
                            <a:rPr lang="en-CA" sz="7400">
                              <a:solidFill>
                                <a:schemeClr val="tx1">
                                  <a:lumMod val="85000"/>
                                  <a:lumOff val="15000"/>
                                </a:schemeClr>
                              </a:solidFill>
                              <a:latin typeface="Cambria Math" panose="02040503050406030204" pitchFamily="18" charset="0"/>
                            </a:rPr>
                            <m:t>,</m:t>
                          </m:r>
                          <m:r>
                            <a:rPr lang="en-CA" sz="7400">
                              <a:solidFill>
                                <a:schemeClr val="tx1">
                                  <a:lumMod val="85000"/>
                                  <a:lumOff val="15000"/>
                                </a:schemeClr>
                              </a:solidFill>
                              <a:latin typeface="Cambria Math" panose="02040503050406030204" pitchFamily="18" charset="0"/>
                            </a:rPr>
                            <m:t>𝑖𝑛𝑡</m:t>
                          </m:r>
                        </m:sub>
                      </m:sSub>
                      <m:r>
                        <a:rPr lang="en-CA" sz="7400">
                          <a:solidFill>
                            <a:schemeClr val="tx1">
                              <a:lumMod val="85000"/>
                              <a:lumOff val="15000"/>
                            </a:schemeClr>
                          </a:solidFill>
                          <a:latin typeface="Cambria Math" panose="02040503050406030204" pitchFamily="18" charset="0"/>
                        </a:rPr>
                        <m:t>=0.174 </m:t>
                      </m:r>
                      <m:r>
                        <a:rPr lang="en-CA" sz="7400">
                          <a:solidFill>
                            <a:schemeClr val="tx1">
                              <a:lumMod val="85000"/>
                              <a:lumOff val="15000"/>
                            </a:schemeClr>
                          </a:solidFill>
                          <a:latin typeface="Cambria Math" panose="02040503050406030204" pitchFamily="18" charset="0"/>
                        </a:rPr>
                        <m:t>𝑚</m:t>
                      </m:r>
                      <m:r>
                        <a:rPr lang="en-CA" sz="7400">
                          <a:solidFill>
                            <a:schemeClr val="tx1">
                              <a:lumMod val="85000"/>
                              <a:lumOff val="15000"/>
                            </a:schemeClr>
                          </a:solidFill>
                          <a:latin typeface="Cambria Math" panose="02040503050406030204" pitchFamily="18" charset="0"/>
                        </a:rPr>
                        <m:t> ×1.150 </m:t>
                      </m:r>
                      <m:r>
                        <a:rPr lang="en-CA" sz="7400">
                          <a:solidFill>
                            <a:schemeClr val="tx1">
                              <a:lumMod val="85000"/>
                              <a:lumOff val="15000"/>
                            </a:schemeClr>
                          </a:solidFill>
                          <a:latin typeface="Cambria Math" panose="02040503050406030204" pitchFamily="18" charset="0"/>
                        </a:rPr>
                        <m:t>𝑚</m:t>
                      </m:r>
                      <m:r>
                        <a:rPr lang="en-CA" sz="7400">
                          <a:solidFill>
                            <a:schemeClr val="tx1">
                              <a:lumMod val="85000"/>
                              <a:lumOff val="15000"/>
                            </a:schemeClr>
                          </a:solidFill>
                          <a:latin typeface="Cambria Math" panose="02040503050406030204" pitchFamily="18" charset="0"/>
                        </a:rPr>
                        <m:t>×23.5</m:t>
                      </m:r>
                      <m:f>
                        <m:fPr>
                          <m:ctrlPr>
                            <a:rPr lang="en-CA" sz="7400" i="1">
                              <a:solidFill>
                                <a:schemeClr val="tx1">
                                  <a:lumMod val="85000"/>
                                  <a:lumOff val="15000"/>
                                </a:schemeClr>
                              </a:solidFill>
                              <a:latin typeface="Cambria Math" panose="02040503050406030204" pitchFamily="18" charset="0"/>
                            </a:rPr>
                          </m:ctrlPr>
                        </m:fPr>
                        <m:num>
                          <m:r>
                            <a:rPr lang="en-CA" sz="7400">
                              <a:solidFill>
                                <a:schemeClr val="tx1">
                                  <a:lumMod val="85000"/>
                                  <a:lumOff val="15000"/>
                                </a:schemeClr>
                              </a:solidFill>
                              <a:latin typeface="Cambria Math" panose="02040503050406030204" pitchFamily="18" charset="0"/>
                            </a:rPr>
                            <m:t>𝑘𝑁</m:t>
                          </m:r>
                        </m:num>
                        <m:den>
                          <m:sSup>
                            <m:sSupPr>
                              <m:ctrlPr>
                                <a:rPr lang="en-CA" sz="7400" i="1">
                                  <a:solidFill>
                                    <a:schemeClr val="tx1">
                                      <a:lumMod val="85000"/>
                                      <a:lumOff val="15000"/>
                                    </a:schemeClr>
                                  </a:solidFill>
                                  <a:latin typeface="Cambria Math" panose="02040503050406030204" pitchFamily="18" charset="0"/>
                                </a:rPr>
                              </m:ctrlPr>
                            </m:sSupPr>
                            <m:e>
                              <m:r>
                                <a:rPr lang="en-CA" sz="7400">
                                  <a:solidFill>
                                    <a:schemeClr val="tx1">
                                      <a:lumMod val="85000"/>
                                      <a:lumOff val="15000"/>
                                    </a:schemeClr>
                                  </a:solidFill>
                                  <a:latin typeface="Cambria Math" panose="02040503050406030204" pitchFamily="18" charset="0"/>
                                </a:rPr>
                                <m:t>𝑚</m:t>
                              </m:r>
                            </m:e>
                            <m:sup>
                              <m:r>
                                <a:rPr lang="en-CA" sz="7400">
                                  <a:solidFill>
                                    <a:schemeClr val="tx1">
                                      <a:lumMod val="85000"/>
                                      <a:lumOff val="15000"/>
                                    </a:schemeClr>
                                  </a:solidFill>
                                  <a:latin typeface="Cambria Math" panose="02040503050406030204" pitchFamily="18" charset="0"/>
                                </a:rPr>
                                <m:t>3</m:t>
                              </m:r>
                            </m:sup>
                          </m:sSup>
                        </m:den>
                      </m:f>
                      <m:r>
                        <a:rPr lang="en-CA" sz="7400">
                          <a:solidFill>
                            <a:schemeClr val="tx1">
                              <a:lumMod val="85000"/>
                              <a:lumOff val="15000"/>
                            </a:schemeClr>
                          </a:solidFill>
                          <a:latin typeface="Cambria Math" panose="02040503050406030204" pitchFamily="18" charset="0"/>
                        </a:rPr>
                        <m:t>=4.70 </m:t>
                      </m:r>
                      <m:r>
                        <a:rPr lang="en-CA" sz="7400">
                          <a:solidFill>
                            <a:schemeClr val="tx1">
                              <a:lumMod val="85000"/>
                              <a:lumOff val="15000"/>
                            </a:schemeClr>
                          </a:solidFill>
                          <a:latin typeface="Cambria Math" panose="02040503050406030204" pitchFamily="18" charset="0"/>
                        </a:rPr>
                        <m:t>𝑘𝑁</m:t>
                      </m:r>
                      <m:r>
                        <a:rPr lang="en-CA" sz="7400">
                          <a:solidFill>
                            <a:schemeClr val="tx1">
                              <a:lumMod val="85000"/>
                              <a:lumOff val="15000"/>
                            </a:schemeClr>
                          </a:solidFill>
                          <a:latin typeface="Cambria Math" panose="02040503050406030204" pitchFamily="18" charset="0"/>
                        </a:rPr>
                        <m:t>/</m:t>
                      </m:r>
                      <m:r>
                        <a:rPr lang="en-CA" sz="7400">
                          <a:solidFill>
                            <a:schemeClr val="tx1">
                              <a:lumMod val="85000"/>
                              <a:lumOff val="15000"/>
                            </a:schemeClr>
                          </a:solidFill>
                          <a:latin typeface="Cambria Math" panose="02040503050406030204" pitchFamily="18" charset="0"/>
                        </a:rPr>
                        <m:t>𝑚</m:t>
                      </m:r>
                    </m:oMath>
                  </m:oMathPara>
                </a14:m>
                <a:endParaRPr lang="en-CA" sz="7400" dirty="0">
                  <a:solidFill>
                    <a:schemeClr val="tx1">
                      <a:lumMod val="85000"/>
                      <a:lumOff val="15000"/>
                    </a:schemeClr>
                  </a:solidFill>
                  <a:latin typeface="Century Gothic" panose="020B0502020202020204" pitchFamily="34" charset="0"/>
                </a:endParaRPr>
              </a:p>
              <a:p>
                <a:pPr marL="0" indent="0">
                  <a:lnSpc>
                    <a:spcPct val="110000"/>
                  </a:lnSpc>
                  <a:buNone/>
                </a:pPr>
                <a14:m>
                  <m:oMathPara xmlns:m="http://schemas.openxmlformats.org/officeDocument/2006/math">
                    <m:oMathParaPr>
                      <m:jc m:val="centerGroup"/>
                    </m:oMathParaPr>
                    <m:oMath xmlns:m="http://schemas.openxmlformats.org/officeDocument/2006/math">
                      <m:sSub>
                        <m:sSubPr>
                          <m:ctrlPr>
                            <a:rPr lang="en-CA" sz="7400" i="1">
                              <a:solidFill>
                                <a:schemeClr val="tx1">
                                  <a:lumMod val="85000"/>
                                  <a:lumOff val="15000"/>
                                </a:schemeClr>
                              </a:solidFill>
                              <a:latin typeface="Cambria Math" panose="02040503050406030204" pitchFamily="18" charset="0"/>
                            </a:rPr>
                          </m:ctrlPr>
                        </m:sSubPr>
                        <m:e>
                          <m:r>
                            <a:rPr lang="en-CA" sz="7400">
                              <a:solidFill>
                                <a:schemeClr val="tx1">
                                  <a:lumMod val="85000"/>
                                  <a:lumOff val="15000"/>
                                </a:schemeClr>
                              </a:solidFill>
                              <a:latin typeface="Cambria Math" panose="02040503050406030204" pitchFamily="18" charset="0"/>
                            </a:rPr>
                            <m:t>𝜔</m:t>
                          </m:r>
                        </m:e>
                        <m:sub>
                          <m:r>
                            <a:rPr lang="en-CA" sz="7400">
                              <a:solidFill>
                                <a:schemeClr val="tx1">
                                  <a:lumMod val="85000"/>
                                  <a:lumOff val="15000"/>
                                </a:schemeClr>
                              </a:solidFill>
                              <a:latin typeface="Cambria Math" panose="02040503050406030204" pitchFamily="18" charset="0"/>
                            </a:rPr>
                            <m:t>𝑤𝑠</m:t>
                          </m:r>
                          <m:r>
                            <a:rPr lang="en-CA" sz="7400">
                              <a:solidFill>
                                <a:schemeClr val="tx1">
                                  <a:lumMod val="85000"/>
                                  <a:lumOff val="15000"/>
                                </a:schemeClr>
                              </a:solidFill>
                              <a:latin typeface="Cambria Math" panose="02040503050406030204" pitchFamily="18" charset="0"/>
                            </a:rPr>
                            <m:t>,</m:t>
                          </m:r>
                          <m:r>
                            <a:rPr lang="en-CA" sz="7400">
                              <a:solidFill>
                                <a:schemeClr val="tx1">
                                  <a:lumMod val="85000"/>
                                  <a:lumOff val="15000"/>
                                </a:schemeClr>
                              </a:solidFill>
                              <a:latin typeface="Cambria Math" panose="02040503050406030204" pitchFamily="18" charset="0"/>
                            </a:rPr>
                            <m:t>𝑒𝑥𝑡</m:t>
                          </m:r>
                        </m:sub>
                      </m:sSub>
                      <m:r>
                        <a:rPr lang="en-CA" sz="7400">
                          <a:solidFill>
                            <a:schemeClr val="tx1">
                              <a:lumMod val="85000"/>
                              <a:lumOff val="15000"/>
                            </a:schemeClr>
                          </a:solidFill>
                          <a:latin typeface="Cambria Math" panose="02040503050406030204" pitchFamily="18" charset="0"/>
                        </a:rPr>
                        <m:t>=0.046 </m:t>
                      </m:r>
                      <m:r>
                        <a:rPr lang="en-CA" sz="7400">
                          <a:solidFill>
                            <a:schemeClr val="tx1">
                              <a:lumMod val="85000"/>
                              <a:lumOff val="15000"/>
                            </a:schemeClr>
                          </a:solidFill>
                          <a:latin typeface="Cambria Math" panose="02040503050406030204" pitchFamily="18" charset="0"/>
                        </a:rPr>
                        <m:t>𝑚</m:t>
                      </m:r>
                      <m:r>
                        <a:rPr lang="en-CA" sz="7400">
                          <a:solidFill>
                            <a:schemeClr val="tx1">
                              <a:lumMod val="85000"/>
                              <a:lumOff val="15000"/>
                            </a:schemeClr>
                          </a:solidFill>
                          <a:latin typeface="Cambria Math" panose="02040503050406030204" pitchFamily="18" charset="0"/>
                        </a:rPr>
                        <m:t> ×1.000 </m:t>
                      </m:r>
                      <m:r>
                        <a:rPr lang="en-CA" sz="7400">
                          <a:solidFill>
                            <a:schemeClr val="tx1">
                              <a:lumMod val="85000"/>
                              <a:lumOff val="15000"/>
                            </a:schemeClr>
                          </a:solidFill>
                          <a:latin typeface="Cambria Math" panose="02040503050406030204" pitchFamily="18" charset="0"/>
                        </a:rPr>
                        <m:t>𝑚</m:t>
                      </m:r>
                      <m:r>
                        <a:rPr lang="en-CA" sz="7400">
                          <a:solidFill>
                            <a:schemeClr val="tx1">
                              <a:lumMod val="85000"/>
                              <a:lumOff val="15000"/>
                            </a:schemeClr>
                          </a:solidFill>
                          <a:latin typeface="Cambria Math" panose="02040503050406030204" pitchFamily="18" charset="0"/>
                        </a:rPr>
                        <m:t>×23.5</m:t>
                      </m:r>
                      <m:f>
                        <m:fPr>
                          <m:ctrlPr>
                            <a:rPr lang="en-CA" sz="7400" i="1">
                              <a:solidFill>
                                <a:schemeClr val="tx1">
                                  <a:lumMod val="85000"/>
                                  <a:lumOff val="15000"/>
                                </a:schemeClr>
                              </a:solidFill>
                              <a:latin typeface="Cambria Math" panose="02040503050406030204" pitchFamily="18" charset="0"/>
                            </a:rPr>
                          </m:ctrlPr>
                        </m:fPr>
                        <m:num>
                          <m:r>
                            <a:rPr lang="en-CA" sz="7400">
                              <a:solidFill>
                                <a:schemeClr val="tx1">
                                  <a:lumMod val="85000"/>
                                  <a:lumOff val="15000"/>
                                </a:schemeClr>
                              </a:solidFill>
                              <a:latin typeface="Cambria Math" panose="02040503050406030204" pitchFamily="18" charset="0"/>
                            </a:rPr>
                            <m:t>𝑘𝑁</m:t>
                          </m:r>
                        </m:num>
                        <m:den>
                          <m:sSup>
                            <m:sSupPr>
                              <m:ctrlPr>
                                <a:rPr lang="en-CA" sz="7400" i="1">
                                  <a:solidFill>
                                    <a:schemeClr val="tx1">
                                      <a:lumMod val="85000"/>
                                      <a:lumOff val="15000"/>
                                    </a:schemeClr>
                                  </a:solidFill>
                                  <a:latin typeface="Cambria Math" panose="02040503050406030204" pitchFamily="18" charset="0"/>
                                </a:rPr>
                              </m:ctrlPr>
                            </m:sSupPr>
                            <m:e>
                              <m:r>
                                <a:rPr lang="en-CA" sz="7400">
                                  <a:solidFill>
                                    <a:schemeClr val="tx1">
                                      <a:lumMod val="85000"/>
                                      <a:lumOff val="15000"/>
                                    </a:schemeClr>
                                  </a:solidFill>
                                  <a:latin typeface="Cambria Math" panose="02040503050406030204" pitchFamily="18" charset="0"/>
                                </a:rPr>
                                <m:t>𝑚</m:t>
                              </m:r>
                            </m:e>
                            <m:sup>
                              <m:r>
                                <a:rPr lang="en-CA" sz="7400">
                                  <a:solidFill>
                                    <a:schemeClr val="tx1">
                                      <a:lumMod val="85000"/>
                                      <a:lumOff val="15000"/>
                                    </a:schemeClr>
                                  </a:solidFill>
                                  <a:latin typeface="Cambria Math" panose="02040503050406030204" pitchFamily="18" charset="0"/>
                                </a:rPr>
                                <m:t>3</m:t>
                              </m:r>
                            </m:sup>
                          </m:sSup>
                        </m:den>
                      </m:f>
                      <m:r>
                        <a:rPr lang="en-CA" sz="7400">
                          <a:solidFill>
                            <a:schemeClr val="tx1">
                              <a:lumMod val="85000"/>
                              <a:lumOff val="15000"/>
                            </a:schemeClr>
                          </a:solidFill>
                          <a:latin typeface="Cambria Math" panose="02040503050406030204" pitchFamily="18" charset="0"/>
                        </a:rPr>
                        <m:t>=1.08 </m:t>
                      </m:r>
                      <m:r>
                        <a:rPr lang="en-CA" sz="7400">
                          <a:solidFill>
                            <a:schemeClr val="tx1">
                              <a:lumMod val="85000"/>
                              <a:lumOff val="15000"/>
                            </a:schemeClr>
                          </a:solidFill>
                          <a:latin typeface="Cambria Math" panose="02040503050406030204" pitchFamily="18" charset="0"/>
                        </a:rPr>
                        <m:t>𝑘𝑁</m:t>
                      </m:r>
                      <m:r>
                        <a:rPr lang="en-CA" sz="7400">
                          <a:solidFill>
                            <a:schemeClr val="tx1">
                              <a:lumMod val="85000"/>
                              <a:lumOff val="15000"/>
                            </a:schemeClr>
                          </a:solidFill>
                          <a:latin typeface="Cambria Math" panose="02040503050406030204" pitchFamily="18" charset="0"/>
                        </a:rPr>
                        <m:t>/</m:t>
                      </m:r>
                      <m:r>
                        <a:rPr lang="en-CA" sz="7400">
                          <a:solidFill>
                            <a:schemeClr val="tx1">
                              <a:lumMod val="85000"/>
                              <a:lumOff val="15000"/>
                            </a:schemeClr>
                          </a:solidFill>
                          <a:latin typeface="Cambria Math" panose="02040503050406030204" pitchFamily="18" charset="0"/>
                        </a:rPr>
                        <m:t>𝑚</m:t>
                      </m:r>
                    </m:oMath>
                  </m:oMathPara>
                </a14:m>
                <a:endParaRPr lang="en-CA" sz="7400" dirty="0">
                  <a:solidFill>
                    <a:schemeClr val="tx1">
                      <a:lumMod val="85000"/>
                      <a:lumOff val="15000"/>
                    </a:schemeClr>
                  </a:solidFill>
                  <a:latin typeface="Century Gothic" panose="020B0502020202020204" pitchFamily="34" charset="0"/>
                </a:endParaRPr>
              </a:p>
              <a:p>
                <a:pPr>
                  <a:lnSpc>
                    <a:spcPct val="110000"/>
                  </a:lnSpc>
                </a:pPr>
                <a:r>
                  <a:rPr lang="en-CA" sz="7400" dirty="0">
                    <a:solidFill>
                      <a:schemeClr val="tx1">
                        <a:lumMod val="85000"/>
                        <a:lumOff val="15000"/>
                      </a:schemeClr>
                    </a:solidFill>
                    <a:latin typeface="Century Gothic" panose="020B0502020202020204" pitchFamily="34" charset="0"/>
                  </a:rPr>
                  <a:t>The minimum and maximum ULS load factors for the asphalt wearing surface are 0.65 and 1.50, respectively.</a:t>
                </a:r>
                <a:endParaRPr lang="en-CA" altLang="en-US"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endParaRPr lang="en-CA" altLang="en-US"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endParaRPr lang="en-CA" altLang="en-US"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endParaRPr lang="en-CA" altLang="en-US" sz="1000"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r>
                  <a:rPr lang="en-CA" altLang="en-US" dirty="0">
                    <a:solidFill>
                      <a:schemeClr val="bg1"/>
                    </a:solidFill>
                    <a:latin typeface="Century Gothic" panose="020B0502020202020204" pitchFamily="34" charset="0"/>
                  </a:rPr>
                  <a:t>Exterior girder bending moments similar for both methods</a:t>
                </a:r>
              </a:p>
              <a:p>
                <a:pPr lvl="1">
                  <a:buFont typeface="Arial" panose="020B0604020202020204" pitchFamily="34" charset="0"/>
                  <a:buChar char="•"/>
                </a:pPr>
                <a:endParaRPr lang="en-CA" altLang="en-US" sz="1000" dirty="0">
                  <a:solidFill>
                    <a:schemeClr val="bg1"/>
                  </a:solidFill>
                  <a:latin typeface="Century Gothic" panose="020B0502020202020204" pitchFamily="34" charset="0"/>
                </a:endParaRPr>
              </a:p>
              <a:p>
                <a:pPr lvl="1">
                  <a:buFont typeface="Arial" panose="020B0604020202020204" pitchFamily="34" charset="0"/>
                  <a:buChar char="•"/>
                </a:pPr>
                <a:r>
                  <a:rPr lang="en-CA" altLang="en-US" dirty="0">
                    <a:solidFill>
                      <a:schemeClr val="bg1"/>
                    </a:solidFill>
                    <a:latin typeface="Century Gothic" panose="020B0502020202020204" pitchFamily="34" charset="0"/>
                  </a:rPr>
                  <a:t>Interior girder bending moments overestimated by simplified method</a:t>
                </a:r>
              </a:p>
              <a:p>
                <a:pPr lvl="1">
                  <a:buFont typeface="Arial" panose="020B0604020202020204" pitchFamily="34" charset="0"/>
                  <a:buChar char="•"/>
                </a:pPr>
                <a:endParaRPr lang="en-CA" altLang="en-US" sz="1000" dirty="0">
                  <a:solidFill>
                    <a:schemeClr val="bg1"/>
                  </a:solidFill>
                  <a:latin typeface="Century Gothic" panose="020B0502020202020204" pitchFamily="34" charset="0"/>
                </a:endParaRPr>
              </a:p>
              <a:p>
                <a:pPr lvl="1">
                  <a:buFont typeface="Arial" panose="020B0604020202020204" pitchFamily="34" charset="0"/>
                  <a:buChar char="•"/>
                </a:pPr>
                <a:r>
                  <a:rPr lang="en-CA" altLang="en-US" dirty="0">
                    <a:solidFill>
                      <a:schemeClr val="bg1"/>
                    </a:solidFill>
                    <a:latin typeface="Century Gothic" panose="020B0502020202020204" pitchFamily="34" charset="0"/>
                  </a:rPr>
                  <a:t>Shear forces and live load deflections overestimated by simplified method</a:t>
                </a:r>
              </a:p>
              <a:p>
                <a:pPr eaLnBrk="1" hangingPunct="1">
                  <a:buFont typeface="Arial" panose="020B0604020202020204" pitchFamily="34" charset="0"/>
                  <a:buChar char="•"/>
                </a:pPr>
                <a:endParaRPr lang="en-CA" altLang="en-US" sz="1000" dirty="0">
                  <a:solidFill>
                    <a:schemeClr val="tx1">
                      <a:lumMod val="85000"/>
                      <a:lumOff val="15000"/>
                    </a:schemeClr>
                  </a:solidFill>
                  <a:latin typeface="Century Gothic" panose="020B0502020202020204" pitchFamily="34" charset="0"/>
                </a:endParaRPr>
              </a:p>
            </p:txBody>
          </p:sp>
        </mc:Choice>
        <mc:Fallback xmlns="">
          <p:sp>
            <p:nvSpPr>
              <p:cNvPr id="8" name="Content Placeholder 2">
                <a:extLst>
                  <a:ext uri="{FF2B5EF4-FFF2-40B4-BE49-F238E27FC236}">
                    <a16:creationId xmlns:a16="http://schemas.microsoft.com/office/drawing/2014/main" id="{6826A0E3-B9E0-4D1F-BB12-0A0D184DA426}"/>
                  </a:ext>
                </a:extLst>
              </p:cNvPr>
              <p:cNvSpPr>
                <a:spLocks noGrp="1" noRot="1" noChangeAspect="1" noMove="1" noResize="1" noEditPoints="1" noAdjustHandles="1" noChangeArrowheads="1" noChangeShapeType="1" noTextEdit="1"/>
              </p:cNvSpPr>
              <p:nvPr>
                <p:ph idx="1"/>
              </p:nvPr>
            </p:nvSpPr>
            <p:spPr>
              <a:xfrm>
                <a:off x="301752" y="1104628"/>
                <a:ext cx="11676888" cy="5540647"/>
              </a:xfrm>
              <a:blipFill>
                <a:blip r:embed="rId3"/>
                <a:stretch>
                  <a:fillRect l="-418" t="-1100" r="-366" b="-440"/>
                </a:stretch>
              </a:blipFill>
            </p:spPr>
            <p:txBody>
              <a:bodyPr/>
              <a:lstStyle/>
              <a:p>
                <a:r>
                  <a:rPr lang="en-CA">
                    <a:noFill/>
                  </a:rPr>
                  <a:t> </a:t>
                </a:r>
              </a:p>
            </p:txBody>
          </p:sp>
        </mc:Fallback>
      </mc:AlternateContent>
      <p:sp>
        <p:nvSpPr>
          <p:cNvPr id="5" name="Title 4">
            <a:extLst>
              <a:ext uri="{FF2B5EF4-FFF2-40B4-BE49-F238E27FC236}">
                <a16:creationId xmlns:a16="http://schemas.microsoft.com/office/drawing/2014/main" id="{0BB6123E-A0B3-485D-8C7D-E6DF422D0159}"/>
              </a:ext>
            </a:extLst>
          </p:cNvPr>
          <p:cNvSpPr txBox="1">
            <a:spLocks/>
          </p:cNvSpPr>
          <p:nvPr/>
        </p:nvSpPr>
        <p:spPr bwMode="auto">
          <a:xfrm>
            <a:off x="10243931" y="173916"/>
            <a:ext cx="1948070"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Glulam Girder Beams</a:t>
            </a:r>
          </a:p>
        </p:txBody>
      </p:sp>
    </p:spTree>
    <p:extLst>
      <p:ext uri="{BB962C8B-B14F-4D97-AF65-F5344CB8AC3E}">
        <p14:creationId xmlns:p14="http://schemas.microsoft.com/office/powerpoint/2010/main" val="378048535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SIMPLIFIED METHOD- GIRDERS</a:t>
            </a:r>
          </a:p>
        </p:txBody>
      </p:sp>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6826A0E3-B9E0-4D1F-BB12-0A0D184DA426}"/>
                  </a:ext>
                </a:extLst>
              </p:cNvPr>
              <p:cNvSpPr>
                <a:spLocks noGrp="1"/>
              </p:cNvSpPr>
              <p:nvPr>
                <p:ph idx="1"/>
              </p:nvPr>
            </p:nvSpPr>
            <p:spPr>
              <a:xfrm>
                <a:off x="301752" y="1104628"/>
                <a:ext cx="11676888" cy="5883026"/>
              </a:xfrm>
            </p:spPr>
            <p:txBody>
              <a:bodyPr>
                <a:normAutofit fontScale="40000" lnSpcReduction="20000"/>
              </a:bodyPr>
              <a:lstStyle/>
              <a:p>
                <a:pPr>
                  <a:lnSpc>
                    <a:spcPct val="110000"/>
                  </a:lnSpc>
                </a:pPr>
                <a:r>
                  <a:rPr lang="en-CA" sz="6000" dirty="0">
                    <a:solidFill>
                      <a:schemeClr val="tx1">
                        <a:lumMod val="85000"/>
                        <a:lumOff val="15000"/>
                      </a:schemeClr>
                    </a:solidFill>
                    <a:latin typeface="Century Gothic" panose="020B0502020202020204" pitchFamily="34" charset="0"/>
                  </a:rPr>
                  <a:t>The weight of the timber railings is assumed to be carried exclusively by the exterior girders. Each railing has an unfactored linear weight of</a:t>
                </a:r>
              </a:p>
              <a:p>
                <a:pPr marL="0" indent="0">
                  <a:lnSpc>
                    <a:spcPct val="110000"/>
                  </a:lnSpc>
                  <a:buNone/>
                </a:pPr>
                <a14:m>
                  <m:oMathPara xmlns:m="http://schemas.openxmlformats.org/officeDocument/2006/math">
                    <m:oMathParaPr>
                      <m:jc m:val="centerGroup"/>
                    </m:oMathParaPr>
                    <m:oMath xmlns:m="http://schemas.openxmlformats.org/officeDocument/2006/math">
                      <m:sSub>
                        <m:sSubPr>
                          <m:ctrlPr>
                            <a:rPr lang="en-CA" sz="6000" i="1">
                              <a:solidFill>
                                <a:schemeClr val="tx1">
                                  <a:lumMod val="85000"/>
                                  <a:lumOff val="15000"/>
                                </a:schemeClr>
                              </a:solidFill>
                              <a:latin typeface="Cambria Math" panose="02040503050406030204" pitchFamily="18" charset="0"/>
                            </a:rPr>
                          </m:ctrlPr>
                        </m:sSubPr>
                        <m:e>
                          <m:r>
                            <a:rPr lang="en-CA" sz="6000">
                              <a:solidFill>
                                <a:schemeClr val="tx1">
                                  <a:lumMod val="85000"/>
                                  <a:lumOff val="15000"/>
                                </a:schemeClr>
                              </a:solidFill>
                              <a:latin typeface="Cambria Math" panose="02040503050406030204" pitchFamily="18" charset="0"/>
                            </a:rPr>
                            <m:t>𝜔</m:t>
                          </m:r>
                        </m:e>
                        <m:sub>
                          <m:r>
                            <a:rPr lang="en-CA" sz="6000">
                              <a:solidFill>
                                <a:schemeClr val="tx1">
                                  <a:lumMod val="85000"/>
                                  <a:lumOff val="15000"/>
                                </a:schemeClr>
                              </a:solidFill>
                              <a:latin typeface="Cambria Math" panose="02040503050406030204" pitchFamily="18" charset="0"/>
                            </a:rPr>
                            <m:t>𝑟𝑎𝑖𝑙𝑖𝑛𝑔</m:t>
                          </m:r>
                        </m:sub>
                      </m:sSub>
                      <m:r>
                        <a:rPr lang="en-CA" sz="6000">
                          <a:solidFill>
                            <a:schemeClr val="tx1">
                              <a:lumMod val="85000"/>
                              <a:lumOff val="15000"/>
                            </a:schemeClr>
                          </a:solidFill>
                          <a:latin typeface="Cambria Math" panose="02040503050406030204" pitchFamily="18" charset="0"/>
                        </a:rPr>
                        <m:t>=1.40</m:t>
                      </m:r>
                      <m:f>
                        <m:fPr>
                          <m:ctrlPr>
                            <a:rPr lang="en-CA" sz="6000" i="1">
                              <a:solidFill>
                                <a:schemeClr val="tx1">
                                  <a:lumMod val="85000"/>
                                  <a:lumOff val="15000"/>
                                </a:schemeClr>
                              </a:solidFill>
                              <a:latin typeface="Cambria Math" panose="02040503050406030204" pitchFamily="18" charset="0"/>
                            </a:rPr>
                          </m:ctrlPr>
                        </m:fPr>
                        <m:num>
                          <m:r>
                            <a:rPr lang="en-CA" sz="6000">
                              <a:solidFill>
                                <a:schemeClr val="tx1">
                                  <a:lumMod val="85000"/>
                                  <a:lumOff val="15000"/>
                                </a:schemeClr>
                              </a:solidFill>
                              <a:latin typeface="Cambria Math" panose="02040503050406030204" pitchFamily="18" charset="0"/>
                            </a:rPr>
                            <m:t>𝑘𝑁</m:t>
                          </m:r>
                        </m:num>
                        <m:den>
                          <m:r>
                            <a:rPr lang="en-CA" sz="6000">
                              <a:solidFill>
                                <a:schemeClr val="tx1">
                                  <a:lumMod val="85000"/>
                                  <a:lumOff val="15000"/>
                                </a:schemeClr>
                              </a:solidFill>
                              <a:latin typeface="Cambria Math" panose="02040503050406030204" pitchFamily="18" charset="0"/>
                            </a:rPr>
                            <m:t>𝑚</m:t>
                          </m:r>
                        </m:den>
                      </m:f>
                    </m:oMath>
                  </m:oMathPara>
                </a14:m>
                <a:endParaRPr lang="en-CA" sz="6000" dirty="0">
                  <a:solidFill>
                    <a:schemeClr val="tx1">
                      <a:lumMod val="85000"/>
                      <a:lumOff val="15000"/>
                    </a:schemeClr>
                  </a:solidFill>
                  <a:latin typeface="Century Gothic" panose="020B0502020202020204" pitchFamily="34" charset="0"/>
                </a:endParaRPr>
              </a:p>
              <a:p>
                <a:pPr>
                  <a:lnSpc>
                    <a:spcPct val="110000"/>
                  </a:lnSpc>
                </a:pPr>
                <a:r>
                  <a:rPr lang="en-CA" sz="6000" dirty="0">
                    <a:solidFill>
                      <a:schemeClr val="tx1">
                        <a:lumMod val="85000"/>
                        <a:lumOff val="15000"/>
                      </a:schemeClr>
                    </a:solidFill>
                    <a:latin typeface="Century Gothic" panose="020B0502020202020204" pitchFamily="34" charset="0"/>
                  </a:rPr>
                  <a:t>The minimum and maximum ULS load factors for the timber railings are 0.90 and 1.20, respectively.</a:t>
                </a:r>
              </a:p>
              <a:p>
                <a:pPr>
                  <a:lnSpc>
                    <a:spcPct val="110000"/>
                  </a:lnSpc>
                </a:pPr>
                <a:r>
                  <a:rPr lang="en-CA" sz="6000" dirty="0">
                    <a:solidFill>
                      <a:schemeClr val="tx1">
                        <a:lumMod val="85000"/>
                        <a:lumOff val="15000"/>
                      </a:schemeClr>
                    </a:solidFill>
                    <a:latin typeface="Century Gothic" panose="020B0502020202020204" pitchFamily="34" charset="0"/>
                  </a:rPr>
                  <a:t>The vertical wind pressure is 930 Pa. The resulting unfactored uniformly distributed loads acting on the interior and exterior girders, respectively, are</a:t>
                </a:r>
              </a:p>
              <a:p>
                <a:pPr marL="0" indent="0">
                  <a:lnSpc>
                    <a:spcPct val="110000"/>
                  </a:lnSpc>
                  <a:buNone/>
                </a:pPr>
                <a14:m>
                  <m:oMathPara xmlns:m="http://schemas.openxmlformats.org/officeDocument/2006/math">
                    <m:oMathParaPr>
                      <m:jc m:val="centerGroup"/>
                    </m:oMathParaPr>
                    <m:oMath xmlns:m="http://schemas.openxmlformats.org/officeDocument/2006/math">
                      <m:sSub>
                        <m:sSubPr>
                          <m:ctrlPr>
                            <a:rPr lang="en-CA" sz="6000" i="1">
                              <a:solidFill>
                                <a:schemeClr val="tx1">
                                  <a:lumMod val="85000"/>
                                  <a:lumOff val="15000"/>
                                </a:schemeClr>
                              </a:solidFill>
                              <a:latin typeface="Cambria Math" panose="02040503050406030204" pitchFamily="18" charset="0"/>
                            </a:rPr>
                          </m:ctrlPr>
                        </m:sSubPr>
                        <m:e>
                          <m:r>
                            <a:rPr lang="en-CA" sz="6000">
                              <a:solidFill>
                                <a:schemeClr val="tx1">
                                  <a:lumMod val="85000"/>
                                  <a:lumOff val="15000"/>
                                </a:schemeClr>
                              </a:solidFill>
                              <a:latin typeface="Cambria Math" panose="02040503050406030204" pitchFamily="18" charset="0"/>
                            </a:rPr>
                            <m:t>𝜔</m:t>
                          </m:r>
                        </m:e>
                        <m:sub>
                          <m:r>
                            <a:rPr lang="en-CA" sz="6000">
                              <a:solidFill>
                                <a:schemeClr val="tx1">
                                  <a:lumMod val="85000"/>
                                  <a:lumOff val="15000"/>
                                </a:schemeClr>
                              </a:solidFill>
                              <a:latin typeface="Cambria Math" panose="02040503050406030204" pitchFamily="18" charset="0"/>
                            </a:rPr>
                            <m:t>𝑤𝑖𝑛𝑑</m:t>
                          </m:r>
                          <m:r>
                            <a:rPr lang="en-CA" sz="6000">
                              <a:solidFill>
                                <a:schemeClr val="tx1">
                                  <a:lumMod val="85000"/>
                                  <a:lumOff val="15000"/>
                                </a:schemeClr>
                              </a:solidFill>
                              <a:latin typeface="Cambria Math" panose="02040503050406030204" pitchFamily="18" charset="0"/>
                            </a:rPr>
                            <m:t>,</m:t>
                          </m:r>
                          <m:r>
                            <a:rPr lang="en-CA" sz="6000">
                              <a:solidFill>
                                <a:schemeClr val="tx1">
                                  <a:lumMod val="85000"/>
                                  <a:lumOff val="15000"/>
                                </a:schemeClr>
                              </a:solidFill>
                              <a:latin typeface="Cambria Math" panose="02040503050406030204" pitchFamily="18" charset="0"/>
                            </a:rPr>
                            <m:t>𝑖𝑛𝑡</m:t>
                          </m:r>
                        </m:sub>
                      </m:sSub>
                      <m:r>
                        <a:rPr lang="en-CA" sz="6000">
                          <a:solidFill>
                            <a:schemeClr val="tx1">
                              <a:lumMod val="85000"/>
                              <a:lumOff val="15000"/>
                            </a:schemeClr>
                          </a:solidFill>
                          <a:latin typeface="Cambria Math" panose="02040503050406030204" pitchFamily="18" charset="0"/>
                        </a:rPr>
                        <m:t>=930 </m:t>
                      </m:r>
                      <m:r>
                        <a:rPr lang="en-CA" sz="6000">
                          <a:solidFill>
                            <a:schemeClr val="tx1">
                              <a:lumMod val="85000"/>
                              <a:lumOff val="15000"/>
                            </a:schemeClr>
                          </a:solidFill>
                          <a:latin typeface="Cambria Math" panose="02040503050406030204" pitchFamily="18" charset="0"/>
                        </a:rPr>
                        <m:t>𝑃𝑎</m:t>
                      </m:r>
                      <m:r>
                        <a:rPr lang="en-CA" sz="6000">
                          <a:solidFill>
                            <a:schemeClr val="tx1">
                              <a:lumMod val="85000"/>
                              <a:lumOff val="15000"/>
                            </a:schemeClr>
                          </a:solidFill>
                          <a:latin typeface="Cambria Math" panose="02040503050406030204" pitchFamily="18" charset="0"/>
                        </a:rPr>
                        <m:t>×</m:t>
                      </m:r>
                      <m:f>
                        <m:fPr>
                          <m:ctrlPr>
                            <a:rPr lang="en-CA" sz="6000" i="1">
                              <a:solidFill>
                                <a:schemeClr val="tx1">
                                  <a:lumMod val="85000"/>
                                  <a:lumOff val="15000"/>
                                </a:schemeClr>
                              </a:solidFill>
                              <a:latin typeface="Cambria Math" panose="02040503050406030204" pitchFamily="18" charset="0"/>
                            </a:rPr>
                          </m:ctrlPr>
                        </m:fPr>
                        <m:num>
                          <m:r>
                            <a:rPr lang="en-CA" sz="6000">
                              <a:solidFill>
                                <a:schemeClr val="tx1">
                                  <a:lumMod val="85000"/>
                                  <a:lumOff val="15000"/>
                                </a:schemeClr>
                              </a:solidFill>
                              <a:latin typeface="Cambria Math" panose="02040503050406030204" pitchFamily="18" charset="0"/>
                            </a:rPr>
                            <m:t>𝑘𝑃𝑎</m:t>
                          </m:r>
                        </m:num>
                        <m:den>
                          <m:r>
                            <a:rPr lang="en-CA" sz="6000">
                              <a:solidFill>
                                <a:schemeClr val="tx1">
                                  <a:lumMod val="85000"/>
                                  <a:lumOff val="15000"/>
                                </a:schemeClr>
                              </a:solidFill>
                              <a:latin typeface="Cambria Math" panose="02040503050406030204" pitchFamily="18" charset="0"/>
                            </a:rPr>
                            <m:t>1000 </m:t>
                          </m:r>
                          <m:r>
                            <a:rPr lang="en-CA" sz="6000">
                              <a:solidFill>
                                <a:schemeClr val="tx1">
                                  <a:lumMod val="85000"/>
                                  <a:lumOff val="15000"/>
                                </a:schemeClr>
                              </a:solidFill>
                              <a:latin typeface="Cambria Math" panose="02040503050406030204" pitchFamily="18" charset="0"/>
                            </a:rPr>
                            <m:t>𝑃𝑎</m:t>
                          </m:r>
                        </m:den>
                      </m:f>
                      <m:r>
                        <a:rPr lang="en-CA" sz="6000">
                          <a:solidFill>
                            <a:schemeClr val="tx1">
                              <a:lumMod val="85000"/>
                              <a:lumOff val="15000"/>
                            </a:schemeClr>
                          </a:solidFill>
                          <a:latin typeface="Cambria Math" panose="02040503050406030204" pitchFamily="18" charset="0"/>
                        </a:rPr>
                        <m:t>×1.150 </m:t>
                      </m:r>
                      <m:r>
                        <a:rPr lang="en-CA" sz="6000">
                          <a:solidFill>
                            <a:schemeClr val="tx1">
                              <a:lumMod val="85000"/>
                              <a:lumOff val="15000"/>
                            </a:schemeClr>
                          </a:solidFill>
                          <a:latin typeface="Cambria Math" panose="02040503050406030204" pitchFamily="18" charset="0"/>
                        </a:rPr>
                        <m:t>𝑚</m:t>
                      </m:r>
                      <m:r>
                        <a:rPr lang="en-CA" sz="6000">
                          <a:solidFill>
                            <a:schemeClr val="tx1">
                              <a:lumMod val="85000"/>
                              <a:lumOff val="15000"/>
                            </a:schemeClr>
                          </a:solidFill>
                          <a:latin typeface="Cambria Math" panose="02040503050406030204" pitchFamily="18" charset="0"/>
                        </a:rPr>
                        <m:t>=1.07</m:t>
                      </m:r>
                      <m:f>
                        <m:fPr>
                          <m:ctrlPr>
                            <a:rPr lang="en-CA" sz="6000" i="1">
                              <a:solidFill>
                                <a:schemeClr val="tx1">
                                  <a:lumMod val="85000"/>
                                  <a:lumOff val="15000"/>
                                </a:schemeClr>
                              </a:solidFill>
                              <a:latin typeface="Cambria Math" panose="02040503050406030204" pitchFamily="18" charset="0"/>
                            </a:rPr>
                          </m:ctrlPr>
                        </m:fPr>
                        <m:num>
                          <m:r>
                            <a:rPr lang="en-CA" sz="6000">
                              <a:solidFill>
                                <a:schemeClr val="tx1">
                                  <a:lumMod val="85000"/>
                                  <a:lumOff val="15000"/>
                                </a:schemeClr>
                              </a:solidFill>
                              <a:latin typeface="Cambria Math" panose="02040503050406030204" pitchFamily="18" charset="0"/>
                            </a:rPr>
                            <m:t>𝑘𝑁</m:t>
                          </m:r>
                        </m:num>
                        <m:den>
                          <m:r>
                            <a:rPr lang="en-CA" sz="6000">
                              <a:solidFill>
                                <a:schemeClr val="tx1">
                                  <a:lumMod val="85000"/>
                                  <a:lumOff val="15000"/>
                                </a:schemeClr>
                              </a:solidFill>
                              <a:latin typeface="Cambria Math" panose="02040503050406030204" pitchFamily="18" charset="0"/>
                            </a:rPr>
                            <m:t>𝑚</m:t>
                          </m:r>
                        </m:den>
                      </m:f>
                    </m:oMath>
                  </m:oMathPara>
                </a14:m>
                <a:endParaRPr lang="en-CA" sz="6000" dirty="0">
                  <a:solidFill>
                    <a:schemeClr val="tx1">
                      <a:lumMod val="85000"/>
                      <a:lumOff val="15000"/>
                    </a:schemeClr>
                  </a:solidFill>
                  <a:latin typeface="Century Gothic" panose="020B0502020202020204" pitchFamily="34" charset="0"/>
                </a:endParaRPr>
              </a:p>
              <a:p>
                <a:pPr marL="0" indent="0">
                  <a:lnSpc>
                    <a:spcPct val="110000"/>
                  </a:lnSpc>
                  <a:buNone/>
                </a:pPr>
                <a14:m>
                  <m:oMathPara xmlns:m="http://schemas.openxmlformats.org/officeDocument/2006/math">
                    <m:oMathParaPr>
                      <m:jc m:val="centerGroup"/>
                    </m:oMathParaPr>
                    <m:oMath xmlns:m="http://schemas.openxmlformats.org/officeDocument/2006/math">
                      <m:sSub>
                        <m:sSubPr>
                          <m:ctrlPr>
                            <a:rPr lang="en-CA" sz="6000" i="1">
                              <a:solidFill>
                                <a:schemeClr val="tx1">
                                  <a:lumMod val="85000"/>
                                  <a:lumOff val="15000"/>
                                </a:schemeClr>
                              </a:solidFill>
                              <a:latin typeface="Cambria Math" panose="02040503050406030204" pitchFamily="18" charset="0"/>
                            </a:rPr>
                          </m:ctrlPr>
                        </m:sSubPr>
                        <m:e>
                          <m:r>
                            <a:rPr lang="en-CA" sz="6000">
                              <a:solidFill>
                                <a:schemeClr val="tx1">
                                  <a:lumMod val="85000"/>
                                  <a:lumOff val="15000"/>
                                </a:schemeClr>
                              </a:solidFill>
                              <a:latin typeface="Cambria Math" panose="02040503050406030204" pitchFamily="18" charset="0"/>
                            </a:rPr>
                            <m:t>𝜔</m:t>
                          </m:r>
                        </m:e>
                        <m:sub>
                          <m:r>
                            <a:rPr lang="en-CA" sz="6000">
                              <a:solidFill>
                                <a:schemeClr val="tx1">
                                  <a:lumMod val="85000"/>
                                  <a:lumOff val="15000"/>
                                </a:schemeClr>
                              </a:solidFill>
                              <a:latin typeface="Cambria Math" panose="02040503050406030204" pitchFamily="18" charset="0"/>
                            </a:rPr>
                            <m:t>𝑤𝑖𝑛𝑑</m:t>
                          </m:r>
                          <m:r>
                            <a:rPr lang="en-CA" sz="6000">
                              <a:solidFill>
                                <a:schemeClr val="tx1">
                                  <a:lumMod val="85000"/>
                                  <a:lumOff val="15000"/>
                                </a:schemeClr>
                              </a:solidFill>
                              <a:latin typeface="Cambria Math" panose="02040503050406030204" pitchFamily="18" charset="0"/>
                            </a:rPr>
                            <m:t>,</m:t>
                          </m:r>
                          <m:r>
                            <a:rPr lang="en-CA" sz="6000">
                              <a:solidFill>
                                <a:schemeClr val="tx1">
                                  <a:lumMod val="85000"/>
                                  <a:lumOff val="15000"/>
                                </a:schemeClr>
                              </a:solidFill>
                              <a:latin typeface="Cambria Math" panose="02040503050406030204" pitchFamily="18" charset="0"/>
                            </a:rPr>
                            <m:t>𝑒𝑥𝑡</m:t>
                          </m:r>
                        </m:sub>
                      </m:sSub>
                      <m:r>
                        <a:rPr lang="en-CA" sz="6000">
                          <a:solidFill>
                            <a:schemeClr val="tx1">
                              <a:lumMod val="85000"/>
                              <a:lumOff val="15000"/>
                            </a:schemeClr>
                          </a:solidFill>
                          <a:latin typeface="Cambria Math" panose="02040503050406030204" pitchFamily="18" charset="0"/>
                        </a:rPr>
                        <m:t>=930 </m:t>
                      </m:r>
                      <m:r>
                        <a:rPr lang="en-CA" sz="6000">
                          <a:solidFill>
                            <a:schemeClr val="tx1">
                              <a:lumMod val="85000"/>
                              <a:lumOff val="15000"/>
                            </a:schemeClr>
                          </a:solidFill>
                          <a:latin typeface="Cambria Math" panose="02040503050406030204" pitchFamily="18" charset="0"/>
                        </a:rPr>
                        <m:t>𝑃𝑎</m:t>
                      </m:r>
                      <m:r>
                        <a:rPr lang="en-CA" sz="6000">
                          <a:solidFill>
                            <a:schemeClr val="tx1">
                              <a:lumMod val="85000"/>
                              <a:lumOff val="15000"/>
                            </a:schemeClr>
                          </a:solidFill>
                          <a:latin typeface="Cambria Math" panose="02040503050406030204" pitchFamily="18" charset="0"/>
                        </a:rPr>
                        <m:t>×</m:t>
                      </m:r>
                      <m:f>
                        <m:fPr>
                          <m:ctrlPr>
                            <a:rPr lang="en-CA" sz="6000" i="1">
                              <a:solidFill>
                                <a:schemeClr val="tx1">
                                  <a:lumMod val="85000"/>
                                  <a:lumOff val="15000"/>
                                </a:schemeClr>
                              </a:solidFill>
                              <a:latin typeface="Cambria Math" panose="02040503050406030204" pitchFamily="18" charset="0"/>
                            </a:rPr>
                          </m:ctrlPr>
                        </m:fPr>
                        <m:num>
                          <m:r>
                            <a:rPr lang="en-CA" sz="6000">
                              <a:solidFill>
                                <a:schemeClr val="tx1">
                                  <a:lumMod val="85000"/>
                                  <a:lumOff val="15000"/>
                                </a:schemeClr>
                              </a:solidFill>
                              <a:latin typeface="Cambria Math" panose="02040503050406030204" pitchFamily="18" charset="0"/>
                            </a:rPr>
                            <m:t>𝑘𝑃𝑎</m:t>
                          </m:r>
                        </m:num>
                        <m:den>
                          <m:r>
                            <a:rPr lang="en-CA" sz="6000">
                              <a:solidFill>
                                <a:schemeClr val="tx1">
                                  <a:lumMod val="85000"/>
                                  <a:lumOff val="15000"/>
                                </a:schemeClr>
                              </a:solidFill>
                              <a:latin typeface="Cambria Math" panose="02040503050406030204" pitchFamily="18" charset="0"/>
                            </a:rPr>
                            <m:t>1000 </m:t>
                          </m:r>
                          <m:r>
                            <a:rPr lang="en-CA" sz="6000">
                              <a:solidFill>
                                <a:schemeClr val="tx1">
                                  <a:lumMod val="85000"/>
                                  <a:lumOff val="15000"/>
                                </a:schemeClr>
                              </a:solidFill>
                              <a:latin typeface="Cambria Math" panose="02040503050406030204" pitchFamily="18" charset="0"/>
                            </a:rPr>
                            <m:t>𝑃𝑎</m:t>
                          </m:r>
                        </m:den>
                      </m:f>
                      <m:r>
                        <a:rPr lang="en-CA" sz="6000">
                          <a:solidFill>
                            <a:schemeClr val="tx1">
                              <a:lumMod val="85000"/>
                              <a:lumOff val="15000"/>
                            </a:schemeClr>
                          </a:solidFill>
                          <a:latin typeface="Cambria Math" panose="02040503050406030204" pitchFamily="18" charset="0"/>
                        </a:rPr>
                        <m:t>×1.305 </m:t>
                      </m:r>
                      <m:r>
                        <a:rPr lang="en-CA" sz="6000">
                          <a:solidFill>
                            <a:schemeClr val="tx1">
                              <a:lumMod val="85000"/>
                              <a:lumOff val="15000"/>
                            </a:schemeClr>
                          </a:solidFill>
                          <a:latin typeface="Cambria Math" panose="02040503050406030204" pitchFamily="18" charset="0"/>
                        </a:rPr>
                        <m:t>𝑚</m:t>
                      </m:r>
                      <m:r>
                        <a:rPr lang="en-CA" sz="6000">
                          <a:solidFill>
                            <a:schemeClr val="tx1">
                              <a:lumMod val="85000"/>
                              <a:lumOff val="15000"/>
                            </a:schemeClr>
                          </a:solidFill>
                          <a:latin typeface="Cambria Math" panose="02040503050406030204" pitchFamily="18" charset="0"/>
                        </a:rPr>
                        <m:t>=1.21</m:t>
                      </m:r>
                      <m:f>
                        <m:fPr>
                          <m:ctrlPr>
                            <a:rPr lang="en-CA" sz="6000" i="1">
                              <a:solidFill>
                                <a:schemeClr val="tx1">
                                  <a:lumMod val="85000"/>
                                  <a:lumOff val="15000"/>
                                </a:schemeClr>
                              </a:solidFill>
                              <a:latin typeface="Cambria Math" panose="02040503050406030204" pitchFamily="18" charset="0"/>
                            </a:rPr>
                          </m:ctrlPr>
                        </m:fPr>
                        <m:num>
                          <m:r>
                            <a:rPr lang="en-CA" sz="6000">
                              <a:solidFill>
                                <a:schemeClr val="tx1">
                                  <a:lumMod val="85000"/>
                                  <a:lumOff val="15000"/>
                                </a:schemeClr>
                              </a:solidFill>
                              <a:latin typeface="Cambria Math" panose="02040503050406030204" pitchFamily="18" charset="0"/>
                            </a:rPr>
                            <m:t>𝑘𝑁</m:t>
                          </m:r>
                        </m:num>
                        <m:den>
                          <m:r>
                            <a:rPr lang="en-CA" sz="6000">
                              <a:solidFill>
                                <a:schemeClr val="tx1">
                                  <a:lumMod val="85000"/>
                                  <a:lumOff val="15000"/>
                                </a:schemeClr>
                              </a:solidFill>
                              <a:latin typeface="Cambria Math" panose="02040503050406030204" pitchFamily="18" charset="0"/>
                            </a:rPr>
                            <m:t>𝑚</m:t>
                          </m:r>
                        </m:den>
                      </m:f>
                    </m:oMath>
                  </m:oMathPara>
                </a14:m>
                <a:endParaRPr lang="en-CA" sz="6000"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endParaRPr lang="en-CA" altLang="en-US"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endParaRPr lang="en-CA" altLang="en-US"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endParaRPr lang="en-CA" altLang="en-US" sz="1000"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r>
                  <a:rPr lang="en-CA" altLang="en-US" dirty="0">
                    <a:solidFill>
                      <a:schemeClr val="bg1"/>
                    </a:solidFill>
                    <a:latin typeface="Century Gothic" panose="020B0502020202020204" pitchFamily="34" charset="0"/>
                  </a:rPr>
                  <a:t>Exterior girder bending moments similar for both methods</a:t>
                </a:r>
              </a:p>
              <a:p>
                <a:pPr lvl="1">
                  <a:buFont typeface="Arial" panose="020B0604020202020204" pitchFamily="34" charset="0"/>
                  <a:buChar char="•"/>
                </a:pPr>
                <a:endParaRPr lang="en-CA" altLang="en-US" sz="1000" dirty="0">
                  <a:solidFill>
                    <a:schemeClr val="bg1"/>
                  </a:solidFill>
                  <a:latin typeface="Century Gothic" panose="020B0502020202020204" pitchFamily="34" charset="0"/>
                </a:endParaRPr>
              </a:p>
              <a:p>
                <a:pPr lvl="1">
                  <a:buFont typeface="Arial" panose="020B0604020202020204" pitchFamily="34" charset="0"/>
                  <a:buChar char="•"/>
                </a:pPr>
                <a:r>
                  <a:rPr lang="en-CA" altLang="en-US" dirty="0">
                    <a:solidFill>
                      <a:schemeClr val="bg1"/>
                    </a:solidFill>
                    <a:latin typeface="Century Gothic" panose="020B0502020202020204" pitchFamily="34" charset="0"/>
                  </a:rPr>
                  <a:t>Interior girder bending moments overestimated by simplified method</a:t>
                </a:r>
              </a:p>
              <a:p>
                <a:pPr lvl="1">
                  <a:buFont typeface="Arial" panose="020B0604020202020204" pitchFamily="34" charset="0"/>
                  <a:buChar char="•"/>
                </a:pPr>
                <a:endParaRPr lang="en-CA" altLang="en-US" sz="1000" dirty="0">
                  <a:solidFill>
                    <a:schemeClr val="bg1"/>
                  </a:solidFill>
                  <a:latin typeface="Century Gothic" panose="020B0502020202020204" pitchFamily="34" charset="0"/>
                </a:endParaRPr>
              </a:p>
              <a:p>
                <a:pPr lvl="1">
                  <a:buFont typeface="Arial" panose="020B0604020202020204" pitchFamily="34" charset="0"/>
                  <a:buChar char="•"/>
                </a:pPr>
                <a:r>
                  <a:rPr lang="en-CA" altLang="en-US" dirty="0">
                    <a:solidFill>
                      <a:schemeClr val="bg1"/>
                    </a:solidFill>
                    <a:latin typeface="Century Gothic" panose="020B0502020202020204" pitchFamily="34" charset="0"/>
                  </a:rPr>
                  <a:t>Shear forces and live load deflections overestimated by simplified method</a:t>
                </a:r>
              </a:p>
              <a:p>
                <a:pPr eaLnBrk="1" hangingPunct="1">
                  <a:buFont typeface="Arial" panose="020B0604020202020204" pitchFamily="34" charset="0"/>
                  <a:buChar char="•"/>
                </a:pPr>
                <a:endParaRPr lang="en-CA" altLang="en-US" sz="1000" dirty="0">
                  <a:solidFill>
                    <a:schemeClr val="tx1">
                      <a:lumMod val="85000"/>
                      <a:lumOff val="15000"/>
                    </a:schemeClr>
                  </a:solidFill>
                  <a:latin typeface="Century Gothic" panose="020B0502020202020204" pitchFamily="34" charset="0"/>
                </a:endParaRPr>
              </a:p>
            </p:txBody>
          </p:sp>
        </mc:Choice>
        <mc:Fallback xmlns="">
          <p:sp>
            <p:nvSpPr>
              <p:cNvPr id="8" name="Content Placeholder 2">
                <a:extLst>
                  <a:ext uri="{FF2B5EF4-FFF2-40B4-BE49-F238E27FC236}">
                    <a16:creationId xmlns:a16="http://schemas.microsoft.com/office/drawing/2014/main" id="{6826A0E3-B9E0-4D1F-BB12-0A0D184DA426}"/>
                  </a:ext>
                </a:extLst>
              </p:cNvPr>
              <p:cNvSpPr>
                <a:spLocks noGrp="1" noRot="1" noChangeAspect="1" noMove="1" noResize="1" noEditPoints="1" noAdjustHandles="1" noChangeArrowheads="1" noChangeShapeType="1" noTextEdit="1"/>
              </p:cNvSpPr>
              <p:nvPr>
                <p:ph idx="1"/>
              </p:nvPr>
            </p:nvSpPr>
            <p:spPr>
              <a:xfrm>
                <a:off x="301752" y="1104628"/>
                <a:ext cx="11676888" cy="5883026"/>
              </a:xfrm>
              <a:blipFill>
                <a:blip r:embed="rId3"/>
                <a:stretch>
                  <a:fillRect l="-731" t="-1451"/>
                </a:stretch>
              </a:blipFill>
            </p:spPr>
            <p:txBody>
              <a:bodyPr/>
              <a:lstStyle/>
              <a:p>
                <a:r>
                  <a:rPr lang="en-CA">
                    <a:noFill/>
                  </a:rPr>
                  <a:t> </a:t>
                </a:r>
              </a:p>
            </p:txBody>
          </p:sp>
        </mc:Fallback>
      </mc:AlternateContent>
      <p:sp>
        <p:nvSpPr>
          <p:cNvPr id="5" name="Title 4">
            <a:extLst>
              <a:ext uri="{FF2B5EF4-FFF2-40B4-BE49-F238E27FC236}">
                <a16:creationId xmlns:a16="http://schemas.microsoft.com/office/drawing/2014/main" id="{C5EE6DE9-9335-4415-8065-B34434AD0217}"/>
              </a:ext>
            </a:extLst>
          </p:cNvPr>
          <p:cNvSpPr txBox="1">
            <a:spLocks/>
          </p:cNvSpPr>
          <p:nvPr/>
        </p:nvSpPr>
        <p:spPr bwMode="auto">
          <a:xfrm>
            <a:off x="10243931" y="173916"/>
            <a:ext cx="1948070"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Glulam Girder Beams</a:t>
            </a:r>
          </a:p>
        </p:txBody>
      </p:sp>
    </p:spTree>
    <p:extLst>
      <p:ext uri="{BB962C8B-B14F-4D97-AF65-F5344CB8AC3E}">
        <p14:creationId xmlns:p14="http://schemas.microsoft.com/office/powerpoint/2010/main" val="80549710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SIMPLIFIED METHOD- GIRDERS</a:t>
            </a:r>
          </a:p>
        </p:txBody>
      </p:sp>
      <p:sp>
        <p:nvSpPr>
          <p:cNvPr id="8" name="Content Placeholder 2">
            <a:extLst>
              <a:ext uri="{FF2B5EF4-FFF2-40B4-BE49-F238E27FC236}">
                <a16:creationId xmlns:a16="http://schemas.microsoft.com/office/drawing/2014/main" id="{6826A0E3-B9E0-4D1F-BB12-0A0D184DA426}"/>
              </a:ext>
            </a:extLst>
          </p:cNvPr>
          <p:cNvSpPr>
            <a:spLocks noGrp="1"/>
          </p:cNvSpPr>
          <p:nvPr>
            <p:ph idx="1"/>
          </p:nvPr>
        </p:nvSpPr>
        <p:spPr>
          <a:xfrm>
            <a:off x="301752" y="1104628"/>
            <a:ext cx="11676888" cy="5883026"/>
          </a:xfrm>
        </p:spPr>
        <p:txBody>
          <a:bodyPr>
            <a:noAutofit/>
          </a:bodyPr>
          <a:lstStyle/>
          <a:p>
            <a:pPr>
              <a:lnSpc>
                <a:spcPct val="110000"/>
              </a:lnSpc>
            </a:pPr>
            <a:r>
              <a:rPr lang="en-CA" sz="2400" dirty="0">
                <a:solidFill>
                  <a:schemeClr val="tx1">
                    <a:lumMod val="85000"/>
                    <a:lumOff val="15000"/>
                  </a:schemeClr>
                </a:solidFill>
                <a:latin typeface="Century Gothic" panose="020B0502020202020204" pitchFamily="34" charset="0"/>
              </a:rPr>
              <a:t>The use of the CHBDC simplified method of analysis relied upon satisfying the follow criteria from clause 5.6.2.</a:t>
            </a:r>
          </a:p>
          <a:p>
            <a:pPr>
              <a:lnSpc>
                <a:spcPct val="110000"/>
              </a:lnSpc>
            </a:pPr>
            <a:endParaRPr lang="en-CA" sz="2400" dirty="0">
              <a:solidFill>
                <a:schemeClr val="tx1">
                  <a:lumMod val="85000"/>
                  <a:lumOff val="15000"/>
                </a:schemeClr>
              </a:solidFill>
              <a:latin typeface="Century Gothic" panose="020B0502020202020204" pitchFamily="34" charset="0"/>
            </a:endParaRPr>
          </a:p>
          <a:p>
            <a:pPr>
              <a:lnSpc>
                <a:spcPct val="110000"/>
              </a:lnSpc>
            </a:pPr>
            <a:endParaRPr lang="en-CA" sz="2400" dirty="0">
              <a:solidFill>
                <a:schemeClr val="tx1">
                  <a:lumMod val="85000"/>
                  <a:lumOff val="15000"/>
                </a:schemeClr>
              </a:solidFill>
              <a:latin typeface="Century Gothic" panose="020B0502020202020204" pitchFamily="34" charset="0"/>
            </a:endParaRPr>
          </a:p>
          <a:p>
            <a:pPr>
              <a:lnSpc>
                <a:spcPct val="110000"/>
              </a:lnSpc>
            </a:pPr>
            <a:endParaRPr lang="en-CA" sz="2400" dirty="0">
              <a:solidFill>
                <a:schemeClr val="tx1">
                  <a:lumMod val="85000"/>
                  <a:lumOff val="15000"/>
                </a:schemeClr>
              </a:solidFill>
              <a:latin typeface="Century Gothic" panose="020B0502020202020204" pitchFamily="34" charset="0"/>
            </a:endParaRPr>
          </a:p>
          <a:p>
            <a:pPr>
              <a:lnSpc>
                <a:spcPct val="110000"/>
              </a:lnSpc>
            </a:pPr>
            <a:endParaRPr lang="en-CA" sz="2400" dirty="0">
              <a:solidFill>
                <a:schemeClr val="tx1">
                  <a:lumMod val="85000"/>
                  <a:lumOff val="15000"/>
                </a:schemeClr>
              </a:solidFill>
              <a:latin typeface="Century Gothic" panose="020B0502020202020204" pitchFamily="34" charset="0"/>
            </a:endParaRPr>
          </a:p>
          <a:p>
            <a:pPr>
              <a:lnSpc>
                <a:spcPct val="110000"/>
              </a:lnSpc>
            </a:pPr>
            <a:endParaRPr lang="en-CA" sz="2400" dirty="0">
              <a:solidFill>
                <a:schemeClr val="tx1">
                  <a:lumMod val="85000"/>
                  <a:lumOff val="15000"/>
                </a:schemeClr>
              </a:solidFill>
              <a:latin typeface="Century Gothic" panose="020B0502020202020204" pitchFamily="34" charset="0"/>
            </a:endParaRPr>
          </a:p>
          <a:p>
            <a:pPr>
              <a:lnSpc>
                <a:spcPct val="110000"/>
              </a:lnSpc>
            </a:pPr>
            <a:endParaRPr lang="en-CA" sz="2400" dirty="0">
              <a:solidFill>
                <a:schemeClr val="tx1">
                  <a:lumMod val="85000"/>
                  <a:lumOff val="15000"/>
                </a:schemeClr>
              </a:solidFill>
              <a:latin typeface="Century Gothic" panose="020B0502020202020204" pitchFamily="34" charset="0"/>
            </a:endParaRPr>
          </a:p>
          <a:p>
            <a:pPr>
              <a:lnSpc>
                <a:spcPct val="110000"/>
              </a:lnSpc>
            </a:pPr>
            <a:endParaRPr lang="en-CA" sz="2400" dirty="0">
              <a:solidFill>
                <a:schemeClr val="tx1">
                  <a:lumMod val="85000"/>
                  <a:lumOff val="15000"/>
                </a:schemeClr>
              </a:solidFill>
              <a:latin typeface="Century Gothic" panose="020B0502020202020204" pitchFamily="34" charset="0"/>
            </a:endParaRPr>
          </a:p>
          <a:p>
            <a:pPr>
              <a:lnSpc>
                <a:spcPct val="110000"/>
              </a:lnSpc>
            </a:pPr>
            <a:r>
              <a:rPr lang="en-CA" sz="2400" dirty="0">
                <a:solidFill>
                  <a:schemeClr val="tx1">
                    <a:lumMod val="85000"/>
                    <a:lumOff val="15000"/>
                  </a:schemeClr>
                </a:solidFill>
                <a:latin typeface="Century Gothic" panose="020B0502020202020204" pitchFamily="34" charset="0"/>
              </a:rPr>
              <a:t>Therefore, is </a:t>
            </a:r>
            <a:r>
              <a:rPr lang="en-CA" sz="2400" dirty="0" err="1">
                <a:solidFill>
                  <a:schemeClr val="tx1">
                    <a:lumMod val="85000"/>
                    <a:lumOff val="15000"/>
                  </a:schemeClr>
                </a:solidFill>
                <a:latin typeface="Century Gothic" panose="020B0502020202020204" pitchFamily="34" charset="0"/>
              </a:rPr>
              <a:t>is</a:t>
            </a:r>
            <a:r>
              <a:rPr lang="en-CA" sz="2400" dirty="0">
                <a:solidFill>
                  <a:schemeClr val="tx1">
                    <a:lumMod val="85000"/>
                    <a:lumOff val="15000"/>
                  </a:schemeClr>
                </a:solidFill>
                <a:latin typeface="Century Gothic" panose="020B0502020202020204" pitchFamily="34" charset="0"/>
              </a:rPr>
              <a:t> acceptable to use the simplified method for analysis of the girders</a:t>
            </a:r>
            <a:endParaRPr lang="en-CA" sz="6000"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endParaRPr lang="en-CA" altLang="en-US"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endParaRPr lang="en-CA" altLang="en-US"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endParaRPr lang="en-CA" altLang="en-US" sz="1000"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r>
              <a:rPr lang="en-CA" altLang="en-US" dirty="0">
                <a:solidFill>
                  <a:schemeClr val="bg1"/>
                </a:solidFill>
                <a:latin typeface="Century Gothic" panose="020B0502020202020204" pitchFamily="34" charset="0"/>
              </a:rPr>
              <a:t>Exterior girder bending moments similar for both methods</a:t>
            </a:r>
          </a:p>
          <a:p>
            <a:pPr lvl="1">
              <a:buFont typeface="Arial" panose="020B0604020202020204" pitchFamily="34" charset="0"/>
              <a:buChar char="•"/>
            </a:pPr>
            <a:endParaRPr lang="en-CA" altLang="en-US" sz="1000" dirty="0">
              <a:solidFill>
                <a:schemeClr val="bg1"/>
              </a:solidFill>
              <a:latin typeface="Century Gothic" panose="020B0502020202020204" pitchFamily="34" charset="0"/>
            </a:endParaRPr>
          </a:p>
          <a:p>
            <a:pPr lvl="1">
              <a:buFont typeface="Arial" panose="020B0604020202020204" pitchFamily="34" charset="0"/>
              <a:buChar char="•"/>
            </a:pPr>
            <a:r>
              <a:rPr lang="en-CA" altLang="en-US" dirty="0">
                <a:solidFill>
                  <a:schemeClr val="bg1"/>
                </a:solidFill>
                <a:latin typeface="Century Gothic" panose="020B0502020202020204" pitchFamily="34" charset="0"/>
              </a:rPr>
              <a:t>Interior girder bending moments overestimated by simplified method</a:t>
            </a:r>
          </a:p>
          <a:p>
            <a:pPr lvl="1">
              <a:buFont typeface="Arial" panose="020B0604020202020204" pitchFamily="34" charset="0"/>
              <a:buChar char="•"/>
            </a:pPr>
            <a:endParaRPr lang="en-CA" altLang="en-US" sz="1000" dirty="0">
              <a:solidFill>
                <a:schemeClr val="bg1"/>
              </a:solidFill>
              <a:latin typeface="Century Gothic" panose="020B0502020202020204" pitchFamily="34" charset="0"/>
            </a:endParaRPr>
          </a:p>
          <a:p>
            <a:pPr lvl="1">
              <a:buFont typeface="Arial" panose="020B0604020202020204" pitchFamily="34" charset="0"/>
              <a:buChar char="•"/>
            </a:pPr>
            <a:r>
              <a:rPr lang="en-CA" altLang="en-US" dirty="0">
                <a:solidFill>
                  <a:schemeClr val="bg1"/>
                </a:solidFill>
                <a:latin typeface="Century Gothic" panose="020B0502020202020204" pitchFamily="34" charset="0"/>
              </a:rPr>
              <a:t>Shear forces and live load deflections overestimated by simplified method</a:t>
            </a:r>
          </a:p>
          <a:p>
            <a:pPr eaLnBrk="1" hangingPunct="1">
              <a:buFont typeface="Arial" panose="020B0604020202020204" pitchFamily="34" charset="0"/>
              <a:buChar char="•"/>
            </a:pPr>
            <a:endParaRPr lang="en-CA" altLang="en-US" sz="1000" dirty="0">
              <a:solidFill>
                <a:schemeClr val="tx1">
                  <a:lumMod val="85000"/>
                  <a:lumOff val="15000"/>
                </a:schemeClr>
              </a:solidFill>
              <a:latin typeface="Century Gothic" panose="020B0502020202020204" pitchFamily="34" charset="0"/>
            </a:endParaRPr>
          </a:p>
        </p:txBody>
      </p:sp>
      <p:graphicFrame>
        <p:nvGraphicFramePr>
          <p:cNvPr id="2" name="Table 1">
            <a:extLst>
              <a:ext uri="{FF2B5EF4-FFF2-40B4-BE49-F238E27FC236}">
                <a16:creationId xmlns:a16="http://schemas.microsoft.com/office/drawing/2014/main" id="{127E25C3-CE97-4546-971E-49239E502FDD}"/>
              </a:ext>
            </a:extLst>
          </p:cNvPr>
          <p:cNvGraphicFramePr>
            <a:graphicFrameLocks noGrp="1"/>
          </p:cNvGraphicFramePr>
          <p:nvPr>
            <p:extLst>
              <p:ext uri="{D42A27DB-BD31-4B8C-83A1-F6EECF244321}">
                <p14:modId xmlns:p14="http://schemas.microsoft.com/office/powerpoint/2010/main" val="895163390"/>
              </p:ext>
            </p:extLst>
          </p:nvPr>
        </p:nvGraphicFramePr>
        <p:xfrm>
          <a:off x="2028967" y="2075214"/>
          <a:ext cx="8134066" cy="3483206"/>
        </p:xfrm>
        <a:graphic>
          <a:graphicData uri="http://schemas.openxmlformats.org/drawingml/2006/table">
            <a:tbl>
              <a:tblPr firstRow="1" firstCol="1" bandRow="1"/>
              <a:tblGrid>
                <a:gridCol w="866745">
                  <a:extLst>
                    <a:ext uri="{9D8B030D-6E8A-4147-A177-3AD203B41FA5}">
                      <a16:colId xmlns:a16="http://schemas.microsoft.com/office/drawing/2014/main" val="2043821842"/>
                    </a:ext>
                  </a:extLst>
                </a:gridCol>
                <a:gridCol w="5298626">
                  <a:extLst>
                    <a:ext uri="{9D8B030D-6E8A-4147-A177-3AD203B41FA5}">
                      <a16:colId xmlns:a16="http://schemas.microsoft.com/office/drawing/2014/main" val="2928550280"/>
                    </a:ext>
                  </a:extLst>
                </a:gridCol>
                <a:gridCol w="1968695">
                  <a:extLst>
                    <a:ext uri="{9D8B030D-6E8A-4147-A177-3AD203B41FA5}">
                      <a16:colId xmlns:a16="http://schemas.microsoft.com/office/drawing/2014/main" val="1942951072"/>
                    </a:ext>
                  </a:extLst>
                </a:gridCol>
              </a:tblGrid>
              <a:tr h="462511">
                <a:tc>
                  <a:txBody>
                    <a:bodyPr/>
                    <a:lstStyle/>
                    <a:p>
                      <a:pPr>
                        <a:lnSpc>
                          <a:spcPct val="115000"/>
                        </a:lnSpc>
                        <a:spcAft>
                          <a:spcPts val="1000"/>
                        </a:spcAft>
                      </a:pPr>
                      <a:r>
                        <a:rPr lang="en-US" sz="1800">
                          <a:effectLst/>
                          <a:latin typeface="HelveticaNeueLT Std Lt"/>
                          <a:ea typeface="Calibri" panose="020F0502020204030204" pitchFamily="34" charset="0"/>
                          <a:cs typeface="Arial" panose="020B0604020202020204" pitchFamily="34" charset="0"/>
                        </a:rPr>
                        <a:t>Clause</a:t>
                      </a:r>
                      <a:endParaRPr lang="en-CA" sz="18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800">
                          <a:effectLst/>
                          <a:latin typeface="HelveticaNeueLT Std Lt"/>
                          <a:ea typeface="Calibri" panose="020F0502020204030204" pitchFamily="34" charset="0"/>
                          <a:cs typeface="Arial" panose="020B0604020202020204" pitchFamily="34" charset="0"/>
                        </a:rPr>
                        <a:t>Criteria</a:t>
                      </a:r>
                      <a:endParaRPr lang="en-CA" sz="18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800">
                          <a:effectLst/>
                          <a:latin typeface="HelveticaNeueLT Std Lt"/>
                          <a:ea typeface="Calibri" panose="020F0502020204030204" pitchFamily="34" charset="0"/>
                          <a:cs typeface="Arial" panose="020B0604020202020204" pitchFamily="34" charset="0"/>
                        </a:rPr>
                        <a:t>Criteria Satisfied?</a:t>
                      </a:r>
                      <a:endParaRPr lang="en-CA" sz="18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0800576"/>
                  </a:ext>
                </a:extLst>
              </a:tr>
              <a:tr h="221011">
                <a:tc>
                  <a:txBody>
                    <a:bodyPr/>
                    <a:lstStyle/>
                    <a:p>
                      <a:pPr>
                        <a:lnSpc>
                          <a:spcPct val="115000"/>
                        </a:lnSpc>
                        <a:spcAft>
                          <a:spcPts val="1000"/>
                        </a:spcAft>
                      </a:pPr>
                      <a:r>
                        <a:rPr lang="en-US" sz="1800">
                          <a:effectLst/>
                          <a:latin typeface="HelveticaNeueLT Std Lt"/>
                          <a:ea typeface="Calibri" panose="020F0502020204030204" pitchFamily="34" charset="0"/>
                          <a:cs typeface="Arial" panose="020B0604020202020204" pitchFamily="34" charset="0"/>
                        </a:rPr>
                        <a:t>(a)</a:t>
                      </a:r>
                      <a:endParaRPr lang="en-CA" sz="18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800">
                          <a:effectLst/>
                          <a:latin typeface="HelveticaNeueLT Std Lt"/>
                          <a:ea typeface="Calibri" panose="020F0502020204030204" pitchFamily="34" charset="0"/>
                          <a:cs typeface="Arial" panose="020B0604020202020204" pitchFamily="34" charset="0"/>
                        </a:rPr>
                        <a:t>the width of the bridge is constant</a:t>
                      </a:r>
                      <a:endParaRPr lang="en-CA" sz="18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800">
                          <a:effectLst/>
                          <a:latin typeface="HelveticaNeueLT Std Lt"/>
                          <a:ea typeface="Calibri" panose="020F0502020204030204" pitchFamily="34" charset="0"/>
                          <a:cs typeface="Arial" panose="020B0604020202020204" pitchFamily="34" charset="0"/>
                        </a:rPr>
                        <a:t>Yes</a:t>
                      </a:r>
                      <a:endParaRPr lang="en-CA" sz="18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5530867"/>
                  </a:ext>
                </a:extLst>
              </a:tr>
              <a:tr h="221011">
                <a:tc>
                  <a:txBody>
                    <a:bodyPr/>
                    <a:lstStyle/>
                    <a:p>
                      <a:pPr>
                        <a:lnSpc>
                          <a:spcPct val="115000"/>
                        </a:lnSpc>
                        <a:spcAft>
                          <a:spcPts val="1000"/>
                        </a:spcAft>
                      </a:pPr>
                      <a:r>
                        <a:rPr lang="en-US" sz="1800">
                          <a:effectLst/>
                          <a:latin typeface="HelveticaNeueLT Std Lt"/>
                          <a:ea typeface="Calibri" panose="020F0502020204030204" pitchFamily="34" charset="0"/>
                          <a:cs typeface="Arial" panose="020B0604020202020204" pitchFamily="34" charset="0"/>
                        </a:rPr>
                        <a:t>(b)</a:t>
                      </a:r>
                      <a:endParaRPr lang="en-CA" sz="18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800">
                          <a:effectLst/>
                          <a:latin typeface="HelveticaNeueLT Std Lt"/>
                          <a:ea typeface="Calibri" panose="020F0502020204030204" pitchFamily="34" charset="0"/>
                          <a:cs typeface="Arial" panose="020B0604020202020204" pitchFamily="34" charset="0"/>
                        </a:rPr>
                        <a:t>the deck is continuous along the entire bridge width</a:t>
                      </a:r>
                      <a:endParaRPr lang="en-CA" sz="18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800">
                          <a:effectLst/>
                          <a:latin typeface="HelveticaNeueLT Std Lt"/>
                          <a:ea typeface="Calibri" panose="020F0502020204030204" pitchFamily="34" charset="0"/>
                          <a:cs typeface="Arial" panose="020B0604020202020204" pitchFamily="34" charset="0"/>
                        </a:rPr>
                        <a:t>Yes</a:t>
                      </a:r>
                      <a:endParaRPr lang="en-CA" sz="18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5290313"/>
                  </a:ext>
                </a:extLst>
              </a:tr>
              <a:tr h="462511">
                <a:tc>
                  <a:txBody>
                    <a:bodyPr/>
                    <a:lstStyle/>
                    <a:p>
                      <a:pPr>
                        <a:lnSpc>
                          <a:spcPct val="115000"/>
                        </a:lnSpc>
                        <a:spcAft>
                          <a:spcPts val="1000"/>
                        </a:spcAft>
                      </a:pPr>
                      <a:r>
                        <a:rPr lang="en-US" sz="1800">
                          <a:effectLst/>
                          <a:latin typeface="HelveticaNeueLT Std Lt"/>
                          <a:ea typeface="Calibri" panose="020F0502020204030204" pitchFamily="34" charset="0"/>
                          <a:cs typeface="Arial" panose="020B0604020202020204" pitchFamily="34" charset="0"/>
                        </a:rPr>
                        <a:t>(c)</a:t>
                      </a:r>
                      <a:endParaRPr lang="en-CA" sz="18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800">
                          <a:effectLst/>
                          <a:latin typeface="HelveticaNeueLT Std Lt"/>
                          <a:ea typeface="Calibri" panose="020F0502020204030204" pitchFamily="34" charset="0"/>
                          <a:cs typeface="Arial" panose="020B0604020202020204" pitchFamily="34" charset="0"/>
                        </a:rPr>
                        <a:t>The span between centreline of supports or bearing units is constant throughout the width of the bridge</a:t>
                      </a:r>
                      <a:endParaRPr lang="en-CA" sz="18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800">
                          <a:effectLst/>
                          <a:latin typeface="HelveticaNeueLT Std Lt"/>
                          <a:ea typeface="Calibri" panose="020F0502020204030204" pitchFamily="34" charset="0"/>
                          <a:cs typeface="Arial" panose="020B0604020202020204" pitchFamily="34" charset="0"/>
                        </a:rPr>
                        <a:t>Yes</a:t>
                      </a:r>
                      <a:endParaRPr lang="en-CA" sz="18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0835084"/>
                  </a:ext>
                </a:extLst>
              </a:tr>
              <a:tr h="462511">
                <a:tc>
                  <a:txBody>
                    <a:bodyPr/>
                    <a:lstStyle/>
                    <a:p>
                      <a:pPr>
                        <a:lnSpc>
                          <a:spcPct val="115000"/>
                        </a:lnSpc>
                        <a:spcAft>
                          <a:spcPts val="1000"/>
                        </a:spcAft>
                      </a:pPr>
                      <a:r>
                        <a:rPr lang="en-US" sz="1800">
                          <a:effectLst/>
                          <a:latin typeface="HelveticaNeueLT Std Lt"/>
                          <a:ea typeface="Calibri" panose="020F0502020204030204" pitchFamily="34" charset="0"/>
                          <a:cs typeface="Arial" panose="020B0604020202020204" pitchFamily="34" charset="0"/>
                        </a:rPr>
                        <a:t>(d)</a:t>
                      </a:r>
                      <a:endParaRPr lang="en-CA" sz="18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800">
                          <a:effectLst/>
                          <a:latin typeface="HelveticaNeueLT Std Lt"/>
                          <a:ea typeface="Calibri" panose="020F0502020204030204" pitchFamily="34" charset="0"/>
                          <a:cs typeface="Arial" panose="020B0604020202020204" pitchFamily="34" charset="0"/>
                        </a:rPr>
                        <a:t>the support conditions are closely equivalent to line support in all cases</a:t>
                      </a:r>
                      <a:endParaRPr lang="en-CA" sz="18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800">
                          <a:effectLst/>
                          <a:latin typeface="HelveticaNeueLT Std Lt"/>
                          <a:ea typeface="Calibri" panose="020F0502020204030204" pitchFamily="34" charset="0"/>
                          <a:cs typeface="Arial" panose="020B0604020202020204" pitchFamily="34" charset="0"/>
                        </a:rPr>
                        <a:t>Yes</a:t>
                      </a:r>
                      <a:endParaRPr lang="en-CA" sz="18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5965587"/>
                  </a:ext>
                </a:extLst>
              </a:tr>
              <a:tr h="462511">
                <a:tc>
                  <a:txBody>
                    <a:bodyPr/>
                    <a:lstStyle/>
                    <a:p>
                      <a:pPr>
                        <a:lnSpc>
                          <a:spcPct val="115000"/>
                        </a:lnSpc>
                        <a:spcAft>
                          <a:spcPts val="1000"/>
                        </a:spcAft>
                      </a:pPr>
                      <a:r>
                        <a:rPr lang="en-US" sz="1800">
                          <a:effectLst/>
                          <a:latin typeface="HelveticaNeueLT Std Lt"/>
                          <a:ea typeface="Calibri" panose="020F0502020204030204" pitchFamily="34" charset="0"/>
                          <a:cs typeface="Arial" panose="020B0604020202020204" pitchFamily="34" charset="0"/>
                        </a:rPr>
                        <a:t>(f)</a:t>
                      </a:r>
                      <a:endParaRPr lang="en-CA" sz="18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800">
                          <a:effectLst/>
                          <a:latin typeface="HelveticaNeueLT Std Lt"/>
                          <a:ea typeface="Calibri" panose="020F0502020204030204" pitchFamily="34" charset="0"/>
                          <a:cs typeface="Arial" panose="020B0604020202020204" pitchFamily="34" charset="0"/>
                        </a:rPr>
                        <a:t>diaphragms and bracing systems comply with the applicable requirements of Sections 8 to 10 and 17</a:t>
                      </a:r>
                      <a:endParaRPr lang="en-CA" sz="18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800" dirty="0">
                          <a:effectLst/>
                          <a:latin typeface="HelveticaNeueLT Std Lt"/>
                          <a:ea typeface="Calibri" panose="020F0502020204030204" pitchFamily="34" charset="0"/>
                          <a:cs typeface="Arial" panose="020B0604020202020204" pitchFamily="34" charset="0"/>
                        </a:rPr>
                        <a:t>Yes</a:t>
                      </a:r>
                      <a:endParaRPr lang="en-CA" sz="1800" dirty="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5650127"/>
                  </a:ext>
                </a:extLst>
              </a:tr>
            </a:tbl>
          </a:graphicData>
        </a:graphic>
      </p:graphicFrame>
      <p:sp>
        <p:nvSpPr>
          <p:cNvPr id="5" name="Title 4">
            <a:extLst>
              <a:ext uri="{FF2B5EF4-FFF2-40B4-BE49-F238E27FC236}">
                <a16:creationId xmlns:a16="http://schemas.microsoft.com/office/drawing/2014/main" id="{1BE08D33-5D00-4BDD-B7F2-081A37029F2B}"/>
              </a:ext>
            </a:extLst>
          </p:cNvPr>
          <p:cNvSpPr txBox="1">
            <a:spLocks/>
          </p:cNvSpPr>
          <p:nvPr/>
        </p:nvSpPr>
        <p:spPr bwMode="auto">
          <a:xfrm>
            <a:off x="10243931" y="173916"/>
            <a:ext cx="1948070"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Glulam Girder Beams</a:t>
            </a:r>
          </a:p>
        </p:txBody>
      </p:sp>
    </p:spTree>
    <p:extLst>
      <p:ext uri="{BB962C8B-B14F-4D97-AF65-F5344CB8AC3E}">
        <p14:creationId xmlns:p14="http://schemas.microsoft.com/office/powerpoint/2010/main" val="28827492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9A5998-5874-4C40-BCE7-176648EB3219}"/>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1603963" y="1535958"/>
            <a:ext cx="8951829" cy="3881076"/>
          </a:xfrm>
          <a:prstGeom prst="rect">
            <a:avLst/>
          </a:prstGeom>
        </p:spPr>
      </p:pic>
      <p:sp>
        <p:nvSpPr>
          <p:cNvPr id="7" name="Rectangle 6">
            <a:extLst>
              <a:ext uri="{FF2B5EF4-FFF2-40B4-BE49-F238E27FC236}">
                <a16:creationId xmlns:a16="http://schemas.microsoft.com/office/drawing/2014/main" id="{58163FAC-7038-4305-9759-EF781335BABB}"/>
              </a:ext>
            </a:extLst>
          </p:cNvPr>
          <p:cNvSpPr/>
          <p:nvPr/>
        </p:nvSpPr>
        <p:spPr bwMode="auto">
          <a:xfrm>
            <a:off x="-17060" y="437992"/>
            <a:ext cx="6833140" cy="932328"/>
          </a:xfrm>
          <a:prstGeom prst="rect">
            <a:avLst/>
          </a:prstGeom>
          <a:solidFill>
            <a:srgbClr val="2D86C7">
              <a:alpha val="7764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0" name="Title 1">
            <a:extLst>
              <a:ext uri="{FF2B5EF4-FFF2-40B4-BE49-F238E27FC236}">
                <a16:creationId xmlns:a16="http://schemas.microsoft.com/office/drawing/2014/main" id="{F0D5598D-ACDB-4688-90A8-132B8973DD92}"/>
              </a:ext>
            </a:extLst>
          </p:cNvPr>
          <p:cNvSpPr txBox="1">
            <a:spLocks/>
          </p:cNvSpPr>
          <p:nvPr/>
        </p:nvSpPr>
        <p:spPr>
          <a:xfrm>
            <a:off x="685800" y="701824"/>
            <a:ext cx="7772400" cy="114300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it-IT" sz="2200" b="1" kern="0" dirty="0">
                <a:solidFill>
                  <a:schemeClr val="bg1"/>
                </a:solidFill>
                <a:latin typeface="+mn-lt"/>
              </a:rPr>
              <a:t>1992 – Wood Highway Bridges (CWC)</a:t>
            </a:r>
          </a:p>
        </p:txBody>
      </p:sp>
      <p:sp>
        <p:nvSpPr>
          <p:cNvPr id="5" name="Title 4">
            <a:extLst>
              <a:ext uri="{FF2B5EF4-FFF2-40B4-BE49-F238E27FC236}">
                <a16:creationId xmlns:a16="http://schemas.microsoft.com/office/drawing/2014/main" id="{79A4731A-F850-46FA-9E59-C8FA8F3B2975}"/>
              </a:ext>
            </a:extLst>
          </p:cNvPr>
          <p:cNvSpPr txBox="1">
            <a:spLocks/>
          </p:cNvSpPr>
          <p:nvPr/>
        </p:nvSpPr>
        <p:spPr bwMode="auto">
          <a:xfrm>
            <a:off x="8899848" y="0"/>
            <a:ext cx="3292153"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Bridge Systems and Sample Bridges</a:t>
            </a:r>
          </a:p>
        </p:txBody>
      </p:sp>
    </p:spTree>
    <p:extLst>
      <p:ext uri="{BB962C8B-B14F-4D97-AF65-F5344CB8AC3E}">
        <p14:creationId xmlns:p14="http://schemas.microsoft.com/office/powerpoint/2010/main" val="258025686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SIMPLIFIED METHOD- GIRDERS</a:t>
            </a:r>
          </a:p>
        </p:txBody>
      </p:sp>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6826A0E3-B9E0-4D1F-BB12-0A0D184DA426}"/>
                  </a:ext>
                </a:extLst>
              </p:cNvPr>
              <p:cNvSpPr>
                <a:spLocks noGrp="1"/>
              </p:cNvSpPr>
              <p:nvPr>
                <p:ph idx="1"/>
              </p:nvPr>
            </p:nvSpPr>
            <p:spPr>
              <a:xfrm>
                <a:off x="301752" y="1104628"/>
                <a:ext cx="11676888" cy="5883026"/>
              </a:xfrm>
            </p:spPr>
            <p:txBody>
              <a:bodyPr>
                <a:noAutofit/>
              </a:bodyPr>
              <a:lstStyle/>
              <a:p>
                <a:pPr>
                  <a:lnSpc>
                    <a:spcPct val="110000"/>
                  </a:lnSpc>
                </a:pPr>
                <a:r>
                  <a:rPr lang="en-CA" sz="2400" dirty="0">
                    <a:solidFill>
                      <a:schemeClr val="tx1">
                        <a:lumMod val="85000"/>
                        <a:lumOff val="15000"/>
                      </a:schemeClr>
                    </a:solidFill>
                    <a:latin typeface="Century Gothic" panose="020B0502020202020204" pitchFamily="34" charset="0"/>
                  </a:rPr>
                  <a:t>From Table 3.5 of the CHBDC both 2 and 3 lane design lanes are to be considered for the travelled width of 13.500 m.</a:t>
                </a:r>
              </a:p>
              <a:p>
                <a:pPr>
                  <a:lnSpc>
                    <a:spcPct val="110000"/>
                  </a:lnSpc>
                </a:pPr>
                <a:r>
                  <a:rPr lang="en-CA" sz="2400" dirty="0">
                    <a:solidFill>
                      <a:schemeClr val="tx1">
                        <a:lumMod val="85000"/>
                        <a:lumOff val="15000"/>
                      </a:schemeClr>
                    </a:solidFill>
                    <a:latin typeface="Century Gothic" panose="020B0502020202020204" pitchFamily="34" charset="0"/>
                  </a:rPr>
                  <a:t>The longitudinal bending moment per girder due to CL-625-ONT live loading, </a:t>
                </a:r>
                <a14:m>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𝑀</m:t>
                        </m:r>
                      </m:e>
                      <m:sub>
                        <m:r>
                          <a:rPr lang="en-CA" sz="2400">
                            <a:solidFill>
                              <a:schemeClr val="tx1">
                                <a:lumMod val="85000"/>
                                <a:lumOff val="15000"/>
                              </a:schemeClr>
                            </a:solidFill>
                            <a:latin typeface="Cambria Math" panose="02040503050406030204" pitchFamily="18" charset="0"/>
                          </a:rPr>
                          <m:t>𝐿</m:t>
                        </m:r>
                      </m:sub>
                    </m:sSub>
                  </m:oMath>
                </a14:m>
                <a:r>
                  <a:rPr lang="en-CA" sz="2400" dirty="0">
                    <a:solidFill>
                      <a:schemeClr val="tx1">
                        <a:lumMod val="85000"/>
                        <a:lumOff val="15000"/>
                      </a:schemeClr>
                    </a:solidFill>
                    <a:latin typeface="Century Gothic" panose="020B0502020202020204" pitchFamily="34" charset="0"/>
                  </a:rPr>
                  <a:t>, is calculated as</a:t>
                </a:r>
              </a:p>
              <a:p>
                <a:pPr marL="0" indent="0">
                  <a:lnSpc>
                    <a:spcPct val="110000"/>
                  </a:lnSpc>
                  <a:buNone/>
                </a:pPr>
                <a14:m>
                  <m:oMathPara xmlns:m="http://schemas.openxmlformats.org/officeDocument/2006/math">
                    <m:oMathParaPr>
                      <m:jc m:val="centerGroup"/>
                    </m:oMathParaPr>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𝑀</m:t>
                          </m:r>
                        </m:e>
                        <m:sub>
                          <m:r>
                            <a:rPr lang="en-CA" sz="2400">
                              <a:solidFill>
                                <a:schemeClr val="tx1">
                                  <a:lumMod val="85000"/>
                                  <a:lumOff val="15000"/>
                                </a:schemeClr>
                              </a:solidFill>
                              <a:latin typeface="Cambria Math" panose="02040503050406030204" pitchFamily="18" charset="0"/>
                            </a:rPr>
                            <m:t>𝐿</m:t>
                          </m:r>
                        </m:sub>
                      </m:sSub>
                      <m:r>
                        <a:rPr lang="en-CA" sz="2400">
                          <a:solidFill>
                            <a:schemeClr val="tx1">
                              <a:lumMod val="85000"/>
                              <a:lumOff val="15000"/>
                            </a:schemeClr>
                          </a:solidFill>
                          <a:latin typeface="Cambria Math" panose="02040503050406030204" pitchFamily="18" charset="0"/>
                        </a:rPr>
                        <m:t>=</m:t>
                      </m:r>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𝐹</m:t>
                          </m:r>
                        </m:e>
                        <m:sub>
                          <m:r>
                            <a:rPr lang="en-CA" sz="2400">
                              <a:solidFill>
                                <a:schemeClr val="tx1">
                                  <a:lumMod val="85000"/>
                                  <a:lumOff val="15000"/>
                                </a:schemeClr>
                              </a:solidFill>
                              <a:latin typeface="Cambria Math" panose="02040503050406030204" pitchFamily="18" charset="0"/>
                            </a:rPr>
                            <m:t>𝑇</m:t>
                          </m:r>
                        </m:sub>
                      </m:sSub>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𝐹</m:t>
                          </m:r>
                        </m:e>
                        <m:sub>
                          <m:r>
                            <a:rPr lang="en-CA" sz="2400">
                              <a:solidFill>
                                <a:schemeClr val="tx1">
                                  <a:lumMod val="85000"/>
                                  <a:lumOff val="15000"/>
                                </a:schemeClr>
                              </a:solidFill>
                              <a:latin typeface="Cambria Math" panose="02040503050406030204" pitchFamily="18" charset="0"/>
                            </a:rPr>
                            <m:t>𝑆</m:t>
                          </m:r>
                        </m:sub>
                      </m:sSub>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𝑀</m:t>
                          </m:r>
                        </m:e>
                        <m:sub>
                          <m:r>
                            <a:rPr lang="en-CA" sz="2400">
                              <a:solidFill>
                                <a:schemeClr val="tx1">
                                  <a:lumMod val="85000"/>
                                  <a:lumOff val="15000"/>
                                </a:schemeClr>
                              </a:solidFill>
                              <a:latin typeface="Cambria Math" panose="02040503050406030204" pitchFamily="18" charset="0"/>
                            </a:rPr>
                            <m:t>𝑇</m:t>
                          </m:r>
                        </m:sub>
                      </m:sSub>
                    </m:oMath>
                  </m:oMathPara>
                </a14:m>
                <a:endParaRPr lang="en-CA" altLang="en-US" sz="2400" dirty="0">
                  <a:solidFill>
                    <a:schemeClr val="tx1">
                      <a:lumMod val="85000"/>
                      <a:lumOff val="15000"/>
                    </a:schemeClr>
                  </a:solidFill>
                  <a:latin typeface="Century Gothic" panose="020B0502020202020204" pitchFamily="34" charset="0"/>
                </a:endParaRPr>
              </a:p>
              <a:p>
                <a:pPr>
                  <a:lnSpc>
                    <a:spcPct val="110000"/>
                  </a:lnSpc>
                </a:pPr>
                <a:r>
                  <a:rPr lang="en-CA" sz="2400" dirty="0">
                    <a:solidFill>
                      <a:schemeClr val="tx1">
                        <a:lumMod val="85000"/>
                        <a:lumOff val="15000"/>
                      </a:schemeClr>
                    </a:solidFill>
                    <a:latin typeface="Century Gothic" panose="020B0502020202020204" pitchFamily="34" charset="0"/>
                  </a:rPr>
                  <a:t>where </a:t>
                </a:r>
                <a14:m>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𝐹</m:t>
                        </m:r>
                      </m:e>
                      <m:sub>
                        <m:r>
                          <a:rPr lang="en-CA" sz="2400">
                            <a:solidFill>
                              <a:schemeClr val="tx1">
                                <a:lumMod val="85000"/>
                                <a:lumOff val="15000"/>
                              </a:schemeClr>
                            </a:solidFill>
                            <a:latin typeface="Cambria Math" panose="02040503050406030204" pitchFamily="18" charset="0"/>
                          </a:rPr>
                          <m:t>𝑇</m:t>
                        </m:r>
                      </m:sub>
                    </m:sSub>
                  </m:oMath>
                </a14:m>
                <a:r>
                  <a:rPr lang="en-CA" sz="2400" dirty="0">
                    <a:solidFill>
                      <a:schemeClr val="tx1">
                        <a:lumMod val="85000"/>
                        <a:lumOff val="15000"/>
                      </a:schemeClr>
                    </a:solidFill>
                    <a:latin typeface="Century Gothic" panose="020B0502020202020204" pitchFamily="34" charset="0"/>
                  </a:rPr>
                  <a:t> is the truck fraction carried per girder, </a:t>
                </a:r>
                <a14:m>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𝐹</m:t>
                        </m:r>
                      </m:e>
                      <m:sub>
                        <m:r>
                          <a:rPr lang="en-CA" sz="2400">
                            <a:solidFill>
                              <a:schemeClr val="tx1">
                                <a:lumMod val="85000"/>
                                <a:lumOff val="15000"/>
                              </a:schemeClr>
                            </a:solidFill>
                            <a:latin typeface="Cambria Math" panose="02040503050406030204" pitchFamily="18" charset="0"/>
                          </a:rPr>
                          <m:t>𝑆</m:t>
                        </m:r>
                      </m:sub>
                    </m:sSub>
                  </m:oMath>
                </a14:m>
                <a:r>
                  <a:rPr lang="en-CA" sz="2400" dirty="0">
                    <a:solidFill>
                      <a:schemeClr val="tx1">
                        <a:lumMod val="85000"/>
                        <a:lumOff val="15000"/>
                      </a:schemeClr>
                    </a:solidFill>
                    <a:latin typeface="Century Gothic" panose="020B0502020202020204" pitchFamily="34" charset="0"/>
                  </a:rPr>
                  <a:t> is the skew factor, and </a:t>
                </a:r>
                <a14:m>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𝑀</m:t>
                        </m:r>
                      </m:e>
                      <m:sub>
                        <m:r>
                          <a:rPr lang="en-CA" sz="2400">
                            <a:solidFill>
                              <a:schemeClr val="tx1">
                                <a:lumMod val="85000"/>
                                <a:lumOff val="15000"/>
                              </a:schemeClr>
                            </a:solidFill>
                            <a:latin typeface="Cambria Math" panose="02040503050406030204" pitchFamily="18" charset="0"/>
                          </a:rPr>
                          <m:t>𝑇</m:t>
                        </m:r>
                      </m:sub>
                    </m:sSub>
                  </m:oMath>
                </a14:m>
                <a:r>
                  <a:rPr lang="en-CA" sz="2400" dirty="0">
                    <a:solidFill>
                      <a:schemeClr val="tx1">
                        <a:lumMod val="85000"/>
                        <a:lumOff val="15000"/>
                      </a:schemeClr>
                    </a:solidFill>
                    <a:latin typeface="Century Gothic" panose="020B0502020202020204" pitchFamily="34" charset="0"/>
                  </a:rPr>
                  <a:t> is the longitudinal bending moment generated by the passage of the CL-625-ONT live loading along a single design lane. </a:t>
                </a:r>
              </a:p>
              <a:p>
                <a:pPr>
                  <a:lnSpc>
                    <a:spcPct val="110000"/>
                  </a:lnSpc>
                </a:pPr>
                <a:r>
                  <a:rPr lang="en-CA" sz="2400" dirty="0">
                    <a:solidFill>
                      <a:schemeClr val="tx1">
                        <a:lumMod val="85000"/>
                        <a:lumOff val="15000"/>
                      </a:schemeClr>
                    </a:solidFill>
                    <a:latin typeface="Century Gothic" panose="020B0502020202020204" pitchFamily="34" charset="0"/>
                  </a:rPr>
                  <a:t>Similarly, the longitudinal shear force per girder due to CL-625-ONT live loading, </a:t>
                </a:r>
                <a14:m>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𝑉</m:t>
                        </m:r>
                      </m:e>
                      <m:sub>
                        <m:r>
                          <a:rPr lang="en-CA" sz="2400">
                            <a:solidFill>
                              <a:schemeClr val="tx1">
                                <a:lumMod val="85000"/>
                                <a:lumOff val="15000"/>
                              </a:schemeClr>
                            </a:solidFill>
                            <a:latin typeface="Cambria Math" panose="02040503050406030204" pitchFamily="18" charset="0"/>
                          </a:rPr>
                          <m:t>𝐿</m:t>
                        </m:r>
                      </m:sub>
                    </m:sSub>
                  </m:oMath>
                </a14:m>
                <a:r>
                  <a:rPr lang="en-CA" sz="2400" dirty="0">
                    <a:solidFill>
                      <a:schemeClr val="tx1">
                        <a:lumMod val="85000"/>
                        <a:lumOff val="15000"/>
                      </a:schemeClr>
                    </a:solidFill>
                    <a:latin typeface="Century Gothic" panose="020B0502020202020204" pitchFamily="34" charset="0"/>
                  </a:rPr>
                  <a:t>, is calculated as</a:t>
                </a:r>
              </a:p>
              <a:p>
                <a:pPr marL="0" indent="0">
                  <a:lnSpc>
                    <a:spcPct val="110000"/>
                  </a:lnSpc>
                  <a:buNone/>
                </a:pPr>
                <a14:m>
                  <m:oMathPara xmlns:m="http://schemas.openxmlformats.org/officeDocument/2006/math">
                    <m:oMathParaPr>
                      <m:jc m:val="centerGroup"/>
                    </m:oMathParaPr>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𝑉</m:t>
                          </m:r>
                        </m:e>
                        <m:sub>
                          <m:r>
                            <a:rPr lang="en-CA" sz="2400">
                              <a:solidFill>
                                <a:schemeClr val="tx1">
                                  <a:lumMod val="85000"/>
                                  <a:lumOff val="15000"/>
                                </a:schemeClr>
                              </a:solidFill>
                              <a:latin typeface="Cambria Math" panose="02040503050406030204" pitchFamily="18" charset="0"/>
                            </a:rPr>
                            <m:t>𝐿</m:t>
                          </m:r>
                        </m:sub>
                      </m:sSub>
                      <m:r>
                        <a:rPr lang="en-CA" sz="2400">
                          <a:solidFill>
                            <a:schemeClr val="tx1">
                              <a:lumMod val="85000"/>
                              <a:lumOff val="15000"/>
                            </a:schemeClr>
                          </a:solidFill>
                          <a:latin typeface="Cambria Math" panose="02040503050406030204" pitchFamily="18" charset="0"/>
                        </a:rPr>
                        <m:t>=</m:t>
                      </m:r>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𝐹</m:t>
                          </m:r>
                        </m:e>
                        <m:sub>
                          <m:r>
                            <a:rPr lang="en-CA" sz="2400">
                              <a:solidFill>
                                <a:schemeClr val="tx1">
                                  <a:lumMod val="85000"/>
                                  <a:lumOff val="15000"/>
                                </a:schemeClr>
                              </a:solidFill>
                              <a:latin typeface="Cambria Math" panose="02040503050406030204" pitchFamily="18" charset="0"/>
                            </a:rPr>
                            <m:t>𝑇</m:t>
                          </m:r>
                        </m:sub>
                      </m:sSub>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𝐹</m:t>
                          </m:r>
                        </m:e>
                        <m:sub>
                          <m:r>
                            <a:rPr lang="en-CA" sz="2400">
                              <a:solidFill>
                                <a:schemeClr val="tx1">
                                  <a:lumMod val="85000"/>
                                  <a:lumOff val="15000"/>
                                </a:schemeClr>
                              </a:solidFill>
                              <a:latin typeface="Cambria Math" panose="02040503050406030204" pitchFamily="18" charset="0"/>
                            </a:rPr>
                            <m:t>𝑆</m:t>
                          </m:r>
                        </m:sub>
                      </m:sSub>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𝑉</m:t>
                          </m:r>
                        </m:e>
                        <m:sub>
                          <m:r>
                            <a:rPr lang="en-CA" sz="2400">
                              <a:solidFill>
                                <a:schemeClr val="tx1">
                                  <a:lumMod val="85000"/>
                                  <a:lumOff val="15000"/>
                                </a:schemeClr>
                              </a:solidFill>
                              <a:latin typeface="Cambria Math" panose="02040503050406030204" pitchFamily="18" charset="0"/>
                            </a:rPr>
                            <m:t>𝑇</m:t>
                          </m:r>
                        </m:sub>
                      </m:sSub>
                    </m:oMath>
                  </m:oMathPara>
                </a14:m>
                <a:endParaRPr lang="en-CA" sz="2400" dirty="0">
                  <a:solidFill>
                    <a:schemeClr val="tx1">
                      <a:lumMod val="85000"/>
                      <a:lumOff val="15000"/>
                    </a:schemeClr>
                  </a:solidFill>
                  <a:latin typeface="Century Gothic" panose="020B0502020202020204" pitchFamily="34" charset="0"/>
                </a:endParaRPr>
              </a:p>
              <a:p>
                <a:pPr>
                  <a:lnSpc>
                    <a:spcPct val="110000"/>
                  </a:lnSpc>
                </a:pPr>
                <a:r>
                  <a:rPr lang="en-CA" sz="2400" dirty="0">
                    <a:solidFill>
                      <a:schemeClr val="tx1">
                        <a:lumMod val="85000"/>
                        <a:lumOff val="15000"/>
                      </a:schemeClr>
                    </a:solidFill>
                    <a:latin typeface="Century Gothic" panose="020B0502020202020204" pitchFamily="34" charset="0"/>
                  </a:rPr>
                  <a:t>where </a:t>
                </a:r>
                <a14:m>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𝑉</m:t>
                        </m:r>
                      </m:e>
                      <m:sub>
                        <m:r>
                          <a:rPr lang="en-CA" sz="2400">
                            <a:solidFill>
                              <a:schemeClr val="tx1">
                                <a:lumMod val="85000"/>
                                <a:lumOff val="15000"/>
                              </a:schemeClr>
                            </a:solidFill>
                            <a:latin typeface="Cambria Math" panose="02040503050406030204" pitchFamily="18" charset="0"/>
                          </a:rPr>
                          <m:t>𝑇</m:t>
                        </m:r>
                      </m:sub>
                    </m:sSub>
                  </m:oMath>
                </a14:m>
                <a:r>
                  <a:rPr lang="en-CA" sz="2400" dirty="0">
                    <a:solidFill>
                      <a:schemeClr val="tx1">
                        <a:lumMod val="85000"/>
                        <a:lumOff val="15000"/>
                      </a:schemeClr>
                    </a:solidFill>
                    <a:latin typeface="Century Gothic" panose="020B0502020202020204" pitchFamily="34" charset="0"/>
                  </a:rPr>
                  <a:t> is the longitudinal shear force generated by the passage of the CL-625-ONT live loading along a single design lane. </a:t>
                </a:r>
              </a:p>
              <a:p>
                <a:endParaRPr lang="en-CA" altLang="en-US" sz="2400"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endParaRPr lang="en-CA" altLang="en-US"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endParaRPr lang="en-CA" altLang="en-US" sz="1000"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r>
                  <a:rPr lang="en-CA" altLang="en-US" dirty="0">
                    <a:solidFill>
                      <a:schemeClr val="bg1"/>
                    </a:solidFill>
                    <a:latin typeface="Century Gothic" panose="020B0502020202020204" pitchFamily="34" charset="0"/>
                  </a:rPr>
                  <a:t>Exterior girder bending moments similar for both methods</a:t>
                </a:r>
              </a:p>
              <a:p>
                <a:pPr lvl="1">
                  <a:buFont typeface="Arial" panose="020B0604020202020204" pitchFamily="34" charset="0"/>
                  <a:buChar char="•"/>
                </a:pPr>
                <a:endParaRPr lang="en-CA" altLang="en-US" sz="1000" dirty="0">
                  <a:solidFill>
                    <a:schemeClr val="bg1"/>
                  </a:solidFill>
                  <a:latin typeface="Century Gothic" panose="020B0502020202020204" pitchFamily="34" charset="0"/>
                </a:endParaRPr>
              </a:p>
              <a:p>
                <a:pPr lvl="1">
                  <a:buFont typeface="Arial" panose="020B0604020202020204" pitchFamily="34" charset="0"/>
                  <a:buChar char="•"/>
                </a:pPr>
                <a:r>
                  <a:rPr lang="en-CA" altLang="en-US" dirty="0">
                    <a:solidFill>
                      <a:schemeClr val="bg1"/>
                    </a:solidFill>
                    <a:latin typeface="Century Gothic" panose="020B0502020202020204" pitchFamily="34" charset="0"/>
                  </a:rPr>
                  <a:t>Interior girder bending moments overestimated by simplified method</a:t>
                </a:r>
              </a:p>
              <a:p>
                <a:pPr lvl="1">
                  <a:buFont typeface="Arial" panose="020B0604020202020204" pitchFamily="34" charset="0"/>
                  <a:buChar char="•"/>
                </a:pPr>
                <a:endParaRPr lang="en-CA" altLang="en-US" sz="1000" dirty="0">
                  <a:solidFill>
                    <a:schemeClr val="bg1"/>
                  </a:solidFill>
                  <a:latin typeface="Century Gothic" panose="020B0502020202020204" pitchFamily="34" charset="0"/>
                </a:endParaRPr>
              </a:p>
              <a:p>
                <a:pPr lvl="1">
                  <a:buFont typeface="Arial" panose="020B0604020202020204" pitchFamily="34" charset="0"/>
                  <a:buChar char="•"/>
                </a:pPr>
                <a:r>
                  <a:rPr lang="en-CA" altLang="en-US" dirty="0">
                    <a:solidFill>
                      <a:schemeClr val="bg1"/>
                    </a:solidFill>
                    <a:latin typeface="Century Gothic" panose="020B0502020202020204" pitchFamily="34" charset="0"/>
                  </a:rPr>
                  <a:t>Shear forces and live load deflections overestimated by simplified method</a:t>
                </a:r>
              </a:p>
              <a:p>
                <a:pPr eaLnBrk="1" hangingPunct="1">
                  <a:buFont typeface="Arial" panose="020B0604020202020204" pitchFamily="34" charset="0"/>
                  <a:buChar char="•"/>
                </a:pPr>
                <a:endParaRPr lang="en-CA" altLang="en-US" sz="1000" dirty="0">
                  <a:solidFill>
                    <a:schemeClr val="tx1">
                      <a:lumMod val="85000"/>
                      <a:lumOff val="15000"/>
                    </a:schemeClr>
                  </a:solidFill>
                  <a:latin typeface="Century Gothic" panose="020B0502020202020204" pitchFamily="34" charset="0"/>
                </a:endParaRPr>
              </a:p>
            </p:txBody>
          </p:sp>
        </mc:Choice>
        <mc:Fallback xmlns="">
          <p:sp>
            <p:nvSpPr>
              <p:cNvPr id="8" name="Content Placeholder 2">
                <a:extLst>
                  <a:ext uri="{FF2B5EF4-FFF2-40B4-BE49-F238E27FC236}">
                    <a16:creationId xmlns:a16="http://schemas.microsoft.com/office/drawing/2014/main" id="{6826A0E3-B9E0-4D1F-BB12-0A0D184DA426}"/>
                  </a:ext>
                </a:extLst>
              </p:cNvPr>
              <p:cNvSpPr>
                <a:spLocks noGrp="1" noRot="1" noChangeAspect="1" noMove="1" noResize="1" noEditPoints="1" noAdjustHandles="1" noChangeArrowheads="1" noChangeShapeType="1" noTextEdit="1"/>
              </p:cNvSpPr>
              <p:nvPr>
                <p:ph idx="1"/>
              </p:nvPr>
            </p:nvSpPr>
            <p:spPr>
              <a:xfrm>
                <a:off x="301752" y="1104628"/>
                <a:ext cx="11676888" cy="5883026"/>
              </a:xfrm>
              <a:blipFill>
                <a:blip r:embed="rId3"/>
                <a:stretch>
                  <a:fillRect l="-731" t="-725" r="-1514" b="-51710"/>
                </a:stretch>
              </a:blipFill>
            </p:spPr>
            <p:txBody>
              <a:bodyPr/>
              <a:lstStyle/>
              <a:p>
                <a:r>
                  <a:rPr lang="en-CA">
                    <a:noFill/>
                  </a:rPr>
                  <a:t> </a:t>
                </a:r>
              </a:p>
            </p:txBody>
          </p:sp>
        </mc:Fallback>
      </mc:AlternateContent>
      <p:sp>
        <p:nvSpPr>
          <p:cNvPr id="5" name="Title 4">
            <a:extLst>
              <a:ext uri="{FF2B5EF4-FFF2-40B4-BE49-F238E27FC236}">
                <a16:creationId xmlns:a16="http://schemas.microsoft.com/office/drawing/2014/main" id="{F328248B-E91F-4AA5-875C-FB77B15A229F}"/>
              </a:ext>
            </a:extLst>
          </p:cNvPr>
          <p:cNvSpPr txBox="1">
            <a:spLocks/>
          </p:cNvSpPr>
          <p:nvPr/>
        </p:nvSpPr>
        <p:spPr bwMode="auto">
          <a:xfrm>
            <a:off x="10243931" y="173916"/>
            <a:ext cx="1948070"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Glulam Girder Beams</a:t>
            </a:r>
          </a:p>
        </p:txBody>
      </p:sp>
    </p:spTree>
    <p:extLst>
      <p:ext uri="{BB962C8B-B14F-4D97-AF65-F5344CB8AC3E}">
        <p14:creationId xmlns:p14="http://schemas.microsoft.com/office/powerpoint/2010/main" val="55548269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SIMPLIFIED METHOD- GIRDERS</a:t>
            </a:r>
          </a:p>
        </p:txBody>
      </p:sp>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6826A0E3-B9E0-4D1F-BB12-0A0D184DA426}"/>
                  </a:ext>
                </a:extLst>
              </p:cNvPr>
              <p:cNvSpPr>
                <a:spLocks noGrp="1"/>
              </p:cNvSpPr>
              <p:nvPr>
                <p:ph idx="1"/>
              </p:nvPr>
            </p:nvSpPr>
            <p:spPr>
              <a:xfrm>
                <a:off x="301752" y="1104628"/>
                <a:ext cx="11676888" cy="5883026"/>
              </a:xfrm>
            </p:spPr>
            <p:txBody>
              <a:bodyPr>
                <a:noAutofit/>
              </a:bodyPr>
              <a:lstStyle/>
              <a:p>
                <a:pPr marL="0" indent="0">
                  <a:lnSpc>
                    <a:spcPct val="110000"/>
                  </a:lnSpc>
                  <a:buNone/>
                </a:pPr>
                <a:r>
                  <a:rPr lang="en-CA" sz="2400" dirty="0">
                    <a:solidFill>
                      <a:schemeClr val="tx1">
                        <a:lumMod val="85000"/>
                        <a:lumOff val="15000"/>
                      </a:schemeClr>
                    </a:solidFill>
                    <a:latin typeface="Century Gothic" panose="020B0502020202020204" pitchFamily="34" charset="0"/>
                  </a:rPr>
                  <a:t>The skew factor, </a:t>
                </a:r>
                <a14:m>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𝐹</m:t>
                        </m:r>
                      </m:e>
                      <m:sub>
                        <m:r>
                          <a:rPr lang="en-CA" sz="2400">
                            <a:solidFill>
                              <a:schemeClr val="tx1">
                                <a:lumMod val="85000"/>
                                <a:lumOff val="15000"/>
                              </a:schemeClr>
                            </a:solidFill>
                            <a:latin typeface="Cambria Math" panose="02040503050406030204" pitchFamily="18" charset="0"/>
                          </a:rPr>
                          <m:t>𝑆</m:t>
                        </m:r>
                      </m:sub>
                    </m:sSub>
                  </m:oMath>
                </a14:m>
                <a:r>
                  <a:rPr lang="en-CA" sz="2400" dirty="0">
                    <a:solidFill>
                      <a:schemeClr val="tx1">
                        <a:lumMod val="85000"/>
                        <a:lumOff val="15000"/>
                      </a:schemeClr>
                    </a:solidFill>
                    <a:latin typeface="Century Gothic" panose="020B0502020202020204" pitchFamily="34" charset="0"/>
                  </a:rPr>
                  <a:t>, is taken as 1.0, per CHBDC clause 5.6.4.5 because the bridge is not skewed.</a:t>
                </a:r>
              </a:p>
              <a:p>
                <a:pPr marL="0" indent="0">
                  <a:lnSpc>
                    <a:spcPct val="110000"/>
                  </a:lnSpc>
                  <a:buNone/>
                </a:pPr>
                <a:r>
                  <a:rPr lang="en-CA" sz="2400" dirty="0">
                    <a:solidFill>
                      <a:schemeClr val="tx1">
                        <a:lumMod val="85000"/>
                        <a:lumOff val="15000"/>
                      </a:schemeClr>
                    </a:solidFill>
                    <a:latin typeface="Century Gothic" panose="020B0502020202020204" pitchFamily="34" charset="0"/>
                  </a:rPr>
                  <a:t>The truck fraction, </a:t>
                </a:r>
                <a14:m>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𝐹</m:t>
                        </m:r>
                      </m:e>
                      <m:sub>
                        <m:r>
                          <a:rPr lang="en-CA" sz="2400">
                            <a:solidFill>
                              <a:schemeClr val="tx1">
                                <a:lumMod val="85000"/>
                                <a:lumOff val="15000"/>
                              </a:schemeClr>
                            </a:solidFill>
                            <a:latin typeface="Cambria Math" panose="02040503050406030204" pitchFamily="18" charset="0"/>
                          </a:rPr>
                          <m:t>𝑇</m:t>
                        </m:r>
                      </m:sub>
                    </m:sSub>
                  </m:oMath>
                </a14:m>
                <a:r>
                  <a:rPr lang="en-CA" sz="2400" dirty="0">
                    <a:solidFill>
                      <a:schemeClr val="tx1">
                        <a:lumMod val="85000"/>
                        <a:lumOff val="15000"/>
                      </a:schemeClr>
                    </a:solidFill>
                    <a:latin typeface="Century Gothic" panose="020B0502020202020204" pitchFamily="34" charset="0"/>
                  </a:rPr>
                  <a:t>, is calculated as</a:t>
                </a:r>
              </a:p>
              <a:p>
                <a:pPr marL="0" indent="0">
                  <a:lnSpc>
                    <a:spcPct val="110000"/>
                  </a:lnSpc>
                  <a:buNone/>
                </a:pPr>
                <a14:m>
                  <m:oMathPara xmlns:m="http://schemas.openxmlformats.org/officeDocument/2006/math">
                    <m:oMathParaPr>
                      <m:jc m:val="centerGroup"/>
                    </m:oMathParaPr>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𝐹</m:t>
                          </m:r>
                        </m:e>
                        <m:sub>
                          <m:r>
                            <a:rPr lang="en-CA" sz="2400">
                              <a:solidFill>
                                <a:schemeClr val="tx1">
                                  <a:lumMod val="85000"/>
                                  <a:lumOff val="15000"/>
                                </a:schemeClr>
                              </a:solidFill>
                              <a:latin typeface="Cambria Math" panose="02040503050406030204" pitchFamily="18" charset="0"/>
                            </a:rPr>
                            <m:t>𝑇</m:t>
                          </m:r>
                        </m:sub>
                      </m:sSub>
                      <m:r>
                        <a:rPr lang="en-CA" sz="2400">
                          <a:solidFill>
                            <a:schemeClr val="tx1">
                              <a:lumMod val="85000"/>
                              <a:lumOff val="15000"/>
                            </a:schemeClr>
                          </a:solidFill>
                          <a:latin typeface="Cambria Math" panose="02040503050406030204" pitchFamily="18" charset="0"/>
                        </a:rPr>
                        <m:t>=</m:t>
                      </m:r>
                      <m:f>
                        <m:fPr>
                          <m:ctrlPr>
                            <a:rPr lang="en-CA" sz="2400" i="1">
                              <a:solidFill>
                                <a:schemeClr val="tx1">
                                  <a:lumMod val="85000"/>
                                  <a:lumOff val="15000"/>
                                </a:schemeClr>
                              </a:solidFill>
                              <a:latin typeface="Cambria Math" panose="02040503050406030204" pitchFamily="18" charset="0"/>
                            </a:rPr>
                          </m:ctrlPr>
                        </m:fPr>
                        <m:num>
                          <m:r>
                            <a:rPr lang="en-CA" sz="2400">
                              <a:solidFill>
                                <a:schemeClr val="tx1">
                                  <a:lumMod val="85000"/>
                                  <a:lumOff val="15000"/>
                                </a:schemeClr>
                              </a:solidFill>
                              <a:latin typeface="Cambria Math" panose="02040503050406030204" pitchFamily="18" charset="0"/>
                            </a:rPr>
                            <m:t>𝑆</m:t>
                          </m:r>
                        </m:num>
                        <m:den>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𝐷</m:t>
                              </m:r>
                            </m:e>
                            <m:sub>
                              <m:r>
                                <a:rPr lang="en-CA" sz="2400">
                                  <a:solidFill>
                                    <a:schemeClr val="tx1">
                                      <a:lumMod val="85000"/>
                                      <a:lumOff val="15000"/>
                                    </a:schemeClr>
                                  </a:solidFill>
                                  <a:latin typeface="Cambria Math" panose="02040503050406030204" pitchFamily="18" charset="0"/>
                                </a:rPr>
                                <m:t>𝑇</m:t>
                              </m:r>
                            </m:sub>
                          </m:sSub>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𝛾</m:t>
                              </m:r>
                            </m:e>
                            <m:sub>
                              <m:r>
                                <a:rPr lang="en-CA" sz="2400">
                                  <a:solidFill>
                                    <a:schemeClr val="tx1">
                                      <a:lumMod val="85000"/>
                                      <a:lumOff val="15000"/>
                                    </a:schemeClr>
                                  </a:solidFill>
                                  <a:latin typeface="Cambria Math" panose="02040503050406030204" pitchFamily="18" charset="0"/>
                                </a:rPr>
                                <m:t>𝑐</m:t>
                              </m:r>
                            </m:sub>
                          </m:sSub>
                          <m:d>
                            <m:dPr>
                              <m:ctrlPr>
                                <a:rPr lang="en-CA" sz="2400" i="1">
                                  <a:solidFill>
                                    <a:schemeClr val="tx1">
                                      <a:lumMod val="85000"/>
                                      <a:lumOff val="15000"/>
                                    </a:schemeClr>
                                  </a:solidFill>
                                  <a:latin typeface="Cambria Math" panose="02040503050406030204" pitchFamily="18" charset="0"/>
                                </a:rPr>
                              </m:ctrlPr>
                            </m:dPr>
                            <m:e>
                              <m:r>
                                <a:rPr lang="en-CA" sz="2400">
                                  <a:solidFill>
                                    <a:schemeClr val="tx1">
                                      <a:lumMod val="85000"/>
                                      <a:lumOff val="15000"/>
                                    </a:schemeClr>
                                  </a:solidFill>
                                  <a:latin typeface="Cambria Math" panose="02040503050406030204" pitchFamily="18" charset="0"/>
                                </a:rPr>
                                <m:t>1+</m:t>
                              </m:r>
                              <m:r>
                                <a:rPr lang="en-CA" sz="2400">
                                  <a:solidFill>
                                    <a:schemeClr val="tx1">
                                      <a:lumMod val="85000"/>
                                      <a:lumOff val="15000"/>
                                    </a:schemeClr>
                                  </a:solidFill>
                                  <a:latin typeface="Cambria Math" panose="02040503050406030204" pitchFamily="18" charset="0"/>
                                </a:rPr>
                                <m:t>𝜇𝜆</m:t>
                              </m:r>
                            </m:e>
                          </m:d>
                        </m:den>
                      </m:f>
                      <m:r>
                        <a:rPr lang="en-CA" sz="2400">
                          <a:solidFill>
                            <a:schemeClr val="tx1">
                              <a:lumMod val="85000"/>
                              <a:lumOff val="15000"/>
                            </a:schemeClr>
                          </a:solidFill>
                          <a:latin typeface="Cambria Math" panose="02040503050406030204" pitchFamily="18" charset="0"/>
                        </a:rPr>
                        <m:t>≥1.05</m:t>
                      </m:r>
                      <m:f>
                        <m:fPr>
                          <m:ctrlPr>
                            <a:rPr lang="en-CA" sz="2400" i="1">
                              <a:solidFill>
                                <a:schemeClr val="tx1">
                                  <a:lumMod val="85000"/>
                                  <a:lumOff val="15000"/>
                                </a:schemeClr>
                              </a:solidFill>
                              <a:latin typeface="Cambria Math" panose="02040503050406030204" pitchFamily="18" charset="0"/>
                            </a:rPr>
                          </m:ctrlPr>
                        </m:fPr>
                        <m:num>
                          <m:r>
                            <a:rPr lang="en-CA" sz="2400">
                              <a:solidFill>
                                <a:schemeClr val="tx1">
                                  <a:lumMod val="85000"/>
                                  <a:lumOff val="15000"/>
                                </a:schemeClr>
                              </a:solidFill>
                              <a:latin typeface="Cambria Math" panose="02040503050406030204" pitchFamily="18" charset="0"/>
                            </a:rPr>
                            <m:t>𝑛</m:t>
                          </m:r>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𝑅</m:t>
                              </m:r>
                            </m:e>
                            <m:sub>
                              <m:r>
                                <a:rPr lang="en-CA" sz="2400">
                                  <a:solidFill>
                                    <a:schemeClr val="tx1">
                                      <a:lumMod val="85000"/>
                                      <a:lumOff val="15000"/>
                                    </a:schemeClr>
                                  </a:solidFill>
                                  <a:latin typeface="Cambria Math" panose="02040503050406030204" pitchFamily="18" charset="0"/>
                                </a:rPr>
                                <m:t>𝐿</m:t>
                              </m:r>
                            </m:sub>
                          </m:sSub>
                        </m:num>
                        <m:den>
                          <m:r>
                            <a:rPr lang="en-CA" sz="2400">
                              <a:solidFill>
                                <a:schemeClr val="tx1">
                                  <a:lumMod val="85000"/>
                                  <a:lumOff val="15000"/>
                                </a:schemeClr>
                              </a:solidFill>
                              <a:latin typeface="Cambria Math" panose="02040503050406030204" pitchFamily="18" charset="0"/>
                            </a:rPr>
                            <m:t>𝑁</m:t>
                          </m:r>
                        </m:den>
                      </m:f>
                      <m:r>
                        <a:rPr lang="en-CA" sz="2400">
                          <a:solidFill>
                            <a:schemeClr val="tx1">
                              <a:lumMod val="85000"/>
                              <a:lumOff val="15000"/>
                            </a:schemeClr>
                          </a:solidFill>
                          <a:latin typeface="Cambria Math" panose="02040503050406030204" pitchFamily="18" charset="0"/>
                        </a:rPr>
                        <m:t> </m:t>
                      </m:r>
                      <m:r>
                        <a:rPr lang="en-CA" sz="2400">
                          <a:solidFill>
                            <a:schemeClr val="tx1">
                              <a:lumMod val="85000"/>
                              <a:lumOff val="15000"/>
                            </a:schemeClr>
                          </a:solidFill>
                          <a:latin typeface="Cambria Math" panose="02040503050406030204" pitchFamily="18" charset="0"/>
                        </a:rPr>
                        <m:t>𝑓𝑜𝑟</m:t>
                      </m:r>
                      <m:r>
                        <a:rPr lang="en-CA" sz="2400">
                          <a:solidFill>
                            <a:schemeClr val="tx1">
                              <a:lumMod val="85000"/>
                              <a:lumOff val="15000"/>
                            </a:schemeClr>
                          </a:solidFill>
                          <a:latin typeface="Cambria Math" panose="02040503050406030204" pitchFamily="18" charset="0"/>
                        </a:rPr>
                        <m:t> </m:t>
                      </m:r>
                      <m:r>
                        <a:rPr lang="en-CA" sz="2400">
                          <a:solidFill>
                            <a:schemeClr val="tx1">
                              <a:lumMod val="85000"/>
                              <a:lumOff val="15000"/>
                            </a:schemeClr>
                          </a:solidFill>
                          <a:latin typeface="Cambria Math" panose="02040503050406030204" pitchFamily="18" charset="0"/>
                        </a:rPr>
                        <m:t>𝑈𝐿𝑆</m:t>
                      </m:r>
                      <m:r>
                        <a:rPr lang="en-CA" sz="2400">
                          <a:solidFill>
                            <a:schemeClr val="tx1">
                              <a:lumMod val="85000"/>
                              <a:lumOff val="15000"/>
                            </a:schemeClr>
                          </a:solidFill>
                          <a:latin typeface="Cambria Math" panose="02040503050406030204" pitchFamily="18" charset="0"/>
                        </a:rPr>
                        <m:t> &amp; </m:t>
                      </m:r>
                      <m:r>
                        <a:rPr lang="en-CA" sz="2400">
                          <a:solidFill>
                            <a:schemeClr val="tx1">
                              <a:lumMod val="85000"/>
                              <a:lumOff val="15000"/>
                            </a:schemeClr>
                          </a:solidFill>
                          <a:latin typeface="Cambria Math" panose="02040503050406030204" pitchFamily="18" charset="0"/>
                        </a:rPr>
                        <m:t>𝑆𝐿𝑆</m:t>
                      </m:r>
                      <m:r>
                        <a:rPr lang="en-CA" sz="2400">
                          <a:solidFill>
                            <a:schemeClr val="tx1">
                              <a:lumMod val="85000"/>
                              <a:lumOff val="15000"/>
                            </a:schemeClr>
                          </a:solidFill>
                          <a:latin typeface="Cambria Math" panose="02040503050406030204" pitchFamily="18" charset="0"/>
                        </a:rPr>
                        <m:t> </m:t>
                      </m:r>
                    </m:oMath>
                  </m:oMathPara>
                </a14:m>
                <a:endParaRPr lang="en-CA" sz="2400" dirty="0">
                  <a:solidFill>
                    <a:schemeClr val="tx1">
                      <a:lumMod val="85000"/>
                      <a:lumOff val="15000"/>
                    </a:schemeClr>
                  </a:solidFill>
                  <a:latin typeface="Century Gothic" panose="020B0502020202020204" pitchFamily="34" charset="0"/>
                </a:endParaRPr>
              </a:p>
              <a:p>
                <a:pPr marL="0" indent="0">
                  <a:lnSpc>
                    <a:spcPct val="110000"/>
                  </a:lnSpc>
                  <a:buNone/>
                </a:pPr>
                <a14:m>
                  <m:oMathPara xmlns:m="http://schemas.openxmlformats.org/officeDocument/2006/math">
                    <m:oMathParaPr>
                      <m:jc m:val="centerGroup"/>
                    </m:oMathParaPr>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𝐹</m:t>
                          </m:r>
                        </m:e>
                        <m:sub>
                          <m:r>
                            <a:rPr lang="en-CA" sz="2400">
                              <a:solidFill>
                                <a:schemeClr val="tx1">
                                  <a:lumMod val="85000"/>
                                  <a:lumOff val="15000"/>
                                </a:schemeClr>
                              </a:solidFill>
                              <a:latin typeface="Cambria Math" panose="02040503050406030204" pitchFamily="18" charset="0"/>
                            </a:rPr>
                            <m:t>𝑇</m:t>
                          </m:r>
                        </m:sub>
                      </m:sSub>
                      <m:r>
                        <a:rPr lang="en-CA" sz="2400">
                          <a:solidFill>
                            <a:schemeClr val="tx1">
                              <a:lumMod val="85000"/>
                              <a:lumOff val="15000"/>
                            </a:schemeClr>
                          </a:solidFill>
                          <a:latin typeface="Cambria Math" panose="02040503050406030204" pitchFamily="18" charset="0"/>
                        </a:rPr>
                        <m:t>=</m:t>
                      </m:r>
                      <m:f>
                        <m:fPr>
                          <m:ctrlPr>
                            <a:rPr lang="en-CA" sz="2400" i="1">
                              <a:solidFill>
                                <a:schemeClr val="tx1">
                                  <a:lumMod val="85000"/>
                                  <a:lumOff val="15000"/>
                                </a:schemeClr>
                              </a:solidFill>
                              <a:latin typeface="Cambria Math" panose="02040503050406030204" pitchFamily="18" charset="0"/>
                            </a:rPr>
                          </m:ctrlPr>
                        </m:fPr>
                        <m:num>
                          <m:r>
                            <a:rPr lang="en-CA" sz="2400">
                              <a:solidFill>
                                <a:schemeClr val="tx1">
                                  <a:lumMod val="85000"/>
                                  <a:lumOff val="15000"/>
                                </a:schemeClr>
                              </a:solidFill>
                              <a:latin typeface="Cambria Math" panose="02040503050406030204" pitchFamily="18" charset="0"/>
                            </a:rPr>
                            <m:t>𝑆</m:t>
                          </m:r>
                        </m:num>
                        <m:den>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𝐷</m:t>
                              </m:r>
                            </m:e>
                            <m:sub>
                              <m:r>
                                <a:rPr lang="en-CA" sz="2400">
                                  <a:solidFill>
                                    <a:schemeClr val="tx1">
                                      <a:lumMod val="85000"/>
                                      <a:lumOff val="15000"/>
                                    </a:schemeClr>
                                  </a:solidFill>
                                  <a:latin typeface="Cambria Math" panose="02040503050406030204" pitchFamily="18" charset="0"/>
                                </a:rPr>
                                <m:t>𝑇</m:t>
                              </m:r>
                            </m:sub>
                          </m:sSub>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𝛾</m:t>
                              </m:r>
                            </m:e>
                            <m:sub>
                              <m:r>
                                <a:rPr lang="en-CA" sz="2400">
                                  <a:solidFill>
                                    <a:schemeClr val="tx1">
                                      <a:lumMod val="85000"/>
                                      <a:lumOff val="15000"/>
                                    </a:schemeClr>
                                  </a:solidFill>
                                  <a:latin typeface="Cambria Math" panose="02040503050406030204" pitchFamily="18" charset="0"/>
                                </a:rPr>
                                <m:t>𝑐</m:t>
                              </m:r>
                            </m:sub>
                          </m:sSub>
                          <m:d>
                            <m:dPr>
                              <m:ctrlPr>
                                <a:rPr lang="en-CA" sz="2400" i="1">
                                  <a:solidFill>
                                    <a:schemeClr val="tx1">
                                      <a:lumMod val="85000"/>
                                      <a:lumOff val="15000"/>
                                    </a:schemeClr>
                                  </a:solidFill>
                                  <a:latin typeface="Cambria Math" panose="02040503050406030204" pitchFamily="18" charset="0"/>
                                </a:rPr>
                              </m:ctrlPr>
                            </m:dPr>
                            <m:e>
                              <m:r>
                                <a:rPr lang="en-CA" sz="2400">
                                  <a:solidFill>
                                    <a:schemeClr val="tx1">
                                      <a:lumMod val="85000"/>
                                      <a:lumOff val="15000"/>
                                    </a:schemeClr>
                                  </a:solidFill>
                                  <a:latin typeface="Cambria Math" panose="02040503050406030204" pitchFamily="18" charset="0"/>
                                </a:rPr>
                                <m:t>1+</m:t>
                              </m:r>
                              <m:r>
                                <a:rPr lang="en-CA" sz="2400">
                                  <a:solidFill>
                                    <a:schemeClr val="tx1">
                                      <a:lumMod val="85000"/>
                                      <a:lumOff val="15000"/>
                                    </a:schemeClr>
                                  </a:solidFill>
                                  <a:latin typeface="Cambria Math" panose="02040503050406030204" pitchFamily="18" charset="0"/>
                                </a:rPr>
                                <m:t>𝜇𝜆</m:t>
                              </m:r>
                              <m:r>
                                <a:rPr lang="en-CA" sz="2400">
                                  <a:solidFill>
                                    <a:schemeClr val="tx1">
                                      <a:lumMod val="85000"/>
                                      <a:lumOff val="15000"/>
                                    </a:schemeClr>
                                  </a:solidFill>
                                  <a:latin typeface="Cambria Math" panose="02040503050406030204" pitchFamily="18" charset="0"/>
                                </a:rPr>
                                <m:t>+</m:t>
                              </m:r>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𝛾</m:t>
                                  </m:r>
                                </m:e>
                                <m:sub>
                                  <m:r>
                                    <a:rPr lang="en-CA" sz="2400">
                                      <a:solidFill>
                                        <a:schemeClr val="tx1">
                                          <a:lumMod val="85000"/>
                                          <a:lumOff val="15000"/>
                                        </a:schemeClr>
                                      </a:solidFill>
                                      <a:latin typeface="Cambria Math" panose="02040503050406030204" pitchFamily="18" charset="0"/>
                                    </a:rPr>
                                    <m:t>𝑒</m:t>
                                  </m:r>
                                </m:sub>
                              </m:sSub>
                            </m:e>
                          </m:d>
                        </m:den>
                      </m:f>
                      <m:r>
                        <a:rPr lang="en-CA" sz="2400">
                          <a:solidFill>
                            <a:schemeClr val="tx1">
                              <a:lumMod val="85000"/>
                              <a:lumOff val="15000"/>
                            </a:schemeClr>
                          </a:solidFill>
                          <a:latin typeface="Cambria Math" panose="02040503050406030204" pitchFamily="18" charset="0"/>
                        </a:rPr>
                        <m:t>≥1.05</m:t>
                      </m:r>
                      <m:f>
                        <m:fPr>
                          <m:ctrlPr>
                            <a:rPr lang="en-CA" sz="2400" i="1">
                              <a:solidFill>
                                <a:schemeClr val="tx1">
                                  <a:lumMod val="85000"/>
                                  <a:lumOff val="15000"/>
                                </a:schemeClr>
                              </a:solidFill>
                              <a:latin typeface="Cambria Math" panose="02040503050406030204" pitchFamily="18" charset="0"/>
                            </a:rPr>
                          </m:ctrlPr>
                        </m:fPr>
                        <m:num>
                          <m:r>
                            <a:rPr lang="en-CA" sz="2400">
                              <a:solidFill>
                                <a:schemeClr val="tx1">
                                  <a:lumMod val="85000"/>
                                  <a:lumOff val="15000"/>
                                </a:schemeClr>
                              </a:solidFill>
                              <a:latin typeface="Cambria Math" panose="02040503050406030204" pitchFamily="18" charset="0"/>
                            </a:rPr>
                            <m:t>1</m:t>
                          </m:r>
                        </m:num>
                        <m:den>
                          <m:r>
                            <a:rPr lang="en-CA" sz="2400">
                              <a:solidFill>
                                <a:schemeClr val="tx1">
                                  <a:lumMod val="85000"/>
                                  <a:lumOff val="15000"/>
                                </a:schemeClr>
                              </a:solidFill>
                              <a:latin typeface="Cambria Math" panose="02040503050406030204" pitchFamily="18" charset="0"/>
                            </a:rPr>
                            <m:t>𝑁</m:t>
                          </m:r>
                        </m:den>
                      </m:f>
                      <m:r>
                        <a:rPr lang="en-CA" sz="2400">
                          <a:solidFill>
                            <a:schemeClr val="tx1">
                              <a:lumMod val="85000"/>
                              <a:lumOff val="15000"/>
                            </a:schemeClr>
                          </a:solidFill>
                          <a:latin typeface="Cambria Math" panose="02040503050406030204" pitchFamily="18" charset="0"/>
                        </a:rPr>
                        <m:t> </m:t>
                      </m:r>
                      <m:r>
                        <a:rPr lang="en-CA" sz="2400">
                          <a:solidFill>
                            <a:schemeClr val="tx1">
                              <a:lumMod val="85000"/>
                              <a:lumOff val="15000"/>
                            </a:schemeClr>
                          </a:solidFill>
                          <a:latin typeface="Cambria Math" panose="02040503050406030204" pitchFamily="18" charset="0"/>
                        </a:rPr>
                        <m:t>𝑓𝑜𝑟</m:t>
                      </m:r>
                      <m:r>
                        <a:rPr lang="en-CA" sz="2400">
                          <a:solidFill>
                            <a:schemeClr val="tx1">
                              <a:lumMod val="85000"/>
                              <a:lumOff val="15000"/>
                            </a:schemeClr>
                          </a:solidFill>
                          <a:latin typeface="Cambria Math" panose="02040503050406030204" pitchFamily="18" charset="0"/>
                        </a:rPr>
                        <m:t> </m:t>
                      </m:r>
                      <m:r>
                        <a:rPr lang="en-CA" sz="2400">
                          <a:solidFill>
                            <a:schemeClr val="tx1">
                              <a:lumMod val="85000"/>
                              <a:lumOff val="15000"/>
                            </a:schemeClr>
                          </a:solidFill>
                          <a:latin typeface="Cambria Math" panose="02040503050406030204" pitchFamily="18" charset="0"/>
                        </a:rPr>
                        <m:t>𝐹𝐿𝑆</m:t>
                      </m:r>
                    </m:oMath>
                  </m:oMathPara>
                </a14:m>
                <a:endParaRPr lang="en-CA" sz="2400" dirty="0">
                  <a:solidFill>
                    <a:schemeClr val="tx1">
                      <a:lumMod val="85000"/>
                      <a:lumOff val="15000"/>
                    </a:schemeClr>
                  </a:solidFill>
                  <a:latin typeface="Century Gothic" panose="020B0502020202020204" pitchFamily="34" charset="0"/>
                </a:endParaRPr>
              </a:p>
              <a:p>
                <a:pPr marL="0" indent="0">
                  <a:lnSpc>
                    <a:spcPct val="110000"/>
                  </a:lnSpc>
                  <a:buNone/>
                </a:pPr>
                <a:r>
                  <a:rPr lang="en-CA" sz="2400" dirty="0">
                    <a:solidFill>
                      <a:schemeClr val="tx1">
                        <a:lumMod val="85000"/>
                        <a:lumOff val="15000"/>
                      </a:schemeClr>
                    </a:solidFill>
                    <a:latin typeface="Century Gothic" panose="020B0502020202020204" pitchFamily="34" charset="0"/>
                  </a:rPr>
                  <a:t>The girder spacing, </a:t>
                </a:r>
                <a14:m>
                  <m:oMath xmlns:m="http://schemas.openxmlformats.org/officeDocument/2006/math">
                    <m:r>
                      <a:rPr lang="en-CA" sz="2400">
                        <a:solidFill>
                          <a:schemeClr val="tx1">
                            <a:lumMod val="85000"/>
                            <a:lumOff val="15000"/>
                          </a:schemeClr>
                        </a:solidFill>
                        <a:latin typeface="Cambria Math" panose="02040503050406030204" pitchFamily="18" charset="0"/>
                      </a:rPr>
                      <m:t>𝑆</m:t>
                    </m:r>
                  </m:oMath>
                </a14:m>
                <a:r>
                  <a:rPr lang="en-CA" sz="2400" dirty="0">
                    <a:solidFill>
                      <a:schemeClr val="tx1">
                        <a:lumMod val="85000"/>
                        <a:lumOff val="15000"/>
                      </a:schemeClr>
                    </a:solidFill>
                    <a:latin typeface="Century Gothic" panose="020B0502020202020204" pitchFamily="34" charset="0"/>
                  </a:rPr>
                  <a:t>, is equal to 1.150 m. The number of girders, </a:t>
                </a:r>
                <a14:m>
                  <m:oMath xmlns:m="http://schemas.openxmlformats.org/officeDocument/2006/math">
                    <m:r>
                      <a:rPr lang="en-CA" sz="2400">
                        <a:solidFill>
                          <a:schemeClr val="tx1">
                            <a:lumMod val="85000"/>
                            <a:lumOff val="15000"/>
                          </a:schemeClr>
                        </a:solidFill>
                        <a:latin typeface="Cambria Math" panose="02040503050406030204" pitchFamily="18" charset="0"/>
                      </a:rPr>
                      <m:t>𝑁</m:t>
                    </m:r>
                  </m:oMath>
                </a14:m>
                <a:r>
                  <a:rPr lang="en-CA" sz="2400" dirty="0">
                    <a:solidFill>
                      <a:schemeClr val="tx1">
                        <a:lumMod val="85000"/>
                        <a:lumOff val="15000"/>
                      </a:schemeClr>
                    </a:solidFill>
                    <a:latin typeface="Century Gothic" panose="020B0502020202020204" pitchFamily="34" charset="0"/>
                  </a:rPr>
                  <a:t> =12.</a:t>
                </a:r>
              </a:p>
              <a:p>
                <a:pPr marL="0" indent="0">
                  <a:lnSpc>
                    <a:spcPct val="110000"/>
                  </a:lnSpc>
                  <a:buNone/>
                </a:pPr>
                <a14:m>
                  <m:oMathPara xmlns:m="http://schemas.openxmlformats.org/officeDocument/2006/math">
                    <m:oMathParaPr>
                      <m:jc m:val="centerGroup"/>
                    </m:oMathParaPr>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𝑉</m:t>
                          </m:r>
                        </m:e>
                        <m:sub>
                          <m:r>
                            <a:rPr lang="en-CA" sz="2400">
                              <a:solidFill>
                                <a:schemeClr val="tx1">
                                  <a:lumMod val="85000"/>
                                  <a:lumOff val="15000"/>
                                </a:schemeClr>
                              </a:solidFill>
                              <a:latin typeface="Cambria Math" panose="02040503050406030204" pitchFamily="18" charset="0"/>
                            </a:rPr>
                            <m:t>𝐿</m:t>
                          </m:r>
                        </m:sub>
                      </m:sSub>
                      <m:r>
                        <a:rPr lang="en-CA" sz="2400">
                          <a:solidFill>
                            <a:schemeClr val="tx1">
                              <a:lumMod val="85000"/>
                              <a:lumOff val="15000"/>
                            </a:schemeClr>
                          </a:solidFill>
                          <a:latin typeface="Cambria Math" panose="02040503050406030204" pitchFamily="18" charset="0"/>
                        </a:rPr>
                        <m:t>=</m:t>
                      </m:r>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𝐹</m:t>
                          </m:r>
                        </m:e>
                        <m:sub>
                          <m:r>
                            <a:rPr lang="en-CA" sz="2400">
                              <a:solidFill>
                                <a:schemeClr val="tx1">
                                  <a:lumMod val="85000"/>
                                  <a:lumOff val="15000"/>
                                </a:schemeClr>
                              </a:solidFill>
                              <a:latin typeface="Cambria Math" panose="02040503050406030204" pitchFamily="18" charset="0"/>
                            </a:rPr>
                            <m:t>𝑇</m:t>
                          </m:r>
                        </m:sub>
                      </m:sSub>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𝐹</m:t>
                          </m:r>
                        </m:e>
                        <m:sub>
                          <m:r>
                            <a:rPr lang="en-CA" sz="2400">
                              <a:solidFill>
                                <a:schemeClr val="tx1">
                                  <a:lumMod val="85000"/>
                                  <a:lumOff val="15000"/>
                                </a:schemeClr>
                              </a:solidFill>
                              <a:latin typeface="Cambria Math" panose="02040503050406030204" pitchFamily="18" charset="0"/>
                            </a:rPr>
                            <m:t>𝑆</m:t>
                          </m:r>
                        </m:sub>
                      </m:sSub>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𝑉</m:t>
                          </m:r>
                        </m:e>
                        <m:sub>
                          <m:r>
                            <a:rPr lang="en-CA" sz="2400">
                              <a:solidFill>
                                <a:schemeClr val="tx1">
                                  <a:lumMod val="85000"/>
                                  <a:lumOff val="15000"/>
                                </a:schemeClr>
                              </a:solidFill>
                              <a:latin typeface="Cambria Math" panose="02040503050406030204" pitchFamily="18" charset="0"/>
                            </a:rPr>
                            <m:t>𝑇</m:t>
                          </m:r>
                        </m:sub>
                      </m:sSub>
                    </m:oMath>
                  </m:oMathPara>
                </a14:m>
                <a:endParaRPr lang="en-CA" sz="2400" dirty="0">
                  <a:solidFill>
                    <a:schemeClr val="tx1">
                      <a:lumMod val="85000"/>
                      <a:lumOff val="15000"/>
                    </a:schemeClr>
                  </a:solidFill>
                  <a:latin typeface="Century Gothic" panose="020B0502020202020204" pitchFamily="34" charset="0"/>
                </a:endParaRPr>
              </a:p>
              <a:p>
                <a:pPr marL="0" indent="0">
                  <a:lnSpc>
                    <a:spcPct val="110000"/>
                  </a:lnSpc>
                  <a:buNone/>
                </a:pPr>
                <a:r>
                  <a:rPr lang="en-CA" sz="2400" dirty="0">
                    <a:solidFill>
                      <a:schemeClr val="tx1">
                        <a:lumMod val="85000"/>
                        <a:lumOff val="15000"/>
                      </a:schemeClr>
                    </a:solidFill>
                    <a:latin typeface="Century Gothic" panose="020B0502020202020204" pitchFamily="34" charset="0"/>
                  </a:rPr>
                  <a:t>where </a:t>
                </a:r>
                <a14:m>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𝑉</m:t>
                        </m:r>
                      </m:e>
                      <m:sub>
                        <m:r>
                          <a:rPr lang="en-CA" sz="2400">
                            <a:solidFill>
                              <a:schemeClr val="tx1">
                                <a:lumMod val="85000"/>
                                <a:lumOff val="15000"/>
                              </a:schemeClr>
                            </a:solidFill>
                            <a:latin typeface="Cambria Math" panose="02040503050406030204" pitchFamily="18" charset="0"/>
                          </a:rPr>
                          <m:t>𝑇</m:t>
                        </m:r>
                      </m:sub>
                    </m:sSub>
                  </m:oMath>
                </a14:m>
                <a:r>
                  <a:rPr lang="en-CA" sz="2400" dirty="0">
                    <a:solidFill>
                      <a:schemeClr val="tx1">
                        <a:lumMod val="85000"/>
                        <a:lumOff val="15000"/>
                      </a:schemeClr>
                    </a:solidFill>
                    <a:latin typeface="Century Gothic" panose="020B0502020202020204" pitchFamily="34" charset="0"/>
                  </a:rPr>
                  <a:t> is the longitudinal shear force generated by the passage of the CL-625-ONT live loading along a single design lane. </a:t>
                </a:r>
              </a:p>
              <a:p>
                <a:pPr marL="0" indent="0">
                  <a:lnSpc>
                    <a:spcPct val="110000"/>
                  </a:lnSpc>
                  <a:buNone/>
                </a:pPr>
                <a14:m>
                  <m:oMathPara xmlns:m="http://schemas.openxmlformats.org/officeDocument/2006/math">
                    <m:oMathParaPr>
                      <m:jc m:val="centerGroup"/>
                    </m:oMathParaPr>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𝐹</m:t>
                          </m:r>
                        </m:e>
                        <m:sub>
                          <m:r>
                            <a:rPr lang="en-CA" sz="2400" i="1">
                              <a:latin typeface="Cambria Math" panose="02040503050406030204" pitchFamily="18" charset="0"/>
                            </a:rPr>
                            <m:t>𝑇</m:t>
                          </m:r>
                          <m:r>
                            <a:rPr lang="en-CA" sz="2400" i="1">
                              <a:latin typeface="Cambria Math" panose="02040503050406030204" pitchFamily="18" charset="0"/>
                            </a:rPr>
                            <m:t>,</m:t>
                          </m:r>
                          <m:r>
                            <a:rPr lang="en-CA" sz="2400" i="1">
                              <a:latin typeface="Cambria Math" panose="02040503050406030204" pitchFamily="18" charset="0"/>
                            </a:rPr>
                            <m:t>𝑣</m:t>
                          </m:r>
                          <m:r>
                            <a:rPr lang="en-CA" sz="2400" i="1">
                              <a:latin typeface="Cambria Math" panose="02040503050406030204" pitchFamily="18" charset="0"/>
                            </a:rPr>
                            <m:t>,</m:t>
                          </m:r>
                          <m:r>
                            <a:rPr lang="en-CA" sz="2400" i="1">
                              <a:latin typeface="Cambria Math" panose="02040503050406030204" pitchFamily="18" charset="0"/>
                            </a:rPr>
                            <m:t>𝑒𝑥𝑡</m:t>
                          </m:r>
                        </m:sub>
                      </m:sSub>
                      <m:r>
                        <a:rPr lang="en-CA" sz="2400" i="1">
                          <a:latin typeface="Cambria Math" panose="02040503050406030204" pitchFamily="18" charset="0"/>
                        </a:rPr>
                        <m:t>=</m:t>
                      </m:r>
                      <m:sSub>
                        <m:sSubPr>
                          <m:ctrlPr>
                            <a:rPr lang="en-CA" sz="2400" i="1">
                              <a:latin typeface="Cambria Math" panose="02040503050406030204" pitchFamily="18" charset="0"/>
                            </a:rPr>
                          </m:ctrlPr>
                        </m:sSubPr>
                        <m:e>
                          <m:r>
                            <a:rPr lang="en-CA" sz="2400" i="1">
                              <a:latin typeface="Cambria Math" panose="02040503050406030204" pitchFamily="18" charset="0"/>
                            </a:rPr>
                            <m:t>𝐹</m:t>
                          </m:r>
                        </m:e>
                        <m:sub>
                          <m:r>
                            <a:rPr lang="en-CA" sz="2400" i="1">
                              <a:latin typeface="Cambria Math" panose="02040503050406030204" pitchFamily="18" charset="0"/>
                            </a:rPr>
                            <m:t>𝑇</m:t>
                          </m:r>
                          <m:r>
                            <a:rPr lang="en-CA" sz="2400" i="1">
                              <a:latin typeface="Cambria Math" panose="02040503050406030204" pitchFamily="18" charset="0"/>
                            </a:rPr>
                            <m:t>,</m:t>
                          </m:r>
                          <m:r>
                            <a:rPr lang="en-CA" sz="2400" i="1">
                              <a:latin typeface="Cambria Math" panose="02040503050406030204" pitchFamily="18" charset="0"/>
                            </a:rPr>
                            <m:t>𝑣</m:t>
                          </m:r>
                          <m:r>
                            <a:rPr lang="en-CA" sz="2400" i="1">
                              <a:latin typeface="Cambria Math" panose="02040503050406030204" pitchFamily="18" charset="0"/>
                            </a:rPr>
                            <m:t>,</m:t>
                          </m:r>
                          <m:r>
                            <a:rPr lang="en-CA" sz="2400" i="1">
                              <a:latin typeface="Cambria Math" panose="02040503050406030204" pitchFamily="18" charset="0"/>
                            </a:rPr>
                            <m:t>𝑖𝑛𝑡</m:t>
                          </m:r>
                        </m:sub>
                      </m:sSub>
                      <m:r>
                        <a:rPr lang="en-CA" sz="2400" i="1">
                          <a:latin typeface="Cambria Math" panose="02040503050406030204" pitchFamily="18" charset="0"/>
                        </a:rPr>
                        <m:t>=0.426</m:t>
                      </m:r>
                    </m:oMath>
                  </m:oMathPara>
                </a14:m>
                <a:endParaRPr lang="en-CA" sz="2400" dirty="0"/>
              </a:p>
              <a:p>
                <a:pPr marL="0" indent="0">
                  <a:lnSpc>
                    <a:spcPct val="110000"/>
                  </a:lnSpc>
                  <a:buNone/>
                </a:pPr>
                <a:endParaRPr lang="en-CA" sz="2400" dirty="0">
                  <a:solidFill>
                    <a:schemeClr val="tx1">
                      <a:lumMod val="85000"/>
                      <a:lumOff val="15000"/>
                    </a:schemeClr>
                  </a:solidFill>
                  <a:latin typeface="Century Gothic" panose="020B0502020202020204" pitchFamily="34" charset="0"/>
                </a:endParaRPr>
              </a:p>
              <a:p>
                <a:endParaRPr lang="en-CA" altLang="en-US" sz="2400"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endParaRPr lang="en-CA" altLang="en-US"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endParaRPr lang="en-CA" altLang="en-US" sz="1000"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r>
                  <a:rPr lang="en-CA" altLang="en-US" dirty="0">
                    <a:solidFill>
                      <a:schemeClr val="bg1"/>
                    </a:solidFill>
                    <a:latin typeface="Century Gothic" panose="020B0502020202020204" pitchFamily="34" charset="0"/>
                  </a:rPr>
                  <a:t>Exterior girder bending moments similar for both methods</a:t>
                </a:r>
              </a:p>
              <a:p>
                <a:pPr lvl="1">
                  <a:buFont typeface="Arial" panose="020B0604020202020204" pitchFamily="34" charset="0"/>
                  <a:buChar char="•"/>
                </a:pPr>
                <a:endParaRPr lang="en-CA" altLang="en-US" sz="1000" dirty="0">
                  <a:solidFill>
                    <a:schemeClr val="bg1"/>
                  </a:solidFill>
                  <a:latin typeface="Century Gothic" panose="020B0502020202020204" pitchFamily="34" charset="0"/>
                </a:endParaRPr>
              </a:p>
              <a:p>
                <a:pPr lvl="1">
                  <a:buFont typeface="Arial" panose="020B0604020202020204" pitchFamily="34" charset="0"/>
                  <a:buChar char="•"/>
                </a:pPr>
                <a:r>
                  <a:rPr lang="en-CA" altLang="en-US" dirty="0">
                    <a:solidFill>
                      <a:schemeClr val="bg1"/>
                    </a:solidFill>
                    <a:latin typeface="Century Gothic" panose="020B0502020202020204" pitchFamily="34" charset="0"/>
                  </a:rPr>
                  <a:t>Interior girder bending moments overestimated by simplified method</a:t>
                </a:r>
              </a:p>
              <a:p>
                <a:pPr lvl="1">
                  <a:buFont typeface="Arial" panose="020B0604020202020204" pitchFamily="34" charset="0"/>
                  <a:buChar char="•"/>
                </a:pPr>
                <a:endParaRPr lang="en-CA" altLang="en-US" sz="1000" dirty="0">
                  <a:solidFill>
                    <a:schemeClr val="bg1"/>
                  </a:solidFill>
                  <a:latin typeface="Century Gothic" panose="020B0502020202020204" pitchFamily="34" charset="0"/>
                </a:endParaRPr>
              </a:p>
              <a:p>
                <a:pPr lvl="1">
                  <a:buFont typeface="Arial" panose="020B0604020202020204" pitchFamily="34" charset="0"/>
                  <a:buChar char="•"/>
                </a:pPr>
                <a:r>
                  <a:rPr lang="en-CA" altLang="en-US" dirty="0">
                    <a:solidFill>
                      <a:schemeClr val="bg1"/>
                    </a:solidFill>
                    <a:latin typeface="Century Gothic" panose="020B0502020202020204" pitchFamily="34" charset="0"/>
                  </a:rPr>
                  <a:t>Shear forces and live load deflections overestimated by simplified method</a:t>
                </a:r>
              </a:p>
              <a:p>
                <a:pPr eaLnBrk="1" hangingPunct="1">
                  <a:buFont typeface="Arial" panose="020B0604020202020204" pitchFamily="34" charset="0"/>
                  <a:buChar char="•"/>
                </a:pPr>
                <a:endParaRPr lang="en-CA" altLang="en-US" sz="1000" dirty="0">
                  <a:solidFill>
                    <a:schemeClr val="tx1">
                      <a:lumMod val="85000"/>
                      <a:lumOff val="15000"/>
                    </a:schemeClr>
                  </a:solidFill>
                  <a:latin typeface="Century Gothic" panose="020B0502020202020204" pitchFamily="34" charset="0"/>
                </a:endParaRPr>
              </a:p>
            </p:txBody>
          </p:sp>
        </mc:Choice>
        <mc:Fallback xmlns="">
          <p:sp>
            <p:nvSpPr>
              <p:cNvPr id="8" name="Content Placeholder 2">
                <a:extLst>
                  <a:ext uri="{FF2B5EF4-FFF2-40B4-BE49-F238E27FC236}">
                    <a16:creationId xmlns:a16="http://schemas.microsoft.com/office/drawing/2014/main" id="{6826A0E3-B9E0-4D1F-BB12-0A0D184DA426}"/>
                  </a:ext>
                </a:extLst>
              </p:cNvPr>
              <p:cNvSpPr>
                <a:spLocks noGrp="1" noRot="1" noChangeAspect="1" noMove="1" noResize="1" noEditPoints="1" noAdjustHandles="1" noChangeArrowheads="1" noChangeShapeType="1" noTextEdit="1"/>
              </p:cNvSpPr>
              <p:nvPr>
                <p:ph idx="1"/>
              </p:nvPr>
            </p:nvSpPr>
            <p:spPr>
              <a:xfrm>
                <a:off x="301752" y="1104628"/>
                <a:ext cx="11676888" cy="5883026"/>
              </a:xfrm>
              <a:blipFill>
                <a:blip r:embed="rId3"/>
                <a:stretch>
                  <a:fillRect l="-836" t="-725" b="-52746"/>
                </a:stretch>
              </a:blipFill>
            </p:spPr>
            <p:txBody>
              <a:bodyPr/>
              <a:lstStyle/>
              <a:p>
                <a:r>
                  <a:rPr lang="en-CA">
                    <a:noFill/>
                  </a:rPr>
                  <a:t> </a:t>
                </a:r>
              </a:p>
            </p:txBody>
          </p:sp>
        </mc:Fallback>
      </mc:AlternateContent>
      <p:sp>
        <p:nvSpPr>
          <p:cNvPr id="5" name="Title 4">
            <a:extLst>
              <a:ext uri="{FF2B5EF4-FFF2-40B4-BE49-F238E27FC236}">
                <a16:creationId xmlns:a16="http://schemas.microsoft.com/office/drawing/2014/main" id="{27C0E814-0A6A-4931-A7B0-50B288CFA594}"/>
              </a:ext>
            </a:extLst>
          </p:cNvPr>
          <p:cNvSpPr txBox="1">
            <a:spLocks/>
          </p:cNvSpPr>
          <p:nvPr/>
        </p:nvSpPr>
        <p:spPr bwMode="auto">
          <a:xfrm>
            <a:off x="10243931" y="173916"/>
            <a:ext cx="1948070"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Glulam Girder Beams</a:t>
            </a:r>
          </a:p>
        </p:txBody>
      </p:sp>
    </p:spTree>
    <p:extLst>
      <p:ext uri="{BB962C8B-B14F-4D97-AF65-F5344CB8AC3E}">
        <p14:creationId xmlns:p14="http://schemas.microsoft.com/office/powerpoint/2010/main" val="219704031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SIMPLIFIED METHOD- GIRDERS</a:t>
            </a:r>
          </a:p>
        </p:txBody>
      </p:sp>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6826A0E3-B9E0-4D1F-BB12-0A0D184DA426}"/>
                  </a:ext>
                </a:extLst>
              </p:cNvPr>
              <p:cNvSpPr>
                <a:spLocks noGrp="1"/>
              </p:cNvSpPr>
              <p:nvPr>
                <p:ph idx="1"/>
              </p:nvPr>
            </p:nvSpPr>
            <p:spPr>
              <a:xfrm>
                <a:off x="301752" y="1104628"/>
                <a:ext cx="11676888" cy="5883026"/>
              </a:xfrm>
            </p:spPr>
            <p:txBody>
              <a:bodyPr>
                <a:noAutofit/>
              </a:bodyPr>
              <a:lstStyle/>
              <a:p>
                <a:pPr marL="0" indent="0">
                  <a:lnSpc>
                    <a:spcPct val="110000"/>
                  </a:lnSpc>
                  <a:buNone/>
                </a:pPr>
                <a:r>
                  <a:rPr lang="en-CA" sz="2400" dirty="0">
                    <a:solidFill>
                      <a:schemeClr val="tx1">
                        <a:lumMod val="85000"/>
                        <a:lumOff val="15000"/>
                      </a:schemeClr>
                    </a:solidFill>
                    <a:latin typeface="Century Gothic" panose="020B0502020202020204" pitchFamily="34" charset="0"/>
                  </a:rPr>
                  <a:t>Recall that the truck fraction for bending moment at FLS can be used to approximate the SLS live load deflection in a girder. </a:t>
                </a:r>
              </a:p>
              <a:p>
                <a:pPr marL="0" indent="0">
                  <a:lnSpc>
                    <a:spcPct val="110000"/>
                  </a:lnSpc>
                  <a:buNone/>
                </a:pPr>
                <a14:m>
                  <m:oMathPara xmlns:m="http://schemas.openxmlformats.org/officeDocument/2006/math">
                    <m:oMathParaPr>
                      <m:jc m:val="centerGroup"/>
                    </m:oMathParaPr>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𝐹</m:t>
                          </m:r>
                        </m:e>
                        <m:sub>
                          <m:r>
                            <a:rPr lang="en-CA" sz="2400">
                              <a:solidFill>
                                <a:schemeClr val="tx1">
                                  <a:lumMod val="85000"/>
                                  <a:lumOff val="15000"/>
                                </a:schemeClr>
                              </a:solidFill>
                              <a:latin typeface="Cambria Math" panose="02040503050406030204" pitchFamily="18" charset="0"/>
                            </a:rPr>
                            <m:t>𝑇</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𝑚</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𝑖𝑛𝑡</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𝐹𝐿𝑆</m:t>
                          </m:r>
                        </m:sub>
                      </m:sSub>
                      <m:r>
                        <a:rPr lang="en-CA" sz="2400">
                          <a:solidFill>
                            <a:schemeClr val="tx1">
                              <a:lumMod val="85000"/>
                              <a:lumOff val="15000"/>
                            </a:schemeClr>
                          </a:solidFill>
                          <a:latin typeface="Cambria Math" panose="02040503050406030204" pitchFamily="18" charset="0"/>
                        </a:rPr>
                        <m:t>=0.320</m:t>
                      </m:r>
                    </m:oMath>
                  </m:oMathPara>
                </a14:m>
                <a:endParaRPr lang="en-CA" sz="2400" dirty="0">
                  <a:solidFill>
                    <a:schemeClr val="tx1">
                      <a:lumMod val="85000"/>
                      <a:lumOff val="15000"/>
                    </a:schemeClr>
                  </a:solidFill>
                  <a:latin typeface="Century Gothic" panose="020B0502020202020204" pitchFamily="34" charset="0"/>
                </a:endParaRPr>
              </a:p>
              <a:p>
                <a:pPr marL="0" indent="0">
                  <a:lnSpc>
                    <a:spcPct val="110000"/>
                  </a:lnSpc>
                  <a:buNone/>
                </a:pPr>
                <a14:m>
                  <m:oMathPara xmlns:m="http://schemas.openxmlformats.org/officeDocument/2006/math">
                    <m:oMathParaPr>
                      <m:jc m:val="centerGroup"/>
                    </m:oMathParaPr>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𝐹</m:t>
                          </m:r>
                        </m:e>
                        <m:sub>
                          <m:r>
                            <a:rPr lang="en-CA" sz="2400">
                              <a:solidFill>
                                <a:schemeClr val="tx1">
                                  <a:lumMod val="85000"/>
                                  <a:lumOff val="15000"/>
                                </a:schemeClr>
                              </a:solidFill>
                              <a:latin typeface="Cambria Math" panose="02040503050406030204" pitchFamily="18" charset="0"/>
                            </a:rPr>
                            <m:t>𝑇</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𝑚</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𝑒𝑥𝑡</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𝐹𝐿𝑆</m:t>
                          </m:r>
                        </m:sub>
                      </m:sSub>
                      <m:r>
                        <a:rPr lang="en-CA" sz="2400">
                          <a:solidFill>
                            <a:schemeClr val="tx1">
                              <a:lumMod val="85000"/>
                              <a:lumOff val="15000"/>
                            </a:schemeClr>
                          </a:solidFill>
                          <a:latin typeface="Cambria Math" panose="02040503050406030204" pitchFamily="18" charset="0"/>
                        </a:rPr>
                        <m:t>=0.282</m:t>
                      </m:r>
                    </m:oMath>
                  </m:oMathPara>
                </a14:m>
                <a:endParaRPr lang="en-CA" sz="2400" dirty="0">
                  <a:solidFill>
                    <a:schemeClr val="tx1">
                      <a:lumMod val="85000"/>
                      <a:lumOff val="15000"/>
                    </a:schemeClr>
                  </a:solidFill>
                  <a:latin typeface="Century Gothic" panose="020B0502020202020204" pitchFamily="34" charset="0"/>
                </a:endParaRPr>
              </a:p>
              <a:p>
                <a:pPr marL="0" indent="0">
                  <a:lnSpc>
                    <a:spcPct val="110000"/>
                  </a:lnSpc>
                  <a:buNone/>
                </a:pPr>
                <a:endParaRPr lang="en-CA" sz="2400" dirty="0">
                  <a:solidFill>
                    <a:schemeClr val="tx1">
                      <a:lumMod val="85000"/>
                      <a:lumOff val="15000"/>
                    </a:schemeClr>
                  </a:solidFill>
                  <a:latin typeface="Century Gothic" panose="020B0502020202020204" pitchFamily="34" charset="0"/>
                </a:endParaRPr>
              </a:p>
              <a:p>
                <a:endParaRPr lang="en-CA" altLang="en-US" sz="2400"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endParaRPr lang="en-CA" altLang="en-US"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endParaRPr lang="en-CA" altLang="en-US" sz="1000"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r>
                  <a:rPr lang="en-CA" altLang="en-US" dirty="0">
                    <a:solidFill>
                      <a:schemeClr val="bg1"/>
                    </a:solidFill>
                    <a:latin typeface="Century Gothic" panose="020B0502020202020204" pitchFamily="34" charset="0"/>
                  </a:rPr>
                  <a:t>Exterior girder bending moments similar for both methods</a:t>
                </a:r>
              </a:p>
              <a:p>
                <a:pPr lvl="1">
                  <a:buFont typeface="Arial" panose="020B0604020202020204" pitchFamily="34" charset="0"/>
                  <a:buChar char="•"/>
                </a:pPr>
                <a:endParaRPr lang="en-CA" altLang="en-US" sz="1000" dirty="0">
                  <a:solidFill>
                    <a:schemeClr val="bg1"/>
                  </a:solidFill>
                  <a:latin typeface="Century Gothic" panose="020B0502020202020204" pitchFamily="34" charset="0"/>
                </a:endParaRPr>
              </a:p>
              <a:p>
                <a:pPr lvl="1">
                  <a:buFont typeface="Arial" panose="020B0604020202020204" pitchFamily="34" charset="0"/>
                  <a:buChar char="•"/>
                </a:pPr>
                <a:r>
                  <a:rPr lang="en-CA" altLang="en-US" dirty="0">
                    <a:solidFill>
                      <a:schemeClr val="bg1"/>
                    </a:solidFill>
                    <a:latin typeface="Century Gothic" panose="020B0502020202020204" pitchFamily="34" charset="0"/>
                  </a:rPr>
                  <a:t>Interior girder bending moments overestimated by simplified method</a:t>
                </a:r>
              </a:p>
              <a:p>
                <a:pPr lvl="1">
                  <a:buFont typeface="Arial" panose="020B0604020202020204" pitchFamily="34" charset="0"/>
                  <a:buChar char="•"/>
                </a:pPr>
                <a:endParaRPr lang="en-CA" altLang="en-US" sz="1000" dirty="0">
                  <a:solidFill>
                    <a:schemeClr val="bg1"/>
                  </a:solidFill>
                  <a:latin typeface="Century Gothic" panose="020B0502020202020204" pitchFamily="34" charset="0"/>
                </a:endParaRPr>
              </a:p>
              <a:p>
                <a:pPr lvl="1">
                  <a:buFont typeface="Arial" panose="020B0604020202020204" pitchFamily="34" charset="0"/>
                  <a:buChar char="•"/>
                </a:pPr>
                <a:r>
                  <a:rPr lang="en-CA" altLang="en-US" dirty="0">
                    <a:solidFill>
                      <a:schemeClr val="bg1"/>
                    </a:solidFill>
                    <a:latin typeface="Century Gothic" panose="020B0502020202020204" pitchFamily="34" charset="0"/>
                  </a:rPr>
                  <a:t>Shear forces and live load deflections overestimated by simplified method</a:t>
                </a:r>
              </a:p>
              <a:p>
                <a:pPr eaLnBrk="1" hangingPunct="1">
                  <a:buFont typeface="Arial" panose="020B0604020202020204" pitchFamily="34" charset="0"/>
                  <a:buChar char="•"/>
                </a:pPr>
                <a:endParaRPr lang="en-CA" altLang="en-US" sz="1000" dirty="0">
                  <a:solidFill>
                    <a:schemeClr val="tx1">
                      <a:lumMod val="85000"/>
                      <a:lumOff val="15000"/>
                    </a:schemeClr>
                  </a:solidFill>
                  <a:latin typeface="Century Gothic" panose="020B0502020202020204" pitchFamily="34" charset="0"/>
                </a:endParaRPr>
              </a:p>
            </p:txBody>
          </p:sp>
        </mc:Choice>
        <mc:Fallback xmlns="">
          <p:sp>
            <p:nvSpPr>
              <p:cNvPr id="8" name="Content Placeholder 2">
                <a:extLst>
                  <a:ext uri="{FF2B5EF4-FFF2-40B4-BE49-F238E27FC236}">
                    <a16:creationId xmlns:a16="http://schemas.microsoft.com/office/drawing/2014/main" id="{6826A0E3-B9E0-4D1F-BB12-0A0D184DA426}"/>
                  </a:ext>
                </a:extLst>
              </p:cNvPr>
              <p:cNvSpPr>
                <a:spLocks noGrp="1" noRot="1" noChangeAspect="1" noMove="1" noResize="1" noEditPoints="1" noAdjustHandles="1" noChangeArrowheads="1" noChangeShapeType="1" noTextEdit="1"/>
              </p:cNvSpPr>
              <p:nvPr>
                <p:ph idx="1"/>
              </p:nvPr>
            </p:nvSpPr>
            <p:spPr>
              <a:xfrm>
                <a:off x="301752" y="1104628"/>
                <a:ext cx="11676888" cy="5883026"/>
              </a:xfrm>
              <a:blipFill>
                <a:blip r:embed="rId3"/>
                <a:stretch>
                  <a:fillRect l="-836" t="-725"/>
                </a:stretch>
              </a:blipFill>
            </p:spPr>
            <p:txBody>
              <a:bodyPr/>
              <a:lstStyle/>
              <a:p>
                <a:r>
                  <a:rPr lang="en-CA">
                    <a:noFill/>
                  </a:rPr>
                  <a:t> </a:t>
                </a:r>
              </a:p>
            </p:txBody>
          </p:sp>
        </mc:Fallback>
      </mc:AlternateContent>
      <p:sp>
        <p:nvSpPr>
          <p:cNvPr id="5" name="Title 4">
            <a:extLst>
              <a:ext uri="{FF2B5EF4-FFF2-40B4-BE49-F238E27FC236}">
                <a16:creationId xmlns:a16="http://schemas.microsoft.com/office/drawing/2014/main" id="{516A43C2-342B-4A5F-B142-C5CD868368D1}"/>
              </a:ext>
            </a:extLst>
          </p:cNvPr>
          <p:cNvSpPr txBox="1">
            <a:spLocks/>
          </p:cNvSpPr>
          <p:nvPr/>
        </p:nvSpPr>
        <p:spPr bwMode="auto">
          <a:xfrm>
            <a:off x="10243931" y="173916"/>
            <a:ext cx="1948070"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Glulam Girder Beams</a:t>
            </a:r>
          </a:p>
        </p:txBody>
      </p:sp>
    </p:spTree>
    <p:extLst>
      <p:ext uri="{BB962C8B-B14F-4D97-AF65-F5344CB8AC3E}">
        <p14:creationId xmlns:p14="http://schemas.microsoft.com/office/powerpoint/2010/main" val="424371293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SIMPLIFIED METHOD- GIRDERS</a:t>
            </a:r>
          </a:p>
        </p:txBody>
      </p:sp>
      <p:sp>
        <p:nvSpPr>
          <p:cNvPr id="8" name="Content Placeholder 2">
            <a:extLst>
              <a:ext uri="{FF2B5EF4-FFF2-40B4-BE49-F238E27FC236}">
                <a16:creationId xmlns:a16="http://schemas.microsoft.com/office/drawing/2014/main" id="{6826A0E3-B9E0-4D1F-BB12-0A0D184DA426}"/>
              </a:ext>
            </a:extLst>
          </p:cNvPr>
          <p:cNvSpPr>
            <a:spLocks noGrp="1"/>
          </p:cNvSpPr>
          <p:nvPr>
            <p:ph idx="1"/>
          </p:nvPr>
        </p:nvSpPr>
        <p:spPr>
          <a:xfrm>
            <a:off x="301752" y="1104628"/>
            <a:ext cx="11676888" cy="5883026"/>
          </a:xfrm>
        </p:spPr>
        <p:txBody>
          <a:bodyPr>
            <a:noAutofit/>
          </a:bodyPr>
          <a:lstStyle/>
          <a:p>
            <a:pPr>
              <a:lnSpc>
                <a:spcPct val="110000"/>
              </a:lnSpc>
            </a:pPr>
            <a:r>
              <a:rPr lang="en-CA" sz="2400" dirty="0">
                <a:solidFill>
                  <a:schemeClr val="tx1">
                    <a:lumMod val="85000"/>
                    <a:lumOff val="15000"/>
                  </a:schemeClr>
                </a:solidFill>
                <a:latin typeface="Century Gothic" panose="020B0502020202020204" pitchFamily="34" charset="0"/>
              </a:rPr>
              <a:t>The longitudinal bending moment, shear force, and deflection, generated by the passage of the CL-625-ONT live loading along a single design lane is most easily determined using the moving load analysis function of a structural analysis program. The maximum bending moment, shear, and deflections are :</a:t>
            </a:r>
          </a:p>
        </p:txBody>
      </p:sp>
      <p:graphicFrame>
        <p:nvGraphicFramePr>
          <p:cNvPr id="3" name="Table 2">
            <a:extLst>
              <a:ext uri="{FF2B5EF4-FFF2-40B4-BE49-F238E27FC236}">
                <a16:creationId xmlns:a16="http://schemas.microsoft.com/office/drawing/2014/main" id="{3CEFCDAC-B3D8-4683-B839-303D3D55D6F9}"/>
              </a:ext>
            </a:extLst>
          </p:cNvPr>
          <p:cNvGraphicFramePr>
            <a:graphicFrameLocks noGrp="1"/>
          </p:cNvGraphicFramePr>
          <p:nvPr>
            <p:extLst>
              <p:ext uri="{D42A27DB-BD31-4B8C-83A1-F6EECF244321}">
                <p14:modId xmlns:p14="http://schemas.microsoft.com/office/powerpoint/2010/main" val="2721286138"/>
              </p:ext>
            </p:extLst>
          </p:nvPr>
        </p:nvGraphicFramePr>
        <p:xfrm>
          <a:off x="3204392" y="3678618"/>
          <a:ext cx="5783215" cy="2074754"/>
        </p:xfrm>
        <a:graphic>
          <a:graphicData uri="http://schemas.openxmlformats.org/drawingml/2006/table">
            <a:tbl>
              <a:tblPr firstRow="1" firstCol="1" bandRow="1"/>
              <a:tblGrid>
                <a:gridCol w="1609695">
                  <a:extLst>
                    <a:ext uri="{9D8B030D-6E8A-4147-A177-3AD203B41FA5}">
                      <a16:colId xmlns:a16="http://schemas.microsoft.com/office/drawing/2014/main" val="3565989510"/>
                    </a:ext>
                  </a:extLst>
                </a:gridCol>
                <a:gridCol w="1109417">
                  <a:extLst>
                    <a:ext uri="{9D8B030D-6E8A-4147-A177-3AD203B41FA5}">
                      <a16:colId xmlns:a16="http://schemas.microsoft.com/office/drawing/2014/main" val="86973755"/>
                    </a:ext>
                  </a:extLst>
                </a:gridCol>
                <a:gridCol w="1135031">
                  <a:extLst>
                    <a:ext uri="{9D8B030D-6E8A-4147-A177-3AD203B41FA5}">
                      <a16:colId xmlns:a16="http://schemas.microsoft.com/office/drawing/2014/main" val="202286807"/>
                    </a:ext>
                  </a:extLst>
                </a:gridCol>
                <a:gridCol w="1929072">
                  <a:extLst>
                    <a:ext uri="{9D8B030D-6E8A-4147-A177-3AD203B41FA5}">
                      <a16:colId xmlns:a16="http://schemas.microsoft.com/office/drawing/2014/main" val="3227358723"/>
                    </a:ext>
                  </a:extLst>
                </a:gridCol>
              </a:tblGrid>
              <a:tr h="500421">
                <a:tc>
                  <a:txBody>
                    <a:bodyPr/>
                    <a:lstStyle/>
                    <a:p>
                      <a:pPr algn="ctr">
                        <a:lnSpc>
                          <a:spcPct val="115000"/>
                        </a:lnSpc>
                        <a:spcAft>
                          <a:spcPts val="0"/>
                        </a:spcAft>
                      </a:pPr>
                      <a:r>
                        <a:rPr lang="en-US" sz="1600" i="1">
                          <a:effectLst/>
                          <a:latin typeface="Cambria Math" panose="02040503050406030204" pitchFamily="18" charset="0"/>
                          <a:ea typeface="MS Mincho" panose="02020609040205080304" pitchFamily="49" charset="-128"/>
                          <a:cs typeface="Calibri" panose="020F0502020204030204" pitchFamily="34" charset="0"/>
                        </a:rPr>
                        <a:t>Live Load Effect</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600" i="1">
                          <a:effectLst/>
                          <a:latin typeface="Cambria Math" panose="02040503050406030204" pitchFamily="18" charset="0"/>
                          <a:ea typeface="MS Mincho" panose="02020609040205080304" pitchFamily="49" charset="-128"/>
                          <a:cs typeface="Calibri" panose="020F0502020204030204" pitchFamily="34" charset="0"/>
                        </a:rPr>
                        <a:t>Truck Load</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600" i="1">
                          <a:effectLst/>
                          <a:latin typeface="Cambria Math" panose="02040503050406030204" pitchFamily="18" charset="0"/>
                          <a:ea typeface="MS Mincho" panose="02020609040205080304" pitchFamily="49" charset="-128"/>
                          <a:cs typeface="Calibri" panose="020F0502020204030204" pitchFamily="34" charset="0"/>
                        </a:rPr>
                        <a:t>Lane Load</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600" i="1">
                          <a:effectLst/>
                          <a:latin typeface="Cambria Math" panose="02040503050406030204" pitchFamily="18" charset="0"/>
                          <a:ea typeface="MS Mincho" panose="02020609040205080304" pitchFamily="49" charset="-128"/>
                          <a:cs typeface="Calibri" panose="020F0502020204030204" pitchFamily="34" charset="0"/>
                        </a:rPr>
                        <a:t>Truck Axles on Bridge</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2441811"/>
                  </a:ext>
                </a:extLst>
              </a:tr>
              <a:tr h="500421">
                <a:tc>
                  <a:txBody>
                    <a:bodyPr/>
                    <a:lstStyle/>
                    <a:p>
                      <a:pPr algn="ctr">
                        <a:lnSpc>
                          <a:spcPct val="115000"/>
                        </a:lnSpc>
                        <a:spcAft>
                          <a:spcPts val="0"/>
                        </a:spcAft>
                      </a:pPr>
                      <a:r>
                        <a:rPr lang="en-US" sz="1600" i="1">
                          <a:effectLst/>
                          <a:latin typeface="Cambria Math" panose="02040503050406030204" pitchFamily="18" charset="0"/>
                          <a:ea typeface="MS Mincho" panose="02020609040205080304" pitchFamily="49" charset="-128"/>
                          <a:cs typeface="Calibri" panose="020F0502020204030204" pitchFamily="34" charset="0"/>
                        </a:rPr>
                        <a:t>bending moment</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600" i="1">
                          <a:effectLst/>
                          <a:latin typeface="Cambria Math" panose="02040503050406030204" pitchFamily="18" charset="0"/>
                          <a:ea typeface="MS Mincho" panose="02020609040205080304" pitchFamily="49" charset="-128"/>
                          <a:cs typeface="Calibri" panose="020F0502020204030204" pitchFamily="34" charset="0"/>
                        </a:rPr>
                        <a:t>1505 kNm</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25755" algn="l"/>
                          <a:tab pos="645160" algn="ctr"/>
                        </a:tabLst>
                      </a:pPr>
                      <a:r>
                        <a:rPr lang="en-US" sz="1600" i="1">
                          <a:effectLst/>
                          <a:latin typeface="Cambria Math" panose="02040503050406030204" pitchFamily="18" charset="0"/>
                          <a:ea typeface="MS Mincho" panose="02020609040205080304" pitchFamily="49" charset="-128"/>
                          <a:cs typeface="Calibri" panose="020F0502020204030204" pitchFamily="34" charset="0"/>
                        </a:rPr>
                        <a:t>1568 kNm</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600" i="1">
                          <a:effectLst/>
                          <a:latin typeface="Cambria Math" panose="02040503050406030204" pitchFamily="18" charset="0"/>
                          <a:ea typeface="MS Mincho" panose="02020609040205080304" pitchFamily="49" charset="-128"/>
                          <a:cs typeface="Calibri" panose="020F0502020204030204" pitchFamily="34" charset="0"/>
                        </a:rPr>
                        <a:t>1 to 4</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7997723"/>
                  </a:ext>
                </a:extLst>
              </a:tr>
              <a:tr h="500421">
                <a:tc>
                  <a:txBody>
                    <a:bodyPr/>
                    <a:lstStyle/>
                    <a:p>
                      <a:pPr algn="ctr">
                        <a:lnSpc>
                          <a:spcPct val="115000"/>
                        </a:lnSpc>
                        <a:spcAft>
                          <a:spcPts val="0"/>
                        </a:spcAft>
                      </a:pPr>
                      <a:r>
                        <a:rPr lang="en-US" sz="1600" i="1">
                          <a:effectLst/>
                          <a:latin typeface="Cambria Math" panose="02040503050406030204" pitchFamily="18" charset="0"/>
                          <a:ea typeface="MS Mincho" panose="02020609040205080304" pitchFamily="49" charset="-128"/>
                          <a:cs typeface="Calibri" panose="020F0502020204030204" pitchFamily="34" charset="0"/>
                        </a:rPr>
                        <a:t>shear force</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600" i="1" dirty="0">
                          <a:effectLst/>
                          <a:latin typeface="Cambria Math" panose="02040503050406030204" pitchFamily="18" charset="0"/>
                          <a:ea typeface="MS Mincho" panose="02020609040205080304" pitchFamily="49" charset="-128"/>
                          <a:cs typeface="Calibri" panose="020F0502020204030204" pitchFamily="34" charset="0"/>
                        </a:rPr>
                        <a:t>394 kN</a:t>
                      </a:r>
                      <a:endParaRPr lang="en-CA" sz="1600" dirty="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600" i="1">
                          <a:effectLst/>
                          <a:latin typeface="Cambria Math" panose="02040503050406030204" pitchFamily="18" charset="0"/>
                          <a:ea typeface="MS Mincho" panose="02020609040205080304" pitchFamily="49" charset="-128"/>
                          <a:cs typeface="Calibri" panose="020F0502020204030204" pitchFamily="34" charset="0"/>
                        </a:rPr>
                        <a:t>397 kN</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600" i="1">
                          <a:effectLst/>
                          <a:latin typeface="Cambria Math" panose="02040503050406030204" pitchFamily="18" charset="0"/>
                          <a:ea typeface="MS Mincho" panose="02020609040205080304" pitchFamily="49" charset="-128"/>
                          <a:cs typeface="Calibri" panose="020F0502020204030204" pitchFamily="34" charset="0"/>
                        </a:rPr>
                        <a:t>2 to 5</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1284537"/>
                  </a:ext>
                </a:extLst>
              </a:tr>
              <a:tr h="500421">
                <a:tc>
                  <a:txBody>
                    <a:bodyPr/>
                    <a:lstStyle/>
                    <a:p>
                      <a:pPr algn="ctr">
                        <a:lnSpc>
                          <a:spcPct val="115000"/>
                        </a:lnSpc>
                        <a:spcAft>
                          <a:spcPts val="0"/>
                        </a:spcAft>
                      </a:pPr>
                      <a:r>
                        <a:rPr lang="en-US" sz="1600" i="1">
                          <a:effectLst/>
                          <a:latin typeface="Cambria Math" panose="02040503050406030204" pitchFamily="18" charset="0"/>
                          <a:ea typeface="MS Mincho" panose="02020609040205080304" pitchFamily="49" charset="-128"/>
                          <a:cs typeface="Calibri" panose="020F0502020204030204" pitchFamily="34" charset="0"/>
                        </a:rPr>
                        <a:t>deflection</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600" i="1">
                          <a:effectLst/>
                          <a:latin typeface="Cambria Math" panose="02040503050406030204" pitchFamily="18" charset="0"/>
                          <a:ea typeface="MS Mincho" panose="02020609040205080304" pitchFamily="49" charset="-128"/>
                          <a:cs typeface="Calibri" panose="020F0502020204030204" pitchFamily="34" charset="0"/>
                        </a:rPr>
                        <a:t>72 mm</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600" i="1">
                          <a:effectLst/>
                          <a:latin typeface="Cambria Math" panose="02040503050406030204" pitchFamily="18" charset="0"/>
                          <a:ea typeface="MS Mincho" panose="02020609040205080304" pitchFamily="49" charset="-128"/>
                          <a:cs typeface="Calibri" panose="020F0502020204030204" pitchFamily="34" charset="0"/>
                        </a:rPr>
                        <a:t>76 mm</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600" i="1" dirty="0">
                          <a:effectLst/>
                          <a:latin typeface="Cambria Math" panose="02040503050406030204" pitchFamily="18" charset="0"/>
                          <a:ea typeface="MS Mincho" panose="02020609040205080304" pitchFamily="49" charset="-128"/>
                          <a:cs typeface="Calibri" panose="020F0502020204030204" pitchFamily="34" charset="0"/>
                        </a:rPr>
                        <a:t>1 to 4</a:t>
                      </a:r>
                      <a:endParaRPr lang="en-CA" sz="1600" dirty="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2049094"/>
                  </a:ext>
                </a:extLst>
              </a:tr>
            </a:tbl>
          </a:graphicData>
        </a:graphic>
      </p:graphicFrame>
      <p:sp>
        <p:nvSpPr>
          <p:cNvPr id="5" name="Title 4">
            <a:extLst>
              <a:ext uri="{FF2B5EF4-FFF2-40B4-BE49-F238E27FC236}">
                <a16:creationId xmlns:a16="http://schemas.microsoft.com/office/drawing/2014/main" id="{D509D83A-F191-48F3-81E2-2F6FAE445968}"/>
              </a:ext>
            </a:extLst>
          </p:cNvPr>
          <p:cNvSpPr txBox="1">
            <a:spLocks/>
          </p:cNvSpPr>
          <p:nvPr/>
        </p:nvSpPr>
        <p:spPr bwMode="auto">
          <a:xfrm>
            <a:off x="10243931" y="173916"/>
            <a:ext cx="1948070"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Glulam Girder Beams</a:t>
            </a:r>
          </a:p>
        </p:txBody>
      </p:sp>
    </p:spTree>
    <p:extLst>
      <p:ext uri="{BB962C8B-B14F-4D97-AF65-F5344CB8AC3E}">
        <p14:creationId xmlns:p14="http://schemas.microsoft.com/office/powerpoint/2010/main" val="71659462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SIMPLIFIED METHOD- GIRDERS</a:t>
            </a:r>
          </a:p>
        </p:txBody>
      </p:sp>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6826A0E3-B9E0-4D1F-BB12-0A0D184DA426}"/>
                  </a:ext>
                </a:extLst>
              </p:cNvPr>
              <p:cNvSpPr>
                <a:spLocks noGrp="1"/>
              </p:cNvSpPr>
              <p:nvPr>
                <p:ph idx="1"/>
              </p:nvPr>
            </p:nvSpPr>
            <p:spPr>
              <a:xfrm>
                <a:off x="301752" y="1104628"/>
                <a:ext cx="11676888" cy="5883026"/>
              </a:xfrm>
            </p:spPr>
            <p:txBody>
              <a:bodyPr>
                <a:noAutofit/>
              </a:bodyPr>
              <a:lstStyle/>
              <a:p>
                <a:pPr>
                  <a:lnSpc>
                    <a:spcPct val="110000"/>
                  </a:lnSpc>
                </a:pPr>
                <a:r>
                  <a:rPr lang="en-CA" sz="2400" dirty="0">
                    <a:solidFill>
                      <a:schemeClr val="tx1">
                        <a:lumMod val="85000"/>
                        <a:lumOff val="15000"/>
                      </a:schemeClr>
                    </a:solidFill>
                    <a:latin typeface="Century Gothic" panose="020B0502020202020204" pitchFamily="34" charset="0"/>
                  </a:rPr>
                  <a:t>The dynamic load allowance taken as 0.25 because four axles cause the critical load effects. The dynamic load allowance is reduced by 30% to account for the dynamic qualities of wood bridges, per CHBDC clause 3.8.4.5.4. The resulting </a:t>
                </a:r>
                <a14:m>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𝑀</m:t>
                        </m:r>
                      </m:e>
                      <m:sub>
                        <m:r>
                          <a:rPr lang="en-CA" sz="2400">
                            <a:solidFill>
                              <a:schemeClr val="tx1">
                                <a:lumMod val="85000"/>
                                <a:lumOff val="15000"/>
                              </a:schemeClr>
                            </a:solidFill>
                            <a:latin typeface="Cambria Math" panose="02040503050406030204" pitchFamily="18" charset="0"/>
                          </a:rPr>
                          <m:t>𝑇</m:t>
                        </m:r>
                      </m:sub>
                    </m:sSub>
                  </m:oMath>
                </a14:m>
                <a:r>
                  <a:rPr lang="en-CA" sz="2400" dirty="0">
                    <a:solidFill>
                      <a:schemeClr val="tx1">
                        <a:lumMod val="85000"/>
                        <a:lumOff val="15000"/>
                      </a:schemeClr>
                    </a:solidFill>
                    <a:latin typeface="Century Gothic" panose="020B0502020202020204" pitchFamily="34" charset="0"/>
                  </a:rPr>
                  <a:t>, </a:t>
                </a:r>
                <a14:m>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𝑉</m:t>
                        </m:r>
                      </m:e>
                      <m:sub>
                        <m:r>
                          <a:rPr lang="en-CA" sz="2400">
                            <a:solidFill>
                              <a:schemeClr val="tx1">
                                <a:lumMod val="85000"/>
                                <a:lumOff val="15000"/>
                              </a:schemeClr>
                            </a:solidFill>
                            <a:latin typeface="Cambria Math" panose="02040503050406030204" pitchFamily="18" charset="0"/>
                          </a:rPr>
                          <m:t>𝑇</m:t>
                        </m:r>
                      </m:sub>
                    </m:sSub>
                  </m:oMath>
                </a14:m>
                <a:r>
                  <a:rPr lang="en-CA" sz="2400" dirty="0">
                    <a:solidFill>
                      <a:schemeClr val="tx1">
                        <a:lumMod val="85000"/>
                        <a:lumOff val="15000"/>
                      </a:schemeClr>
                    </a:solidFill>
                    <a:latin typeface="Century Gothic" panose="020B0502020202020204" pitchFamily="34" charset="0"/>
                  </a:rPr>
                  <a:t>, and </a:t>
                </a:r>
                <a14:m>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𝛥</m:t>
                        </m:r>
                      </m:e>
                      <m:sub>
                        <m:r>
                          <a:rPr lang="en-CA" sz="2400">
                            <a:solidFill>
                              <a:schemeClr val="tx1">
                                <a:lumMod val="85000"/>
                                <a:lumOff val="15000"/>
                              </a:schemeClr>
                            </a:solidFill>
                            <a:latin typeface="Cambria Math" panose="02040503050406030204" pitchFamily="18" charset="0"/>
                          </a:rPr>
                          <m:t>𝑇</m:t>
                        </m:r>
                      </m:sub>
                    </m:sSub>
                  </m:oMath>
                </a14:m>
                <a:r>
                  <a:rPr lang="en-CA" sz="2400" dirty="0">
                    <a:solidFill>
                      <a:schemeClr val="tx1">
                        <a:lumMod val="85000"/>
                        <a:lumOff val="15000"/>
                      </a:schemeClr>
                    </a:solidFill>
                    <a:latin typeface="Century Gothic" panose="020B0502020202020204" pitchFamily="34" charset="0"/>
                  </a:rPr>
                  <a:t> are:</a:t>
                </a:r>
              </a:p>
              <a:p>
                <a:pPr>
                  <a:lnSpc>
                    <a:spcPct val="110000"/>
                  </a:lnSpc>
                </a:pPr>
                <a:endParaRPr lang="en-CA" sz="2400" dirty="0">
                  <a:solidFill>
                    <a:schemeClr val="tx1">
                      <a:lumMod val="85000"/>
                      <a:lumOff val="15000"/>
                    </a:schemeClr>
                  </a:solidFill>
                  <a:latin typeface="Century Gothic" panose="020B0502020202020204" pitchFamily="34" charset="0"/>
                </a:endParaRPr>
              </a:p>
              <a:p>
                <a:pPr marL="0" indent="0">
                  <a:lnSpc>
                    <a:spcPct val="110000"/>
                  </a:lnSpc>
                  <a:buNone/>
                </a:pPr>
                <a14:m>
                  <m:oMathPara xmlns:m="http://schemas.openxmlformats.org/officeDocument/2006/math">
                    <m:oMathParaPr>
                      <m:jc m:val="centerGroup"/>
                    </m:oMathParaPr>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𝑀</m:t>
                          </m:r>
                        </m:e>
                        <m:sub>
                          <m:r>
                            <a:rPr lang="en-CA" sz="2400">
                              <a:solidFill>
                                <a:schemeClr val="tx1">
                                  <a:lumMod val="85000"/>
                                  <a:lumOff val="15000"/>
                                </a:schemeClr>
                              </a:solidFill>
                              <a:latin typeface="Cambria Math" panose="02040503050406030204" pitchFamily="18" charset="0"/>
                            </a:rPr>
                            <m:t>𝑇</m:t>
                          </m:r>
                        </m:sub>
                      </m:sSub>
                      <m:r>
                        <a:rPr lang="en-CA" sz="2400">
                          <a:solidFill>
                            <a:schemeClr val="tx1">
                              <a:lumMod val="85000"/>
                              <a:lumOff val="15000"/>
                            </a:schemeClr>
                          </a:solidFill>
                          <a:latin typeface="Cambria Math" panose="02040503050406030204" pitchFamily="18" charset="0"/>
                        </a:rPr>
                        <m:t>=1505 </m:t>
                      </m:r>
                      <m:r>
                        <a:rPr lang="en-CA" sz="2400">
                          <a:solidFill>
                            <a:schemeClr val="tx1">
                              <a:lumMod val="85000"/>
                              <a:lumOff val="15000"/>
                            </a:schemeClr>
                          </a:solidFill>
                          <a:latin typeface="Cambria Math" panose="02040503050406030204" pitchFamily="18" charset="0"/>
                        </a:rPr>
                        <m:t>𝑘𝑁𝑚</m:t>
                      </m:r>
                      <m:r>
                        <a:rPr lang="en-CA" sz="2400">
                          <a:solidFill>
                            <a:schemeClr val="tx1">
                              <a:lumMod val="85000"/>
                              <a:lumOff val="15000"/>
                            </a:schemeClr>
                          </a:solidFill>
                          <a:latin typeface="Cambria Math" panose="02040503050406030204" pitchFamily="18" charset="0"/>
                        </a:rPr>
                        <m:t>×</m:t>
                      </m:r>
                      <m:d>
                        <m:dPr>
                          <m:ctrlPr>
                            <a:rPr lang="en-CA" sz="2400" i="1">
                              <a:solidFill>
                                <a:schemeClr val="tx1">
                                  <a:lumMod val="85000"/>
                                  <a:lumOff val="15000"/>
                                </a:schemeClr>
                              </a:solidFill>
                              <a:latin typeface="Cambria Math" panose="02040503050406030204" pitchFamily="18" charset="0"/>
                            </a:rPr>
                          </m:ctrlPr>
                        </m:dPr>
                        <m:e>
                          <m:r>
                            <a:rPr lang="en-CA" sz="2400">
                              <a:solidFill>
                                <a:schemeClr val="tx1">
                                  <a:lumMod val="85000"/>
                                  <a:lumOff val="15000"/>
                                </a:schemeClr>
                              </a:solidFill>
                              <a:latin typeface="Cambria Math" panose="02040503050406030204" pitchFamily="18" charset="0"/>
                            </a:rPr>
                            <m:t>1+0.25×0.70</m:t>
                          </m:r>
                        </m:e>
                      </m:d>
                      <m:r>
                        <a:rPr lang="en-CA" sz="2400">
                          <a:solidFill>
                            <a:schemeClr val="tx1">
                              <a:lumMod val="85000"/>
                              <a:lumOff val="15000"/>
                            </a:schemeClr>
                          </a:solidFill>
                          <a:latin typeface="Cambria Math" panose="02040503050406030204" pitchFamily="18" charset="0"/>
                        </a:rPr>
                        <m:t>=1505 </m:t>
                      </m:r>
                      <m:r>
                        <a:rPr lang="en-CA" sz="2400">
                          <a:solidFill>
                            <a:schemeClr val="tx1">
                              <a:lumMod val="85000"/>
                              <a:lumOff val="15000"/>
                            </a:schemeClr>
                          </a:solidFill>
                          <a:latin typeface="Cambria Math" panose="02040503050406030204" pitchFamily="18" charset="0"/>
                        </a:rPr>
                        <m:t>𝑘𝑁𝑚</m:t>
                      </m:r>
                      <m:r>
                        <a:rPr lang="en-CA" sz="2400">
                          <a:solidFill>
                            <a:schemeClr val="tx1">
                              <a:lumMod val="85000"/>
                              <a:lumOff val="15000"/>
                            </a:schemeClr>
                          </a:solidFill>
                          <a:latin typeface="Cambria Math" panose="02040503050406030204" pitchFamily="18" charset="0"/>
                        </a:rPr>
                        <m:t>×1.175=1769 </m:t>
                      </m:r>
                      <m:r>
                        <a:rPr lang="en-CA" sz="2400">
                          <a:solidFill>
                            <a:schemeClr val="tx1">
                              <a:lumMod val="85000"/>
                              <a:lumOff val="15000"/>
                            </a:schemeClr>
                          </a:solidFill>
                          <a:latin typeface="Cambria Math" panose="02040503050406030204" pitchFamily="18" charset="0"/>
                        </a:rPr>
                        <m:t>𝑘𝑁𝑚</m:t>
                      </m:r>
                    </m:oMath>
                  </m:oMathPara>
                </a14:m>
                <a:endParaRPr lang="en-CA" sz="2400" dirty="0">
                  <a:solidFill>
                    <a:schemeClr val="tx1">
                      <a:lumMod val="85000"/>
                      <a:lumOff val="15000"/>
                    </a:schemeClr>
                  </a:solidFill>
                  <a:latin typeface="Century Gothic" panose="020B0502020202020204" pitchFamily="34" charset="0"/>
                </a:endParaRPr>
              </a:p>
              <a:p>
                <a:pPr marL="0" indent="0">
                  <a:lnSpc>
                    <a:spcPct val="110000"/>
                  </a:lnSpc>
                  <a:buNone/>
                </a:pPr>
                <a14:m>
                  <m:oMathPara xmlns:m="http://schemas.openxmlformats.org/officeDocument/2006/math">
                    <m:oMathParaPr>
                      <m:jc m:val="centerGroup"/>
                    </m:oMathParaPr>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𝑉</m:t>
                          </m:r>
                        </m:e>
                        <m:sub>
                          <m:r>
                            <a:rPr lang="en-CA" sz="2400">
                              <a:solidFill>
                                <a:schemeClr val="tx1">
                                  <a:lumMod val="85000"/>
                                  <a:lumOff val="15000"/>
                                </a:schemeClr>
                              </a:solidFill>
                              <a:latin typeface="Cambria Math" panose="02040503050406030204" pitchFamily="18" charset="0"/>
                            </a:rPr>
                            <m:t>𝑇</m:t>
                          </m:r>
                        </m:sub>
                      </m:sSub>
                      <m:r>
                        <a:rPr lang="en-CA" sz="2400">
                          <a:solidFill>
                            <a:schemeClr val="tx1">
                              <a:lumMod val="85000"/>
                              <a:lumOff val="15000"/>
                            </a:schemeClr>
                          </a:solidFill>
                          <a:latin typeface="Cambria Math" panose="02040503050406030204" pitchFamily="18" charset="0"/>
                        </a:rPr>
                        <m:t>=394 </m:t>
                      </m:r>
                      <m:r>
                        <a:rPr lang="en-CA" sz="2400">
                          <a:solidFill>
                            <a:schemeClr val="tx1">
                              <a:lumMod val="85000"/>
                              <a:lumOff val="15000"/>
                            </a:schemeClr>
                          </a:solidFill>
                          <a:latin typeface="Cambria Math" panose="02040503050406030204" pitchFamily="18" charset="0"/>
                        </a:rPr>
                        <m:t>𝑘𝑁</m:t>
                      </m:r>
                      <m:r>
                        <a:rPr lang="en-CA" sz="2400">
                          <a:solidFill>
                            <a:schemeClr val="tx1">
                              <a:lumMod val="85000"/>
                              <a:lumOff val="15000"/>
                            </a:schemeClr>
                          </a:solidFill>
                          <a:latin typeface="Cambria Math" panose="02040503050406030204" pitchFamily="18" charset="0"/>
                        </a:rPr>
                        <m:t>×</m:t>
                      </m:r>
                      <m:d>
                        <m:dPr>
                          <m:ctrlPr>
                            <a:rPr lang="en-CA" sz="2400" i="1">
                              <a:solidFill>
                                <a:schemeClr val="tx1">
                                  <a:lumMod val="85000"/>
                                  <a:lumOff val="15000"/>
                                </a:schemeClr>
                              </a:solidFill>
                              <a:latin typeface="Cambria Math" panose="02040503050406030204" pitchFamily="18" charset="0"/>
                            </a:rPr>
                          </m:ctrlPr>
                        </m:dPr>
                        <m:e>
                          <m:r>
                            <a:rPr lang="en-CA" sz="2400">
                              <a:solidFill>
                                <a:schemeClr val="tx1">
                                  <a:lumMod val="85000"/>
                                  <a:lumOff val="15000"/>
                                </a:schemeClr>
                              </a:solidFill>
                              <a:latin typeface="Cambria Math" panose="02040503050406030204" pitchFamily="18" charset="0"/>
                            </a:rPr>
                            <m:t>1+0.25×0.70</m:t>
                          </m:r>
                        </m:e>
                      </m:d>
                      <m:r>
                        <a:rPr lang="en-CA" sz="2400">
                          <a:solidFill>
                            <a:schemeClr val="tx1">
                              <a:lumMod val="85000"/>
                              <a:lumOff val="15000"/>
                            </a:schemeClr>
                          </a:solidFill>
                          <a:latin typeface="Cambria Math" panose="02040503050406030204" pitchFamily="18" charset="0"/>
                        </a:rPr>
                        <m:t>=394 </m:t>
                      </m:r>
                      <m:r>
                        <a:rPr lang="en-CA" sz="2400">
                          <a:solidFill>
                            <a:schemeClr val="tx1">
                              <a:lumMod val="85000"/>
                              <a:lumOff val="15000"/>
                            </a:schemeClr>
                          </a:solidFill>
                          <a:latin typeface="Cambria Math" panose="02040503050406030204" pitchFamily="18" charset="0"/>
                        </a:rPr>
                        <m:t>𝑘𝑁</m:t>
                      </m:r>
                      <m:r>
                        <a:rPr lang="en-CA" sz="2400">
                          <a:solidFill>
                            <a:schemeClr val="tx1">
                              <a:lumMod val="85000"/>
                              <a:lumOff val="15000"/>
                            </a:schemeClr>
                          </a:solidFill>
                          <a:latin typeface="Cambria Math" panose="02040503050406030204" pitchFamily="18" charset="0"/>
                        </a:rPr>
                        <m:t>×1.175=463 </m:t>
                      </m:r>
                      <m:r>
                        <a:rPr lang="en-CA" sz="2400">
                          <a:solidFill>
                            <a:schemeClr val="tx1">
                              <a:lumMod val="85000"/>
                              <a:lumOff val="15000"/>
                            </a:schemeClr>
                          </a:solidFill>
                          <a:latin typeface="Cambria Math" panose="02040503050406030204" pitchFamily="18" charset="0"/>
                        </a:rPr>
                        <m:t>𝑘𝑁</m:t>
                      </m:r>
                    </m:oMath>
                  </m:oMathPara>
                </a14:m>
                <a:endParaRPr lang="en-CA" sz="2400" dirty="0">
                  <a:solidFill>
                    <a:schemeClr val="tx1">
                      <a:lumMod val="85000"/>
                      <a:lumOff val="15000"/>
                    </a:schemeClr>
                  </a:solidFill>
                  <a:latin typeface="Century Gothic" panose="020B0502020202020204" pitchFamily="34" charset="0"/>
                </a:endParaRPr>
              </a:p>
              <a:p>
                <a:pPr marL="0" indent="0">
                  <a:lnSpc>
                    <a:spcPct val="110000"/>
                  </a:lnSpc>
                  <a:buNone/>
                </a:pPr>
                <a14:m>
                  <m:oMathPara xmlns:m="http://schemas.openxmlformats.org/officeDocument/2006/math">
                    <m:oMathParaPr>
                      <m:jc m:val="centerGroup"/>
                    </m:oMathParaPr>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m:t>
                          </m:r>
                        </m:e>
                        <m:sub>
                          <m:r>
                            <a:rPr lang="en-CA" sz="2400">
                              <a:solidFill>
                                <a:schemeClr val="tx1">
                                  <a:lumMod val="85000"/>
                                  <a:lumOff val="15000"/>
                                </a:schemeClr>
                              </a:solidFill>
                              <a:latin typeface="Cambria Math" panose="02040503050406030204" pitchFamily="18" charset="0"/>
                            </a:rPr>
                            <m:t>𝑇</m:t>
                          </m:r>
                        </m:sub>
                      </m:sSub>
                      <m:r>
                        <a:rPr lang="en-CA" sz="2400">
                          <a:solidFill>
                            <a:schemeClr val="tx1">
                              <a:lumMod val="85000"/>
                              <a:lumOff val="15000"/>
                            </a:schemeClr>
                          </a:solidFill>
                          <a:latin typeface="Cambria Math" panose="02040503050406030204" pitchFamily="18" charset="0"/>
                        </a:rPr>
                        <m:t>=72 </m:t>
                      </m:r>
                      <m:r>
                        <a:rPr lang="en-CA" sz="2400">
                          <a:solidFill>
                            <a:schemeClr val="tx1">
                              <a:lumMod val="85000"/>
                              <a:lumOff val="15000"/>
                            </a:schemeClr>
                          </a:solidFill>
                          <a:latin typeface="Cambria Math" panose="02040503050406030204" pitchFamily="18" charset="0"/>
                        </a:rPr>
                        <m:t>𝑚𝑚</m:t>
                      </m:r>
                      <m:r>
                        <a:rPr lang="en-CA" sz="2400">
                          <a:solidFill>
                            <a:schemeClr val="tx1">
                              <a:lumMod val="85000"/>
                              <a:lumOff val="15000"/>
                            </a:schemeClr>
                          </a:solidFill>
                          <a:latin typeface="Cambria Math" panose="02040503050406030204" pitchFamily="18" charset="0"/>
                        </a:rPr>
                        <m:t>×</m:t>
                      </m:r>
                      <m:d>
                        <m:dPr>
                          <m:ctrlPr>
                            <a:rPr lang="en-CA" sz="2400" i="1">
                              <a:solidFill>
                                <a:schemeClr val="tx1">
                                  <a:lumMod val="85000"/>
                                  <a:lumOff val="15000"/>
                                </a:schemeClr>
                              </a:solidFill>
                              <a:latin typeface="Cambria Math" panose="02040503050406030204" pitchFamily="18" charset="0"/>
                            </a:rPr>
                          </m:ctrlPr>
                        </m:dPr>
                        <m:e>
                          <m:r>
                            <a:rPr lang="en-CA" sz="2400">
                              <a:solidFill>
                                <a:schemeClr val="tx1">
                                  <a:lumMod val="85000"/>
                                  <a:lumOff val="15000"/>
                                </a:schemeClr>
                              </a:solidFill>
                              <a:latin typeface="Cambria Math" panose="02040503050406030204" pitchFamily="18" charset="0"/>
                            </a:rPr>
                            <m:t>1+0.25×0.70</m:t>
                          </m:r>
                        </m:e>
                      </m:d>
                      <m:r>
                        <a:rPr lang="en-CA" sz="2400">
                          <a:solidFill>
                            <a:schemeClr val="tx1">
                              <a:lumMod val="85000"/>
                              <a:lumOff val="15000"/>
                            </a:schemeClr>
                          </a:solidFill>
                          <a:latin typeface="Cambria Math" panose="02040503050406030204" pitchFamily="18" charset="0"/>
                        </a:rPr>
                        <m:t>=72 </m:t>
                      </m:r>
                      <m:r>
                        <a:rPr lang="en-CA" sz="2400">
                          <a:solidFill>
                            <a:schemeClr val="tx1">
                              <a:lumMod val="85000"/>
                              <a:lumOff val="15000"/>
                            </a:schemeClr>
                          </a:solidFill>
                          <a:latin typeface="Cambria Math" panose="02040503050406030204" pitchFamily="18" charset="0"/>
                        </a:rPr>
                        <m:t>𝑚𝑚</m:t>
                      </m:r>
                      <m:r>
                        <a:rPr lang="en-CA" sz="2400">
                          <a:solidFill>
                            <a:schemeClr val="tx1">
                              <a:lumMod val="85000"/>
                              <a:lumOff val="15000"/>
                            </a:schemeClr>
                          </a:solidFill>
                          <a:latin typeface="Cambria Math" panose="02040503050406030204" pitchFamily="18" charset="0"/>
                        </a:rPr>
                        <m:t>×1.175=85 </m:t>
                      </m:r>
                      <m:r>
                        <a:rPr lang="en-CA" sz="2400">
                          <a:solidFill>
                            <a:schemeClr val="tx1">
                              <a:lumMod val="85000"/>
                              <a:lumOff val="15000"/>
                            </a:schemeClr>
                          </a:solidFill>
                          <a:latin typeface="Cambria Math" panose="02040503050406030204" pitchFamily="18" charset="0"/>
                        </a:rPr>
                        <m:t>𝑚𝑚</m:t>
                      </m:r>
                    </m:oMath>
                  </m:oMathPara>
                </a14:m>
                <a:endParaRPr lang="en-CA" sz="2400" dirty="0">
                  <a:solidFill>
                    <a:schemeClr val="tx1">
                      <a:lumMod val="85000"/>
                      <a:lumOff val="15000"/>
                    </a:schemeClr>
                  </a:solidFill>
                  <a:latin typeface="Century Gothic" panose="020B0502020202020204" pitchFamily="34" charset="0"/>
                </a:endParaRPr>
              </a:p>
            </p:txBody>
          </p:sp>
        </mc:Choice>
        <mc:Fallback xmlns="">
          <p:sp>
            <p:nvSpPr>
              <p:cNvPr id="8" name="Content Placeholder 2">
                <a:extLst>
                  <a:ext uri="{FF2B5EF4-FFF2-40B4-BE49-F238E27FC236}">
                    <a16:creationId xmlns:a16="http://schemas.microsoft.com/office/drawing/2014/main" id="{6826A0E3-B9E0-4D1F-BB12-0A0D184DA426}"/>
                  </a:ext>
                </a:extLst>
              </p:cNvPr>
              <p:cNvSpPr>
                <a:spLocks noGrp="1" noRot="1" noChangeAspect="1" noMove="1" noResize="1" noEditPoints="1" noAdjustHandles="1" noChangeArrowheads="1" noChangeShapeType="1" noTextEdit="1"/>
              </p:cNvSpPr>
              <p:nvPr>
                <p:ph idx="1"/>
              </p:nvPr>
            </p:nvSpPr>
            <p:spPr>
              <a:xfrm>
                <a:off x="301752" y="1104628"/>
                <a:ext cx="11676888" cy="5883026"/>
              </a:xfrm>
              <a:blipFill>
                <a:blip r:embed="rId3"/>
                <a:stretch>
                  <a:fillRect l="-731" t="-725"/>
                </a:stretch>
              </a:blipFill>
            </p:spPr>
            <p:txBody>
              <a:bodyPr/>
              <a:lstStyle/>
              <a:p>
                <a:r>
                  <a:rPr lang="en-CA">
                    <a:noFill/>
                  </a:rPr>
                  <a:t> </a:t>
                </a:r>
              </a:p>
            </p:txBody>
          </p:sp>
        </mc:Fallback>
      </mc:AlternateContent>
      <p:sp>
        <p:nvSpPr>
          <p:cNvPr id="5" name="Title 4">
            <a:extLst>
              <a:ext uri="{FF2B5EF4-FFF2-40B4-BE49-F238E27FC236}">
                <a16:creationId xmlns:a16="http://schemas.microsoft.com/office/drawing/2014/main" id="{BBB644CC-0E14-4FD5-8172-EA1312232B4C}"/>
              </a:ext>
            </a:extLst>
          </p:cNvPr>
          <p:cNvSpPr txBox="1">
            <a:spLocks/>
          </p:cNvSpPr>
          <p:nvPr/>
        </p:nvSpPr>
        <p:spPr bwMode="auto">
          <a:xfrm>
            <a:off x="10243931" y="173916"/>
            <a:ext cx="1948070"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Glulam Girder Beams</a:t>
            </a:r>
          </a:p>
        </p:txBody>
      </p:sp>
    </p:spTree>
    <p:extLst>
      <p:ext uri="{BB962C8B-B14F-4D97-AF65-F5344CB8AC3E}">
        <p14:creationId xmlns:p14="http://schemas.microsoft.com/office/powerpoint/2010/main" val="229447798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SIMPLIFIED METHOD- GIRDERS</a:t>
            </a:r>
          </a:p>
        </p:txBody>
      </p:sp>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6826A0E3-B9E0-4D1F-BB12-0A0D184DA426}"/>
                  </a:ext>
                </a:extLst>
              </p:cNvPr>
              <p:cNvSpPr>
                <a:spLocks noGrp="1"/>
              </p:cNvSpPr>
              <p:nvPr>
                <p:ph idx="1"/>
              </p:nvPr>
            </p:nvSpPr>
            <p:spPr>
              <a:xfrm>
                <a:off x="301752" y="1104628"/>
                <a:ext cx="11676888" cy="5883026"/>
              </a:xfrm>
            </p:spPr>
            <p:txBody>
              <a:bodyPr>
                <a:noAutofit/>
              </a:bodyPr>
              <a:lstStyle/>
              <a:p>
                <a:pPr>
                  <a:lnSpc>
                    <a:spcPct val="110000"/>
                  </a:lnSpc>
                </a:pPr>
                <a:r>
                  <a:rPr lang="en-CA" sz="2400" dirty="0">
                    <a:solidFill>
                      <a:schemeClr val="tx1">
                        <a:lumMod val="85000"/>
                        <a:lumOff val="15000"/>
                      </a:schemeClr>
                    </a:solidFill>
                    <a:latin typeface="Century Gothic" panose="020B0502020202020204" pitchFamily="34" charset="0"/>
                  </a:rPr>
                  <a:t>The resulting maximum bending moment of interior and exterior girders due to CL-625-ONT live loading, </a:t>
                </a:r>
                <a14:m>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𝑀</m:t>
                        </m:r>
                      </m:e>
                      <m:sub>
                        <m:r>
                          <a:rPr lang="en-CA" sz="2400">
                            <a:solidFill>
                              <a:schemeClr val="tx1">
                                <a:lumMod val="85000"/>
                                <a:lumOff val="15000"/>
                              </a:schemeClr>
                            </a:solidFill>
                            <a:latin typeface="Cambria Math" panose="02040503050406030204" pitchFamily="18" charset="0"/>
                          </a:rPr>
                          <m:t>𝐿</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𝑖𝑛𝑡</m:t>
                        </m:r>
                      </m:sub>
                    </m:sSub>
                  </m:oMath>
                </a14:m>
                <a:r>
                  <a:rPr lang="en-CA" sz="2400" dirty="0">
                    <a:solidFill>
                      <a:schemeClr val="tx1">
                        <a:lumMod val="85000"/>
                        <a:lumOff val="15000"/>
                      </a:schemeClr>
                    </a:solidFill>
                    <a:latin typeface="Century Gothic" panose="020B0502020202020204" pitchFamily="34" charset="0"/>
                  </a:rPr>
                  <a:t> and </a:t>
                </a:r>
                <a14:m>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𝑀</m:t>
                        </m:r>
                      </m:e>
                      <m:sub>
                        <m:r>
                          <a:rPr lang="en-CA" sz="2400">
                            <a:solidFill>
                              <a:schemeClr val="tx1">
                                <a:lumMod val="85000"/>
                                <a:lumOff val="15000"/>
                              </a:schemeClr>
                            </a:solidFill>
                            <a:latin typeface="Cambria Math" panose="02040503050406030204" pitchFamily="18" charset="0"/>
                          </a:rPr>
                          <m:t>𝐿</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𝑒𝑥𝑡</m:t>
                        </m:r>
                      </m:sub>
                    </m:sSub>
                  </m:oMath>
                </a14:m>
                <a:r>
                  <a:rPr lang="en-CA" sz="2400" dirty="0">
                    <a:solidFill>
                      <a:schemeClr val="tx1">
                        <a:lumMod val="85000"/>
                        <a:lumOff val="15000"/>
                      </a:schemeClr>
                    </a:solidFill>
                    <a:latin typeface="Century Gothic" panose="020B0502020202020204" pitchFamily="34" charset="0"/>
                  </a:rPr>
                  <a:t>, respectively, are:</a:t>
                </a:r>
              </a:p>
              <a:p>
                <a:pPr>
                  <a:lnSpc>
                    <a:spcPct val="110000"/>
                  </a:lnSpc>
                </a:pPr>
                <a:endParaRPr lang="en-CA" sz="2400" dirty="0">
                  <a:solidFill>
                    <a:schemeClr val="tx1">
                      <a:lumMod val="85000"/>
                      <a:lumOff val="15000"/>
                    </a:schemeClr>
                  </a:solidFill>
                  <a:latin typeface="Century Gothic" panose="020B0502020202020204" pitchFamily="34" charset="0"/>
                </a:endParaRPr>
              </a:p>
              <a:p>
                <a:pPr marL="0" indent="0">
                  <a:lnSpc>
                    <a:spcPct val="110000"/>
                  </a:lnSpc>
                  <a:buNone/>
                </a:pPr>
                <a14:m>
                  <m:oMathPara xmlns:m="http://schemas.openxmlformats.org/officeDocument/2006/math">
                    <m:oMathParaPr>
                      <m:jc m:val="centerGroup"/>
                    </m:oMathParaPr>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𝑀</m:t>
                          </m:r>
                        </m:e>
                        <m:sub>
                          <m:r>
                            <a:rPr lang="en-CA" sz="2400">
                              <a:solidFill>
                                <a:schemeClr val="tx1">
                                  <a:lumMod val="85000"/>
                                  <a:lumOff val="15000"/>
                                </a:schemeClr>
                              </a:solidFill>
                              <a:latin typeface="Cambria Math" panose="02040503050406030204" pitchFamily="18" charset="0"/>
                            </a:rPr>
                            <m:t>𝐿</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𝑖𝑛𝑡</m:t>
                          </m:r>
                        </m:sub>
                      </m:sSub>
                      <m:r>
                        <a:rPr lang="en-CA" sz="2400">
                          <a:solidFill>
                            <a:schemeClr val="tx1">
                              <a:lumMod val="85000"/>
                              <a:lumOff val="15000"/>
                            </a:schemeClr>
                          </a:solidFill>
                          <a:latin typeface="Cambria Math" panose="02040503050406030204" pitchFamily="18" charset="0"/>
                        </a:rPr>
                        <m:t>=0.340×1.0×1769 </m:t>
                      </m:r>
                      <m:r>
                        <a:rPr lang="en-CA" sz="2400">
                          <a:solidFill>
                            <a:schemeClr val="tx1">
                              <a:lumMod val="85000"/>
                              <a:lumOff val="15000"/>
                            </a:schemeClr>
                          </a:solidFill>
                          <a:latin typeface="Cambria Math" panose="02040503050406030204" pitchFamily="18" charset="0"/>
                        </a:rPr>
                        <m:t>𝑘𝑁𝑚</m:t>
                      </m:r>
                      <m:r>
                        <a:rPr lang="en-CA" sz="2400">
                          <a:solidFill>
                            <a:schemeClr val="tx1">
                              <a:lumMod val="85000"/>
                              <a:lumOff val="15000"/>
                            </a:schemeClr>
                          </a:solidFill>
                          <a:latin typeface="Cambria Math" panose="02040503050406030204" pitchFamily="18" charset="0"/>
                        </a:rPr>
                        <m:t>=602 </m:t>
                      </m:r>
                      <m:r>
                        <a:rPr lang="en-CA" sz="2400">
                          <a:solidFill>
                            <a:schemeClr val="tx1">
                              <a:lumMod val="85000"/>
                              <a:lumOff val="15000"/>
                            </a:schemeClr>
                          </a:solidFill>
                          <a:latin typeface="Cambria Math" panose="02040503050406030204" pitchFamily="18" charset="0"/>
                        </a:rPr>
                        <m:t>𝑘𝑁𝑚</m:t>
                      </m:r>
                    </m:oMath>
                  </m:oMathPara>
                </a14:m>
                <a:endParaRPr lang="en-CA" sz="2400" dirty="0">
                  <a:solidFill>
                    <a:schemeClr val="tx1">
                      <a:lumMod val="85000"/>
                      <a:lumOff val="15000"/>
                    </a:schemeClr>
                  </a:solidFill>
                  <a:latin typeface="Century Gothic" panose="020B0502020202020204" pitchFamily="34" charset="0"/>
                </a:endParaRPr>
              </a:p>
              <a:p>
                <a:pPr marL="0" indent="0">
                  <a:lnSpc>
                    <a:spcPct val="110000"/>
                  </a:lnSpc>
                  <a:buNone/>
                </a:pPr>
                <a14:m>
                  <m:oMathPara xmlns:m="http://schemas.openxmlformats.org/officeDocument/2006/math">
                    <m:oMathParaPr>
                      <m:jc m:val="centerGroup"/>
                    </m:oMathParaPr>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𝑀</m:t>
                          </m:r>
                        </m:e>
                        <m:sub>
                          <m:r>
                            <a:rPr lang="en-CA" sz="2400">
                              <a:solidFill>
                                <a:schemeClr val="tx1">
                                  <a:lumMod val="85000"/>
                                  <a:lumOff val="15000"/>
                                </a:schemeClr>
                              </a:solidFill>
                              <a:latin typeface="Cambria Math" panose="02040503050406030204" pitchFamily="18" charset="0"/>
                            </a:rPr>
                            <m:t>𝐿</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𝑒𝑥𝑡</m:t>
                          </m:r>
                        </m:sub>
                      </m:sSub>
                      <m:r>
                        <a:rPr lang="en-CA" sz="2400">
                          <a:solidFill>
                            <a:schemeClr val="tx1">
                              <a:lumMod val="85000"/>
                              <a:lumOff val="15000"/>
                            </a:schemeClr>
                          </a:solidFill>
                          <a:latin typeface="Cambria Math" panose="02040503050406030204" pitchFamily="18" charset="0"/>
                        </a:rPr>
                        <m:t>=0.363×1.0×1769 </m:t>
                      </m:r>
                      <m:r>
                        <a:rPr lang="en-CA" sz="2400">
                          <a:solidFill>
                            <a:schemeClr val="tx1">
                              <a:lumMod val="85000"/>
                              <a:lumOff val="15000"/>
                            </a:schemeClr>
                          </a:solidFill>
                          <a:latin typeface="Cambria Math" panose="02040503050406030204" pitchFamily="18" charset="0"/>
                        </a:rPr>
                        <m:t>𝑘𝑁𝑚</m:t>
                      </m:r>
                      <m:r>
                        <a:rPr lang="en-CA" sz="2400">
                          <a:solidFill>
                            <a:schemeClr val="tx1">
                              <a:lumMod val="85000"/>
                              <a:lumOff val="15000"/>
                            </a:schemeClr>
                          </a:solidFill>
                          <a:latin typeface="Cambria Math" panose="02040503050406030204" pitchFamily="18" charset="0"/>
                        </a:rPr>
                        <m:t>=642 </m:t>
                      </m:r>
                      <m:r>
                        <a:rPr lang="en-CA" sz="2400">
                          <a:solidFill>
                            <a:schemeClr val="tx1">
                              <a:lumMod val="85000"/>
                              <a:lumOff val="15000"/>
                            </a:schemeClr>
                          </a:solidFill>
                          <a:latin typeface="Cambria Math" panose="02040503050406030204" pitchFamily="18" charset="0"/>
                        </a:rPr>
                        <m:t>𝑘𝑁𝑚</m:t>
                      </m:r>
                    </m:oMath>
                  </m:oMathPara>
                </a14:m>
                <a:endParaRPr lang="en-CA" sz="2400" dirty="0">
                  <a:solidFill>
                    <a:schemeClr val="tx1">
                      <a:lumMod val="85000"/>
                      <a:lumOff val="15000"/>
                    </a:schemeClr>
                  </a:solidFill>
                  <a:latin typeface="Century Gothic" panose="020B0502020202020204" pitchFamily="34" charset="0"/>
                </a:endParaRPr>
              </a:p>
              <a:p>
                <a:pPr>
                  <a:lnSpc>
                    <a:spcPct val="110000"/>
                  </a:lnSpc>
                </a:pPr>
                <a:r>
                  <a:rPr lang="en-CA" sz="2400" dirty="0">
                    <a:solidFill>
                      <a:schemeClr val="tx1">
                        <a:lumMod val="85000"/>
                        <a:lumOff val="15000"/>
                      </a:schemeClr>
                    </a:solidFill>
                    <a:latin typeface="Century Gothic" panose="020B0502020202020204" pitchFamily="34" charset="0"/>
                  </a:rPr>
                  <a:t>The resulting maximum shear force of interior and exterior girders due to CL-625-ONT live loading, </a:t>
                </a:r>
                <a14:m>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𝑉</m:t>
                        </m:r>
                      </m:e>
                      <m:sub>
                        <m:r>
                          <a:rPr lang="en-CA" sz="2400">
                            <a:solidFill>
                              <a:schemeClr val="tx1">
                                <a:lumMod val="85000"/>
                                <a:lumOff val="15000"/>
                              </a:schemeClr>
                            </a:solidFill>
                            <a:latin typeface="Cambria Math" panose="02040503050406030204" pitchFamily="18" charset="0"/>
                          </a:rPr>
                          <m:t>𝐿</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𝑖𝑛𝑡</m:t>
                        </m:r>
                      </m:sub>
                    </m:sSub>
                  </m:oMath>
                </a14:m>
                <a:r>
                  <a:rPr lang="en-CA" sz="2400" dirty="0">
                    <a:solidFill>
                      <a:schemeClr val="tx1">
                        <a:lumMod val="85000"/>
                        <a:lumOff val="15000"/>
                      </a:schemeClr>
                    </a:solidFill>
                    <a:latin typeface="Century Gothic" panose="020B0502020202020204" pitchFamily="34" charset="0"/>
                  </a:rPr>
                  <a:t> and </a:t>
                </a:r>
                <a14:m>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𝑉</m:t>
                        </m:r>
                      </m:e>
                      <m:sub>
                        <m:r>
                          <a:rPr lang="en-CA" sz="2400">
                            <a:solidFill>
                              <a:schemeClr val="tx1">
                                <a:lumMod val="85000"/>
                                <a:lumOff val="15000"/>
                              </a:schemeClr>
                            </a:solidFill>
                            <a:latin typeface="Cambria Math" panose="02040503050406030204" pitchFamily="18" charset="0"/>
                          </a:rPr>
                          <m:t>𝐿</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𝑒𝑥𝑡</m:t>
                        </m:r>
                      </m:sub>
                    </m:sSub>
                  </m:oMath>
                </a14:m>
                <a:r>
                  <a:rPr lang="en-CA" sz="2400" dirty="0">
                    <a:solidFill>
                      <a:schemeClr val="tx1">
                        <a:lumMod val="85000"/>
                        <a:lumOff val="15000"/>
                      </a:schemeClr>
                    </a:solidFill>
                    <a:latin typeface="Century Gothic" panose="020B0502020202020204" pitchFamily="34" charset="0"/>
                  </a:rPr>
                  <a:t>, respectively, are:</a:t>
                </a:r>
              </a:p>
              <a:p>
                <a:pPr>
                  <a:lnSpc>
                    <a:spcPct val="110000"/>
                  </a:lnSpc>
                </a:pPr>
                <a:endParaRPr lang="en-CA" sz="2400" dirty="0">
                  <a:solidFill>
                    <a:schemeClr val="tx1">
                      <a:lumMod val="85000"/>
                      <a:lumOff val="15000"/>
                    </a:schemeClr>
                  </a:solidFill>
                  <a:latin typeface="Century Gothic" panose="020B0502020202020204" pitchFamily="34" charset="0"/>
                </a:endParaRPr>
              </a:p>
              <a:p>
                <a:pPr marL="0" indent="0">
                  <a:lnSpc>
                    <a:spcPct val="110000"/>
                  </a:lnSpc>
                  <a:buNone/>
                </a:pPr>
                <a14:m>
                  <m:oMathPara xmlns:m="http://schemas.openxmlformats.org/officeDocument/2006/math">
                    <m:oMathParaPr>
                      <m:jc m:val="centerGroup"/>
                    </m:oMathParaPr>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𝑉</m:t>
                          </m:r>
                        </m:e>
                        <m:sub>
                          <m:r>
                            <a:rPr lang="en-CA" sz="2400">
                              <a:solidFill>
                                <a:schemeClr val="tx1">
                                  <a:lumMod val="85000"/>
                                  <a:lumOff val="15000"/>
                                </a:schemeClr>
                              </a:solidFill>
                              <a:latin typeface="Cambria Math" panose="02040503050406030204" pitchFamily="18" charset="0"/>
                            </a:rPr>
                            <m:t>𝐿</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𝑖𝑛𝑡</m:t>
                          </m:r>
                        </m:sub>
                      </m:sSub>
                      <m:r>
                        <a:rPr lang="en-CA" sz="2400">
                          <a:solidFill>
                            <a:schemeClr val="tx1">
                              <a:lumMod val="85000"/>
                              <a:lumOff val="15000"/>
                            </a:schemeClr>
                          </a:solidFill>
                          <a:latin typeface="Cambria Math" panose="02040503050406030204" pitchFamily="18" charset="0"/>
                        </a:rPr>
                        <m:t>=0.426×1.0×463 </m:t>
                      </m:r>
                      <m:r>
                        <a:rPr lang="en-CA" sz="2400">
                          <a:solidFill>
                            <a:schemeClr val="tx1">
                              <a:lumMod val="85000"/>
                              <a:lumOff val="15000"/>
                            </a:schemeClr>
                          </a:solidFill>
                          <a:latin typeface="Cambria Math" panose="02040503050406030204" pitchFamily="18" charset="0"/>
                        </a:rPr>
                        <m:t>𝑘𝑁</m:t>
                      </m:r>
                      <m:r>
                        <a:rPr lang="en-CA" sz="2400">
                          <a:solidFill>
                            <a:schemeClr val="tx1">
                              <a:lumMod val="85000"/>
                              <a:lumOff val="15000"/>
                            </a:schemeClr>
                          </a:solidFill>
                          <a:latin typeface="Cambria Math" panose="02040503050406030204" pitchFamily="18" charset="0"/>
                        </a:rPr>
                        <m:t>=198 </m:t>
                      </m:r>
                      <m:r>
                        <a:rPr lang="en-CA" sz="2400">
                          <a:solidFill>
                            <a:schemeClr val="tx1">
                              <a:lumMod val="85000"/>
                              <a:lumOff val="15000"/>
                            </a:schemeClr>
                          </a:solidFill>
                          <a:latin typeface="Cambria Math" panose="02040503050406030204" pitchFamily="18" charset="0"/>
                        </a:rPr>
                        <m:t>𝑘𝑁</m:t>
                      </m:r>
                    </m:oMath>
                  </m:oMathPara>
                </a14:m>
                <a:endParaRPr lang="en-CA" sz="2400" dirty="0">
                  <a:solidFill>
                    <a:schemeClr val="tx1">
                      <a:lumMod val="85000"/>
                      <a:lumOff val="15000"/>
                    </a:schemeClr>
                  </a:solidFill>
                  <a:latin typeface="Century Gothic" panose="020B0502020202020204" pitchFamily="34" charset="0"/>
                </a:endParaRPr>
              </a:p>
              <a:p>
                <a:pPr marL="0" indent="0">
                  <a:lnSpc>
                    <a:spcPct val="110000"/>
                  </a:lnSpc>
                  <a:buNone/>
                </a:pPr>
                <a14:m>
                  <m:oMathPara xmlns:m="http://schemas.openxmlformats.org/officeDocument/2006/math">
                    <m:oMathParaPr>
                      <m:jc m:val="centerGroup"/>
                    </m:oMathParaPr>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𝑉</m:t>
                          </m:r>
                        </m:e>
                        <m:sub>
                          <m:r>
                            <a:rPr lang="en-CA" sz="2400">
                              <a:solidFill>
                                <a:schemeClr val="tx1">
                                  <a:lumMod val="85000"/>
                                  <a:lumOff val="15000"/>
                                </a:schemeClr>
                              </a:solidFill>
                              <a:latin typeface="Cambria Math" panose="02040503050406030204" pitchFamily="18" charset="0"/>
                            </a:rPr>
                            <m:t>𝐿</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𝑒𝑥𝑡</m:t>
                          </m:r>
                        </m:sub>
                      </m:sSub>
                      <m:r>
                        <a:rPr lang="en-CA" sz="2400">
                          <a:solidFill>
                            <a:schemeClr val="tx1">
                              <a:lumMod val="85000"/>
                              <a:lumOff val="15000"/>
                            </a:schemeClr>
                          </a:solidFill>
                          <a:latin typeface="Cambria Math" panose="02040503050406030204" pitchFamily="18" charset="0"/>
                        </a:rPr>
                        <m:t>=0.426×1.0×463 </m:t>
                      </m:r>
                      <m:r>
                        <a:rPr lang="en-CA" sz="2400">
                          <a:solidFill>
                            <a:schemeClr val="tx1">
                              <a:lumMod val="85000"/>
                              <a:lumOff val="15000"/>
                            </a:schemeClr>
                          </a:solidFill>
                          <a:latin typeface="Cambria Math" panose="02040503050406030204" pitchFamily="18" charset="0"/>
                        </a:rPr>
                        <m:t>𝑘𝑁</m:t>
                      </m:r>
                      <m:r>
                        <a:rPr lang="en-CA" sz="2400">
                          <a:solidFill>
                            <a:schemeClr val="tx1">
                              <a:lumMod val="85000"/>
                              <a:lumOff val="15000"/>
                            </a:schemeClr>
                          </a:solidFill>
                          <a:latin typeface="Cambria Math" panose="02040503050406030204" pitchFamily="18" charset="0"/>
                        </a:rPr>
                        <m:t>=198 </m:t>
                      </m:r>
                      <m:r>
                        <a:rPr lang="en-CA" sz="2400">
                          <a:solidFill>
                            <a:schemeClr val="tx1">
                              <a:lumMod val="85000"/>
                              <a:lumOff val="15000"/>
                            </a:schemeClr>
                          </a:solidFill>
                          <a:latin typeface="Cambria Math" panose="02040503050406030204" pitchFamily="18" charset="0"/>
                        </a:rPr>
                        <m:t>𝑘</m:t>
                      </m:r>
                      <m:r>
                        <m:rPr>
                          <m:sty m:val="p"/>
                        </m:rPr>
                        <a:rPr lang="en-CA" sz="2400" b="0" i="0" smtClean="0">
                          <a:solidFill>
                            <a:schemeClr val="tx1">
                              <a:lumMod val="85000"/>
                              <a:lumOff val="15000"/>
                            </a:schemeClr>
                          </a:solidFill>
                          <a:latin typeface="Cambria Math" panose="02040503050406030204" pitchFamily="18" charset="0"/>
                        </a:rPr>
                        <m:t>N</m:t>
                      </m:r>
                    </m:oMath>
                  </m:oMathPara>
                </a14:m>
                <a:endParaRPr lang="en-CA" sz="2400" dirty="0">
                  <a:solidFill>
                    <a:schemeClr val="tx1">
                      <a:lumMod val="85000"/>
                      <a:lumOff val="15000"/>
                    </a:schemeClr>
                  </a:solidFill>
                  <a:latin typeface="Century Gothic" panose="020B0502020202020204" pitchFamily="34" charset="0"/>
                </a:endParaRPr>
              </a:p>
            </p:txBody>
          </p:sp>
        </mc:Choice>
        <mc:Fallback xmlns="">
          <p:sp>
            <p:nvSpPr>
              <p:cNvPr id="8" name="Content Placeholder 2">
                <a:extLst>
                  <a:ext uri="{FF2B5EF4-FFF2-40B4-BE49-F238E27FC236}">
                    <a16:creationId xmlns:a16="http://schemas.microsoft.com/office/drawing/2014/main" id="{6826A0E3-B9E0-4D1F-BB12-0A0D184DA426}"/>
                  </a:ext>
                </a:extLst>
              </p:cNvPr>
              <p:cNvSpPr>
                <a:spLocks noGrp="1" noRot="1" noChangeAspect="1" noMove="1" noResize="1" noEditPoints="1" noAdjustHandles="1" noChangeArrowheads="1" noChangeShapeType="1" noTextEdit="1"/>
              </p:cNvSpPr>
              <p:nvPr>
                <p:ph idx="1"/>
              </p:nvPr>
            </p:nvSpPr>
            <p:spPr>
              <a:xfrm>
                <a:off x="301752" y="1104628"/>
                <a:ext cx="11676888" cy="5883026"/>
              </a:xfrm>
              <a:blipFill>
                <a:blip r:embed="rId3"/>
                <a:stretch>
                  <a:fillRect l="-731" t="-725"/>
                </a:stretch>
              </a:blipFill>
            </p:spPr>
            <p:txBody>
              <a:bodyPr/>
              <a:lstStyle/>
              <a:p>
                <a:r>
                  <a:rPr lang="en-CA">
                    <a:noFill/>
                  </a:rPr>
                  <a:t> </a:t>
                </a:r>
              </a:p>
            </p:txBody>
          </p:sp>
        </mc:Fallback>
      </mc:AlternateContent>
      <p:sp>
        <p:nvSpPr>
          <p:cNvPr id="5" name="Title 4">
            <a:extLst>
              <a:ext uri="{FF2B5EF4-FFF2-40B4-BE49-F238E27FC236}">
                <a16:creationId xmlns:a16="http://schemas.microsoft.com/office/drawing/2014/main" id="{523D238F-3FA7-40A4-8F56-30A9D91466E9}"/>
              </a:ext>
            </a:extLst>
          </p:cNvPr>
          <p:cNvSpPr txBox="1">
            <a:spLocks/>
          </p:cNvSpPr>
          <p:nvPr/>
        </p:nvSpPr>
        <p:spPr bwMode="auto">
          <a:xfrm>
            <a:off x="10243931" y="173916"/>
            <a:ext cx="1948070"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Glulam Girder Beams</a:t>
            </a:r>
          </a:p>
        </p:txBody>
      </p:sp>
    </p:spTree>
    <p:extLst>
      <p:ext uri="{BB962C8B-B14F-4D97-AF65-F5344CB8AC3E}">
        <p14:creationId xmlns:p14="http://schemas.microsoft.com/office/powerpoint/2010/main" val="75482916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SIMPLIFIED METHOD- GIRDERS</a:t>
            </a:r>
          </a:p>
        </p:txBody>
      </p:sp>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6826A0E3-B9E0-4D1F-BB12-0A0D184DA426}"/>
                  </a:ext>
                </a:extLst>
              </p:cNvPr>
              <p:cNvSpPr>
                <a:spLocks noGrp="1"/>
              </p:cNvSpPr>
              <p:nvPr>
                <p:ph idx="1"/>
              </p:nvPr>
            </p:nvSpPr>
            <p:spPr>
              <a:xfrm>
                <a:off x="301752" y="1104628"/>
                <a:ext cx="11676888" cy="5883026"/>
              </a:xfrm>
            </p:spPr>
            <p:txBody>
              <a:bodyPr>
                <a:noAutofit/>
              </a:bodyPr>
              <a:lstStyle/>
              <a:p>
                <a:pPr>
                  <a:lnSpc>
                    <a:spcPct val="110000"/>
                  </a:lnSpc>
                </a:pPr>
                <a:r>
                  <a:rPr lang="en-CA" sz="2400" dirty="0">
                    <a:solidFill>
                      <a:schemeClr val="tx1">
                        <a:lumMod val="85000"/>
                        <a:lumOff val="15000"/>
                      </a:schemeClr>
                    </a:solidFill>
                    <a:latin typeface="Century Gothic" panose="020B0502020202020204" pitchFamily="34" charset="0"/>
                  </a:rPr>
                  <a:t>The maximum live load deflection at interior and exterior girders due to CL-625-ONT live loading, </a:t>
                </a:r>
                <a14:m>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m:t>
                        </m:r>
                      </m:e>
                      <m:sub>
                        <m:r>
                          <a:rPr lang="en-CA" sz="2400">
                            <a:solidFill>
                              <a:schemeClr val="tx1">
                                <a:lumMod val="85000"/>
                                <a:lumOff val="15000"/>
                              </a:schemeClr>
                            </a:solidFill>
                            <a:latin typeface="Cambria Math" panose="02040503050406030204" pitchFamily="18" charset="0"/>
                          </a:rPr>
                          <m:t>𝐿</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𝑖𝑛𝑡</m:t>
                        </m:r>
                      </m:sub>
                    </m:sSub>
                  </m:oMath>
                </a14:m>
                <a:r>
                  <a:rPr lang="en-CA" sz="2400" dirty="0">
                    <a:solidFill>
                      <a:schemeClr val="tx1">
                        <a:lumMod val="85000"/>
                        <a:lumOff val="15000"/>
                      </a:schemeClr>
                    </a:solidFill>
                    <a:latin typeface="Century Gothic" panose="020B0502020202020204" pitchFamily="34" charset="0"/>
                  </a:rPr>
                  <a:t> and </a:t>
                </a:r>
                <a14:m>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m:t>
                        </m:r>
                      </m:e>
                      <m:sub>
                        <m:r>
                          <a:rPr lang="en-CA" sz="2400">
                            <a:solidFill>
                              <a:schemeClr val="tx1">
                                <a:lumMod val="85000"/>
                                <a:lumOff val="15000"/>
                              </a:schemeClr>
                            </a:solidFill>
                            <a:latin typeface="Cambria Math" panose="02040503050406030204" pitchFamily="18" charset="0"/>
                          </a:rPr>
                          <m:t>𝐿</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𝑒𝑥𝑡</m:t>
                        </m:r>
                      </m:sub>
                    </m:sSub>
                  </m:oMath>
                </a14:m>
                <a:r>
                  <a:rPr lang="en-CA" sz="2400" dirty="0">
                    <a:solidFill>
                      <a:schemeClr val="tx1">
                        <a:lumMod val="85000"/>
                        <a:lumOff val="15000"/>
                      </a:schemeClr>
                    </a:solidFill>
                    <a:latin typeface="Century Gothic" panose="020B0502020202020204" pitchFamily="34" charset="0"/>
                  </a:rPr>
                  <a:t>, respectively, are:</a:t>
                </a:r>
              </a:p>
              <a:p>
                <a:pPr>
                  <a:lnSpc>
                    <a:spcPct val="110000"/>
                  </a:lnSpc>
                </a:pPr>
                <a:endParaRPr lang="en-CA" sz="2400" dirty="0">
                  <a:solidFill>
                    <a:schemeClr val="tx1">
                      <a:lumMod val="85000"/>
                      <a:lumOff val="15000"/>
                    </a:schemeClr>
                  </a:solidFill>
                  <a:latin typeface="Century Gothic" panose="020B0502020202020204" pitchFamily="34" charset="0"/>
                </a:endParaRPr>
              </a:p>
              <a:p>
                <a:pPr marL="0" indent="0">
                  <a:lnSpc>
                    <a:spcPct val="110000"/>
                  </a:lnSpc>
                  <a:buNone/>
                </a:pPr>
                <a14:m>
                  <m:oMathPara xmlns:m="http://schemas.openxmlformats.org/officeDocument/2006/math">
                    <m:oMathParaPr>
                      <m:jc m:val="centerGroup"/>
                    </m:oMathParaPr>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m:t>
                          </m:r>
                        </m:e>
                        <m:sub>
                          <m:r>
                            <a:rPr lang="en-CA" sz="2400">
                              <a:solidFill>
                                <a:schemeClr val="tx1">
                                  <a:lumMod val="85000"/>
                                  <a:lumOff val="15000"/>
                                </a:schemeClr>
                              </a:solidFill>
                              <a:latin typeface="Cambria Math" panose="02040503050406030204" pitchFamily="18" charset="0"/>
                            </a:rPr>
                            <m:t>𝐿</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𝑖𝑛𝑡</m:t>
                          </m:r>
                        </m:sub>
                      </m:sSub>
                      <m:r>
                        <a:rPr lang="en-CA" sz="2400">
                          <a:solidFill>
                            <a:schemeClr val="tx1">
                              <a:lumMod val="85000"/>
                              <a:lumOff val="15000"/>
                            </a:schemeClr>
                          </a:solidFill>
                          <a:latin typeface="Cambria Math" panose="02040503050406030204" pitchFamily="18" charset="0"/>
                        </a:rPr>
                        <m:t>=0.320×1.0×72 </m:t>
                      </m:r>
                      <m:r>
                        <a:rPr lang="en-CA" sz="2400">
                          <a:solidFill>
                            <a:schemeClr val="tx1">
                              <a:lumMod val="85000"/>
                              <a:lumOff val="15000"/>
                            </a:schemeClr>
                          </a:solidFill>
                          <a:latin typeface="Cambria Math" panose="02040503050406030204" pitchFamily="18" charset="0"/>
                        </a:rPr>
                        <m:t>𝑚𝑚</m:t>
                      </m:r>
                      <m:r>
                        <a:rPr lang="en-CA" sz="2400">
                          <a:solidFill>
                            <a:schemeClr val="tx1">
                              <a:lumMod val="85000"/>
                              <a:lumOff val="15000"/>
                            </a:schemeClr>
                          </a:solidFill>
                          <a:latin typeface="Cambria Math" panose="02040503050406030204" pitchFamily="18" charset="0"/>
                        </a:rPr>
                        <m:t>=23 </m:t>
                      </m:r>
                      <m:r>
                        <a:rPr lang="en-CA" sz="2400">
                          <a:solidFill>
                            <a:schemeClr val="tx1">
                              <a:lumMod val="85000"/>
                              <a:lumOff val="15000"/>
                            </a:schemeClr>
                          </a:solidFill>
                          <a:latin typeface="Cambria Math" panose="02040503050406030204" pitchFamily="18" charset="0"/>
                        </a:rPr>
                        <m:t>𝑚𝑚</m:t>
                      </m:r>
                    </m:oMath>
                  </m:oMathPara>
                </a14:m>
                <a:endParaRPr lang="en-CA" sz="2400" dirty="0">
                  <a:solidFill>
                    <a:schemeClr val="tx1">
                      <a:lumMod val="85000"/>
                      <a:lumOff val="15000"/>
                    </a:schemeClr>
                  </a:solidFill>
                  <a:latin typeface="Century Gothic" panose="020B0502020202020204" pitchFamily="34" charset="0"/>
                </a:endParaRPr>
              </a:p>
              <a:p>
                <a:pPr marL="0" indent="0">
                  <a:lnSpc>
                    <a:spcPct val="110000"/>
                  </a:lnSpc>
                  <a:buNone/>
                </a:pPr>
                <a14:m>
                  <m:oMathPara xmlns:m="http://schemas.openxmlformats.org/officeDocument/2006/math">
                    <m:oMathParaPr>
                      <m:jc m:val="centerGroup"/>
                    </m:oMathParaPr>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m:t>
                          </m:r>
                        </m:e>
                        <m:sub>
                          <m:r>
                            <a:rPr lang="en-CA" sz="2400">
                              <a:solidFill>
                                <a:schemeClr val="tx1">
                                  <a:lumMod val="85000"/>
                                  <a:lumOff val="15000"/>
                                </a:schemeClr>
                              </a:solidFill>
                              <a:latin typeface="Cambria Math" panose="02040503050406030204" pitchFamily="18" charset="0"/>
                            </a:rPr>
                            <m:t>𝐿</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𝑒𝑥𝑡</m:t>
                          </m:r>
                        </m:sub>
                      </m:sSub>
                      <m:r>
                        <a:rPr lang="en-CA" sz="2400">
                          <a:solidFill>
                            <a:schemeClr val="tx1">
                              <a:lumMod val="85000"/>
                              <a:lumOff val="15000"/>
                            </a:schemeClr>
                          </a:solidFill>
                          <a:latin typeface="Cambria Math" panose="02040503050406030204" pitchFamily="18" charset="0"/>
                        </a:rPr>
                        <m:t>=0.282×1.0×72 </m:t>
                      </m:r>
                      <m:r>
                        <a:rPr lang="en-CA" sz="2400">
                          <a:solidFill>
                            <a:schemeClr val="tx1">
                              <a:lumMod val="85000"/>
                              <a:lumOff val="15000"/>
                            </a:schemeClr>
                          </a:solidFill>
                          <a:latin typeface="Cambria Math" panose="02040503050406030204" pitchFamily="18" charset="0"/>
                        </a:rPr>
                        <m:t>𝑚𝑚</m:t>
                      </m:r>
                      <m:r>
                        <a:rPr lang="en-CA" sz="2400">
                          <a:solidFill>
                            <a:schemeClr val="tx1">
                              <a:lumMod val="85000"/>
                              <a:lumOff val="15000"/>
                            </a:schemeClr>
                          </a:solidFill>
                          <a:latin typeface="Cambria Math" panose="02040503050406030204" pitchFamily="18" charset="0"/>
                        </a:rPr>
                        <m:t>=21 </m:t>
                      </m:r>
                      <m:r>
                        <a:rPr lang="en-CA" sz="2400">
                          <a:solidFill>
                            <a:schemeClr val="tx1">
                              <a:lumMod val="85000"/>
                              <a:lumOff val="15000"/>
                            </a:schemeClr>
                          </a:solidFill>
                          <a:latin typeface="Cambria Math" panose="02040503050406030204" pitchFamily="18" charset="0"/>
                        </a:rPr>
                        <m:t>𝑚𝑚</m:t>
                      </m:r>
                    </m:oMath>
                  </m:oMathPara>
                </a14:m>
                <a:endParaRPr lang="en-CA" sz="2400" dirty="0">
                  <a:solidFill>
                    <a:schemeClr val="tx1">
                      <a:lumMod val="85000"/>
                      <a:lumOff val="15000"/>
                    </a:schemeClr>
                  </a:solidFill>
                  <a:latin typeface="Century Gothic" panose="020B0502020202020204" pitchFamily="34" charset="0"/>
                </a:endParaRPr>
              </a:p>
            </p:txBody>
          </p:sp>
        </mc:Choice>
        <mc:Fallback xmlns="">
          <p:sp>
            <p:nvSpPr>
              <p:cNvPr id="8" name="Content Placeholder 2">
                <a:extLst>
                  <a:ext uri="{FF2B5EF4-FFF2-40B4-BE49-F238E27FC236}">
                    <a16:creationId xmlns:a16="http://schemas.microsoft.com/office/drawing/2014/main" id="{6826A0E3-B9E0-4D1F-BB12-0A0D184DA426}"/>
                  </a:ext>
                </a:extLst>
              </p:cNvPr>
              <p:cNvSpPr>
                <a:spLocks noGrp="1" noRot="1" noChangeAspect="1" noMove="1" noResize="1" noEditPoints="1" noAdjustHandles="1" noChangeArrowheads="1" noChangeShapeType="1" noTextEdit="1"/>
              </p:cNvSpPr>
              <p:nvPr>
                <p:ph idx="1"/>
              </p:nvPr>
            </p:nvSpPr>
            <p:spPr>
              <a:xfrm>
                <a:off x="301752" y="1104628"/>
                <a:ext cx="11676888" cy="5883026"/>
              </a:xfrm>
              <a:blipFill>
                <a:blip r:embed="rId3"/>
                <a:stretch>
                  <a:fillRect l="-731" t="-725"/>
                </a:stretch>
              </a:blipFill>
            </p:spPr>
            <p:txBody>
              <a:bodyPr/>
              <a:lstStyle/>
              <a:p>
                <a:r>
                  <a:rPr lang="en-CA">
                    <a:noFill/>
                  </a:rPr>
                  <a:t> </a:t>
                </a:r>
              </a:p>
            </p:txBody>
          </p:sp>
        </mc:Fallback>
      </mc:AlternateContent>
      <p:sp>
        <p:nvSpPr>
          <p:cNvPr id="5" name="Title 4">
            <a:extLst>
              <a:ext uri="{FF2B5EF4-FFF2-40B4-BE49-F238E27FC236}">
                <a16:creationId xmlns:a16="http://schemas.microsoft.com/office/drawing/2014/main" id="{06EB237C-67F6-4E5E-BAC2-F698DBFDE0C4}"/>
              </a:ext>
            </a:extLst>
          </p:cNvPr>
          <p:cNvSpPr txBox="1">
            <a:spLocks/>
          </p:cNvSpPr>
          <p:nvPr/>
        </p:nvSpPr>
        <p:spPr bwMode="auto">
          <a:xfrm>
            <a:off x="10243931" y="173916"/>
            <a:ext cx="1948070"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Glulam Girder Beams</a:t>
            </a:r>
          </a:p>
        </p:txBody>
      </p:sp>
    </p:spTree>
    <p:extLst>
      <p:ext uri="{BB962C8B-B14F-4D97-AF65-F5344CB8AC3E}">
        <p14:creationId xmlns:p14="http://schemas.microsoft.com/office/powerpoint/2010/main" val="157612229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a:latin typeface="+mn-lt"/>
              </a:rPr>
              <a:t>STRUCTURAL ANALYSIS - GIRDERS</a:t>
            </a:r>
            <a:endParaRPr lang="en-US" kern="0" dirty="0">
              <a:latin typeface="+mn-lt"/>
            </a:endParaRPr>
          </a:p>
        </p:txBody>
      </p:sp>
      <p:sp>
        <p:nvSpPr>
          <p:cNvPr id="8" name="Content Placeholder 2">
            <a:extLst>
              <a:ext uri="{FF2B5EF4-FFF2-40B4-BE49-F238E27FC236}">
                <a16:creationId xmlns:a16="http://schemas.microsoft.com/office/drawing/2014/main" id="{6826A0E3-B9E0-4D1F-BB12-0A0D184DA426}"/>
              </a:ext>
            </a:extLst>
          </p:cNvPr>
          <p:cNvSpPr>
            <a:spLocks noGrp="1"/>
          </p:cNvSpPr>
          <p:nvPr>
            <p:ph idx="1"/>
          </p:nvPr>
        </p:nvSpPr>
        <p:spPr>
          <a:xfrm>
            <a:off x="301752" y="1104628"/>
            <a:ext cx="11676888" cy="5540647"/>
          </a:xfrm>
        </p:spPr>
        <p:txBody>
          <a:bodyPr>
            <a:normAutofit lnSpcReduction="10000"/>
          </a:bodyPr>
          <a:lstStyle/>
          <a:p>
            <a:pPr lvl="1">
              <a:buFont typeface="Arial" panose="020B0604020202020204" pitchFamily="34" charset="0"/>
              <a:buChar char="•"/>
            </a:pPr>
            <a:r>
              <a:rPr lang="en-CA" altLang="en-US" dirty="0">
                <a:solidFill>
                  <a:schemeClr val="tx1">
                    <a:lumMod val="85000"/>
                    <a:lumOff val="15000"/>
                  </a:schemeClr>
                </a:solidFill>
                <a:latin typeface="Century Gothic" panose="020B0502020202020204" pitchFamily="34" charset="0"/>
              </a:rPr>
              <a:t>Comparison of simplified method and computer structural analysis results:</a:t>
            </a:r>
          </a:p>
          <a:p>
            <a:pPr lvl="1">
              <a:buFont typeface="Arial" panose="020B0604020202020204" pitchFamily="34" charset="0"/>
              <a:buChar char="•"/>
            </a:pPr>
            <a:endParaRPr lang="en-CA" altLang="en-US"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endParaRPr lang="en-CA" altLang="en-US"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endParaRPr lang="en-CA" altLang="en-US"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endParaRPr lang="en-CA" altLang="en-US"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endParaRPr lang="en-CA" altLang="en-US"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endParaRPr lang="en-CA" altLang="en-US"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endParaRPr lang="en-CA" altLang="en-US"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endParaRPr lang="en-CA" altLang="en-US"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endParaRPr lang="en-CA" altLang="en-US" sz="1000"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r>
              <a:rPr lang="en-CA" altLang="en-US" dirty="0">
                <a:solidFill>
                  <a:schemeClr val="bg1"/>
                </a:solidFill>
                <a:latin typeface="Century Gothic" panose="020B0502020202020204" pitchFamily="34" charset="0"/>
              </a:rPr>
              <a:t>Exterior girder bending moments similar for both methods</a:t>
            </a:r>
          </a:p>
          <a:p>
            <a:pPr lvl="1">
              <a:buFont typeface="Arial" panose="020B0604020202020204" pitchFamily="34" charset="0"/>
              <a:buChar char="•"/>
            </a:pPr>
            <a:endParaRPr lang="en-CA" altLang="en-US" sz="1000" dirty="0">
              <a:solidFill>
                <a:schemeClr val="bg1"/>
              </a:solidFill>
              <a:latin typeface="Century Gothic" panose="020B0502020202020204" pitchFamily="34" charset="0"/>
            </a:endParaRPr>
          </a:p>
          <a:p>
            <a:pPr lvl="1">
              <a:buFont typeface="Arial" panose="020B0604020202020204" pitchFamily="34" charset="0"/>
              <a:buChar char="•"/>
            </a:pPr>
            <a:r>
              <a:rPr lang="en-CA" altLang="en-US" dirty="0">
                <a:solidFill>
                  <a:schemeClr val="bg1"/>
                </a:solidFill>
                <a:latin typeface="Century Gothic" panose="020B0502020202020204" pitchFamily="34" charset="0"/>
              </a:rPr>
              <a:t>Interior girder bending moments overestimated by simplified method</a:t>
            </a:r>
          </a:p>
          <a:p>
            <a:pPr lvl="1">
              <a:buFont typeface="Arial" panose="020B0604020202020204" pitchFamily="34" charset="0"/>
              <a:buChar char="•"/>
            </a:pPr>
            <a:endParaRPr lang="en-CA" altLang="en-US" sz="1000" dirty="0">
              <a:solidFill>
                <a:schemeClr val="bg1"/>
              </a:solidFill>
              <a:latin typeface="Century Gothic" panose="020B0502020202020204" pitchFamily="34" charset="0"/>
            </a:endParaRPr>
          </a:p>
          <a:p>
            <a:pPr lvl="1">
              <a:buFont typeface="Arial" panose="020B0604020202020204" pitchFamily="34" charset="0"/>
              <a:buChar char="•"/>
            </a:pPr>
            <a:r>
              <a:rPr lang="en-CA" altLang="en-US" dirty="0">
                <a:solidFill>
                  <a:schemeClr val="bg1"/>
                </a:solidFill>
                <a:latin typeface="Century Gothic" panose="020B0502020202020204" pitchFamily="34" charset="0"/>
              </a:rPr>
              <a:t>Shear forces and live load deflections overestimated by simplified method</a:t>
            </a:r>
          </a:p>
          <a:p>
            <a:pPr eaLnBrk="1" hangingPunct="1">
              <a:buFont typeface="Arial" panose="020B0604020202020204" pitchFamily="34" charset="0"/>
              <a:buChar char="•"/>
            </a:pPr>
            <a:endParaRPr lang="en-CA" altLang="en-US" sz="1000" dirty="0">
              <a:solidFill>
                <a:schemeClr val="tx1">
                  <a:lumMod val="85000"/>
                  <a:lumOff val="15000"/>
                </a:schemeClr>
              </a:solidFill>
              <a:latin typeface="Century Gothic" panose="020B0502020202020204" pitchFamily="34" charset="0"/>
            </a:endParaRPr>
          </a:p>
        </p:txBody>
      </p:sp>
      <p:pic>
        <p:nvPicPr>
          <p:cNvPr id="2" name="Picture 1">
            <a:extLst>
              <a:ext uri="{FF2B5EF4-FFF2-40B4-BE49-F238E27FC236}">
                <a16:creationId xmlns:a16="http://schemas.microsoft.com/office/drawing/2014/main" id="{BED29F04-655B-4826-8915-DF3A485FA02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98221" y="1874520"/>
            <a:ext cx="10698552" cy="2693235"/>
          </a:xfrm>
          <a:prstGeom prst="rect">
            <a:avLst/>
          </a:prstGeom>
        </p:spPr>
      </p:pic>
      <p:sp>
        <p:nvSpPr>
          <p:cNvPr id="5" name="Title 4">
            <a:extLst>
              <a:ext uri="{FF2B5EF4-FFF2-40B4-BE49-F238E27FC236}">
                <a16:creationId xmlns:a16="http://schemas.microsoft.com/office/drawing/2014/main" id="{83FEC54E-DB08-4C6F-8884-A4BE940EDD45}"/>
              </a:ext>
            </a:extLst>
          </p:cNvPr>
          <p:cNvSpPr txBox="1">
            <a:spLocks/>
          </p:cNvSpPr>
          <p:nvPr/>
        </p:nvSpPr>
        <p:spPr bwMode="auto">
          <a:xfrm>
            <a:off x="10243931" y="173916"/>
            <a:ext cx="1948070"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Glulam Girder Beams</a:t>
            </a:r>
          </a:p>
        </p:txBody>
      </p:sp>
    </p:spTree>
    <p:extLst>
      <p:ext uri="{BB962C8B-B14F-4D97-AF65-F5344CB8AC3E}">
        <p14:creationId xmlns:p14="http://schemas.microsoft.com/office/powerpoint/2010/main" val="23109317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a:latin typeface="+mn-lt"/>
              </a:rPr>
              <a:t>STRUCTURAL ANALYSIS - GIRDERS</a:t>
            </a:r>
            <a:endParaRPr lang="en-US" kern="0" dirty="0">
              <a:latin typeface="+mn-lt"/>
            </a:endParaRPr>
          </a:p>
        </p:txBody>
      </p:sp>
      <p:sp>
        <p:nvSpPr>
          <p:cNvPr id="8" name="Content Placeholder 2">
            <a:extLst>
              <a:ext uri="{FF2B5EF4-FFF2-40B4-BE49-F238E27FC236}">
                <a16:creationId xmlns:a16="http://schemas.microsoft.com/office/drawing/2014/main" id="{6826A0E3-B9E0-4D1F-BB12-0A0D184DA426}"/>
              </a:ext>
            </a:extLst>
          </p:cNvPr>
          <p:cNvSpPr>
            <a:spLocks noGrp="1"/>
          </p:cNvSpPr>
          <p:nvPr>
            <p:ph idx="1"/>
          </p:nvPr>
        </p:nvSpPr>
        <p:spPr>
          <a:xfrm>
            <a:off x="301752" y="1104628"/>
            <a:ext cx="11676888" cy="5540647"/>
          </a:xfrm>
        </p:spPr>
        <p:txBody>
          <a:bodyPr>
            <a:normAutofit lnSpcReduction="10000"/>
          </a:bodyPr>
          <a:lstStyle/>
          <a:p>
            <a:pPr lvl="1">
              <a:buFont typeface="Arial" panose="020B0604020202020204" pitchFamily="34" charset="0"/>
              <a:buChar char="•"/>
            </a:pPr>
            <a:r>
              <a:rPr lang="en-CA" altLang="en-US" dirty="0">
                <a:solidFill>
                  <a:schemeClr val="tx1">
                    <a:lumMod val="85000"/>
                    <a:lumOff val="15000"/>
                  </a:schemeClr>
                </a:solidFill>
                <a:latin typeface="Century Gothic" panose="020B0502020202020204" pitchFamily="34" charset="0"/>
              </a:rPr>
              <a:t>Comparison of simplified method and computer structural analysis results:</a:t>
            </a:r>
          </a:p>
          <a:p>
            <a:pPr lvl="1">
              <a:buFont typeface="Arial" panose="020B0604020202020204" pitchFamily="34" charset="0"/>
              <a:buChar char="•"/>
            </a:pPr>
            <a:endParaRPr lang="en-CA" altLang="en-US"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endParaRPr lang="en-CA" altLang="en-US"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endParaRPr lang="en-CA" altLang="en-US"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endParaRPr lang="en-CA" altLang="en-US"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endParaRPr lang="en-CA" altLang="en-US"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endParaRPr lang="en-CA" altLang="en-US"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endParaRPr lang="en-CA" altLang="en-US"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endParaRPr lang="en-CA" altLang="en-US"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endParaRPr lang="en-CA" altLang="en-US" sz="1200"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r>
              <a:rPr lang="en-CA" altLang="en-US" dirty="0">
                <a:solidFill>
                  <a:schemeClr val="tx1">
                    <a:lumMod val="85000"/>
                    <a:lumOff val="15000"/>
                  </a:schemeClr>
                </a:solidFill>
                <a:latin typeface="Century Gothic" panose="020B0502020202020204" pitchFamily="34" charset="0"/>
              </a:rPr>
              <a:t>Exterior girder bending moments similar for both analysis methods</a:t>
            </a:r>
          </a:p>
          <a:p>
            <a:pPr lvl="1">
              <a:buFont typeface="Arial" panose="020B0604020202020204" pitchFamily="34" charset="0"/>
              <a:buChar char="•"/>
            </a:pPr>
            <a:endParaRPr lang="en-CA" altLang="en-US" sz="1000"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r>
              <a:rPr lang="en-CA" altLang="en-US" dirty="0">
                <a:solidFill>
                  <a:schemeClr val="bg1"/>
                </a:solidFill>
                <a:latin typeface="Century Gothic" panose="020B0502020202020204" pitchFamily="34" charset="0"/>
              </a:rPr>
              <a:t>Interior girder bending moments overestimated by simplified method</a:t>
            </a:r>
          </a:p>
          <a:p>
            <a:pPr lvl="1">
              <a:buFont typeface="Arial" panose="020B0604020202020204" pitchFamily="34" charset="0"/>
              <a:buChar char="•"/>
            </a:pPr>
            <a:endParaRPr lang="en-CA" altLang="en-US" sz="1000" dirty="0">
              <a:solidFill>
                <a:schemeClr val="bg1"/>
              </a:solidFill>
              <a:latin typeface="Century Gothic" panose="020B0502020202020204" pitchFamily="34" charset="0"/>
            </a:endParaRPr>
          </a:p>
          <a:p>
            <a:pPr lvl="1">
              <a:buFont typeface="Arial" panose="020B0604020202020204" pitchFamily="34" charset="0"/>
              <a:buChar char="•"/>
            </a:pPr>
            <a:r>
              <a:rPr lang="en-CA" altLang="en-US" dirty="0">
                <a:solidFill>
                  <a:schemeClr val="bg1"/>
                </a:solidFill>
                <a:latin typeface="Century Gothic" panose="020B0502020202020204" pitchFamily="34" charset="0"/>
              </a:rPr>
              <a:t>Shear forces and live load deflections overestimated by simplified method</a:t>
            </a:r>
          </a:p>
          <a:p>
            <a:pPr eaLnBrk="1" hangingPunct="1">
              <a:buFont typeface="Arial" panose="020B0604020202020204" pitchFamily="34" charset="0"/>
              <a:buChar char="•"/>
            </a:pPr>
            <a:endParaRPr lang="en-CA" altLang="en-US" sz="1000" dirty="0">
              <a:solidFill>
                <a:schemeClr val="tx1">
                  <a:lumMod val="85000"/>
                  <a:lumOff val="15000"/>
                </a:schemeClr>
              </a:solidFill>
              <a:latin typeface="Century Gothic" panose="020B0502020202020204" pitchFamily="34" charset="0"/>
            </a:endParaRPr>
          </a:p>
        </p:txBody>
      </p:sp>
      <p:pic>
        <p:nvPicPr>
          <p:cNvPr id="2" name="Picture 1">
            <a:extLst>
              <a:ext uri="{FF2B5EF4-FFF2-40B4-BE49-F238E27FC236}">
                <a16:creationId xmlns:a16="http://schemas.microsoft.com/office/drawing/2014/main" id="{BED29F04-655B-4826-8915-DF3A485FA02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98221" y="1874520"/>
            <a:ext cx="10698552" cy="2693235"/>
          </a:xfrm>
          <a:prstGeom prst="rect">
            <a:avLst/>
          </a:prstGeom>
        </p:spPr>
      </p:pic>
      <p:sp>
        <p:nvSpPr>
          <p:cNvPr id="3" name="Rectangle 2">
            <a:extLst>
              <a:ext uri="{FF2B5EF4-FFF2-40B4-BE49-F238E27FC236}">
                <a16:creationId xmlns:a16="http://schemas.microsoft.com/office/drawing/2014/main" id="{F435DF22-AAB5-4B5F-9FB1-9A492F8C5C31}"/>
              </a:ext>
            </a:extLst>
          </p:cNvPr>
          <p:cNvSpPr/>
          <p:nvPr/>
        </p:nvSpPr>
        <p:spPr bwMode="auto">
          <a:xfrm>
            <a:off x="584861" y="1700808"/>
            <a:ext cx="5871179" cy="18002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ＭＳ Ｐゴシック" pitchFamily="34" charset="-128"/>
            </a:endParaRPr>
          </a:p>
        </p:txBody>
      </p:sp>
      <p:sp>
        <p:nvSpPr>
          <p:cNvPr id="6" name="Title 4">
            <a:extLst>
              <a:ext uri="{FF2B5EF4-FFF2-40B4-BE49-F238E27FC236}">
                <a16:creationId xmlns:a16="http://schemas.microsoft.com/office/drawing/2014/main" id="{3B71723C-104E-44E4-8B9A-3C5CF2A89DBB}"/>
              </a:ext>
            </a:extLst>
          </p:cNvPr>
          <p:cNvSpPr txBox="1">
            <a:spLocks/>
          </p:cNvSpPr>
          <p:nvPr/>
        </p:nvSpPr>
        <p:spPr bwMode="auto">
          <a:xfrm>
            <a:off x="10243931" y="173916"/>
            <a:ext cx="1948070"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Glulam Girder Beams</a:t>
            </a:r>
          </a:p>
        </p:txBody>
      </p:sp>
    </p:spTree>
    <p:extLst>
      <p:ext uri="{BB962C8B-B14F-4D97-AF65-F5344CB8AC3E}">
        <p14:creationId xmlns:p14="http://schemas.microsoft.com/office/powerpoint/2010/main" val="140723257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a:latin typeface="+mn-lt"/>
              </a:rPr>
              <a:t>STRUCTURAL ANALYSIS - GIRDERS</a:t>
            </a:r>
            <a:endParaRPr lang="en-US" kern="0" dirty="0">
              <a:latin typeface="+mn-lt"/>
            </a:endParaRPr>
          </a:p>
        </p:txBody>
      </p:sp>
      <p:sp>
        <p:nvSpPr>
          <p:cNvPr id="8" name="Content Placeholder 2">
            <a:extLst>
              <a:ext uri="{FF2B5EF4-FFF2-40B4-BE49-F238E27FC236}">
                <a16:creationId xmlns:a16="http://schemas.microsoft.com/office/drawing/2014/main" id="{6826A0E3-B9E0-4D1F-BB12-0A0D184DA426}"/>
              </a:ext>
            </a:extLst>
          </p:cNvPr>
          <p:cNvSpPr>
            <a:spLocks noGrp="1"/>
          </p:cNvSpPr>
          <p:nvPr>
            <p:ph idx="1"/>
          </p:nvPr>
        </p:nvSpPr>
        <p:spPr>
          <a:xfrm>
            <a:off x="301752" y="1104628"/>
            <a:ext cx="11676888" cy="5540647"/>
          </a:xfrm>
        </p:spPr>
        <p:txBody>
          <a:bodyPr>
            <a:normAutofit lnSpcReduction="10000"/>
          </a:bodyPr>
          <a:lstStyle/>
          <a:p>
            <a:pPr lvl="1">
              <a:buFont typeface="Arial" panose="020B0604020202020204" pitchFamily="34" charset="0"/>
              <a:buChar char="•"/>
            </a:pPr>
            <a:r>
              <a:rPr lang="en-CA" altLang="en-US" dirty="0">
                <a:solidFill>
                  <a:schemeClr val="tx1">
                    <a:lumMod val="85000"/>
                    <a:lumOff val="15000"/>
                  </a:schemeClr>
                </a:solidFill>
                <a:latin typeface="Century Gothic" panose="020B0502020202020204" pitchFamily="34" charset="0"/>
              </a:rPr>
              <a:t>Comparison of simplified method and computer structural analysis results:</a:t>
            </a:r>
          </a:p>
          <a:p>
            <a:pPr lvl="1">
              <a:buFont typeface="Arial" panose="020B0604020202020204" pitchFamily="34" charset="0"/>
              <a:buChar char="•"/>
            </a:pPr>
            <a:endParaRPr lang="en-CA" altLang="en-US"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endParaRPr lang="en-CA" altLang="en-US"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endParaRPr lang="en-CA" altLang="en-US"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endParaRPr lang="en-CA" altLang="en-US"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endParaRPr lang="en-CA" altLang="en-US"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endParaRPr lang="en-CA" altLang="en-US"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endParaRPr lang="en-CA" altLang="en-US"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endParaRPr lang="en-CA" altLang="en-US"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endParaRPr lang="en-CA" altLang="en-US" sz="1200"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r>
              <a:rPr lang="en-CA" altLang="en-US" dirty="0">
                <a:solidFill>
                  <a:schemeClr val="tx1">
                    <a:lumMod val="85000"/>
                    <a:lumOff val="15000"/>
                  </a:schemeClr>
                </a:solidFill>
                <a:latin typeface="Century Gothic" panose="020B0502020202020204" pitchFamily="34" charset="0"/>
              </a:rPr>
              <a:t>Interior girder bending moments overestimated by simplified method</a:t>
            </a:r>
          </a:p>
          <a:p>
            <a:pPr lvl="1">
              <a:buFont typeface="Arial" panose="020B0604020202020204" pitchFamily="34" charset="0"/>
              <a:buChar char="•"/>
            </a:pPr>
            <a:endParaRPr lang="en-CA" altLang="en-US" sz="1000"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r>
              <a:rPr lang="en-CA" altLang="en-US" dirty="0">
                <a:solidFill>
                  <a:schemeClr val="bg1"/>
                </a:solidFill>
                <a:latin typeface="Century Gothic" panose="020B0502020202020204" pitchFamily="34" charset="0"/>
              </a:rPr>
              <a:t>Interior girder bending moments overestimated by simplified method</a:t>
            </a:r>
          </a:p>
          <a:p>
            <a:pPr lvl="1">
              <a:buFont typeface="Arial" panose="020B0604020202020204" pitchFamily="34" charset="0"/>
              <a:buChar char="•"/>
            </a:pPr>
            <a:endParaRPr lang="en-CA" altLang="en-US" sz="1000" dirty="0">
              <a:solidFill>
                <a:schemeClr val="bg1"/>
              </a:solidFill>
              <a:latin typeface="Century Gothic" panose="020B0502020202020204" pitchFamily="34" charset="0"/>
            </a:endParaRPr>
          </a:p>
          <a:p>
            <a:pPr lvl="1">
              <a:buFont typeface="Arial" panose="020B0604020202020204" pitchFamily="34" charset="0"/>
              <a:buChar char="•"/>
            </a:pPr>
            <a:r>
              <a:rPr lang="en-CA" altLang="en-US" dirty="0">
                <a:solidFill>
                  <a:schemeClr val="bg1"/>
                </a:solidFill>
                <a:latin typeface="Century Gothic" panose="020B0502020202020204" pitchFamily="34" charset="0"/>
              </a:rPr>
              <a:t>Shear forces and live load deflections overestimated by simplified method</a:t>
            </a:r>
          </a:p>
          <a:p>
            <a:pPr eaLnBrk="1" hangingPunct="1">
              <a:buFont typeface="Arial" panose="020B0604020202020204" pitchFamily="34" charset="0"/>
              <a:buChar char="•"/>
            </a:pPr>
            <a:endParaRPr lang="en-CA" altLang="en-US" sz="1000" dirty="0">
              <a:solidFill>
                <a:schemeClr val="tx1">
                  <a:lumMod val="85000"/>
                  <a:lumOff val="15000"/>
                </a:schemeClr>
              </a:solidFill>
              <a:latin typeface="Century Gothic" panose="020B0502020202020204" pitchFamily="34" charset="0"/>
            </a:endParaRPr>
          </a:p>
        </p:txBody>
      </p:sp>
      <p:pic>
        <p:nvPicPr>
          <p:cNvPr id="2" name="Picture 1">
            <a:extLst>
              <a:ext uri="{FF2B5EF4-FFF2-40B4-BE49-F238E27FC236}">
                <a16:creationId xmlns:a16="http://schemas.microsoft.com/office/drawing/2014/main" id="{BED29F04-655B-4826-8915-DF3A485FA02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98221" y="1874520"/>
            <a:ext cx="10698552" cy="2693235"/>
          </a:xfrm>
          <a:prstGeom prst="rect">
            <a:avLst/>
          </a:prstGeom>
        </p:spPr>
      </p:pic>
      <p:sp>
        <p:nvSpPr>
          <p:cNvPr id="3" name="Rectangle 2">
            <a:extLst>
              <a:ext uri="{FF2B5EF4-FFF2-40B4-BE49-F238E27FC236}">
                <a16:creationId xmlns:a16="http://schemas.microsoft.com/office/drawing/2014/main" id="{F435DF22-AAB5-4B5F-9FB1-9A492F8C5C31}"/>
              </a:ext>
            </a:extLst>
          </p:cNvPr>
          <p:cNvSpPr/>
          <p:nvPr/>
        </p:nvSpPr>
        <p:spPr bwMode="auto">
          <a:xfrm>
            <a:off x="6384032" y="1700808"/>
            <a:ext cx="4392488" cy="18002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ＭＳ Ｐゴシック" pitchFamily="34" charset="-128"/>
            </a:endParaRPr>
          </a:p>
        </p:txBody>
      </p:sp>
      <p:sp>
        <p:nvSpPr>
          <p:cNvPr id="6" name="Title 4">
            <a:extLst>
              <a:ext uri="{FF2B5EF4-FFF2-40B4-BE49-F238E27FC236}">
                <a16:creationId xmlns:a16="http://schemas.microsoft.com/office/drawing/2014/main" id="{10C4EABB-635A-4ED0-BB96-B405FC01DF3B}"/>
              </a:ext>
            </a:extLst>
          </p:cNvPr>
          <p:cNvSpPr txBox="1">
            <a:spLocks/>
          </p:cNvSpPr>
          <p:nvPr/>
        </p:nvSpPr>
        <p:spPr bwMode="auto">
          <a:xfrm>
            <a:off x="10243931" y="173916"/>
            <a:ext cx="1948070"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Glulam Girder Beams</a:t>
            </a:r>
          </a:p>
        </p:txBody>
      </p:sp>
    </p:spTree>
    <p:extLst>
      <p:ext uri="{BB962C8B-B14F-4D97-AF65-F5344CB8AC3E}">
        <p14:creationId xmlns:p14="http://schemas.microsoft.com/office/powerpoint/2010/main" val="2032460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9A5998-5874-4C40-BCE7-176648EB3219}"/>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1556148" y="2515984"/>
            <a:ext cx="8428284" cy="2853725"/>
          </a:xfrm>
          <a:prstGeom prst="rect">
            <a:avLst/>
          </a:prstGeom>
        </p:spPr>
      </p:pic>
      <p:sp>
        <p:nvSpPr>
          <p:cNvPr id="7" name="Rectangle 6">
            <a:extLst>
              <a:ext uri="{FF2B5EF4-FFF2-40B4-BE49-F238E27FC236}">
                <a16:creationId xmlns:a16="http://schemas.microsoft.com/office/drawing/2014/main" id="{4EF9B9B6-9B83-4EBF-BD4D-EB5E5A34D83E}"/>
              </a:ext>
            </a:extLst>
          </p:cNvPr>
          <p:cNvSpPr/>
          <p:nvPr/>
        </p:nvSpPr>
        <p:spPr bwMode="auto">
          <a:xfrm>
            <a:off x="-17060" y="437992"/>
            <a:ext cx="6833140" cy="932328"/>
          </a:xfrm>
          <a:prstGeom prst="rect">
            <a:avLst/>
          </a:prstGeom>
          <a:solidFill>
            <a:srgbClr val="2D86C7">
              <a:alpha val="7764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0" name="Title 1">
            <a:extLst>
              <a:ext uri="{FF2B5EF4-FFF2-40B4-BE49-F238E27FC236}">
                <a16:creationId xmlns:a16="http://schemas.microsoft.com/office/drawing/2014/main" id="{C8A61F58-21DD-43CB-B77C-73328D9DA196}"/>
              </a:ext>
            </a:extLst>
          </p:cNvPr>
          <p:cNvSpPr txBox="1">
            <a:spLocks/>
          </p:cNvSpPr>
          <p:nvPr/>
        </p:nvSpPr>
        <p:spPr>
          <a:xfrm>
            <a:off x="685800" y="701824"/>
            <a:ext cx="7772400" cy="114300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it-IT" sz="2200" b="1" kern="0" dirty="0">
                <a:solidFill>
                  <a:schemeClr val="bg1"/>
                </a:solidFill>
                <a:latin typeface="+mn-lt"/>
              </a:rPr>
              <a:t>1992 – Wood Highway Bridges (CWC)</a:t>
            </a:r>
          </a:p>
        </p:txBody>
      </p:sp>
      <p:sp>
        <p:nvSpPr>
          <p:cNvPr id="5" name="Title 4">
            <a:extLst>
              <a:ext uri="{FF2B5EF4-FFF2-40B4-BE49-F238E27FC236}">
                <a16:creationId xmlns:a16="http://schemas.microsoft.com/office/drawing/2014/main" id="{4958AA80-8D64-4E9A-BC20-6F4E9E0BEFD9}"/>
              </a:ext>
            </a:extLst>
          </p:cNvPr>
          <p:cNvSpPr txBox="1">
            <a:spLocks/>
          </p:cNvSpPr>
          <p:nvPr/>
        </p:nvSpPr>
        <p:spPr bwMode="auto">
          <a:xfrm>
            <a:off x="8899848" y="0"/>
            <a:ext cx="3292153"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Bridge Systems and Sample Bridges</a:t>
            </a:r>
          </a:p>
        </p:txBody>
      </p:sp>
    </p:spTree>
    <p:extLst>
      <p:ext uri="{BB962C8B-B14F-4D97-AF65-F5344CB8AC3E}">
        <p14:creationId xmlns:p14="http://schemas.microsoft.com/office/powerpoint/2010/main" val="272885483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a:latin typeface="+mn-lt"/>
              </a:rPr>
              <a:t>STRUCTURAL ANALYSIS - GIRDERS</a:t>
            </a:r>
            <a:endParaRPr lang="en-US" kern="0" dirty="0">
              <a:latin typeface="+mn-lt"/>
            </a:endParaRPr>
          </a:p>
        </p:txBody>
      </p:sp>
      <p:sp>
        <p:nvSpPr>
          <p:cNvPr id="8" name="Content Placeholder 2">
            <a:extLst>
              <a:ext uri="{FF2B5EF4-FFF2-40B4-BE49-F238E27FC236}">
                <a16:creationId xmlns:a16="http://schemas.microsoft.com/office/drawing/2014/main" id="{6826A0E3-B9E0-4D1F-BB12-0A0D184DA426}"/>
              </a:ext>
            </a:extLst>
          </p:cNvPr>
          <p:cNvSpPr>
            <a:spLocks noGrp="1"/>
          </p:cNvSpPr>
          <p:nvPr>
            <p:ph idx="1"/>
          </p:nvPr>
        </p:nvSpPr>
        <p:spPr>
          <a:xfrm>
            <a:off x="301752" y="1104628"/>
            <a:ext cx="11676888" cy="6644852"/>
          </a:xfrm>
        </p:spPr>
        <p:txBody>
          <a:bodyPr>
            <a:normAutofit/>
          </a:bodyPr>
          <a:lstStyle/>
          <a:p>
            <a:pPr lvl="1">
              <a:lnSpc>
                <a:spcPct val="80000"/>
              </a:lnSpc>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Comparison of simplified method and computer structural analysis results:</a:t>
            </a:r>
          </a:p>
          <a:p>
            <a:pPr lvl="1">
              <a:lnSpc>
                <a:spcPct val="80000"/>
              </a:lnSpc>
              <a:buFont typeface="Arial" panose="020B0604020202020204" pitchFamily="34" charset="0"/>
              <a:buChar char="•"/>
            </a:pPr>
            <a:endParaRPr lang="en-CA" altLang="en-US" sz="2400" dirty="0">
              <a:solidFill>
                <a:schemeClr val="tx1">
                  <a:lumMod val="85000"/>
                  <a:lumOff val="15000"/>
                </a:schemeClr>
              </a:solidFill>
              <a:latin typeface="Century Gothic" panose="020B0502020202020204" pitchFamily="34" charset="0"/>
            </a:endParaRPr>
          </a:p>
          <a:p>
            <a:pPr lvl="1">
              <a:lnSpc>
                <a:spcPct val="80000"/>
              </a:lnSpc>
              <a:buFont typeface="Arial" panose="020B0604020202020204" pitchFamily="34" charset="0"/>
              <a:buChar char="•"/>
            </a:pPr>
            <a:endParaRPr lang="en-CA" altLang="en-US" sz="2400" dirty="0">
              <a:solidFill>
                <a:schemeClr val="tx1">
                  <a:lumMod val="85000"/>
                  <a:lumOff val="15000"/>
                </a:schemeClr>
              </a:solidFill>
              <a:latin typeface="Century Gothic" panose="020B0502020202020204" pitchFamily="34" charset="0"/>
            </a:endParaRPr>
          </a:p>
          <a:p>
            <a:pPr lvl="1">
              <a:lnSpc>
                <a:spcPct val="80000"/>
              </a:lnSpc>
              <a:buFont typeface="Arial" panose="020B0604020202020204" pitchFamily="34" charset="0"/>
              <a:buChar char="•"/>
            </a:pPr>
            <a:endParaRPr lang="en-CA" altLang="en-US" sz="2400" dirty="0">
              <a:solidFill>
                <a:schemeClr val="tx1">
                  <a:lumMod val="85000"/>
                  <a:lumOff val="15000"/>
                </a:schemeClr>
              </a:solidFill>
              <a:latin typeface="Century Gothic" panose="020B0502020202020204" pitchFamily="34" charset="0"/>
            </a:endParaRPr>
          </a:p>
          <a:p>
            <a:pPr lvl="1">
              <a:lnSpc>
                <a:spcPct val="80000"/>
              </a:lnSpc>
              <a:buFont typeface="Arial" panose="020B0604020202020204" pitchFamily="34" charset="0"/>
              <a:buChar char="•"/>
            </a:pPr>
            <a:endParaRPr lang="en-CA" altLang="en-US" sz="2400" dirty="0">
              <a:solidFill>
                <a:schemeClr val="tx1">
                  <a:lumMod val="85000"/>
                  <a:lumOff val="15000"/>
                </a:schemeClr>
              </a:solidFill>
              <a:latin typeface="Century Gothic" panose="020B0502020202020204" pitchFamily="34" charset="0"/>
            </a:endParaRPr>
          </a:p>
          <a:p>
            <a:pPr lvl="1">
              <a:lnSpc>
                <a:spcPct val="80000"/>
              </a:lnSpc>
              <a:buFont typeface="Arial" panose="020B0604020202020204" pitchFamily="34" charset="0"/>
              <a:buChar char="•"/>
            </a:pPr>
            <a:endParaRPr lang="en-CA" altLang="en-US" sz="2400" dirty="0">
              <a:solidFill>
                <a:schemeClr val="tx1">
                  <a:lumMod val="85000"/>
                  <a:lumOff val="15000"/>
                </a:schemeClr>
              </a:solidFill>
              <a:latin typeface="Century Gothic" panose="020B0502020202020204" pitchFamily="34" charset="0"/>
            </a:endParaRPr>
          </a:p>
          <a:p>
            <a:pPr lvl="1">
              <a:lnSpc>
                <a:spcPct val="80000"/>
              </a:lnSpc>
              <a:buFont typeface="Arial" panose="020B0604020202020204" pitchFamily="34" charset="0"/>
              <a:buChar char="•"/>
            </a:pPr>
            <a:endParaRPr lang="en-CA" altLang="en-US" sz="2400" dirty="0">
              <a:solidFill>
                <a:schemeClr val="tx1">
                  <a:lumMod val="85000"/>
                  <a:lumOff val="15000"/>
                </a:schemeClr>
              </a:solidFill>
              <a:latin typeface="Century Gothic" panose="020B0502020202020204" pitchFamily="34" charset="0"/>
            </a:endParaRPr>
          </a:p>
          <a:p>
            <a:pPr lvl="1">
              <a:lnSpc>
                <a:spcPct val="80000"/>
              </a:lnSpc>
              <a:buFont typeface="Arial" panose="020B0604020202020204" pitchFamily="34" charset="0"/>
              <a:buChar char="•"/>
            </a:pPr>
            <a:endParaRPr lang="en-CA" altLang="en-US" sz="2400" dirty="0">
              <a:solidFill>
                <a:schemeClr val="tx1">
                  <a:lumMod val="85000"/>
                  <a:lumOff val="15000"/>
                </a:schemeClr>
              </a:solidFill>
              <a:latin typeface="Century Gothic" panose="020B0502020202020204" pitchFamily="34" charset="0"/>
            </a:endParaRPr>
          </a:p>
          <a:p>
            <a:pPr lvl="1">
              <a:lnSpc>
                <a:spcPct val="80000"/>
              </a:lnSpc>
              <a:buFont typeface="Arial" panose="020B0604020202020204" pitchFamily="34" charset="0"/>
              <a:buChar char="•"/>
            </a:pPr>
            <a:endParaRPr lang="en-CA" altLang="en-US" sz="2400" dirty="0">
              <a:solidFill>
                <a:schemeClr val="tx1">
                  <a:lumMod val="85000"/>
                  <a:lumOff val="15000"/>
                </a:schemeClr>
              </a:solidFill>
              <a:latin typeface="Century Gothic" panose="020B0502020202020204" pitchFamily="34" charset="0"/>
            </a:endParaRPr>
          </a:p>
          <a:p>
            <a:pPr lvl="1">
              <a:lnSpc>
                <a:spcPct val="80000"/>
              </a:lnSpc>
              <a:buFont typeface="Arial" panose="020B0604020202020204" pitchFamily="34" charset="0"/>
              <a:buChar char="•"/>
            </a:pPr>
            <a:endParaRPr lang="en-CA" altLang="en-US" sz="1000" dirty="0">
              <a:solidFill>
                <a:schemeClr val="tx1">
                  <a:lumMod val="85000"/>
                  <a:lumOff val="15000"/>
                </a:schemeClr>
              </a:solidFill>
              <a:latin typeface="Century Gothic" panose="020B0502020202020204" pitchFamily="34" charset="0"/>
            </a:endParaRPr>
          </a:p>
          <a:p>
            <a:pPr lvl="1">
              <a:lnSpc>
                <a:spcPct val="80000"/>
              </a:lnSpc>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Shear forces and live load deflections overestimated by simplified method</a:t>
            </a:r>
          </a:p>
          <a:p>
            <a:pPr lvl="1">
              <a:lnSpc>
                <a:spcPct val="80000"/>
              </a:lnSpc>
              <a:buFont typeface="Arial" panose="020B0604020202020204" pitchFamily="34" charset="0"/>
              <a:buChar char="•"/>
            </a:pPr>
            <a:endParaRPr lang="en-CA" altLang="en-US" sz="1000" dirty="0">
              <a:solidFill>
                <a:schemeClr val="tx1">
                  <a:lumMod val="85000"/>
                  <a:lumOff val="15000"/>
                </a:schemeClr>
              </a:solidFill>
              <a:latin typeface="Century Gothic" panose="020B0502020202020204" pitchFamily="34" charset="0"/>
            </a:endParaRPr>
          </a:p>
          <a:p>
            <a:pPr lvl="1">
              <a:lnSpc>
                <a:spcPct val="80000"/>
              </a:lnSpc>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Computer structural analysis preferred for detailed design</a:t>
            </a:r>
          </a:p>
        </p:txBody>
      </p:sp>
      <p:pic>
        <p:nvPicPr>
          <p:cNvPr id="2" name="Picture 1">
            <a:extLst>
              <a:ext uri="{FF2B5EF4-FFF2-40B4-BE49-F238E27FC236}">
                <a16:creationId xmlns:a16="http://schemas.microsoft.com/office/drawing/2014/main" id="{BED29F04-655B-4826-8915-DF3A485FA02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98221" y="1874520"/>
            <a:ext cx="10698552" cy="2693235"/>
          </a:xfrm>
          <a:prstGeom prst="rect">
            <a:avLst/>
          </a:prstGeom>
        </p:spPr>
      </p:pic>
      <p:sp>
        <p:nvSpPr>
          <p:cNvPr id="5" name="Rectangle 4">
            <a:extLst>
              <a:ext uri="{FF2B5EF4-FFF2-40B4-BE49-F238E27FC236}">
                <a16:creationId xmlns:a16="http://schemas.microsoft.com/office/drawing/2014/main" id="{98053FC9-8F19-4118-8656-A5B90651ED62}"/>
              </a:ext>
            </a:extLst>
          </p:cNvPr>
          <p:cNvSpPr/>
          <p:nvPr/>
        </p:nvSpPr>
        <p:spPr bwMode="auto">
          <a:xfrm>
            <a:off x="695227" y="3221137"/>
            <a:ext cx="10873381" cy="1431999"/>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ＭＳ Ｐゴシック" pitchFamily="34" charset="-128"/>
            </a:endParaRPr>
          </a:p>
        </p:txBody>
      </p:sp>
      <p:sp>
        <p:nvSpPr>
          <p:cNvPr id="6" name="Title 4">
            <a:extLst>
              <a:ext uri="{FF2B5EF4-FFF2-40B4-BE49-F238E27FC236}">
                <a16:creationId xmlns:a16="http://schemas.microsoft.com/office/drawing/2014/main" id="{5E60C94A-1729-4BBB-A5B8-66B75F81C3DF}"/>
              </a:ext>
            </a:extLst>
          </p:cNvPr>
          <p:cNvSpPr txBox="1">
            <a:spLocks/>
          </p:cNvSpPr>
          <p:nvPr/>
        </p:nvSpPr>
        <p:spPr bwMode="auto">
          <a:xfrm>
            <a:off x="10243931" y="173916"/>
            <a:ext cx="1948070"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Glulam Girder Beams</a:t>
            </a:r>
          </a:p>
        </p:txBody>
      </p:sp>
    </p:spTree>
    <p:extLst>
      <p:ext uri="{BB962C8B-B14F-4D97-AF65-F5344CB8AC3E}">
        <p14:creationId xmlns:p14="http://schemas.microsoft.com/office/powerpoint/2010/main" val="423359856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SHEAR LOAD</a:t>
            </a:r>
          </a:p>
        </p:txBody>
      </p:sp>
      <p:sp>
        <p:nvSpPr>
          <p:cNvPr id="7" name="Content Placeholder 2">
            <a:extLst>
              <a:ext uri="{FF2B5EF4-FFF2-40B4-BE49-F238E27FC236}">
                <a16:creationId xmlns:a16="http://schemas.microsoft.com/office/drawing/2014/main" id="{FA2D0D6C-2370-44D8-8146-C5AC955178BC}"/>
              </a:ext>
            </a:extLst>
          </p:cNvPr>
          <p:cNvSpPr>
            <a:spLocks noGrp="1"/>
          </p:cNvSpPr>
          <p:nvPr>
            <p:ph idx="1"/>
          </p:nvPr>
        </p:nvSpPr>
        <p:spPr>
          <a:xfrm>
            <a:off x="609600" y="1104627"/>
            <a:ext cx="11068050" cy="5515247"/>
          </a:xfrm>
        </p:spPr>
        <p:txBody>
          <a:bodyPr>
            <a:normAutofit/>
          </a:bodyPr>
          <a:lstStyle/>
          <a:p>
            <a:pPr eaLnBrk="1" hangingPunct="1">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Shear failures in glulam follow a horizontal slip plane</a:t>
            </a:r>
          </a:p>
          <a:p>
            <a:pPr eaLnBrk="1" hangingPunct="1">
              <a:buFont typeface="Arial" panose="020B0604020202020204" pitchFamily="34" charset="0"/>
              <a:buChar char="•"/>
            </a:pPr>
            <a:endParaRPr lang="en-CA" altLang="en-US" sz="1000" dirty="0">
              <a:solidFill>
                <a:schemeClr val="tx1">
                  <a:lumMod val="85000"/>
                  <a:lumOff val="15000"/>
                </a:schemeClr>
              </a:solidFill>
              <a:latin typeface="Century Gothic" panose="020B0502020202020204" pitchFamily="34" charset="0"/>
            </a:endParaRPr>
          </a:p>
          <a:p>
            <a:pPr eaLnBrk="1" hangingPunct="1">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Shear resistance is a function of member volume and loading pattern (aka “shear load”)</a:t>
            </a:r>
          </a:p>
          <a:p>
            <a:pPr eaLnBrk="1" hangingPunct="1">
              <a:buFont typeface="Arial" panose="020B0604020202020204" pitchFamily="34" charset="0"/>
              <a:buChar char="•"/>
            </a:pPr>
            <a:endParaRPr lang="en-CA" altLang="en-US" sz="1000" dirty="0">
              <a:solidFill>
                <a:schemeClr val="tx1">
                  <a:lumMod val="85000"/>
                  <a:lumOff val="15000"/>
                </a:schemeClr>
              </a:solidFill>
              <a:latin typeface="Century Gothic" panose="020B0502020202020204" pitchFamily="34" charset="0"/>
            </a:endParaRPr>
          </a:p>
          <a:p>
            <a:pPr eaLnBrk="1" hangingPunct="1">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CHBDC requires that factored shear resistance exceed the “shear load”</a:t>
            </a:r>
          </a:p>
          <a:p>
            <a:pPr eaLnBrk="1" hangingPunct="1">
              <a:buFont typeface="Arial" panose="020B0604020202020204" pitchFamily="34" charset="0"/>
              <a:buChar char="•"/>
            </a:pPr>
            <a:endParaRPr lang="en-CA" altLang="en-US" sz="2400" dirty="0">
              <a:solidFill>
                <a:schemeClr val="tx1">
                  <a:lumMod val="85000"/>
                  <a:lumOff val="15000"/>
                </a:schemeClr>
              </a:solidFill>
              <a:latin typeface="Century Gothic" panose="020B0502020202020204" pitchFamily="34" charset="0"/>
            </a:endParaRPr>
          </a:p>
          <a:p>
            <a:pPr eaLnBrk="1" hangingPunct="1">
              <a:buFont typeface="Arial" panose="020B0604020202020204" pitchFamily="34" charset="0"/>
              <a:buChar char="•"/>
            </a:pPr>
            <a:endParaRPr lang="en-CA" altLang="en-US" sz="2400" dirty="0">
              <a:solidFill>
                <a:schemeClr val="tx1">
                  <a:lumMod val="85000"/>
                  <a:lumOff val="15000"/>
                </a:schemeClr>
              </a:solidFill>
              <a:latin typeface="Century Gothic" panose="020B0502020202020204" pitchFamily="34" charset="0"/>
            </a:endParaRPr>
          </a:p>
          <a:p>
            <a:pPr eaLnBrk="1" hangingPunct="1">
              <a:buFont typeface="Arial" panose="020B0604020202020204" pitchFamily="34" charset="0"/>
              <a:buChar char="•"/>
            </a:pPr>
            <a:endParaRPr lang="en-CA" altLang="en-US" sz="2400" dirty="0">
              <a:solidFill>
                <a:schemeClr val="tx1">
                  <a:lumMod val="85000"/>
                  <a:lumOff val="15000"/>
                </a:schemeClr>
              </a:solidFill>
              <a:latin typeface="Century Gothic" panose="020B0502020202020204" pitchFamily="34" charset="0"/>
            </a:endParaRPr>
          </a:p>
          <a:p>
            <a:pPr>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All loads must be applied simultaneously (i.e. no superposition)</a:t>
            </a:r>
          </a:p>
          <a:p>
            <a:pPr>
              <a:buFont typeface="Arial" panose="020B0604020202020204" pitchFamily="34" charset="0"/>
              <a:buChar char="•"/>
            </a:pPr>
            <a:endParaRPr lang="en-CA" altLang="en-US" sz="1000" dirty="0">
              <a:solidFill>
                <a:schemeClr val="tx1">
                  <a:lumMod val="85000"/>
                  <a:lumOff val="15000"/>
                </a:schemeClr>
              </a:solidFill>
              <a:latin typeface="Century Gothic" panose="020B0502020202020204" pitchFamily="34" charset="0"/>
            </a:endParaRPr>
          </a:p>
          <a:p>
            <a:pPr>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Critical live load position for maximum shear load is generally not the same as for maximum vertical shear</a:t>
            </a:r>
          </a:p>
          <a:p>
            <a:pPr>
              <a:buFont typeface="Arial" panose="020B0604020202020204" pitchFamily="34" charset="0"/>
              <a:buChar char="•"/>
            </a:pPr>
            <a:endParaRPr lang="en-CA" altLang="en-US" sz="1000" dirty="0">
              <a:solidFill>
                <a:schemeClr val="tx1">
                  <a:lumMod val="85000"/>
                  <a:lumOff val="15000"/>
                </a:schemeClr>
              </a:solidFill>
              <a:latin typeface="Century Gothic" panose="020B0502020202020204" pitchFamily="34" charset="0"/>
            </a:endParaRPr>
          </a:p>
          <a:p>
            <a:pPr eaLnBrk="1" hangingPunct="1">
              <a:buFont typeface="Arial" panose="020B0604020202020204" pitchFamily="34" charset="0"/>
              <a:buChar char="•"/>
            </a:pPr>
            <a:endParaRPr lang="en-CA" altLang="en-US" sz="2400" dirty="0">
              <a:solidFill>
                <a:schemeClr val="tx1">
                  <a:lumMod val="85000"/>
                  <a:lumOff val="15000"/>
                </a:schemeClr>
              </a:solidFill>
              <a:latin typeface="Century Gothic" panose="020B0502020202020204" pitchFamily="34" charset="0"/>
            </a:endParaRPr>
          </a:p>
        </p:txBody>
      </p:sp>
      <p:pic>
        <p:nvPicPr>
          <p:cNvPr id="2" name="Picture 1">
            <a:extLst>
              <a:ext uri="{FF2B5EF4-FFF2-40B4-BE49-F238E27FC236}">
                <a16:creationId xmlns:a16="http://schemas.microsoft.com/office/drawing/2014/main" id="{7AD3C3D7-CF80-4571-B06F-4C38DC0F578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732149" y="3375950"/>
            <a:ext cx="4727701" cy="1211000"/>
          </a:xfrm>
          <a:prstGeom prst="rect">
            <a:avLst/>
          </a:prstGeom>
        </p:spPr>
      </p:pic>
      <p:sp>
        <p:nvSpPr>
          <p:cNvPr id="5" name="Title 4">
            <a:extLst>
              <a:ext uri="{FF2B5EF4-FFF2-40B4-BE49-F238E27FC236}">
                <a16:creationId xmlns:a16="http://schemas.microsoft.com/office/drawing/2014/main" id="{435F1584-4AF5-4CCB-94BE-118700380A0D}"/>
              </a:ext>
            </a:extLst>
          </p:cNvPr>
          <p:cNvSpPr txBox="1">
            <a:spLocks/>
          </p:cNvSpPr>
          <p:nvPr/>
        </p:nvSpPr>
        <p:spPr bwMode="auto">
          <a:xfrm>
            <a:off x="10243931" y="173916"/>
            <a:ext cx="1948070"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Glulam Girder Beams</a:t>
            </a:r>
          </a:p>
        </p:txBody>
      </p:sp>
    </p:spTree>
    <p:extLst>
      <p:ext uri="{BB962C8B-B14F-4D97-AF65-F5344CB8AC3E}">
        <p14:creationId xmlns:p14="http://schemas.microsoft.com/office/powerpoint/2010/main" val="178253814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SHEAR LOAD</a:t>
            </a:r>
          </a:p>
        </p:txBody>
      </p:sp>
      <p:sp>
        <p:nvSpPr>
          <p:cNvPr id="7" name="Content Placeholder 2">
            <a:extLst>
              <a:ext uri="{FF2B5EF4-FFF2-40B4-BE49-F238E27FC236}">
                <a16:creationId xmlns:a16="http://schemas.microsoft.com/office/drawing/2014/main" id="{FA2D0D6C-2370-44D8-8146-C5AC955178BC}"/>
              </a:ext>
            </a:extLst>
          </p:cNvPr>
          <p:cNvSpPr>
            <a:spLocks noGrp="1"/>
          </p:cNvSpPr>
          <p:nvPr>
            <p:ph idx="1"/>
          </p:nvPr>
        </p:nvSpPr>
        <p:spPr>
          <a:xfrm>
            <a:off x="609600" y="1104627"/>
            <a:ext cx="11068050" cy="5515247"/>
          </a:xfrm>
        </p:spPr>
        <p:txBody>
          <a:bodyPr>
            <a:normAutofit fontScale="92500"/>
          </a:bodyPr>
          <a:lstStyle/>
          <a:p>
            <a:pPr eaLnBrk="1" hangingPunct="1">
              <a:buFont typeface="Arial" panose="020B0604020202020204" pitchFamily="34" charset="0"/>
              <a:buChar char="•"/>
            </a:pPr>
            <a:r>
              <a:rPr lang="en-CA" altLang="en-US" sz="2600" dirty="0">
                <a:solidFill>
                  <a:schemeClr val="tx1">
                    <a:lumMod val="85000"/>
                    <a:lumOff val="15000"/>
                  </a:schemeClr>
                </a:solidFill>
                <a:latin typeface="Century Gothic" panose="020B0502020202020204" pitchFamily="34" charset="0"/>
              </a:rPr>
              <a:t>Shear load calculation best performed on isolated girder as follows:</a:t>
            </a:r>
          </a:p>
          <a:p>
            <a:pPr eaLnBrk="1" hangingPunct="1"/>
            <a:endParaRPr lang="en-CA" altLang="en-US" sz="1000" dirty="0">
              <a:solidFill>
                <a:schemeClr val="tx1">
                  <a:lumMod val="85000"/>
                  <a:lumOff val="15000"/>
                </a:schemeClr>
              </a:solidFill>
              <a:latin typeface="Century Gothic" panose="020B0502020202020204" pitchFamily="34" charset="0"/>
            </a:endParaRPr>
          </a:p>
          <a:p>
            <a:pPr marL="914400" lvl="1" indent="-457200">
              <a:buFont typeface="+mj-lt"/>
              <a:buAutoNum type="arabicPeriod"/>
            </a:pPr>
            <a:r>
              <a:rPr lang="en-CA" altLang="en-US" sz="2600" dirty="0">
                <a:solidFill>
                  <a:schemeClr val="tx1">
                    <a:lumMod val="85000"/>
                    <a:lumOff val="15000"/>
                  </a:schemeClr>
                </a:solidFill>
                <a:latin typeface="Century Gothic" panose="020B0502020202020204" pitchFamily="34" charset="0"/>
              </a:rPr>
              <a:t>Apply permanent loads at discrete locations, say 10</a:t>
            </a:r>
            <a:r>
              <a:rPr lang="en-CA" altLang="en-US" sz="2600" baseline="30000" dirty="0">
                <a:solidFill>
                  <a:schemeClr val="tx1">
                    <a:lumMod val="85000"/>
                    <a:lumOff val="15000"/>
                  </a:schemeClr>
                </a:solidFill>
                <a:latin typeface="Century Gothic" panose="020B0502020202020204" pitchFamily="34" charset="0"/>
              </a:rPr>
              <a:t>th</a:t>
            </a:r>
            <a:r>
              <a:rPr lang="en-CA" altLang="en-US" sz="2600" dirty="0">
                <a:solidFill>
                  <a:schemeClr val="tx1">
                    <a:lumMod val="85000"/>
                    <a:lumOff val="15000"/>
                  </a:schemeClr>
                </a:solidFill>
                <a:latin typeface="Century Gothic" panose="020B0502020202020204" pitchFamily="34" charset="0"/>
              </a:rPr>
              <a:t>-points</a:t>
            </a:r>
          </a:p>
          <a:p>
            <a:pPr marL="914400" lvl="1" indent="-457200">
              <a:buFont typeface="+mj-lt"/>
              <a:buAutoNum type="arabicPeriod"/>
            </a:pPr>
            <a:endParaRPr lang="en-CA" altLang="en-US" sz="1000" dirty="0">
              <a:solidFill>
                <a:schemeClr val="tx1">
                  <a:lumMod val="85000"/>
                  <a:lumOff val="15000"/>
                </a:schemeClr>
              </a:solidFill>
              <a:latin typeface="Century Gothic" panose="020B0502020202020204" pitchFamily="34" charset="0"/>
            </a:endParaRPr>
          </a:p>
          <a:p>
            <a:pPr marL="914400" lvl="1" indent="-457200">
              <a:buFont typeface="+mj-lt"/>
              <a:buAutoNum type="arabicPeriod"/>
            </a:pPr>
            <a:r>
              <a:rPr lang="en-CA" altLang="en-US" sz="2600" dirty="0">
                <a:solidFill>
                  <a:schemeClr val="tx1">
                    <a:lumMod val="85000"/>
                    <a:lumOff val="15000"/>
                  </a:schemeClr>
                </a:solidFill>
                <a:latin typeface="Century Gothic" panose="020B0502020202020204" pitchFamily="34" charset="0"/>
              </a:rPr>
              <a:t>Determine the truck fraction for the girder (i.e. the percentage of one lane of CL-625 loading carried by that girder)</a:t>
            </a:r>
          </a:p>
          <a:p>
            <a:pPr marL="914400" lvl="1" indent="-457200">
              <a:buFont typeface="+mj-lt"/>
              <a:buAutoNum type="arabicPeriod"/>
            </a:pPr>
            <a:endParaRPr lang="en-CA" altLang="en-US" sz="1000" dirty="0">
              <a:solidFill>
                <a:schemeClr val="tx1">
                  <a:lumMod val="85000"/>
                  <a:lumOff val="15000"/>
                </a:schemeClr>
              </a:solidFill>
              <a:latin typeface="Century Gothic" panose="020B0502020202020204" pitchFamily="34" charset="0"/>
            </a:endParaRPr>
          </a:p>
          <a:p>
            <a:pPr marL="914400" lvl="1" indent="-457200">
              <a:buFont typeface="+mj-lt"/>
              <a:buAutoNum type="arabicPeriod"/>
            </a:pPr>
            <a:r>
              <a:rPr lang="en-CA" altLang="en-US" sz="2600" dirty="0">
                <a:solidFill>
                  <a:schemeClr val="tx1">
                    <a:lumMod val="85000"/>
                    <a:lumOff val="15000"/>
                  </a:schemeClr>
                </a:solidFill>
                <a:latin typeface="Century Gothic" panose="020B0502020202020204" pitchFamily="34" charset="0"/>
              </a:rPr>
              <a:t>Use multi-step live load analysis to move live load along girder at one metre increments</a:t>
            </a:r>
          </a:p>
          <a:p>
            <a:pPr marL="914400" lvl="1" indent="-457200">
              <a:buFont typeface="+mj-lt"/>
              <a:buAutoNum type="arabicPeriod"/>
            </a:pPr>
            <a:endParaRPr lang="en-CA" altLang="en-US" sz="1000" dirty="0">
              <a:solidFill>
                <a:schemeClr val="tx1">
                  <a:lumMod val="85000"/>
                  <a:lumOff val="15000"/>
                </a:schemeClr>
              </a:solidFill>
              <a:latin typeface="Century Gothic" panose="020B0502020202020204" pitchFamily="34" charset="0"/>
            </a:endParaRPr>
          </a:p>
          <a:p>
            <a:pPr marL="914400" lvl="1" indent="-457200">
              <a:buFont typeface="+mj-lt"/>
              <a:buAutoNum type="arabicPeriod"/>
            </a:pPr>
            <a:r>
              <a:rPr lang="en-CA" altLang="en-US" sz="2600" dirty="0">
                <a:solidFill>
                  <a:schemeClr val="tx1">
                    <a:lumMod val="85000"/>
                    <a:lumOff val="15000"/>
                  </a:schemeClr>
                </a:solidFill>
                <a:latin typeface="Century Gothic" panose="020B0502020202020204" pitchFamily="34" charset="0"/>
              </a:rPr>
              <a:t>Calculate the shear load for each live load increment</a:t>
            </a:r>
          </a:p>
          <a:p>
            <a:pPr marL="914400" lvl="1" indent="-457200">
              <a:buFont typeface="+mj-lt"/>
              <a:buAutoNum type="arabicPeriod"/>
            </a:pPr>
            <a:endParaRPr lang="en-CA" altLang="en-US" sz="1000" dirty="0">
              <a:solidFill>
                <a:schemeClr val="tx1">
                  <a:lumMod val="85000"/>
                  <a:lumOff val="15000"/>
                </a:schemeClr>
              </a:solidFill>
              <a:latin typeface="Century Gothic" panose="020B0502020202020204" pitchFamily="34" charset="0"/>
            </a:endParaRPr>
          </a:p>
          <a:p>
            <a:pPr marL="914400" lvl="1" indent="-457200">
              <a:buFont typeface="+mj-lt"/>
              <a:buAutoNum type="arabicPeriod"/>
            </a:pPr>
            <a:r>
              <a:rPr lang="en-CA" altLang="en-US" sz="2600" dirty="0">
                <a:solidFill>
                  <a:schemeClr val="tx1">
                    <a:lumMod val="85000"/>
                    <a:lumOff val="15000"/>
                  </a:schemeClr>
                </a:solidFill>
                <a:latin typeface="Century Gothic" panose="020B0502020202020204" pitchFamily="34" charset="0"/>
              </a:rPr>
              <a:t>The shear load for design is the maximum shear load </a:t>
            </a:r>
          </a:p>
          <a:p>
            <a:pPr marL="457200" lvl="1" indent="0">
              <a:buNone/>
            </a:pPr>
            <a:endParaRPr lang="en-CA" altLang="en-US" sz="1000" dirty="0">
              <a:solidFill>
                <a:schemeClr val="tx1">
                  <a:lumMod val="85000"/>
                  <a:lumOff val="15000"/>
                </a:schemeClr>
              </a:solidFill>
              <a:latin typeface="Century Gothic" panose="020B0502020202020204" pitchFamily="34" charset="0"/>
            </a:endParaRPr>
          </a:p>
          <a:p>
            <a:pPr>
              <a:buFont typeface="Arial" panose="020B0604020202020204" pitchFamily="34" charset="0"/>
              <a:buChar char="•"/>
            </a:pPr>
            <a:r>
              <a:rPr lang="en-CA" altLang="en-US" sz="2600" dirty="0">
                <a:solidFill>
                  <a:schemeClr val="tx1">
                    <a:lumMod val="85000"/>
                    <a:lumOff val="15000"/>
                  </a:schemeClr>
                </a:solidFill>
                <a:latin typeface="Century Gothic" panose="020B0502020202020204" pitchFamily="34" charset="0"/>
              </a:rPr>
              <a:t>Benefit to applying only point loads is the shear load integral reduces to a summation of a step-wise shear force diagram</a:t>
            </a:r>
          </a:p>
          <a:p>
            <a:pPr marL="914400" lvl="1" indent="-457200">
              <a:buFont typeface="+mj-lt"/>
              <a:buAutoNum type="arabicPeriod"/>
            </a:pPr>
            <a:endParaRPr lang="en-CA" altLang="en-US" dirty="0">
              <a:solidFill>
                <a:schemeClr val="tx1">
                  <a:lumMod val="85000"/>
                  <a:lumOff val="15000"/>
                </a:schemeClr>
              </a:solidFill>
              <a:latin typeface="Century Gothic" panose="020B0502020202020204" pitchFamily="34" charset="0"/>
            </a:endParaRPr>
          </a:p>
          <a:p>
            <a:pPr marL="914400" lvl="1" indent="-457200">
              <a:buFont typeface="+mj-lt"/>
              <a:buAutoNum type="arabicPeriod"/>
            </a:pPr>
            <a:endParaRPr lang="en-CA" altLang="en-US" dirty="0">
              <a:solidFill>
                <a:schemeClr val="tx1">
                  <a:lumMod val="85000"/>
                  <a:lumOff val="15000"/>
                </a:schemeClr>
              </a:solidFill>
              <a:latin typeface="Century Gothic" panose="020B0502020202020204" pitchFamily="34" charset="0"/>
            </a:endParaRPr>
          </a:p>
          <a:p>
            <a:pPr marL="914400" lvl="1" indent="-457200">
              <a:buFont typeface="+mj-lt"/>
              <a:buAutoNum type="arabicPeriod"/>
            </a:pPr>
            <a:endParaRPr lang="en-CA" altLang="en-US" dirty="0">
              <a:solidFill>
                <a:schemeClr val="tx1">
                  <a:lumMod val="85000"/>
                  <a:lumOff val="15000"/>
                </a:schemeClr>
              </a:solidFill>
              <a:latin typeface="Century Gothic" panose="020B0502020202020204" pitchFamily="34" charset="0"/>
            </a:endParaRPr>
          </a:p>
        </p:txBody>
      </p:sp>
      <p:sp>
        <p:nvSpPr>
          <p:cNvPr id="5" name="Title 4">
            <a:extLst>
              <a:ext uri="{FF2B5EF4-FFF2-40B4-BE49-F238E27FC236}">
                <a16:creationId xmlns:a16="http://schemas.microsoft.com/office/drawing/2014/main" id="{291D05A5-708B-425B-A4D8-FE40E455C94C}"/>
              </a:ext>
            </a:extLst>
          </p:cNvPr>
          <p:cNvSpPr txBox="1">
            <a:spLocks/>
          </p:cNvSpPr>
          <p:nvPr/>
        </p:nvSpPr>
        <p:spPr bwMode="auto">
          <a:xfrm>
            <a:off x="10243931" y="173916"/>
            <a:ext cx="1948070"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Glulam Girder Beams</a:t>
            </a:r>
          </a:p>
        </p:txBody>
      </p:sp>
    </p:spTree>
    <p:extLst>
      <p:ext uri="{BB962C8B-B14F-4D97-AF65-F5344CB8AC3E}">
        <p14:creationId xmlns:p14="http://schemas.microsoft.com/office/powerpoint/2010/main" val="396902527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SHEAR LOAD</a:t>
            </a:r>
          </a:p>
        </p:txBody>
      </p:sp>
      <p:sp>
        <p:nvSpPr>
          <p:cNvPr id="7" name="Content Placeholder 2">
            <a:extLst>
              <a:ext uri="{FF2B5EF4-FFF2-40B4-BE49-F238E27FC236}">
                <a16:creationId xmlns:a16="http://schemas.microsoft.com/office/drawing/2014/main" id="{FA2D0D6C-2370-44D8-8146-C5AC955178BC}"/>
              </a:ext>
            </a:extLst>
          </p:cNvPr>
          <p:cNvSpPr>
            <a:spLocks noGrp="1"/>
          </p:cNvSpPr>
          <p:nvPr>
            <p:ph idx="1"/>
          </p:nvPr>
        </p:nvSpPr>
        <p:spPr>
          <a:xfrm>
            <a:off x="609600" y="1104627"/>
            <a:ext cx="11068050" cy="5515247"/>
          </a:xfrm>
        </p:spPr>
        <p:txBody>
          <a:bodyPr>
            <a:normAutofit/>
          </a:bodyPr>
          <a:lstStyle/>
          <a:p>
            <a:pPr eaLnBrk="1" hangingPunct="1">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The calculated shear loads were determined to be as follows:</a:t>
            </a:r>
          </a:p>
          <a:p>
            <a:pPr eaLnBrk="1" hangingPunct="1">
              <a:buFont typeface="Arial" panose="020B0604020202020204" pitchFamily="34" charset="0"/>
              <a:buChar char="•"/>
            </a:pPr>
            <a:endParaRPr lang="en-CA" altLang="en-US" sz="2400" dirty="0">
              <a:solidFill>
                <a:schemeClr val="tx1">
                  <a:lumMod val="85000"/>
                  <a:lumOff val="15000"/>
                </a:schemeClr>
              </a:solidFill>
              <a:latin typeface="Century Gothic" panose="020B0502020202020204" pitchFamily="34" charset="0"/>
            </a:endParaRPr>
          </a:p>
          <a:p>
            <a:pPr eaLnBrk="1" hangingPunct="1">
              <a:buFont typeface="Arial" panose="020B0604020202020204" pitchFamily="34" charset="0"/>
              <a:buChar char="•"/>
            </a:pPr>
            <a:endParaRPr lang="en-CA" altLang="en-US" sz="2400" dirty="0">
              <a:solidFill>
                <a:schemeClr val="tx1">
                  <a:lumMod val="85000"/>
                  <a:lumOff val="15000"/>
                </a:schemeClr>
              </a:solidFill>
              <a:latin typeface="Century Gothic" panose="020B0502020202020204" pitchFamily="34" charset="0"/>
            </a:endParaRPr>
          </a:p>
          <a:p>
            <a:pPr eaLnBrk="1" hangingPunct="1">
              <a:buFont typeface="Arial" panose="020B0604020202020204" pitchFamily="34" charset="0"/>
              <a:buChar char="•"/>
            </a:pPr>
            <a:endParaRPr lang="en-CA" altLang="en-US" sz="2400" dirty="0">
              <a:solidFill>
                <a:schemeClr val="tx1">
                  <a:lumMod val="85000"/>
                  <a:lumOff val="15000"/>
                </a:schemeClr>
              </a:solidFill>
              <a:latin typeface="Century Gothic" panose="020B0502020202020204" pitchFamily="34" charset="0"/>
            </a:endParaRPr>
          </a:p>
          <a:p>
            <a:pPr eaLnBrk="1" hangingPunct="1">
              <a:buFont typeface="Arial" panose="020B0604020202020204" pitchFamily="34" charset="0"/>
              <a:buChar char="•"/>
            </a:pPr>
            <a:endParaRPr lang="en-CA" altLang="en-US" sz="2400" dirty="0">
              <a:solidFill>
                <a:schemeClr val="tx1">
                  <a:lumMod val="85000"/>
                  <a:lumOff val="15000"/>
                </a:schemeClr>
              </a:solidFill>
              <a:latin typeface="Century Gothic" panose="020B0502020202020204" pitchFamily="34" charset="0"/>
            </a:endParaRPr>
          </a:p>
          <a:p>
            <a:pPr eaLnBrk="1" hangingPunct="1">
              <a:buFont typeface="Arial" panose="020B0604020202020204" pitchFamily="34" charset="0"/>
              <a:buChar char="•"/>
            </a:pPr>
            <a:endParaRPr lang="en-CA" altLang="en-US" sz="2400" dirty="0">
              <a:solidFill>
                <a:schemeClr val="tx1">
                  <a:lumMod val="85000"/>
                  <a:lumOff val="15000"/>
                </a:schemeClr>
              </a:solidFill>
              <a:latin typeface="Century Gothic" panose="020B0502020202020204" pitchFamily="34" charset="0"/>
            </a:endParaRPr>
          </a:p>
          <a:p>
            <a:pPr eaLnBrk="1" hangingPunct="1">
              <a:buFont typeface="Arial" panose="020B0604020202020204" pitchFamily="34" charset="0"/>
              <a:buChar char="•"/>
            </a:pPr>
            <a:endParaRPr lang="en-CA" altLang="en-US" sz="1000" dirty="0">
              <a:solidFill>
                <a:schemeClr val="tx1">
                  <a:lumMod val="85000"/>
                  <a:lumOff val="15000"/>
                </a:schemeClr>
              </a:solidFill>
              <a:latin typeface="Century Gothic" panose="020B0502020202020204" pitchFamily="34" charset="0"/>
            </a:endParaRPr>
          </a:p>
          <a:p>
            <a:pPr eaLnBrk="1" hangingPunct="1">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Although cumbersome, calculating the factored shear load provides substantial design economy relative to using the factored vertical shear</a:t>
            </a:r>
          </a:p>
          <a:p>
            <a:pPr eaLnBrk="1" hangingPunct="1">
              <a:buFont typeface="Arial" panose="020B0604020202020204" pitchFamily="34" charset="0"/>
              <a:buChar char="•"/>
            </a:pPr>
            <a:endParaRPr lang="en-CA" altLang="en-US" sz="1000"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endParaRPr lang="en-CA" altLang="en-US"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endParaRPr lang="en-CA" altLang="en-US"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endParaRPr lang="en-CA" altLang="en-US" dirty="0">
              <a:solidFill>
                <a:schemeClr val="tx1">
                  <a:lumMod val="85000"/>
                  <a:lumOff val="15000"/>
                </a:schemeClr>
              </a:solidFill>
              <a:latin typeface="Century Gothic" panose="020B0502020202020204" pitchFamily="34" charset="0"/>
            </a:endParaRPr>
          </a:p>
        </p:txBody>
      </p:sp>
      <p:pic>
        <p:nvPicPr>
          <p:cNvPr id="2" name="Picture 1">
            <a:extLst>
              <a:ext uri="{FF2B5EF4-FFF2-40B4-BE49-F238E27FC236}">
                <a16:creationId xmlns:a16="http://schemas.microsoft.com/office/drawing/2014/main" id="{18217B4D-FB8B-4EE6-BEFE-6FCEF90AEDD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12562" y="1751333"/>
            <a:ext cx="8690626" cy="1983733"/>
          </a:xfrm>
          <a:prstGeom prst="rect">
            <a:avLst/>
          </a:prstGeom>
        </p:spPr>
      </p:pic>
      <p:sp>
        <p:nvSpPr>
          <p:cNvPr id="5" name="Title 4">
            <a:extLst>
              <a:ext uri="{FF2B5EF4-FFF2-40B4-BE49-F238E27FC236}">
                <a16:creationId xmlns:a16="http://schemas.microsoft.com/office/drawing/2014/main" id="{03B5A97A-1BA0-4A62-822B-AD5C6B8AE917}"/>
              </a:ext>
            </a:extLst>
          </p:cNvPr>
          <p:cNvSpPr txBox="1">
            <a:spLocks/>
          </p:cNvSpPr>
          <p:nvPr/>
        </p:nvSpPr>
        <p:spPr bwMode="auto">
          <a:xfrm>
            <a:off x="10243931" y="173916"/>
            <a:ext cx="1948070"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Glulam Girder Beams</a:t>
            </a:r>
          </a:p>
        </p:txBody>
      </p:sp>
    </p:spTree>
    <p:extLst>
      <p:ext uri="{BB962C8B-B14F-4D97-AF65-F5344CB8AC3E}">
        <p14:creationId xmlns:p14="http://schemas.microsoft.com/office/powerpoint/2010/main" val="121843955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A9A831B-9F0F-485C-B8A5-443DDCB350DC}"/>
              </a:ext>
            </a:extLst>
          </p:cNvPr>
          <p:cNvSpPr>
            <a:spLocks noGrp="1"/>
          </p:cNvSpPr>
          <p:nvPr>
            <p:ph idx="1"/>
          </p:nvPr>
        </p:nvSpPr>
        <p:spPr>
          <a:xfrm>
            <a:off x="609600" y="1243013"/>
            <a:ext cx="10972800" cy="5030196"/>
          </a:xfrm>
        </p:spPr>
        <p:txBody>
          <a:bodyPr>
            <a:noAutofit/>
          </a:bodyPr>
          <a:lstStyle/>
          <a:p>
            <a:pPr>
              <a:lnSpc>
                <a:spcPct val="90000"/>
              </a:lnSpc>
              <a:spcBef>
                <a:spcPts val="10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Lateral stability factor accounts for lateral-torsional buckling</a:t>
            </a:r>
          </a:p>
          <a:p>
            <a:pPr lvl="1">
              <a:lnSpc>
                <a:spcPct val="90000"/>
              </a:lnSpc>
              <a:spcBef>
                <a:spcPts val="5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Unbraced length taken as centre-to-centre spacing of diaphragms</a:t>
            </a:r>
          </a:p>
          <a:p>
            <a:pPr lvl="1">
              <a:buFont typeface="Arial" panose="020B0604020202020204" pitchFamily="34" charset="0"/>
              <a:buChar char="•"/>
            </a:pPr>
            <a:endParaRPr lang="en-CA" altLang="en-US" sz="1000" dirty="0">
              <a:solidFill>
                <a:schemeClr val="tx1">
                  <a:lumMod val="85000"/>
                  <a:lumOff val="15000"/>
                </a:schemeClr>
              </a:solidFill>
              <a:latin typeface="Century Gothic" panose="020B0502020202020204" pitchFamily="34" charset="0"/>
            </a:endParaRPr>
          </a:p>
          <a:p>
            <a:pPr>
              <a:lnSpc>
                <a:spcPct val="90000"/>
              </a:lnSpc>
              <a:spcBef>
                <a:spcPts val="10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Load sharing factor taken as unity</a:t>
            </a:r>
          </a:p>
          <a:p>
            <a:pPr lvl="1">
              <a:lnSpc>
                <a:spcPct val="90000"/>
              </a:lnSpc>
              <a:spcBef>
                <a:spcPts val="5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Some designers treat as sawn timber stringer for this calculation</a:t>
            </a:r>
          </a:p>
          <a:p>
            <a:pPr lvl="2">
              <a:lnSpc>
                <a:spcPct val="90000"/>
              </a:lnSpc>
              <a:spcBef>
                <a:spcPts val="500"/>
              </a:spcBef>
              <a:buFont typeface="Arial" panose="020B0604020202020204" pitchFamily="34" charset="0"/>
              <a:buChar char="•"/>
            </a:pPr>
            <a:r>
              <a:rPr lang="en-CA" altLang="en-US" dirty="0">
                <a:solidFill>
                  <a:schemeClr val="tx1">
                    <a:lumMod val="85000"/>
                    <a:lumOff val="15000"/>
                  </a:schemeClr>
                </a:solidFill>
                <a:latin typeface="Century Gothic" panose="020B0502020202020204" pitchFamily="34" charset="0"/>
              </a:rPr>
              <a:t>Likely unconservative benefit because sawn timbers have more defects than glulam, and thus more to gain from presence of multiple members in a system</a:t>
            </a:r>
          </a:p>
          <a:p>
            <a:pPr lvl="2">
              <a:buFont typeface="Arial" panose="020B0604020202020204" pitchFamily="34" charset="0"/>
              <a:buChar char="•"/>
            </a:pPr>
            <a:endParaRPr lang="en-CA" altLang="en-US" sz="1000" dirty="0">
              <a:solidFill>
                <a:schemeClr val="tx1">
                  <a:lumMod val="85000"/>
                  <a:lumOff val="15000"/>
                </a:schemeClr>
              </a:solidFill>
              <a:latin typeface="Century Gothic" panose="020B0502020202020204" pitchFamily="34" charset="0"/>
            </a:endParaRPr>
          </a:p>
          <a:p>
            <a:pPr>
              <a:lnSpc>
                <a:spcPct val="90000"/>
              </a:lnSpc>
              <a:spcBef>
                <a:spcPts val="10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Reduction of section modulus due to butt joints not necessary</a:t>
            </a:r>
          </a:p>
          <a:p>
            <a:pPr lvl="1">
              <a:lnSpc>
                <a:spcPct val="90000"/>
              </a:lnSpc>
              <a:spcBef>
                <a:spcPts val="5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Individual laminations are finger-jointed and glued together to form continuous lamination</a:t>
            </a:r>
          </a:p>
          <a:p>
            <a:pPr eaLnBrk="1" hangingPunct="1">
              <a:buFont typeface="Arial" panose="020B0604020202020204" pitchFamily="34" charset="0"/>
              <a:buChar char="•"/>
            </a:pPr>
            <a:endParaRPr lang="en-CA" altLang="en-US" sz="2400" dirty="0">
              <a:solidFill>
                <a:schemeClr val="tx1">
                  <a:lumMod val="85000"/>
                  <a:lumOff val="15000"/>
                </a:schemeClr>
              </a:solidFill>
              <a:latin typeface="Century Gothic" panose="020B0502020202020204" pitchFamily="34" charset="0"/>
            </a:endParaRPr>
          </a:p>
        </p:txBody>
      </p:sp>
      <p:sp>
        <p:nvSpPr>
          <p:cNvPr id="5" name="Title 4">
            <a:extLst>
              <a:ext uri="{FF2B5EF4-FFF2-40B4-BE49-F238E27FC236}">
                <a16:creationId xmlns:a16="http://schemas.microsoft.com/office/drawing/2014/main" id="{38C1D0A1-B9CA-41B1-A09C-28D098BBEC40}"/>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MEMBER DESIGN – GLULAM GIRDERS</a:t>
            </a:r>
          </a:p>
        </p:txBody>
      </p:sp>
      <p:sp>
        <p:nvSpPr>
          <p:cNvPr id="6" name="Title 4">
            <a:extLst>
              <a:ext uri="{FF2B5EF4-FFF2-40B4-BE49-F238E27FC236}">
                <a16:creationId xmlns:a16="http://schemas.microsoft.com/office/drawing/2014/main" id="{1F7A7AD5-C2AB-47B9-B2BF-6912F6D004E2}"/>
              </a:ext>
            </a:extLst>
          </p:cNvPr>
          <p:cNvSpPr txBox="1">
            <a:spLocks/>
          </p:cNvSpPr>
          <p:nvPr/>
        </p:nvSpPr>
        <p:spPr bwMode="auto">
          <a:xfrm>
            <a:off x="10376451" y="173916"/>
            <a:ext cx="1815549"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Glulam Girder Beams</a:t>
            </a:r>
          </a:p>
        </p:txBody>
      </p:sp>
    </p:spTree>
    <p:extLst>
      <p:ext uri="{BB962C8B-B14F-4D97-AF65-F5344CB8AC3E}">
        <p14:creationId xmlns:p14="http://schemas.microsoft.com/office/powerpoint/2010/main" val="378570778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AA9A831B-9F0F-485C-B8A5-443DDCB350DC}"/>
                  </a:ext>
                </a:extLst>
              </p:cNvPr>
              <p:cNvSpPr>
                <a:spLocks noGrp="1"/>
              </p:cNvSpPr>
              <p:nvPr>
                <p:ph idx="1"/>
              </p:nvPr>
            </p:nvSpPr>
            <p:spPr>
              <a:xfrm>
                <a:off x="609600" y="1243013"/>
                <a:ext cx="10972800" cy="5030196"/>
              </a:xfrm>
            </p:spPr>
            <p:txBody>
              <a:bodyPr>
                <a:noAutofit/>
              </a:bodyPr>
              <a:lstStyle/>
              <a:p>
                <a:r>
                  <a:rPr lang="en-CA" sz="2400" dirty="0">
                    <a:solidFill>
                      <a:schemeClr val="tx1">
                        <a:lumMod val="85000"/>
                        <a:lumOff val="15000"/>
                      </a:schemeClr>
                    </a:solidFill>
                    <a:latin typeface="Century Gothic" panose="020B0502020202020204" pitchFamily="34" charset="0"/>
                  </a:rPr>
                  <a:t>The flexural resistance of a glued-laminated girder, </a:t>
                </a:r>
                <a14:m>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𝑀</m:t>
                        </m:r>
                      </m:e>
                      <m:sub>
                        <m:r>
                          <a:rPr lang="en-CA" sz="2400">
                            <a:solidFill>
                              <a:schemeClr val="tx1">
                                <a:lumMod val="85000"/>
                                <a:lumOff val="15000"/>
                              </a:schemeClr>
                            </a:solidFill>
                            <a:latin typeface="Cambria Math" panose="02040503050406030204" pitchFamily="18" charset="0"/>
                          </a:rPr>
                          <m:t>𝑟</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𝑔𝑖𝑟𝑑𝑒𝑟</m:t>
                        </m:r>
                      </m:sub>
                    </m:sSub>
                  </m:oMath>
                </a14:m>
                <a:r>
                  <a:rPr lang="en-CA" sz="2400" dirty="0">
                    <a:solidFill>
                      <a:schemeClr val="tx1">
                        <a:lumMod val="85000"/>
                        <a:lumOff val="15000"/>
                      </a:schemeClr>
                    </a:solidFill>
                    <a:latin typeface="Century Gothic" panose="020B0502020202020204" pitchFamily="34" charset="0"/>
                  </a:rPr>
                  <a:t>, per CHBDC clause 9.6.1, is the lesser of:</a:t>
                </a:r>
              </a:p>
              <a:p>
                <a:pPr marL="0" indent="0">
                  <a:buNone/>
                </a:pPr>
                <a:r>
                  <a:rPr lang="en-CA" sz="2400" dirty="0">
                    <a:solidFill>
                      <a:schemeClr val="tx1">
                        <a:lumMod val="85000"/>
                        <a:lumOff val="15000"/>
                      </a:schemeClr>
                    </a:solidFill>
                  </a:rPr>
                  <a:t>		</a:t>
                </a:r>
                <a14:m>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𝑀</m:t>
                        </m:r>
                      </m:e>
                      <m:sub>
                        <m:r>
                          <a:rPr lang="en-CA" sz="2400">
                            <a:solidFill>
                              <a:schemeClr val="tx1">
                                <a:lumMod val="85000"/>
                                <a:lumOff val="15000"/>
                              </a:schemeClr>
                            </a:solidFill>
                            <a:latin typeface="Cambria Math" panose="02040503050406030204" pitchFamily="18" charset="0"/>
                          </a:rPr>
                          <m:t>𝑟</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𝑔𝑖𝑟𝑑𝑒𝑟</m:t>
                        </m:r>
                      </m:sub>
                    </m:sSub>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𝜙</m:t>
                    </m:r>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𝑘</m:t>
                        </m:r>
                      </m:e>
                      <m:sub>
                        <m:r>
                          <a:rPr lang="en-CA" sz="2400">
                            <a:solidFill>
                              <a:schemeClr val="tx1">
                                <a:lumMod val="85000"/>
                                <a:lumOff val="15000"/>
                              </a:schemeClr>
                            </a:solidFill>
                            <a:latin typeface="Cambria Math" panose="02040503050406030204" pitchFamily="18" charset="0"/>
                          </a:rPr>
                          <m:t>𝑑</m:t>
                        </m:r>
                      </m:sub>
                    </m:sSub>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𝑘</m:t>
                        </m:r>
                      </m:e>
                      <m:sub>
                        <m:r>
                          <a:rPr lang="en-CA" sz="2400">
                            <a:solidFill>
                              <a:schemeClr val="tx1">
                                <a:lumMod val="85000"/>
                                <a:lumOff val="15000"/>
                              </a:schemeClr>
                            </a:solidFill>
                            <a:latin typeface="Cambria Math" panose="02040503050406030204" pitchFamily="18" charset="0"/>
                          </a:rPr>
                          <m:t>𝑙𝑠</m:t>
                        </m:r>
                      </m:sub>
                    </m:sSub>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𝑘</m:t>
                        </m:r>
                      </m:e>
                      <m:sub>
                        <m:r>
                          <a:rPr lang="en-CA" sz="2400">
                            <a:solidFill>
                              <a:schemeClr val="tx1">
                                <a:lumMod val="85000"/>
                                <a:lumOff val="15000"/>
                              </a:schemeClr>
                            </a:solidFill>
                            <a:latin typeface="Cambria Math" panose="02040503050406030204" pitchFamily="18" charset="0"/>
                          </a:rPr>
                          <m:t>𝑚</m:t>
                        </m:r>
                      </m:sub>
                    </m:sSub>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𝑓</m:t>
                        </m:r>
                      </m:e>
                      <m:sub>
                        <m:r>
                          <a:rPr lang="en-CA" sz="2400">
                            <a:solidFill>
                              <a:schemeClr val="tx1">
                                <a:lumMod val="85000"/>
                                <a:lumOff val="15000"/>
                              </a:schemeClr>
                            </a:solidFill>
                            <a:latin typeface="Cambria Math" panose="02040503050406030204" pitchFamily="18" charset="0"/>
                          </a:rPr>
                          <m:t>𝑏𝑢</m:t>
                        </m:r>
                      </m:sub>
                    </m:sSub>
                    <m:r>
                      <a:rPr lang="en-CA" sz="2400">
                        <a:solidFill>
                          <a:schemeClr val="tx1">
                            <a:lumMod val="85000"/>
                            <a:lumOff val="15000"/>
                          </a:schemeClr>
                        </a:solidFill>
                        <a:latin typeface="Cambria Math" panose="02040503050406030204" pitchFamily="18" charset="0"/>
                      </a:rPr>
                      <m:t>𝑆</m:t>
                    </m:r>
                  </m:oMath>
                </a14:m>
                <a:r>
                  <a:rPr lang="en-CA" sz="2400" dirty="0">
                    <a:solidFill>
                      <a:schemeClr val="tx1">
                        <a:lumMod val="85000"/>
                        <a:lumOff val="15000"/>
                      </a:schemeClr>
                    </a:solidFill>
                    <a:latin typeface="Century Gothic" panose="020B0502020202020204" pitchFamily="34" charset="0"/>
                  </a:rPr>
                  <a:t> and </a:t>
                </a:r>
                <a14:m>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𝑀</m:t>
                        </m:r>
                      </m:e>
                      <m:sub>
                        <m:r>
                          <a:rPr lang="en-CA" sz="2400">
                            <a:solidFill>
                              <a:schemeClr val="tx1">
                                <a:lumMod val="85000"/>
                                <a:lumOff val="15000"/>
                              </a:schemeClr>
                            </a:solidFill>
                            <a:latin typeface="Cambria Math" panose="02040503050406030204" pitchFamily="18" charset="0"/>
                          </a:rPr>
                          <m:t>𝑟</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𝑔𝑖𝑟𝑑𝑒𝑟</m:t>
                        </m:r>
                      </m:sub>
                    </m:sSub>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𝜙</m:t>
                    </m:r>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𝑘</m:t>
                        </m:r>
                      </m:e>
                      <m:sub>
                        <m:r>
                          <a:rPr lang="en-CA" sz="2400">
                            <a:solidFill>
                              <a:schemeClr val="tx1">
                                <a:lumMod val="85000"/>
                                <a:lumOff val="15000"/>
                              </a:schemeClr>
                            </a:solidFill>
                            <a:latin typeface="Cambria Math" panose="02040503050406030204" pitchFamily="18" charset="0"/>
                          </a:rPr>
                          <m:t>𝑑</m:t>
                        </m:r>
                      </m:sub>
                    </m:sSub>
                    <m:sSub>
                      <m:sSubPr>
                        <m:ctrlPr>
                          <a:rPr lang="en-CA" sz="2400" i="1">
                            <a:solidFill>
                              <a:schemeClr val="tx1">
                                <a:lumMod val="85000"/>
                                <a:lumOff val="15000"/>
                              </a:schemeClr>
                            </a:solidFill>
                            <a:latin typeface="Cambria Math" panose="02040503050406030204" pitchFamily="18" charset="0"/>
                          </a:rPr>
                        </m:ctrlPr>
                      </m:sSubPr>
                      <m:e>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𝑘</m:t>
                            </m:r>
                          </m:e>
                          <m:sub>
                            <m:r>
                              <a:rPr lang="en-CA" sz="2400">
                                <a:solidFill>
                                  <a:schemeClr val="tx1">
                                    <a:lumMod val="85000"/>
                                    <a:lumOff val="15000"/>
                                  </a:schemeClr>
                                </a:solidFill>
                                <a:latin typeface="Cambria Math" panose="02040503050406030204" pitchFamily="18" charset="0"/>
                              </a:rPr>
                              <m:t>𝑚</m:t>
                            </m:r>
                          </m:sub>
                        </m:sSub>
                        <m:r>
                          <a:rPr lang="en-CA" sz="2400">
                            <a:solidFill>
                              <a:schemeClr val="tx1">
                                <a:lumMod val="85000"/>
                                <a:lumOff val="15000"/>
                              </a:schemeClr>
                            </a:solidFill>
                            <a:latin typeface="Cambria Math" panose="02040503050406030204" pitchFamily="18" charset="0"/>
                          </a:rPr>
                          <m:t>𝑘</m:t>
                        </m:r>
                      </m:e>
                      <m:sub>
                        <m:r>
                          <a:rPr lang="en-CA" sz="2400">
                            <a:solidFill>
                              <a:schemeClr val="tx1">
                                <a:lumMod val="85000"/>
                                <a:lumOff val="15000"/>
                              </a:schemeClr>
                            </a:solidFill>
                            <a:latin typeface="Cambria Math" panose="02040503050406030204" pitchFamily="18" charset="0"/>
                          </a:rPr>
                          <m:t>𝑠𝑏</m:t>
                        </m:r>
                      </m:sub>
                    </m:sSub>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𝑓</m:t>
                        </m:r>
                      </m:e>
                      <m:sub>
                        <m:r>
                          <a:rPr lang="en-CA" sz="2400">
                            <a:solidFill>
                              <a:schemeClr val="tx1">
                                <a:lumMod val="85000"/>
                                <a:lumOff val="15000"/>
                              </a:schemeClr>
                            </a:solidFill>
                            <a:latin typeface="Cambria Math" panose="02040503050406030204" pitchFamily="18" charset="0"/>
                          </a:rPr>
                          <m:t>𝑏𝑢</m:t>
                        </m:r>
                      </m:sub>
                    </m:sSub>
                    <m:r>
                      <a:rPr lang="en-CA" sz="2400">
                        <a:solidFill>
                          <a:schemeClr val="tx1">
                            <a:lumMod val="85000"/>
                            <a:lumOff val="15000"/>
                          </a:schemeClr>
                        </a:solidFill>
                        <a:latin typeface="Cambria Math" panose="02040503050406030204" pitchFamily="18" charset="0"/>
                      </a:rPr>
                      <m:t>𝑆</m:t>
                    </m:r>
                  </m:oMath>
                </a14:m>
                <a:endParaRPr lang="en-CA" sz="2400" dirty="0">
                  <a:solidFill>
                    <a:schemeClr val="tx1">
                      <a:lumMod val="85000"/>
                      <a:lumOff val="15000"/>
                    </a:schemeClr>
                  </a:solidFill>
                  <a:latin typeface="Century Gothic" panose="020B0502020202020204" pitchFamily="34" charset="0"/>
                </a:endParaRPr>
              </a:p>
              <a:p>
                <a14:m>
                  <m:oMath xmlns:m="http://schemas.openxmlformats.org/officeDocument/2006/math">
                    <m:r>
                      <a:rPr lang="en-CA" sz="2400">
                        <a:solidFill>
                          <a:schemeClr val="tx1">
                            <a:lumMod val="85000"/>
                            <a:lumOff val="15000"/>
                          </a:schemeClr>
                        </a:solidFill>
                        <a:latin typeface="Cambria Math" panose="02040503050406030204" pitchFamily="18" charset="0"/>
                      </a:rPr>
                      <m:t>∅</m:t>
                    </m:r>
                  </m:oMath>
                </a14:m>
                <a:r>
                  <a:rPr lang="en-CA" sz="2400" dirty="0">
                    <a:solidFill>
                      <a:schemeClr val="tx1">
                        <a:lumMod val="85000"/>
                        <a:lumOff val="15000"/>
                      </a:schemeClr>
                    </a:solidFill>
                    <a:latin typeface="Century Gothic" panose="020B0502020202020204" pitchFamily="34" charset="0"/>
                  </a:rPr>
                  <a:t> = 0.9</a:t>
                </a:r>
              </a:p>
              <a:p>
                <a14:m>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m:rPr>
                            <m:sty m:val="p"/>
                          </m:rPr>
                          <a:rPr lang="en-CA" sz="2400" b="0" i="0" smtClean="0">
                            <a:solidFill>
                              <a:schemeClr val="tx1">
                                <a:lumMod val="85000"/>
                                <a:lumOff val="15000"/>
                              </a:schemeClr>
                            </a:solidFill>
                            <a:latin typeface="Cambria Math" panose="02040503050406030204" pitchFamily="18" charset="0"/>
                          </a:rPr>
                          <m:t>K</m:t>
                        </m:r>
                      </m:e>
                      <m:sub>
                        <m:r>
                          <m:rPr>
                            <m:sty m:val="p"/>
                          </m:rPr>
                          <a:rPr lang="en-CA" sz="2400" b="0" i="0" smtClean="0">
                            <a:solidFill>
                              <a:schemeClr val="tx1">
                                <a:lumMod val="85000"/>
                                <a:lumOff val="15000"/>
                              </a:schemeClr>
                            </a:solidFill>
                            <a:latin typeface="Cambria Math" panose="02040503050406030204" pitchFamily="18" charset="0"/>
                          </a:rPr>
                          <m:t>d</m:t>
                        </m:r>
                      </m:sub>
                    </m:sSub>
                    <m:r>
                      <a:rPr lang="en-CA" sz="2400">
                        <a:solidFill>
                          <a:schemeClr val="tx1">
                            <a:lumMod val="85000"/>
                            <a:lumOff val="15000"/>
                          </a:schemeClr>
                        </a:solidFill>
                        <a:latin typeface="Cambria Math" panose="02040503050406030204" pitchFamily="18" charset="0"/>
                      </a:rPr>
                      <m:t>=1.0</m:t>
                    </m:r>
                  </m:oMath>
                </a14:m>
                <a:r>
                  <a:rPr lang="en-CA" sz="2400" dirty="0">
                    <a:solidFill>
                      <a:schemeClr val="tx1">
                        <a:lumMod val="85000"/>
                        <a:lumOff val="15000"/>
                      </a:schemeClr>
                    </a:solidFill>
                    <a:latin typeface="Century Gothic" panose="020B0502020202020204" pitchFamily="34" charset="0"/>
                  </a:rPr>
                  <a:t>.</a:t>
                </a:r>
              </a:p>
              <a:p>
                <a:pPr eaLnBrk="1" hangingPunct="1">
                  <a:buFont typeface="Arial" panose="020B0604020202020204" pitchFamily="34" charset="0"/>
                  <a:buChar char="•"/>
                </a:pPr>
                <a:endParaRPr lang="en-CA" altLang="en-US" sz="2400" dirty="0">
                  <a:solidFill>
                    <a:schemeClr val="tx1">
                      <a:lumMod val="85000"/>
                      <a:lumOff val="15000"/>
                    </a:schemeClr>
                  </a:solidFill>
                  <a:latin typeface="Century Gothic" panose="020B0502020202020204" pitchFamily="34" charset="0"/>
                </a:endParaRPr>
              </a:p>
            </p:txBody>
          </p:sp>
        </mc:Choice>
        <mc:Fallback xmlns="">
          <p:sp>
            <p:nvSpPr>
              <p:cNvPr id="4" name="Content Placeholder 2">
                <a:extLst>
                  <a:ext uri="{FF2B5EF4-FFF2-40B4-BE49-F238E27FC236}">
                    <a16:creationId xmlns:a16="http://schemas.microsoft.com/office/drawing/2014/main" id="{AA9A831B-9F0F-485C-B8A5-443DDCB350DC}"/>
                  </a:ext>
                </a:extLst>
              </p:cNvPr>
              <p:cNvSpPr>
                <a:spLocks noGrp="1" noRot="1" noChangeAspect="1" noMove="1" noResize="1" noEditPoints="1" noAdjustHandles="1" noChangeArrowheads="1" noChangeShapeType="1" noTextEdit="1"/>
              </p:cNvSpPr>
              <p:nvPr>
                <p:ph idx="1"/>
              </p:nvPr>
            </p:nvSpPr>
            <p:spPr>
              <a:xfrm>
                <a:off x="609600" y="1243013"/>
                <a:ext cx="10972800" cy="5030196"/>
              </a:xfrm>
              <a:blipFill>
                <a:blip r:embed="rId3"/>
                <a:stretch>
                  <a:fillRect l="-722" t="-1697"/>
                </a:stretch>
              </a:blipFill>
            </p:spPr>
            <p:txBody>
              <a:bodyPr/>
              <a:lstStyle/>
              <a:p>
                <a:r>
                  <a:rPr lang="en-CA">
                    <a:noFill/>
                  </a:rPr>
                  <a:t> </a:t>
                </a:r>
              </a:p>
            </p:txBody>
          </p:sp>
        </mc:Fallback>
      </mc:AlternateContent>
      <p:sp>
        <p:nvSpPr>
          <p:cNvPr id="5" name="Title 4">
            <a:extLst>
              <a:ext uri="{FF2B5EF4-FFF2-40B4-BE49-F238E27FC236}">
                <a16:creationId xmlns:a16="http://schemas.microsoft.com/office/drawing/2014/main" id="{38C1D0A1-B9CA-41B1-A09C-28D098BBEC40}"/>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FLEXURAL DESIGN – GLULAM GIRDERS</a:t>
            </a:r>
          </a:p>
        </p:txBody>
      </p:sp>
      <p:sp>
        <p:nvSpPr>
          <p:cNvPr id="7" name="Title 4">
            <a:extLst>
              <a:ext uri="{FF2B5EF4-FFF2-40B4-BE49-F238E27FC236}">
                <a16:creationId xmlns:a16="http://schemas.microsoft.com/office/drawing/2014/main" id="{839FBB52-BA93-4055-850A-D18308CCF826}"/>
              </a:ext>
            </a:extLst>
          </p:cNvPr>
          <p:cNvSpPr txBox="1">
            <a:spLocks/>
          </p:cNvSpPr>
          <p:nvPr/>
        </p:nvSpPr>
        <p:spPr bwMode="auto">
          <a:xfrm>
            <a:off x="10376451" y="173916"/>
            <a:ext cx="1815549"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Glulam Girder Beams</a:t>
            </a:r>
          </a:p>
        </p:txBody>
      </p:sp>
    </p:spTree>
    <p:extLst>
      <p:ext uri="{BB962C8B-B14F-4D97-AF65-F5344CB8AC3E}">
        <p14:creationId xmlns:p14="http://schemas.microsoft.com/office/powerpoint/2010/main" val="98411646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AA9A831B-9F0F-485C-B8A5-443DDCB350DC}"/>
                  </a:ext>
                </a:extLst>
              </p:cNvPr>
              <p:cNvSpPr>
                <a:spLocks noGrp="1"/>
              </p:cNvSpPr>
              <p:nvPr>
                <p:ph idx="1"/>
              </p:nvPr>
            </p:nvSpPr>
            <p:spPr>
              <a:xfrm>
                <a:off x="609600" y="1243013"/>
                <a:ext cx="10972800" cy="5030196"/>
              </a:xfrm>
            </p:spPr>
            <p:txBody>
              <a:bodyPr>
                <a:noAutofit/>
              </a:bodyPr>
              <a:lstStyle/>
              <a:p>
                <a14:m>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𝑘</m:t>
                        </m:r>
                      </m:e>
                      <m:sub>
                        <m:r>
                          <a:rPr lang="en-CA" sz="2400">
                            <a:solidFill>
                              <a:schemeClr val="tx1">
                                <a:lumMod val="85000"/>
                                <a:lumOff val="15000"/>
                              </a:schemeClr>
                            </a:solidFill>
                            <a:latin typeface="Cambria Math" panose="02040503050406030204" pitchFamily="18" charset="0"/>
                          </a:rPr>
                          <m:t>𝑙𝑠</m:t>
                        </m:r>
                      </m:sub>
                    </m:sSub>
                  </m:oMath>
                </a14:m>
                <a:r>
                  <a:rPr lang="en-CA" sz="2400" dirty="0">
                    <a:solidFill>
                      <a:schemeClr val="tx1">
                        <a:lumMod val="85000"/>
                        <a:lumOff val="15000"/>
                      </a:schemeClr>
                    </a:solidFill>
                    <a:latin typeface="Century Gothic" panose="020B0502020202020204" pitchFamily="34" charset="0"/>
                  </a:rPr>
                  <a:t>, requires explicit calculation because the depth-to-width ratio of the girders exceeds 1.0. The slenderness factor is:</a:t>
                </a:r>
              </a:p>
              <a:p>
                <a:endParaRPr lang="en-CA" sz="2400" dirty="0">
                  <a:solidFill>
                    <a:schemeClr val="tx1">
                      <a:lumMod val="85000"/>
                      <a:lumOff val="15000"/>
                    </a:schemeClr>
                  </a:solidFill>
                  <a:latin typeface="Century Gothic" panose="020B0502020202020204" pitchFamily="34" charset="0"/>
                </a:endParaRPr>
              </a:p>
              <a:p>
                <a:pPr marL="0" indent="0">
                  <a:buNone/>
                </a:pPr>
                <a14:m>
                  <m:oMathPara xmlns:m="http://schemas.openxmlformats.org/officeDocument/2006/math">
                    <m:oMathParaPr>
                      <m:jc m:val="centerGroup"/>
                    </m:oMathParaPr>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𝐶</m:t>
                          </m:r>
                        </m:e>
                        <m:sub>
                          <m:r>
                            <a:rPr lang="en-CA" sz="2400">
                              <a:solidFill>
                                <a:schemeClr val="tx1">
                                  <a:lumMod val="85000"/>
                                  <a:lumOff val="15000"/>
                                </a:schemeClr>
                              </a:solidFill>
                              <a:latin typeface="Cambria Math" panose="02040503050406030204" pitchFamily="18" charset="0"/>
                            </a:rPr>
                            <m:t>𝑠</m:t>
                          </m:r>
                        </m:sub>
                      </m:sSub>
                      <m:r>
                        <a:rPr lang="en-CA" sz="2400">
                          <a:solidFill>
                            <a:schemeClr val="tx1">
                              <a:lumMod val="85000"/>
                              <a:lumOff val="15000"/>
                            </a:schemeClr>
                          </a:solidFill>
                          <a:latin typeface="Cambria Math" panose="02040503050406030204" pitchFamily="18" charset="0"/>
                        </a:rPr>
                        <m:t>=</m:t>
                      </m:r>
                      <m:rad>
                        <m:radPr>
                          <m:degHide m:val="on"/>
                          <m:ctrlPr>
                            <a:rPr lang="en-CA" sz="2400" i="1">
                              <a:solidFill>
                                <a:schemeClr val="tx1">
                                  <a:lumMod val="85000"/>
                                  <a:lumOff val="15000"/>
                                </a:schemeClr>
                              </a:solidFill>
                              <a:latin typeface="Cambria Math" panose="02040503050406030204" pitchFamily="18" charset="0"/>
                            </a:rPr>
                          </m:ctrlPr>
                        </m:radPr>
                        <m:deg/>
                        <m:e>
                          <m:f>
                            <m:fPr>
                              <m:ctrlPr>
                                <a:rPr lang="en-CA" sz="2400" i="1">
                                  <a:solidFill>
                                    <a:schemeClr val="tx1">
                                      <a:lumMod val="85000"/>
                                      <a:lumOff val="15000"/>
                                    </a:schemeClr>
                                  </a:solidFill>
                                  <a:latin typeface="Cambria Math" panose="02040503050406030204" pitchFamily="18" charset="0"/>
                                </a:rPr>
                              </m:ctrlPr>
                            </m:fPr>
                            <m:num>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𝐿</m:t>
                                  </m:r>
                                </m:e>
                                <m:sub>
                                  <m:r>
                                    <a:rPr lang="en-CA" sz="2400">
                                      <a:solidFill>
                                        <a:schemeClr val="tx1">
                                          <a:lumMod val="85000"/>
                                          <a:lumOff val="15000"/>
                                        </a:schemeClr>
                                      </a:solidFill>
                                      <a:latin typeface="Cambria Math" panose="02040503050406030204" pitchFamily="18" charset="0"/>
                                    </a:rPr>
                                    <m:t>𝑢</m:t>
                                  </m:r>
                                </m:sub>
                              </m:sSub>
                              <m:r>
                                <a:rPr lang="en-CA" sz="2400">
                                  <a:solidFill>
                                    <a:schemeClr val="tx1">
                                      <a:lumMod val="85000"/>
                                      <a:lumOff val="15000"/>
                                    </a:schemeClr>
                                  </a:solidFill>
                                  <a:latin typeface="Cambria Math" panose="02040503050406030204" pitchFamily="18" charset="0"/>
                                </a:rPr>
                                <m:t>𝑑</m:t>
                              </m:r>
                            </m:num>
                            <m:den>
                              <m:sSup>
                                <m:sSupPr>
                                  <m:ctrlPr>
                                    <a:rPr lang="en-CA" sz="2400" i="1">
                                      <a:solidFill>
                                        <a:schemeClr val="tx1">
                                          <a:lumMod val="85000"/>
                                          <a:lumOff val="15000"/>
                                        </a:schemeClr>
                                      </a:solidFill>
                                      <a:latin typeface="Cambria Math" panose="02040503050406030204" pitchFamily="18" charset="0"/>
                                    </a:rPr>
                                  </m:ctrlPr>
                                </m:sSupPr>
                                <m:e>
                                  <m:r>
                                    <a:rPr lang="en-CA" sz="2400">
                                      <a:solidFill>
                                        <a:schemeClr val="tx1">
                                          <a:lumMod val="85000"/>
                                          <a:lumOff val="15000"/>
                                        </a:schemeClr>
                                      </a:solidFill>
                                      <a:latin typeface="Cambria Math" panose="02040503050406030204" pitchFamily="18" charset="0"/>
                                    </a:rPr>
                                    <m:t>𝑏</m:t>
                                  </m:r>
                                </m:e>
                                <m:sup>
                                  <m:r>
                                    <a:rPr lang="en-CA" sz="2400">
                                      <a:solidFill>
                                        <a:schemeClr val="tx1">
                                          <a:lumMod val="85000"/>
                                          <a:lumOff val="15000"/>
                                        </a:schemeClr>
                                      </a:solidFill>
                                      <a:latin typeface="Cambria Math" panose="02040503050406030204" pitchFamily="18" charset="0"/>
                                    </a:rPr>
                                    <m:t>2</m:t>
                                  </m:r>
                                </m:sup>
                              </m:sSup>
                            </m:den>
                          </m:f>
                        </m:e>
                      </m:rad>
                      <m:r>
                        <a:rPr lang="en-CA" sz="2400">
                          <a:solidFill>
                            <a:schemeClr val="tx1">
                              <a:lumMod val="85000"/>
                              <a:lumOff val="15000"/>
                            </a:schemeClr>
                          </a:solidFill>
                          <a:latin typeface="Cambria Math" panose="02040503050406030204" pitchFamily="18" charset="0"/>
                        </a:rPr>
                        <m:t>=</m:t>
                      </m:r>
                      <m:rad>
                        <m:radPr>
                          <m:degHide m:val="on"/>
                          <m:ctrlPr>
                            <a:rPr lang="en-CA" sz="2400" i="1">
                              <a:solidFill>
                                <a:schemeClr val="tx1">
                                  <a:lumMod val="85000"/>
                                  <a:lumOff val="15000"/>
                                </a:schemeClr>
                              </a:solidFill>
                              <a:latin typeface="Cambria Math" panose="02040503050406030204" pitchFamily="18" charset="0"/>
                            </a:rPr>
                          </m:ctrlPr>
                        </m:radPr>
                        <m:deg/>
                        <m:e>
                          <m:f>
                            <m:fPr>
                              <m:ctrlPr>
                                <a:rPr lang="en-CA" sz="2400" i="1">
                                  <a:solidFill>
                                    <a:schemeClr val="tx1">
                                      <a:lumMod val="85000"/>
                                      <a:lumOff val="15000"/>
                                    </a:schemeClr>
                                  </a:solidFill>
                                  <a:latin typeface="Cambria Math" panose="02040503050406030204" pitchFamily="18" charset="0"/>
                                </a:rPr>
                              </m:ctrlPr>
                            </m:fPr>
                            <m:num>
                              <m:r>
                                <a:rPr lang="en-CA" sz="2400">
                                  <a:solidFill>
                                    <a:schemeClr val="tx1">
                                      <a:lumMod val="85000"/>
                                      <a:lumOff val="15000"/>
                                    </a:schemeClr>
                                  </a:solidFill>
                                  <a:latin typeface="Cambria Math" panose="02040503050406030204" pitchFamily="18" charset="0"/>
                                </a:rPr>
                                <m:t>6000 </m:t>
                              </m:r>
                              <m:r>
                                <a:rPr lang="en-CA" sz="2400">
                                  <a:solidFill>
                                    <a:schemeClr val="tx1">
                                      <a:lumMod val="85000"/>
                                      <a:lumOff val="15000"/>
                                    </a:schemeClr>
                                  </a:solidFill>
                                  <a:latin typeface="Cambria Math" panose="02040503050406030204" pitchFamily="18" charset="0"/>
                                </a:rPr>
                                <m:t>𝑚𝑚</m:t>
                              </m:r>
                              <m:r>
                                <a:rPr lang="en-CA" sz="2400">
                                  <a:solidFill>
                                    <a:schemeClr val="tx1">
                                      <a:lumMod val="85000"/>
                                      <a:lumOff val="15000"/>
                                    </a:schemeClr>
                                  </a:solidFill>
                                  <a:latin typeface="Cambria Math" panose="02040503050406030204" pitchFamily="18" charset="0"/>
                                </a:rPr>
                                <m:t>×1634 </m:t>
                              </m:r>
                              <m:r>
                                <a:rPr lang="en-CA" sz="2400">
                                  <a:solidFill>
                                    <a:schemeClr val="tx1">
                                      <a:lumMod val="85000"/>
                                      <a:lumOff val="15000"/>
                                    </a:schemeClr>
                                  </a:solidFill>
                                  <a:latin typeface="Cambria Math" panose="02040503050406030204" pitchFamily="18" charset="0"/>
                                </a:rPr>
                                <m:t>𝑚𝑚</m:t>
                              </m:r>
                            </m:num>
                            <m:den>
                              <m:sSup>
                                <m:sSupPr>
                                  <m:ctrlPr>
                                    <a:rPr lang="en-CA" sz="2400" i="1">
                                      <a:solidFill>
                                        <a:schemeClr val="tx1">
                                          <a:lumMod val="85000"/>
                                          <a:lumOff val="15000"/>
                                        </a:schemeClr>
                                      </a:solidFill>
                                      <a:latin typeface="Cambria Math" panose="02040503050406030204" pitchFamily="18" charset="0"/>
                                    </a:rPr>
                                  </m:ctrlPr>
                                </m:sSupPr>
                                <m:e>
                                  <m:d>
                                    <m:dPr>
                                      <m:ctrlPr>
                                        <a:rPr lang="en-CA" sz="2400" i="1">
                                          <a:solidFill>
                                            <a:schemeClr val="tx1">
                                              <a:lumMod val="85000"/>
                                              <a:lumOff val="15000"/>
                                            </a:schemeClr>
                                          </a:solidFill>
                                          <a:latin typeface="Cambria Math" panose="02040503050406030204" pitchFamily="18" charset="0"/>
                                        </a:rPr>
                                      </m:ctrlPr>
                                    </m:dPr>
                                    <m:e>
                                      <m:r>
                                        <a:rPr lang="en-CA" sz="2400">
                                          <a:solidFill>
                                            <a:schemeClr val="tx1">
                                              <a:lumMod val="85000"/>
                                              <a:lumOff val="15000"/>
                                            </a:schemeClr>
                                          </a:solidFill>
                                          <a:latin typeface="Cambria Math" panose="02040503050406030204" pitchFamily="18" charset="0"/>
                                        </a:rPr>
                                        <m:t>265 </m:t>
                                      </m:r>
                                      <m:r>
                                        <a:rPr lang="en-CA" sz="2400">
                                          <a:solidFill>
                                            <a:schemeClr val="tx1">
                                              <a:lumMod val="85000"/>
                                              <a:lumOff val="15000"/>
                                            </a:schemeClr>
                                          </a:solidFill>
                                          <a:latin typeface="Cambria Math" panose="02040503050406030204" pitchFamily="18" charset="0"/>
                                        </a:rPr>
                                        <m:t>𝑚𝑚</m:t>
                                      </m:r>
                                    </m:e>
                                  </m:d>
                                </m:e>
                                <m:sup>
                                  <m:r>
                                    <a:rPr lang="en-CA" sz="2400">
                                      <a:solidFill>
                                        <a:schemeClr val="tx1">
                                          <a:lumMod val="85000"/>
                                          <a:lumOff val="15000"/>
                                        </a:schemeClr>
                                      </a:solidFill>
                                      <a:latin typeface="Cambria Math" panose="02040503050406030204" pitchFamily="18" charset="0"/>
                                    </a:rPr>
                                    <m:t>2</m:t>
                                  </m:r>
                                </m:sup>
                              </m:sSup>
                            </m:den>
                          </m:f>
                        </m:e>
                      </m:rad>
                      <m:r>
                        <a:rPr lang="en-CA" sz="2400">
                          <a:solidFill>
                            <a:schemeClr val="tx1">
                              <a:lumMod val="85000"/>
                              <a:lumOff val="15000"/>
                            </a:schemeClr>
                          </a:solidFill>
                          <a:latin typeface="Cambria Math" panose="02040503050406030204" pitchFamily="18" charset="0"/>
                        </a:rPr>
                        <m:t>=11.82&gt;10</m:t>
                      </m:r>
                    </m:oMath>
                  </m:oMathPara>
                </a14:m>
                <a:endParaRPr lang="en-CA" sz="2400" dirty="0">
                  <a:solidFill>
                    <a:schemeClr val="tx1">
                      <a:lumMod val="85000"/>
                      <a:lumOff val="15000"/>
                    </a:schemeClr>
                  </a:solidFill>
                  <a:latin typeface="Century Gothic" panose="020B0502020202020204" pitchFamily="34" charset="0"/>
                </a:endParaRPr>
              </a:p>
              <a:p>
                <a:r>
                  <a:rPr lang="en-CA" sz="2400" dirty="0">
                    <a:solidFill>
                      <a:schemeClr val="tx1">
                        <a:lumMod val="85000"/>
                        <a:lumOff val="15000"/>
                      </a:schemeClr>
                    </a:solidFill>
                    <a:latin typeface="Century Gothic" panose="020B0502020202020204" pitchFamily="34" charset="0"/>
                  </a:rPr>
                  <a:t>The slenderness factor is greater than ten, so the lateral stability factor must be calculated as a function of both the slenderness ratio, </a:t>
                </a:r>
                <a14:m>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𝐶</m:t>
                        </m:r>
                      </m:e>
                      <m:sub>
                        <m:r>
                          <a:rPr lang="en-CA" sz="2400">
                            <a:solidFill>
                              <a:schemeClr val="tx1">
                                <a:lumMod val="85000"/>
                                <a:lumOff val="15000"/>
                              </a:schemeClr>
                            </a:solidFill>
                            <a:latin typeface="Cambria Math" panose="02040503050406030204" pitchFamily="18" charset="0"/>
                          </a:rPr>
                          <m:t>𝑠</m:t>
                        </m:r>
                      </m:sub>
                    </m:sSub>
                  </m:oMath>
                </a14:m>
                <a:r>
                  <a:rPr lang="en-CA" sz="2400" dirty="0">
                    <a:solidFill>
                      <a:schemeClr val="tx1">
                        <a:lumMod val="85000"/>
                        <a:lumOff val="15000"/>
                      </a:schemeClr>
                    </a:solidFill>
                    <a:latin typeface="Century Gothic" panose="020B0502020202020204" pitchFamily="34" charset="0"/>
                  </a:rPr>
                  <a:t>, and the intermediate slenderness ratio, </a:t>
                </a:r>
                <a14:m>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𝐶</m:t>
                        </m:r>
                      </m:e>
                      <m:sub>
                        <m:r>
                          <a:rPr lang="en-CA" sz="2400">
                            <a:solidFill>
                              <a:schemeClr val="tx1">
                                <a:lumMod val="85000"/>
                                <a:lumOff val="15000"/>
                              </a:schemeClr>
                            </a:solidFill>
                            <a:latin typeface="Cambria Math" panose="02040503050406030204" pitchFamily="18" charset="0"/>
                          </a:rPr>
                          <m:t>𝑘</m:t>
                        </m:r>
                      </m:sub>
                    </m:sSub>
                  </m:oMath>
                </a14:m>
                <a:r>
                  <a:rPr lang="en-CA" sz="2400" dirty="0">
                    <a:solidFill>
                      <a:schemeClr val="tx1">
                        <a:lumMod val="85000"/>
                        <a:lumOff val="15000"/>
                      </a:schemeClr>
                    </a:solidFill>
                    <a:latin typeface="Century Gothic" panose="020B0502020202020204" pitchFamily="34" charset="0"/>
                  </a:rPr>
                  <a:t>, where:</a:t>
                </a:r>
              </a:p>
              <a:p>
                <a:endParaRPr lang="en-CA" sz="2400" dirty="0">
                  <a:solidFill>
                    <a:schemeClr val="tx1">
                      <a:lumMod val="85000"/>
                      <a:lumOff val="15000"/>
                    </a:schemeClr>
                  </a:solidFill>
                  <a:latin typeface="Century Gothic" panose="020B0502020202020204" pitchFamily="34" charset="0"/>
                </a:endParaRPr>
              </a:p>
              <a:p>
                <a:pPr marL="0" indent="0">
                  <a:buNone/>
                </a:pPr>
                <a14:m>
                  <m:oMathPara xmlns:m="http://schemas.openxmlformats.org/officeDocument/2006/math">
                    <m:oMathParaPr>
                      <m:jc m:val="centerGroup"/>
                    </m:oMathParaPr>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𝐶</m:t>
                          </m:r>
                        </m:e>
                        <m:sub>
                          <m:r>
                            <a:rPr lang="en-CA" sz="2400">
                              <a:solidFill>
                                <a:schemeClr val="tx1">
                                  <a:lumMod val="85000"/>
                                  <a:lumOff val="15000"/>
                                </a:schemeClr>
                              </a:solidFill>
                              <a:latin typeface="Cambria Math" panose="02040503050406030204" pitchFamily="18" charset="0"/>
                            </a:rPr>
                            <m:t>𝑘</m:t>
                          </m:r>
                        </m:sub>
                      </m:sSub>
                      <m:r>
                        <a:rPr lang="en-CA" sz="2400">
                          <a:solidFill>
                            <a:schemeClr val="tx1">
                              <a:lumMod val="85000"/>
                              <a:lumOff val="15000"/>
                            </a:schemeClr>
                          </a:solidFill>
                          <a:latin typeface="Cambria Math" panose="02040503050406030204" pitchFamily="18" charset="0"/>
                        </a:rPr>
                        <m:t>=</m:t>
                      </m:r>
                      <m:rad>
                        <m:radPr>
                          <m:degHide m:val="on"/>
                          <m:ctrlPr>
                            <a:rPr lang="en-CA" sz="2400" i="1">
                              <a:solidFill>
                                <a:schemeClr val="tx1">
                                  <a:lumMod val="85000"/>
                                  <a:lumOff val="15000"/>
                                </a:schemeClr>
                              </a:solidFill>
                              <a:latin typeface="Cambria Math" panose="02040503050406030204" pitchFamily="18" charset="0"/>
                            </a:rPr>
                          </m:ctrlPr>
                        </m:radPr>
                        <m:deg/>
                        <m:e>
                          <m:f>
                            <m:fPr>
                              <m:ctrlPr>
                                <a:rPr lang="en-CA" sz="2400" i="1">
                                  <a:solidFill>
                                    <a:schemeClr val="tx1">
                                      <a:lumMod val="85000"/>
                                      <a:lumOff val="15000"/>
                                    </a:schemeClr>
                                  </a:solidFill>
                                  <a:latin typeface="Cambria Math" panose="02040503050406030204" pitchFamily="18" charset="0"/>
                                </a:rPr>
                              </m:ctrlPr>
                            </m:fPr>
                            <m:num>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𝐸</m:t>
                                  </m:r>
                                </m:e>
                                <m:sub>
                                  <m:r>
                                    <a:rPr lang="en-CA" sz="2400">
                                      <a:solidFill>
                                        <a:schemeClr val="tx1">
                                          <a:lumMod val="85000"/>
                                          <a:lumOff val="15000"/>
                                        </a:schemeClr>
                                      </a:solidFill>
                                      <a:latin typeface="Cambria Math" panose="02040503050406030204" pitchFamily="18" charset="0"/>
                                    </a:rPr>
                                    <m:t>05</m:t>
                                  </m:r>
                                </m:sub>
                              </m:sSub>
                            </m:num>
                            <m:den>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𝑓</m:t>
                                  </m:r>
                                </m:e>
                                <m:sub>
                                  <m:r>
                                    <a:rPr lang="en-CA" sz="2400">
                                      <a:solidFill>
                                        <a:schemeClr val="tx1">
                                          <a:lumMod val="85000"/>
                                          <a:lumOff val="15000"/>
                                        </a:schemeClr>
                                      </a:solidFill>
                                      <a:latin typeface="Cambria Math" panose="02040503050406030204" pitchFamily="18" charset="0"/>
                                    </a:rPr>
                                    <m:t>𝑏𝑢</m:t>
                                  </m:r>
                                </m:sub>
                              </m:sSub>
                            </m:den>
                          </m:f>
                        </m:e>
                      </m:rad>
                      <m:r>
                        <a:rPr lang="en-CA" sz="2400">
                          <a:solidFill>
                            <a:schemeClr val="tx1">
                              <a:lumMod val="85000"/>
                              <a:lumOff val="15000"/>
                            </a:schemeClr>
                          </a:solidFill>
                          <a:latin typeface="Cambria Math" panose="02040503050406030204" pitchFamily="18" charset="0"/>
                        </a:rPr>
                        <m:t>=</m:t>
                      </m:r>
                      <m:rad>
                        <m:radPr>
                          <m:degHide m:val="on"/>
                          <m:ctrlPr>
                            <a:rPr lang="en-CA" sz="2400" i="1">
                              <a:solidFill>
                                <a:schemeClr val="tx1">
                                  <a:lumMod val="85000"/>
                                  <a:lumOff val="15000"/>
                                </a:schemeClr>
                              </a:solidFill>
                              <a:latin typeface="Cambria Math" panose="02040503050406030204" pitchFamily="18" charset="0"/>
                            </a:rPr>
                          </m:ctrlPr>
                        </m:radPr>
                        <m:deg/>
                        <m:e>
                          <m:f>
                            <m:fPr>
                              <m:ctrlPr>
                                <a:rPr lang="en-CA" sz="2400" i="1">
                                  <a:solidFill>
                                    <a:schemeClr val="tx1">
                                      <a:lumMod val="85000"/>
                                      <a:lumOff val="15000"/>
                                    </a:schemeClr>
                                  </a:solidFill>
                                  <a:latin typeface="Cambria Math" panose="02040503050406030204" pitchFamily="18" charset="0"/>
                                </a:rPr>
                              </m:ctrlPr>
                            </m:fPr>
                            <m:num>
                              <m:r>
                                <a:rPr lang="en-CA" sz="2400">
                                  <a:solidFill>
                                    <a:schemeClr val="tx1">
                                      <a:lumMod val="85000"/>
                                      <a:lumOff val="15000"/>
                                    </a:schemeClr>
                                  </a:solidFill>
                                  <a:latin typeface="Cambria Math" panose="02040503050406030204" pitchFamily="18" charset="0"/>
                                </a:rPr>
                                <m:t>8512</m:t>
                              </m:r>
                            </m:num>
                            <m:den>
                              <m:r>
                                <a:rPr lang="en-CA" sz="2400">
                                  <a:solidFill>
                                    <a:schemeClr val="tx1">
                                      <a:lumMod val="85000"/>
                                      <a:lumOff val="15000"/>
                                    </a:schemeClr>
                                  </a:solidFill>
                                  <a:latin typeface="Cambria Math" panose="02040503050406030204" pitchFamily="18" charset="0"/>
                                </a:rPr>
                                <m:t>23.0</m:t>
                              </m:r>
                            </m:den>
                          </m:f>
                        </m:e>
                      </m:rad>
                      <m:r>
                        <a:rPr lang="en-CA" sz="2400">
                          <a:solidFill>
                            <a:schemeClr val="tx1">
                              <a:lumMod val="85000"/>
                              <a:lumOff val="15000"/>
                            </a:schemeClr>
                          </a:solidFill>
                          <a:latin typeface="Cambria Math" panose="02040503050406030204" pitchFamily="18" charset="0"/>
                        </a:rPr>
                        <m:t>=19.24</m:t>
                      </m:r>
                    </m:oMath>
                  </m:oMathPara>
                </a14:m>
                <a:endParaRPr lang="en-CA" sz="2400" dirty="0">
                  <a:solidFill>
                    <a:schemeClr val="tx1">
                      <a:lumMod val="85000"/>
                      <a:lumOff val="15000"/>
                    </a:schemeClr>
                  </a:solidFill>
                  <a:latin typeface="Century Gothic" panose="020B0502020202020204" pitchFamily="34" charset="0"/>
                </a:endParaRPr>
              </a:p>
            </p:txBody>
          </p:sp>
        </mc:Choice>
        <mc:Fallback xmlns="">
          <p:sp>
            <p:nvSpPr>
              <p:cNvPr id="4" name="Content Placeholder 2">
                <a:extLst>
                  <a:ext uri="{FF2B5EF4-FFF2-40B4-BE49-F238E27FC236}">
                    <a16:creationId xmlns:a16="http://schemas.microsoft.com/office/drawing/2014/main" id="{AA9A831B-9F0F-485C-B8A5-443DDCB350DC}"/>
                  </a:ext>
                </a:extLst>
              </p:cNvPr>
              <p:cNvSpPr>
                <a:spLocks noGrp="1" noRot="1" noChangeAspect="1" noMove="1" noResize="1" noEditPoints="1" noAdjustHandles="1" noChangeArrowheads="1" noChangeShapeType="1" noTextEdit="1"/>
              </p:cNvSpPr>
              <p:nvPr>
                <p:ph idx="1"/>
              </p:nvPr>
            </p:nvSpPr>
            <p:spPr>
              <a:xfrm>
                <a:off x="609600" y="1243013"/>
                <a:ext cx="10972800" cy="5030196"/>
              </a:xfrm>
              <a:blipFill>
                <a:blip r:embed="rId3"/>
                <a:stretch>
                  <a:fillRect l="-722" t="-1697" r="-1444"/>
                </a:stretch>
              </a:blipFill>
            </p:spPr>
            <p:txBody>
              <a:bodyPr/>
              <a:lstStyle/>
              <a:p>
                <a:r>
                  <a:rPr lang="en-CA">
                    <a:noFill/>
                  </a:rPr>
                  <a:t> </a:t>
                </a:r>
              </a:p>
            </p:txBody>
          </p:sp>
        </mc:Fallback>
      </mc:AlternateContent>
      <p:sp>
        <p:nvSpPr>
          <p:cNvPr id="5" name="Title 4">
            <a:extLst>
              <a:ext uri="{FF2B5EF4-FFF2-40B4-BE49-F238E27FC236}">
                <a16:creationId xmlns:a16="http://schemas.microsoft.com/office/drawing/2014/main" id="{38C1D0A1-B9CA-41B1-A09C-28D098BBEC40}"/>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FLEXURAL DESIGN – GLULAM GIRDERS</a:t>
            </a:r>
          </a:p>
        </p:txBody>
      </p:sp>
      <p:sp>
        <p:nvSpPr>
          <p:cNvPr id="6" name="Title 4">
            <a:extLst>
              <a:ext uri="{FF2B5EF4-FFF2-40B4-BE49-F238E27FC236}">
                <a16:creationId xmlns:a16="http://schemas.microsoft.com/office/drawing/2014/main" id="{47FE6922-E91B-4582-804A-3A31080098F5}"/>
              </a:ext>
            </a:extLst>
          </p:cNvPr>
          <p:cNvSpPr txBox="1">
            <a:spLocks/>
          </p:cNvSpPr>
          <p:nvPr/>
        </p:nvSpPr>
        <p:spPr bwMode="auto">
          <a:xfrm>
            <a:off x="10376451" y="173916"/>
            <a:ext cx="1815549"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Glulam Girder Beams</a:t>
            </a:r>
          </a:p>
        </p:txBody>
      </p:sp>
    </p:spTree>
    <p:extLst>
      <p:ext uri="{BB962C8B-B14F-4D97-AF65-F5344CB8AC3E}">
        <p14:creationId xmlns:p14="http://schemas.microsoft.com/office/powerpoint/2010/main" val="159483110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AA9A831B-9F0F-485C-B8A5-443DDCB350DC}"/>
                  </a:ext>
                </a:extLst>
              </p:cNvPr>
              <p:cNvSpPr>
                <a:spLocks noGrp="1"/>
              </p:cNvSpPr>
              <p:nvPr>
                <p:ph idx="1"/>
              </p:nvPr>
            </p:nvSpPr>
            <p:spPr>
              <a:xfrm>
                <a:off x="609600" y="1243013"/>
                <a:ext cx="10972800" cy="5030196"/>
              </a:xfrm>
            </p:spPr>
            <p:txBody>
              <a:bodyPr>
                <a:noAutofit/>
              </a:bodyPr>
              <a:lstStyle/>
              <a:p>
                <a:r>
                  <a:rPr lang="en-CA" sz="2400" dirty="0">
                    <a:solidFill>
                      <a:schemeClr val="tx1">
                        <a:lumMod val="85000"/>
                        <a:lumOff val="15000"/>
                      </a:schemeClr>
                    </a:solidFill>
                    <a:latin typeface="Century Gothic" panose="020B0502020202020204" pitchFamily="34" charset="0"/>
                  </a:rPr>
                  <a:t>Accordingly, the lateral stability factor is determined from CHBDC Table 9.5:</a:t>
                </a:r>
              </a:p>
              <a:p>
                <a:pPr marL="0" indent="0">
                  <a:buNone/>
                </a:pPr>
                <a14:m>
                  <m:oMathPara xmlns:m="http://schemas.openxmlformats.org/officeDocument/2006/math">
                    <m:oMathParaPr>
                      <m:jc m:val="centerGroup"/>
                    </m:oMathParaPr>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𝑘</m:t>
                          </m:r>
                        </m:e>
                        <m:sub>
                          <m:r>
                            <a:rPr lang="en-CA" sz="2400">
                              <a:solidFill>
                                <a:schemeClr val="tx1">
                                  <a:lumMod val="85000"/>
                                  <a:lumOff val="15000"/>
                                </a:schemeClr>
                              </a:solidFill>
                              <a:latin typeface="Cambria Math" panose="02040503050406030204" pitchFamily="18" charset="0"/>
                            </a:rPr>
                            <m:t>𝑙𝑠</m:t>
                          </m:r>
                        </m:sub>
                      </m:sSub>
                      <m:r>
                        <a:rPr lang="en-CA" sz="2400">
                          <a:solidFill>
                            <a:schemeClr val="tx1">
                              <a:lumMod val="85000"/>
                              <a:lumOff val="15000"/>
                            </a:schemeClr>
                          </a:solidFill>
                          <a:latin typeface="Cambria Math" panose="02040503050406030204" pitchFamily="18" charset="0"/>
                        </a:rPr>
                        <m:t>=1−0.3</m:t>
                      </m:r>
                      <m:sSup>
                        <m:sSupPr>
                          <m:ctrlPr>
                            <a:rPr lang="en-CA" sz="2400" i="1">
                              <a:solidFill>
                                <a:schemeClr val="tx1">
                                  <a:lumMod val="85000"/>
                                  <a:lumOff val="15000"/>
                                </a:schemeClr>
                              </a:solidFill>
                              <a:latin typeface="Cambria Math" panose="02040503050406030204" pitchFamily="18" charset="0"/>
                            </a:rPr>
                          </m:ctrlPr>
                        </m:sSupPr>
                        <m:e>
                          <m:d>
                            <m:dPr>
                              <m:ctrlPr>
                                <a:rPr lang="en-CA" sz="2400" i="1">
                                  <a:solidFill>
                                    <a:schemeClr val="tx1">
                                      <a:lumMod val="85000"/>
                                      <a:lumOff val="15000"/>
                                    </a:schemeClr>
                                  </a:solidFill>
                                  <a:latin typeface="Cambria Math" panose="02040503050406030204" pitchFamily="18" charset="0"/>
                                </a:rPr>
                              </m:ctrlPr>
                            </m:dPr>
                            <m:e>
                              <m:f>
                                <m:fPr>
                                  <m:ctrlPr>
                                    <a:rPr lang="en-CA" sz="2400" i="1">
                                      <a:solidFill>
                                        <a:schemeClr val="tx1">
                                          <a:lumMod val="85000"/>
                                          <a:lumOff val="15000"/>
                                        </a:schemeClr>
                                      </a:solidFill>
                                      <a:latin typeface="Cambria Math" panose="02040503050406030204" pitchFamily="18" charset="0"/>
                                    </a:rPr>
                                  </m:ctrlPr>
                                </m:fPr>
                                <m:num>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𝐶</m:t>
                                      </m:r>
                                    </m:e>
                                    <m:sub>
                                      <m:r>
                                        <a:rPr lang="en-CA" sz="2400">
                                          <a:solidFill>
                                            <a:schemeClr val="tx1">
                                              <a:lumMod val="85000"/>
                                              <a:lumOff val="15000"/>
                                            </a:schemeClr>
                                          </a:solidFill>
                                          <a:latin typeface="Cambria Math" panose="02040503050406030204" pitchFamily="18" charset="0"/>
                                        </a:rPr>
                                        <m:t>𝑠</m:t>
                                      </m:r>
                                    </m:sub>
                                  </m:sSub>
                                </m:num>
                                <m:den>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𝐶</m:t>
                                      </m:r>
                                    </m:e>
                                    <m:sub>
                                      <m:r>
                                        <a:rPr lang="en-CA" sz="2400">
                                          <a:solidFill>
                                            <a:schemeClr val="tx1">
                                              <a:lumMod val="85000"/>
                                              <a:lumOff val="15000"/>
                                            </a:schemeClr>
                                          </a:solidFill>
                                          <a:latin typeface="Cambria Math" panose="02040503050406030204" pitchFamily="18" charset="0"/>
                                        </a:rPr>
                                        <m:t>𝑘</m:t>
                                      </m:r>
                                    </m:sub>
                                  </m:sSub>
                                </m:den>
                              </m:f>
                            </m:e>
                          </m:d>
                        </m:e>
                        <m:sup>
                          <m:r>
                            <a:rPr lang="en-CA" sz="2400">
                              <a:solidFill>
                                <a:schemeClr val="tx1">
                                  <a:lumMod val="85000"/>
                                  <a:lumOff val="15000"/>
                                </a:schemeClr>
                              </a:solidFill>
                              <a:latin typeface="Cambria Math" panose="02040503050406030204" pitchFamily="18" charset="0"/>
                            </a:rPr>
                            <m:t>4</m:t>
                          </m:r>
                        </m:sup>
                      </m:sSup>
                      <m:r>
                        <a:rPr lang="en-CA" sz="2400">
                          <a:solidFill>
                            <a:schemeClr val="tx1">
                              <a:lumMod val="85000"/>
                              <a:lumOff val="15000"/>
                            </a:schemeClr>
                          </a:solidFill>
                          <a:latin typeface="Cambria Math" panose="02040503050406030204" pitchFamily="18" charset="0"/>
                        </a:rPr>
                        <m:t>=1−0.3</m:t>
                      </m:r>
                      <m:sSup>
                        <m:sSupPr>
                          <m:ctrlPr>
                            <a:rPr lang="en-CA" sz="2400" i="1">
                              <a:solidFill>
                                <a:schemeClr val="tx1">
                                  <a:lumMod val="85000"/>
                                  <a:lumOff val="15000"/>
                                </a:schemeClr>
                              </a:solidFill>
                              <a:latin typeface="Cambria Math" panose="02040503050406030204" pitchFamily="18" charset="0"/>
                            </a:rPr>
                          </m:ctrlPr>
                        </m:sSupPr>
                        <m:e>
                          <m:d>
                            <m:dPr>
                              <m:ctrlPr>
                                <a:rPr lang="en-CA" sz="2400" i="1">
                                  <a:solidFill>
                                    <a:schemeClr val="tx1">
                                      <a:lumMod val="85000"/>
                                      <a:lumOff val="15000"/>
                                    </a:schemeClr>
                                  </a:solidFill>
                                  <a:latin typeface="Cambria Math" panose="02040503050406030204" pitchFamily="18" charset="0"/>
                                </a:rPr>
                              </m:ctrlPr>
                            </m:dPr>
                            <m:e>
                              <m:f>
                                <m:fPr>
                                  <m:ctrlPr>
                                    <a:rPr lang="en-CA" sz="2400" i="1">
                                      <a:solidFill>
                                        <a:schemeClr val="tx1">
                                          <a:lumMod val="85000"/>
                                          <a:lumOff val="15000"/>
                                        </a:schemeClr>
                                      </a:solidFill>
                                      <a:latin typeface="Cambria Math" panose="02040503050406030204" pitchFamily="18" charset="0"/>
                                    </a:rPr>
                                  </m:ctrlPr>
                                </m:fPr>
                                <m:num>
                                  <m:r>
                                    <a:rPr lang="en-CA" sz="2400">
                                      <a:solidFill>
                                        <a:schemeClr val="tx1">
                                          <a:lumMod val="85000"/>
                                          <a:lumOff val="15000"/>
                                        </a:schemeClr>
                                      </a:solidFill>
                                      <a:latin typeface="Cambria Math" panose="02040503050406030204" pitchFamily="18" charset="0"/>
                                    </a:rPr>
                                    <m:t>11.82</m:t>
                                  </m:r>
                                </m:num>
                                <m:den>
                                  <m:r>
                                    <a:rPr lang="en-CA" sz="2400">
                                      <a:solidFill>
                                        <a:schemeClr val="tx1">
                                          <a:lumMod val="85000"/>
                                          <a:lumOff val="15000"/>
                                        </a:schemeClr>
                                      </a:solidFill>
                                      <a:latin typeface="Cambria Math" panose="02040503050406030204" pitchFamily="18" charset="0"/>
                                    </a:rPr>
                                    <m:t>19.24</m:t>
                                  </m:r>
                                </m:den>
                              </m:f>
                            </m:e>
                          </m:d>
                        </m:e>
                        <m:sup>
                          <m:r>
                            <a:rPr lang="en-CA" sz="2400">
                              <a:solidFill>
                                <a:schemeClr val="tx1">
                                  <a:lumMod val="85000"/>
                                  <a:lumOff val="15000"/>
                                </a:schemeClr>
                              </a:solidFill>
                              <a:latin typeface="Cambria Math" panose="02040503050406030204" pitchFamily="18" charset="0"/>
                            </a:rPr>
                            <m:t>4</m:t>
                          </m:r>
                        </m:sup>
                      </m:sSup>
                      <m:r>
                        <a:rPr lang="en-CA" sz="2400">
                          <a:solidFill>
                            <a:schemeClr val="tx1">
                              <a:lumMod val="85000"/>
                              <a:lumOff val="15000"/>
                            </a:schemeClr>
                          </a:solidFill>
                          <a:latin typeface="Cambria Math" panose="02040503050406030204" pitchFamily="18" charset="0"/>
                        </a:rPr>
                        <m:t>=0.96</m:t>
                      </m:r>
                    </m:oMath>
                  </m:oMathPara>
                </a14:m>
                <a:endParaRPr lang="en-CA" sz="2400" dirty="0">
                  <a:solidFill>
                    <a:schemeClr val="tx1">
                      <a:lumMod val="85000"/>
                      <a:lumOff val="15000"/>
                    </a:schemeClr>
                  </a:solidFill>
                  <a:latin typeface="Century Gothic" panose="020B0502020202020204" pitchFamily="34" charset="0"/>
                </a:endParaRPr>
              </a:p>
              <a:p>
                <a:r>
                  <a:rPr lang="en-CA" sz="2400" dirty="0">
                    <a:solidFill>
                      <a:schemeClr val="tx1">
                        <a:lumMod val="85000"/>
                        <a:lumOff val="15000"/>
                      </a:schemeClr>
                    </a:solidFill>
                    <a:latin typeface="Century Gothic" panose="020B0502020202020204" pitchFamily="34" charset="0"/>
                  </a:rPr>
                  <a:t>The load-sharing factor, </a:t>
                </a:r>
                <a14:m>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𝑘</m:t>
                        </m:r>
                      </m:e>
                      <m:sub>
                        <m:r>
                          <a:rPr lang="en-CA" sz="2400">
                            <a:solidFill>
                              <a:schemeClr val="tx1">
                                <a:lumMod val="85000"/>
                                <a:lumOff val="15000"/>
                              </a:schemeClr>
                            </a:solidFill>
                            <a:latin typeface="Cambria Math" panose="02040503050406030204" pitchFamily="18" charset="0"/>
                          </a:rPr>
                          <m:t>𝑚</m:t>
                        </m:r>
                      </m:sub>
                    </m:sSub>
                  </m:oMath>
                </a14:m>
                <a:r>
                  <a:rPr lang="en-CA" sz="2400" dirty="0">
                    <a:solidFill>
                      <a:schemeClr val="tx1">
                        <a:lumMod val="85000"/>
                        <a:lumOff val="15000"/>
                      </a:schemeClr>
                    </a:solidFill>
                    <a:latin typeface="Century Gothic" panose="020B0502020202020204" pitchFamily="34" charset="0"/>
                  </a:rPr>
                  <a:t>, is equal to </a:t>
                </a:r>
                <a:r>
                  <a:rPr lang="en-CA" sz="2400" b="1" dirty="0">
                    <a:solidFill>
                      <a:schemeClr val="tx1">
                        <a:lumMod val="85000"/>
                        <a:lumOff val="15000"/>
                      </a:schemeClr>
                    </a:solidFill>
                    <a:latin typeface="Century Gothic" panose="020B0502020202020204" pitchFamily="34" charset="0"/>
                  </a:rPr>
                  <a:t>1.0</a:t>
                </a:r>
                <a:r>
                  <a:rPr lang="en-CA" sz="2400" dirty="0">
                    <a:solidFill>
                      <a:schemeClr val="tx1">
                        <a:lumMod val="85000"/>
                        <a:lumOff val="15000"/>
                      </a:schemeClr>
                    </a:solidFill>
                    <a:latin typeface="Century Gothic" panose="020B0502020202020204" pitchFamily="34" charset="0"/>
                  </a:rPr>
                  <a:t>, per CHBDC clause 9.5.6, because glued-laminated timber girders are not covered in CHBDC Table 9.3. </a:t>
                </a:r>
                <a:endParaRPr lang="en-CA" altLang="en-US" sz="2400" dirty="0">
                  <a:solidFill>
                    <a:schemeClr val="tx1">
                      <a:lumMod val="85000"/>
                      <a:lumOff val="15000"/>
                    </a:schemeClr>
                  </a:solidFill>
                  <a:latin typeface="Century Gothic" panose="020B0502020202020204" pitchFamily="34" charset="0"/>
                </a:endParaRPr>
              </a:p>
            </p:txBody>
          </p:sp>
        </mc:Choice>
        <mc:Fallback xmlns="">
          <p:sp>
            <p:nvSpPr>
              <p:cNvPr id="4" name="Content Placeholder 2">
                <a:extLst>
                  <a:ext uri="{FF2B5EF4-FFF2-40B4-BE49-F238E27FC236}">
                    <a16:creationId xmlns:a16="http://schemas.microsoft.com/office/drawing/2014/main" id="{AA9A831B-9F0F-485C-B8A5-443DDCB350DC}"/>
                  </a:ext>
                </a:extLst>
              </p:cNvPr>
              <p:cNvSpPr>
                <a:spLocks noGrp="1" noRot="1" noChangeAspect="1" noMove="1" noResize="1" noEditPoints="1" noAdjustHandles="1" noChangeArrowheads="1" noChangeShapeType="1" noTextEdit="1"/>
              </p:cNvSpPr>
              <p:nvPr>
                <p:ph idx="1"/>
              </p:nvPr>
            </p:nvSpPr>
            <p:spPr>
              <a:xfrm>
                <a:off x="609600" y="1243013"/>
                <a:ext cx="10972800" cy="5030196"/>
              </a:xfrm>
              <a:blipFill>
                <a:blip r:embed="rId3"/>
                <a:stretch>
                  <a:fillRect l="-722" t="-1697" r="-1444"/>
                </a:stretch>
              </a:blipFill>
            </p:spPr>
            <p:txBody>
              <a:bodyPr/>
              <a:lstStyle/>
              <a:p>
                <a:r>
                  <a:rPr lang="en-CA">
                    <a:noFill/>
                  </a:rPr>
                  <a:t> </a:t>
                </a:r>
              </a:p>
            </p:txBody>
          </p:sp>
        </mc:Fallback>
      </mc:AlternateContent>
      <p:sp>
        <p:nvSpPr>
          <p:cNvPr id="5" name="Title 4">
            <a:extLst>
              <a:ext uri="{FF2B5EF4-FFF2-40B4-BE49-F238E27FC236}">
                <a16:creationId xmlns:a16="http://schemas.microsoft.com/office/drawing/2014/main" id="{38C1D0A1-B9CA-41B1-A09C-28D098BBEC40}"/>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FLEXURAL DESIGN – GLULAM GIRDERS</a:t>
            </a:r>
          </a:p>
        </p:txBody>
      </p:sp>
      <p:sp>
        <p:nvSpPr>
          <p:cNvPr id="6" name="Title 4">
            <a:extLst>
              <a:ext uri="{FF2B5EF4-FFF2-40B4-BE49-F238E27FC236}">
                <a16:creationId xmlns:a16="http://schemas.microsoft.com/office/drawing/2014/main" id="{91D3D3CC-ADA3-4359-9B5E-663820B588C4}"/>
              </a:ext>
            </a:extLst>
          </p:cNvPr>
          <p:cNvSpPr txBox="1">
            <a:spLocks/>
          </p:cNvSpPr>
          <p:nvPr/>
        </p:nvSpPr>
        <p:spPr bwMode="auto">
          <a:xfrm>
            <a:off x="10376451" y="173916"/>
            <a:ext cx="1815549"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Glulam Girder Beams</a:t>
            </a:r>
          </a:p>
        </p:txBody>
      </p:sp>
    </p:spTree>
    <p:extLst>
      <p:ext uri="{BB962C8B-B14F-4D97-AF65-F5344CB8AC3E}">
        <p14:creationId xmlns:p14="http://schemas.microsoft.com/office/powerpoint/2010/main" val="305782371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AA9A831B-9F0F-485C-B8A5-443DDCB350DC}"/>
                  </a:ext>
                </a:extLst>
              </p:cNvPr>
              <p:cNvSpPr>
                <a:spLocks noGrp="1"/>
              </p:cNvSpPr>
              <p:nvPr>
                <p:ph idx="1"/>
              </p:nvPr>
            </p:nvSpPr>
            <p:spPr>
              <a:xfrm>
                <a:off x="609600" y="1243013"/>
                <a:ext cx="10972800" cy="5030196"/>
              </a:xfrm>
            </p:spPr>
            <p:txBody>
              <a:bodyPr>
                <a:noAutofit/>
              </a:bodyPr>
              <a:lstStyle/>
              <a:p>
                <a:r>
                  <a:rPr lang="en-CA" sz="2400" dirty="0">
                    <a:solidFill>
                      <a:schemeClr val="tx1">
                        <a:lumMod val="85000"/>
                        <a:lumOff val="15000"/>
                      </a:schemeClr>
                    </a:solidFill>
                    <a:latin typeface="Century Gothic" panose="020B0502020202020204" pitchFamily="34" charset="0"/>
                  </a:rPr>
                  <a:t>The size-effect factor for glued-laminated timber, </a:t>
                </a:r>
                <a14:m>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𝑘</m:t>
                        </m:r>
                      </m:e>
                      <m:sub>
                        <m:r>
                          <a:rPr lang="en-CA" sz="2400">
                            <a:solidFill>
                              <a:schemeClr val="tx1">
                                <a:lumMod val="85000"/>
                                <a:lumOff val="15000"/>
                              </a:schemeClr>
                            </a:solidFill>
                            <a:latin typeface="Cambria Math" panose="02040503050406030204" pitchFamily="18" charset="0"/>
                          </a:rPr>
                          <m:t>𝑠𝑏</m:t>
                        </m:r>
                      </m:sub>
                    </m:sSub>
                  </m:oMath>
                </a14:m>
                <a:r>
                  <a:rPr lang="en-CA" sz="2400" dirty="0">
                    <a:solidFill>
                      <a:schemeClr val="tx1">
                        <a:lumMod val="85000"/>
                        <a:lumOff val="15000"/>
                      </a:schemeClr>
                    </a:solidFill>
                    <a:latin typeface="Century Gothic" panose="020B0502020202020204" pitchFamily="34" charset="0"/>
                  </a:rPr>
                  <a:t>, is determined from CHBDC clause 9.6.2:</a:t>
                </a:r>
              </a:p>
              <a:p>
                <a:endParaRPr lang="en-CA" sz="2400" dirty="0">
                  <a:solidFill>
                    <a:schemeClr val="tx1">
                      <a:lumMod val="85000"/>
                      <a:lumOff val="15000"/>
                    </a:schemeClr>
                  </a:solidFill>
                  <a:latin typeface="Century Gothic" panose="020B0502020202020204" pitchFamily="34" charset="0"/>
                </a:endParaRPr>
              </a:p>
              <a:p>
                <a:pPr marL="0" indent="0">
                  <a:buNone/>
                </a:pPr>
                <a14:m>
                  <m:oMathPara xmlns:m="http://schemas.openxmlformats.org/officeDocument/2006/math">
                    <m:oMathParaPr>
                      <m:jc m:val="centerGroup"/>
                    </m:oMathParaPr>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𝑘</m:t>
                          </m:r>
                        </m:e>
                        <m:sub>
                          <m:r>
                            <a:rPr lang="en-CA" sz="2400">
                              <a:solidFill>
                                <a:schemeClr val="tx1">
                                  <a:lumMod val="85000"/>
                                  <a:lumOff val="15000"/>
                                </a:schemeClr>
                              </a:solidFill>
                              <a:latin typeface="Cambria Math" panose="02040503050406030204" pitchFamily="18" charset="0"/>
                            </a:rPr>
                            <m:t>𝑠𝑏</m:t>
                          </m:r>
                        </m:sub>
                      </m:sSub>
                      <m:r>
                        <a:rPr lang="en-CA" sz="2400">
                          <a:solidFill>
                            <a:schemeClr val="tx1">
                              <a:lumMod val="85000"/>
                              <a:lumOff val="15000"/>
                            </a:schemeClr>
                          </a:solidFill>
                          <a:latin typeface="Cambria Math" panose="02040503050406030204" pitchFamily="18" charset="0"/>
                        </a:rPr>
                        <m:t>=</m:t>
                      </m:r>
                      <m:sSup>
                        <m:sSupPr>
                          <m:ctrlPr>
                            <a:rPr lang="en-CA" sz="2400" i="1">
                              <a:solidFill>
                                <a:schemeClr val="tx1">
                                  <a:lumMod val="85000"/>
                                  <a:lumOff val="15000"/>
                                </a:schemeClr>
                              </a:solidFill>
                              <a:latin typeface="Cambria Math" panose="02040503050406030204" pitchFamily="18" charset="0"/>
                            </a:rPr>
                          </m:ctrlPr>
                        </m:sSupPr>
                        <m:e>
                          <m:d>
                            <m:dPr>
                              <m:ctrlPr>
                                <a:rPr lang="en-CA" sz="2400" i="1">
                                  <a:solidFill>
                                    <a:schemeClr val="tx1">
                                      <a:lumMod val="85000"/>
                                      <a:lumOff val="15000"/>
                                    </a:schemeClr>
                                  </a:solidFill>
                                  <a:latin typeface="Cambria Math" panose="02040503050406030204" pitchFamily="18" charset="0"/>
                                </a:rPr>
                              </m:ctrlPr>
                            </m:dPr>
                            <m:e>
                              <m:f>
                                <m:fPr>
                                  <m:ctrlPr>
                                    <a:rPr lang="en-CA" sz="2400" i="1">
                                      <a:solidFill>
                                        <a:schemeClr val="tx1">
                                          <a:lumMod val="85000"/>
                                          <a:lumOff val="15000"/>
                                        </a:schemeClr>
                                      </a:solidFill>
                                      <a:latin typeface="Cambria Math" panose="02040503050406030204" pitchFamily="18" charset="0"/>
                                    </a:rPr>
                                  </m:ctrlPr>
                                </m:fPr>
                                <m:num>
                                  <m:r>
                                    <a:rPr lang="en-CA" sz="2400">
                                      <a:solidFill>
                                        <a:schemeClr val="tx1">
                                          <a:lumMod val="85000"/>
                                          <a:lumOff val="15000"/>
                                        </a:schemeClr>
                                      </a:solidFill>
                                      <a:latin typeface="Cambria Math" panose="02040503050406030204" pitchFamily="18" charset="0"/>
                                    </a:rPr>
                                    <m:t>130</m:t>
                                  </m:r>
                                </m:num>
                                <m:den>
                                  <m:r>
                                    <a:rPr lang="en-CA" sz="2400">
                                      <a:solidFill>
                                        <a:schemeClr val="tx1">
                                          <a:lumMod val="85000"/>
                                          <a:lumOff val="15000"/>
                                        </a:schemeClr>
                                      </a:solidFill>
                                      <a:latin typeface="Cambria Math" panose="02040503050406030204" pitchFamily="18" charset="0"/>
                                    </a:rPr>
                                    <m:t>𝑏</m:t>
                                  </m:r>
                                </m:den>
                              </m:f>
                            </m:e>
                          </m:d>
                        </m:e>
                        <m:sup>
                          <m:f>
                            <m:fPr>
                              <m:ctrlPr>
                                <a:rPr lang="en-CA" sz="2400" i="1">
                                  <a:solidFill>
                                    <a:schemeClr val="tx1">
                                      <a:lumMod val="85000"/>
                                      <a:lumOff val="15000"/>
                                    </a:schemeClr>
                                  </a:solidFill>
                                  <a:latin typeface="Cambria Math" panose="02040503050406030204" pitchFamily="18" charset="0"/>
                                </a:rPr>
                              </m:ctrlPr>
                            </m:fPr>
                            <m:num>
                              <m:r>
                                <a:rPr lang="en-CA" sz="2400">
                                  <a:solidFill>
                                    <a:schemeClr val="tx1">
                                      <a:lumMod val="85000"/>
                                      <a:lumOff val="15000"/>
                                    </a:schemeClr>
                                  </a:solidFill>
                                  <a:latin typeface="Cambria Math" panose="02040503050406030204" pitchFamily="18" charset="0"/>
                                </a:rPr>
                                <m:t>1</m:t>
                              </m:r>
                            </m:num>
                            <m:den>
                              <m:r>
                                <a:rPr lang="en-CA" sz="2400">
                                  <a:solidFill>
                                    <a:schemeClr val="tx1">
                                      <a:lumMod val="85000"/>
                                      <a:lumOff val="15000"/>
                                    </a:schemeClr>
                                  </a:solidFill>
                                  <a:latin typeface="Cambria Math" panose="02040503050406030204" pitchFamily="18" charset="0"/>
                                </a:rPr>
                                <m:t>10</m:t>
                              </m:r>
                            </m:den>
                          </m:f>
                        </m:sup>
                      </m:sSup>
                      <m:sSup>
                        <m:sSupPr>
                          <m:ctrlPr>
                            <a:rPr lang="en-CA" sz="2400" i="1">
                              <a:solidFill>
                                <a:schemeClr val="tx1">
                                  <a:lumMod val="85000"/>
                                  <a:lumOff val="15000"/>
                                </a:schemeClr>
                              </a:solidFill>
                              <a:latin typeface="Cambria Math" panose="02040503050406030204" pitchFamily="18" charset="0"/>
                            </a:rPr>
                          </m:ctrlPr>
                        </m:sSupPr>
                        <m:e>
                          <m:d>
                            <m:dPr>
                              <m:ctrlPr>
                                <a:rPr lang="en-CA" sz="2400" i="1">
                                  <a:solidFill>
                                    <a:schemeClr val="tx1">
                                      <a:lumMod val="85000"/>
                                      <a:lumOff val="15000"/>
                                    </a:schemeClr>
                                  </a:solidFill>
                                  <a:latin typeface="Cambria Math" panose="02040503050406030204" pitchFamily="18" charset="0"/>
                                </a:rPr>
                              </m:ctrlPr>
                            </m:dPr>
                            <m:e>
                              <m:f>
                                <m:fPr>
                                  <m:ctrlPr>
                                    <a:rPr lang="en-CA" sz="2400" i="1">
                                      <a:solidFill>
                                        <a:schemeClr val="tx1">
                                          <a:lumMod val="85000"/>
                                          <a:lumOff val="15000"/>
                                        </a:schemeClr>
                                      </a:solidFill>
                                      <a:latin typeface="Cambria Math" panose="02040503050406030204" pitchFamily="18" charset="0"/>
                                    </a:rPr>
                                  </m:ctrlPr>
                                </m:fPr>
                                <m:num>
                                  <m:r>
                                    <a:rPr lang="en-CA" sz="2400">
                                      <a:solidFill>
                                        <a:schemeClr val="tx1">
                                          <a:lumMod val="85000"/>
                                          <a:lumOff val="15000"/>
                                        </a:schemeClr>
                                      </a:solidFill>
                                      <a:latin typeface="Cambria Math" panose="02040503050406030204" pitchFamily="18" charset="0"/>
                                    </a:rPr>
                                    <m:t>610</m:t>
                                  </m:r>
                                </m:num>
                                <m:den>
                                  <m:r>
                                    <a:rPr lang="en-CA" sz="2400">
                                      <a:solidFill>
                                        <a:schemeClr val="tx1">
                                          <a:lumMod val="85000"/>
                                          <a:lumOff val="15000"/>
                                        </a:schemeClr>
                                      </a:solidFill>
                                      <a:latin typeface="Cambria Math" panose="02040503050406030204" pitchFamily="18" charset="0"/>
                                    </a:rPr>
                                    <m:t>𝑑</m:t>
                                  </m:r>
                                </m:den>
                              </m:f>
                            </m:e>
                          </m:d>
                        </m:e>
                        <m:sup>
                          <m:f>
                            <m:fPr>
                              <m:ctrlPr>
                                <a:rPr lang="en-CA" sz="2400" i="1">
                                  <a:solidFill>
                                    <a:schemeClr val="tx1">
                                      <a:lumMod val="85000"/>
                                      <a:lumOff val="15000"/>
                                    </a:schemeClr>
                                  </a:solidFill>
                                  <a:latin typeface="Cambria Math" panose="02040503050406030204" pitchFamily="18" charset="0"/>
                                </a:rPr>
                              </m:ctrlPr>
                            </m:fPr>
                            <m:num>
                              <m:r>
                                <a:rPr lang="en-CA" sz="2400">
                                  <a:solidFill>
                                    <a:schemeClr val="tx1">
                                      <a:lumMod val="85000"/>
                                      <a:lumOff val="15000"/>
                                    </a:schemeClr>
                                  </a:solidFill>
                                  <a:latin typeface="Cambria Math" panose="02040503050406030204" pitchFamily="18" charset="0"/>
                                </a:rPr>
                                <m:t>1</m:t>
                              </m:r>
                            </m:num>
                            <m:den>
                              <m:r>
                                <a:rPr lang="en-CA" sz="2400">
                                  <a:solidFill>
                                    <a:schemeClr val="tx1">
                                      <a:lumMod val="85000"/>
                                      <a:lumOff val="15000"/>
                                    </a:schemeClr>
                                  </a:solidFill>
                                  <a:latin typeface="Cambria Math" panose="02040503050406030204" pitchFamily="18" charset="0"/>
                                </a:rPr>
                                <m:t>10</m:t>
                              </m:r>
                            </m:den>
                          </m:f>
                        </m:sup>
                      </m:sSup>
                      <m:sSup>
                        <m:sSupPr>
                          <m:ctrlPr>
                            <a:rPr lang="en-CA" sz="2400" i="1">
                              <a:solidFill>
                                <a:schemeClr val="tx1">
                                  <a:lumMod val="85000"/>
                                  <a:lumOff val="15000"/>
                                </a:schemeClr>
                              </a:solidFill>
                              <a:latin typeface="Cambria Math" panose="02040503050406030204" pitchFamily="18" charset="0"/>
                            </a:rPr>
                          </m:ctrlPr>
                        </m:sSupPr>
                        <m:e>
                          <m:d>
                            <m:dPr>
                              <m:ctrlPr>
                                <a:rPr lang="en-CA" sz="2400" i="1">
                                  <a:solidFill>
                                    <a:schemeClr val="tx1">
                                      <a:lumMod val="85000"/>
                                      <a:lumOff val="15000"/>
                                    </a:schemeClr>
                                  </a:solidFill>
                                  <a:latin typeface="Cambria Math" panose="02040503050406030204" pitchFamily="18" charset="0"/>
                                </a:rPr>
                              </m:ctrlPr>
                            </m:dPr>
                            <m:e>
                              <m:f>
                                <m:fPr>
                                  <m:ctrlPr>
                                    <a:rPr lang="en-CA" sz="2400" i="1">
                                      <a:solidFill>
                                        <a:schemeClr val="tx1">
                                          <a:lumMod val="85000"/>
                                          <a:lumOff val="15000"/>
                                        </a:schemeClr>
                                      </a:solidFill>
                                      <a:latin typeface="Cambria Math" panose="02040503050406030204" pitchFamily="18" charset="0"/>
                                    </a:rPr>
                                  </m:ctrlPr>
                                </m:fPr>
                                <m:num>
                                  <m:r>
                                    <a:rPr lang="en-CA" sz="2400">
                                      <a:solidFill>
                                        <a:schemeClr val="tx1">
                                          <a:lumMod val="85000"/>
                                          <a:lumOff val="15000"/>
                                        </a:schemeClr>
                                      </a:solidFill>
                                      <a:latin typeface="Cambria Math" panose="02040503050406030204" pitchFamily="18" charset="0"/>
                                    </a:rPr>
                                    <m:t>9100</m:t>
                                  </m:r>
                                </m:num>
                                <m:den>
                                  <m:r>
                                    <a:rPr lang="en-CA" sz="2400">
                                      <a:solidFill>
                                        <a:schemeClr val="tx1">
                                          <a:lumMod val="85000"/>
                                          <a:lumOff val="15000"/>
                                        </a:schemeClr>
                                      </a:solidFill>
                                      <a:latin typeface="Cambria Math" panose="02040503050406030204" pitchFamily="18" charset="0"/>
                                    </a:rPr>
                                    <m:t>𝐿</m:t>
                                  </m:r>
                                </m:den>
                              </m:f>
                            </m:e>
                          </m:d>
                        </m:e>
                        <m:sup>
                          <m:f>
                            <m:fPr>
                              <m:ctrlPr>
                                <a:rPr lang="en-CA" sz="2400" i="1">
                                  <a:solidFill>
                                    <a:schemeClr val="tx1">
                                      <a:lumMod val="85000"/>
                                      <a:lumOff val="15000"/>
                                    </a:schemeClr>
                                  </a:solidFill>
                                  <a:latin typeface="Cambria Math" panose="02040503050406030204" pitchFamily="18" charset="0"/>
                                </a:rPr>
                              </m:ctrlPr>
                            </m:fPr>
                            <m:num>
                              <m:r>
                                <a:rPr lang="en-CA" sz="2400">
                                  <a:solidFill>
                                    <a:schemeClr val="tx1">
                                      <a:lumMod val="85000"/>
                                      <a:lumOff val="15000"/>
                                    </a:schemeClr>
                                  </a:solidFill>
                                  <a:latin typeface="Cambria Math" panose="02040503050406030204" pitchFamily="18" charset="0"/>
                                </a:rPr>
                                <m:t>1</m:t>
                              </m:r>
                            </m:num>
                            <m:den>
                              <m:r>
                                <a:rPr lang="en-CA" sz="2400">
                                  <a:solidFill>
                                    <a:schemeClr val="tx1">
                                      <a:lumMod val="85000"/>
                                      <a:lumOff val="15000"/>
                                    </a:schemeClr>
                                  </a:solidFill>
                                  <a:latin typeface="Cambria Math" panose="02040503050406030204" pitchFamily="18" charset="0"/>
                                </a:rPr>
                                <m:t>10</m:t>
                              </m:r>
                            </m:den>
                          </m:f>
                        </m:sup>
                      </m:sSup>
                      <m:r>
                        <a:rPr lang="en-CA" sz="2400">
                          <a:solidFill>
                            <a:schemeClr val="tx1">
                              <a:lumMod val="85000"/>
                              <a:lumOff val="15000"/>
                            </a:schemeClr>
                          </a:solidFill>
                          <a:latin typeface="Cambria Math" panose="02040503050406030204" pitchFamily="18" charset="0"/>
                        </a:rPr>
                        <m:t>≤1.3</m:t>
                      </m:r>
                    </m:oMath>
                  </m:oMathPara>
                </a14:m>
                <a:endParaRPr lang="en-CA" sz="2400" dirty="0">
                  <a:solidFill>
                    <a:schemeClr val="tx1">
                      <a:lumMod val="85000"/>
                      <a:lumOff val="15000"/>
                    </a:schemeClr>
                  </a:solidFill>
                  <a:latin typeface="Century Gothic" panose="020B0502020202020204" pitchFamily="34" charset="0"/>
                </a:endParaRPr>
              </a:p>
              <a:p>
                <a:pPr marL="0" indent="0">
                  <a:buNone/>
                </a:pPr>
                <a14:m>
                  <m:oMathPara xmlns:m="http://schemas.openxmlformats.org/officeDocument/2006/math">
                    <m:oMathParaPr>
                      <m:jc m:val="centerGroup"/>
                    </m:oMathParaPr>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𝑘</m:t>
                          </m:r>
                        </m:e>
                        <m:sub>
                          <m:r>
                            <a:rPr lang="en-CA" sz="2400">
                              <a:solidFill>
                                <a:schemeClr val="tx1">
                                  <a:lumMod val="85000"/>
                                  <a:lumOff val="15000"/>
                                </a:schemeClr>
                              </a:solidFill>
                              <a:latin typeface="Cambria Math" panose="02040503050406030204" pitchFamily="18" charset="0"/>
                            </a:rPr>
                            <m:t>𝑠𝑏</m:t>
                          </m:r>
                        </m:sub>
                      </m:sSub>
                      <m:r>
                        <a:rPr lang="en-CA" sz="2400">
                          <a:solidFill>
                            <a:schemeClr val="tx1">
                              <a:lumMod val="85000"/>
                              <a:lumOff val="15000"/>
                            </a:schemeClr>
                          </a:solidFill>
                          <a:latin typeface="Cambria Math" panose="02040503050406030204" pitchFamily="18" charset="0"/>
                        </a:rPr>
                        <m:t>=</m:t>
                      </m:r>
                      <m:sSup>
                        <m:sSupPr>
                          <m:ctrlPr>
                            <a:rPr lang="en-CA" sz="2400" i="1">
                              <a:solidFill>
                                <a:schemeClr val="tx1">
                                  <a:lumMod val="85000"/>
                                  <a:lumOff val="15000"/>
                                </a:schemeClr>
                              </a:solidFill>
                              <a:latin typeface="Cambria Math" panose="02040503050406030204" pitchFamily="18" charset="0"/>
                            </a:rPr>
                          </m:ctrlPr>
                        </m:sSupPr>
                        <m:e>
                          <m:d>
                            <m:dPr>
                              <m:ctrlPr>
                                <a:rPr lang="en-CA" sz="2400" i="1">
                                  <a:solidFill>
                                    <a:schemeClr val="tx1">
                                      <a:lumMod val="85000"/>
                                      <a:lumOff val="15000"/>
                                    </a:schemeClr>
                                  </a:solidFill>
                                  <a:latin typeface="Cambria Math" panose="02040503050406030204" pitchFamily="18" charset="0"/>
                                </a:rPr>
                              </m:ctrlPr>
                            </m:dPr>
                            <m:e>
                              <m:f>
                                <m:fPr>
                                  <m:ctrlPr>
                                    <a:rPr lang="en-CA" sz="2400" i="1">
                                      <a:solidFill>
                                        <a:schemeClr val="tx1">
                                          <a:lumMod val="85000"/>
                                          <a:lumOff val="15000"/>
                                        </a:schemeClr>
                                      </a:solidFill>
                                      <a:latin typeface="Cambria Math" panose="02040503050406030204" pitchFamily="18" charset="0"/>
                                    </a:rPr>
                                  </m:ctrlPr>
                                </m:fPr>
                                <m:num>
                                  <m:r>
                                    <a:rPr lang="en-CA" sz="2400">
                                      <a:solidFill>
                                        <a:schemeClr val="tx1">
                                          <a:lumMod val="85000"/>
                                          <a:lumOff val="15000"/>
                                        </a:schemeClr>
                                      </a:solidFill>
                                      <a:latin typeface="Cambria Math" panose="02040503050406030204" pitchFamily="18" charset="0"/>
                                    </a:rPr>
                                    <m:t>130</m:t>
                                  </m:r>
                                </m:num>
                                <m:den>
                                  <m:r>
                                    <a:rPr lang="en-CA" sz="2400">
                                      <a:solidFill>
                                        <a:schemeClr val="tx1">
                                          <a:lumMod val="85000"/>
                                          <a:lumOff val="15000"/>
                                        </a:schemeClr>
                                      </a:solidFill>
                                      <a:latin typeface="Cambria Math" panose="02040503050406030204" pitchFamily="18" charset="0"/>
                                    </a:rPr>
                                    <m:t>265</m:t>
                                  </m:r>
                                </m:den>
                              </m:f>
                            </m:e>
                          </m:d>
                        </m:e>
                        <m:sup>
                          <m:f>
                            <m:fPr>
                              <m:ctrlPr>
                                <a:rPr lang="en-CA" sz="2400" i="1">
                                  <a:solidFill>
                                    <a:schemeClr val="tx1">
                                      <a:lumMod val="85000"/>
                                      <a:lumOff val="15000"/>
                                    </a:schemeClr>
                                  </a:solidFill>
                                  <a:latin typeface="Cambria Math" panose="02040503050406030204" pitchFamily="18" charset="0"/>
                                </a:rPr>
                              </m:ctrlPr>
                            </m:fPr>
                            <m:num>
                              <m:r>
                                <a:rPr lang="en-CA" sz="2400">
                                  <a:solidFill>
                                    <a:schemeClr val="tx1">
                                      <a:lumMod val="85000"/>
                                      <a:lumOff val="15000"/>
                                    </a:schemeClr>
                                  </a:solidFill>
                                  <a:latin typeface="Cambria Math" panose="02040503050406030204" pitchFamily="18" charset="0"/>
                                </a:rPr>
                                <m:t>1</m:t>
                              </m:r>
                            </m:num>
                            <m:den>
                              <m:r>
                                <a:rPr lang="en-CA" sz="2400">
                                  <a:solidFill>
                                    <a:schemeClr val="tx1">
                                      <a:lumMod val="85000"/>
                                      <a:lumOff val="15000"/>
                                    </a:schemeClr>
                                  </a:solidFill>
                                  <a:latin typeface="Cambria Math" panose="02040503050406030204" pitchFamily="18" charset="0"/>
                                </a:rPr>
                                <m:t>10</m:t>
                              </m:r>
                            </m:den>
                          </m:f>
                        </m:sup>
                      </m:sSup>
                      <m:sSup>
                        <m:sSupPr>
                          <m:ctrlPr>
                            <a:rPr lang="en-CA" sz="2400" i="1">
                              <a:solidFill>
                                <a:schemeClr val="tx1">
                                  <a:lumMod val="85000"/>
                                  <a:lumOff val="15000"/>
                                </a:schemeClr>
                              </a:solidFill>
                              <a:latin typeface="Cambria Math" panose="02040503050406030204" pitchFamily="18" charset="0"/>
                            </a:rPr>
                          </m:ctrlPr>
                        </m:sSupPr>
                        <m:e>
                          <m:d>
                            <m:dPr>
                              <m:ctrlPr>
                                <a:rPr lang="en-CA" sz="2400" i="1">
                                  <a:solidFill>
                                    <a:schemeClr val="tx1">
                                      <a:lumMod val="85000"/>
                                      <a:lumOff val="15000"/>
                                    </a:schemeClr>
                                  </a:solidFill>
                                  <a:latin typeface="Cambria Math" panose="02040503050406030204" pitchFamily="18" charset="0"/>
                                </a:rPr>
                              </m:ctrlPr>
                            </m:dPr>
                            <m:e>
                              <m:f>
                                <m:fPr>
                                  <m:ctrlPr>
                                    <a:rPr lang="en-CA" sz="2400" i="1">
                                      <a:solidFill>
                                        <a:schemeClr val="tx1">
                                          <a:lumMod val="85000"/>
                                          <a:lumOff val="15000"/>
                                        </a:schemeClr>
                                      </a:solidFill>
                                      <a:latin typeface="Cambria Math" panose="02040503050406030204" pitchFamily="18" charset="0"/>
                                    </a:rPr>
                                  </m:ctrlPr>
                                </m:fPr>
                                <m:num>
                                  <m:r>
                                    <a:rPr lang="en-CA" sz="2400">
                                      <a:solidFill>
                                        <a:schemeClr val="tx1">
                                          <a:lumMod val="85000"/>
                                          <a:lumOff val="15000"/>
                                        </a:schemeClr>
                                      </a:solidFill>
                                      <a:latin typeface="Cambria Math" panose="02040503050406030204" pitchFamily="18" charset="0"/>
                                    </a:rPr>
                                    <m:t>610</m:t>
                                  </m:r>
                                </m:num>
                                <m:den>
                                  <m:r>
                                    <a:rPr lang="en-CA" sz="2400">
                                      <a:solidFill>
                                        <a:schemeClr val="tx1">
                                          <a:lumMod val="85000"/>
                                          <a:lumOff val="15000"/>
                                        </a:schemeClr>
                                      </a:solidFill>
                                      <a:latin typeface="Cambria Math" panose="02040503050406030204" pitchFamily="18" charset="0"/>
                                    </a:rPr>
                                    <m:t>1634</m:t>
                                  </m:r>
                                </m:den>
                              </m:f>
                            </m:e>
                          </m:d>
                        </m:e>
                        <m:sup>
                          <m:f>
                            <m:fPr>
                              <m:ctrlPr>
                                <a:rPr lang="en-CA" sz="2400" i="1">
                                  <a:solidFill>
                                    <a:schemeClr val="tx1">
                                      <a:lumMod val="85000"/>
                                      <a:lumOff val="15000"/>
                                    </a:schemeClr>
                                  </a:solidFill>
                                  <a:latin typeface="Cambria Math" panose="02040503050406030204" pitchFamily="18" charset="0"/>
                                </a:rPr>
                              </m:ctrlPr>
                            </m:fPr>
                            <m:num>
                              <m:r>
                                <a:rPr lang="en-CA" sz="2400">
                                  <a:solidFill>
                                    <a:schemeClr val="tx1">
                                      <a:lumMod val="85000"/>
                                      <a:lumOff val="15000"/>
                                    </a:schemeClr>
                                  </a:solidFill>
                                  <a:latin typeface="Cambria Math" panose="02040503050406030204" pitchFamily="18" charset="0"/>
                                </a:rPr>
                                <m:t>1</m:t>
                              </m:r>
                            </m:num>
                            <m:den>
                              <m:r>
                                <a:rPr lang="en-CA" sz="2400">
                                  <a:solidFill>
                                    <a:schemeClr val="tx1">
                                      <a:lumMod val="85000"/>
                                      <a:lumOff val="15000"/>
                                    </a:schemeClr>
                                  </a:solidFill>
                                  <a:latin typeface="Cambria Math" panose="02040503050406030204" pitchFamily="18" charset="0"/>
                                </a:rPr>
                                <m:t>10</m:t>
                              </m:r>
                            </m:den>
                          </m:f>
                        </m:sup>
                      </m:sSup>
                      <m:sSup>
                        <m:sSupPr>
                          <m:ctrlPr>
                            <a:rPr lang="en-CA" sz="2400" i="1">
                              <a:solidFill>
                                <a:schemeClr val="tx1">
                                  <a:lumMod val="85000"/>
                                  <a:lumOff val="15000"/>
                                </a:schemeClr>
                              </a:solidFill>
                              <a:latin typeface="Cambria Math" panose="02040503050406030204" pitchFamily="18" charset="0"/>
                            </a:rPr>
                          </m:ctrlPr>
                        </m:sSupPr>
                        <m:e>
                          <m:d>
                            <m:dPr>
                              <m:ctrlPr>
                                <a:rPr lang="en-CA" sz="2400" i="1">
                                  <a:solidFill>
                                    <a:schemeClr val="tx1">
                                      <a:lumMod val="85000"/>
                                      <a:lumOff val="15000"/>
                                    </a:schemeClr>
                                  </a:solidFill>
                                  <a:latin typeface="Cambria Math" panose="02040503050406030204" pitchFamily="18" charset="0"/>
                                </a:rPr>
                              </m:ctrlPr>
                            </m:dPr>
                            <m:e>
                              <m:f>
                                <m:fPr>
                                  <m:ctrlPr>
                                    <a:rPr lang="en-CA" sz="2400" i="1">
                                      <a:solidFill>
                                        <a:schemeClr val="tx1">
                                          <a:lumMod val="85000"/>
                                          <a:lumOff val="15000"/>
                                        </a:schemeClr>
                                      </a:solidFill>
                                      <a:latin typeface="Cambria Math" panose="02040503050406030204" pitchFamily="18" charset="0"/>
                                    </a:rPr>
                                  </m:ctrlPr>
                                </m:fPr>
                                <m:num>
                                  <m:r>
                                    <a:rPr lang="en-CA" sz="2400">
                                      <a:solidFill>
                                        <a:schemeClr val="tx1">
                                          <a:lumMod val="85000"/>
                                          <a:lumOff val="15000"/>
                                        </a:schemeClr>
                                      </a:solidFill>
                                      <a:latin typeface="Cambria Math" panose="02040503050406030204" pitchFamily="18" charset="0"/>
                                    </a:rPr>
                                    <m:t>9100</m:t>
                                  </m:r>
                                </m:num>
                                <m:den>
                                  <m:r>
                                    <a:rPr lang="en-CA" sz="2400">
                                      <a:solidFill>
                                        <a:schemeClr val="tx1">
                                          <a:lumMod val="85000"/>
                                          <a:lumOff val="15000"/>
                                        </a:schemeClr>
                                      </a:solidFill>
                                      <a:latin typeface="Cambria Math" panose="02040503050406030204" pitchFamily="18" charset="0"/>
                                    </a:rPr>
                                    <m:t>18000</m:t>
                                  </m:r>
                                </m:den>
                              </m:f>
                            </m:e>
                          </m:d>
                        </m:e>
                        <m:sup>
                          <m:f>
                            <m:fPr>
                              <m:ctrlPr>
                                <a:rPr lang="en-CA" sz="2400" i="1">
                                  <a:solidFill>
                                    <a:schemeClr val="tx1">
                                      <a:lumMod val="85000"/>
                                      <a:lumOff val="15000"/>
                                    </a:schemeClr>
                                  </a:solidFill>
                                  <a:latin typeface="Cambria Math" panose="02040503050406030204" pitchFamily="18" charset="0"/>
                                </a:rPr>
                              </m:ctrlPr>
                            </m:fPr>
                            <m:num>
                              <m:r>
                                <a:rPr lang="en-CA" sz="2400">
                                  <a:solidFill>
                                    <a:schemeClr val="tx1">
                                      <a:lumMod val="85000"/>
                                      <a:lumOff val="15000"/>
                                    </a:schemeClr>
                                  </a:solidFill>
                                  <a:latin typeface="Cambria Math" panose="02040503050406030204" pitchFamily="18" charset="0"/>
                                </a:rPr>
                                <m:t>1</m:t>
                              </m:r>
                            </m:num>
                            <m:den>
                              <m:r>
                                <a:rPr lang="en-CA" sz="2400">
                                  <a:solidFill>
                                    <a:schemeClr val="tx1">
                                      <a:lumMod val="85000"/>
                                      <a:lumOff val="15000"/>
                                    </a:schemeClr>
                                  </a:solidFill>
                                  <a:latin typeface="Cambria Math" panose="02040503050406030204" pitchFamily="18" charset="0"/>
                                </a:rPr>
                                <m:t>10</m:t>
                              </m:r>
                            </m:den>
                          </m:f>
                        </m:sup>
                      </m:sSup>
                      <m:r>
                        <a:rPr lang="en-CA" sz="2400">
                          <a:solidFill>
                            <a:schemeClr val="tx1">
                              <a:lumMod val="85000"/>
                              <a:lumOff val="15000"/>
                            </a:schemeClr>
                          </a:solidFill>
                          <a:latin typeface="Cambria Math" panose="02040503050406030204" pitchFamily="18" charset="0"/>
                        </a:rPr>
                        <m:t>=0.79≤1.3</m:t>
                      </m:r>
                    </m:oMath>
                  </m:oMathPara>
                </a14:m>
                <a:endParaRPr lang="en-CA" sz="2400" dirty="0">
                  <a:solidFill>
                    <a:schemeClr val="tx1">
                      <a:lumMod val="85000"/>
                      <a:lumOff val="15000"/>
                    </a:schemeClr>
                  </a:solidFill>
                  <a:latin typeface="Century Gothic" panose="020B0502020202020204" pitchFamily="34" charset="0"/>
                </a:endParaRPr>
              </a:p>
              <a:p>
                <a:pPr marL="0" indent="0">
                  <a:buNone/>
                </a:pPr>
                <a14:m>
                  <m:oMathPara xmlns:m="http://schemas.openxmlformats.org/officeDocument/2006/math">
                    <m:oMathParaPr>
                      <m:jc m:val="centerGroup"/>
                    </m:oMathParaPr>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𝑘</m:t>
                          </m:r>
                        </m:e>
                        <m:sub>
                          <m:r>
                            <a:rPr lang="en-CA" sz="2400">
                              <a:solidFill>
                                <a:schemeClr val="tx1">
                                  <a:lumMod val="85000"/>
                                  <a:lumOff val="15000"/>
                                </a:schemeClr>
                              </a:solidFill>
                              <a:latin typeface="Cambria Math" panose="02040503050406030204" pitchFamily="18" charset="0"/>
                            </a:rPr>
                            <m:t>𝑠𝑏</m:t>
                          </m:r>
                        </m:sub>
                      </m:sSub>
                      <m:r>
                        <a:rPr lang="en-CA" sz="2400">
                          <a:solidFill>
                            <a:schemeClr val="tx1">
                              <a:lumMod val="85000"/>
                              <a:lumOff val="15000"/>
                            </a:schemeClr>
                          </a:solidFill>
                          <a:latin typeface="Cambria Math" panose="02040503050406030204" pitchFamily="18" charset="0"/>
                        </a:rPr>
                        <m:t>=0.79</m:t>
                      </m:r>
                    </m:oMath>
                  </m:oMathPara>
                </a14:m>
                <a:endParaRPr lang="en-CA" sz="2400" dirty="0">
                  <a:solidFill>
                    <a:schemeClr val="tx1">
                      <a:lumMod val="85000"/>
                      <a:lumOff val="15000"/>
                    </a:schemeClr>
                  </a:solidFill>
                  <a:latin typeface="Century Gothic" panose="020B0502020202020204" pitchFamily="34" charset="0"/>
                </a:endParaRPr>
              </a:p>
              <a:p>
                <a:r>
                  <a:rPr lang="en-CA" sz="2400" dirty="0">
                    <a:solidFill>
                      <a:schemeClr val="tx1">
                        <a:lumMod val="85000"/>
                        <a:lumOff val="15000"/>
                      </a:schemeClr>
                    </a:solidFill>
                    <a:latin typeface="Century Gothic" panose="020B0502020202020204" pitchFamily="34" charset="0"/>
                  </a:rPr>
                  <a:t>The section modulus of the girder is </a:t>
                </a:r>
              </a:p>
              <a:p>
                <a:endParaRPr lang="en-CA" sz="2400" dirty="0">
                  <a:solidFill>
                    <a:schemeClr val="tx1">
                      <a:lumMod val="85000"/>
                      <a:lumOff val="15000"/>
                    </a:schemeClr>
                  </a:solidFill>
                  <a:latin typeface="Century Gothic" panose="020B0502020202020204" pitchFamily="34" charset="0"/>
                </a:endParaRPr>
              </a:p>
              <a:p>
                <a:pPr marL="0" indent="0">
                  <a:buNone/>
                </a:pPr>
                <a14:m>
                  <m:oMathPara xmlns:m="http://schemas.openxmlformats.org/officeDocument/2006/math">
                    <m:oMathParaPr>
                      <m:jc m:val="centerGroup"/>
                    </m:oMathParaPr>
                    <m:oMath xmlns:m="http://schemas.openxmlformats.org/officeDocument/2006/math">
                      <m:r>
                        <a:rPr lang="en-CA" sz="2400">
                          <a:solidFill>
                            <a:schemeClr val="tx1">
                              <a:lumMod val="85000"/>
                              <a:lumOff val="15000"/>
                            </a:schemeClr>
                          </a:solidFill>
                          <a:latin typeface="Cambria Math" panose="02040503050406030204" pitchFamily="18" charset="0"/>
                        </a:rPr>
                        <m:t>𝑆</m:t>
                      </m:r>
                      <m:r>
                        <a:rPr lang="en-CA" sz="2400">
                          <a:solidFill>
                            <a:schemeClr val="tx1">
                              <a:lumMod val="85000"/>
                              <a:lumOff val="15000"/>
                            </a:schemeClr>
                          </a:solidFill>
                          <a:latin typeface="Cambria Math" panose="02040503050406030204" pitchFamily="18" charset="0"/>
                        </a:rPr>
                        <m:t>=</m:t>
                      </m:r>
                      <m:f>
                        <m:fPr>
                          <m:ctrlPr>
                            <a:rPr lang="en-CA" sz="2400" i="1">
                              <a:solidFill>
                                <a:schemeClr val="tx1">
                                  <a:lumMod val="85000"/>
                                  <a:lumOff val="15000"/>
                                </a:schemeClr>
                              </a:solidFill>
                              <a:latin typeface="Cambria Math" panose="02040503050406030204" pitchFamily="18" charset="0"/>
                            </a:rPr>
                          </m:ctrlPr>
                        </m:fPr>
                        <m:num>
                          <m:r>
                            <a:rPr lang="en-CA" sz="2400">
                              <a:solidFill>
                                <a:schemeClr val="tx1">
                                  <a:lumMod val="85000"/>
                                  <a:lumOff val="15000"/>
                                </a:schemeClr>
                              </a:solidFill>
                              <a:latin typeface="Cambria Math" panose="02040503050406030204" pitchFamily="18" charset="0"/>
                            </a:rPr>
                            <m:t>𝑏</m:t>
                          </m:r>
                          <m:sSup>
                            <m:sSupPr>
                              <m:ctrlPr>
                                <a:rPr lang="en-CA" sz="2400" i="1">
                                  <a:solidFill>
                                    <a:schemeClr val="tx1">
                                      <a:lumMod val="85000"/>
                                      <a:lumOff val="15000"/>
                                    </a:schemeClr>
                                  </a:solidFill>
                                  <a:latin typeface="Cambria Math" panose="02040503050406030204" pitchFamily="18" charset="0"/>
                                </a:rPr>
                              </m:ctrlPr>
                            </m:sSupPr>
                            <m:e>
                              <m:r>
                                <a:rPr lang="en-CA" sz="2400">
                                  <a:solidFill>
                                    <a:schemeClr val="tx1">
                                      <a:lumMod val="85000"/>
                                      <a:lumOff val="15000"/>
                                    </a:schemeClr>
                                  </a:solidFill>
                                  <a:latin typeface="Cambria Math" panose="02040503050406030204" pitchFamily="18" charset="0"/>
                                </a:rPr>
                                <m:t>𝑑</m:t>
                              </m:r>
                            </m:e>
                            <m:sup>
                              <m:r>
                                <a:rPr lang="en-CA" sz="2400">
                                  <a:solidFill>
                                    <a:schemeClr val="tx1">
                                      <a:lumMod val="85000"/>
                                      <a:lumOff val="15000"/>
                                    </a:schemeClr>
                                  </a:solidFill>
                                  <a:latin typeface="Cambria Math" panose="02040503050406030204" pitchFamily="18" charset="0"/>
                                </a:rPr>
                                <m:t>2</m:t>
                              </m:r>
                            </m:sup>
                          </m:sSup>
                        </m:num>
                        <m:den>
                          <m:r>
                            <a:rPr lang="en-CA" sz="2400">
                              <a:solidFill>
                                <a:schemeClr val="tx1">
                                  <a:lumMod val="85000"/>
                                  <a:lumOff val="15000"/>
                                </a:schemeClr>
                              </a:solidFill>
                              <a:latin typeface="Cambria Math" panose="02040503050406030204" pitchFamily="18" charset="0"/>
                            </a:rPr>
                            <m:t>6</m:t>
                          </m:r>
                        </m:den>
                      </m:f>
                      <m:r>
                        <a:rPr lang="en-CA" sz="2400">
                          <a:solidFill>
                            <a:schemeClr val="tx1">
                              <a:lumMod val="85000"/>
                              <a:lumOff val="15000"/>
                            </a:schemeClr>
                          </a:solidFill>
                          <a:latin typeface="Cambria Math" panose="02040503050406030204" pitchFamily="18" charset="0"/>
                        </a:rPr>
                        <m:t>=</m:t>
                      </m:r>
                      <m:f>
                        <m:fPr>
                          <m:ctrlPr>
                            <a:rPr lang="en-CA" sz="2400" i="1">
                              <a:solidFill>
                                <a:schemeClr val="tx1">
                                  <a:lumMod val="85000"/>
                                  <a:lumOff val="15000"/>
                                </a:schemeClr>
                              </a:solidFill>
                              <a:latin typeface="Cambria Math" panose="02040503050406030204" pitchFamily="18" charset="0"/>
                            </a:rPr>
                          </m:ctrlPr>
                        </m:fPr>
                        <m:num>
                          <m:r>
                            <a:rPr lang="en-CA" sz="2400">
                              <a:solidFill>
                                <a:schemeClr val="tx1">
                                  <a:lumMod val="85000"/>
                                  <a:lumOff val="15000"/>
                                </a:schemeClr>
                              </a:solidFill>
                              <a:latin typeface="Cambria Math" panose="02040503050406030204" pitchFamily="18" charset="0"/>
                            </a:rPr>
                            <m:t>265 </m:t>
                          </m:r>
                          <m:r>
                            <a:rPr lang="en-CA" sz="2400">
                              <a:solidFill>
                                <a:schemeClr val="tx1">
                                  <a:lumMod val="85000"/>
                                  <a:lumOff val="15000"/>
                                </a:schemeClr>
                              </a:solidFill>
                              <a:latin typeface="Cambria Math" panose="02040503050406030204" pitchFamily="18" charset="0"/>
                            </a:rPr>
                            <m:t>𝑚𝑚</m:t>
                          </m:r>
                          <m:r>
                            <a:rPr lang="en-CA" sz="2400">
                              <a:solidFill>
                                <a:schemeClr val="tx1">
                                  <a:lumMod val="85000"/>
                                  <a:lumOff val="15000"/>
                                </a:schemeClr>
                              </a:solidFill>
                              <a:latin typeface="Cambria Math" panose="02040503050406030204" pitchFamily="18" charset="0"/>
                            </a:rPr>
                            <m:t>×</m:t>
                          </m:r>
                          <m:sSup>
                            <m:sSupPr>
                              <m:ctrlPr>
                                <a:rPr lang="en-CA" sz="2400" i="1">
                                  <a:solidFill>
                                    <a:schemeClr val="tx1">
                                      <a:lumMod val="85000"/>
                                      <a:lumOff val="15000"/>
                                    </a:schemeClr>
                                  </a:solidFill>
                                  <a:latin typeface="Cambria Math" panose="02040503050406030204" pitchFamily="18" charset="0"/>
                                </a:rPr>
                              </m:ctrlPr>
                            </m:sSupPr>
                            <m:e>
                              <m:d>
                                <m:dPr>
                                  <m:ctrlPr>
                                    <a:rPr lang="en-CA" sz="2400" i="1">
                                      <a:solidFill>
                                        <a:schemeClr val="tx1">
                                          <a:lumMod val="85000"/>
                                          <a:lumOff val="15000"/>
                                        </a:schemeClr>
                                      </a:solidFill>
                                      <a:latin typeface="Cambria Math" panose="02040503050406030204" pitchFamily="18" charset="0"/>
                                    </a:rPr>
                                  </m:ctrlPr>
                                </m:dPr>
                                <m:e>
                                  <m:r>
                                    <a:rPr lang="en-CA" sz="2400">
                                      <a:solidFill>
                                        <a:schemeClr val="tx1">
                                          <a:lumMod val="85000"/>
                                          <a:lumOff val="15000"/>
                                        </a:schemeClr>
                                      </a:solidFill>
                                      <a:latin typeface="Cambria Math" panose="02040503050406030204" pitchFamily="18" charset="0"/>
                                    </a:rPr>
                                    <m:t>1634 </m:t>
                                  </m:r>
                                  <m:r>
                                    <a:rPr lang="en-CA" sz="2400">
                                      <a:solidFill>
                                        <a:schemeClr val="tx1">
                                          <a:lumMod val="85000"/>
                                          <a:lumOff val="15000"/>
                                        </a:schemeClr>
                                      </a:solidFill>
                                      <a:latin typeface="Cambria Math" panose="02040503050406030204" pitchFamily="18" charset="0"/>
                                    </a:rPr>
                                    <m:t>𝑚𝑚</m:t>
                                  </m:r>
                                </m:e>
                              </m:d>
                            </m:e>
                            <m:sup>
                              <m:r>
                                <a:rPr lang="en-CA" sz="2400">
                                  <a:solidFill>
                                    <a:schemeClr val="tx1">
                                      <a:lumMod val="85000"/>
                                      <a:lumOff val="15000"/>
                                    </a:schemeClr>
                                  </a:solidFill>
                                  <a:latin typeface="Cambria Math" panose="02040503050406030204" pitchFamily="18" charset="0"/>
                                </a:rPr>
                                <m:t>2</m:t>
                              </m:r>
                            </m:sup>
                          </m:sSup>
                        </m:num>
                        <m:den>
                          <m:r>
                            <a:rPr lang="en-CA" sz="2400">
                              <a:solidFill>
                                <a:schemeClr val="tx1">
                                  <a:lumMod val="85000"/>
                                  <a:lumOff val="15000"/>
                                </a:schemeClr>
                              </a:solidFill>
                              <a:latin typeface="Cambria Math" panose="02040503050406030204" pitchFamily="18" charset="0"/>
                            </a:rPr>
                            <m:t>6</m:t>
                          </m:r>
                        </m:den>
                      </m:f>
                      <m:r>
                        <a:rPr lang="en-CA" sz="2400">
                          <a:solidFill>
                            <a:schemeClr val="tx1">
                              <a:lumMod val="85000"/>
                              <a:lumOff val="15000"/>
                            </a:schemeClr>
                          </a:solidFill>
                          <a:latin typeface="Cambria Math" panose="02040503050406030204" pitchFamily="18" charset="0"/>
                        </a:rPr>
                        <m:t>=117923×</m:t>
                      </m:r>
                      <m:sSup>
                        <m:sSupPr>
                          <m:ctrlPr>
                            <a:rPr lang="en-CA" sz="2400" i="1">
                              <a:solidFill>
                                <a:schemeClr val="tx1">
                                  <a:lumMod val="85000"/>
                                  <a:lumOff val="15000"/>
                                </a:schemeClr>
                              </a:solidFill>
                              <a:latin typeface="Cambria Math" panose="02040503050406030204" pitchFamily="18" charset="0"/>
                            </a:rPr>
                          </m:ctrlPr>
                        </m:sSupPr>
                        <m:e>
                          <m:r>
                            <a:rPr lang="en-CA" sz="2400">
                              <a:solidFill>
                                <a:schemeClr val="tx1">
                                  <a:lumMod val="85000"/>
                                  <a:lumOff val="15000"/>
                                </a:schemeClr>
                              </a:solidFill>
                              <a:latin typeface="Cambria Math" panose="02040503050406030204" pitchFamily="18" charset="0"/>
                            </a:rPr>
                            <m:t>10</m:t>
                          </m:r>
                        </m:e>
                        <m:sup>
                          <m:r>
                            <a:rPr lang="en-CA" sz="2400">
                              <a:solidFill>
                                <a:schemeClr val="tx1">
                                  <a:lumMod val="85000"/>
                                  <a:lumOff val="15000"/>
                                </a:schemeClr>
                              </a:solidFill>
                              <a:latin typeface="Cambria Math" panose="02040503050406030204" pitchFamily="18" charset="0"/>
                            </a:rPr>
                            <m:t>3</m:t>
                          </m:r>
                        </m:sup>
                      </m:sSup>
                      <m:sSup>
                        <m:sSupPr>
                          <m:ctrlPr>
                            <a:rPr lang="en-CA" sz="2400" i="1">
                              <a:solidFill>
                                <a:schemeClr val="tx1">
                                  <a:lumMod val="85000"/>
                                  <a:lumOff val="15000"/>
                                </a:schemeClr>
                              </a:solidFill>
                              <a:latin typeface="Cambria Math" panose="02040503050406030204" pitchFamily="18" charset="0"/>
                            </a:rPr>
                          </m:ctrlPr>
                        </m:sSupPr>
                        <m:e>
                          <m:r>
                            <a:rPr lang="en-CA" sz="2400">
                              <a:solidFill>
                                <a:schemeClr val="tx1">
                                  <a:lumMod val="85000"/>
                                  <a:lumOff val="15000"/>
                                </a:schemeClr>
                              </a:solidFill>
                              <a:latin typeface="Cambria Math" panose="02040503050406030204" pitchFamily="18" charset="0"/>
                            </a:rPr>
                            <m:t> </m:t>
                          </m:r>
                          <m:r>
                            <a:rPr lang="en-CA" sz="2400">
                              <a:solidFill>
                                <a:schemeClr val="tx1">
                                  <a:lumMod val="85000"/>
                                  <a:lumOff val="15000"/>
                                </a:schemeClr>
                              </a:solidFill>
                              <a:latin typeface="Cambria Math" panose="02040503050406030204" pitchFamily="18" charset="0"/>
                            </a:rPr>
                            <m:t>𝑚𝑚</m:t>
                          </m:r>
                        </m:e>
                        <m:sup>
                          <m:r>
                            <a:rPr lang="en-CA" sz="2400">
                              <a:solidFill>
                                <a:schemeClr val="tx1">
                                  <a:lumMod val="85000"/>
                                  <a:lumOff val="15000"/>
                                </a:schemeClr>
                              </a:solidFill>
                              <a:latin typeface="Cambria Math" panose="02040503050406030204" pitchFamily="18" charset="0"/>
                            </a:rPr>
                            <m:t>3</m:t>
                          </m:r>
                        </m:sup>
                      </m:sSup>
                    </m:oMath>
                  </m:oMathPara>
                </a14:m>
                <a:endParaRPr lang="en-CA" sz="2400" dirty="0">
                  <a:solidFill>
                    <a:schemeClr val="tx1">
                      <a:lumMod val="85000"/>
                      <a:lumOff val="15000"/>
                    </a:schemeClr>
                  </a:solidFill>
                  <a:latin typeface="Century Gothic" panose="020B0502020202020204" pitchFamily="34" charset="0"/>
                </a:endParaRPr>
              </a:p>
            </p:txBody>
          </p:sp>
        </mc:Choice>
        <mc:Fallback xmlns="">
          <p:sp>
            <p:nvSpPr>
              <p:cNvPr id="4" name="Content Placeholder 2">
                <a:extLst>
                  <a:ext uri="{FF2B5EF4-FFF2-40B4-BE49-F238E27FC236}">
                    <a16:creationId xmlns:a16="http://schemas.microsoft.com/office/drawing/2014/main" id="{AA9A831B-9F0F-485C-B8A5-443DDCB350DC}"/>
                  </a:ext>
                </a:extLst>
              </p:cNvPr>
              <p:cNvSpPr>
                <a:spLocks noGrp="1" noRot="1" noChangeAspect="1" noMove="1" noResize="1" noEditPoints="1" noAdjustHandles="1" noChangeArrowheads="1" noChangeShapeType="1" noTextEdit="1"/>
              </p:cNvSpPr>
              <p:nvPr>
                <p:ph idx="1"/>
              </p:nvPr>
            </p:nvSpPr>
            <p:spPr>
              <a:xfrm>
                <a:off x="609600" y="1243013"/>
                <a:ext cx="10972800" cy="5030196"/>
              </a:xfrm>
              <a:blipFill>
                <a:blip r:embed="rId3"/>
                <a:stretch>
                  <a:fillRect l="-722" t="-1697"/>
                </a:stretch>
              </a:blipFill>
            </p:spPr>
            <p:txBody>
              <a:bodyPr/>
              <a:lstStyle/>
              <a:p>
                <a:r>
                  <a:rPr lang="en-CA">
                    <a:noFill/>
                  </a:rPr>
                  <a:t> </a:t>
                </a:r>
              </a:p>
            </p:txBody>
          </p:sp>
        </mc:Fallback>
      </mc:AlternateContent>
      <p:sp>
        <p:nvSpPr>
          <p:cNvPr id="5" name="Title 4">
            <a:extLst>
              <a:ext uri="{FF2B5EF4-FFF2-40B4-BE49-F238E27FC236}">
                <a16:creationId xmlns:a16="http://schemas.microsoft.com/office/drawing/2014/main" id="{38C1D0A1-B9CA-41B1-A09C-28D098BBEC40}"/>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FLEXURAL DESIGN – GLULAM GIRDERS</a:t>
            </a:r>
          </a:p>
        </p:txBody>
      </p:sp>
      <p:sp>
        <p:nvSpPr>
          <p:cNvPr id="6" name="Title 4">
            <a:extLst>
              <a:ext uri="{FF2B5EF4-FFF2-40B4-BE49-F238E27FC236}">
                <a16:creationId xmlns:a16="http://schemas.microsoft.com/office/drawing/2014/main" id="{E8D6C013-3B3F-4EFD-9435-2A14023A02F1}"/>
              </a:ext>
            </a:extLst>
          </p:cNvPr>
          <p:cNvSpPr txBox="1">
            <a:spLocks/>
          </p:cNvSpPr>
          <p:nvPr/>
        </p:nvSpPr>
        <p:spPr bwMode="auto">
          <a:xfrm>
            <a:off x="10376451" y="173916"/>
            <a:ext cx="1815549"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Glulam Girder Beams</a:t>
            </a:r>
          </a:p>
        </p:txBody>
      </p:sp>
    </p:spTree>
    <p:extLst>
      <p:ext uri="{BB962C8B-B14F-4D97-AF65-F5344CB8AC3E}">
        <p14:creationId xmlns:p14="http://schemas.microsoft.com/office/powerpoint/2010/main" val="285656356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AA9A831B-9F0F-485C-B8A5-443DDCB350DC}"/>
                  </a:ext>
                </a:extLst>
              </p:cNvPr>
              <p:cNvSpPr>
                <a:spLocks noGrp="1"/>
              </p:cNvSpPr>
              <p:nvPr>
                <p:ph idx="1"/>
              </p:nvPr>
            </p:nvSpPr>
            <p:spPr>
              <a:xfrm>
                <a:off x="609600" y="1243013"/>
                <a:ext cx="10972800" cy="5030196"/>
              </a:xfrm>
            </p:spPr>
            <p:txBody>
              <a:bodyPr vert="horz" lIns="91440" tIns="45720" rIns="91440" bIns="45720" rtlCol="0">
                <a:noAutofit/>
              </a:bodyPr>
              <a:lstStyle/>
              <a:p>
                <a:r>
                  <a:rPr lang="en-CA" sz="2400" dirty="0">
                    <a:solidFill>
                      <a:schemeClr val="tx1">
                        <a:lumMod val="85000"/>
                        <a:lumOff val="15000"/>
                      </a:schemeClr>
                    </a:solidFill>
                    <a:latin typeface="Century Gothic" panose="020B0502020202020204" pitchFamily="34" charset="0"/>
                  </a:rPr>
                  <a:t>The resulting factored flexural resistance of an exterior girder is equal to the lesser of </a:t>
                </a:r>
              </a:p>
              <a:p>
                <a:pPr marL="0" indent="0">
                  <a:buNone/>
                </a:pPr>
                <a14:m>
                  <m:oMathPara xmlns:m="http://schemas.openxmlformats.org/officeDocument/2006/math">
                    <m:oMathParaPr>
                      <m:jc m:val="centerGroup"/>
                    </m:oMathParaPr>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𝑀</m:t>
                          </m:r>
                        </m:e>
                        <m:sub>
                          <m:r>
                            <a:rPr lang="en-CA" sz="2400">
                              <a:solidFill>
                                <a:schemeClr val="tx1">
                                  <a:lumMod val="85000"/>
                                  <a:lumOff val="15000"/>
                                </a:schemeClr>
                              </a:solidFill>
                              <a:latin typeface="Cambria Math" panose="02040503050406030204" pitchFamily="18" charset="0"/>
                            </a:rPr>
                            <m:t>𝑟</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𝑔𝑖𝑟𝑑𝑒𝑟</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𝑒𝑥𝑡</m:t>
                          </m:r>
                        </m:sub>
                      </m:sSub>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𝜙</m:t>
                      </m:r>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𝑘</m:t>
                          </m:r>
                        </m:e>
                        <m:sub>
                          <m:r>
                            <a:rPr lang="en-CA" sz="2400">
                              <a:solidFill>
                                <a:schemeClr val="tx1">
                                  <a:lumMod val="85000"/>
                                  <a:lumOff val="15000"/>
                                </a:schemeClr>
                              </a:solidFill>
                              <a:latin typeface="Cambria Math" panose="02040503050406030204" pitchFamily="18" charset="0"/>
                            </a:rPr>
                            <m:t>𝑑</m:t>
                          </m:r>
                        </m:sub>
                      </m:sSub>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𝑘</m:t>
                          </m:r>
                        </m:e>
                        <m:sub>
                          <m:r>
                            <a:rPr lang="en-CA" sz="2400">
                              <a:solidFill>
                                <a:schemeClr val="tx1">
                                  <a:lumMod val="85000"/>
                                  <a:lumOff val="15000"/>
                                </a:schemeClr>
                              </a:solidFill>
                              <a:latin typeface="Cambria Math" panose="02040503050406030204" pitchFamily="18" charset="0"/>
                            </a:rPr>
                            <m:t>𝑙𝑠</m:t>
                          </m:r>
                        </m:sub>
                      </m:sSub>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𝑘</m:t>
                          </m:r>
                        </m:e>
                        <m:sub>
                          <m:r>
                            <a:rPr lang="en-CA" sz="2400">
                              <a:solidFill>
                                <a:schemeClr val="tx1">
                                  <a:lumMod val="85000"/>
                                  <a:lumOff val="15000"/>
                                </a:schemeClr>
                              </a:solidFill>
                              <a:latin typeface="Cambria Math" panose="02040503050406030204" pitchFamily="18" charset="0"/>
                            </a:rPr>
                            <m:t>𝑚</m:t>
                          </m:r>
                        </m:sub>
                      </m:sSub>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𝑓</m:t>
                          </m:r>
                        </m:e>
                        <m:sub>
                          <m:r>
                            <a:rPr lang="en-CA" sz="2400">
                              <a:solidFill>
                                <a:schemeClr val="tx1">
                                  <a:lumMod val="85000"/>
                                  <a:lumOff val="15000"/>
                                </a:schemeClr>
                              </a:solidFill>
                              <a:latin typeface="Cambria Math" panose="02040503050406030204" pitchFamily="18" charset="0"/>
                            </a:rPr>
                            <m:t>𝑏𝑢</m:t>
                          </m:r>
                        </m:sub>
                      </m:sSub>
                      <m:r>
                        <a:rPr lang="en-CA" sz="2400">
                          <a:solidFill>
                            <a:schemeClr val="tx1">
                              <a:lumMod val="85000"/>
                              <a:lumOff val="15000"/>
                            </a:schemeClr>
                          </a:solidFill>
                          <a:latin typeface="Cambria Math" panose="02040503050406030204" pitchFamily="18" charset="0"/>
                        </a:rPr>
                        <m:t>𝑆</m:t>
                      </m:r>
                    </m:oMath>
                  </m:oMathPara>
                </a14:m>
                <a:endParaRPr lang="en-CA" sz="2400" dirty="0">
                  <a:solidFill>
                    <a:schemeClr val="tx1">
                      <a:lumMod val="85000"/>
                      <a:lumOff val="15000"/>
                    </a:schemeClr>
                  </a:solidFill>
                  <a:latin typeface="Century Gothic" panose="020B0502020202020204" pitchFamily="34" charset="0"/>
                </a:endParaRPr>
              </a:p>
              <a:p>
                <a:pPr marL="0" indent="0">
                  <a:buNone/>
                </a:pPr>
                <a14:m>
                  <m:oMathPara xmlns:m="http://schemas.openxmlformats.org/officeDocument/2006/math">
                    <m:oMathParaPr>
                      <m:jc m:val="centerGroup"/>
                    </m:oMathParaPr>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𝑀</m:t>
                          </m:r>
                        </m:e>
                        <m:sub>
                          <m:r>
                            <a:rPr lang="en-CA" sz="2400">
                              <a:solidFill>
                                <a:schemeClr val="tx1">
                                  <a:lumMod val="85000"/>
                                  <a:lumOff val="15000"/>
                                </a:schemeClr>
                              </a:solidFill>
                              <a:latin typeface="Cambria Math" panose="02040503050406030204" pitchFamily="18" charset="0"/>
                            </a:rPr>
                            <m:t>𝑟</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𝑔𝑖𝑟𝑑𝑒𝑟</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𝑒𝑥𝑡</m:t>
                          </m:r>
                        </m:sub>
                      </m:sSub>
                      <m:r>
                        <a:rPr lang="en-CA" sz="2400">
                          <a:solidFill>
                            <a:schemeClr val="tx1">
                              <a:lumMod val="85000"/>
                              <a:lumOff val="15000"/>
                            </a:schemeClr>
                          </a:solidFill>
                          <a:latin typeface="Cambria Math" panose="02040503050406030204" pitchFamily="18" charset="0"/>
                        </a:rPr>
                        <m:t>=0.9×1.0×0.96×1.0×23.0 </m:t>
                      </m:r>
                      <m:r>
                        <a:rPr lang="en-CA" sz="2400">
                          <a:solidFill>
                            <a:schemeClr val="tx1">
                              <a:lumMod val="85000"/>
                              <a:lumOff val="15000"/>
                            </a:schemeClr>
                          </a:solidFill>
                          <a:latin typeface="Cambria Math" panose="02040503050406030204" pitchFamily="18" charset="0"/>
                        </a:rPr>
                        <m:t>𝑀𝑃𝑎</m:t>
                      </m:r>
                      <m:r>
                        <a:rPr lang="en-CA" sz="2400">
                          <a:solidFill>
                            <a:schemeClr val="tx1">
                              <a:lumMod val="85000"/>
                              <a:lumOff val="15000"/>
                            </a:schemeClr>
                          </a:solidFill>
                          <a:latin typeface="Cambria Math" panose="02040503050406030204" pitchFamily="18" charset="0"/>
                        </a:rPr>
                        <m:t>×117923×</m:t>
                      </m:r>
                      <m:sSup>
                        <m:sSupPr>
                          <m:ctrlPr>
                            <a:rPr lang="en-CA" sz="2400" i="1">
                              <a:solidFill>
                                <a:schemeClr val="tx1">
                                  <a:lumMod val="85000"/>
                                  <a:lumOff val="15000"/>
                                </a:schemeClr>
                              </a:solidFill>
                              <a:latin typeface="Cambria Math" panose="02040503050406030204" pitchFamily="18" charset="0"/>
                            </a:rPr>
                          </m:ctrlPr>
                        </m:sSupPr>
                        <m:e>
                          <m:r>
                            <a:rPr lang="en-CA" sz="2400">
                              <a:solidFill>
                                <a:schemeClr val="tx1">
                                  <a:lumMod val="85000"/>
                                  <a:lumOff val="15000"/>
                                </a:schemeClr>
                              </a:solidFill>
                              <a:latin typeface="Cambria Math" panose="02040503050406030204" pitchFamily="18" charset="0"/>
                            </a:rPr>
                            <m:t>10</m:t>
                          </m:r>
                        </m:e>
                        <m:sup>
                          <m:r>
                            <a:rPr lang="en-CA" sz="2400">
                              <a:solidFill>
                                <a:schemeClr val="tx1">
                                  <a:lumMod val="85000"/>
                                  <a:lumOff val="15000"/>
                                </a:schemeClr>
                              </a:solidFill>
                              <a:latin typeface="Cambria Math" panose="02040503050406030204" pitchFamily="18" charset="0"/>
                            </a:rPr>
                            <m:t>3</m:t>
                          </m:r>
                        </m:sup>
                      </m:sSup>
                      <m:sSup>
                        <m:sSupPr>
                          <m:ctrlPr>
                            <a:rPr lang="en-CA" sz="2400" i="1">
                              <a:solidFill>
                                <a:schemeClr val="tx1">
                                  <a:lumMod val="85000"/>
                                  <a:lumOff val="15000"/>
                                </a:schemeClr>
                              </a:solidFill>
                              <a:latin typeface="Cambria Math" panose="02040503050406030204" pitchFamily="18" charset="0"/>
                            </a:rPr>
                          </m:ctrlPr>
                        </m:sSupPr>
                        <m:e>
                          <m:r>
                            <a:rPr lang="en-CA" sz="2400">
                              <a:solidFill>
                                <a:schemeClr val="tx1">
                                  <a:lumMod val="85000"/>
                                  <a:lumOff val="15000"/>
                                </a:schemeClr>
                              </a:solidFill>
                              <a:latin typeface="Cambria Math" panose="02040503050406030204" pitchFamily="18" charset="0"/>
                            </a:rPr>
                            <m:t> </m:t>
                          </m:r>
                          <m:r>
                            <a:rPr lang="en-CA" sz="2400">
                              <a:solidFill>
                                <a:schemeClr val="tx1">
                                  <a:lumMod val="85000"/>
                                  <a:lumOff val="15000"/>
                                </a:schemeClr>
                              </a:solidFill>
                              <a:latin typeface="Cambria Math" panose="02040503050406030204" pitchFamily="18" charset="0"/>
                            </a:rPr>
                            <m:t>𝑚𝑚</m:t>
                          </m:r>
                        </m:e>
                        <m:sup>
                          <m:r>
                            <a:rPr lang="en-CA" sz="2400">
                              <a:solidFill>
                                <a:schemeClr val="tx1">
                                  <a:lumMod val="85000"/>
                                  <a:lumOff val="15000"/>
                                </a:schemeClr>
                              </a:solidFill>
                              <a:latin typeface="Cambria Math" panose="02040503050406030204" pitchFamily="18" charset="0"/>
                            </a:rPr>
                            <m:t>3</m:t>
                          </m:r>
                        </m:sup>
                      </m:sSup>
                      <m:r>
                        <a:rPr lang="en-CA" sz="2400">
                          <a:solidFill>
                            <a:schemeClr val="tx1">
                              <a:lumMod val="85000"/>
                              <a:lumOff val="15000"/>
                            </a:schemeClr>
                          </a:solidFill>
                          <a:latin typeface="Cambria Math" panose="02040503050406030204" pitchFamily="18" charset="0"/>
                        </a:rPr>
                        <m:t>=2344 </m:t>
                      </m:r>
                      <m:r>
                        <a:rPr lang="en-CA" sz="2400">
                          <a:solidFill>
                            <a:schemeClr val="tx1">
                              <a:lumMod val="85000"/>
                              <a:lumOff val="15000"/>
                            </a:schemeClr>
                          </a:solidFill>
                          <a:latin typeface="Cambria Math" panose="02040503050406030204" pitchFamily="18" charset="0"/>
                        </a:rPr>
                        <m:t>𝑘𝑁𝑚</m:t>
                      </m:r>
                    </m:oMath>
                  </m:oMathPara>
                </a14:m>
                <a:endParaRPr lang="en-CA" sz="2400" dirty="0">
                  <a:solidFill>
                    <a:schemeClr val="tx1">
                      <a:lumMod val="85000"/>
                      <a:lumOff val="15000"/>
                    </a:schemeClr>
                  </a:solidFill>
                  <a:latin typeface="Century Gothic" panose="020B0502020202020204" pitchFamily="34" charset="0"/>
                </a:endParaRPr>
              </a:p>
              <a:p>
                <a:pPr marL="0" indent="0">
                  <a:buNone/>
                </a:pPr>
                <a:r>
                  <a:rPr lang="en-CA" sz="2400" dirty="0">
                    <a:solidFill>
                      <a:schemeClr val="tx1">
                        <a:lumMod val="85000"/>
                        <a:lumOff val="15000"/>
                      </a:schemeClr>
                    </a:solidFill>
                    <a:latin typeface="Century Gothic" panose="020B0502020202020204" pitchFamily="34" charset="0"/>
                  </a:rPr>
                  <a:t>and</a:t>
                </a:r>
              </a:p>
              <a:p>
                <a:pPr marL="0" indent="0">
                  <a:buNone/>
                </a:pPr>
                <a14:m>
                  <m:oMathPara xmlns:m="http://schemas.openxmlformats.org/officeDocument/2006/math">
                    <m:oMathParaPr>
                      <m:jc m:val="centerGroup"/>
                    </m:oMathParaPr>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𝑀</m:t>
                          </m:r>
                        </m:e>
                        <m:sub>
                          <m:r>
                            <a:rPr lang="en-CA" sz="2400">
                              <a:solidFill>
                                <a:schemeClr val="tx1">
                                  <a:lumMod val="85000"/>
                                  <a:lumOff val="15000"/>
                                </a:schemeClr>
                              </a:solidFill>
                              <a:latin typeface="Cambria Math" panose="02040503050406030204" pitchFamily="18" charset="0"/>
                            </a:rPr>
                            <m:t>𝑟</m:t>
                          </m:r>
                          <m:r>
                            <a:rPr lang="en-CA" sz="2400">
                              <a:solidFill>
                                <a:schemeClr val="tx1">
                                  <a:lumMod val="85000"/>
                                  <a:lumOff val="15000"/>
                                </a:schemeClr>
                              </a:solidFill>
                              <a:latin typeface="Cambria Math" panose="02040503050406030204" pitchFamily="18" charset="0"/>
                            </a:rPr>
                            <m:t>,</m:t>
                          </m:r>
                          <m:r>
                            <m:rPr>
                              <m:sty m:val="p"/>
                            </m:rPr>
                            <a:rPr lang="en-CA" sz="2400" b="0" i="0" smtClean="0">
                              <a:solidFill>
                                <a:schemeClr val="tx1">
                                  <a:lumMod val="85000"/>
                                  <a:lumOff val="15000"/>
                                </a:schemeClr>
                              </a:solidFill>
                              <a:latin typeface="Cambria Math" panose="02040503050406030204" pitchFamily="18" charset="0"/>
                            </a:rPr>
                            <m:t>girder</m:t>
                          </m:r>
                          <m:r>
                            <a:rPr lang="en-CA" sz="2400" b="0" i="0" smtClean="0">
                              <a:solidFill>
                                <a:schemeClr val="tx1">
                                  <a:lumMod val="85000"/>
                                  <a:lumOff val="15000"/>
                                </a:schemeClr>
                              </a:solidFill>
                              <a:latin typeface="Cambria Math" panose="02040503050406030204" pitchFamily="18" charset="0"/>
                            </a:rPr>
                            <m:t>,</m:t>
                          </m:r>
                          <m:r>
                            <m:rPr>
                              <m:sty m:val="p"/>
                            </m:rPr>
                            <a:rPr lang="en-CA" sz="2400" b="0" i="0" smtClean="0">
                              <a:solidFill>
                                <a:schemeClr val="tx1">
                                  <a:lumMod val="85000"/>
                                  <a:lumOff val="15000"/>
                                </a:schemeClr>
                              </a:solidFill>
                              <a:latin typeface="Cambria Math" panose="02040503050406030204" pitchFamily="18" charset="0"/>
                            </a:rPr>
                            <m:t>ext</m:t>
                          </m:r>
                        </m:sub>
                      </m:sSub>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𝜙</m:t>
                      </m:r>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𝑘</m:t>
                          </m:r>
                        </m:e>
                        <m:sub>
                          <m:r>
                            <a:rPr lang="en-CA" sz="2400">
                              <a:solidFill>
                                <a:schemeClr val="tx1">
                                  <a:lumMod val="85000"/>
                                  <a:lumOff val="15000"/>
                                </a:schemeClr>
                              </a:solidFill>
                              <a:latin typeface="Cambria Math" panose="02040503050406030204" pitchFamily="18" charset="0"/>
                            </a:rPr>
                            <m:t>𝑑</m:t>
                          </m:r>
                        </m:sub>
                      </m:sSub>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𝑘</m:t>
                          </m:r>
                        </m:e>
                        <m:sub>
                          <m:r>
                            <a:rPr lang="en-CA" sz="2400">
                              <a:solidFill>
                                <a:schemeClr val="tx1">
                                  <a:lumMod val="85000"/>
                                  <a:lumOff val="15000"/>
                                </a:schemeClr>
                              </a:solidFill>
                              <a:latin typeface="Cambria Math" panose="02040503050406030204" pitchFamily="18" charset="0"/>
                            </a:rPr>
                            <m:t>𝑚</m:t>
                          </m:r>
                        </m:sub>
                      </m:sSub>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𝑘</m:t>
                          </m:r>
                        </m:e>
                        <m:sub>
                          <m:r>
                            <a:rPr lang="en-CA" sz="2400">
                              <a:solidFill>
                                <a:schemeClr val="tx1">
                                  <a:lumMod val="85000"/>
                                  <a:lumOff val="15000"/>
                                </a:schemeClr>
                              </a:solidFill>
                              <a:latin typeface="Cambria Math" panose="02040503050406030204" pitchFamily="18" charset="0"/>
                            </a:rPr>
                            <m:t>𝑠𝑏</m:t>
                          </m:r>
                        </m:sub>
                      </m:sSub>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𝑓</m:t>
                          </m:r>
                        </m:e>
                        <m:sub>
                          <m:r>
                            <a:rPr lang="en-CA" sz="2400">
                              <a:solidFill>
                                <a:schemeClr val="tx1">
                                  <a:lumMod val="85000"/>
                                  <a:lumOff val="15000"/>
                                </a:schemeClr>
                              </a:solidFill>
                              <a:latin typeface="Cambria Math" panose="02040503050406030204" pitchFamily="18" charset="0"/>
                            </a:rPr>
                            <m:t>𝑏𝑢</m:t>
                          </m:r>
                        </m:sub>
                      </m:sSub>
                      <m:r>
                        <a:rPr lang="en-CA" sz="2400">
                          <a:solidFill>
                            <a:schemeClr val="tx1">
                              <a:lumMod val="85000"/>
                              <a:lumOff val="15000"/>
                            </a:schemeClr>
                          </a:solidFill>
                          <a:latin typeface="Cambria Math" panose="02040503050406030204" pitchFamily="18" charset="0"/>
                        </a:rPr>
                        <m:t>𝑆</m:t>
                      </m:r>
                    </m:oMath>
                  </m:oMathPara>
                </a14:m>
                <a:endParaRPr lang="en-CA" sz="2400" dirty="0">
                  <a:solidFill>
                    <a:schemeClr val="tx1">
                      <a:lumMod val="85000"/>
                      <a:lumOff val="15000"/>
                    </a:schemeClr>
                  </a:solidFill>
                  <a:latin typeface="Century Gothic" panose="020B0502020202020204" pitchFamily="34" charset="0"/>
                </a:endParaRPr>
              </a:p>
              <a:p>
                <a:pPr marL="0" indent="0">
                  <a:buNone/>
                </a:pPr>
                <a14:m>
                  <m:oMathPara xmlns:m="http://schemas.openxmlformats.org/officeDocument/2006/math">
                    <m:oMathParaPr>
                      <m:jc m:val="centerGroup"/>
                    </m:oMathParaPr>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𝑀</m:t>
                          </m:r>
                        </m:e>
                        <m:sub>
                          <m:r>
                            <a:rPr lang="en-CA" sz="2400">
                              <a:solidFill>
                                <a:schemeClr val="tx1">
                                  <a:lumMod val="85000"/>
                                  <a:lumOff val="15000"/>
                                </a:schemeClr>
                              </a:solidFill>
                              <a:latin typeface="Cambria Math" panose="02040503050406030204" pitchFamily="18" charset="0"/>
                            </a:rPr>
                            <m:t>𝑟</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𝑔𝑖𝑟𝑑𝑒𝑟</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𝑒𝑥𝑡</m:t>
                          </m:r>
                        </m:sub>
                      </m:sSub>
                      <m:r>
                        <a:rPr lang="en-CA" sz="2400">
                          <a:solidFill>
                            <a:schemeClr val="tx1">
                              <a:lumMod val="85000"/>
                              <a:lumOff val="15000"/>
                            </a:schemeClr>
                          </a:solidFill>
                          <a:latin typeface="Cambria Math" panose="02040503050406030204" pitchFamily="18" charset="0"/>
                        </a:rPr>
                        <m:t>=0.9×1.0×1.0×0.79×23.0 </m:t>
                      </m:r>
                      <m:r>
                        <a:rPr lang="en-CA" sz="2400">
                          <a:solidFill>
                            <a:schemeClr val="tx1">
                              <a:lumMod val="85000"/>
                              <a:lumOff val="15000"/>
                            </a:schemeClr>
                          </a:solidFill>
                          <a:latin typeface="Cambria Math" panose="02040503050406030204" pitchFamily="18" charset="0"/>
                        </a:rPr>
                        <m:t>𝑀𝑃𝑎</m:t>
                      </m:r>
                      <m:r>
                        <a:rPr lang="en-CA" sz="2400">
                          <a:solidFill>
                            <a:schemeClr val="tx1">
                              <a:lumMod val="85000"/>
                              <a:lumOff val="15000"/>
                            </a:schemeClr>
                          </a:solidFill>
                          <a:latin typeface="Cambria Math" panose="02040503050406030204" pitchFamily="18" charset="0"/>
                        </a:rPr>
                        <m:t>×117923×</m:t>
                      </m:r>
                      <m:sSup>
                        <m:sSupPr>
                          <m:ctrlPr>
                            <a:rPr lang="en-CA" sz="2400" i="1">
                              <a:solidFill>
                                <a:schemeClr val="tx1">
                                  <a:lumMod val="85000"/>
                                  <a:lumOff val="15000"/>
                                </a:schemeClr>
                              </a:solidFill>
                              <a:latin typeface="Cambria Math" panose="02040503050406030204" pitchFamily="18" charset="0"/>
                            </a:rPr>
                          </m:ctrlPr>
                        </m:sSupPr>
                        <m:e>
                          <m:r>
                            <a:rPr lang="en-CA" sz="2400">
                              <a:solidFill>
                                <a:schemeClr val="tx1">
                                  <a:lumMod val="85000"/>
                                  <a:lumOff val="15000"/>
                                </a:schemeClr>
                              </a:solidFill>
                              <a:latin typeface="Cambria Math" panose="02040503050406030204" pitchFamily="18" charset="0"/>
                            </a:rPr>
                            <m:t>10</m:t>
                          </m:r>
                        </m:e>
                        <m:sup>
                          <m:r>
                            <a:rPr lang="en-CA" sz="2400">
                              <a:solidFill>
                                <a:schemeClr val="tx1">
                                  <a:lumMod val="85000"/>
                                  <a:lumOff val="15000"/>
                                </a:schemeClr>
                              </a:solidFill>
                              <a:latin typeface="Cambria Math" panose="02040503050406030204" pitchFamily="18" charset="0"/>
                            </a:rPr>
                            <m:t>3</m:t>
                          </m:r>
                        </m:sup>
                      </m:sSup>
                      <m:sSup>
                        <m:sSupPr>
                          <m:ctrlPr>
                            <a:rPr lang="en-CA" sz="2400" i="1">
                              <a:solidFill>
                                <a:schemeClr val="tx1">
                                  <a:lumMod val="85000"/>
                                  <a:lumOff val="15000"/>
                                </a:schemeClr>
                              </a:solidFill>
                              <a:latin typeface="Cambria Math" panose="02040503050406030204" pitchFamily="18" charset="0"/>
                            </a:rPr>
                          </m:ctrlPr>
                        </m:sSupPr>
                        <m:e>
                          <m:r>
                            <a:rPr lang="en-CA" sz="2400">
                              <a:solidFill>
                                <a:schemeClr val="tx1">
                                  <a:lumMod val="85000"/>
                                  <a:lumOff val="15000"/>
                                </a:schemeClr>
                              </a:solidFill>
                              <a:latin typeface="Cambria Math" panose="02040503050406030204" pitchFamily="18" charset="0"/>
                            </a:rPr>
                            <m:t> </m:t>
                          </m:r>
                          <m:r>
                            <a:rPr lang="en-CA" sz="2400">
                              <a:solidFill>
                                <a:schemeClr val="tx1">
                                  <a:lumMod val="85000"/>
                                  <a:lumOff val="15000"/>
                                </a:schemeClr>
                              </a:solidFill>
                              <a:latin typeface="Cambria Math" panose="02040503050406030204" pitchFamily="18" charset="0"/>
                            </a:rPr>
                            <m:t>𝑚𝑚</m:t>
                          </m:r>
                        </m:e>
                        <m:sup>
                          <m:r>
                            <a:rPr lang="en-CA" sz="2400">
                              <a:solidFill>
                                <a:schemeClr val="tx1">
                                  <a:lumMod val="85000"/>
                                  <a:lumOff val="15000"/>
                                </a:schemeClr>
                              </a:solidFill>
                              <a:latin typeface="Cambria Math" panose="02040503050406030204" pitchFamily="18" charset="0"/>
                            </a:rPr>
                            <m:t>3</m:t>
                          </m:r>
                        </m:sup>
                      </m:sSup>
                      <m:r>
                        <a:rPr lang="en-CA" sz="2400">
                          <a:solidFill>
                            <a:schemeClr val="tx1">
                              <a:lumMod val="85000"/>
                              <a:lumOff val="15000"/>
                            </a:schemeClr>
                          </a:solidFill>
                          <a:latin typeface="Cambria Math" panose="02040503050406030204" pitchFamily="18" charset="0"/>
                        </a:rPr>
                        <m:t>=1928 </m:t>
                      </m:r>
                      <m:r>
                        <a:rPr lang="en-CA" sz="2400">
                          <a:solidFill>
                            <a:schemeClr val="tx1">
                              <a:lumMod val="85000"/>
                              <a:lumOff val="15000"/>
                            </a:schemeClr>
                          </a:solidFill>
                          <a:latin typeface="Cambria Math" panose="02040503050406030204" pitchFamily="18" charset="0"/>
                        </a:rPr>
                        <m:t>𝑘𝑁𝑚</m:t>
                      </m:r>
                    </m:oMath>
                  </m:oMathPara>
                </a14:m>
                <a:endParaRPr lang="en-CA" sz="2400" dirty="0">
                  <a:solidFill>
                    <a:schemeClr val="tx1">
                      <a:lumMod val="85000"/>
                      <a:lumOff val="15000"/>
                    </a:schemeClr>
                  </a:solidFill>
                  <a:latin typeface="Century Gothic" panose="020B0502020202020204" pitchFamily="34" charset="0"/>
                </a:endParaRPr>
              </a:p>
              <a:p>
                <a:pPr marL="0" indent="0">
                  <a:buNone/>
                </a:pPr>
                <a14:m>
                  <m:oMathPara xmlns:m="http://schemas.openxmlformats.org/officeDocument/2006/math">
                    <m:oMathParaPr>
                      <m:jc m:val="centerGroup"/>
                    </m:oMathParaPr>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𝑀</m:t>
                          </m:r>
                        </m:e>
                        <m:sub>
                          <m:r>
                            <a:rPr lang="en-CA" sz="2400">
                              <a:solidFill>
                                <a:schemeClr val="tx1">
                                  <a:lumMod val="85000"/>
                                  <a:lumOff val="15000"/>
                                </a:schemeClr>
                              </a:solidFill>
                              <a:latin typeface="Cambria Math" panose="02040503050406030204" pitchFamily="18" charset="0"/>
                            </a:rPr>
                            <m:t>𝑟</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𝑔𝑖𝑟𝑑𝑒𝑟</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𝑒𝑥𝑡</m:t>
                          </m:r>
                        </m:sub>
                      </m:sSub>
                      <m:r>
                        <a:rPr lang="en-CA" sz="2400">
                          <a:solidFill>
                            <a:schemeClr val="tx1">
                              <a:lumMod val="85000"/>
                              <a:lumOff val="15000"/>
                            </a:schemeClr>
                          </a:solidFill>
                          <a:latin typeface="Cambria Math" panose="02040503050406030204" pitchFamily="18" charset="0"/>
                        </a:rPr>
                        <m:t>=1928 </m:t>
                      </m:r>
                      <m:r>
                        <a:rPr lang="en-CA" sz="2400">
                          <a:solidFill>
                            <a:schemeClr val="tx1">
                              <a:lumMod val="85000"/>
                              <a:lumOff val="15000"/>
                            </a:schemeClr>
                          </a:solidFill>
                          <a:latin typeface="Cambria Math" panose="02040503050406030204" pitchFamily="18" charset="0"/>
                        </a:rPr>
                        <m:t>𝑘𝑁𝑚</m:t>
                      </m:r>
                    </m:oMath>
                  </m:oMathPara>
                </a14:m>
                <a:endParaRPr lang="en-CA" sz="2400" dirty="0">
                  <a:solidFill>
                    <a:schemeClr val="tx1">
                      <a:lumMod val="85000"/>
                      <a:lumOff val="15000"/>
                    </a:schemeClr>
                  </a:solidFill>
                  <a:latin typeface="Century Gothic" panose="020B0502020202020204" pitchFamily="34" charset="0"/>
                </a:endParaRPr>
              </a:p>
            </p:txBody>
          </p:sp>
        </mc:Choice>
        <mc:Fallback xmlns="">
          <p:sp>
            <p:nvSpPr>
              <p:cNvPr id="4" name="Content Placeholder 2">
                <a:extLst>
                  <a:ext uri="{FF2B5EF4-FFF2-40B4-BE49-F238E27FC236}">
                    <a16:creationId xmlns:a16="http://schemas.microsoft.com/office/drawing/2014/main" id="{AA9A831B-9F0F-485C-B8A5-443DDCB350DC}"/>
                  </a:ext>
                </a:extLst>
              </p:cNvPr>
              <p:cNvSpPr>
                <a:spLocks noGrp="1" noRot="1" noChangeAspect="1" noMove="1" noResize="1" noEditPoints="1" noAdjustHandles="1" noChangeArrowheads="1" noChangeShapeType="1" noTextEdit="1"/>
              </p:cNvSpPr>
              <p:nvPr>
                <p:ph idx="1"/>
              </p:nvPr>
            </p:nvSpPr>
            <p:spPr>
              <a:xfrm>
                <a:off x="609600" y="1243013"/>
                <a:ext cx="10972800" cy="5030196"/>
              </a:xfrm>
              <a:blipFill>
                <a:blip r:embed="rId3"/>
                <a:stretch>
                  <a:fillRect l="-833" t="-1697" r="-722"/>
                </a:stretch>
              </a:blipFill>
            </p:spPr>
            <p:txBody>
              <a:bodyPr/>
              <a:lstStyle/>
              <a:p>
                <a:r>
                  <a:rPr lang="en-CA">
                    <a:noFill/>
                  </a:rPr>
                  <a:t> </a:t>
                </a:r>
              </a:p>
            </p:txBody>
          </p:sp>
        </mc:Fallback>
      </mc:AlternateContent>
      <p:sp>
        <p:nvSpPr>
          <p:cNvPr id="5" name="Title 4">
            <a:extLst>
              <a:ext uri="{FF2B5EF4-FFF2-40B4-BE49-F238E27FC236}">
                <a16:creationId xmlns:a16="http://schemas.microsoft.com/office/drawing/2014/main" id="{38C1D0A1-B9CA-41B1-A09C-28D098BBEC40}"/>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FLEXURAL DESIGN – GLULAM GIRDERS</a:t>
            </a:r>
          </a:p>
        </p:txBody>
      </p:sp>
      <p:sp>
        <p:nvSpPr>
          <p:cNvPr id="6" name="Title 4">
            <a:extLst>
              <a:ext uri="{FF2B5EF4-FFF2-40B4-BE49-F238E27FC236}">
                <a16:creationId xmlns:a16="http://schemas.microsoft.com/office/drawing/2014/main" id="{FC47BC78-12ED-49E1-AE00-DBF0838F057A}"/>
              </a:ext>
            </a:extLst>
          </p:cNvPr>
          <p:cNvSpPr txBox="1">
            <a:spLocks/>
          </p:cNvSpPr>
          <p:nvPr/>
        </p:nvSpPr>
        <p:spPr bwMode="auto">
          <a:xfrm>
            <a:off x="10376451" y="173916"/>
            <a:ext cx="1815549"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Glulam Girder Beams</a:t>
            </a:r>
          </a:p>
        </p:txBody>
      </p:sp>
    </p:spTree>
    <p:extLst>
      <p:ext uri="{BB962C8B-B14F-4D97-AF65-F5344CB8AC3E}">
        <p14:creationId xmlns:p14="http://schemas.microsoft.com/office/powerpoint/2010/main" val="35742860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9A5998-5874-4C40-BCE7-176648EB3219}"/>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1847528" y="1542098"/>
            <a:ext cx="8208912" cy="4655298"/>
          </a:xfrm>
          <a:prstGeom prst="rect">
            <a:avLst/>
          </a:prstGeom>
        </p:spPr>
      </p:pic>
      <p:sp>
        <p:nvSpPr>
          <p:cNvPr id="7" name="Rectangle 6">
            <a:extLst>
              <a:ext uri="{FF2B5EF4-FFF2-40B4-BE49-F238E27FC236}">
                <a16:creationId xmlns:a16="http://schemas.microsoft.com/office/drawing/2014/main" id="{0B593974-1528-452D-8C25-91A9C830B137}"/>
              </a:ext>
            </a:extLst>
          </p:cNvPr>
          <p:cNvSpPr/>
          <p:nvPr/>
        </p:nvSpPr>
        <p:spPr bwMode="auto">
          <a:xfrm>
            <a:off x="-17060" y="437992"/>
            <a:ext cx="6833140" cy="932328"/>
          </a:xfrm>
          <a:prstGeom prst="rect">
            <a:avLst/>
          </a:prstGeom>
          <a:solidFill>
            <a:srgbClr val="2D86C7">
              <a:alpha val="7764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0" name="Title 1">
            <a:extLst>
              <a:ext uri="{FF2B5EF4-FFF2-40B4-BE49-F238E27FC236}">
                <a16:creationId xmlns:a16="http://schemas.microsoft.com/office/drawing/2014/main" id="{F56CFF44-2096-4B87-BD26-8398F50A3FA1}"/>
              </a:ext>
            </a:extLst>
          </p:cNvPr>
          <p:cNvSpPr txBox="1">
            <a:spLocks/>
          </p:cNvSpPr>
          <p:nvPr/>
        </p:nvSpPr>
        <p:spPr>
          <a:xfrm>
            <a:off x="685800" y="701824"/>
            <a:ext cx="7772400" cy="114300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it-IT" sz="2200" b="1" kern="0" dirty="0">
                <a:solidFill>
                  <a:schemeClr val="bg1"/>
                </a:solidFill>
                <a:latin typeface="+mn-lt"/>
              </a:rPr>
              <a:t>1992 – Wood Highway Bridges (CWC)</a:t>
            </a:r>
          </a:p>
        </p:txBody>
      </p:sp>
      <p:sp>
        <p:nvSpPr>
          <p:cNvPr id="5" name="Title 4">
            <a:extLst>
              <a:ext uri="{FF2B5EF4-FFF2-40B4-BE49-F238E27FC236}">
                <a16:creationId xmlns:a16="http://schemas.microsoft.com/office/drawing/2014/main" id="{81A86FCE-FDDB-422F-9F69-6ED31EC6BD84}"/>
              </a:ext>
            </a:extLst>
          </p:cNvPr>
          <p:cNvSpPr txBox="1">
            <a:spLocks/>
          </p:cNvSpPr>
          <p:nvPr/>
        </p:nvSpPr>
        <p:spPr bwMode="auto">
          <a:xfrm>
            <a:off x="8899848" y="0"/>
            <a:ext cx="3292153"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Bridge Systems and Sample Bridges</a:t>
            </a:r>
          </a:p>
        </p:txBody>
      </p:sp>
    </p:spTree>
    <p:extLst>
      <p:ext uri="{BB962C8B-B14F-4D97-AF65-F5344CB8AC3E}">
        <p14:creationId xmlns:p14="http://schemas.microsoft.com/office/powerpoint/2010/main" val="209872101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AA9A831B-9F0F-485C-B8A5-443DDCB350DC}"/>
                  </a:ext>
                </a:extLst>
              </p:cNvPr>
              <p:cNvSpPr>
                <a:spLocks noGrp="1"/>
              </p:cNvSpPr>
              <p:nvPr>
                <p:ph idx="1"/>
              </p:nvPr>
            </p:nvSpPr>
            <p:spPr>
              <a:xfrm>
                <a:off x="609600" y="1243013"/>
                <a:ext cx="10972800" cy="5030196"/>
              </a:xfrm>
            </p:spPr>
            <p:txBody>
              <a:bodyPr vert="horz" lIns="91440" tIns="45720" rIns="91440" bIns="45720" rtlCol="0">
                <a:noAutofit/>
              </a:bodyPr>
              <a:lstStyle/>
              <a:p>
                <a:r>
                  <a:rPr lang="en-CA" sz="2400" dirty="0">
                    <a:solidFill>
                      <a:schemeClr val="tx1">
                        <a:lumMod val="85000"/>
                        <a:lumOff val="15000"/>
                      </a:schemeClr>
                    </a:solidFill>
                    <a:latin typeface="Century Gothic" panose="020B0502020202020204" pitchFamily="34" charset="0"/>
                  </a:rPr>
                  <a:t>Similar calculations for the interior girders yields </a:t>
                </a:r>
                <a14:m>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𝑀</m:t>
                        </m:r>
                      </m:e>
                      <m:sub>
                        <m:r>
                          <a:rPr lang="en-CA" sz="2400">
                            <a:solidFill>
                              <a:schemeClr val="tx1">
                                <a:lumMod val="85000"/>
                                <a:lumOff val="15000"/>
                              </a:schemeClr>
                            </a:solidFill>
                            <a:latin typeface="Cambria Math" panose="02040503050406030204" pitchFamily="18" charset="0"/>
                          </a:rPr>
                          <m:t>𝑟</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𝑔𝑖𝑟𝑑𝑒𝑟</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𝑖𝑛𝑡</m:t>
                        </m:r>
                      </m:sub>
                    </m:sSub>
                    <m:r>
                      <a:rPr lang="en-CA" sz="2400">
                        <a:solidFill>
                          <a:schemeClr val="tx1">
                            <a:lumMod val="85000"/>
                            <a:lumOff val="15000"/>
                          </a:schemeClr>
                        </a:solidFill>
                        <a:latin typeface="Cambria Math" panose="02040503050406030204" pitchFamily="18" charset="0"/>
                      </a:rPr>
                      <m:t>=1592 </m:t>
                    </m:r>
                    <m:r>
                      <a:rPr lang="en-CA" sz="2400">
                        <a:solidFill>
                          <a:schemeClr val="tx1">
                            <a:lumMod val="85000"/>
                            <a:lumOff val="15000"/>
                          </a:schemeClr>
                        </a:solidFill>
                        <a:latin typeface="Cambria Math" panose="02040503050406030204" pitchFamily="18" charset="0"/>
                      </a:rPr>
                      <m:t>𝑘𝑁𝑚</m:t>
                    </m:r>
                  </m:oMath>
                </a14:m>
                <a:endParaRPr lang="en-CA" sz="2400" dirty="0">
                  <a:solidFill>
                    <a:schemeClr val="tx1">
                      <a:lumMod val="85000"/>
                      <a:lumOff val="15000"/>
                    </a:schemeClr>
                  </a:solidFill>
                  <a:latin typeface="Century Gothic" panose="020B0502020202020204" pitchFamily="34" charset="0"/>
                </a:endParaRPr>
              </a:p>
              <a:p>
                <a:r>
                  <a:rPr lang="en-CA" sz="2400" dirty="0">
                    <a:solidFill>
                      <a:schemeClr val="tx1">
                        <a:lumMod val="85000"/>
                        <a:lumOff val="15000"/>
                      </a:schemeClr>
                    </a:solidFill>
                    <a:latin typeface="Century Gothic" panose="020B0502020202020204" pitchFamily="34" charset="0"/>
                  </a:rPr>
                  <a:t>The factored flexural demand was calculated to be equal to</a:t>
                </a:r>
              </a:p>
              <a:p>
                <a:pPr marL="0" indent="0">
                  <a:buNone/>
                </a:pPr>
                <a14:m>
                  <m:oMathPara xmlns:m="http://schemas.openxmlformats.org/officeDocument/2006/math">
                    <m:oMathParaPr>
                      <m:jc m:val="centerGroup"/>
                    </m:oMathParaPr>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𝑀</m:t>
                          </m:r>
                        </m:e>
                        <m:sub>
                          <m:r>
                            <a:rPr lang="en-CA" sz="2400">
                              <a:solidFill>
                                <a:schemeClr val="tx1">
                                  <a:lumMod val="85000"/>
                                  <a:lumOff val="15000"/>
                                </a:schemeClr>
                              </a:solidFill>
                              <a:latin typeface="Cambria Math" panose="02040503050406030204" pitchFamily="18" charset="0"/>
                            </a:rPr>
                            <m:t>𝑓</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𝑔𝑖𝑟𝑑𝑒𝑟</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𝑒𝑥𝑡</m:t>
                          </m:r>
                        </m:sub>
                      </m:sSub>
                      <m:r>
                        <a:rPr lang="en-CA" sz="2400">
                          <a:solidFill>
                            <a:schemeClr val="tx1">
                              <a:lumMod val="85000"/>
                              <a:lumOff val="15000"/>
                            </a:schemeClr>
                          </a:solidFill>
                          <a:latin typeface="Cambria Math" panose="02040503050406030204" pitchFamily="18" charset="0"/>
                        </a:rPr>
                        <m:t>=1474 </m:t>
                      </m:r>
                      <m:r>
                        <a:rPr lang="en-CA" sz="2400">
                          <a:solidFill>
                            <a:schemeClr val="tx1">
                              <a:lumMod val="85000"/>
                              <a:lumOff val="15000"/>
                            </a:schemeClr>
                          </a:solidFill>
                          <a:latin typeface="Cambria Math" panose="02040503050406030204" pitchFamily="18" charset="0"/>
                        </a:rPr>
                        <m:t>𝑘𝑁𝑚</m:t>
                      </m:r>
                      <m:r>
                        <a:rPr lang="en-CA" sz="2400">
                          <a:solidFill>
                            <a:schemeClr val="tx1">
                              <a:lumMod val="85000"/>
                              <a:lumOff val="15000"/>
                            </a:schemeClr>
                          </a:solidFill>
                          <a:latin typeface="Cambria Math" panose="02040503050406030204" pitchFamily="18" charset="0"/>
                        </a:rPr>
                        <m:t>&lt;</m:t>
                      </m:r>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𝑀</m:t>
                          </m:r>
                        </m:e>
                        <m:sub>
                          <m:r>
                            <a:rPr lang="en-CA" sz="2400">
                              <a:solidFill>
                                <a:schemeClr val="tx1">
                                  <a:lumMod val="85000"/>
                                  <a:lumOff val="15000"/>
                                </a:schemeClr>
                              </a:solidFill>
                              <a:latin typeface="Cambria Math" panose="02040503050406030204" pitchFamily="18" charset="0"/>
                            </a:rPr>
                            <m:t>𝑟</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𝑔𝑖𝑟𝑑𝑒𝑟</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𝑒𝑥𝑡</m:t>
                          </m:r>
                        </m:sub>
                      </m:sSub>
                      <m:r>
                        <a:rPr lang="en-CA" sz="2400">
                          <a:solidFill>
                            <a:schemeClr val="tx1">
                              <a:lumMod val="85000"/>
                              <a:lumOff val="15000"/>
                            </a:schemeClr>
                          </a:solidFill>
                          <a:latin typeface="Cambria Math" panose="02040503050406030204" pitchFamily="18" charset="0"/>
                        </a:rPr>
                        <m:t>=1928 </m:t>
                      </m:r>
                      <m:r>
                        <a:rPr lang="en-CA" sz="2400">
                          <a:solidFill>
                            <a:schemeClr val="tx1">
                              <a:lumMod val="85000"/>
                              <a:lumOff val="15000"/>
                            </a:schemeClr>
                          </a:solidFill>
                          <a:latin typeface="Cambria Math" panose="02040503050406030204" pitchFamily="18" charset="0"/>
                        </a:rPr>
                        <m:t>𝑘𝑁𝑚</m:t>
                      </m:r>
                    </m:oMath>
                  </m:oMathPara>
                </a14:m>
                <a:endParaRPr lang="en-CA" sz="2400" dirty="0">
                  <a:solidFill>
                    <a:schemeClr val="tx1">
                      <a:lumMod val="85000"/>
                      <a:lumOff val="15000"/>
                    </a:schemeClr>
                  </a:solidFill>
                  <a:latin typeface="Century Gothic" panose="020B0502020202020204" pitchFamily="34" charset="0"/>
                </a:endParaRPr>
              </a:p>
              <a:p>
                <a:pPr marL="0" indent="0">
                  <a:buNone/>
                </a:pPr>
                <a14:m>
                  <m:oMathPara xmlns:m="http://schemas.openxmlformats.org/officeDocument/2006/math">
                    <m:oMathParaPr>
                      <m:jc m:val="centerGroup"/>
                    </m:oMathParaPr>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𝑀</m:t>
                          </m:r>
                        </m:e>
                        <m:sub>
                          <m:r>
                            <a:rPr lang="en-CA" sz="2400">
                              <a:solidFill>
                                <a:schemeClr val="tx1">
                                  <a:lumMod val="85000"/>
                                  <a:lumOff val="15000"/>
                                </a:schemeClr>
                              </a:solidFill>
                              <a:latin typeface="Cambria Math" panose="02040503050406030204" pitchFamily="18" charset="0"/>
                            </a:rPr>
                            <m:t>𝑓</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𝑔𝑖𝑟𝑑𝑒𝑟</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𝑖𝑛𝑡</m:t>
                          </m:r>
                        </m:sub>
                      </m:sSub>
                      <m:r>
                        <a:rPr lang="en-CA" sz="2400">
                          <a:solidFill>
                            <a:schemeClr val="tx1">
                              <a:lumMod val="85000"/>
                              <a:lumOff val="15000"/>
                            </a:schemeClr>
                          </a:solidFill>
                          <a:latin typeface="Cambria Math" panose="02040503050406030204" pitchFamily="18" charset="0"/>
                        </a:rPr>
                        <m:t>=1308 </m:t>
                      </m:r>
                      <m:r>
                        <a:rPr lang="en-CA" sz="2400">
                          <a:solidFill>
                            <a:schemeClr val="tx1">
                              <a:lumMod val="85000"/>
                              <a:lumOff val="15000"/>
                            </a:schemeClr>
                          </a:solidFill>
                          <a:latin typeface="Cambria Math" panose="02040503050406030204" pitchFamily="18" charset="0"/>
                        </a:rPr>
                        <m:t>𝑘𝑁𝑚</m:t>
                      </m:r>
                      <m:r>
                        <a:rPr lang="en-CA" sz="2400">
                          <a:solidFill>
                            <a:schemeClr val="tx1">
                              <a:lumMod val="85000"/>
                              <a:lumOff val="15000"/>
                            </a:schemeClr>
                          </a:solidFill>
                          <a:latin typeface="Cambria Math" panose="02040503050406030204" pitchFamily="18" charset="0"/>
                        </a:rPr>
                        <m:t>&lt;</m:t>
                      </m:r>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𝑀</m:t>
                          </m:r>
                        </m:e>
                        <m:sub>
                          <m:r>
                            <a:rPr lang="en-CA" sz="2400">
                              <a:solidFill>
                                <a:schemeClr val="tx1">
                                  <a:lumMod val="85000"/>
                                  <a:lumOff val="15000"/>
                                </a:schemeClr>
                              </a:solidFill>
                              <a:latin typeface="Cambria Math" panose="02040503050406030204" pitchFamily="18" charset="0"/>
                            </a:rPr>
                            <m:t>𝑟</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𝑔𝑖𝑟𝑑𝑒𝑟</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𝑖𝑛𝑡</m:t>
                          </m:r>
                        </m:sub>
                      </m:sSub>
                      <m:r>
                        <a:rPr lang="en-CA" sz="2400">
                          <a:solidFill>
                            <a:schemeClr val="tx1">
                              <a:lumMod val="85000"/>
                              <a:lumOff val="15000"/>
                            </a:schemeClr>
                          </a:solidFill>
                          <a:latin typeface="Cambria Math" panose="02040503050406030204" pitchFamily="18" charset="0"/>
                        </a:rPr>
                        <m:t>=1592 </m:t>
                      </m:r>
                      <m:r>
                        <a:rPr lang="en-CA" sz="2400">
                          <a:solidFill>
                            <a:schemeClr val="tx1">
                              <a:lumMod val="85000"/>
                              <a:lumOff val="15000"/>
                            </a:schemeClr>
                          </a:solidFill>
                          <a:latin typeface="Cambria Math" panose="02040503050406030204" pitchFamily="18" charset="0"/>
                        </a:rPr>
                        <m:t>𝑘𝑁𝑚</m:t>
                      </m:r>
                    </m:oMath>
                  </m:oMathPara>
                </a14:m>
                <a:endParaRPr lang="en-CA" sz="2400" dirty="0">
                  <a:solidFill>
                    <a:schemeClr val="tx1">
                      <a:lumMod val="85000"/>
                      <a:lumOff val="15000"/>
                    </a:schemeClr>
                  </a:solidFill>
                  <a:latin typeface="Century Gothic" panose="020B0502020202020204" pitchFamily="34" charset="0"/>
                </a:endParaRPr>
              </a:p>
              <a:p>
                <a:r>
                  <a:rPr lang="en-CA" sz="2400" dirty="0">
                    <a:solidFill>
                      <a:schemeClr val="tx1">
                        <a:lumMod val="85000"/>
                        <a:lumOff val="15000"/>
                      </a:schemeClr>
                    </a:solidFill>
                    <a:latin typeface="Century Gothic" panose="020B0502020202020204" pitchFamily="34" charset="0"/>
                  </a:rPr>
                  <a:t>Therefore, the girders have sufficient flexural capacity.</a:t>
                </a:r>
              </a:p>
            </p:txBody>
          </p:sp>
        </mc:Choice>
        <mc:Fallback xmlns="">
          <p:sp>
            <p:nvSpPr>
              <p:cNvPr id="4" name="Content Placeholder 2">
                <a:extLst>
                  <a:ext uri="{FF2B5EF4-FFF2-40B4-BE49-F238E27FC236}">
                    <a16:creationId xmlns:a16="http://schemas.microsoft.com/office/drawing/2014/main" id="{AA9A831B-9F0F-485C-B8A5-443DDCB350DC}"/>
                  </a:ext>
                </a:extLst>
              </p:cNvPr>
              <p:cNvSpPr>
                <a:spLocks noGrp="1" noRot="1" noChangeAspect="1" noMove="1" noResize="1" noEditPoints="1" noAdjustHandles="1" noChangeArrowheads="1" noChangeShapeType="1" noTextEdit="1"/>
              </p:cNvSpPr>
              <p:nvPr>
                <p:ph idx="1"/>
              </p:nvPr>
            </p:nvSpPr>
            <p:spPr>
              <a:xfrm>
                <a:off x="609600" y="1243013"/>
                <a:ext cx="10972800" cy="5030196"/>
              </a:xfrm>
              <a:blipFill>
                <a:blip r:embed="rId3"/>
                <a:stretch>
                  <a:fillRect l="-722" t="-1697"/>
                </a:stretch>
              </a:blipFill>
            </p:spPr>
            <p:txBody>
              <a:bodyPr/>
              <a:lstStyle/>
              <a:p>
                <a:r>
                  <a:rPr lang="en-CA">
                    <a:noFill/>
                  </a:rPr>
                  <a:t> </a:t>
                </a:r>
              </a:p>
            </p:txBody>
          </p:sp>
        </mc:Fallback>
      </mc:AlternateContent>
      <p:sp>
        <p:nvSpPr>
          <p:cNvPr id="5" name="Title 4">
            <a:extLst>
              <a:ext uri="{FF2B5EF4-FFF2-40B4-BE49-F238E27FC236}">
                <a16:creationId xmlns:a16="http://schemas.microsoft.com/office/drawing/2014/main" id="{38C1D0A1-B9CA-41B1-A09C-28D098BBEC40}"/>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FLEXURAL DESIGN – GLULAM GIRDERS</a:t>
            </a:r>
          </a:p>
        </p:txBody>
      </p:sp>
      <p:sp>
        <p:nvSpPr>
          <p:cNvPr id="6" name="Title 4">
            <a:extLst>
              <a:ext uri="{FF2B5EF4-FFF2-40B4-BE49-F238E27FC236}">
                <a16:creationId xmlns:a16="http://schemas.microsoft.com/office/drawing/2014/main" id="{9AC02720-0B35-45E2-B6BE-CDD7C6A8CA6F}"/>
              </a:ext>
            </a:extLst>
          </p:cNvPr>
          <p:cNvSpPr txBox="1">
            <a:spLocks/>
          </p:cNvSpPr>
          <p:nvPr/>
        </p:nvSpPr>
        <p:spPr bwMode="auto">
          <a:xfrm>
            <a:off x="10376451" y="173916"/>
            <a:ext cx="1815549"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Glulam Girder Beams</a:t>
            </a:r>
          </a:p>
        </p:txBody>
      </p:sp>
    </p:spTree>
    <p:extLst>
      <p:ext uri="{BB962C8B-B14F-4D97-AF65-F5344CB8AC3E}">
        <p14:creationId xmlns:p14="http://schemas.microsoft.com/office/powerpoint/2010/main" val="130547155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AA9A831B-9F0F-485C-B8A5-443DDCB350DC}"/>
                  </a:ext>
                </a:extLst>
              </p:cNvPr>
              <p:cNvSpPr>
                <a:spLocks noGrp="1"/>
              </p:cNvSpPr>
              <p:nvPr>
                <p:ph idx="1"/>
              </p:nvPr>
            </p:nvSpPr>
            <p:spPr>
              <a:xfrm>
                <a:off x="609600" y="1243013"/>
                <a:ext cx="10972800" cy="5030196"/>
              </a:xfrm>
            </p:spPr>
            <p:txBody>
              <a:bodyPr vert="horz" lIns="91440" tIns="45720" rIns="91440" bIns="45720" rtlCol="0">
                <a:noAutofit/>
              </a:bodyPr>
              <a:lstStyle/>
              <a:p>
                <a:r>
                  <a:rPr lang="en-CA" sz="2400" dirty="0">
                    <a:solidFill>
                      <a:schemeClr val="tx1">
                        <a:lumMod val="85000"/>
                        <a:lumOff val="15000"/>
                      </a:schemeClr>
                    </a:solidFill>
                    <a:latin typeface="Century Gothic" panose="020B0502020202020204" pitchFamily="34" charset="0"/>
                  </a:rPr>
                  <a:t>The shear resistance of a girder, </a:t>
                </a:r>
                <a14:m>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𝑉</m:t>
                        </m:r>
                      </m:e>
                      <m:sub>
                        <m:r>
                          <a:rPr lang="en-CA" sz="2400">
                            <a:solidFill>
                              <a:schemeClr val="tx1">
                                <a:lumMod val="85000"/>
                                <a:lumOff val="15000"/>
                              </a:schemeClr>
                            </a:solidFill>
                            <a:latin typeface="Cambria Math" panose="02040503050406030204" pitchFamily="18" charset="0"/>
                          </a:rPr>
                          <m:t>𝑟</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𝑔𝑖𝑟𝑑𝑒𝑟</m:t>
                        </m:r>
                      </m:sub>
                    </m:sSub>
                  </m:oMath>
                </a14:m>
                <a:r>
                  <a:rPr lang="en-CA" sz="2400" dirty="0">
                    <a:solidFill>
                      <a:schemeClr val="tx1">
                        <a:lumMod val="85000"/>
                        <a:lumOff val="15000"/>
                      </a:schemeClr>
                    </a:solidFill>
                    <a:latin typeface="Century Gothic" panose="020B0502020202020204" pitchFamily="34" charset="0"/>
                  </a:rPr>
                  <a:t>, per CHBDC clause 9.6.1:</a:t>
                </a:r>
              </a:p>
              <a:p>
                <a:endParaRPr lang="en-CA" sz="2400" dirty="0">
                  <a:solidFill>
                    <a:schemeClr val="tx1">
                      <a:lumMod val="85000"/>
                      <a:lumOff val="15000"/>
                    </a:schemeClr>
                  </a:solidFill>
                  <a:latin typeface="Century Gothic" panose="020B0502020202020204" pitchFamily="34" charset="0"/>
                </a:endParaRPr>
              </a:p>
              <a:p>
                <a:pPr marL="0" indent="0">
                  <a:buNone/>
                </a:pPr>
                <a14:m>
                  <m:oMathPara xmlns:m="http://schemas.openxmlformats.org/officeDocument/2006/math">
                    <m:oMathParaPr>
                      <m:jc m:val="centerGroup"/>
                    </m:oMathParaPr>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𝑉</m:t>
                          </m:r>
                        </m:e>
                        <m:sub>
                          <m:r>
                            <a:rPr lang="en-CA" sz="2400">
                              <a:solidFill>
                                <a:schemeClr val="tx1">
                                  <a:lumMod val="85000"/>
                                  <a:lumOff val="15000"/>
                                </a:schemeClr>
                              </a:solidFill>
                              <a:latin typeface="Cambria Math" panose="02040503050406030204" pitchFamily="18" charset="0"/>
                            </a:rPr>
                            <m:t>𝑟</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𝑔𝑖𝑟𝑑𝑒𝑟</m:t>
                          </m:r>
                        </m:sub>
                      </m:sSub>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𝜙</m:t>
                      </m:r>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𝑘</m:t>
                          </m:r>
                        </m:e>
                        <m:sub>
                          <m:r>
                            <a:rPr lang="en-CA" sz="2400">
                              <a:solidFill>
                                <a:schemeClr val="tx1">
                                  <a:lumMod val="85000"/>
                                  <a:lumOff val="15000"/>
                                </a:schemeClr>
                              </a:solidFill>
                              <a:latin typeface="Cambria Math" panose="02040503050406030204" pitchFamily="18" charset="0"/>
                            </a:rPr>
                            <m:t>𝑑</m:t>
                          </m:r>
                        </m:sub>
                      </m:sSub>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𝑘</m:t>
                          </m:r>
                        </m:e>
                        <m:sub>
                          <m:r>
                            <a:rPr lang="en-CA" sz="2400">
                              <a:solidFill>
                                <a:schemeClr val="tx1">
                                  <a:lumMod val="85000"/>
                                  <a:lumOff val="15000"/>
                                </a:schemeClr>
                              </a:solidFill>
                              <a:latin typeface="Cambria Math" panose="02040503050406030204" pitchFamily="18" charset="0"/>
                            </a:rPr>
                            <m:t>𝑚</m:t>
                          </m:r>
                        </m:sub>
                      </m:sSub>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𝑘</m:t>
                          </m:r>
                        </m:e>
                        <m:sub>
                          <m:r>
                            <a:rPr lang="en-CA" sz="2400">
                              <a:solidFill>
                                <a:schemeClr val="tx1">
                                  <a:lumMod val="85000"/>
                                  <a:lumOff val="15000"/>
                                </a:schemeClr>
                              </a:solidFill>
                              <a:latin typeface="Cambria Math" panose="02040503050406030204" pitchFamily="18" charset="0"/>
                            </a:rPr>
                            <m:t>𝑠𝑣</m:t>
                          </m:r>
                        </m:sub>
                      </m:sSub>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𝑓</m:t>
                          </m:r>
                        </m:e>
                        <m:sub>
                          <m:r>
                            <a:rPr lang="en-CA" sz="2400">
                              <a:solidFill>
                                <a:schemeClr val="tx1">
                                  <a:lumMod val="85000"/>
                                  <a:lumOff val="15000"/>
                                </a:schemeClr>
                              </a:solidFill>
                              <a:latin typeface="Cambria Math" panose="02040503050406030204" pitchFamily="18" charset="0"/>
                            </a:rPr>
                            <m:t>𝑣𝑢</m:t>
                          </m:r>
                        </m:sub>
                      </m:sSub>
                      <m:r>
                        <a:rPr lang="en-CA" sz="2400">
                          <a:solidFill>
                            <a:schemeClr val="tx1">
                              <a:lumMod val="85000"/>
                              <a:lumOff val="15000"/>
                            </a:schemeClr>
                          </a:solidFill>
                          <a:latin typeface="Cambria Math" panose="02040503050406030204" pitchFamily="18" charset="0"/>
                        </a:rPr>
                        <m:t>𝐴</m:t>
                      </m:r>
                      <m:r>
                        <a:rPr lang="en-CA" sz="2400">
                          <a:solidFill>
                            <a:schemeClr val="tx1">
                              <a:lumMod val="85000"/>
                              <a:lumOff val="15000"/>
                            </a:schemeClr>
                          </a:solidFill>
                          <a:latin typeface="Cambria Math" panose="02040503050406030204" pitchFamily="18" charset="0"/>
                        </a:rPr>
                        <m:t>/1.5 </m:t>
                      </m:r>
                    </m:oMath>
                  </m:oMathPara>
                </a14:m>
                <a:endParaRPr lang="en-CA" sz="2400" dirty="0">
                  <a:solidFill>
                    <a:schemeClr val="tx1">
                      <a:lumMod val="85000"/>
                      <a:lumOff val="15000"/>
                    </a:schemeClr>
                  </a:solidFill>
                  <a:latin typeface="Century Gothic" panose="020B0502020202020204" pitchFamily="34" charset="0"/>
                </a:endParaRPr>
              </a:p>
              <a:p>
                <a:r>
                  <a:rPr lang="en-CA" sz="2400" dirty="0">
                    <a:solidFill>
                      <a:schemeClr val="tx1">
                        <a:lumMod val="85000"/>
                        <a:lumOff val="15000"/>
                      </a:schemeClr>
                    </a:solidFill>
                    <a:latin typeface="Century Gothic" panose="020B0502020202020204" pitchFamily="34" charset="0"/>
                  </a:rPr>
                  <a:t>Shear resistance of 265 mm x 1 634 mm exterior girder.</a:t>
                </a:r>
              </a:p>
              <a:p>
                <a14:m>
                  <m:oMath xmlns:m="http://schemas.openxmlformats.org/officeDocument/2006/math">
                    <m:r>
                      <a:rPr lang="en-CA" sz="2400">
                        <a:solidFill>
                          <a:schemeClr val="tx1">
                            <a:lumMod val="85000"/>
                            <a:lumOff val="15000"/>
                          </a:schemeClr>
                        </a:solidFill>
                        <a:latin typeface="Cambria Math" panose="02040503050406030204" pitchFamily="18" charset="0"/>
                      </a:rPr>
                      <m:t>∅</m:t>
                    </m:r>
                    <m:r>
                      <a:rPr lang="en-CA" sz="2400" b="0" i="0" smtClean="0">
                        <a:solidFill>
                          <a:schemeClr val="tx1">
                            <a:lumMod val="85000"/>
                            <a:lumOff val="15000"/>
                          </a:schemeClr>
                        </a:solidFill>
                        <a:latin typeface="Cambria Math" panose="02040503050406030204" pitchFamily="18" charset="0"/>
                      </a:rPr>
                      <m:t>=0.9</m:t>
                    </m:r>
                  </m:oMath>
                </a14:m>
                <a:endParaRPr lang="en-CA" sz="2400" b="0" dirty="0">
                  <a:solidFill>
                    <a:schemeClr val="tx1">
                      <a:lumMod val="85000"/>
                      <a:lumOff val="15000"/>
                    </a:schemeClr>
                  </a:solidFill>
                  <a:latin typeface="Century Gothic" panose="020B0502020202020204" pitchFamily="34" charset="0"/>
                </a:endParaRPr>
              </a:p>
              <a:p>
                <a14:m>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m:rPr>
                            <m:sty m:val="p"/>
                          </m:rPr>
                          <a:rPr lang="en-CA" sz="2400" b="0" i="0" smtClean="0">
                            <a:solidFill>
                              <a:schemeClr val="tx1">
                                <a:lumMod val="85000"/>
                                <a:lumOff val="15000"/>
                              </a:schemeClr>
                            </a:solidFill>
                            <a:latin typeface="Cambria Math" panose="02040503050406030204" pitchFamily="18" charset="0"/>
                          </a:rPr>
                          <m:t>K</m:t>
                        </m:r>
                      </m:e>
                      <m:sub>
                        <m:r>
                          <m:rPr>
                            <m:sty m:val="p"/>
                          </m:rPr>
                          <a:rPr lang="en-CA" sz="2400" b="0" i="0" smtClean="0">
                            <a:solidFill>
                              <a:schemeClr val="tx1">
                                <a:lumMod val="85000"/>
                                <a:lumOff val="15000"/>
                              </a:schemeClr>
                            </a:solidFill>
                            <a:latin typeface="Cambria Math" panose="02040503050406030204" pitchFamily="18" charset="0"/>
                          </a:rPr>
                          <m:t>d</m:t>
                        </m:r>
                      </m:sub>
                    </m:sSub>
                    <m:r>
                      <a:rPr lang="en-CA" sz="2400">
                        <a:solidFill>
                          <a:schemeClr val="tx1">
                            <a:lumMod val="85000"/>
                            <a:lumOff val="15000"/>
                          </a:schemeClr>
                        </a:solidFill>
                        <a:latin typeface="Cambria Math" panose="02040503050406030204" pitchFamily="18" charset="0"/>
                      </a:rPr>
                      <m:t>=1.0</m:t>
                    </m:r>
                  </m:oMath>
                </a14:m>
                <a:r>
                  <a:rPr lang="en-CA" sz="2400" dirty="0">
                    <a:solidFill>
                      <a:schemeClr val="tx1">
                        <a:lumMod val="85000"/>
                        <a:lumOff val="15000"/>
                      </a:schemeClr>
                    </a:solidFill>
                    <a:latin typeface="Century Gothic" panose="020B0502020202020204" pitchFamily="34" charset="0"/>
                  </a:rPr>
                  <a:t> and </a:t>
                </a:r>
              </a:p>
              <a:p>
                <a14:m>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m:rPr>
                            <m:sty m:val="p"/>
                          </m:rPr>
                          <a:rPr lang="en-CA" sz="2400" b="0" i="0" smtClean="0">
                            <a:solidFill>
                              <a:schemeClr val="tx1">
                                <a:lumMod val="85000"/>
                                <a:lumOff val="15000"/>
                              </a:schemeClr>
                            </a:solidFill>
                            <a:latin typeface="Cambria Math" panose="02040503050406030204" pitchFamily="18" charset="0"/>
                          </a:rPr>
                          <m:t>K</m:t>
                        </m:r>
                      </m:e>
                      <m:sub>
                        <m:r>
                          <m:rPr>
                            <m:sty m:val="p"/>
                          </m:rPr>
                          <a:rPr lang="en-CA" sz="2400" b="0" i="0" smtClean="0">
                            <a:solidFill>
                              <a:schemeClr val="tx1">
                                <a:lumMod val="85000"/>
                                <a:lumOff val="15000"/>
                              </a:schemeClr>
                            </a:solidFill>
                            <a:latin typeface="Cambria Math" panose="02040503050406030204" pitchFamily="18" charset="0"/>
                          </a:rPr>
                          <m:t>m</m:t>
                        </m:r>
                      </m:sub>
                    </m:sSub>
                    <m:r>
                      <a:rPr lang="en-CA" sz="2400">
                        <a:solidFill>
                          <a:schemeClr val="tx1">
                            <a:lumMod val="85000"/>
                            <a:lumOff val="15000"/>
                          </a:schemeClr>
                        </a:solidFill>
                        <a:latin typeface="Cambria Math" panose="02040503050406030204" pitchFamily="18" charset="0"/>
                      </a:rPr>
                      <m:t>=1.0</m:t>
                    </m:r>
                  </m:oMath>
                </a14:m>
                <a:endParaRPr lang="en-CA" sz="2400" dirty="0">
                  <a:solidFill>
                    <a:schemeClr val="tx1">
                      <a:lumMod val="85000"/>
                      <a:lumOff val="15000"/>
                    </a:schemeClr>
                  </a:solidFill>
                  <a:latin typeface="Century Gothic" panose="020B0502020202020204" pitchFamily="34" charset="0"/>
                </a:endParaRPr>
              </a:p>
              <a:p>
                <a:r>
                  <a:rPr lang="en-CA" sz="2400" dirty="0">
                    <a:solidFill>
                      <a:schemeClr val="tx1">
                        <a:lumMod val="85000"/>
                        <a:lumOff val="15000"/>
                      </a:schemeClr>
                    </a:solidFill>
                    <a:latin typeface="Century Gothic" panose="020B0502020202020204" pitchFamily="34" charset="0"/>
                  </a:rPr>
                  <a:t>The size-effect factor for glued-laminated timber in shear is determined using CHBDC clause 9.7.2:</a:t>
                </a:r>
              </a:p>
              <a:p>
                <a:endParaRPr lang="en-CA" sz="2400" dirty="0">
                  <a:solidFill>
                    <a:schemeClr val="tx1">
                      <a:lumMod val="85000"/>
                      <a:lumOff val="15000"/>
                    </a:schemeClr>
                  </a:solidFill>
                  <a:latin typeface="Century Gothic" panose="020B0502020202020204" pitchFamily="34" charset="0"/>
                </a:endParaRPr>
              </a:p>
              <a:p>
                <a:pPr marL="0" indent="0">
                  <a:buNone/>
                </a:pPr>
                <a14:m>
                  <m:oMathPara xmlns:m="http://schemas.openxmlformats.org/officeDocument/2006/math">
                    <m:oMathParaPr>
                      <m:jc m:val="centerGroup"/>
                    </m:oMathParaPr>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𝑘</m:t>
                          </m:r>
                        </m:e>
                        <m:sub>
                          <m:r>
                            <a:rPr lang="en-CA" sz="2400">
                              <a:solidFill>
                                <a:schemeClr val="tx1">
                                  <a:lumMod val="85000"/>
                                  <a:lumOff val="15000"/>
                                </a:schemeClr>
                              </a:solidFill>
                              <a:latin typeface="Cambria Math" panose="02040503050406030204" pitchFamily="18" charset="0"/>
                            </a:rPr>
                            <m:t>𝑠𝑣</m:t>
                          </m:r>
                        </m:sub>
                      </m:sSub>
                      <m:r>
                        <a:rPr lang="en-CA" sz="2400">
                          <a:solidFill>
                            <a:schemeClr val="tx1">
                              <a:lumMod val="85000"/>
                              <a:lumOff val="15000"/>
                            </a:schemeClr>
                          </a:solidFill>
                          <a:latin typeface="Cambria Math" panose="02040503050406030204" pitchFamily="18" charset="0"/>
                        </a:rPr>
                        <m:t>=</m:t>
                      </m:r>
                      <m:sSup>
                        <m:sSupPr>
                          <m:ctrlPr>
                            <a:rPr lang="en-CA" sz="2400" i="1">
                              <a:solidFill>
                                <a:schemeClr val="tx1">
                                  <a:lumMod val="85000"/>
                                  <a:lumOff val="15000"/>
                                </a:schemeClr>
                              </a:solidFill>
                              <a:latin typeface="Cambria Math" panose="02040503050406030204" pitchFamily="18" charset="0"/>
                            </a:rPr>
                          </m:ctrlPr>
                        </m:sSupPr>
                        <m:e>
                          <m:r>
                            <a:rPr lang="en-CA" sz="2400">
                              <a:solidFill>
                                <a:schemeClr val="tx1">
                                  <a:lumMod val="85000"/>
                                  <a:lumOff val="15000"/>
                                </a:schemeClr>
                              </a:solidFill>
                              <a:latin typeface="Cambria Math" panose="02040503050406030204" pitchFamily="18" charset="0"/>
                            </a:rPr>
                            <m:t>𝑉</m:t>
                          </m:r>
                        </m:e>
                        <m:sup>
                          <m:r>
                            <a:rPr lang="en-CA" sz="2400">
                              <a:solidFill>
                                <a:schemeClr val="tx1">
                                  <a:lumMod val="85000"/>
                                  <a:lumOff val="15000"/>
                                </a:schemeClr>
                              </a:solidFill>
                              <a:latin typeface="Cambria Math" panose="02040503050406030204" pitchFamily="18" charset="0"/>
                            </a:rPr>
                            <m:t>−0.18</m:t>
                          </m:r>
                        </m:sup>
                      </m:sSup>
                      <m:r>
                        <a:rPr lang="en-CA" sz="2400">
                          <a:solidFill>
                            <a:schemeClr val="tx1">
                              <a:lumMod val="85000"/>
                              <a:lumOff val="15000"/>
                            </a:schemeClr>
                          </a:solidFill>
                          <a:latin typeface="Cambria Math" panose="02040503050406030204" pitchFamily="18" charset="0"/>
                        </a:rPr>
                        <m:t>=</m:t>
                      </m:r>
                      <m:sSup>
                        <m:sSupPr>
                          <m:ctrlPr>
                            <a:rPr lang="en-CA" sz="2400" i="1">
                              <a:solidFill>
                                <a:schemeClr val="tx1">
                                  <a:lumMod val="85000"/>
                                  <a:lumOff val="15000"/>
                                </a:schemeClr>
                              </a:solidFill>
                              <a:latin typeface="Cambria Math" panose="02040503050406030204" pitchFamily="18" charset="0"/>
                            </a:rPr>
                          </m:ctrlPr>
                        </m:sSupPr>
                        <m:e>
                          <m:d>
                            <m:dPr>
                              <m:ctrlPr>
                                <a:rPr lang="en-CA" sz="2400" i="1">
                                  <a:solidFill>
                                    <a:schemeClr val="tx1">
                                      <a:lumMod val="85000"/>
                                      <a:lumOff val="15000"/>
                                    </a:schemeClr>
                                  </a:solidFill>
                                  <a:latin typeface="Cambria Math" panose="02040503050406030204" pitchFamily="18" charset="0"/>
                                </a:rPr>
                              </m:ctrlPr>
                            </m:dPr>
                            <m:e>
                              <m:r>
                                <a:rPr lang="en-CA" sz="2400">
                                  <a:solidFill>
                                    <a:schemeClr val="tx1">
                                      <a:lumMod val="85000"/>
                                      <a:lumOff val="15000"/>
                                    </a:schemeClr>
                                  </a:solidFill>
                                  <a:latin typeface="Cambria Math" panose="02040503050406030204" pitchFamily="18" charset="0"/>
                                </a:rPr>
                                <m:t>0.265 </m:t>
                              </m:r>
                              <m:r>
                                <a:rPr lang="en-CA" sz="2400">
                                  <a:solidFill>
                                    <a:schemeClr val="tx1">
                                      <a:lumMod val="85000"/>
                                      <a:lumOff val="15000"/>
                                    </a:schemeClr>
                                  </a:solidFill>
                                  <a:latin typeface="Cambria Math" panose="02040503050406030204" pitchFamily="18" charset="0"/>
                                </a:rPr>
                                <m:t>𝑚</m:t>
                              </m:r>
                              <m:r>
                                <a:rPr lang="en-CA" sz="2400">
                                  <a:solidFill>
                                    <a:schemeClr val="tx1">
                                      <a:lumMod val="85000"/>
                                      <a:lumOff val="15000"/>
                                    </a:schemeClr>
                                  </a:solidFill>
                                  <a:latin typeface="Cambria Math" panose="02040503050406030204" pitchFamily="18" charset="0"/>
                                </a:rPr>
                                <m:t>×1.634 </m:t>
                              </m:r>
                              <m:r>
                                <a:rPr lang="en-CA" sz="2400">
                                  <a:solidFill>
                                    <a:schemeClr val="tx1">
                                      <a:lumMod val="85000"/>
                                      <a:lumOff val="15000"/>
                                    </a:schemeClr>
                                  </a:solidFill>
                                  <a:latin typeface="Cambria Math" panose="02040503050406030204" pitchFamily="18" charset="0"/>
                                </a:rPr>
                                <m:t>𝑚</m:t>
                              </m:r>
                              <m:r>
                                <a:rPr lang="en-CA" sz="2400">
                                  <a:solidFill>
                                    <a:schemeClr val="tx1">
                                      <a:lumMod val="85000"/>
                                      <a:lumOff val="15000"/>
                                    </a:schemeClr>
                                  </a:solidFill>
                                  <a:latin typeface="Cambria Math" panose="02040503050406030204" pitchFamily="18" charset="0"/>
                                </a:rPr>
                                <m:t>×18.000 </m:t>
                              </m:r>
                              <m:r>
                                <a:rPr lang="en-CA" sz="2400">
                                  <a:solidFill>
                                    <a:schemeClr val="tx1">
                                      <a:lumMod val="85000"/>
                                      <a:lumOff val="15000"/>
                                    </a:schemeClr>
                                  </a:solidFill>
                                  <a:latin typeface="Cambria Math" panose="02040503050406030204" pitchFamily="18" charset="0"/>
                                </a:rPr>
                                <m:t>𝑚</m:t>
                              </m:r>
                            </m:e>
                          </m:d>
                        </m:e>
                        <m:sup>
                          <m:r>
                            <a:rPr lang="en-CA" sz="2400">
                              <a:solidFill>
                                <a:schemeClr val="tx1">
                                  <a:lumMod val="85000"/>
                                  <a:lumOff val="15000"/>
                                </a:schemeClr>
                              </a:solidFill>
                              <a:latin typeface="Cambria Math" panose="02040503050406030204" pitchFamily="18" charset="0"/>
                            </a:rPr>
                            <m:t>−0.18</m:t>
                          </m:r>
                        </m:sup>
                      </m:sSup>
                      <m:r>
                        <a:rPr lang="en-CA" sz="2400">
                          <a:solidFill>
                            <a:schemeClr val="tx1">
                              <a:lumMod val="85000"/>
                              <a:lumOff val="15000"/>
                            </a:schemeClr>
                          </a:solidFill>
                          <a:latin typeface="Cambria Math" panose="02040503050406030204" pitchFamily="18" charset="0"/>
                        </a:rPr>
                        <m:t>=0.69</m:t>
                      </m:r>
                    </m:oMath>
                  </m:oMathPara>
                </a14:m>
                <a:endParaRPr lang="en-CA" sz="2400" dirty="0">
                  <a:solidFill>
                    <a:schemeClr val="tx1">
                      <a:lumMod val="85000"/>
                      <a:lumOff val="15000"/>
                    </a:schemeClr>
                  </a:solidFill>
                  <a:latin typeface="Century Gothic" panose="020B0502020202020204" pitchFamily="34" charset="0"/>
                </a:endParaRPr>
              </a:p>
            </p:txBody>
          </p:sp>
        </mc:Choice>
        <mc:Fallback xmlns="">
          <p:sp>
            <p:nvSpPr>
              <p:cNvPr id="4" name="Content Placeholder 2">
                <a:extLst>
                  <a:ext uri="{FF2B5EF4-FFF2-40B4-BE49-F238E27FC236}">
                    <a16:creationId xmlns:a16="http://schemas.microsoft.com/office/drawing/2014/main" id="{AA9A831B-9F0F-485C-B8A5-443DDCB350DC}"/>
                  </a:ext>
                </a:extLst>
              </p:cNvPr>
              <p:cNvSpPr>
                <a:spLocks noGrp="1" noRot="1" noChangeAspect="1" noMove="1" noResize="1" noEditPoints="1" noAdjustHandles="1" noChangeArrowheads="1" noChangeShapeType="1" noTextEdit="1"/>
              </p:cNvSpPr>
              <p:nvPr>
                <p:ph idx="1"/>
              </p:nvPr>
            </p:nvSpPr>
            <p:spPr>
              <a:xfrm>
                <a:off x="609600" y="1243013"/>
                <a:ext cx="10972800" cy="5030196"/>
              </a:xfrm>
              <a:blipFill>
                <a:blip r:embed="rId3"/>
                <a:stretch>
                  <a:fillRect l="-722" t="-1697" r="-611"/>
                </a:stretch>
              </a:blipFill>
            </p:spPr>
            <p:txBody>
              <a:bodyPr/>
              <a:lstStyle/>
              <a:p>
                <a:r>
                  <a:rPr lang="en-CA">
                    <a:noFill/>
                  </a:rPr>
                  <a:t> </a:t>
                </a:r>
              </a:p>
            </p:txBody>
          </p:sp>
        </mc:Fallback>
      </mc:AlternateContent>
      <p:sp>
        <p:nvSpPr>
          <p:cNvPr id="5" name="Title 4">
            <a:extLst>
              <a:ext uri="{FF2B5EF4-FFF2-40B4-BE49-F238E27FC236}">
                <a16:creationId xmlns:a16="http://schemas.microsoft.com/office/drawing/2014/main" id="{38C1D0A1-B9CA-41B1-A09C-28D098BBEC40}"/>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SHEAR DESIGN – GLULAM GIRDERS</a:t>
            </a:r>
          </a:p>
        </p:txBody>
      </p:sp>
      <p:sp>
        <p:nvSpPr>
          <p:cNvPr id="6" name="Title 4">
            <a:extLst>
              <a:ext uri="{FF2B5EF4-FFF2-40B4-BE49-F238E27FC236}">
                <a16:creationId xmlns:a16="http://schemas.microsoft.com/office/drawing/2014/main" id="{E0DC4C71-BC1F-436C-9898-E98A2887C97F}"/>
              </a:ext>
            </a:extLst>
          </p:cNvPr>
          <p:cNvSpPr txBox="1">
            <a:spLocks/>
          </p:cNvSpPr>
          <p:nvPr/>
        </p:nvSpPr>
        <p:spPr bwMode="auto">
          <a:xfrm>
            <a:off x="10376451" y="173916"/>
            <a:ext cx="1815549"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Glulam Girder Beams</a:t>
            </a:r>
          </a:p>
        </p:txBody>
      </p:sp>
    </p:spTree>
    <p:extLst>
      <p:ext uri="{BB962C8B-B14F-4D97-AF65-F5344CB8AC3E}">
        <p14:creationId xmlns:p14="http://schemas.microsoft.com/office/powerpoint/2010/main" val="14153571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AA9A831B-9F0F-485C-B8A5-443DDCB350DC}"/>
                  </a:ext>
                </a:extLst>
              </p:cNvPr>
              <p:cNvSpPr>
                <a:spLocks noGrp="1"/>
              </p:cNvSpPr>
              <p:nvPr>
                <p:ph idx="1"/>
              </p:nvPr>
            </p:nvSpPr>
            <p:spPr>
              <a:xfrm>
                <a:off x="609600" y="1243013"/>
                <a:ext cx="10972800" cy="5030196"/>
              </a:xfrm>
            </p:spPr>
            <p:txBody>
              <a:bodyPr vert="horz" lIns="91440" tIns="45720" rIns="91440" bIns="45720" rtlCol="0">
                <a:noAutofit/>
              </a:bodyPr>
              <a:lstStyle/>
              <a:p>
                <a14:m>
                  <m:oMath xmlns:m="http://schemas.openxmlformats.org/officeDocument/2006/math">
                    <m:r>
                      <a:rPr lang="en-CA" sz="2400">
                        <a:solidFill>
                          <a:schemeClr val="tx1">
                            <a:lumMod val="85000"/>
                            <a:lumOff val="15000"/>
                          </a:schemeClr>
                        </a:solidFill>
                        <a:latin typeface="Cambria Math" panose="02040503050406030204" pitchFamily="18" charset="0"/>
                      </a:rPr>
                      <m:t>𝐴</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𝑏𝑑</m:t>
                    </m:r>
                    <m:r>
                      <a:rPr lang="en-CA" sz="2400">
                        <a:solidFill>
                          <a:schemeClr val="tx1">
                            <a:lumMod val="85000"/>
                            <a:lumOff val="15000"/>
                          </a:schemeClr>
                        </a:solidFill>
                        <a:latin typeface="Cambria Math" panose="02040503050406030204" pitchFamily="18" charset="0"/>
                      </a:rPr>
                      <m:t>=265 </m:t>
                    </m:r>
                    <m:r>
                      <a:rPr lang="en-CA" sz="2400">
                        <a:solidFill>
                          <a:schemeClr val="tx1">
                            <a:lumMod val="85000"/>
                            <a:lumOff val="15000"/>
                          </a:schemeClr>
                        </a:solidFill>
                        <a:latin typeface="Cambria Math" panose="02040503050406030204" pitchFamily="18" charset="0"/>
                      </a:rPr>
                      <m:t>𝑚𝑚</m:t>
                    </m:r>
                    <m:r>
                      <a:rPr lang="en-CA" sz="2400">
                        <a:solidFill>
                          <a:schemeClr val="tx1">
                            <a:lumMod val="85000"/>
                            <a:lumOff val="15000"/>
                          </a:schemeClr>
                        </a:solidFill>
                        <a:latin typeface="Cambria Math" panose="02040503050406030204" pitchFamily="18" charset="0"/>
                      </a:rPr>
                      <m:t>×1634 </m:t>
                    </m:r>
                    <m:r>
                      <a:rPr lang="en-CA" sz="2400">
                        <a:solidFill>
                          <a:schemeClr val="tx1">
                            <a:lumMod val="85000"/>
                            <a:lumOff val="15000"/>
                          </a:schemeClr>
                        </a:solidFill>
                        <a:latin typeface="Cambria Math" panose="02040503050406030204" pitchFamily="18" charset="0"/>
                      </a:rPr>
                      <m:t>𝑚𝑚</m:t>
                    </m:r>
                    <m:r>
                      <a:rPr lang="en-CA" sz="2400">
                        <a:solidFill>
                          <a:schemeClr val="tx1">
                            <a:lumMod val="85000"/>
                            <a:lumOff val="15000"/>
                          </a:schemeClr>
                        </a:solidFill>
                        <a:latin typeface="Cambria Math" panose="02040503050406030204" pitchFamily="18" charset="0"/>
                      </a:rPr>
                      <m:t>=433010 </m:t>
                    </m:r>
                    <m:sSup>
                      <m:sSupPr>
                        <m:ctrlPr>
                          <a:rPr lang="en-CA" sz="2400" i="1">
                            <a:solidFill>
                              <a:schemeClr val="tx1">
                                <a:lumMod val="85000"/>
                                <a:lumOff val="15000"/>
                              </a:schemeClr>
                            </a:solidFill>
                            <a:latin typeface="Cambria Math" panose="02040503050406030204" pitchFamily="18" charset="0"/>
                          </a:rPr>
                        </m:ctrlPr>
                      </m:sSupPr>
                      <m:e>
                        <m:r>
                          <a:rPr lang="en-CA" sz="2400">
                            <a:solidFill>
                              <a:schemeClr val="tx1">
                                <a:lumMod val="85000"/>
                                <a:lumOff val="15000"/>
                              </a:schemeClr>
                            </a:solidFill>
                            <a:latin typeface="Cambria Math" panose="02040503050406030204" pitchFamily="18" charset="0"/>
                          </a:rPr>
                          <m:t>𝑚𝑚</m:t>
                        </m:r>
                      </m:e>
                      <m:sup>
                        <m:r>
                          <a:rPr lang="en-CA" sz="2400">
                            <a:solidFill>
                              <a:schemeClr val="tx1">
                                <a:lumMod val="85000"/>
                                <a:lumOff val="15000"/>
                              </a:schemeClr>
                            </a:solidFill>
                            <a:latin typeface="Cambria Math" panose="02040503050406030204" pitchFamily="18" charset="0"/>
                          </a:rPr>
                          <m:t>2</m:t>
                        </m:r>
                      </m:sup>
                    </m:sSup>
                  </m:oMath>
                </a14:m>
                <a:endParaRPr lang="en-CA" sz="2400" dirty="0">
                  <a:solidFill>
                    <a:schemeClr val="tx1">
                      <a:lumMod val="85000"/>
                      <a:lumOff val="15000"/>
                    </a:schemeClr>
                  </a:solidFill>
                  <a:latin typeface="Century Gothic" panose="020B0502020202020204" pitchFamily="34" charset="0"/>
                </a:endParaRPr>
              </a:p>
              <a:p>
                <a:r>
                  <a:rPr lang="en-CA" sz="2400" dirty="0">
                    <a:solidFill>
                      <a:schemeClr val="tx1">
                        <a:lumMod val="85000"/>
                        <a:lumOff val="15000"/>
                      </a:schemeClr>
                    </a:solidFill>
                    <a:latin typeface="Century Gothic" panose="020B0502020202020204" pitchFamily="34" charset="0"/>
                  </a:rPr>
                  <a:t>The resulting factored shear resistance is:</a:t>
                </a:r>
              </a:p>
              <a:p>
                <a:pPr marL="0" indent="0">
                  <a:buNone/>
                </a:pPr>
                <a14:m>
                  <m:oMathPara xmlns:m="http://schemas.openxmlformats.org/officeDocument/2006/math">
                    <m:oMathParaPr>
                      <m:jc m:val="centerGroup"/>
                    </m:oMathParaPr>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𝑉</m:t>
                          </m:r>
                        </m:e>
                        <m:sub>
                          <m:r>
                            <a:rPr lang="en-CA" sz="2400">
                              <a:solidFill>
                                <a:schemeClr val="tx1">
                                  <a:lumMod val="85000"/>
                                  <a:lumOff val="15000"/>
                                </a:schemeClr>
                              </a:solidFill>
                              <a:latin typeface="Cambria Math" panose="02040503050406030204" pitchFamily="18" charset="0"/>
                            </a:rPr>
                            <m:t>𝑟</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𝑔𝑖𝑟𝑑𝑒𝑟</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𝑒𝑥𝑡</m:t>
                          </m:r>
                        </m:sub>
                      </m:sSub>
                      <m:r>
                        <a:rPr lang="en-CA" sz="2400">
                          <a:solidFill>
                            <a:schemeClr val="tx1">
                              <a:lumMod val="85000"/>
                              <a:lumOff val="15000"/>
                            </a:schemeClr>
                          </a:solidFill>
                          <a:latin typeface="Cambria Math" panose="02040503050406030204" pitchFamily="18" charset="0"/>
                        </a:rPr>
                        <m:t>=</m:t>
                      </m:r>
                      <m:f>
                        <m:fPr>
                          <m:ctrlPr>
                            <a:rPr lang="en-CA" sz="2400" i="1">
                              <a:solidFill>
                                <a:schemeClr val="tx1">
                                  <a:lumMod val="85000"/>
                                  <a:lumOff val="15000"/>
                                </a:schemeClr>
                              </a:solidFill>
                              <a:latin typeface="Cambria Math" panose="02040503050406030204" pitchFamily="18" charset="0"/>
                            </a:rPr>
                          </m:ctrlPr>
                        </m:fPr>
                        <m:num>
                          <m:r>
                            <a:rPr lang="en-CA" sz="2400">
                              <a:solidFill>
                                <a:schemeClr val="tx1">
                                  <a:lumMod val="85000"/>
                                  <a:lumOff val="15000"/>
                                </a:schemeClr>
                              </a:solidFill>
                              <a:latin typeface="Cambria Math" panose="02040503050406030204" pitchFamily="18" charset="0"/>
                            </a:rPr>
                            <m:t>𝜙</m:t>
                          </m:r>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𝑘</m:t>
                              </m:r>
                            </m:e>
                            <m:sub>
                              <m:r>
                                <a:rPr lang="en-CA" sz="2400">
                                  <a:solidFill>
                                    <a:schemeClr val="tx1">
                                      <a:lumMod val="85000"/>
                                      <a:lumOff val="15000"/>
                                    </a:schemeClr>
                                  </a:solidFill>
                                  <a:latin typeface="Cambria Math" panose="02040503050406030204" pitchFamily="18" charset="0"/>
                                </a:rPr>
                                <m:t>𝑑</m:t>
                              </m:r>
                            </m:sub>
                          </m:sSub>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𝑘</m:t>
                              </m:r>
                            </m:e>
                            <m:sub>
                              <m:r>
                                <a:rPr lang="en-CA" sz="2400">
                                  <a:solidFill>
                                    <a:schemeClr val="tx1">
                                      <a:lumMod val="85000"/>
                                      <a:lumOff val="15000"/>
                                    </a:schemeClr>
                                  </a:solidFill>
                                  <a:latin typeface="Cambria Math" panose="02040503050406030204" pitchFamily="18" charset="0"/>
                                </a:rPr>
                                <m:t>𝑚</m:t>
                              </m:r>
                            </m:sub>
                          </m:sSub>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𝑘</m:t>
                              </m:r>
                            </m:e>
                            <m:sub>
                              <m:r>
                                <a:rPr lang="en-CA" sz="2400">
                                  <a:solidFill>
                                    <a:schemeClr val="tx1">
                                      <a:lumMod val="85000"/>
                                      <a:lumOff val="15000"/>
                                    </a:schemeClr>
                                  </a:solidFill>
                                  <a:latin typeface="Cambria Math" panose="02040503050406030204" pitchFamily="18" charset="0"/>
                                </a:rPr>
                                <m:t>𝑠𝑣</m:t>
                              </m:r>
                            </m:sub>
                          </m:sSub>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𝑓</m:t>
                              </m:r>
                            </m:e>
                            <m:sub>
                              <m:r>
                                <a:rPr lang="en-CA" sz="2400">
                                  <a:solidFill>
                                    <a:schemeClr val="tx1">
                                      <a:lumMod val="85000"/>
                                      <a:lumOff val="15000"/>
                                    </a:schemeClr>
                                  </a:solidFill>
                                  <a:latin typeface="Cambria Math" panose="02040503050406030204" pitchFamily="18" charset="0"/>
                                </a:rPr>
                                <m:t>𝑣𝑢</m:t>
                              </m:r>
                            </m:sub>
                          </m:sSub>
                          <m:r>
                            <a:rPr lang="en-CA" sz="2400">
                              <a:solidFill>
                                <a:schemeClr val="tx1">
                                  <a:lumMod val="85000"/>
                                  <a:lumOff val="15000"/>
                                </a:schemeClr>
                              </a:solidFill>
                              <a:latin typeface="Cambria Math" panose="02040503050406030204" pitchFamily="18" charset="0"/>
                            </a:rPr>
                            <m:t>𝐴</m:t>
                          </m:r>
                        </m:num>
                        <m:den>
                          <m:r>
                            <a:rPr lang="en-CA" sz="2400">
                              <a:solidFill>
                                <a:schemeClr val="tx1">
                                  <a:lumMod val="85000"/>
                                  <a:lumOff val="15000"/>
                                </a:schemeClr>
                              </a:solidFill>
                              <a:latin typeface="Cambria Math" panose="02040503050406030204" pitchFamily="18" charset="0"/>
                            </a:rPr>
                            <m:t>1.5</m:t>
                          </m:r>
                        </m:den>
                      </m:f>
                      <m:r>
                        <a:rPr lang="en-CA" sz="2400">
                          <a:solidFill>
                            <a:schemeClr val="tx1">
                              <a:lumMod val="85000"/>
                              <a:lumOff val="15000"/>
                            </a:schemeClr>
                          </a:solidFill>
                          <a:latin typeface="Cambria Math" panose="02040503050406030204" pitchFamily="18" charset="0"/>
                        </a:rPr>
                        <m:t>=</m:t>
                      </m:r>
                      <m:f>
                        <m:fPr>
                          <m:ctrlPr>
                            <a:rPr lang="en-CA" sz="2400" i="1">
                              <a:solidFill>
                                <a:schemeClr val="tx1">
                                  <a:lumMod val="85000"/>
                                  <a:lumOff val="15000"/>
                                </a:schemeClr>
                              </a:solidFill>
                              <a:latin typeface="Cambria Math" panose="02040503050406030204" pitchFamily="18" charset="0"/>
                            </a:rPr>
                          </m:ctrlPr>
                        </m:fPr>
                        <m:num>
                          <m:r>
                            <a:rPr lang="en-CA" sz="2400">
                              <a:solidFill>
                                <a:schemeClr val="tx1">
                                  <a:lumMod val="85000"/>
                                  <a:lumOff val="15000"/>
                                </a:schemeClr>
                              </a:solidFill>
                              <a:latin typeface="Cambria Math" panose="02040503050406030204" pitchFamily="18" charset="0"/>
                            </a:rPr>
                            <m:t>0.9×1.0×1.0×0.69×1.18 </m:t>
                          </m:r>
                          <m:r>
                            <a:rPr lang="en-CA" sz="2400">
                              <a:solidFill>
                                <a:schemeClr val="tx1">
                                  <a:lumMod val="85000"/>
                                  <a:lumOff val="15000"/>
                                </a:schemeClr>
                              </a:solidFill>
                              <a:latin typeface="Cambria Math" panose="02040503050406030204" pitchFamily="18" charset="0"/>
                            </a:rPr>
                            <m:t>𝑀𝑃𝑎</m:t>
                          </m:r>
                          <m:r>
                            <a:rPr lang="en-CA" sz="2400">
                              <a:solidFill>
                                <a:schemeClr val="tx1">
                                  <a:lumMod val="85000"/>
                                  <a:lumOff val="15000"/>
                                </a:schemeClr>
                              </a:solidFill>
                              <a:latin typeface="Cambria Math" panose="02040503050406030204" pitchFamily="18" charset="0"/>
                            </a:rPr>
                            <m:t>×433010 </m:t>
                          </m:r>
                          <m:sSup>
                            <m:sSupPr>
                              <m:ctrlPr>
                                <a:rPr lang="en-CA" sz="2400" i="1">
                                  <a:solidFill>
                                    <a:schemeClr val="tx1">
                                      <a:lumMod val="85000"/>
                                      <a:lumOff val="15000"/>
                                    </a:schemeClr>
                                  </a:solidFill>
                                  <a:latin typeface="Cambria Math" panose="02040503050406030204" pitchFamily="18" charset="0"/>
                                </a:rPr>
                              </m:ctrlPr>
                            </m:sSupPr>
                            <m:e>
                              <m:r>
                                <a:rPr lang="en-CA" sz="2400">
                                  <a:solidFill>
                                    <a:schemeClr val="tx1">
                                      <a:lumMod val="85000"/>
                                      <a:lumOff val="15000"/>
                                    </a:schemeClr>
                                  </a:solidFill>
                                  <a:latin typeface="Cambria Math" panose="02040503050406030204" pitchFamily="18" charset="0"/>
                                </a:rPr>
                                <m:t>𝑚𝑚</m:t>
                              </m:r>
                            </m:e>
                            <m:sup>
                              <m:r>
                                <a:rPr lang="en-CA" sz="2400">
                                  <a:solidFill>
                                    <a:schemeClr val="tx1">
                                      <a:lumMod val="85000"/>
                                      <a:lumOff val="15000"/>
                                    </a:schemeClr>
                                  </a:solidFill>
                                  <a:latin typeface="Cambria Math" panose="02040503050406030204" pitchFamily="18" charset="0"/>
                                </a:rPr>
                                <m:t>2</m:t>
                              </m:r>
                            </m:sup>
                          </m:sSup>
                        </m:num>
                        <m:den>
                          <m:r>
                            <a:rPr lang="en-CA" sz="2400">
                              <a:solidFill>
                                <a:schemeClr val="tx1">
                                  <a:lumMod val="85000"/>
                                  <a:lumOff val="15000"/>
                                </a:schemeClr>
                              </a:solidFill>
                              <a:latin typeface="Cambria Math" panose="02040503050406030204" pitchFamily="18" charset="0"/>
                            </a:rPr>
                            <m:t>1.5</m:t>
                          </m:r>
                        </m:den>
                      </m:f>
                      <m:r>
                        <a:rPr lang="en-CA" sz="2400">
                          <a:solidFill>
                            <a:schemeClr val="tx1">
                              <a:lumMod val="85000"/>
                              <a:lumOff val="15000"/>
                            </a:schemeClr>
                          </a:solidFill>
                          <a:latin typeface="Cambria Math" panose="02040503050406030204" pitchFamily="18" charset="0"/>
                        </a:rPr>
                        <m:t>=211 </m:t>
                      </m:r>
                      <m:r>
                        <a:rPr lang="en-CA" sz="2400">
                          <a:solidFill>
                            <a:schemeClr val="tx1">
                              <a:lumMod val="85000"/>
                              <a:lumOff val="15000"/>
                            </a:schemeClr>
                          </a:solidFill>
                          <a:latin typeface="Cambria Math" panose="02040503050406030204" pitchFamily="18" charset="0"/>
                        </a:rPr>
                        <m:t>𝑘𝑁</m:t>
                      </m:r>
                    </m:oMath>
                  </m:oMathPara>
                </a14:m>
                <a:endParaRPr lang="en-CA" sz="2400" dirty="0">
                  <a:solidFill>
                    <a:schemeClr val="tx1">
                      <a:lumMod val="85000"/>
                      <a:lumOff val="15000"/>
                    </a:schemeClr>
                  </a:solidFill>
                  <a:latin typeface="Century Gothic" panose="020B0502020202020204" pitchFamily="34" charset="0"/>
                </a:endParaRPr>
              </a:p>
              <a:p>
                <a:r>
                  <a:rPr lang="en-CA" sz="2400" dirty="0">
                    <a:solidFill>
                      <a:schemeClr val="tx1">
                        <a:lumMod val="85000"/>
                        <a:lumOff val="15000"/>
                      </a:schemeClr>
                    </a:solidFill>
                    <a:latin typeface="Century Gothic" panose="020B0502020202020204" pitchFamily="34" charset="0"/>
                  </a:rPr>
                  <a:t>Similar for the interior girders:</a:t>
                </a:r>
              </a:p>
              <a:p>
                <a:pPr marL="0" indent="0">
                  <a:buNone/>
                </a:pPr>
                <a14:m>
                  <m:oMathPara xmlns:m="http://schemas.openxmlformats.org/officeDocument/2006/math">
                    <m:oMathParaPr>
                      <m:jc m:val="centerGroup"/>
                    </m:oMathParaPr>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𝑉</m:t>
                          </m:r>
                        </m:e>
                        <m:sub>
                          <m:r>
                            <a:rPr lang="en-CA" sz="2400">
                              <a:solidFill>
                                <a:schemeClr val="tx1">
                                  <a:lumMod val="85000"/>
                                  <a:lumOff val="15000"/>
                                </a:schemeClr>
                              </a:solidFill>
                              <a:latin typeface="Cambria Math" panose="02040503050406030204" pitchFamily="18" charset="0"/>
                            </a:rPr>
                            <m:t>𝑟</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𝑔𝑖𝑟𝑑𝑒𝑟</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𝑖𝑛𝑡</m:t>
                          </m:r>
                        </m:sub>
                      </m:sSub>
                      <m:r>
                        <a:rPr lang="en-CA" sz="2400">
                          <a:solidFill>
                            <a:schemeClr val="tx1">
                              <a:lumMod val="85000"/>
                              <a:lumOff val="15000"/>
                            </a:schemeClr>
                          </a:solidFill>
                          <a:latin typeface="Cambria Math" panose="02040503050406030204" pitchFamily="18" charset="0"/>
                        </a:rPr>
                        <m:t>=178 </m:t>
                      </m:r>
                      <m:r>
                        <a:rPr lang="en-CA" sz="2400">
                          <a:solidFill>
                            <a:schemeClr val="tx1">
                              <a:lumMod val="85000"/>
                              <a:lumOff val="15000"/>
                            </a:schemeClr>
                          </a:solidFill>
                          <a:latin typeface="Cambria Math" panose="02040503050406030204" pitchFamily="18" charset="0"/>
                        </a:rPr>
                        <m:t>𝑘𝑁</m:t>
                      </m:r>
                    </m:oMath>
                  </m:oMathPara>
                </a14:m>
                <a:endParaRPr lang="en-CA" sz="2400" dirty="0">
                  <a:solidFill>
                    <a:schemeClr val="tx1">
                      <a:lumMod val="85000"/>
                      <a:lumOff val="15000"/>
                    </a:schemeClr>
                  </a:solidFill>
                  <a:latin typeface="Century Gothic" panose="020B0502020202020204" pitchFamily="34" charset="0"/>
                </a:endParaRPr>
              </a:p>
              <a:p>
                <a:r>
                  <a:rPr lang="en-CA" sz="2400" dirty="0">
                    <a:solidFill>
                      <a:schemeClr val="tx1">
                        <a:lumMod val="85000"/>
                        <a:lumOff val="15000"/>
                      </a:schemeClr>
                    </a:solidFill>
                    <a:latin typeface="Century Gothic" panose="020B0502020202020204" pitchFamily="34" charset="0"/>
                  </a:rPr>
                  <a:t>The factored shear load is:</a:t>
                </a:r>
              </a:p>
              <a:p>
                <a:pPr marL="0" indent="0">
                  <a:buNone/>
                </a:pPr>
                <a14:m>
                  <m:oMathPara xmlns:m="http://schemas.openxmlformats.org/officeDocument/2006/math">
                    <m:oMathParaPr>
                      <m:jc m:val="centerGroup"/>
                    </m:oMathParaPr>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𝑉</m:t>
                          </m:r>
                        </m:e>
                        <m:sub>
                          <m:r>
                            <a:rPr lang="en-CA" sz="2400">
                              <a:solidFill>
                                <a:schemeClr val="tx1">
                                  <a:lumMod val="85000"/>
                                  <a:lumOff val="15000"/>
                                </a:schemeClr>
                              </a:solidFill>
                              <a:latin typeface="Cambria Math" panose="02040503050406030204" pitchFamily="18" charset="0"/>
                            </a:rPr>
                            <m:t>𝑓</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𝑔𝑖𝑟𝑑𝑒𝑟</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𝑒𝑥𝑡</m:t>
                          </m:r>
                        </m:sub>
                      </m:sSub>
                      <m:r>
                        <a:rPr lang="en-CA" sz="2400">
                          <a:solidFill>
                            <a:schemeClr val="tx1">
                              <a:lumMod val="85000"/>
                              <a:lumOff val="15000"/>
                            </a:schemeClr>
                          </a:solidFill>
                          <a:latin typeface="Cambria Math" panose="02040503050406030204" pitchFamily="18" charset="0"/>
                        </a:rPr>
                        <m:t>=168 </m:t>
                      </m:r>
                      <m:r>
                        <a:rPr lang="en-CA" sz="2400">
                          <a:solidFill>
                            <a:schemeClr val="tx1">
                              <a:lumMod val="85000"/>
                              <a:lumOff val="15000"/>
                            </a:schemeClr>
                          </a:solidFill>
                          <a:latin typeface="Cambria Math" panose="02040503050406030204" pitchFamily="18" charset="0"/>
                        </a:rPr>
                        <m:t>𝑘𝑁𝑚</m:t>
                      </m:r>
                      <m:r>
                        <a:rPr lang="en-CA" sz="2400">
                          <a:solidFill>
                            <a:schemeClr val="tx1">
                              <a:lumMod val="85000"/>
                              <a:lumOff val="15000"/>
                            </a:schemeClr>
                          </a:solidFill>
                          <a:latin typeface="Cambria Math" panose="02040503050406030204" pitchFamily="18" charset="0"/>
                        </a:rPr>
                        <m:t>&lt;</m:t>
                      </m:r>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𝑉</m:t>
                          </m:r>
                        </m:e>
                        <m:sub>
                          <m:r>
                            <a:rPr lang="en-CA" sz="2400">
                              <a:solidFill>
                                <a:schemeClr val="tx1">
                                  <a:lumMod val="85000"/>
                                  <a:lumOff val="15000"/>
                                </a:schemeClr>
                              </a:solidFill>
                              <a:latin typeface="Cambria Math" panose="02040503050406030204" pitchFamily="18" charset="0"/>
                            </a:rPr>
                            <m:t>𝑟</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𝑔𝑖𝑟𝑑𝑒𝑟</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𝑒𝑥𝑡</m:t>
                          </m:r>
                        </m:sub>
                      </m:sSub>
                      <m:r>
                        <a:rPr lang="en-CA" sz="2400">
                          <a:solidFill>
                            <a:schemeClr val="tx1">
                              <a:lumMod val="85000"/>
                              <a:lumOff val="15000"/>
                            </a:schemeClr>
                          </a:solidFill>
                          <a:latin typeface="Cambria Math" panose="02040503050406030204" pitchFamily="18" charset="0"/>
                        </a:rPr>
                        <m:t>=211 </m:t>
                      </m:r>
                      <m:r>
                        <a:rPr lang="en-CA" sz="2400">
                          <a:solidFill>
                            <a:schemeClr val="tx1">
                              <a:lumMod val="85000"/>
                              <a:lumOff val="15000"/>
                            </a:schemeClr>
                          </a:solidFill>
                          <a:latin typeface="Cambria Math" panose="02040503050406030204" pitchFamily="18" charset="0"/>
                        </a:rPr>
                        <m:t>𝑘𝑁</m:t>
                      </m:r>
                    </m:oMath>
                  </m:oMathPara>
                </a14:m>
                <a:endParaRPr lang="en-CA" sz="2400" dirty="0">
                  <a:solidFill>
                    <a:schemeClr val="tx1">
                      <a:lumMod val="85000"/>
                      <a:lumOff val="15000"/>
                    </a:schemeClr>
                  </a:solidFill>
                  <a:latin typeface="Century Gothic" panose="020B0502020202020204" pitchFamily="34" charset="0"/>
                </a:endParaRPr>
              </a:p>
              <a:p>
                <a:pPr marL="0" indent="0">
                  <a:buNone/>
                </a:pPr>
                <a14:m>
                  <m:oMathPara xmlns:m="http://schemas.openxmlformats.org/officeDocument/2006/math">
                    <m:oMathParaPr>
                      <m:jc m:val="centerGroup"/>
                    </m:oMathParaPr>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𝑉</m:t>
                          </m:r>
                        </m:e>
                        <m:sub>
                          <m:r>
                            <a:rPr lang="en-CA" sz="2400">
                              <a:solidFill>
                                <a:schemeClr val="tx1">
                                  <a:lumMod val="85000"/>
                                  <a:lumOff val="15000"/>
                                </a:schemeClr>
                              </a:solidFill>
                              <a:latin typeface="Cambria Math" panose="02040503050406030204" pitchFamily="18" charset="0"/>
                            </a:rPr>
                            <m:t>𝑓</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𝑔𝑖𝑟𝑑𝑒𝑟</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𝑖𝑛𝑡</m:t>
                          </m:r>
                        </m:sub>
                      </m:sSub>
                      <m:r>
                        <a:rPr lang="en-CA" sz="2400">
                          <a:solidFill>
                            <a:schemeClr val="tx1">
                              <a:lumMod val="85000"/>
                              <a:lumOff val="15000"/>
                            </a:schemeClr>
                          </a:solidFill>
                          <a:latin typeface="Cambria Math" panose="02040503050406030204" pitchFamily="18" charset="0"/>
                        </a:rPr>
                        <m:t>=168 </m:t>
                      </m:r>
                      <m:r>
                        <a:rPr lang="en-CA" sz="2400">
                          <a:solidFill>
                            <a:schemeClr val="tx1">
                              <a:lumMod val="85000"/>
                              <a:lumOff val="15000"/>
                            </a:schemeClr>
                          </a:solidFill>
                          <a:latin typeface="Cambria Math" panose="02040503050406030204" pitchFamily="18" charset="0"/>
                        </a:rPr>
                        <m:t>𝑘𝑁𝑚</m:t>
                      </m:r>
                      <m:r>
                        <a:rPr lang="en-CA" sz="2400">
                          <a:solidFill>
                            <a:schemeClr val="tx1">
                              <a:lumMod val="85000"/>
                              <a:lumOff val="15000"/>
                            </a:schemeClr>
                          </a:solidFill>
                          <a:latin typeface="Cambria Math" panose="02040503050406030204" pitchFamily="18" charset="0"/>
                        </a:rPr>
                        <m:t>&lt;</m:t>
                      </m:r>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𝑉</m:t>
                          </m:r>
                        </m:e>
                        <m:sub>
                          <m:r>
                            <a:rPr lang="en-CA" sz="2400">
                              <a:solidFill>
                                <a:schemeClr val="tx1">
                                  <a:lumMod val="85000"/>
                                  <a:lumOff val="15000"/>
                                </a:schemeClr>
                              </a:solidFill>
                              <a:latin typeface="Cambria Math" panose="02040503050406030204" pitchFamily="18" charset="0"/>
                            </a:rPr>
                            <m:t>𝑟</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𝑔𝑖𝑟𝑑𝑒𝑟</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𝑖𝑛𝑡</m:t>
                          </m:r>
                        </m:sub>
                      </m:sSub>
                      <m:r>
                        <a:rPr lang="en-CA" sz="2400">
                          <a:solidFill>
                            <a:schemeClr val="tx1">
                              <a:lumMod val="85000"/>
                              <a:lumOff val="15000"/>
                            </a:schemeClr>
                          </a:solidFill>
                          <a:latin typeface="Cambria Math" panose="02040503050406030204" pitchFamily="18" charset="0"/>
                        </a:rPr>
                        <m:t>=178 </m:t>
                      </m:r>
                      <m:r>
                        <a:rPr lang="en-CA" sz="2400">
                          <a:solidFill>
                            <a:schemeClr val="tx1">
                              <a:lumMod val="85000"/>
                              <a:lumOff val="15000"/>
                            </a:schemeClr>
                          </a:solidFill>
                          <a:latin typeface="Cambria Math" panose="02040503050406030204" pitchFamily="18" charset="0"/>
                        </a:rPr>
                        <m:t>𝑘𝑁</m:t>
                      </m:r>
                    </m:oMath>
                  </m:oMathPara>
                </a14:m>
                <a:endParaRPr lang="en-CA" sz="2400" dirty="0">
                  <a:solidFill>
                    <a:schemeClr val="tx1">
                      <a:lumMod val="85000"/>
                      <a:lumOff val="15000"/>
                    </a:schemeClr>
                  </a:solidFill>
                  <a:latin typeface="Century Gothic" panose="020B0502020202020204" pitchFamily="34" charset="0"/>
                </a:endParaRPr>
              </a:p>
              <a:p>
                <a:r>
                  <a:rPr lang="en-CA" sz="2400" dirty="0">
                    <a:solidFill>
                      <a:schemeClr val="tx1">
                        <a:lumMod val="85000"/>
                        <a:lumOff val="15000"/>
                      </a:schemeClr>
                    </a:solidFill>
                    <a:latin typeface="Century Gothic" panose="020B0502020202020204" pitchFamily="34" charset="0"/>
                  </a:rPr>
                  <a:t>Therefore, the girders have sufficient shear capacity.</a:t>
                </a:r>
              </a:p>
            </p:txBody>
          </p:sp>
        </mc:Choice>
        <mc:Fallback xmlns="">
          <p:sp>
            <p:nvSpPr>
              <p:cNvPr id="4" name="Content Placeholder 2">
                <a:extLst>
                  <a:ext uri="{FF2B5EF4-FFF2-40B4-BE49-F238E27FC236}">
                    <a16:creationId xmlns:a16="http://schemas.microsoft.com/office/drawing/2014/main" id="{AA9A831B-9F0F-485C-B8A5-443DDCB350DC}"/>
                  </a:ext>
                </a:extLst>
              </p:cNvPr>
              <p:cNvSpPr>
                <a:spLocks noGrp="1" noRot="1" noChangeAspect="1" noMove="1" noResize="1" noEditPoints="1" noAdjustHandles="1" noChangeArrowheads="1" noChangeShapeType="1" noTextEdit="1"/>
              </p:cNvSpPr>
              <p:nvPr>
                <p:ph idx="1"/>
              </p:nvPr>
            </p:nvSpPr>
            <p:spPr>
              <a:xfrm>
                <a:off x="609600" y="1243013"/>
                <a:ext cx="10972800" cy="5030196"/>
              </a:xfrm>
              <a:blipFill>
                <a:blip r:embed="rId3"/>
                <a:stretch>
                  <a:fillRect l="-722" t="-1091"/>
                </a:stretch>
              </a:blipFill>
            </p:spPr>
            <p:txBody>
              <a:bodyPr/>
              <a:lstStyle/>
              <a:p>
                <a:r>
                  <a:rPr lang="en-CA">
                    <a:noFill/>
                  </a:rPr>
                  <a:t> </a:t>
                </a:r>
              </a:p>
            </p:txBody>
          </p:sp>
        </mc:Fallback>
      </mc:AlternateContent>
      <p:sp>
        <p:nvSpPr>
          <p:cNvPr id="5" name="Title 4">
            <a:extLst>
              <a:ext uri="{FF2B5EF4-FFF2-40B4-BE49-F238E27FC236}">
                <a16:creationId xmlns:a16="http://schemas.microsoft.com/office/drawing/2014/main" id="{38C1D0A1-B9CA-41B1-A09C-28D098BBEC40}"/>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SHEAR DESIGN – GLULAM GIRDERS</a:t>
            </a:r>
          </a:p>
        </p:txBody>
      </p:sp>
      <p:sp>
        <p:nvSpPr>
          <p:cNvPr id="6" name="Title 4">
            <a:extLst>
              <a:ext uri="{FF2B5EF4-FFF2-40B4-BE49-F238E27FC236}">
                <a16:creationId xmlns:a16="http://schemas.microsoft.com/office/drawing/2014/main" id="{DADA8701-1C71-4FF8-805C-A13F2C7DC338}"/>
              </a:ext>
            </a:extLst>
          </p:cNvPr>
          <p:cNvSpPr txBox="1">
            <a:spLocks/>
          </p:cNvSpPr>
          <p:nvPr/>
        </p:nvSpPr>
        <p:spPr bwMode="auto">
          <a:xfrm>
            <a:off x="10376451" y="173916"/>
            <a:ext cx="1815549"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Glulam Girder Beams</a:t>
            </a:r>
          </a:p>
        </p:txBody>
      </p:sp>
    </p:spTree>
    <p:extLst>
      <p:ext uri="{BB962C8B-B14F-4D97-AF65-F5344CB8AC3E}">
        <p14:creationId xmlns:p14="http://schemas.microsoft.com/office/powerpoint/2010/main" val="350157354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A9A831B-9F0F-485C-B8A5-443DDCB350DC}"/>
              </a:ext>
            </a:extLst>
          </p:cNvPr>
          <p:cNvSpPr>
            <a:spLocks noGrp="1"/>
          </p:cNvSpPr>
          <p:nvPr>
            <p:ph idx="1"/>
          </p:nvPr>
        </p:nvSpPr>
        <p:spPr>
          <a:xfrm>
            <a:off x="609600" y="1243012"/>
            <a:ext cx="10972800" cy="5423601"/>
          </a:xfrm>
        </p:spPr>
        <p:txBody>
          <a:bodyPr>
            <a:noAutofit/>
          </a:bodyPr>
          <a:lstStyle/>
          <a:p>
            <a:pPr eaLnBrk="1" hangingPunct="1">
              <a:lnSpc>
                <a:spcPct val="90000"/>
              </a:lnSpc>
              <a:spcBef>
                <a:spcPts val="10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Limit states for design:</a:t>
            </a:r>
          </a:p>
          <a:p>
            <a:pPr eaLnBrk="1" hangingPunct="1">
              <a:buFont typeface="Arial" panose="020B0604020202020204" pitchFamily="34" charset="0"/>
              <a:buChar char="•"/>
            </a:pPr>
            <a:endParaRPr lang="en-CA" altLang="en-US" sz="1000" dirty="0">
              <a:solidFill>
                <a:schemeClr val="tx1">
                  <a:lumMod val="85000"/>
                  <a:lumOff val="15000"/>
                </a:schemeClr>
              </a:solidFill>
              <a:latin typeface="Century Gothic" panose="020B0502020202020204" pitchFamily="34" charset="0"/>
            </a:endParaRPr>
          </a:p>
          <a:p>
            <a:pPr lvl="1">
              <a:lnSpc>
                <a:spcPct val="90000"/>
              </a:lnSpc>
              <a:spcBef>
                <a:spcPts val="5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SLS 1</a:t>
            </a:r>
          </a:p>
          <a:p>
            <a:pPr lvl="2">
              <a:lnSpc>
                <a:spcPct val="90000"/>
              </a:lnSpc>
              <a:spcBef>
                <a:spcPts val="5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Live load deflection without DLA &lt; span/400</a:t>
            </a:r>
          </a:p>
          <a:p>
            <a:pPr lvl="3">
              <a:lnSpc>
                <a:spcPct val="90000"/>
              </a:lnSpc>
              <a:spcBef>
                <a:spcPts val="5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CHBDC clause 9.4.2</a:t>
            </a:r>
          </a:p>
          <a:p>
            <a:pPr lvl="3">
              <a:lnSpc>
                <a:spcPct val="90000"/>
              </a:lnSpc>
              <a:spcBef>
                <a:spcPts val="5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Deflection limit = 18000 mm/400 = 45 mm</a:t>
            </a:r>
          </a:p>
          <a:p>
            <a:pPr lvl="3">
              <a:lnSpc>
                <a:spcPct val="90000"/>
              </a:lnSpc>
              <a:spcBef>
                <a:spcPts val="5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Exterior girder deflection = 12.7 mm &lt; 45 mm</a:t>
            </a:r>
          </a:p>
          <a:p>
            <a:pPr lvl="3">
              <a:lnSpc>
                <a:spcPct val="90000"/>
              </a:lnSpc>
              <a:spcBef>
                <a:spcPts val="5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Interior girder deflection = 13.3 mm &lt; 45 mm</a:t>
            </a:r>
          </a:p>
          <a:p>
            <a:pPr lvl="3">
              <a:lnSpc>
                <a:spcPct val="90000"/>
              </a:lnSpc>
              <a:spcBef>
                <a:spcPts val="5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Therefore, superstructure deflections under live load have been addressed</a:t>
            </a:r>
          </a:p>
          <a:p>
            <a:pPr lvl="3">
              <a:lnSpc>
                <a:spcPct val="90000"/>
              </a:lnSpc>
              <a:spcBef>
                <a:spcPts val="500"/>
              </a:spcBef>
              <a:buFont typeface="Arial" panose="020B0604020202020204" pitchFamily="34" charset="0"/>
              <a:buChar char="•"/>
            </a:pPr>
            <a:endParaRPr lang="en-CA" altLang="en-US" sz="1000" dirty="0">
              <a:solidFill>
                <a:schemeClr val="tx1">
                  <a:lumMod val="85000"/>
                  <a:lumOff val="15000"/>
                </a:schemeClr>
              </a:solidFill>
              <a:latin typeface="Century Gothic" panose="020B0502020202020204" pitchFamily="34" charset="0"/>
            </a:endParaRPr>
          </a:p>
          <a:p>
            <a:pPr lvl="1">
              <a:lnSpc>
                <a:spcPct val="90000"/>
              </a:lnSpc>
              <a:spcBef>
                <a:spcPts val="5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SLS 2</a:t>
            </a:r>
          </a:p>
          <a:p>
            <a:pPr lvl="2">
              <a:lnSpc>
                <a:spcPct val="90000"/>
              </a:lnSpc>
              <a:spcBef>
                <a:spcPts val="5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Vibration check</a:t>
            </a:r>
          </a:p>
          <a:p>
            <a:pPr lvl="3">
              <a:lnSpc>
                <a:spcPct val="90000"/>
              </a:lnSpc>
              <a:spcBef>
                <a:spcPts val="5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CHBDC clause 3.4.4</a:t>
            </a:r>
          </a:p>
        </p:txBody>
      </p:sp>
      <p:sp>
        <p:nvSpPr>
          <p:cNvPr id="5" name="Title 4">
            <a:extLst>
              <a:ext uri="{FF2B5EF4-FFF2-40B4-BE49-F238E27FC236}">
                <a16:creationId xmlns:a16="http://schemas.microsoft.com/office/drawing/2014/main" id="{38C1D0A1-B9CA-41B1-A09C-28D098BBEC40}"/>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MEMBER DESIGN – GLULAM GIRDERS</a:t>
            </a:r>
          </a:p>
        </p:txBody>
      </p:sp>
      <p:sp>
        <p:nvSpPr>
          <p:cNvPr id="6" name="Title 4">
            <a:extLst>
              <a:ext uri="{FF2B5EF4-FFF2-40B4-BE49-F238E27FC236}">
                <a16:creationId xmlns:a16="http://schemas.microsoft.com/office/drawing/2014/main" id="{339E0EF5-4E89-4CB3-9DBB-C45DF06211B0}"/>
              </a:ext>
            </a:extLst>
          </p:cNvPr>
          <p:cNvSpPr txBox="1">
            <a:spLocks/>
          </p:cNvSpPr>
          <p:nvPr/>
        </p:nvSpPr>
        <p:spPr bwMode="auto">
          <a:xfrm>
            <a:off x="10376451" y="173916"/>
            <a:ext cx="1815549"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Glulam Girder Beams</a:t>
            </a:r>
          </a:p>
        </p:txBody>
      </p:sp>
    </p:spTree>
    <p:extLst>
      <p:ext uri="{BB962C8B-B14F-4D97-AF65-F5344CB8AC3E}">
        <p14:creationId xmlns:p14="http://schemas.microsoft.com/office/powerpoint/2010/main" val="248002239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A9A831B-9F0F-485C-B8A5-443DDCB350DC}"/>
              </a:ext>
            </a:extLst>
          </p:cNvPr>
          <p:cNvSpPr>
            <a:spLocks noGrp="1"/>
          </p:cNvSpPr>
          <p:nvPr>
            <p:ph idx="1"/>
          </p:nvPr>
        </p:nvSpPr>
        <p:spPr>
          <a:xfrm>
            <a:off x="609600" y="1243013"/>
            <a:ext cx="10972800" cy="1812332"/>
          </a:xfrm>
        </p:spPr>
        <p:txBody>
          <a:bodyPr>
            <a:noAutofit/>
          </a:bodyPr>
          <a:lstStyle/>
          <a:p>
            <a:pPr eaLnBrk="1" hangingPunct="1">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Camber girders for 1/600</a:t>
            </a:r>
            <a:r>
              <a:rPr lang="en-CA" altLang="en-US" sz="2400" baseline="30000" dirty="0">
                <a:solidFill>
                  <a:schemeClr val="tx1">
                    <a:lumMod val="85000"/>
                    <a:lumOff val="15000"/>
                  </a:schemeClr>
                </a:solidFill>
                <a:latin typeface="Century Gothic" panose="020B0502020202020204" pitchFamily="34" charset="0"/>
              </a:rPr>
              <a:t>th</a:t>
            </a:r>
            <a:r>
              <a:rPr lang="en-CA" altLang="en-US" sz="2400" dirty="0">
                <a:solidFill>
                  <a:schemeClr val="tx1">
                    <a:lumMod val="85000"/>
                    <a:lumOff val="15000"/>
                  </a:schemeClr>
                </a:solidFill>
                <a:latin typeface="Century Gothic" panose="020B0502020202020204" pitchFamily="34" charset="0"/>
              </a:rPr>
              <a:t> the span + twice the unfactored permanent load deflection</a:t>
            </a:r>
          </a:p>
          <a:p>
            <a:pPr eaLnBrk="1" hangingPunct="1">
              <a:buFont typeface="Arial" panose="020B0604020202020204" pitchFamily="34" charset="0"/>
              <a:buChar char="•"/>
            </a:pPr>
            <a:endParaRPr lang="en-CA" altLang="en-US" sz="1000"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CHBDC clause 9.12.4</a:t>
            </a:r>
          </a:p>
          <a:p>
            <a:pPr lvl="1">
              <a:buFont typeface="Arial" panose="020B0604020202020204" pitchFamily="34" charset="0"/>
              <a:buChar char="•"/>
            </a:pPr>
            <a:endParaRPr lang="en-CA" altLang="en-US" sz="1000" dirty="0">
              <a:solidFill>
                <a:schemeClr val="tx1">
                  <a:lumMod val="85000"/>
                  <a:lumOff val="15000"/>
                </a:schemeClr>
              </a:solidFill>
              <a:latin typeface="Century Gothic" panose="020B0502020202020204" pitchFamily="34" charset="0"/>
            </a:endParaRPr>
          </a:p>
          <a:p>
            <a:pPr lvl="1">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Accounts for long-term creep deflection</a:t>
            </a:r>
          </a:p>
        </p:txBody>
      </p:sp>
      <p:sp>
        <p:nvSpPr>
          <p:cNvPr id="5" name="Title 4">
            <a:extLst>
              <a:ext uri="{FF2B5EF4-FFF2-40B4-BE49-F238E27FC236}">
                <a16:creationId xmlns:a16="http://schemas.microsoft.com/office/drawing/2014/main" id="{38C1D0A1-B9CA-41B1-A09C-28D098BBEC40}"/>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MEMBER DESIGN – GLULAM GIRDERS</a:t>
            </a:r>
          </a:p>
        </p:txBody>
      </p:sp>
      <p:pic>
        <p:nvPicPr>
          <p:cNvPr id="3" name="Picture 2">
            <a:extLst>
              <a:ext uri="{FF2B5EF4-FFF2-40B4-BE49-F238E27FC236}">
                <a16:creationId xmlns:a16="http://schemas.microsoft.com/office/drawing/2014/main" id="{172748C5-D156-4A3A-AD7C-851ECB4E991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3586090"/>
            <a:ext cx="12192000" cy="1812332"/>
          </a:xfrm>
          <a:prstGeom prst="rect">
            <a:avLst/>
          </a:prstGeom>
        </p:spPr>
      </p:pic>
      <p:sp>
        <p:nvSpPr>
          <p:cNvPr id="6" name="Title 4">
            <a:extLst>
              <a:ext uri="{FF2B5EF4-FFF2-40B4-BE49-F238E27FC236}">
                <a16:creationId xmlns:a16="http://schemas.microsoft.com/office/drawing/2014/main" id="{EFB829D9-18DB-45CB-9FCD-EF3CBA707B0D}"/>
              </a:ext>
            </a:extLst>
          </p:cNvPr>
          <p:cNvSpPr txBox="1">
            <a:spLocks/>
          </p:cNvSpPr>
          <p:nvPr/>
        </p:nvSpPr>
        <p:spPr bwMode="auto">
          <a:xfrm>
            <a:off x="10376451" y="173916"/>
            <a:ext cx="1815549"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Glulam Girder Beams</a:t>
            </a:r>
          </a:p>
        </p:txBody>
      </p:sp>
    </p:spTree>
    <p:extLst>
      <p:ext uri="{BB962C8B-B14F-4D97-AF65-F5344CB8AC3E}">
        <p14:creationId xmlns:p14="http://schemas.microsoft.com/office/powerpoint/2010/main" val="41903784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616D3A-EC30-48E4-BA4F-4A306CCDCAC1}"/>
              </a:ext>
            </a:extLst>
          </p:cNvPr>
          <p:cNvSpPr/>
          <p:nvPr/>
        </p:nvSpPr>
        <p:spPr bwMode="auto">
          <a:xfrm>
            <a:off x="9471025" y="5291934"/>
            <a:ext cx="2601639" cy="147865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dirty="0"/>
          </a:p>
        </p:txBody>
      </p:sp>
      <p:sp>
        <p:nvSpPr>
          <p:cNvPr id="6" name="Title 4">
            <a:extLst>
              <a:ext uri="{FF2B5EF4-FFF2-40B4-BE49-F238E27FC236}">
                <a16:creationId xmlns:a16="http://schemas.microsoft.com/office/drawing/2014/main" id="{0F5B8277-2B34-444B-8291-FEAEA7FBD368}"/>
              </a:ext>
            </a:extLst>
          </p:cNvPr>
          <p:cNvSpPr txBox="1">
            <a:spLocks/>
          </p:cNvSpPr>
          <p:nvPr/>
        </p:nvSpPr>
        <p:spPr bwMode="auto">
          <a:xfrm>
            <a:off x="685799" y="332656"/>
            <a:ext cx="841725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kern="0" dirty="0">
                <a:latin typeface="+mn-lt"/>
              </a:rPr>
              <a:t>Design Example</a:t>
            </a:r>
          </a:p>
        </p:txBody>
      </p:sp>
      <p:sp>
        <p:nvSpPr>
          <p:cNvPr id="10" name="Content Placeholder 2">
            <a:extLst>
              <a:ext uri="{FF2B5EF4-FFF2-40B4-BE49-F238E27FC236}">
                <a16:creationId xmlns:a16="http://schemas.microsoft.com/office/drawing/2014/main" id="{87D9901D-D6E8-4F96-B931-4F727FC7C448}"/>
              </a:ext>
            </a:extLst>
          </p:cNvPr>
          <p:cNvSpPr txBox="1">
            <a:spLocks/>
          </p:cNvSpPr>
          <p:nvPr/>
        </p:nvSpPr>
        <p:spPr bwMode="auto">
          <a:xfrm>
            <a:off x="1127448" y="206084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Tx/>
              <a:buNone/>
              <a:defRPr sz="3200">
                <a:solidFill>
                  <a:schemeClr val="bg2"/>
                </a:solidFill>
                <a:latin typeface="+mn-lt"/>
                <a:ea typeface="+mn-ea"/>
                <a:cs typeface="+mn-cs"/>
              </a:defRPr>
            </a:lvl1pPr>
            <a:lvl2pPr marL="742950" indent="-285750" algn="l" rtl="0" fontAlgn="base">
              <a:spcBef>
                <a:spcPct val="20000"/>
              </a:spcBef>
              <a:spcAft>
                <a:spcPct val="0"/>
              </a:spcAft>
              <a:buChar char="–"/>
              <a:defRPr sz="2800">
                <a:solidFill>
                  <a:schemeClr val="bg2"/>
                </a:solidFill>
                <a:latin typeface="+mn-lt"/>
                <a:ea typeface="+mn-ea"/>
              </a:defRPr>
            </a:lvl2pPr>
            <a:lvl3pPr marL="1143000" indent="-228600" algn="l" rtl="0" fontAlgn="base">
              <a:spcBef>
                <a:spcPct val="20000"/>
              </a:spcBef>
              <a:spcAft>
                <a:spcPct val="0"/>
              </a:spcAft>
              <a:buChar char="•"/>
              <a:defRPr sz="2400">
                <a:solidFill>
                  <a:schemeClr val="bg2"/>
                </a:solidFill>
                <a:latin typeface="+mn-lt"/>
                <a:ea typeface="+mn-ea"/>
              </a:defRPr>
            </a:lvl3pPr>
            <a:lvl4pPr marL="1600200" indent="-228600" algn="l" rtl="0" fontAlgn="base">
              <a:spcBef>
                <a:spcPct val="20000"/>
              </a:spcBef>
              <a:spcAft>
                <a:spcPct val="0"/>
              </a:spcAft>
              <a:buChar char="–"/>
              <a:defRPr sz="2000">
                <a:solidFill>
                  <a:schemeClr val="bg2"/>
                </a:solidFill>
                <a:latin typeface="+mn-lt"/>
                <a:ea typeface="+mn-ea"/>
              </a:defRPr>
            </a:lvl4pPr>
            <a:lvl5pPr marL="2057400" indent="-228600" algn="l" rtl="0" fontAlgn="base">
              <a:spcBef>
                <a:spcPct val="20000"/>
              </a:spcBef>
              <a:spcAft>
                <a:spcPct val="0"/>
              </a:spcAft>
              <a:buChar char="»"/>
              <a:defRPr sz="2000">
                <a:solidFill>
                  <a:schemeClr val="bg2"/>
                </a:solidFill>
                <a:latin typeface="+mn-lt"/>
                <a:ea typeface="+mn-ea"/>
              </a:defRPr>
            </a:lvl5pPr>
            <a:lvl6pPr marL="2514600" indent="-228600" algn="l" rtl="0" fontAlgn="base">
              <a:spcBef>
                <a:spcPct val="20000"/>
              </a:spcBef>
              <a:spcAft>
                <a:spcPct val="0"/>
              </a:spcAft>
              <a:buChar char="»"/>
              <a:defRPr sz="2000">
                <a:solidFill>
                  <a:schemeClr val="bg2"/>
                </a:solidFill>
                <a:latin typeface="+mn-lt"/>
                <a:ea typeface="+mn-ea"/>
              </a:defRPr>
            </a:lvl6pPr>
            <a:lvl7pPr marL="2971800" indent="-228600" algn="l" rtl="0" fontAlgn="base">
              <a:spcBef>
                <a:spcPct val="20000"/>
              </a:spcBef>
              <a:spcAft>
                <a:spcPct val="0"/>
              </a:spcAft>
              <a:buChar char="»"/>
              <a:defRPr sz="2000">
                <a:solidFill>
                  <a:schemeClr val="bg2"/>
                </a:solidFill>
                <a:latin typeface="+mn-lt"/>
                <a:ea typeface="+mn-ea"/>
              </a:defRPr>
            </a:lvl7pPr>
            <a:lvl8pPr marL="3429000" indent="-228600" algn="l" rtl="0" fontAlgn="base">
              <a:spcBef>
                <a:spcPct val="20000"/>
              </a:spcBef>
              <a:spcAft>
                <a:spcPct val="0"/>
              </a:spcAft>
              <a:buChar char="»"/>
              <a:defRPr sz="2000">
                <a:solidFill>
                  <a:schemeClr val="bg2"/>
                </a:solidFill>
                <a:latin typeface="+mn-lt"/>
                <a:ea typeface="+mn-ea"/>
              </a:defRPr>
            </a:lvl8pPr>
            <a:lvl9pPr marL="3886200" indent="-228600" algn="l" rtl="0" fontAlgn="base">
              <a:spcBef>
                <a:spcPct val="20000"/>
              </a:spcBef>
              <a:spcAft>
                <a:spcPct val="0"/>
              </a:spcAft>
              <a:buChar char="»"/>
              <a:defRPr sz="2000">
                <a:solidFill>
                  <a:schemeClr val="bg2"/>
                </a:solidFill>
                <a:latin typeface="+mn-lt"/>
                <a:ea typeface="+mn-ea"/>
              </a:defRPr>
            </a:lvl9pPr>
          </a:lstStyle>
          <a:p>
            <a:pPr marL="342900" indent="-342900" algn="l" eaLnBrk="1" hangingPunct="1">
              <a:lnSpc>
                <a:spcPct val="150000"/>
              </a:lnSpc>
              <a:buClr>
                <a:srgbClr val="2D86C7"/>
              </a:buClr>
              <a:buSzPct val="150000"/>
              <a:buFont typeface="Arial" panose="020B0604020202020204" pitchFamily="34" charset="0"/>
              <a:buChar char="•"/>
            </a:pPr>
            <a:r>
              <a:rPr lang="en-CA" sz="2400" b="1" kern="0" dirty="0">
                <a:solidFill>
                  <a:srgbClr val="5B5B5B"/>
                </a:solidFill>
                <a:latin typeface="Century Gothic" pitchFamily="34" charset="0"/>
              </a:rPr>
              <a:t>Stiffener Beams</a:t>
            </a:r>
          </a:p>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Glued-laminated timber diaphragms</a:t>
            </a:r>
          </a:p>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Connection Design</a:t>
            </a:r>
          </a:p>
        </p:txBody>
      </p:sp>
      <p:sp>
        <p:nvSpPr>
          <p:cNvPr id="5" name="Title 4">
            <a:extLst>
              <a:ext uri="{FF2B5EF4-FFF2-40B4-BE49-F238E27FC236}">
                <a16:creationId xmlns:a16="http://schemas.microsoft.com/office/drawing/2014/main" id="{E7445CF3-A2F6-49AA-804B-4BB5005CC125}"/>
              </a:ext>
            </a:extLst>
          </p:cNvPr>
          <p:cNvSpPr txBox="1">
            <a:spLocks/>
          </p:cNvSpPr>
          <p:nvPr/>
        </p:nvSpPr>
        <p:spPr bwMode="auto">
          <a:xfrm>
            <a:off x="10376451" y="173916"/>
            <a:ext cx="1815549"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Stiffener Beams</a:t>
            </a:r>
          </a:p>
        </p:txBody>
      </p:sp>
    </p:spTree>
    <p:extLst>
      <p:ext uri="{BB962C8B-B14F-4D97-AF65-F5344CB8AC3E}">
        <p14:creationId xmlns:p14="http://schemas.microsoft.com/office/powerpoint/2010/main" val="316163895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STRUCTURAL ANALYSIS – STIFFENER BEAMS</a:t>
            </a:r>
          </a:p>
        </p:txBody>
      </p:sp>
      <p:sp>
        <p:nvSpPr>
          <p:cNvPr id="7" name="Content Placeholder 2">
            <a:extLst>
              <a:ext uri="{FF2B5EF4-FFF2-40B4-BE49-F238E27FC236}">
                <a16:creationId xmlns:a16="http://schemas.microsoft.com/office/drawing/2014/main" id="{FA2D0D6C-2370-44D8-8146-C5AC955178BC}"/>
              </a:ext>
            </a:extLst>
          </p:cNvPr>
          <p:cNvSpPr>
            <a:spLocks noGrp="1"/>
          </p:cNvSpPr>
          <p:nvPr>
            <p:ph idx="1"/>
          </p:nvPr>
        </p:nvSpPr>
        <p:spPr>
          <a:xfrm>
            <a:off x="609600" y="1104628"/>
            <a:ext cx="11068050" cy="1305198"/>
          </a:xfrm>
        </p:spPr>
        <p:txBody>
          <a:bodyPr>
            <a:normAutofit/>
          </a:bodyPr>
          <a:lstStyle/>
          <a:p>
            <a:pPr eaLnBrk="1" hangingPunct="1">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Deck panels span predominantly one-way between girders</a:t>
            </a:r>
          </a:p>
          <a:p>
            <a:pPr eaLnBrk="1" hangingPunct="1">
              <a:buFont typeface="Arial" panose="020B0604020202020204" pitchFamily="34" charset="0"/>
              <a:buChar char="•"/>
            </a:pPr>
            <a:endParaRPr lang="en-CA" altLang="en-US" sz="1000" dirty="0">
              <a:solidFill>
                <a:schemeClr val="tx1">
                  <a:lumMod val="85000"/>
                  <a:lumOff val="15000"/>
                </a:schemeClr>
              </a:solidFill>
              <a:latin typeface="Century Gothic" panose="020B0502020202020204" pitchFamily="34" charset="0"/>
            </a:endParaRPr>
          </a:p>
          <a:p>
            <a:pPr eaLnBrk="1" hangingPunct="1">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There does exist some two-way action under wheel loads</a:t>
            </a:r>
          </a:p>
          <a:p>
            <a:pPr eaLnBrk="1" hangingPunct="1"/>
            <a:endParaRPr lang="en-CA" altLang="en-US" sz="1000" dirty="0">
              <a:solidFill>
                <a:schemeClr val="tx1">
                  <a:lumMod val="85000"/>
                  <a:lumOff val="15000"/>
                </a:schemeClr>
              </a:solidFill>
              <a:latin typeface="Century Gothic" panose="020B0502020202020204" pitchFamily="34" charset="0"/>
            </a:endParaRPr>
          </a:p>
          <a:p>
            <a:pPr eaLnBrk="1" hangingPunct="1"/>
            <a:endParaRPr lang="en-CA" altLang="en-US" sz="2400" dirty="0">
              <a:solidFill>
                <a:schemeClr val="tx1">
                  <a:lumMod val="85000"/>
                  <a:lumOff val="15000"/>
                </a:schemeClr>
              </a:solidFill>
              <a:latin typeface="Century Gothic" panose="020B0502020202020204" pitchFamily="34" charset="0"/>
            </a:endParaRPr>
          </a:p>
          <a:p>
            <a:pPr eaLnBrk="1" hangingPunct="1"/>
            <a:endParaRPr lang="en-CA" altLang="en-US" sz="2400" dirty="0">
              <a:solidFill>
                <a:schemeClr val="tx1">
                  <a:lumMod val="85000"/>
                  <a:lumOff val="15000"/>
                </a:schemeClr>
              </a:solidFill>
              <a:latin typeface="Century Gothic" panose="020B0502020202020204" pitchFamily="34" charset="0"/>
            </a:endParaRPr>
          </a:p>
          <a:p>
            <a:pPr eaLnBrk="1" hangingPunct="1"/>
            <a:endParaRPr lang="en-CA" altLang="en-US" sz="1000" dirty="0">
              <a:solidFill>
                <a:schemeClr val="tx1">
                  <a:lumMod val="85000"/>
                  <a:lumOff val="15000"/>
                </a:schemeClr>
              </a:solidFill>
              <a:latin typeface="Century Gothic" panose="020B0502020202020204" pitchFamily="34" charset="0"/>
            </a:endParaRPr>
          </a:p>
          <a:p>
            <a:pPr marL="914400" lvl="1" indent="-457200">
              <a:buFont typeface="+mj-lt"/>
              <a:buAutoNum type="arabicPeriod"/>
            </a:pPr>
            <a:endParaRPr lang="en-CA" altLang="en-US" dirty="0">
              <a:solidFill>
                <a:schemeClr val="tx1">
                  <a:lumMod val="85000"/>
                  <a:lumOff val="15000"/>
                </a:schemeClr>
              </a:solidFill>
              <a:latin typeface="Century Gothic" panose="020B0502020202020204" pitchFamily="34" charset="0"/>
            </a:endParaRPr>
          </a:p>
          <a:p>
            <a:pPr marL="914400" lvl="1" indent="-457200">
              <a:buFont typeface="+mj-lt"/>
              <a:buAutoNum type="arabicPeriod"/>
            </a:pPr>
            <a:endParaRPr lang="en-CA" altLang="en-US" dirty="0">
              <a:solidFill>
                <a:schemeClr val="tx1">
                  <a:lumMod val="85000"/>
                  <a:lumOff val="15000"/>
                </a:schemeClr>
              </a:solidFill>
              <a:latin typeface="Century Gothic" panose="020B0502020202020204" pitchFamily="34" charset="0"/>
            </a:endParaRPr>
          </a:p>
          <a:p>
            <a:pPr marL="914400" lvl="1" indent="-457200">
              <a:buFont typeface="+mj-lt"/>
              <a:buAutoNum type="arabicPeriod"/>
            </a:pPr>
            <a:endParaRPr lang="en-CA" altLang="en-US" dirty="0">
              <a:solidFill>
                <a:schemeClr val="tx1">
                  <a:lumMod val="85000"/>
                  <a:lumOff val="15000"/>
                </a:schemeClr>
              </a:solidFill>
              <a:latin typeface="Century Gothic" panose="020B0502020202020204" pitchFamily="34" charset="0"/>
            </a:endParaRPr>
          </a:p>
        </p:txBody>
      </p:sp>
      <p:pic>
        <p:nvPicPr>
          <p:cNvPr id="5" name="Picture 1">
            <a:extLst>
              <a:ext uri="{FF2B5EF4-FFF2-40B4-BE49-F238E27FC236}">
                <a16:creationId xmlns:a16="http://schemas.microsoft.com/office/drawing/2014/main" id="{C18026A1-AD43-4FD2-88A7-2CEA793F5D66}"/>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580842" y="2343151"/>
            <a:ext cx="6411133" cy="3990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5CAB23FA-5ABB-4951-9E2F-F1EBA4D033C8}"/>
              </a:ext>
            </a:extLst>
          </p:cNvPr>
          <p:cNvSpPr/>
          <p:nvPr/>
        </p:nvSpPr>
        <p:spPr>
          <a:xfrm>
            <a:off x="609601" y="2409826"/>
            <a:ext cx="4910336" cy="4308872"/>
          </a:xfrm>
          <a:prstGeom prst="rect">
            <a:avLst/>
          </a:prstGeom>
        </p:spPr>
        <p:txBody>
          <a:bodyPr wrap="square">
            <a:spAutoFit/>
          </a:bodyPr>
          <a:lstStyle/>
          <a:p>
            <a:pPr marL="342900" indent="-342900">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Stiffener beams transfer the secondary moment and shear caused by two-way action between adjacent deck panels</a:t>
            </a:r>
          </a:p>
          <a:p>
            <a:endParaRPr lang="en-CA" altLang="en-US" sz="1000" dirty="0">
              <a:solidFill>
                <a:schemeClr val="tx1">
                  <a:lumMod val="85000"/>
                  <a:lumOff val="15000"/>
                </a:schemeClr>
              </a:solidFill>
              <a:latin typeface="Century Gothic" panose="020B0502020202020204" pitchFamily="34" charset="0"/>
            </a:endParaRPr>
          </a:p>
          <a:p>
            <a:pPr marL="342900" indent="-342900">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Secondary moment and shear can be found using the “Simplified Design Procedure for Glued-Laminated Bridge Decks” document by McCutcheon &amp; </a:t>
            </a:r>
            <a:r>
              <a:rPr lang="en-CA" altLang="en-US" sz="2400" dirty="0" err="1">
                <a:solidFill>
                  <a:schemeClr val="tx1">
                    <a:lumMod val="85000"/>
                    <a:lumOff val="15000"/>
                  </a:schemeClr>
                </a:solidFill>
                <a:latin typeface="Century Gothic" panose="020B0502020202020204" pitchFamily="34" charset="0"/>
              </a:rPr>
              <a:t>Tuomi</a:t>
            </a:r>
            <a:r>
              <a:rPr lang="en-CA" altLang="en-US" sz="2400" dirty="0">
                <a:solidFill>
                  <a:schemeClr val="tx1">
                    <a:lumMod val="85000"/>
                    <a:lumOff val="15000"/>
                  </a:schemeClr>
                </a:solidFill>
                <a:latin typeface="Century Gothic" panose="020B0502020202020204" pitchFamily="34" charset="0"/>
              </a:rPr>
              <a:t> (1974)</a:t>
            </a:r>
          </a:p>
        </p:txBody>
      </p:sp>
      <p:sp>
        <p:nvSpPr>
          <p:cNvPr id="8" name="TextBox 5">
            <a:extLst>
              <a:ext uri="{FF2B5EF4-FFF2-40B4-BE49-F238E27FC236}">
                <a16:creationId xmlns:a16="http://schemas.microsoft.com/office/drawing/2014/main" id="{01CAE89B-40AC-4E34-9FEF-1D54D652A9ED}"/>
              </a:ext>
            </a:extLst>
          </p:cNvPr>
          <p:cNvSpPr txBox="1">
            <a:spLocks noChangeArrowheads="1"/>
          </p:cNvSpPr>
          <p:nvPr/>
        </p:nvSpPr>
        <p:spPr bwMode="auto">
          <a:xfrm>
            <a:off x="5476875" y="6348810"/>
            <a:ext cx="5221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CA" altLang="en-US" sz="1800" dirty="0">
                <a:solidFill>
                  <a:schemeClr val="tx1">
                    <a:lumMod val="85000"/>
                    <a:lumOff val="15000"/>
                  </a:schemeClr>
                </a:solidFill>
                <a:latin typeface="Century Gothic" panose="020B0502020202020204" pitchFamily="34" charset="0"/>
              </a:rPr>
              <a:t>(Photograph courtesy of Mike Ritter)</a:t>
            </a:r>
          </a:p>
        </p:txBody>
      </p:sp>
      <p:sp>
        <p:nvSpPr>
          <p:cNvPr id="2" name="TextBox 1">
            <a:extLst>
              <a:ext uri="{FF2B5EF4-FFF2-40B4-BE49-F238E27FC236}">
                <a16:creationId xmlns:a16="http://schemas.microsoft.com/office/drawing/2014/main" id="{BCB8AE68-C7F5-4289-BA76-532CCD1313DE}"/>
              </a:ext>
            </a:extLst>
          </p:cNvPr>
          <p:cNvSpPr txBox="1"/>
          <p:nvPr/>
        </p:nvSpPr>
        <p:spPr>
          <a:xfrm>
            <a:off x="5879976" y="2424511"/>
            <a:ext cx="1944216" cy="461665"/>
          </a:xfrm>
          <a:prstGeom prst="rect">
            <a:avLst/>
          </a:prstGeom>
          <a:noFill/>
        </p:spPr>
        <p:txBody>
          <a:bodyPr wrap="square" rtlCol="0">
            <a:spAutoFit/>
          </a:bodyPr>
          <a:lstStyle/>
          <a:p>
            <a:r>
              <a:rPr lang="en-US" dirty="0">
                <a:solidFill>
                  <a:schemeClr val="bg1"/>
                </a:solidFill>
              </a:rPr>
              <a:t>deck panel</a:t>
            </a:r>
            <a:endParaRPr lang="en-CA" dirty="0">
              <a:solidFill>
                <a:schemeClr val="bg1"/>
              </a:solidFill>
            </a:endParaRPr>
          </a:p>
        </p:txBody>
      </p:sp>
      <p:sp>
        <p:nvSpPr>
          <p:cNvPr id="9" name="TextBox 8">
            <a:extLst>
              <a:ext uri="{FF2B5EF4-FFF2-40B4-BE49-F238E27FC236}">
                <a16:creationId xmlns:a16="http://schemas.microsoft.com/office/drawing/2014/main" id="{AC370789-62DC-42AE-BC20-6F12B88C5644}"/>
              </a:ext>
            </a:extLst>
          </p:cNvPr>
          <p:cNvSpPr txBox="1"/>
          <p:nvPr/>
        </p:nvSpPr>
        <p:spPr>
          <a:xfrm>
            <a:off x="9650747" y="3248045"/>
            <a:ext cx="1680864" cy="461665"/>
          </a:xfrm>
          <a:prstGeom prst="rect">
            <a:avLst/>
          </a:prstGeom>
          <a:noFill/>
        </p:spPr>
        <p:txBody>
          <a:bodyPr wrap="square" rtlCol="0">
            <a:spAutoFit/>
          </a:bodyPr>
          <a:lstStyle/>
          <a:p>
            <a:r>
              <a:rPr lang="en-US" dirty="0">
                <a:solidFill>
                  <a:schemeClr val="bg1"/>
                </a:solidFill>
              </a:rPr>
              <a:t>deck panel</a:t>
            </a:r>
            <a:endParaRPr lang="en-CA" dirty="0">
              <a:solidFill>
                <a:schemeClr val="bg1"/>
              </a:solidFill>
            </a:endParaRPr>
          </a:p>
        </p:txBody>
      </p:sp>
      <p:sp>
        <p:nvSpPr>
          <p:cNvPr id="10" name="TextBox 9">
            <a:extLst>
              <a:ext uri="{FF2B5EF4-FFF2-40B4-BE49-F238E27FC236}">
                <a16:creationId xmlns:a16="http://schemas.microsoft.com/office/drawing/2014/main" id="{91CBDF87-AF09-4101-B6C1-593642BB8619}"/>
              </a:ext>
            </a:extLst>
          </p:cNvPr>
          <p:cNvSpPr txBox="1"/>
          <p:nvPr/>
        </p:nvSpPr>
        <p:spPr>
          <a:xfrm>
            <a:off x="8112224" y="2835945"/>
            <a:ext cx="839416" cy="461665"/>
          </a:xfrm>
          <a:prstGeom prst="rect">
            <a:avLst/>
          </a:prstGeom>
          <a:noFill/>
        </p:spPr>
        <p:txBody>
          <a:bodyPr wrap="square" rtlCol="0">
            <a:spAutoFit/>
          </a:bodyPr>
          <a:lstStyle/>
          <a:p>
            <a:r>
              <a:rPr lang="en-US" dirty="0">
                <a:solidFill>
                  <a:schemeClr val="bg1"/>
                </a:solidFill>
              </a:rPr>
              <a:t>joint</a:t>
            </a:r>
            <a:endParaRPr lang="en-CA" dirty="0">
              <a:solidFill>
                <a:schemeClr val="bg1"/>
              </a:solidFill>
            </a:endParaRPr>
          </a:p>
        </p:txBody>
      </p:sp>
      <p:cxnSp>
        <p:nvCxnSpPr>
          <p:cNvPr id="11" name="Straight Arrow Connector 10">
            <a:extLst>
              <a:ext uri="{FF2B5EF4-FFF2-40B4-BE49-F238E27FC236}">
                <a16:creationId xmlns:a16="http://schemas.microsoft.com/office/drawing/2014/main" id="{8BAD6765-DB2C-4D93-AC8E-02E7A9C4DD20}"/>
              </a:ext>
            </a:extLst>
          </p:cNvPr>
          <p:cNvCxnSpPr/>
          <p:nvPr/>
        </p:nvCxnSpPr>
        <p:spPr bwMode="auto">
          <a:xfrm>
            <a:off x="8832304" y="3066777"/>
            <a:ext cx="792088" cy="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12" name="Straight Arrow Connector 11">
            <a:extLst>
              <a:ext uri="{FF2B5EF4-FFF2-40B4-BE49-F238E27FC236}">
                <a16:creationId xmlns:a16="http://schemas.microsoft.com/office/drawing/2014/main" id="{E9F24A49-FBB7-4CD7-BD48-564392A5A24F}"/>
              </a:ext>
            </a:extLst>
          </p:cNvPr>
          <p:cNvCxnSpPr/>
          <p:nvPr/>
        </p:nvCxnSpPr>
        <p:spPr bwMode="auto">
          <a:xfrm>
            <a:off x="7536160" y="2650057"/>
            <a:ext cx="792088" cy="0"/>
          </a:xfrm>
          <a:prstGeom prst="straightConnector1">
            <a:avLst/>
          </a:prstGeom>
          <a:solidFill>
            <a:schemeClr val="accent1"/>
          </a:solidFill>
          <a:ln w="38100" cap="flat" cmpd="sng" algn="ctr">
            <a:solidFill>
              <a:schemeClr val="bg1"/>
            </a:solidFill>
            <a:prstDash val="solid"/>
            <a:round/>
            <a:headEnd type="none" w="med" len="med"/>
            <a:tailEnd type="oval" w="med" len="med"/>
          </a:ln>
          <a:effectLst/>
        </p:spPr>
      </p:cxnSp>
      <p:cxnSp>
        <p:nvCxnSpPr>
          <p:cNvPr id="13" name="Straight Arrow Connector 12">
            <a:extLst>
              <a:ext uri="{FF2B5EF4-FFF2-40B4-BE49-F238E27FC236}">
                <a16:creationId xmlns:a16="http://schemas.microsoft.com/office/drawing/2014/main" id="{F78E37AB-F783-4A1B-A8C7-C0D070CF031D}"/>
              </a:ext>
            </a:extLst>
          </p:cNvPr>
          <p:cNvCxnSpPr>
            <a:cxnSpLocks/>
          </p:cNvCxnSpPr>
          <p:nvPr/>
        </p:nvCxnSpPr>
        <p:spPr bwMode="auto">
          <a:xfrm flipV="1">
            <a:off x="11280576" y="3066777"/>
            <a:ext cx="397074" cy="434231"/>
          </a:xfrm>
          <a:prstGeom prst="straightConnector1">
            <a:avLst/>
          </a:prstGeom>
          <a:solidFill>
            <a:schemeClr val="accent1"/>
          </a:solidFill>
          <a:ln w="38100" cap="flat" cmpd="sng" algn="ctr">
            <a:solidFill>
              <a:schemeClr val="bg1"/>
            </a:solidFill>
            <a:prstDash val="solid"/>
            <a:round/>
            <a:headEnd type="none" w="med" len="med"/>
            <a:tailEnd type="oval" w="med" len="med"/>
          </a:ln>
          <a:effectLst/>
        </p:spPr>
      </p:cxnSp>
      <p:sp>
        <p:nvSpPr>
          <p:cNvPr id="16" name="TextBox 15">
            <a:extLst>
              <a:ext uri="{FF2B5EF4-FFF2-40B4-BE49-F238E27FC236}">
                <a16:creationId xmlns:a16="http://schemas.microsoft.com/office/drawing/2014/main" id="{C94FDDD4-C3BC-4B62-808C-0D0487A6941E}"/>
              </a:ext>
            </a:extLst>
          </p:cNvPr>
          <p:cNvSpPr txBox="1"/>
          <p:nvPr/>
        </p:nvSpPr>
        <p:spPr>
          <a:xfrm>
            <a:off x="6958876" y="4701472"/>
            <a:ext cx="3877108" cy="461665"/>
          </a:xfrm>
          <a:prstGeom prst="rect">
            <a:avLst/>
          </a:prstGeom>
          <a:noFill/>
        </p:spPr>
        <p:txBody>
          <a:bodyPr wrap="square" rtlCol="0">
            <a:spAutoFit/>
          </a:bodyPr>
          <a:lstStyle/>
          <a:p>
            <a:r>
              <a:rPr lang="en-US" dirty="0">
                <a:solidFill>
                  <a:schemeClr val="bg1"/>
                </a:solidFill>
              </a:rPr>
              <a:t>stiffener beam across joint</a:t>
            </a:r>
            <a:endParaRPr lang="en-CA" dirty="0">
              <a:solidFill>
                <a:schemeClr val="bg1"/>
              </a:solidFill>
            </a:endParaRPr>
          </a:p>
        </p:txBody>
      </p:sp>
      <p:cxnSp>
        <p:nvCxnSpPr>
          <p:cNvPr id="17" name="Straight Arrow Connector 16">
            <a:extLst>
              <a:ext uri="{FF2B5EF4-FFF2-40B4-BE49-F238E27FC236}">
                <a16:creationId xmlns:a16="http://schemas.microsoft.com/office/drawing/2014/main" id="{6CE1F46E-C5BB-4F51-8460-6D19634F72AE}"/>
              </a:ext>
            </a:extLst>
          </p:cNvPr>
          <p:cNvCxnSpPr>
            <a:cxnSpLocks/>
          </p:cNvCxnSpPr>
          <p:nvPr/>
        </p:nvCxnSpPr>
        <p:spPr bwMode="auto">
          <a:xfrm flipV="1">
            <a:off x="10704512" y="4581128"/>
            <a:ext cx="807099" cy="351177"/>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15" name="Title 4">
            <a:extLst>
              <a:ext uri="{FF2B5EF4-FFF2-40B4-BE49-F238E27FC236}">
                <a16:creationId xmlns:a16="http://schemas.microsoft.com/office/drawing/2014/main" id="{75E1DD82-999D-44AF-BBC6-7C7A569D8CD9}"/>
              </a:ext>
            </a:extLst>
          </p:cNvPr>
          <p:cNvSpPr txBox="1">
            <a:spLocks/>
          </p:cNvSpPr>
          <p:nvPr/>
        </p:nvSpPr>
        <p:spPr bwMode="auto">
          <a:xfrm>
            <a:off x="9145002" y="-74013"/>
            <a:ext cx="3048000"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 Stiffener Beams</a:t>
            </a:r>
          </a:p>
        </p:txBody>
      </p:sp>
    </p:spTree>
    <p:extLst>
      <p:ext uri="{BB962C8B-B14F-4D97-AF65-F5344CB8AC3E}">
        <p14:creationId xmlns:p14="http://schemas.microsoft.com/office/powerpoint/2010/main" val="209392930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STRUCTURAL ANALYSIS – STIFFENER BEAMS</a:t>
            </a:r>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FA2D0D6C-2370-44D8-8146-C5AC955178BC}"/>
                  </a:ext>
                </a:extLst>
              </p:cNvPr>
              <p:cNvSpPr>
                <a:spLocks noGrp="1"/>
              </p:cNvSpPr>
              <p:nvPr>
                <p:ph idx="1"/>
              </p:nvPr>
            </p:nvSpPr>
            <p:spPr>
              <a:xfrm>
                <a:off x="609600" y="1104627"/>
                <a:ext cx="11068050" cy="5067573"/>
              </a:xfrm>
            </p:spPr>
            <p:txBody>
              <a:bodyPr>
                <a:normAutofit fontScale="92500" lnSpcReduction="10000"/>
              </a:bodyPr>
              <a:lstStyle/>
              <a:p>
                <a:pPr>
                  <a:lnSpc>
                    <a:spcPct val="100000"/>
                  </a:lnSpc>
                </a:pPr>
                <a:r>
                  <a:rPr lang="en-CA" sz="2400" dirty="0">
                    <a:solidFill>
                      <a:schemeClr val="tx1">
                        <a:lumMod val="85000"/>
                        <a:lumOff val="15000"/>
                      </a:schemeClr>
                    </a:solidFill>
                    <a:latin typeface="Century Gothic" panose="020B0502020202020204" pitchFamily="34" charset="0"/>
                  </a:rPr>
                  <a:t>The factored moment, </a:t>
                </a:r>
                <a14:m>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𝑀</m:t>
                        </m:r>
                      </m:e>
                      <m:sub>
                        <m:r>
                          <a:rPr lang="en-CA" sz="2400">
                            <a:solidFill>
                              <a:schemeClr val="tx1">
                                <a:lumMod val="85000"/>
                                <a:lumOff val="15000"/>
                              </a:schemeClr>
                            </a:solidFill>
                            <a:latin typeface="Cambria Math" panose="02040503050406030204" pitchFamily="18" charset="0"/>
                          </a:rPr>
                          <m:t>𝑓</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𝑠𝑡𝑖𝑓𝑓𝑒𝑛𝑒𝑟</m:t>
                        </m:r>
                      </m:sub>
                    </m:sSub>
                  </m:oMath>
                </a14:m>
                <a:r>
                  <a:rPr lang="en-CA" sz="2400" dirty="0">
                    <a:solidFill>
                      <a:schemeClr val="tx1">
                        <a:lumMod val="85000"/>
                        <a:lumOff val="15000"/>
                      </a:schemeClr>
                    </a:solidFill>
                    <a:latin typeface="Century Gothic" panose="020B0502020202020204" pitchFamily="34" charset="0"/>
                  </a:rPr>
                  <a:t>, and the factored shear, </a:t>
                </a:r>
                <a14:m>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𝑉</m:t>
                        </m:r>
                      </m:e>
                      <m:sub>
                        <m:r>
                          <a:rPr lang="en-CA" sz="2400">
                            <a:solidFill>
                              <a:schemeClr val="tx1">
                                <a:lumMod val="85000"/>
                                <a:lumOff val="15000"/>
                              </a:schemeClr>
                            </a:solidFill>
                            <a:latin typeface="Cambria Math" panose="02040503050406030204" pitchFamily="18" charset="0"/>
                          </a:rPr>
                          <m:t>𝑓</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𝑠𝑡𝑖𝑓𝑓𝑒𝑛𝑒𝑟</m:t>
                        </m:r>
                      </m:sub>
                    </m:sSub>
                  </m:oMath>
                </a14:m>
                <a:r>
                  <a:rPr lang="en-CA" sz="2400" dirty="0">
                    <a:solidFill>
                      <a:schemeClr val="tx1">
                        <a:lumMod val="85000"/>
                        <a:lumOff val="15000"/>
                      </a:schemeClr>
                    </a:solidFill>
                    <a:latin typeface="Century Gothic" panose="020B0502020202020204" pitchFamily="34" charset="0"/>
                  </a:rPr>
                  <a:t>, that are to be transmitted by the stiffener beam are:</a:t>
                </a:r>
              </a:p>
              <a:p>
                <a:pPr>
                  <a:lnSpc>
                    <a:spcPct val="100000"/>
                  </a:lnSpc>
                </a:pPr>
                <a:endParaRPr lang="en-CA" altLang="en-US" sz="2400" dirty="0">
                  <a:solidFill>
                    <a:schemeClr val="tx1">
                      <a:lumMod val="85000"/>
                      <a:lumOff val="15000"/>
                    </a:schemeClr>
                  </a:solidFill>
                  <a:latin typeface="Century Gothic" panose="020B0502020202020204" pitchFamily="34" charset="0"/>
                </a:endParaRPr>
              </a:p>
              <a:p>
                <a:pPr marL="0" indent="0">
                  <a:buNone/>
                </a:pPr>
                <a14:m>
                  <m:oMathPara xmlns:m="http://schemas.openxmlformats.org/officeDocument/2006/math">
                    <m:oMathParaPr>
                      <m:jc m:val="centerGroup"/>
                    </m:oMathParaPr>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𝑀</m:t>
                          </m:r>
                        </m:e>
                        <m:sub>
                          <m:r>
                            <a:rPr lang="en-CA" sz="2400" i="1">
                              <a:latin typeface="Cambria Math" panose="02040503050406030204" pitchFamily="18" charset="0"/>
                            </a:rPr>
                            <m:t>𝑓</m:t>
                          </m:r>
                          <m:r>
                            <a:rPr lang="en-CA" sz="2400" i="1">
                              <a:latin typeface="Cambria Math" panose="02040503050406030204" pitchFamily="18" charset="0"/>
                            </a:rPr>
                            <m:t>,</m:t>
                          </m:r>
                          <m:r>
                            <a:rPr lang="en-CA" sz="2400" i="1">
                              <a:latin typeface="Cambria Math" panose="02040503050406030204" pitchFamily="18" charset="0"/>
                            </a:rPr>
                            <m:t>𝑠𝑡𝑖𝑓𝑓𝑒𝑛𝑒𝑟</m:t>
                          </m:r>
                        </m:sub>
                      </m:sSub>
                      <m:r>
                        <a:rPr lang="en-CA" sz="2400" i="1">
                          <a:latin typeface="Cambria Math" panose="02040503050406030204" pitchFamily="18" charset="0"/>
                        </a:rPr>
                        <m:t>=4.8 </m:t>
                      </m:r>
                      <m:r>
                        <a:rPr lang="en-CA" sz="2400" i="1">
                          <a:latin typeface="Cambria Math" panose="02040503050406030204" pitchFamily="18" charset="0"/>
                        </a:rPr>
                        <m:t>𝑘𝑁𝑚</m:t>
                      </m:r>
                    </m:oMath>
                  </m:oMathPara>
                </a14:m>
                <a:endParaRPr lang="en-CA" sz="2400" dirty="0"/>
              </a:p>
              <a:p>
                <a:pPr marL="0" indent="0">
                  <a:buNone/>
                </a:pPr>
                <a14:m>
                  <m:oMathPara xmlns:m="http://schemas.openxmlformats.org/officeDocument/2006/math">
                    <m:oMathParaPr>
                      <m:jc m:val="centerGroup"/>
                    </m:oMathParaPr>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𝑉</m:t>
                          </m:r>
                        </m:e>
                        <m:sub>
                          <m:r>
                            <a:rPr lang="en-CA" sz="2400" i="1">
                              <a:latin typeface="Cambria Math" panose="02040503050406030204" pitchFamily="18" charset="0"/>
                            </a:rPr>
                            <m:t>𝑓</m:t>
                          </m:r>
                          <m:r>
                            <a:rPr lang="en-CA" sz="2400" i="1">
                              <a:latin typeface="Cambria Math" panose="02040503050406030204" pitchFamily="18" charset="0"/>
                            </a:rPr>
                            <m:t>,</m:t>
                          </m:r>
                          <m:r>
                            <a:rPr lang="en-CA" sz="2400" i="1">
                              <a:latin typeface="Cambria Math" panose="02040503050406030204" pitchFamily="18" charset="0"/>
                            </a:rPr>
                            <m:t>𝑠𝑡𝑖𝑓𝑓𝑒𝑛𝑒𝑟</m:t>
                          </m:r>
                        </m:sub>
                      </m:sSub>
                      <m:r>
                        <a:rPr lang="en-CA" sz="2400" i="1">
                          <a:latin typeface="Cambria Math" panose="02040503050406030204" pitchFamily="18" charset="0"/>
                        </a:rPr>
                        <m:t>=51.7 </m:t>
                      </m:r>
                      <m:r>
                        <a:rPr lang="en-CA" sz="2400" i="1">
                          <a:latin typeface="Cambria Math" panose="02040503050406030204" pitchFamily="18" charset="0"/>
                        </a:rPr>
                        <m:t>𝑘𝑁</m:t>
                      </m:r>
                    </m:oMath>
                  </m:oMathPara>
                </a14:m>
                <a:endParaRPr lang="en-CA" sz="2400" dirty="0"/>
              </a:p>
              <a:p>
                <a:pPr marL="0" indent="0">
                  <a:buNone/>
                </a:pPr>
                <a:endParaRPr lang="en-CA" sz="2400" dirty="0"/>
              </a:p>
              <a:p>
                <a:r>
                  <a:rPr lang="en-CA" sz="2400" dirty="0">
                    <a:solidFill>
                      <a:schemeClr val="tx1">
                        <a:lumMod val="85000"/>
                        <a:lumOff val="15000"/>
                      </a:schemeClr>
                    </a:solidFill>
                    <a:latin typeface="Century Gothic" panose="020B0502020202020204" pitchFamily="34" charset="0"/>
                  </a:rPr>
                  <a:t>The maximum fastener axial force, </a:t>
                </a:r>
                <a14:m>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𝑇</m:t>
                        </m:r>
                      </m:e>
                      <m:sub>
                        <m:r>
                          <a:rPr lang="en-CA" sz="2400">
                            <a:solidFill>
                              <a:schemeClr val="tx1">
                                <a:lumMod val="85000"/>
                                <a:lumOff val="15000"/>
                              </a:schemeClr>
                            </a:solidFill>
                            <a:latin typeface="Cambria Math" panose="02040503050406030204" pitchFamily="18" charset="0"/>
                          </a:rPr>
                          <m:t>𝑓</m:t>
                        </m:r>
                      </m:sub>
                    </m:sSub>
                  </m:oMath>
                </a14:m>
                <a:r>
                  <a:rPr lang="en-CA" sz="2400" dirty="0">
                    <a:solidFill>
                      <a:schemeClr val="tx1">
                        <a:lumMod val="85000"/>
                        <a:lumOff val="15000"/>
                      </a:schemeClr>
                    </a:solidFill>
                    <a:latin typeface="Century Gothic" panose="020B0502020202020204" pitchFamily="34" charset="0"/>
                  </a:rPr>
                  <a:t>, is:</a:t>
                </a:r>
              </a:p>
              <a:p>
                <a:endParaRPr lang="en-CA" sz="2400" dirty="0">
                  <a:solidFill>
                    <a:schemeClr val="tx1">
                      <a:lumMod val="85000"/>
                      <a:lumOff val="15000"/>
                    </a:schemeClr>
                  </a:solidFill>
                  <a:latin typeface="Century Gothic" panose="020B0502020202020204" pitchFamily="34" charset="0"/>
                </a:endParaRPr>
              </a:p>
              <a:p>
                <a:pPr marL="0" indent="0">
                  <a:buNone/>
                </a:pPr>
                <a14:m>
                  <m:oMathPara xmlns:m="http://schemas.openxmlformats.org/officeDocument/2006/math">
                    <m:oMathParaPr>
                      <m:jc m:val="centerGroup"/>
                    </m:oMathParaPr>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𝑇</m:t>
                          </m:r>
                        </m:e>
                        <m:sub>
                          <m:r>
                            <a:rPr lang="en-CA" sz="2400">
                              <a:solidFill>
                                <a:schemeClr val="tx1">
                                  <a:lumMod val="85000"/>
                                  <a:lumOff val="15000"/>
                                </a:schemeClr>
                              </a:solidFill>
                              <a:latin typeface="Cambria Math" panose="02040503050406030204" pitchFamily="18" charset="0"/>
                            </a:rPr>
                            <m:t>𝑓</m:t>
                          </m:r>
                        </m:sub>
                      </m:sSub>
                      <m:r>
                        <a:rPr lang="en-CA" sz="2400">
                          <a:solidFill>
                            <a:schemeClr val="tx1">
                              <a:lumMod val="85000"/>
                              <a:lumOff val="15000"/>
                            </a:schemeClr>
                          </a:solidFill>
                          <a:latin typeface="Cambria Math" panose="02040503050406030204" pitchFamily="18" charset="0"/>
                        </a:rPr>
                        <m:t>=55 </m:t>
                      </m:r>
                      <m:r>
                        <a:rPr lang="en-CA" sz="2400">
                          <a:solidFill>
                            <a:schemeClr val="tx1">
                              <a:lumMod val="85000"/>
                              <a:lumOff val="15000"/>
                            </a:schemeClr>
                          </a:solidFill>
                          <a:latin typeface="Cambria Math" panose="02040503050406030204" pitchFamily="18" charset="0"/>
                        </a:rPr>
                        <m:t>𝑘𝑁</m:t>
                      </m:r>
                    </m:oMath>
                  </m:oMathPara>
                </a14:m>
                <a:endParaRPr lang="en-CA" sz="2400" dirty="0">
                  <a:solidFill>
                    <a:schemeClr val="tx1">
                      <a:lumMod val="85000"/>
                      <a:lumOff val="15000"/>
                    </a:schemeClr>
                  </a:solidFill>
                  <a:latin typeface="Century Gothic" panose="020B0502020202020204" pitchFamily="34" charset="0"/>
                </a:endParaRPr>
              </a:p>
              <a:p>
                <a:pPr marL="0" indent="0">
                  <a:buNone/>
                </a:pPr>
                <a:endParaRPr lang="en-CA" sz="2400" dirty="0">
                  <a:solidFill>
                    <a:schemeClr val="tx1">
                      <a:lumMod val="85000"/>
                      <a:lumOff val="15000"/>
                    </a:schemeClr>
                  </a:solidFill>
                  <a:latin typeface="Century Gothic" panose="020B0502020202020204" pitchFamily="34" charset="0"/>
                </a:endParaRPr>
              </a:p>
              <a:p>
                <a:r>
                  <a:rPr lang="en-CA" sz="2400" dirty="0">
                    <a:solidFill>
                      <a:schemeClr val="tx1">
                        <a:lumMod val="85000"/>
                        <a:lumOff val="15000"/>
                      </a:schemeClr>
                    </a:solidFill>
                    <a:latin typeface="Century Gothic" panose="020B0502020202020204" pitchFamily="34" charset="0"/>
                  </a:rPr>
                  <a:t>The shear load in the stiffener beam is:</a:t>
                </a:r>
              </a:p>
              <a:p>
                <a:endParaRPr lang="en-CA" sz="2400" dirty="0">
                  <a:solidFill>
                    <a:schemeClr val="tx1">
                      <a:lumMod val="85000"/>
                      <a:lumOff val="15000"/>
                    </a:schemeClr>
                  </a:solidFill>
                  <a:latin typeface="Century Gothic" panose="020B0502020202020204" pitchFamily="34" charset="0"/>
                </a:endParaRPr>
              </a:p>
              <a:p>
                <a:pPr marL="0" indent="0">
                  <a:buNone/>
                </a:pPr>
                <a14:m>
                  <m:oMathPara xmlns:m="http://schemas.openxmlformats.org/officeDocument/2006/math">
                    <m:oMathParaPr>
                      <m:jc m:val="centerGroup"/>
                    </m:oMathParaPr>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𝑉</m:t>
                          </m:r>
                        </m:e>
                        <m:sub>
                          <m:r>
                            <a:rPr lang="en-CA" sz="2400">
                              <a:solidFill>
                                <a:schemeClr val="tx1">
                                  <a:lumMod val="85000"/>
                                  <a:lumOff val="15000"/>
                                </a:schemeClr>
                              </a:solidFill>
                              <a:latin typeface="Cambria Math" panose="02040503050406030204" pitchFamily="18" charset="0"/>
                            </a:rPr>
                            <m:t>𝑓</m:t>
                          </m:r>
                        </m:sub>
                      </m:sSub>
                      <m:r>
                        <a:rPr lang="en-CA" sz="2400">
                          <a:solidFill>
                            <a:schemeClr val="tx1">
                              <a:lumMod val="85000"/>
                              <a:lumOff val="15000"/>
                            </a:schemeClr>
                          </a:solidFill>
                          <a:latin typeface="Cambria Math" panose="02040503050406030204" pitchFamily="18" charset="0"/>
                        </a:rPr>
                        <m:t>=33 </m:t>
                      </m:r>
                      <m:r>
                        <a:rPr lang="en-CA" sz="2400">
                          <a:solidFill>
                            <a:schemeClr val="tx1">
                              <a:lumMod val="85000"/>
                              <a:lumOff val="15000"/>
                            </a:schemeClr>
                          </a:solidFill>
                          <a:latin typeface="Cambria Math" panose="02040503050406030204" pitchFamily="18" charset="0"/>
                        </a:rPr>
                        <m:t>𝑘𝑁</m:t>
                      </m:r>
                    </m:oMath>
                  </m:oMathPara>
                </a14:m>
                <a:endParaRPr lang="en-CA" sz="2400" dirty="0">
                  <a:solidFill>
                    <a:schemeClr val="tx1">
                      <a:lumMod val="85000"/>
                      <a:lumOff val="15000"/>
                    </a:schemeClr>
                  </a:solidFill>
                  <a:latin typeface="Century Gothic" panose="020B0502020202020204" pitchFamily="34" charset="0"/>
                </a:endParaRPr>
              </a:p>
              <a:p>
                <a:endParaRPr lang="en-CA" sz="2400" dirty="0">
                  <a:solidFill>
                    <a:schemeClr val="tx1">
                      <a:lumMod val="85000"/>
                      <a:lumOff val="15000"/>
                    </a:schemeClr>
                  </a:solidFill>
                  <a:latin typeface="Century Gothic" panose="020B0502020202020204" pitchFamily="34" charset="0"/>
                </a:endParaRPr>
              </a:p>
              <a:p>
                <a:pPr eaLnBrk="1" hangingPunct="1"/>
                <a:endParaRPr lang="en-CA" altLang="en-US" sz="1000" dirty="0">
                  <a:solidFill>
                    <a:schemeClr val="tx1">
                      <a:lumMod val="85000"/>
                      <a:lumOff val="15000"/>
                    </a:schemeClr>
                  </a:solidFill>
                  <a:latin typeface="Century Gothic" panose="020B0502020202020204" pitchFamily="34" charset="0"/>
                </a:endParaRPr>
              </a:p>
              <a:p>
                <a:pPr eaLnBrk="1" hangingPunct="1"/>
                <a:endParaRPr lang="en-CA" altLang="en-US" sz="2400" dirty="0">
                  <a:solidFill>
                    <a:schemeClr val="tx1">
                      <a:lumMod val="85000"/>
                      <a:lumOff val="15000"/>
                    </a:schemeClr>
                  </a:solidFill>
                  <a:latin typeface="Century Gothic" panose="020B0502020202020204" pitchFamily="34" charset="0"/>
                </a:endParaRPr>
              </a:p>
              <a:p>
                <a:pPr eaLnBrk="1" hangingPunct="1"/>
                <a:endParaRPr lang="en-CA" altLang="en-US" sz="2400" dirty="0">
                  <a:solidFill>
                    <a:schemeClr val="tx1">
                      <a:lumMod val="85000"/>
                      <a:lumOff val="15000"/>
                    </a:schemeClr>
                  </a:solidFill>
                  <a:latin typeface="Century Gothic" panose="020B0502020202020204" pitchFamily="34" charset="0"/>
                </a:endParaRPr>
              </a:p>
              <a:p>
                <a:pPr eaLnBrk="1" hangingPunct="1"/>
                <a:endParaRPr lang="en-CA" altLang="en-US" sz="1000" dirty="0">
                  <a:solidFill>
                    <a:schemeClr val="tx1">
                      <a:lumMod val="85000"/>
                      <a:lumOff val="15000"/>
                    </a:schemeClr>
                  </a:solidFill>
                  <a:latin typeface="Century Gothic" panose="020B0502020202020204" pitchFamily="34" charset="0"/>
                </a:endParaRPr>
              </a:p>
              <a:p>
                <a:pPr marL="914400" lvl="1" indent="-457200">
                  <a:buFont typeface="+mj-lt"/>
                  <a:buAutoNum type="arabicPeriod"/>
                </a:pPr>
                <a:endParaRPr lang="en-CA" altLang="en-US" dirty="0">
                  <a:solidFill>
                    <a:schemeClr val="tx1">
                      <a:lumMod val="85000"/>
                      <a:lumOff val="15000"/>
                    </a:schemeClr>
                  </a:solidFill>
                  <a:latin typeface="Century Gothic" panose="020B0502020202020204" pitchFamily="34" charset="0"/>
                </a:endParaRPr>
              </a:p>
              <a:p>
                <a:pPr marL="914400" lvl="1" indent="-457200">
                  <a:buFont typeface="+mj-lt"/>
                  <a:buAutoNum type="arabicPeriod"/>
                </a:pPr>
                <a:endParaRPr lang="en-CA" altLang="en-US" dirty="0">
                  <a:solidFill>
                    <a:schemeClr val="tx1">
                      <a:lumMod val="85000"/>
                      <a:lumOff val="15000"/>
                    </a:schemeClr>
                  </a:solidFill>
                  <a:latin typeface="Century Gothic" panose="020B0502020202020204" pitchFamily="34" charset="0"/>
                </a:endParaRPr>
              </a:p>
              <a:p>
                <a:pPr marL="914400" lvl="1" indent="-457200">
                  <a:buFont typeface="+mj-lt"/>
                  <a:buAutoNum type="arabicPeriod"/>
                </a:pPr>
                <a:endParaRPr lang="en-CA" altLang="en-US" dirty="0">
                  <a:solidFill>
                    <a:schemeClr val="tx1">
                      <a:lumMod val="85000"/>
                      <a:lumOff val="15000"/>
                    </a:schemeClr>
                  </a:solidFill>
                  <a:latin typeface="Century Gothic" panose="020B0502020202020204" pitchFamily="34" charset="0"/>
                </a:endParaRPr>
              </a:p>
            </p:txBody>
          </p:sp>
        </mc:Choice>
        <mc:Fallback xmlns="">
          <p:sp>
            <p:nvSpPr>
              <p:cNvPr id="7" name="Content Placeholder 2">
                <a:extLst>
                  <a:ext uri="{FF2B5EF4-FFF2-40B4-BE49-F238E27FC236}">
                    <a16:creationId xmlns:a16="http://schemas.microsoft.com/office/drawing/2014/main" id="{FA2D0D6C-2370-44D8-8146-C5AC955178BC}"/>
                  </a:ext>
                </a:extLst>
              </p:cNvPr>
              <p:cNvSpPr>
                <a:spLocks noGrp="1" noRot="1" noChangeAspect="1" noMove="1" noResize="1" noEditPoints="1" noAdjustHandles="1" noChangeArrowheads="1" noChangeShapeType="1" noTextEdit="1"/>
              </p:cNvSpPr>
              <p:nvPr>
                <p:ph idx="1"/>
              </p:nvPr>
            </p:nvSpPr>
            <p:spPr>
              <a:xfrm>
                <a:off x="609600" y="1104627"/>
                <a:ext cx="11068050" cy="5067573"/>
              </a:xfrm>
              <a:blipFill>
                <a:blip r:embed="rId3"/>
                <a:stretch>
                  <a:fillRect l="-606" t="-1563"/>
                </a:stretch>
              </a:blipFill>
            </p:spPr>
            <p:txBody>
              <a:bodyPr/>
              <a:lstStyle/>
              <a:p>
                <a:r>
                  <a:rPr lang="en-CA">
                    <a:noFill/>
                  </a:rPr>
                  <a:t> </a:t>
                </a:r>
              </a:p>
            </p:txBody>
          </p:sp>
        </mc:Fallback>
      </mc:AlternateContent>
      <p:sp>
        <p:nvSpPr>
          <p:cNvPr id="2" name="TextBox 1">
            <a:extLst>
              <a:ext uri="{FF2B5EF4-FFF2-40B4-BE49-F238E27FC236}">
                <a16:creationId xmlns:a16="http://schemas.microsoft.com/office/drawing/2014/main" id="{BCB8AE68-C7F5-4289-BA76-532CCD1313DE}"/>
              </a:ext>
            </a:extLst>
          </p:cNvPr>
          <p:cNvSpPr txBox="1"/>
          <p:nvPr/>
        </p:nvSpPr>
        <p:spPr>
          <a:xfrm>
            <a:off x="5879976" y="2424511"/>
            <a:ext cx="1944216" cy="461665"/>
          </a:xfrm>
          <a:prstGeom prst="rect">
            <a:avLst/>
          </a:prstGeom>
          <a:noFill/>
        </p:spPr>
        <p:txBody>
          <a:bodyPr wrap="square" rtlCol="0">
            <a:spAutoFit/>
          </a:bodyPr>
          <a:lstStyle/>
          <a:p>
            <a:r>
              <a:rPr lang="en-US" dirty="0">
                <a:solidFill>
                  <a:schemeClr val="bg1"/>
                </a:solidFill>
              </a:rPr>
              <a:t>deck panel</a:t>
            </a:r>
            <a:endParaRPr lang="en-CA" dirty="0">
              <a:solidFill>
                <a:schemeClr val="bg1"/>
              </a:solidFill>
            </a:endParaRPr>
          </a:p>
        </p:txBody>
      </p:sp>
      <p:sp>
        <p:nvSpPr>
          <p:cNvPr id="9" name="TextBox 8">
            <a:extLst>
              <a:ext uri="{FF2B5EF4-FFF2-40B4-BE49-F238E27FC236}">
                <a16:creationId xmlns:a16="http://schemas.microsoft.com/office/drawing/2014/main" id="{AC370789-62DC-42AE-BC20-6F12B88C5644}"/>
              </a:ext>
            </a:extLst>
          </p:cNvPr>
          <p:cNvSpPr txBox="1"/>
          <p:nvPr/>
        </p:nvSpPr>
        <p:spPr>
          <a:xfrm>
            <a:off x="9650747" y="3248045"/>
            <a:ext cx="1680864" cy="461665"/>
          </a:xfrm>
          <a:prstGeom prst="rect">
            <a:avLst/>
          </a:prstGeom>
          <a:noFill/>
        </p:spPr>
        <p:txBody>
          <a:bodyPr wrap="square" rtlCol="0">
            <a:spAutoFit/>
          </a:bodyPr>
          <a:lstStyle/>
          <a:p>
            <a:r>
              <a:rPr lang="en-US" dirty="0">
                <a:solidFill>
                  <a:schemeClr val="bg1"/>
                </a:solidFill>
              </a:rPr>
              <a:t>deck panel</a:t>
            </a:r>
            <a:endParaRPr lang="en-CA" dirty="0">
              <a:solidFill>
                <a:schemeClr val="bg1"/>
              </a:solidFill>
            </a:endParaRPr>
          </a:p>
        </p:txBody>
      </p:sp>
      <p:sp>
        <p:nvSpPr>
          <p:cNvPr id="10" name="TextBox 9">
            <a:extLst>
              <a:ext uri="{FF2B5EF4-FFF2-40B4-BE49-F238E27FC236}">
                <a16:creationId xmlns:a16="http://schemas.microsoft.com/office/drawing/2014/main" id="{91CBDF87-AF09-4101-B6C1-593642BB8619}"/>
              </a:ext>
            </a:extLst>
          </p:cNvPr>
          <p:cNvSpPr txBox="1"/>
          <p:nvPr/>
        </p:nvSpPr>
        <p:spPr>
          <a:xfrm>
            <a:off x="8112224" y="2835945"/>
            <a:ext cx="839416" cy="461665"/>
          </a:xfrm>
          <a:prstGeom prst="rect">
            <a:avLst/>
          </a:prstGeom>
          <a:noFill/>
        </p:spPr>
        <p:txBody>
          <a:bodyPr wrap="square" rtlCol="0">
            <a:spAutoFit/>
          </a:bodyPr>
          <a:lstStyle/>
          <a:p>
            <a:r>
              <a:rPr lang="en-US" dirty="0">
                <a:solidFill>
                  <a:schemeClr val="bg1"/>
                </a:solidFill>
              </a:rPr>
              <a:t>joint</a:t>
            </a:r>
            <a:endParaRPr lang="en-CA" dirty="0">
              <a:solidFill>
                <a:schemeClr val="bg1"/>
              </a:solidFill>
            </a:endParaRPr>
          </a:p>
        </p:txBody>
      </p:sp>
      <p:cxnSp>
        <p:nvCxnSpPr>
          <p:cNvPr id="11" name="Straight Arrow Connector 10">
            <a:extLst>
              <a:ext uri="{FF2B5EF4-FFF2-40B4-BE49-F238E27FC236}">
                <a16:creationId xmlns:a16="http://schemas.microsoft.com/office/drawing/2014/main" id="{8BAD6765-DB2C-4D93-AC8E-02E7A9C4DD20}"/>
              </a:ext>
            </a:extLst>
          </p:cNvPr>
          <p:cNvCxnSpPr/>
          <p:nvPr/>
        </p:nvCxnSpPr>
        <p:spPr bwMode="auto">
          <a:xfrm>
            <a:off x="8832304" y="3066777"/>
            <a:ext cx="792088" cy="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12" name="Straight Arrow Connector 11">
            <a:extLst>
              <a:ext uri="{FF2B5EF4-FFF2-40B4-BE49-F238E27FC236}">
                <a16:creationId xmlns:a16="http://schemas.microsoft.com/office/drawing/2014/main" id="{E9F24A49-FBB7-4CD7-BD48-564392A5A24F}"/>
              </a:ext>
            </a:extLst>
          </p:cNvPr>
          <p:cNvCxnSpPr/>
          <p:nvPr/>
        </p:nvCxnSpPr>
        <p:spPr bwMode="auto">
          <a:xfrm>
            <a:off x="7536160" y="2650057"/>
            <a:ext cx="792088" cy="0"/>
          </a:xfrm>
          <a:prstGeom prst="straightConnector1">
            <a:avLst/>
          </a:prstGeom>
          <a:solidFill>
            <a:schemeClr val="accent1"/>
          </a:solidFill>
          <a:ln w="38100" cap="flat" cmpd="sng" algn="ctr">
            <a:solidFill>
              <a:schemeClr val="bg1"/>
            </a:solidFill>
            <a:prstDash val="solid"/>
            <a:round/>
            <a:headEnd type="none" w="med" len="med"/>
            <a:tailEnd type="oval" w="med" len="med"/>
          </a:ln>
          <a:effectLst/>
        </p:spPr>
      </p:cxnSp>
      <p:cxnSp>
        <p:nvCxnSpPr>
          <p:cNvPr id="13" name="Straight Arrow Connector 12">
            <a:extLst>
              <a:ext uri="{FF2B5EF4-FFF2-40B4-BE49-F238E27FC236}">
                <a16:creationId xmlns:a16="http://schemas.microsoft.com/office/drawing/2014/main" id="{F78E37AB-F783-4A1B-A8C7-C0D070CF031D}"/>
              </a:ext>
            </a:extLst>
          </p:cNvPr>
          <p:cNvCxnSpPr>
            <a:cxnSpLocks/>
          </p:cNvCxnSpPr>
          <p:nvPr/>
        </p:nvCxnSpPr>
        <p:spPr bwMode="auto">
          <a:xfrm flipV="1">
            <a:off x="11280576" y="3066777"/>
            <a:ext cx="397074" cy="434231"/>
          </a:xfrm>
          <a:prstGeom prst="straightConnector1">
            <a:avLst/>
          </a:prstGeom>
          <a:solidFill>
            <a:schemeClr val="accent1"/>
          </a:solidFill>
          <a:ln w="38100" cap="flat" cmpd="sng" algn="ctr">
            <a:solidFill>
              <a:schemeClr val="bg1"/>
            </a:solidFill>
            <a:prstDash val="solid"/>
            <a:round/>
            <a:headEnd type="none" w="med" len="med"/>
            <a:tailEnd type="oval" w="med" len="med"/>
          </a:ln>
          <a:effectLst/>
        </p:spPr>
      </p:cxnSp>
      <p:sp>
        <p:nvSpPr>
          <p:cNvPr id="16" name="TextBox 15">
            <a:extLst>
              <a:ext uri="{FF2B5EF4-FFF2-40B4-BE49-F238E27FC236}">
                <a16:creationId xmlns:a16="http://schemas.microsoft.com/office/drawing/2014/main" id="{C94FDDD4-C3BC-4B62-808C-0D0487A6941E}"/>
              </a:ext>
            </a:extLst>
          </p:cNvPr>
          <p:cNvSpPr txBox="1"/>
          <p:nvPr/>
        </p:nvSpPr>
        <p:spPr>
          <a:xfrm>
            <a:off x="6958876" y="4701472"/>
            <a:ext cx="3877108" cy="461665"/>
          </a:xfrm>
          <a:prstGeom prst="rect">
            <a:avLst/>
          </a:prstGeom>
          <a:noFill/>
        </p:spPr>
        <p:txBody>
          <a:bodyPr wrap="square" rtlCol="0">
            <a:spAutoFit/>
          </a:bodyPr>
          <a:lstStyle/>
          <a:p>
            <a:r>
              <a:rPr lang="en-US" dirty="0">
                <a:solidFill>
                  <a:schemeClr val="bg1"/>
                </a:solidFill>
              </a:rPr>
              <a:t>stiffener beam across joint</a:t>
            </a:r>
            <a:endParaRPr lang="en-CA" dirty="0">
              <a:solidFill>
                <a:schemeClr val="bg1"/>
              </a:solidFill>
            </a:endParaRPr>
          </a:p>
        </p:txBody>
      </p:sp>
      <p:cxnSp>
        <p:nvCxnSpPr>
          <p:cNvPr id="17" name="Straight Arrow Connector 16">
            <a:extLst>
              <a:ext uri="{FF2B5EF4-FFF2-40B4-BE49-F238E27FC236}">
                <a16:creationId xmlns:a16="http://schemas.microsoft.com/office/drawing/2014/main" id="{6CE1F46E-C5BB-4F51-8460-6D19634F72AE}"/>
              </a:ext>
            </a:extLst>
          </p:cNvPr>
          <p:cNvCxnSpPr>
            <a:cxnSpLocks/>
          </p:cNvCxnSpPr>
          <p:nvPr/>
        </p:nvCxnSpPr>
        <p:spPr bwMode="auto">
          <a:xfrm flipV="1">
            <a:off x="10704512" y="4581128"/>
            <a:ext cx="807099" cy="351177"/>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14" name="Title 4">
            <a:extLst>
              <a:ext uri="{FF2B5EF4-FFF2-40B4-BE49-F238E27FC236}">
                <a16:creationId xmlns:a16="http://schemas.microsoft.com/office/drawing/2014/main" id="{7B4F11DE-3139-4F31-BEC7-C9E0DEA52665}"/>
              </a:ext>
            </a:extLst>
          </p:cNvPr>
          <p:cNvSpPr txBox="1">
            <a:spLocks/>
          </p:cNvSpPr>
          <p:nvPr/>
        </p:nvSpPr>
        <p:spPr bwMode="auto">
          <a:xfrm>
            <a:off x="9145002" y="-74013"/>
            <a:ext cx="3048000"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 Stiffener Beams</a:t>
            </a:r>
          </a:p>
        </p:txBody>
      </p:sp>
    </p:spTree>
    <p:extLst>
      <p:ext uri="{BB962C8B-B14F-4D97-AF65-F5344CB8AC3E}">
        <p14:creationId xmlns:p14="http://schemas.microsoft.com/office/powerpoint/2010/main" val="75731424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MEMBER DESIGN– STIFFENER BEAMS</a:t>
            </a:r>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FA2D0D6C-2370-44D8-8146-C5AC955178BC}"/>
                  </a:ext>
                </a:extLst>
              </p:cNvPr>
              <p:cNvSpPr>
                <a:spLocks noGrp="1"/>
              </p:cNvSpPr>
              <p:nvPr>
                <p:ph idx="1"/>
              </p:nvPr>
            </p:nvSpPr>
            <p:spPr>
              <a:xfrm>
                <a:off x="609600" y="1104627"/>
                <a:ext cx="11068050" cy="4299885"/>
              </a:xfrm>
            </p:spPr>
            <p:txBody>
              <a:bodyPr>
                <a:normAutofit/>
              </a:bodyPr>
              <a:lstStyle/>
              <a:p>
                <a:r>
                  <a:rPr lang="en-CA" sz="2400" dirty="0">
                    <a:solidFill>
                      <a:schemeClr val="tx1">
                        <a:lumMod val="85000"/>
                        <a:lumOff val="15000"/>
                      </a:schemeClr>
                    </a:solidFill>
                    <a:latin typeface="Century Gothic" panose="020B0502020202020204" pitchFamily="34" charset="0"/>
                  </a:rPr>
                  <a:t>The factored moment resistance, and factored shear resistance of a stiffener beam are:</a:t>
                </a:r>
              </a:p>
              <a:p>
                <a:endParaRPr lang="en-CA" sz="2400" dirty="0">
                  <a:solidFill>
                    <a:schemeClr val="tx1">
                      <a:lumMod val="85000"/>
                      <a:lumOff val="15000"/>
                    </a:schemeClr>
                  </a:solidFill>
                  <a:latin typeface="Century Gothic" panose="020B0502020202020204" pitchFamily="34" charset="0"/>
                </a:endParaRPr>
              </a:p>
              <a:p>
                <a:pPr marL="0" indent="0">
                  <a:buNone/>
                </a:pPr>
                <a14:m>
                  <m:oMathPara xmlns:m="http://schemas.openxmlformats.org/officeDocument/2006/math">
                    <m:oMathParaPr>
                      <m:jc m:val="centerGroup"/>
                    </m:oMathParaPr>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𝑀</m:t>
                          </m:r>
                        </m:e>
                        <m:sub>
                          <m:r>
                            <a:rPr lang="en-CA" sz="2400">
                              <a:solidFill>
                                <a:schemeClr val="tx1">
                                  <a:lumMod val="85000"/>
                                  <a:lumOff val="15000"/>
                                </a:schemeClr>
                              </a:solidFill>
                              <a:latin typeface="Cambria Math" panose="02040503050406030204" pitchFamily="18" charset="0"/>
                            </a:rPr>
                            <m:t>𝑟</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𝑠𝑡𝑖𝑓𝑓𝑒𝑛𝑒𝑟</m:t>
                          </m:r>
                        </m:sub>
                      </m:sSub>
                      <m:r>
                        <a:rPr lang="en-CA" sz="2400">
                          <a:solidFill>
                            <a:schemeClr val="tx1">
                              <a:lumMod val="85000"/>
                              <a:lumOff val="15000"/>
                            </a:schemeClr>
                          </a:solidFill>
                          <a:latin typeface="Cambria Math" panose="02040503050406030204" pitchFamily="18" charset="0"/>
                        </a:rPr>
                        <m:t>=9.6 </m:t>
                      </m:r>
                      <m:r>
                        <a:rPr lang="en-CA" sz="2400">
                          <a:solidFill>
                            <a:schemeClr val="tx1">
                              <a:lumMod val="85000"/>
                              <a:lumOff val="15000"/>
                            </a:schemeClr>
                          </a:solidFill>
                          <a:latin typeface="Cambria Math" panose="02040503050406030204" pitchFamily="18" charset="0"/>
                        </a:rPr>
                        <m:t>𝑘𝑁𝑚</m:t>
                      </m:r>
                      <m:r>
                        <a:rPr lang="en-CA" sz="2400">
                          <a:solidFill>
                            <a:schemeClr val="tx1">
                              <a:lumMod val="85000"/>
                              <a:lumOff val="15000"/>
                            </a:schemeClr>
                          </a:solidFill>
                          <a:latin typeface="Cambria Math" panose="02040503050406030204" pitchFamily="18" charset="0"/>
                        </a:rPr>
                        <m:t>&gt;</m:t>
                      </m:r>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𝑀</m:t>
                          </m:r>
                        </m:e>
                        <m:sub>
                          <m:r>
                            <a:rPr lang="en-CA" sz="2400">
                              <a:solidFill>
                                <a:schemeClr val="tx1">
                                  <a:lumMod val="85000"/>
                                  <a:lumOff val="15000"/>
                                </a:schemeClr>
                              </a:solidFill>
                              <a:latin typeface="Cambria Math" panose="02040503050406030204" pitchFamily="18" charset="0"/>
                            </a:rPr>
                            <m:t>𝑓</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𝑠𝑡𝑖𝑓𝑓𝑒𝑛𝑒𝑟</m:t>
                          </m:r>
                        </m:sub>
                      </m:sSub>
                      <m:r>
                        <a:rPr lang="en-CA" sz="2400">
                          <a:solidFill>
                            <a:schemeClr val="tx1">
                              <a:lumMod val="85000"/>
                              <a:lumOff val="15000"/>
                            </a:schemeClr>
                          </a:solidFill>
                          <a:latin typeface="Cambria Math" panose="02040503050406030204" pitchFamily="18" charset="0"/>
                        </a:rPr>
                        <m:t>=4.8 </m:t>
                      </m:r>
                      <m:r>
                        <a:rPr lang="en-CA" sz="2400">
                          <a:solidFill>
                            <a:schemeClr val="tx1">
                              <a:lumMod val="85000"/>
                              <a:lumOff val="15000"/>
                            </a:schemeClr>
                          </a:solidFill>
                          <a:latin typeface="Cambria Math" panose="02040503050406030204" pitchFamily="18" charset="0"/>
                        </a:rPr>
                        <m:t>𝑘𝑁𝑚</m:t>
                      </m:r>
                    </m:oMath>
                  </m:oMathPara>
                </a14:m>
                <a:endParaRPr lang="en-CA" sz="2400" dirty="0">
                  <a:solidFill>
                    <a:schemeClr val="tx1">
                      <a:lumMod val="85000"/>
                      <a:lumOff val="15000"/>
                    </a:schemeClr>
                  </a:solidFill>
                  <a:latin typeface="Century Gothic" panose="020B0502020202020204" pitchFamily="34" charset="0"/>
                </a:endParaRPr>
              </a:p>
              <a:p>
                <a:pPr marL="0" indent="0">
                  <a:buNone/>
                </a:pPr>
                <a:endParaRPr lang="en-CA" sz="2400" dirty="0">
                  <a:solidFill>
                    <a:schemeClr val="tx1">
                      <a:lumMod val="85000"/>
                      <a:lumOff val="15000"/>
                    </a:schemeClr>
                  </a:solidFill>
                  <a:latin typeface="Century Gothic" panose="020B0502020202020204" pitchFamily="34" charset="0"/>
                </a:endParaRPr>
              </a:p>
              <a:p>
                <a:pPr marL="0" indent="0">
                  <a:buNone/>
                </a:pPr>
                <a14:m>
                  <m:oMathPara xmlns:m="http://schemas.openxmlformats.org/officeDocument/2006/math">
                    <m:oMathParaPr>
                      <m:jc m:val="centerGroup"/>
                    </m:oMathParaPr>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𝑉</m:t>
                          </m:r>
                        </m:e>
                        <m:sub>
                          <m:r>
                            <a:rPr lang="en-CA" sz="2400">
                              <a:solidFill>
                                <a:schemeClr val="tx1">
                                  <a:lumMod val="85000"/>
                                  <a:lumOff val="15000"/>
                                </a:schemeClr>
                              </a:solidFill>
                              <a:latin typeface="Cambria Math" panose="02040503050406030204" pitchFamily="18" charset="0"/>
                            </a:rPr>
                            <m:t>𝑟</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𝑠𝑡𝑖𝑓𝑓𝑒𝑛𝑒𝑟</m:t>
                          </m:r>
                        </m:sub>
                      </m:sSub>
                      <m:r>
                        <a:rPr lang="en-CA" sz="2400">
                          <a:solidFill>
                            <a:schemeClr val="tx1">
                              <a:lumMod val="85000"/>
                              <a:lumOff val="15000"/>
                            </a:schemeClr>
                          </a:solidFill>
                          <a:latin typeface="Cambria Math" panose="02040503050406030204" pitchFamily="18" charset="0"/>
                        </a:rPr>
                        <m:t>=51 </m:t>
                      </m:r>
                      <m:r>
                        <a:rPr lang="en-CA" sz="2400">
                          <a:solidFill>
                            <a:schemeClr val="tx1">
                              <a:lumMod val="85000"/>
                              <a:lumOff val="15000"/>
                            </a:schemeClr>
                          </a:solidFill>
                          <a:latin typeface="Cambria Math" panose="02040503050406030204" pitchFamily="18" charset="0"/>
                        </a:rPr>
                        <m:t>𝑘𝑁</m:t>
                      </m:r>
                      <m:r>
                        <a:rPr lang="en-CA" sz="2400">
                          <a:solidFill>
                            <a:schemeClr val="tx1">
                              <a:lumMod val="85000"/>
                              <a:lumOff val="15000"/>
                            </a:schemeClr>
                          </a:solidFill>
                          <a:latin typeface="Cambria Math" panose="02040503050406030204" pitchFamily="18" charset="0"/>
                        </a:rPr>
                        <m:t>&gt;</m:t>
                      </m:r>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𝑉</m:t>
                          </m:r>
                        </m:e>
                        <m:sub>
                          <m:r>
                            <a:rPr lang="en-CA" sz="2400">
                              <a:solidFill>
                                <a:schemeClr val="tx1">
                                  <a:lumMod val="85000"/>
                                  <a:lumOff val="15000"/>
                                </a:schemeClr>
                              </a:solidFill>
                              <a:latin typeface="Cambria Math" panose="02040503050406030204" pitchFamily="18" charset="0"/>
                            </a:rPr>
                            <m:t>𝑓</m:t>
                          </m:r>
                        </m:sub>
                      </m:sSub>
                      <m:r>
                        <a:rPr lang="en-CA" sz="2400">
                          <a:solidFill>
                            <a:schemeClr val="tx1">
                              <a:lumMod val="85000"/>
                              <a:lumOff val="15000"/>
                            </a:schemeClr>
                          </a:solidFill>
                          <a:latin typeface="Cambria Math" panose="02040503050406030204" pitchFamily="18" charset="0"/>
                        </a:rPr>
                        <m:t>=33 </m:t>
                      </m:r>
                      <m:r>
                        <a:rPr lang="en-CA" sz="2400">
                          <a:solidFill>
                            <a:schemeClr val="tx1">
                              <a:lumMod val="85000"/>
                              <a:lumOff val="15000"/>
                            </a:schemeClr>
                          </a:solidFill>
                          <a:latin typeface="Cambria Math" panose="02040503050406030204" pitchFamily="18" charset="0"/>
                        </a:rPr>
                        <m:t>𝑘𝑁</m:t>
                      </m:r>
                    </m:oMath>
                  </m:oMathPara>
                </a14:m>
                <a:endParaRPr lang="en-CA" sz="2400" dirty="0">
                  <a:solidFill>
                    <a:schemeClr val="tx1">
                      <a:lumMod val="85000"/>
                      <a:lumOff val="15000"/>
                    </a:schemeClr>
                  </a:solidFill>
                  <a:latin typeface="Century Gothic" panose="020B0502020202020204" pitchFamily="34" charset="0"/>
                </a:endParaRPr>
              </a:p>
              <a:p>
                <a:pPr marL="0" indent="0">
                  <a:buNone/>
                </a:pPr>
                <a:endParaRPr lang="en-CA" sz="2400" dirty="0">
                  <a:solidFill>
                    <a:schemeClr val="tx1">
                      <a:lumMod val="85000"/>
                      <a:lumOff val="15000"/>
                    </a:schemeClr>
                  </a:solidFill>
                  <a:latin typeface="Century Gothic" panose="020B0502020202020204" pitchFamily="34" charset="0"/>
                </a:endParaRPr>
              </a:p>
              <a:p>
                <a:r>
                  <a:rPr lang="en-CA" sz="2400" dirty="0">
                    <a:solidFill>
                      <a:schemeClr val="tx1">
                        <a:lumMod val="85000"/>
                        <a:lumOff val="15000"/>
                      </a:schemeClr>
                    </a:solidFill>
                    <a:latin typeface="Century Gothic" panose="020B0502020202020204" pitchFamily="34" charset="0"/>
                  </a:rPr>
                  <a:t>Therefore, the stiffener beams have adequate capacity.</a:t>
                </a:r>
              </a:p>
              <a:p>
                <a:endParaRPr lang="en-CA" sz="2400" dirty="0">
                  <a:solidFill>
                    <a:schemeClr val="tx1">
                      <a:lumMod val="85000"/>
                      <a:lumOff val="15000"/>
                    </a:schemeClr>
                  </a:solidFill>
                  <a:latin typeface="Century Gothic" panose="020B0502020202020204" pitchFamily="34" charset="0"/>
                </a:endParaRPr>
              </a:p>
              <a:p>
                <a:pPr eaLnBrk="1" hangingPunct="1"/>
                <a:endParaRPr lang="en-CA" altLang="en-US" sz="1000" dirty="0">
                  <a:solidFill>
                    <a:schemeClr val="tx1">
                      <a:lumMod val="85000"/>
                      <a:lumOff val="15000"/>
                    </a:schemeClr>
                  </a:solidFill>
                  <a:latin typeface="Century Gothic" panose="020B0502020202020204" pitchFamily="34" charset="0"/>
                </a:endParaRPr>
              </a:p>
              <a:p>
                <a:pPr eaLnBrk="1" hangingPunct="1"/>
                <a:endParaRPr lang="en-CA" altLang="en-US" sz="2400" dirty="0">
                  <a:solidFill>
                    <a:schemeClr val="tx1">
                      <a:lumMod val="85000"/>
                      <a:lumOff val="15000"/>
                    </a:schemeClr>
                  </a:solidFill>
                  <a:latin typeface="Century Gothic" panose="020B0502020202020204" pitchFamily="34" charset="0"/>
                </a:endParaRPr>
              </a:p>
              <a:p>
                <a:pPr eaLnBrk="1" hangingPunct="1"/>
                <a:endParaRPr lang="en-CA" altLang="en-US" sz="2400" dirty="0">
                  <a:solidFill>
                    <a:schemeClr val="tx1">
                      <a:lumMod val="85000"/>
                      <a:lumOff val="15000"/>
                    </a:schemeClr>
                  </a:solidFill>
                  <a:latin typeface="Century Gothic" panose="020B0502020202020204" pitchFamily="34" charset="0"/>
                </a:endParaRPr>
              </a:p>
              <a:p>
                <a:pPr eaLnBrk="1" hangingPunct="1"/>
                <a:endParaRPr lang="en-CA" altLang="en-US" sz="1000" dirty="0">
                  <a:solidFill>
                    <a:schemeClr val="tx1">
                      <a:lumMod val="85000"/>
                      <a:lumOff val="15000"/>
                    </a:schemeClr>
                  </a:solidFill>
                  <a:latin typeface="Century Gothic" panose="020B0502020202020204" pitchFamily="34" charset="0"/>
                </a:endParaRPr>
              </a:p>
              <a:p>
                <a:pPr marL="914400" lvl="1" indent="-457200">
                  <a:buFont typeface="+mj-lt"/>
                  <a:buAutoNum type="arabicPeriod"/>
                </a:pPr>
                <a:endParaRPr lang="en-CA" altLang="en-US" dirty="0">
                  <a:solidFill>
                    <a:schemeClr val="tx1">
                      <a:lumMod val="85000"/>
                      <a:lumOff val="15000"/>
                    </a:schemeClr>
                  </a:solidFill>
                  <a:latin typeface="Century Gothic" panose="020B0502020202020204" pitchFamily="34" charset="0"/>
                </a:endParaRPr>
              </a:p>
              <a:p>
                <a:pPr marL="914400" lvl="1" indent="-457200">
                  <a:buFont typeface="+mj-lt"/>
                  <a:buAutoNum type="arabicPeriod"/>
                </a:pPr>
                <a:endParaRPr lang="en-CA" altLang="en-US" dirty="0">
                  <a:solidFill>
                    <a:schemeClr val="tx1">
                      <a:lumMod val="85000"/>
                      <a:lumOff val="15000"/>
                    </a:schemeClr>
                  </a:solidFill>
                  <a:latin typeface="Century Gothic" panose="020B0502020202020204" pitchFamily="34" charset="0"/>
                </a:endParaRPr>
              </a:p>
              <a:p>
                <a:pPr marL="914400" lvl="1" indent="-457200">
                  <a:buFont typeface="+mj-lt"/>
                  <a:buAutoNum type="arabicPeriod"/>
                </a:pPr>
                <a:endParaRPr lang="en-CA" altLang="en-US" dirty="0">
                  <a:solidFill>
                    <a:schemeClr val="tx1">
                      <a:lumMod val="85000"/>
                      <a:lumOff val="15000"/>
                    </a:schemeClr>
                  </a:solidFill>
                  <a:latin typeface="Century Gothic" panose="020B0502020202020204" pitchFamily="34" charset="0"/>
                </a:endParaRPr>
              </a:p>
            </p:txBody>
          </p:sp>
        </mc:Choice>
        <mc:Fallback xmlns="">
          <p:sp>
            <p:nvSpPr>
              <p:cNvPr id="7" name="Content Placeholder 2">
                <a:extLst>
                  <a:ext uri="{FF2B5EF4-FFF2-40B4-BE49-F238E27FC236}">
                    <a16:creationId xmlns:a16="http://schemas.microsoft.com/office/drawing/2014/main" id="{FA2D0D6C-2370-44D8-8146-C5AC955178BC}"/>
                  </a:ext>
                </a:extLst>
              </p:cNvPr>
              <p:cNvSpPr>
                <a:spLocks noGrp="1" noRot="1" noChangeAspect="1" noMove="1" noResize="1" noEditPoints="1" noAdjustHandles="1" noChangeArrowheads="1" noChangeShapeType="1" noTextEdit="1"/>
              </p:cNvSpPr>
              <p:nvPr>
                <p:ph idx="1"/>
              </p:nvPr>
            </p:nvSpPr>
            <p:spPr>
              <a:xfrm>
                <a:off x="609600" y="1104627"/>
                <a:ext cx="11068050" cy="4299885"/>
              </a:xfrm>
              <a:blipFill>
                <a:blip r:embed="rId3"/>
                <a:stretch>
                  <a:fillRect l="-716" t="-1983"/>
                </a:stretch>
              </a:blipFill>
            </p:spPr>
            <p:txBody>
              <a:bodyPr/>
              <a:lstStyle/>
              <a:p>
                <a:r>
                  <a:rPr lang="en-CA">
                    <a:noFill/>
                  </a:rPr>
                  <a:t> </a:t>
                </a:r>
              </a:p>
            </p:txBody>
          </p:sp>
        </mc:Fallback>
      </mc:AlternateContent>
      <p:sp>
        <p:nvSpPr>
          <p:cNvPr id="2" name="TextBox 1">
            <a:extLst>
              <a:ext uri="{FF2B5EF4-FFF2-40B4-BE49-F238E27FC236}">
                <a16:creationId xmlns:a16="http://schemas.microsoft.com/office/drawing/2014/main" id="{BCB8AE68-C7F5-4289-BA76-532CCD1313DE}"/>
              </a:ext>
            </a:extLst>
          </p:cNvPr>
          <p:cNvSpPr txBox="1"/>
          <p:nvPr/>
        </p:nvSpPr>
        <p:spPr>
          <a:xfrm>
            <a:off x="5879976" y="2424511"/>
            <a:ext cx="1944216" cy="461665"/>
          </a:xfrm>
          <a:prstGeom prst="rect">
            <a:avLst/>
          </a:prstGeom>
          <a:noFill/>
        </p:spPr>
        <p:txBody>
          <a:bodyPr wrap="square" rtlCol="0">
            <a:spAutoFit/>
          </a:bodyPr>
          <a:lstStyle/>
          <a:p>
            <a:r>
              <a:rPr lang="en-US" dirty="0">
                <a:solidFill>
                  <a:schemeClr val="bg1"/>
                </a:solidFill>
              </a:rPr>
              <a:t>deck panel</a:t>
            </a:r>
            <a:endParaRPr lang="en-CA" dirty="0">
              <a:solidFill>
                <a:schemeClr val="bg1"/>
              </a:solidFill>
            </a:endParaRPr>
          </a:p>
        </p:txBody>
      </p:sp>
      <p:sp>
        <p:nvSpPr>
          <p:cNvPr id="9" name="TextBox 8">
            <a:extLst>
              <a:ext uri="{FF2B5EF4-FFF2-40B4-BE49-F238E27FC236}">
                <a16:creationId xmlns:a16="http://schemas.microsoft.com/office/drawing/2014/main" id="{AC370789-62DC-42AE-BC20-6F12B88C5644}"/>
              </a:ext>
            </a:extLst>
          </p:cNvPr>
          <p:cNvSpPr txBox="1"/>
          <p:nvPr/>
        </p:nvSpPr>
        <p:spPr>
          <a:xfrm>
            <a:off x="9650747" y="3248045"/>
            <a:ext cx="1680864" cy="461665"/>
          </a:xfrm>
          <a:prstGeom prst="rect">
            <a:avLst/>
          </a:prstGeom>
          <a:noFill/>
        </p:spPr>
        <p:txBody>
          <a:bodyPr wrap="square" rtlCol="0">
            <a:spAutoFit/>
          </a:bodyPr>
          <a:lstStyle/>
          <a:p>
            <a:r>
              <a:rPr lang="en-US" dirty="0">
                <a:solidFill>
                  <a:schemeClr val="bg1"/>
                </a:solidFill>
              </a:rPr>
              <a:t>deck panel</a:t>
            </a:r>
            <a:endParaRPr lang="en-CA" dirty="0">
              <a:solidFill>
                <a:schemeClr val="bg1"/>
              </a:solidFill>
            </a:endParaRPr>
          </a:p>
        </p:txBody>
      </p:sp>
      <p:sp>
        <p:nvSpPr>
          <p:cNvPr id="10" name="TextBox 9">
            <a:extLst>
              <a:ext uri="{FF2B5EF4-FFF2-40B4-BE49-F238E27FC236}">
                <a16:creationId xmlns:a16="http://schemas.microsoft.com/office/drawing/2014/main" id="{91CBDF87-AF09-4101-B6C1-593642BB8619}"/>
              </a:ext>
            </a:extLst>
          </p:cNvPr>
          <p:cNvSpPr txBox="1"/>
          <p:nvPr/>
        </p:nvSpPr>
        <p:spPr>
          <a:xfrm>
            <a:off x="8112224" y="2835945"/>
            <a:ext cx="839416" cy="461665"/>
          </a:xfrm>
          <a:prstGeom prst="rect">
            <a:avLst/>
          </a:prstGeom>
          <a:noFill/>
        </p:spPr>
        <p:txBody>
          <a:bodyPr wrap="square" rtlCol="0">
            <a:spAutoFit/>
          </a:bodyPr>
          <a:lstStyle/>
          <a:p>
            <a:r>
              <a:rPr lang="en-US" dirty="0">
                <a:solidFill>
                  <a:schemeClr val="bg1"/>
                </a:solidFill>
              </a:rPr>
              <a:t>joint</a:t>
            </a:r>
            <a:endParaRPr lang="en-CA" dirty="0">
              <a:solidFill>
                <a:schemeClr val="bg1"/>
              </a:solidFill>
            </a:endParaRPr>
          </a:p>
        </p:txBody>
      </p:sp>
      <p:cxnSp>
        <p:nvCxnSpPr>
          <p:cNvPr id="11" name="Straight Arrow Connector 10">
            <a:extLst>
              <a:ext uri="{FF2B5EF4-FFF2-40B4-BE49-F238E27FC236}">
                <a16:creationId xmlns:a16="http://schemas.microsoft.com/office/drawing/2014/main" id="{8BAD6765-DB2C-4D93-AC8E-02E7A9C4DD20}"/>
              </a:ext>
            </a:extLst>
          </p:cNvPr>
          <p:cNvCxnSpPr/>
          <p:nvPr/>
        </p:nvCxnSpPr>
        <p:spPr bwMode="auto">
          <a:xfrm>
            <a:off x="8832304" y="3066777"/>
            <a:ext cx="792088" cy="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12" name="Straight Arrow Connector 11">
            <a:extLst>
              <a:ext uri="{FF2B5EF4-FFF2-40B4-BE49-F238E27FC236}">
                <a16:creationId xmlns:a16="http://schemas.microsoft.com/office/drawing/2014/main" id="{E9F24A49-FBB7-4CD7-BD48-564392A5A24F}"/>
              </a:ext>
            </a:extLst>
          </p:cNvPr>
          <p:cNvCxnSpPr/>
          <p:nvPr/>
        </p:nvCxnSpPr>
        <p:spPr bwMode="auto">
          <a:xfrm>
            <a:off x="7536160" y="2650057"/>
            <a:ext cx="792088" cy="0"/>
          </a:xfrm>
          <a:prstGeom prst="straightConnector1">
            <a:avLst/>
          </a:prstGeom>
          <a:solidFill>
            <a:schemeClr val="accent1"/>
          </a:solidFill>
          <a:ln w="38100" cap="flat" cmpd="sng" algn="ctr">
            <a:solidFill>
              <a:schemeClr val="bg1"/>
            </a:solidFill>
            <a:prstDash val="solid"/>
            <a:round/>
            <a:headEnd type="none" w="med" len="med"/>
            <a:tailEnd type="oval" w="med" len="med"/>
          </a:ln>
          <a:effectLst/>
        </p:spPr>
      </p:cxnSp>
      <p:cxnSp>
        <p:nvCxnSpPr>
          <p:cNvPr id="13" name="Straight Arrow Connector 12">
            <a:extLst>
              <a:ext uri="{FF2B5EF4-FFF2-40B4-BE49-F238E27FC236}">
                <a16:creationId xmlns:a16="http://schemas.microsoft.com/office/drawing/2014/main" id="{F78E37AB-F783-4A1B-A8C7-C0D070CF031D}"/>
              </a:ext>
            </a:extLst>
          </p:cNvPr>
          <p:cNvCxnSpPr>
            <a:cxnSpLocks/>
          </p:cNvCxnSpPr>
          <p:nvPr/>
        </p:nvCxnSpPr>
        <p:spPr bwMode="auto">
          <a:xfrm flipV="1">
            <a:off x="11280576" y="3066777"/>
            <a:ext cx="397074" cy="434231"/>
          </a:xfrm>
          <a:prstGeom prst="straightConnector1">
            <a:avLst/>
          </a:prstGeom>
          <a:solidFill>
            <a:schemeClr val="accent1"/>
          </a:solidFill>
          <a:ln w="38100" cap="flat" cmpd="sng" algn="ctr">
            <a:solidFill>
              <a:schemeClr val="bg1"/>
            </a:solidFill>
            <a:prstDash val="solid"/>
            <a:round/>
            <a:headEnd type="none" w="med" len="med"/>
            <a:tailEnd type="oval" w="med" len="med"/>
          </a:ln>
          <a:effectLst/>
        </p:spPr>
      </p:cxnSp>
      <p:sp>
        <p:nvSpPr>
          <p:cNvPr id="16" name="TextBox 15">
            <a:extLst>
              <a:ext uri="{FF2B5EF4-FFF2-40B4-BE49-F238E27FC236}">
                <a16:creationId xmlns:a16="http://schemas.microsoft.com/office/drawing/2014/main" id="{C94FDDD4-C3BC-4B62-808C-0D0487A6941E}"/>
              </a:ext>
            </a:extLst>
          </p:cNvPr>
          <p:cNvSpPr txBox="1"/>
          <p:nvPr/>
        </p:nvSpPr>
        <p:spPr>
          <a:xfrm>
            <a:off x="6958876" y="4701472"/>
            <a:ext cx="3877108" cy="461665"/>
          </a:xfrm>
          <a:prstGeom prst="rect">
            <a:avLst/>
          </a:prstGeom>
          <a:noFill/>
        </p:spPr>
        <p:txBody>
          <a:bodyPr wrap="square" rtlCol="0">
            <a:spAutoFit/>
          </a:bodyPr>
          <a:lstStyle/>
          <a:p>
            <a:r>
              <a:rPr lang="en-US" dirty="0">
                <a:solidFill>
                  <a:schemeClr val="bg1"/>
                </a:solidFill>
              </a:rPr>
              <a:t>stiffener beam across joint</a:t>
            </a:r>
            <a:endParaRPr lang="en-CA" dirty="0">
              <a:solidFill>
                <a:schemeClr val="bg1"/>
              </a:solidFill>
            </a:endParaRPr>
          </a:p>
        </p:txBody>
      </p:sp>
      <p:cxnSp>
        <p:nvCxnSpPr>
          <p:cNvPr id="17" name="Straight Arrow Connector 16">
            <a:extLst>
              <a:ext uri="{FF2B5EF4-FFF2-40B4-BE49-F238E27FC236}">
                <a16:creationId xmlns:a16="http://schemas.microsoft.com/office/drawing/2014/main" id="{6CE1F46E-C5BB-4F51-8460-6D19634F72AE}"/>
              </a:ext>
            </a:extLst>
          </p:cNvPr>
          <p:cNvCxnSpPr>
            <a:cxnSpLocks/>
          </p:cNvCxnSpPr>
          <p:nvPr/>
        </p:nvCxnSpPr>
        <p:spPr bwMode="auto">
          <a:xfrm flipV="1">
            <a:off x="10704512" y="4581128"/>
            <a:ext cx="807099" cy="351177"/>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14" name="Title 4">
            <a:extLst>
              <a:ext uri="{FF2B5EF4-FFF2-40B4-BE49-F238E27FC236}">
                <a16:creationId xmlns:a16="http://schemas.microsoft.com/office/drawing/2014/main" id="{05CC5568-07EB-47B5-AF2D-1FCC99E2432B}"/>
              </a:ext>
            </a:extLst>
          </p:cNvPr>
          <p:cNvSpPr txBox="1">
            <a:spLocks/>
          </p:cNvSpPr>
          <p:nvPr/>
        </p:nvSpPr>
        <p:spPr bwMode="auto">
          <a:xfrm>
            <a:off x="9145002" y="-74013"/>
            <a:ext cx="3048000"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 Stiffener Beams</a:t>
            </a:r>
          </a:p>
        </p:txBody>
      </p:sp>
    </p:spTree>
    <p:extLst>
      <p:ext uri="{BB962C8B-B14F-4D97-AF65-F5344CB8AC3E}">
        <p14:creationId xmlns:p14="http://schemas.microsoft.com/office/powerpoint/2010/main" val="54593493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616D3A-EC30-48E4-BA4F-4A306CCDCAC1}"/>
              </a:ext>
            </a:extLst>
          </p:cNvPr>
          <p:cNvSpPr/>
          <p:nvPr/>
        </p:nvSpPr>
        <p:spPr bwMode="auto">
          <a:xfrm>
            <a:off x="9471025" y="5291934"/>
            <a:ext cx="2601639" cy="147865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dirty="0"/>
          </a:p>
        </p:txBody>
      </p:sp>
      <p:sp>
        <p:nvSpPr>
          <p:cNvPr id="6" name="Title 4">
            <a:extLst>
              <a:ext uri="{FF2B5EF4-FFF2-40B4-BE49-F238E27FC236}">
                <a16:creationId xmlns:a16="http://schemas.microsoft.com/office/drawing/2014/main" id="{0F5B8277-2B34-444B-8291-FEAEA7FBD368}"/>
              </a:ext>
            </a:extLst>
          </p:cNvPr>
          <p:cNvSpPr txBox="1">
            <a:spLocks/>
          </p:cNvSpPr>
          <p:nvPr/>
        </p:nvSpPr>
        <p:spPr bwMode="auto">
          <a:xfrm>
            <a:off x="685799" y="332656"/>
            <a:ext cx="841725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kern="0" dirty="0">
                <a:latin typeface="+mn-lt"/>
              </a:rPr>
              <a:t>Design Example</a:t>
            </a:r>
          </a:p>
        </p:txBody>
      </p:sp>
      <p:sp>
        <p:nvSpPr>
          <p:cNvPr id="10" name="Content Placeholder 2">
            <a:extLst>
              <a:ext uri="{FF2B5EF4-FFF2-40B4-BE49-F238E27FC236}">
                <a16:creationId xmlns:a16="http://schemas.microsoft.com/office/drawing/2014/main" id="{87D9901D-D6E8-4F96-B931-4F727FC7C448}"/>
              </a:ext>
            </a:extLst>
          </p:cNvPr>
          <p:cNvSpPr txBox="1">
            <a:spLocks/>
          </p:cNvSpPr>
          <p:nvPr/>
        </p:nvSpPr>
        <p:spPr bwMode="auto">
          <a:xfrm>
            <a:off x="1127448" y="206084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Tx/>
              <a:buNone/>
              <a:defRPr sz="3200">
                <a:solidFill>
                  <a:schemeClr val="bg2"/>
                </a:solidFill>
                <a:latin typeface="+mn-lt"/>
                <a:ea typeface="+mn-ea"/>
                <a:cs typeface="+mn-cs"/>
              </a:defRPr>
            </a:lvl1pPr>
            <a:lvl2pPr marL="742950" indent="-285750" algn="l" rtl="0" fontAlgn="base">
              <a:spcBef>
                <a:spcPct val="20000"/>
              </a:spcBef>
              <a:spcAft>
                <a:spcPct val="0"/>
              </a:spcAft>
              <a:buChar char="–"/>
              <a:defRPr sz="2800">
                <a:solidFill>
                  <a:schemeClr val="bg2"/>
                </a:solidFill>
                <a:latin typeface="+mn-lt"/>
                <a:ea typeface="+mn-ea"/>
              </a:defRPr>
            </a:lvl2pPr>
            <a:lvl3pPr marL="1143000" indent="-228600" algn="l" rtl="0" fontAlgn="base">
              <a:spcBef>
                <a:spcPct val="20000"/>
              </a:spcBef>
              <a:spcAft>
                <a:spcPct val="0"/>
              </a:spcAft>
              <a:buChar char="•"/>
              <a:defRPr sz="2400">
                <a:solidFill>
                  <a:schemeClr val="bg2"/>
                </a:solidFill>
                <a:latin typeface="+mn-lt"/>
                <a:ea typeface="+mn-ea"/>
              </a:defRPr>
            </a:lvl3pPr>
            <a:lvl4pPr marL="1600200" indent="-228600" algn="l" rtl="0" fontAlgn="base">
              <a:spcBef>
                <a:spcPct val="20000"/>
              </a:spcBef>
              <a:spcAft>
                <a:spcPct val="0"/>
              </a:spcAft>
              <a:buChar char="–"/>
              <a:defRPr sz="2000">
                <a:solidFill>
                  <a:schemeClr val="bg2"/>
                </a:solidFill>
                <a:latin typeface="+mn-lt"/>
                <a:ea typeface="+mn-ea"/>
              </a:defRPr>
            </a:lvl4pPr>
            <a:lvl5pPr marL="2057400" indent="-228600" algn="l" rtl="0" fontAlgn="base">
              <a:spcBef>
                <a:spcPct val="20000"/>
              </a:spcBef>
              <a:spcAft>
                <a:spcPct val="0"/>
              </a:spcAft>
              <a:buChar char="»"/>
              <a:defRPr sz="2000">
                <a:solidFill>
                  <a:schemeClr val="bg2"/>
                </a:solidFill>
                <a:latin typeface="+mn-lt"/>
                <a:ea typeface="+mn-ea"/>
              </a:defRPr>
            </a:lvl5pPr>
            <a:lvl6pPr marL="2514600" indent="-228600" algn="l" rtl="0" fontAlgn="base">
              <a:spcBef>
                <a:spcPct val="20000"/>
              </a:spcBef>
              <a:spcAft>
                <a:spcPct val="0"/>
              </a:spcAft>
              <a:buChar char="»"/>
              <a:defRPr sz="2000">
                <a:solidFill>
                  <a:schemeClr val="bg2"/>
                </a:solidFill>
                <a:latin typeface="+mn-lt"/>
                <a:ea typeface="+mn-ea"/>
              </a:defRPr>
            </a:lvl6pPr>
            <a:lvl7pPr marL="2971800" indent="-228600" algn="l" rtl="0" fontAlgn="base">
              <a:spcBef>
                <a:spcPct val="20000"/>
              </a:spcBef>
              <a:spcAft>
                <a:spcPct val="0"/>
              </a:spcAft>
              <a:buChar char="»"/>
              <a:defRPr sz="2000">
                <a:solidFill>
                  <a:schemeClr val="bg2"/>
                </a:solidFill>
                <a:latin typeface="+mn-lt"/>
                <a:ea typeface="+mn-ea"/>
              </a:defRPr>
            </a:lvl7pPr>
            <a:lvl8pPr marL="3429000" indent="-228600" algn="l" rtl="0" fontAlgn="base">
              <a:spcBef>
                <a:spcPct val="20000"/>
              </a:spcBef>
              <a:spcAft>
                <a:spcPct val="0"/>
              </a:spcAft>
              <a:buChar char="»"/>
              <a:defRPr sz="2000">
                <a:solidFill>
                  <a:schemeClr val="bg2"/>
                </a:solidFill>
                <a:latin typeface="+mn-lt"/>
                <a:ea typeface="+mn-ea"/>
              </a:defRPr>
            </a:lvl8pPr>
            <a:lvl9pPr marL="3886200" indent="-228600" algn="l" rtl="0" fontAlgn="base">
              <a:spcBef>
                <a:spcPct val="20000"/>
              </a:spcBef>
              <a:spcAft>
                <a:spcPct val="0"/>
              </a:spcAft>
              <a:buChar char="»"/>
              <a:defRPr sz="2000">
                <a:solidFill>
                  <a:schemeClr val="bg2"/>
                </a:solidFill>
                <a:latin typeface="+mn-lt"/>
                <a:ea typeface="+mn-ea"/>
              </a:defRPr>
            </a:lvl9pPr>
          </a:lstStyle>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Stiffener Beams</a:t>
            </a:r>
          </a:p>
          <a:p>
            <a:pPr marL="342900" indent="-342900" algn="l" eaLnBrk="1" hangingPunct="1">
              <a:lnSpc>
                <a:spcPct val="150000"/>
              </a:lnSpc>
              <a:buClr>
                <a:srgbClr val="2D86C7"/>
              </a:buClr>
              <a:buSzPct val="150000"/>
              <a:buFont typeface="Arial" panose="020B0604020202020204" pitchFamily="34" charset="0"/>
              <a:buChar char="•"/>
            </a:pPr>
            <a:r>
              <a:rPr lang="en-CA" sz="2400" b="1" kern="0" dirty="0">
                <a:solidFill>
                  <a:srgbClr val="5B5B5B"/>
                </a:solidFill>
                <a:latin typeface="Century Gothic" pitchFamily="34" charset="0"/>
              </a:rPr>
              <a:t>Glued-laminated timber diaphragms</a:t>
            </a:r>
          </a:p>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Connection Design</a:t>
            </a:r>
          </a:p>
        </p:txBody>
      </p:sp>
      <p:sp>
        <p:nvSpPr>
          <p:cNvPr id="5" name="Title 4">
            <a:extLst>
              <a:ext uri="{FF2B5EF4-FFF2-40B4-BE49-F238E27FC236}">
                <a16:creationId xmlns:a16="http://schemas.microsoft.com/office/drawing/2014/main" id="{2EB83C20-C81F-44D7-89C4-D4FBA8889CCF}"/>
              </a:ext>
            </a:extLst>
          </p:cNvPr>
          <p:cNvSpPr txBox="1">
            <a:spLocks/>
          </p:cNvSpPr>
          <p:nvPr/>
        </p:nvSpPr>
        <p:spPr bwMode="auto">
          <a:xfrm>
            <a:off x="8335617" y="-74013"/>
            <a:ext cx="3857385"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 Glulam Timber Diaphragm</a:t>
            </a:r>
          </a:p>
        </p:txBody>
      </p:sp>
    </p:spTree>
    <p:extLst>
      <p:ext uri="{BB962C8B-B14F-4D97-AF65-F5344CB8AC3E}">
        <p14:creationId xmlns:p14="http://schemas.microsoft.com/office/powerpoint/2010/main" val="23030582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9A5998-5874-4C40-BCE7-176648EB3219}"/>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1556148" y="1628800"/>
            <a:ext cx="8428284" cy="4628092"/>
          </a:xfrm>
          <a:prstGeom prst="rect">
            <a:avLst/>
          </a:prstGeom>
        </p:spPr>
      </p:pic>
      <p:sp>
        <p:nvSpPr>
          <p:cNvPr id="7" name="Rectangle 6">
            <a:extLst>
              <a:ext uri="{FF2B5EF4-FFF2-40B4-BE49-F238E27FC236}">
                <a16:creationId xmlns:a16="http://schemas.microsoft.com/office/drawing/2014/main" id="{BFCED8F0-FC9C-48DB-AE5B-8EE2788558B9}"/>
              </a:ext>
            </a:extLst>
          </p:cNvPr>
          <p:cNvSpPr/>
          <p:nvPr/>
        </p:nvSpPr>
        <p:spPr bwMode="auto">
          <a:xfrm>
            <a:off x="-17060" y="437992"/>
            <a:ext cx="6833140" cy="932328"/>
          </a:xfrm>
          <a:prstGeom prst="rect">
            <a:avLst/>
          </a:prstGeom>
          <a:solidFill>
            <a:srgbClr val="2D86C7">
              <a:alpha val="7764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0" name="Title 1">
            <a:extLst>
              <a:ext uri="{FF2B5EF4-FFF2-40B4-BE49-F238E27FC236}">
                <a16:creationId xmlns:a16="http://schemas.microsoft.com/office/drawing/2014/main" id="{2CD4143B-BDA4-42EC-8AE3-A3217DB84707}"/>
              </a:ext>
            </a:extLst>
          </p:cNvPr>
          <p:cNvSpPr txBox="1">
            <a:spLocks/>
          </p:cNvSpPr>
          <p:nvPr/>
        </p:nvSpPr>
        <p:spPr>
          <a:xfrm>
            <a:off x="685800" y="701824"/>
            <a:ext cx="7772400" cy="114300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it-IT" sz="2200" b="1" kern="0" dirty="0">
                <a:solidFill>
                  <a:schemeClr val="bg1"/>
                </a:solidFill>
                <a:latin typeface="+mn-lt"/>
              </a:rPr>
              <a:t>1992 – Wood Highway Bridges (CWC)</a:t>
            </a:r>
          </a:p>
        </p:txBody>
      </p:sp>
      <p:sp>
        <p:nvSpPr>
          <p:cNvPr id="5" name="Title 4">
            <a:extLst>
              <a:ext uri="{FF2B5EF4-FFF2-40B4-BE49-F238E27FC236}">
                <a16:creationId xmlns:a16="http://schemas.microsoft.com/office/drawing/2014/main" id="{7C6F00E1-CD50-4BFA-A3DC-8EA972D864F3}"/>
              </a:ext>
            </a:extLst>
          </p:cNvPr>
          <p:cNvSpPr txBox="1">
            <a:spLocks/>
          </p:cNvSpPr>
          <p:nvPr/>
        </p:nvSpPr>
        <p:spPr bwMode="auto">
          <a:xfrm>
            <a:off x="8899848" y="0"/>
            <a:ext cx="3292153"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Bridge Systems and Sample Bridges</a:t>
            </a:r>
          </a:p>
        </p:txBody>
      </p:sp>
    </p:spTree>
    <p:extLst>
      <p:ext uri="{BB962C8B-B14F-4D97-AF65-F5344CB8AC3E}">
        <p14:creationId xmlns:p14="http://schemas.microsoft.com/office/powerpoint/2010/main" val="76932928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STRUCTURAL ANALYSIS – GLULAM DIAPHRAGMS</a:t>
            </a:r>
          </a:p>
        </p:txBody>
      </p:sp>
      <p:sp>
        <p:nvSpPr>
          <p:cNvPr id="7" name="Content Placeholder 2">
            <a:extLst>
              <a:ext uri="{FF2B5EF4-FFF2-40B4-BE49-F238E27FC236}">
                <a16:creationId xmlns:a16="http://schemas.microsoft.com/office/drawing/2014/main" id="{FA2D0D6C-2370-44D8-8146-C5AC955178BC}"/>
              </a:ext>
            </a:extLst>
          </p:cNvPr>
          <p:cNvSpPr>
            <a:spLocks noGrp="1"/>
          </p:cNvSpPr>
          <p:nvPr>
            <p:ph idx="1"/>
          </p:nvPr>
        </p:nvSpPr>
        <p:spPr>
          <a:xfrm>
            <a:off x="609600" y="1104627"/>
            <a:ext cx="11068050" cy="5432651"/>
          </a:xfrm>
        </p:spPr>
        <p:txBody>
          <a:bodyPr>
            <a:normAutofit/>
          </a:bodyPr>
          <a:lstStyle/>
          <a:p>
            <a:pPr>
              <a:lnSpc>
                <a:spcPct val="100000"/>
              </a:lnSpc>
            </a:pPr>
            <a:r>
              <a:rPr lang="en-CA" sz="2400" dirty="0">
                <a:solidFill>
                  <a:schemeClr val="tx1">
                    <a:lumMod val="85000"/>
                    <a:lumOff val="15000"/>
                  </a:schemeClr>
                </a:solidFill>
                <a:latin typeface="Century Gothic" panose="020B0502020202020204" pitchFamily="34" charset="0"/>
              </a:rPr>
              <a:t>Glulam timber diaphragms brace the girders against lateral-torsional buckling</a:t>
            </a:r>
          </a:p>
          <a:p>
            <a:pPr>
              <a:lnSpc>
                <a:spcPct val="100000"/>
              </a:lnSpc>
            </a:pPr>
            <a:r>
              <a:rPr lang="en-CA" sz="2400" dirty="0">
                <a:solidFill>
                  <a:schemeClr val="tx1">
                    <a:lumMod val="85000"/>
                    <a:lumOff val="15000"/>
                  </a:schemeClr>
                </a:solidFill>
                <a:latin typeface="Century Gothic" panose="020B0502020202020204" pitchFamily="34" charset="0"/>
              </a:rPr>
              <a:t>Maintain the relative spacing of the girders</a:t>
            </a:r>
          </a:p>
          <a:p>
            <a:pPr>
              <a:lnSpc>
                <a:spcPct val="100000"/>
              </a:lnSpc>
            </a:pPr>
            <a:r>
              <a:rPr lang="en-CA" sz="2400" dirty="0">
                <a:solidFill>
                  <a:schemeClr val="tx1">
                    <a:lumMod val="85000"/>
                    <a:lumOff val="15000"/>
                  </a:schemeClr>
                </a:solidFill>
                <a:latin typeface="Century Gothic" panose="020B0502020202020204" pitchFamily="34" charset="0"/>
              </a:rPr>
              <a:t>Transmit lateral load between girders</a:t>
            </a:r>
          </a:p>
          <a:p>
            <a:pPr lvl="1">
              <a:lnSpc>
                <a:spcPct val="100000"/>
              </a:lnSpc>
            </a:pPr>
            <a:r>
              <a:rPr lang="en-CA" sz="2000" dirty="0">
                <a:solidFill>
                  <a:schemeClr val="tx1">
                    <a:lumMod val="85000"/>
                    <a:lumOff val="15000"/>
                  </a:schemeClr>
                </a:solidFill>
                <a:latin typeface="Century Gothic" panose="020B0502020202020204" pitchFamily="34" charset="0"/>
              </a:rPr>
              <a:t>at midspan for spans &lt; 12 m and</a:t>
            </a:r>
          </a:p>
          <a:p>
            <a:pPr lvl="1">
              <a:lnSpc>
                <a:spcPct val="100000"/>
              </a:lnSpc>
            </a:pPr>
            <a:r>
              <a:rPr lang="en-CA" sz="2000" dirty="0">
                <a:solidFill>
                  <a:schemeClr val="tx1">
                    <a:lumMod val="85000"/>
                    <a:lumOff val="15000"/>
                  </a:schemeClr>
                </a:solidFill>
                <a:latin typeface="Century Gothic" panose="020B0502020202020204" pitchFamily="34" charset="0"/>
              </a:rPr>
              <a:t>Third-points for spans  &gt;= 12 m</a:t>
            </a:r>
          </a:p>
          <a:p>
            <a:pPr>
              <a:lnSpc>
                <a:spcPct val="100000"/>
              </a:lnSpc>
            </a:pPr>
            <a:r>
              <a:rPr lang="en-CA" sz="2400" dirty="0">
                <a:solidFill>
                  <a:schemeClr val="tx1">
                    <a:lumMod val="85000"/>
                    <a:lumOff val="15000"/>
                  </a:schemeClr>
                </a:solidFill>
                <a:latin typeface="Century Gothic" panose="020B0502020202020204" pitchFamily="34" charset="0"/>
              </a:rPr>
              <a:t>Abutment diaphragms in the design are offset 600 mm forward from the bearings to not interfere with the bearing assemblies</a:t>
            </a:r>
          </a:p>
          <a:p>
            <a:pPr eaLnBrk="1" hangingPunct="1"/>
            <a:endParaRPr lang="en-CA" altLang="en-US" sz="1000" dirty="0">
              <a:solidFill>
                <a:schemeClr val="tx1">
                  <a:lumMod val="85000"/>
                  <a:lumOff val="15000"/>
                </a:schemeClr>
              </a:solidFill>
              <a:latin typeface="Century Gothic" panose="020B0502020202020204" pitchFamily="34" charset="0"/>
            </a:endParaRPr>
          </a:p>
          <a:p>
            <a:pPr eaLnBrk="1" hangingPunct="1"/>
            <a:r>
              <a:rPr lang="en-CA" altLang="en-US" sz="2400" dirty="0">
                <a:solidFill>
                  <a:schemeClr val="tx1">
                    <a:lumMod val="85000"/>
                    <a:lumOff val="15000"/>
                  </a:schemeClr>
                </a:solidFill>
                <a:latin typeface="Century Gothic" panose="020B0502020202020204" pitchFamily="34" charset="0"/>
              </a:rPr>
              <a:t>Diaphragms should be as deep as possible (per CHBDC clause 9.20.2)</a:t>
            </a:r>
          </a:p>
          <a:p>
            <a:pPr lvl="1"/>
            <a:r>
              <a:rPr lang="en-CA" altLang="en-US" sz="2000" dirty="0">
                <a:solidFill>
                  <a:schemeClr val="tx1">
                    <a:lumMod val="85000"/>
                    <a:lumOff val="15000"/>
                  </a:schemeClr>
                </a:solidFill>
                <a:latin typeface="Century Gothic" panose="020B0502020202020204" pitchFamily="34" charset="0"/>
              </a:rPr>
              <a:t>Design example detailed to provide a 25 mm gap between diaphragms and stiffener beams for air circulation</a:t>
            </a:r>
          </a:p>
          <a:p>
            <a:r>
              <a:rPr lang="en-CA" altLang="en-US" sz="2400" dirty="0">
                <a:solidFill>
                  <a:schemeClr val="tx1">
                    <a:lumMod val="85000"/>
                    <a:lumOff val="15000"/>
                  </a:schemeClr>
                </a:solidFill>
                <a:latin typeface="Century Gothic" panose="020B0502020202020204" pitchFamily="34" charset="0"/>
              </a:rPr>
              <a:t>Tie roads are located a 222 mm from the underside of the girder</a:t>
            </a:r>
          </a:p>
          <a:p>
            <a:pPr eaLnBrk="1" hangingPunct="1"/>
            <a:endParaRPr lang="en-CA" altLang="en-US" sz="2400" dirty="0">
              <a:solidFill>
                <a:schemeClr val="tx1">
                  <a:lumMod val="85000"/>
                  <a:lumOff val="15000"/>
                </a:schemeClr>
              </a:solidFill>
              <a:latin typeface="Century Gothic" panose="020B0502020202020204" pitchFamily="34" charset="0"/>
            </a:endParaRPr>
          </a:p>
          <a:p>
            <a:pPr eaLnBrk="1" hangingPunct="1"/>
            <a:endParaRPr lang="en-CA" altLang="en-US" sz="1000" dirty="0">
              <a:solidFill>
                <a:schemeClr val="tx1">
                  <a:lumMod val="85000"/>
                  <a:lumOff val="15000"/>
                </a:schemeClr>
              </a:solidFill>
              <a:latin typeface="Century Gothic" panose="020B0502020202020204" pitchFamily="34" charset="0"/>
            </a:endParaRPr>
          </a:p>
          <a:p>
            <a:pPr marL="914400" lvl="1" indent="-457200">
              <a:buFont typeface="+mj-lt"/>
              <a:buAutoNum type="arabicPeriod"/>
            </a:pPr>
            <a:endParaRPr lang="en-CA" altLang="en-US" dirty="0">
              <a:solidFill>
                <a:schemeClr val="tx1">
                  <a:lumMod val="85000"/>
                  <a:lumOff val="15000"/>
                </a:schemeClr>
              </a:solidFill>
              <a:latin typeface="Century Gothic" panose="020B0502020202020204" pitchFamily="34" charset="0"/>
            </a:endParaRPr>
          </a:p>
          <a:p>
            <a:pPr marL="914400" lvl="1" indent="-457200">
              <a:buFont typeface="+mj-lt"/>
              <a:buAutoNum type="arabicPeriod"/>
            </a:pPr>
            <a:endParaRPr lang="en-CA" altLang="en-US" dirty="0">
              <a:solidFill>
                <a:schemeClr val="tx1">
                  <a:lumMod val="85000"/>
                  <a:lumOff val="15000"/>
                </a:schemeClr>
              </a:solidFill>
              <a:latin typeface="Century Gothic" panose="020B0502020202020204" pitchFamily="34" charset="0"/>
            </a:endParaRPr>
          </a:p>
          <a:p>
            <a:pPr marL="914400" lvl="1" indent="-457200">
              <a:buFont typeface="+mj-lt"/>
              <a:buAutoNum type="arabicPeriod"/>
            </a:pPr>
            <a:endParaRPr lang="en-CA" altLang="en-US" dirty="0">
              <a:solidFill>
                <a:schemeClr val="tx1">
                  <a:lumMod val="85000"/>
                  <a:lumOff val="15000"/>
                </a:schemeClr>
              </a:solidFill>
              <a:latin typeface="Century Gothic" panose="020B0502020202020204" pitchFamily="34" charset="0"/>
            </a:endParaRPr>
          </a:p>
        </p:txBody>
      </p:sp>
      <p:cxnSp>
        <p:nvCxnSpPr>
          <p:cNvPr id="11" name="Straight Arrow Connector 10">
            <a:extLst>
              <a:ext uri="{FF2B5EF4-FFF2-40B4-BE49-F238E27FC236}">
                <a16:creationId xmlns:a16="http://schemas.microsoft.com/office/drawing/2014/main" id="{8BAD6765-DB2C-4D93-AC8E-02E7A9C4DD20}"/>
              </a:ext>
            </a:extLst>
          </p:cNvPr>
          <p:cNvCxnSpPr/>
          <p:nvPr/>
        </p:nvCxnSpPr>
        <p:spPr bwMode="auto">
          <a:xfrm>
            <a:off x="8832304" y="3066777"/>
            <a:ext cx="792088" cy="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13" name="Straight Arrow Connector 12">
            <a:extLst>
              <a:ext uri="{FF2B5EF4-FFF2-40B4-BE49-F238E27FC236}">
                <a16:creationId xmlns:a16="http://schemas.microsoft.com/office/drawing/2014/main" id="{F78E37AB-F783-4A1B-A8C7-C0D070CF031D}"/>
              </a:ext>
            </a:extLst>
          </p:cNvPr>
          <p:cNvCxnSpPr>
            <a:cxnSpLocks/>
          </p:cNvCxnSpPr>
          <p:nvPr/>
        </p:nvCxnSpPr>
        <p:spPr bwMode="auto">
          <a:xfrm flipV="1">
            <a:off x="11280576" y="3066777"/>
            <a:ext cx="397074" cy="434231"/>
          </a:xfrm>
          <a:prstGeom prst="straightConnector1">
            <a:avLst/>
          </a:prstGeom>
          <a:solidFill>
            <a:schemeClr val="accent1"/>
          </a:solidFill>
          <a:ln w="38100" cap="flat" cmpd="sng" algn="ctr">
            <a:solidFill>
              <a:schemeClr val="bg1"/>
            </a:solidFill>
            <a:prstDash val="solid"/>
            <a:round/>
            <a:headEnd type="none" w="med" len="med"/>
            <a:tailEnd type="oval" w="med" len="med"/>
          </a:ln>
          <a:effectLst/>
        </p:spPr>
      </p:cxnSp>
      <p:sp>
        <p:nvSpPr>
          <p:cNvPr id="16" name="TextBox 15">
            <a:extLst>
              <a:ext uri="{FF2B5EF4-FFF2-40B4-BE49-F238E27FC236}">
                <a16:creationId xmlns:a16="http://schemas.microsoft.com/office/drawing/2014/main" id="{C94FDDD4-C3BC-4B62-808C-0D0487A6941E}"/>
              </a:ext>
            </a:extLst>
          </p:cNvPr>
          <p:cNvSpPr txBox="1"/>
          <p:nvPr/>
        </p:nvSpPr>
        <p:spPr>
          <a:xfrm>
            <a:off x="6958876" y="4701472"/>
            <a:ext cx="3877108" cy="461665"/>
          </a:xfrm>
          <a:prstGeom prst="rect">
            <a:avLst/>
          </a:prstGeom>
          <a:noFill/>
        </p:spPr>
        <p:txBody>
          <a:bodyPr wrap="square" rtlCol="0">
            <a:spAutoFit/>
          </a:bodyPr>
          <a:lstStyle/>
          <a:p>
            <a:r>
              <a:rPr lang="en-US" dirty="0">
                <a:solidFill>
                  <a:schemeClr val="bg1"/>
                </a:solidFill>
              </a:rPr>
              <a:t>stiffener beam across joint</a:t>
            </a:r>
            <a:endParaRPr lang="en-CA" dirty="0">
              <a:solidFill>
                <a:schemeClr val="bg1"/>
              </a:solidFill>
            </a:endParaRPr>
          </a:p>
        </p:txBody>
      </p:sp>
      <p:cxnSp>
        <p:nvCxnSpPr>
          <p:cNvPr id="17" name="Straight Arrow Connector 16">
            <a:extLst>
              <a:ext uri="{FF2B5EF4-FFF2-40B4-BE49-F238E27FC236}">
                <a16:creationId xmlns:a16="http://schemas.microsoft.com/office/drawing/2014/main" id="{6CE1F46E-C5BB-4F51-8460-6D19634F72AE}"/>
              </a:ext>
            </a:extLst>
          </p:cNvPr>
          <p:cNvCxnSpPr>
            <a:cxnSpLocks/>
          </p:cNvCxnSpPr>
          <p:nvPr/>
        </p:nvCxnSpPr>
        <p:spPr bwMode="auto">
          <a:xfrm flipV="1">
            <a:off x="10704512" y="4581128"/>
            <a:ext cx="807099" cy="351177"/>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8" name="Title 4">
            <a:extLst>
              <a:ext uri="{FF2B5EF4-FFF2-40B4-BE49-F238E27FC236}">
                <a16:creationId xmlns:a16="http://schemas.microsoft.com/office/drawing/2014/main" id="{6D82A2F6-3EA8-43A7-B2B6-15EBB6D27718}"/>
              </a:ext>
            </a:extLst>
          </p:cNvPr>
          <p:cNvSpPr txBox="1">
            <a:spLocks/>
          </p:cNvSpPr>
          <p:nvPr/>
        </p:nvSpPr>
        <p:spPr bwMode="auto">
          <a:xfrm>
            <a:off x="9145002" y="-74013"/>
            <a:ext cx="3048000"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 Stiffener Beams</a:t>
            </a:r>
          </a:p>
        </p:txBody>
      </p:sp>
    </p:spTree>
    <p:extLst>
      <p:ext uri="{BB962C8B-B14F-4D97-AF65-F5344CB8AC3E}">
        <p14:creationId xmlns:p14="http://schemas.microsoft.com/office/powerpoint/2010/main" val="11393465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STRUCTURAL ANALYSIS – GLULAM DIAPHRAGMS</a:t>
            </a:r>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FA2D0D6C-2370-44D8-8146-C5AC955178BC}"/>
                  </a:ext>
                </a:extLst>
              </p:cNvPr>
              <p:cNvSpPr>
                <a:spLocks noGrp="1"/>
              </p:cNvSpPr>
              <p:nvPr>
                <p:ph idx="1"/>
              </p:nvPr>
            </p:nvSpPr>
            <p:spPr>
              <a:xfrm>
                <a:off x="609600" y="1104627"/>
                <a:ext cx="11068050" cy="5432651"/>
              </a:xfrm>
            </p:spPr>
            <p:txBody>
              <a:bodyPr>
                <a:normAutofit fontScale="92500"/>
              </a:bodyPr>
              <a:lstStyle/>
              <a:p>
                <a:pPr>
                  <a:lnSpc>
                    <a:spcPct val="100000"/>
                  </a:lnSpc>
                </a:pPr>
                <a:r>
                  <a:rPr lang="en-CA" sz="2400" dirty="0">
                    <a:solidFill>
                      <a:schemeClr val="tx1">
                        <a:lumMod val="85000"/>
                        <a:lumOff val="15000"/>
                      </a:schemeClr>
                    </a:solidFill>
                    <a:latin typeface="Century Gothic" panose="020B0502020202020204" pitchFamily="34" charset="0"/>
                  </a:rPr>
                  <a:t>Assuming a linear-elastic stress distribution, the lever between the resultant tensile and compression forces is</a:t>
                </a:r>
              </a:p>
              <a:p>
                <a:pPr marL="0" indent="0">
                  <a:lnSpc>
                    <a:spcPct val="100000"/>
                  </a:lnSpc>
                  <a:buNone/>
                </a:pPr>
                <a14:m>
                  <m:oMathPara xmlns:m="http://schemas.openxmlformats.org/officeDocument/2006/math">
                    <m:oMathParaPr>
                      <m:jc m:val="centerGroup"/>
                    </m:oMathParaPr>
                    <m:oMath xmlns:m="http://schemas.openxmlformats.org/officeDocument/2006/math">
                      <m:r>
                        <a:rPr lang="en-CA" sz="2400">
                          <a:solidFill>
                            <a:schemeClr val="tx1">
                              <a:lumMod val="85000"/>
                              <a:lumOff val="15000"/>
                            </a:schemeClr>
                          </a:solidFill>
                          <a:latin typeface="Cambria Math" panose="02040503050406030204" pitchFamily="18" charset="0"/>
                        </a:rPr>
                        <m:t>𝑒</m:t>
                      </m:r>
                      <m:r>
                        <a:rPr lang="en-CA" sz="2400">
                          <a:solidFill>
                            <a:schemeClr val="tx1">
                              <a:lumMod val="85000"/>
                              <a:lumOff val="15000"/>
                            </a:schemeClr>
                          </a:solidFill>
                          <a:latin typeface="Cambria Math" panose="02040503050406030204" pitchFamily="18" charset="0"/>
                        </a:rPr>
                        <m:t>=2×</m:t>
                      </m:r>
                      <m:d>
                        <m:dPr>
                          <m:ctrlPr>
                            <a:rPr lang="en-CA" sz="2400" i="1">
                              <a:solidFill>
                                <a:schemeClr val="tx1">
                                  <a:lumMod val="85000"/>
                                  <a:lumOff val="15000"/>
                                </a:schemeClr>
                              </a:solidFill>
                              <a:latin typeface="Cambria Math" panose="02040503050406030204" pitchFamily="18" charset="0"/>
                            </a:rPr>
                          </m:ctrlPr>
                        </m:dPr>
                        <m:e>
                          <m:f>
                            <m:fPr>
                              <m:ctrlPr>
                                <a:rPr lang="en-CA" sz="2400" i="1">
                                  <a:solidFill>
                                    <a:schemeClr val="tx1">
                                      <a:lumMod val="85000"/>
                                      <a:lumOff val="15000"/>
                                    </a:schemeClr>
                                  </a:solidFill>
                                  <a:latin typeface="Cambria Math" panose="02040503050406030204" pitchFamily="18" charset="0"/>
                                </a:rPr>
                              </m:ctrlPr>
                            </m:fPr>
                            <m:num>
                              <m:r>
                                <a:rPr lang="en-CA" sz="2400">
                                  <a:solidFill>
                                    <a:schemeClr val="tx1">
                                      <a:lumMod val="85000"/>
                                      <a:lumOff val="15000"/>
                                    </a:schemeClr>
                                  </a:solidFill>
                                  <a:latin typeface="Cambria Math" panose="02040503050406030204" pitchFamily="18" charset="0"/>
                                </a:rPr>
                                <m:t>1.634 </m:t>
                              </m:r>
                              <m:r>
                                <a:rPr lang="en-CA" sz="2400">
                                  <a:solidFill>
                                    <a:schemeClr val="tx1">
                                      <a:lumMod val="85000"/>
                                      <a:lumOff val="15000"/>
                                    </a:schemeClr>
                                  </a:solidFill>
                                  <a:latin typeface="Cambria Math" panose="02040503050406030204" pitchFamily="18" charset="0"/>
                                </a:rPr>
                                <m:t>𝑚</m:t>
                              </m:r>
                            </m:num>
                            <m:den>
                              <m:r>
                                <a:rPr lang="en-CA" sz="2400">
                                  <a:solidFill>
                                    <a:schemeClr val="tx1">
                                      <a:lumMod val="85000"/>
                                      <a:lumOff val="15000"/>
                                    </a:schemeClr>
                                  </a:solidFill>
                                  <a:latin typeface="Cambria Math" panose="02040503050406030204" pitchFamily="18" charset="0"/>
                                </a:rPr>
                                <m:t>2</m:t>
                              </m:r>
                            </m:den>
                          </m:f>
                          <m:r>
                            <a:rPr lang="en-CA" sz="2400">
                              <a:solidFill>
                                <a:schemeClr val="tx1">
                                  <a:lumMod val="85000"/>
                                  <a:lumOff val="15000"/>
                                </a:schemeClr>
                              </a:solidFill>
                              <a:latin typeface="Cambria Math" panose="02040503050406030204" pitchFamily="18" charset="0"/>
                            </a:rPr>
                            <m:t>×</m:t>
                          </m:r>
                          <m:f>
                            <m:fPr>
                              <m:ctrlPr>
                                <a:rPr lang="en-CA" sz="2400" i="1">
                                  <a:solidFill>
                                    <a:schemeClr val="tx1">
                                      <a:lumMod val="85000"/>
                                      <a:lumOff val="15000"/>
                                    </a:schemeClr>
                                  </a:solidFill>
                                  <a:latin typeface="Cambria Math" panose="02040503050406030204" pitchFamily="18" charset="0"/>
                                </a:rPr>
                              </m:ctrlPr>
                            </m:fPr>
                            <m:num>
                              <m:r>
                                <a:rPr lang="en-CA" sz="2400">
                                  <a:solidFill>
                                    <a:schemeClr val="tx1">
                                      <a:lumMod val="85000"/>
                                      <a:lumOff val="15000"/>
                                    </a:schemeClr>
                                  </a:solidFill>
                                  <a:latin typeface="Cambria Math" panose="02040503050406030204" pitchFamily="18" charset="0"/>
                                </a:rPr>
                                <m:t>2</m:t>
                              </m:r>
                            </m:num>
                            <m:den>
                              <m:r>
                                <a:rPr lang="en-CA" sz="2400">
                                  <a:solidFill>
                                    <a:schemeClr val="tx1">
                                      <a:lumMod val="85000"/>
                                      <a:lumOff val="15000"/>
                                    </a:schemeClr>
                                  </a:solidFill>
                                  <a:latin typeface="Cambria Math" panose="02040503050406030204" pitchFamily="18" charset="0"/>
                                </a:rPr>
                                <m:t>3</m:t>
                              </m:r>
                            </m:den>
                          </m:f>
                        </m:e>
                      </m:d>
                      <m:r>
                        <a:rPr lang="en-CA" sz="2400">
                          <a:solidFill>
                            <a:schemeClr val="tx1">
                              <a:lumMod val="85000"/>
                              <a:lumOff val="15000"/>
                            </a:schemeClr>
                          </a:solidFill>
                          <a:latin typeface="Cambria Math" panose="02040503050406030204" pitchFamily="18" charset="0"/>
                        </a:rPr>
                        <m:t>=1.090 </m:t>
                      </m:r>
                      <m:r>
                        <a:rPr lang="en-CA" sz="2400">
                          <a:solidFill>
                            <a:schemeClr val="tx1">
                              <a:lumMod val="85000"/>
                              <a:lumOff val="15000"/>
                            </a:schemeClr>
                          </a:solidFill>
                          <a:latin typeface="Cambria Math" panose="02040503050406030204" pitchFamily="18" charset="0"/>
                        </a:rPr>
                        <m:t>𝑚</m:t>
                      </m:r>
                    </m:oMath>
                  </m:oMathPara>
                </a14:m>
                <a:endParaRPr lang="en-CA" sz="2400" dirty="0">
                  <a:solidFill>
                    <a:schemeClr val="tx1">
                      <a:lumMod val="85000"/>
                      <a:lumOff val="15000"/>
                    </a:schemeClr>
                  </a:solidFill>
                  <a:latin typeface="Century Gothic" panose="020B0502020202020204" pitchFamily="34" charset="0"/>
                </a:endParaRPr>
              </a:p>
              <a:p>
                <a:pPr>
                  <a:lnSpc>
                    <a:spcPct val="100000"/>
                  </a:lnSpc>
                </a:pPr>
                <a:r>
                  <a:rPr lang="en-CA" sz="2400" dirty="0">
                    <a:solidFill>
                      <a:schemeClr val="tx1">
                        <a:lumMod val="85000"/>
                        <a:lumOff val="15000"/>
                      </a:schemeClr>
                    </a:solidFill>
                    <a:latin typeface="Century Gothic" panose="020B0502020202020204" pitchFamily="34" charset="0"/>
                  </a:rPr>
                  <a:t>The total compression force within the compression zone of the girder is</a:t>
                </a:r>
              </a:p>
              <a:p>
                <a:pPr marL="0" indent="0">
                  <a:lnSpc>
                    <a:spcPct val="100000"/>
                  </a:lnSpc>
                  <a:buNone/>
                </a:pPr>
                <a14:m>
                  <m:oMathPara xmlns:m="http://schemas.openxmlformats.org/officeDocument/2006/math">
                    <m:oMathParaPr>
                      <m:jc m:val="centerGroup"/>
                    </m:oMathParaPr>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𝐶</m:t>
                          </m:r>
                        </m:e>
                        <m:sub>
                          <m:r>
                            <a:rPr lang="en-CA" sz="2400">
                              <a:solidFill>
                                <a:schemeClr val="tx1">
                                  <a:lumMod val="85000"/>
                                  <a:lumOff val="15000"/>
                                </a:schemeClr>
                              </a:solidFill>
                              <a:latin typeface="Cambria Math" panose="02040503050406030204" pitchFamily="18" charset="0"/>
                            </a:rPr>
                            <m:t>𝑓</m:t>
                          </m:r>
                        </m:sub>
                      </m:sSub>
                      <m:r>
                        <a:rPr lang="en-CA" sz="2400">
                          <a:solidFill>
                            <a:schemeClr val="tx1">
                              <a:lumMod val="85000"/>
                              <a:lumOff val="15000"/>
                            </a:schemeClr>
                          </a:solidFill>
                          <a:latin typeface="Cambria Math" panose="02040503050406030204" pitchFamily="18" charset="0"/>
                        </a:rPr>
                        <m:t>=</m:t>
                      </m:r>
                      <m:f>
                        <m:fPr>
                          <m:ctrlPr>
                            <a:rPr lang="en-CA" sz="2400" i="1">
                              <a:solidFill>
                                <a:schemeClr val="tx1">
                                  <a:lumMod val="85000"/>
                                  <a:lumOff val="15000"/>
                                </a:schemeClr>
                              </a:solidFill>
                              <a:latin typeface="Cambria Math" panose="02040503050406030204" pitchFamily="18" charset="0"/>
                            </a:rPr>
                          </m:ctrlPr>
                        </m:fPr>
                        <m:num>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𝑀</m:t>
                              </m:r>
                            </m:e>
                            <m:sub>
                              <m:r>
                                <a:rPr lang="en-CA" sz="2400">
                                  <a:solidFill>
                                    <a:schemeClr val="tx1">
                                      <a:lumMod val="85000"/>
                                      <a:lumOff val="15000"/>
                                    </a:schemeClr>
                                  </a:solidFill>
                                  <a:latin typeface="Cambria Math" panose="02040503050406030204" pitchFamily="18" charset="0"/>
                                </a:rPr>
                                <m:t>𝑓</m:t>
                              </m:r>
                            </m:sub>
                          </m:sSub>
                        </m:num>
                        <m:den>
                          <m:r>
                            <a:rPr lang="en-CA" sz="2400">
                              <a:solidFill>
                                <a:schemeClr val="tx1">
                                  <a:lumMod val="85000"/>
                                  <a:lumOff val="15000"/>
                                </a:schemeClr>
                              </a:solidFill>
                              <a:latin typeface="Cambria Math" panose="02040503050406030204" pitchFamily="18" charset="0"/>
                            </a:rPr>
                            <m:t>𝑒</m:t>
                          </m:r>
                        </m:den>
                      </m:f>
                      <m:r>
                        <a:rPr lang="en-CA" sz="2400">
                          <a:solidFill>
                            <a:schemeClr val="tx1">
                              <a:lumMod val="85000"/>
                              <a:lumOff val="15000"/>
                            </a:schemeClr>
                          </a:solidFill>
                          <a:latin typeface="Cambria Math" panose="02040503050406030204" pitchFamily="18" charset="0"/>
                        </a:rPr>
                        <m:t>=</m:t>
                      </m:r>
                      <m:f>
                        <m:fPr>
                          <m:ctrlPr>
                            <a:rPr lang="en-CA" sz="2400" i="1">
                              <a:solidFill>
                                <a:schemeClr val="tx1">
                                  <a:lumMod val="85000"/>
                                  <a:lumOff val="15000"/>
                                </a:schemeClr>
                              </a:solidFill>
                              <a:latin typeface="Cambria Math" panose="02040503050406030204" pitchFamily="18" charset="0"/>
                            </a:rPr>
                          </m:ctrlPr>
                        </m:fPr>
                        <m:num>
                          <m:r>
                            <a:rPr lang="en-CA" sz="2400">
                              <a:solidFill>
                                <a:schemeClr val="tx1">
                                  <a:lumMod val="85000"/>
                                  <a:lumOff val="15000"/>
                                </a:schemeClr>
                              </a:solidFill>
                              <a:latin typeface="Cambria Math" panose="02040503050406030204" pitchFamily="18" charset="0"/>
                            </a:rPr>
                            <m:t>1474 </m:t>
                          </m:r>
                          <m:r>
                            <a:rPr lang="en-CA" sz="2400">
                              <a:solidFill>
                                <a:schemeClr val="tx1">
                                  <a:lumMod val="85000"/>
                                  <a:lumOff val="15000"/>
                                </a:schemeClr>
                              </a:solidFill>
                              <a:latin typeface="Cambria Math" panose="02040503050406030204" pitchFamily="18" charset="0"/>
                            </a:rPr>
                            <m:t>𝑘𝑁𝑚</m:t>
                          </m:r>
                        </m:num>
                        <m:den>
                          <m:r>
                            <a:rPr lang="en-CA" sz="2400">
                              <a:solidFill>
                                <a:schemeClr val="tx1">
                                  <a:lumMod val="85000"/>
                                  <a:lumOff val="15000"/>
                                </a:schemeClr>
                              </a:solidFill>
                              <a:latin typeface="Cambria Math" panose="02040503050406030204" pitchFamily="18" charset="0"/>
                            </a:rPr>
                            <m:t>1.090 </m:t>
                          </m:r>
                          <m:r>
                            <a:rPr lang="en-CA" sz="2400">
                              <a:solidFill>
                                <a:schemeClr val="tx1">
                                  <a:lumMod val="85000"/>
                                  <a:lumOff val="15000"/>
                                </a:schemeClr>
                              </a:solidFill>
                              <a:latin typeface="Cambria Math" panose="02040503050406030204" pitchFamily="18" charset="0"/>
                            </a:rPr>
                            <m:t>𝑚</m:t>
                          </m:r>
                        </m:den>
                      </m:f>
                      <m:r>
                        <a:rPr lang="en-CA" sz="2400">
                          <a:solidFill>
                            <a:schemeClr val="tx1">
                              <a:lumMod val="85000"/>
                              <a:lumOff val="15000"/>
                            </a:schemeClr>
                          </a:solidFill>
                          <a:latin typeface="Cambria Math" panose="02040503050406030204" pitchFamily="18" charset="0"/>
                        </a:rPr>
                        <m:t>=1353 </m:t>
                      </m:r>
                      <m:r>
                        <a:rPr lang="en-CA" sz="2400">
                          <a:solidFill>
                            <a:schemeClr val="tx1">
                              <a:lumMod val="85000"/>
                              <a:lumOff val="15000"/>
                            </a:schemeClr>
                          </a:solidFill>
                          <a:latin typeface="Cambria Math" panose="02040503050406030204" pitchFamily="18" charset="0"/>
                        </a:rPr>
                        <m:t>𝑘𝑁</m:t>
                      </m:r>
                    </m:oMath>
                  </m:oMathPara>
                </a14:m>
                <a:endParaRPr lang="en-CA" sz="2400" dirty="0">
                  <a:solidFill>
                    <a:schemeClr val="tx1">
                      <a:lumMod val="85000"/>
                      <a:lumOff val="15000"/>
                    </a:schemeClr>
                  </a:solidFill>
                  <a:latin typeface="Century Gothic" panose="020B0502020202020204" pitchFamily="34" charset="0"/>
                </a:endParaRPr>
              </a:p>
              <a:p>
                <a:pPr>
                  <a:lnSpc>
                    <a:spcPct val="100000"/>
                  </a:lnSpc>
                </a:pPr>
                <a:r>
                  <a:rPr lang="en-CA" sz="2400" dirty="0">
                    <a:solidFill>
                      <a:schemeClr val="tx1">
                        <a:lumMod val="85000"/>
                        <a:lumOff val="15000"/>
                      </a:schemeClr>
                    </a:solidFill>
                    <a:latin typeface="Century Gothic" panose="020B0502020202020204" pitchFamily="34" charset="0"/>
                  </a:rPr>
                  <a:t>The lateral brace force to be resisted by the diaphragm, in either tension or compression, is</a:t>
                </a:r>
              </a:p>
              <a:p>
                <a:pPr marL="0" indent="0">
                  <a:lnSpc>
                    <a:spcPct val="100000"/>
                  </a:lnSpc>
                  <a:buNone/>
                </a:pPr>
                <a14:m>
                  <m:oMathPara xmlns:m="http://schemas.openxmlformats.org/officeDocument/2006/math">
                    <m:oMathParaPr>
                      <m:jc m:val="centerGroup"/>
                    </m:oMathParaPr>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𝐹</m:t>
                          </m:r>
                        </m:e>
                        <m:sub>
                          <m:r>
                            <a:rPr lang="en-CA" sz="2400">
                              <a:solidFill>
                                <a:schemeClr val="tx1">
                                  <a:lumMod val="85000"/>
                                  <a:lumOff val="15000"/>
                                </a:schemeClr>
                              </a:solidFill>
                              <a:latin typeface="Cambria Math" panose="02040503050406030204" pitchFamily="18" charset="0"/>
                            </a:rPr>
                            <m:t>𝑏𝑟𝑎𝑐𝑒</m:t>
                          </m:r>
                        </m:sub>
                      </m:sSub>
                      <m:r>
                        <a:rPr lang="en-CA" sz="2400">
                          <a:solidFill>
                            <a:schemeClr val="tx1">
                              <a:lumMod val="85000"/>
                              <a:lumOff val="15000"/>
                            </a:schemeClr>
                          </a:solidFill>
                          <a:latin typeface="Cambria Math" panose="02040503050406030204" pitchFamily="18" charset="0"/>
                        </a:rPr>
                        <m:t>=± 0.02×</m:t>
                      </m:r>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𝐶</m:t>
                          </m:r>
                        </m:e>
                        <m:sub>
                          <m:r>
                            <a:rPr lang="en-CA" sz="2400">
                              <a:solidFill>
                                <a:schemeClr val="tx1">
                                  <a:lumMod val="85000"/>
                                  <a:lumOff val="15000"/>
                                </a:schemeClr>
                              </a:solidFill>
                              <a:latin typeface="Cambria Math" panose="02040503050406030204" pitchFamily="18" charset="0"/>
                            </a:rPr>
                            <m:t>𝑓</m:t>
                          </m:r>
                        </m:sub>
                      </m:sSub>
                      <m:r>
                        <a:rPr lang="en-CA" sz="2400">
                          <a:solidFill>
                            <a:schemeClr val="tx1">
                              <a:lumMod val="85000"/>
                              <a:lumOff val="15000"/>
                            </a:schemeClr>
                          </a:solidFill>
                          <a:latin typeface="Cambria Math" panose="02040503050406030204" pitchFamily="18" charset="0"/>
                        </a:rPr>
                        <m:t>=± 0.02×1353 </m:t>
                      </m:r>
                      <m:r>
                        <a:rPr lang="en-CA" sz="2400">
                          <a:solidFill>
                            <a:schemeClr val="tx1">
                              <a:lumMod val="85000"/>
                              <a:lumOff val="15000"/>
                            </a:schemeClr>
                          </a:solidFill>
                          <a:latin typeface="Cambria Math" panose="02040503050406030204" pitchFamily="18" charset="0"/>
                        </a:rPr>
                        <m:t>𝑘𝑁</m:t>
                      </m:r>
                      <m:r>
                        <a:rPr lang="en-CA" sz="2400">
                          <a:solidFill>
                            <a:schemeClr val="tx1">
                              <a:lumMod val="85000"/>
                              <a:lumOff val="15000"/>
                            </a:schemeClr>
                          </a:solidFill>
                          <a:latin typeface="Cambria Math" panose="02040503050406030204" pitchFamily="18" charset="0"/>
                        </a:rPr>
                        <m:t>=± 27 </m:t>
                      </m:r>
                      <m:r>
                        <a:rPr lang="en-CA" sz="2400">
                          <a:solidFill>
                            <a:schemeClr val="tx1">
                              <a:lumMod val="85000"/>
                              <a:lumOff val="15000"/>
                            </a:schemeClr>
                          </a:solidFill>
                          <a:latin typeface="Cambria Math" panose="02040503050406030204" pitchFamily="18" charset="0"/>
                        </a:rPr>
                        <m:t>𝑘𝑁</m:t>
                      </m:r>
                    </m:oMath>
                  </m:oMathPara>
                </a14:m>
                <a:endParaRPr lang="en-CA" sz="2400" dirty="0">
                  <a:solidFill>
                    <a:schemeClr val="tx1">
                      <a:lumMod val="85000"/>
                      <a:lumOff val="15000"/>
                    </a:schemeClr>
                  </a:solidFill>
                  <a:latin typeface="Century Gothic" panose="020B0502020202020204" pitchFamily="34" charset="0"/>
                </a:endParaRPr>
              </a:p>
              <a:p>
                <a:pPr>
                  <a:lnSpc>
                    <a:spcPct val="100000"/>
                  </a:lnSpc>
                </a:pPr>
                <a:r>
                  <a:rPr lang="en-CA" sz="2400" dirty="0">
                    <a:solidFill>
                      <a:schemeClr val="tx1">
                        <a:lumMod val="85000"/>
                        <a:lumOff val="15000"/>
                      </a:schemeClr>
                    </a:solidFill>
                    <a:latin typeface="Century Gothic" panose="020B0502020202020204" pitchFamily="34" charset="0"/>
                  </a:rPr>
                  <a:t>The maximum factored force experienced by a tie rod due to external loads is 46 kN in tension. The maximum factored tie rod force, considering both forces arising from external loads and bracing of the girders is</a:t>
                </a:r>
              </a:p>
              <a:p>
                <a:pPr marL="0" indent="0">
                  <a:lnSpc>
                    <a:spcPct val="100000"/>
                  </a:lnSpc>
                  <a:buNone/>
                </a:pPr>
                <a14:m>
                  <m:oMathPara xmlns:m="http://schemas.openxmlformats.org/officeDocument/2006/math">
                    <m:oMathParaPr>
                      <m:jc m:val="centerGroup"/>
                    </m:oMathParaPr>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𝑇</m:t>
                          </m:r>
                        </m:e>
                        <m:sub>
                          <m:r>
                            <a:rPr lang="en-CA" sz="2400">
                              <a:solidFill>
                                <a:schemeClr val="tx1">
                                  <a:lumMod val="85000"/>
                                  <a:lumOff val="15000"/>
                                </a:schemeClr>
                              </a:solidFill>
                              <a:latin typeface="Cambria Math" panose="02040503050406030204" pitchFamily="18" charset="0"/>
                            </a:rPr>
                            <m:t>𝑓</m:t>
                          </m:r>
                        </m:sub>
                      </m:sSub>
                      <m:r>
                        <a:rPr lang="en-CA" sz="2400">
                          <a:solidFill>
                            <a:schemeClr val="tx1">
                              <a:lumMod val="85000"/>
                              <a:lumOff val="15000"/>
                            </a:schemeClr>
                          </a:solidFill>
                          <a:latin typeface="Cambria Math" panose="02040503050406030204" pitchFamily="18" charset="0"/>
                        </a:rPr>
                        <m:t>=46 </m:t>
                      </m:r>
                      <m:r>
                        <a:rPr lang="en-CA" sz="2400">
                          <a:solidFill>
                            <a:schemeClr val="tx1">
                              <a:lumMod val="85000"/>
                              <a:lumOff val="15000"/>
                            </a:schemeClr>
                          </a:solidFill>
                          <a:latin typeface="Cambria Math" panose="02040503050406030204" pitchFamily="18" charset="0"/>
                        </a:rPr>
                        <m:t>𝑘𝑁</m:t>
                      </m:r>
                      <m:r>
                        <a:rPr lang="en-CA" sz="2400">
                          <a:solidFill>
                            <a:schemeClr val="tx1">
                              <a:lumMod val="85000"/>
                              <a:lumOff val="15000"/>
                            </a:schemeClr>
                          </a:solidFill>
                          <a:latin typeface="Cambria Math" panose="02040503050406030204" pitchFamily="18" charset="0"/>
                        </a:rPr>
                        <m:t>+27 </m:t>
                      </m:r>
                      <m:r>
                        <a:rPr lang="en-CA" sz="2400">
                          <a:solidFill>
                            <a:schemeClr val="tx1">
                              <a:lumMod val="85000"/>
                              <a:lumOff val="15000"/>
                            </a:schemeClr>
                          </a:solidFill>
                          <a:latin typeface="Cambria Math" panose="02040503050406030204" pitchFamily="18" charset="0"/>
                        </a:rPr>
                        <m:t>𝑘𝑁</m:t>
                      </m:r>
                      <m:r>
                        <a:rPr lang="en-CA" sz="2400">
                          <a:solidFill>
                            <a:schemeClr val="tx1">
                              <a:lumMod val="85000"/>
                              <a:lumOff val="15000"/>
                            </a:schemeClr>
                          </a:solidFill>
                          <a:latin typeface="Cambria Math" panose="02040503050406030204" pitchFamily="18" charset="0"/>
                        </a:rPr>
                        <m:t>=73 </m:t>
                      </m:r>
                      <m:r>
                        <a:rPr lang="en-CA" sz="2400">
                          <a:solidFill>
                            <a:schemeClr val="tx1">
                              <a:lumMod val="85000"/>
                              <a:lumOff val="15000"/>
                            </a:schemeClr>
                          </a:solidFill>
                          <a:latin typeface="Cambria Math" panose="02040503050406030204" pitchFamily="18" charset="0"/>
                        </a:rPr>
                        <m:t>𝑘𝑁</m:t>
                      </m:r>
                    </m:oMath>
                  </m:oMathPara>
                </a14:m>
                <a:endParaRPr lang="en-CA" sz="2400" dirty="0">
                  <a:solidFill>
                    <a:schemeClr val="tx1">
                      <a:lumMod val="85000"/>
                      <a:lumOff val="15000"/>
                    </a:schemeClr>
                  </a:solidFill>
                  <a:latin typeface="Century Gothic" panose="020B0502020202020204" pitchFamily="34" charset="0"/>
                </a:endParaRPr>
              </a:p>
              <a:p>
                <a:pPr marL="0" indent="0">
                  <a:lnSpc>
                    <a:spcPct val="100000"/>
                  </a:lnSpc>
                  <a:buNone/>
                </a:pPr>
                <a:endParaRPr lang="en-CA" sz="2400" dirty="0">
                  <a:solidFill>
                    <a:schemeClr val="tx1">
                      <a:lumMod val="85000"/>
                      <a:lumOff val="15000"/>
                    </a:schemeClr>
                  </a:solidFill>
                  <a:latin typeface="Century Gothic" panose="020B0502020202020204" pitchFamily="34" charset="0"/>
                </a:endParaRPr>
              </a:p>
              <a:p>
                <a:pPr eaLnBrk="1" hangingPunct="1"/>
                <a:endParaRPr lang="en-CA" altLang="en-US" sz="2400" dirty="0">
                  <a:solidFill>
                    <a:schemeClr val="tx1">
                      <a:lumMod val="85000"/>
                      <a:lumOff val="15000"/>
                    </a:schemeClr>
                  </a:solidFill>
                  <a:latin typeface="Century Gothic" panose="020B0502020202020204" pitchFamily="34" charset="0"/>
                </a:endParaRPr>
              </a:p>
              <a:p>
                <a:pPr eaLnBrk="1" hangingPunct="1"/>
                <a:endParaRPr lang="en-CA" altLang="en-US" sz="1000" dirty="0">
                  <a:solidFill>
                    <a:schemeClr val="tx1">
                      <a:lumMod val="85000"/>
                      <a:lumOff val="15000"/>
                    </a:schemeClr>
                  </a:solidFill>
                  <a:latin typeface="Century Gothic" panose="020B0502020202020204" pitchFamily="34" charset="0"/>
                </a:endParaRPr>
              </a:p>
              <a:p>
                <a:pPr marL="914400" lvl="1" indent="-457200">
                  <a:buFont typeface="+mj-lt"/>
                  <a:buAutoNum type="arabicPeriod"/>
                </a:pPr>
                <a:endParaRPr lang="en-CA" altLang="en-US" dirty="0">
                  <a:solidFill>
                    <a:schemeClr val="tx1">
                      <a:lumMod val="85000"/>
                      <a:lumOff val="15000"/>
                    </a:schemeClr>
                  </a:solidFill>
                  <a:latin typeface="Century Gothic" panose="020B0502020202020204" pitchFamily="34" charset="0"/>
                </a:endParaRPr>
              </a:p>
              <a:p>
                <a:pPr marL="914400" lvl="1" indent="-457200">
                  <a:buFont typeface="+mj-lt"/>
                  <a:buAutoNum type="arabicPeriod"/>
                </a:pPr>
                <a:endParaRPr lang="en-CA" altLang="en-US" dirty="0">
                  <a:solidFill>
                    <a:schemeClr val="tx1">
                      <a:lumMod val="85000"/>
                      <a:lumOff val="15000"/>
                    </a:schemeClr>
                  </a:solidFill>
                  <a:latin typeface="Century Gothic" panose="020B0502020202020204" pitchFamily="34" charset="0"/>
                </a:endParaRPr>
              </a:p>
              <a:p>
                <a:pPr marL="914400" lvl="1" indent="-457200">
                  <a:buFont typeface="+mj-lt"/>
                  <a:buAutoNum type="arabicPeriod"/>
                </a:pPr>
                <a:endParaRPr lang="en-CA" altLang="en-US" dirty="0">
                  <a:solidFill>
                    <a:schemeClr val="tx1">
                      <a:lumMod val="85000"/>
                      <a:lumOff val="15000"/>
                    </a:schemeClr>
                  </a:solidFill>
                  <a:latin typeface="Century Gothic" panose="020B0502020202020204" pitchFamily="34" charset="0"/>
                </a:endParaRPr>
              </a:p>
            </p:txBody>
          </p:sp>
        </mc:Choice>
        <mc:Fallback xmlns="">
          <p:sp>
            <p:nvSpPr>
              <p:cNvPr id="7" name="Content Placeholder 2">
                <a:extLst>
                  <a:ext uri="{FF2B5EF4-FFF2-40B4-BE49-F238E27FC236}">
                    <a16:creationId xmlns:a16="http://schemas.microsoft.com/office/drawing/2014/main" id="{FA2D0D6C-2370-44D8-8146-C5AC955178BC}"/>
                  </a:ext>
                </a:extLst>
              </p:cNvPr>
              <p:cNvSpPr>
                <a:spLocks noGrp="1" noRot="1" noChangeAspect="1" noMove="1" noResize="1" noEditPoints="1" noAdjustHandles="1" noChangeArrowheads="1" noChangeShapeType="1" noTextEdit="1"/>
              </p:cNvSpPr>
              <p:nvPr>
                <p:ph idx="1"/>
              </p:nvPr>
            </p:nvSpPr>
            <p:spPr>
              <a:xfrm>
                <a:off x="609600" y="1104627"/>
                <a:ext cx="11068050" cy="5432651"/>
              </a:xfrm>
              <a:blipFill>
                <a:blip r:embed="rId3"/>
                <a:stretch>
                  <a:fillRect l="-606" t="-786" r="-716"/>
                </a:stretch>
              </a:blipFill>
            </p:spPr>
            <p:txBody>
              <a:bodyPr/>
              <a:lstStyle/>
              <a:p>
                <a:r>
                  <a:rPr lang="en-CA">
                    <a:noFill/>
                  </a:rPr>
                  <a:t> </a:t>
                </a:r>
              </a:p>
            </p:txBody>
          </p:sp>
        </mc:Fallback>
      </mc:AlternateContent>
      <p:cxnSp>
        <p:nvCxnSpPr>
          <p:cNvPr id="11" name="Straight Arrow Connector 10">
            <a:extLst>
              <a:ext uri="{FF2B5EF4-FFF2-40B4-BE49-F238E27FC236}">
                <a16:creationId xmlns:a16="http://schemas.microsoft.com/office/drawing/2014/main" id="{8BAD6765-DB2C-4D93-AC8E-02E7A9C4DD20}"/>
              </a:ext>
            </a:extLst>
          </p:cNvPr>
          <p:cNvCxnSpPr/>
          <p:nvPr/>
        </p:nvCxnSpPr>
        <p:spPr bwMode="auto">
          <a:xfrm>
            <a:off x="8832304" y="3066777"/>
            <a:ext cx="792088" cy="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13" name="Straight Arrow Connector 12">
            <a:extLst>
              <a:ext uri="{FF2B5EF4-FFF2-40B4-BE49-F238E27FC236}">
                <a16:creationId xmlns:a16="http://schemas.microsoft.com/office/drawing/2014/main" id="{F78E37AB-F783-4A1B-A8C7-C0D070CF031D}"/>
              </a:ext>
            </a:extLst>
          </p:cNvPr>
          <p:cNvCxnSpPr>
            <a:cxnSpLocks/>
          </p:cNvCxnSpPr>
          <p:nvPr/>
        </p:nvCxnSpPr>
        <p:spPr bwMode="auto">
          <a:xfrm flipV="1">
            <a:off x="11280576" y="3066777"/>
            <a:ext cx="397074" cy="434231"/>
          </a:xfrm>
          <a:prstGeom prst="straightConnector1">
            <a:avLst/>
          </a:prstGeom>
          <a:solidFill>
            <a:schemeClr val="accent1"/>
          </a:solidFill>
          <a:ln w="38100" cap="flat" cmpd="sng" algn="ctr">
            <a:solidFill>
              <a:schemeClr val="bg1"/>
            </a:solidFill>
            <a:prstDash val="solid"/>
            <a:round/>
            <a:headEnd type="none" w="med" len="med"/>
            <a:tailEnd type="oval" w="med" len="med"/>
          </a:ln>
          <a:effectLst/>
        </p:spPr>
      </p:cxnSp>
      <p:cxnSp>
        <p:nvCxnSpPr>
          <p:cNvPr id="17" name="Straight Arrow Connector 16">
            <a:extLst>
              <a:ext uri="{FF2B5EF4-FFF2-40B4-BE49-F238E27FC236}">
                <a16:creationId xmlns:a16="http://schemas.microsoft.com/office/drawing/2014/main" id="{6CE1F46E-C5BB-4F51-8460-6D19634F72AE}"/>
              </a:ext>
            </a:extLst>
          </p:cNvPr>
          <p:cNvCxnSpPr>
            <a:cxnSpLocks/>
          </p:cNvCxnSpPr>
          <p:nvPr/>
        </p:nvCxnSpPr>
        <p:spPr bwMode="auto">
          <a:xfrm flipV="1">
            <a:off x="10704512" y="4581128"/>
            <a:ext cx="807099" cy="351177"/>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8" name="Title 4">
            <a:extLst>
              <a:ext uri="{FF2B5EF4-FFF2-40B4-BE49-F238E27FC236}">
                <a16:creationId xmlns:a16="http://schemas.microsoft.com/office/drawing/2014/main" id="{431F6ECE-EBA4-4A6D-95BC-85591FE9F34B}"/>
              </a:ext>
            </a:extLst>
          </p:cNvPr>
          <p:cNvSpPr txBox="1">
            <a:spLocks/>
          </p:cNvSpPr>
          <p:nvPr/>
        </p:nvSpPr>
        <p:spPr bwMode="auto">
          <a:xfrm>
            <a:off x="9145002" y="-74013"/>
            <a:ext cx="3048000"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 Stiffener Beams</a:t>
            </a:r>
          </a:p>
        </p:txBody>
      </p:sp>
    </p:spTree>
    <p:extLst>
      <p:ext uri="{BB962C8B-B14F-4D97-AF65-F5344CB8AC3E}">
        <p14:creationId xmlns:p14="http://schemas.microsoft.com/office/powerpoint/2010/main" val="249047970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STRUCTURAL ANALYSIS – GLULAM DIAPHRAGMS</a:t>
            </a:r>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FA2D0D6C-2370-44D8-8146-C5AC955178BC}"/>
                  </a:ext>
                </a:extLst>
              </p:cNvPr>
              <p:cNvSpPr>
                <a:spLocks noGrp="1"/>
              </p:cNvSpPr>
              <p:nvPr>
                <p:ph idx="1"/>
              </p:nvPr>
            </p:nvSpPr>
            <p:spPr>
              <a:xfrm>
                <a:off x="609600" y="1104627"/>
                <a:ext cx="11068050" cy="5432651"/>
              </a:xfrm>
            </p:spPr>
            <p:txBody>
              <a:bodyPr>
                <a:normAutofit/>
              </a:bodyPr>
              <a:lstStyle/>
              <a:p>
                <a:pPr>
                  <a:lnSpc>
                    <a:spcPct val="100000"/>
                  </a:lnSpc>
                </a:pPr>
                <a:r>
                  <a:rPr lang="en-CA" sz="2200" dirty="0">
                    <a:solidFill>
                      <a:schemeClr val="tx1">
                        <a:lumMod val="85000"/>
                        <a:lumOff val="15000"/>
                      </a:schemeClr>
                    </a:solidFill>
                    <a:latin typeface="Century Gothic" panose="020B0502020202020204" pitchFamily="34" charset="0"/>
                  </a:rPr>
                  <a:t>From the computer structure analysis model, the maximum axial stress in a diaphragm is 0.83 MPa. Using the tie rod spacing of 1140 mm, the additional factored axial stress in the diaphragm due to bracing the girders at ULS is</a:t>
                </a:r>
              </a:p>
              <a:p>
                <a:pPr>
                  <a:lnSpc>
                    <a:spcPct val="100000"/>
                  </a:lnSpc>
                </a:pPr>
                <a:endParaRPr lang="en-CA" sz="2200" dirty="0">
                  <a:solidFill>
                    <a:schemeClr val="tx1">
                      <a:lumMod val="85000"/>
                      <a:lumOff val="15000"/>
                    </a:schemeClr>
                  </a:solidFill>
                  <a:latin typeface="Century Gothic" panose="020B0502020202020204" pitchFamily="34" charset="0"/>
                </a:endParaRPr>
              </a:p>
              <a:p>
                <a:pPr marL="0" indent="0">
                  <a:lnSpc>
                    <a:spcPct val="100000"/>
                  </a:lnSpc>
                  <a:buNone/>
                </a:pPr>
                <a14:m>
                  <m:oMathPara xmlns:m="http://schemas.openxmlformats.org/officeDocument/2006/math">
                    <m:oMathParaPr>
                      <m:jc m:val="centerGroup"/>
                    </m:oMathParaPr>
                    <m:oMath xmlns:m="http://schemas.openxmlformats.org/officeDocument/2006/math">
                      <m:f>
                        <m:fPr>
                          <m:ctrlPr>
                            <a:rPr lang="en-CA" sz="2200" i="1">
                              <a:solidFill>
                                <a:schemeClr val="tx1">
                                  <a:lumMod val="85000"/>
                                  <a:lumOff val="15000"/>
                                </a:schemeClr>
                              </a:solidFill>
                              <a:latin typeface="Cambria Math" panose="02040503050406030204" pitchFamily="18" charset="0"/>
                            </a:rPr>
                          </m:ctrlPr>
                        </m:fPr>
                        <m:num>
                          <m:r>
                            <a:rPr lang="en-CA" sz="2200">
                              <a:solidFill>
                                <a:schemeClr val="tx1">
                                  <a:lumMod val="85000"/>
                                  <a:lumOff val="15000"/>
                                </a:schemeClr>
                              </a:solidFill>
                              <a:latin typeface="Cambria Math" panose="02040503050406030204" pitchFamily="18" charset="0"/>
                            </a:rPr>
                            <m:t>27 </m:t>
                          </m:r>
                          <m:r>
                            <a:rPr lang="en-CA" sz="2200">
                              <a:solidFill>
                                <a:schemeClr val="tx1">
                                  <a:lumMod val="85000"/>
                                  <a:lumOff val="15000"/>
                                </a:schemeClr>
                              </a:solidFill>
                              <a:latin typeface="Cambria Math" panose="02040503050406030204" pitchFamily="18" charset="0"/>
                            </a:rPr>
                            <m:t>𝑘𝑁</m:t>
                          </m:r>
                        </m:num>
                        <m:den>
                          <m:r>
                            <a:rPr lang="en-CA" sz="2200">
                              <a:solidFill>
                                <a:schemeClr val="tx1">
                                  <a:lumMod val="85000"/>
                                  <a:lumOff val="15000"/>
                                </a:schemeClr>
                              </a:solidFill>
                              <a:latin typeface="Cambria Math" panose="02040503050406030204" pitchFamily="18" charset="0"/>
                            </a:rPr>
                            <m:t>130 </m:t>
                          </m:r>
                          <m:r>
                            <a:rPr lang="en-CA" sz="2200">
                              <a:solidFill>
                                <a:schemeClr val="tx1">
                                  <a:lumMod val="85000"/>
                                  <a:lumOff val="15000"/>
                                </a:schemeClr>
                              </a:solidFill>
                              <a:latin typeface="Cambria Math" panose="02040503050406030204" pitchFamily="18" charset="0"/>
                            </a:rPr>
                            <m:t>𝑚𝑚</m:t>
                          </m:r>
                          <m:r>
                            <a:rPr lang="en-CA" sz="2200">
                              <a:solidFill>
                                <a:schemeClr val="tx1">
                                  <a:lumMod val="85000"/>
                                  <a:lumOff val="15000"/>
                                </a:schemeClr>
                              </a:solidFill>
                              <a:latin typeface="Cambria Math" panose="02040503050406030204" pitchFamily="18" charset="0"/>
                            </a:rPr>
                            <m:t>×1406 </m:t>
                          </m:r>
                          <m:r>
                            <a:rPr lang="en-CA" sz="2200">
                              <a:solidFill>
                                <a:schemeClr val="tx1">
                                  <a:lumMod val="85000"/>
                                  <a:lumOff val="15000"/>
                                </a:schemeClr>
                              </a:solidFill>
                              <a:latin typeface="Cambria Math" panose="02040503050406030204" pitchFamily="18" charset="0"/>
                            </a:rPr>
                            <m:t>𝑚𝑚</m:t>
                          </m:r>
                        </m:den>
                      </m:f>
                      <m:r>
                        <a:rPr lang="en-CA" sz="2200">
                          <a:solidFill>
                            <a:schemeClr val="tx1">
                              <a:lumMod val="85000"/>
                              <a:lumOff val="15000"/>
                            </a:schemeClr>
                          </a:solidFill>
                          <a:latin typeface="Cambria Math" panose="02040503050406030204" pitchFamily="18" charset="0"/>
                        </a:rPr>
                        <m:t>×</m:t>
                      </m:r>
                      <m:f>
                        <m:fPr>
                          <m:ctrlPr>
                            <a:rPr lang="en-CA" sz="2200" i="1">
                              <a:solidFill>
                                <a:schemeClr val="tx1">
                                  <a:lumMod val="85000"/>
                                  <a:lumOff val="15000"/>
                                </a:schemeClr>
                              </a:solidFill>
                              <a:latin typeface="Cambria Math" panose="02040503050406030204" pitchFamily="18" charset="0"/>
                            </a:rPr>
                          </m:ctrlPr>
                        </m:fPr>
                        <m:num>
                          <m:r>
                            <a:rPr lang="en-CA" sz="2200">
                              <a:solidFill>
                                <a:schemeClr val="tx1">
                                  <a:lumMod val="85000"/>
                                  <a:lumOff val="15000"/>
                                </a:schemeClr>
                              </a:solidFill>
                              <a:latin typeface="Cambria Math" panose="02040503050406030204" pitchFamily="18" charset="0"/>
                            </a:rPr>
                            <m:t>1000 </m:t>
                          </m:r>
                          <m:r>
                            <a:rPr lang="en-CA" sz="2200">
                              <a:solidFill>
                                <a:schemeClr val="tx1">
                                  <a:lumMod val="85000"/>
                                  <a:lumOff val="15000"/>
                                </a:schemeClr>
                              </a:solidFill>
                              <a:latin typeface="Cambria Math" panose="02040503050406030204" pitchFamily="18" charset="0"/>
                            </a:rPr>
                            <m:t>𝑁</m:t>
                          </m:r>
                        </m:num>
                        <m:den>
                          <m:r>
                            <a:rPr lang="en-CA" sz="2200">
                              <a:solidFill>
                                <a:schemeClr val="tx1">
                                  <a:lumMod val="85000"/>
                                  <a:lumOff val="15000"/>
                                </a:schemeClr>
                              </a:solidFill>
                              <a:latin typeface="Cambria Math" panose="02040503050406030204" pitchFamily="18" charset="0"/>
                            </a:rPr>
                            <m:t>𝑘𝑁</m:t>
                          </m:r>
                        </m:den>
                      </m:f>
                      <m:r>
                        <a:rPr lang="en-CA" sz="2200">
                          <a:solidFill>
                            <a:schemeClr val="tx1">
                              <a:lumMod val="85000"/>
                              <a:lumOff val="15000"/>
                            </a:schemeClr>
                          </a:solidFill>
                          <a:latin typeface="Cambria Math" panose="02040503050406030204" pitchFamily="18" charset="0"/>
                        </a:rPr>
                        <m:t>+</m:t>
                      </m:r>
                      <m:f>
                        <m:fPr>
                          <m:ctrlPr>
                            <a:rPr lang="en-CA" sz="2200" i="1">
                              <a:solidFill>
                                <a:schemeClr val="tx1">
                                  <a:lumMod val="85000"/>
                                  <a:lumOff val="15000"/>
                                </a:schemeClr>
                              </a:solidFill>
                              <a:latin typeface="Cambria Math" panose="02040503050406030204" pitchFamily="18" charset="0"/>
                            </a:rPr>
                          </m:ctrlPr>
                        </m:fPr>
                        <m:num>
                          <m:r>
                            <a:rPr lang="en-CA" sz="2200">
                              <a:solidFill>
                                <a:schemeClr val="tx1">
                                  <a:lumMod val="85000"/>
                                  <a:lumOff val="15000"/>
                                </a:schemeClr>
                              </a:solidFill>
                              <a:latin typeface="Cambria Math" panose="02040503050406030204" pitchFamily="18" charset="0"/>
                            </a:rPr>
                            <m:t>27 </m:t>
                          </m:r>
                          <m:r>
                            <a:rPr lang="en-CA" sz="2200">
                              <a:solidFill>
                                <a:schemeClr val="tx1">
                                  <a:lumMod val="85000"/>
                                  <a:lumOff val="15000"/>
                                </a:schemeClr>
                              </a:solidFill>
                              <a:latin typeface="Cambria Math" panose="02040503050406030204" pitchFamily="18" charset="0"/>
                            </a:rPr>
                            <m:t>𝑘𝑁</m:t>
                          </m:r>
                          <m:r>
                            <a:rPr lang="en-CA" sz="2200">
                              <a:solidFill>
                                <a:schemeClr val="tx1">
                                  <a:lumMod val="85000"/>
                                  <a:lumOff val="15000"/>
                                </a:schemeClr>
                              </a:solidFill>
                              <a:latin typeface="Cambria Math" panose="02040503050406030204" pitchFamily="18" charset="0"/>
                            </a:rPr>
                            <m:t>×1.140 </m:t>
                          </m:r>
                          <m:r>
                            <a:rPr lang="en-CA" sz="2200">
                              <a:solidFill>
                                <a:schemeClr val="tx1">
                                  <a:lumMod val="85000"/>
                                  <a:lumOff val="15000"/>
                                </a:schemeClr>
                              </a:solidFill>
                              <a:latin typeface="Cambria Math" panose="02040503050406030204" pitchFamily="18" charset="0"/>
                            </a:rPr>
                            <m:t>𝑚</m:t>
                          </m:r>
                        </m:num>
                        <m:den>
                          <m:r>
                            <a:rPr lang="en-CA" sz="2200">
                              <a:solidFill>
                                <a:schemeClr val="tx1">
                                  <a:lumMod val="85000"/>
                                  <a:lumOff val="15000"/>
                                </a:schemeClr>
                              </a:solidFill>
                              <a:latin typeface="Cambria Math" panose="02040503050406030204" pitchFamily="18" charset="0"/>
                            </a:rPr>
                            <m:t>130×</m:t>
                          </m:r>
                          <m:sSup>
                            <m:sSupPr>
                              <m:ctrlPr>
                                <a:rPr lang="en-CA" sz="2200" i="1">
                                  <a:solidFill>
                                    <a:schemeClr val="tx1">
                                      <a:lumMod val="85000"/>
                                      <a:lumOff val="15000"/>
                                    </a:schemeClr>
                                  </a:solidFill>
                                  <a:latin typeface="Cambria Math" panose="02040503050406030204" pitchFamily="18" charset="0"/>
                                </a:rPr>
                              </m:ctrlPr>
                            </m:sSupPr>
                            <m:e>
                              <m:r>
                                <a:rPr lang="en-CA" sz="2200">
                                  <a:solidFill>
                                    <a:schemeClr val="tx1">
                                      <a:lumMod val="85000"/>
                                      <a:lumOff val="15000"/>
                                    </a:schemeClr>
                                  </a:solidFill>
                                  <a:latin typeface="Cambria Math" panose="02040503050406030204" pitchFamily="18" charset="0"/>
                                </a:rPr>
                                <m:t>1406</m:t>
                              </m:r>
                            </m:e>
                            <m:sup>
                              <m:r>
                                <a:rPr lang="en-CA" sz="2200">
                                  <a:solidFill>
                                    <a:schemeClr val="tx1">
                                      <a:lumMod val="85000"/>
                                      <a:lumOff val="15000"/>
                                    </a:schemeClr>
                                  </a:solidFill>
                                  <a:latin typeface="Cambria Math" panose="02040503050406030204" pitchFamily="18" charset="0"/>
                                </a:rPr>
                                <m:t>2</m:t>
                              </m:r>
                            </m:sup>
                          </m:sSup>
                          <m:r>
                            <a:rPr lang="en-CA" sz="2200">
                              <a:solidFill>
                                <a:schemeClr val="tx1">
                                  <a:lumMod val="85000"/>
                                  <a:lumOff val="15000"/>
                                </a:schemeClr>
                              </a:solidFill>
                              <a:latin typeface="Cambria Math" panose="02040503050406030204" pitchFamily="18" charset="0"/>
                            </a:rPr>
                            <m:t>÷6</m:t>
                          </m:r>
                        </m:den>
                      </m:f>
                      <m:r>
                        <a:rPr lang="en-CA" sz="2200">
                          <a:solidFill>
                            <a:schemeClr val="tx1">
                              <a:lumMod val="85000"/>
                              <a:lumOff val="15000"/>
                            </a:schemeClr>
                          </a:solidFill>
                          <a:latin typeface="Cambria Math" panose="02040503050406030204" pitchFamily="18" charset="0"/>
                        </a:rPr>
                        <m:t>×</m:t>
                      </m:r>
                      <m:f>
                        <m:fPr>
                          <m:ctrlPr>
                            <a:rPr lang="en-CA" sz="2200" i="1">
                              <a:solidFill>
                                <a:schemeClr val="tx1">
                                  <a:lumMod val="85000"/>
                                  <a:lumOff val="15000"/>
                                </a:schemeClr>
                              </a:solidFill>
                              <a:latin typeface="Cambria Math" panose="02040503050406030204" pitchFamily="18" charset="0"/>
                            </a:rPr>
                          </m:ctrlPr>
                        </m:fPr>
                        <m:num>
                          <m:r>
                            <a:rPr lang="en-CA" sz="2200">
                              <a:solidFill>
                                <a:schemeClr val="tx1">
                                  <a:lumMod val="85000"/>
                                  <a:lumOff val="15000"/>
                                </a:schemeClr>
                              </a:solidFill>
                              <a:latin typeface="Cambria Math" panose="02040503050406030204" pitchFamily="18" charset="0"/>
                            </a:rPr>
                            <m:t>1000 </m:t>
                          </m:r>
                          <m:r>
                            <a:rPr lang="en-CA" sz="2200">
                              <a:solidFill>
                                <a:schemeClr val="tx1">
                                  <a:lumMod val="85000"/>
                                  <a:lumOff val="15000"/>
                                </a:schemeClr>
                              </a:solidFill>
                              <a:latin typeface="Cambria Math" panose="02040503050406030204" pitchFamily="18" charset="0"/>
                            </a:rPr>
                            <m:t>𝑁</m:t>
                          </m:r>
                        </m:num>
                        <m:den>
                          <m:r>
                            <a:rPr lang="en-CA" sz="2200">
                              <a:solidFill>
                                <a:schemeClr val="tx1">
                                  <a:lumMod val="85000"/>
                                  <a:lumOff val="15000"/>
                                </a:schemeClr>
                              </a:solidFill>
                              <a:latin typeface="Cambria Math" panose="02040503050406030204" pitchFamily="18" charset="0"/>
                            </a:rPr>
                            <m:t>𝑘𝑁</m:t>
                          </m:r>
                        </m:den>
                      </m:f>
                      <m:r>
                        <a:rPr lang="en-CA" sz="2200">
                          <a:solidFill>
                            <a:schemeClr val="tx1">
                              <a:lumMod val="85000"/>
                              <a:lumOff val="15000"/>
                            </a:schemeClr>
                          </a:solidFill>
                          <a:latin typeface="Cambria Math" panose="02040503050406030204" pitchFamily="18" charset="0"/>
                        </a:rPr>
                        <m:t>×</m:t>
                      </m:r>
                      <m:f>
                        <m:fPr>
                          <m:ctrlPr>
                            <a:rPr lang="en-CA" sz="2200" i="1">
                              <a:solidFill>
                                <a:schemeClr val="tx1">
                                  <a:lumMod val="85000"/>
                                  <a:lumOff val="15000"/>
                                </a:schemeClr>
                              </a:solidFill>
                              <a:latin typeface="Cambria Math" panose="02040503050406030204" pitchFamily="18" charset="0"/>
                            </a:rPr>
                          </m:ctrlPr>
                        </m:fPr>
                        <m:num>
                          <m:r>
                            <a:rPr lang="en-CA" sz="2200">
                              <a:solidFill>
                                <a:schemeClr val="tx1">
                                  <a:lumMod val="85000"/>
                                  <a:lumOff val="15000"/>
                                </a:schemeClr>
                              </a:solidFill>
                              <a:latin typeface="Cambria Math" panose="02040503050406030204" pitchFamily="18" charset="0"/>
                            </a:rPr>
                            <m:t>1000 </m:t>
                          </m:r>
                          <m:r>
                            <a:rPr lang="en-CA" sz="2200">
                              <a:solidFill>
                                <a:schemeClr val="tx1">
                                  <a:lumMod val="85000"/>
                                  <a:lumOff val="15000"/>
                                </a:schemeClr>
                              </a:solidFill>
                              <a:latin typeface="Cambria Math" panose="02040503050406030204" pitchFamily="18" charset="0"/>
                            </a:rPr>
                            <m:t>𝑚𝑚</m:t>
                          </m:r>
                        </m:num>
                        <m:den>
                          <m:r>
                            <a:rPr lang="en-CA" sz="2200">
                              <a:solidFill>
                                <a:schemeClr val="tx1">
                                  <a:lumMod val="85000"/>
                                  <a:lumOff val="15000"/>
                                </a:schemeClr>
                              </a:solidFill>
                              <a:latin typeface="Cambria Math" panose="02040503050406030204" pitchFamily="18" charset="0"/>
                            </a:rPr>
                            <m:t>𝑚</m:t>
                          </m:r>
                        </m:den>
                      </m:f>
                      <m:r>
                        <a:rPr lang="en-CA" sz="2200">
                          <a:solidFill>
                            <a:schemeClr val="tx1">
                              <a:lumMod val="85000"/>
                              <a:lumOff val="15000"/>
                            </a:schemeClr>
                          </a:solidFill>
                          <a:latin typeface="Cambria Math" panose="02040503050406030204" pitchFamily="18" charset="0"/>
                        </a:rPr>
                        <m:t>=0.15 </m:t>
                      </m:r>
                      <m:r>
                        <a:rPr lang="en-CA" sz="2200">
                          <a:solidFill>
                            <a:schemeClr val="tx1">
                              <a:lumMod val="85000"/>
                              <a:lumOff val="15000"/>
                            </a:schemeClr>
                          </a:solidFill>
                          <a:latin typeface="Cambria Math" panose="02040503050406030204" pitchFamily="18" charset="0"/>
                        </a:rPr>
                        <m:t>𝑀𝑃𝑎</m:t>
                      </m:r>
                      <m:r>
                        <a:rPr lang="en-CA" sz="2200">
                          <a:solidFill>
                            <a:schemeClr val="tx1">
                              <a:lumMod val="85000"/>
                              <a:lumOff val="15000"/>
                            </a:schemeClr>
                          </a:solidFill>
                          <a:latin typeface="Cambria Math" panose="02040503050406030204" pitchFamily="18" charset="0"/>
                        </a:rPr>
                        <m:t>+0.72 </m:t>
                      </m:r>
                      <m:r>
                        <a:rPr lang="en-CA" sz="2200">
                          <a:solidFill>
                            <a:schemeClr val="tx1">
                              <a:lumMod val="85000"/>
                              <a:lumOff val="15000"/>
                            </a:schemeClr>
                          </a:solidFill>
                          <a:latin typeface="Cambria Math" panose="02040503050406030204" pitchFamily="18" charset="0"/>
                        </a:rPr>
                        <m:t>𝑀𝑃𝑎</m:t>
                      </m:r>
                      <m:r>
                        <a:rPr lang="en-CA" sz="2200">
                          <a:solidFill>
                            <a:schemeClr val="tx1">
                              <a:lumMod val="85000"/>
                              <a:lumOff val="15000"/>
                            </a:schemeClr>
                          </a:solidFill>
                          <a:latin typeface="Cambria Math" panose="02040503050406030204" pitchFamily="18" charset="0"/>
                        </a:rPr>
                        <m:t>=0.87 </m:t>
                      </m:r>
                      <m:r>
                        <a:rPr lang="en-CA" sz="2200">
                          <a:solidFill>
                            <a:schemeClr val="tx1">
                              <a:lumMod val="85000"/>
                              <a:lumOff val="15000"/>
                            </a:schemeClr>
                          </a:solidFill>
                          <a:latin typeface="Cambria Math" panose="02040503050406030204" pitchFamily="18" charset="0"/>
                        </a:rPr>
                        <m:t>𝑀𝑃𝑎</m:t>
                      </m:r>
                    </m:oMath>
                  </m:oMathPara>
                </a14:m>
                <a:endParaRPr lang="en-CA" sz="2200" dirty="0">
                  <a:solidFill>
                    <a:schemeClr val="tx1">
                      <a:lumMod val="85000"/>
                      <a:lumOff val="15000"/>
                    </a:schemeClr>
                  </a:solidFill>
                  <a:latin typeface="Century Gothic" panose="020B0502020202020204" pitchFamily="34" charset="0"/>
                </a:endParaRPr>
              </a:p>
              <a:p>
                <a:pPr marL="0" indent="0">
                  <a:lnSpc>
                    <a:spcPct val="100000"/>
                  </a:lnSpc>
                  <a:buNone/>
                </a:pPr>
                <a:endParaRPr lang="en-CA" sz="2200" dirty="0">
                  <a:solidFill>
                    <a:schemeClr val="tx1">
                      <a:lumMod val="85000"/>
                      <a:lumOff val="15000"/>
                    </a:schemeClr>
                  </a:solidFill>
                  <a:latin typeface="Century Gothic" panose="020B0502020202020204" pitchFamily="34" charset="0"/>
                </a:endParaRPr>
              </a:p>
              <a:p>
                <a:pPr>
                  <a:lnSpc>
                    <a:spcPct val="100000"/>
                  </a:lnSpc>
                </a:pPr>
                <a:r>
                  <a:rPr lang="en-CA" sz="2200" dirty="0">
                    <a:solidFill>
                      <a:schemeClr val="tx1">
                        <a:lumMod val="85000"/>
                        <a:lumOff val="15000"/>
                      </a:schemeClr>
                    </a:solidFill>
                    <a:latin typeface="Century Gothic" panose="020B0502020202020204" pitchFamily="34" charset="0"/>
                  </a:rPr>
                  <a:t>Therefore, the total factored axial stress in the diaphragms is</a:t>
                </a:r>
              </a:p>
              <a:p>
                <a:pPr marL="0" indent="0">
                  <a:lnSpc>
                    <a:spcPct val="100000"/>
                  </a:lnSpc>
                  <a:buNone/>
                </a:pPr>
                <a14:m>
                  <m:oMathPara xmlns:m="http://schemas.openxmlformats.org/officeDocument/2006/math">
                    <m:oMathParaPr>
                      <m:jc m:val="centerGroup"/>
                    </m:oMathParaPr>
                    <m:oMath xmlns:m="http://schemas.openxmlformats.org/officeDocument/2006/math">
                      <m:sSub>
                        <m:sSubPr>
                          <m:ctrlPr>
                            <a:rPr lang="en-CA" sz="2200" i="1">
                              <a:solidFill>
                                <a:schemeClr val="tx1">
                                  <a:lumMod val="85000"/>
                                  <a:lumOff val="15000"/>
                                </a:schemeClr>
                              </a:solidFill>
                              <a:latin typeface="Cambria Math" panose="02040503050406030204" pitchFamily="18" charset="0"/>
                            </a:rPr>
                          </m:ctrlPr>
                        </m:sSubPr>
                        <m:e>
                          <m:r>
                            <a:rPr lang="en-CA" sz="2200">
                              <a:solidFill>
                                <a:schemeClr val="tx1">
                                  <a:lumMod val="85000"/>
                                  <a:lumOff val="15000"/>
                                </a:schemeClr>
                              </a:solidFill>
                              <a:latin typeface="Cambria Math" panose="02040503050406030204" pitchFamily="18" charset="0"/>
                            </a:rPr>
                            <m:t>𝜎</m:t>
                          </m:r>
                        </m:e>
                        <m:sub>
                          <m:r>
                            <a:rPr lang="en-CA" sz="2200">
                              <a:solidFill>
                                <a:schemeClr val="tx1">
                                  <a:lumMod val="85000"/>
                                  <a:lumOff val="15000"/>
                                </a:schemeClr>
                              </a:solidFill>
                              <a:latin typeface="Cambria Math" panose="02040503050406030204" pitchFamily="18" charset="0"/>
                            </a:rPr>
                            <m:t>𝑓</m:t>
                          </m:r>
                          <m:r>
                            <a:rPr lang="en-CA" sz="2200">
                              <a:solidFill>
                                <a:schemeClr val="tx1">
                                  <a:lumMod val="85000"/>
                                  <a:lumOff val="15000"/>
                                </a:schemeClr>
                              </a:solidFill>
                              <a:latin typeface="Cambria Math" panose="02040503050406030204" pitchFamily="18" charset="0"/>
                            </a:rPr>
                            <m:t>,</m:t>
                          </m:r>
                          <m:r>
                            <a:rPr lang="en-CA" sz="2200">
                              <a:solidFill>
                                <a:schemeClr val="tx1">
                                  <a:lumMod val="85000"/>
                                  <a:lumOff val="15000"/>
                                </a:schemeClr>
                              </a:solidFill>
                              <a:latin typeface="Cambria Math" panose="02040503050406030204" pitchFamily="18" charset="0"/>
                            </a:rPr>
                            <m:t>𝑑𝑖𝑎𝑝h𝑟𝑎𝑔𝑚</m:t>
                          </m:r>
                        </m:sub>
                      </m:sSub>
                      <m:r>
                        <a:rPr lang="en-CA" sz="2200">
                          <a:solidFill>
                            <a:schemeClr val="tx1">
                              <a:lumMod val="85000"/>
                              <a:lumOff val="15000"/>
                            </a:schemeClr>
                          </a:solidFill>
                          <a:latin typeface="Cambria Math" panose="02040503050406030204" pitchFamily="18" charset="0"/>
                        </a:rPr>
                        <m:t>=0.83 </m:t>
                      </m:r>
                      <m:r>
                        <a:rPr lang="en-CA" sz="2200">
                          <a:solidFill>
                            <a:schemeClr val="tx1">
                              <a:lumMod val="85000"/>
                              <a:lumOff val="15000"/>
                            </a:schemeClr>
                          </a:solidFill>
                          <a:latin typeface="Cambria Math" panose="02040503050406030204" pitchFamily="18" charset="0"/>
                        </a:rPr>
                        <m:t>𝑀𝑃𝑎</m:t>
                      </m:r>
                      <m:r>
                        <a:rPr lang="en-CA" sz="2200">
                          <a:solidFill>
                            <a:schemeClr val="tx1">
                              <a:lumMod val="85000"/>
                              <a:lumOff val="15000"/>
                            </a:schemeClr>
                          </a:solidFill>
                          <a:latin typeface="Cambria Math" panose="02040503050406030204" pitchFamily="18" charset="0"/>
                        </a:rPr>
                        <m:t>+0.87 </m:t>
                      </m:r>
                      <m:r>
                        <a:rPr lang="en-CA" sz="2200">
                          <a:solidFill>
                            <a:schemeClr val="tx1">
                              <a:lumMod val="85000"/>
                              <a:lumOff val="15000"/>
                            </a:schemeClr>
                          </a:solidFill>
                          <a:latin typeface="Cambria Math" panose="02040503050406030204" pitchFamily="18" charset="0"/>
                        </a:rPr>
                        <m:t>𝑀𝑃𝑎</m:t>
                      </m:r>
                      <m:r>
                        <a:rPr lang="en-CA" sz="2200">
                          <a:solidFill>
                            <a:schemeClr val="tx1">
                              <a:lumMod val="85000"/>
                              <a:lumOff val="15000"/>
                            </a:schemeClr>
                          </a:solidFill>
                          <a:latin typeface="Cambria Math" panose="02040503050406030204" pitchFamily="18" charset="0"/>
                        </a:rPr>
                        <m:t>=1.70 </m:t>
                      </m:r>
                      <m:r>
                        <a:rPr lang="en-CA" sz="2200">
                          <a:solidFill>
                            <a:schemeClr val="tx1">
                              <a:lumMod val="85000"/>
                              <a:lumOff val="15000"/>
                            </a:schemeClr>
                          </a:solidFill>
                          <a:latin typeface="Cambria Math" panose="02040503050406030204" pitchFamily="18" charset="0"/>
                        </a:rPr>
                        <m:t>𝑀𝑃𝑎</m:t>
                      </m:r>
                    </m:oMath>
                  </m:oMathPara>
                </a14:m>
                <a:endParaRPr lang="en-CA" sz="2200" dirty="0">
                  <a:solidFill>
                    <a:schemeClr val="tx1">
                      <a:lumMod val="85000"/>
                      <a:lumOff val="15000"/>
                    </a:schemeClr>
                  </a:solidFill>
                  <a:latin typeface="Century Gothic" panose="020B0502020202020204" pitchFamily="34" charset="0"/>
                </a:endParaRPr>
              </a:p>
              <a:p>
                <a:pPr marL="0" indent="0">
                  <a:lnSpc>
                    <a:spcPct val="100000"/>
                  </a:lnSpc>
                  <a:buNone/>
                </a:pPr>
                <a:endParaRPr lang="en-CA" sz="2400" dirty="0">
                  <a:solidFill>
                    <a:schemeClr val="tx1">
                      <a:lumMod val="85000"/>
                      <a:lumOff val="15000"/>
                    </a:schemeClr>
                  </a:solidFill>
                  <a:latin typeface="Century Gothic" panose="020B0502020202020204" pitchFamily="34" charset="0"/>
                </a:endParaRPr>
              </a:p>
              <a:p>
                <a:pPr eaLnBrk="1" hangingPunct="1"/>
                <a:endParaRPr lang="en-CA" altLang="en-US" sz="2400" dirty="0">
                  <a:solidFill>
                    <a:schemeClr val="tx1">
                      <a:lumMod val="85000"/>
                      <a:lumOff val="15000"/>
                    </a:schemeClr>
                  </a:solidFill>
                  <a:latin typeface="Century Gothic" panose="020B0502020202020204" pitchFamily="34" charset="0"/>
                </a:endParaRPr>
              </a:p>
              <a:p>
                <a:pPr eaLnBrk="1" hangingPunct="1"/>
                <a:endParaRPr lang="en-CA" altLang="en-US" sz="1000" dirty="0">
                  <a:solidFill>
                    <a:schemeClr val="tx1">
                      <a:lumMod val="85000"/>
                      <a:lumOff val="15000"/>
                    </a:schemeClr>
                  </a:solidFill>
                  <a:latin typeface="Century Gothic" panose="020B0502020202020204" pitchFamily="34" charset="0"/>
                </a:endParaRPr>
              </a:p>
              <a:p>
                <a:pPr marL="914400" lvl="1" indent="-457200">
                  <a:buFont typeface="+mj-lt"/>
                  <a:buAutoNum type="arabicPeriod"/>
                </a:pPr>
                <a:endParaRPr lang="en-CA" altLang="en-US" dirty="0">
                  <a:solidFill>
                    <a:schemeClr val="tx1">
                      <a:lumMod val="85000"/>
                      <a:lumOff val="15000"/>
                    </a:schemeClr>
                  </a:solidFill>
                  <a:latin typeface="Century Gothic" panose="020B0502020202020204" pitchFamily="34" charset="0"/>
                </a:endParaRPr>
              </a:p>
              <a:p>
                <a:pPr marL="914400" lvl="1" indent="-457200">
                  <a:buFont typeface="+mj-lt"/>
                  <a:buAutoNum type="arabicPeriod"/>
                </a:pPr>
                <a:endParaRPr lang="en-CA" altLang="en-US" dirty="0">
                  <a:solidFill>
                    <a:schemeClr val="tx1">
                      <a:lumMod val="85000"/>
                      <a:lumOff val="15000"/>
                    </a:schemeClr>
                  </a:solidFill>
                  <a:latin typeface="Century Gothic" panose="020B0502020202020204" pitchFamily="34" charset="0"/>
                </a:endParaRPr>
              </a:p>
              <a:p>
                <a:pPr marL="914400" lvl="1" indent="-457200">
                  <a:buFont typeface="+mj-lt"/>
                  <a:buAutoNum type="arabicPeriod"/>
                </a:pPr>
                <a:endParaRPr lang="en-CA" altLang="en-US" dirty="0">
                  <a:solidFill>
                    <a:schemeClr val="tx1">
                      <a:lumMod val="85000"/>
                      <a:lumOff val="15000"/>
                    </a:schemeClr>
                  </a:solidFill>
                  <a:latin typeface="Century Gothic" panose="020B0502020202020204" pitchFamily="34" charset="0"/>
                </a:endParaRPr>
              </a:p>
            </p:txBody>
          </p:sp>
        </mc:Choice>
        <mc:Fallback xmlns="">
          <p:sp>
            <p:nvSpPr>
              <p:cNvPr id="7" name="Content Placeholder 2">
                <a:extLst>
                  <a:ext uri="{FF2B5EF4-FFF2-40B4-BE49-F238E27FC236}">
                    <a16:creationId xmlns:a16="http://schemas.microsoft.com/office/drawing/2014/main" id="{FA2D0D6C-2370-44D8-8146-C5AC955178BC}"/>
                  </a:ext>
                </a:extLst>
              </p:cNvPr>
              <p:cNvSpPr>
                <a:spLocks noGrp="1" noRot="1" noChangeAspect="1" noMove="1" noResize="1" noEditPoints="1" noAdjustHandles="1" noChangeArrowheads="1" noChangeShapeType="1" noTextEdit="1"/>
              </p:cNvSpPr>
              <p:nvPr>
                <p:ph idx="1"/>
              </p:nvPr>
            </p:nvSpPr>
            <p:spPr>
              <a:xfrm>
                <a:off x="609600" y="1104627"/>
                <a:ext cx="11068050" cy="5432651"/>
              </a:xfrm>
              <a:blipFill>
                <a:blip r:embed="rId3"/>
                <a:stretch>
                  <a:fillRect l="-606" t="-786"/>
                </a:stretch>
              </a:blipFill>
            </p:spPr>
            <p:txBody>
              <a:bodyPr/>
              <a:lstStyle/>
              <a:p>
                <a:r>
                  <a:rPr lang="en-CA">
                    <a:noFill/>
                  </a:rPr>
                  <a:t> </a:t>
                </a:r>
              </a:p>
            </p:txBody>
          </p:sp>
        </mc:Fallback>
      </mc:AlternateContent>
      <p:cxnSp>
        <p:nvCxnSpPr>
          <p:cNvPr id="13" name="Straight Arrow Connector 12">
            <a:extLst>
              <a:ext uri="{FF2B5EF4-FFF2-40B4-BE49-F238E27FC236}">
                <a16:creationId xmlns:a16="http://schemas.microsoft.com/office/drawing/2014/main" id="{F78E37AB-F783-4A1B-A8C7-C0D070CF031D}"/>
              </a:ext>
            </a:extLst>
          </p:cNvPr>
          <p:cNvCxnSpPr>
            <a:cxnSpLocks/>
          </p:cNvCxnSpPr>
          <p:nvPr/>
        </p:nvCxnSpPr>
        <p:spPr bwMode="auto">
          <a:xfrm flipV="1">
            <a:off x="11280576" y="3066777"/>
            <a:ext cx="397074" cy="434231"/>
          </a:xfrm>
          <a:prstGeom prst="straightConnector1">
            <a:avLst/>
          </a:prstGeom>
          <a:solidFill>
            <a:schemeClr val="accent1"/>
          </a:solidFill>
          <a:ln w="38100" cap="flat" cmpd="sng" algn="ctr">
            <a:solidFill>
              <a:schemeClr val="bg1"/>
            </a:solidFill>
            <a:prstDash val="solid"/>
            <a:round/>
            <a:headEnd type="none" w="med" len="med"/>
            <a:tailEnd type="oval" w="med" len="med"/>
          </a:ln>
          <a:effectLst/>
        </p:spPr>
      </p:cxnSp>
      <p:cxnSp>
        <p:nvCxnSpPr>
          <p:cNvPr id="17" name="Straight Arrow Connector 16">
            <a:extLst>
              <a:ext uri="{FF2B5EF4-FFF2-40B4-BE49-F238E27FC236}">
                <a16:creationId xmlns:a16="http://schemas.microsoft.com/office/drawing/2014/main" id="{6CE1F46E-C5BB-4F51-8460-6D19634F72AE}"/>
              </a:ext>
            </a:extLst>
          </p:cNvPr>
          <p:cNvCxnSpPr>
            <a:cxnSpLocks/>
          </p:cNvCxnSpPr>
          <p:nvPr/>
        </p:nvCxnSpPr>
        <p:spPr bwMode="auto">
          <a:xfrm flipV="1">
            <a:off x="10704512" y="4581128"/>
            <a:ext cx="807099" cy="351177"/>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6" name="Title 4">
            <a:extLst>
              <a:ext uri="{FF2B5EF4-FFF2-40B4-BE49-F238E27FC236}">
                <a16:creationId xmlns:a16="http://schemas.microsoft.com/office/drawing/2014/main" id="{9AF64CD9-0F7E-49E6-84F2-4DBF02031BA0}"/>
              </a:ext>
            </a:extLst>
          </p:cNvPr>
          <p:cNvSpPr txBox="1">
            <a:spLocks/>
          </p:cNvSpPr>
          <p:nvPr/>
        </p:nvSpPr>
        <p:spPr bwMode="auto">
          <a:xfrm>
            <a:off x="9145002" y="-74013"/>
            <a:ext cx="3048000"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 Stiffener Beams</a:t>
            </a:r>
          </a:p>
        </p:txBody>
      </p:sp>
    </p:spTree>
    <p:extLst>
      <p:ext uri="{BB962C8B-B14F-4D97-AF65-F5344CB8AC3E}">
        <p14:creationId xmlns:p14="http://schemas.microsoft.com/office/powerpoint/2010/main" val="342835479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MEMBER DESIGN– GLULAM DIAPHRAGMS</a:t>
            </a:r>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FA2D0D6C-2370-44D8-8146-C5AC955178BC}"/>
                  </a:ext>
                </a:extLst>
              </p:cNvPr>
              <p:cNvSpPr>
                <a:spLocks noGrp="1"/>
              </p:cNvSpPr>
              <p:nvPr>
                <p:ph idx="1"/>
              </p:nvPr>
            </p:nvSpPr>
            <p:spPr>
              <a:xfrm>
                <a:off x="609600" y="1104627"/>
                <a:ext cx="11068050" cy="5432651"/>
              </a:xfrm>
            </p:spPr>
            <p:txBody>
              <a:bodyPr>
                <a:normAutofit fontScale="25000" lnSpcReduction="20000"/>
              </a:bodyPr>
              <a:lstStyle/>
              <a:p>
                <a:pPr>
                  <a:lnSpc>
                    <a:spcPct val="120000"/>
                  </a:lnSpc>
                </a:pPr>
                <a:r>
                  <a:rPr lang="en-CA" sz="8800" dirty="0">
                    <a:solidFill>
                      <a:schemeClr val="tx1">
                        <a:lumMod val="85000"/>
                        <a:lumOff val="15000"/>
                      </a:schemeClr>
                    </a:solidFill>
                    <a:latin typeface="Century Gothic" panose="020B0502020202020204" pitchFamily="34" charset="0"/>
                  </a:rPr>
                  <a:t>Similar to the flexural resistance for girder design, the flexural resistance of the diaphragms is taken as the lesser of</a:t>
                </a:r>
              </a:p>
              <a:p>
                <a:pPr marL="0" indent="0">
                  <a:lnSpc>
                    <a:spcPct val="120000"/>
                  </a:lnSpc>
                  <a:buNone/>
                </a:pPr>
                <a:r>
                  <a:rPr lang="en-CA" sz="8800" dirty="0">
                    <a:solidFill>
                      <a:schemeClr val="tx1">
                        <a:lumMod val="85000"/>
                        <a:lumOff val="15000"/>
                      </a:schemeClr>
                    </a:solidFill>
                    <a:latin typeface="Century Gothic" panose="020B0502020202020204" pitchFamily="34" charset="0"/>
                  </a:rPr>
                  <a:t>		</a:t>
                </a:r>
                <a14:m>
                  <m:oMath xmlns:m="http://schemas.openxmlformats.org/officeDocument/2006/math">
                    <m:sSub>
                      <m:sSubPr>
                        <m:ctrlPr>
                          <a:rPr lang="en-CA" sz="8800" i="1">
                            <a:solidFill>
                              <a:schemeClr val="tx1">
                                <a:lumMod val="85000"/>
                                <a:lumOff val="15000"/>
                              </a:schemeClr>
                            </a:solidFill>
                            <a:latin typeface="Cambria Math" panose="02040503050406030204" pitchFamily="18" charset="0"/>
                          </a:rPr>
                        </m:ctrlPr>
                      </m:sSubPr>
                      <m:e>
                        <m:sSub>
                          <m:sSubPr>
                            <m:ctrlPr>
                              <a:rPr lang="en-CA" sz="8800" i="1">
                                <a:solidFill>
                                  <a:schemeClr val="tx1">
                                    <a:lumMod val="85000"/>
                                    <a:lumOff val="15000"/>
                                  </a:schemeClr>
                                </a:solidFill>
                                <a:latin typeface="Cambria Math" panose="02040503050406030204" pitchFamily="18" charset="0"/>
                              </a:rPr>
                            </m:ctrlPr>
                          </m:sSubPr>
                          <m:e>
                            <m:r>
                              <a:rPr lang="en-CA" sz="8800">
                                <a:solidFill>
                                  <a:schemeClr val="tx1">
                                    <a:lumMod val="85000"/>
                                    <a:lumOff val="15000"/>
                                  </a:schemeClr>
                                </a:solidFill>
                                <a:latin typeface="Cambria Math" panose="02040503050406030204" pitchFamily="18" charset="0"/>
                              </a:rPr>
                              <m:t>𝜎</m:t>
                            </m:r>
                          </m:e>
                          <m:sub>
                            <m:r>
                              <a:rPr lang="en-CA" sz="8800">
                                <a:solidFill>
                                  <a:schemeClr val="tx1">
                                    <a:lumMod val="85000"/>
                                    <a:lumOff val="15000"/>
                                  </a:schemeClr>
                                </a:solidFill>
                                <a:latin typeface="Cambria Math" panose="02040503050406030204" pitchFamily="18" charset="0"/>
                              </a:rPr>
                              <m:t>𝑟</m:t>
                            </m:r>
                            <m:r>
                              <a:rPr lang="en-CA" sz="8800">
                                <a:solidFill>
                                  <a:schemeClr val="tx1">
                                    <a:lumMod val="85000"/>
                                    <a:lumOff val="15000"/>
                                  </a:schemeClr>
                                </a:solidFill>
                                <a:latin typeface="Cambria Math" panose="02040503050406030204" pitchFamily="18" charset="0"/>
                              </a:rPr>
                              <m:t>,</m:t>
                            </m:r>
                            <m:r>
                              <a:rPr lang="en-CA" sz="8800">
                                <a:solidFill>
                                  <a:schemeClr val="tx1">
                                    <a:lumMod val="85000"/>
                                    <a:lumOff val="15000"/>
                                  </a:schemeClr>
                                </a:solidFill>
                                <a:latin typeface="Cambria Math" panose="02040503050406030204" pitchFamily="18" charset="0"/>
                              </a:rPr>
                              <m:t>𝑑𝑖𝑎𝑝h𝑟𝑎𝑔𝑚</m:t>
                            </m:r>
                          </m:sub>
                        </m:sSub>
                        <m:r>
                          <a:rPr lang="en-CA" sz="8800">
                            <a:solidFill>
                              <a:schemeClr val="tx1">
                                <a:lumMod val="85000"/>
                                <a:lumOff val="15000"/>
                              </a:schemeClr>
                            </a:solidFill>
                            <a:latin typeface="Cambria Math" panose="02040503050406030204" pitchFamily="18" charset="0"/>
                          </a:rPr>
                          <m:t>=</m:t>
                        </m:r>
                        <m:r>
                          <a:rPr lang="en-CA" sz="8800">
                            <a:solidFill>
                              <a:schemeClr val="tx1">
                                <a:lumMod val="85000"/>
                                <a:lumOff val="15000"/>
                              </a:schemeClr>
                            </a:solidFill>
                            <a:latin typeface="Cambria Math" panose="02040503050406030204" pitchFamily="18" charset="0"/>
                          </a:rPr>
                          <m:t>𝑀</m:t>
                        </m:r>
                      </m:e>
                      <m:sub>
                        <m:r>
                          <a:rPr lang="en-CA" sz="8800">
                            <a:solidFill>
                              <a:schemeClr val="tx1">
                                <a:lumMod val="85000"/>
                                <a:lumOff val="15000"/>
                              </a:schemeClr>
                            </a:solidFill>
                            <a:latin typeface="Cambria Math" panose="02040503050406030204" pitchFamily="18" charset="0"/>
                          </a:rPr>
                          <m:t>𝑟</m:t>
                        </m:r>
                        <m:r>
                          <a:rPr lang="en-CA" sz="8800">
                            <a:solidFill>
                              <a:schemeClr val="tx1">
                                <a:lumMod val="85000"/>
                                <a:lumOff val="15000"/>
                              </a:schemeClr>
                            </a:solidFill>
                            <a:latin typeface="Cambria Math" panose="02040503050406030204" pitchFamily="18" charset="0"/>
                          </a:rPr>
                          <m:t>,</m:t>
                        </m:r>
                        <m:r>
                          <a:rPr lang="en-CA" sz="8800">
                            <a:solidFill>
                              <a:schemeClr val="tx1">
                                <a:lumMod val="85000"/>
                                <a:lumOff val="15000"/>
                              </a:schemeClr>
                            </a:solidFill>
                            <a:latin typeface="Cambria Math" panose="02040503050406030204" pitchFamily="18" charset="0"/>
                          </a:rPr>
                          <m:t>𝑑𝑖𝑎𝑝h𝑟𝑎𝑔𝑚</m:t>
                        </m:r>
                      </m:sub>
                    </m:sSub>
                    <m:r>
                      <a:rPr lang="en-CA" sz="8800">
                        <a:solidFill>
                          <a:schemeClr val="tx1">
                            <a:lumMod val="85000"/>
                            <a:lumOff val="15000"/>
                          </a:schemeClr>
                        </a:solidFill>
                        <a:latin typeface="Cambria Math" panose="02040503050406030204" pitchFamily="18" charset="0"/>
                      </a:rPr>
                      <m:t>÷</m:t>
                    </m:r>
                    <m:r>
                      <m:rPr>
                        <m:sty m:val="p"/>
                      </m:rPr>
                      <a:rPr lang="en-CA" sz="8800">
                        <a:solidFill>
                          <a:schemeClr val="tx1">
                            <a:lumMod val="85000"/>
                            <a:lumOff val="15000"/>
                          </a:schemeClr>
                        </a:solidFill>
                        <a:latin typeface="Cambria Math" panose="02040503050406030204" pitchFamily="18" charset="0"/>
                      </a:rPr>
                      <m:t>S</m:t>
                    </m:r>
                    <m:r>
                      <a:rPr lang="en-CA" sz="8800">
                        <a:solidFill>
                          <a:schemeClr val="tx1">
                            <a:lumMod val="85000"/>
                            <a:lumOff val="15000"/>
                          </a:schemeClr>
                        </a:solidFill>
                        <a:latin typeface="Cambria Math" panose="02040503050406030204" pitchFamily="18" charset="0"/>
                      </a:rPr>
                      <m:t>=</m:t>
                    </m:r>
                    <m:r>
                      <a:rPr lang="en-CA" sz="8800">
                        <a:solidFill>
                          <a:schemeClr val="tx1">
                            <a:lumMod val="85000"/>
                            <a:lumOff val="15000"/>
                          </a:schemeClr>
                        </a:solidFill>
                        <a:latin typeface="Cambria Math" panose="02040503050406030204" pitchFamily="18" charset="0"/>
                      </a:rPr>
                      <m:t>𝜙</m:t>
                    </m:r>
                    <m:sSub>
                      <m:sSubPr>
                        <m:ctrlPr>
                          <a:rPr lang="en-CA" sz="8800" i="1">
                            <a:solidFill>
                              <a:schemeClr val="tx1">
                                <a:lumMod val="85000"/>
                                <a:lumOff val="15000"/>
                              </a:schemeClr>
                            </a:solidFill>
                            <a:latin typeface="Cambria Math" panose="02040503050406030204" pitchFamily="18" charset="0"/>
                          </a:rPr>
                        </m:ctrlPr>
                      </m:sSubPr>
                      <m:e>
                        <m:r>
                          <a:rPr lang="en-CA" sz="8800">
                            <a:solidFill>
                              <a:schemeClr val="tx1">
                                <a:lumMod val="85000"/>
                                <a:lumOff val="15000"/>
                              </a:schemeClr>
                            </a:solidFill>
                            <a:latin typeface="Cambria Math" panose="02040503050406030204" pitchFamily="18" charset="0"/>
                          </a:rPr>
                          <m:t>𝑘</m:t>
                        </m:r>
                      </m:e>
                      <m:sub>
                        <m:r>
                          <a:rPr lang="en-CA" sz="8800">
                            <a:solidFill>
                              <a:schemeClr val="tx1">
                                <a:lumMod val="85000"/>
                                <a:lumOff val="15000"/>
                              </a:schemeClr>
                            </a:solidFill>
                            <a:latin typeface="Cambria Math" panose="02040503050406030204" pitchFamily="18" charset="0"/>
                          </a:rPr>
                          <m:t>𝑑</m:t>
                        </m:r>
                      </m:sub>
                    </m:sSub>
                    <m:sSub>
                      <m:sSubPr>
                        <m:ctrlPr>
                          <a:rPr lang="en-CA" sz="8800" i="1">
                            <a:solidFill>
                              <a:schemeClr val="tx1">
                                <a:lumMod val="85000"/>
                                <a:lumOff val="15000"/>
                              </a:schemeClr>
                            </a:solidFill>
                            <a:latin typeface="Cambria Math" panose="02040503050406030204" pitchFamily="18" charset="0"/>
                          </a:rPr>
                        </m:ctrlPr>
                      </m:sSubPr>
                      <m:e>
                        <m:r>
                          <a:rPr lang="en-CA" sz="8800">
                            <a:solidFill>
                              <a:schemeClr val="tx1">
                                <a:lumMod val="85000"/>
                                <a:lumOff val="15000"/>
                              </a:schemeClr>
                            </a:solidFill>
                            <a:latin typeface="Cambria Math" panose="02040503050406030204" pitchFamily="18" charset="0"/>
                          </a:rPr>
                          <m:t>𝑘</m:t>
                        </m:r>
                      </m:e>
                      <m:sub>
                        <m:r>
                          <a:rPr lang="en-CA" sz="8800">
                            <a:solidFill>
                              <a:schemeClr val="tx1">
                                <a:lumMod val="85000"/>
                                <a:lumOff val="15000"/>
                              </a:schemeClr>
                            </a:solidFill>
                            <a:latin typeface="Cambria Math" panose="02040503050406030204" pitchFamily="18" charset="0"/>
                          </a:rPr>
                          <m:t>𝑙𝑠</m:t>
                        </m:r>
                      </m:sub>
                    </m:sSub>
                    <m:sSub>
                      <m:sSubPr>
                        <m:ctrlPr>
                          <a:rPr lang="en-CA" sz="8800" i="1">
                            <a:solidFill>
                              <a:schemeClr val="tx1">
                                <a:lumMod val="85000"/>
                                <a:lumOff val="15000"/>
                              </a:schemeClr>
                            </a:solidFill>
                            <a:latin typeface="Cambria Math" panose="02040503050406030204" pitchFamily="18" charset="0"/>
                          </a:rPr>
                        </m:ctrlPr>
                      </m:sSubPr>
                      <m:e>
                        <m:r>
                          <a:rPr lang="en-CA" sz="8800">
                            <a:solidFill>
                              <a:schemeClr val="tx1">
                                <a:lumMod val="85000"/>
                                <a:lumOff val="15000"/>
                              </a:schemeClr>
                            </a:solidFill>
                            <a:latin typeface="Cambria Math" panose="02040503050406030204" pitchFamily="18" charset="0"/>
                          </a:rPr>
                          <m:t>𝑘</m:t>
                        </m:r>
                      </m:e>
                      <m:sub>
                        <m:r>
                          <a:rPr lang="en-CA" sz="8800">
                            <a:solidFill>
                              <a:schemeClr val="tx1">
                                <a:lumMod val="85000"/>
                                <a:lumOff val="15000"/>
                              </a:schemeClr>
                            </a:solidFill>
                            <a:latin typeface="Cambria Math" panose="02040503050406030204" pitchFamily="18" charset="0"/>
                          </a:rPr>
                          <m:t>𝑚</m:t>
                        </m:r>
                      </m:sub>
                    </m:sSub>
                    <m:sSub>
                      <m:sSubPr>
                        <m:ctrlPr>
                          <a:rPr lang="en-CA" sz="8800" i="1">
                            <a:solidFill>
                              <a:schemeClr val="tx1">
                                <a:lumMod val="85000"/>
                                <a:lumOff val="15000"/>
                              </a:schemeClr>
                            </a:solidFill>
                            <a:latin typeface="Cambria Math" panose="02040503050406030204" pitchFamily="18" charset="0"/>
                          </a:rPr>
                        </m:ctrlPr>
                      </m:sSubPr>
                      <m:e>
                        <m:r>
                          <a:rPr lang="en-CA" sz="8800">
                            <a:solidFill>
                              <a:schemeClr val="tx1">
                                <a:lumMod val="85000"/>
                                <a:lumOff val="15000"/>
                              </a:schemeClr>
                            </a:solidFill>
                            <a:latin typeface="Cambria Math" panose="02040503050406030204" pitchFamily="18" charset="0"/>
                          </a:rPr>
                          <m:t>𝑓</m:t>
                        </m:r>
                      </m:e>
                      <m:sub>
                        <m:r>
                          <a:rPr lang="en-CA" sz="8800">
                            <a:solidFill>
                              <a:schemeClr val="tx1">
                                <a:lumMod val="85000"/>
                                <a:lumOff val="15000"/>
                              </a:schemeClr>
                            </a:solidFill>
                            <a:latin typeface="Cambria Math" panose="02040503050406030204" pitchFamily="18" charset="0"/>
                          </a:rPr>
                          <m:t>𝑏𝑢</m:t>
                        </m:r>
                      </m:sub>
                    </m:sSub>
                  </m:oMath>
                </a14:m>
                <a:r>
                  <a:rPr lang="en-CA" sz="8800" dirty="0">
                    <a:solidFill>
                      <a:schemeClr val="tx1">
                        <a:lumMod val="85000"/>
                        <a:lumOff val="15000"/>
                      </a:schemeClr>
                    </a:solidFill>
                    <a:latin typeface="Century Gothic" panose="020B0502020202020204" pitchFamily="34" charset="0"/>
                  </a:rPr>
                  <a:t> and</a:t>
                </a:r>
              </a:p>
              <a:p>
                <a:pPr marL="0" indent="0">
                  <a:lnSpc>
                    <a:spcPct val="120000"/>
                  </a:lnSpc>
                  <a:buNone/>
                </a:pPr>
                <a14:m>
                  <m:oMathPara xmlns:m="http://schemas.openxmlformats.org/officeDocument/2006/math">
                    <m:oMathParaPr>
                      <m:jc m:val="centerGroup"/>
                    </m:oMathParaPr>
                    <m:oMath xmlns:m="http://schemas.openxmlformats.org/officeDocument/2006/math">
                      <m:sSub>
                        <m:sSubPr>
                          <m:ctrlPr>
                            <a:rPr lang="en-CA" sz="8800" i="1">
                              <a:solidFill>
                                <a:schemeClr val="tx1">
                                  <a:lumMod val="85000"/>
                                  <a:lumOff val="15000"/>
                                </a:schemeClr>
                              </a:solidFill>
                              <a:latin typeface="Cambria Math" panose="02040503050406030204" pitchFamily="18" charset="0"/>
                            </a:rPr>
                          </m:ctrlPr>
                        </m:sSubPr>
                        <m:e>
                          <m:sSub>
                            <m:sSubPr>
                              <m:ctrlPr>
                                <a:rPr lang="en-CA" sz="8800" i="1">
                                  <a:solidFill>
                                    <a:schemeClr val="tx1">
                                      <a:lumMod val="85000"/>
                                      <a:lumOff val="15000"/>
                                    </a:schemeClr>
                                  </a:solidFill>
                                  <a:latin typeface="Cambria Math" panose="02040503050406030204" pitchFamily="18" charset="0"/>
                                </a:rPr>
                              </m:ctrlPr>
                            </m:sSubPr>
                            <m:e>
                              <m:r>
                                <a:rPr lang="en-CA" sz="8800">
                                  <a:solidFill>
                                    <a:schemeClr val="tx1">
                                      <a:lumMod val="85000"/>
                                      <a:lumOff val="15000"/>
                                    </a:schemeClr>
                                  </a:solidFill>
                                  <a:latin typeface="Cambria Math" panose="02040503050406030204" pitchFamily="18" charset="0"/>
                                </a:rPr>
                                <m:t>𝜎</m:t>
                              </m:r>
                            </m:e>
                            <m:sub>
                              <m:r>
                                <a:rPr lang="en-CA" sz="8800">
                                  <a:solidFill>
                                    <a:schemeClr val="tx1">
                                      <a:lumMod val="85000"/>
                                      <a:lumOff val="15000"/>
                                    </a:schemeClr>
                                  </a:solidFill>
                                  <a:latin typeface="Cambria Math" panose="02040503050406030204" pitchFamily="18" charset="0"/>
                                </a:rPr>
                                <m:t>𝑟</m:t>
                              </m:r>
                              <m:r>
                                <a:rPr lang="en-CA" sz="8800">
                                  <a:solidFill>
                                    <a:schemeClr val="tx1">
                                      <a:lumMod val="85000"/>
                                      <a:lumOff val="15000"/>
                                    </a:schemeClr>
                                  </a:solidFill>
                                  <a:latin typeface="Cambria Math" panose="02040503050406030204" pitchFamily="18" charset="0"/>
                                </a:rPr>
                                <m:t>,</m:t>
                              </m:r>
                              <m:r>
                                <a:rPr lang="en-CA" sz="8800">
                                  <a:solidFill>
                                    <a:schemeClr val="tx1">
                                      <a:lumMod val="85000"/>
                                      <a:lumOff val="15000"/>
                                    </a:schemeClr>
                                  </a:solidFill>
                                  <a:latin typeface="Cambria Math" panose="02040503050406030204" pitchFamily="18" charset="0"/>
                                </a:rPr>
                                <m:t>𝑑𝑖𝑎𝑝h𝑟𝑎𝑔𝑚</m:t>
                              </m:r>
                            </m:sub>
                          </m:sSub>
                          <m:r>
                            <a:rPr lang="en-CA" sz="8800">
                              <a:solidFill>
                                <a:schemeClr val="tx1">
                                  <a:lumMod val="85000"/>
                                  <a:lumOff val="15000"/>
                                </a:schemeClr>
                              </a:solidFill>
                              <a:latin typeface="Cambria Math" panose="02040503050406030204" pitchFamily="18" charset="0"/>
                            </a:rPr>
                            <m:t>=</m:t>
                          </m:r>
                          <m:r>
                            <a:rPr lang="en-CA" sz="8800">
                              <a:solidFill>
                                <a:schemeClr val="tx1">
                                  <a:lumMod val="85000"/>
                                  <a:lumOff val="15000"/>
                                </a:schemeClr>
                              </a:solidFill>
                              <a:latin typeface="Cambria Math" panose="02040503050406030204" pitchFamily="18" charset="0"/>
                            </a:rPr>
                            <m:t>𝑀</m:t>
                          </m:r>
                        </m:e>
                        <m:sub>
                          <m:r>
                            <a:rPr lang="en-CA" sz="8800">
                              <a:solidFill>
                                <a:schemeClr val="tx1">
                                  <a:lumMod val="85000"/>
                                  <a:lumOff val="15000"/>
                                </a:schemeClr>
                              </a:solidFill>
                              <a:latin typeface="Cambria Math" panose="02040503050406030204" pitchFamily="18" charset="0"/>
                            </a:rPr>
                            <m:t>𝑟</m:t>
                          </m:r>
                          <m:r>
                            <a:rPr lang="en-CA" sz="8800">
                              <a:solidFill>
                                <a:schemeClr val="tx1">
                                  <a:lumMod val="85000"/>
                                  <a:lumOff val="15000"/>
                                </a:schemeClr>
                              </a:solidFill>
                              <a:latin typeface="Cambria Math" panose="02040503050406030204" pitchFamily="18" charset="0"/>
                            </a:rPr>
                            <m:t>,</m:t>
                          </m:r>
                          <m:r>
                            <a:rPr lang="en-CA" sz="8800">
                              <a:solidFill>
                                <a:schemeClr val="tx1">
                                  <a:lumMod val="85000"/>
                                  <a:lumOff val="15000"/>
                                </a:schemeClr>
                              </a:solidFill>
                              <a:latin typeface="Cambria Math" panose="02040503050406030204" pitchFamily="18" charset="0"/>
                            </a:rPr>
                            <m:t>𝑑𝑖𝑎𝑝h𝑟𝑎𝑔𝑚</m:t>
                          </m:r>
                        </m:sub>
                      </m:sSub>
                      <m:r>
                        <a:rPr lang="en-CA" sz="8800">
                          <a:solidFill>
                            <a:schemeClr val="tx1">
                              <a:lumMod val="85000"/>
                              <a:lumOff val="15000"/>
                            </a:schemeClr>
                          </a:solidFill>
                          <a:latin typeface="Cambria Math" panose="02040503050406030204" pitchFamily="18" charset="0"/>
                        </a:rPr>
                        <m:t>÷</m:t>
                      </m:r>
                      <m:r>
                        <a:rPr lang="en-CA" sz="8800">
                          <a:solidFill>
                            <a:schemeClr val="tx1">
                              <a:lumMod val="85000"/>
                              <a:lumOff val="15000"/>
                            </a:schemeClr>
                          </a:solidFill>
                          <a:latin typeface="Cambria Math" panose="02040503050406030204" pitchFamily="18" charset="0"/>
                        </a:rPr>
                        <m:t>𝑆</m:t>
                      </m:r>
                      <m:r>
                        <a:rPr lang="en-CA" sz="8800">
                          <a:solidFill>
                            <a:schemeClr val="tx1">
                              <a:lumMod val="85000"/>
                              <a:lumOff val="15000"/>
                            </a:schemeClr>
                          </a:solidFill>
                          <a:latin typeface="Cambria Math" panose="02040503050406030204" pitchFamily="18" charset="0"/>
                        </a:rPr>
                        <m:t>=</m:t>
                      </m:r>
                      <m:r>
                        <a:rPr lang="en-CA" sz="8800">
                          <a:solidFill>
                            <a:schemeClr val="tx1">
                              <a:lumMod val="85000"/>
                              <a:lumOff val="15000"/>
                            </a:schemeClr>
                          </a:solidFill>
                          <a:latin typeface="Cambria Math" panose="02040503050406030204" pitchFamily="18" charset="0"/>
                        </a:rPr>
                        <m:t>𝜙</m:t>
                      </m:r>
                      <m:sSub>
                        <m:sSubPr>
                          <m:ctrlPr>
                            <a:rPr lang="en-CA" sz="8800" i="1">
                              <a:solidFill>
                                <a:schemeClr val="tx1">
                                  <a:lumMod val="85000"/>
                                  <a:lumOff val="15000"/>
                                </a:schemeClr>
                              </a:solidFill>
                              <a:latin typeface="Cambria Math" panose="02040503050406030204" pitchFamily="18" charset="0"/>
                            </a:rPr>
                          </m:ctrlPr>
                        </m:sSubPr>
                        <m:e>
                          <m:r>
                            <a:rPr lang="en-CA" sz="8800">
                              <a:solidFill>
                                <a:schemeClr val="tx1">
                                  <a:lumMod val="85000"/>
                                  <a:lumOff val="15000"/>
                                </a:schemeClr>
                              </a:solidFill>
                              <a:latin typeface="Cambria Math" panose="02040503050406030204" pitchFamily="18" charset="0"/>
                            </a:rPr>
                            <m:t>𝑘</m:t>
                          </m:r>
                        </m:e>
                        <m:sub>
                          <m:r>
                            <a:rPr lang="en-CA" sz="8800">
                              <a:solidFill>
                                <a:schemeClr val="tx1">
                                  <a:lumMod val="85000"/>
                                  <a:lumOff val="15000"/>
                                </a:schemeClr>
                              </a:solidFill>
                              <a:latin typeface="Cambria Math" panose="02040503050406030204" pitchFamily="18" charset="0"/>
                            </a:rPr>
                            <m:t>𝑑</m:t>
                          </m:r>
                        </m:sub>
                      </m:sSub>
                      <m:sSub>
                        <m:sSubPr>
                          <m:ctrlPr>
                            <a:rPr lang="en-CA" sz="8800" i="1">
                              <a:solidFill>
                                <a:schemeClr val="tx1">
                                  <a:lumMod val="85000"/>
                                  <a:lumOff val="15000"/>
                                </a:schemeClr>
                              </a:solidFill>
                              <a:latin typeface="Cambria Math" panose="02040503050406030204" pitchFamily="18" charset="0"/>
                            </a:rPr>
                          </m:ctrlPr>
                        </m:sSubPr>
                        <m:e>
                          <m:sSub>
                            <m:sSubPr>
                              <m:ctrlPr>
                                <a:rPr lang="en-CA" sz="8800" i="1">
                                  <a:solidFill>
                                    <a:schemeClr val="tx1">
                                      <a:lumMod val="85000"/>
                                      <a:lumOff val="15000"/>
                                    </a:schemeClr>
                                  </a:solidFill>
                                  <a:latin typeface="Cambria Math" panose="02040503050406030204" pitchFamily="18" charset="0"/>
                                </a:rPr>
                              </m:ctrlPr>
                            </m:sSubPr>
                            <m:e>
                              <m:r>
                                <a:rPr lang="en-CA" sz="8800">
                                  <a:solidFill>
                                    <a:schemeClr val="tx1">
                                      <a:lumMod val="85000"/>
                                      <a:lumOff val="15000"/>
                                    </a:schemeClr>
                                  </a:solidFill>
                                  <a:latin typeface="Cambria Math" panose="02040503050406030204" pitchFamily="18" charset="0"/>
                                </a:rPr>
                                <m:t>𝑘</m:t>
                              </m:r>
                            </m:e>
                            <m:sub>
                              <m:r>
                                <a:rPr lang="en-CA" sz="8800">
                                  <a:solidFill>
                                    <a:schemeClr val="tx1">
                                      <a:lumMod val="85000"/>
                                      <a:lumOff val="15000"/>
                                    </a:schemeClr>
                                  </a:solidFill>
                                  <a:latin typeface="Cambria Math" panose="02040503050406030204" pitchFamily="18" charset="0"/>
                                </a:rPr>
                                <m:t>𝑚</m:t>
                              </m:r>
                            </m:sub>
                          </m:sSub>
                          <m:r>
                            <a:rPr lang="en-CA" sz="8800">
                              <a:solidFill>
                                <a:schemeClr val="tx1">
                                  <a:lumMod val="85000"/>
                                  <a:lumOff val="15000"/>
                                </a:schemeClr>
                              </a:solidFill>
                              <a:latin typeface="Cambria Math" panose="02040503050406030204" pitchFamily="18" charset="0"/>
                            </a:rPr>
                            <m:t>𝑘</m:t>
                          </m:r>
                        </m:e>
                        <m:sub>
                          <m:r>
                            <a:rPr lang="en-CA" sz="8800">
                              <a:solidFill>
                                <a:schemeClr val="tx1">
                                  <a:lumMod val="85000"/>
                                  <a:lumOff val="15000"/>
                                </a:schemeClr>
                              </a:solidFill>
                              <a:latin typeface="Cambria Math" panose="02040503050406030204" pitchFamily="18" charset="0"/>
                            </a:rPr>
                            <m:t>𝑠𝑏</m:t>
                          </m:r>
                        </m:sub>
                      </m:sSub>
                      <m:sSub>
                        <m:sSubPr>
                          <m:ctrlPr>
                            <a:rPr lang="en-CA" sz="8800" i="1">
                              <a:solidFill>
                                <a:schemeClr val="tx1">
                                  <a:lumMod val="85000"/>
                                  <a:lumOff val="15000"/>
                                </a:schemeClr>
                              </a:solidFill>
                              <a:latin typeface="Cambria Math" panose="02040503050406030204" pitchFamily="18" charset="0"/>
                            </a:rPr>
                          </m:ctrlPr>
                        </m:sSubPr>
                        <m:e>
                          <m:r>
                            <a:rPr lang="en-CA" sz="8800">
                              <a:solidFill>
                                <a:schemeClr val="tx1">
                                  <a:lumMod val="85000"/>
                                  <a:lumOff val="15000"/>
                                </a:schemeClr>
                              </a:solidFill>
                              <a:latin typeface="Cambria Math" panose="02040503050406030204" pitchFamily="18" charset="0"/>
                            </a:rPr>
                            <m:t>𝑓</m:t>
                          </m:r>
                        </m:e>
                        <m:sub>
                          <m:r>
                            <a:rPr lang="en-CA" sz="8800">
                              <a:solidFill>
                                <a:schemeClr val="tx1">
                                  <a:lumMod val="85000"/>
                                  <a:lumOff val="15000"/>
                                </a:schemeClr>
                              </a:solidFill>
                              <a:latin typeface="Cambria Math" panose="02040503050406030204" pitchFamily="18" charset="0"/>
                            </a:rPr>
                            <m:t>𝑏𝑢</m:t>
                          </m:r>
                        </m:sub>
                      </m:sSub>
                    </m:oMath>
                  </m:oMathPara>
                </a14:m>
                <a:endParaRPr lang="en-CA" sz="8800" dirty="0">
                  <a:solidFill>
                    <a:schemeClr val="tx1">
                      <a:lumMod val="85000"/>
                      <a:lumOff val="15000"/>
                    </a:schemeClr>
                  </a:solidFill>
                  <a:latin typeface="Century Gothic" panose="020B0502020202020204" pitchFamily="34" charset="0"/>
                </a:endParaRPr>
              </a:p>
              <a:p>
                <a:pPr marL="0" indent="0">
                  <a:lnSpc>
                    <a:spcPct val="120000"/>
                  </a:lnSpc>
                  <a:buNone/>
                </a:pPr>
                <a:r>
                  <a:rPr lang="en-CA" sz="8800" dirty="0">
                    <a:solidFill>
                      <a:schemeClr val="tx1">
                        <a:lumMod val="85000"/>
                        <a:lumOff val="15000"/>
                      </a:schemeClr>
                    </a:solidFill>
                    <a:latin typeface="Century Gothic" panose="020B0502020202020204" pitchFamily="34" charset="0"/>
                  </a:rPr>
                  <a:t>Where:</a:t>
                </a:r>
              </a:p>
              <a:p>
                <a:pPr>
                  <a:lnSpc>
                    <a:spcPct val="120000"/>
                  </a:lnSpc>
                </a:pPr>
                <a14:m>
                  <m:oMath xmlns:m="http://schemas.openxmlformats.org/officeDocument/2006/math">
                    <m:r>
                      <a:rPr lang="en-CA" sz="8800">
                        <a:solidFill>
                          <a:schemeClr val="tx1">
                            <a:lumMod val="85000"/>
                            <a:lumOff val="15000"/>
                          </a:schemeClr>
                        </a:solidFill>
                        <a:latin typeface="Cambria Math" panose="02040503050406030204" pitchFamily="18" charset="0"/>
                      </a:rPr>
                      <m:t>∅=0.9</m:t>
                    </m:r>
                  </m:oMath>
                </a14:m>
                <a:endParaRPr lang="en-CA" sz="8800" dirty="0">
                  <a:solidFill>
                    <a:schemeClr val="tx1">
                      <a:lumMod val="85000"/>
                      <a:lumOff val="15000"/>
                    </a:schemeClr>
                  </a:solidFill>
                  <a:latin typeface="Century Gothic" panose="020B0502020202020204" pitchFamily="34" charset="0"/>
                </a:endParaRPr>
              </a:p>
              <a:p>
                <a:pPr>
                  <a:lnSpc>
                    <a:spcPct val="120000"/>
                  </a:lnSpc>
                </a:pPr>
                <a14:m>
                  <m:oMath xmlns:m="http://schemas.openxmlformats.org/officeDocument/2006/math">
                    <m:sSub>
                      <m:sSubPr>
                        <m:ctrlPr>
                          <a:rPr lang="en-CA" sz="8800" i="1">
                            <a:solidFill>
                              <a:schemeClr val="tx1">
                                <a:lumMod val="85000"/>
                                <a:lumOff val="15000"/>
                              </a:schemeClr>
                            </a:solidFill>
                            <a:latin typeface="Cambria Math" panose="02040503050406030204" pitchFamily="18" charset="0"/>
                          </a:rPr>
                        </m:ctrlPr>
                      </m:sSubPr>
                      <m:e>
                        <m:r>
                          <a:rPr lang="en-CA" sz="8800">
                            <a:solidFill>
                              <a:schemeClr val="tx1">
                                <a:lumMod val="85000"/>
                                <a:lumOff val="15000"/>
                              </a:schemeClr>
                            </a:solidFill>
                            <a:latin typeface="Cambria Math" panose="02040503050406030204" pitchFamily="18" charset="0"/>
                          </a:rPr>
                          <m:t>𝑘</m:t>
                        </m:r>
                      </m:e>
                      <m:sub>
                        <m:r>
                          <a:rPr lang="en-CA" sz="8800">
                            <a:solidFill>
                              <a:schemeClr val="tx1">
                                <a:lumMod val="85000"/>
                                <a:lumOff val="15000"/>
                              </a:schemeClr>
                            </a:solidFill>
                            <a:latin typeface="Cambria Math" panose="02040503050406030204" pitchFamily="18" charset="0"/>
                          </a:rPr>
                          <m:t>𝑑</m:t>
                        </m:r>
                      </m:sub>
                    </m:sSub>
                    <m:r>
                      <a:rPr lang="en-CA" sz="8800">
                        <a:solidFill>
                          <a:schemeClr val="tx1">
                            <a:lumMod val="85000"/>
                            <a:lumOff val="15000"/>
                          </a:schemeClr>
                        </a:solidFill>
                        <a:latin typeface="Cambria Math" panose="02040503050406030204" pitchFamily="18" charset="0"/>
                      </a:rPr>
                      <m:t>=1.0</m:t>
                    </m:r>
                  </m:oMath>
                </a14:m>
                <a:r>
                  <a:rPr lang="en-CA" sz="8800" dirty="0">
                    <a:solidFill>
                      <a:schemeClr val="tx1">
                        <a:lumMod val="85000"/>
                        <a:lumOff val="15000"/>
                      </a:schemeClr>
                    </a:solidFill>
                    <a:latin typeface="Century Gothic" panose="020B0502020202020204" pitchFamily="34" charset="0"/>
                  </a:rPr>
                  <a:t> </a:t>
                </a:r>
              </a:p>
              <a:p>
                <a:pPr>
                  <a:lnSpc>
                    <a:spcPct val="120000"/>
                  </a:lnSpc>
                </a:pPr>
                <a14:m>
                  <m:oMath xmlns:m="http://schemas.openxmlformats.org/officeDocument/2006/math">
                    <m:sSub>
                      <m:sSubPr>
                        <m:ctrlPr>
                          <a:rPr lang="en-CA" sz="8800" i="1">
                            <a:solidFill>
                              <a:schemeClr val="tx1">
                                <a:lumMod val="85000"/>
                                <a:lumOff val="15000"/>
                              </a:schemeClr>
                            </a:solidFill>
                            <a:latin typeface="Cambria Math" panose="02040503050406030204" pitchFamily="18" charset="0"/>
                          </a:rPr>
                        </m:ctrlPr>
                      </m:sSubPr>
                      <m:e>
                        <m:r>
                          <a:rPr lang="en-CA" sz="8800">
                            <a:solidFill>
                              <a:schemeClr val="tx1">
                                <a:lumMod val="85000"/>
                                <a:lumOff val="15000"/>
                              </a:schemeClr>
                            </a:solidFill>
                            <a:latin typeface="Cambria Math" panose="02040503050406030204" pitchFamily="18" charset="0"/>
                          </a:rPr>
                          <m:t>𝑘</m:t>
                        </m:r>
                      </m:e>
                      <m:sub>
                        <m:r>
                          <a:rPr lang="en-CA" sz="8800">
                            <a:solidFill>
                              <a:schemeClr val="tx1">
                                <a:lumMod val="85000"/>
                                <a:lumOff val="15000"/>
                              </a:schemeClr>
                            </a:solidFill>
                            <a:latin typeface="Cambria Math" panose="02040503050406030204" pitchFamily="18" charset="0"/>
                          </a:rPr>
                          <m:t>𝑚</m:t>
                        </m:r>
                      </m:sub>
                    </m:sSub>
                    <m:r>
                      <a:rPr lang="en-CA" sz="8800">
                        <a:solidFill>
                          <a:schemeClr val="tx1">
                            <a:lumMod val="85000"/>
                            <a:lumOff val="15000"/>
                          </a:schemeClr>
                        </a:solidFill>
                        <a:latin typeface="Cambria Math" panose="02040503050406030204" pitchFamily="18" charset="0"/>
                      </a:rPr>
                      <m:t>=1.0</m:t>
                    </m:r>
                  </m:oMath>
                </a14:m>
                <a:endParaRPr lang="en-CA" sz="8800" dirty="0">
                  <a:solidFill>
                    <a:schemeClr val="tx1">
                      <a:lumMod val="85000"/>
                      <a:lumOff val="15000"/>
                    </a:schemeClr>
                  </a:solidFill>
                  <a:latin typeface="Century Gothic" panose="020B0502020202020204" pitchFamily="34" charset="0"/>
                </a:endParaRPr>
              </a:p>
              <a:p>
                <a:pPr>
                  <a:lnSpc>
                    <a:spcPct val="120000"/>
                  </a:lnSpc>
                </a:pPr>
                <a14:m>
                  <m:oMath xmlns:m="http://schemas.openxmlformats.org/officeDocument/2006/math">
                    <m:f>
                      <m:fPr>
                        <m:ctrlPr>
                          <a:rPr lang="en-CA" sz="8800" i="1">
                            <a:solidFill>
                              <a:schemeClr val="tx1">
                                <a:lumMod val="85000"/>
                                <a:lumOff val="15000"/>
                              </a:schemeClr>
                            </a:solidFill>
                            <a:latin typeface="Cambria Math" panose="02040503050406030204" pitchFamily="18" charset="0"/>
                          </a:rPr>
                        </m:ctrlPr>
                      </m:fPr>
                      <m:num>
                        <m:r>
                          <a:rPr lang="en-CA" sz="8800">
                            <a:solidFill>
                              <a:schemeClr val="tx1">
                                <a:lumMod val="85000"/>
                                <a:lumOff val="15000"/>
                              </a:schemeClr>
                            </a:solidFill>
                            <a:latin typeface="Cambria Math" panose="02040503050406030204" pitchFamily="18" charset="0"/>
                          </a:rPr>
                          <m:t>𝑑</m:t>
                        </m:r>
                      </m:num>
                      <m:den>
                        <m:r>
                          <a:rPr lang="en-CA" sz="8800">
                            <a:solidFill>
                              <a:schemeClr val="tx1">
                                <a:lumMod val="85000"/>
                                <a:lumOff val="15000"/>
                              </a:schemeClr>
                            </a:solidFill>
                            <a:latin typeface="Cambria Math" panose="02040503050406030204" pitchFamily="18" charset="0"/>
                          </a:rPr>
                          <m:t>𝑏</m:t>
                        </m:r>
                      </m:den>
                    </m:f>
                    <m:r>
                      <a:rPr lang="en-CA" sz="8800">
                        <a:solidFill>
                          <a:schemeClr val="tx1">
                            <a:lumMod val="85000"/>
                            <a:lumOff val="15000"/>
                          </a:schemeClr>
                        </a:solidFill>
                        <a:latin typeface="Cambria Math" panose="02040503050406030204" pitchFamily="18" charset="0"/>
                      </a:rPr>
                      <m:t>=</m:t>
                    </m:r>
                    <m:f>
                      <m:fPr>
                        <m:ctrlPr>
                          <a:rPr lang="en-CA" sz="8800" i="1">
                            <a:solidFill>
                              <a:schemeClr val="tx1">
                                <a:lumMod val="85000"/>
                                <a:lumOff val="15000"/>
                              </a:schemeClr>
                            </a:solidFill>
                            <a:latin typeface="Cambria Math" panose="02040503050406030204" pitchFamily="18" charset="0"/>
                          </a:rPr>
                        </m:ctrlPr>
                      </m:fPr>
                      <m:num>
                        <m:r>
                          <a:rPr lang="en-CA" sz="8800">
                            <a:solidFill>
                              <a:schemeClr val="tx1">
                                <a:lumMod val="85000"/>
                                <a:lumOff val="15000"/>
                              </a:schemeClr>
                            </a:solidFill>
                            <a:latin typeface="Cambria Math" panose="02040503050406030204" pitchFamily="18" charset="0"/>
                          </a:rPr>
                          <m:t>1406 </m:t>
                        </m:r>
                        <m:r>
                          <a:rPr lang="en-CA" sz="8800">
                            <a:solidFill>
                              <a:schemeClr val="tx1">
                                <a:lumMod val="85000"/>
                                <a:lumOff val="15000"/>
                              </a:schemeClr>
                            </a:solidFill>
                            <a:latin typeface="Cambria Math" panose="02040503050406030204" pitchFamily="18" charset="0"/>
                          </a:rPr>
                          <m:t>𝑚𝑚</m:t>
                        </m:r>
                      </m:num>
                      <m:den>
                        <m:r>
                          <a:rPr lang="en-CA" sz="8800">
                            <a:solidFill>
                              <a:schemeClr val="tx1">
                                <a:lumMod val="85000"/>
                                <a:lumOff val="15000"/>
                              </a:schemeClr>
                            </a:solidFill>
                            <a:latin typeface="Cambria Math" panose="02040503050406030204" pitchFamily="18" charset="0"/>
                          </a:rPr>
                          <m:t>130 </m:t>
                        </m:r>
                        <m:r>
                          <a:rPr lang="en-CA" sz="8800">
                            <a:solidFill>
                              <a:schemeClr val="tx1">
                                <a:lumMod val="85000"/>
                                <a:lumOff val="15000"/>
                              </a:schemeClr>
                            </a:solidFill>
                            <a:latin typeface="Cambria Math" panose="02040503050406030204" pitchFamily="18" charset="0"/>
                          </a:rPr>
                          <m:t>𝑚𝑚</m:t>
                        </m:r>
                      </m:den>
                    </m:f>
                    <m:r>
                      <a:rPr lang="en-CA" sz="8800">
                        <a:solidFill>
                          <a:schemeClr val="tx1">
                            <a:lumMod val="85000"/>
                            <a:lumOff val="15000"/>
                          </a:schemeClr>
                        </a:solidFill>
                        <a:latin typeface="Cambria Math" panose="02040503050406030204" pitchFamily="18" charset="0"/>
                      </a:rPr>
                      <m:t>=10.82&lt;10</m:t>
                    </m:r>
                  </m:oMath>
                </a14:m>
                <a:endParaRPr lang="en-CA" sz="2400" dirty="0">
                  <a:solidFill>
                    <a:schemeClr val="tx1">
                      <a:lumMod val="85000"/>
                      <a:lumOff val="15000"/>
                    </a:schemeClr>
                  </a:solidFill>
                  <a:latin typeface="Century Gothic" panose="020B0502020202020204" pitchFamily="34" charset="0"/>
                </a:endParaRPr>
              </a:p>
              <a:p>
                <a:pPr eaLnBrk="1" hangingPunct="1"/>
                <a:endParaRPr lang="en-CA" altLang="en-US" sz="2400" dirty="0">
                  <a:solidFill>
                    <a:schemeClr val="tx1">
                      <a:lumMod val="85000"/>
                      <a:lumOff val="15000"/>
                    </a:schemeClr>
                  </a:solidFill>
                  <a:latin typeface="Century Gothic" panose="020B0502020202020204" pitchFamily="34" charset="0"/>
                </a:endParaRPr>
              </a:p>
              <a:p>
                <a:pPr eaLnBrk="1" hangingPunct="1"/>
                <a:endParaRPr lang="en-CA" altLang="en-US" sz="1000" dirty="0">
                  <a:solidFill>
                    <a:schemeClr val="tx1">
                      <a:lumMod val="85000"/>
                      <a:lumOff val="15000"/>
                    </a:schemeClr>
                  </a:solidFill>
                  <a:latin typeface="Century Gothic" panose="020B0502020202020204" pitchFamily="34" charset="0"/>
                </a:endParaRPr>
              </a:p>
              <a:p>
                <a:pPr marL="914400" lvl="1" indent="-457200">
                  <a:buFont typeface="+mj-lt"/>
                  <a:buAutoNum type="arabicPeriod"/>
                </a:pPr>
                <a:endParaRPr lang="en-CA" altLang="en-US" dirty="0">
                  <a:solidFill>
                    <a:schemeClr val="tx1">
                      <a:lumMod val="85000"/>
                      <a:lumOff val="15000"/>
                    </a:schemeClr>
                  </a:solidFill>
                  <a:latin typeface="Century Gothic" panose="020B0502020202020204" pitchFamily="34" charset="0"/>
                </a:endParaRPr>
              </a:p>
              <a:p>
                <a:pPr marL="914400" lvl="1" indent="-457200">
                  <a:buFont typeface="+mj-lt"/>
                  <a:buAutoNum type="arabicPeriod"/>
                </a:pPr>
                <a:endParaRPr lang="en-CA" altLang="en-US" dirty="0">
                  <a:solidFill>
                    <a:schemeClr val="tx1">
                      <a:lumMod val="85000"/>
                      <a:lumOff val="15000"/>
                    </a:schemeClr>
                  </a:solidFill>
                  <a:latin typeface="Century Gothic" panose="020B0502020202020204" pitchFamily="34" charset="0"/>
                </a:endParaRPr>
              </a:p>
              <a:p>
                <a:pPr marL="914400" lvl="1" indent="-457200">
                  <a:buFont typeface="+mj-lt"/>
                  <a:buAutoNum type="arabicPeriod"/>
                </a:pPr>
                <a:endParaRPr lang="en-CA" altLang="en-US" dirty="0">
                  <a:solidFill>
                    <a:schemeClr val="tx1">
                      <a:lumMod val="85000"/>
                      <a:lumOff val="15000"/>
                    </a:schemeClr>
                  </a:solidFill>
                  <a:latin typeface="Century Gothic" panose="020B0502020202020204" pitchFamily="34" charset="0"/>
                </a:endParaRPr>
              </a:p>
            </p:txBody>
          </p:sp>
        </mc:Choice>
        <mc:Fallback xmlns="">
          <p:sp>
            <p:nvSpPr>
              <p:cNvPr id="7" name="Content Placeholder 2">
                <a:extLst>
                  <a:ext uri="{FF2B5EF4-FFF2-40B4-BE49-F238E27FC236}">
                    <a16:creationId xmlns:a16="http://schemas.microsoft.com/office/drawing/2014/main" id="{FA2D0D6C-2370-44D8-8146-C5AC955178BC}"/>
                  </a:ext>
                </a:extLst>
              </p:cNvPr>
              <p:cNvSpPr>
                <a:spLocks noGrp="1" noRot="1" noChangeAspect="1" noMove="1" noResize="1" noEditPoints="1" noAdjustHandles="1" noChangeArrowheads="1" noChangeShapeType="1" noTextEdit="1"/>
              </p:cNvSpPr>
              <p:nvPr>
                <p:ph idx="1"/>
              </p:nvPr>
            </p:nvSpPr>
            <p:spPr>
              <a:xfrm>
                <a:off x="609600" y="1104627"/>
                <a:ext cx="11068050" cy="5432651"/>
              </a:xfrm>
              <a:blipFill>
                <a:blip r:embed="rId3"/>
                <a:stretch>
                  <a:fillRect l="-716" t="-786"/>
                </a:stretch>
              </a:blipFill>
            </p:spPr>
            <p:txBody>
              <a:bodyPr/>
              <a:lstStyle/>
              <a:p>
                <a:r>
                  <a:rPr lang="en-CA">
                    <a:noFill/>
                  </a:rPr>
                  <a:t> </a:t>
                </a:r>
              </a:p>
            </p:txBody>
          </p:sp>
        </mc:Fallback>
      </mc:AlternateContent>
      <p:cxnSp>
        <p:nvCxnSpPr>
          <p:cNvPr id="13" name="Straight Arrow Connector 12">
            <a:extLst>
              <a:ext uri="{FF2B5EF4-FFF2-40B4-BE49-F238E27FC236}">
                <a16:creationId xmlns:a16="http://schemas.microsoft.com/office/drawing/2014/main" id="{F78E37AB-F783-4A1B-A8C7-C0D070CF031D}"/>
              </a:ext>
            </a:extLst>
          </p:cNvPr>
          <p:cNvCxnSpPr>
            <a:cxnSpLocks/>
          </p:cNvCxnSpPr>
          <p:nvPr/>
        </p:nvCxnSpPr>
        <p:spPr bwMode="auto">
          <a:xfrm flipV="1">
            <a:off x="11280576" y="3066777"/>
            <a:ext cx="397074" cy="434231"/>
          </a:xfrm>
          <a:prstGeom prst="straightConnector1">
            <a:avLst/>
          </a:prstGeom>
          <a:solidFill>
            <a:schemeClr val="accent1"/>
          </a:solidFill>
          <a:ln w="38100" cap="flat" cmpd="sng" algn="ctr">
            <a:solidFill>
              <a:schemeClr val="bg1"/>
            </a:solidFill>
            <a:prstDash val="solid"/>
            <a:round/>
            <a:headEnd type="none" w="med" len="med"/>
            <a:tailEnd type="oval" w="med" len="med"/>
          </a:ln>
          <a:effectLst/>
        </p:spPr>
      </p:cxnSp>
      <p:cxnSp>
        <p:nvCxnSpPr>
          <p:cNvPr id="17" name="Straight Arrow Connector 16">
            <a:extLst>
              <a:ext uri="{FF2B5EF4-FFF2-40B4-BE49-F238E27FC236}">
                <a16:creationId xmlns:a16="http://schemas.microsoft.com/office/drawing/2014/main" id="{6CE1F46E-C5BB-4F51-8460-6D19634F72AE}"/>
              </a:ext>
            </a:extLst>
          </p:cNvPr>
          <p:cNvCxnSpPr>
            <a:cxnSpLocks/>
          </p:cNvCxnSpPr>
          <p:nvPr/>
        </p:nvCxnSpPr>
        <p:spPr bwMode="auto">
          <a:xfrm flipV="1">
            <a:off x="10704512" y="4581128"/>
            <a:ext cx="807099" cy="351177"/>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6" name="Title 4">
            <a:extLst>
              <a:ext uri="{FF2B5EF4-FFF2-40B4-BE49-F238E27FC236}">
                <a16:creationId xmlns:a16="http://schemas.microsoft.com/office/drawing/2014/main" id="{8C7757C0-7197-494D-BF21-312F9EEBF138}"/>
              </a:ext>
            </a:extLst>
          </p:cNvPr>
          <p:cNvSpPr txBox="1">
            <a:spLocks/>
          </p:cNvSpPr>
          <p:nvPr/>
        </p:nvSpPr>
        <p:spPr bwMode="auto">
          <a:xfrm>
            <a:off x="9145002" y="-74013"/>
            <a:ext cx="3048000"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 Stiffener Beams</a:t>
            </a:r>
          </a:p>
        </p:txBody>
      </p:sp>
    </p:spTree>
    <p:extLst>
      <p:ext uri="{BB962C8B-B14F-4D97-AF65-F5344CB8AC3E}">
        <p14:creationId xmlns:p14="http://schemas.microsoft.com/office/powerpoint/2010/main" val="428774317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MEMBER DESIGN– GLULAM DIAPHRAGMS</a:t>
            </a:r>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FA2D0D6C-2370-44D8-8146-C5AC955178BC}"/>
                  </a:ext>
                </a:extLst>
              </p:cNvPr>
              <p:cNvSpPr>
                <a:spLocks noGrp="1"/>
              </p:cNvSpPr>
              <p:nvPr>
                <p:ph idx="1"/>
              </p:nvPr>
            </p:nvSpPr>
            <p:spPr>
              <a:xfrm>
                <a:off x="609600" y="1104627"/>
                <a:ext cx="11068050" cy="5432651"/>
              </a:xfrm>
            </p:spPr>
            <p:txBody>
              <a:bodyPr>
                <a:normAutofit fontScale="25000" lnSpcReduction="20000"/>
              </a:bodyPr>
              <a:lstStyle/>
              <a:p>
                <a:pPr marL="0" indent="0">
                  <a:lnSpc>
                    <a:spcPct val="120000"/>
                  </a:lnSpc>
                  <a:buNone/>
                </a:pPr>
                <a14:m>
                  <m:oMathPara xmlns:m="http://schemas.openxmlformats.org/officeDocument/2006/math">
                    <m:oMathParaPr>
                      <m:jc m:val="centerGroup"/>
                    </m:oMathParaPr>
                    <m:oMath xmlns:m="http://schemas.openxmlformats.org/officeDocument/2006/math">
                      <m:sSub>
                        <m:sSubPr>
                          <m:ctrlPr>
                            <a:rPr lang="en-CA" sz="8800" i="1">
                              <a:solidFill>
                                <a:schemeClr val="tx1">
                                  <a:lumMod val="85000"/>
                                  <a:lumOff val="15000"/>
                                </a:schemeClr>
                              </a:solidFill>
                              <a:latin typeface="Cambria Math" panose="02040503050406030204" pitchFamily="18" charset="0"/>
                            </a:rPr>
                          </m:ctrlPr>
                        </m:sSubPr>
                        <m:e>
                          <m:r>
                            <a:rPr lang="en-CA" sz="8800">
                              <a:solidFill>
                                <a:schemeClr val="tx1">
                                  <a:lumMod val="85000"/>
                                  <a:lumOff val="15000"/>
                                </a:schemeClr>
                              </a:solidFill>
                              <a:latin typeface="Cambria Math" panose="02040503050406030204" pitchFamily="18" charset="0"/>
                            </a:rPr>
                            <m:t>𝐶</m:t>
                          </m:r>
                        </m:e>
                        <m:sub>
                          <m:r>
                            <a:rPr lang="en-CA" sz="8800">
                              <a:solidFill>
                                <a:schemeClr val="tx1">
                                  <a:lumMod val="85000"/>
                                  <a:lumOff val="15000"/>
                                </a:schemeClr>
                              </a:solidFill>
                              <a:latin typeface="Cambria Math" panose="02040503050406030204" pitchFamily="18" charset="0"/>
                            </a:rPr>
                            <m:t>𝑠</m:t>
                          </m:r>
                        </m:sub>
                      </m:sSub>
                      <m:r>
                        <a:rPr lang="en-CA" sz="8800">
                          <a:solidFill>
                            <a:schemeClr val="tx1">
                              <a:lumMod val="85000"/>
                              <a:lumOff val="15000"/>
                            </a:schemeClr>
                          </a:solidFill>
                          <a:latin typeface="Cambria Math" panose="02040503050406030204" pitchFamily="18" charset="0"/>
                        </a:rPr>
                        <m:t>=</m:t>
                      </m:r>
                      <m:rad>
                        <m:radPr>
                          <m:degHide m:val="on"/>
                          <m:ctrlPr>
                            <a:rPr lang="en-CA" sz="8800" i="1">
                              <a:solidFill>
                                <a:schemeClr val="tx1">
                                  <a:lumMod val="85000"/>
                                  <a:lumOff val="15000"/>
                                </a:schemeClr>
                              </a:solidFill>
                              <a:latin typeface="Cambria Math" panose="02040503050406030204" pitchFamily="18" charset="0"/>
                            </a:rPr>
                          </m:ctrlPr>
                        </m:radPr>
                        <m:deg/>
                        <m:e>
                          <m:f>
                            <m:fPr>
                              <m:ctrlPr>
                                <a:rPr lang="en-CA" sz="8800" i="1">
                                  <a:solidFill>
                                    <a:schemeClr val="tx1">
                                      <a:lumMod val="85000"/>
                                      <a:lumOff val="15000"/>
                                    </a:schemeClr>
                                  </a:solidFill>
                                  <a:latin typeface="Cambria Math" panose="02040503050406030204" pitchFamily="18" charset="0"/>
                                </a:rPr>
                              </m:ctrlPr>
                            </m:fPr>
                            <m:num>
                              <m:sSub>
                                <m:sSubPr>
                                  <m:ctrlPr>
                                    <a:rPr lang="en-CA" sz="8800" i="1">
                                      <a:solidFill>
                                        <a:schemeClr val="tx1">
                                          <a:lumMod val="85000"/>
                                          <a:lumOff val="15000"/>
                                        </a:schemeClr>
                                      </a:solidFill>
                                      <a:latin typeface="Cambria Math" panose="02040503050406030204" pitchFamily="18" charset="0"/>
                                    </a:rPr>
                                  </m:ctrlPr>
                                </m:sSubPr>
                                <m:e>
                                  <m:r>
                                    <a:rPr lang="en-CA" sz="8800">
                                      <a:solidFill>
                                        <a:schemeClr val="tx1">
                                          <a:lumMod val="85000"/>
                                          <a:lumOff val="15000"/>
                                        </a:schemeClr>
                                      </a:solidFill>
                                      <a:latin typeface="Cambria Math" panose="02040503050406030204" pitchFamily="18" charset="0"/>
                                    </a:rPr>
                                    <m:t>𝐿</m:t>
                                  </m:r>
                                </m:e>
                                <m:sub>
                                  <m:r>
                                    <a:rPr lang="en-CA" sz="8800">
                                      <a:solidFill>
                                        <a:schemeClr val="tx1">
                                          <a:lumMod val="85000"/>
                                          <a:lumOff val="15000"/>
                                        </a:schemeClr>
                                      </a:solidFill>
                                      <a:latin typeface="Cambria Math" panose="02040503050406030204" pitchFamily="18" charset="0"/>
                                    </a:rPr>
                                    <m:t>𝑢</m:t>
                                  </m:r>
                                </m:sub>
                              </m:sSub>
                              <m:r>
                                <a:rPr lang="en-CA" sz="8800">
                                  <a:solidFill>
                                    <a:schemeClr val="tx1">
                                      <a:lumMod val="85000"/>
                                      <a:lumOff val="15000"/>
                                    </a:schemeClr>
                                  </a:solidFill>
                                  <a:latin typeface="Cambria Math" panose="02040503050406030204" pitchFamily="18" charset="0"/>
                                </a:rPr>
                                <m:t>𝑑</m:t>
                              </m:r>
                            </m:num>
                            <m:den>
                              <m:sSup>
                                <m:sSupPr>
                                  <m:ctrlPr>
                                    <a:rPr lang="en-CA" sz="8800" i="1">
                                      <a:solidFill>
                                        <a:schemeClr val="tx1">
                                          <a:lumMod val="85000"/>
                                          <a:lumOff val="15000"/>
                                        </a:schemeClr>
                                      </a:solidFill>
                                      <a:latin typeface="Cambria Math" panose="02040503050406030204" pitchFamily="18" charset="0"/>
                                    </a:rPr>
                                  </m:ctrlPr>
                                </m:sSupPr>
                                <m:e>
                                  <m:r>
                                    <a:rPr lang="en-CA" sz="8800">
                                      <a:solidFill>
                                        <a:schemeClr val="tx1">
                                          <a:lumMod val="85000"/>
                                          <a:lumOff val="15000"/>
                                        </a:schemeClr>
                                      </a:solidFill>
                                      <a:latin typeface="Cambria Math" panose="02040503050406030204" pitchFamily="18" charset="0"/>
                                    </a:rPr>
                                    <m:t>𝑏</m:t>
                                  </m:r>
                                </m:e>
                                <m:sup>
                                  <m:r>
                                    <a:rPr lang="en-CA" sz="8800">
                                      <a:solidFill>
                                        <a:schemeClr val="tx1">
                                          <a:lumMod val="85000"/>
                                          <a:lumOff val="15000"/>
                                        </a:schemeClr>
                                      </a:solidFill>
                                      <a:latin typeface="Cambria Math" panose="02040503050406030204" pitchFamily="18" charset="0"/>
                                    </a:rPr>
                                    <m:t>2</m:t>
                                  </m:r>
                                </m:sup>
                              </m:sSup>
                            </m:den>
                          </m:f>
                        </m:e>
                      </m:rad>
                      <m:r>
                        <a:rPr lang="en-CA" sz="8800">
                          <a:solidFill>
                            <a:schemeClr val="tx1">
                              <a:lumMod val="85000"/>
                              <a:lumOff val="15000"/>
                            </a:schemeClr>
                          </a:solidFill>
                          <a:latin typeface="Cambria Math" panose="02040503050406030204" pitchFamily="18" charset="0"/>
                        </a:rPr>
                        <m:t>=</m:t>
                      </m:r>
                      <m:rad>
                        <m:radPr>
                          <m:degHide m:val="on"/>
                          <m:ctrlPr>
                            <a:rPr lang="en-CA" sz="8800" i="1">
                              <a:solidFill>
                                <a:schemeClr val="tx1">
                                  <a:lumMod val="85000"/>
                                  <a:lumOff val="15000"/>
                                </a:schemeClr>
                              </a:solidFill>
                              <a:latin typeface="Cambria Math" panose="02040503050406030204" pitchFamily="18" charset="0"/>
                            </a:rPr>
                          </m:ctrlPr>
                        </m:radPr>
                        <m:deg/>
                        <m:e>
                          <m:f>
                            <m:fPr>
                              <m:ctrlPr>
                                <a:rPr lang="en-CA" sz="8800" i="1">
                                  <a:solidFill>
                                    <a:schemeClr val="tx1">
                                      <a:lumMod val="85000"/>
                                      <a:lumOff val="15000"/>
                                    </a:schemeClr>
                                  </a:solidFill>
                                  <a:latin typeface="Cambria Math" panose="02040503050406030204" pitchFamily="18" charset="0"/>
                                </a:rPr>
                              </m:ctrlPr>
                            </m:fPr>
                            <m:num>
                              <m:r>
                                <a:rPr lang="en-CA" sz="8800">
                                  <a:solidFill>
                                    <a:schemeClr val="tx1">
                                      <a:lumMod val="85000"/>
                                      <a:lumOff val="15000"/>
                                    </a:schemeClr>
                                  </a:solidFill>
                                  <a:latin typeface="Cambria Math" panose="02040503050406030204" pitchFamily="18" charset="0"/>
                                </a:rPr>
                                <m:t>6000 </m:t>
                              </m:r>
                              <m:r>
                                <a:rPr lang="en-CA" sz="8800">
                                  <a:solidFill>
                                    <a:schemeClr val="tx1">
                                      <a:lumMod val="85000"/>
                                      <a:lumOff val="15000"/>
                                    </a:schemeClr>
                                  </a:solidFill>
                                  <a:latin typeface="Cambria Math" panose="02040503050406030204" pitchFamily="18" charset="0"/>
                                </a:rPr>
                                <m:t>𝑚𝑚</m:t>
                              </m:r>
                              <m:r>
                                <a:rPr lang="en-CA" sz="8800">
                                  <a:solidFill>
                                    <a:schemeClr val="tx1">
                                      <a:lumMod val="85000"/>
                                      <a:lumOff val="15000"/>
                                    </a:schemeClr>
                                  </a:solidFill>
                                  <a:latin typeface="Cambria Math" panose="02040503050406030204" pitchFamily="18" charset="0"/>
                                </a:rPr>
                                <m:t>×1634 </m:t>
                              </m:r>
                              <m:r>
                                <a:rPr lang="en-CA" sz="8800">
                                  <a:solidFill>
                                    <a:schemeClr val="tx1">
                                      <a:lumMod val="85000"/>
                                      <a:lumOff val="15000"/>
                                    </a:schemeClr>
                                  </a:solidFill>
                                  <a:latin typeface="Cambria Math" panose="02040503050406030204" pitchFamily="18" charset="0"/>
                                </a:rPr>
                                <m:t>𝑚𝑚</m:t>
                              </m:r>
                            </m:num>
                            <m:den>
                              <m:sSup>
                                <m:sSupPr>
                                  <m:ctrlPr>
                                    <a:rPr lang="en-CA" sz="8800" i="1">
                                      <a:solidFill>
                                        <a:schemeClr val="tx1">
                                          <a:lumMod val="85000"/>
                                          <a:lumOff val="15000"/>
                                        </a:schemeClr>
                                      </a:solidFill>
                                      <a:latin typeface="Cambria Math" panose="02040503050406030204" pitchFamily="18" charset="0"/>
                                    </a:rPr>
                                  </m:ctrlPr>
                                </m:sSupPr>
                                <m:e>
                                  <m:d>
                                    <m:dPr>
                                      <m:ctrlPr>
                                        <a:rPr lang="en-CA" sz="8800" i="1">
                                          <a:solidFill>
                                            <a:schemeClr val="tx1">
                                              <a:lumMod val="85000"/>
                                              <a:lumOff val="15000"/>
                                            </a:schemeClr>
                                          </a:solidFill>
                                          <a:latin typeface="Cambria Math" panose="02040503050406030204" pitchFamily="18" charset="0"/>
                                        </a:rPr>
                                      </m:ctrlPr>
                                    </m:dPr>
                                    <m:e>
                                      <m:r>
                                        <a:rPr lang="en-CA" sz="8800">
                                          <a:solidFill>
                                            <a:schemeClr val="tx1">
                                              <a:lumMod val="85000"/>
                                              <a:lumOff val="15000"/>
                                            </a:schemeClr>
                                          </a:solidFill>
                                          <a:latin typeface="Cambria Math" panose="02040503050406030204" pitchFamily="18" charset="0"/>
                                        </a:rPr>
                                        <m:t>265 </m:t>
                                      </m:r>
                                      <m:r>
                                        <a:rPr lang="en-CA" sz="8800">
                                          <a:solidFill>
                                            <a:schemeClr val="tx1">
                                              <a:lumMod val="85000"/>
                                              <a:lumOff val="15000"/>
                                            </a:schemeClr>
                                          </a:solidFill>
                                          <a:latin typeface="Cambria Math" panose="02040503050406030204" pitchFamily="18" charset="0"/>
                                        </a:rPr>
                                        <m:t>𝑚𝑚</m:t>
                                      </m:r>
                                    </m:e>
                                  </m:d>
                                </m:e>
                                <m:sup>
                                  <m:r>
                                    <a:rPr lang="en-CA" sz="8800">
                                      <a:solidFill>
                                        <a:schemeClr val="tx1">
                                          <a:lumMod val="85000"/>
                                          <a:lumOff val="15000"/>
                                        </a:schemeClr>
                                      </a:solidFill>
                                      <a:latin typeface="Cambria Math" panose="02040503050406030204" pitchFamily="18" charset="0"/>
                                    </a:rPr>
                                    <m:t>2</m:t>
                                  </m:r>
                                </m:sup>
                              </m:sSup>
                            </m:den>
                          </m:f>
                        </m:e>
                      </m:rad>
                      <m:r>
                        <a:rPr lang="en-CA" sz="8800">
                          <a:solidFill>
                            <a:schemeClr val="tx1">
                              <a:lumMod val="85000"/>
                              <a:lumOff val="15000"/>
                            </a:schemeClr>
                          </a:solidFill>
                          <a:latin typeface="Cambria Math" panose="02040503050406030204" pitchFamily="18" charset="0"/>
                        </a:rPr>
                        <m:t>=11.82&gt;10 </m:t>
                      </m:r>
                      <m:r>
                        <a:rPr lang="en-CA" sz="8800">
                          <a:solidFill>
                            <a:schemeClr val="tx1">
                              <a:lumMod val="85000"/>
                              <a:lumOff val="15000"/>
                            </a:schemeClr>
                          </a:solidFill>
                          <a:latin typeface="Cambria Math" panose="02040503050406030204" pitchFamily="18" charset="0"/>
                        </a:rPr>
                        <m:t>𝑎𝑛𝑑</m:t>
                      </m:r>
                      <m:r>
                        <a:rPr lang="en-CA" sz="8800">
                          <a:solidFill>
                            <a:schemeClr val="tx1">
                              <a:lumMod val="85000"/>
                              <a:lumOff val="15000"/>
                            </a:schemeClr>
                          </a:solidFill>
                          <a:latin typeface="Cambria Math" panose="02040503050406030204" pitchFamily="18" charset="0"/>
                        </a:rPr>
                        <m:t> &lt;</m:t>
                      </m:r>
                      <m:sSub>
                        <m:sSubPr>
                          <m:ctrlPr>
                            <a:rPr lang="en-CA" sz="8800" i="1">
                              <a:solidFill>
                                <a:schemeClr val="tx1">
                                  <a:lumMod val="85000"/>
                                  <a:lumOff val="15000"/>
                                </a:schemeClr>
                              </a:solidFill>
                              <a:latin typeface="Cambria Math" panose="02040503050406030204" pitchFamily="18" charset="0"/>
                            </a:rPr>
                          </m:ctrlPr>
                        </m:sSubPr>
                        <m:e>
                          <m:r>
                            <a:rPr lang="en-CA" sz="8800">
                              <a:solidFill>
                                <a:schemeClr val="tx1">
                                  <a:lumMod val="85000"/>
                                  <a:lumOff val="15000"/>
                                </a:schemeClr>
                              </a:solidFill>
                              <a:latin typeface="Cambria Math" panose="02040503050406030204" pitchFamily="18" charset="0"/>
                            </a:rPr>
                            <m:t>𝐶</m:t>
                          </m:r>
                        </m:e>
                        <m:sub>
                          <m:r>
                            <a:rPr lang="en-CA" sz="8800">
                              <a:solidFill>
                                <a:schemeClr val="tx1">
                                  <a:lumMod val="85000"/>
                                  <a:lumOff val="15000"/>
                                </a:schemeClr>
                              </a:solidFill>
                              <a:latin typeface="Cambria Math" panose="02040503050406030204" pitchFamily="18" charset="0"/>
                            </a:rPr>
                            <m:t>𝑘</m:t>
                          </m:r>
                        </m:sub>
                      </m:sSub>
                    </m:oMath>
                  </m:oMathPara>
                </a14:m>
                <a:endParaRPr lang="en-CA" sz="8800" dirty="0">
                  <a:solidFill>
                    <a:schemeClr val="tx1">
                      <a:lumMod val="85000"/>
                      <a:lumOff val="15000"/>
                    </a:schemeClr>
                  </a:solidFill>
                  <a:latin typeface="Century Gothic" panose="020B0502020202020204" pitchFamily="34" charset="0"/>
                </a:endParaRPr>
              </a:p>
              <a:p>
                <a:pPr marL="0" indent="0">
                  <a:lnSpc>
                    <a:spcPct val="120000"/>
                  </a:lnSpc>
                  <a:buNone/>
                </a:pPr>
                <a14:m>
                  <m:oMathPara xmlns:m="http://schemas.openxmlformats.org/officeDocument/2006/math">
                    <m:oMathParaPr>
                      <m:jc m:val="centerGroup"/>
                    </m:oMathParaPr>
                    <m:oMath xmlns:m="http://schemas.openxmlformats.org/officeDocument/2006/math">
                      <m:sSub>
                        <m:sSubPr>
                          <m:ctrlPr>
                            <a:rPr lang="en-CA" sz="8800" i="1">
                              <a:solidFill>
                                <a:schemeClr val="tx1">
                                  <a:lumMod val="85000"/>
                                  <a:lumOff val="15000"/>
                                </a:schemeClr>
                              </a:solidFill>
                              <a:latin typeface="Cambria Math" panose="02040503050406030204" pitchFamily="18" charset="0"/>
                            </a:rPr>
                          </m:ctrlPr>
                        </m:sSubPr>
                        <m:e>
                          <m:r>
                            <a:rPr lang="en-CA" sz="8800">
                              <a:solidFill>
                                <a:schemeClr val="tx1">
                                  <a:lumMod val="85000"/>
                                  <a:lumOff val="15000"/>
                                </a:schemeClr>
                              </a:solidFill>
                              <a:latin typeface="Cambria Math" panose="02040503050406030204" pitchFamily="18" charset="0"/>
                            </a:rPr>
                            <m:t>𝐶</m:t>
                          </m:r>
                        </m:e>
                        <m:sub>
                          <m:r>
                            <a:rPr lang="en-CA" sz="8800">
                              <a:solidFill>
                                <a:schemeClr val="tx1">
                                  <a:lumMod val="85000"/>
                                  <a:lumOff val="15000"/>
                                </a:schemeClr>
                              </a:solidFill>
                              <a:latin typeface="Cambria Math" panose="02040503050406030204" pitchFamily="18" charset="0"/>
                            </a:rPr>
                            <m:t>𝑘</m:t>
                          </m:r>
                        </m:sub>
                      </m:sSub>
                      <m:r>
                        <a:rPr lang="en-CA" sz="8800">
                          <a:solidFill>
                            <a:schemeClr val="tx1">
                              <a:lumMod val="85000"/>
                              <a:lumOff val="15000"/>
                            </a:schemeClr>
                          </a:solidFill>
                          <a:latin typeface="Cambria Math" panose="02040503050406030204" pitchFamily="18" charset="0"/>
                        </a:rPr>
                        <m:t>=</m:t>
                      </m:r>
                      <m:rad>
                        <m:radPr>
                          <m:degHide m:val="on"/>
                          <m:ctrlPr>
                            <a:rPr lang="en-CA" sz="8800" i="1">
                              <a:solidFill>
                                <a:schemeClr val="tx1">
                                  <a:lumMod val="85000"/>
                                  <a:lumOff val="15000"/>
                                </a:schemeClr>
                              </a:solidFill>
                              <a:latin typeface="Cambria Math" panose="02040503050406030204" pitchFamily="18" charset="0"/>
                            </a:rPr>
                          </m:ctrlPr>
                        </m:radPr>
                        <m:deg/>
                        <m:e>
                          <m:f>
                            <m:fPr>
                              <m:ctrlPr>
                                <a:rPr lang="en-CA" sz="8800" i="1">
                                  <a:solidFill>
                                    <a:schemeClr val="tx1">
                                      <a:lumMod val="85000"/>
                                      <a:lumOff val="15000"/>
                                    </a:schemeClr>
                                  </a:solidFill>
                                  <a:latin typeface="Cambria Math" panose="02040503050406030204" pitchFamily="18" charset="0"/>
                                </a:rPr>
                              </m:ctrlPr>
                            </m:fPr>
                            <m:num>
                              <m:sSub>
                                <m:sSubPr>
                                  <m:ctrlPr>
                                    <a:rPr lang="en-CA" sz="8800" i="1">
                                      <a:solidFill>
                                        <a:schemeClr val="tx1">
                                          <a:lumMod val="85000"/>
                                          <a:lumOff val="15000"/>
                                        </a:schemeClr>
                                      </a:solidFill>
                                      <a:latin typeface="Cambria Math" panose="02040503050406030204" pitchFamily="18" charset="0"/>
                                    </a:rPr>
                                  </m:ctrlPr>
                                </m:sSubPr>
                                <m:e>
                                  <m:r>
                                    <a:rPr lang="en-CA" sz="8800">
                                      <a:solidFill>
                                        <a:schemeClr val="tx1">
                                          <a:lumMod val="85000"/>
                                          <a:lumOff val="15000"/>
                                        </a:schemeClr>
                                      </a:solidFill>
                                      <a:latin typeface="Cambria Math" panose="02040503050406030204" pitchFamily="18" charset="0"/>
                                    </a:rPr>
                                    <m:t>𝐸</m:t>
                                  </m:r>
                                </m:e>
                                <m:sub>
                                  <m:r>
                                    <a:rPr lang="en-CA" sz="8800">
                                      <a:solidFill>
                                        <a:schemeClr val="tx1">
                                          <a:lumMod val="85000"/>
                                          <a:lumOff val="15000"/>
                                        </a:schemeClr>
                                      </a:solidFill>
                                      <a:latin typeface="Cambria Math" panose="02040503050406030204" pitchFamily="18" charset="0"/>
                                    </a:rPr>
                                    <m:t>05</m:t>
                                  </m:r>
                                </m:sub>
                              </m:sSub>
                            </m:num>
                            <m:den>
                              <m:sSub>
                                <m:sSubPr>
                                  <m:ctrlPr>
                                    <a:rPr lang="en-CA" sz="8800" i="1">
                                      <a:solidFill>
                                        <a:schemeClr val="tx1">
                                          <a:lumMod val="85000"/>
                                          <a:lumOff val="15000"/>
                                        </a:schemeClr>
                                      </a:solidFill>
                                      <a:latin typeface="Cambria Math" panose="02040503050406030204" pitchFamily="18" charset="0"/>
                                    </a:rPr>
                                  </m:ctrlPr>
                                </m:sSubPr>
                                <m:e>
                                  <m:r>
                                    <a:rPr lang="en-CA" sz="8800">
                                      <a:solidFill>
                                        <a:schemeClr val="tx1">
                                          <a:lumMod val="85000"/>
                                          <a:lumOff val="15000"/>
                                        </a:schemeClr>
                                      </a:solidFill>
                                      <a:latin typeface="Cambria Math" panose="02040503050406030204" pitchFamily="18" charset="0"/>
                                    </a:rPr>
                                    <m:t>𝑓</m:t>
                                  </m:r>
                                </m:e>
                                <m:sub>
                                  <m:r>
                                    <a:rPr lang="en-CA" sz="8800">
                                      <a:solidFill>
                                        <a:schemeClr val="tx1">
                                          <a:lumMod val="85000"/>
                                          <a:lumOff val="15000"/>
                                        </a:schemeClr>
                                      </a:solidFill>
                                      <a:latin typeface="Cambria Math" panose="02040503050406030204" pitchFamily="18" charset="0"/>
                                    </a:rPr>
                                    <m:t>𝑏𝑢</m:t>
                                  </m:r>
                                </m:sub>
                              </m:sSub>
                            </m:den>
                          </m:f>
                        </m:e>
                      </m:rad>
                      <m:r>
                        <a:rPr lang="en-CA" sz="8800">
                          <a:solidFill>
                            <a:schemeClr val="tx1">
                              <a:lumMod val="85000"/>
                              <a:lumOff val="15000"/>
                            </a:schemeClr>
                          </a:solidFill>
                          <a:latin typeface="Cambria Math" panose="02040503050406030204" pitchFamily="18" charset="0"/>
                        </a:rPr>
                        <m:t>=</m:t>
                      </m:r>
                      <m:rad>
                        <m:radPr>
                          <m:degHide m:val="on"/>
                          <m:ctrlPr>
                            <a:rPr lang="en-CA" sz="8800" i="1">
                              <a:solidFill>
                                <a:schemeClr val="tx1">
                                  <a:lumMod val="85000"/>
                                  <a:lumOff val="15000"/>
                                </a:schemeClr>
                              </a:solidFill>
                              <a:latin typeface="Cambria Math" panose="02040503050406030204" pitchFamily="18" charset="0"/>
                            </a:rPr>
                          </m:ctrlPr>
                        </m:radPr>
                        <m:deg/>
                        <m:e>
                          <m:f>
                            <m:fPr>
                              <m:ctrlPr>
                                <a:rPr lang="en-CA" sz="8800" i="1">
                                  <a:solidFill>
                                    <a:schemeClr val="tx1">
                                      <a:lumMod val="85000"/>
                                      <a:lumOff val="15000"/>
                                    </a:schemeClr>
                                  </a:solidFill>
                                  <a:latin typeface="Cambria Math" panose="02040503050406030204" pitchFamily="18" charset="0"/>
                                </a:rPr>
                              </m:ctrlPr>
                            </m:fPr>
                            <m:num>
                              <m:r>
                                <a:rPr lang="en-CA" sz="8800">
                                  <a:solidFill>
                                    <a:schemeClr val="tx1">
                                      <a:lumMod val="85000"/>
                                      <a:lumOff val="15000"/>
                                    </a:schemeClr>
                                  </a:solidFill>
                                  <a:latin typeface="Cambria Math" panose="02040503050406030204" pitchFamily="18" charset="0"/>
                                </a:rPr>
                                <m:t>8512</m:t>
                              </m:r>
                            </m:num>
                            <m:den>
                              <m:r>
                                <a:rPr lang="en-CA" sz="8800">
                                  <a:solidFill>
                                    <a:schemeClr val="tx1">
                                      <a:lumMod val="85000"/>
                                      <a:lumOff val="15000"/>
                                    </a:schemeClr>
                                  </a:solidFill>
                                  <a:latin typeface="Cambria Math" panose="02040503050406030204" pitchFamily="18" charset="0"/>
                                </a:rPr>
                                <m:t>23.0</m:t>
                              </m:r>
                            </m:den>
                          </m:f>
                        </m:e>
                      </m:rad>
                      <m:r>
                        <a:rPr lang="en-CA" sz="8800">
                          <a:solidFill>
                            <a:schemeClr val="tx1">
                              <a:lumMod val="85000"/>
                              <a:lumOff val="15000"/>
                            </a:schemeClr>
                          </a:solidFill>
                          <a:latin typeface="Cambria Math" panose="02040503050406030204" pitchFamily="18" charset="0"/>
                        </a:rPr>
                        <m:t>=19.24</m:t>
                      </m:r>
                    </m:oMath>
                  </m:oMathPara>
                </a14:m>
                <a:endParaRPr lang="en-CA" sz="8800" dirty="0">
                  <a:solidFill>
                    <a:schemeClr val="tx1">
                      <a:lumMod val="85000"/>
                      <a:lumOff val="15000"/>
                    </a:schemeClr>
                  </a:solidFill>
                  <a:latin typeface="Century Gothic" panose="020B0502020202020204" pitchFamily="34" charset="0"/>
                </a:endParaRPr>
              </a:p>
              <a:p>
                <a:pPr marL="0" indent="0">
                  <a:lnSpc>
                    <a:spcPct val="120000"/>
                  </a:lnSpc>
                  <a:buNone/>
                </a:pPr>
                <a14:m>
                  <m:oMathPara xmlns:m="http://schemas.openxmlformats.org/officeDocument/2006/math">
                    <m:oMathParaPr>
                      <m:jc m:val="centerGroup"/>
                    </m:oMathParaPr>
                    <m:oMath xmlns:m="http://schemas.openxmlformats.org/officeDocument/2006/math">
                      <m:sSub>
                        <m:sSubPr>
                          <m:ctrlPr>
                            <a:rPr lang="en-CA" sz="8800" i="1">
                              <a:solidFill>
                                <a:schemeClr val="tx1">
                                  <a:lumMod val="85000"/>
                                  <a:lumOff val="15000"/>
                                </a:schemeClr>
                              </a:solidFill>
                              <a:latin typeface="Cambria Math" panose="02040503050406030204" pitchFamily="18" charset="0"/>
                            </a:rPr>
                          </m:ctrlPr>
                        </m:sSubPr>
                        <m:e>
                          <m:r>
                            <a:rPr lang="en-CA" sz="8800">
                              <a:solidFill>
                                <a:schemeClr val="tx1">
                                  <a:lumMod val="85000"/>
                                  <a:lumOff val="15000"/>
                                </a:schemeClr>
                              </a:solidFill>
                              <a:latin typeface="Cambria Math" panose="02040503050406030204" pitchFamily="18" charset="0"/>
                            </a:rPr>
                            <m:t>∴</m:t>
                          </m:r>
                          <m:r>
                            <a:rPr lang="en-CA" sz="8800">
                              <a:solidFill>
                                <a:schemeClr val="tx1">
                                  <a:lumMod val="85000"/>
                                  <a:lumOff val="15000"/>
                                </a:schemeClr>
                              </a:solidFill>
                              <a:latin typeface="Cambria Math" panose="02040503050406030204" pitchFamily="18" charset="0"/>
                            </a:rPr>
                            <m:t>𝑘</m:t>
                          </m:r>
                        </m:e>
                        <m:sub>
                          <m:r>
                            <a:rPr lang="en-CA" sz="8800">
                              <a:solidFill>
                                <a:schemeClr val="tx1">
                                  <a:lumMod val="85000"/>
                                  <a:lumOff val="15000"/>
                                </a:schemeClr>
                              </a:solidFill>
                              <a:latin typeface="Cambria Math" panose="02040503050406030204" pitchFamily="18" charset="0"/>
                            </a:rPr>
                            <m:t>𝑙𝑠</m:t>
                          </m:r>
                        </m:sub>
                      </m:sSub>
                      <m:r>
                        <a:rPr lang="en-CA" sz="8800">
                          <a:solidFill>
                            <a:schemeClr val="tx1">
                              <a:lumMod val="85000"/>
                              <a:lumOff val="15000"/>
                            </a:schemeClr>
                          </a:solidFill>
                          <a:latin typeface="Cambria Math" panose="02040503050406030204" pitchFamily="18" charset="0"/>
                        </a:rPr>
                        <m:t>=1−0.3</m:t>
                      </m:r>
                      <m:sSup>
                        <m:sSupPr>
                          <m:ctrlPr>
                            <a:rPr lang="en-CA" sz="8800" i="1">
                              <a:solidFill>
                                <a:schemeClr val="tx1">
                                  <a:lumMod val="85000"/>
                                  <a:lumOff val="15000"/>
                                </a:schemeClr>
                              </a:solidFill>
                              <a:latin typeface="Cambria Math" panose="02040503050406030204" pitchFamily="18" charset="0"/>
                            </a:rPr>
                          </m:ctrlPr>
                        </m:sSupPr>
                        <m:e>
                          <m:d>
                            <m:dPr>
                              <m:ctrlPr>
                                <a:rPr lang="en-CA" sz="8800" i="1">
                                  <a:solidFill>
                                    <a:schemeClr val="tx1">
                                      <a:lumMod val="85000"/>
                                      <a:lumOff val="15000"/>
                                    </a:schemeClr>
                                  </a:solidFill>
                                  <a:latin typeface="Cambria Math" panose="02040503050406030204" pitchFamily="18" charset="0"/>
                                </a:rPr>
                              </m:ctrlPr>
                            </m:dPr>
                            <m:e>
                              <m:f>
                                <m:fPr>
                                  <m:ctrlPr>
                                    <a:rPr lang="en-CA" sz="8800" i="1">
                                      <a:solidFill>
                                        <a:schemeClr val="tx1">
                                          <a:lumMod val="85000"/>
                                          <a:lumOff val="15000"/>
                                        </a:schemeClr>
                                      </a:solidFill>
                                      <a:latin typeface="Cambria Math" panose="02040503050406030204" pitchFamily="18" charset="0"/>
                                    </a:rPr>
                                  </m:ctrlPr>
                                </m:fPr>
                                <m:num>
                                  <m:sSub>
                                    <m:sSubPr>
                                      <m:ctrlPr>
                                        <a:rPr lang="en-CA" sz="8800" i="1">
                                          <a:solidFill>
                                            <a:schemeClr val="tx1">
                                              <a:lumMod val="85000"/>
                                              <a:lumOff val="15000"/>
                                            </a:schemeClr>
                                          </a:solidFill>
                                          <a:latin typeface="Cambria Math" panose="02040503050406030204" pitchFamily="18" charset="0"/>
                                        </a:rPr>
                                      </m:ctrlPr>
                                    </m:sSubPr>
                                    <m:e>
                                      <m:r>
                                        <a:rPr lang="en-CA" sz="8800">
                                          <a:solidFill>
                                            <a:schemeClr val="tx1">
                                              <a:lumMod val="85000"/>
                                              <a:lumOff val="15000"/>
                                            </a:schemeClr>
                                          </a:solidFill>
                                          <a:latin typeface="Cambria Math" panose="02040503050406030204" pitchFamily="18" charset="0"/>
                                        </a:rPr>
                                        <m:t>𝐶</m:t>
                                      </m:r>
                                    </m:e>
                                    <m:sub>
                                      <m:r>
                                        <a:rPr lang="en-CA" sz="8800">
                                          <a:solidFill>
                                            <a:schemeClr val="tx1">
                                              <a:lumMod val="85000"/>
                                              <a:lumOff val="15000"/>
                                            </a:schemeClr>
                                          </a:solidFill>
                                          <a:latin typeface="Cambria Math" panose="02040503050406030204" pitchFamily="18" charset="0"/>
                                        </a:rPr>
                                        <m:t>𝑠</m:t>
                                      </m:r>
                                    </m:sub>
                                  </m:sSub>
                                </m:num>
                                <m:den>
                                  <m:sSub>
                                    <m:sSubPr>
                                      <m:ctrlPr>
                                        <a:rPr lang="en-CA" sz="8800" i="1">
                                          <a:solidFill>
                                            <a:schemeClr val="tx1">
                                              <a:lumMod val="85000"/>
                                              <a:lumOff val="15000"/>
                                            </a:schemeClr>
                                          </a:solidFill>
                                          <a:latin typeface="Cambria Math" panose="02040503050406030204" pitchFamily="18" charset="0"/>
                                        </a:rPr>
                                      </m:ctrlPr>
                                    </m:sSubPr>
                                    <m:e>
                                      <m:r>
                                        <a:rPr lang="en-CA" sz="8800">
                                          <a:solidFill>
                                            <a:schemeClr val="tx1">
                                              <a:lumMod val="85000"/>
                                              <a:lumOff val="15000"/>
                                            </a:schemeClr>
                                          </a:solidFill>
                                          <a:latin typeface="Cambria Math" panose="02040503050406030204" pitchFamily="18" charset="0"/>
                                        </a:rPr>
                                        <m:t>𝐶</m:t>
                                      </m:r>
                                    </m:e>
                                    <m:sub>
                                      <m:r>
                                        <a:rPr lang="en-CA" sz="8800">
                                          <a:solidFill>
                                            <a:schemeClr val="tx1">
                                              <a:lumMod val="85000"/>
                                              <a:lumOff val="15000"/>
                                            </a:schemeClr>
                                          </a:solidFill>
                                          <a:latin typeface="Cambria Math" panose="02040503050406030204" pitchFamily="18" charset="0"/>
                                        </a:rPr>
                                        <m:t>𝑘</m:t>
                                      </m:r>
                                    </m:sub>
                                  </m:sSub>
                                </m:den>
                              </m:f>
                            </m:e>
                          </m:d>
                        </m:e>
                        <m:sup>
                          <m:r>
                            <a:rPr lang="en-CA" sz="8800">
                              <a:solidFill>
                                <a:schemeClr val="tx1">
                                  <a:lumMod val="85000"/>
                                  <a:lumOff val="15000"/>
                                </a:schemeClr>
                              </a:solidFill>
                              <a:latin typeface="Cambria Math" panose="02040503050406030204" pitchFamily="18" charset="0"/>
                            </a:rPr>
                            <m:t>4</m:t>
                          </m:r>
                        </m:sup>
                      </m:sSup>
                      <m:r>
                        <a:rPr lang="en-CA" sz="8800">
                          <a:solidFill>
                            <a:schemeClr val="tx1">
                              <a:lumMod val="85000"/>
                              <a:lumOff val="15000"/>
                            </a:schemeClr>
                          </a:solidFill>
                          <a:latin typeface="Cambria Math" panose="02040503050406030204" pitchFamily="18" charset="0"/>
                        </a:rPr>
                        <m:t>=1−0.3</m:t>
                      </m:r>
                      <m:sSup>
                        <m:sSupPr>
                          <m:ctrlPr>
                            <a:rPr lang="en-CA" sz="8800" i="1">
                              <a:solidFill>
                                <a:schemeClr val="tx1">
                                  <a:lumMod val="85000"/>
                                  <a:lumOff val="15000"/>
                                </a:schemeClr>
                              </a:solidFill>
                              <a:latin typeface="Cambria Math" panose="02040503050406030204" pitchFamily="18" charset="0"/>
                            </a:rPr>
                          </m:ctrlPr>
                        </m:sSupPr>
                        <m:e>
                          <m:d>
                            <m:dPr>
                              <m:ctrlPr>
                                <a:rPr lang="en-CA" sz="8800" i="1">
                                  <a:solidFill>
                                    <a:schemeClr val="tx1">
                                      <a:lumMod val="85000"/>
                                      <a:lumOff val="15000"/>
                                    </a:schemeClr>
                                  </a:solidFill>
                                  <a:latin typeface="Cambria Math" panose="02040503050406030204" pitchFamily="18" charset="0"/>
                                </a:rPr>
                              </m:ctrlPr>
                            </m:dPr>
                            <m:e>
                              <m:f>
                                <m:fPr>
                                  <m:ctrlPr>
                                    <a:rPr lang="en-CA" sz="8800" i="1">
                                      <a:solidFill>
                                        <a:schemeClr val="tx1">
                                          <a:lumMod val="85000"/>
                                          <a:lumOff val="15000"/>
                                        </a:schemeClr>
                                      </a:solidFill>
                                      <a:latin typeface="Cambria Math" panose="02040503050406030204" pitchFamily="18" charset="0"/>
                                    </a:rPr>
                                  </m:ctrlPr>
                                </m:fPr>
                                <m:num>
                                  <m:r>
                                    <a:rPr lang="en-CA" sz="8800">
                                      <a:solidFill>
                                        <a:schemeClr val="tx1">
                                          <a:lumMod val="85000"/>
                                          <a:lumOff val="15000"/>
                                        </a:schemeClr>
                                      </a:solidFill>
                                      <a:latin typeface="Cambria Math" panose="02040503050406030204" pitchFamily="18" charset="0"/>
                                    </a:rPr>
                                    <m:t>10.82</m:t>
                                  </m:r>
                                </m:num>
                                <m:den>
                                  <m:r>
                                    <a:rPr lang="en-CA" sz="8800">
                                      <a:solidFill>
                                        <a:schemeClr val="tx1">
                                          <a:lumMod val="85000"/>
                                          <a:lumOff val="15000"/>
                                        </a:schemeClr>
                                      </a:solidFill>
                                      <a:latin typeface="Cambria Math" panose="02040503050406030204" pitchFamily="18" charset="0"/>
                                    </a:rPr>
                                    <m:t>19.24</m:t>
                                  </m:r>
                                </m:den>
                              </m:f>
                            </m:e>
                          </m:d>
                        </m:e>
                        <m:sup>
                          <m:r>
                            <a:rPr lang="en-CA" sz="8800">
                              <a:solidFill>
                                <a:schemeClr val="tx1">
                                  <a:lumMod val="85000"/>
                                  <a:lumOff val="15000"/>
                                </a:schemeClr>
                              </a:solidFill>
                              <a:latin typeface="Cambria Math" panose="02040503050406030204" pitchFamily="18" charset="0"/>
                            </a:rPr>
                            <m:t>4</m:t>
                          </m:r>
                        </m:sup>
                      </m:sSup>
                      <m:r>
                        <a:rPr lang="en-CA" sz="8800">
                          <a:solidFill>
                            <a:schemeClr val="tx1">
                              <a:lumMod val="85000"/>
                              <a:lumOff val="15000"/>
                            </a:schemeClr>
                          </a:solidFill>
                          <a:latin typeface="Cambria Math" panose="02040503050406030204" pitchFamily="18" charset="0"/>
                        </a:rPr>
                        <m:t>=0.97</m:t>
                      </m:r>
                    </m:oMath>
                  </m:oMathPara>
                </a14:m>
                <a:endParaRPr lang="en-CA" sz="8800" dirty="0">
                  <a:solidFill>
                    <a:schemeClr val="tx1">
                      <a:lumMod val="85000"/>
                      <a:lumOff val="15000"/>
                    </a:schemeClr>
                  </a:solidFill>
                  <a:latin typeface="Century Gothic" panose="020B0502020202020204" pitchFamily="34" charset="0"/>
                </a:endParaRPr>
              </a:p>
              <a:p>
                <a:pPr marL="0" indent="0">
                  <a:lnSpc>
                    <a:spcPct val="120000"/>
                  </a:lnSpc>
                  <a:buNone/>
                </a:pPr>
                <a14:m>
                  <m:oMathPara xmlns:m="http://schemas.openxmlformats.org/officeDocument/2006/math">
                    <m:oMathParaPr>
                      <m:jc m:val="centerGroup"/>
                    </m:oMathParaPr>
                    <m:oMath xmlns:m="http://schemas.openxmlformats.org/officeDocument/2006/math">
                      <m:sSub>
                        <m:sSubPr>
                          <m:ctrlPr>
                            <a:rPr lang="en-CA" sz="8800" i="1">
                              <a:solidFill>
                                <a:schemeClr val="tx1">
                                  <a:lumMod val="85000"/>
                                  <a:lumOff val="15000"/>
                                </a:schemeClr>
                              </a:solidFill>
                              <a:latin typeface="Cambria Math" panose="02040503050406030204" pitchFamily="18" charset="0"/>
                            </a:rPr>
                          </m:ctrlPr>
                        </m:sSubPr>
                        <m:e>
                          <m:r>
                            <a:rPr lang="en-CA" sz="8800">
                              <a:solidFill>
                                <a:schemeClr val="tx1">
                                  <a:lumMod val="85000"/>
                                  <a:lumOff val="15000"/>
                                </a:schemeClr>
                              </a:solidFill>
                              <a:latin typeface="Cambria Math" panose="02040503050406030204" pitchFamily="18" charset="0"/>
                            </a:rPr>
                            <m:t>𝑘</m:t>
                          </m:r>
                        </m:e>
                        <m:sub>
                          <m:r>
                            <a:rPr lang="en-CA" sz="8800">
                              <a:solidFill>
                                <a:schemeClr val="tx1">
                                  <a:lumMod val="85000"/>
                                  <a:lumOff val="15000"/>
                                </a:schemeClr>
                              </a:solidFill>
                              <a:latin typeface="Cambria Math" panose="02040503050406030204" pitchFamily="18" charset="0"/>
                            </a:rPr>
                            <m:t>𝑠𝑏</m:t>
                          </m:r>
                        </m:sub>
                      </m:sSub>
                      <m:r>
                        <a:rPr lang="en-CA" sz="8800">
                          <a:solidFill>
                            <a:schemeClr val="tx1">
                              <a:lumMod val="85000"/>
                              <a:lumOff val="15000"/>
                            </a:schemeClr>
                          </a:solidFill>
                          <a:latin typeface="Cambria Math" panose="02040503050406030204" pitchFamily="18" charset="0"/>
                        </a:rPr>
                        <m:t>=</m:t>
                      </m:r>
                      <m:sSup>
                        <m:sSupPr>
                          <m:ctrlPr>
                            <a:rPr lang="en-CA" sz="8800" i="1">
                              <a:solidFill>
                                <a:schemeClr val="tx1">
                                  <a:lumMod val="85000"/>
                                  <a:lumOff val="15000"/>
                                </a:schemeClr>
                              </a:solidFill>
                              <a:latin typeface="Cambria Math" panose="02040503050406030204" pitchFamily="18" charset="0"/>
                            </a:rPr>
                          </m:ctrlPr>
                        </m:sSupPr>
                        <m:e>
                          <m:d>
                            <m:dPr>
                              <m:ctrlPr>
                                <a:rPr lang="en-CA" sz="8800" i="1">
                                  <a:solidFill>
                                    <a:schemeClr val="tx1">
                                      <a:lumMod val="85000"/>
                                      <a:lumOff val="15000"/>
                                    </a:schemeClr>
                                  </a:solidFill>
                                  <a:latin typeface="Cambria Math" panose="02040503050406030204" pitchFamily="18" charset="0"/>
                                </a:rPr>
                              </m:ctrlPr>
                            </m:dPr>
                            <m:e>
                              <m:f>
                                <m:fPr>
                                  <m:ctrlPr>
                                    <a:rPr lang="en-CA" sz="8800" i="1">
                                      <a:solidFill>
                                        <a:schemeClr val="tx1">
                                          <a:lumMod val="85000"/>
                                          <a:lumOff val="15000"/>
                                        </a:schemeClr>
                                      </a:solidFill>
                                      <a:latin typeface="Cambria Math" panose="02040503050406030204" pitchFamily="18" charset="0"/>
                                    </a:rPr>
                                  </m:ctrlPr>
                                </m:fPr>
                                <m:num>
                                  <m:r>
                                    <a:rPr lang="en-CA" sz="8800">
                                      <a:solidFill>
                                        <a:schemeClr val="tx1">
                                          <a:lumMod val="85000"/>
                                          <a:lumOff val="15000"/>
                                        </a:schemeClr>
                                      </a:solidFill>
                                      <a:latin typeface="Cambria Math" panose="02040503050406030204" pitchFamily="18" charset="0"/>
                                    </a:rPr>
                                    <m:t>130</m:t>
                                  </m:r>
                                </m:num>
                                <m:den>
                                  <m:r>
                                    <a:rPr lang="en-CA" sz="8800">
                                      <a:solidFill>
                                        <a:schemeClr val="tx1">
                                          <a:lumMod val="85000"/>
                                          <a:lumOff val="15000"/>
                                        </a:schemeClr>
                                      </a:solidFill>
                                      <a:latin typeface="Cambria Math" panose="02040503050406030204" pitchFamily="18" charset="0"/>
                                    </a:rPr>
                                    <m:t>130</m:t>
                                  </m:r>
                                </m:den>
                              </m:f>
                            </m:e>
                          </m:d>
                        </m:e>
                        <m:sup>
                          <m:f>
                            <m:fPr>
                              <m:ctrlPr>
                                <a:rPr lang="en-CA" sz="8800" i="1">
                                  <a:solidFill>
                                    <a:schemeClr val="tx1">
                                      <a:lumMod val="85000"/>
                                      <a:lumOff val="15000"/>
                                    </a:schemeClr>
                                  </a:solidFill>
                                  <a:latin typeface="Cambria Math" panose="02040503050406030204" pitchFamily="18" charset="0"/>
                                </a:rPr>
                              </m:ctrlPr>
                            </m:fPr>
                            <m:num>
                              <m:r>
                                <a:rPr lang="en-CA" sz="8800">
                                  <a:solidFill>
                                    <a:schemeClr val="tx1">
                                      <a:lumMod val="85000"/>
                                      <a:lumOff val="15000"/>
                                    </a:schemeClr>
                                  </a:solidFill>
                                  <a:latin typeface="Cambria Math" panose="02040503050406030204" pitchFamily="18" charset="0"/>
                                </a:rPr>
                                <m:t>1</m:t>
                              </m:r>
                            </m:num>
                            <m:den>
                              <m:r>
                                <a:rPr lang="en-CA" sz="8800">
                                  <a:solidFill>
                                    <a:schemeClr val="tx1">
                                      <a:lumMod val="85000"/>
                                      <a:lumOff val="15000"/>
                                    </a:schemeClr>
                                  </a:solidFill>
                                  <a:latin typeface="Cambria Math" panose="02040503050406030204" pitchFamily="18" charset="0"/>
                                </a:rPr>
                                <m:t>10</m:t>
                              </m:r>
                            </m:den>
                          </m:f>
                        </m:sup>
                      </m:sSup>
                      <m:sSup>
                        <m:sSupPr>
                          <m:ctrlPr>
                            <a:rPr lang="en-CA" sz="8800" i="1">
                              <a:solidFill>
                                <a:schemeClr val="tx1">
                                  <a:lumMod val="85000"/>
                                  <a:lumOff val="15000"/>
                                </a:schemeClr>
                              </a:solidFill>
                              <a:latin typeface="Cambria Math" panose="02040503050406030204" pitchFamily="18" charset="0"/>
                            </a:rPr>
                          </m:ctrlPr>
                        </m:sSupPr>
                        <m:e>
                          <m:d>
                            <m:dPr>
                              <m:ctrlPr>
                                <a:rPr lang="en-CA" sz="8800" i="1">
                                  <a:solidFill>
                                    <a:schemeClr val="tx1">
                                      <a:lumMod val="85000"/>
                                      <a:lumOff val="15000"/>
                                    </a:schemeClr>
                                  </a:solidFill>
                                  <a:latin typeface="Cambria Math" panose="02040503050406030204" pitchFamily="18" charset="0"/>
                                </a:rPr>
                              </m:ctrlPr>
                            </m:dPr>
                            <m:e>
                              <m:f>
                                <m:fPr>
                                  <m:ctrlPr>
                                    <a:rPr lang="en-CA" sz="8800" i="1">
                                      <a:solidFill>
                                        <a:schemeClr val="tx1">
                                          <a:lumMod val="85000"/>
                                          <a:lumOff val="15000"/>
                                        </a:schemeClr>
                                      </a:solidFill>
                                      <a:latin typeface="Cambria Math" panose="02040503050406030204" pitchFamily="18" charset="0"/>
                                    </a:rPr>
                                  </m:ctrlPr>
                                </m:fPr>
                                <m:num>
                                  <m:r>
                                    <a:rPr lang="en-CA" sz="8800">
                                      <a:solidFill>
                                        <a:schemeClr val="tx1">
                                          <a:lumMod val="85000"/>
                                          <a:lumOff val="15000"/>
                                        </a:schemeClr>
                                      </a:solidFill>
                                      <a:latin typeface="Cambria Math" panose="02040503050406030204" pitchFamily="18" charset="0"/>
                                    </a:rPr>
                                    <m:t>610</m:t>
                                  </m:r>
                                </m:num>
                                <m:den>
                                  <m:r>
                                    <a:rPr lang="en-CA" sz="8800">
                                      <a:solidFill>
                                        <a:schemeClr val="tx1">
                                          <a:lumMod val="85000"/>
                                          <a:lumOff val="15000"/>
                                        </a:schemeClr>
                                      </a:solidFill>
                                      <a:latin typeface="Cambria Math" panose="02040503050406030204" pitchFamily="18" charset="0"/>
                                    </a:rPr>
                                    <m:t>1406</m:t>
                                  </m:r>
                                </m:den>
                              </m:f>
                            </m:e>
                          </m:d>
                        </m:e>
                        <m:sup>
                          <m:f>
                            <m:fPr>
                              <m:ctrlPr>
                                <a:rPr lang="en-CA" sz="8800" i="1">
                                  <a:solidFill>
                                    <a:schemeClr val="tx1">
                                      <a:lumMod val="85000"/>
                                      <a:lumOff val="15000"/>
                                    </a:schemeClr>
                                  </a:solidFill>
                                  <a:latin typeface="Cambria Math" panose="02040503050406030204" pitchFamily="18" charset="0"/>
                                </a:rPr>
                              </m:ctrlPr>
                            </m:fPr>
                            <m:num>
                              <m:r>
                                <a:rPr lang="en-CA" sz="8800">
                                  <a:solidFill>
                                    <a:schemeClr val="tx1">
                                      <a:lumMod val="85000"/>
                                      <a:lumOff val="15000"/>
                                    </a:schemeClr>
                                  </a:solidFill>
                                  <a:latin typeface="Cambria Math" panose="02040503050406030204" pitchFamily="18" charset="0"/>
                                </a:rPr>
                                <m:t>1</m:t>
                              </m:r>
                            </m:num>
                            <m:den>
                              <m:r>
                                <a:rPr lang="en-CA" sz="8800">
                                  <a:solidFill>
                                    <a:schemeClr val="tx1">
                                      <a:lumMod val="85000"/>
                                      <a:lumOff val="15000"/>
                                    </a:schemeClr>
                                  </a:solidFill>
                                  <a:latin typeface="Cambria Math" panose="02040503050406030204" pitchFamily="18" charset="0"/>
                                </a:rPr>
                                <m:t>10</m:t>
                              </m:r>
                            </m:den>
                          </m:f>
                        </m:sup>
                      </m:sSup>
                      <m:sSup>
                        <m:sSupPr>
                          <m:ctrlPr>
                            <a:rPr lang="en-CA" sz="8800" i="1">
                              <a:solidFill>
                                <a:schemeClr val="tx1">
                                  <a:lumMod val="85000"/>
                                  <a:lumOff val="15000"/>
                                </a:schemeClr>
                              </a:solidFill>
                              <a:latin typeface="Cambria Math" panose="02040503050406030204" pitchFamily="18" charset="0"/>
                            </a:rPr>
                          </m:ctrlPr>
                        </m:sSupPr>
                        <m:e>
                          <m:d>
                            <m:dPr>
                              <m:ctrlPr>
                                <a:rPr lang="en-CA" sz="8800" i="1">
                                  <a:solidFill>
                                    <a:schemeClr val="tx1">
                                      <a:lumMod val="85000"/>
                                      <a:lumOff val="15000"/>
                                    </a:schemeClr>
                                  </a:solidFill>
                                  <a:latin typeface="Cambria Math" panose="02040503050406030204" pitchFamily="18" charset="0"/>
                                </a:rPr>
                              </m:ctrlPr>
                            </m:dPr>
                            <m:e>
                              <m:f>
                                <m:fPr>
                                  <m:ctrlPr>
                                    <a:rPr lang="en-CA" sz="8800" i="1">
                                      <a:solidFill>
                                        <a:schemeClr val="tx1">
                                          <a:lumMod val="85000"/>
                                          <a:lumOff val="15000"/>
                                        </a:schemeClr>
                                      </a:solidFill>
                                      <a:latin typeface="Cambria Math" panose="02040503050406030204" pitchFamily="18" charset="0"/>
                                    </a:rPr>
                                  </m:ctrlPr>
                                </m:fPr>
                                <m:num>
                                  <m:r>
                                    <a:rPr lang="en-CA" sz="8800">
                                      <a:solidFill>
                                        <a:schemeClr val="tx1">
                                          <a:lumMod val="85000"/>
                                          <a:lumOff val="15000"/>
                                        </a:schemeClr>
                                      </a:solidFill>
                                      <a:latin typeface="Cambria Math" panose="02040503050406030204" pitchFamily="18" charset="0"/>
                                    </a:rPr>
                                    <m:t>9100</m:t>
                                  </m:r>
                                </m:num>
                                <m:den>
                                  <m:r>
                                    <a:rPr lang="en-CA" sz="8800">
                                      <a:solidFill>
                                        <a:schemeClr val="tx1">
                                          <a:lumMod val="85000"/>
                                          <a:lumOff val="15000"/>
                                        </a:schemeClr>
                                      </a:solidFill>
                                      <a:latin typeface="Cambria Math" panose="02040503050406030204" pitchFamily="18" charset="0"/>
                                    </a:rPr>
                                    <m:t>935</m:t>
                                  </m:r>
                                </m:den>
                              </m:f>
                            </m:e>
                          </m:d>
                        </m:e>
                        <m:sup>
                          <m:f>
                            <m:fPr>
                              <m:ctrlPr>
                                <a:rPr lang="en-CA" sz="8800" i="1">
                                  <a:solidFill>
                                    <a:schemeClr val="tx1">
                                      <a:lumMod val="85000"/>
                                      <a:lumOff val="15000"/>
                                    </a:schemeClr>
                                  </a:solidFill>
                                  <a:latin typeface="Cambria Math" panose="02040503050406030204" pitchFamily="18" charset="0"/>
                                </a:rPr>
                              </m:ctrlPr>
                            </m:fPr>
                            <m:num>
                              <m:r>
                                <a:rPr lang="en-CA" sz="8800">
                                  <a:solidFill>
                                    <a:schemeClr val="tx1">
                                      <a:lumMod val="85000"/>
                                      <a:lumOff val="15000"/>
                                    </a:schemeClr>
                                  </a:solidFill>
                                  <a:latin typeface="Cambria Math" panose="02040503050406030204" pitchFamily="18" charset="0"/>
                                </a:rPr>
                                <m:t>1</m:t>
                              </m:r>
                            </m:num>
                            <m:den>
                              <m:r>
                                <a:rPr lang="en-CA" sz="8800">
                                  <a:solidFill>
                                    <a:schemeClr val="tx1">
                                      <a:lumMod val="85000"/>
                                      <a:lumOff val="15000"/>
                                    </a:schemeClr>
                                  </a:solidFill>
                                  <a:latin typeface="Cambria Math" panose="02040503050406030204" pitchFamily="18" charset="0"/>
                                </a:rPr>
                                <m:t>10</m:t>
                              </m:r>
                            </m:den>
                          </m:f>
                        </m:sup>
                      </m:sSup>
                      <m:r>
                        <a:rPr lang="en-CA" sz="8800">
                          <a:solidFill>
                            <a:schemeClr val="tx1">
                              <a:lumMod val="85000"/>
                              <a:lumOff val="15000"/>
                            </a:schemeClr>
                          </a:solidFill>
                          <a:latin typeface="Cambria Math" panose="02040503050406030204" pitchFamily="18" charset="0"/>
                        </a:rPr>
                        <m:t>=1.15≤1.3</m:t>
                      </m:r>
                    </m:oMath>
                  </m:oMathPara>
                </a14:m>
                <a:endParaRPr lang="en-CA" sz="8800" dirty="0">
                  <a:solidFill>
                    <a:schemeClr val="tx1">
                      <a:lumMod val="85000"/>
                      <a:lumOff val="15000"/>
                    </a:schemeClr>
                  </a:solidFill>
                  <a:latin typeface="Century Gothic" panose="020B0502020202020204" pitchFamily="34" charset="0"/>
                </a:endParaRPr>
              </a:p>
              <a:p>
                <a:pPr marL="0" indent="0">
                  <a:lnSpc>
                    <a:spcPct val="120000"/>
                  </a:lnSpc>
                  <a:buNone/>
                </a:pPr>
                <a14:m>
                  <m:oMathPara xmlns:m="http://schemas.openxmlformats.org/officeDocument/2006/math">
                    <m:oMathParaPr>
                      <m:jc m:val="centerGroup"/>
                    </m:oMathParaPr>
                    <m:oMath xmlns:m="http://schemas.openxmlformats.org/officeDocument/2006/math">
                      <m:sSub>
                        <m:sSubPr>
                          <m:ctrlPr>
                            <a:rPr lang="en-CA" sz="8800" i="1">
                              <a:solidFill>
                                <a:schemeClr val="tx1">
                                  <a:lumMod val="85000"/>
                                  <a:lumOff val="15000"/>
                                </a:schemeClr>
                              </a:solidFill>
                              <a:latin typeface="Cambria Math" panose="02040503050406030204" pitchFamily="18" charset="0"/>
                            </a:rPr>
                          </m:ctrlPr>
                        </m:sSubPr>
                        <m:e>
                          <m:r>
                            <a:rPr lang="en-CA" sz="8800">
                              <a:solidFill>
                                <a:schemeClr val="tx1">
                                  <a:lumMod val="85000"/>
                                  <a:lumOff val="15000"/>
                                </a:schemeClr>
                              </a:solidFill>
                              <a:latin typeface="Cambria Math" panose="02040503050406030204" pitchFamily="18" charset="0"/>
                            </a:rPr>
                            <m:t>∴</m:t>
                          </m:r>
                          <m:r>
                            <a:rPr lang="en-CA" sz="8800">
                              <a:solidFill>
                                <a:schemeClr val="tx1">
                                  <a:lumMod val="85000"/>
                                  <a:lumOff val="15000"/>
                                </a:schemeClr>
                              </a:solidFill>
                              <a:latin typeface="Cambria Math" panose="02040503050406030204" pitchFamily="18" charset="0"/>
                            </a:rPr>
                            <m:t>𝑘</m:t>
                          </m:r>
                        </m:e>
                        <m:sub>
                          <m:r>
                            <a:rPr lang="en-CA" sz="8800">
                              <a:solidFill>
                                <a:schemeClr val="tx1">
                                  <a:lumMod val="85000"/>
                                  <a:lumOff val="15000"/>
                                </a:schemeClr>
                              </a:solidFill>
                              <a:latin typeface="Cambria Math" panose="02040503050406030204" pitchFamily="18" charset="0"/>
                            </a:rPr>
                            <m:t>𝑠𝑏</m:t>
                          </m:r>
                        </m:sub>
                      </m:sSub>
                      <m:r>
                        <a:rPr lang="en-CA" sz="8800">
                          <a:solidFill>
                            <a:schemeClr val="tx1">
                              <a:lumMod val="85000"/>
                              <a:lumOff val="15000"/>
                            </a:schemeClr>
                          </a:solidFill>
                          <a:latin typeface="Cambria Math" panose="02040503050406030204" pitchFamily="18" charset="0"/>
                        </a:rPr>
                        <m:t>=1.15</m:t>
                      </m:r>
                    </m:oMath>
                  </m:oMathPara>
                </a14:m>
                <a:endParaRPr lang="en-CA" sz="2400" dirty="0">
                  <a:solidFill>
                    <a:schemeClr val="tx1">
                      <a:lumMod val="85000"/>
                      <a:lumOff val="15000"/>
                    </a:schemeClr>
                  </a:solidFill>
                  <a:latin typeface="Century Gothic" panose="020B0502020202020204" pitchFamily="34" charset="0"/>
                </a:endParaRPr>
              </a:p>
              <a:p>
                <a:pPr eaLnBrk="1" hangingPunct="1"/>
                <a:endParaRPr lang="en-CA" altLang="en-US" sz="2400" dirty="0">
                  <a:solidFill>
                    <a:schemeClr val="tx1">
                      <a:lumMod val="85000"/>
                      <a:lumOff val="15000"/>
                    </a:schemeClr>
                  </a:solidFill>
                  <a:latin typeface="Century Gothic" panose="020B0502020202020204" pitchFamily="34" charset="0"/>
                </a:endParaRPr>
              </a:p>
              <a:p>
                <a:pPr eaLnBrk="1" hangingPunct="1"/>
                <a:endParaRPr lang="en-CA" altLang="en-US" sz="1000" dirty="0">
                  <a:solidFill>
                    <a:schemeClr val="tx1">
                      <a:lumMod val="85000"/>
                      <a:lumOff val="15000"/>
                    </a:schemeClr>
                  </a:solidFill>
                  <a:latin typeface="Century Gothic" panose="020B0502020202020204" pitchFamily="34" charset="0"/>
                </a:endParaRPr>
              </a:p>
              <a:p>
                <a:pPr marL="914400" lvl="1" indent="-457200">
                  <a:buFont typeface="+mj-lt"/>
                  <a:buAutoNum type="arabicPeriod"/>
                </a:pPr>
                <a:endParaRPr lang="en-CA" altLang="en-US" dirty="0">
                  <a:solidFill>
                    <a:schemeClr val="tx1">
                      <a:lumMod val="85000"/>
                      <a:lumOff val="15000"/>
                    </a:schemeClr>
                  </a:solidFill>
                  <a:latin typeface="Century Gothic" panose="020B0502020202020204" pitchFamily="34" charset="0"/>
                </a:endParaRPr>
              </a:p>
              <a:p>
                <a:pPr marL="914400" lvl="1" indent="-457200">
                  <a:buFont typeface="+mj-lt"/>
                  <a:buAutoNum type="arabicPeriod"/>
                </a:pPr>
                <a:endParaRPr lang="en-CA" altLang="en-US" dirty="0">
                  <a:solidFill>
                    <a:schemeClr val="tx1">
                      <a:lumMod val="85000"/>
                      <a:lumOff val="15000"/>
                    </a:schemeClr>
                  </a:solidFill>
                  <a:latin typeface="Century Gothic" panose="020B0502020202020204" pitchFamily="34" charset="0"/>
                </a:endParaRPr>
              </a:p>
              <a:p>
                <a:pPr marL="914400" lvl="1" indent="-457200">
                  <a:buFont typeface="+mj-lt"/>
                  <a:buAutoNum type="arabicPeriod"/>
                </a:pPr>
                <a:endParaRPr lang="en-CA" altLang="en-US" dirty="0">
                  <a:solidFill>
                    <a:schemeClr val="tx1">
                      <a:lumMod val="85000"/>
                      <a:lumOff val="15000"/>
                    </a:schemeClr>
                  </a:solidFill>
                  <a:latin typeface="Century Gothic" panose="020B0502020202020204" pitchFamily="34" charset="0"/>
                </a:endParaRPr>
              </a:p>
            </p:txBody>
          </p:sp>
        </mc:Choice>
        <mc:Fallback xmlns="">
          <p:sp>
            <p:nvSpPr>
              <p:cNvPr id="7" name="Content Placeholder 2">
                <a:extLst>
                  <a:ext uri="{FF2B5EF4-FFF2-40B4-BE49-F238E27FC236}">
                    <a16:creationId xmlns:a16="http://schemas.microsoft.com/office/drawing/2014/main" id="{FA2D0D6C-2370-44D8-8146-C5AC955178BC}"/>
                  </a:ext>
                </a:extLst>
              </p:cNvPr>
              <p:cNvSpPr>
                <a:spLocks noGrp="1" noRot="1" noChangeAspect="1" noMove="1" noResize="1" noEditPoints="1" noAdjustHandles="1" noChangeArrowheads="1" noChangeShapeType="1" noTextEdit="1"/>
              </p:cNvSpPr>
              <p:nvPr>
                <p:ph idx="1"/>
              </p:nvPr>
            </p:nvSpPr>
            <p:spPr>
              <a:xfrm>
                <a:off x="609600" y="1104627"/>
                <a:ext cx="11068050" cy="5432651"/>
              </a:xfrm>
              <a:blipFill>
                <a:blip r:embed="rId3"/>
                <a:stretch>
                  <a:fillRect/>
                </a:stretch>
              </a:blipFill>
            </p:spPr>
            <p:txBody>
              <a:bodyPr/>
              <a:lstStyle/>
              <a:p>
                <a:r>
                  <a:rPr lang="en-CA">
                    <a:noFill/>
                  </a:rPr>
                  <a:t> </a:t>
                </a:r>
              </a:p>
            </p:txBody>
          </p:sp>
        </mc:Fallback>
      </mc:AlternateContent>
      <p:cxnSp>
        <p:nvCxnSpPr>
          <p:cNvPr id="13" name="Straight Arrow Connector 12">
            <a:extLst>
              <a:ext uri="{FF2B5EF4-FFF2-40B4-BE49-F238E27FC236}">
                <a16:creationId xmlns:a16="http://schemas.microsoft.com/office/drawing/2014/main" id="{F78E37AB-F783-4A1B-A8C7-C0D070CF031D}"/>
              </a:ext>
            </a:extLst>
          </p:cNvPr>
          <p:cNvCxnSpPr>
            <a:cxnSpLocks/>
          </p:cNvCxnSpPr>
          <p:nvPr/>
        </p:nvCxnSpPr>
        <p:spPr bwMode="auto">
          <a:xfrm flipV="1">
            <a:off x="11280576" y="3066777"/>
            <a:ext cx="397074" cy="434231"/>
          </a:xfrm>
          <a:prstGeom prst="straightConnector1">
            <a:avLst/>
          </a:prstGeom>
          <a:solidFill>
            <a:schemeClr val="accent1"/>
          </a:solidFill>
          <a:ln w="38100" cap="flat" cmpd="sng" algn="ctr">
            <a:solidFill>
              <a:schemeClr val="bg1"/>
            </a:solidFill>
            <a:prstDash val="solid"/>
            <a:round/>
            <a:headEnd type="none" w="med" len="med"/>
            <a:tailEnd type="oval" w="med" len="med"/>
          </a:ln>
          <a:effectLst/>
        </p:spPr>
      </p:cxnSp>
      <p:cxnSp>
        <p:nvCxnSpPr>
          <p:cNvPr id="17" name="Straight Arrow Connector 16">
            <a:extLst>
              <a:ext uri="{FF2B5EF4-FFF2-40B4-BE49-F238E27FC236}">
                <a16:creationId xmlns:a16="http://schemas.microsoft.com/office/drawing/2014/main" id="{6CE1F46E-C5BB-4F51-8460-6D19634F72AE}"/>
              </a:ext>
            </a:extLst>
          </p:cNvPr>
          <p:cNvCxnSpPr>
            <a:cxnSpLocks/>
          </p:cNvCxnSpPr>
          <p:nvPr/>
        </p:nvCxnSpPr>
        <p:spPr bwMode="auto">
          <a:xfrm flipV="1">
            <a:off x="10704512" y="4581128"/>
            <a:ext cx="807099" cy="351177"/>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6" name="Title 4">
            <a:extLst>
              <a:ext uri="{FF2B5EF4-FFF2-40B4-BE49-F238E27FC236}">
                <a16:creationId xmlns:a16="http://schemas.microsoft.com/office/drawing/2014/main" id="{5EC2E650-C447-4CA8-B2A9-1405F37DDB31}"/>
              </a:ext>
            </a:extLst>
          </p:cNvPr>
          <p:cNvSpPr txBox="1">
            <a:spLocks/>
          </p:cNvSpPr>
          <p:nvPr/>
        </p:nvSpPr>
        <p:spPr bwMode="auto">
          <a:xfrm>
            <a:off x="9145002" y="-74013"/>
            <a:ext cx="3048000"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 Stiffener Beams</a:t>
            </a:r>
          </a:p>
        </p:txBody>
      </p:sp>
    </p:spTree>
    <p:extLst>
      <p:ext uri="{BB962C8B-B14F-4D97-AF65-F5344CB8AC3E}">
        <p14:creationId xmlns:p14="http://schemas.microsoft.com/office/powerpoint/2010/main" val="123472663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MEMBER DESIGN– GLULAM DIAPHRAGMS</a:t>
            </a:r>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FA2D0D6C-2370-44D8-8146-C5AC955178BC}"/>
                  </a:ext>
                </a:extLst>
              </p:cNvPr>
              <p:cNvSpPr>
                <a:spLocks noGrp="1"/>
              </p:cNvSpPr>
              <p:nvPr>
                <p:ph idx="1"/>
              </p:nvPr>
            </p:nvSpPr>
            <p:spPr>
              <a:xfrm>
                <a:off x="609600" y="1104627"/>
                <a:ext cx="11068050" cy="5432651"/>
              </a:xfrm>
            </p:spPr>
            <p:txBody>
              <a:bodyPr>
                <a:noAutofit/>
              </a:bodyPr>
              <a:lstStyle/>
              <a:p>
                <a:pPr marL="0" indent="0">
                  <a:lnSpc>
                    <a:spcPct val="120000"/>
                  </a:lnSpc>
                  <a:buNone/>
                </a:pPr>
                <a14:m>
                  <m:oMathPara xmlns:m="http://schemas.openxmlformats.org/officeDocument/2006/math">
                    <m:oMathParaPr>
                      <m:jc m:val="centerGroup"/>
                    </m:oMathParaPr>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𝑀</m:t>
                          </m:r>
                        </m:e>
                        <m:sub>
                          <m:r>
                            <a:rPr lang="en-CA" sz="2400">
                              <a:solidFill>
                                <a:schemeClr val="tx1">
                                  <a:lumMod val="85000"/>
                                  <a:lumOff val="15000"/>
                                </a:schemeClr>
                              </a:solidFill>
                              <a:latin typeface="Cambria Math" panose="02040503050406030204" pitchFamily="18" charset="0"/>
                            </a:rPr>
                            <m:t>𝑟</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𝑔𝑖𝑟𝑑𝑒𝑟</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𝑒𝑥𝑡</m:t>
                          </m:r>
                        </m:sub>
                      </m:sSub>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𝑆</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𝜙</m:t>
                      </m:r>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𝑘</m:t>
                          </m:r>
                        </m:e>
                        <m:sub>
                          <m:r>
                            <a:rPr lang="en-CA" sz="2400">
                              <a:solidFill>
                                <a:schemeClr val="tx1">
                                  <a:lumMod val="85000"/>
                                  <a:lumOff val="15000"/>
                                </a:schemeClr>
                              </a:solidFill>
                              <a:latin typeface="Cambria Math" panose="02040503050406030204" pitchFamily="18" charset="0"/>
                            </a:rPr>
                            <m:t>𝑑</m:t>
                          </m:r>
                        </m:sub>
                      </m:sSub>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𝑘</m:t>
                          </m:r>
                        </m:e>
                        <m:sub>
                          <m:r>
                            <a:rPr lang="en-CA" sz="2400">
                              <a:solidFill>
                                <a:schemeClr val="tx1">
                                  <a:lumMod val="85000"/>
                                  <a:lumOff val="15000"/>
                                </a:schemeClr>
                              </a:solidFill>
                              <a:latin typeface="Cambria Math" panose="02040503050406030204" pitchFamily="18" charset="0"/>
                            </a:rPr>
                            <m:t>𝑙𝑠</m:t>
                          </m:r>
                        </m:sub>
                      </m:sSub>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𝑘</m:t>
                          </m:r>
                        </m:e>
                        <m:sub>
                          <m:r>
                            <a:rPr lang="en-CA" sz="2400">
                              <a:solidFill>
                                <a:schemeClr val="tx1">
                                  <a:lumMod val="85000"/>
                                  <a:lumOff val="15000"/>
                                </a:schemeClr>
                              </a:solidFill>
                              <a:latin typeface="Cambria Math" panose="02040503050406030204" pitchFamily="18" charset="0"/>
                            </a:rPr>
                            <m:t>𝑚</m:t>
                          </m:r>
                        </m:sub>
                      </m:sSub>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𝑓</m:t>
                          </m:r>
                        </m:e>
                        <m:sub>
                          <m:r>
                            <a:rPr lang="en-CA" sz="2400">
                              <a:solidFill>
                                <a:schemeClr val="tx1">
                                  <a:lumMod val="85000"/>
                                  <a:lumOff val="15000"/>
                                </a:schemeClr>
                              </a:solidFill>
                              <a:latin typeface="Cambria Math" panose="02040503050406030204" pitchFamily="18" charset="0"/>
                            </a:rPr>
                            <m:t>𝑏𝑢</m:t>
                          </m:r>
                        </m:sub>
                      </m:sSub>
                    </m:oMath>
                  </m:oMathPara>
                </a14:m>
                <a:endParaRPr lang="en-CA" sz="2400" dirty="0">
                  <a:solidFill>
                    <a:schemeClr val="tx1">
                      <a:lumMod val="85000"/>
                      <a:lumOff val="15000"/>
                    </a:schemeClr>
                  </a:solidFill>
                  <a:latin typeface="Century Gothic" panose="020B0502020202020204" pitchFamily="34" charset="0"/>
                </a:endParaRPr>
              </a:p>
              <a:p>
                <a:pPr marL="0" indent="0">
                  <a:lnSpc>
                    <a:spcPct val="120000"/>
                  </a:lnSpc>
                  <a:buNone/>
                </a:pPr>
                <a14:m>
                  <m:oMathPara xmlns:m="http://schemas.openxmlformats.org/officeDocument/2006/math">
                    <m:oMathParaPr>
                      <m:jc m:val="centerGroup"/>
                    </m:oMathParaPr>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𝜎</m:t>
                          </m:r>
                        </m:e>
                        <m:sub>
                          <m:r>
                            <a:rPr lang="en-CA" sz="2400">
                              <a:solidFill>
                                <a:schemeClr val="tx1">
                                  <a:lumMod val="85000"/>
                                  <a:lumOff val="15000"/>
                                </a:schemeClr>
                              </a:solidFill>
                              <a:latin typeface="Cambria Math" panose="02040503050406030204" pitchFamily="18" charset="0"/>
                            </a:rPr>
                            <m:t>𝑟</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𝑑𝑖𝑎𝑝h𝑟𝑎𝑔𝑚</m:t>
                          </m:r>
                        </m:sub>
                      </m:sSub>
                      <m:r>
                        <a:rPr lang="en-CA" sz="2400">
                          <a:solidFill>
                            <a:schemeClr val="tx1">
                              <a:lumMod val="85000"/>
                              <a:lumOff val="15000"/>
                            </a:schemeClr>
                          </a:solidFill>
                          <a:latin typeface="Cambria Math" panose="02040503050406030204" pitchFamily="18" charset="0"/>
                        </a:rPr>
                        <m:t>=0.9×1.0×0.97×1.0×23.0 </m:t>
                      </m:r>
                      <m:r>
                        <a:rPr lang="en-CA" sz="2400">
                          <a:solidFill>
                            <a:schemeClr val="tx1">
                              <a:lumMod val="85000"/>
                              <a:lumOff val="15000"/>
                            </a:schemeClr>
                          </a:solidFill>
                          <a:latin typeface="Cambria Math" panose="02040503050406030204" pitchFamily="18" charset="0"/>
                        </a:rPr>
                        <m:t>𝑀𝑃𝑎</m:t>
                      </m:r>
                      <m:r>
                        <a:rPr lang="en-CA" sz="2400">
                          <a:solidFill>
                            <a:schemeClr val="tx1">
                              <a:lumMod val="85000"/>
                              <a:lumOff val="15000"/>
                            </a:schemeClr>
                          </a:solidFill>
                          <a:latin typeface="Cambria Math" panose="02040503050406030204" pitchFamily="18" charset="0"/>
                        </a:rPr>
                        <m:t>=20.1 </m:t>
                      </m:r>
                      <m:r>
                        <a:rPr lang="en-CA" sz="2400">
                          <a:solidFill>
                            <a:schemeClr val="tx1">
                              <a:lumMod val="85000"/>
                              <a:lumOff val="15000"/>
                            </a:schemeClr>
                          </a:solidFill>
                          <a:latin typeface="Cambria Math" panose="02040503050406030204" pitchFamily="18" charset="0"/>
                        </a:rPr>
                        <m:t>𝑀𝑃𝑎</m:t>
                      </m:r>
                    </m:oMath>
                  </m:oMathPara>
                </a14:m>
                <a:endParaRPr lang="en-CA" sz="2400" dirty="0">
                  <a:solidFill>
                    <a:schemeClr val="tx1">
                      <a:lumMod val="85000"/>
                      <a:lumOff val="15000"/>
                    </a:schemeClr>
                  </a:solidFill>
                  <a:latin typeface="Century Gothic" panose="020B0502020202020204" pitchFamily="34" charset="0"/>
                </a:endParaRPr>
              </a:p>
              <a:p>
                <a:pPr marL="0" indent="0">
                  <a:lnSpc>
                    <a:spcPct val="120000"/>
                  </a:lnSpc>
                  <a:buNone/>
                </a:pPr>
                <a:r>
                  <a:rPr lang="en-CA" sz="2400" dirty="0">
                    <a:solidFill>
                      <a:schemeClr val="tx1">
                        <a:lumMod val="85000"/>
                        <a:lumOff val="15000"/>
                      </a:schemeClr>
                    </a:solidFill>
                    <a:latin typeface="Century Gothic" panose="020B0502020202020204" pitchFamily="34" charset="0"/>
                  </a:rPr>
                  <a:t>and</a:t>
                </a:r>
              </a:p>
              <a:p>
                <a:pPr marL="0" indent="0">
                  <a:lnSpc>
                    <a:spcPct val="120000"/>
                  </a:lnSpc>
                  <a:buNone/>
                </a:pPr>
                <a14:m>
                  <m:oMathPara xmlns:m="http://schemas.openxmlformats.org/officeDocument/2006/math">
                    <m:oMathParaPr>
                      <m:jc m:val="centerGroup"/>
                    </m:oMathParaPr>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𝑀</m:t>
                          </m:r>
                        </m:e>
                        <m:sub>
                          <m:r>
                            <a:rPr lang="en-CA" sz="2400">
                              <a:solidFill>
                                <a:schemeClr val="tx1">
                                  <a:lumMod val="85000"/>
                                  <a:lumOff val="15000"/>
                                </a:schemeClr>
                              </a:solidFill>
                              <a:latin typeface="Cambria Math" panose="02040503050406030204" pitchFamily="18" charset="0"/>
                            </a:rPr>
                            <m:t>𝑟</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𝑔𝑖𝑟𝑑𝑒𝑟</m:t>
                          </m:r>
                        </m:sub>
                      </m:sSub>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𝑆</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𝜙</m:t>
                      </m:r>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𝑘</m:t>
                          </m:r>
                        </m:e>
                        <m:sub>
                          <m:r>
                            <a:rPr lang="en-CA" sz="2400">
                              <a:solidFill>
                                <a:schemeClr val="tx1">
                                  <a:lumMod val="85000"/>
                                  <a:lumOff val="15000"/>
                                </a:schemeClr>
                              </a:solidFill>
                              <a:latin typeface="Cambria Math" panose="02040503050406030204" pitchFamily="18" charset="0"/>
                            </a:rPr>
                            <m:t>𝑑</m:t>
                          </m:r>
                        </m:sub>
                      </m:sSub>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𝑘</m:t>
                          </m:r>
                        </m:e>
                        <m:sub>
                          <m:r>
                            <a:rPr lang="en-CA" sz="2400">
                              <a:solidFill>
                                <a:schemeClr val="tx1">
                                  <a:lumMod val="85000"/>
                                  <a:lumOff val="15000"/>
                                </a:schemeClr>
                              </a:solidFill>
                              <a:latin typeface="Cambria Math" panose="02040503050406030204" pitchFamily="18" charset="0"/>
                            </a:rPr>
                            <m:t>𝑚</m:t>
                          </m:r>
                        </m:sub>
                      </m:sSub>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𝑘</m:t>
                          </m:r>
                        </m:e>
                        <m:sub>
                          <m:r>
                            <a:rPr lang="en-CA" sz="2400">
                              <a:solidFill>
                                <a:schemeClr val="tx1">
                                  <a:lumMod val="85000"/>
                                  <a:lumOff val="15000"/>
                                </a:schemeClr>
                              </a:solidFill>
                              <a:latin typeface="Cambria Math" panose="02040503050406030204" pitchFamily="18" charset="0"/>
                            </a:rPr>
                            <m:t>𝑠𝑏</m:t>
                          </m:r>
                        </m:sub>
                      </m:sSub>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𝑓</m:t>
                          </m:r>
                        </m:e>
                        <m:sub>
                          <m:r>
                            <a:rPr lang="en-CA" sz="2400">
                              <a:solidFill>
                                <a:schemeClr val="tx1">
                                  <a:lumMod val="85000"/>
                                  <a:lumOff val="15000"/>
                                </a:schemeClr>
                              </a:solidFill>
                              <a:latin typeface="Cambria Math" panose="02040503050406030204" pitchFamily="18" charset="0"/>
                            </a:rPr>
                            <m:t>𝑏𝑢</m:t>
                          </m:r>
                        </m:sub>
                      </m:sSub>
                    </m:oMath>
                  </m:oMathPara>
                </a14:m>
                <a:endParaRPr lang="en-CA" sz="2400" dirty="0">
                  <a:solidFill>
                    <a:schemeClr val="tx1">
                      <a:lumMod val="85000"/>
                      <a:lumOff val="15000"/>
                    </a:schemeClr>
                  </a:solidFill>
                  <a:latin typeface="Century Gothic" panose="020B0502020202020204" pitchFamily="34" charset="0"/>
                </a:endParaRPr>
              </a:p>
              <a:p>
                <a:pPr marL="0" indent="0">
                  <a:lnSpc>
                    <a:spcPct val="120000"/>
                  </a:lnSpc>
                  <a:buNone/>
                </a:pPr>
                <a14:m>
                  <m:oMathPara xmlns:m="http://schemas.openxmlformats.org/officeDocument/2006/math">
                    <m:oMathParaPr>
                      <m:jc m:val="centerGroup"/>
                    </m:oMathParaPr>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𝜎</m:t>
                          </m:r>
                        </m:e>
                        <m:sub>
                          <m:r>
                            <a:rPr lang="en-CA" sz="2400">
                              <a:solidFill>
                                <a:schemeClr val="tx1">
                                  <a:lumMod val="85000"/>
                                  <a:lumOff val="15000"/>
                                </a:schemeClr>
                              </a:solidFill>
                              <a:latin typeface="Cambria Math" panose="02040503050406030204" pitchFamily="18" charset="0"/>
                            </a:rPr>
                            <m:t>𝑟</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𝑑𝑖𝑎𝑝h𝑟𝑎𝑔𝑚</m:t>
                          </m:r>
                        </m:sub>
                      </m:sSub>
                      <m:r>
                        <a:rPr lang="en-CA" sz="2400">
                          <a:solidFill>
                            <a:schemeClr val="tx1">
                              <a:lumMod val="85000"/>
                              <a:lumOff val="15000"/>
                            </a:schemeClr>
                          </a:solidFill>
                          <a:latin typeface="Cambria Math" panose="02040503050406030204" pitchFamily="18" charset="0"/>
                        </a:rPr>
                        <m:t>=0.9×1.0×1.0×1.15×23.0 </m:t>
                      </m:r>
                      <m:r>
                        <a:rPr lang="en-CA" sz="2400">
                          <a:solidFill>
                            <a:schemeClr val="tx1">
                              <a:lumMod val="85000"/>
                              <a:lumOff val="15000"/>
                            </a:schemeClr>
                          </a:solidFill>
                          <a:latin typeface="Cambria Math" panose="02040503050406030204" pitchFamily="18" charset="0"/>
                        </a:rPr>
                        <m:t>𝑀𝑃𝑎</m:t>
                      </m:r>
                      <m:r>
                        <a:rPr lang="en-CA" sz="2400">
                          <a:solidFill>
                            <a:schemeClr val="tx1">
                              <a:lumMod val="85000"/>
                              <a:lumOff val="15000"/>
                            </a:schemeClr>
                          </a:solidFill>
                          <a:latin typeface="Cambria Math" panose="02040503050406030204" pitchFamily="18" charset="0"/>
                        </a:rPr>
                        <m:t>=23.8 </m:t>
                      </m:r>
                      <m:r>
                        <a:rPr lang="en-CA" sz="2400">
                          <a:solidFill>
                            <a:schemeClr val="tx1">
                              <a:lumMod val="85000"/>
                              <a:lumOff val="15000"/>
                            </a:schemeClr>
                          </a:solidFill>
                          <a:latin typeface="Cambria Math" panose="02040503050406030204" pitchFamily="18" charset="0"/>
                        </a:rPr>
                        <m:t>𝑀𝑃𝑎</m:t>
                      </m:r>
                    </m:oMath>
                  </m:oMathPara>
                </a14:m>
                <a:endParaRPr lang="en-CA" sz="2400" dirty="0">
                  <a:solidFill>
                    <a:schemeClr val="tx1">
                      <a:lumMod val="85000"/>
                      <a:lumOff val="15000"/>
                    </a:schemeClr>
                  </a:solidFill>
                  <a:latin typeface="Century Gothic" panose="020B0502020202020204" pitchFamily="34" charset="0"/>
                </a:endParaRPr>
              </a:p>
              <a:p>
                <a:pPr marL="0" indent="0">
                  <a:lnSpc>
                    <a:spcPct val="120000"/>
                  </a:lnSpc>
                  <a:buNone/>
                </a:pPr>
                <a14:m>
                  <m:oMathPara xmlns:m="http://schemas.openxmlformats.org/officeDocument/2006/math">
                    <m:oMathParaPr>
                      <m:jc m:val="centerGroup"/>
                    </m:oMathParaPr>
                    <m:oMath xmlns:m="http://schemas.openxmlformats.org/officeDocument/2006/math">
                      <m:r>
                        <a:rPr lang="en-CA" sz="2400">
                          <a:solidFill>
                            <a:schemeClr val="tx1">
                              <a:lumMod val="85000"/>
                              <a:lumOff val="15000"/>
                            </a:schemeClr>
                          </a:solidFill>
                          <a:latin typeface="Cambria Math" panose="02040503050406030204" pitchFamily="18" charset="0"/>
                        </a:rPr>
                        <m:t>∴</m:t>
                      </m:r>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𝜎</m:t>
                          </m:r>
                        </m:e>
                        <m:sub>
                          <m:r>
                            <a:rPr lang="en-CA" sz="2400">
                              <a:solidFill>
                                <a:schemeClr val="tx1">
                                  <a:lumMod val="85000"/>
                                  <a:lumOff val="15000"/>
                                </a:schemeClr>
                              </a:solidFill>
                              <a:latin typeface="Cambria Math" panose="02040503050406030204" pitchFamily="18" charset="0"/>
                            </a:rPr>
                            <m:t>𝑟</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𝑑𝑖𝑎𝑝h𝑟𝑎𝑔𝑚</m:t>
                          </m:r>
                        </m:sub>
                      </m:sSub>
                      <m:r>
                        <a:rPr lang="en-CA" sz="2400">
                          <a:solidFill>
                            <a:schemeClr val="tx1">
                              <a:lumMod val="85000"/>
                              <a:lumOff val="15000"/>
                            </a:schemeClr>
                          </a:solidFill>
                          <a:latin typeface="Cambria Math" panose="02040503050406030204" pitchFamily="18" charset="0"/>
                        </a:rPr>
                        <m:t>=20.1 </m:t>
                      </m:r>
                      <m:r>
                        <a:rPr lang="en-CA" sz="2400">
                          <a:solidFill>
                            <a:schemeClr val="tx1">
                              <a:lumMod val="85000"/>
                              <a:lumOff val="15000"/>
                            </a:schemeClr>
                          </a:solidFill>
                          <a:latin typeface="Cambria Math" panose="02040503050406030204" pitchFamily="18" charset="0"/>
                        </a:rPr>
                        <m:t>𝑀𝑃𝑎</m:t>
                      </m:r>
                      <m:r>
                        <a:rPr lang="en-CA" sz="2400">
                          <a:solidFill>
                            <a:schemeClr val="tx1">
                              <a:lumMod val="85000"/>
                              <a:lumOff val="15000"/>
                            </a:schemeClr>
                          </a:solidFill>
                          <a:latin typeface="Cambria Math" panose="02040503050406030204" pitchFamily="18" charset="0"/>
                        </a:rPr>
                        <m:t>&gt;</m:t>
                      </m:r>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𝜎</m:t>
                          </m:r>
                        </m:e>
                        <m:sub>
                          <m:r>
                            <a:rPr lang="en-CA" sz="2400">
                              <a:solidFill>
                                <a:schemeClr val="tx1">
                                  <a:lumMod val="85000"/>
                                  <a:lumOff val="15000"/>
                                </a:schemeClr>
                              </a:solidFill>
                              <a:latin typeface="Cambria Math" panose="02040503050406030204" pitchFamily="18" charset="0"/>
                            </a:rPr>
                            <m:t>𝑓</m:t>
                          </m:r>
                          <m:r>
                            <a:rPr lang="en-CA" sz="2400">
                              <a:solidFill>
                                <a:schemeClr val="tx1">
                                  <a:lumMod val="85000"/>
                                  <a:lumOff val="15000"/>
                                </a:schemeClr>
                              </a:solidFill>
                              <a:latin typeface="Cambria Math" panose="02040503050406030204" pitchFamily="18" charset="0"/>
                            </a:rPr>
                            <m:t>,</m:t>
                          </m:r>
                          <m:r>
                            <a:rPr lang="en-CA" sz="2400">
                              <a:solidFill>
                                <a:schemeClr val="tx1">
                                  <a:lumMod val="85000"/>
                                  <a:lumOff val="15000"/>
                                </a:schemeClr>
                              </a:solidFill>
                              <a:latin typeface="Cambria Math" panose="02040503050406030204" pitchFamily="18" charset="0"/>
                            </a:rPr>
                            <m:t>𝑑𝑖𝑎𝑝h𝑟𝑎𝑔𝑚</m:t>
                          </m:r>
                        </m:sub>
                      </m:sSub>
                      <m:r>
                        <a:rPr lang="en-CA" sz="2400">
                          <a:solidFill>
                            <a:schemeClr val="tx1">
                              <a:lumMod val="85000"/>
                              <a:lumOff val="15000"/>
                            </a:schemeClr>
                          </a:solidFill>
                          <a:latin typeface="Cambria Math" panose="02040503050406030204" pitchFamily="18" charset="0"/>
                        </a:rPr>
                        <m:t>=1.70 </m:t>
                      </m:r>
                      <m:r>
                        <a:rPr lang="en-CA" sz="2400">
                          <a:solidFill>
                            <a:schemeClr val="tx1">
                              <a:lumMod val="85000"/>
                              <a:lumOff val="15000"/>
                            </a:schemeClr>
                          </a:solidFill>
                          <a:latin typeface="Cambria Math" panose="02040503050406030204" pitchFamily="18" charset="0"/>
                        </a:rPr>
                        <m:t>𝑀𝑃𝑎</m:t>
                      </m:r>
                    </m:oMath>
                  </m:oMathPara>
                </a14:m>
                <a:endParaRPr lang="en-CA" sz="2400" dirty="0">
                  <a:solidFill>
                    <a:schemeClr val="tx1">
                      <a:lumMod val="85000"/>
                      <a:lumOff val="15000"/>
                    </a:schemeClr>
                  </a:solidFill>
                  <a:latin typeface="Century Gothic" panose="020B0502020202020204" pitchFamily="34" charset="0"/>
                </a:endParaRPr>
              </a:p>
              <a:p>
                <a:pPr>
                  <a:lnSpc>
                    <a:spcPct val="120000"/>
                  </a:lnSpc>
                </a:pPr>
                <a:r>
                  <a:rPr lang="en-CA" sz="2400" dirty="0">
                    <a:solidFill>
                      <a:schemeClr val="tx1">
                        <a:lumMod val="85000"/>
                        <a:lumOff val="15000"/>
                      </a:schemeClr>
                    </a:solidFill>
                    <a:latin typeface="Century Gothic" panose="020B0502020202020204" pitchFamily="34" charset="0"/>
                  </a:rPr>
                  <a:t>Therefore, the diaphragms have sufficient capacity.</a:t>
                </a:r>
              </a:p>
              <a:p>
                <a:pPr marL="0" indent="0">
                  <a:lnSpc>
                    <a:spcPct val="100000"/>
                  </a:lnSpc>
                  <a:buNone/>
                </a:pPr>
                <a:endParaRPr lang="en-CA" sz="2400" dirty="0">
                  <a:solidFill>
                    <a:schemeClr val="tx1">
                      <a:lumMod val="85000"/>
                      <a:lumOff val="15000"/>
                    </a:schemeClr>
                  </a:solidFill>
                  <a:latin typeface="Century Gothic" panose="020B0502020202020204" pitchFamily="34" charset="0"/>
                </a:endParaRPr>
              </a:p>
              <a:p>
                <a:pPr eaLnBrk="1" hangingPunct="1"/>
                <a:endParaRPr lang="en-CA" altLang="en-US" sz="2400" dirty="0">
                  <a:solidFill>
                    <a:schemeClr val="tx1">
                      <a:lumMod val="85000"/>
                      <a:lumOff val="15000"/>
                    </a:schemeClr>
                  </a:solidFill>
                  <a:latin typeface="Century Gothic" panose="020B0502020202020204" pitchFamily="34" charset="0"/>
                </a:endParaRPr>
              </a:p>
              <a:p>
                <a:pPr eaLnBrk="1" hangingPunct="1"/>
                <a:endParaRPr lang="en-CA" altLang="en-US" sz="1000" dirty="0">
                  <a:solidFill>
                    <a:schemeClr val="tx1">
                      <a:lumMod val="85000"/>
                      <a:lumOff val="15000"/>
                    </a:schemeClr>
                  </a:solidFill>
                  <a:latin typeface="Century Gothic" panose="020B0502020202020204" pitchFamily="34" charset="0"/>
                </a:endParaRPr>
              </a:p>
              <a:p>
                <a:pPr marL="914400" lvl="1" indent="-457200">
                  <a:buFont typeface="+mj-lt"/>
                  <a:buAutoNum type="arabicPeriod"/>
                </a:pPr>
                <a:endParaRPr lang="en-CA" altLang="en-US" dirty="0">
                  <a:solidFill>
                    <a:schemeClr val="tx1">
                      <a:lumMod val="85000"/>
                      <a:lumOff val="15000"/>
                    </a:schemeClr>
                  </a:solidFill>
                  <a:latin typeface="Century Gothic" panose="020B0502020202020204" pitchFamily="34" charset="0"/>
                </a:endParaRPr>
              </a:p>
              <a:p>
                <a:pPr marL="914400" lvl="1" indent="-457200">
                  <a:buFont typeface="+mj-lt"/>
                  <a:buAutoNum type="arabicPeriod"/>
                </a:pPr>
                <a:endParaRPr lang="en-CA" altLang="en-US" dirty="0">
                  <a:solidFill>
                    <a:schemeClr val="tx1">
                      <a:lumMod val="85000"/>
                      <a:lumOff val="15000"/>
                    </a:schemeClr>
                  </a:solidFill>
                  <a:latin typeface="Century Gothic" panose="020B0502020202020204" pitchFamily="34" charset="0"/>
                </a:endParaRPr>
              </a:p>
              <a:p>
                <a:pPr marL="914400" lvl="1" indent="-457200">
                  <a:buFont typeface="+mj-lt"/>
                  <a:buAutoNum type="arabicPeriod"/>
                </a:pPr>
                <a:endParaRPr lang="en-CA" altLang="en-US" dirty="0">
                  <a:solidFill>
                    <a:schemeClr val="tx1">
                      <a:lumMod val="85000"/>
                      <a:lumOff val="15000"/>
                    </a:schemeClr>
                  </a:solidFill>
                  <a:latin typeface="Century Gothic" panose="020B0502020202020204" pitchFamily="34" charset="0"/>
                </a:endParaRPr>
              </a:p>
            </p:txBody>
          </p:sp>
        </mc:Choice>
        <mc:Fallback xmlns="">
          <p:sp>
            <p:nvSpPr>
              <p:cNvPr id="7" name="Content Placeholder 2">
                <a:extLst>
                  <a:ext uri="{FF2B5EF4-FFF2-40B4-BE49-F238E27FC236}">
                    <a16:creationId xmlns:a16="http://schemas.microsoft.com/office/drawing/2014/main" id="{FA2D0D6C-2370-44D8-8146-C5AC955178BC}"/>
                  </a:ext>
                </a:extLst>
              </p:cNvPr>
              <p:cNvSpPr>
                <a:spLocks noGrp="1" noRot="1" noChangeAspect="1" noMove="1" noResize="1" noEditPoints="1" noAdjustHandles="1" noChangeArrowheads="1" noChangeShapeType="1" noTextEdit="1"/>
              </p:cNvSpPr>
              <p:nvPr>
                <p:ph idx="1"/>
              </p:nvPr>
            </p:nvSpPr>
            <p:spPr>
              <a:xfrm>
                <a:off x="609600" y="1104627"/>
                <a:ext cx="11068050" cy="5432651"/>
              </a:xfrm>
              <a:blipFill>
                <a:blip r:embed="rId3"/>
                <a:stretch>
                  <a:fillRect l="-826"/>
                </a:stretch>
              </a:blipFill>
            </p:spPr>
            <p:txBody>
              <a:bodyPr/>
              <a:lstStyle/>
              <a:p>
                <a:r>
                  <a:rPr lang="en-CA">
                    <a:noFill/>
                  </a:rPr>
                  <a:t> </a:t>
                </a:r>
              </a:p>
            </p:txBody>
          </p:sp>
        </mc:Fallback>
      </mc:AlternateContent>
      <p:cxnSp>
        <p:nvCxnSpPr>
          <p:cNvPr id="13" name="Straight Arrow Connector 12">
            <a:extLst>
              <a:ext uri="{FF2B5EF4-FFF2-40B4-BE49-F238E27FC236}">
                <a16:creationId xmlns:a16="http://schemas.microsoft.com/office/drawing/2014/main" id="{F78E37AB-F783-4A1B-A8C7-C0D070CF031D}"/>
              </a:ext>
            </a:extLst>
          </p:cNvPr>
          <p:cNvCxnSpPr>
            <a:cxnSpLocks/>
          </p:cNvCxnSpPr>
          <p:nvPr/>
        </p:nvCxnSpPr>
        <p:spPr bwMode="auto">
          <a:xfrm flipV="1">
            <a:off x="11280576" y="3066777"/>
            <a:ext cx="397074" cy="434231"/>
          </a:xfrm>
          <a:prstGeom prst="straightConnector1">
            <a:avLst/>
          </a:prstGeom>
          <a:solidFill>
            <a:schemeClr val="accent1"/>
          </a:solidFill>
          <a:ln w="38100" cap="flat" cmpd="sng" algn="ctr">
            <a:solidFill>
              <a:schemeClr val="bg1"/>
            </a:solidFill>
            <a:prstDash val="solid"/>
            <a:round/>
            <a:headEnd type="none" w="med" len="med"/>
            <a:tailEnd type="oval" w="med" len="med"/>
          </a:ln>
          <a:effectLst/>
        </p:spPr>
      </p:cxnSp>
      <p:cxnSp>
        <p:nvCxnSpPr>
          <p:cNvPr id="17" name="Straight Arrow Connector 16">
            <a:extLst>
              <a:ext uri="{FF2B5EF4-FFF2-40B4-BE49-F238E27FC236}">
                <a16:creationId xmlns:a16="http://schemas.microsoft.com/office/drawing/2014/main" id="{6CE1F46E-C5BB-4F51-8460-6D19634F72AE}"/>
              </a:ext>
            </a:extLst>
          </p:cNvPr>
          <p:cNvCxnSpPr>
            <a:cxnSpLocks/>
          </p:cNvCxnSpPr>
          <p:nvPr/>
        </p:nvCxnSpPr>
        <p:spPr bwMode="auto">
          <a:xfrm flipV="1">
            <a:off x="10704512" y="4581128"/>
            <a:ext cx="807099" cy="351177"/>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6" name="Title 4">
            <a:extLst>
              <a:ext uri="{FF2B5EF4-FFF2-40B4-BE49-F238E27FC236}">
                <a16:creationId xmlns:a16="http://schemas.microsoft.com/office/drawing/2014/main" id="{AAF699B7-BA86-45C9-B9E9-E0186A00C0F2}"/>
              </a:ext>
            </a:extLst>
          </p:cNvPr>
          <p:cNvSpPr txBox="1">
            <a:spLocks/>
          </p:cNvSpPr>
          <p:nvPr/>
        </p:nvSpPr>
        <p:spPr bwMode="auto">
          <a:xfrm>
            <a:off x="9145002" y="-74013"/>
            <a:ext cx="3048000"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 Stiffener Beams</a:t>
            </a:r>
          </a:p>
        </p:txBody>
      </p:sp>
    </p:spTree>
    <p:extLst>
      <p:ext uri="{BB962C8B-B14F-4D97-AF65-F5344CB8AC3E}">
        <p14:creationId xmlns:p14="http://schemas.microsoft.com/office/powerpoint/2010/main" val="301542292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616D3A-EC30-48E4-BA4F-4A306CCDCAC1}"/>
              </a:ext>
            </a:extLst>
          </p:cNvPr>
          <p:cNvSpPr/>
          <p:nvPr/>
        </p:nvSpPr>
        <p:spPr bwMode="auto">
          <a:xfrm>
            <a:off x="9471025" y="5291934"/>
            <a:ext cx="2601639" cy="147865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dirty="0"/>
          </a:p>
        </p:txBody>
      </p:sp>
      <p:sp>
        <p:nvSpPr>
          <p:cNvPr id="6" name="Title 4">
            <a:extLst>
              <a:ext uri="{FF2B5EF4-FFF2-40B4-BE49-F238E27FC236}">
                <a16:creationId xmlns:a16="http://schemas.microsoft.com/office/drawing/2014/main" id="{0F5B8277-2B34-444B-8291-FEAEA7FBD368}"/>
              </a:ext>
            </a:extLst>
          </p:cNvPr>
          <p:cNvSpPr txBox="1">
            <a:spLocks/>
          </p:cNvSpPr>
          <p:nvPr/>
        </p:nvSpPr>
        <p:spPr bwMode="auto">
          <a:xfrm>
            <a:off x="685799" y="332656"/>
            <a:ext cx="841725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kern="0" dirty="0">
                <a:latin typeface="+mn-lt"/>
              </a:rPr>
              <a:t>Design Example</a:t>
            </a:r>
          </a:p>
        </p:txBody>
      </p:sp>
      <p:sp>
        <p:nvSpPr>
          <p:cNvPr id="10" name="Content Placeholder 2">
            <a:extLst>
              <a:ext uri="{FF2B5EF4-FFF2-40B4-BE49-F238E27FC236}">
                <a16:creationId xmlns:a16="http://schemas.microsoft.com/office/drawing/2014/main" id="{87D9901D-D6E8-4F96-B931-4F727FC7C448}"/>
              </a:ext>
            </a:extLst>
          </p:cNvPr>
          <p:cNvSpPr txBox="1">
            <a:spLocks/>
          </p:cNvSpPr>
          <p:nvPr/>
        </p:nvSpPr>
        <p:spPr bwMode="auto">
          <a:xfrm>
            <a:off x="1127448" y="206084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Tx/>
              <a:buNone/>
              <a:defRPr sz="3200">
                <a:solidFill>
                  <a:schemeClr val="bg2"/>
                </a:solidFill>
                <a:latin typeface="+mn-lt"/>
                <a:ea typeface="+mn-ea"/>
                <a:cs typeface="+mn-cs"/>
              </a:defRPr>
            </a:lvl1pPr>
            <a:lvl2pPr marL="742950" indent="-285750" algn="l" rtl="0" fontAlgn="base">
              <a:spcBef>
                <a:spcPct val="20000"/>
              </a:spcBef>
              <a:spcAft>
                <a:spcPct val="0"/>
              </a:spcAft>
              <a:buChar char="–"/>
              <a:defRPr sz="2800">
                <a:solidFill>
                  <a:schemeClr val="bg2"/>
                </a:solidFill>
                <a:latin typeface="+mn-lt"/>
                <a:ea typeface="+mn-ea"/>
              </a:defRPr>
            </a:lvl2pPr>
            <a:lvl3pPr marL="1143000" indent="-228600" algn="l" rtl="0" fontAlgn="base">
              <a:spcBef>
                <a:spcPct val="20000"/>
              </a:spcBef>
              <a:spcAft>
                <a:spcPct val="0"/>
              </a:spcAft>
              <a:buChar char="•"/>
              <a:defRPr sz="2400">
                <a:solidFill>
                  <a:schemeClr val="bg2"/>
                </a:solidFill>
                <a:latin typeface="+mn-lt"/>
                <a:ea typeface="+mn-ea"/>
              </a:defRPr>
            </a:lvl3pPr>
            <a:lvl4pPr marL="1600200" indent="-228600" algn="l" rtl="0" fontAlgn="base">
              <a:spcBef>
                <a:spcPct val="20000"/>
              </a:spcBef>
              <a:spcAft>
                <a:spcPct val="0"/>
              </a:spcAft>
              <a:buChar char="–"/>
              <a:defRPr sz="2000">
                <a:solidFill>
                  <a:schemeClr val="bg2"/>
                </a:solidFill>
                <a:latin typeface="+mn-lt"/>
                <a:ea typeface="+mn-ea"/>
              </a:defRPr>
            </a:lvl4pPr>
            <a:lvl5pPr marL="2057400" indent="-228600" algn="l" rtl="0" fontAlgn="base">
              <a:spcBef>
                <a:spcPct val="20000"/>
              </a:spcBef>
              <a:spcAft>
                <a:spcPct val="0"/>
              </a:spcAft>
              <a:buChar char="»"/>
              <a:defRPr sz="2000">
                <a:solidFill>
                  <a:schemeClr val="bg2"/>
                </a:solidFill>
                <a:latin typeface="+mn-lt"/>
                <a:ea typeface="+mn-ea"/>
              </a:defRPr>
            </a:lvl5pPr>
            <a:lvl6pPr marL="2514600" indent="-228600" algn="l" rtl="0" fontAlgn="base">
              <a:spcBef>
                <a:spcPct val="20000"/>
              </a:spcBef>
              <a:spcAft>
                <a:spcPct val="0"/>
              </a:spcAft>
              <a:buChar char="»"/>
              <a:defRPr sz="2000">
                <a:solidFill>
                  <a:schemeClr val="bg2"/>
                </a:solidFill>
                <a:latin typeface="+mn-lt"/>
                <a:ea typeface="+mn-ea"/>
              </a:defRPr>
            </a:lvl6pPr>
            <a:lvl7pPr marL="2971800" indent="-228600" algn="l" rtl="0" fontAlgn="base">
              <a:spcBef>
                <a:spcPct val="20000"/>
              </a:spcBef>
              <a:spcAft>
                <a:spcPct val="0"/>
              </a:spcAft>
              <a:buChar char="»"/>
              <a:defRPr sz="2000">
                <a:solidFill>
                  <a:schemeClr val="bg2"/>
                </a:solidFill>
                <a:latin typeface="+mn-lt"/>
                <a:ea typeface="+mn-ea"/>
              </a:defRPr>
            </a:lvl7pPr>
            <a:lvl8pPr marL="3429000" indent="-228600" algn="l" rtl="0" fontAlgn="base">
              <a:spcBef>
                <a:spcPct val="20000"/>
              </a:spcBef>
              <a:spcAft>
                <a:spcPct val="0"/>
              </a:spcAft>
              <a:buChar char="»"/>
              <a:defRPr sz="2000">
                <a:solidFill>
                  <a:schemeClr val="bg2"/>
                </a:solidFill>
                <a:latin typeface="+mn-lt"/>
                <a:ea typeface="+mn-ea"/>
              </a:defRPr>
            </a:lvl8pPr>
            <a:lvl9pPr marL="3886200" indent="-228600" algn="l" rtl="0" fontAlgn="base">
              <a:spcBef>
                <a:spcPct val="20000"/>
              </a:spcBef>
              <a:spcAft>
                <a:spcPct val="0"/>
              </a:spcAft>
              <a:buChar char="»"/>
              <a:defRPr sz="2000">
                <a:solidFill>
                  <a:schemeClr val="bg2"/>
                </a:solidFill>
                <a:latin typeface="+mn-lt"/>
                <a:ea typeface="+mn-ea"/>
              </a:defRPr>
            </a:lvl9pPr>
          </a:lstStyle>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Stiffener Beams</a:t>
            </a:r>
          </a:p>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Glued-laminated timber diaphragms</a:t>
            </a:r>
          </a:p>
          <a:p>
            <a:pPr marL="342900" indent="-342900" algn="l" eaLnBrk="1" hangingPunct="1">
              <a:lnSpc>
                <a:spcPct val="150000"/>
              </a:lnSpc>
              <a:buClr>
                <a:srgbClr val="2D86C7"/>
              </a:buClr>
              <a:buSzPct val="150000"/>
              <a:buFont typeface="Arial" panose="020B0604020202020204" pitchFamily="34" charset="0"/>
              <a:buChar char="•"/>
            </a:pPr>
            <a:r>
              <a:rPr lang="en-CA" sz="2400" b="1" kern="0" dirty="0">
                <a:solidFill>
                  <a:srgbClr val="5B5B5B"/>
                </a:solidFill>
                <a:latin typeface="Century Gothic" pitchFamily="34" charset="0"/>
              </a:rPr>
              <a:t>Connection Design</a:t>
            </a:r>
          </a:p>
        </p:txBody>
      </p:sp>
      <p:sp>
        <p:nvSpPr>
          <p:cNvPr id="5" name="Title 4">
            <a:extLst>
              <a:ext uri="{FF2B5EF4-FFF2-40B4-BE49-F238E27FC236}">
                <a16:creationId xmlns:a16="http://schemas.microsoft.com/office/drawing/2014/main" id="{50F8B4F4-7853-4C93-B6FC-BF7B9C822984}"/>
              </a:ext>
            </a:extLst>
          </p:cNvPr>
          <p:cNvSpPr txBox="1">
            <a:spLocks/>
          </p:cNvSpPr>
          <p:nvPr/>
        </p:nvSpPr>
        <p:spPr bwMode="auto">
          <a:xfrm>
            <a:off x="9103057" y="-74013"/>
            <a:ext cx="3089945"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 Connection Design</a:t>
            </a:r>
          </a:p>
        </p:txBody>
      </p:sp>
    </p:spTree>
    <p:extLst>
      <p:ext uri="{BB962C8B-B14F-4D97-AF65-F5344CB8AC3E}">
        <p14:creationId xmlns:p14="http://schemas.microsoft.com/office/powerpoint/2010/main" val="153330387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CONNECTION DESIGN</a:t>
            </a:r>
          </a:p>
        </p:txBody>
      </p:sp>
      <p:sp>
        <p:nvSpPr>
          <p:cNvPr id="7" name="Content Placeholder 2">
            <a:extLst>
              <a:ext uri="{FF2B5EF4-FFF2-40B4-BE49-F238E27FC236}">
                <a16:creationId xmlns:a16="http://schemas.microsoft.com/office/drawing/2014/main" id="{FA2D0D6C-2370-44D8-8146-C5AC955178BC}"/>
              </a:ext>
            </a:extLst>
          </p:cNvPr>
          <p:cNvSpPr>
            <a:spLocks noGrp="1"/>
          </p:cNvSpPr>
          <p:nvPr>
            <p:ph idx="1"/>
          </p:nvPr>
        </p:nvSpPr>
        <p:spPr>
          <a:xfrm>
            <a:off x="609600" y="1104627"/>
            <a:ext cx="11068050" cy="5432651"/>
          </a:xfrm>
        </p:spPr>
        <p:txBody>
          <a:bodyPr>
            <a:noAutofit/>
          </a:bodyPr>
          <a:lstStyle/>
          <a:p>
            <a:pPr>
              <a:lnSpc>
                <a:spcPct val="120000"/>
              </a:lnSpc>
            </a:pPr>
            <a:r>
              <a:rPr lang="en-CA" sz="2400" dirty="0">
                <a:solidFill>
                  <a:schemeClr val="tx1">
                    <a:lumMod val="85000"/>
                    <a:lumOff val="15000"/>
                  </a:schemeClr>
                </a:solidFill>
                <a:latin typeface="Century Gothic" panose="020B0502020202020204" pitchFamily="34" charset="0"/>
              </a:rPr>
              <a:t>4 Major connections for this bridge design</a:t>
            </a:r>
          </a:p>
          <a:p>
            <a:pPr lvl="1">
              <a:lnSpc>
                <a:spcPct val="120000"/>
              </a:lnSpc>
            </a:pPr>
            <a:r>
              <a:rPr lang="en-CA" sz="2000" dirty="0">
                <a:solidFill>
                  <a:schemeClr val="tx1">
                    <a:lumMod val="85000"/>
                    <a:lumOff val="15000"/>
                  </a:schemeClr>
                </a:solidFill>
                <a:latin typeface="Century Gothic" panose="020B0502020202020204" pitchFamily="34" charset="0"/>
              </a:rPr>
              <a:t>Deck to Girder connection</a:t>
            </a:r>
          </a:p>
          <a:p>
            <a:pPr lvl="1">
              <a:lnSpc>
                <a:spcPct val="120000"/>
              </a:lnSpc>
            </a:pPr>
            <a:r>
              <a:rPr lang="en-CA" sz="2000" dirty="0">
                <a:solidFill>
                  <a:schemeClr val="tx1">
                    <a:lumMod val="85000"/>
                    <a:lumOff val="15000"/>
                  </a:schemeClr>
                </a:solidFill>
                <a:latin typeface="Century Gothic" panose="020B0502020202020204" pitchFamily="34" charset="0"/>
              </a:rPr>
              <a:t>Deck to Stiffener beam connection</a:t>
            </a:r>
          </a:p>
          <a:p>
            <a:pPr lvl="1">
              <a:lnSpc>
                <a:spcPct val="120000"/>
              </a:lnSpc>
            </a:pPr>
            <a:r>
              <a:rPr lang="en-CA" sz="2000" dirty="0">
                <a:solidFill>
                  <a:schemeClr val="tx1">
                    <a:lumMod val="85000"/>
                    <a:lumOff val="15000"/>
                  </a:schemeClr>
                </a:solidFill>
                <a:latin typeface="Century Gothic" panose="020B0502020202020204" pitchFamily="34" charset="0"/>
              </a:rPr>
              <a:t>Diaphragm connection</a:t>
            </a:r>
          </a:p>
          <a:p>
            <a:pPr lvl="1">
              <a:lnSpc>
                <a:spcPct val="120000"/>
              </a:lnSpc>
            </a:pPr>
            <a:r>
              <a:rPr lang="en-CA" sz="2000" dirty="0">
                <a:solidFill>
                  <a:schemeClr val="tx1">
                    <a:lumMod val="85000"/>
                    <a:lumOff val="15000"/>
                  </a:schemeClr>
                </a:solidFill>
                <a:latin typeface="Century Gothic" panose="020B0502020202020204" pitchFamily="34" charset="0"/>
              </a:rPr>
              <a:t>Girder bearing connection</a:t>
            </a:r>
          </a:p>
          <a:p>
            <a:pPr marL="0" indent="0">
              <a:lnSpc>
                <a:spcPct val="100000"/>
              </a:lnSpc>
              <a:buNone/>
            </a:pPr>
            <a:endParaRPr lang="en-CA" sz="2400" dirty="0">
              <a:solidFill>
                <a:schemeClr val="tx1">
                  <a:lumMod val="85000"/>
                  <a:lumOff val="15000"/>
                </a:schemeClr>
              </a:solidFill>
              <a:latin typeface="Century Gothic" panose="020B0502020202020204" pitchFamily="34" charset="0"/>
            </a:endParaRPr>
          </a:p>
          <a:p>
            <a:pPr eaLnBrk="1" hangingPunct="1"/>
            <a:endParaRPr lang="en-CA" altLang="en-US" sz="2400" dirty="0">
              <a:solidFill>
                <a:schemeClr val="tx1">
                  <a:lumMod val="85000"/>
                  <a:lumOff val="15000"/>
                </a:schemeClr>
              </a:solidFill>
              <a:latin typeface="Century Gothic" panose="020B0502020202020204" pitchFamily="34" charset="0"/>
            </a:endParaRPr>
          </a:p>
          <a:p>
            <a:pPr eaLnBrk="1" hangingPunct="1"/>
            <a:endParaRPr lang="en-CA" altLang="en-US" sz="1000" dirty="0">
              <a:solidFill>
                <a:schemeClr val="tx1">
                  <a:lumMod val="85000"/>
                  <a:lumOff val="15000"/>
                </a:schemeClr>
              </a:solidFill>
              <a:latin typeface="Century Gothic" panose="020B0502020202020204" pitchFamily="34" charset="0"/>
            </a:endParaRPr>
          </a:p>
          <a:p>
            <a:pPr marL="914400" lvl="1" indent="-457200">
              <a:buFont typeface="+mj-lt"/>
              <a:buAutoNum type="arabicPeriod"/>
            </a:pPr>
            <a:endParaRPr lang="en-CA" altLang="en-US" dirty="0">
              <a:solidFill>
                <a:schemeClr val="tx1">
                  <a:lumMod val="85000"/>
                  <a:lumOff val="15000"/>
                </a:schemeClr>
              </a:solidFill>
              <a:latin typeface="Century Gothic" panose="020B0502020202020204" pitchFamily="34" charset="0"/>
            </a:endParaRPr>
          </a:p>
          <a:p>
            <a:pPr marL="914400" lvl="1" indent="-457200">
              <a:buFont typeface="+mj-lt"/>
              <a:buAutoNum type="arabicPeriod"/>
            </a:pPr>
            <a:endParaRPr lang="en-CA" altLang="en-US" dirty="0">
              <a:solidFill>
                <a:schemeClr val="tx1">
                  <a:lumMod val="85000"/>
                  <a:lumOff val="15000"/>
                </a:schemeClr>
              </a:solidFill>
              <a:latin typeface="Century Gothic" panose="020B0502020202020204" pitchFamily="34" charset="0"/>
            </a:endParaRPr>
          </a:p>
          <a:p>
            <a:pPr marL="914400" lvl="1" indent="-457200">
              <a:buFont typeface="+mj-lt"/>
              <a:buAutoNum type="arabicPeriod"/>
            </a:pPr>
            <a:endParaRPr lang="en-CA" altLang="en-US" dirty="0">
              <a:solidFill>
                <a:schemeClr val="tx1">
                  <a:lumMod val="85000"/>
                  <a:lumOff val="15000"/>
                </a:schemeClr>
              </a:solidFill>
              <a:latin typeface="Century Gothic" panose="020B0502020202020204" pitchFamily="34" charset="0"/>
            </a:endParaRPr>
          </a:p>
        </p:txBody>
      </p:sp>
      <p:cxnSp>
        <p:nvCxnSpPr>
          <p:cNvPr id="13" name="Straight Arrow Connector 12">
            <a:extLst>
              <a:ext uri="{FF2B5EF4-FFF2-40B4-BE49-F238E27FC236}">
                <a16:creationId xmlns:a16="http://schemas.microsoft.com/office/drawing/2014/main" id="{F78E37AB-F783-4A1B-A8C7-C0D070CF031D}"/>
              </a:ext>
            </a:extLst>
          </p:cNvPr>
          <p:cNvCxnSpPr>
            <a:cxnSpLocks/>
          </p:cNvCxnSpPr>
          <p:nvPr/>
        </p:nvCxnSpPr>
        <p:spPr bwMode="auto">
          <a:xfrm flipV="1">
            <a:off x="11280576" y="3066777"/>
            <a:ext cx="397074" cy="434231"/>
          </a:xfrm>
          <a:prstGeom prst="straightConnector1">
            <a:avLst/>
          </a:prstGeom>
          <a:solidFill>
            <a:schemeClr val="accent1"/>
          </a:solidFill>
          <a:ln w="38100" cap="flat" cmpd="sng" algn="ctr">
            <a:solidFill>
              <a:schemeClr val="bg1"/>
            </a:solidFill>
            <a:prstDash val="solid"/>
            <a:round/>
            <a:headEnd type="none" w="med" len="med"/>
            <a:tailEnd type="oval" w="med" len="med"/>
          </a:ln>
          <a:effectLst/>
        </p:spPr>
      </p:cxnSp>
      <p:cxnSp>
        <p:nvCxnSpPr>
          <p:cNvPr id="17" name="Straight Arrow Connector 16">
            <a:extLst>
              <a:ext uri="{FF2B5EF4-FFF2-40B4-BE49-F238E27FC236}">
                <a16:creationId xmlns:a16="http://schemas.microsoft.com/office/drawing/2014/main" id="{6CE1F46E-C5BB-4F51-8460-6D19634F72AE}"/>
              </a:ext>
            </a:extLst>
          </p:cNvPr>
          <p:cNvCxnSpPr>
            <a:cxnSpLocks/>
          </p:cNvCxnSpPr>
          <p:nvPr/>
        </p:nvCxnSpPr>
        <p:spPr bwMode="auto">
          <a:xfrm flipV="1">
            <a:off x="10704512" y="4581128"/>
            <a:ext cx="807099" cy="351177"/>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6" name="Title 4">
            <a:extLst>
              <a:ext uri="{FF2B5EF4-FFF2-40B4-BE49-F238E27FC236}">
                <a16:creationId xmlns:a16="http://schemas.microsoft.com/office/drawing/2014/main" id="{5680F927-0857-4179-9F39-DEAAF0DDE048}"/>
              </a:ext>
            </a:extLst>
          </p:cNvPr>
          <p:cNvSpPr txBox="1">
            <a:spLocks/>
          </p:cNvSpPr>
          <p:nvPr/>
        </p:nvSpPr>
        <p:spPr bwMode="auto">
          <a:xfrm>
            <a:off x="9103057" y="-74013"/>
            <a:ext cx="3089945"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 Connection Design</a:t>
            </a:r>
          </a:p>
        </p:txBody>
      </p:sp>
    </p:spTree>
    <p:extLst>
      <p:ext uri="{BB962C8B-B14F-4D97-AF65-F5344CB8AC3E}">
        <p14:creationId xmlns:p14="http://schemas.microsoft.com/office/powerpoint/2010/main" val="82140642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r>
              <a:rPr lang="en-US" kern="0" dirty="0">
                <a:latin typeface="+mn-lt"/>
              </a:rPr>
              <a:t>CONNECTION DESIGN – DECK-TO-GIRDER</a:t>
            </a:r>
          </a:p>
        </p:txBody>
      </p:sp>
      <p:pic>
        <p:nvPicPr>
          <p:cNvPr id="6" name="Picture 2">
            <a:extLst>
              <a:ext uri="{FF2B5EF4-FFF2-40B4-BE49-F238E27FC236}">
                <a16:creationId xmlns:a16="http://schemas.microsoft.com/office/drawing/2014/main" id="{F419DA42-538F-45EC-A03B-2DB01E06BA86}"/>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225" y="1628775"/>
            <a:ext cx="5991225"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
            <a:extLst>
              <a:ext uri="{FF2B5EF4-FFF2-40B4-BE49-F238E27FC236}">
                <a16:creationId xmlns:a16="http://schemas.microsoft.com/office/drawing/2014/main" id="{E82E1D2E-4D81-4181-A34F-AC69FDEB5230}"/>
              </a:ext>
            </a:extLst>
          </p:cNvPr>
          <p:cNvSpPr>
            <a:spLocks noChangeArrowheads="1"/>
          </p:cNvSpPr>
          <p:nvPr/>
        </p:nvSpPr>
        <p:spPr bwMode="auto">
          <a:xfrm>
            <a:off x="5994400" y="6276975"/>
            <a:ext cx="59121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CA" altLang="en-US" sz="1800" dirty="0">
                <a:solidFill>
                  <a:schemeClr val="tx1">
                    <a:lumMod val="85000"/>
                    <a:lumOff val="15000"/>
                  </a:schemeClr>
                </a:solidFill>
                <a:latin typeface="Century Gothic" panose="020B0502020202020204" pitchFamily="34" charset="0"/>
              </a:rPr>
              <a:t>(Photograph courtesy of Laminated Concepts Inc.)</a:t>
            </a:r>
          </a:p>
        </p:txBody>
      </p:sp>
      <p:pic>
        <p:nvPicPr>
          <p:cNvPr id="8" name="Picture 4">
            <a:extLst>
              <a:ext uri="{FF2B5EF4-FFF2-40B4-BE49-F238E27FC236}">
                <a16:creationId xmlns:a16="http://schemas.microsoft.com/office/drawing/2014/main" id="{67FEED59-AD31-4168-8708-B0119517F68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05513" y="1628775"/>
            <a:ext cx="6121400"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4">
            <a:extLst>
              <a:ext uri="{FF2B5EF4-FFF2-40B4-BE49-F238E27FC236}">
                <a16:creationId xmlns:a16="http://schemas.microsoft.com/office/drawing/2014/main" id="{795D92EB-32B3-4D02-8E4A-86990A303E26}"/>
              </a:ext>
            </a:extLst>
          </p:cNvPr>
          <p:cNvSpPr txBox="1">
            <a:spLocks/>
          </p:cNvSpPr>
          <p:nvPr/>
        </p:nvSpPr>
        <p:spPr bwMode="auto">
          <a:xfrm>
            <a:off x="9103057" y="-74013"/>
            <a:ext cx="3089945"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 Connection Design</a:t>
            </a:r>
          </a:p>
        </p:txBody>
      </p:sp>
    </p:spTree>
    <p:extLst>
      <p:ext uri="{BB962C8B-B14F-4D97-AF65-F5344CB8AC3E}">
        <p14:creationId xmlns:p14="http://schemas.microsoft.com/office/powerpoint/2010/main" val="333560758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r>
              <a:rPr lang="en-US" kern="0" dirty="0">
                <a:latin typeface="+mn-lt"/>
              </a:rPr>
              <a:t>CONNECTION DESIGN – DECK-TO-GIRDER</a:t>
            </a:r>
          </a:p>
        </p:txBody>
      </p:sp>
      <p:pic>
        <p:nvPicPr>
          <p:cNvPr id="6" name="Picture 3">
            <a:extLst>
              <a:ext uri="{FF2B5EF4-FFF2-40B4-BE49-F238E27FC236}">
                <a16:creationId xmlns:a16="http://schemas.microsoft.com/office/drawing/2014/main" id="{F95B5288-21C5-4F12-BF1F-0A1E925FCA69}"/>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456363" y="1827213"/>
            <a:ext cx="5670550"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a:extLst>
              <a:ext uri="{FF2B5EF4-FFF2-40B4-BE49-F238E27FC236}">
                <a16:creationId xmlns:a16="http://schemas.microsoft.com/office/drawing/2014/main" id="{BC12DFF9-BB1C-4289-A550-F319A3E101D2}"/>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7152" y="1439863"/>
            <a:ext cx="6338888" cy="504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CB7781DD-9643-4AC6-8514-8FE5EDAEDCFF}"/>
              </a:ext>
            </a:extLst>
          </p:cNvPr>
          <p:cNvSpPr txBox="1">
            <a:spLocks/>
          </p:cNvSpPr>
          <p:nvPr/>
        </p:nvSpPr>
        <p:spPr bwMode="auto">
          <a:xfrm>
            <a:off x="9103057" y="-74013"/>
            <a:ext cx="3089945"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 Connection Design</a:t>
            </a:r>
          </a:p>
        </p:txBody>
      </p:sp>
    </p:spTree>
    <p:extLst>
      <p:ext uri="{BB962C8B-B14F-4D97-AF65-F5344CB8AC3E}">
        <p14:creationId xmlns:p14="http://schemas.microsoft.com/office/powerpoint/2010/main" val="2019466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9A5998-5874-4C40-BCE7-176648EB3219}"/>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2398752" y="2515984"/>
            <a:ext cx="6743076" cy="2853725"/>
          </a:xfrm>
          <a:prstGeom prst="rect">
            <a:avLst/>
          </a:prstGeom>
        </p:spPr>
      </p:pic>
      <p:sp>
        <p:nvSpPr>
          <p:cNvPr id="7" name="Rectangle 6">
            <a:extLst>
              <a:ext uri="{FF2B5EF4-FFF2-40B4-BE49-F238E27FC236}">
                <a16:creationId xmlns:a16="http://schemas.microsoft.com/office/drawing/2014/main" id="{BC818CA6-FEF8-44DF-B74E-952B1240ECA5}"/>
              </a:ext>
            </a:extLst>
          </p:cNvPr>
          <p:cNvSpPr/>
          <p:nvPr/>
        </p:nvSpPr>
        <p:spPr bwMode="auto">
          <a:xfrm>
            <a:off x="-17060" y="437992"/>
            <a:ext cx="6833140" cy="932328"/>
          </a:xfrm>
          <a:prstGeom prst="rect">
            <a:avLst/>
          </a:prstGeom>
          <a:solidFill>
            <a:srgbClr val="2D86C7">
              <a:alpha val="7764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0" name="Title 1">
            <a:extLst>
              <a:ext uri="{FF2B5EF4-FFF2-40B4-BE49-F238E27FC236}">
                <a16:creationId xmlns:a16="http://schemas.microsoft.com/office/drawing/2014/main" id="{54EE0134-8746-43C7-8FEC-0688E71F7ED0}"/>
              </a:ext>
            </a:extLst>
          </p:cNvPr>
          <p:cNvSpPr txBox="1">
            <a:spLocks/>
          </p:cNvSpPr>
          <p:nvPr/>
        </p:nvSpPr>
        <p:spPr>
          <a:xfrm>
            <a:off x="685800" y="701824"/>
            <a:ext cx="7772400" cy="114300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it-IT" sz="2200" b="1" kern="0" dirty="0">
                <a:solidFill>
                  <a:schemeClr val="bg1"/>
                </a:solidFill>
                <a:latin typeface="+mn-lt"/>
              </a:rPr>
              <a:t>1992 – Wood Highway Bridges (CWC)</a:t>
            </a:r>
          </a:p>
        </p:txBody>
      </p:sp>
      <p:sp>
        <p:nvSpPr>
          <p:cNvPr id="5" name="Title 4">
            <a:extLst>
              <a:ext uri="{FF2B5EF4-FFF2-40B4-BE49-F238E27FC236}">
                <a16:creationId xmlns:a16="http://schemas.microsoft.com/office/drawing/2014/main" id="{8120FC03-D794-41F1-80E1-331E599A3F11}"/>
              </a:ext>
            </a:extLst>
          </p:cNvPr>
          <p:cNvSpPr txBox="1">
            <a:spLocks/>
          </p:cNvSpPr>
          <p:nvPr/>
        </p:nvSpPr>
        <p:spPr bwMode="auto">
          <a:xfrm>
            <a:off x="8899848" y="0"/>
            <a:ext cx="3292153"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Bridge Systems and Sample Bridges</a:t>
            </a:r>
          </a:p>
        </p:txBody>
      </p:sp>
    </p:spTree>
    <p:extLst>
      <p:ext uri="{BB962C8B-B14F-4D97-AF65-F5344CB8AC3E}">
        <p14:creationId xmlns:p14="http://schemas.microsoft.com/office/powerpoint/2010/main" val="103009238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CONNECTION DESIGN – DECK-TO-GIRDER</a:t>
            </a:r>
          </a:p>
        </p:txBody>
      </p:sp>
      <p:sp>
        <p:nvSpPr>
          <p:cNvPr id="7" name="Content Placeholder 2">
            <a:extLst>
              <a:ext uri="{FF2B5EF4-FFF2-40B4-BE49-F238E27FC236}">
                <a16:creationId xmlns:a16="http://schemas.microsoft.com/office/drawing/2014/main" id="{FA2D0D6C-2370-44D8-8146-C5AC955178BC}"/>
              </a:ext>
            </a:extLst>
          </p:cNvPr>
          <p:cNvSpPr>
            <a:spLocks noGrp="1"/>
          </p:cNvSpPr>
          <p:nvPr>
            <p:ph idx="1"/>
          </p:nvPr>
        </p:nvSpPr>
        <p:spPr>
          <a:xfrm>
            <a:off x="609600" y="1104627"/>
            <a:ext cx="11068050" cy="5432651"/>
          </a:xfrm>
        </p:spPr>
        <p:txBody>
          <a:bodyPr>
            <a:noAutofit/>
          </a:bodyPr>
          <a:lstStyle/>
          <a:p>
            <a:pPr>
              <a:lnSpc>
                <a:spcPct val="120000"/>
              </a:lnSpc>
            </a:pPr>
            <a:r>
              <a:rPr lang="en-CA" sz="2400" dirty="0">
                <a:solidFill>
                  <a:schemeClr val="tx1">
                    <a:lumMod val="85000"/>
                    <a:lumOff val="15000"/>
                  </a:schemeClr>
                </a:solidFill>
                <a:latin typeface="Century Gothic" panose="020B0502020202020204" pitchFamily="34" charset="0"/>
              </a:rPr>
              <a:t>Downward forces are resisted by direct bearing between deck panels and tops of girders</a:t>
            </a:r>
          </a:p>
          <a:p>
            <a:pPr>
              <a:lnSpc>
                <a:spcPct val="120000"/>
              </a:lnSpc>
            </a:pPr>
            <a:r>
              <a:rPr lang="en-CA" sz="2400" dirty="0">
                <a:solidFill>
                  <a:schemeClr val="tx1">
                    <a:lumMod val="85000"/>
                    <a:lumOff val="15000"/>
                  </a:schemeClr>
                </a:solidFill>
                <a:latin typeface="Century Gothic" panose="020B0502020202020204" pitchFamily="34" charset="0"/>
              </a:rPr>
              <a:t>Upward forces are resisted by tension in the through-bolts and direct bearing of aluminum deck clips</a:t>
            </a:r>
          </a:p>
          <a:p>
            <a:pPr>
              <a:lnSpc>
                <a:spcPct val="120000"/>
              </a:lnSpc>
            </a:pPr>
            <a:r>
              <a:rPr lang="en-CA" sz="2400" dirty="0">
                <a:solidFill>
                  <a:schemeClr val="tx1">
                    <a:lumMod val="85000"/>
                    <a:lumOff val="15000"/>
                  </a:schemeClr>
                </a:solidFill>
                <a:latin typeface="Century Gothic" panose="020B0502020202020204" pitchFamily="34" charset="0"/>
              </a:rPr>
              <a:t>Transverse forces resisted by shear in the through bolts and direct bearing of the aluminum deck clips</a:t>
            </a:r>
          </a:p>
          <a:p>
            <a:pPr>
              <a:lnSpc>
                <a:spcPct val="120000"/>
              </a:lnSpc>
            </a:pPr>
            <a:r>
              <a:rPr lang="en-CA" sz="2400" dirty="0">
                <a:solidFill>
                  <a:schemeClr val="tx1">
                    <a:lumMod val="85000"/>
                    <a:lumOff val="15000"/>
                  </a:schemeClr>
                </a:solidFill>
                <a:latin typeface="Century Gothic" panose="020B0502020202020204" pitchFamily="34" charset="0"/>
              </a:rPr>
              <a:t>Longitudinal loads are resisted by shear in the lag screws </a:t>
            </a:r>
          </a:p>
          <a:p>
            <a:pPr eaLnBrk="1" hangingPunct="1"/>
            <a:endParaRPr lang="en-CA" altLang="en-US" sz="2400" dirty="0">
              <a:solidFill>
                <a:schemeClr val="tx1">
                  <a:lumMod val="85000"/>
                  <a:lumOff val="15000"/>
                </a:schemeClr>
              </a:solidFill>
              <a:latin typeface="Century Gothic" panose="020B0502020202020204" pitchFamily="34" charset="0"/>
            </a:endParaRPr>
          </a:p>
          <a:p>
            <a:pPr eaLnBrk="1" hangingPunct="1"/>
            <a:endParaRPr lang="en-CA" altLang="en-US" sz="1000" dirty="0">
              <a:solidFill>
                <a:schemeClr val="tx1">
                  <a:lumMod val="85000"/>
                  <a:lumOff val="15000"/>
                </a:schemeClr>
              </a:solidFill>
              <a:latin typeface="Century Gothic" panose="020B0502020202020204" pitchFamily="34" charset="0"/>
            </a:endParaRPr>
          </a:p>
          <a:p>
            <a:pPr marL="914400" lvl="1" indent="-457200">
              <a:buFont typeface="+mj-lt"/>
              <a:buAutoNum type="arabicPeriod"/>
            </a:pPr>
            <a:endParaRPr lang="en-CA" altLang="en-US" dirty="0">
              <a:solidFill>
                <a:schemeClr val="tx1">
                  <a:lumMod val="85000"/>
                  <a:lumOff val="15000"/>
                </a:schemeClr>
              </a:solidFill>
              <a:latin typeface="Century Gothic" panose="020B0502020202020204" pitchFamily="34" charset="0"/>
            </a:endParaRPr>
          </a:p>
          <a:p>
            <a:pPr marL="914400" lvl="1" indent="-457200">
              <a:buFont typeface="+mj-lt"/>
              <a:buAutoNum type="arabicPeriod"/>
            </a:pPr>
            <a:endParaRPr lang="en-CA" altLang="en-US" dirty="0">
              <a:solidFill>
                <a:schemeClr val="tx1">
                  <a:lumMod val="85000"/>
                  <a:lumOff val="15000"/>
                </a:schemeClr>
              </a:solidFill>
              <a:latin typeface="Century Gothic" panose="020B0502020202020204" pitchFamily="34" charset="0"/>
            </a:endParaRPr>
          </a:p>
          <a:p>
            <a:pPr marL="914400" lvl="1" indent="-457200">
              <a:buFont typeface="+mj-lt"/>
              <a:buAutoNum type="arabicPeriod"/>
            </a:pPr>
            <a:endParaRPr lang="en-CA" altLang="en-US" dirty="0">
              <a:solidFill>
                <a:schemeClr val="tx1">
                  <a:lumMod val="85000"/>
                  <a:lumOff val="15000"/>
                </a:schemeClr>
              </a:solidFill>
              <a:latin typeface="Century Gothic" panose="020B0502020202020204" pitchFamily="34" charset="0"/>
            </a:endParaRPr>
          </a:p>
        </p:txBody>
      </p:sp>
      <p:cxnSp>
        <p:nvCxnSpPr>
          <p:cNvPr id="13" name="Straight Arrow Connector 12">
            <a:extLst>
              <a:ext uri="{FF2B5EF4-FFF2-40B4-BE49-F238E27FC236}">
                <a16:creationId xmlns:a16="http://schemas.microsoft.com/office/drawing/2014/main" id="{F78E37AB-F783-4A1B-A8C7-C0D070CF031D}"/>
              </a:ext>
            </a:extLst>
          </p:cNvPr>
          <p:cNvCxnSpPr>
            <a:cxnSpLocks/>
          </p:cNvCxnSpPr>
          <p:nvPr/>
        </p:nvCxnSpPr>
        <p:spPr bwMode="auto">
          <a:xfrm flipV="1">
            <a:off x="11280576" y="3066777"/>
            <a:ext cx="397074" cy="434231"/>
          </a:xfrm>
          <a:prstGeom prst="straightConnector1">
            <a:avLst/>
          </a:prstGeom>
          <a:solidFill>
            <a:schemeClr val="accent1"/>
          </a:solidFill>
          <a:ln w="38100" cap="flat" cmpd="sng" algn="ctr">
            <a:solidFill>
              <a:schemeClr val="bg1"/>
            </a:solidFill>
            <a:prstDash val="solid"/>
            <a:round/>
            <a:headEnd type="none" w="med" len="med"/>
            <a:tailEnd type="oval" w="med" len="med"/>
          </a:ln>
          <a:effectLst/>
        </p:spPr>
      </p:cxnSp>
      <p:cxnSp>
        <p:nvCxnSpPr>
          <p:cNvPr id="17" name="Straight Arrow Connector 16">
            <a:extLst>
              <a:ext uri="{FF2B5EF4-FFF2-40B4-BE49-F238E27FC236}">
                <a16:creationId xmlns:a16="http://schemas.microsoft.com/office/drawing/2014/main" id="{6CE1F46E-C5BB-4F51-8460-6D19634F72AE}"/>
              </a:ext>
            </a:extLst>
          </p:cNvPr>
          <p:cNvCxnSpPr>
            <a:cxnSpLocks/>
          </p:cNvCxnSpPr>
          <p:nvPr/>
        </p:nvCxnSpPr>
        <p:spPr bwMode="auto">
          <a:xfrm flipV="1">
            <a:off x="10704512" y="4581128"/>
            <a:ext cx="807099" cy="351177"/>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6" name="Title 4">
            <a:extLst>
              <a:ext uri="{FF2B5EF4-FFF2-40B4-BE49-F238E27FC236}">
                <a16:creationId xmlns:a16="http://schemas.microsoft.com/office/drawing/2014/main" id="{95E34110-B4FC-458C-8E8A-B4A918B52E39}"/>
              </a:ext>
            </a:extLst>
          </p:cNvPr>
          <p:cNvSpPr txBox="1">
            <a:spLocks/>
          </p:cNvSpPr>
          <p:nvPr/>
        </p:nvSpPr>
        <p:spPr bwMode="auto">
          <a:xfrm>
            <a:off x="9103057" y="-74013"/>
            <a:ext cx="3089945"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 Connection Design</a:t>
            </a:r>
          </a:p>
        </p:txBody>
      </p:sp>
    </p:spTree>
    <p:extLst>
      <p:ext uri="{BB962C8B-B14F-4D97-AF65-F5344CB8AC3E}">
        <p14:creationId xmlns:p14="http://schemas.microsoft.com/office/powerpoint/2010/main" val="100600364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CONNECTION DESIGN – DECK-TO-GIRDER</a:t>
            </a:r>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FA2D0D6C-2370-44D8-8146-C5AC955178BC}"/>
                  </a:ext>
                </a:extLst>
              </p:cNvPr>
              <p:cNvSpPr>
                <a:spLocks noGrp="1"/>
              </p:cNvSpPr>
              <p:nvPr>
                <p:ph idx="1"/>
              </p:nvPr>
            </p:nvSpPr>
            <p:spPr>
              <a:xfrm>
                <a:off x="609600" y="1104627"/>
                <a:ext cx="11068050" cy="5432651"/>
              </a:xfrm>
            </p:spPr>
            <p:txBody>
              <a:bodyPr>
                <a:noAutofit/>
              </a:bodyPr>
              <a:lstStyle/>
              <a:p>
                <a:pPr>
                  <a:lnSpc>
                    <a:spcPct val="120000"/>
                  </a:lnSpc>
                </a:pPr>
                <a:r>
                  <a:rPr lang="en-CA" sz="2400" dirty="0">
                    <a:solidFill>
                      <a:schemeClr val="tx1">
                        <a:lumMod val="85000"/>
                        <a:lumOff val="15000"/>
                      </a:schemeClr>
                    </a:solidFill>
                    <a:latin typeface="Century Gothic" panose="020B0502020202020204" pitchFamily="34" charset="0"/>
                  </a:rPr>
                  <a:t>Only longitudinal force is the braking force</a:t>
                </a:r>
              </a:p>
              <a:p>
                <a:pPr>
                  <a:lnSpc>
                    <a:spcPct val="120000"/>
                  </a:lnSpc>
                </a:pPr>
                <a:r>
                  <a:rPr lang="en-CA" sz="2400" dirty="0">
                    <a:solidFill>
                      <a:schemeClr val="tx1">
                        <a:lumMod val="85000"/>
                        <a:lumOff val="15000"/>
                      </a:schemeClr>
                    </a:solidFill>
                    <a:latin typeface="Century Gothic" panose="020B0502020202020204" pitchFamily="34" charset="0"/>
                  </a:rPr>
                  <a:t>Recall </a:t>
                </a:r>
                <a14:m>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𝐹</m:t>
                        </m:r>
                      </m:e>
                      <m:sub>
                        <m:r>
                          <a:rPr lang="en-CA" sz="2400">
                            <a:solidFill>
                              <a:schemeClr val="tx1">
                                <a:lumMod val="85000"/>
                                <a:lumOff val="15000"/>
                              </a:schemeClr>
                            </a:solidFill>
                            <a:latin typeface="Cambria Math" panose="02040503050406030204" pitchFamily="18" charset="0"/>
                          </a:rPr>
                          <m:t>𝑏𝑟</m:t>
                        </m:r>
                      </m:sub>
                    </m:sSub>
                    <m:r>
                      <a:rPr lang="en-CA" sz="2400">
                        <a:solidFill>
                          <a:schemeClr val="tx1">
                            <a:lumMod val="85000"/>
                            <a:lumOff val="15000"/>
                          </a:schemeClr>
                        </a:solidFill>
                        <a:latin typeface="Cambria Math" panose="02040503050406030204" pitchFamily="18" charset="0"/>
                      </a:rPr>
                      <m:t>=87.5 </m:t>
                    </m:r>
                    <m:r>
                      <a:rPr lang="en-CA" sz="2400">
                        <a:solidFill>
                          <a:schemeClr val="tx1">
                            <a:lumMod val="85000"/>
                            <a:lumOff val="15000"/>
                          </a:schemeClr>
                        </a:solidFill>
                        <a:latin typeface="Cambria Math" panose="02040503050406030204" pitchFamily="18" charset="0"/>
                      </a:rPr>
                      <m:t>𝑘𝑁</m:t>
                    </m:r>
                    <m:r>
                      <a:rPr lang="en-CA" sz="2400">
                        <a:solidFill>
                          <a:schemeClr val="tx1">
                            <a:lumMod val="85000"/>
                            <a:lumOff val="15000"/>
                          </a:schemeClr>
                        </a:solidFill>
                        <a:latin typeface="Cambria Math" panose="02040503050406030204" pitchFamily="18" charset="0"/>
                      </a:rPr>
                      <m:t>×</m:t>
                    </m:r>
                    <m:f>
                      <m:fPr>
                        <m:ctrlPr>
                          <a:rPr lang="en-CA" sz="2400" i="1">
                            <a:solidFill>
                              <a:schemeClr val="tx1">
                                <a:lumMod val="85000"/>
                                <a:lumOff val="15000"/>
                              </a:schemeClr>
                            </a:solidFill>
                            <a:latin typeface="Cambria Math" panose="02040503050406030204" pitchFamily="18" charset="0"/>
                          </a:rPr>
                        </m:ctrlPr>
                      </m:fPr>
                      <m:num>
                        <m:r>
                          <a:rPr lang="en-CA" sz="2400">
                            <a:solidFill>
                              <a:schemeClr val="tx1">
                                <a:lumMod val="85000"/>
                                <a:lumOff val="15000"/>
                              </a:schemeClr>
                            </a:solidFill>
                            <a:latin typeface="Cambria Math" panose="02040503050406030204" pitchFamily="18" charset="0"/>
                          </a:rPr>
                          <m:t>180 </m:t>
                        </m:r>
                        <m:r>
                          <a:rPr lang="en-CA" sz="2400">
                            <a:solidFill>
                              <a:schemeClr val="tx1">
                                <a:lumMod val="85000"/>
                                <a:lumOff val="15000"/>
                              </a:schemeClr>
                            </a:solidFill>
                            <a:latin typeface="Cambria Math" panose="02040503050406030204" pitchFamily="18" charset="0"/>
                          </a:rPr>
                          <m:t>𝑘𝑁</m:t>
                        </m:r>
                      </m:num>
                      <m:den>
                        <m:r>
                          <a:rPr lang="en-CA" sz="2400">
                            <a:solidFill>
                              <a:schemeClr val="tx1">
                                <a:lumMod val="85000"/>
                                <a:lumOff val="15000"/>
                              </a:schemeClr>
                            </a:solidFill>
                            <a:latin typeface="Cambria Math" panose="02040503050406030204" pitchFamily="18" charset="0"/>
                          </a:rPr>
                          <m:t>2×625 </m:t>
                        </m:r>
                        <m:r>
                          <a:rPr lang="en-CA" sz="2400">
                            <a:solidFill>
                              <a:schemeClr val="tx1">
                                <a:lumMod val="85000"/>
                                <a:lumOff val="15000"/>
                              </a:schemeClr>
                            </a:solidFill>
                            <a:latin typeface="Cambria Math" panose="02040503050406030204" pitchFamily="18" charset="0"/>
                          </a:rPr>
                          <m:t>𝑘𝑁</m:t>
                        </m:r>
                      </m:den>
                    </m:f>
                    <m:r>
                      <a:rPr lang="en-CA" sz="2400">
                        <a:solidFill>
                          <a:schemeClr val="tx1">
                            <a:lumMod val="85000"/>
                            <a:lumOff val="15000"/>
                          </a:schemeClr>
                        </a:solidFill>
                        <a:latin typeface="Cambria Math" panose="02040503050406030204" pitchFamily="18" charset="0"/>
                      </a:rPr>
                      <m:t>=87.5 </m:t>
                    </m:r>
                    <m:r>
                      <a:rPr lang="en-CA" sz="2400">
                        <a:solidFill>
                          <a:schemeClr val="tx1">
                            <a:lumMod val="85000"/>
                            <a:lumOff val="15000"/>
                          </a:schemeClr>
                        </a:solidFill>
                        <a:latin typeface="Cambria Math" panose="02040503050406030204" pitchFamily="18" charset="0"/>
                      </a:rPr>
                      <m:t>𝑘𝑁</m:t>
                    </m:r>
                    <m:r>
                      <a:rPr lang="en-CA" sz="2400">
                        <a:solidFill>
                          <a:schemeClr val="tx1">
                            <a:lumMod val="85000"/>
                            <a:lumOff val="15000"/>
                          </a:schemeClr>
                        </a:solidFill>
                        <a:latin typeface="Cambria Math" panose="02040503050406030204" pitchFamily="18" charset="0"/>
                      </a:rPr>
                      <m:t>×0.144=12.6 </m:t>
                    </m:r>
                    <m:r>
                      <a:rPr lang="en-CA" sz="2400">
                        <a:solidFill>
                          <a:schemeClr val="tx1">
                            <a:lumMod val="85000"/>
                            <a:lumOff val="15000"/>
                          </a:schemeClr>
                        </a:solidFill>
                        <a:latin typeface="Cambria Math" panose="02040503050406030204" pitchFamily="18" charset="0"/>
                      </a:rPr>
                      <m:t>𝑘𝑁</m:t>
                    </m:r>
                  </m:oMath>
                </a14:m>
                <a:endParaRPr lang="en-CA" sz="2400" dirty="0">
                  <a:solidFill>
                    <a:schemeClr val="tx1">
                      <a:lumMod val="85000"/>
                      <a:lumOff val="15000"/>
                    </a:schemeClr>
                  </a:solidFill>
                  <a:latin typeface="Century Gothic" panose="020B0502020202020204" pitchFamily="34" charset="0"/>
                </a:endParaRPr>
              </a:p>
              <a:p>
                <a:pPr>
                  <a:lnSpc>
                    <a:spcPct val="120000"/>
                  </a:lnSpc>
                </a:pPr>
                <a:r>
                  <a:rPr lang="en-CA" sz="2400" dirty="0">
                    <a:solidFill>
                      <a:schemeClr val="tx1">
                        <a:lumMod val="85000"/>
                        <a:lumOff val="15000"/>
                      </a:schemeClr>
                    </a:solidFill>
                    <a:latin typeface="Century Gothic" panose="020B0502020202020204" pitchFamily="34" charset="0"/>
                  </a:rPr>
                  <a:t>Multiply by 1.7 for ULS 1 = </a:t>
                </a:r>
                <a14:m>
                  <m:oMath xmlns:m="http://schemas.openxmlformats.org/officeDocument/2006/math">
                    <m:r>
                      <a:rPr lang="en-CA" sz="2400" i="1">
                        <a:latin typeface="Cambria Math" panose="02040503050406030204" pitchFamily="18" charset="0"/>
                      </a:rPr>
                      <m:t>12.6 </m:t>
                    </m:r>
                    <m:r>
                      <a:rPr lang="en-CA" sz="2400" i="1">
                        <a:latin typeface="Cambria Math" panose="02040503050406030204" pitchFamily="18" charset="0"/>
                      </a:rPr>
                      <m:t>𝑘𝑁𝑥</m:t>
                    </m:r>
                    <m:r>
                      <a:rPr lang="en-CA" sz="2400" i="1">
                        <a:latin typeface="Cambria Math" panose="02040503050406030204" pitchFamily="18" charset="0"/>
                      </a:rPr>
                      <m:t>1.7=21.4 </m:t>
                    </m:r>
                    <m:r>
                      <a:rPr lang="en-CA" sz="2400" i="1">
                        <a:latin typeface="Cambria Math" panose="02040503050406030204" pitchFamily="18" charset="0"/>
                      </a:rPr>
                      <m:t>𝑘𝑁</m:t>
                    </m:r>
                  </m:oMath>
                </a14:m>
                <a:endParaRPr lang="en-CA" dirty="0">
                  <a:solidFill>
                    <a:schemeClr val="tx1">
                      <a:lumMod val="85000"/>
                      <a:lumOff val="15000"/>
                    </a:schemeClr>
                  </a:solidFill>
                  <a:latin typeface="Century Gothic" panose="020B0502020202020204" pitchFamily="34" charset="0"/>
                </a:endParaRPr>
              </a:p>
              <a:p>
                <a:pPr eaLnBrk="1" hangingPunct="1"/>
                <a:endParaRPr lang="en-CA" altLang="en-US" sz="2400" dirty="0">
                  <a:solidFill>
                    <a:schemeClr val="tx1">
                      <a:lumMod val="85000"/>
                      <a:lumOff val="15000"/>
                    </a:schemeClr>
                  </a:solidFill>
                  <a:latin typeface="Century Gothic" panose="020B0502020202020204" pitchFamily="34" charset="0"/>
                </a:endParaRPr>
              </a:p>
              <a:p>
                <a:pPr eaLnBrk="1" hangingPunct="1"/>
                <a:r>
                  <a:rPr lang="en-CA" altLang="en-US" sz="2400" dirty="0">
                    <a:solidFill>
                      <a:schemeClr val="tx1">
                        <a:lumMod val="85000"/>
                        <a:lumOff val="15000"/>
                      </a:schemeClr>
                    </a:solidFill>
                    <a:latin typeface="Century Gothic" panose="020B0502020202020204" pitchFamily="34" charset="0"/>
                  </a:rPr>
                  <a:t>See next slide</a:t>
                </a:r>
              </a:p>
              <a:p>
                <a:pPr marL="0" indent="0">
                  <a:buNone/>
                </a:pPr>
                <a:endParaRPr lang="en-CA" altLang="en-US" dirty="0">
                  <a:solidFill>
                    <a:schemeClr val="tx1">
                      <a:lumMod val="85000"/>
                      <a:lumOff val="15000"/>
                    </a:schemeClr>
                  </a:solidFill>
                  <a:latin typeface="Century Gothic" panose="020B0502020202020204" pitchFamily="34" charset="0"/>
                </a:endParaRPr>
              </a:p>
            </p:txBody>
          </p:sp>
        </mc:Choice>
        <mc:Fallback xmlns="">
          <p:sp>
            <p:nvSpPr>
              <p:cNvPr id="7" name="Content Placeholder 2">
                <a:extLst>
                  <a:ext uri="{FF2B5EF4-FFF2-40B4-BE49-F238E27FC236}">
                    <a16:creationId xmlns:a16="http://schemas.microsoft.com/office/drawing/2014/main" id="{FA2D0D6C-2370-44D8-8146-C5AC955178BC}"/>
                  </a:ext>
                </a:extLst>
              </p:cNvPr>
              <p:cNvSpPr>
                <a:spLocks noGrp="1" noRot="1" noChangeAspect="1" noMove="1" noResize="1" noEditPoints="1" noAdjustHandles="1" noChangeArrowheads="1" noChangeShapeType="1" noTextEdit="1"/>
              </p:cNvSpPr>
              <p:nvPr>
                <p:ph idx="1"/>
              </p:nvPr>
            </p:nvSpPr>
            <p:spPr>
              <a:xfrm>
                <a:off x="609600" y="1104627"/>
                <a:ext cx="11068050" cy="5432651"/>
              </a:xfrm>
              <a:blipFill>
                <a:blip r:embed="rId3"/>
                <a:stretch>
                  <a:fillRect l="-716" t="-337"/>
                </a:stretch>
              </a:blipFill>
            </p:spPr>
            <p:txBody>
              <a:bodyPr/>
              <a:lstStyle/>
              <a:p>
                <a:r>
                  <a:rPr lang="en-CA">
                    <a:noFill/>
                  </a:rPr>
                  <a:t> </a:t>
                </a:r>
              </a:p>
            </p:txBody>
          </p:sp>
        </mc:Fallback>
      </mc:AlternateContent>
      <p:cxnSp>
        <p:nvCxnSpPr>
          <p:cNvPr id="13" name="Straight Arrow Connector 12">
            <a:extLst>
              <a:ext uri="{FF2B5EF4-FFF2-40B4-BE49-F238E27FC236}">
                <a16:creationId xmlns:a16="http://schemas.microsoft.com/office/drawing/2014/main" id="{F78E37AB-F783-4A1B-A8C7-C0D070CF031D}"/>
              </a:ext>
            </a:extLst>
          </p:cNvPr>
          <p:cNvCxnSpPr>
            <a:cxnSpLocks/>
          </p:cNvCxnSpPr>
          <p:nvPr/>
        </p:nvCxnSpPr>
        <p:spPr bwMode="auto">
          <a:xfrm flipV="1">
            <a:off x="11280576" y="3066777"/>
            <a:ext cx="397074" cy="434231"/>
          </a:xfrm>
          <a:prstGeom prst="straightConnector1">
            <a:avLst/>
          </a:prstGeom>
          <a:solidFill>
            <a:schemeClr val="accent1"/>
          </a:solidFill>
          <a:ln w="38100" cap="flat" cmpd="sng" algn="ctr">
            <a:solidFill>
              <a:schemeClr val="bg1"/>
            </a:solidFill>
            <a:prstDash val="solid"/>
            <a:round/>
            <a:headEnd type="none" w="med" len="med"/>
            <a:tailEnd type="oval" w="med" len="med"/>
          </a:ln>
          <a:effectLst/>
        </p:spPr>
      </p:cxnSp>
      <p:cxnSp>
        <p:nvCxnSpPr>
          <p:cNvPr id="17" name="Straight Arrow Connector 16">
            <a:extLst>
              <a:ext uri="{FF2B5EF4-FFF2-40B4-BE49-F238E27FC236}">
                <a16:creationId xmlns:a16="http://schemas.microsoft.com/office/drawing/2014/main" id="{6CE1F46E-C5BB-4F51-8460-6D19634F72AE}"/>
              </a:ext>
            </a:extLst>
          </p:cNvPr>
          <p:cNvCxnSpPr>
            <a:cxnSpLocks/>
          </p:cNvCxnSpPr>
          <p:nvPr/>
        </p:nvCxnSpPr>
        <p:spPr bwMode="auto">
          <a:xfrm flipV="1">
            <a:off x="10704512" y="4581128"/>
            <a:ext cx="807099" cy="351177"/>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6" name="Title 4">
            <a:extLst>
              <a:ext uri="{FF2B5EF4-FFF2-40B4-BE49-F238E27FC236}">
                <a16:creationId xmlns:a16="http://schemas.microsoft.com/office/drawing/2014/main" id="{2E91572D-EC0B-4F3B-A1E6-B951E2E5400F}"/>
              </a:ext>
            </a:extLst>
          </p:cNvPr>
          <p:cNvSpPr txBox="1">
            <a:spLocks/>
          </p:cNvSpPr>
          <p:nvPr/>
        </p:nvSpPr>
        <p:spPr bwMode="auto">
          <a:xfrm>
            <a:off x="9103057" y="-74013"/>
            <a:ext cx="3089945"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 Connection Design</a:t>
            </a:r>
          </a:p>
        </p:txBody>
      </p:sp>
    </p:spTree>
    <p:extLst>
      <p:ext uri="{BB962C8B-B14F-4D97-AF65-F5344CB8AC3E}">
        <p14:creationId xmlns:p14="http://schemas.microsoft.com/office/powerpoint/2010/main" val="102509938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CONNECTION DESIGN – DECK-TO-GIRDER</a:t>
            </a:r>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FA2D0D6C-2370-44D8-8146-C5AC955178BC}"/>
                  </a:ext>
                </a:extLst>
              </p:cNvPr>
              <p:cNvSpPr>
                <a:spLocks noGrp="1"/>
              </p:cNvSpPr>
              <p:nvPr>
                <p:ph idx="1"/>
              </p:nvPr>
            </p:nvSpPr>
            <p:spPr>
              <a:xfrm>
                <a:off x="609600" y="1104627"/>
                <a:ext cx="11068050" cy="5432651"/>
              </a:xfrm>
            </p:spPr>
            <p:txBody>
              <a:bodyPr>
                <a:noAutofit/>
              </a:bodyPr>
              <a:lstStyle/>
              <a:p>
                <a:pPr marL="0" indent="0">
                  <a:buNone/>
                </a:pPr>
                <a:r>
                  <a:rPr lang="en-CA" sz="2400" b="1" u="sng" dirty="0">
                    <a:solidFill>
                      <a:schemeClr val="tx1">
                        <a:lumMod val="85000"/>
                        <a:lumOff val="15000"/>
                      </a:schemeClr>
                    </a:solidFill>
                    <a:latin typeface="Century Gothic" panose="020B0502020202020204" pitchFamily="34" charset="0"/>
                  </a:rPr>
                  <a:t>Fx (main perp, side parallel) Qr3</a:t>
                </a:r>
              </a:p>
              <a:p>
                <a:r>
                  <a:rPr lang="en-CA" sz="2400" dirty="0">
                    <a:solidFill>
                      <a:schemeClr val="tx1">
                        <a:lumMod val="85000"/>
                        <a:lumOff val="15000"/>
                      </a:schemeClr>
                    </a:solidFill>
                    <a:latin typeface="Century Gothic" panose="020B0502020202020204" pitchFamily="34" charset="0"/>
                  </a:rPr>
                  <a:t>Use 8-19Ø Lag screws @150 OC</a:t>
                </a:r>
              </a:p>
              <a:p>
                <a:pPr marL="0" indent="0">
                  <a:buNone/>
                </a:pPr>
                <a:r>
                  <a:rPr lang="en-CA" sz="2400" b="1" u="sng" dirty="0">
                    <a:solidFill>
                      <a:schemeClr val="tx1">
                        <a:lumMod val="85000"/>
                        <a:lumOff val="15000"/>
                      </a:schemeClr>
                    </a:solidFill>
                    <a:latin typeface="Century Gothic" panose="020B0502020202020204" pitchFamily="34" charset="0"/>
                  </a:rPr>
                  <a:t>SPF</a:t>
                </a:r>
              </a:p>
              <a:p>
                <a14:m>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𝑃</m:t>
                        </m:r>
                      </m:e>
                      <m:sub>
                        <m:r>
                          <a:rPr lang="en-CA" sz="2400">
                            <a:solidFill>
                              <a:schemeClr val="tx1">
                                <a:lumMod val="85000"/>
                                <a:lumOff val="15000"/>
                              </a:schemeClr>
                            </a:solidFill>
                            <a:latin typeface="Cambria Math" panose="02040503050406030204" pitchFamily="18" charset="0"/>
                          </a:rPr>
                          <m:t>𝑟</m:t>
                        </m:r>
                      </m:sub>
                    </m:sSub>
                    <m:r>
                      <a:rPr lang="en-CA" sz="2400">
                        <a:solidFill>
                          <a:schemeClr val="tx1">
                            <a:lumMod val="85000"/>
                            <a:lumOff val="15000"/>
                          </a:schemeClr>
                        </a:solidFill>
                        <a:latin typeface="Cambria Math" panose="02040503050406030204" pitchFamily="18" charset="0"/>
                      </a:rPr>
                      <m:t>=7.63 </m:t>
                    </m:r>
                    <m:r>
                      <a:rPr lang="en-CA" sz="2400">
                        <a:solidFill>
                          <a:schemeClr val="tx1">
                            <a:lumMod val="85000"/>
                            <a:lumOff val="15000"/>
                          </a:schemeClr>
                        </a:solidFill>
                        <a:latin typeface="Cambria Math" panose="02040503050406030204" pitchFamily="18" charset="0"/>
                      </a:rPr>
                      <m:t>𝑥</m:t>
                    </m:r>
                    <m:r>
                      <a:rPr lang="en-CA" sz="2400">
                        <a:solidFill>
                          <a:schemeClr val="tx1">
                            <a:lumMod val="85000"/>
                            <a:lumOff val="15000"/>
                          </a:schemeClr>
                        </a:solidFill>
                        <a:latin typeface="Cambria Math" panose="02040503050406030204" pitchFamily="18" charset="0"/>
                      </a:rPr>
                      <m:t> 7.0 </m:t>
                    </m:r>
                    <m:r>
                      <a:rPr lang="en-CA" sz="2400">
                        <a:solidFill>
                          <a:schemeClr val="tx1">
                            <a:lumMod val="85000"/>
                            <a:lumOff val="15000"/>
                          </a:schemeClr>
                        </a:solidFill>
                        <a:latin typeface="Cambria Math" panose="02040503050406030204" pitchFamily="18" charset="0"/>
                      </a:rPr>
                      <m:t>𝑥</m:t>
                    </m:r>
                    <m:r>
                      <a:rPr lang="en-CA" sz="2400">
                        <a:solidFill>
                          <a:schemeClr val="tx1">
                            <a:lumMod val="85000"/>
                            <a:lumOff val="15000"/>
                          </a:schemeClr>
                        </a:solidFill>
                        <a:latin typeface="Cambria Math" panose="02040503050406030204" pitchFamily="18" charset="0"/>
                      </a:rPr>
                      <m:t> 0.67=24.8</m:t>
                    </m:r>
                    <m:r>
                      <a:rPr lang="en-CA" sz="2400">
                        <a:solidFill>
                          <a:schemeClr val="tx1">
                            <a:lumMod val="85000"/>
                            <a:lumOff val="15000"/>
                          </a:schemeClr>
                        </a:solidFill>
                        <a:latin typeface="Cambria Math" panose="02040503050406030204" pitchFamily="18" charset="0"/>
                      </a:rPr>
                      <m:t>𝑘𝑁</m:t>
                    </m:r>
                  </m:oMath>
                </a14:m>
                <a:endParaRPr lang="en-CA" sz="2400" dirty="0">
                  <a:solidFill>
                    <a:schemeClr val="tx1">
                      <a:lumMod val="85000"/>
                      <a:lumOff val="15000"/>
                    </a:schemeClr>
                  </a:solidFill>
                  <a:latin typeface="Century Gothic" panose="020B0502020202020204" pitchFamily="34" charset="0"/>
                </a:endParaRPr>
              </a:p>
              <a:p>
                <a14:m>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𝑄</m:t>
                        </m:r>
                      </m:e>
                      <m:sub>
                        <m:r>
                          <a:rPr lang="en-CA" sz="2400">
                            <a:solidFill>
                              <a:schemeClr val="tx1">
                                <a:lumMod val="85000"/>
                                <a:lumOff val="15000"/>
                              </a:schemeClr>
                            </a:solidFill>
                            <a:latin typeface="Cambria Math" panose="02040503050406030204" pitchFamily="18" charset="0"/>
                          </a:rPr>
                          <m:t>𝑟</m:t>
                        </m:r>
                      </m:sub>
                    </m:sSub>
                    <m:r>
                      <a:rPr lang="en-CA" sz="2400">
                        <a:solidFill>
                          <a:schemeClr val="tx1">
                            <a:lumMod val="85000"/>
                            <a:lumOff val="15000"/>
                          </a:schemeClr>
                        </a:solidFill>
                        <a:latin typeface="Cambria Math" panose="02040503050406030204" pitchFamily="18" charset="0"/>
                      </a:rPr>
                      <m:t>=6.21 </m:t>
                    </m:r>
                    <m:r>
                      <a:rPr lang="en-CA" sz="2400">
                        <a:solidFill>
                          <a:schemeClr val="tx1">
                            <a:lumMod val="85000"/>
                            <a:lumOff val="15000"/>
                          </a:schemeClr>
                        </a:solidFill>
                        <a:latin typeface="Cambria Math" panose="02040503050406030204" pitchFamily="18" charset="0"/>
                      </a:rPr>
                      <m:t>𝑥</m:t>
                    </m:r>
                    <m:r>
                      <a:rPr lang="en-CA" sz="2400">
                        <a:solidFill>
                          <a:schemeClr val="tx1">
                            <a:lumMod val="85000"/>
                            <a:lumOff val="15000"/>
                          </a:schemeClr>
                        </a:solidFill>
                        <a:latin typeface="Cambria Math" panose="02040503050406030204" pitchFamily="18" charset="0"/>
                      </a:rPr>
                      <m:t> 7.0 </m:t>
                    </m:r>
                    <m:r>
                      <a:rPr lang="en-CA" sz="2400">
                        <a:solidFill>
                          <a:schemeClr val="tx1">
                            <a:lumMod val="85000"/>
                            <a:lumOff val="15000"/>
                          </a:schemeClr>
                        </a:solidFill>
                        <a:latin typeface="Cambria Math" panose="02040503050406030204" pitchFamily="18" charset="0"/>
                      </a:rPr>
                      <m:t>𝑥</m:t>
                    </m:r>
                    <m:r>
                      <a:rPr lang="en-CA" sz="2400">
                        <a:solidFill>
                          <a:schemeClr val="tx1">
                            <a:lumMod val="85000"/>
                            <a:lumOff val="15000"/>
                          </a:schemeClr>
                        </a:solidFill>
                        <a:latin typeface="Cambria Math" panose="02040503050406030204" pitchFamily="18" charset="0"/>
                      </a:rPr>
                      <m:t> 0.67=29.1</m:t>
                    </m:r>
                    <m:r>
                      <a:rPr lang="en-CA" sz="2400">
                        <a:solidFill>
                          <a:schemeClr val="tx1">
                            <a:lumMod val="85000"/>
                            <a:lumOff val="15000"/>
                          </a:schemeClr>
                        </a:solidFill>
                        <a:latin typeface="Cambria Math" panose="02040503050406030204" pitchFamily="18" charset="0"/>
                      </a:rPr>
                      <m:t>𝑘𝑁</m:t>
                    </m:r>
                    <m:r>
                      <a:rPr lang="en-CA" sz="2400">
                        <a:solidFill>
                          <a:schemeClr val="tx1">
                            <a:lumMod val="85000"/>
                            <a:lumOff val="15000"/>
                          </a:schemeClr>
                        </a:solidFill>
                        <a:latin typeface="Cambria Math" panose="02040503050406030204" pitchFamily="18" charset="0"/>
                      </a:rPr>
                      <m:t>&gt;</m:t>
                    </m:r>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𝐹</m:t>
                        </m:r>
                      </m:e>
                      <m:sub>
                        <m:r>
                          <a:rPr lang="en-CA" sz="2400">
                            <a:solidFill>
                              <a:schemeClr val="tx1">
                                <a:lumMod val="85000"/>
                                <a:lumOff val="15000"/>
                              </a:schemeClr>
                            </a:solidFill>
                            <a:latin typeface="Cambria Math" panose="02040503050406030204" pitchFamily="18" charset="0"/>
                          </a:rPr>
                          <m:t>𝑥</m:t>
                        </m:r>
                      </m:sub>
                    </m:sSub>
                    <m:r>
                      <a:rPr lang="en-CA" sz="2400">
                        <a:solidFill>
                          <a:schemeClr val="tx1">
                            <a:lumMod val="85000"/>
                            <a:lumOff val="15000"/>
                          </a:schemeClr>
                        </a:solidFill>
                        <a:latin typeface="Cambria Math" panose="02040503050406030204" pitchFamily="18" charset="0"/>
                      </a:rPr>
                      <m:t>=2</m:t>
                    </m:r>
                    <m:r>
                      <a:rPr lang="en-CA" sz="2400" b="0" i="0" smtClean="0">
                        <a:solidFill>
                          <a:schemeClr val="tx1">
                            <a:lumMod val="85000"/>
                            <a:lumOff val="15000"/>
                          </a:schemeClr>
                        </a:solidFill>
                        <a:latin typeface="Cambria Math" panose="02040503050406030204" pitchFamily="18" charset="0"/>
                      </a:rPr>
                      <m:t>1.4 </m:t>
                    </m:r>
                    <m:r>
                      <a:rPr lang="en-CA" sz="2400">
                        <a:solidFill>
                          <a:schemeClr val="tx1">
                            <a:lumMod val="85000"/>
                            <a:lumOff val="15000"/>
                          </a:schemeClr>
                        </a:solidFill>
                        <a:latin typeface="Cambria Math" panose="02040503050406030204" pitchFamily="18" charset="0"/>
                      </a:rPr>
                      <m:t>𝑘𝑁</m:t>
                    </m:r>
                    <m:r>
                      <a:rPr lang="en-CA" sz="2400">
                        <a:solidFill>
                          <a:schemeClr val="tx1">
                            <a:lumMod val="85000"/>
                            <a:lumOff val="15000"/>
                          </a:schemeClr>
                        </a:solidFill>
                        <a:latin typeface="Cambria Math" panose="02040503050406030204" pitchFamily="18" charset="0"/>
                      </a:rPr>
                      <m:t> </m:t>
                    </m:r>
                    <m:d>
                      <m:dPr>
                        <m:ctrlPr>
                          <a:rPr lang="en-CA" sz="2400" i="1">
                            <a:solidFill>
                              <a:schemeClr val="tx1">
                                <a:lumMod val="85000"/>
                                <a:lumOff val="15000"/>
                              </a:schemeClr>
                            </a:solidFill>
                            <a:latin typeface="Cambria Math" panose="02040503050406030204" pitchFamily="18" charset="0"/>
                          </a:rPr>
                        </m:ctrlPr>
                      </m:dPr>
                      <m:e>
                        <m:r>
                          <a:rPr lang="en-CA" sz="2400" b="0" i="0" smtClean="0">
                            <a:solidFill>
                              <a:schemeClr val="tx1">
                                <a:lumMod val="85000"/>
                                <a:lumOff val="15000"/>
                              </a:schemeClr>
                            </a:solidFill>
                            <a:latin typeface="Cambria Math" panose="02040503050406030204" pitchFamily="18" charset="0"/>
                          </a:rPr>
                          <m:t>74</m:t>
                        </m:r>
                        <m:r>
                          <a:rPr lang="en-CA" sz="2400">
                            <a:solidFill>
                              <a:schemeClr val="tx1">
                                <a:lumMod val="85000"/>
                                <a:lumOff val="15000"/>
                              </a:schemeClr>
                            </a:solidFill>
                            <a:latin typeface="Cambria Math" panose="02040503050406030204" pitchFamily="18" charset="0"/>
                          </a:rPr>
                          <m:t>%</m:t>
                        </m:r>
                      </m:e>
                    </m:d>
                  </m:oMath>
                </a14:m>
                <a:r>
                  <a:rPr lang="en-CA" sz="2400" dirty="0">
                    <a:solidFill>
                      <a:schemeClr val="tx1">
                        <a:lumMod val="85000"/>
                        <a:lumOff val="15000"/>
                      </a:schemeClr>
                    </a:solidFill>
                    <a:latin typeface="Century Gothic" panose="020B0502020202020204" pitchFamily="34" charset="0"/>
                  </a:rPr>
                  <a:t> [note typo p.130]</a:t>
                </a:r>
              </a:p>
              <a:p>
                <a14:m>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𝐴</m:t>
                        </m:r>
                      </m:e>
                      <m:sub>
                        <m:r>
                          <a:rPr lang="en-CA" sz="2400">
                            <a:solidFill>
                              <a:schemeClr val="tx1">
                                <a:lumMod val="85000"/>
                                <a:lumOff val="15000"/>
                              </a:schemeClr>
                            </a:solidFill>
                            <a:latin typeface="Cambria Math" panose="02040503050406030204" pitchFamily="18" charset="0"/>
                          </a:rPr>
                          <m:t>𝑚</m:t>
                        </m:r>
                      </m:sub>
                    </m:sSub>
                    <m:r>
                      <a:rPr lang="en-CA" sz="2400">
                        <a:solidFill>
                          <a:schemeClr val="tx1">
                            <a:lumMod val="85000"/>
                            <a:lumOff val="15000"/>
                          </a:schemeClr>
                        </a:solidFill>
                        <a:latin typeface="Cambria Math" panose="02040503050406030204" pitchFamily="18" charset="0"/>
                      </a:rPr>
                      <m:t>=1200 </m:t>
                    </m:r>
                    <m:r>
                      <a:rPr lang="en-CA" sz="2400">
                        <a:solidFill>
                          <a:schemeClr val="tx1">
                            <a:lumMod val="85000"/>
                            <a:lumOff val="15000"/>
                          </a:schemeClr>
                        </a:solidFill>
                        <a:latin typeface="Cambria Math" panose="02040503050406030204" pitchFamily="18" charset="0"/>
                      </a:rPr>
                      <m:t>𝑥</m:t>
                    </m:r>
                    <m:r>
                      <a:rPr lang="en-CA" sz="2400">
                        <a:solidFill>
                          <a:schemeClr val="tx1">
                            <a:lumMod val="85000"/>
                            <a:lumOff val="15000"/>
                          </a:schemeClr>
                        </a:solidFill>
                        <a:latin typeface="Cambria Math" panose="02040503050406030204" pitchFamily="18" charset="0"/>
                      </a:rPr>
                      <m:t> 215=258,00</m:t>
                    </m:r>
                    <m:r>
                      <a:rPr lang="en-CA" sz="2400">
                        <a:solidFill>
                          <a:schemeClr val="tx1">
                            <a:lumMod val="85000"/>
                            <a:lumOff val="15000"/>
                          </a:schemeClr>
                        </a:solidFill>
                        <a:latin typeface="Cambria Math" panose="02040503050406030204" pitchFamily="18" charset="0"/>
                      </a:rPr>
                      <m:t>𝑚</m:t>
                    </m:r>
                    <m:sSup>
                      <m:sSupPr>
                        <m:ctrlPr>
                          <a:rPr lang="en-CA" sz="2400" i="1">
                            <a:solidFill>
                              <a:schemeClr val="tx1">
                                <a:lumMod val="85000"/>
                                <a:lumOff val="15000"/>
                              </a:schemeClr>
                            </a:solidFill>
                            <a:latin typeface="Cambria Math" panose="02040503050406030204" pitchFamily="18" charset="0"/>
                          </a:rPr>
                        </m:ctrlPr>
                      </m:sSupPr>
                      <m:e>
                        <m:r>
                          <a:rPr lang="en-CA" sz="2400">
                            <a:solidFill>
                              <a:schemeClr val="tx1">
                                <a:lumMod val="85000"/>
                                <a:lumOff val="15000"/>
                              </a:schemeClr>
                            </a:solidFill>
                            <a:latin typeface="Cambria Math" panose="02040503050406030204" pitchFamily="18" charset="0"/>
                          </a:rPr>
                          <m:t>𝑚</m:t>
                        </m:r>
                      </m:e>
                      <m:sup>
                        <m:r>
                          <a:rPr lang="en-CA" sz="2400">
                            <a:solidFill>
                              <a:schemeClr val="tx1">
                                <a:lumMod val="85000"/>
                                <a:lumOff val="15000"/>
                              </a:schemeClr>
                            </a:solidFill>
                            <a:latin typeface="Cambria Math" panose="02040503050406030204" pitchFamily="18" charset="0"/>
                          </a:rPr>
                          <m:t>2</m:t>
                        </m:r>
                      </m:sup>
                    </m:sSup>
                  </m:oMath>
                </a14:m>
                <a:endParaRPr lang="en-CA" sz="2400" dirty="0">
                  <a:solidFill>
                    <a:schemeClr val="tx1">
                      <a:lumMod val="85000"/>
                      <a:lumOff val="15000"/>
                    </a:schemeClr>
                  </a:solidFill>
                  <a:latin typeface="Century Gothic" panose="020B0502020202020204" pitchFamily="34" charset="0"/>
                </a:endParaRPr>
              </a:p>
              <a:p>
                <a14:m>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𝐴</m:t>
                        </m:r>
                      </m:e>
                      <m:sub>
                        <m:r>
                          <a:rPr lang="en-CA" sz="2400">
                            <a:solidFill>
                              <a:schemeClr val="tx1">
                                <a:lumMod val="85000"/>
                                <a:lumOff val="15000"/>
                              </a:schemeClr>
                            </a:solidFill>
                            <a:latin typeface="Cambria Math" panose="02040503050406030204" pitchFamily="18" charset="0"/>
                          </a:rPr>
                          <m:t>𝑠</m:t>
                        </m:r>
                      </m:sub>
                    </m:sSub>
                    <m:r>
                      <a:rPr lang="en-CA" sz="2400">
                        <a:solidFill>
                          <a:schemeClr val="tx1">
                            <a:lumMod val="85000"/>
                            <a:lumOff val="15000"/>
                          </a:schemeClr>
                        </a:solidFill>
                        <a:latin typeface="Cambria Math" panose="02040503050406030204" pitchFamily="18" charset="0"/>
                      </a:rPr>
                      <m:t>=1558 </m:t>
                    </m:r>
                    <m:r>
                      <a:rPr lang="en-CA" sz="2400">
                        <a:solidFill>
                          <a:schemeClr val="tx1">
                            <a:lumMod val="85000"/>
                            <a:lumOff val="15000"/>
                          </a:schemeClr>
                        </a:solidFill>
                        <a:latin typeface="Cambria Math" panose="02040503050406030204" pitchFamily="18" charset="0"/>
                      </a:rPr>
                      <m:t>𝑥</m:t>
                    </m:r>
                    <m:r>
                      <a:rPr lang="en-CA" sz="2400">
                        <a:solidFill>
                          <a:schemeClr val="tx1">
                            <a:lumMod val="85000"/>
                            <a:lumOff val="15000"/>
                          </a:schemeClr>
                        </a:solidFill>
                        <a:latin typeface="Cambria Math" panose="02040503050406030204" pitchFamily="18" charset="0"/>
                      </a:rPr>
                      <m:t> 215=334,970</m:t>
                    </m:r>
                    <m:r>
                      <a:rPr lang="en-CA" sz="2400">
                        <a:solidFill>
                          <a:schemeClr val="tx1">
                            <a:lumMod val="85000"/>
                            <a:lumOff val="15000"/>
                          </a:schemeClr>
                        </a:solidFill>
                        <a:latin typeface="Cambria Math" panose="02040503050406030204" pitchFamily="18" charset="0"/>
                      </a:rPr>
                      <m:t>𝑚</m:t>
                    </m:r>
                    <m:sSup>
                      <m:sSupPr>
                        <m:ctrlPr>
                          <a:rPr lang="en-CA" sz="2400" i="1">
                            <a:solidFill>
                              <a:schemeClr val="tx1">
                                <a:lumMod val="85000"/>
                                <a:lumOff val="15000"/>
                              </a:schemeClr>
                            </a:solidFill>
                            <a:latin typeface="Cambria Math" panose="02040503050406030204" pitchFamily="18" charset="0"/>
                          </a:rPr>
                        </m:ctrlPr>
                      </m:sSupPr>
                      <m:e>
                        <m:r>
                          <a:rPr lang="en-CA" sz="2400">
                            <a:solidFill>
                              <a:schemeClr val="tx1">
                                <a:lumMod val="85000"/>
                                <a:lumOff val="15000"/>
                              </a:schemeClr>
                            </a:solidFill>
                            <a:latin typeface="Cambria Math" panose="02040503050406030204" pitchFamily="18" charset="0"/>
                          </a:rPr>
                          <m:t>𝑚</m:t>
                        </m:r>
                      </m:e>
                      <m:sup>
                        <m:r>
                          <a:rPr lang="en-CA" sz="2400">
                            <a:solidFill>
                              <a:schemeClr val="tx1">
                                <a:lumMod val="85000"/>
                                <a:lumOff val="15000"/>
                              </a:schemeClr>
                            </a:solidFill>
                            <a:latin typeface="Cambria Math" panose="02040503050406030204" pitchFamily="18" charset="0"/>
                          </a:rPr>
                          <m:t>2</m:t>
                        </m:r>
                      </m:sup>
                    </m:sSup>
                  </m:oMath>
                </a14:m>
                <a:endParaRPr lang="en-CA" sz="2400" dirty="0">
                  <a:solidFill>
                    <a:schemeClr val="tx1">
                      <a:lumMod val="85000"/>
                      <a:lumOff val="15000"/>
                    </a:schemeClr>
                  </a:solidFill>
                  <a:latin typeface="Century Gothic" panose="020B0502020202020204" pitchFamily="34" charset="0"/>
                </a:endParaRPr>
              </a:p>
              <a:p>
                <a14:m>
                  <m:oMath xmlns:m="http://schemas.openxmlformats.org/officeDocument/2006/math">
                    <m:f>
                      <m:fPr>
                        <m:ctrlPr>
                          <a:rPr lang="en-CA" sz="2400" i="1">
                            <a:solidFill>
                              <a:schemeClr val="tx1">
                                <a:lumMod val="85000"/>
                                <a:lumOff val="15000"/>
                              </a:schemeClr>
                            </a:solidFill>
                            <a:latin typeface="Cambria Math" panose="02040503050406030204" pitchFamily="18" charset="0"/>
                          </a:rPr>
                        </m:ctrlPr>
                      </m:fPr>
                      <m:num>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𝐴</m:t>
                            </m:r>
                          </m:e>
                          <m:sub>
                            <m:r>
                              <a:rPr lang="en-CA" sz="2400">
                                <a:solidFill>
                                  <a:schemeClr val="tx1">
                                    <a:lumMod val="85000"/>
                                    <a:lumOff val="15000"/>
                                  </a:schemeClr>
                                </a:solidFill>
                                <a:latin typeface="Cambria Math" panose="02040503050406030204" pitchFamily="18" charset="0"/>
                              </a:rPr>
                              <m:t>𝑚</m:t>
                            </m:r>
                          </m:sub>
                        </m:sSub>
                      </m:num>
                      <m:den>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𝐴</m:t>
                            </m:r>
                          </m:e>
                          <m:sub>
                            <m:r>
                              <a:rPr lang="en-CA" sz="2400">
                                <a:solidFill>
                                  <a:schemeClr val="tx1">
                                    <a:lumMod val="85000"/>
                                    <a:lumOff val="15000"/>
                                  </a:schemeClr>
                                </a:solidFill>
                                <a:latin typeface="Cambria Math" panose="02040503050406030204" pitchFamily="18" charset="0"/>
                              </a:rPr>
                              <m:t>𝑠</m:t>
                            </m:r>
                          </m:sub>
                        </m:sSub>
                      </m:den>
                    </m:f>
                    <m:r>
                      <a:rPr lang="en-CA" sz="2400">
                        <a:solidFill>
                          <a:schemeClr val="tx1">
                            <a:lumMod val="85000"/>
                            <a:lumOff val="15000"/>
                          </a:schemeClr>
                        </a:solidFill>
                        <a:latin typeface="Cambria Math" panose="02040503050406030204" pitchFamily="18" charset="0"/>
                      </a:rPr>
                      <m:t>=0.77</m:t>
                    </m:r>
                  </m:oMath>
                </a14:m>
                <a:endParaRPr lang="en-CA" sz="2400" dirty="0">
                  <a:solidFill>
                    <a:schemeClr val="tx1">
                      <a:lumMod val="85000"/>
                      <a:lumOff val="15000"/>
                    </a:schemeClr>
                  </a:solidFill>
                  <a:latin typeface="Century Gothic" panose="020B0502020202020204" pitchFamily="34" charset="0"/>
                </a:endParaRPr>
              </a:p>
              <a:p>
                <a14:m>
                  <m:oMath xmlns:m="http://schemas.openxmlformats.org/officeDocument/2006/math">
                    <m:sSub>
                      <m:sSubPr>
                        <m:ctrlPr>
                          <a:rPr lang="en-CA" sz="2400" i="1">
                            <a:solidFill>
                              <a:schemeClr val="tx1">
                                <a:lumMod val="85000"/>
                                <a:lumOff val="15000"/>
                              </a:schemeClr>
                            </a:solidFill>
                            <a:latin typeface="Cambria Math" panose="02040503050406030204" pitchFamily="18" charset="0"/>
                          </a:rPr>
                        </m:ctrlPr>
                      </m:sSubPr>
                      <m:e>
                        <m:r>
                          <a:rPr lang="en-CA" sz="2400">
                            <a:solidFill>
                              <a:schemeClr val="tx1">
                                <a:lumMod val="85000"/>
                                <a:lumOff val="15000"/>
                              </a:schemeClr>
                            </a:solidFill>
                            <a:latin typeface="Cambria Math" panose="02040503050406030204" pitchFamily="18" charset="0"/>
                          </a:rPr>
                          <m:t>𝑛</m:t>
                        </m:r>
                      </m:e>
                      <m:sub>
                        <m:r>
                          <a:rPr lang="en-CA" sz="2400">
                            <a:solidFill>
                              <a:schemeClr val="tx1">
                                <a:lumMod val="85000"/>
                                <a:lumOff val="15000"/>
                              </a:schemeClr>
                            </a:solidFill>
                            <a:latin typeface="Cambria Math" panose="02040503050406030204" pitchFamily="18" charset="0"/>
                          </a:rPr>
                          <m:t>𝐹𝑒</m:t>
                        </m:r>
                      </m:sub>
                    </m:sSub>
                    <m:r>
                      <a:rPr lang="en-CA" sz="2400">
                        <a:solidFill>
                          <a:schemeClr val="tx1">
                            <a:lumMod val="85000"/>
                            <a:lumOff val="15000"/>
                          </a:schemeClr>
                        </a:solidFill>
                        <a:latin typeface="Cambria Math" panose="02040503050406030204" pitchFamily="18" charset="0"/>
                      </a:rPr>
                      <m:t>=</m:t>
                    </m:r>
                    <m:f>
                      <m:fPr>
                        <m:ctrlPr>
                          <a:rPr lang="en-CA" sz="2400" i="1">
                            <a:solidFill>
                              <a:schemeClr val="tx1">
                                <a:lumMod val="85000"/>
                                <a:lumOff val="15000"/>
                              </a:schemeClr>
                            </a:solidFill>
                            <a:latin typeface="Cambria Math" panose="02040503050406030204" pitchFamily="18" charset="0"/>
                          </a:rPr>
                        </m:ctrlPr>
                      </m:fPr>
                      <m:num>
                        <m:r>
                          <a:rPr lang="en-CA" sz="2400">
                            <a:solidFill>
                              <a:schemeClr val="tx1">
                                <a:lumMod val="85000"/>
                                <a:lumOff val="15000"/>
                              </a:schemeClr>
                            </a:solidFill>
                            <a:latin typeface="Cambria Math" panose="02040503050406030204" pitchFamily="18" charset="0"/>
                          </a:rPr>
                          <m:t>1</m:t>
                        </m:r>
                      </m:num>
                      <m:den>
                        <m:r>
                          <a:rPr lang="en-CA" sz="2400">
                            <a:solidFill>
                              <a:schemeClr val="tx1">
                                <a:lumMod val="85000"/>
                                <a:lumOff val="15000"/>
                              </a:schemeClr>
                            </a:solidFill>
                            <a:latin typeface="Cambria Math" panose="02040503050406030204" pitchFamily="18" charset="0"/>
                          </a:rPr>
                          <m:t>2</m:t>
                        </m:r>
                      </m:den>
                    </m:f>
                    <m:d>
                      <m:dPr>
                        <m:ctrlPr>
                          <a:rPr lang="en-CA" sz="2400" i="1">
                            <a:solidFill>
                              <a:schemeClr val="tx1">
                                <a:lumMod val="85000"/>
                                <a:lumOff val="15000"/>
                              </a:schemeClr>
                            </a:solidFill>
                            <a:latin typeface="Cambria Math" panose="02040503050406030204" pitchFamily="18" charset="0"/>
                          </a:rPr>
                        </m:ctrlPr>
                      </m:dPr>
                      <m:e>
                        <m:r>
                          <a:rPr lang="en-CA" sz="2400">
                            <a:solidFill>
                              <a:schemeClr val="tx1">
                                <a:lumMod val="85000"/>
                                <a:lumOff val="15000"/>
                              </a:schemeClr>
                            </a:solidFill>
                            <a:latin typeface="Cambria Math" panose="02040503050406030204" pitchFamily="18" charset="0"/>
                          </a:rPr>
                          <m:t>6.8+7.28</m:t>
                        </m:r>
                      </m:e>
                    </m:d>
                    <m:r>
                      <a:rPr lang="en-CA" sz="2400">
                        <a:solidFill>
                          <a:schemeClr val="tx1">
                            <a:lumMod val="85000"/>
                            <a:lumOff val="15000"/>
                          </a:schemeClr>
                        </a:solidFill>
                        <a:latin typeface="Cambria Math" panose="02040503050406030204" pitchFamily="18" charset="0"/>
                      </a:rPr>
                      <m:t>=7.0</m:t>
                    </m:r>
                  </m:oMath>
                </a14:m>
                <a:endParaRPr lang="en-CA" sz="2400" dirty="0">
                  <a:solidFill>
                    <a:schemeClr val="tx1">
                      <a:lumMod val="85000"/>
                      <a:lumOff val="15000"/>
                    </a:schemeClr>
                  </a:solidFill>
                  <a:latin typeface="Century Gothic" panose="020B0502020202020204" pitchFamily="34" charset="0"/>
                </a:endParaRPr>
              </a:p>
              <a:p>
                <a:pPr marL="0" indent="0">
                  <a:buNone/>
                </a:pPr>
                <a:endParaRPr lang="en-CA" sz="2400" dirty="0">
                  <a:solidFill>
                    <a:schemeClr val="tx1">
                      <a:lumMod val="85000"/>
                      <a:lumOff val="15000"/>
                    </a:schemeClr>
                  </a:solidFill>
                  <a:latin typeface="Century Gothic" panose="020B0502020202020204" pitchFamily="34" charset="0"/>
                </a:endParaRPr>
              </a:p>
              <a:p>
                <a:pPr marL="0" indent="0">
                  <a:buNone/>
                </a:pPr>
                <a:r>
                  <a:rPr lang="en-CA" sz="2400" dirty="0">
                    <a:solidFill>
                      <a:schemeClr val="tx1">
                        <a:lumMod val="85000"/>
                        <a:lumOff val="15000"/>
                      </a:schemeClr>
                    </a:solidFill>
                    <a:latin typeface="Century Gothic" panose="020B0502020202020204" pitchFamily="34" charset="0"/>
                  </a:rPr>
                  <a:t>Note: this ignores friction between deck and girder</a:t>
                </a:r>
              </a:p>
              <a:p>
                <a:pPr>
                  <a:lnSpc>
                    <a:spcPct val="120000"/>
                  </a:lnSpc>
                </a:pPr>
                <a:endParaRPr lang="en-CA" altLang="en-US" sz="2000" dirty="0">
                  <a:solidFill>
                    <a:schemeClr val="tx1">
                      <a:lumMod val="85000"/>
                      <a:lumOff val="15000"/>
                    </a:schemeClr>
                  </a:solidFill>
                  <a:latin typeface="Century Gothic" panose="020B0502020202020204" pitchFamily="34" charset="0"/>
                </a:endParaRPr>
              </a:p>
              <a:p>
                <a:pPr eaLnBrk="1" hangingPunct="1"/>
                <a:endParaRPr lang="en-CA" altLang="en-US" sz="1000" dirty="0">
                  <a:solidFill>
                    <a:schemeClr val="tx1">
                      <a:lumMod val="85000"/>
                      <a:lumOff val="15000"/>
                    </a:schemeClr>
                  </a:solidFill>
                  <a:latin typeface="Century Gothic" panose="020B0502020202020204" pitchFamily="34" charset="0"/>
                </a:endParaRPr>
              </a:p>
              <a:p>
                <a:pPr marL="914400" lvl="1" indent="-457200">
                  <a:buFont typeface="+mj-lt"/>
                  <a:buAutoNum type="arabicPeriod"/>
                </a:pPr>
                <a:endParaRPr lang="en-CA" altLang="en-US" dirty="0">
                  <a:solidFill>
                    <a:schemeClr val="tx1">
                      <a:lumMod val="85000"/>
                      <a:lumOff val="15000"/>
                    </a:schemeClr>
                  </a:solidFill>
                  <a:latin typeface="Century Gothic" panose="020B0502020202020204" pitchFamily="34" charset="0"/>
                </a:endParaRPr>
              </a:p>
              <a:p>
                <a:pPr marL="914400" lvl="1" indent="-457200">
                  <a:buFont typeface="+mj-lt"/>
                  <a:buAutoNum type="arabicPeriod"/>
                </a:pPr>
                <a:endParaRPr lang="en-CA" altLang="en-US" dirty="0">
                  <a:solidFill>
                    <a:schemeClr val="tx1">
                      <a:lumMod val="85000"/>
                      <a:lumOff val="15000"/>
                    </a:schemeClr>
                  </a:solidFill>
                  <a:latin typeface="Century Gothic" panose="020B0502020202020204" pitchFamily="34" charset="0"/>
                </a:endParaRPr>
              </a:p>
              <a:p>
                <a:pPr marL="914400" lvl="1" indent="-457200">
                  <a:buFont typeface="+mj-lt"/>
                  <a:buAutoNum type="arabicPeriod"/>
                </a:pPr>
                <a:endParaRPr lang="en-CA" altLang="en-US" dirty="0">
                  <a:solidFill>
                    <a:schemeClr val="tx1">
                      <a:lumMod val="85000"/>
                      <a:lumOff val="15000"/>
                    </a:schemeClr>
                  </a:solidFill>
                  <a:latin typeface="Century Gothic" panose="020B0502020202020204" pitchFamily="34" charset="0"/>
                </a:endParaRPr>
              </a:p>
            </p:txBody>
          </p:sp>
        </mc:Choice>
        <mc:Fallback xmlns="">
          <p:sp>
            <p:nvSpPr>
              <p:cNvPr id="7" name="Content Placeholder 2">
                <a:extLst>
                  <a:ext uri="{FF2B5EF4-FFF2-40B4-BE49-F238E27FC236}">
                    <a16:creationId xmlns:a16="http://schemas.microsoft.com/office/drawing/2014/main" id="{FA2D0D6C-2370-44D8-8146-C5AC955178BC}"/>
                  </a:ext>
                </a:extLst>
              </p:cNvPr>
              <p:cNvSpPr>
                <a:spLocks noGrp="1" noRot="1" noChangeAspect="1" noMove="1" noResize="1" noEditPoints="1" noAdjustHandles="1" noChangeArrowheads="1" noChangeShapeType="1" noTextEdit="1"/>
              </p:cNvSpPr>
              <p:nvPr>
                <p:ph idx="1"/>
              </p:nvPr>
            </p:nvSpPr>
            <p:spPr>
              <a:xfrm>
                <a:off x="609600" y="1104627"/>
                <a:ext cx="11068050" cy="5432651"/>
              </a:xfrm>
              <a:blipFill>
                <a:blip r:embed="rId3"/>
                <a:stretch>
                  <a:fillRect l="-826" t="-1571" b="-112"/>
                </a:stretch>
              </a:blipFill>
            </p:spPr>
            <p:txBody>
              <a:bodyPr/>
              <a:lstStyle/>
              <a:p>
                <a:r>
                  <a:rPr lang="en-CA">
                    <a:noFill/>
                  </a:rPr>
                  <a:t> </a:t>
                </a:r>
              </a:p>
            </p:txBody>
          </p:sp>
        </mc:Fallback>
      </mc:AlternateContent>
      <p:cxnSp>
        <p:nvCxnSpPr>
          <p:cNvPr id="13" name="Straight Arrow Connector 12">
            <a:extLst>
              <a:ext uri="{FF2B5EF4-FFF2-40B4-BE49-F238E27FC236}">
                <a16:creationId xmlns:a16="http://schemas.microsoft.com/office/drawing/2014/main" id="{F78E37AB-F783-4A1B-A8C7-C0D070CF031D}"/>
              </a:ext>
            </a:extLst>
          </p:cNvPr>
          <p:cNvCxnSpPr>
            <a:cxnSpLocks/>
          </p:cNvCxnSpPr>
          <p:nvPr/>
        </p:nvCxnSpPr>
        <p:spPr bwMode="auto">
          <a:xfrm flipV="1">
            <a:off x="11280576" y="3066777"/>
            <a:ext cx="397074" cy="434231"/>
          </a:xfrm>
          <a:prstGeom prst="straightConnector1">
            <a:avLst/>
          </a:prstGeom>
          <a:solidFill>
            <a:schemeClr val="accent1"/>
          </a:solidFill>
          <a:ln w="38100" cap="flat" cmpd="sng" algn="ctr">
            <a:solidFill>
              <a:schemeClr val="bg1"/>
            </a:solidFill>
            <a:prstDash val="solid"/>
            <a:round/>
            <a:headEnd type="none" w="med" len="med"/>
            <a:tailEnd type="oval" w="med" len="med"/>
          </a:ln>
          <a:effectLst/>
        </p:spPr>
      </p:cxnSp>
      <p:cxnSp>
        <p:nvCxnSpPr>
          <p:cNvPr id="17" name="Straight Arrow Connector 16">
            <a:extLst>
              <a:ext uri="{FF2B5EF4-FFF2-40B4-BE49-F238E27FC236}">
                <a16:creationId xmlns:a16="http://schemas.microsoft.com/office/drawing/2014/main" id="{6CE1F46E-C5BB-4F51-8460-6D19634F72AE}"/>
              </a:ext>
            </a:extLst>
          </p:cNvPr>
          <p:cNvCxnSpPr>
            <a:cxnSpLocks/>
          </p:cNvCxnSpPr>
          <p:nvPr/>
        </p:nvCxnSpPr>
        <p:spPr bwMode="auto">
          <a:xfrm flipV="1">
            <a:off x="10704512" y="4581128"/>
            <a:ext cx="807099" cy="351177"/>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6" name="Title 4">
            <a:extLst>
              <a:ext uri="{FF2B5EF4-FFF2-40B4-BE49-F238E27FC236}">
                <a16:creationId xmlns:a16="http://schemas.microsoft.com/office/drawing/2014/main" id="{E7AE7A0D-982C-4289-AF51-C9BEBC008C06}"/>
              </a:ext>
            </a:extLst>
          </p:cNvPr>
          <p:cNvSpPr txBox="1">
            <a:spLocks/>
          </p:cNvSpPr>
          <p:nvPr/>
        </p:nvSpPr>
        <p:spPr bwMode="auto">
          <a:xfrm>
            <a:off x="9103057" y="-74013"/>
            <a:ext cx="3089945"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 Connection Design</a:t>
            </a:r>
          </a:p>
        </p:txBody>
      </p:sp>
    </p:spTree>
    <p:extLst>
      <p:ext uri="{BB962C8B-B14F-4D97-AF65-F5344CB8AC3E}">
        <p14:creationId xmlns:p14="http://schemas.microsoft.com/office/powerpoint/2010/main" val="401137095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CONNECTION DESIGN – DECK-TO-GIRDER</a:t>
            </a:r>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FA2D0D6C-2370-44D8-8146-C5AC955178BC}"/>
                  </a:ext>
                </a:extLst>
              </p:cNvPr>
              <p:cNvSpPr>
                <a:spLocks noGrp="1"/>
              </p:cNvSpPr>
              <p:nvPr>
                <p:ph idx="1"/>
              </p:nvPr>
            </p:nvSpPr>
            <p:spPr>
              <a:xfrm>
                <a:off x="609600" y="1104627"/>
                <a:ext cx="11068050" cy="5432651"/>
              </a:xfrm>
            </p:spPr>
            <p:txBody>
              <a:bodyPr>
                <a:noAutofit/>
              </a:bodyPr>
              <a:lstStyle/>
              <a:p>
                <a:pPr marL="0" indent="0" eaLnBrk="1" hangingPunct="1">
                  <a:buNone/>
                </a:pPr>
                <a:endParaRPr lang="en-CA" altLang="en-US" sz="2400" dirty="0">
                  <a:solidFill>
                    <a:schemeClr val="tx1">
                      <a:lumMod val="85000"/>
                      <a:lumOff val="15000"/>
                    </a:schemeClr>
                  </a:solidFill>
                  <a:latin typeface="Century Gothic" panose="020B0502020202020204" pitchFamily="34" charset="0"/>
                </a:endParaRPr>
              </a:p>
              <a:p>
                <a:pPr marL="0" indent="0">
                  <a:buNone/>
                </a:pPr>
                <a:r>
                  <a:rPr lang="en-CA" altLang="en-US" sz="2400" u="sng" dirty="0">
                    <a:solidFill>
                      <a:schemeClr val="tx1">
                        <a:lumMod val="85000"/>
                        <a:lumOff val="15000"/>
                      </a:schemeClr>
                    </a:solidFill>
                    <a:latin typeface="Century Gothic" panose="020B0502020202020204" pitchFamily="34" charset="0"/>
                  </a:rPr>
                  <a:t>Uplift on lag screws deck-to-girder connection</a:t>
                </a:r>
              </a:p>
              <a:p>
                <a:r>
                  <a:rPr lang="en-CA" altLang="en-US" sz="2400" dirty="0">
                    <a:solidFill>
                      <a:schemeClr val="tx1">
                        <a:lumMod val="85000"/>
                        <a:lumOff val="15000"/>
                      </a:schemeClr>
                    </a:solidFill>
                    <a:latin typeface="Century Gothic" panose="020B0502020202020204" pitchFamily="34" charset="0"/>
                  </a:rPr>
                  <a:t>From analysis, deck uplift is </a:t>
                </a:r>
                <a:r>
                  <a:rPr lang="en-CA" altLang="en-US" sz="2400" dirty="0" err="1">
                    <a:solidFill>
                      <a:schemeClr val="tx1">
                        <a:lumMod val="85000"/>
                        <a:lumOff val="15000"/>
                      </a:schemeClr>
                    </a:solidFill>
                    <a:latin typeface="Century Gothic" panose="020B0502020202020204" pitchFamily="34" charset="0"/>
                  </a:rPr>
                  <a:t>Fz</a:t>
                </a:r>
                <a:r>
                  <a:rPr lang="en-CA" altLang="en-US" sz="2400" dirty="0">
                    <a:solidFill>
                      <a:schemeClr val="tx1">
                        <a:lumMod val="85000"/>
                        <a:lumOff val="15000"/>
                      </a:schemeClr>
                    </a:solidFill>
                    <a:latin typeface="Century Gothic" panose="020B0502020202020204" pitchFamily="34" charset="0"/>
                  </a:rPr>
                  <a:t>=34 </a:t>
                </a:r>
                <a:r>
                  <a:rPr lang="en-CA" altLang="en-US" sz="2400" dirty="0" err="1">
                    <a:solidFill>
                      <a:schemeClr val="tx1">
                        <a:lumMod val="85000"/>
                        <a:lumOff val="15000"/>
                      </a:schemeClr>
                    </a:solidFill>
                    <a:latin typeface="Century Gothic" panose="020B0502020202020204" pitchFamily="34" charset="0"/>
                  </a:rPr>
                  <a:t>kN</a:t>
                </a:r>
                <a:r>
                  <a:rPr lang="en-CA" altLang="en-US" sz="2400" dirty="0">
                    <a:solidFill>
                      <a:schemeClr val="tx1">
                        <a:lumMod val="85000"/>
                        <a:lumOff val="15000"/>
                      </a:schemeClr>
                    </a:solidFill>
                    <a:latin typeface="Century Gothic" panose="020B0502020202020204" pitchFamily="34" charset="0"/>
                  </a:rPr>
                  <a:t> per glulam deck plank over each girder</a:t>
                </a:r>
              </a:p>
              <a:p>
                <a:pPr lvl="1"/>
                <a:r>
                  <a:rPr lang="en-CA" altLang="en-US" sz="2000" dirty="0">
                    <a:solidFill>
                      <a:schemeClr val="tx1">
                        <a:lumMod val="85000"/>
                        <a:lumOff val="15000"/>
                      </a:schemeClr>
                    </a:solidFill>
                    <a:latin typeface="Century Gothic" panose="020B0502020202020204" pitchFamily="34" charset="0"/>
                  </a:rPr>
                  <a:t>Use 19Ø Lag screws with 150 mm embedment down into the girder</a:t>
                </a:r>
              </a:p>
              <a:p>
                <a:pPr lvl="1"/>
                <a:r>
                  <a:rPr lang="en-CA" altLang="en-US" sz="2000" dirty="0">
                    <a:solidFill>
                      <a:schemeClr val="tx1">
                        <a:lumMod val="85000"/>
                        <a:lumOff val="15000"/>
                      </a:schemeClr>
                    </a:solidFill>
                    <a:latin typeface="Century Gothic" panose="020B0502020202020204" pitchFamily="34" charset="0"/>
                  </a:rPr>
                  <a:t>Lag screw length = 215 +150 = 365 mm</a:t>
                </a:r>
              </a:p>
              <a:p>
                <a14:m>
                  <m:oMath xmlns:m="http://schemas.openxmlformats.org/officeDocument/2006/math">
                    <m:sSubSup>
                      <m:sSubSupPr>
                        <m:ctrlPr>
                          <a:rPr lang="en-CA" i="1">
                            <a:latin typeface="Cambria Math" panose="02040503050406030204" pitchFamily="18" charset="0"/>
                          </a:rPr>
                        </m:ctrlPr>
                      </m:sSubSupPr>
                      <m:e>
                        <m:r>
                          <a:rPr lang="en-CA" i="1">
                            <a:latin typeface="Cambria Math" panose="02040503050406030204" pitchFamily="18" charset="0"/>
                          </a:rPr>
                          <m:t>𝑃</m:t>
                        </m:r>
                      </m:e>
                      <m:sub>
                        <m:r>
                          <a:rPr lang="en-CA" i="1">
                            <a:latin typeface="Cambria Math" panose="02040503050406030204" pitchFamily="18" charset="0"/>
                          </a:rPr>
                          <m:t>𝑟𝑤</m:t>
                        </m:r>
                      </m:sub>
                      <m:sup>
                        <m:r>
                          <a:rPr lang="en-CA" i="1">
                            <a:latin typeface="Cambria Math" panose="02040503050406030204" pitchFamily="18" charset="0"/>
                          </a:rPr>
                          <m:t>′</m:t>
                        </m:r>
                      </m:sup>
                    </m:sSubSup>
                    <m:r>
                      <a:rPr lang="en-CA" i="1">
                        <a:latin typeface="Cambria Math" panose="02040503050406030204" pitchFamily="18" charset="0"/>
                      </a:rPr>
                      <m:t>=84 </m:t>
                    </m:r>
                    <m:r>
                      <a:rPr lang="en-CA" i="1">
                        <a:latin typeface="Cambria Math" panose="02040503050406030204" pitchFamily="18" charset="0"/>
                      </a:rPr>
                      <m:t>𝑥</m:t>
                    </m:r>
                    <m:r>
                      <a:rPr lang="en-CA" i="1">
                        <a:latin typeface="Cambria Math" panose="02040503050406030204" pitchFamily="18" charset="0"/>
                      </a:rPr>
                      <m:t> 141 </m:t>
                    </m:r>
                    <m:r>
                      <a:rPr lang="en-CA" i="1">
                        <a:latin typeface="Cambria Math" panose="02040503050406030204" pitchFamily="18" charset="0"/>
                      </a:rPr>
                      <m:t>𝑥</m:t>
                    </m:r>
                    <m:r>
                      <a:rPr lang="en-CA" i="1">
                        <a:latin typeface="Cambria Math" panose="02040503050406030204" pitchFamily="18" charset="0"/>
                      </a:rPr>
                      <m:t> 5 </m:t>
                    </m:r>
                    <m:r>
                      <a:rPr lang="en-CA" i="1">
                        <a:latin typeface="Cambria Math" panose="02040503050406030204" pitchFamily="18" charset="0"/>
                      </a:rPr>
                      <m:t>𝑙𝑎𝑔𝑠</m:t>
                    </m:r>
                    <m:r>
                      <a:rPr lang="en-CA" i="1">
                        <a:latin typeface="Cambria Math" panose="02040503050406030204" pitchFamily="18" charset="0"/>
                      </a:rPr>
                      <m:t> </m:t>
                    </m:r>
                    <m:r>
                      <a:rPr lang="en-CA" i="1">
                        <a:latin typeface="Cambria Math" panose="02040503050406030204" pitchFamily="18" charset="0"/>
                      </a:rPr>
                      <m:t>𝑥</m:t>
                    </m:r>
                    <m:r>
                      <a:rPr lang="en-CA" i="1">
                        <a:latin typeface="Cambria Math" panose="02040503050406030204" pitchFamily="18" charset="0"/>
                      </a:rPr>
                      <m:t> </m:t>
                    </m:r>
                    <m:d>
                      <m:dPr>
                        <m:ctrlPr>
                          <a:rPr lang="en-CA" i="1">
                            <a:latin typeface="Cambria Math" panose="02040503050406030204" pitchFamily="18" charset="0"/>
                          </a:rPr>
                        </m:ctrlPr>
                      </m:dPr>
                      <m:e>
                        <m:r>
                          <a:rPr lang="en-CA" i="1">
                            <a:latin typeface="Cambria Math" panose="02040503050406030204" pitchFamily="18" charset="0"/>
                          </a:rPr>
                          <m:t>1.0</m:t>
                        </m:r>
                        <m:r>
                          <a:rPr lang="en-CA" i="1">
                            <a:latin typeface="Cambria Math" panose="02040503050406030204" pitchFamily="18" charset="0"/>
                          </a:rPr>
                          <m:t>𝑥</m:t>
                        </m:r>
                        <m:r>
                          <a:rPr lang="en-CA" i="1">
                            <a:latin typeface="Cambria Math" panose="02040503050406030204" pitchFamily="18" charset="0"/>
                          </a:rPr>
                          <m:t>0.67</m:t>
                        </m:r>
                        <m:r>
                          <a:rPr lang="en-CA" i="1">
                            <a:latin typeface="Cambria Math" panose="02040503050406030204" pitchFamily="18" charset="0"/>
                          </a:rPr>
                          <m:t>𝑥</m:t>
                        </m:r>
                        <m:r>
                          <a:rPr lang="en-CA" i="1">
                            <a:latin typeface="Cambria Math" panose="02040503050406030204" pitchFamily="18" charset="0"/>
                          </a:rPr>
                          <m:t>1.0</m:t>
                        </m:r>
                        <m:r>
                          <a:rPr lang="en-CA" i="1">
                            <a:latin typeface="Cambria Math" panose="02040503050406030204" pitchFamily="18" charset="0"/>
                          </a:rPr>
                          <m:t>𝑥</m:t>
                        </m:r>
                        <m:r>
                          <a:rPr lang="en-CA" i="1">
                            <a:latin typeface="Cambria Math" panose="02040503050406030204" pitchFamily="18" charset="0"/>
                          </a:rPr>
                          <m:t>1.0</m:t>
                        </m:r>
                      </m:e>
                    </m:d>
                    <m:r>
                      <a:rPr lang="en-CA" i="1">
                        <a:latin typeface="Cambria Math" panose="02040503050406030204" pitchFamily="18" charset="0"/>
                      </a:rPr>
                      <m:t> </m:t>
                    </m:r>
                    <m:r>
                      <a:rPr lang="en-CA" i="1">
                        <a:latin typeface="Cambria Math" panose="02040503050406030204" pitchFamily="18" charset="0"/>
                      </a:rPr>
                      <m:t>𝑥</m:t>
                    </m:r>
                    <m:r>
                      <a:rPr lang="en-CA" i="1">
                        <a:latin typeface="Cambria Math" panose="02040503050406030204" pitchFamily="18" charset="0"/>
                      </a:rPr>
                      <m:t> </m:t>
                    </m:r>
                    <m:sSup>
                      <m:sSupPr>
                        <m:ctrlPr>
                          <a:rPr lang="en-CA" i="1">
                            <a:latin typeface="Cambria Math" panose="02040503050406030204" pitchFamily="18" charset="0"/>
                          </a:rPr>
                        </m:ctrlPr>
                      </m:sSupPr>
                      <m:e>
                        <m:r>
                          <a:rPr lang="en-CA" i="1">
                            <a:latin typeface="Cambria Math" panose="02040503050406030204" pitchFamily="18" charset="0"/>
                          </a:rPr>
                          <m:t>10</m:t>
                        </m:r>
                      </m:e>
                      <m:sup>
                        <m:r>
                          <a:rPr lang="en-CA" i="1">
                            <a:latin typeface="Cambria Math" panose="02040503050406030204" pitchFamily="18" charset="0"/>
                          </a:rPr>
                          <m:t>−3</m:t>
                        </m:r>
                      </m:sup>
                    </m:sSup>
                    <m:r>
                      <a:rPr lang="en-CA" i="1">
                        <a:latin typeface="Cambria Math" panose="02040503050406030204" pitchFamily="18" charset="0"/>
                      </a:rPr>
                      <m:t>=39.6</m:t>
                    </m:r>
                    <m:r>
                      <a:rPr lang="en-CA" i="1">
                        <a:latin typeface="Cambria Math" panose="02040503050406030204" pitchFamily="18" charset="0"/>
                      </a:rPr>
                      <m:t>𝑘𝑁</m:t>
                    </m:r>
                    <m:r>
                      <a:rPr lang="en-CA" i="1">
                        <a:latin typeface="Cambria Math" panose="02040503050406030204" pitchFamily="18" charset="0"/>
                      </a:rPr>
                      <m:t>&gt;34</m:t>
                    </m:r>
                    <m:r>
                      <a:rPr lang="en-CA" i="1">
                        <a:latin typeface="Cambria Math" panose="02040503050406030204" pitchFamily="18" charset="0"/>
                      </a:rPr>
                      <m:t>𝑘𝑁</m:t>
                    </m:r>
                    <m:r>
                      <a:rPr lang="en-CA" i="1">
                        <a:latin typeface="Cambria Math" panose="02040503050406030204" pitchFamily="18" charset="0"/>
                      </a:rPr>
                      <m:t> (</m:t>
                    </m:r>
                    <m:sSub>
                      <m:sSubPr>
                        <m:ctrlPr>
                          <a:rPr lang="en-CA" i="1">
                            <a:latin typeface="Cambria Math" panose="02040503050406030204" pitchFamily="18" charset="0"/>
                          </a:rPr>
                        </m:ctrlPr>
                      </m:sSubPr>
                      <m:e>
                        <m:r>
                          <a:rPr lang="en-CA" i="1">
                            <a:latin typeface="Cambria Math" panose="02040503050406030204" pitchFamily="18" charset="0"/>
                          </a:rPr>
                          <m:t>𝐹</m:t>
                        </m:r>
                      </m:e>
                      <m:sub>
                        <m:r>
                          <a:rPr lang="en-CA" i="1">
                            <a:latin typeface="Cambria Math" panose="02040503050406030204" pitchFamily="18" charset="0"/>
                          </a:rPr>
                          <m:t>𝑧</m:t>
                        </m:r>
                      </m:sub>
                    </m:sSub>
                    <m:r>
                      <a:rPr lang="en-CA" i="1">
                        <a:latin typeface="Cambria Math" panose="02040503050406030204" pitchFamily="18" charset="0"/>
                      </a:rPr>
                      <m:t> 86%)</m:t>
                    </m:r>
                  </m:oMath>
                </a14:m>
                <a:endParaRPr lang="en-CA" dirty="0">
                  <a:latin typeface="Century Gothic" panose="020B0502020202020204" pitchFamily="34" charset="0"/>
                </a:endParaRPr>
              </a:p>
              <a:p>
                <a14:m>
                  <m:oMath xmlns:m="http://schemas.openxmlformats.org/officeDocument/2006/math">
                    <m:sSub>
                      <m:sSubPr>
                        <m:ctrlPr>
                          <a:rPr lang="en-CA" i="1">
                            <a:latin typeface="Cambria Math" panose="02040503050406030204" pitchFamily="18" charset="0"/>
                          </a:rPr>
                        </m:ctrlPr>
                      </m:sSubPr>
                      <m:e>
                        <m:r>
                          <a:rPr lang="en-CA" i="1">
                            <a:latin typeface="Cambria Math" panose="02040503050406030204" pitchFamily="18" charset="0"/>
                          </a:rPr>
                          <m:t>𝐿</m:t>
                        </m:r>
                      </m:e>
                      <m:sub>
                        <m:r>
                          <a:rPr lang="en-CA" i="1">
                            <a:latin typeface="Cambria Math" panose="02040503050406030204" pitchFamily="18" charset="0"/>
                          </a:rPr>
                          <m:t>𝑡</m:t>
                        </m:r>
                      </m:sub>
                    </m:sSub>
                    <m:r>
                      <a:rPr lang="en-CA" i="1">
                        <a:latin typeface="Cambria Math" panose="02040503050406030204" pitchFamily="18" charset="0"/>
                      </a:rPr>
                      <m:t>=152−11.1=141</m:t>
                    </m:r>
                    <m:r>
                      <a:rPr lang="en-CA" i="1">
                        <a:latin typeface="Cambria Math" panose="02040503050406030204" pitchFamily="18" charset="0"/>
                      </a:rPr>
                      <m:t>𝑚𝑚</m:t>
                    </m:r>
                  </m:oMath>
                </a14:m>
                <a:endParaRPr lang="en-CA" altLang="en-US" dirty="0">
                  <a:solidFill>
                    <a:schemeClr val="tx1">
                      <a:lumMod val="85000"/>
                      <a:lumOff val="15000"/>
                    </a:schemeClr>
                  </a:solidFill>
                  <a:latin typeface="Century Gothic" panose="020B0502020202020204" pitchFamily="34" charset="0"/>
                </a:endParaRPr>
              </a:p>
            </p:txBody>
          </p:sp>
        </mc:Choice>
        <mc:Fallback xmlns="">
          <p:sp>
            <p:nvSpPr>
              <p:cNvPr id="7" name="Content Placeholder 2">
                <a:extLst>
                  <a:ext uri="{FF2B5EF4-FFF2-40B4-BE49-F238E27FC236}">
                    <a16:creationId xmlns:a16="http://schemas.microsoft.com/office/drawing/2014/main" id="{FA2D0D6C-2370-44D8-8146-C5AC955178BC}"/>
                  </a:ext>
                </a:extLst>
              </p:cNvPr>
              <p:cNvSpPr>
                <a:spLocks noGrp="1" noRot="1" noChangeAspect="1" noMove="1" noResize="1" noEditPoints="1" noAdjustHandles="1" noChangeArrowheads="1" noChangeShapeType="1" noTextEdit="1"/>
              </p:cNvSpPr>
              <p:nvPr>
                <p:ph idx="1"/>
              </p:nvPr>
            </p:nvSpPr>
            <p:spPr>
              <a:xfrm>
                <a:off x="609600" y="1104627"/>
                <a:ext cx="11068050" cy="5432651"/>
              </a:xfrm>
              <a:blipFill>
                <a:blip r:embed="rId3"/>
                <a:stretch>
                  <a:fillRect l="-826"/>
                </a:stretch>
              </a:blipFill>
            </p:spPr>
            <p:txBody>
              <a:bodyPr/>
              <a:lstStyle/>
              <a:p>
                <a:r>
                  <a:rPr lang="en-CA">
                    <a:noFill/>
                  </a:rPr>
                  <a:t> </a:t>
                </a:r>
              </a:p>
            </p:txBody>
          </p:sp>
        </mc:Fallback>
      </mc:AlternateContent>
      <p:cxnSp>
        <p:nvCxnSpPr>
          <p:cNvPr id="13" name="Straight Arrow Connector 12">
            <a:extLst>
              <a:ext uri="{FF2B5EF4-FFF2-40B4-BE49-F238E27FC236}">
                <a16:creationId xmlns:a16="http://schemas.microsoft.com/office/drawing/2014/main" id="{F78E37AB-F783-4A1B-A8C7-C0D070CF031D}"/>
              </a:ext>
            </a:extLst>
          </p:cNvPr>
          <p:cNvCxnSpPr>
            <a:cxnSpLocks/>
          </p:cNvCxnSpPr>
          <p:nvPr/>
        </p:nvCxnSpPr>
        <p:spPr bwMode="auto">
          <a:xfrm flipV="1">
            <a:off x="11280576" y="3066777"/>
            <a:ext cx="397074" cy="434231"/>
          </a:xfrm>
          <a:prstGeom prst="straightConnector1">
            <a:avLst/>
          </a:prstGeom>
          <a:solidFill>
            <a:schemeClr val="accent1"/>
          </a:solidFill>
          <a:ln w="38100" cap="flat" cmpd="sng" algn="ctr">
            <a:solidFill>
              <a:schemeClr val="bg1"/>
            </a:solidFill>
            <a:prstDash val="solid"/>
            <a:round/>
            <a:headEnd type="none" w="med" len="med"/>
            <a:tailEnd type="oval" w="med" len="med"/>
          </a:ln>
          <a:effectLst/>
        </p:spPr>
      </p:cxnSp>
      <p:cxnSp>
        <p:nvCxnSpPr>
          <p:cNvPr id="17" name="Straight Arrow Connector 16">
            <a:extLst>
              <a:ext uri="{FF2B5EF4-FFF2-40B4-BE49-F238E27FC236}">
                <a16:creationId xmlns:a16="http://schemas.microsoft.com/office/drawing/2014/main" id="{6CE1F46E-C5BB-4F51-8460-6D19634F72AE}"/>
              </a:ext>
            </a:extLst>
          </p:cNvPr>
          <p:cNvCxnSpPr>
            <a:cxnSpLocks/>
          </p:cNvCxnSpPr>
          <p:nvPr/>
        </p:nvCxnSpPr>
        <p:spPr bwMode="auto">
          <a:xfrm flipV="1">
            <a:off x="10704512" y="4581128"/>
            <a:ext cx="807099" cy="351177"/>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6" name="Title 4">
            <a:extLst>
              <a:ext uri="{FF2B5EF4-FFF2-40B4-BE49-F238E27FC236}">
                <a16:creationId xmlns:a16="http://schemas.microsoft.com/office/drawing/2014/main" id="{2E91572D-EC0B-4F3B-A1E6-B951E2E5400F}"/>
              </a:ext>
            </a:extLst>
          </p:cNvPr>
          <p:cNvSpPr txBox="1">
            <a:spLocks/>
          </p:cNvSpPr>
          <p:nvPr/>
        </p:nvSpPr>
        <p:spPr bwMode="auto">
          <a:xfrm>
            <a:off x="9103057" y="-74013"/>
            <a:ext cx="3089945"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 Connection Design</a:t>
            </a:r>
          </a:p>
        </p:txBody>
      </p:sp>
    </p:spTree>
    <p:extLst>
      <p:ext uri="{BB962C8B-B14F-4D97-AF65-F5344CB8AC3E}">
        <p14:creationId xmlns:p14="http://schemas.microsoft.com/office/powerpoint/2010/main" val="401873243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CONNECTION DESIGN – DECK-TO-GIRDER</a:t>
            </a:r>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FA2D0D6C-2370-44D8-8146-C5AC955178BC}"/>
                  </a:ext>
                </a:extLst>
              </p:cNvPr>
              <p:cNvSpPr>
                <a:spLocks noGrp="1"/>
              </p:cNvSpPr>
              <p:nvPr>
                <p:ph idx="1"/>
              </p:nvPr>
            </p:nvSpPr>
            <p:spPr>
              <a:xfrm>
                <a:off x="609600" y="1104627"/>
                <a:ext cx="11068050" cy="5432651"/>
              </a:xfrm>
            </p:spPr>
            <p:txBody>
              <a:bodyPr>
                <a:noAutofit/>
              </a:bodyPr>
              <a:lstStyle/>
              <a:p>
                <a:pPr marL="0" indent="0">
                  <a:buNone/>
                </a:pPr>
                <a:r>
                  <a:rPr lang="en-CA" sz="2400" dirty="0">
                    <a:latin typeface="Century Gothic" panose="020B0502020202020204" pitchFamily="34" charset="0"/>
                  </a:rPr>
                  <a:t>Assume aluminum clips @ 600 OC (2 per panel per girder)</a:t>
                </a:r>
              </a:p>
              <a:p>
                <a:pPr marL="0" indent="0">
                  <a:buNone/>
                </a:pPr>
                <a:r>
                  <a:rPr lang="en-CA" sz="2400" b="1" u="sng" cap="all" dirty="0">
                    <a:latin typeface="Century Gothic" panose="020B0502020202020204" pitchFamily="34" charset="0"/>
                  </a:rPr>
                  <a:t>4-19Ø r</a:t>
                </a:r>
                <a:r>
                  <a:rPr lang="en-CA" sz="2400" b="1" u="sng" dirty="0">
                    <a:latin typeface="Century Gothic" panose="020B0502020202020204" pitchFamily="34" charset="0"/>
                  </a:rPr>
                  <a:t>ods</a:t>
                </a:r>
                <a:r>
                  <a:rPr lang="en-CA" sz="2400" b="1" u="sng" cap="all" dirty="0">
                    <a:latin typeface="Century Gothic" panose="020B0502020202020204" pitchFamily="34" charset="0"/>
                  </a:rPr>
                  <a:t> A307</a:t>
                </a:r>
              </a:p>
              <a:p>
                <a:pPr marL="0" indent="0">
                  <a:buNone/>
                </a:pPr>
                <a14:m>
                  <m:oMathPara xmlns:m="http://schemas.openxmlformats.org/officeDocument/2006/math">
                    <m:oMathParaPr>
                      <m:jc m:val="centerGroup"/>
                    </m:oMathParaPr>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𝑇</m:t>
                          </m:r>
                        </m:e>
                        <m:sub>
                          <m:r>
                            <a:rPr lang="en-CA" sz="2400" i="1">
                              <a:latin typeface="Cambria Math" panose="02040503050406030204" pitchFamily="18" charset="0"/>
                            </a:rPr>
                            <m:t>𝑟</m:t>
                          </m:r>
                        </m:sub>
                      </m:sSub>
                      <m:r>
                        <a:rPr lang="en-CA" sz="2400" i="1">
                          <a:latin typeface="Cambria Math" panose="02040503050406030204" pitchFamily="18" charset="0"/>
                        </a:rPr>
                        <m:t>=4 </m:t>
                      </m:r>
                      <m:r>
                        <a:rPr lang="en-CA" sz="2400" i="1">
                          <a:latin typeface="Cambria Math" panose="02040503050406030204" pitchFamily="18" charset="0"/>
                        </a:rPr>
                        <m:t>𝑥</m:t>
                      </m:r>
                      <m:r>
                        <a:rPr lang="en-CA" sz="2400" i="1">
                          <a:latin typeface="Cambria Math" panose="02040503050406030204" pitchFamily="18" charset="0"/>
                        </a:rPr>
                        <m:t> 59.3=237</m:t>
                      </m:r>
                      <m:r>
                        <a:rPr lang="en-CA" sz="2400" i="1">
                          <a:latin typeface="Cambria Math" panose="02040503050406030204" pitchFamily="18" charset="0"/>
                        </a:rPr>
                        <m:t>𝑘𝑁</m:t>
                      </m:r>
                      <m:r>
                        <a:rPr lang="en-CA" sz="2400" i="1">
                          <a:latin typeface="Cambria Math" panose="02040503050406030204" pitchFamily="18" charset="0"/>
                        </a:rPr>
                        <m:t>&gt;</m:t>
                      </m:r>
                      <m:sSubSup>
                        <m:sSubSupPr>
                          <m:ctrlPr>
                            <a:rPr lang="en-CA" sz="2400" i="1">
                              <a:latin typeface="Cambria Math" panose="02040503050406030204" pitchFamily="18" charset="0"/>
                            </a:rPr>
                          </m:ctrlPr>
                        </m:sSubSupPr>
                        <m:e>
                          <m:r>
                            <a:rPr lang="en-CA" sz="2400" i="1">
                              <a:latin typeface="Cambria Math" panose="02040503050406030204" pitchFamily="18" charset="0"/>
                            </a:rPr>
                            <m:t>𝐹</m:t>
                          </m:r>
                        </m:e>
                        <m:sub>
                          <m:r>
                            <a:rPr lang="en-CA" sz="2400" i="1">
                              <a:latin typeface="Cambria Math" panose="02040503050406030204" pitchFamily="18" charset="0"/>
                            </a:rPr>
                            <m:t>𝑧</m:t>
                          </m:r>
                        </m:sub>
                        <m:sup>
                          <m:r>
                            <a:rPr lang="en-CA" sz="2400" i="1">
                              <a:latin typeface="Cambria Math" panose="02040503050406030204" pitchFamily="18" charset="0"/>
                            </a:rPr>
                            <m:t>𝑈𝑃</m:t>
                          </m:r>
                        </m:sup>
                      </m:sSubSup>
                      <m:r>
                        <a:rPr lang="en-CA" sz="2400" i="1">
                          <a:latin typeface="Cambria Math" panose="02040503050406030204" pitchFamily="18" charset="0"/>
                        </a:rPr>
                        <m:t>=34</m:t>
                      </m:r>
                      <m:r>
                        <a:rPr lang="en-CA" sz="2400" i="1">
                          <a:latin typeface="Cambria Math" panose="02040503050406030204" pitchFamily="18" charset="0"/>
                        </a:rPr>
                        <m:t>𝑘𝑁</m:t>
                      </m:r>
                      <m:r>
                        <a:rPr lang="en-CA" sz="2400" i="1">
                          <a:latin typeface="Cambria Math" panose="02040503050406030204" pitchFamily="18" charset="0"/>
                        </a:rPr>
                        <m:t> (15%)</m:t>
                      </m:r>
                    </m:oMath>
                  </m:oMathPara>
                </a14:m>
                <a:endParaRPr lang="en-CA" sz="2400" dirty="0">
                  <a:latin typeface="Century Gothic" panose="020B0502020202020204" pitchFamily="34" charset="0"/>
                </a:endParaRPr>
              </a:p>
              <a:p>
                <a:pPr marL="0" indent="0">
                  <a:buNone/>
                </a:pPr>
                <a:r>
                  <a:rPr lang="en-CA" sz="2400" i="1" dirty="0">
                    <a:latin typeface="Century Gothic" panose="020B0502020202020204" pitchFamily="34" charset="0"/>
                  </a:rPr>
                  <a:t> </a:t>
                </a:r>
                <a:endParaRPr lang="en-CA" sz="2400" dirty="0">
                  <a:latin typeface="Century Gothic" panose="020B0502020202020204" pitchFamily="34" charset="0"/>
                </a:endParaRPr>
              </a:p>
              <a:p>
                <a:pPr marL="0" indent="0">
                  <a:buNone/>
                </a:pPr>
                <a:r>
                  <a:rPr lang="en-CA" sz="2400" b="1" u="sng" cap="all" dirty="0">
                    <a:latin typeface="Century Gothic" panose="020B0502020202020204" pitchFamily="34" charset="0"/>
                  </a:rPr>
                  <a:t>75Ø W</a:t>
                </a:r>
                <a:r>
                  <a:rPr lang="en-CA" sz="2400" b="1" u="sng" dirty="0">
                    <a:latin typeface="Century Gothic" panose="020B0502020202020204" pitchFamily="34" charset="0"/>
                  </a:rPr>
                  <a:t>ashers</a:t>
                </a:r>
              </a:p>
              <a:p>
                <a:pPr marL="0" indent="0">
                  <a:buNone/>
                </a:pPr>
                <a14:m>
                  <m:oMathPara xmlns:m="http://schemas.openxmlformats.org/officeDocument/2006/math">
                    <m:oMathParaPr>
                      <m:jc m:val="centerGroup"/>
                    </m:oMathParaPr>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𝑄</m:t>
                          </m:r>
                        </m:e>
                        <m:sub>
                          <m:r>
                            <a:rPr lang="en-CA" sz="2400" i="1">
                              <a:latin typeface="Cambria Math" panose="02040503050406030204" pitchFamily="18" charset="0"/>
                            </a:rPr>
                            <m:t>𝑟</m:t>
                          </m:r>
                        </m:sub>
                      </m:sSub>
                      <m:r>
                        <a:rPr lang="en-CA" sz="2400" i="1">
                          <a:latin typeface="Cambria Math" panose="02040503050406030204" pitchFamily="18" charset="0"/>
                        </a:rPr>
                        <m:t>=0.8 </m:t>
                      </m:r>
                      <m:r>
                        <a:rPr lang="en-CA" sz="2400" i="1">
                          <a:latin typeface="Cambria Math" panose="02040503050406030204" pitchFamily="18" charset="0"/>
                        </a:rPr>
                        <m:t>𝑥</m:t>
                      </m:r>
                      <m:r>
                        <a:rPr lang="en-CA" sz="2400" i="1">
                          <a:latin typeface="Cambria Math" panose="02040503050406030204" pitchFamily="18" charset="0"/>
                        </a:rPr>
                        <m:t> 5.8 </m:t>
                      </m:r>
                      <m:r>
                        <a:rPr lang="en-CA" sz="2400" i="1">
                          <a:latin typeface="Cambria Math" panose="02040503050406030204" pitchFamily="18" charset="0"/>
                        </a:rPr>
                        <m:t>𝑥</m:t>
                      </m:r>
                      <m:r>
                        <a:rPr lang="en-CA" sz="2400" i="1">
                          <a:latin typeface="Cambria Math" panose="02040503050406030204" pitchFamily="18" charset="0"/>
                        </a:rPr>
                        <m:t> </m:t>
                      </m:r>
                      <m:d>
                        <m:dPr>
                          <m:ctrlPr>
                            <a:rPr lang="en-CA" sz="2400" i="1">
                              <a:latin typeface="Cambria Math" panose="02040503050406030204" pitchFamily="18" charset="0"/>
                            </a:rPr>
                          </m:ctrlPr>
                        </m:dPr>
                        <m:e>
                          <m:r>
                            <a:rPr lang="en-CA" sz="2400" i="1">
                              <a:latin typeface="Cambria Math" panose="02040503050406030204" pitchFamily="18" charset="0"/>
                            </a:rPr>
                            <m:t>0.67</m:t>
                          </m:r>
                        </m:e>
                      </m:d>
                      <m:r>
                        <a:rPr lang="en-CA" sz="2400" i="1">
                          <a:latin typeface="Cambria Math" panose="02040503050406030204" pitchFamily="18" charset="0"/>
                        </a:rPr>
                        <m:t> </m:t>
                      </m:r>
                      <m:r>
                        <a:rPr lang="en-CA" sz="2400" i="1">
                          <a:latin typeface="Cambria Math" panose="02040503050406030204" pitchFamily="18" charset="0"/>
                        </a:rPr>
                        <m:t>𝑥</m:t>
                      </m:r>
                      <m:r>
                        <a:rPr lang="en-CA" sz="2400" i="1">
                          <a:latin typeface="Cambria Math" panose="02040503050406030204" pitchFamily="18" charset="0"/>
                        </a:rPr>
                        <m:t> </m:t>
                      </m:r>
                      <m:d>
                        <m:dPr>
                          <m:ctrlPr>
                            <a:rPr lang="en-CA" sz="2400" i="1">
                              <a:latin typeface="Cambria Math" panose="02040503050406030204" pitchFamily="18" charset="0"/>
                            </a:rPr>
                          </m:ctrlPr>
                        </m:dPr>
                        <m:e>
                          <m:r>
                            <a:rPr lang="en-CA" sz="2400" i="1">
                              <a:latin typeface="Cambria Math" panose="02040503050406030204" pitchFamily="18" charset="0"/>
                            </a:rPr>
                            <m:t>4 </m:t>
                          </m:r>
                          <m:r>
                            <a:rPr lang="en-CA" sz="2400" i="1">
                              <a:latin typeface="Cambria Math" panose="02040503050406030204" pitchFamily="18" charset="0"/>
                            </a:rPr>
                            <m:t>𝑥</m:t>
                          </m:r>
                          <m:r>
                            <a:rPr lang="en-CA" sz="2400" i="1">
                              <a:latin typeface="Cambria Math" panose="02040503050406030204" pitchFamily="18" charset="0"/>
                            </a:rPr>
                            <m:t> 4200</m:t>
                          </m:r>
                        </m:e>
                      </m:d>
                      <m:r>
                        <a:rPr lang="en-CA" sz="2400" i="1">
                          <a:latin typeface="Cambria Math" panose="02040503050406030204" pitchFamily="18" charset="0"/>
                        </a:rPr>
                        <m:t> </m:t>
                      </m:r>
                      <m:r>
                        <a:rPr lang="en-CA" sz="2400" i="1">
                          <a:latin typeface="Cambria Math" panose="02040503050406030204" pitchFamily="18" charset="0"/>
                        </a:rPr>
                        <m:t>𝑥</m:t>
                      </m:r>
                      <m:r>
                        <a:rPr lang="en-CA" sz="2400" i="1">
                          <a:latin typeface="Cambria Math" panose="02040503050406030204" pitchFamily="18" charset="0"/>
                        </a:rPr>
                        <m:t> </m:t>
                      </m:r>
                      <m:sSup>
                        <m:sSupPr>
                          <m:ctrlPr>
                            <a:rPr lang="en-CA" sz="2400" i="1">
                              <a:latin typeface="Cambria Math" panose="02040503050406030204" pitchFamily="18" charset="0"/>
                            </a:rPr>
                          </m:ctrlPr>
                        </m:sSupPr>
                        <m:e>
                          <m:r>
                            <a:rPr lang="en-CA" sz="2400" i="1">
                              <a:latin typeface="Cambria Math" panose="02040503050406030204" pitchFamily="18" charset="0"/>
                            </a:rPr>
                            <m:t>10</m:t>
                          </m:r>
                        </m:e>
                        <m:sup>
                          <m:r>
                            <a:rPr lang="en-CA" sz="2400" i="1">
                              <a:latin typeface="Cambria Math" panose="02040503050406030204" pitchFamily="18" charset="0"/>
                            </a:rPr>
                            <m:t>−3</m:t>
                          </m:r>
                        </m:sup>
                      </m:sSup>
                      <m:r>
                        <a:rPr lang="en-CA" sz="2400" i="1">
                          <a:latin typeface="Cambria Math" panose="02040503050406030204" pitchFamily="18" charset="0"/>
                        </a:rPr>
                        <m:t>=52</m:t>
                      </m:r>
                      <m:r>
                        <a:rPr lang="en-CA" sz="2400" i="1">
                          <a:latin typeface="Cambria Math" panose="02040503050406030204" pitchFamily="18" charset="0"/>
                        </a:rPr>
                        <m:t>𝑘𝑁</m:t>
                      </m:r>
                      <m:r>
                        <a:rPr lang="en-CA" sz="2400" i="1">
                          <a:latin typeface="Cambria Math" panose="02040503050406030204" pitchFamily="18" charset="0"/>
                        </a:rPr>
                        <m:t>&gt;</m:t>
                      </m:r>
                      <m:sSubSup>
                        <m:sSubSupPr>
                          <m:ctrlPr>
                            <a:rPr lang="en-CA" sz="2400" i="1">
                              <a:latin typeface="Cambria Math" panose="02040503050406030204" pitchFamily="18" charset="0"/>
                            </a:rPr>
                          </m:ctrlPr>
                        </m:sSubSupPr>
                        <m:e>
                          <m:r>
                            <a:rPr lang="en-CA" sz="2400" i="1">
                              <a:latin typeface="Cambria Math" panose="02040503050406030204" pitchFamily="18" charset="0"/>
                            </a:rPr>
                            <m:t>𝐹</m:t>
                          </m:r>
                        </m:e>
                        <m:sub>
                          <m:r>
                            <a:rPr lang="en-CA" sz="2400" i="1">
                              <a:latin typeface="Cambria Math" panose="02040503050406030204" pitchFamily="18" charset="0"/>
                            </a:rPr>
                            <m:t>𝑧</m:t>
                          </m:r>
                        </m:sub>
                        <m:sup>
                          <m:r>
                            <a:rPr lang="en-CA" sz="2400" i="1">
                              <a:latin typeface="Cambria Math" panose="02040503050406030204" pitchFamily="18" charset="0"/>
                            </a:rPr>
                            <m:t>𝑈𝑃</m:t>
                          </m:r>
                        </m:sup>
                      </m:sSubSup>
                      <m:r>
                        <a:rPr lang="en-CA" sz="2400" i="1">
                          <a:latin typeface="Cambria Math" panose="02040503050406030204" pitchFamily="18" charset="0"/>
                        </a:rPr>
                        <m:t>=34</m:t>
                      </m:r>
                      <m:r>
                        <a:rPr lang="en-CA" sz="2400" i="1">
                          <a:latin typeface="Cambria Math" panose="02040503050406030204" pitchFamily="18" charset="0"/>
                        </a:rPr>
                        <m:t>𝑘𝑁</m:t>
                      </m:r>
                      <m:r>
                        <a:rPr lang="en-CA" sz="2400" i="1">
                          <a:latin typeface="Cambria Math" panose="02040503050406030204" pitchFamily="18" charset="0"/>
                        </a:rPr>
                        <m:t> (65%) </m:t>
                      </m:r>
                    </m:oMath>
                  </m:oMathPara>
                </a14:m>
                <a:endParaRPr lang="en-CA" sz="2400" dirty="0">
                  <a:latin typeface="Century Gothic" panose="020B0502020202020204" pitchFamily="34" charset="0"/>
                </a:endParaRPr>
              </a:p>
              <a:p>
                <a:pPr marL="0" indent="0">
                  <a:buNone/>
                </a:pPr>
                <a:r>
                  <a:rPr lang="en-CA" sz="2400" i="1" dirty="0">
                    <a:latin typeface="Century Gothic" panose="020B0502020202020204" pitchFamily="34" charset="0"/>
                  </a:rPr>
                  <a:t> </a:t>
                </a:r>
                <a:endParaRPr lang="en-CA" sz="2400" dirty="0">
                  <a:latin typeface="Century Gothic" panose="020B0502020202020204" pitchFamily="34" charset="0"/>
                </a:endParaRPr>
              </a:p>
              <a:p>
                <a:pPr marL="0" indent="0">
                  <a:buNone/>
                </a:pPr>
                <a:r>
                  <a:rPr lang="en-CA" sz="2400" b="1" u="sng" dirty="0">
                    <a:latin typeface="Century Gothic" panose="020B0502020202020204" pitchFamily="34" charset="0"/>
                  </a:rPr>
                  <a:t>Clip in bolted slot</a:t>
                </a:r>
              </a:p>
              <a:p>
                <a:pPr marL="0" indent="0">
                  <a:buNone/>
                </a:pPr>
                <a14:m>
                  <m:oMathPara xmlns:m="http://schemas.openxmlformats.org/officeDocument/2006/math">
                    <m:oMathParaPr>
                      <m:jc m:val="centerGroup"/>
                    </m:oMathParaPr>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𝑄</m:t>
                          </m:r>
                        </m:e>
                        <m:sub>
                          <m:r>
                            <a:rPr lang="en-CA" sz="2400" i="1">
                              <a:latin typeface="Cambria Math" panose="02040503050406030204" pitchFamily="18" charset="0"/>
                            </a:rPr>
                            <m:t>𝑟</m:t>
                          </m:r>
                        </m:sub>
                      </m:sSub>
                      <m:r>
                        <a:rPr lang="en-CA" sz="2400" i="1">
                          <a:latin typeface="Cambria Math" panose="02040503050406030204" pitchFamily="18" charset="0"/>
                        </a:rPr>
                        <m:t>=0.8 </m:t>
                      </m:r>
                      <m:r>
                        <a:rPr lang="en-CA" sz="2400" i="1">
                          <a:latin typeface="Cambria Math" panose="02040503050406030204" pitchFamily="18" charset="0"/>
                        </a:rPr>
                        <m:t>𝑥</m:t>
                      </m:r>
                      <m:r>
                        <a:rPr lang="en-CA" sz="2400" i="1">
                          <a:latin typeface="Cambria Math" panose="02040503050406030204" pitchFamily="18" charset="0"/>
                        </a:rPr>
                        <m:t> 5.8 </m:t>
                      </m:r>
                      <m:r>
                        <a:rPr lang="en-CA" sz="2400" i="1">
                          <a:latin typeface="Cambria Math" panose="02040503050406030204" pitchFamily="18" charset="0"/>
                        </a:rPr>
                        <m:t>𝑥</m:t>
                      </m:r>
                      <m:r>
                        <a:rPr lang="en-CA" sz="2400" i="1">
                          <a:latin typeface="Cambria Math" panose="02040503050406030204" pitchFamily="18" charset="0"/>
                        </a:rPr>
                        <m:t> </m:t>
                      </m:r>
                      <m:d>
                        <m:dPr>
                          <m:ctrlPr>
                            <a:rPr lang="en-CA" sz="2400" i="1">
                              <a:latin typeface="Cambria Math" panose="02040503050406030204" pitchFamily="18" charset="0"/>
                            </a:rPr>
                          </m:ctrlPr>
                        </m:dPr>
                        <m:e>
                          <m:r>
                            <a:rPr lang="en-CA" sz="2400" i="1">
                              <a:latin typeface="Cambria Math" panose="02040503050406030204" pitchFamily="18" charset="0"/>
                            </a:rPr>
                            <m:t>0.67</m:t>
                          </m:r>
                        </m:e>
                      </m:d>
                      <m:r>
                        <a:rPr lang="en-CA" sz="2400" i="1">
                          <a:latin typeface="Cambria Math" panose="02040503050406030204" pitchFamily="18" charset="0"/>
                        </a:rPr>
                        <m:t> </m:t>
                      </m:r>
                      <m:r>
                        <a:rPr lang="en-CA" sz="2400" i="1">
                          <a:latin typeface="Cambria Math" panose="02040503050406030204" pitchFamily="18" charset="0"/>
                        </a:rPr>
                        <m:t>𝑥</m:t>
                      </m:r>
                      <m:r>
                        <a:rPr lang="en-CA" sz="2400" i="1">
                          <a:latin typeface="Cambria Math" panose="02040503050406030204" pitchFamily="18" charset="0"/>
                        </a:rPr>
                        <m:t> </m:t>
                      </m:r>
                      <m:d>
                        <m:dPr>
                          <m:ctrlPr>
                            <a:rPr lang="en-CA" sz="2400" i="1">
                              <a:latin typeface="Cambria Math" panose="02040503050406030204" pitchFamily="18" charset="0"/>
                            </a:rPr>
                          </m:ctrlPr>
                        </m:dPr>
                        <m:e>
                          <m:r>
                            <a:rPr lang="en-CA" sz="2400" i="1">
                              <a:latin typeface="Cambria Math" panose="02040503050406030204" pitchFamily="18" charset="0"/>
                            </a:rPr>
                            <m:t>4 </m:t>
                          </m:r>
                          <m:r>
                            <a:rPr lang="en-CA" sz="2400" i="1">
                              <a:latin typeface="Cambria Math" panose="02040503050406030204" pitchFamily="18" charset="0"/>
                            </a:rPr>
                            <m:t>𝑥</m:t>
                          </m:r>
                          <m:r>
                            <a:rPr lang="en-CA" sz="2400" i="1">
                              <a:latin typeface="Cambria Math" panose="02040503050406030204" pitchFamily="18" charset="0"/>
                            </a:rPr>
                            <m:t> 25 </m:t>
                          </m:r>
                          <m:r>
                            <a:rPr lang="en-CA" sz="2400" i="1">
                              <a:latin typeface="Cambria Math" panose="02040503050406030204" pitchFamily="18" charset="0"/>
                            </a:rPr>
                            <m:t>𝑥</m:t>
                          </m:r>
                          <m:r>
                            <a:rPr lang="en-CA" sz="2400" i="1">
                              <a:latin typeface="Cambria Math" panose="02040503050406030204" pitchFamily="18" charset="0"/>
                            </a:rPr>
                            <m:t> 125</m:t>
                          </m:r>
                        </m:e>
                      </m:d>
                      <m:r>
                        <a:rPr lang="en-CA" sz="2400" i="1">
                          <a:latin typeface="Cambria Math" panose="02040503050406030204" pitchFamily="18" charset="0"/>
                        </a:rPr>
                        <m:t> </m:t>
                      </m:r>
                      <m:r>
                        <a:rPr lang="en-CA" sz="2400" i="1">
                          <a:latin typeface="Cambria Math" panose="02040503050406030204" pitchFamily="18" charset="0"/>
                        </a:rPr>
                        <m:t>𝑥</m:t>
                      </m:r>
                      <m:r>
                        <a:rPr lang="en-CA" sz="2400" i="1">
                          <a:latin typeface="Cambria Math" panose="02040503050406030204" pitchFamily="18" charset="0"/>
                        </a:rPr>
                        <m:t> </m:t>
                      </m:r>
                      <m:sSup>
                        <m:sSupPr>
                          <m:ctrlPr>
                            <a:rPr lang="en-CA" sz="2400" i="1">
                              <a:latin typeface="Cambria Math" panose="02040503050406030204" pitchFamily="18" charset="0"/>
                            </a:rPr>
                          </m:ctrlPr>
                        </m:sSupPr>
                        <m:e>
                          <m:r>
                            <a:rPr lang="en-CA" sz="2400" i="1">
                              <a:latin typeface="Cambria Math" panose="02040503050406030204" pitchFamily="18" charset="0"/>
                            </a:rPr>
                            <m:t>10</m:t>
                          </m:r>
                        </m:e>
                        <m:sup>
                          <m:r>
                            <a:rPr lang="en-CA" sz="2400" i="1">
                              <a:latin typeface="Cambria Math" panose="02040503050406030204" pitchFamily="18" charset="0"/>
                            </a:rPr>
                            <m:t>−3</m:t>
                          </m:r>
                        </m:sup>
                      </m:sSup>
                      <m:r>
                        <a:rPr lang="en-CA" sz="2400" i="1">
                          <a:latin typeface="Cambria Math" panose="02040503050406030204" pitchFamily="18" charset="0"/>
                        </a:rPr>
                        <m:t>=39</m:t>
                      </m:r>
                      <m:r>
                        <a:rPr lang="en-CA" sz="2400" i="1">
                          <a:latin typeface="Cambria Math" panose="02040503050406030204" pitchFamily="18" charset="0"/>
                        </a:rPr>
                        <m:t>𝑘𝑁</m:t>
                      </m:r>
                      <m:r>
                        <a:rPr lang="en-CA" sz="2400" i="1">
                          <a:latin typeface="Cambria Math" panose="02040503050406030204" pitchFamily="18" charset="0"/>
                        </a:rPr>
                        <m:t>&gt;</m:t>
                      </m:r>
                      <m:sSubSup>
                        <m:sSubSupPr>
                          <m:ctrlPr>
                            <a:rPr lang="en-CA" sz="2400" i="1">
                              <a:latin typeface="Cambria Math" panose="02040503050406030204" pitchFamily="18" charset="0"/>
                            </a:rPr>
                          </m:ctrlPr>
                        </m:sSubSupPr>
                        <m:e>
                          <m:r>
                            <a:rPr lang="en-CA" sz="2400" i="1">
                              <a:latin typeface="Cambria Math" panose="02040503050406030204" pitchFamily="18" charset="0"/>
                            </a:rPr>
                            <m:t>𝐹</m:t>
                          </m:r>
                        </m:e>
                        <m:sub>
                          <m:r>
                            <a:rPr lang="en-CA" sz="2400" i="1">
                              <a:latin typeface="Cambria Math" panose="02040503050406030204" pitchFamily="18" charset="0"/>
                            </a:rPr>
                            <m:t>𝑧</m:t>
                          </m:r>
                        </m:sub>
                        <m:sup>
                          <m:r>
                            <a:rPr lang="en-CA" sz="2400" i="1">
                              <a:latin typeface="Cambria Math" panose="02040503050406030204" pitchFamily="18" charset="0"/>
                            </a:rPr>
                            <m:t>𝑈𝑃</m:t>
                          </m:r>
                        </m:sup>
                      </m:sSubSup>
                      <m:r>
                        <a:rPr lang="en-CA" sz="2400" i="1">
                          <a:latin typeface="Cambria Math" panose="02040503050406030204" pitchFamily="18" charset="0"/>
                        </a:rPr>
                        <m:t>=34</m:t>
                      </m:r>
                      <m:r>
                        <a:rPr lang="en-CA" sz="2400" i="1">
                          <a:latin typeface="Cambria Math" panose="02040503050406030204" pitchFamily="18" charset="0"/>
                        </a:rPr>
                        <m:t>𝑘𝑁</m:t>
                      </m:r>
                      <m:r>
                        <a:rPr lang="en-CA" sz="2400" i="1">
                          <a:latin typeface="Cambria Math" panose="02040503050406030204" pitchFamily="18" charset="0"/>
                        </a:rPr>
                        <m:t> (88%) </m:t>
                      </m:r>
                    </m:oMath>
                  </m:oMathPara>
                </a14:m>
                <a:endParaRPr lang="en-CA" sz="2400" dirty="0">
                  <a:latin typeface="Century Gothic" panose="020B0502020202020204" pitchFamily="34" charset="0"/>
                </a:endParaRPr>
              </a:p>
              <a:p>
                <a:pPr marL="0" indent="0">
                  <a:buNone/>
                </a:pPr>
                <a:endParaRPr lang="en-CA" sz="2000" b="1" u="sng" cap="all" dirty="0"/>
              </a:p>
              <a:p>
                <a:pPr marL="0" indent="0">
                  <a:buNone/>
                </a:pPr>
                <a:r>
                  <a:rPr lang="en-CA" sz="2400" b="1" u="sng" dirty="0">
                    <a:latin typeface="Century Gothic" panose="020B0502020202020204" pitchFamily="34" charset="0"/>
                  </a:rPr>
                  <a:t>Slot Shear</a:t>
                </a:r>
              </a:p>
              <a:p>
                <a:pPr marL="0" indent="0">
                  <a:buNone/>
                </a:pPr>
                <a14:m>
                  <m:oMathPara xmlns:m="http://schemas.openxmlformats.org/officeDocument/2006/math">
                    <m:oMathParaPr>
                      <m:jc m:val="centerGroup"/>
                    </m:oMathParaPr>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𝑉</m:t>
                          </m:r>
                        </m:e>
                        <m:sub>
                          <m:r>
                            <a:rPr lang="en-CA" sz="2400" i="1">
                              <a:latin typeface="Cambria Math" panose="02040503050406030204" pitchFamily="18" charset="0"/>
                            </a:rPr>
                            <m:t>𝑟</m:t>
                          </m:r>
                        </m:sub>
                      </m:sSub>
                      <m:r>
                        <a:rPr lang="en-CA" sz="2400" i="1">
                          <a:latin typeface="Cambria Math" panose="02040503050406030204" pitchFamily="18" charset="0"/>
                        </a:rPr>
                        <m:t>=0.8 </m:t>
                      </m:r>
                      <m:r>
                        <a:rPr lang="en-CA" sz="2400" i="1">
                          <a:latin typeface="Cambria Math" panose="02040503050406030204" pitchFamily="18" charset="0"/>
                        </a:rPr>
                        <m:t>𝑥</m:t>
                      </m:r>
                      <m:r>
                        <a:rPr lang="en-CA" sz="2400" i="1">
                          <a:latin typeface="Cambria Math" panose="02040503050406030204" pitchFamily="18" charset="0"/>
                        </a:rPr>
                        <m:t> 1.75 </m:t>
                      </m:r>
                      <m:r>
                        <a:rPr lang="en-CA" sz="2400" i="1">
                          <a:latin typeface="Cambria Math" panose="02040503050406030204" pitchFamily="18" charset="0"/>
                        </a:rPr>
                        <m:t>𝑥</m:t>
                      </m:r>
                      <m:r>
                        <a:rPr lang="en-CA" sz="2400" i="1">
                          <a:latin typeface="Cambria Math" panose="02040503050406030204" pitchFamily="18" charset="0"/>
                        </a:rPr>
                        <m:t> 0.67 </m:t>
                      </m:r>
                      <m:r>
                        <a:rPr lang="en-CA" sz="2400" i="1">
                          <a:latin typeface="Cambria Math" panose="02040503050406030204" pitchFamily="18" charset="0"/>
                        </a:rPr>
                        <m:t>𝑥</m:t>
                      </m:r>
                      <m:r>
                        <a:rPr lang="en-CA" sz="2400" i="1">
                          <a:latin typeface="Cambria Math" panose="02040503050406030204" pitchFamily="18" charset="0"/>
                        </a:rPr>
                        <m:t> 0.87 </m:t>
                      </m:r>
                      <m:r>
                        <a:rPr lang="en-CA" sz="2400" i="1">
                          <a:latin typeface="Cambria Math" panose="02040503050406030204" pitchFamily="18" charset="0"/>
                        </a:rPr>
                        <m:t>𝑥</m:t>
                      </m:r>
                      <m:r>
                        <a:rPr lang="en-CA" sz="2400" i="1">
                          <a:latin typeface="Cambria Math" panose="02040503050406030204" pitchFamily="18" charset="0"/>
                        </a:rPr>
                        <m:t> 100 </m:t>
                      </m:r>
                      <m:r>
                        <a:rPr lang="en-CA" sz="2400" i="1">
                          <a:latin typeface="Cambria Math" panose="02040503050406030204" pitchFamily="18" charset="0"/>
                        </a:rPr>
                        <m:t>𝑥</m:t>
                      </m:r>
                      <m:r>
                        <a:rPr lang="en-CA" sz="2400" i="1">
                          <a:latin typeface="Cambria Math" panose="02040503050406030204" pitchFamily="18" charset="0"/>
                        </a:rPr>
                        <m:t> 125 </m:t>
                      </m:r>
                      <m:r>
                        <a:rPr lang="en-CA" sz="2400" i="1">
                          <a:latin typeface="Cambria Math" panose="02040503050406030204" pitchFamily="18" charset="0"/>
                        </a:rPr>
                        <m:t>𝑥</m:t>
                      </m:r>
                      <m:r>
                        <a:rPr lang="en-CA" sz="2400" i="1">
                          <a:latin typeface="Cambria Math" panose="02040503050406030204" pitchFamily="18" charset="0"/>
                        </a:rPr>
                        <m:t> 4 </m:t>
                      </m:r>
                      <m:r>
                        <a:rPr lang="en-CA" sz="2400" i="1">
                          <a:latin typeface="Cambria Math" panose="02040503050406030204" pitchFamily="18" charset="0"/>
                        </a:rPr>
                        <m:t>𝑥</m:t>
                      </m:r>
                      <m:r>
                        <a:rPr lang="en-CA" sz="2400" i="1">
                          <a:latin typeface="Cambria Math" panose="02040503050406030204" pitchFamily="18" charset="0"/>
                        </a:rPr>
                        <m:t> </m:t>
                      </m:r>
                      <m:sSup>
                        <m:sSupPr>
                          <m:ctrlPr>
                            <a:rPr lang="en-CA" sz="2400" i="1">
                              <a:latin typeface="Cambria Math" panose="02040503050406030204" pitchFamily="18" charset="0"/>
                            </a:rPr>
                          </m:ctrlPr>
                        </m:sSupPr>
                        <m:e>
                          <m:r>
                            <a:rPr lang="en-CA" sz="2400" i="1">
                              <a:latin typeface="Cambria Math" panose="02040503050406030204" pitchFamily="18" charset="0"/>
                            </a:rPr>
                            <m:t>10</m:t>
                          </m:r>
                        </m:e>
                        <m:sup>
                          <m:r>
                            <a:rPr lang="en-CA" sz="2400" i="1">
                              <a:latin typeface="Cambria Math" panose="02040503050406030204" pitchFamily="18" charset="0"/>
                            </a:rPr>
                            <m:t>−3</m:t>
                          </m:r>
                        </m:sup>
                      </m:sSup>
                      <m:r>
                        <a:rPr lang="en-CA" sz="2400" i="1">
                          <a:latin typeface="Cambria Math" panose="02040503050406030204" pitchFamily="18" charset="0"/>
                        </a:rPr>
                        <m:t>=40.6</m:t>
                      </m:r>
                      <m:r>
                        <a:rPr lang="en-CA" sz="2400" i="1">
                          <a:latin typeface="Cambria Math" panose="02040503050406030204" pitchFamily="18" charset="0"/>
                        </a:rPr>
                        <m:t>𝑘𝑁</m:t>
                      </m:r>
                      <m:r>
                        <a:rPr lang="en-CA" sz="2400" i="1">
                          <a:latin typeface="Cambria Math" panose="02040503050406030204" pitchFamily="18" charset="0"/>
                        </a:rPr>
                        <m:t>&gt;</m:t>
                      </m:r>
                      <m:sSubSup>
                        <m:sSubSupPr>
                          <m:ctrlPr>
                            <a:rPr lang="en-CA" sz="2400" i="1">
                              <a:latin typeface="Cambria Math" panose="02040503050406030204" pitchFamily="18" charset="0"/>
                            </a:rPr>
                          </m:ctrlPr>
                        </m:sSubSupPr>
                        <m:e>
                          <m:r>
                            <a:rPr lang="en-CA" sz="2400" i="1">
                              <a:latin typeface="Cambria Math" panose="02040503050406030204" pitchFamily="18" charset="0"/>
                            </a:rPr>
                            <m:t>𝐹</m:t>
                          </m:r>
                        </m:e>
                        <m:sub>
                          <m:r>
                            <a:rPr lang="en-CA" sz="2400" i="1">
                              <a:latin typeface="Cambria Math" panose="02040503050406030204" pitchFamily="18" charset="0"/>
                            </a:rPr>
                            <m:t>𝑧</m:t>
                          </m:r>
                        </m:sub>
                        <m:sup>
                          <m:r>
                            <a:rPr lang="en-CA" sz="2400" i="1">
                              <a:latin typeface="Cambria Math" panose="02040503050406030204" pitchFamily="18" charset="0"/>
                            </a:rPr>
                            <m:t>𝑈𝑃</m:t>
                          </m:r>
                        </m:sup>
                      </m:sSubSup>
                      <m:r>
                        <a:rPr lang="en-CA" sz="2400" i="1">
                          <a:latin typeface="Cambria Math" panose="02040503050406030204" pitchFamily="18" charset="0"/>
                        </a:rPr>
                        <m:t>=34</m:t>
                      </m:r>
                      <m:r>
                        <a:rPr lang="en-CA" sz="2400" i="1">
                          <a:latin typeface="Cambria Math" panose="02040503050406030204" pitchFamily="18" charset="0"/>
                        </a:rPr>
                        <m:t>𝑘𝑁</m:t>
                      </m:r>
                      <m:r>
                        <a:rPr lang="en-CA" sz="2400" i="1">
                          <a:latin typeface="Cambria Math" panose="02040503050406030204" pitchFamily="18" charset="0"/>
                        </a:rPr>
                        <m:t> (84%)</m:t>
                      </m:r>
                    </m:oMath>
                  </m:oMathPara>
                </a14:m>
                <a:endParaRPr lang="en-CA" sz="2400" dirty="0">
                  <a:latin typeface="Century Gothic" panose="020B0502020202020204" pitchFamily="34" charset="0"/>
                </a:endParaRPr>
              </a:p>
              <a:p>
                <a:pPr marL="0" indent="0">
                  <a:buNone/>
                </a:pPr>
                <a:endParaRPr lang="en-CA" altLang="en-US" sz="2000" dirty="0">
                  <a:solidFill>
                    <a:schemeClr val="tx1">
                      <a:lumMod val="85000"/>
                      <a:lumOff val="15000"/>
                    </a:schemeClr>
                  </a:solidFill>
                  <a:latin typeface="Century Gothic" panose="020B0502020202020204" pitchFamily="34" charset="0"/>
                </a:endParaRPr>
              </a:p>
              <a:p>
                <a:pPr eaLnBrk="1" hangingPunct="1"/>
                <a:endParaRPr lang="en-CA" altLang="en-US" sz="1000" dirty="0">
                  <a:solidFill>
                    <a:schemeClr val="tx1">
                      <a:lumMod val="85000"/>
                      <a:lumOff val="15000"/>
                    </a:schemeClr>
                  </a:solidFill>
                  <a:latin typeface="Century Gothic" panose="020B0502020202020204" pitchFamily="34" charset="0"/>
                </a:endParaRPr>
              </a:p>
              <a:p>
                <a:pPr marL="914400" lvl="1" indent="-457200">
                  <a:buFont typeface="+mj-lt"/>
                  <a:buAutoNum type="arabicPeriod"/>
                </a:pPr>
                <a:endParaRPr lang="en-CA" altLang="en-US" dirty="0">
                  <a:solidFill>
                    <a:schemeClr val="tx1">
                      <a:lumMod val="85000"/>
                      <a:lumOff val="15000"/>
                    </a:schemeClr>
                  </a:solidFill>
                  <a:latin typeface="Century Gothic" panose="020B0502020202020204" pitchFamily="34" charset="0"/>
                </a:endParaRPr>
              </a:p>
              <a:p>
                <a:pPr marL="914400" lvl="1" indent="-457200">
                  <a:buFont typeface="+mj-lt"/>
                  <a:buAutoNum type="arabicPeriod"/>
                </a:pPr>
                <a:endParaRPr lang="en-CA" altLang="en-US" dirty="0">
                  <a:solidFill>
                    <a:schemeClr val="tx1">
                      <a:lumMod val="85000"/>
                      <a:lumOff val="15000"/>
                    </a:schemeClr>
                  </a:solidFill>
                  <a:latin typeface="Century Gothic" panose="020B0502020202020204" pitchFamily="34" charset="0"/>
                </a:endParaRPr>
              </a:p>
              <a:p>
                <a:pPr marL="914400" lvl="1" indent="-457200">
                  <a:buFont typeface="+mj-lt"/>
                  <a:buAutoNum type="arabicPeriod"/>
                </a:pPr>
                <a:endParaRPr lang="en-CA" altLang="en-US" dirty="0">
                  <a:solidFill>
                    <a:schemeClr val="tx1">
                      <a:lumMod val="85000"/>
                      <a:lumOff val="15000"/>
                    </a:schemeClr>
                  </a:solidFill>
                  <a:latin typeface="Century Gothic" panose="020B0502020202020204" pitchFamily="34" charset="0"/>
                </a:endParaRPr>
              </a:p>
            </p:txBody>
          </p:sp>
        </mc:Choice>
        <mc:Fallback xmlns="">
          <p:sp>
            <p:nvSpPr>
              <p:cNvPr id="7" name="Content Placeholder 2">
                <a:extLst>
                  <a:ext uri="{FF2B5EF4-FFF2-40B4-BE49-F238E27FC236}">
                    <a16:creationId xmlns:a16="http://schemas.microsoft.com/office/drawing/2014/main" id="{FA2D0D6C-2370-44D8-8146-C5AC955178BC}"/>
                  </a:ext>
                </a:extLst>
              </p:cNvPr>
              <p:cNvSpPr>
                <a:spLocks noGrp="1" noRot="1" noChangeAspect="1" noMove="1" noResize="1" noEditPoints="1" noAdjustHandles="1" noChangeArrowheads="1" noChangeShapeType="1" noTextEdit="1"/>
              </p:cNvSpPr>
              <p:nvPr>
                <p:ph idx="1"/>
              </p:nvPr>
            </p:nvSpPr>
            <p:spPr>
              <a:xfrm>
                <a:off x="609600" y="1104627"/>
                <a:ext cx="11068050" cy="5432651"/>
              </a:xfrm>
              <a:blipFill>
                <a:blip r:embed="rId3"/>
                <a:stretch>
                  <a:fillRect l="-826" t="-1571"/>
                </a:stretch>
              </a:blipFill>
            </p:spPr>
            <p:txBody>
              <a:bodyPr/>
              <a:lstStyle/>
              <a:p>
                <a:r>
                  <a:rPr lang="en-CA">
                    <a:noFill/>
                  </a:rPr>
                  <a:t> </a:t>
                </a:r>
              </a:p>
            </p:txBody>
          </p:sp>
        </mc:Fallback>
      </mc:AlternateContent>
      <p:cxnSp>
        <p:nvCxnSpPr>
          <p:cNvPr id="13" name="Straight Arrow Connector 12">
            <a:extLst>
              <a:ext uri="{FF2B5EF4-FFF2-40B4-BE49-F238E27FC236}">
                <a16:creationId xmlns:a16="http://schemas.microsoft.com/office/drawing/2014/main" id="{F78E37AB-F783-4A1B-A8C7-C0D070CF031D}"/>
              </a:ext>
            </a:extLst>
          </p:cNvPr>
          <p:cNvCxnSpPr>
            <a:cxnSpLocks/>
          </p:cNvCxnSpPr>
          <p:nvPr/>
        </p:nvCxnSpPr>
        <p:spPr bwMode="auto">
          <a:xfrm flipV="1">
            <a:off x="11280576" y="3066777"/>
            <a:ext cx="397074" cy="434231"/>
          </a:xfrm>
          <a:prstGeom prst="straightConnector1">
            <a:avLst/>
          </a:prstGeom>
          <a:solidFill>
            <a:schemeClr val="accent1"/>
          </a:solidFill>
          <a:ln w="38100" cap="flat" cmpd="sng" algn="ctr">
            <a:solidFill>
              <a:schemeClr val="bg1"/>
            </a:solidFill>
            <a:prstDash val="solid"/>
            <a:round/>
            <a:headEnd type="none" w="med" len="med"/>
            <a:tailEnd type="oval" w="med" len="med"/>
          </a:ln>
          <a:effectLst/>
        </p:spPr>
      </p:cxnSp>
      <p:cxnSp>
        <p:nvCxnSpPr>
          <p:cNvPr id="17" name="Straight Arrow Connector 16">
            <a:extLst>
              <a:ext uri="{FF2B5EF4-FFF2-40B4-BE49-F238E27FC236}">
                <a16:creationId xmlns:a16="http://schemas.microsoft.com/office/drawing/2014/main" id="{6CE1F46E-C5BB-4F51-8460-6D19634F72AE}"/>
              </a:ext>
            </a:extLst>
          </p:cNvPr>
          <p:cNvCxnSpPr>
            <a:cxnSpLocks/>
          </p:cNvCxnSpPr>
          <p:nvPr/>
        </p:nvCxnSpPr>
        <p:spPr bwMode="auto">
          <a:xfrm flipV="1">
            <a:off x="10704512" y="4581128"/>
            <a:ext cx="807099" cy="351177"/>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6" name="Title 4">
            <a:extLst>
              <a:ext uri="{FF2B5EF4-FFF2-40B4-BE49-F238E27FC236}">
                <a16:creationId xmlns:a16="http://schemas.microsoft.com/office/drawing/2014/main" id="{E6F61FAE-997D-4FF1-B0C3-8278D75FDFB7}"/>
              </a:ext>
            </a:extLst>
          </p:cNvPr>
          <p:cNvSpPr txBox="1">
            <a:spLocks/>
          </p:cNvSpPr>
          <p:nvPr/>
        </p:nvSpPr>
        <p:spPr bwMode="auto">
          <a:xfrm>
            <a:off x="9103057" y="-74013"/>
            <a:ext cx="3089945"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 Connection Design</a:t>
            </a:r>
          </a:p>
        </p:txBody>
      </p:sp>
    </p:spTree>
    <p:extLst>
      <p:ext uri="{BB962C8B-B14F-4D97-AF65-F5344CB8AC3E}">
        <p14:creationId xmlns:p14="http://schemas.microsoft.com/office/powerpoint/2010/main" val="188761873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CONNECTION DESIGN – DECK-TO-GIRDER</a:t>
            </a:r>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FA2D0D6C-2370-44D8-8146-C5AC955178BC}"/>
                  </a:ext>
                </a:extLst>
              </p:cNvPr>
              <p:cNvSpPr>
                <a:spLocks noGrp="1"/>
              </p:cNvSpPr>
              <p:nvPr>
                <p:ph idx="1"/>
              </p:nvPr>
            </p:nvSpPr>
            <p:spPr>
              <a:xfrm>
                <a:off x="609600" y="1104627"/>
                <a:ext cx="11068050" cy="5432651"/>
              </a:xfrm>
            </p:spPr>
            <p:txBody>
              <a:bodyPr>
                <a:noAutofit/>
              </a:bodyPr>
              <a:lstStyle/>
              <a:p>
                <a:pPr marL="0" indent="0">
                  <a:buNone/>
                </a:pPr>
                <a:r>
                  <a:rPr lang="en-CA" sz="2400" b="1" u="sng" dirty="0">
                    <a:latin typeface="Century Gothic" panose="020B0502020202020204" pitchFamily="34" charset="0"/>
                  </a:rPr>
                  <a:t>Clips – single shear plate/wood</a:t>
                </a:r>
              </a:p>
              <a:p>
                <a:pPr marL="0" indent="0">
                  <a:buNone/>
                </a:pPr>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𝑃</m:t>
                        </m:r>
                      </m:e>
                      <m:sub>
                        <m:r>
                          <a:rPr lang="en-CA" sz="2400" i="1">
                            <a:latin typeface="Cambria Math" panose="02040503050406030204" pitchFamily="18" charset="0"/>
                          </a:rPr>
                          <m:t>𝑟</m:t>
                        </m:r>
                      </m:sub>
                    </m:sSub>
                    <m:r>
                      <a:rPr lang="en-CA" sz="2400" i="1">
                        <a:latin typeface="Cambria Math" panose="02040503050406030204" pitchFamily="18" charset="0"/>
                      </a:rPr>
                      <m:t>=13.4 </m:t>
                    </m:r>
                    <m:r>
                      <a:rPr lang="en-CA" sz="2400" i="1">
                        <a:latin typeface="Cambria Math" panose="02040503050406030204" pitchFamily="18" charset="0"/>
                      </a:rPr>
                      <m:t>𝑥</m:t>
                    </m:r>
                    <m:r>
                      <a:rPr lang="en-CA" sz="2400" i="1">
                        <a:latin typeface="Cambria Math" panose="02040503050406030204" pitchFamily="18" charset="0"/>
                      </a:rPr>
                      <m:t> 0.67=</m:t>
                    </m:r>
                    <m:f>
                      <m:fPr>
                        <m:type m:val="lin"/>
                        <m:ctrlPr>
                          <a:rPr lang="en-CA" sz="2400" i="1">
                            <a:latin typeface="Cambria Math" panose="02040503050406030204" pitchFamily="18" charset="0"/>
                          </a:rPr>
                        </m:ctrlPr>
                      </m:fPr>
                      <m:num>
                        <m:r>
                          <a:rPr lang="en-CA" sz="2400" i="1">
                            <a:latin typeface="Cambria Math" panose="02040503050406030204" pitchFamily="18" charset="0"/>
                          </a:rPr>
                          <m:t>9.0</m:t>
                        </m:r>
                        <m:r>
                          <a:rPr lang="en-CA" sz="2400" i="1">
                            <a:latin typeface="Cambria Math" panose="02040503050406030204" pitchFamily="18" charset="0"/>
                          </a:rPr>
                          <m:t>𝑘𝑁</m:t>
                        </m:r>
                      </m:num>
                      <m:den>
                        <m:r>
                          <a:rPr lang="en-CA" sz="2400" i="1">
                            <a:latin typeface="Cambria Math" panose="02040503050406030204" pitchFamily="18" charset="0"/>
                          </a:rPr>
                          <m:t>𝑏𝑜𝑙𝑡</m:t>
                        </m:r>
                      </m:den>
                    </m:f>
                    <m:r>
                      <a:rPr lang="en-CA" sz="2400" i="1">
                        <a:latin typeface="Cambria Math" panose="02040503050406030204" pitchFamily="18" charset="0"/>
                      </a:rPr>
                      <m:t>𝑥</m:t>
                    </m:r>
                    <m:r>
                      <a:rPr lang="en-CA" sz="2400" i="1">
                        <a:latin typeface="Cambria Math" panose="02040503050406030204" pitchFamily="18" charset="0"/>
                      </a:rPr>
                      <m:t> 4=35.9</m:t>
                    </m:r>
                    <m:r>
                      <a:rPr lang="en-CA" sz="2400" i="1">
                        <a:latin typeface="Cambria Math" panose="02040503050406030204" pitchFamily="18" charset="0"/>
                      </a:rPr>
                      <m:t>𝑘𝑁</m:t>
                    </m:r>
                    <m:r>
                      <a:rPr lang="en-CA" sz="2400" i="1">
                        <a:latin typeface="Cambria Math" panose="02040503050406030204" pitchFamily="18" charset="0"/>
                      </a:rPr>
                      <m:t>&gt;</m:t>
                    </m:r>
                    <m:sSubSup>
                      <m:sSubSupPr>
                        <m:ctrlPr>
                          <a:rPr lang="en-CA" sz="2400" i="1">
                            <a:latin typeface="Cambria Math" panose="02040503050406030204" pitchFamily="18" charset="0"/>
                          </a:rPr>
                        </m:ctrlPr>
                      </m:sSubSupPr>
                      <m:e>
                        <m:r>
                          <a:rPr lang="en-CA" sz="2400" i="1">
                            <a:latin typeface="Cambria Math" panose="02040503050406030204" pitchFamily="18" charset="0"/>
                          </a:rPr>
                          <m:t>𝐹</m:t>
                        </m:r>
                      </m:e>
                      <m:sub>
                        <m:r>
                          <a:rPr lang="en-CA" sz="2400" i="1">
                            <a:latin typeface="Cambria Math" panose="02040503050406030204" pitchFamily="18" charset="0"/>
                          </a:rPr>
                          <m:t>𝑧</m:t>
                        </m:r>
                      </m:sub>
                      <m:sup>
                        <m:r>
                          <a:rPr lang="en-CA" sz="2400" i="1">
                            <a:latin typeface="Cambria Math" panose="02040503050406030204" pitchFamily="18" charset="0"/>
                          </a:rPr>
                          <m:t>𝑈𝑃</m:t>
                        </m:r>
                      </m:sup>
                    </m:sSubSup>
                    <m:r>
                      <a:rPr lang="en-CA" sz="2400" i="1">
                        <a:latin typeface="Cambria Math" panose="02040503050406030204" pitchFamily="18" charset="0"/>
                      </a:rPr>
                      <m:t>=34</m:t>
                    </m:r>
                    <m:r>
                      <a:rPr lang="en-CA" sz="2400" i="1">
                        <a:latin typeface="Cambria Math" panose="02040503050406030204" pitchFamily="18" charset="0"/>
                      </a:rPr>
                      <m:t>𝑘𝑁</m:t>
                    </m:r>
                    <m:r>
                      <a:rPr lang="en-CA" sz="2400" i="1">
                        <a:latin typeface="Cambria Math" panose="02040503050406030204" pitchFamily="18" charset="0"/>
                      </a:rPr>
                      <m:t> (95%) </m:t>
                    </m:r>
                  </m:oMath>
                </a14:m>
                <a:r>
                  <a:rPr lang="en-CA" sz="2400" dirty="0">
                    <a:latin typeface="Century Gothic" panose="020B0502020202020204" pitchFamily="34" charset="0"/>
                  </a:rPr>
                  <a:t> </a:t>
                </a:r>
              </a:p>
              <a:p>
                <a:pPr marL="0" indent="0">
                  <a:buNone/>
                </a:pPr>
                <a:r>
                  <a:rPr lang="en-CA" sz="2400" dirty="0">
                    <a:latin typeface="Century Gothic" panose="020B0502020202020204" pitchFamily="34" charset="0"/>
                  </a:rPr>
                  <a:t>Note: check aluminum clip for bending &amp; bolt bearing</a:t>
                </a:r>
              </a:p>
              <a:p>
                <a:pPr marL="0" indent="0">
                  <a:buNone/>
                </a:pPr>
                <a:r>
                  <a:rPr lang="en-CA" sz="2400" b="1" cap="all" dirty="0" err="1">
                    <a:latin typeface="Century Gothic" panose="020B0502020202020204" pitchFamily="34" charset="0"/>
                  </a:rPr>
                  <a:t>F</a:t>
                </a:r>
                <a:r>
                  <a:rPr lang="en-CA" sz="2400" b="1" cap="all" baseline="-25000" dirty="0" err="1">
                    <a:latin typeface="Century Gothic" panose="020B0502020202020204" pitchFamily="34" charset="0"/>
                  </a:rPr>
                  <a:t>x</a:t>
                </a:r>
                <a:r>
                  <a:rPr lang="en-CA" sz="2400" b="1" cap="all" baseline="30000" dirty="0" err="1">
                    <a:latin typeface="Century Gothic" panose="020B0502020202020204" pitchFamily="34" charset="0"/>
                  </a:rPr>
                  <a:t>Down</a:t>
                </a:r>
                <a:endParaRPr lang="en-CA" sz="2400" b="1" cap="all" dirty="0">
                  <a:latin typeface="Century Gothic" panose="020B0502020202020204" pitchFamily="34" charset="0"/>
                </a:endParaRPr>
              </a:p>
              <a:p>
                <a:pPr marL="0" indent="0">
                  <a:buNone/>
                </a:pPr>
                <a14:m>
                  <m:oMathPara xmlns:m="http://schemas.openxmlformats.org/officeDocument/2006/math">
                    <m:oMathParaPr>
                      <m:jc m:val="centerGroup"/>
                    </m:oMathParaPr>
                    <m:oMath xmlns:m="http://schemas.openxmlformats.org/officeDocument/2006/math">
                      <m:sSubSup>
                        <m:sSubSupPr>
                          <m:ctrlPr>
                            <a:rPr lang="en-CA" sz="2400" i="1">
                              <a:latin typeface="Cambria Math" panose="02040503050406030204" pitchFamily="18" charset="0"/>
                            </a:rPr>
                          </m:ctrlPr>
                        </m:sSubSupPr>
                        <m:e>
                          <m:r>
                            <a:rPr lang="en-CA" sz="2400" i="1">
                              <a:latin typeface="Cambria Math" panose="02040503050406030204" pitchFamily="18" charset="0"/>
                            </a:rPr>
                            <m:t>𝐹</m:t>
                          </m:r>
                        </m:e>
                        <m:sub>
                          <m:r>
                            <a:rPr lang="en-CA" sz="2400" i="1">
                              <a:latin typeface="Cambria Math" panose="02040503050406030204" pitchFamily="18" charset="0"/>
                            </a:rPr>
                            <m:t>𝑧</m:t>
                          </m:r>
                        </m:sub>
                        <m:sup>
                          <m:r>
                            <a:rPr lang="en-CA" sz="2400" i="1">
                              <a:latin typeface="Cambria Math" panose="02040503050406030204" pitchFamily="18" charset="0"/>
                            </a:rPr>
                            <m:t>𝐷𝑂𝑊𝑁</m:t>
                          </m:r>
                        </m:sup>
                      </m:sSubSup>
                      <m:r>
                        <a:rPr lang="en-CA" sz="2400" i="1">
                          <a:latin typeface="Cambria Math" panose="02040503050406030204" pitchFamily="18" charset="0"/>
                        </a:rPr>
                        <m:t>=8</m:t>
                      </m:r>
                      <m:r>
                        <a:rPr lang="en-CA" sz="2400" i="1">
                          <a:latin typeface="Cambria Math" panose="02040503050406030204" pitchFamily="18" charset="0"/>
                        </a:rPr>
                        <m:t>𝑘𝑁</m:t>
                      </m:r>
                    </m:oMath>
                  </m:oMathPara>
                </a14:m>
                <a:endParaRPr lang="en-CA" sz="2400" dirty="0">
                  <a:latin typeface="Century Gothic" panose="020B0502020202020204" pitchFamily="34" charset="0"/>
                </a:endParaRPr>
              </a:p>
              <a:p>
                <a:pPr marL="0" indent="0">
                  <a:buNone/>
                </a:pPr>
                <a:r>
                  <a:rPr lang="en-CA" sz="2400" i="1" dirty="0">
                    <a:latin typeface="Century Gothic" panose="020B0502020202020204" pitchFamily="34" charset="0"/>
                  </a:rPr>
                  <a:t> </a:t>
                </a:r>
                <a:endParaRPr lang="en-CA" sz="2400" dirty="0">
                  <a:latin typeface="Century Gothic" panose="020B0502020202020204" pitchFamily="34" charset="0"/>
                </a:endParaRPr>
              </a:p>
              <a:p>
                <a:pPr marL="0" indent="0">
                  <a:buNone/>
                </a:pPr>
                <a14:m>
                  <m:oMathPara xmlns:m="http://schemas.openxmlformats.org/officeDocument/2006/math">
                    <m:oMathParaPr>
                      <m:jc m:val="centerGroup"/>
                    </m:oMathParaPr>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𝑄</m:t>
                          </m:r>
                        </m:e>
                        <m:sub>
                          <m:r>
                            <a:rPr lang="en-CA" sz="2400" i="1">
                              <a:latin typeface="Cambria Math" panose="02040503050406030204" pitchFamily="18" charset="0"/>
                            </a:rPr>
                            <m:t>𝑟</m:t>
                          </m:r>
                        </m:sub>
                      </m:sSub>
                      <m:r>
                        <a:rPr lang="en-CA" sz="2400" i="1">
                          <a:latin typeface="Cambria Math" panose="02040503050406030204" pitchFamily="18" charset="0"/>
                        </a:rPr>
                        <m:t>=</m:t>
                      </m:r>
                      <m:r>
                        <a:rPr lang="en-CA" sz="2400" i="1">
                          <a:latin typeface="Cambria Math" panose="02040503050406030204" pitchFamily="18" charset="0"/>
                        </a:rPr>
                        <m:t>𝜙</m:t>
                      </m:r>
                      <m:sSub>
                        <m:sSubPr>
                          <m:ctrlPr>
                            <a:rPr lang="en-CA" sz="2400" i="1">
                              <a:latin typeface="Cambria Math" panose="02040503050406030204" pitchFamily="18" charset="0"/>
                            </a:rPr>
                          </m:ctrlPr>
                        </m:sSubPr>
                        <m:e>
                          <m:r>
                            <a:rPr lang="en-CA" sz="2400" i="1">
                              <a:latin typeface="Cambria Math" panose="02040503050406030204" pitchFamily="18" charset="0"/>
                            </a:rPr>
                            <m:t>𝐹</m:t>
                          </m:r>
                        </m:e>
                        <m:sub>
                          <m:r>
                            <a:rPr lang="en-CA" sz="2400" i="1">
                              <a:latin typeface="Cambria Math" panose="02040503050406030204" pitchFamily="18" charset="0"/>
                            </a:rPr>
                            <m:t>𝑐𝑝</m:t>
                          </m:r>
                        </m:sub>
                      </m:sSub>
                      <m:sSub>
                        <m:sSubPr>
                          <m:ctrlPr>
                            <a:rPr lang="en-CA" sz="2400" i="1">
                              <a:latin typeface="Cambria Math" panose="02040503050406030204" pitchFamily="18" charset="0"/>
                            </a:rPr>
                          </m:ctrlPr>
                        </m:sSubPr>
                        <m:e>
                          <m:r>
                            <a:rPr lang="en-CA" sz="2400" i="1">
                              <a:latin typeface="Cambria Math" panose="02040503050406030204" pitchFamily="18" charset="0"/>
                            </a:rPr>
                            <m:t>𝐴</m:t>
                          </m:r>
                        </m:e>
                        <m:sub>
                          <m:r>
                            <a:rPr lang="en-CA" sz="2400" i="1">
                              <a:latin typeface="Cambria Math" panose="02040503050406030204" pitchFamily="18" charset="0"/>
                            </a:rPr>
                            <m:t>𝑏</m:t>
                          </m:r>
                        </m:sub>
                      </m:sSub>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r>
                            <a:rPr lang="en-CA" sz="2400" i="1">
                              <a:latin typeface="Cambria Math" panose="02040503050406030204" pitchFamily="18" charset="0"/>
                            </a:rPr>
                            <m:t>𝐵</m:t>
                          </m:r>
                        </m:sub>
                      </m:sSub>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sSub>
                            <m:sSubPr>
                              <m:ctrlPr>
                                <a:rPr lang="en-CA" sz="2400" i="1">
                                  <a:latin typeface="Cambria Math" panose="02040503050406030204" pitchFamily="18" charset="0"/>
                                </a:rPr>
                              </m:ctrlPr>
                            </m:sSubPr>
                            <m:e>
                              <m:r>
                                <a:rPr lang="en-CA" sz="2400" i="1">
                                  <a:latin typeface="Cambria Math" panose="02040503050406030204" pitchFamily="18" charset="0"/>
                                </a:rPr>
                                <m:t>𝑍</m:t>
                              </m:r>
                            </m:e>
                            <m:sub>
                              <m:r>
                                <a:rPr lang="en-CA" sz="2400" i="1">
                                  <a:latin typeface="Cambria Math" panose="02040503050406030204" pitchFamily="18" charset="0"/>
                                </a:rPr>
                                <m:t>𝑐𝑝</m:t>
                              </m:r>
                            </m:sub>
                          </m:sSub>
                        </m:sub>
                      </m:sSub>
                    </m:oMath>
                  </m:oMathPara>
                </a14:m>
                <a:endParaRPr lang="en-CA" sz="2400" dirty="0">
                  <a:latin typeface="Century Gothic" panose="020B0502020202020204" pitchFamily="34" charset="0"/>
                </a:endParaRPr>
              </a:p>
              <a:p>
                <a:pPr marL="0" indent="0">
                  <a:buNone/>
                </a:pPr>
                <a14:m>
                  <m:oMathPara xmlns:m="http://schemas.openxmlformats.org/officeDocument/2006/math">
                    <m:oMathParaPr>
                      <m:jc m:val="centerGroup"/>
                    </m:oMathParaPr>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𝑄</m:t>
                          </m:r>
                        </m:e>
                        <m:sub>
                          <m:r>
                            <a:rPr lang="en-CA" sz="2400" i="1">
                              <a:latin typeface="Cambria Math" panose="02040503050406030204" pitchFamily="18" charset="0"/>
                            </a:rPr>
                            <m:t>𝑟</m:t>
                          </m:r>
                        </m:sub>
                      </m:sSub>
                      <m:r>
                        <a:rPr lang="en-CA" sz="2400" i="1">
                          <a:latin typeface="Cambria Math" panose="02040503050406030204" pitchFamily="18" charset="0"/>
                        </a:rPr>
                        <m:t>=0.8 </m:t>
                      </m:r>
                      <m:r>
                        <a:rPr lang="en-CA" sz="2400" i="1">
                          <a:latin typeface="Cambria Math" panose="02040503050406030204" pitchFamily="18" charset="0"/>
                        </a:rPr>
                        <m:t>𝑥</m:t>
                      </m:r>
                      <m:r>
                        <a:rPr lang="en-CA" sz="2400" i="1">
                          <a:latin typeface="Cambria Math" panose="02040503050406030204" pitchFamily="18" charset="0"/>
                        </a:rPr>
                        <m:t> 5.8 </m:t>
                      </m:r>
                      <m:r>
                        <a:rPr lang="en-CA" sz="2400" i="1">
                          <a:latin typeface="Cambria Math" panose="02040503050406030204" pitchFamily="18" charset="0"/>
                        </a:rPr>
                        <m:t>𝑥</m:t>
                      </m:r>
                      <m:r>
                        <a:rPr lang="en-CA" sz="2400" i="1">
                          <a:latin typeface="Cambria Math" panose="02040503050406030204" pitchFamily="18" charset="0"/>
                        </a:rPr>
                        <m:t> </m:t>
                      </m:r>
                      <m:d>
                        <m:dPr>
                          <m:ctrlPr>
                            <a:rPr lang="en-CA" sz="2400" i="1">
                              <a:latin typeface="Cambria Math" panose="02040503050406030204" pitchFamily="18" charset="0"/>
                            </a:rPr>
                          </m:ctrlPr>
                        </m:dPr>
                        <m:e>
                          <m:r>
                            <a:rPr lang="en-CA" sz="2400" i="1">
                              <a:latin typeface="Cambria Math" panose="02040503050406030204" pitchFamily="18" charset="0"/>
                            </a:rPr>
                            <m:t>1.0 </m:t>
                          </m:r>
                          <m:r>
                            <a:rPr lang="en-CA" sz="2400" i="1">
                              <a:latin typeface="Cambria Math" panose="02040503050406030204" pitchFamily="18" charset="0"/>
                            </a:rPr>
                            <m:t>𝑥</m:t>
                          </m:r>
                          <m:r>
                            <a:rPr lang="en-CA" sz="2400" i="1">
                              <a:latin typeface="Cambria Math" panose="02040503050406030204" pitchFamily="18" charset="0"/>
                            </a:rPr>
                            <m:t> 0.67 </m:t>
                          </m:r>
                          <m:r>
                            <a:rPr lang="en-CA" sz="2400" i="1">
                              <a:latin typeface="Cambria Math" panose="02040503050406030204" pitchFamily="18" charset="0"/>
                            </a:rPr>
                            <m:t>𝑥</m:t>
                          </m:r>
                          <m:r>
                            <a:rPr lang="en-CA" sz="2400" i="1">
                              <a:latin typeface="Cambria Math" panose="02040503050406030204" pitchFamily="18" charset="0"/>
                            </a:rPr>
                            <m:t> 1.0</m:t>
                          </m:r>
                        </m:e>
                      </m:d>
                      <m:r>
                        <a:rPr lang="en-CA" sz="2400" i="1">
                          <a:latin typeface="Cambria Math" panose="02040503050406030204" pitchFamily="18" charset="0"/>
                        </a:rPr>
                        <m:t>𝑥</m:t>
                      </m:r>
                      <m:d>
                        <m:dPr>
                          <m:ctrlPr>
                            <a:rPr lang="en-CA" sz="2400" i="1">
                              <a:latin typeface="Cambria Math" panose="02040503050406030204" pitchFamily="18" charset="0"/>
                            </a:rPr>
                          </m:ctrlPr>
                        </m:dPr>
                        <m:e>
                          <m:r>
                            <a:rPr lang="en-CA" sz="2400" i="1">
                              <a:latin typeface="Cambria Math" panose="02040503050406030204" pitchFamily="18" charset="0"/>
                            </a:rPr>
                            <m:t>215 </m:t>
                          </m:r>
                          <m:r>
                            <a:rPr lang="en-CA" sz="2400" i="1">
                              <a:latin typeface="Cambria Math" panose="02040503050406030204" pitchFamily="18" charset="0"/>
                            </a:rPr>
                            <m:t>𝑥</m:t>
                          </m:r>
                          <m:r>
                            <a:rPr lang="en-CA" sz="2400" i="1">
                              <a:latin typeface="Cambria Math" panose="02040503050406030204" pitchFamily="18" charset="0"/>
                            </a:rPr>
                            <m:t> 1200</m:t>
                          </m:r>
                        </m:e>
                      </m:d>
                      <m:r>
                        <a:rPr lang="en-CA" sz="2400" i="1">
                          <a:latin typeface="Cambria Math" panose="02040503050406030204" pitchFamily="18" charset="0"/>
                        </a:rPr>
                        <m:t>𝑥</m:t>
                      </m:r>
                      <m:r>
                        <a:rPr lang="en-CA" sz="2400" i="1">
                          <a:latin typeface="Cambria Math" panose="02040503050406030204" pitchFamily="18" charset="0"/>
                        </a:rPr>
                        <m:t>1.0</m:t>
                      </m:r>
                      <m:r>
                        <a:rPr lang="en-CA" sz="2400" i="1">
                          <a:latin typeface="Cambria Math" panose="02040503050406030204" pitchFamily="18" charset="0"/>
                        </a:rPr>
                        <m:t>𝑥</m:t>
                      </m:r>
                      <m:r>
                        <a:rPr lang="en-CA" sz="2400" i="1">
                          <a:latin typeface="Cambria Math" panose="02040503050406030204" pitchFamily="18" charset="0"/>
                        </a:rPr>
                        <m:t>1.0</m:t>
                      </m:r>
                      <m:r>
                        <a:rPr lang="en-CA" sz="2400" i="1">
                          <a:latin typeface="Cambria Math" panose="02040503050406030204" pitchFamily="18" charset="0"/>
                        </a:rPr>
                        <m:t>𝑥</m:t>
                      </m:r>
                      <m:sSup>
                        <m:sSupPr>
                          <m:ctrlPr>
                            <a:rPr lang="en-CA" sz="2400" i="1">
                              <a:latin typeface="Cambria Math" panose="02040503050406030204" pitchFamily="18" charset="0"/>
                            </a:rPr>
                          </m:ctrlPr>
                        </m:sSupPr>
                        <m:e>
                          <m:r>
                            <a:rPr lang="en-CA" sz="2400" i="1">
                              <a:latin typeface="Cambria Math" panose="02040503050406030204" pitchFamily="18" charset="0"/>
                            </a:rPr>
                            <m:t>10</m:t>
                          </m:r>
                        </m:e>
                        <m:sup>
                          <m:r>
                            <a:rPr lang="en-CA" sz="2400" i="1">
                              <a:latin typeface="Cambria Math" panose="02040503050406030204" pitchFamily="18" charset="0"/>
                            </a:rPr>
                            <m:t>−3</m:t>
                          </m:r>
                        </m:sup>
                      </m:sSup>
                      <m:r>
                        <a:rPr lang="en-CA" sz="2400" i="1">
                          <a:latin typeface="Cambria Math" panose="02040503050406030204" pitchFamily="18" charset="0"/>
                        </a:rPr>
                        <m:t>=732</m:t>
                      </m:r>
                      <m:r>
                        <a:rPr lang="en-CA" sz="2400" i="1">
                          <a:latin typeface="Cambria Math" panose="02040503050406030204" pitchFamily="18" charset="0"/>
                        </a:rPr>
                        <m:t>𝑘𝑁</m:t>
                      </m:r>
                      <m:r>
                        <a:rPr lang="en-CA" sz="2400" i="1">
                          <a:latin typeface="Cambria Math" panose="02040503050406030204" pitchFamily="18" charset="0"/>
                        </a:rPr>
                        <m:t>&gt;</m:t>
                      </m:r>
                      <m:sSub>
                        <m:sSubPr>
                          <m:ctrlPr>
                            <a:rPr lang="en-CA" sz="2400" i="1">
                              <a:latin typeface="Cambria Math" panose="02040503050406030204" pitchFamily="18" charset="0"/>
                            </a:rPr>
                          </m:ctrlPr>
                        </m:sSubPr>
                        <m:e>
                          <m:r>
                            <a:rPr lang="en-CA" sz="2400" i="1">
                              <a:latin typeface="Cambria Math" panose="02040503050406030204" pitchFamily="18" charset="0"/>
                            </a:rPr>
                            <m:t>𝑇</m:t>
                          </m:r>
                        </m:e>
                        <m:sub>
                          <m:r>
                            <a:rPr lang="en-CA" sz="2400" i="1">
                              <a:latin typeface="Cambria Math" panose="02040503050406030204" pitchFamily="18" charset="0"/>
                            </a:rPr>
                            <m:t>𝑓</m:t>
                          </m:r>
                        </m:sub>
                      </m:sSub>
                      <m:r>
                        <a:rPr lang="en-CA" sz="2400" i="1">
                          <a:latin typeface="Cambria Math" panose="02040503050406030204" pitchFamily="18" charset="0"/>
                        </a:rPr>
                        <m:t>=8 </m:t>
                      </m:r>
                      <m:r>
                        <a:rPr lang="en-CA" sz="2400" i="1">
                          <a:latin typeface="Cambria Math" panose="02040503050406030204" pitchFamily="18" charset="0"/>
                        </a:rPr>
                        <m:t>𝑘𝑁</m:t>
                      </m:r>
                      <m:r>
                        <a:rPr lang="en-CA" sz="2400" i="1">
                          <a:latin typeface="Cambria Math" panose="02040503050406030204" pitchFamily="18" charset="0"/>
                        </a:rPr>
                        <m:t> (1%) </m:t>
                      </m:r>
                    </m:oMath>
                  </m:oMathPara>
                </a14:m>
                <a:endParaRPr lang="en-CA" sz="2400" dirty="0">
                  <a:latin typeface="Century Gothic" panose="020B0502020202020204" pitchFamily="34" charset="0"/>
                </a:endParaRPr>
              </a:p>
              <a:p>
                <a:pPr marL="914400" lvl="1" indent="-457200">
                  <a:buFont typeface="+mj-lt"/>
                  <a:buAutoNum type="arabicPeriod"/>
                </a:pPr>
                <a:endParaRPr lang="en-CA" altLang="en-US" dirty="0">
                  <a:solidFill>
                    <a:schemeClr val="tx1">
                      <a:lumMod val="85000"/>
                      <a:lumOff val="15000"/>
                    </a:schemeClr>
                  </a:solidFill>
                  <a:latin typeface="Century Gothic" panose="020B0502020202020204" pitchFamily="34" charset="0"/>
                </a:endParaRPr>
              </a:p>
            </p:txBody>
          </p:sp>
        </mc:Choice>
        <mc:Fallback xmlns="">
          <p:sp>
            <p:nvSpPr>
              <p:cNvPr id="7" name="Content Placeholder 2">
                <a:extLst>
                  <a:ext uri="{FF2B5EF4-FFF2-40B4-BE49-F238E27FC236}">
                    <a16:creationId xmlns:a16="http://schemas.microsoft.com/office/drawing/2014/main" id="{FA2D0D6C-2370-44D8-8146-C5AC955178BC}"/>
                  </a:ext>
                </a:extLst>
              </p:cNvPr>
              <p:cNvSpPr>
                <a:spLocks noGrp="1" noRot="1" noChangeAspect="1" noMove="1" noResize="1" noEditPoints="1" noAdjustHandles="1" noChangeArrowheads="1" noChangeShapeType="1" noTextEdit="1"/>
              </p:cNvSpPr>
              <p:nvPr>
                <p:ph idx="1"/>
              </p:nvPr>
            </p:nvSpPr>
            <p:spPr>
              <a:xfrm>
                <a:off x="609600" y="1104627"/>
                <a:ext cx="11068050" cy="5432651"/>
              </a:xfrm>
              <a:blipFill>
                <a:blip r:embed="rId3"/>
                <a:stretch>
                  <a:fillRect l="-826" t="-2694"/>
                </a:stretch>
              </a:blipFill>
            </p:spPr>
            <p:txBody>
              <a:bodyPr/>
              <a:lstStyle/>
              <a:p>
                <a:r>
                  <a:rPr lang="en-CA">
                    <a:noFill/>
                  </a:rPr>
                  <a:t> </a:t>
                </a:r>
              </a:p>
            </p:txBody>
          </p:sp>
        </mc:Fallback>
      </mc:AlternateContent>
      <p:cxnSp>
        <p:nvCxnSpPr>
          <p:cNvPr id="13" name="Straight Arrow Connector 12">
            <a:extLst>
              <a:ext uri="{FF2B5EF4-FFF2-40B4-BE49-F238E27FC236}">
                <a16:creationId xmlns:a16="http://schemas.microsoft.com/office/drawing/2014/main" id="{F78E37AB-F783-4A1B-A8C7-C0D070CF031D}"/>
              </a:ext>
            </a:extLst>
          </p:cNvPr>
          <p:cNvCxnSpPr>
            <a:cxnSpLocks/>
          </p:cNvCxnSpPr>
          <p:nvPr/>
        </p:nvCxnSpPr>
        <p:spPr bwMode="auto">
          <a:xfrm flipV="1">
            <a:off x="11280576" y="3066777"/>
            <a:ext cx="397074" cy="434231"/>
          </a:xfrm>
          <a:prstGeom prst="straightConnector1">
            <a:avLst/>
          </a:prstGeom>
          <a:solidFill>
            <a:schemeClr val="accent1"/>
          </a:solidFill>
          <a:ln w="38100" cap="flat" cmpd="sng" algn="ctr">
            <a:solidFill>
              <a:schemeClr val="bg1"/>
            </a:solidFill>
            <a:prstDash val="solid"/>
            <a:round/>
            <a:headEnd type="none" w="med" len="med"/>
            <a:tailEnd type="oval" w="med" len="med"/>
          </a:ln>
          <a:effectLst/>
        </p:spPr>
      </p:cxnSp>
      <p:cxnSp>
        <p:nvCxnSpPr>
          <p:cNvPr id="17" name="Straight Arrow Connector 16">
            <a:extLst>
              <a:ext uri="{FF2B5EF4-FFF2-40B4-BE49-F238E27FC236}">
                <a16:creationId xmlns:a16="http://schemas.microsoft.com/office/drawing/2014/main" id="{6CE1F46E-C5BB-4F51-8460-6D19634F72AE}"/>
              </a:ext>
            </a:extLst>
          </p:cNvPr>
          <p:cNvCxnSpPr>
            <a:cxnSpLocks/>
          </p:cNvCxnSpPr>
          <p:nvPr/>
        </p:nvCxnSpPr>
        <p:spPr bwMode="auto">
          <a:xfrm flipV="1">
            <a:off x="10704512" y="4581128"/>
            <a:ext cx="807099" cy="351177"/>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6" name="Title 4">
            <a:extLst>
              <a:ext uri="{FF2B5EF4-FFF2-40B4-BE49-F238E27FC236}">
                <a16:creationId xmlns:a16="http://schemas.microsoft.com/office/drawing/2014/main" id="{8BC2BA86-1540-4D15-8DAC-22484EDB7EFE}"/>
              </a:ext>
            </a:extLst>
          </p:cNvPr>
          <p:cNvSpPr txBox="1">
            <a:spLocks/>
          </p:cNvSpPr>
          <p:nvPr/>
        </p:nvSpPr>
        <p:spPr bwMode="auto">
          <a:xfrm>
            <a:off x="9103057" y="-74013"/>
            <a:ext cx="3089945"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 Connection Design</a:t>
            </a:r>
          </a:p>
        </p:txBody>
      </p:sp>
    </p:spTree>
    <p:extLst>
      <p:ext uri="{BB962C8B-B14F-4D97-AF65-F5344CB8AC3E}">
        <p14:creationId xmlns:p14="http://schemas.microsoft.com/office/powerpoint/2010/main" val="213287321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CONNECTION DESIGN – DECK-TO-GIRDER</a:t>
            </a:r>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FA2D0D6C-2370-44D8-8146-C5AC955178BC}"/>
                  </a:ext>
                </a:extLst>
              </p:cNvPr>
              <p:cNvSpPr>
                <a:spLocks noGrp="1"/>
              </p:cNvSpPr>
              <p:nvPr>
                <p:ph idx="1"/>
              </p:nvPr>
            </p:nvSpPr>
            <p:spPr>
              <a:xfrm>
                <a:off x="609600" y="1104627"/>
                <a:ext cx="11068050" cy="5432651"/>
              </a:xfrm>
            </p:spPr>
            <p:txBody>
              <a:bodyPr>
                <a:noAutofit/>
              </a:bodyPr>
              <a:lstStyle/>
              <a:p>
                <a:pPr marL="0" indent="0">
                  <a:buNone/>
                </a:pPr>
                <a:r>
                  <a:rPr lang="en-CA" sz="2400" dirty="0">
                    <a:latin typeface="Century Gothic" panose="020B0502020202020204" pitchFamily="34" charset="0"/>
                  </a:rPr>
                  <a:t>Where,</a:t>
                </a:r>
              </a:p>
              <a:p>
                <a14:m>
                  <m:oMath xmlns:m="http://schemas.openxmlformats.org/officeDocument/2006/math">
                    <m:r>
                      <a:rPr lang="en-CA" sz="2400" i="1">
                        <a:latin typeface="Cambria Math" panose="02040503050406030204" pitchFamily="18" charset="0"/>
                      </a:rPr>
                      <m:t>𝜙</m:t>
                    </m:r>
                    <m:r>
                      <a:rPr lang="en-CA" sz="2400" i="1">
                        <a:latin typeface="Cambria Math" panose="02040503050406030204" pitchFamily="18" charset="0"/>
                      </a:rPr>
                      <m:t>=0.8</m:t>
                    </m:r>
                  </m:oMath>
                </a14:m>
                <a:endParaRPr lang="en-CA" sz="2400" dirty="0">
                  <a:latin typeface="Century Gothic" panose="020B0502020202020204" pitchFamily="34" charset="0"/>
                </a:endParaRPr>
              </a:p>
              <a:p>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𝐹</m:t>
                        </m:r>
                      </m:e>
                      <m:sub>
                        <m:r>
                          <a:rPr lang="en-CA" sz="2400" i="1">
                            <a:latin typeface="Cambria Math" panose="02040503050406030204" pitchFamily="18" charset="0"/>
                          </a:rPr>
                          <m:t>𝑐𝑝</m:t>
                        </m:r>
                      </m:sub>
                    </m:sSub>
                    <m:r>
                      <a:rPr lang="en-CA" sz="2400" i="1">
                        <a:latin typeface="Cambria Math" panose="02040503050406030204" pitchFamily="18" charset="0"/>
                      </a:rPr>
                      <m:t>=</m:t>
                    </m:r>
                    <m:sSub>
                      <m:sSubPr>
                        <m:ctrlPr>
                          <a:rPr lang="en-CA" sz="2400" i="1">
                            <a:latin typeface="Cambria Math" panose="02040503050406030204" pitchFamily="18" charset="0"/>
                          </a:rPr>
                        </m:ctrlPr>
                      </m:sSubPr>
                      <m:e>
                        <m:r>
                          <a:rPr lang="en-CA" sz="2400" i="1">
                            <a:latin typeface="Cambria Math" panose="02040503050406030204" pitchFamily="18" charset="0"/>
                          </a:rPr>
                          <m:t>𝑓</m:t>
                        </m:r>
                      </m:e>
                      <m:sub>
                        <m:r>
                          <a:rPr lang="en-CA" sz="2400" i="1">
                            <a:latin typeface="Cambria Math" panose="02040503050406030204" pitchFamily="18" charset="0"/>
                          </a:rPr>
                          <m:t>𝑐𝑝</m:t>
                        </m:r>
                        <m:r>
                          <a:rPr lang="en-CA" sz="2400" i="1">
                            <a:latin typeface="Cambria Math" panose="02040503050406030204" pitchFamily="18" charset="0"/>
                          </a:rPr>
                          <m:t> </m:t>
                        </m:r>
                      </m:sub>
                    </m:sSub>
                    <m:d>
                      <m:dPr>
                        <m:ctrlPr>
                          <a:rPr lang="en-CA" sz="2400" i="1">
                            <a:latin typeface="Cambria Math" panose="02040503050406030204" pitchFamily="18" charset="0"/>
                          </a:rPr>
                        </m:ctrlPr>
                      </m:dPr>
                      <m:e>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r>
                              <a:rPr lang="en-CA" sz="2400" i="1">
                                <a:latin typeface="Cambria Math" panose="02040503050406030204" pitchFamily="18" charset="0"/>
                              </a:rPr>
                              <m:t>𝐷</m:t>
                            </m:r>
                          </m:sub>
                        </m:sSub>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sSub>
                              <m:sSubPr>
                                <m:ctrlPr>
                                  <a:rPr lang="en-CA" sz="2400" i="1">
                                    <a:latin typeface="Cambria Math" panose="02040503050406030204" pitchFamily="18" charset="0"/>
                                  </a:rPr>
                                </m:ctrlPr>
                              </m:sSubPr>
                              <m:e>
                                <m:r>
                                  <a:rPr lang="en-CA" sz="2400" i="1">
                                    <a:latin typeface="Cambria Math" panose="02040503050406030204" pitchFamily="18" charset="0"/>
                                  </a:rPr>
                                  <m:t>𝑆</m:t>
                                </m:r>
                              </m:e>
                              <m:sub>
                                <m:r>
                                  <a:rPr lang="en-CA" sz="2400" i="1">
                                    <a:latin typeface="Cambria Math" panose="02040503050406030204" pitchFamily="18" charset="0"/>
                                  </a:rPr>
                                  <m:t>𝑐𝑝</m:t>
                                </m:r>
                              </m:sub>
                            </m:sSub>
                          </m:sub>
                        </m:sSub>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r>
                              <a:rPr lang="en-CA" sz="2400" i="1">
                                <a:latin typeface="Cambria Math" panose="02040503050406030204" pitchFamily="18" charset="0"/>
                              </a:rPr>
                              <m:t>𝑇</m:t>
                            </m:r>
                          </m:sub>
                        </m:sSub>
                      </m:e>
                    </m:d>
                    <m:r>
                      <a:rPr lang="en-CA" sz="2400" i="1">
                        <a:latin typeface="Cambria Math" panose="02040503050406030204" pitchFamily="18" charset="0"/>
                      </a:rPr>
                      <m:t> </m:t>
                    </m:r>
                  </m:oMath>
                </a14:m>
                <a:endParaRPr lang="en-CA" sz="2400" dirty="0">
                  <a:latin typeface="Century Gothic" panose="020B0502020202020204" pitchFamily="34" charset="0"/>
                </a:endParaRPr>
              </a:p>
              <a:p>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𝑓</m:t>
                        </m:r>
                      </m:e>
                      <m:sub>
                        <m:r>
                          <a:rPr lang="en-CA" sz="2400" i="1">
                            <a:latin typeface="Cambria Math" panose="02040503050406030204" pitchFamily="18" charset="0"/>
                          </a:rPr>
                          <m:t>𝑐𝑝</m:t>
                        </m:r>
                      </m:sub>
                    </m:sSub>
                    <m:r>
                      <a:rPr lang="en-CA" sz="2400" i="1">
                        <a:latin typeface="Cambria Math" panose="02040503050406030204" pitchFamily="18" charset="0"/>
                      </a:rPr>
                      <m:t>=5.8</m:t>
                    </m:r>
                    <m:r>
                      <a:rPr lang="en-CA" sz="2400" i="1">
                        <a:latin typeface="Cambria Math" panose="02040503050406030204" pitchFamily="18" charset="0"/>
                      </a:rPr>
                      <m:t>𝑀𝑃𝑎</m:t>
                    </m:r>
                  </m:oMath>
                </a14:m>
                <a:endParaRPr lang="en-CA" sz="2400" dirty="0">
                  <a:latin typeface="Century Gothic" panose="020B0502020202020204" pitchFamily="34" charset="0"/>
                </a:endParaRPr>
              </a:p>
              <a:p>
                <a:r>
                  <a:rPr lang="en-CA" sz="2400" i="1" dirty="0">
                    <a:latin typeface="Century Gothic" panose="020B0502020202020204" pitchFamily="34" charset="0"/>
                  </a:rPr>
                  <a:t> </a:t>
                </a:r>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r>
                          <a:rPr lang="en-CA" sz="2400" i="1">
                            <a:latin typeface="Cambria Math" panose="02040503050406030204" pitchFamily="18" charset="0"/>
                          </a:rPr>
                          <m:t>𝐷</m:t>
                        </m:r>
                      </m:sub>
                    </m:sSub>
                    <m:r>
                      <a:rPr lang="en-CA" sz="2400" i="1">
                        <a:latin typeface="Cambria Math" panose="02040503050406030204" pitchFamily="18" charset="0"/>
                      </a:rPr>
                      <m:t>=1.0</m:t>
                    </m:r>
                  </m:oMath>
                </a14:m>
                <a:endParaRPr lang="en-CA" sz="2400" dirty="0">
                  <a:latin typeface="Century Gothic" panose="020B0502020202020204" pitchFamily="34" charset="0"/>
                </a:endParaRPr>
              </a:p>
              <a:p>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sSub>
                          <m:sSubPr>
                            <m:ctrlPr>
                              <a:rPr lang="en-CA" sz="2400" i="1">
                                <a:latin typeface="Cambria Math" panose="02040503050406030204" pitchFamily="18" charset="0"/>
                              </a:rPr>
                            </m:ctrlPr>
                          </m:sSubPr>
                          <m:e>
                            <m:r>
                              <a:rPr lang="en-CA" sz="2400" i="1">
                                <a:latin typeface="Cambria Math" panose="02040503050406030204" pitchFamily="18" charset="0"/>
                              </a:rPr>
                              <m:t>𝑠</m:t>
                            </m:r>
                          </m:e>
                          <m:sub>
                            <m:r>
                              <a:rPr lang="en-CA" sz="2400" i="1">
                                <a:latin typeface="Cambria Math" panose="02040503050406030204" pitchFamily="18" charset="0"/>
                              </a:rPr>
                              <m:t>𝑐𝑝</m:t>
                            </m:r>
                          </m:sub>
                        </m:sSub>
                      </m:sub>
                    </m:sSub>
                    <m:r>
                      <a:rPr lang="en-CA" sz="2400" i="1">
                        <a:latin typeface="Cambria Math" panose="02040503050406030204" pitchFamily="18" charset="0"/>
                      </a:rPr>
                      <m:t>=0.67 (</m:t>
                    </m:r>
                    <m:r>
                      <a:rPr lang="en-CA" sz="2400" i="1" smtClean="0">
                        <a:latin typeface="Cambria Math" panose="02040503050406030204" pitchFamily="18" charset="0"/>
                      </a:rPr>
                      <m:t>𝑊</m:t>
                    </m:r>
                    <m:r>
                      <a:rPr lang="en-CA" sz="2400" b="0" i="1" smtClean="0">
                        <a:latin typeface="Cambria Math" panose="02040503050406030204" pitchFamily="18" charset="0"/>
                      </a:rPr>
                      <m:t>𝑒𝑡</m:t>
                    </m:r>
                    <m:r>
                      <a:rPr lang="en-CA" sz="2400" i="1" smtClean="0">
                        <a:latin typeface="Cambria Math" panose="02040503050406030204" pitchFamily="18" charset="0"/>
                      </a:rPr>
                      <m:t> </m:t>
                    </m:r>
                    <m:r>
                      <a:rPr lang="en-CA" sz="2400" b="0" i="1" smtClean="0">
                        <a:latin typeface="Cambria Math" panose="02040503050406030204" pitchFamily="18" charset="0"/>
                      </a:rPr>
                      <m:t>𝑠𝑒𝑟𝑣𝑖𝑐𝑒</m:t>
                    </m:r>
                    <m:r>
                      <a:rPr lang="en-CA" sz="2400" b="0" i="1" smtClean="0">
                        <a:latin typeface="Cambria Math" panose="02040503050406030204" pitchFamily="18" charset="0"/>
                      </a:rPr>
                      <m:t> </m:t>
                    </m:r>
                    <m:r>
                      <a:rPr lang="en-CA" sz="2400" b="0" i="1" smtClean="0">
                        <a:latin typeface="Cambria Math" panose="02040503050406030204" pitchFamily="18" charset="0"/>
                      </a:rPr>
                      <m:t>𝑐𝑜𝑛𝑑𝑖𝑡𝑖𝑜𝑛</m:t>
                    </m:r>
                    <m:r>
                      <a:rPr lang="en-CA" sz="2400" b="0" i="1" smtClean="0">
                        <a:latin typeface="Cambria Math" panose="02040503050406030204" pitchFamily="18" charset="0"/>
                      </a:rPr>
                      <m:t> </m:t>
                    </m:r>
                    <m:r>
                      <a:rPr lang="en-CA" sz="2400" b="0" i="1" smtClean="0">
                        <a:latin typeface="Cambria Math" panose="02040503050406030204" pitchFamily="18" charset="0"/>
                      </a:rPr>
                      <m:t>𝑎𝑡</m:t>
                    </m:r>
                    <m:r>
                      <a:rPr lang="en-CA" sz="2400" b="0" i="1" smtClean="0">
                        <a:latin typeface="Cambria Math" panose="02040503050406030204" pitchFamily="18" charset="0"/>
                      </a:rPr>
                      <m:t> </m:t>
                    </m:r>
                    <m:r>
                      <a:rPr lang="en-CA" sz="2400" b="0" i="1" smtClean="0">
                        <a:latin typeface="Cambria Math" panose="02040503050406030204" pitchFamily="18" charset="0"/>
                      </a:rPr>
                      <m:t>𝑐𝑜𝑛𝑛𝑒𝑐𝑡𝑖𝑜𝑛</m:t>
                    </m:r>
                    <m:r>
                      <a:rPr lang="en-CA" sz="2400" i="1">
                        <a:latin typeface="Cambria Math" panose="02040503050406030204" pitchFamily="18" charset="0"/>
                      </a:rPr>
                      <m:t>)</m:t>
                    </m:r>
                  </m:oMath>
                </a14:m>
                <a:endParaRPr lang="en-CA" sz="2400" dirty="0">
                  <a:latin typeface="Century Gothic" panose="020B0502020202020204" pitchFamily="34" charset="0"/>
                </a:endParaRPr>
              </a:p>
              <a:p>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r>
                          <a:rPr lang="en-CA" sz="2400" i="1">
                            <a:latin typeface="Cambria Math" panose="02040503050406030204" pitchFamily="18" charset="0"/>
                          </a:rPr>
                          <m:t>𝑇</m:t>
                        </m:r>
                      </m:sub>
                    </m:sSub>
                    <m:r>
                      <a:rPr lang="en-CA" sz="2400" i="1">
                        <a:latin typeface="Cambria Math" panose="02040503050406030204" pitchFamily="18" charset="0"/>
                      </a:rPr>
                      <m:t>=1.0</m:t>
                    </m:r>
                  </m:oMath>
                </a14:m>
                <a:endParaRPr lang="en-CA" sz="2400" dirty="0">
                  <a:latin typeface="Century Gothic" panose="020B0502020202020204" pitchFamily="34" charset="0"/>
                </a:endParaRPr>
              </a:p>
              <a:p>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r>
                          <a:rPr lang="en-CA" sz="2400" i="1">
                            <a:latin typeface="Cambria Math" panose="02040503050406030204" pitchFamily="18" charset="0"/>
                          </a:rPr>
                          <m:t>𝐵</m:t>
                        </m:r>
                      </m:sub>
                    </m:sSub>
                    <m:r>
                      <a:rPr lang="en-CA" sz="2400" i="1">
                        <a:latin typeface="Cambria Math" panose="02040503050406030204" pitchFamily="18" charset="0"/>
                      </a:rPr>
                      <m:t>=1.0</m:t>
                    </m:r>
                  </m:oMath>
                </a14:m>
                <a:endParaRPr lang="en-CA" sz="2400" dirty="0">
                  <a:latin typeface="Century Gothic" panose="020B0502020202020204" pitchFamily="34" charset="0"/>
                </a:endParaRPr>
              </a:p>
              <a:p>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sSub>
                          <m:sSubPr>
                            <m:ctrlPr>
                              <a:rPr lang="en-CA" sz="2400" i="1">
                                <a:latin typeface="Cambria Math" panose="02040503050406030204" pitchFamily="18" charset="0"/>
                              </a:rPr>
                            </m:ctrlPr>
                          </m:sSubPr>
                          <m:e>
                            <m:r>
                              <a:rPr lang="en-CA" sz="2400" i="1">
                                <a:latin typeface="Cambria Math" panose="02040503050406030204" pitchFamily="18" charset="0"/>
                              </a:rPr>
                              <m:t>𝑧</m:t>
                            </m:r>
                          </m:e>
                          <m:sub>
                            <m:r>
                              <a:rPr lang="en-CA" sz="2400" i="1">
                                <a:latin typeface="Cambria Math" panose="02040503050406030204" pitchFamily="18" charset="0"/>
                              </a:rPr>
                              <m:t>𝑐𝑝</m:t>
                            </m:r>
                          </m:sub>
                        </m:sSub>
                      </m:sub>
                    </m:sSub>
                    <m:r>
                      <a:rPr lang="en-CA" sz="2400" i="1">
                        <a:latin typeface="Cambria Math" panose="02040503050406030204" pitchFamily="18" charset="0"/>
                      </a:rPr>
                      <m:t>=1.0</m:t>
                    </m:r>
                  </m:oMath>
                </a14:m>
                <a:r>
                  <a:rPr lang="en-CA" sz="2400" i="1" dirty="0">
                    <a:latin typeface="Century Gothic" panose="020B0502020202020204" pitchFamily="34" charset="0"/>
                  </a:rPr>
                  <a:t> </a:t>
                </a:r>
                <a:endParaRPr lang="en-CA" sz="2400" dirty="0">
                  <a:latin typeface="Century Gothic" panose="020B0502020202020204" pitchFamily="34" charset="0"/>
                </a:endParaRPr>
              </a:p>
              <a:p>
                <a:pPr>
                  <a:lnSpc>
                    <a:spcPct val="120000"/>
                  </a:lnSpc>
                </a:pPr>
                <a:endParaRPr lang="en-CA" altLang="en-US" sz="2000" dirty="0">
                  <a:solidFill>
                    <a:schemeClr val="tx1">
                      <a:lumMod val="85000"/>
                      <a:lumOff val="15000"/>
                    </a:schemeClr>
                  </a:solidFill>
                  <a:latin typeface="Century Gothic" panose="020B0502020202020204" pitchFamily="34" charset="0"/>
                </a:endParaRPr>
              </a:p>
              <a:p>
                <a:pPr eaLnBrk="1" hangingPunct="1"/>
                <a:endParaRPr lang="en-CA" altLang="en-US" sz="1000" dirty="0">
                  <a:solidFill>
                    <a:schemeClr val="tx1">
                      <a:lumMod val="85000"/>
                      <a:lumOff val="15000"/>
                    </a:schemeClr>
                  </a:solidFill>
                  <a:latin typeface="Century Gothic" panose="020B0502020202020204" pitchFamily="34" charset="0"/>
                </a:endParaRPr>
              </a:p>
              <a:p>
                <a:pPr marL="914400" lvl="1" indent="-457200">
                  <a:buFont typeface="+mj-lt"/>
                  <a:buAutoNum type="arabicPeriod"/>
                </a:pPr>
                <a:endParaRPr lang="en-CA" altLang="en-US" dirty="0">
                  <a:solidFill>
                    <a:schemeClr val="tx1">
                      <a:lumMod val="85000"/>
                      <a:lumOff val="15000"/>
                    </a:schemeClr>
                  </a:solidFill>
                  <a:latin typeface="Century Gothic" panose="020B0502020202020204" pitchFamily="34" charset="0"/>
                </a:endParaRPr>
              </a:p>
              <a:p>
                <a:pPr marL="914400" lvl="1" indent="-457200">
                  <a:buFont typeface="+mj-lt"/>
                  <a:buAutoNum type="arabicPeriod"/>
                </a:pPr>
                <a:endParaRPr lang="en-CA" altLang="en-US" dirty="0">
                  <a:solidFill>
                    <a:schemeClr val="tx1">
                      <a:lumMod val="85000"/>
                      <a:lumOff val="15000"/>
                    </a:schemeClr>
                  </a:solidFill>
                  <a:latin typeface="Century Gothic" panose="020B0502020202020204" pitchFamily="34" charset="0"/>
                </a:endParaRPr>
              </a:p>
              <a:p>
                <a:pPr marL="914400" lvl="1" indent="-457200">
                  <a:buFont typeface="+mj-lt"/>
                  <a:buAutoNum type="arabicPeriod"/>
                </a:pPr>
                <a:endParaRPr lang="en-CA" altLang="en-US" dirty="0">
                  <a:solidFill>
                    <a:schemeClr val="tx1">
                      <a:lumMod val="85000"/>
                      <a:lumOff val="15000"/>
                    </a:schemeClr>
                  </a:solidFill>
                  <a:latin typeface="Century Gothic" panose="020B0502020202020204" pitchFamily="34" charset="0"/>
                </a:endParaRPr>
              </a:p>
            </p:txBody>
          </p:sp>
        </mc:Choice>
        <mc:Fallback xmlns="">
          <p:sp>
            <p:nvSpPr>
              <p:cNvPr id="7" name="Content Placeholder 2">
                <a:extLst>
                  <a:ext uri="{FF2B5EF4-FFF2-40B4-BE49-F238E27FC236}">
                    <a16:creationId xmlns:a16="http://schemas.microsoft.com/office/drawing/2014/main" id="{FA2D0D6C-2370-44D8-8146-C5AC955178BC}"/>
                  </a:ext>
                </a:extLst>
              </p:cNvPr>
              <p:cNvSpPr>
                <a:spLocks noGrp="1" noRot="1" noChangeAspect="1" noMove="1" noResize="1" noEditPoints="1" noAdjustHandles="1" noChangeArrowheads="1" noChangeShapeType="1" noTextEdit="1"/>
              </p:cNvSpPr>
              <p:nvPr>
                <p:ph idx="1"/>
              </p:nvPr>
            </p:nvSpPr>
            <p:spPr>
              <a:xfrm>
                <a:off x="609600" y="1104627"/>
                <a:ext cx="11068050" cy="5432651"/>
              </a:xfrm>
              <a:blipFill>
                <a:blip r:embed="rId3"/>
                <a:stretch>
                  <a:fillRect l="-826" t="-1571"/>
                </a:stretch>
              </a:blipFill>
            </p:spPr>
            <p:txBody>
              <a:bodyPr/>
              <a:lstStyle/>
              <a:p>
                <a:r>
                  <a:rPr lang="en-CA">
                    <a:noFill/>
                  </a:rPr>
                  <a:t> </a:t>
                </a:r>
              </a:p>
            </p:txBody>
          </p:sp>
        </mc:Fallback>
      </mc:AlternateContent>
      <p:cxnSp>
        <p:nvCxnSpPr>
          <p:cNvPr id="13" name="Straight Arrow Connector 12">
            <a:extLst>
              <a:ext uri="{FF2B5EF4-FFF2-40B4-BE49-F238E27FC236}">
                <a16:creationId xmlns:a16="http://schemas.microsoft.com/office/drawing/2014/main" id="{F78E37AB-F783-4A1B-A8C7-C0D070CF031D}"/>
              </a:ext>
            </a:extLst>
          </p:cNvPr>
          <p:cNvCxnSpPr>
            <a:cxnSpLocks/>
          </p:cNvCxnSpPr>
          <p:nvPr/>
        </p:nvCxnSpPr>
        <p:spPr bwMode="auto">
          <a:xfrm flipV="1">
            <a:off x="11280576" y="3066777"/>
            <a:ext cx="397074" cy="434231"/>
          </a:xfrm>
          <a:prstGeom prst="straightConnector1">
            <a:avLst/>
          </a:prstGeom>
          <a:solidFill>
            <a:schemeClr val="accent1"/>
          </a:solidFill>
          <a:ln w="38100" cap="flat" cmpd="sng" algn="ctr">
            <a:solidFill>
              <a:schemeClr val="bg1"/>
            </a:solidFill>
            <a:prstDash val="solid"/>
            <a:round/>
            <a:headEnd type="none" w="med" len="med"/>
            <a:tailEnd type="oval" w="med" len="med"/>
          </a:ln>
          <a:effectLst/>
        </p:spPr>
      </p:cxnSp>
      <p:cxnSp>
        <p:nvCxnSpPr>
          <p:cNvPr id="17" name="Straight Arrow Connector 16">
            <a:extLst>
              <a:ext uri="{FF2B5EF4-FFF2-40B4-BE49-F238E27FC236}">
                <a16:creationId xmlns:a16="http://schemas.microsoft.com/office/drawing/2014/main" id="{6CE1F46E-C5BB-4F51-8460-6D19634F72AE}"/>
              </a:ext>
            </a:extLst>
          </p:cNvPr>
          <p:cNvCxnSpPr>
            <a:cxnSpLocks/>
          </p:cNvCxnSpPr>
          <p:nvPr/>
        </p:nvCxnSpPr>
        <p:spPr bwMode="auto">
          <a:xfrm flipV="1">
            <a:off x="10704512" y="4581128"/>
            <a:ext cx="807099" cy="351177"/>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6" name="Title 4">
            <a:extLst>
              <a:ext uri="{FF2B5EF4-FFF2-40B4-BE49-F238E27FC236}">
                <a16:creationId xmlns:a16="http://schemas.microsoft.com/office/drawing/2014/main" id="{64DA4AA2-0EF3-4AB6-9242-0B01102F117D}"/>
              </a:ext>
            </a:extLst>
          </p:cNvPr>
          <p:cNvSpPr txBox="1">
            <a:spLocks/>
          </p:cNvSpPr>
          <p:nvPr/>
        </p:nvSpPr>
        <p:spPr bwMode="auto">
          <a:xfrm>
            <a:off x="9103057" y="-74013"/>
            <a:ext cx="3089945"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 Connection Design</a:t>
            </a:r>
          </a:p>
        </p:txBody>
      </p:sp>
    </p:spTree>
    <p:extLst>
      <p:ext uri="{BB962C8B-B14F-4D97-AF65-F5344CB8AC3E}">
        <p14:creationId xmlns:p14="http://schemas.microsoft.com/office/powerpoint/2010/main" val="6351133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CONNECTION DESIGN – DECK-TO-STIFFENER</a:t>
            </a:r>
          </a:p>
        </p:txBody>
      </p:sp>
      <p:sp>
        <p:nvSpPr>
          <p:cNvPr id="7" name="Content Placeholder 2">
            <a:extLst>
              <a:ext uri="{FF2B5EF4-FFF2-40B4-BE49-F238E27FC236}">
                <a16:creationId xmlns:a16="http://schemas.microsoft.com/office/drawing/2014/main" id="{FA2D0D6C-2370-44D8-8146-C5AC955178BC}"/>
              </a:ext>
            </a:extLst>
          </p:cNvPr>
          <p:cNvSpPr>
            <a:spLocks noGrp="1"/>
          </p:cNvSpPr>
          <p:nvPr>
            <p:ph idx="1"/>
          </p:nvPr>
        </p:nvSpPr>
        <p:spPr>
          <a:xfrm>
            <a:off x="609600" y="1104627"/>
            <a:ext cx="11068050" cy="5432651"/>
          </a:xfrm>
        </p:spPr>
        <p:txBody>
          <a:bodyPr>
            <a:noAutofit/>
          </a:bodyPr>
          <a:lstStyle/>
          <a:p>
            <a:pPr marL="0" indent="0">
              <a:buNone/>
            </a:pPr>
            <a:r>
              <a:rPr lang="en-CA" sz="2400" dirty="0">
                <a:latin typeface="Century Gothic" panose="020B0502020202020204" pitchFamily="34" charset="0"/>
              </a:rPr>
              <a:t>The deck-to-stiffener beam connection is based on the work of Witmer et al. The design is as follows:</a:t>
            </a:r>
          </a:p>
          <a:p>
            <a:pPr lvl="0"/>
            <a:r>
              <a:rPr lang="en-CA" sz="2400" dirty="0">
                <a:latin typeface="Century Gothic" panose="020B0502020202020204" pitchFamily="34" charset="0"/>
              </a:rPr>
              <a:t>Stiffener beam bolt forces determined per “Reinforcing Transverse Glued-laminated Deck Panels with Through-bolted Glued-laminated Stiffener Beams” ASCE Journal of Bridge Engineering paper</a:t>
            </a:r>
          </a:p>
          <a:p>
            <a:pPr lvl="0"/>
            <a:r>
              <a:rPr lang="en-CA" sz="2400" dirty="0">
                <a:latin typeface="Century Gothic" panose="020B0502020202020204" pitchFamily="34" charset="0"/>
              </a:rPr>
              <a:t>Stiffener beam moments and shears determined per “Simplified Design Procedure for Glued-Laminated Bridge Decks” by </a:t>
            </a:r>
            <a:r>
              <a:rPr lang="en-CA" sz="2400" dirty="0" err="1">
                <a:latin typeface="Century Gothic" panose="020B0502020202020204" pitchFamily="34" charset="0"/>
              </a:rPr>
              <a:t>McCatcheon</a:t>
            </a:r>
            <a:r>
              <a:rPr lang="en-CA" sz="2400" dirty="0">
                <a:latin typeface="Century Gothic" panose="020B0502020202020204" pitchFamily="34" charset="0"/>
              </a:rPr>
              <a:t> and </a:t>
            </a:r>
            <a:r>
              <a:rPr lang="en-CA" sz="2400" dirty="0" err="1">
                <a:latin typeface="Century Gothic" panose="020B0502020202020204" pitchFamily="34" charset="0"/>
              </a:rPr>
              <a:t>Taomi</a:t>
            </a:r>
            <a:endParaRPr lang="en-CA" sz="2400" dirty="0">
              <a:latin typeface="Century Gothic" panose="020B0502020202020204" pitchFamily="34" charset="0"/>
            </a:endParaRPr>
          </a:p>
          <a:p>
            <a:pPr lvl="0"/>
            <a:r>
              <a:rPr lang="en-CA" sz="2400" dirty="0">
                <a:latin typeface="Century Gothic" panose="020B0502020202020204" pitchFamily="34" charset="0"/>
              </a:rPr>
              <a:t>Strength design per the CHBDC</a:t>
            </a:r>
            <a:endParaRPr lang="en-CA" altLang="en-US" dirty="0">
              <a:solidFill>
                <a:schemeClr val="tx1">
                  <a:lumMod val="85000"/>
                  <a:lumOff val="15000"/>
                </a:schemeClr>
              </a:solidFill>
              <a:latin typeface="Century Gothic" panose="020B0502020202020204" pitchFamily="34" charset="0"/>
            </a:endParaRPr>
          </a:p>
          <a:p>
            <a:pPr marL="914400" lvl="1" indent="-457200">
              <a:buFont typeface="+mj-lt"/>
              <a:buAutoNum type="arabicPeriod"/>
            </a:pPr>
            <a:endParaRPr lang="en-CA" altLang="en-US" dirty="0">
              <a:solidFill>
                <a:schemeClr val="tx1">
                  <a:lumMod val="85000"/>
                  <a:lumOff val="15000"/>
                </a:schemeClr>
              </a:solidFill>
              <a:latin typeface="Century Gothic" panose="020B0502020202020204" pitchFamily="34" charset="0"/>
            </a:endParaRPr>
          </a:p>
        </p:txBody>
      </p:sp>
      <p:cxnSp>
        <p:nvCxnSpPr>
          <p:cNvPr id="13" name="Straight Arrow Connector 12">
            <a:extLst>
              <a:ext uri="{FF2B5EF4-FFF2-40B4-BE49-F238E27FC236}">
                <a16:creationId xmlns:a16="http://schemas.microsoft.com/office/drawing/2014/main" id="{F78E37AB-F783-4A1B-A8C7-C0D070CF031D}"/>
              </a:ext>
            </a:extLst>
          </p:cNvPr>
          <p:cNvCxnSpPr>
            <a:cxnSpLocks/>
          </p:cNvCxnSpPr>
          <p:nvPr/>
        </p:nvCxnSpPr>
        <p:spPr bwMode="auto">
          <a:xfrm flipV="1">
            <a:off x="11280576" y="3066777"/>
            <a:ext cx="397074" cy="434231"/>
          </a:xfrm>
          <a:prstGeom prst="straightConnector1">
            <a:avLst/>
          </a:prstGeom>
          <a:solidFill>
            <a:schemeClr val="accent1"/>
          </a:solidFill>
          <a:ln w="38100" cap="flat" cmpd="sng" algn="ctr">
            <a:solidFill>
              <a:schemeClr val="bg1"/>
            </a:solidFill>
            <a:prstDash val="solid"/>
            <a:round/>
            <a:headEnd type="none" w="med" len="med"/>
            <a:tailEnd type="oval" w="med" len="med"/>
          </a:ln>
          <a:effectLst/>
        </p:spPr>
      </p:cxnSp>
      <p:cxnSp>
        <p:nvCxnSpPr>
          <p:cNvPr id="17" name="Straight Arrow Connector 16">
            <a:extLst>
              <a:ext uri="{FF2B5EF4-FFF2-40B4-BE49-F238E27FC236}">
                <a16:creationId xmlns:a16="http://schemas.microsoft.com/office/drawing/2014/main" id="{6CE1F46E-C5BB-4F51-8460-6D19634F72AE}"/>
              </a:ext>
            </a:extLst>
          </p:cNvPr>
          <p:cNvCxnSpPr>
            <a:cxnSpLocks/>
          </p:cNvCxnSpPr>
          <p:nvPr/>
        </p:nvCxnSpPr>
        <p:spPr bwMode="auto">
          <a:xfrm flipV="1">
            <a:off x="10704512" y="4581128"/>
            <a:ext cx="807099" cy="351177"/>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pic>
        <p:nvPicPr>
          <p:cNvPr id="6" name="Picture 1">
            <a:extLst>
              <a:ext uri="{FF2B5EF4-FFF2-40B4-BE49-F238E27FC236}">
                <a16:creationId xmlns:a16="http://schemas.microsoft.com/office/drawing/2014/main" id="{7B92203B-1558-4BB4-9EA4-699C605DDC64}"/>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212952" y="3760788"/>
            <a:ext cx="4191000"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4">
            <a:extLst>
              <a:ext uri="{FF2B5EF4-FFF2-40B4-BE49-F238E27FC236}">
                <a16:creationId xmlns:a16="http://schemas.microsoft.com/office/drawing/2014/main" id="{0906C0C5-08F7-42B4-A7CE-6878D6926A2B}"/>
              </a:ext>
            </a:extLst>
          </p:cNvPr>
          <p:cNvSpPr txBox="1">
            <a:spLocks/>
          </p:cNvSpPr>
          <p:nvPr/>
        </p:nvSpPr>
        <p:spPr bwMode="auto">
          <a:xfrm>
            <a:off x="9103057" y="-74013"/>
            <a:ext cx="3089945"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 Connection Design</a:t>
            </a:r>
          </a:p>
        </p:txBody>
      </p:sp>
    </p:spTree>
    <p:extLst>
      <p:ext uri="{BB962C8B-B14F-4D97-AF65-F5344CB8AC3E}">
        <p14:creationId xmlns:p14="http://schemas.microsoft.com/office/powerpoint/2010/main" val="342332321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CONNECTION DESIGN – DECK-TO-STIFFENER</a:t>
            </a:r>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FA2D0D6C-2370-44D8-8146-C5AC955178BC}"/>
                  </a:ext>
                </a:extLst>
              </p:cNvPr>
              <p:cNvSpPr>
                <a:spLocks noGrp="1"/>
              </p:cNvSpPr>
              <p:nvPr>
                <p:ph idx="1"/>
              </p:nvPr>
            </p:nvSpPr>
            <p:spPr>
              <a:xfrm>
                <a:off x="609600" y="1104627"/>
                <a:ext cx="11068050" cy="5432651"/>
              </a:xfrm>
            </p:spPr>
            <p:txBody>
              <a:bodyPr>
                <a:noAutofit/>
              </a:bodyPr>
              <a:lstStyle/>
              <a:p>
                <a:pPr marL="0" indent="0">
                  <a:buNone/>
                </a:pPr>
                <a:r>
                  <a:rPr lang="en-CA" sz="2400" b="1" u="sng" dirty="0">
                    <a:latin typeface="Century Gothic" panose="020B0502020202020204" pitchFamily="34" charset="0"/>
                  </a:rPr>
                  <a:t>1) Longitudinal Moment and Shear to be transferred by Stiffener Beams</a:t>
                </a:r>
              </a:p>
              <a:p>
                <a:pPr marL="0" indent="0">
                  <a:buNone/>
                </a:pPr>
                <a:endParaRPr lang="en-CA" sz="240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CA" sz="2400" i="1">
                          <a:latin typeface="Cambria Math" panose="02040503050406030204" pitchFamily="18" charset="0"/>
                        </a:rPr>
                        <m:t>𝑃</m:t>
                      </m:r>
                      <m:r>
                        <a:rPr lang="en-CA" sz="2400" i="1">
                          <a:latin typeface="Cambria Math" panose="02040503050406030204" pitchFamily="18" charset="0"/>
                        </a:rPr>
                        <m:t>=87.5</m:t>
                      </m:r>
                      <m:r>
                        <a:rPr lang="en-CA" sz="2400" i="1">
                          <a:latin typeface="Cambria Math" panose="02040503050406030204" pitchFamily="18" charset="0"/>
                        </a:rPr>
                        <m:t>𝑘𝑁</m:t>
                      </m:r>
                      <m:r>
                        <a:rPr lang="en-CA" sz="2400" i="1">
                          <a:latin typeface="Cambria Math" panose="02040503050406030204" pitchFamily="18" charset="0"/>
                        </a:rPr>
                        <m:t>=19646</m:t>
                      </m:r>
                      <m:r>
                        <a:rPr lang="en-CA" sz="2400" i="1">
                          <a:latin typeface="Cambria Math" panose="02040503050406030204" pitchFamily="18" charset="0"/>
                        </a:rPr>
                        <m:t>𝑙𝑏</m:t>
                      </m:r>
                      <m:r>
                        <a:rPr lang="en-CA" sz="2400" i="1">
                          <a:latin typeface="Cambria Math" panose="02040503050406030204" pitchFamily="18" charset="0"/>
                        </a:rPr>
                        <m:t> (</m:t>
                      </m:r>
                      <m:r>
                        <a:rPr lang="en-CA" sz="2400" i="1" smtClean="0">
                          <a:latin typeface="Cambria Math" panose="02040503050406030204" pitchFamily="18" charset="0"/>
                        </a:rPr>
                        <m:t>𝐴</m:t>
                      </m:r>
                      <m:r>
                        <a:rPr lang="en-CA" sz="2400" b="0" i="1" smtClean="0">
                          <a:latin typeface="Cambria Math" panose="02040503050406030204" pitchFamily="18" charset="0"/>
                        </a:rPr>
                        <m:t>𝑥𝑙𝑒</m:t>
                      </m:r>
                      <m:r>
                        <a:rPr lang="en-CA" sz="2400" i="1" smtClean="0">
                          <a:latin typeface="Cambria Math" panose="02040503050406030204" pitchFamily="18" charset="0"/>
                        </a:rPr>
                        <m:t> 4 </m:t>
                      </m:r>
                      <m:r>
                        <a:rPr lang="en-CA" sz="2400" b="0" i="1" smtClean="0">
                          <a:latin typeface="Cambria Math" panose="02040503050406030204" pitchFamily="18" charset="0"/>
                        </a:rPr>
                        <m:t>𝑤h𝑒𝑒𝑙</m:t>
                      </m:r>
                      <m:r>
                        <a:rPr lang="en-CA" sz="2400" b="0" i="1" smtClean="0">
                          <a:latin typeface="Cambria Math" panose="02040503050406030204" pitchFamily="18" charset="0"/>
                        </a:rPr>
                        <m:t> </m:t>
                      </m:r>
                      <m:r>
                        <a:rPr lang="en-CA" sz="2400" b="0" i="1" smtClean="0">
                          <a:latin typeface="Cambria Math" panose="02040503050406030204" pitchFamily="18" charset="0"/>
                        </a:rPr>
                        <m:t>𝑙𝑜𝑎𝑑</m:t>
                      </m:r>
                      <m:r>
                        <a:rPr lang="en-CA" sz="2400" i="1">
                          <a:latin typeface="Cambria Math" panose="02040503050406030204" pitchFamily="18" charset="0"/>
                        </a:rPr>
                        <m:t>)</m:t>
                      </m:r>
                    </m:oMath>
                  </m:oMathPara>
                </a14:m>
                <a:endParaRPr lang="en-CA" sz="2400" dirty="0">
                  <a:latin typeface="Century Gothic" panose="020B0502020202020204" pitchFamily="34" charset="0"/>
                </a:endParaRPr>
              </a:p>
              <a:p>
                <a:pPr marL="0" indent="0">
                  <a:buNone/>
                </a:pPr>
                <a14:m>
                  <m:oMathPara xmlns:m="http://schemas.openxmlformats.org/officeDocument/2006/math">
                    <m:oMathParaPr>
                      <m:jc m:val="centerGroup"/>
                    </m:oMathParaPr>
                    <m:oMath xmlns:m="http://schemas.openxmlformats.org/officeDocument/2006/math">
                      <m:r>
                        <a:rPr lang="en-CA" sz="2400" i="1">
                          <a:latin typeface="Cambria Math" panose="02040503050406030204" pitchFamily="18" charset="0"/>
                        </a:rPr>
                        <m:t>𝑠</m:t>
                      </m:r>
                      <m:r>
                        <a:rPr lang="en-CA" sz="2400" i="1">
                          <a:latin typeface="Cambria Math" panose="02040503050406030204" pitchFamily="18" charset="0"/>
                        </a:rPr>
                        <m:t>=1150</m:t>
                      </m:r>
                      <m:r>
                        <a:rPr lang="en-CA" sz="2400" i="1">
                          <a:latin typeface="Cambria Math" panose="02040503050406030204" pitchFamily="18" charset="0"/>
                        </a:rPr>
                        <m:t>𝑚𝑚</m:t>
                      </m:r>
                      <m:r>
                        <a:rPr lang="en-CA" sz="2400" i="1">
                          <a:latin typeface="Cambria Math" panose="02040503050406030204" pitchFamily="18" charset="0"/>
                        </a:rPr>
                        <m:t>=45.3</m:t>
                      </m:r>
                      <m:r>
                        <a:rPr lang="en-CA" sz="2400" i="1">
                          <a:latin typeface="Cambria Math" panose="02040503050406030204" pitchFamily="18" charset="0"/>
                        </a:rPr>
                        <m:t>𝑖𝑛</m:t>
                      </m:r>
                      <m:r>
                        <a:rPr lang="en-CA" sz="2400" i="1">
                          <a:latin typeface="Cambria Math" panose="02040503050406030204" pitchFamily="18" charset="0"/>
                        </a:rPr>
                        <m:t> (</m:t>
                      </m:r>
                      <m:r>
                        <a:rPr lang="en-CA" sz="2400" b="0" i="1" smtClean="0">
                          <a:latin typeface="Cambria Math" panose="02040503050406030204" pitchFamily="18" charset="0"/>
                        </a:rPr>
                        <m:t>𝑔𝑖𝑟𝑑𝑒𝑟</m:t>
                      </m:r>
                      <m:r>
                        <a:rPr lang="en-CA" sz="2400" b="0" i="1" smtClean="0">
                          <a:latin typeface="Cambria Math" panose="02040503050406030204" pitchFamily="18" charset="0"/>
                        </a:rPr>
                        <m:t> </m:t>
                      </m:r>
                      <m:r>
                        <a:rPr lang="en-CA" sz="2400" b="0" i="1" smtClean="0">
                          <a:latin typeface="Cambria Math" panose="02040503050406030204" pitchFamily="18" charset="0"/>
                        </a:rPr>
                        <m:t>𝑠𝑝𝑎𝑐𝑖𝑛𝑔</m:t>
                      </m:r>
                      <m:r>
                        <a:rPr lang="en-CA" sz="2400" b="0" i="1" smtClean="0">
                          <a:latin typeface="Cambria Math" panose="02040503050406030204" pitchFamily="18" charset="0"/>
                        </a:rPr>
                        <m:t>)</m:t>
                      </m:r>
                    </m:oMath>
                  </m:oMathPara>
                </a14:m>
                <a:endParaRPr lang="en-CA" sz="2400" dirty="0">
                  <a:latin typeface="Century Gothic" panose="020B0502020202020204" pitchFamily="34" charset="0"/>
                </a:endParaRPr>
              </a:p>
              <a:p>
                <a:pPr marL="0" indent="0">
                  <a:buNone/>
                </a:pPr>
                <a:endParaRPr lang="en-CA" sz="2400" dirty="0">
                  <a:latin typeface="Century Gothic" panose="020B0502020202020204" pitchFamily="34" charset="0"/>
                </a:endParaRPr>
              </a:p>
              <a:p>
                <a:pPr marL="0" indent="0">
                  <a:buNone/>
                </a:pPr>
                <a14:m>
                  <m:oMathPara xmlns:m="http://schemas.openxmlformats.org/officeDocument/2006/math">
                    <m:oMathParaPr>
                      <m:jc m:val="centerGroup"/>
                    </m:oMathParaPr>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𝑅</m:t>
                          </m:r>
                        </m:e>
                        <m:sub>
                          <m:r>
                            <a:rPr lang="en-CA" sz="2400" i="1">
                              <a:latin typeface="Cambria Math" panose="02040503050406030204" pitchFamily="18" charset="0"/>
                            </a:rPr>
                            <m:t>𝑦</m:t>
                          </m:r>
                        </m:sub>
                      </m:sSub>
                      <m:r>
                        <a:rPr lang="en-CA" sz="2400" i="1">
                          <a:latin typeface="Cambria Math" panose="02040503050406030204" pitchFamily="18" charset="0"/>
                        </a:rPr>
                        <m:t>=</m:t>
                      </m:r>
                      <m:f>
                        <m:fPr>
                          <m:ctrlPr>
                            <a:rPr lang="en-CA" sz="2400" i="1">
                              <a:latin typeface="Cambria Math" panose="02040503050406030204" pitchFamily="18" charset="0"/>
                            </a:rPr>
                          </m:ctrlPr>
                        </m:fPr>
                        <m:num>
                          <m:r>
                            <a:rPr lang="en-CA" sz="2400" i="1">
                              <a:latin typeface="Cambria Math" panose="02040503050406030204" pitchFamily="18" charset="0"/>
                            </a:rPr>
                            <m:t>6</m:t>
                          </m:r>
                          <m:r>
                            <a:rPr lang="en-CA" sz="2400" i="1">
                              <a:latin typeface="Cambria Math" panose="02040503050406030204" pitchFamily="18" charset="0"/>
                            </a:rPr>
                            <m:t>𝑃𝑠</m:t>
                          </m:r>
                        </m:num>
                        <m:den>
                          <m:r>
                            <a:rPr lang="en-CA" sz="2400" i="1">
                              <a:latin typeface="Cambria Math" panose="02040503050406030204" pitchFamily="18" charset="0"/>
                            </a:rPr>
                            <m:t>1000</m:t>
                          </m:r>
                        </m:den>
                      </m:f>
                      <m:r>
                        <a:rPr lang="en-CA" sz="2400" i="1">
                          <a:latin typeface="Cambria Math" panose="02040503050406030204" pitchFamily="18" charset="0"/>
                        </a:rPr>
                        <m:t>=5337</m:t>
                      </m:r>
                      <m:r>
                        <a:rPr lang="en-CA" sz="2400" i="1">
                          <a:latin typeface="Cambria Math" panose="02040503050406030204" pitchFamily="18" charset="0"/>
                        </a:rPr>
                        <m:t>𝑙𝑏</m:t>
                      </m:r>
                      <m:r>
                        <a:rPr lang="en-CA" sz="2400" i="1">
                          <a:latin typeface="Cambria Math" panose="02040503050406030204" pitchFamily="18" charset="0"/>
                        </a:rPr>
                        <m:t>=23.8</m:t>
                      </m:r>
                      <m:r>
                        <a:rPr lang="en-CA" sz="2400" i="1">
                          <a:latin typeface="Cambria Math" panose="02040503050406030204" pitchFamily="18" charset="0"/>
                        </a:rPr>
                        <m:t>𝑘𝑁</m:t>
                      </m:r>
                      <m:r>
                        <a:rPr lang="en-CA" sz="2400" i="1">
                          <a:latin typeface="Cambria Math" panose="02040503050406030204" pitchFamily="18" charset="0"/>
                        </a:rPr>
                        <m:t> </m:t>
                      </m:r>
                      <m:d>
                        <m:dPr>
                          <m:ctrlPr>
                            <a:rPr lang="en-CA" sz="2400" i="1">
                              <a:latin typeface="Cambria Math" panose="02040503050406030204" pitchFamily="18" charset="0"/>
                            </a:rPr>
                          </m:ctrlPr>
                        </m:dPr>
                        <m:e>
                          <m:r>
                            <a:rPr lang="en-CA" sz="2400" i="1">
                              <a:latin typeface="Cambria Math" panose="02040503050406030204" pitchFamily="18" charset="0"/>
                            </a:rPr>
                            <m:t>𝐿</m:t>
                          </m:r>
                          <m:r>
                            <a:rPr lang="en-CA" sz="2400" b="0" i="1" smtClean="0">
                              <a:latin typeface="Cambria Math" panose="02040503050406030204" pitchFamily="18" charset="0"/>
                            </a:rPr>
                            <m:t>𝑖𝑣𝑒</m:t>
                          </m:r>
                          <m:r>
                            <a:rPr lang="en-CA" sz="2400" i="1">
                              <a:latin typeface="Cambria Math" panose="02040503050406030204" pitchFamily="18" charset="0"/>
                            </a:rPr>
                            <m:t> </m:t>
                          </m:r>
                          <m:r>
                            <a:rPr lang="en-CA" sz="2400" b="0" i="1" smtClean="0">
                              <a:latin typeface="Cambria Math" panose="02040503050406030204" pitchFamily="18" charset="0"/>
                            </a:rPr>
                            <m:t>𝑙𝑜𝑎𝑑</m:t>
                          </m:r>
                          <m:r>
                            <a:rPr lang="en-CA" sz="2400" b="0" i="1" smtClean="0">
                              <a:latin typeface="Cambria Math" panose="02040503050406030204" pitchFamily="18" charset="0"/>
                            </a:rPr>
                            <m:t> </m:t>
                          </m:r>
                          <m:r>
                            <a:rPr lang="en-CA" sz="2400" b="0" i="1" smtClean="0">
                              <a:latin typeface="Cambria Math" panose="02040503050406030204" pitchFamily="18" charset="0"/>
                            </a:rPr>
                            <m:t>𝑙𝑜𝑛𝑔𝑖𝑡𝑢𝑑𝑖𝑛𝑎𝑙</m:t>
                          </m:r>
                          <m:r>
                            <a:rPr lang="en-CA" sz="2400" b="0" i="1" smtClean="0">
                              <a:latin typeface="Cambria Math" panose="02040503050406030204" pitchFamily="18" charset="0"/>
                            </a:rPr>
                            <m:t> </m:t>
                          </m:r>
                          <m:r>
                            <a:rPr lang="en-CA" sz="2400" b="0" i="1" smtClean="0">
                              <a:latin typeface="Cambria Math" panose="02040503050406030204" pitchFamily="18" charset="0"/>
                            </a:rPr>
                            <m:t>𝑠h𝑒𝑎𝑟</m:t>
                          </m:r>
                          <m:r>
                            <a:rPr lang="en-CA" sz="2400" b="0" i="1" smtClean="0">
                              <a:latin typeface="Cambria Math" panose="02040503050406030204" pitchFamily="18" charset="0"/>
                            </a:rPr>
                            <m:t> </m:t>
                          </m:r>
                          <m:r>
                            <a:rPr lang="en-CA" sz="2400" b="0" i="1" smtClean="0">
                              <a:latin typeface="Cambria Math" panose="02040503050406030204" pitchFamily="18" charset="0"/>
                            </a:rPr>
                            <m:t>𝑡𝑜</m:t>
                          </m:r>
                          <m:r>
                            <a:rPr lang="en-CA" sz="2400" b="0" i="1" smtClean="0">
                              <a:latin typeface="Cambria Math" panose="02040503050406030204" pitchFamily="18" charset="0"/>
                            </a:rPr>
                            <m:t> </m:t>
                          </m:r>
                          <m:r>
                            <a:rPr lang="en-CA" sz="2400" b="0" i="1" smtClean="0">
                              <a:latin typeface="Cambria Math" panose="02040503050406030204" pitchFamily="18" charset="0"/>
                            </a:rPr>
                            <m:t>𝑏𝑒</m:t>
                          </m:r>
                          <m:r>
                            <a:rPr lang="en-CA" sz="2400" b="0" i="1" smtClean="0">
                              <a:latin typeface="Cambria Math" panose="02040503050406030204" pitchFamily="18" charset="0"/>
                            </a:rPr>
                            <m:t> </m:t>
                          </m:r>
                          <m:r>
                            <a:rPr lang="en-CA" sz="2400" b="0" i="1" smtClean="0">
                              <a:latin typeface="Cambria Math" panose="02040503050406030204" pitchFamily="18" charset="0"/>
                            </a:rPr>
                            <m:t>𝑡𝑟𝑎𝑛𝑠𝑓𝑒𝑟𝑟𝑒𝑑</m:t>
                          </m:r>
                        </m:e>
                      </m:d>
                    </m:oMath>
                  </m:oMathPara>
                </a14:m>
                <a:endParaRPr lang="en-CA" sz="2400" i="1" dirty="0">
                  <a:latin typeface="Cambria Math" panose="02040503050406030204" pitchFamily="18" charset="0"/>
                </a:endParaRPr>
              </a:p>
              <a:p>
                <a:pPr marL="0" indent="0">
                  <a:buNone/>
                </a:pPr>
                <a:endParaRPr lang="en-CA" sz="2400" i="1" dirty="0">
                  <a:latin typeface="Cambria Math" panose="02040503050406030204" pitchFamily="18" charset="0"/>
                </a:endParaRPr>
              </a:p>
              <a:p>
                <a:pPr marL="0" indent="0">
                  <a:buNone/>
                </a:pPr>
                <a14:m>
                  <m:oMathPara xmlns:m="http://schemas.openxmlformats.org/officeDocument/2006/math">
                    <m:oMathParaPr>
                      <m:jc m:val="center"/>
                    </m:oMathParaPr>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𝑀</m:t>
                          </m:r>
                        </m:e>
                        <m:sub>
                          <m:r>
                            <a:rPr lang="en-CA" sz="2400" i="1">
                              <a:latin typeface="Cambria Math" panose="02040503050406030204" pitchFamily="18" charset="0"/>
                            </a:rPr>
                            <m:t>𝑦</m:t>
                          </m:r>
                        </m:sub>
                      </m:sSub>
                      <m:r>
                        <a:rPr lang="en-CA" sz="2400" i="1">
                          <a:latin typeface="Cambria Math" panose="02040503050406030204" pitchFamily="18" charset="0"/>
                        </a:rPr>
                        <m:t>=</m:t>
                      </m:r>
                      <m:f>
                        <m:fPr>
                          <m:ctrlPr>
                            <a:rPr lang="en-CA" sz="2400" i="1">
                              <a:latin typeface="Cambria Math" panose="02040503050406030204" pitchFamily="18" charset="0"/>
                            </a:rPr>
                          </m:ctrlPr>
                        </m:fPr>
                        <m:num>
                          <m:r>
                            <a:rPr lang="en-CA" sz="2400" i="1">
                              <a:latin typeface="Cambria Math" panose="02040503050406030204" pitchFamily="18" charset="0"/>
                            </a:rPr>
                            <m:t>𝑃𝑠</m:t>
                          </m:r>
                        </m:num>
                        <m:den>
                          <m:r>
                            <a:rPr lang="en-CA" sz="2400" i="1">
                              <a:latin typeface="Cambria Math" panose="02040503050406030204" pitchFamily="18" charset="0"/>
                            </a:rPr>
                            <m:t>1600</m:t>
                          </m:r>
                        </m:den>
                      </m:f>
                      <m:d>
                        <m:dPr>
                          <m:ctrlPr>
                            <a:rPr lang="en-CA" sz="2400" i="1">
                              <a:latin typeface="Cambria Math" panose="02040503050406030204" pitchFamily="18" charset="0"/>
                            </a:rPr>
                          </m:ctrlPr>
                        </m:dPr>
                        <m:e>
                          <m:r>
                            <a:rPr lang="en-CA" sz="2400" i="1">
                              <a:latin typeface="Cambria Math" panose="02040503050406030204" pitchFamily="18" charset="0"/>
                            </a:rPr>
                            <m:t>𝑠</m:t>
                          </m:r>
                          <m:r>
                            <a:rPr lang="en-CA" sz="2400" i="1">
                              <a:latin typeface="Cambria Math" panose="02040503050406030204" pitchFamily="18" charset="0"/>
                            </a:rPr>
                            <m:t>−10</m:t>
                          </m:r>
                        </m:e>
                      </m:d>
                      <m:r>
                        <a:rPr lang="en-CA" sz="2400" i="1">
                          <a:latin typeface="Cambria Math" panose="02040503050406030204" pitchFamily="18" charset="0"/>
                        </a:rPr>
                        <m:t>=19611</m:t>
                      </m:r>
                      <m:r>
                        <a:rPr lang="en-CA" sz="2400" i="1">
                          <a:latin typeface="Cambria Math" panose="02040503050406030204" pitchFamily="18" charset="0"/>
                        </a:rPr>
                        <m:t>𝑙𝑏</m:t>
                      </m:r>
                      <m:r>
                        <a:rPr lang="en-CA" sz="2400" i="1">
                          <a:latin typeface="Cambria Math" panose="02040503050406030204" pitchFamily="18" charset="0"/>
                        </a:rPr>
                        <m:t>.</m:t>
                      </m:r>
                      <m:r>
                        <a:rPr lang="en-CA" sz="2400" i="1">
                          <a:latin typeface="Cambria Math" panose="02040503050406030204" pitchFamily="18" charset="0"/>
                        </a:rPr>
                        <m:t>𝑖𝑛</m:t>
                      </m:r>
                    </m:oMath>
                  </m:oMathPara>
                </a14:m>
                <a:endParaRPr lang="en-CA" sz="2400" i="1" dirty="0">
                  <a:latin typeface="Cambria Math" panose="02040503050406030204" pitchFamily="18" charset="0"/>
                </a:endParaRPr>
              </a:p>
              <a:p>
                <a:pPr marL="0" indent="0">
                  <a:buNone/>
                </a:pPr>
                <a:endParaRPr lang="en-CA" sz="2400" i="1" dirty="0">
                  <a:latin typeface="Cambria Math" panose="02040503050406030204" pitchFamily="18" charset="0"/>
                </a:endParaRPr>
              </a:p>
              <a:p>
                <a:pPr marL="0" indent="0">
                  <a:buNone/>
                </a:pPr>
                <a14:m>
                  <m:oMathPara xmlns:m="http://schemas.openxmlformats.org/officeDocument/2006/math">
                    <m:oMathParaPr>
                      <m:jc m:val="center"/>
                    </m:oMathParaPr>
                    <m:oMath xmlns:m="http://schemas.openxmlformats.org/officeDocument/2006/math">
                      <m:r>
                        <a:rPr lang="en-CA" sz="2400" i="1">
                          <a:latin typeface="Cambria Math" panose="02040503050406030204" pitchFamily="18" charset="0"/>
                        </a:rPr>
                        <m:t>=2.2</m:t>
                      </m:r>
                      <m:r>
                        <a:rPr lang="en-CA" sz="2400" i="1">
                          <a:latin typeface="Cambria Math" panose="02040503050406030204" pitchFamily="18" charset="0"/>
                        </a:rPr>
                        <m:t>𝑘𝑁𝑚</m:t>
                      </m:r>
                      <m:r>
                        <a:rPr lang="en-CA" sz="2400" i="1">
                          <a:latin typeface="Cambria Math" panose="02040503050406030204" pitchFamily="18" charset="0"/>
                        </a:rPr>
                        <m:t> </m:t>
                      </m:r>
                      <m:d>
                        <m:dPr>
                          <m:ctrlPr>
                            <a:rPr lang="en-CA" sz="2400" i="1">
                              <a:latin typeface="Cambria Math" panose="02040503050406030204" pitchFamily="18" charset="0"/>
                            </a:rPr>
                          </m:ctrlPr>
                        </m:dPr>
                        <m:e>
                          <m:r>
                            <a:rPr lang="en-CA" sz="2400" b="0" i="1" smtClean="0">
                              <a:latin typeface="Cambria Math" panose="02040503050406030204" pitchFamily="18" charset="0"/>
                            </a:rPr>
                            <m:t>𝐿𝑖𝑣𝑒</m:t>
                          </m:r>
                          <m:r>
                            <a:rPr lang="en-CA" sz="2400" b="0" i="1" smtClean="0">
                              <a:latin typeface="Cambria Math" panose="02040503050406030204" pitchFamily="18" charset="0"/>
                            </a:rPr>
                            <m:t> </m:t>
                          </m:r>
                          <m:r>
                            <a:rPr lang="en-CA" sz="2400" b="0" i="1" smtClean="0">
                              <a:latin typeface="Cambria Math" panose="02040503050406030204" pitchFamily="18" charset="0"/>
                            </a:rPr>
                            <m:t>𝑙𝑜𝑎𝑑</m:t>
                          </m:r>
                          <m:r>
                            <a:rPr lang="en-CA" sz="2400" b="0" i="1" smtClean="0">
                              <a:latin typeface="Cambria Math" panose="02040503050406030204" pitchFamily="18" charset="0"/>
                            </a:rPr>
                            <m:t> </m:t>
                          </m:r>
                          <m:r>
                            <a:rPr lang="en-CA" sz="2400" b="0" i="1" smtClean="0">
                              <a:latin typeface="Cambria Math" panose="02040503050406030204" pitchFamily="18" charset="0"/>
                            </a:rPr>
                            <m:t>𝑙𝑜𝑛𝑔𝑖𝑡𝑢𝑑𝑖𝑛𝑎𝑙</m:t>
                          </m:r>
                          <m:r>
                            <a:rPr lang="en-CA" sz="2400" b="0" i="1" smtClean="0">
                              <a:latin typeface="Cambria Math" panose="02040503050406030204" pitchFamily="18" charset="0"/>
                            </a:rPr>
                            <m:t> </m:t>
                          </m:r>
                          <m:r>
                            <a:rPr lang="en-CA" sz="2400" b="0" i="1" smtClean="0">
                              <a:latin typeface="Cambria Math" panose="02040503050406030204" pitchFamily="18" charset="0"/>
                            </a:rPr>
                            <m:t>𝑚𝑜𝑚𝑒𝑛𝑡</m:t>
                          </m:r>
                          <m:r>
                            <a:rPr lang="en-CA" sz="2400" b="0" i="1" smtClean="0">
                              <a:latin typeface="Cambria Math" panose="02040503050406030204" pitchFamily="18" charset="0"/>
                            </a:rPr>
                            <m:t> </m:t>
                          </m:r>
                          <m:r>
                            <a:rPr lang="en-CA" sz="2400" b="0" i="1" smtClean="0">
                              <a:latin typeface="Cambria Math" panose="02040503050406030204" pitchFamily="18" charset="0"/>
                            </a:rPr>
                            <m:t>𝑡𝑜</m:t>
                          </m:r>
                          <m:r>
                            <a:rPr lang="en-CA" sz="2400" b="0" i="1" smtClean="0">
                              <a:latin typeface="Cambria Math" panose="02040503050406030204" pitchFamily="18" charset="0"/>
                            </a:rPr>
                            <m:t> </m:t>
                          </m:r>
                          <m:r>
                            <a:rPr lang="en-CA" sz="2400" b="0" i="1" smtClean="0">
                              <a:latin typeface="Cambria Math" panose="02040503050406030204" pitchFamily="18" charset="0"/>
                            </a:rPr>
                            <m:t>𝑏𝑒</m:t>
                          </m:r>
                          <m:r>
                            <a:rPr lang="en-CA" sz="2400" b="0" i="1" smtClean="0">
                              <a:latin typeface="Cambria Math" panose="02040503050406030204" pitchFamily="18" charset="0"/>
                            </a:rPr>
                            <m:t> </m:t>
                          </m:r>
                          <m:r>
                            <a:rPr lang="en-CA" sz="2400" b="0" i="1" smtClean="0">
                              <a:latin typeface="Cambria Math" panose="02040503050406030204" pitchFamily="18" charset="0"/>
                            </a:rPr>
                            <m:t>𝑡𝑟𝑎𝑛𝑠𝑓𝑒𝑟𝑒𝑑</m:t>
                          </m:r>
                        </m:e>
                      </m:d>
                    </m:oMath>
                  </m:oMathPara>
                </a14:m>
                <a:endParaRPr lang="en-CA" sz="2400" dirty="0">
                  <a:latin typeface="Century Gothic" panose="020B0502020202020204" pitchFamily="34" charset="0"/>
                </a:endParaRPr>
              </a:p>
              <a:p>
                <a:pPr marL="914400" lvl="1" indent="-457200">
                  <a:buFont typeface="+mj-lt"/>
                  <a:buAutoNum type="arabicPeriod"/>
                </a:pPr>
                <a:endParaRPr lang="en-CA" altLang="en-US" dirty="0">
                  <a:solidFill>
                    <a:schemeClr val="tx1">
                      <a:lumMod val="85000"/>
                      <a:lumOff val="15000"/>
                    </a:schemeClr>
                  </a:solidFill>
                  <a:latin typeface="Century Gothic" panose="020B0502020202020204" pitchFamily="34" charset="0"/>
                </a:endParaRPr>
              </a:p>
            </p:txBody>
          </p:sp>
        </mc:Choice>
        <mc:Fallback xmlns="">
          <p:sp>
            <p:nvSpPr>
              <p:cNvPr id="7" name="Content Placeholder 2">
                <a:extLst>
                  <a:ext uri="{FF2B5EF4-FFF2-40B4-BE49-F238E27FC236}">
                    <a16:creationId xmlns:a16="http://schemas.microsoft.com/office/drawing/2014/main" id="{FA2D0D6C-2370-44D8-8146-C5AC955178BC}"/>
                  </a:ext>
                </a:extLst>
              </p:cNvPr>
              <p:cNvSpPr>
                <a:spLocks noGrp="1" noRot="1" noChangeAspect="1" noMove="1" noResize="1" noEditPoints="1" noAdjustHandles="1" noChangeArrowheads="1" noChangeShapeType="1" noTextEdit="1"/>
              </p:cNvSpPr>
              <p:nvPr>
                <p:ph idx="1"/>
              </p:nvPr>
            </p:nvSpPr>
            <p:spPr>
              <a:xfrm>
                <a:off x="609600" y="1104627"/>
                <a:ext cx="11068050" cy="5432651"/>
              </a:xfrm>
              <a:blipFill>
                <a:blip r:embed="rId3"/>
                <a:stretch>
                  <a:fillRect l="-826" t="-1571"/>
                </a:stretch>
              </a:blipFill>
            </p:spPr>
            <p:txBody>
              <a:bodyPr/>
              <a:lstStyle/>
              <a:p>
                <a:r>
                  <a:rPr lang="en-CA">
                    <a:noFill/>
                  </a:rPr>
                  <a:t> </a:t>
                </a:r>
              </a:p>
            </p:txBody>
          </p:sp>
        </mc:Fallback>
      </mc:AlternateContent>
      <p:cxnSp>
        <p:nvCxnSpPr>
          <p:cNvPr id="13" name="Straight Arrow Connector 12">
            <a:extLst>
              <a:ext uri="{FF2B5EF4-FFF2-40B4-BE49-F238E27FC236}">
                <a16:creationId xmlns:a16="http://schemas.microsoft.com/office/drawing/2014/main" id="{F78E37AB-F783-4A1B-A8C7-C0D070CF031D}"/>
              </a:ext>
            </a:extLst>
          </p:cNvPr>
          <p:cNvCxnSpPr>
            <a:cxnSpLocks/>
          </p:cNvCxnSpPr>
          <p:nvPr/>
        </p:nvCxnSpPr>
        <p:spPr bwMode="auto">
          <a:xfrm flipV="1">
            <a:off x="11280576" y="3066777"/>
            <a:ext cx="397074" cy="434231"/>
          </a:xfrm>
          <a:prstGeom prst="straightConnector1">
            <a:avLst/>
          </a:prstGeom>
          <a:solidFill>
            <a:schemeClr val="accent1"/>
          </a:solidFill>
          <a:ln w="38100" cap="flat" cmpd="sng" algn="ctr">
            <a:solidFill>
              <a:schemeClr val="bg1"/>
            </a:solidFill>
            <a:prstDash val="solid"/>
            <a:round/>
            <a:headEnd type="none" w="med" len="med"/>
            <a:tailEnd type="oval" w="med" len="med"/>
          </a:ln>
          <a:effectLst/>
        </p:spPr>
      </p:cxnSp>
      <p:sp>
        <p:nvSpPr>
          <p:cNvPr id="5" name="Title 4">
            <a:extLst>
              <a:ext uri="{FF2B5EF4-FFF2-40B4-BE49-F238E27FC236}">
                <a16:creationId xmlns:a16="http://schemas.microsoft.com/office/drawing/2014/main" id="{31D0B541-A489-4D8F-B65A-728456EF891B}"/>
              </a:ext>
            </a:extLst>
          </p:cNvPr>
          <p:cNvSpPr txBox="1">
            <a:spLocks/>
          </p:cNvSpPr>
          <p:nvPr/>
        </p:nvSpPr>
        <p:spPr bwMode="auto">
          <a:xfrm>
            <a:off x="9103057" y="-74013"/>
            <a:ext cx="3089945"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 Connection Design</a:t>
            </a:r>
          </a:p>
        </p:txBody>
      </p:sp>
    </p:spTree>
    <p:extLst>
      <p:ext uri="{BB962C8B-B14F-4D97-AF65-F5344CB8AC3E}">
        <p14:creationId xmlns:p14="http://schemas.microsoft.com/office/powerpoint/2010/main" val="100391753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a:extLst>
              <a:ext uri="{FF2B5EF4-FFF2-40B4-BE49-F238E27FC236}">
                <a16:creationId xmlns:a16="http://schemas.microsoft.com/office/drawing/2014/main" id="{A6732C78-77C8-4EF2-BFCC-A97B719E67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6175" y="1178641"/>
            <a:ext cx="7896225" cy="3343275"/>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D7A29109-F7CA-43B9-9609-0FBE0A5F297B}"/>
              </a:ext>
            </a:extLst>
          </p:cNvPr>
          <p:cNvSpPr>
            <a:spLocks noGrp="1"/>
          </p:cNvSpPr>
          <p:nvPr>
            <p:ph idx="1"/>
          </p:nvPr>
        </p:nvSpPr>
        <p:spPr>
          <a:xfrm>
            <a:off x="609600" y="1104627"/>
            <a:ext cx="11068050" cy="5432651"/>
          </a:xfrm>
        </p:spPr>
        <p:txBody>
          <a:bodyPr>
            <a:noAutofit/>
          </a:bodyPr>
          <a:lstStyle/>
          <a:p>
            <a:pPr marL="0" indent="0">
              <a:buNone/>
            </a:pPr>
            <a:r>
              <a:rPr lang="en-CA" sz="2400" b="1" u="sng" dirty="0">
                <a:latin typeface="Century Gothic" panose="020B0502020202020204" pitchFamily="34" charset="0"/>
              </a:rPr>
              <a:t>2) Stiffener Beam Forces</a:t>
            </a:r>
          </a:p>
          <a:p>
            <a:pPr marL="0" lvl="0" indent="0" eaLnBrk="0" fontAlgn="base" hangingPunct="0">
              <a:spcBef>
                <a:spcPct val="0"/>
              </a:spcBef>
              <a:spcAft>
                <a:spcPct val="0"/>
              </a:spcAft>
              <a:buNone/>
            </a:pPr>
            <a:endParaRPr lang="en-CA" altLang="en-US" i="1" dirty="0">
              <a:latin typeface="Cambria Math" panose="02040503050406030204" pitchFamily="18" charset="0"/>
              <a:ea typeface="Times New Roman" panose="02020603050405020304" pitchFamily="18" charset="0"/>
              <a:cs typeface="Times New Roman" panose="02020603050405020304" pitchFamily="18" charset="0"/>
            </a:endParaRPr>
          </a:p>
          <a:p>
            <a:pPr marL="0" lvl="0" indent="0" eaLnBrk="0" fontAlgn="base" hangingPunct="0">
              <a:spcBef>
                <a:spcPct val="0"/>
              </a:spcBef>
              <a:spcAft>
                <a:spcPct val="0"/>
              </a:spcAft>
              <a:buNone/>
            </a:pPr>
            <a:endParaRPr lang="en-CA" altLang="en-US" i="1" dirty="0">
              <a:latin typeface="Cambria Math" panose="02040503050406030204" pitchFamily="18" charset="0"/>
              <a:ea typeface="Times New Roman" panose="02020603050405020304" pitchFamily="18" charset="0"/>
              <a:cs typeface="Times New Roman" panose="02020603050405020304" pitchFamily="18" charset="0"/>
            </a:endParaRPr>
          </a:p>
          <a:p>
            <a:pPr marL="0" lvl="0" indent="0" eaLnBrk="0" fontAlgn="base" hangingPunct="0">
              <a:spcBef>
                <a:spcPct val="0"/>
              </a:spcBef>
              <a:spcAft>
                <a:spcPct val="0"/>
              </a:spcAft>
              <a:buNone/>
            </a:pPr>
            <a:endParaRPr lang="en-CA" altLang="en-US" i="1" dirty="0">
              <a:latin typeface="Cambria Math" panose="02040503050406030204" pitchFamily="18" charset="0"/>
              <a:ea typeface="Times New Roman" panose="02020603050405020304" pitchFamily="18" charset="0"/>
              <a:cs typeface="Times New Roman" panose="02020603050405020304" pitchFamily="18" charset="0"/>
            </a:endParaRPr>
          </a:p>
          <a:p>
            <a:pPr marL="0" lvl="0" indent="0" eaLnBrk="0" fontAlgn="base" hangingPunct="0">
              <a:spcBef>
                <a:spcPct val="0"/>
              </a:spcBef>
              <a:spcAft>
                <a:spcPct val="0"/>
              </a:spcAft>
              <a:buNone/>
            </a:pPr>
            <a:endParaRPr lang="en-CA" altLang="en-US" i="1" dirty="0">
              <a:latin typeface="Cambria Math" panose="02040503050406030204" pitchFamily="18" charset="0"/>
              <a:ea typeface="Times New Roman" panose="02020603050405020304" pitchFamily="18" charset="0"/>
              <a:cs typeface="Times New Roman" panose="02020603050405020304" pitchFamily="18" charset="0"/>
            </a:endParaRPr>
          </a:p>
          <a:p>
            <a:pPr marL="0" lvl="0" indent="0" eaLnBrk="0" fontAlgn="base" hangingPunct="0">
              <a:spcBef>
                <a:spcPct val="0"/>
              </a:spcBef>
              <a:spcAft>
                <a:spcPct val="0"/>
              </a:spcAft>
              <a:buNone/>
            </a:pPr>
            <a:endParaRPr lang="en-CA" altLang="en-US" i="1" dirty="0">
              <a:latin typeface="Cambria Math" panose="02040503050406030204" pitchFamily="18" charset="0"/>
              <a:ea typeface="Times New Roman" panose="02020603050405020304" pitchFamily="18" charset="0"/>
              <a:cs typeface="Times New Roman" panose="02020603050405020304" pitchFamily="18" charset="0"/>
            </a:endParaRPr>
          </a:p>
          <a:p>
            <a:pPr marL="0" lvl="0" indent="0" eaLnBrk="0" fontAlgn="base" hangingPunct="0">
              <a:spcBef>
                <a:spcPct val="0"/>
              </a:spcBef>
              <a:spcAft>
                <a:spcPct val="0"/>
              </a:spcAft>
              <a:buNone/>
            </a:pPr>
            <a:r>
              <a:rPr lang="en-CA" altLang="en-US" sz="2400" dirty="0">
                <a:latin typeface="Cambria Math" panose="02040503050406030204" pitchFamily="18" charset="0"/>
                <a:ea typeface="Times New Roman" panose="02020603050405020304" pitchFamily="18" charset="0"/>
                <a:cs typeface="Times New Roman" panose="02020603050405020304" pitchFamily="18" charset="0"/>
              </a:rPr>
              <a:t>αLL=1.7 ULS Live load factor</a:t>
            </a:r>
            <a:endParaRPr lang="en-CA" altLang="en-US" sz="2400" dirty="0"/>
          </a:p>
          <a:p>
            <a:pPr marL="0" lvl="0" indent="0" eaLnBrk="0" fontAlgn="base" hangingPunct="0">
              <a:spcBef>
                <a:spcPct val="0"/>
              </a:spcBef>
              <a:spcAft>
                <a:spcPct val="0"/>
              </a:spcAft>
              <a:buNone/>
            </a:pPr>
            <a:r>
              <a:rPr lang="en-CA" altLang="en-US" sz="2400" dirty="0" err="1">
                <a:latin typeface="Cambria Math" panose="02040503050406030204" pitchFamily="18" charset="0"/>
                <a:ea typeface="Times New Roman" panose="02020603050405020304" pitchFamily="18" charset="0"/>
                <a:cs typeface="Times New Roman" panose="02020603050405020304" pitchFamily="18" charset="0"/>
              </a:rPr>
              <a:t>Mf</a:t>
            </a:r>
            <a:r>
              <a:rPr lang="en-CA" altLang="en-US" sz="2400" dirty="0">
                <a:latin typeface="Cambria Math" panose="02040503050406030204" pitchFamily="18" charset="0"/>
                <a:ea typeface="Times New Roman" panose="02020603050405020304" pitchFamily="18" charset="0"/>
                <a:cs typeface="Times New Roman" panose="02020603050405020304" pitchFamily="18" charset="0"/>
              </a:rPr>
              <a:t>=α</a:t>
            </a:r>
            <a:r>
              <a:rPr lang="en-CA" altLang="en-US" sz="2400" dirty="0" err="1">
                <a:latin typeface="Cambria Math" panose="02040503050406030204" pitchFamily="18" charset="0"/>
                <a:ea typeface="Times New Roman" panose="02020603050405020304" pitchFamily="18" charset="0"/>
                <a:cs typeface="Times New Roman" panose="02020603050405020304" pitchFamily="18" charset="0"/>
              </a:rPr>
              <a:t>LLMy</a:t>
            </a:r>
            <a:r>
              <a:rPr lang="en-CA" altLang="en-US" sz="2400" dirty="0">
                <a:latin typeface="Cambria Math" panose="02040503050406030204" pitchFamily="18" charset="0"/>
                <a:ea typeface="Times New Roman" panose="02020603050405020304" pitchFamily="18" charset="0"/>
                <a:cs typeface="Times New Roman" panose="02020603050405020304" pitchFamily="18" charset="0"/>
              </a:rPr>
              <a:t>=3.8kNm ULS Moment</a:t>
            </a:r>
            <a:endParaRPr lang="en-CA" altLang="en-US" sz="2400" dirty="0"/>
          </a:p>
          <a:p>
            <a:pPr marL="0" lvl="0" indent="0" eaLnBrk="0" fontAlgn="base" hangingPunct="0">
              <a:spcBef>
                <a:spcPct val="0"/>
              </a:spcBef>
              <a:spcAft>
                <a:spcPct val="0"/>
              </a:spcAft>
              <a:buNone/>
            </a:pPr>
            <a:r>
              <a:rPr lang="en-CA" altLang="en-US" sz="2400" dirty="0" err="1">
                <a:latin typeface="Cambria Math" panose="02040503050406030204" pitchFamily="18" charset="0"/>
                <a:ea typeface="Times New Roman" panose="02020603050405020304" pitchFamily="18" charset="0"/>
                <a:cs typeface="Times New Roman" panose="02020603050405020304" pitchFamily="18" charset="0"/>
              </a:rPr>
              <a:t>Vf</a:t>
            </a:r>
            <a:r>
              <a:rPr lang="en-CA" altLang="en-US" sz="2400" dirty="0">
                <a:latin typeface="Cambria Math" panose="02040503050406030204" pitchFamily="18" charset="0"/>
                <a:ea typeface="Times New Roman" panose="02020603050405020304" pitchFamily="18" charset="0"/>
                <a:cs typeface="Times New Roman" panose="02020603050405020304" pitchFamily="18" charset="0"/>
              </a:rPr>
              <a:t>=α</a:t>
            </a:r>
            <a:r>
              <a:rPr lang="en-CA" altLang="en-US" sz="2400" dirty="0" err="1">
                <a:latin typeface="Cambria Math" panose="02040503050406030204" pitchFamily="18" charset="0"/>
                <a:ea typeface="Times New Roman" panose="02020603050405020304" pitchFamily="18" charset="0"/>
                <a:cs typeface="Times New Roman" panose="02020603050405020304" pitchFamily="18" charset="0"/>
              </a:rPr>
              <a:t>LLRy</a:t>
            </a:r>
            <a:r>
              <a:rPr lang="en-CA" altLang="en-US" sz="2400" dirty="0">
                <a:latin typeface="Cambria Math" panose="02040503050406030204" pitchFamily="18" charset="0"/>
                <a:ea typeface="Times New Roman" panose="02020603050405020304" pitchFamily="18" charset="0"/>
                <a:cs typeface="Times New Roman" panose="02020603050405020304" pitchFamily="18" charset="0"/>
              </a:rPr>
              <a:t>=40.4kN ULS Shear</a:t>
            </a:r>
          </a:p>
          <a:p>
            <a:pPr marL="0" lvl="0" indent="0" eaLnBrk="0" fontAlgn="base" hangingPunct="0">
              <a:lnSpc>
                <a:spcPct val="100000"/>
              </a:lnSpc>
              <a:spcBef>
                <a:spcPct val="0"/>
              </a:spcBef>
              <a:spcAft>
                <a:spcPct val="0"/>
              </a:spcAft>
              <a:buNone/>
            </a:pPr>
            <a:endParaRPr lang="en-CA" altLang="en-US" sz="1200" i="1" dirty="0">
              <a:latin typeface="Cambria Math" panose="02040503050406030204" pitchFamily="18" charset="0"/>
              <a:ea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None/>
            </a:pPr>
            <a:endParaRPr lang="en-CA" altLang="en-US" sz="1200" i="1" dirty="0">
              <a:latin typeface="Cambria Math" panose="02040503050406030204" pitchFamily="18" charset="0"/>
              <a:ea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None/>
            </a:pPr>
            <a:r>
              <a:rPr lang="en-CA" altLang="en-US" sz="2400" dirty="0">
                <a:latin typeface="Cambria Math" panose="02040503050406030204" pitchFamily="18" charset="0"/>
                <a:ea typeface="Times New Roman" panose="02020603050405020304" pitchFamily="18" charset="0"/>
                <a:cs typeface="Times New Roman" panose="02020603050405020304" pitchFamily="18" charset="0"/>
              </a:rPr>
              <a:t>d=0.317m</a:t>
            </a:r>
            <a:endParaRPr lang="en-CA" altLang="en-US" sz="2400" dirty="0"/>
          </a:p>
          <a:p>
            <a:pPr marL="0" lvl="0" indent="0" eaLnBrk="0" fontAlgn="base" hangingPunct="0">
              <a:lnSpc>
                <a:spcPct val="100000"/>
              </a:lnSpc>
              <a:spcBef>
                <a:spcPct val="0"/>
              </a:spcBef>
              <a:spcAft>
                <a:spcPct val="0"/>
              </a:spcAft>
              <a:buNone/>
            </a:pPr>
            <a:r>
              <a:rPr lang="en-CA" altLang="en-US" sz="2400" dirty="0">
                <a:latin typeface="Cambria Math" panose="02040503050406030204" pitchFamily="18" charset="0"/>
                <a:ea typeface="Times New Roman" panose="02020603050405020304" pitchFamily="18" charset="0"/>
                <a:cs typeface="Times New Roman" panose="02020603050405020304" pitchFamily="18" charset="0"/>
              </a:rPr>
              <a:t>c=0.152m</a:t>
            </a:r>
            <a:endParaRPr lang="en-CA" altLang="en-US" sz="2400" dirty="0"/>
          </a:p>
          <a:p>
            <a:pPr marL="0" lvl="0" indent="0" eaLnBrk="0" fontAlgn="base" hangingPunct="0">
              <a:lnSpc>
                <a:spcPct val="100000"/>
              </a:lnSpc>
              <a:spcBef>
                <a:spcPct val="0"/>
              </a:spcBef>
              <a:spcAft>
                <a:spcPct val="0"/>
              </a:spcAft>
              <a:buNone/>
            </a:pPr>
            <a:r>
              <a:rPr lang="en-CA" altLang="en-US" sz="2400" dirty="0">
                <a:latin typeface="Cambria Math" panose="02040503050406030204" pitchFamily="18" charset="0"/>
                <a:ea typeface="Times New Roman" panose="02020603050405020304" pitchFamily="18" charset="0"/>
                <a:cs typeface="Times New Roman" panose="02020603050405020304" pitchFamily="18" charset="0"/>
              </a:rPr>
              <a:t>e=0.152m</a:t>
            </a:r>
            <a:endParaRPr lang="en-CA" altLang="en-US" sz="2400" dirty="0"/>
          </a:p>
          <a:p>
            <a:pPr marL="0" lvl="0" indent="0" eaLnBrk="0" fontAlgn="base" hangingPunct="0">
              <a:lnSpc>
                <a:spcPct val="100000"/>
              </a:lnSpc>
              <a:spcBef>
                <a:spcPct val="0"/>
              </a:spcBef>
              <a:spcAft>
                <a:spcPct val="0"/>
              </a:spcAft>
              <a:buNone/>
            </a:pPr>
            <a:r>
              <a:rPr lang="en-CA" altLang="en-US" sz="2400" dirty="0">
                <a:latin typeface="Cambria Math" panose="02040503050406030204" pitchFamily="18" charset="0"/>
                <a:ea typeface="Times New Roman" panose="02020603050405020304" pitchFamily="18" charset="0"/>
                <a:cs typeface="Times New Roman" panose="02020603050405020304" pitchFamily="18" charset="0"/>
              </a:rPr>
              <a:t>f=0.317m</a:t>
            </a:r>
            <a:endParaRPr lang="en-CA" altLang="en-US" sz="2400" dirty="0">
              <a:latin typeface="Arial" panose="020B0604020202020204" pitchFamily="34" charset="0"/>
            </a:endParaRPr>
          </a:p>
          <a:p>
            <a:pPr marL="457200" lvl="1" indent="0">
              <a:buNone/>
            </a:pPr>
            <a:endParaRPr lang="en-CA" altLang="en-US" dirty="0">
              <a:solidFill>
                <a:schemeClr val="tx1">
                  <a:lumMod val="85000"/>
                  <a:lumOff val="15000"/>
                </a:schemeClr>
              </a:solidFill>
              <a:latin typeface="Century Gothic" panose="020B0502020202020204" pitchFamily="34" charset="0"/>
            </a:endParaRPr>
          </a:p>
        </p:txBody>
      </p:sp>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CONNECTION DESIGN – DECK-TO-STIFFENER</a:t>
            </a:r>
          </a:p>
        </p:txBody>
      </p:sp>
      <p:cxnSp>
        <p:nvCxnSpPr>
          <p:cNvPr id="13" name="Straight Arrow Connector 12">
            <a:extLst>
              <a:ext uri="{FF2B5EF4-FFF2-40B4-BE49-F238E27FC236}">
                <a16:creationId xmlns:a16="http://schemas.microsoft.com/office/drawing/2014/main" id="{F78E37AB-F783-4A1B-A8C7-C0D070CF031D}"/>
              </a:ext>
            </a:extLst>
          </p:cNvPr>
          <p:cNvCxnSpPr>
            <a:cxnSpLocks/>
          </p:cNvCxnSpPr>
          <p:nvPr/>
        </p:nvCxnSpPr>
        <p:spPr bwMode="auto">
          <a:xfrm flipV="1">
            <a:off x="11280576" y="3066777"/>
            <a:ext cx="397074" cy="434231"/>
          </a:xfrm>
          <a:prstGeom prst="straightConnector1">
            <a:avLst/>
          </a:prstGeom>
          <a:solidFill>
            <a:schemeClr val="accent1"/>
          </a:solidFill>
          <a:ln w="38100" cap="flat" cmpd="sng" algn="ctr">
            <a:solidFill>
              <a:schemeClr val="bg1"/>
            </a:solidFill>
            <a:prstDash val="solid"/>
            <a:round/>
            <a:headEnd type="none" w="med" len="med"/>
            <a:tailEnd type="oval" w="med" len="med"/>
          </a:ln>
          <a:effectLst/>
        </p:spPr>
      </p:cxnSp>
      <p:sp>
        <p:nvSpPr>
          <p:cNvPr id="6" name="Title 4">
            <a:extLst>
              <a:ext uri="{FF2B5EF4-FFF2-40B4-BE49-F238E27FC236}">
                <a16:creationId xmlns:a16="http://schemas.microsoft.com/office/drawing/2014/main" id="{1D3944F9-A2BD-49F1-91F1-6C7F6B4CD6B9}"/>
              </a:ext>
            </a:extLst>
          </p:cNvPr>
          <p:cNvSpPr txBox="1">
            <a:spLocks/>
          </p:cNvSpPr>
          <p:nvPr/>
        </p:nvSpPr>
        <p:spPr bwMode="auto">
          <a:xfrm>
            <a:off x="9103057" y="-74013"/>
            <a:ext cx="3089945"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 Connection Design</a:t>
            </a:r>
          </a:p>
        </p:txBody>
      </p:sp>
    </p:spTree>
    <p:extLst>
      <p:ext uri="{BB962C8B-B14F-4D97-AF65-F5344CB8AC3E}">
        <p14:creationId xmlns:p14="http://schemas.microsoft.com/office/powerpoint/2010/main" val="27195567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9A5998-5874-4C40-BCE7-176648EB3219}"/>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2009564" y="1765971"/>
            <a:ext cx="7038764" cy="5049547"/>
          </a:xfrm>
          <a:prstGeom prst="rect">
            <a:avLst/>
          </a:prstGeom>
        </p:spPr>
      </p:pic>
      <p:sp>
        <p:nvSpPr>
          <p:cNvPr id="7" name="Rectangle 6">
            <a:extLst>
              <a:ext uri="{FF2B5EF4-FFF2-40B4-BE49-F238E27FC236}">
                <a16:creationId xmlns:a16="http://schemas.microsoft.com/office/drawing/2014/main" id="{E7D559A9-C6C9-4374-BBD0-3AA8CED241B5}"/>
              </a:ext>
            </a:extLst>
          </p:cNvPr>
          <p:cNvSpPr/>
          <p:nvPr/>
        </p:nvSpPr>
        <p:spPr bwMode="auto">
          <a:xfrm>
            <a:off x="-17060" y="437992"/>
            <a:ext cx="6833140" cy="932328"/>
          </a:xfrm>
          <a:prstGeom prst="rect">
            <a:avLst/>
          </a:prstGeom>
          <a:solidFill>
            <a:srgbClr val="2D86C7">
              <a:alpha val="7764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0" name="Title 1">
            <a:extLst>
              <a:ext uri="{FF2B5EF4-FFF2-40B4-BE49-F238E27FC236}">
                <a16:creationId xmlns:a16="http://schemas.microsoft.com/office/drawing/2014/main" id="{5A655682-5C5B-4B0F-A256-2E430F095E39}"/>
              </a:ext>
            </a:extLst>
          </p:cNvPr>
          <p:cNvSpPr txBox="1">
            <a:spLocks/>
          </p:cNvSpPr>
          <p:nvPr/>
        </p:nvSpPr>
        <p:spPr>
          <a:xfrm>
            <a:off x="685800" y="701824"/>
            <a:ext cx="7772400" cy="114300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it-IT" sz="2200" b="1" kern="0" dirty="0">
                <a:solidFill>
                  <a:schemeClr val="bg1"/>
                </a:solidFill>
                <a:latin typeface="+mn-lt"/>
              </a:rPr>
              <a:t>1992 – Wood Highway Bridges (CWC)</a:t>
            </a:r>
          </a:p>
        </p:txBody>
      </p:sp>
      <p:sp>
        <p:nvSpPr>
          <p:cNvPr id="5" name="Title 4">
            <a:extLst>
              <a:ext uri="{FF2B5EF4-FFF2-40B4-BE49-F238E27FC236}">
                <a16:creationId xmlns:a16="http://schemas.microsoft.com/office/drawing/2014/main" id="{D0535C21-29A7-4427-84C1-10BE8903B188}"/>
              </a:ext>
            </a:extLst>
          </p:cNvPr>
          <p:cNvSpPr txBox="1">
            <a:spLocks/>
          </p:cNvSpPr>
          <p:nvPr/>
        </p:nvSpPr>
        <p:spPr bwMode="auto">
          <a:xfrm>
            <a:off x="8899848" y="0"/>
            <a:ext cx="3292153"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Bridge Systems and Sample Bridges</a:t>
            </a:r>
          </a:p>
        </p:txBody>
      </p:sp>
    </p:spTree>
    <p:extLst>
      <p:ext uri="{BB962C8B-B14F-4D97-AF65-F5344CB8AC3E}">
        <p14:creationId xmlns:p14="http://schemas.microsoft.com/office/powerpoint/2010/main" val="32791628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3">
            <a:extLst>
              <a:ext uri="{FF2B5EF4-FFF2-40B4-BE49-F238E27FC236}">
                <a16:creationId xmlns:a16="http://schemas.microsoft.com/office/drawing/2014/main" id="{49C61031-E210-4B94-B1C6-2405688AF9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2825" y="1596504"/>
            <a:ext cx="8639175" cy="508635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 name="Content Placeholder 2">
                <a:extLst>
                  <a:ext uri="{FF2B5EF4-FFF2-40B4-BE49-F238E27FC236}">
                    <a16:creationId xmlns:a16="http://schemas.microsoft.com/office/drawing/2014/main" id="{472A5245-44C2-43A7-9169-31A8E072F413}"/>
                  </a:ext>
                </a:extLst>
              </p:cNvPr>
              <p:cNvSpPr>
                <a:spLocks noGrp="1"/>
              </p:cNvSpPr>
              <p:nvPr>
                <p:ph idx="1"/>
              </p:nvPr>
            </p:nvSpPr>
            <p:spPr>
              <a:xfrm>
                <a:off x="609599" y="1104627"/>
                <a:ext cx="3539319" cy="5432651"/>
              </a:xfrm>
            </p:spPr>
            <p:txBody>
              <a:bodyPr>
                <a:noAutofit/>
              </a:bodyPr>
              <a:lstStyle/>
              <a:p>
                <a:pPr marL="0" indent="0">
                  <a:buNone/>
                </a:pPr>
                <a:r>
                  <a:rPr lang="en-CA" sz="2400" b="1" u="sng" dirty="0">
                    <a:latin typeface="Century Gothic" panose="020B0502020202020204" pitchFamily="34" charset="0"/>
                  </a:rPr>
                  <a:t>3) Shear in Stiffener beam</a:t>
                </a:r>
              </a:p>
              <a:p>
                <a:r>
                  <a:rPr lang="en-CA" sz="2400" dirty="0">
                    <a:latin typeface="Century Gothic" panose="020B0502020202020204" pitchFamily="34" charset="0"/>
                  </a:rPr>
                  <a:t>Assume that the continuous stiffener beam can be idealized as several discrete beams of length:</a:t>
                </a:r>
              </a:p>
              <a:p>
                <a14:m>
                  <m:oMath xmlns:m="http://schemas.openxmlformats.org/officeDocument/2006/math">
                    <m:r>
                      <a:rPr lang="en-CA" sz="2400" i="1">
                        <a:latin typeface="Cambria Math" panose="02040503050406030204" pitchFamily="18" charset="0"/>
                      </a:rPr>
                      <m:t>𝑑</m:t>
                    </m:r>
                    <m:r>
                      <a:rPr lang="en-CA" sz="2400" i="1">
                        <a:latin typeface="Cambria Math" panose="02040503050406030204" pitchFamily="18" charset="0"/>
                      </a:rPr>
                      <m:t>+</m:t>
                    </m:r>
                    <m:r>
                      <a:rPr lang="en-CA" sz="2400" i="1">
                        <a:latin typeface="Cambria Math" panose="02040503050406030204" pitchFamily="18" charset="0"/>
                      </a:rPr>
                      <m:t>𝑐</m:t>
                    </m:r>
                    <m:r>
                      <a:rPr lang="en-CA" sz="2400" i="1">
                        <a:latin typeface="Cambria Math" panose="02040503050406030204" pitchFamily="18" charset="0"/>
                      </a:rPr>
                      <m:t>+</m:t>
                    </m:r>
                    <m:r>
                      <a:rPr lang="en-CA" sz="2400" i="1">
                        <a:latin typeface="Cambria Math" panose="02040503050406030204" pitchFamily="18" charset="0"/>
                      </a:rPr>
                      <m:t>𝑒</m:t>
                    </m:r>
                    <m:r>
                      <a:rPr lang="en-CA" sz="2400" i="1">
                        <a:latin typeface="Cambria Math" panose="02040503050406030204" pitchFamily="18" charset="0"/>
                      </a:rPr>
                      <m:t>+</m:t>
                    </m:r>
                    <m:r>
                      <a:rPr lang="en-CA" sz="2400" i="1">
                        <a:latin typeface="Cambria Math" panose="02040503050406030204" pitchFamily="18" charset="0"/>
                      </a:rPr>
                      <m:t>𝑓</m:t>
                    </m:r>
                    <m:r>
                      <a:rPr lang="en-CA" sz="2400" i="1">
                        <a:latin typeface="Cambria Math" panose="02040503050406030204" pitchFamily="18" charset="0"/>
                      </a:rPr>
                      <m:t>=0.938</m:t>
                    </m:r>
                    <m:r>
                      <a:rPr lang="en-CA" sz="2400" i="1">
                        <a:latin typeface="Cambria Math" panose="02040503050406030204" pitchFamily="18" charset="0"/>
                      </a:rPr>
                      <m:t>𝑚</m:t>
                    </m:r>
                  </m:oMath>
                </a14:m>
                <a:endParaRPr lang="en-CA" altLang="en-US" dirty="0">
                  <a:solidFill>
                    <a:schemeClr val="tx1">
                      <a:lumMod val="85000"/>
                      <a:lumOff val="15000"/>
                    </a:schemeClr>
                  </a:solidFill>
                  <a:latin typeface="Century Gothic" panose="020B0502020202020204" pitchFamily="34" charset="0"/>
                </a:endParaRPr>
              </a:p>
              <a:p>
                <a:pPr marL="914400" lvl="1" indent="-457200">
                  <a:buFont typeface="+mj-lt"/>
                  <a:buAutoNum type="arabicPeriod"/>
                </a:pPr>
                <a:endParaRPr lang="en-CA" altLang="en-US" dirty="0">
                  <a:solidFill>
                    <a:schemeClr val="tx1">
                      <a:lumMod val="85000"/>
                      <a:lumOff val="15000"/>
                    </a:schemeClr>
                  </a:solidFill>
                  <a:latin typeface="Century Gothic" panose="020B0502020202020204" pitchFamily="34" charset="0"/>
                </a:endParaRPr>
              </a:p>
              <a:p>
                <a:pPr marL="914400" lvl="1" indent="-457200">
                  <a:buFont typeface="+mj-lt"/>
                  <a:buAutoNum type="arabicPeriod"/>
                </a:pPr>
                <a:endParaRPr lang="en-CA" altLang="en-US" dirty="0">
                  <a:solidFill>
                    <a:schemeClr val="tx1">
                      <a:lumMod val="85000"/>
                      <a:lumOff val="15000"/>
                    </a:schemeClr>
                  </a:solidFill>
                  <a:latin typeface="Century Gothic" panose="020B0502020202020204" pitchFamily="34" charset="0"/>
                </a:endParaRPr>
              </a:p>
              <a:p>
                <a:pPr marL="914400" lvl="1" indent="-457200">
                  <a:buFont typeface="+mj-lt"/>
                  <a:buAutoNum type="arabicPeriod"/>
                </a:pPr>
                <a:endParaRPr lang="en-CA" altLang="en-US" dirty="0">
                  <a:solidFill>
                    <a:schemeClr val="tx1">
                      <a:lumMod val="85000"/>
                      <a:lumOff val="15000"/>
                    </a:schemeClr>
                  </a:solidFill>
                  <a:latin typeface="Century Gothic" panose="020B0502020202020204" pitchFamily="34" charset="0"/>
                </a:endParaRPr>
              </a:p>
              <a:p>
                <a:pPr marL="914400" lvl="1" indent="-457200">
                  <a:buFont typeface="+mj-lt"/>
                  <a:buAutoNum type="arabicPeriod"/>
                </a:pPr>
                <a:endParaRPr lang="en-CA" altLang="en-US" dirty="0">
                  <a:solidFill>
                    <a:schemeClr val="tx1">
                      <a:lumMod val="85000"/>
                      <a:lumOff val="15000"/>
                    </a:schemeClr>
                  </a:solidFill>
                  <a:latin typeface="Century Gothic" panose="020B0502020202020204" pitchFamily="34" charset="0"/>
                </a:endParaRPr>
              </a:p>
              <a:p>
                <a:pPr marL="0" lvl="0" indent="0" eaLnBrk="0" fontAlgn="base" hangingPunct="0">
                  <a:lnSpc>
                    <a:spcPct val="100000"/>
                  </a:lnSpc>
                  <a:spcBef>
                    <a:spcPct val="0"/>
                  </a:spcBef>
                  <a:spcAft>
                    <a:spcPct val="0"/>
                  </a:spcAft>
                  <a:buNone/>
                </a:pPr>
                <a:endParaRPr lang="en-CA" altLang="en-US" sz="1200" i="1" dirty="0">
                  <a:latin typeface="Cambria Math" panose="02040503050406030204" pitchFamily="18" charset="0"/>
                  <a:ea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None/>
                </a:pPr>
                <a:endParaRPr lang="en-CA" altLang="en-US" sz="1200" i="1" dirty="0">
                  <a:latin typeface="Cambria Math" panose="02040503050406030204" pitchFamily="18" charset="0"/>
                  <a:ea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None/>
                </a:pPr>
                <a:endParaRPr lang="en-CA" altLang="en-US" sz="1200" i="1" dirty="0">
                  <a:latin typeface="Cambria Math" panose="02040503050406030204" pitchFamily="18" charset="0"/>
                  <a:ea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None/>
                </a:pPr>
                <a:endParaRPr lang="en-CA" altLang="en-US" sz="1200" i="1" dirty="0">
                  <a:latin typeface="Cambria Math" panose="02040503050406030204" pitchFamily="18" charset="0"/>
                  <a:ea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None/>
                </a:pPr>
                <a:endParaRPr lang="en-CA" altLang="en-US" sz="1200" i="1" dirty="0">
                  <a:latin typeface="Cambria Math" panose="02040503050406030204" pitchFamily="18" charset="0"/>
                  <a:ea typeface="Times New Roman" panose="02020603050405020304" pitchFamily="18" charset="0"/>
                  <a:cs typeface="Times New Roman" panose="02020603050405020304" pitchFamily="18" charset="0"/>
                </a:endParaRPr>
              </a:p>
              <a:p>
                <a:pPr marL="457200" lvl="1" indent="0">
                  <a:buNone/>
                </a:pPr>
                <a:endParaRPr lang="en-CA" altLang="en-US" dirty="0">
                  <a:solidFill>
                    <a:schemeClr val="tx1">
                      <a:lumMod val="85000"/>
                      <a:lumOff val="15000"/>
                    </a:schemeClr>
                  </a:solidFill>
                  <a:latin typeface="Century Gothic" panose="020B0502020202020204" pitchFamily="34" charset="0"/>
                </a:endParaRPr>
              </a:p>
            </p:txBody>
          </p:sp>
        </mc:Choice>
        <mc:Fallback xmlns="">
          <p:sp>
            <p:nvSpPr>
              <p:cNvPr id="10" name="Content Placeholder 2">
                <a:extLst>
                  <a:ext uri="{FF2B5EF4-FFF2-40B4-BE49-F238E27FC236}">
                    <a16:creationId xmlns:a16="http://schemas.microsoft.com/office/drawing/2014/main" id="{472A5245-44C2-43A7-9169-31A8E072F413}"/>
                  </a:ext>
                </a:extLst>
              </p:cNvPr>
              <p:cNvSpPr>
                <a:spLocks noGrp="1" noRot="1" noChangeAspect="1" noMove="1" noResize="1" noEditPoints="1" noAdjustHandles="1" noChangeArrowheads="1" noChangeShapeType="1" noTextEdit="1"/>
              </p:cNvSpPr>
              <p:nvPr>
                <p:ph idx="1"/>
              </p:nvPr>
            </p:nvSpPr>
            <p:spPr>
              <a:xfrm>
                <a:off x="609599" y="1104627"/>
                <a:ext cx="3539319" cy="5432651"/>
              </a:xfrm>
              <a:blipFill>
                <a:blip r:embed="rId4"/>
                <a:stretch>
                  <a:fillRect l="-2582" t="-1571"/>
                </a:stretch>
              </a:blipFill>
            </p:spPr>
            <p:txBody>
              <a:bodyPr/>
              <a:lstStyle/>
              <a:p>
                <a:r>
                  <a:rPr lang="en-CA">
                    <a:noFill/>
                  </a:rPr>
                  <a:t> </a:t>
                </a:r>
              </a:p>
            </p:txBody>
          </p:sp>
        </mc:Fallback>
      </mc:AlternateContent>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CONNECTION DESIGN – DECK-TO-STIFFENER</a:t>
            </a:r>
          </a:p>
        </p:txBody>
      </p:sp>
      <p:cxnSp>
        <p:nvCxnSpPr>
          <p:cNvPr id="13" name="Straight Arrow Connector 12">
            <a:extLst>
              <a:ext uri="{FF2B5EF4-FFF2-40B4-BE49-F238E27FC236}">
                <a16:creationId xmlns:a16="http://schemas.microsoft.com/office/drawing/2014/main" id="{F78E37AB-F783-4A1B-A8C7-C0D070CF031D}"/>
              </a:ext>
            </a:extLst>
          </p:cNvPr>
          <p:cNvCxnSpPr>
            <a:cxnSpLocks/>
          </p:cNvCxnSpPr>
          <p:nvPr/>
        </p:nvCxnSpPr>
        <p:spPr bwMode="auto">
          <a:xfrm flipV="1">
            <a:off x="11280576" y="3066777"/>
            <a:ext cx="397074" cy="434231"/>
          </a:xfrm>
          <a:prstGeom prst="straightConnector1">
            <a:avLst/>
          </a:prstGeom>
          <a:solidFill>
            <a:schemeClr val="accent1"/>
          </a:solidFill>
          <a:ln w="38100" cap="flat" cmpd="sng" algn="ctr">
            <a:solidFill>
              <a:schemeClr val="bg1"/>
            </a:solidFill>
            <a:prstDash val="solid"/>
            <a:round/>
            <a:headEnd type="none" w="med" len="med"/>
            <a:tailEnd type="oval" w="med" len="med"/>
          </a:ln>
          <a:effectLst/>
        </p:spPr>
      </p:cxnSp>
      <p:sp>
        <p:nvSpPr>
          <p:cNvPr id="6" name="Title 4">
            <a:extLst>
              <a:ext uri="{FF2B5EF4-FFF2-40B4-BE49-F238E27FC236}">
                <a16:creationId xmlns:a16="http://schemas.microsoft.com/office/drawing/2014/main" id="{A8585EED-E58F-42E1-B976-6176C9D08177}"/>
              </a:ext>
            </a:extLst>
          </p:cNvPr>
          <p:cNvSpPr txBox="1">
            <a:spLocks/>
          </p:cNvSpPr>
          <p:nvPr/>
        </p:nvSpPr>
        <p:spPr bwMode="auto">
          <a:xfrm>
            <a:off x="9103057" y="-74013"/>
            <a:ext cx="3089945"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 Connection Design</a:t>
            </a:r>
          </a:p>
        </p:txBody>
      </p:sp>
    </p:spTree>
    <p:extLst>
      <p:ext uri="{BB962C8B-B14F-4D97-AF65-F5344CB8AC3E}">
        <p14:creationId xmlns:p14="http://schemas.microsoft.com/office/powerpoint/2010/main" val="114074824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Content Placeholder 2">
                <a:extLst>
                  <a:ext uri="{FF2B5EF4-FFF2-40B4-BE49-F238E27FC236}">
                    <a16:creationId xmlns:a16="http://schemas.microsoft.com/office/drawing/2014/main" id="{472A5245-44C2-43A7-9169-31A8E072F413}"/>
                  </a:ext>
                </a:extLst>
              </p:cNvPr>
              <p:cNvSpPr>
                <a:spLocks noGrp="1"/>
              </p:cNvSpPr>
              <p:nvPr>
                <p:ph idx="1"/>
              </p:nvPr>
            </p:nvSpPr>
            <p:spPr>
              <a:xfrm>
                <a:off x="609599" y="1104627"/>
                <a:ext cx="10670977" cy="5432651"/>
              </a:xfrm>
            </p:spPr>
            <p:txBody>
              <a:bodyPr>
                <a:noAutofit/>
              </a:bodyPr>
              <a:lstStyle/>
              <a:p>
                <a:pPr marL="0" indent="0">
                  <a:buNone/>
                </a:pPr>
                <a:r>
                  <a:rPr lang="en-CA" sz="2400" b="1" u="sng" cap="all" dirty="0">
                    <a:latin typeface="Century Gothic" panose="020B0502020202020204" pitchFamily="34" charset="0"/>
                  </a:rPr>
                  <a:t>3) </a:t>
                </a:r>
                <a:r>
                  <a:rPr lang="en-CA" sz="2400" b="1" u="sng" dirty="0">
                    <a:latin typeface="Century Gothic" panose="020B0502020202020204" pitchFamily="34" charset="0"/>
                  </a:rPr>
                  <a:t>Shear in Stiffener Beam</a:t>
                </a:r>
              </a:p>
              <a:p>
                <a:pPr marL="0" indent="0">
                  <a:buNone/>
                </a:pPr>
                <a14:m>
                  <m:oMathPara xmlns:m="http://schemas.openxmlformats.org/officeDocument/2006/math">
                    <m:oMathParaPr>
                      <m:jc m:val="centerGroup"/>
                    </m:oMathParaPr>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𝑉</m:t>
                          </m:r>
                        </m:e>
                        <m:sub>
                          <m:r>
                            <a:rPr lang="en-CA" sz="2400" i="1">
                              <a:latin typeface="Cambria Math" panose="02040503050406030204" pitchFamily="18" charset="0"/>
                            </a:rPr>
                            <m:t>𝑓</m:t>
                          </m:r>
                        </m:sub>
                      </m:sSub>
                      <m:r>
                        <a:rPr lang="en-CA" sz="2400" i="1">
                          <a:latin typeface="Cambria Math" panose="02040503050406030204" pitchFamily="18" charset="0"/>
                        </a:rPr>
                        <m:t>=0.82 </m:t>
                      </m:r>
                      <m:sSup>
                        <m:sSupPr>
                          <m:ctrlPr>
                            <a:rPr lang="en-CA" sz="2400" i="1">
                              <a:latin typeface="Cambria Math" panose="02040503050406030204" pitchFamily="18" charset="0"/>
                            </a:rPr>
                          </m:ctrlPr>
                        </m:sSupPr>
                        <m:e>
                          <m:d>
                            <m:dPr>
                              <m:begChr m:val="["/>
                              <m:endChr m:val="]"/>
                              <m:ctrlPr>
                                <a:rPr lang="en-CA" sz="2400" i="1">
                                  <a:latin typeface="Cambria Math" panose="02040503050406030204" pitchFamily="18" charset="0"/>
                                </a:rPr>
                              </m:ctrlPr>
                            </m:dPr>
                            <m:e>
                              <m:f>
                                <m:fPr>
                                  <m:ctrlPr>
                                    <a:rPr lang="en-CA" sz="2400" i="1">
                                      <a:latin typeface="Cambria Math" panose="02040503050406030204" pitchFamily="18" charset="0"/>
                                    </a:rPr>
                                  </m:ctrlPr>
                                </m:fPr>
                                <m:num>
                                  <m:r>
                                    <a:rPr lang="en-CA" sz="2400" i="1">
                                      <a:latin typeface="Cambria Math" panose="02040503050406030204" pitchFamily="18" charset="0"/>
                                    </a:rPr>
                                    <m:t>1</m:t>
                                  </m:r>
                                </m:num>
                                <m:den>
                                  <m:r>
                                    <a:rPr lang="en-CA" sz="2400" i="1">
                                      <a:latin typeface="Cambria Math" panose="02040503050406030204" pitchFamily="18" charset="0"/>
                                    </a:rPr>
                                    <m:t>0.938</m:t>
                                  </m:r>
                                  <m:r>
                                    <a:rPr lang="en-CA" sz="2400" i="1">
                                      <a:latin typeface="Cambria Math" panose="02040503050406030204" pitchFamily="18" charset="0"/>
                                    </a:rPr>
                                    <m:t>𝑚</m:t>
                                  </m:r>
                                </m:den>
                              </m:f>
                              <m:r>
                                <a:rPr lang="en-CA" sz="2400" i="1">
                                  <a:latin typeface="Cambria Math" panose="02040503050406030204" pitchFamily="18" charset="0"/>
                                </a:rPr>
                                <m:t>𝑥</m:t>
                              </m:r>
                              <m:d>
                                <m:dPr>
                                  <m:begChr m:val="{"/>
                                  <m:endChr m:val="}"/>
                                  <m:ctrlPr>
                                    <a:rPr lang="en-CA" sz="2400" i="1">
                                      <a:latin typeface="Cambria Math" panose="02040503050406030204" pitchFamily="18" charset="0"/>
                                    </a:rPr>
                                  </m:ctrlPr>
                                </m:dPr>
                                <m:e>
                                  <m:sSup>
                                    <m:sSupPr>
                                      <m:ctrlPr>
                                        <a:rPr lang="en-CA" sz="2400" i="1">
                                          <a:latin typeface="Cambria Math" panose="02040503050406030204" pitchFamily="18" charset="0"/>
                                        </a:rPr>
                                      </m:ctrlPr>
                                    </m:sSupPr>
                                    <m:e>
                                      <m:d>
                                        <m:dPr>
                                          <m:begChr m:val="|"/>
                                          <m:endChr m:val="|"/>
                                          <m:ctrlPr>
                                            <a:rPr lang="en-CA" sz="2400" i="1">
                                              <a:latin typeface="Cambria Math" panose="02040503050406030204" pitchFamily="18" charset="0"/>
                                            </a:rPr>
                                          </m:ctrlPr>
                                        </m:dPr>
                                        <m:e>
                                          <m:r>
                                            <a:rPr lang="en-CA" sz="2400" i="1">
                                              <a:latin typeface="Cambria Math" panose="02040503050406030204" pitchFamily="18" charset="0"/>
                                            </a:rPr>
                                            <m:t>31.3</m:t>
                                          </m:r>
                                        </m:e>
                                      </m:d>
                                    </m:e>
                                    <m:sup>
                                      <m:r>
                                        <a:rPr lang="en-CA" sz="2400" i="1">
                                          <a:latin typeface="Cambria Math" panose="02040503050406030204" pitchFamily="18" charset="0"/>
                                        </a:rPr>
                                        <m:t>5</m:t>
                                      </m:r>
                                    </m:sup>
                                  </m:sSup>
                                  <m:r>
                                    <a:rPr lang="en-CA" sz="2400" i="1">
                                      <a:latin typeface="Cambria Math" panose="02040503050406030204" pitchFamily="18" charset="0"/>
                                    </a:rPr>
                                    <m:t>𝑥</m:t>
                                  </m:r>
                                  <m:r>
                                    <a:rPr lang="en-CA" sz="2400" i="1">
                                      <a:latin typeface="Cambria Math" panose="02040503050406030204" pitchFamily="18" charset="0"/>
                                    </a:rPr>
                                    <m:t>0.317+</m:t>
                                  </m:r>
                                  <m:sSup>
                                    <m:sSupPr>
                                      <m:ctrlPr>
                                        <a:rPr lang="en-CA" sz="2400" i="1">
                                          <a:latin typeface="Cambria Math" panose="02040503050406030204" pitchFamily="18" charset="0"/>
                                        </a:rPr>
                                      </m:ctrlPr>
                                    </m:sSupPr>
                                    <m:e>
                                      <m:d>
                                        <m:dPr>
                                          <m:begChr m:val="|"/>
                                          <m:endChr m:val="|"/>
                                          <m:ctrlPr>
                                            <a:rPr lang="en-CA" sz="2400" i="1">
                                              <a:latin typeface="Cambria Math" panose="02040503050406030204" pitchFamily="18" charset="0"/>
                                            </a:rPr>
                                          </m:ctrlPr>
                                        </m:dPr>
                                        <m:e>
                                          <m:r>
                                            <a:rPr lang="en-CA" sz="2400" i="1">
                                              <a:latin typeface="Cambria Math" panose="02040503050406030204" pitchFamily="18" charset="0"/>
                                            </a:rPr>
                                            <m:t>−40.4</m:t>
                                          </m:r>
                                        </m:e>
                                      </m:d>
                                    </m:e>
                                    <m:sup>
                                      <m:r>
                                        <a:rPr lang="en-CA" sz="2400" i="1">
                                          <a:latin typeface="Cambria Math" panose="02040503050406030204" pitchFamily="18" charset="0"/>
                                        </a:rPr>
                                        <m:t>5</m:t>
                                      </m:r>
                                    </m:sup>
                                  </m:sSup>
                                  <m:r>
                                    <a:rPr lang="en-CA" sz="2400" i="1">
                                      <a:latin typeface="Cambria Math" panose="02040503050406030204" pitchFamily="18" charset="0"/>
                                    </a:rPr>
                                    <m:t>𝑥</m:t>
                                  </m:r>
                                  <m:r>
                                    <a:rPr lang="en-CA" sz="2400" i="1">
                                      <a:latin typeface="Cambria Math" panose="02040503050406030204" pitchFamily="18" charset="0"/>
                                    </a:rPr>
                                    <m:t>0.304+</m:t>
                                  </m:r>
                                  <m:sSup>
                                    <m:sSupPr>
                                      <m:ctrlPr>
                                        <a:rPr lang="en-CA" sz="2400" i="1">
                                          <a:latin typeface="Cambria Math" panose="02040503050406030204" pitchFamily="18" charset="0"/>
                                        </a:rPr>
                                      </m:ctrlPr>
                                    </m:sSupPr>
                                    <m:e>
                                      <m:d>
                                        <m:dPr>
                                          <m:begChr m:val="|"/>
                                          <m:endChr m:val="|"/>
                                          <m:ctrlPr>
                                            <a:rPr lang="en-CA" sz="2400" i="1">
                                              <a:latin typeface="Cambria Math" panose="02040503050406030204" pitchFamily="18" charset="0"/>
                                            </a:rPr>
                                          </m:ctrlPr>
                                        </m:dPr>
                                        <m:e>
                                          <m:r>
                                            <a:rPr lang="en-CA" sz="2400" i="1">
                                              <a:latin typeface="Cambria Math" panose="02040503050406030204" pitchFamily="18" charset="0"/>
                                            </a:rPr>
                                            <m:t>7.5</m:t>
                                          </m:r>
                                          <m:r>
                                            <a:rPr lang="en-CA" sz="2400" i="1">
                                              <a:latin typeface="Cambria Math" panose="02040503050406030204" pitchFamily="18" charset="0"/>
                                            </a:rPr>
                                            <m:t>𝑘𝑁</m:t>
                                          </m:r>
                                        </m:e>
                                      </m:d>
                                    </m:e>
                                    <m:sup>
                                      <m:r>
                                        <a:rPr lang="en-CA" sz="2400" i="1">
                                          <a:latin typeface="Cambria Math" panose="02040503050406030204" pitchFamily="18" charset="0"/>
                                        </a:rPr>
                                        <m:t>5</m:t>
                                      </m:r>
                                    </m:sup>
                                  </m:sSup>
                                  <m:r>
                                    <a:rPr lang="en-CA" sz="2400" i="1">
                                      <a:latin typeface="Cambria Math" panose="02040503050406030204" pitchFamily="18" charset="0"/>
                                    </a:rPr>
                                    <m:t>𝑥</m:t>
                                  </m:r>
                                  <m:r>
                                    <a:rPr lang="en-CA" sz="2400" i="1">
                                      <a:latin typeface="Cambria Math" panose="02040503050406030204" pitchFamily="18" charset="0"/>
                                    </a:rPr>
                                    <m:t>0.317</m:t>
                                  </m:r>
                                </m:e>
                              </m:d>
                            </m:e>
                          </m:d>
                        </m:e>
                        <m:sup>
                          <m:r>
                            <a:rPr lang="en-CA" sz="2400" i="1">
                              <a:latin typeface="Cambria Math" panose="02040503050406030204" pitchFamily="18" charset="0"/>
                            </a:rPr>
                            <m:t>0.2</m:t>
                          </m:r>
                        </m:sup>
                      </m:sSup>
                      <m:r>
                        <a:rPr lang="en-CA" sz="2400" i="1">
                          <a:latin typeface="Cambria Math" panose="02040503050406030204" pitchFamily="18" charset="0"/>
                        </a:rPr>
                        <m:t>=28</m:t>
                      </m:r>
                      <m:r>
                        <a:rPr lang="en-CA" sz="2400" i="1">
                          <a:latin typeface="Cambria Math" panose="02040503050406030204" pitchFamily="18" charset="0"/>
                        </a:rPr>
                        <m:t>𝑘𝑁</m:t>
                      </m:r>
                    </m:oMath>
                  </m:oMathPara>
                </a14:m>
                <a:endParaRPr lang="en-CA" sz="2400" dirty="0"/>
              </a:p>
              <a:p>
                <a:pPr marL="0" indent="0">
                  <a:buNone/>
                </a:pPr>
                <a14:m>
                  <m:oMathPara xmlns:m="http://schemas.openxmlformats.org/officeDocument/2006/math">
                    <m:oMathParaPr>
                      <m:jc m:val="centerGroup"/>
                    </m:oMathParaPr>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𝑉</m:t>
                          </m:r>
                        </m:e>
                        <m:sub>
                          <m:r>
                            <a:rPr lang="en-CA" sz="2400" i="1">
                              <a:latin typeface="Cambria Math" panose="02040503050406030204" pitchFamily="18" charset="0"/>
                            </a:rPr>
                            <m:t>𝑟</m:t>
                          </m:r>
                        </m:sub>
                      </m:sSub>
                      <m:r>
                        <a:rPr lang="en-CA" sz="2400" i="1">
                          <a:latin typeface="Cambria Math" panose="02040503050406030204" pitchFamily="18" charset="0"/>
                        </a:rPr>
                        <m:t>=</m:t>
                      </m:r>
                      <m:r>
                        <a:rPr lang="en-CA" sz="2400" i="1">
                          <a:latin typeface="Cambria Math" panose="02040503050406030204" pitchFamily="18" charset="0"/>
                        </a:rPr>
                        <m:t>𝜙</m:t>
                      </m:r>
                      <m:sSub>
                        <m:sSubPr>
                          <m:ctrlPr>
                            <a:rPr lang="en-CA" sz="2400" i="1">
                              <a:latin typeface="Cambria Math" panose="02040503050406030204" pitchFamily="18" charset="0"/>
                            </a:rPr>
                          </m:ctrlPr>
                        </m:sSubPr>
                        <m:e>
                          <m:r>
                            <a:rPr lang="en-CA" sz="2400" i="1">
                              <a:latin typeface="Cambria Math" panose="02040503050406030204" pitchFamily="18" charset="0"/>
                            </a:rPr>
                            <m:t>𝑘</m:t>
                          </m:r>
                        </m:e>
                        <m:sub>
                          <m:r>
                            <a:rPr lang="en-CA" sz="2400" i="1">
                              <a:latin typeface="Cambria Math" panose="02040503050406030204" pitchFamily="18" charset="0"/>
                            </a:rPr>
                            <m:t>𝑑</m:t>
                          </m:r>
                        </m:sub>
                      </m:sSub>
                      <m:sSub>
                        <m:sSubPr>
                          <m:ctrlPr>
                            <a:rPr lang="en-CA" sz="2400" i="1">
                              <a:latin typeface="Cambria Math" panose="02040503050406030204" pitchFamily="18" charset="0"/>
                            </a:rPr>
                          </m:ctrlPr>
                        </m:sSubPr>
                        <m:e>
                          <m:r>
                            <a:rPr lang="en-CA" sz="2400" i="1">
                              <a:latin typeface="Cambria Math" panose="02040503050406030204" pitchFamily="18" charset="0"/>
                            </a:rPr>
                            <m:t>𝑘</m:t>
                          </m:r>
                        </m:e>
                        <m:sub>
                          <m:r>
                            <a:rPr lang="en-CA" sz="2400" i="1">
                              <a:latin typeface="Cambria Math" panose="02040503050406030204" pitchFamily="18" charset="0"/>
                            </a:rPr>
                            <m:t>𝑚</m:t>
                          </m:r>
                        </m:sub>
                      </m:sSub>
                      <m:sSub>
                        <m:sSubPr>
                          <m:ctrlPr>
                            <a:rPr lang="en-CA" sz="2400" i="1">
                              <a:latin typeface="Cambria Math" panose="02040503050406030204" pitchFamily="18" charset="0"/>
                            </a:rPr>
                          </m:ctrlPr>
                        </m:sSubPr>
                        <m:e>
                          <m:r>
                            <a:rPr lang="en-CA" sz="2400" i="1">
                              <a:latin typeface="Cambria Math" panose="02040503050406030204" pitchFamily="18" charset="0"/>
                            </a:rPr>
                            <m:t>𝑘</m:t>
                          </m:r>
                        </m:e>
                        <m:sub>
                          <m:r>
                            <a:rPr lang="en-CA" sz="2400" i="1">
                              <a:latin typeface="Cambria Math" panose="02040503050406030204" pitchFamily="18" charset="0"/>
                            </a:rPr>
                            <m:t>𝑠𝑣</m:t>
                          </m:r>
                        </m:sub>
                      </m:sSub>
                      <m:sSub>
                        <m:sSubPr>
                          <m:ctrlPr>
                            <a:rPr lang="en-CA" sz="2400" i="1">
                              <a:latin typeface="Cambria Math" panose="02040503050406030204" pitchFamily="18" charset="0"/>
                            </a:rPr>
                          </m:ctrlPr>
                        </m:sSubPr>
                        <m:e>
                          <m:r>
                            <a:rPr lang="en-CA" sz="2400" i="1">
                              <a:latin typeface="Cambria Math" panose="02040503050406030204" pitchFamily="18" charset="0"/>
                            </a:rPr>
                            <m:t>𝑓</m:t>
                          </m:r>
                        </m:e>
                        <m:sub>
                          <m:r>
                            <a:rPr lang="en-CA" sz="2400" i="1">
                              <a:latin typeface="Cambria Math" panose="02040503050406030204" pitchFamily="18" charset="0"/>
                            </a:rPr>
                            <m:t>𝑣𝑢</m:t>
                          </m:r>
                        </m:sub>
                      </m:sSub>
                      <m:r>
                        <a:rPr lang="en-CA" sz="2400" i="1">
                          <a:latin typeface="Cambria Math" panose="02040503050406030204" pitchFamily="18" charset="0"/>
                        </a:rPr>
                        <m:t>𝐴</m:t>
                      </m:r>
                      <m:r>
                        <a:rPr lang="en-CA" sz="2400" i="1">
                          <a:latin typeface="Cambria Math" panose="02040503050406030204" pitchFamily="18" charset="0"/>
                        </a:rPr>
                        <m:t>/1.5</m:t>
                      </m:r>
                    </m:oMath>
                  </m:oMathPara>
                </a14:m>
                <a:endParaRPr lang="en-CA" sz="2400" dirty="0"/>
              </a:p>
              <a:p>
                <a:pPr marL="0" indent="0">
                  <a:buNone/>
                </a:pPr>
                <a14:m>
                  <m:oMathPara xmlns:m="http://schemas.openxmlformats.org/officeDocument/2006/math">
                    <m:oMathParaPr>
                      <m:jc m:val="centerGroup"/>
                    </m:oMathParaPr>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𝑉</m:t>
                          </m:r>
                        </m:e>
                        <m:sub>
                          <m:r>
                            <a:rPr lang="en-CA" sz="2400" i="1">
                              <a:latin typeface="Cambria Math" panose="02040503050406030204" pitchFamily="18" charset="0"/>
                            </a:rPr>
                            <m:t>𝑟</m:t>
                          </m:r>
                        </m:sub>
                      </m:sSub>
                      <m:r>
                        <a:rPr lang="en-CA" sz="2400" i="1">
                          <a:latin typeface="Cambria Math" panose="02040503050406030204" pitchFamily="18" charset="0"/>
                        </a:rPr>
                        <m:t>=51.3</m:t>
                      </m:r>
                      <m:r>
                        <a:rPr lang="en-CA" sz="2400" i="1">
                          <a:latin typeface="Cambria Math" panose="02040503050406030204" pitchFamily="18" charset="0"/>
                        </a:rPr>
                        <m:t>𝑘𝑁</m:t>
                      </m:r>
                      <m:r>
                        <a:rPr lang="en-CA" sz="2400" i="1">
                          <a:latin typeface="Cambria Math" panose="02040503050406030204" pitchFamily="18" charset="0"/>
                        </a:rPr>
                        <m:t> &gt;</m:t>
                      </m:r>
                      <m:sSub>
                        <m:sSubPr>
                          <m:ctrlPr>
                            <a:rPr lang="en-CA" sz="2400" i="1">
                              <a:latin typeface="Cambria Math" panose="02040503050406030204" pitchFamily="18" charset="0"/>
                            </a:rPr>
                          </m:ctrlPr>
                        </m:sSubPr>
                        <m:e>
                          <m:r>
                            <a:rPr lang="en-CA" sz="2400" i="1">
                              <a:latin typeface="Cambria Math" panose="02040503050406030204" pitchFamily="18" charset="0"/>
                            </a:rPr>
                            <m:t>𝑉</m:t>
                          </m:r>
                        </m:e>
                        <m:sub>
                          <m:r>
                            <a:rPr lang="en-CA" sz="2400" i="1">
                              <a:latin typeface="Cambria Math" panose="02040503050406030204" pitchFamily="18" charset="0"/>
                            </a:rPr>
                            <m:t>𝑓</m:t>
                          </m:r>
                        </m:sub>
                      </m:sSub>
                      <m:r>
                        <a:rPr lang="en-CA" sz="2400" i="1">
                          <a:latin typeface="Cambria Math" panose="02040503050406030204" pitchFamily="18" charset="0"/>
                        </a:rPr>
                        <m:t>=28</m:t>
                      </m:r>
                      <m:r>
                        <a:rPr lang="en-CA" sz="2400" i="1">
                          <a:latin typeface="Cambria Math" panose="02040503050406030204" pitchFamily="18" charset="0"/>
                        </a:rPr>
                        <m:t>𝑘𝑁</m:t>
                      </m:r>
                      <m:r>
                        <a:rPr lang="en-CA" sz="2400" i="1">
                          <a:latin typeface="Cambria Math" panose="02040503050406030204" pitchFamily="18" charset="0"/>
                        </a:rPr>
                        <m:t>∴</m:t>
                      </m:r>
                      <m:r>
                        <a:rPr lang="en-CA" sz="2400" i="1">
                          <a:latin typeface="Cambria Math" panose="02040503050406030204" pitchFamily="18" charset="0"/>
                        </a:rPr>
                        <m:t>𝑂𝐾</m:t>
                      </m:r>
                    </m:oMath>
                  </m:oMathPara>
                </a14:m>
                <a:endParaRPr lang="en-CA" altLang="en-US" sz="2400" dirty="0">
                  <a:solidFill>
                    <a:schemeClr val="tx1">
                      <a:lumMod val="85000"/>
                      <a:lumOff val="15000"/>
                    </a:schemeClr>
                  </a:solidFill>
                  <a:latin typeface="Century Gothic" panose="020B0502020202020204" pitchFamily="34" charset="0"/>
                </a:endParaRPr>
              </a:p>
              <a:p>
                <a:pPr marL="0" indent="0">
                  <a:buNone/>
                </a:pPr>
                <a:r>
                  <a:rPr lang="en-CA" sz="2400" i="1" dirty="0"/>
                  <a:t>Where,</a:t>
                </a:r>
              </a:p>
              <a:p>
                <a14:m>
                  <m:oMath xmlns:m="http://schemas.openxmlformats.org/officeDocument/2006/math">
                    <m:r>
                      <a:rPr lang="en-CA" sz="2400" i="1">
                        <a:latin typeface="Cambria Math" panose="02040503050406030204" pitchFamily="18" charset="0"/>
                      </a:rPr>
                      <m:t>𝜙</m:t>
                    </m:r>
                    <m:r>
                      <a:rPr lang="en-CA" sz="2400" i="1">
                        <a:latin typeface="Cambria Math" panose="02040503050406030204" pitchFamily="18" charset="0"/>
                      </a:rPr>
                      <m:t>=0.90</m:t>
                    </m:r>
                  </m:oMath>
                </a14:m>
                <a:endParaRPr lang="en-CA" sz="2400" i="1" dirty="0"/>
              </a:p>
              <a:p>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𝑘</m:t>
                        </m:r>
                      </m:e>
                      <m:sub>
                        <m:r>
                          <a:rPr lang="en-CA" sz="2400" i="1">
                            <a:latin typeface="Cambria Math" panose="02040503050406030204" pitchFamily="18" charset="0"/>
                          </a:rPr>
                          <m:t>𝑑</m:t>
                        </m:r>
                      </m:sub>
                    </m:sSub>
                    <m:r>
                      <a:rPr lang="en-CA" sz="2400" i="1">
                        <a:latin typeface="Cambria Math" panose="02040503050406030204" pitchFamily="18" charset="0"/>
                      </a:rPr>
                      <m:t>=1.0</m:t>
                    </m:r>
                  </m:oMath>
                </a14:m>
                <a:endParaRPr lang="en-CA" sz="2400" i="1" dirty="0"/>
              </a:p>
              <a:p>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𝑘</m:t>
                        </m:r>
                      </m:e>
                      <m:sub>
                        <m:r>
                          <a:rPr lang="en-CA" sz="2400" i="1">
                            <a:latin typeface="Cambria Math" panose="02040503050406030204" pitchFamily="18" charset="0"/>
                          </a:rPr>
                          <m:t>𝑚</m:t>
                        </m:r>
                      </m:sub>
                    </m:sSub>
                    <m:r>
                      <a:rPr lang="en-CA" sz="2400" i="1">
                        <a:latin typeface="Cambria Math" panose="02040503050406030204" pitchFamily="18" charset="0"/>
                      </a:rPr>
                      <m:t>=1.0</m:t>
                    </m:r>
                  </m:oMath>
                </a14:m>
                <a:endParaRPr lang="en-CA" sz="2400" i="1" dirty="0"/>
              </a:p>
              <a:p>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𝑘</m:t>
                        </m:r>
                      </m:e>
                      <m:sub>
                        <m:r>
                          <a:rPr lang="en-CA" sz="2400" i="1">
                            <a:latin typeface="Cambria Math" panose="02040503050406030204" pitchFamily="18" charset="0"/>
                          </a:rPr>
                          <m:t>𝑠𝑣</m:t>
                        </m:r>
                      </m:sub>
                    </m:sSub>
                    <m:r>
                      <a:rPr lang="en-CA" sz="2400" i="1">
                        <a:latin typeface="Cambria Math" panose="02040503050406030204" pitchFamily="18" charset="0"/>
                      </a:rPr>
                      <m:t>=</m:t>
                    </m:r>
                    <m:sSup>
                      <m:sSupPr>
                        <m:ctrlPr>
                          <a:rPr lang="en-CA" sz="2400" i="1">
                            <a:latin typeface="Cambria Math" panose="02040503050406030204" pitchFamily="18" charset="0"/>
                          </a:rPr>
                        </m:ctrlPr>
                      </m:sSupPr>
                      <m:e>
                        <m:r>
                          <a:rPr lang="en-CA" sz="2400" i="1">
                            <a:latin typeface="Cambria Math" panose="02040503050406030204" pitchFamily="18" charset="0"/>
                          </a:rPr>
                          <m:t>𝑉</m:t>
                        </m:r>
                      </m:e>
                      <m:sup>
                        <m:r>
                          <a:rPr lang="en-CA" sz="2400" i="1">
                            <a:latin typeface="Cambria Math" panose="02040503050406030204" pitchFamily="18" charset="0"/>
                          </a:rPr>
                          <m:t>−0.18</m:t>
                        </m:r>
                      </m:sup>
                    </m:sSup>
                    <m:r>
                      <a:rPr lang="en-CA" sz="2400" i="1">
                        <a:latin typeface="Cambria Math" panose="02040503050406030204" pitchFamily="18" charset="0"/>
                      </a:rPr>
                      <m:t>=</m:t>
                    </m:r>
                    <m:sSup>
                      <m:sSupPr>
                        <m:ctrlPr>
                          <a:rPr lang="en-CA" sz="2400" i="1">
                            <a:latin typeface="Cambria Math" panose="02040503050406030204" pitchFamily="18" charset="0"/>
                          </a:rPr>
                        </m:ctrlPr>
                      </m:sSupPr>
                      <m:e>
                        <m:d>
                          <m:dPr>
                            <m:ctrlPr>
                              <a:rPr lang="en-CA" sz="2400" i="1">
                                <a:latin typeface="Cambria Math" panose="02040503050406030204" pitchFamily="18" charset="0"/>
                              </a:rPr>
                            </m:ctrlPr>
                          </m:dPr>
                          <m:e>
                            <m:r>
                              <a:rPr lang="en-CA" sz="2400" i="1">
                                <a:latin typeface="Cambria Math" panose="02040503050406030204" pitchFamily="18" charset="0"/>
                              </a:rPr>
                              <m:t>0.215</m:t>
                            </m:r>
                            <m:r>
                              <a:rPr lang="en-CA" sz="2400" i="1">
                                <a:latin typeface="Cambria Math" panose="02040503050406030204" pitchFamily="18" charset="0"/>
                              </a:rPr>
                              <m:t>𝑥</m:t>
                            </m:r>
                            <m:r>
                              <a:rPr lang="en-CA" sz="2400" i="1">
                                <a:latin typeface="Cambria Math" panose="02040503050406030204" pitchFamily="18" charset="0"/>
                              </a:rPr>
                              <m:t>0.114</m:t>
                            </m:r>
                            <m:r>
                              <a:rPr lang="en-CA" sz="2400" i="1">
                                <a:latin typeface="Cambria Math" panose="02040503050406030204" pitchFamily="18" charset="0"/>
                              </a:rPr>
                              <m:t>𝑥</m:t>
                            </m:r>
                            <m:r>
                              <a:rPr lang="en-CA" sz="2400" i="1">
                                <a:latin typeface="Cambria Math" panose="02040503050406030204" pitchFamily="18" charset="0"/>
                              </a:rPr>
                              <m:t>0.938</m:t>
                            </m:r>
                          </m:e>
                        </m:d>
                      </m:e>
                      <m:sup>
                        <m:r>
                          <a:rPr lang="en-CA" sz="2400" i="1">
                            <a:latin typeface="Cambria Math" panose="02040503050406030204" pitchFamily="18" charset="0"/>
                          </a:rPr>
                          <m:t>−0.18</m:t>
                        </m:r>
                      </m:sup>
                    </m:sSup>
                    <m:r>
                      <a:rPr lang="en-CA" sz="2400" i="1">
                        <a:latin typeface="Cambria Math" panose="02040503050406030204" pitchFamily="18" charset="0"/>
                      </a:rPr>
                      <m:t>=1.97</m:t>
                    </m:r>
                  </m:oMath>
                </a14:m>
                <a:endParaRPr lang="en-CA" sz="2400" i="1" dirty="0"/>
              </a:p>
              <a:p>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𝑓</m:t>
                        </m:r>
                      </m:e>
                      <m:sub>
                        <m:r>
                          <a:rPr lang="en-CA" sz="2400" i="1">
                            <a:latin typeface="Cambria Math" panose="02040503050406030204" pitchFamily="18" charset="0"/>
                          </a:rPr>
                          <m:t>𝑣𝑢</m:t>
                        </m:r>
                      </m:sub>
                    </m:sSub>
                    <m:r>
                      <a:rPr lang="en-CA" sz="2400" i="1">
                        <a:latin typeface="Cambria Math" panose="02040503050406030204" pitchFamily="18" charset="0"/>
                      </a:rPr>
                      <m:t>=1.18 </m:t>
                    </m:r>
                    <m:r>
                      <a:rPr lang="en-CA" sz="2400" i="1">
                        <a:latin typeface="Cambria Math" panose="02040503050406030204" pitchFamily="18" charset="0"/>
                      </a:rPr>
                      <m:t>𝑀𝑃𝑎</m:t>
                    </m:r>
                  </m:oMath>
                </a14:m>
                <a:endParaRPr lang="en-CA" sz="2400" i="1" dirty="0"/>
              </a:p>
              <a:p>
                <a14:m>
                  <m:oMath xmlns:m="http://schemas.openxmlformats.org/officeDocument/2006/math">
                    <m:r>
                      <a:rPr lang="en-CA" sz="2400" i="1">
                        <a:latin typeface="Cambria Math" panose="02040503050406030204" pitchFamily="18" charset="0"/>
                      </a:rPr>
                      <m:t>𝐴</m:t>
                    </m:r>
                    <m:r>
                      <a:rPr lang="en-CA" sz="2400" i="1">
                        <a:latin typeface="Cambria Math" panose="02040503050406030204" pitchFamily="18" charset="0"/>
                      </a:rPr>
                      <m:t>=215</m:t>
                    </m:r>
                    <m:r>
                      <a:rPr lang="en-CA" sz="2400" i="1">
                        <a:latin typeface="Cambria Math" panose="02040503050406030204" pitchFamily="18" charset="0"/>
                      </a:rPr>
                      <m:t>𝑥</m:t>
                    </m:r>
                    <m:r>
                      <a:rPr lang="en-CA" sz="2400" i="1">
                        <a:latin typeface="Cambria Math" panose="02040503050406030204" pitchFamily="18" charset="0"/>
                      </a:rPr>
                      <m:t>114=24510</m:t>
                    </m:r>
                    <m:r>
                      <a:rPr lang="en-CA" sz="2400" i="1">
                        <a:latin typeface="Cambria Math" panose="02040503050406030204" pitchFamily="18" charset="0"/>
                      </a:rPr>
                      <m:t>𝑚</m:t>
                    </m:r>
                    <m:sSup>
                      <m:sSupPr>
                        <m:ctrlPr>
                          <a:rPr lang="en-CA" sz="2400" i="1">
                            <a:latin typeface="Cambria Math" panose="02040503050406030204" pitchFamily="18" charset="0"/>
                          </a:rPr>
                        </m:ctrlPr>
                      </m:sSupPr>
                      <m:e>
                        <m:r>
                          <a:rPr lang="en-CA" sz="2400" i="1">
                            <a:latin typeface="Cambria Math" panose="02040503050406030204" pitchFamily="18" charset="0"/>
                          </a:rPr>
                          <m:t>𝑚</m:t>
                        </m:r>
                      </m:e>
                      <m:sup>
                        <m:r>
                          <a:rPr lang="en-CA" sz="2400" i="1">
                            <a:latin typeface="Cambria Math" panose="02040503050406030204" pitchFamily="18" charset="0"/>
                          </a:rPr>
                          <m:t>2</m:t>
                        </m:r>
                      </m:sup>
                    </m:sSup>
                  </m:oMath>
                </a14:m>
                <a:endParaRPr lang="en-CA" sz="2400" i="1" dirty="0"/>
              </a:p>
              <a:p>
                <a:pPr lvl="1"/>
                <a:endParaRPr lang="en-CA" altLang="en-US" dirty="0">
                  <a:solidFill>
                    <a:schemeClr val="tx1">
                      <a:lumMod val="85000"/>
                      <a:lumOff val="15000"/>
                    </a:schemeClr>
                  </a:solidFill>
                  <a:latin typeface="Century Gothic" panose="020B0502020202020204" pitchFamily="34" charset="0"/>
                </a:endParaRPr>
              </a:p>
              <a:p>
                <a:pPr marL="914400" lvl="1" indent="-457200">
                  <a:buFont typeface="+mj-lt"/>
                  <a:buAutoNum type="arabicPeriod"/>
                </a:pPr>
                <a:endParaRPr lang="en-CA" altLang="en-US" dirty="0">
                  <a:solidFill>
                    <a:schemeClr val="tx1">
                      <a:lumMod val="85000"/>
                      <a:lumOff val="15000"/>
                    </a:schemeClr>
                  </a:solidFill>
                  <a:latin typeface="Century Gothic" panose="020B0502020202020204" pitchFamily="34" charset="0"/>
                </a:endParaRPr>
              </a:p>
              <a:p>
                <a:pPr marL="914400" lvl="1" indent="-457200">
                  <a:buFont typeface="+mj-lt"/>
                  <a:buAutoNum type="arabicPeriod"/>
                </a:pPr>
                <a:endParaRPr lang="en-CA" altLang="en-US" dirty="0">
                  <a:solidFill>
                    <a:schemeClr val="tx1">
                      <a:lumMod val="85000"/>
                      <a:lumOff val="15000"/>
                    </a:schemeClr>
                  </a:solidFill>
                  <a:latin typeface="Century Gothic" panose="020B0502020202020204" pitchFamily="34" charset="0"/>
                </a:endParaRPr>
              </a:p>
              <a:p>
                <a:pPr marL="0" lvl="0" indent="0" eaLnBrk="0" fontAlgn="base" hangingPunct="0">
                  <a:lnSpc>
                    <a:spcPct val="100000"/>
                  </a:lnSpc>
                  <a:spcBef>
                    <a:spcPct val="0"/>
                  </a:spcBef>
                  <a:spcAft>
                    <a:spcPct val="0"/>
                  </a:spcAft>
                  <a:buNone/>
                </a:pPr>
                <a:endParaRPr lang="en-CA" altLang="en-US" sz="1200" i="1" dirty="0">
                  <a:latin typeface="Cambria Math" panose="02040503050406030204" pitchFamily="18" charset="0"/>
                  <a:ea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None/>
                </a:pPr>
                <a:endParaRPr lang="en-CA" altLang="en-US" sz="1200" i="1" dirty="0">
                  <a:latin typeface="Cambria Math" panose="02040503050406030204" pitchFamily="18" charset="0"/>
                  <a:ea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None/>
                </a:pPr>
                <a:endParaRPr lang="en-CA" altLang="en-US" sz="1200" i="1" dirty="0">
                  <a:latin typeface="Cambria Math" panose="02040503050406030204" pitchFamily="18" charset="0"/>
                  <a:ea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None/>
                </a:pPr>
                <a:endParaRPr lang="en-CA" altLang="en-US" sz="1200" i="1" dirty="0">
                  <a:latin typeface="Cambria Math" panose="02040503050406030204" pitchFamily="18" charset="0"/>
                  <a:ea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None/>
                </a:pPr>
                <a:endParaRPr lang="en-CA" altLang="en-US" sz="1200" i="1" dirty="0">
                  <a:latin typeface="Cambria Math" panose="02040503050406030204" pitchFamily="18" charset="0"/>
                  <a:ea typeface="Times New Roman" panose="02020603050405020304" pitchFamily="18" charset="0"/>
                  <a:cs typeface="Times New Roman" panose="02020603050405020304" pitchFamily="18" charset="0"/>
                </a:endParaRPr>
              </a:p>
              <a:p>
                <a:pPr marL="457200" lvl="1" indent="0">
                  <a:buNone/>
                </a:pPr>
                <a:endParaRPr lang="en-CA" altLang="en-US" dirty="0">
                  <a:solidFill>
                    <a:schemeClr val="tx1">
                      <a:lumMod val="85000"/>
                      <a:lumOff val="15000"/>
                    </a:schemeClr>
                  </a:solidFill>
                  <a:latin typeface="Century Gothic" panose="020B0502020202020204" pitchFamily="34" charset="0"/>
                </a:endParaRPr>
              </a:p>
            </p:txBody>
          </p:sp>
        </mc:Choice>
        <mc:Fallback xmlns="">
          <p:sp>
            <p:nvSpPr>
              <p:cNvPr id="10" name="Content Placeholder 2">
                <a:extLst>
                  <a:ext uri="{FF2B5EF4-FFF2-40B4-BE49-F238E27FC236}">
                    <a16:creationId xmlns:a16="http://schemas.microsoft.com/office/drawing/2014/main" id="{472A5245-44C2-43A7-9169-31A8E072F413}"/>
                  </a:ext>
                </a:extLst>
              </p:cNvPr>
              <p:cNvSpPr>
                <a:spLocks noGrp="1" noRot="1" noChangeAspect="1" noMove="1" noResize="1" noEditPoints="1" noAdjustHandles="1" noChangeArrowheads="1" noChangeShapeType="1" noTextEdit="1"/>
              </p:cNvSpPr>
              <p:nvPr>
                <p:ph idx="1"/>
              </p:nvPr>
            </p:nvSpPr>
            <p:spPr>
              <a:xfrm>
                <a:off x="609599" y="1104627"/>
                <a:ext cx="10670977" cy="5432651"/>
              </a:xfrm>
              <a:blipFill>
                <a:blip r:embed="rId3"/>
                <a:stretch>
                  <a:fillRect l="-857" t="-1571" b="-2020"/>
                </a:stretch>
              </a:blipFill>
            </p:spPr>
            <p:txBody>
              <a:bodyPr/>
              <a:lstStyle/>
              <a:p>
                <a:r>
                  <a:rPr lang="en-CA">
                    <a:noFill/>
                  </a:rPr>
                  <a:t> </a:t>
                </a:r>
              </a:p>
            </p:txBody>
          </p:sp>
        </mc:Fallback>
      </mc:AlternateContent>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CONNECTION DESIGN – DECK-TO-STIFFENER</a:t>
            </a:r>
          </a:p>
        </p:txBody>
      </p:sp>
      <p:cxnSp>
        <p:nvCxnSpPr>
          <p:cNvPr id="13" name="Straight Arrow Connector 12">
            <a:extLst>
              <a:ext uri="{FF2B5EF4-FFF2-40B4-BE49-F238E27FC236}">
                <a16:creationId xmlns:a16="http://schemas.microsoft.com/office/drawing/2014/main" id="{F78E37AB-F783-4A1B-A8C7-C0D070CF031D}"/>
              </a:ext>
            </a:extLst>
          </p:cNvPr>
          <p:cNvCxnSpPr>
            <a:cxnSpLocks/>
          </p:cNvCxnSpPr>
          <p:nvPr/>
        </p:nvCxnSpPr>
        <p:spPr bwMode="auto">
          <a:xfrm flipV="1">
            <a:off x="11280576" y="3066777"/>
            <a:ext cx="397074" cy="434231"/>
          </a:xfrm>
          <a:prstGeom prst="straightConnector1">
            <a:avLst/>
          </a:prstGeom>
          <a:solidFill>
            <a:schemeClr val="accent1"/>
          </a:solidFill>
          <a:ln w="38100" cap="flat" cmpd="sng" algn="ctr">
            <a:solidFill>
              <a:schemeClr val="bg1"/>
            </a:solidFill>
            <a:prstDash val="solid"/>
            <a:round/>
            <a:headEnd type="none" w="med" len="med"/>
            <a:tailEnd type="oval" w="med" len="med"/>
          </a:ln>
          <a:effectLst/>
        </p:spPr>
      </p:cxnSp>
      <p:sp>
        <p:nvSpPr>
          <p:cNvPr id="5" name="Title 4">
            <a:extLst>
              <a:ext uri="{FF2B5EF4-FFF2-40B4-BE49-F238E27FC236}">
                <a16:creationId xmlns:a16="http://schemas.microsoft.com/office/drawing/2014/main" id="{58805940-32FF-44A0-AFBD-B1FF38520C36}"/>
              </a:ext>
            </a:extLst>
          </p:cNvPr>
          <p:cNvSpPr txBox="1">
            <a:spLocks/>
          </p:cNvSpPr>
          <p:nvPr/>
        </p:nvSpPr>
        <p:spPr bwMode="auto">
          <a:xfrm>
            <a:off x="9103057" y="-74013"/>
            <a:ext cx="3089945"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 Connection Design</a:t>
            </a:r>
          </a:p>
        </p:txBody>
      </p:sp>
    </p:spTree>
    <p:extLst>
      <p:ext uri="{BB962C8B-B14F-4D97-AF65-F5344CB8AC3E}">
        <p14:creationId xmlns:p14="http://schemas.microsoft.com/office/powerpoint/2010/main" val="39643991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CONNECTION DESIGN – DIAPHRAGM-TO-GIRDER</a:t>
            </a:r>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FA2D0D6C-2370-44D8-8146-C5AC955178BC}"/>
                  </a:ext>
                </a:extLst>
              </p:cNvPr>
              <p:cNvSpPr>
                <a:spLocks noGrp="1"/>
              </p:cNvSpPr>
              <p:nvPr>
                <p:ph idx="1"/>
              </p:nvPr>
            </p:nvSpPr>
            <p:spPr>
              <a:xfrm>
                <a:off x="609600" y="1104627"/>
                <a:ext cx="11068050" cy="5432651"/>
              </a:xfrm>
            </p:spPr>
            <p:txBody>
              <a:bodyPr>
                <a:noAutofit/>
              </a:bodyPr>
              <a:lstStyle/>
              <a:p>
                <a:pPr marL="0" indent="0">
                  <a:buNone/>
                </a:pPr>
                <a:r>
                  <a:rPr lang="en-CA" sz="2400" dirty="0">
                    <a:latin typeface="Century Gothic" panose="020B0502020202020204" pitchFamily="34" charset="0"/>
                  </a:rPr>
                  <a:t>The diaphragm-to-girder connection consists of a pair of threaded rods through-bolted through a routed slot along the length of the diaphragms and through the side faces of adjacent girders. </a:t>
                </a:r>
              </a:p>
              <a:p>
                <a:pPr marL="0" indent="0">
                  <a:buNone/>
                </a:pPr>
                <a:r>
                  <a:rPr lang="en-CA" sz="2400" b="1" u="sng" dirty="0">
                    <a:latin typeface="Century Gothic" panose="020B0502020202020204" pitchFamily="34" charset="0"/>
                  </a:rPr>
                  <a:t>Rods</a:t>
                </a:r>
              </a:p>
              <a:p>
                <a:pPr marL="0" indent="0">
                  <a:buNone/>
                </a:pPr>
                <a14:m>
                  <m:oMathPara xmlns:m="http://schemas.openxmlformats.org/officeDocument/2006/math">
                    <m:oMathParaPr>
                      <m:jc m:val="centerGroup"/>
                    </m:oMathParaPr>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𝑇</m:t>
                          </m:r>
                        </m:e>
                        <m:sub>
                          <m:r>
                            <a:rPr lang="en-CA" sz="2400" i="1">
                              <a:latin typeface="Cambria Math" panose="02040503050406030204" pitchFamily="18" charset="0"/>
                            </a:rPr>
                            <m:t>𝑓</m:t>
                          </m:r>
                        </m:sub>
                      </m:sSub>
                      <m:r>
                        <a:rPr lang="en-CA" sz="2400" i="1">
                          <a:latin typeface="Cambria Math" panose="02040503050406030204" pitchFamily="18" charset="0"/>
                        </a:rPr>
                        <m:t>=73</m:t>
                      </m:r>
                      <m:r>
                        <a:rPr lang="en-CA" sz="2400" i="1">
                          <a:latin typeface="Cambria Math" panose="02040503050406030204" pitchFamily="18" charset="0"/>
                        </a:rPr>
                        <m:t>𝑘𝑁</m:t>
                      </m:r>
                    </m:oMath>
                  </m:oMathPara>
                </a14:m>
                <a:endParaRPr lang="en-CA" sz="2400" dirty="0">
                  <a:latin typeface="Century Gothic" panose="020B0502020202020204" pitchFamily="34" charset="0"/>
                </a:endParaRPr>
              </a:p>
              <a:p>
                <a:pPr marL="0" indent="0">
                  <a:buNone/>
                </a:pPr>
                <a:endParaRPr lang="en-CA" sz="2400" dirty="0">
                  <a:latin typeface="Century Gothic" panose="020B0502020202020204" pitchFamily="34" charset="0"/>
                </a:endParaRPr>
              </a:p>
              <a:p>
                <a:pPr marL="0" indent="0">
                  <a:buNone/>
                </a:pPr>
                <a:r>
                  <a:rPr lang="en-CA" sz="2400" dirty="0">
                    <a:latin typeface="Century Gothic" panose="020B0502020202020204" pitchFamily="34" charset="0"/>
                  </a:rPr>
                  <a:t>Use 22Ø A307 rod with threaded ends</a:t>
                </a:r>
              </a:p>
              <a:p>
                <a:pPr marL="0" indent="0">
                  <a:buNone/>
                </a:pPr>
                <a14:m>
                  <m:oMathPara xmlns:m="http://schemas.openxmlformats.org/officeDocument/2006/math">
                    <m:oMathParaPr>
                      <m:jc m:val="centerGroup"/>
                    </m:oMathParaPr>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𝑇</m:t>
                          </m:r>
                        </m:e>
                        <m:sub>
                          <m:r>
                            <a:rPr lang="en-CA" sz="2400" i="1">
                              <a:latin typeface="Cambria Math" panose="02040503050406030204" pitchFamily="18" charset="0"/>
                            </a:rPr>
                            <m:t>𝑟</m:t>
                          </m:r>
                        </m:sub>
                      </m:sSub>
                      <m:r>
                        <a:rPr lang="en-CA" sz="2400" i="1">
                          <a:latin typeface="Cambria Math" panose="02040503050406030204" pitchFamily="18" charset="0"/>
                        </a:rPr>
                        <m:t>=80.7</m:t>
                      </m:r>
                      <m:r>
                        <a:rPr lang="en-CA" sz="2400" i="1">
                          <a:latin typeface="Cambria Math" panose="02040503050406030204" pitchFamily="18" charset="0"/>
                        </a:rPr>
                        <m:t>𝑘𝑁</m:t>
                      </m:r>
                      <m:r>
                        <a:rPr lang="en-CA" sz="2400" i="1">
                          <a:latin typeface="Cambria Math" panose="02040503050406030204" pitchFamily="18" charset="0"/>
                        </a:rPr>
                        <m:t>&gt;</m:t>
                      </m:r>
                      <m:sSub>
                        <m:sSubPr>
                          <m:ctrlPr>
                            <a:rPr lang="en-CA" sz="2400" i="1">
                              <a:latin typeface="Cambria Math" panose="02040503050406030204" pitchFamily="18" charset="0"/>
                            </a:rPr>
                          </m:ctrlPr>
                        </m:sSubPr>
                        <m:e>
                          <m:r>
                            <a:rPr lang="en-CA" sz="2400" i="1">
                              <a:latin typeface="Cambria Math" panose="02040503050406030204" pitchFamily="18" charset="0"/>
                            </a:rPr>
                            <m:t>𝑇</m:t>
                          </m:r>
                        </m:e>
                        <m:sub>
                          <m:r>
                            <a:rPr lang="en-CA" sz="2400" i="1">
                              <a:latin typeface="Cambria Math" panose="02040503050406030204" pitchFamily="18" charset="0"/>
                            </a:rPr>
                            <m:t>𝑓</m:t>
                          </m:r>
                        </m:sub>
                      </m:sSub>
                      <m:r>
                        <a:rPr lang="en-CA" sz="2400" i="1">
                          <a:latin typeface="Cambria Math" panose="02040503050406030204" pitchFamily="18" charset="0"/>
                        </a:rPr>
                        <m:t>=73</m:t>
                      </m:r>
                      <m:r>
                        <a:rPr lang="en-CA" sz="2400" i="1">
                          <a:latin typeface="Cambria Math" panose="02040503050406030204" pitchFamily="18" charset="0"/>
                        </a:rPr>
                        <m:t>𝑘𝑁</m:t>
                      </m:r>
                      <m:r>
                        <a:rPr lang="en-CA" sz="2400" i="1">
                          <a:latin typeface="Cambria Math" panose="02040503050406030204" pitchFamily="18" charset="0"/>
                        </a:rPr>
                        <m:t> </m:t>
                      </m:r>
                      <m:r>
                        <a:rPr lang="en-CA" sz="2400" i="1">
                          <a:latin typeface="Cambria Math" panose="02040503050406030204" pitchFamily="18" charset="0"/>
                        </a:rPr>
                        <m:t>𝑂𝐾</m:t>
                      </m:r>
                      <m:r>
                        <a:rPr lang="en-CA" sz="2400" i="1">
                          <a:latin typeface="Cambria Math" panose="02040503050406030204" pitchFamily="18" charset="0"/>
                        </a:rPr>
                        <m:t> </m:t>
                      </m:r>
                      <m:d>
                        <m:dPr>
                          <m:ctrlPr>
                            <a:rPr lang="en-CA" sz="2400" i="1">
                              <a:latin typeface="Cambria Math" panose="02040503050406030204" pitchFamily="18" charset="0"/>
                            </a:rPr>
                          </m:ctrlPr>
                        </m:dPr>
                        <m:e>
                          <m:r>
                            <a:rPr lang="en-CA" sz="2400" i="1">
                              <a:latin typeface="Cambria Math" panose="02040503050406030204" pitchFamily="18" charset="0"/>
                            </a:rPr>
                            <m:t>91%</m:t>
                          </m:r>
                        </m:e>
                      </m:d>
                    </m:oMath>
                  </m:oMathPara>
                </a14:m>
                <a:endParaRPr lang="en-CA" sz="2400" dirty="0">
                  <a:latin typeface="Century Gothic" panose="020B0502020202020204" pitchFamily="34" charset="0"/>
                </a:endParaRPr>
              </a:p>
              <a:p>
                <a:pPr marL="0" indent="0">
                  <a:buNone/>
                </a:pPr>
                <a:r>
                  <a:rPr lang="en-CA" sz="2400" b="1" cap="all" dirty="0">
                    <a:latin typeface="Century Gothic" panose="020B0502020202020204" pitchFamily="34" charset="0"/>
                  </a:rPr>
                  <a:t> </a:t>
                </a:r>
                <a:endParaRPr lang="en-CA" sz="2400" b="1" u="sng" cap="all" dirty="0">
                  <a:latin typeface="Century Gothic" panose="020B0502020202020204" pitchFamily="34" charset="0"/>
                </a:endParaRPr>
              </a:p>
              <a:p>
                <a:pPr marL="0" indent="0">
                  <a:buNone/>
                </a:pPr>
                <a:r>
                  <a:rPr lang="en-CA" sz="2400" b="1" u="sng" dirty="0">
                    <a:latin typeface="Century Gothic" panose="020B0502020202020204" pitchFamily="34" charset="0"/>
                  </a:rPr>
                  <a:t>Washer: 170</a:t>
                </a:r>
                <a:r>
                  <a:rPr lang="en-CA" sz="2400" u="sng" dirty="0">
                    <a:latin typeface="Century Gothic" panose="020B0502020202020204" pitchFamily="34" charset="0"/>
                  </a:rPr>
                  <a:t>x</a:t>
                </a:r>
                <a:r>
                  <a:rPr lang="en-CA" sz="2400" b="1" u="sng" dirty="0">
                    <a:latin typeface="Century Gothic" panose="020B0502020202020204" pitchFamily="34" charset="0"/>
                  </a:rPr>
                  <a:t>170</a:t>
                </a:r>
                <a:r>
                  <a:rPr lang="en-CA" sz="2400" u="sng" dirty="0">
                    <a:latin typeface="Century Gothic" panose="020B0502020202020204" pitchFamily="34" charset="0"/>
                  </a:rPr>
                  <a:t>x</a:t>
                </a:r>
                <a:r>
                  <a:rPr lang="en-CA" sz="2400" b="1" u="sng" dirty="0">
                    <a:latin typeface="Century Gothic" panose="020B0502020202020204" pitchFamily="34" charset="0"/>
                  </a:rPr>
                  <a:t>12.7</a:t>
                </a:r>
              </a:p>
              <a:p>
                <a:pPr marL="0" indent="0">
                  <a:buNone/>
                </a:pPr>
                <a14:m>
                  <m:oMathPara xmlns:m="http://schemas.openxmlformats.org/officeDocument/2006/math">
                    <m:oMathParaPr>
                      <m:jc m:val="centerGroup"/>
                    </m:oMathParaPr>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𝑄</m:t>
                          </m:r>
                        </m:e>
                        <m:sub>
                          <m:r>
                            <a:rPr lang="en-CA" sz="2400" i="1">
                              <a:latin typeface="Cambria Math" panose="02040503050406030204" pitchFamily="18" charset="0"/>
                            </a:rPr>
                            <m:t>𝑟</m:t>
                          </m:r>
                        </m:sub>
                      </m:sSub>
                      <m:r>
                        <a:rPr lang="en-CA" sz="2400" i="1">
                          <a:latin typeface="Cambria Math" panose="02040503050406030204" pitchFamily="18" charset="0"/>
                        </a:rPr>
                        <m:t>=</m:t>
                      </m:r>
                      <m:r>
                        <a:rPr lang="en-CA" sz="2400" i="1">
                          <a:latin typeface="Cambria Math" panose="02040503050406030204" pitchFamily="18" charset="0"/>
                        </a:rPr>
                        <m:t>𝜙</m:t>
                      </m:r>
                      <m:sSub>
                        <m:sSubPr>
                          <m:ctrlPr>
                            <a:rPr lang="en-CA" sz="2400" i="1">
                              <a:latin typeface="Cambria Math" panose="02040503050406030204" pitchFamily="18" charset="0"/>
                            </a:rPr>
                          </m:ctrlPr>
                        </m:sSubPr>
                        <m:e>
                          <m:r>
                            <a:rPr lang="en-CA" sz="2400" i="1">
                              <a:latin typeface="Cambria Math" panose="02040503050406030204" pitchFamily="18" charset="0"/>
                            </a:rPr>
                            <m:t>𝐹</m:t>
                          </m:r>
                        </m:e>
                        <m:sub>
                          <m:r>
                            <a:rPr lang="en-CA" sz="2400" i="1">
                              <a:latin typeface="Cambria Math" panose="02040503050406030204" pitchFamily="18" charset="0"/>
                            </a:rPr>
                            <m:t>𝑐𝑝</m:t>
                          </m:r>
                        </m:sub>
                      </m:sSub>
                      <m:sSub>
                        <m:sSubPr>
                          <m:ctrlPr>
                            <a:rPr lang="en-CA" sz="2400" i="1">
                              <a:latin typeface="Cambria Math" panose="02040503050406030204" pitchFamily="18" charset="0"/>
                            </a:rPr>
                          </m:ctrlPr>
                        </m:sSubPr>
                        <m:e>
                          <m:r>
                            <a:rPr lang="en-CA" sz="2400" i="1">
                              <a:latin typeface="Cambria Math" panose="02040503050406030204" pitchFamily="18" charset="0"/>
                            </a:rPr>
                            <m:t>𝐴</m:t>
                          </m:r>
                        </m:e>
                        <m:sub>
                          <m:r>
                            <a:rPr lang="en-CA" sz="2400" i="1">
                              <a:latin typeface="Cambria Math" panose="02040503050406030204" pitchFamily="18" charset="0"/>
                            </a:rPr>
                            <m:t>𝑏</m:t>
                          </m:r>
                        </m:sub>
                      </m:sSub>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r>
                            <a:rPr lang="en-CA" sz="2400" i="1">
                              <a:latin typeface="Cambria Math" panose="02040503050406030204" pitchFamily="18" charset="0"/>
                            </a:rPr>
                            <m:t>𝐵</m:t>
                          </m:r>
                        </m:sub>
                      </m:sSub>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sSub>
                            <m:sSubPr>
                              <m:ctrlPr>
                                <a:rPr lang="en-CA" sz="2400" i="1">
                                  <a:latin typeface="Cambria Math" panose="02040503050406030204" pitchFamily="18" charset="0"/>
                                </a:rPr>
                              </m:ctrlPr>
                            </m:sSubPr>
                            <m:e>
                              <m:r>
                                <a:rPr lang="en-CA" sz="2400" i="1">
                                  <a:latin typeface="Cambria Math" panose="02040503050406030204" pitchFamily="18" charset="0"/>
                                </a:rPr>
                                <m:t>𝑍</m:t>
                              </m:r>
                            </m:e>
                            <m:sub>
                              <m:r>
                                <a:rPr lang="en-CA" sz="2400" i="1">
                                  <a:latin typeface="Cambria Math" panose="02040503050406030204" pitchFamily="18" charset="0"/>
                                </a:rPr>
                                <m:t>𝑐𝑝</m:t>
                              </m:r>
                            </m:sub>
                          </m:sSub>
                        </m:sub>
                      </m:sSub>
                    </m:oMath>
                  </m:oMathPara>
                </a14:m>
                <a:endParaRPr lang="en-CA" sz="2400" dirty="0">
                  <a:latin typeface="Century Gothic" panose="020B0502020202020204" pitchFamily="34" charset="0"/>
                </a:endParaRPr>
              </a:p>
              <a:p>
                <a:pPr marL="0" indent="0">
                  <a:buNone/>
                </a:pPr>
                <a14:m>
                  <m:oMathPara xmlns:m="http://schemas.openxmlformats.org/officeDocument/2006/math">
                    <m:oMathParaPr>
                      <m:jc m:val="centerGroup"/>
                    </m:oMathParaPr>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𝑄</m:t>
                          </m:r>
                        </m:e>
                        <m:sub>
                          <m:r>
                            <a:rPr lang="en-CA" sz="2400" i="1">
                              <a:latin typeface="Cambria Math" panose="02040503050406030204" pitchFamily="18" charset="0"/>
                            </a:rPr>
                            <m:t>𝑟</m:t>
                          </m:r>
                        </m:sub>
                      </m:sSub>
                      <m:r>
                        <a:rPr lang="en-CA" sz="2400" i="1">
                          <a:latin typeface="Cambria Math" panose="02040503050406030204" pitchFamily="18" charset="0"/>
                        </a:rPr>
                        <m:t>=0.8</m:t>
                      </m:r>
                      <m:r>
                        <a:rPr lang="en-CA" sz="2400" i="1">
                          <a:latin typeface="Cambria Math" panose="02040503050406030204" pitchFamily="18" charset="0"/>
                        </a:rPr>
                        <m:t>𝑥</m:t>
                      </m:r>
                      <m:r>
                        <a:rPr lang="en-CA" sz="2400" i="1">
                          <a:latin typeface="Cambria Math" panose="02040503050406030204" pitchFamily="18" charset="0"/>
                        </a:rPr>
                        <m:t>5.8</m:t>
                      </m:r>
                      <m:r>
                        <a:rPr lang="en-CA" sz="2400" i="1">
                          <a:latin typeface="Cambria Math" panose="02040503050406030204" pitchFamily="18" charset="0"/>
                        </a:rPr>
                        <m:t>𝑥</m:t>
                      </m:r>
                      <m:d>
                        <m:dPr>
                          <m:ctrlPr>
                            <a:rPr lang="en-CA" sz="2400" i="1">
                              <a:latin typeface="Cambria Math" panose="02040503050406030204" pitchFamily="18" charset="0"/>
                            </a:rPr>
                          </m:ctrlPr>
                        </m:dPr>
                        <m:e>
                          <m:r>
                            <a:rPr lang="en-CA" sz="2400" i="1">
                              <a:latin typeface="Cambria Math" panose="02040503050406030204" pitchFamily="18" charset="0"/>
                            </a:rPr>
                            <m:t>1.0</m:t>
                          </m:r>
                          <m:r>
                            <a:rPr lang="en-CA" sz="2400" i="1">
                              <a:latin typeface="Cambria Math" panose="02040503050406030204" pitchFamily="18" charset="0"/>
                            </a:rPr>
                            <m:t>𝑥</m:t>
                          </m:r>
                          <m:r>
                            <a:rPr lang="en-CA" sz="2400" i="1">
                              <a:latin typeface="Cambria Math" panose="02040503050406030204" pitchFamily="18" charset="0"/>
                            </a:rPr>
                            <m:t>0.67</m:t>
                          </m:r>
                          <m:r>
                            <a:rPr lang="en-CA" sz="2400" i="1">
                              <a:latin typeface="Cambria Math" panose="02040503050406030204" pitchFamily="18" charset="0"/>
                            </a:rPr>
                            <m:t>𝑥</m:t>
                          </m:r>
                          <m:r>
                            <a:rPr lang="en-CA" sz="2400" i="1">
                              <a:latin typeface="Cambria Math" panose="02040503050406030204" pitchFamily="18" charset="0"/>
                            </a:rPr>
                            <m:t>1.0</m:t>
                          </m:r>
                        </m:e>
                      </m:d>
                      <m:r>
                        <a:rPr lang="en-CA" sz="2400" i="1">
                          <a:latin typeface="Cambria Math" panose="02040503050406030204" pitchFamily="18" charset="0"/>
                        </a:rPr>
                        <m:t>𝑥</m:t>
                      </m:r>
                      <m:d>
                        <m:dPr>
                          <m:ctrlPr>
                            <a:rPr lang="en-CA" sz="2400" i="1">
                              <a:latin typeface="Cambria Math" panose="02040503050406030204" pitchFamily="18" charset="0"/>
                            </a:rPr>
                          </m:ctrlPr>
                        </m:dPr>
                        <m:e>
                          <m:r>
                            <a:rPr lang="en-CA" sz="2400" i="1">
                              <a:latin typeface="Cambria Math" panose="02040503050406030204" pitchFamily="18" charset="0"/>
                            </a:rPr>
                            <m:t>170</m:t>
                          </m:r>
                          <m:r>
                            <a:rPr lang="en-CA" sz="2400" i="1">
                              <a:latin typeface="Cambria Math" panose="02040503050406030204" pitchFamily="18" charset="0"/>
                            </a:rPr>
                            <m:t>𝑥</m:t>
                          </m:r>
                          <m:r>
                            <a:rPr lang="en-CA" sz="2400" i="1">
                              <a:latin typeface="Cambria Math" panose="02040503050406030204" pitchFamily="18" charset="0"/>
                            </a:rPr>
                            <m:t>170</m:t>
                          </m:r>
                        </m:e>
                      </m:d>
                      <m:r>
                        <a:rPr lang="en-CA" sz="2400" i="1">
                          <a:latin typeface="Cambria Math" panose="02040503050406030204" pitchFamily="18" charset="0"/>
                        </a:rPr>
                        <m:t>𝑥</m:t>
                      </m:r>
                      <m:r>
                        <a:rPr lang="en-CA" sz="2400" i="1">
                          <a:latin typeface="Cambria Math" panose="02040503050406030204" pitchFamily="18" charset="0"/>
                        </a:rPr>
                        <m:t>1.0</m:t>
                      </m:r>
                      <m:r>
                        <a:rPr lang="en-CA" sz="2400" i="1">
                          <a:latin typeface="Cambria Math" panose="02040503050406030204" pitchFamily="18" charset="0"/>
                        </a:rPr>
                        <m:t>𝑥</m:t>
                      </m:r>
                      <m:r>
                        <a:rPr lang="en-CA" sz="2400" i="1">
                          <a:latin typeface="Cambria Math" panose="02040503050406030204" pitchFamily="18" charset="0"/>
                        </a:rPr>
                        <m:t>1.0</m:t>
                      </m:r>
                      <m:r>
                        <a:rPr lang="en-CA" sz="2400" i="1">
                          <a:latin typeface="Cambria Math" panose="02040503050406030204" pitchFamily="18" charset="0"/>
                        </a:rPr>
                        <m:t>𝑥</m:t>
                      </m:r>
                      <m:sSup>
                        <m:sSupPr>
                          <m:ctrlPr>
                            <a:rPr lang="en-CA" sz="2400" i="1">
                              <a:latin typeface="Cambria Math" panose="02040503050406030204" pitchFamily="18" charset="0"/>
                            </a:rPr>
                          </m:ctrlPr>
                        </m:sSupPr>
                        <m:e>
                          <m:r>
                            <a:rPr lang="en-CA" sz="2400" i="1">
                              <a:latin typeface="Cambria Math" panose="02040503050406030204" pitchFamily="18" charset="0"/>
                            </a:rPr>
                            <m:t>10</m:t>
                          </m:r>
                        </m:e>
                        <m:sup>
                          <m:r>
                            <a:rPr lang="en-CA" sz="2400" i="1">
                              <a:latin typeface="Cambria Math" panose="02040503050406030204" pitchFamily="18" charset="0"/>
                            </a:rPr>
                            <m:t>−3</m:t>
                          </m:r>
                        </m:sup>
                      </m:sSup>
                    </m:oMath>
                  </m:oMathPara>
                </a14:m>
                <a:endParaRPr lang="en-CA" sz="2400" dirty="0">
                  <a:latin typeface="Century Gothic" panose="020B0502020202020204" pitchFamily="34" charset="0"/>
                </a:endParaRPr>
              </a:p>
              <a:p>
                <a:pPr marL="0" indent="0">
                  <a:buNone/>
                </a:pPr>
                <a14:m>
                  <m:oMathPara xmlns:m="http://schemas.openxmlformats.org/officeDocument/2006/math">
                    <m:oMathParaPr>
                      <m:jc m:val="centerGroup"/>
                    </m:oMathParaPr>
                    <m:oMath xmlns:m="http://schemas.openxmlformats.org/officeDocument/2006/math">
                      <m:r>
                        <a:rPr lang="en-CA" sz="2400" i="1">
                          <a:latin typeface="Cambria Math" panose="02040503050406030204" pitchFamily="18" charset="0"/>
                        </a:rPr>
                        <m:t> =90</m:t>
                      </m:r>
                      <m:r>
                        <a:rPr lang="en-CA" sz="2400" i="1">
                          <a:latin typeface="Cambria Math" panose="02040503050406030204" pitchFamily="18" charset="0"/>
                        </a:rPr>
                        <m:t>𝑘𝑁</m:t>
                      </m:r>
                      <m:r>
                        <a:rPr lang="en-CA" sz="2400" i="1">
                          <a:latin typeface="Cambria Math" panose="02040503050406030204" pitchFamily="18" charset="0"/>
                        </a:rPr>
                        <m:t>&gt;</m:t>
                      </m:r>
                      <m:sSub>
                        <m:sSubPr>
                          <m:ctrlPr>
                            <a:rPr lang="en-CA" sz="2400" i="1">
                              <a:latin typeface="Cambria Math" panose="02040503050406030204" pitchFamily="18" charset="0"/>
                            </a:rPr>
                          </m:ctrlPr>
                        </m:sSubPr>
                        <m:e>
                          <m:r>
                            <a:rPr lang="en-CA" sz="2400" i="1">
                              <a:latin typeface="Cambria Math" panose="02040503050406030204" pitchFamily="18" charset="0"/>
                            </a:rPr>
                            <m:t>𝑇</m:t>
                          </m:r>
                        </m:e>
                        <m:sub>
                          <m:r>
                            <a:rPr lang="en-CA" sz="2400" i="1">
                              <a:latin typeface="Cambria Math" panose="02040503050406030204" pitchFamily="18" charset="0"/>
                            </a:rPr>
                            <m:t>𝑓</m:t>
                          </m:r>
                        </m:sub>
                      </m:sSub>
                      <m:r>
                        <a:rPr lang="en-CA" sz="2400" i="1">
                          <a:latin typeface="Cambria Math" panose="02040503050406030204" pitchFamily="18" charset="0"/>
                        </a:rPr>
                        <m:t>=73</m:t>
                      </m:r>
                      <m:r>
                        <a:rPr lang="en-CA" sz="2400" i="1">
                          <a:latin typeface="Cambria Math" panose="02040503050406030204" pitchFamily="18" charset="0"/>
                        </a:rPr>
                        <m:t>𝑘𝑁</m:t>
                      </m:r>
                      <m:r>
                        <a:rPr lang="en-CA" sz="2400" i="1">
                          <a:latin typeface="Cambria Math" panose="02040503050406030204" pitchFamily="18" charset="0"/>
                        </a:rPr>
                        <m:t> </m:t>
                      </m:r>
                      <m:r>
                        <a:rPr lang="en-CA" sz="2400" i="1">
                          <a:latin typeface="Cambria Math" panose="02040503050406030204" pitchFamily="18" charset="0"/>
                        </a:rPr>
                        <m:t>𝑂𝐾</m:t>
                      </m:r>
                      <m:r>
                        <a:rPr lang="en-CA" sz="2400" i="1">
                          <a:latin typeface="Cambria Math" panose="02040503050406030204" pitchFamily="18" charset="0"/>
                        </a:rPr>
                        <m:t> </m:t>
                      </m:r>
                      <m:d>
                        <m:dPr>
                          <m:ctrlPr>
                            <a:rPr lang="en-CA" sz="2400" i="1">
                              <a:latin typeface="Cambria Math" panose="02040503050406030204" pitchFamily="18" charset="0"/>
                            </a:rPr>
                          </m:ctrlPr>
                        </m:dPr>
                        <m:e>
                          <m:r>
                            <a:rPr lang="en-CA" sz="2400" i="1">
                              <a:latin typeface="Cambria Math" panose="02040503050406030204" pitchFamily="18" charset="0"/>
                            </a:rPr>
                            <m:t>82%</m:t>
                          </m:r>
                        </m:e>
                      </m:d>
                      <m:r>
                        <a:rPr lang="en-CA" sz="2400" i="1">
                          <a:latin typeface="Cambria Math" panose="02040503050406030204" pitchFamily="18" charset="0"/>
                        </a:rPr>
                        <m:t> </m:t>
                      </m:r>
                    </m:oMath>
                  </m:oMathPara>
                </a14:m>
                <a:endParaRPr lang="en-CA" sz="2400" dirty="0">
                  <a:latin typeface="Century Gothic" panose="020B0502020202020204" pitchFamily="34" charset="0"/>
                </a:endParaRPr>
              </a:p>
              <a:p>
                <a:pPr marL="0" indent="0">
                  <a:buNone/>
                </a:pPr>
                <a:r>
                  <a:rPr lang="en-CA" sz="2400" i="1" dirty="0">
                    <a:latin typeface="Century Gothic" panose="020B0502020202020204" pitchFamily="34" charset="0"/>
                  </a:rPr>
                  <a:t> </a:t>
                </a:r>
                <a:endParaRPr lang="en-CA" sz="2400" dirty="0">
                  <a:latin typeface="Century Gothic" panose="020B0502020202020204" pitchFamily="34" charset="0"/>
                </a:endParaRPr>
              </a:p>
            </p:txBody>
          </p:sp>
        </mc:Choice>
        <mc:Fallback xmlns="">
          <p:sp>
            <p:nvSpPr>
              <p:cNvPr id="7" name="Content Placeholder 2">
                <a:extLst>
                  <a:ext uri="{FF2B5EF4-FFF2-40B4-BE49-F238E27FC236}">
                    <a16:creationId xmlns:a16="http://schemas.microsoft.com/office/drawing/2014/main" id="{FA2D0D6C-2370-44D8-8146-C5AC955178BC}"/>
                  </a:ext>
                </a:extLst>
              </p:cNvPr>
              <p:cNvSpPr>
                <a:spLocks noGrp="1" noRot="1" noChangeAspect="1" noMove="1" noResize="1" noEditPoints="1" noAdjustHandles="1" noChangeArrowheads="1" noChangeShapeType="1" noTextEdit="1"/>
              </p:cNvSpPr>
              <p:nvPr>
                <p:ph idx="1"/>
              </p:nvPr>
            </p:nvSpPr>
            <p:spPr>
              <a:xfrm>
                <a:off x="609600" y="1104627"/>
                <a:ext cx="11068050" cy="5432651"/>
              </a:xfrm>
              <a:blipFill>
                <a:blip r:embed="rId3"/>
                <a:stretch>
                  <a:fillRect l="-826" t="-1571" r="-496"/>
                </a:stretch>
              </a:blipFill>
            </p:spPr>
            <p:txBody>
              <a:bodyPr/>
              <a:lstStyle/>
              <a:p>
                <a:r>
                  <a:rPr lang="en-CA">
                    <a:noFill/>
                  </a:rPr>
                  <a:t> </a:t>
                </a:r>
              </a:p>
            </p:txBody>
          </p:sp>
        </mc:Fallback>
      </mc:AlternateContent>
      <p:cxnSp>
        <p:nvCxnSpPr>
          <p:cNvPr id="13" name="Straight Arrow Connector 12">
            <a:extLst>
              <a:ext uri="{FF2B5EF4-FFF2-40B4-BE49-F238E27FC236}">
                <a16:creationId xmlns:a16="http://schemas.microsoft.com/office/drawing/2014/main" id="{F78E37AB-F783-4A1B-A8C7-C0D070CF031D}"/>
              </a:ext>
            </a:extLst>
          </p:cNvPr>
          <p:cNvCxnSpPr>
            <a:cxnSpLocks/>
          </p:cNvCxnSpPr>
          <p:nvPr/>
        </p:nvCxnSpPr>
        <p:spPr bwMode="auto">
          <a:xfrm flipV="1">
            <a:off x="11280576" y="3066777"/>
            <a:ext cx="397074" cy="434231"/>
          </a:xfrm>
          <a:prstGeom prst="straightConnector1">
            <a:avLst/>
          </a:prstGeom>
          <a:solidFill>
            <a:schemeClr val="accent1"/>
          </a:solidFill>
          <a:ln w="38100" cap="flat" cmpd="sng" algn="ctr">
            <a:solidFill>
              <a:schemeClr val="bg1"/>
            </a:solidFill>
            <a:prstDash val="solid"/>
            <a:round/>
            <a:headEnd type="none" w="med" len="med"/>
            <a:tailEnd type="oval" w="med" len="med"/>
          </a:ln>
          <a:effectLst/>
        </p:spPr>
      </p:cxnSp>
      <p:cxnSp>
        <p:nvCxnSpPr>
          <p:cNvPr id="17" name="Straight Arrow Connector 16">
            <a:extLst>
              <a:ext uri="{FF2B5EF4-FFF2-40B4-BE49-F238E27FC236}">
                <a16:creationId xmlns:a16="http://schemas.microsoft.com/office/drawing/2014/main" id="{6CE1F46E-C5BB-4F51-8460-6D19634F72AE}"/>
              </a:ext>
            </a:extLst>
          </p:cNvPr>
          <p:cNvCxnSpPr>
            <a:cxnSpLocks/>
          </p:cNvCxnSpPr>
          <p:nvPr/>
        </p:nvCxnSpPr>
        <p:spPr bwMode="auto">
          <a:xfrm flipV="1">
            <a:off x="10704512" y="4581128"/>
            <a:ext cx="807099" cy="351177"/>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pic>
        <p:nvPicPr>
          <p:cNvPr id="2" name="Picture 1">
            <a:extLst>
              <a:ext uri="{FF2B5EF4-FFF2-40B4-BE49-F238E27FC236}">
                <a16:creationId xmlns:a16="http://schemas.microsoft.com/office/drawing/2014/main" id="{9125A071-C082-4F1A-867E-F1EFF710CA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3301" y="2061141"/>
            <a:ext cx="3181350" cy="2695575"/>
          </a:xfrm>
          <a:prstGeom prst="rect">
            <a:avLst/>
          </a:prstGeom>
        </p:spPr>
      </p:pic>
      <p:sp>
        <p:nvSpPr>
          <p:cNvPr id="8" name="Title 4">
            <a:extLst>
              <a:ext uri="{FF2B5EF4-FFF2-40B4-BE49-F238E27FC236}">
                <a16:creationId xmlns:a16="http://schemas.microsoft.com/office/drawing/2014/main" id="{0C8416C9-3AB1-473C-A0E8-6A4FB33E4FB6}"/>
              </a:ext>
            </a:extLst>
          </p:cNvPr>
          <p:cNvSpPr txBox="1">
            <a:spLocks/>
          </p:cNvSpPr>
          <p:nvPr/>
        </p:nvSpPr>
        <p:spPr bwMode="auto">
          <a:xfrm>
            <a:off x="9103057" y="-74013"/>
            <a:ext cx="3089945"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 Connection Design</a:t>
            </a:r>
          </a:p>
        </p:txBody>
      </p:sp>
    </p:spTree>
    <p:extLst>
      <p:ext uri="{BB962C8B-B14F-4D97-AF65-F5344CB8AC3E}">
        <p14:creationId xmlns:p14="http://schemas.microsoft.com/office/powerpoint/2010/main" val="164317496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CONNECTION DESIGN – DIAPHRAGM-TO-GIRDER</a:t>
            </a:r>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FA2D0D6C-2370-44D8-8146-C5AC955178BC}"/>
                  </a:ext>
                </a:extLst>
              </p:cNvPr>
              <p:cNvSpPr>
                <a:spLocks noGrp="1"/>
              </p:cNvSpPr>
              <p:nvPr>
                <p:ph idx="1"/>
              </p:nvPr>
            </p:nvSpPr>
            <p:spPr>
              <a:xfrm>
                <a:off x="609600" y="1104627"/>
                <a:ext cx="11068050" cy="5432651"/>
              </a:xfrm>
            </p:spPr>
            <p:txBody>
              <a:bodyPr>
                <a:noAutofit/>
              </a:bodyPr>
              <a:lstStyle/>
              <a:p>
                <a:pPr marL="0" indent="0">
                  <a:buNone/>
                </a:pPr>
                <a:r>
                  <a:rPr lang="en-CA" sz="2400" i="1" dirty="0">
                    <a:latin typeface="Century Gothic" panose="020B0502020202020204" pitchFamily="34" charset="0"/>
                  </a:rPr>
                  <a:t> </a:t>
                </a:r>
                <a:r>
                  <a:rPr lang="en-CA" sz="2400" dirty="0">
                    <a:latin typeface="Century Gothic" panose="020B0502020202020204" pitchFamily="34" charset="0"/>
                  </a:rPr>
                  <a:t>Where,</a:t>
                </a:r>
              </a:p>
              <a:p>
                <a14:m>
                  <m:oMath xmlns:m="http://schemas.openxmlformats.org/officeDocument/2006/math">
                    <m:r>
                      <a:rPr lang="en-CA" sz="2400" i="1">
                        <a:latin typeface="Cambria Math" panose="02040503050406030204" pitchFamily="18" charset="0"/>
                      </a:rPr>
                      <m:t>𝜙</m:t>
                    </m:r>
                    <m:r>
                      <a:rPr lang="en-CA" sz="2400" i="1">
                        <a:latin typeface="Cambria Math" panose="02040503050406030204" pitchFamily="18" charset="0"/>
                      </a:rPr>
                      <m:t>=0.8</m:t>
                    </m:r>
                  </m:oMath>
                </a14:m>
                <a:endParaRPr lang="en-CA" sz="2400" dirty="0">
                  <a:latin typeface="Century Gothic" panose="020B0502020202020204" pitchFamily="34" charset="0"/>
                </a:endParaRPr>
              </a:p>
              <a:p>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𝐹</m:t>
                        </m:r>
                      </m:e>
                      <m:sub>
                        <m:r>
                          <a:rPr lang="en-CA" sz="2400" i="1">
                            <a:latin typeface="Cambria Math" panose="02040503050406030204" pitchFamily="18" charset="0"/>
                          </a:rPr>
                          <m:t>𝑐𝑝</m:t>
                        </m:r>
                      </m:sub>
                    </m:sSub>
                    <m:r>
                      <a:rPr lang="en-CA" sz="2400" i="1">
                        <a:latin typeface="Cambria Math" panose="02040503050406030204" pitchFamily="18" charset="0"/>
                      </a:rPr>
                      <m:t>=</m:t>
                    </m:r>
                    <m:sSub>
                      <m:sSubPr>
                        <m:ctrlPr>
                          <a:rPr lang="en-CA" sz="2400" i="1">
                            <a:latin typeface="Cambria Math" panose="02040503050406030204" pitchFamily="18" charset="0"/>
                          </a:rPr>
                        </m:ctrlPr>
                      </m:sSubPr>
                      <m:e>
                        <m:r>
                          <a:rPr lang="en-CA" sz="2400" i="1">
                            <a:latin typeface="Cambria Math" panose="02040503050406030204" pitchFamily="18" charset="0"/>
                          </a:rPr>
                          <m:t>𝑓</m:t>
                        </m:r>
                      </m:e>
                      <m:sub>
                        <m:r>
                          <a:rPr lang="en-CA" sz="2400" i="1">
                            <a:latin typeface="Cambria Math" panose="02040503050406030204" pitchFamily="18" charset="0"/>
                          </a:rPr>
                          <m:t>𝑐𝑝</m:t>
                        </m:r>
                        <m:r>
                          <a:rPr lang="en-CA" sz="2400" i="1">
                            <a:latin typeface="Cambria Math" panose="02040503050406030204" pitchFamily="18" charset="0"/>
                          </a:rPr>
                          <m:t> </m:t>
                        </m:r>
                      </m:sub>
                    </m:sSub>
                    <m:d>
                      <m:dPr>
                        <m:ctrlPr>
                          <a:rPr lang="en-CA" sz="2400" i="1">
                            <a:latin typeface="Cambria Math" panose="02040503050406030204" pitchFamily="18" charset="0"/>
                          </a:rPr>
                        </m:ctrlPr>
                      </m:dPr>
                      <m:e>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r>
                              <a:rPr lang="en-CA" sz="2400" i="1">
                                <a:latin typeface="Cambria Math" panose="02040503050406030204" pitchFamily="18" charset="0"/>
                              </a:rPr>
                              <m:t>𝐷</m:t>
                            </m:r>
                          </m:sub>
                        </m:sSub>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sSub>
                              <m:sSubPr>
                                <m:ctrlPr>
                                  <a:rPr lang="en-CA" sz="2400" i="1">
                                    <a:latin typeface="Cambria Math" panose="02040503050406030204" pitchFamily="18" charset="0"/>
                                  </a:rPr>
                                </m:ctrlPr>
                              </m:sSubPr>
                              <m:e>
                                <m:r>
                                  <a:rPr lang="en-CA" sz="2400" i="1">
                                    <a:latin typeface="Cambria Math" panose="02040503050406030204" pitchFamily="18" charset="0"/>
                                  </a:rPr>
                                  <m:t>𝑆</m:t>
                                </m:r>
                              </m:e>
                              <m:sub>
                                <m:r>
                                  <a:rPr lang="en-CA" sz="2400" i="1">
                                    <a:latin typeface="Cambria Math" panose="02040503050406030204" pitchFamily="18" charset="0"/>
                                  </a:rPr>
                                  <m:t>𝑐𝑝</m:t>
                                </m:r>
                              </m:sub>
                            </m:sSub>
                          </m:sub>
                        </m:sSub>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r>
                              <a:rPr lang="en-CA" sz="2400" i="1">
                                <a:latin typeface="Cambria Math" panose="02040503050406030204" pitchFamily="18" charset="0"/>
                              </a:rPr>
                              <m:t>𝑇</m:t>
                            </m:r>
                          </m:sub>
                        </m:sSub>
                      </m:e>
                    </m:d>
                    <m:r>
                      <a:rPr lang="en-CA" sz="2400" i="1">
                        <a:latin typeface="Cambria Math" panose="02040503050406030204" pitchFamily="18" charset="0"/>
                      </a:rPr>
                      <m:t> </m:t>
                    </m:r>
                  </m:oMath>
                </a14:m>
                <a:endParaRPr lang="en-CA" sz="2400" dirty="0">
                  <a:latin typeface="Century Gothic" panose="020B0502020202020204" pitchFamily="34" charset="0"/>
                </a:endParaRPr>
              </a:p>
              <a:p>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𝑓</m:t>
                        </m:r>
                      </m:e>
                      <m:sub>
                        <m:r>
                          <a:rPr lang="en-CA" sz="2400" i="1">
                            <a:latin typeface="Cambria Math" panose="02040503050406030204" pitchFamily="18" charset="0"/>
                          </a:rPr>
                          <m:t>𝑐𝑝</m:t>
                        </m:r>
                      </m:sub>
                    </m:sSub>
                    <m:r>
                      <a:rPr lang="en-CA" sz="2400" i="1">
                        <a:latin typeface="Cambria Math" panose="02040503050406030204" pitchFamily="18" charset="0"/>
                      </a:rPr>
                      <m:t>=5.8</m:t>
                    </m:r>
                    <m:r>
                      <a:rPr lang="en-CA" sz="2400" i="1">
                        <a:latin typeface="Cambria Math" panose="02040503050406030204" pitchFamily="18" charset="0"/>
                      </a:rPr>
                      <m:t>𝑀𝑃𝑎</m:t>
                    </m:r>
                  </m:oMath>
                </a14:m>
                <a:endParaRPr lang="en-CA" sz="2400" dirty="0">
                  <a:latin typeface="Century Gothic" panose="020B0502020202020204" pitchFamily="34" charset="0"/>
                </a:endParaRPr>
              </a:p>
              <a:p>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r>
                          <a:rPr lang="en-CA" sz="2400" i="1">
                            <a:latin typeface="Cambria Math" panose="02040503050406030204" pitchFamily="18" charset="0"/>
                          </a:rPr>
                          <m:t>𝐷</m:t>
                        </m:r>
                      </m:sub>
                    </m:sSub>
                    <m:r>
                      <a:rPr lang="en-CA" sz="2400" i="1">
                        <a:latin typeface="Cambria Math" panose="02040503050406030204" pitchFamily="18" charset="0"/>
                      </a:rPr>
                      <m:t>=1.0</m:t>
                    </m:r>
                  </m:oMath>
                </a14:m>
                <a:endParaRPr lang="en-CA" sz="2400" dirty="0">
                  <a:latin typeface="Century Gothic" panose="020B0502020202020204" pitchFamily="34" charset="0"/>
                </a:endParaRPr>
              </a:p>
              <a:p>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sSub>
                          <m:sSubPr>
                            <m:ctrlPr>
                              <a:rPr lang="en-CA" sz="2400" i="1">
                                <a:latin typeface="Cambria Math" panose="02040503050406030204" pitchFamily="18" charset="0"/>
                              </a:rPr>
                            </m:ctrlPr>
                          </m:sSubPr>
                          <m:e>
                            <m:r>
                              <a:rPr lang="en-CA" sz="2400" i="1">
                                <a:latin typeface="Cambria Math" panose="02040503050406030204" pitchFamily="18" charset="0"/>
                              </a:rPr>
                              <m:t>𝑠</m:t>
                            </m:r>
                          </m:e>
                          <m:sub>
                            <m:r>
                              <a:rPr lang="en-CA" sz="2400" i="1">
                                <a:latin typeface="Cambria Math" panose="02040503050406030204" pitchFamily="18" charset="0"/>
                              </a:rPr>
                              <m:t>𝑐𝑝</m:t>
                            </m:r>
                          </m:sub>
                        </m:sSub>
                      </m:sub>
                    </m:sSub>
                    <m:r>
                      <a:rPr lang="en-CA" sz="2400" i="1">
                        <a:latin typeface="Cambria Math" panose="02040503050406030204" pitchFamily="18" charset="0"/>
                      </a:rPr>
                      <m:t>=0.67 (</m:t>
                    </m:r>
                    <m:r>
                      <a:rPr lang="en-CA" sz="2400" b="0" i="1" smtClean="0">
                        <a:latin typeface="Cambria Math" panose="02040503050406030204" pitchFamily="18" charset="0"/>
                      </a:rPr>
                      <m:t>𝑊𝑒𝑡</m:t>
                    </m:r>
                    <m:r>
                      <a:rPr lang="en-CA" sz="2400" b="0" i="1" smtClean="0">
                        <a:latin typeface="Cambria Math" panose="02040503050406030204" pitchFamily="18" charset="0"/>
                      </a:rPr>
                      <m:t> </m:t>
                    </m:r>
                    <m:r>
                      <a:rPr lang="en-CA" sz="2400" b="0" i="1" smtClean="0">
                        <a:latin typeface="Cambria Math" panose="02040503050406030204" pitchFamily="18" charset="0"/>
                      </a:rPr>
                      <m:t>𝑠𝑒𝑟𝑣𝑖𝑐𝑒</m:t>
                    </m:r>
                    <m:r>
                      <a:rPr lang="en-CA" sz="2400" b="0" i="1" smtClean="0">
                        <a:latin typeface="Cambria Math" panose="02040503050406030204" pitchFamily="18" charset="0"/>
                      </a:rPr>
                      <m:t> </m:t>
                    </m:r>
                    <m:r>
                      <a:rPr lang="en-CA" sz="2400" b="0" i="1" smtClean="0">
                        <a:latin typeface="Cambria Math" panose="02040503050406030204" pitchFamily="18" charset="0"/>
                      </a:rPr>
                      <m:t>𝑐𝑜𝑛𝑑𝑖𝑡𝑖𝑜𝑛</m:t>
                    </m:r>
                    <m:r>
                      <a:rPr lang="en-CA" sz="2400" b="0" i="1" smtClean="0">
                        <a:latin typeface="Cambria Math" panose="02040503050406030204" pitchFamily="18" charset="0"/>
                      </a:rPr>
                      <m:t> </m:t>
                    </m:r>
                    <m:r>
                      <a:rPr lang="en-CA" sz="2400" b="0" i="1" smtClean="0">
                        <a:latin typeface="Cambria Math" panose="02040503050406030204" pitchFamily="18" charset="0"/>
                      </a:rPr>
                      <m:t>𝑎𝑡</m:t>
                    </m:r>
                    <m:r>
                      <a:rPr lang="en-CA" sz="2400" b="0" i="1" smtClean="0">
                        <a:latin typeface="Cambria Math" panose="02040503050406030204" pitchFamily="18" charset="0"/>
                      </a:rPr>
                      <m:t> </m:t>
                    </m:r>
                    <m:r>
                      <a:rPr lang="en-CA" sz="2400" b="0" i="1" smtClean="0">
                        <a:latin typeface="Cambria Math" panose="02040503050406030204" pitchFamily="18" charset="0"/>
                      </a:rPr>
                      <m:t>𝑐𝑜𝑛𝑛𝑒𝑐𝑡𝑖𝑜𝑛</m:t>
                    </m:r>
                    <m:r>
                      <a:rPr lang="en-CA" sz="2400" i="1">
                        <a:latin typeface="Cambria Math" panose="02040503050406030204" pitchFamily="18" charset="0"/>
                      </a:rPr>
                      <m:t>)</m:t>
                    </m:r>
                  </m:oMath>
                </a14:m>
                <a:endParaRPr lang="en-CA" sz="2400" dirty="0">
                  <a:latin typeface="Century Gothic" panose="020B0502020202020204" pitchFamily="34" charset="0"/>
                </a:endParaRPr>
              </a:p>
              <a:p>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r>
                          <a:rPr lang="en-CA" sz="2400" i="1">
                            <a:latin typeface="Cambria Math" panose="02040503050406030204" pitchFamily="18" charset="0"/>
                          </a:rPr>
                          <m:t>𝑇</m:t>
                        </m:r>
                      </m:sub>
                    </m:sSub>
                    <m:r>
                      <a:rPr lang="en-CA" sz="2400" i="1">
                        <a:latin typeface="Cambria Math" panose="02040503050406030204" pitchFamily="18" charset="0"/>
                      </a:rPr>
                      <m:t>=1.0</m:t>
                    </m:r>
                  </m:oMath>
                </a14:m>
                <a:endParaRPr lang="en-CA" sz="2400" dirty="0">
                  <a:latin typeface="Century Gothic" panose="020B0502020202020204" pitchFamily="34" charset="0"/>
                </a:endParaRPr>
              </a:p>
              <a:p>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r>
                          <a:rPr lang="en-CA" sz="2400" i="1">
                            <a:latin typeface="Cambria Math" panose="02040503050406030204" pitchFamily="18" charset="0"/>
                          </a:rPr>
                          <m:t>𝐵</m:t>
                        </m:r>
                      </m:sub>
                    </m:sSub>
                    <m:r>
                      <a:rPr lang="en-CA" sz="2400" i="1">
                        <a:latin typeface="Cambria Math" panose="02040503050406030204" pitchFamily="18" charset="0"/>
                      </a:rPr>
                      <m:t>=1.0</m:t>
                    </m:r>
                  </m:oMath>
                </a14:m>
                <a:endParaRPr lang="en-CA" sz="2400" dirty="0">
                  <a:latin typeface="Century Gothic" panose="020B0502020202020204" pitchFamily="34" charset="0"/>
                </a:endParaRPr>
              </a:p>
              <a:p>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sSub>
                          <m:sSubPr>
                            <m:ctrlPr>
                              <a:rPr lang="en-CA" sz="2400" i="1">
                                <a:latin typeface="Cambria Math" panose="02040503050406030204" pitchFamily="18" charset="0"/>
                              </a:rPr>
                            </m:ctrlPr>
                          </m:sSubPr>
                          <m:e>
                            <m:r>
                              <a:rPr lang="en-CA" sz="2400" i="1">
                                <a:latin typeface="Cambria Math" panose="02040503050406030204" pitchFamily="18" charset="0"/>
                              </a:rPr>
                              <m:t>𝑧</m:t>
                            </m:r>
                          </m:e>
                          <m:sub>
                            <m:r>
                              <a:rPr lang="en-CA" sz="2400" i="1">
                                <a:latin typeface="Cambria Math" panose="02040503050406030204" pitchFamily="18" charset="0"/>
                              </a:rPr>
                              <m:t>𝑐𝑝</m:t>
                            </m:r>
                          </m:sub>
                        </m:sSub>
                      </m:sub>
                    </m:sSub>
                    <m:r>
                      <a:rPr lang="en-CA" sz="2400" i="1">
                        <a:latin typeface="Cambria Math" panose="02040503050406030204" pitchFamily="18" charset="0"/>
                      </a:rPr>
                      <m:t>=1.15 (</m:t>
                    </m:r>
                    <m:r>
                      <a:rPr lang="en-CA" sz="2400" i="1">
                        <a:latin typeface="Cambria Math" panose="02040503050406030204" pitchFamily="18" charset="0"/>
                      </a:rPr>
                      <m:t>𝑅𝐴𝑇𝐼𝑂</m:t>
                    </m:r>
                    <m:r>
                      <a:rPr lang="en-CA" sz="2400" i="1">
                        <a:latin typeface="Cambria Math" panose="02040503050406030204" pitchFamily="18" charset="0"/>
                      </a:rPr>
                      <m:t>=</m:t>
                    </m:r>
                    <m:f>
                      <m:fPr>
                        <m:ctrlPr>
                          <a:rPr lang="en-CA" sz="2400" i="1">
                            <a:latin typeface="Cambria Math" panose="02040503050406030204" pitchFamily="18" charset="0"/>
                          </a:rPr>
                        </m:ctrlPr>
                      </m:fPr>
                      <m:num>
                        <m:r>
                          <a:rPr lang="en-CA" sz="2400" i="1">
                            <a:latin typeface="Cambria Math" panose="02040503050406030204" pitchFamily="18" charset="0"/>
                          </a:rPr>
                          <m:t>215</m:t>
                        </m:r>
                      </m:num>
                      <m:den>
                        <m:r>
                          <a:rPr lang="en-CA" sz="2400" i="1">
                            <a:latin typeface="Cambria Math" panose="02040503050406030204" pitchFamily="18" charset="0"/>
                          </a:rPr>
                          <m:t>38</m:t>
                        </m:r>
                      </m:den>
                    </m:f>
                    <m:r>
                      <a:rPr lang="en-CA" sz="2400" i="1">
                        <a:latin typeface="Cambria Math" panose="02040503050406030204" pitchFamily="18" charset="0"/>
                      </a:rPr>
                      <m:t>=5.65&gt;2)</m:t>
                    </m:r>
                  </m:oMath>
                </a14:m>
                <a:r>
                  <a:rPr lang="en-CA" sz="2400" i="1" dirty="0">
                    <a:latin typeface="Century Gothic" panose="020B0502020202020204" pitchFamily="34" charset="0"/>
                  </a:rPr>
                  <a:t> </a:t>
                </a:r>
                <a:endParaRPr lang="en-CA" sz="2400" dirty="0">
                  <a:latin typeface="Century Gothic" panose="020B0502020202020204" pitchFamily="34" charset="0"/>
                </a:endParaRPr>
              </a:p>
              <a:p>
                <a:pPr marL="0" indent="0">
                  <a:buNone/>
                </a:pPr>
                <a:r>
                  <a:rPr lang="en-CA" sz="2400" dirty="0">
                    <a:latin typeface="Century Gothic" panose="020B0502020202020204" pitchFamily="34" charset="0"/>
                  </a:rPr>
                  <a:t>NOTE: Washer plate thickness shall be checked.</a:t>
                </a:r>
              </a:p>
              <a:p>
                <a:pPr marL="914400" lvl="1" indent="-457200">
                  <a:buFont typeface="+mj-lt"/>
                  <a:buAutoNum type="arabicPeriod"/>
                </a:pPr>
                <a:endParaRPr lang="en-CA" altLang="en-US" dirty="0">
                  <a:solidFill>
                    <a:schemeClr val="tx1">
                      <a:lumMod val="85000"/>
                      <a:lumOff val="15000"/>
                    </a:schemeClr>
                  </a:solidFill>
                  <a:latin typeface="Century Gothic" panose="020B0502020202020204" pitchFamily="34" charset="0"/>
                </a:endParaRPr>
              </a:p>
            </p:txBody>
          </p:sp>
        </mc:Choice>
        <mc:Fallback xmlns="">
          <p:sp>
            <p:nvSpPr>
              <p:cNvPr id="7" name="Content Placeholder 2">
                <a:extLst>
                  <a:ext uri="{FF2B5EF4-FFF2-40B4-BE49-F238E27FC236}">
                    <a16:creationId xmlns:a16="http://schemas.microsoft.com/office/drawing/2014/main" id="{FA2D0D6C-2370-44D8-8146-C5AC955178BC}"/>
                  </a:ext>
                </a:extLst>
              </p:cNvPr>
              <p:cNvSpPr>
                <a:spLocks noGrp="1" noRot="1" noChangeAspect="1" noMove="1" noResize="1" noEditPoints="1" noAdjustHandles="1" noChangeArrowheads="1" noChangeShapeType="1" noTextEdit="1"/>
              </p:cNvSpPr>
              <p:nvPr>
                <p:ph idx="1"/>
              </p:nvPr>
            </p:nvSpPr>
            <p:spPr>
              <a:xfrm>
                <a:off x="609600" y="1104627"/>
                <a:ext cx="11068050" cy="5432651"/>
              </a:xfrm>
              <a:blipFill>
                <a:blip r:embed="rId3"/>
                <a:stretch>
                  <a:fillRect l="-826" t="-1571"/>
                </a:stretch>
              </a:blipFill>
            </p:spPr>
            <p:txBody>
              <a:bodyPr/>
              <a:lstStyle/>
              <a:p>
                <a:r>
                  <a:rPr lang="en-CA">
                    <a:noFill/>
                  </a:rPr>
                  <a:t> </a:t>
                </a:r>
              </a:p>
            </p:txBody>
          </p:sp>
        </mc:Fallback>
      </mc:AlternateContent>
      <p:cxnSp>
        <p:nvCxnSpPr>
          <p:cNvPr id="13" name="Straight Arrow Connector 12">
            <a:extLst>
              <a:ext uri="{FF2B5EF4-FFF2-40B4-BE49-F238E27FC236}">
                <a16:creationId xmlns:a16="http://schemas.microsoft.com/office/drawing/2014/main" id="{F78E37AB-F783-4A1B-A8C7-C0D070CF031D}"/>
              </a:ext>
            </a:extLst>
          </p:cNvPr>
          <p:cNvCxnSpPr>
            <a:cxnSpLocks/>
          </p:cNvCxnSpPr>
          <p:nvPr/>
        </p:nvCxnSpPr>
        <p:spPr bwMode="auto">
          <a:xfrm flipV="1">
            <a:off x="11280576" y="3066777"/>
            <a:ext cx="397074" cy="434231"/>
          </a:xfrm>
          <a:prstGeom prst="straightConnector1">
            <a:avLst/>
          </a:prstGeom>
          <a:solidFill>
            <a:schemeClr val="accent1"/>
          </a:solidFill>
          <a:ln w="38100" cap="flat" cmpd="sng" algn="ctr">
            <a:solidFill>
              <a:schemeClr val="bg1"/>
            </a:solidFill>
            <a:prstDash val="solid"/>
            <a:round/>
            <a:headEnd type="none" w="med" len="med"/>
            <a:tailEnd type="oval" w="med" len="med"/>
          </a:ln>
          <a:effectLst/>
        </p:spPr>
      </p:cxnSp>
      <p:cxnSp>
        <p:nvCxnSpPr>
          <p:cNvPr id="17" name="Straight Arrow Connector 16">
            <a:extLst>
              <a:ext uri="{FF2B5EF4-FFF2-40B4-BE49-F238E27FC236}">
                <a16:creationId xmlns:a16="http://schemas.microsoft.com/office/drawing/2014/main" id="{6CE1F46E-C5BB-4F51-8460-6D19634F72AE}"/>
              </a:ext>
            </a:extLst>
          </p:cNvPr>
          <p:cNvCxnSpPr>
            <a:cxnSpLocks/>
          </p:cNvCxnSpPr>
          <p:nvPr/>
        </p:nvCxnSpPr>
        <p:spPr bwMode="auto">
          <a:xfrm flipV="1">
            <a:off x="10704512" y="4581128"/>
            <a:ext cx="807099" cy="351177"/>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6" name="Title 4">
            <a:extLst>
              <a:ext uri="{FF2B5EF4-FFF2-40B4-BE49-F238E27FC236}">
                <a16:creationId xmlns:a16="http://schemas.microsoft.com/office/drawing/2014/main" id="{CE5592EC-AC53-4EB9-8389-9E1433612155}"/>
              </a:ext>
            </a:extLst>
          </p:cNvPr>
          <p:cNvSpPr txBox="1">
            <a:spLocks/>
          </p:cNvSpPr>
          <p:nvPr/>
        </p:nvSpPr>
        <p:spPr bwMode="auto">
          <a:xfrm>
            <a:off x="9103057" y="-74013"/>
            <a:ext cx="3089945"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 Connection Design</a:t>
            </a:r>
          </a:p>
        </p:txBody>
      </p:sp>
    </p:spTree>
    <p:extLst>
      <p:ext uri="{BB962C8B-B14F-4D97-AF65-F5344CB8AC3E}">
        <p14:creationId xmlns:p14="http://schemas.microsoft.com/office/powerpoint/2010/main" val="106572164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CONNECTION DESIGN – GIRDER-TO-BEARING</a:t>
            </a:r>
          </a:p>
        </p:txBody>
      </p:sp>
      <p:cxnSp>
        <p:nvCxnSpPr>
          <p:cNvPr id="13" name="Straight Arrow Connector 12">
            <a:extLst>
              <a:ext uri="{FF2B5EF4-FFF2-40B4-BE49-F238E27FC236}">
                <a16:creationId xmlns:a16="http://schemas.microsoft.com/office/drawing/2014/main" id="{F78E37AB-F783-4A1B-A8C7-C0D070CF031D}"/>
              </a:ext>
            </a:extLst>
          </p:cNvPr>
          <p:cNvCxnSpPr>
            <a:cxnSpLocks/>
          </p:cNvCxnSpPr>
          <p:nvPr/>
        </p:nvCxnSpPr>
        <p:spPr bwMode="auto">
          <a:xfrm flipV="1">
            <a:off x="11280576" y="3066777"/>
            <a:ext cx="397074" cy="434231"/>
          </a:xfrm>
          <a:prstGeom prst="straightConnector1">
            <a:avLst/>
          </a:prstGeom>
          <a:solidFill>
            <a:schemeClr val="accent1"/>
          </a:solidFill>
          <a:ln w="38100" cap="flat" cmpd="sng" algn="ctr">
            <a:solidFill>
              <a:schemeClr val="bg1"/>
            </a:solidFill>
            <a:prstDash val="solid"/>
            <a:round/>
            <a:headEnd type="none" w="med" len="med"/>
            <a:tailEnd type="oval" w="med" len="med"/>
          </a:ln>
          <a:effectLst/>
        </p:spPr>
      </p:cxnSp>
      <p:cxnSp>
        <p:nvCxnSpPr>
          <p:cNvPr id="17" name="Straight Arrow Connector 16">
            <a:extLst>
              <a:ext uri="{FF2B5EF4-FFF2-40B4-BE49-F238E27FC236}">
                <a16:creationId xmlns:a16="http://schemas.microsoft.com/office/drawing/2014/main" id="{6CE1F46E-C5BB-4F51-8460-6D19634F72AE}"/>
              </a:ext>
            </a:extLst>
          </p:cNvPr>
          <p:cNvCxnSpPr>
            <a:cxnSpLocks/>
          </p:cNvCxnSpPr>
          <p:nvPr/>
        </p:nvCxnSpPr>
        <p:spPr bwMode="auto">
          <a:xfrm flipV="1">
            <a:off x="10704512" y="4581128"/>
            <a:ext cx="807099" cy="351177"/>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pic>
        <p:nvPicPr>
          <p:cNvPr id="9" name="Picture 8">
            <a:extLst>
              <a:ext uri="{FF2B5EF4-FFF2-40B4-BE49-F238E27FC236}">
                <a16:creationId xmlns:a16="http://schemas.microsoft.com/office/drawing/2014/main" id="{D3FC4A2C-F07F-4E67-B9C8-C038E614E0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175" y="1104628"/>
            <a:ext cx="4467225" cy="5086350"/>
          </a:xfrm>
          <a:prstGeom prst="rect">
            <a:avLst/>
          </a:prstGeom>
        </p:spPr>
      </p:pic>
      <p:pic>
        <p:nvPicPr>
          <p:cNvPr id="10" name="Picture 9">
            <a:extLst>
              <a:ext uri="{FF2B5EF4-FFF2-40B4-BE49-F238E27FC236}">
                <a16:creationId xmlns:a16="http://schemas.microsoft.com/office/drawing/2014/main" id="{350A7015-1C06-4361-9CEB-F7B69E5C7A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1575" y="1681733"/>
            <a:ext cx="4343400" cy="3638550"/>
          </a:xfrm>
          <a:prstGeom prst="rect">
            <a:avLst/>
          </a:prstGeom>
        </p:spPr>
      </p:pic>
      <p:sp>
        <p:nvSpPr>
          <p:cNvPr id="7" name="Title 4">
            <a:extLst>
              <a:ext uri="{FF2B5EF4-FFF2-40B4-BE49-F238E27FC236}">
                <a16:creationId xmlns:a16="http://schemas.microsoft.com/office/drawing/2014/main" id="{AFC35A8C-34F8-4F33-BE91-8D1DA8E3FA29}"/>
              </a:ext>
            </a:extLst>
          </p:cNvPr>
          <p:cNvSpPr txBox="1">
            <a:spLocks/>
          </p:cNvSpPr>
          <p:nvPr/>
        </p:nvSpPr>
        <p:spPr bwMode="auto">
          <a:xfrm>
            <a:off x="9103057" y="-74013"/>
            <a:ext cx="3089945"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 Connection Design</a:t>
            </a:r>
          </a:p>
        </p:txBody>
      </p:sp>
    </p:spTree>
    <p:extLst>
      <p:ext uri="{BB962C8B-B14F-4D97-AF65-F5344CB8AC3E}">
        <p14:creationId xmlns:p14="http://schemas.microsoft.com/office/powerpoint/2010/main" val="87862462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CONNECTION DESIGN – GIRDER-TO-BEARING</a:t>
            </a:r>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FA2D0D6C-2370-44D8-8146-C5AC955178BC}"/>
                  </a:ext>
                </a:extLst>
              </p:cNvPr>
              <p:cNvSpPr>
                <a:spLocks noGrp="1"/>
              </p:cNvSpPr>
              <p:nvPr>
                <p:ph idx="1"/>
              </p:nvPr>
            </p:nvSpPr>
            <p:spPr>
              <a:xfrm>
                <a:off x="609600" y="1104627"/>
                <a:ext cx="11068050" cy="5432651"/>
              </a:xfrm>
            </p:spPr>
            <p:txBody>
              <a:bodyPr>
                <a:noAutofit/>
              </a:bodyPr>
              <a:lstStyle/>
              <a:p>
                <a:pPr marL="0" indent="0">
                  <a:buNone/>
                </a:pPr>
                <a:r>
                  <a:rPr lang="en-CA" sz="2400" b="1" u="sng" dirty="0">
                    <a:latin typeface="Century Gothic" panose="020B0502020202020204" pitchFamily="34" charset="0"/>
                  </a:rPr>
                  <a:t>Bearing on side of girder </a:t>
                </a:r>
              </a:p>
              <a:p>
                <a:pPr marL="0" indent="0">
                  <a:buNone/>
                </a:pPr>
                <a14:m>
                  <m:oMathPara xmlns:m="http://schemas.openxmlformats.org/officeDocument/2006/math">
                    <m:oMathParaPr>
                      <m:jc m:val="centerGroup"/>
                    </m:oMathParaPr>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𝑄</m:t>
                          </m:r>
                        </m:e>
                        <m:sub>
                          <m:r>
                            <a:rPr lang="en-CA" sz="2400" i="1">
                              <a:latin typeface="Cambria Math" panose="02040503050406030204" pitchFamily="18" charset="0"/>
                            </a:rPr>
                            <m:t>𝑟</m:t>
                          </m:r>
                        </m:sub>
                      </m:sSub>
                      <m:r>
                        <a:rPr lang="en-CA" sz="2400" i="1">
                          <a:latin typeface="Cambria Math" panose="02040503050406030204" pitchFamily="18" charset="0"/>
                        </a:rPr>
                        <m:t>=</m:t>
                      </m:r>
                      <m:r>
                        <a:rPr lang="en-CA" sz="2400" i="1">
                          <a:latin typeface="Cambria Math" panose="02040503050406030204" pitchFamily="18" charset="0"/>
                        </a:rPr>
                        <m:t>𝜙</m:t>
                      </m:r>
                      <m:sSub>
                        <m:sSubPr>
                          <m:ctrlPr>
                            <a:rPr lang="en-CA" sz="2400" i="1">
                              <a:latin typeface="Cambria Math" panose="02040503050406030204" pitchFamily="18" charset="0"/>
                            </a:rPr>
                          </m:ctrlPr>
                        </m:sSubPr>
                        <m:e>
                          <m:r>
                            <a:rPr lang="en-CA" sz="2400" i="1">
                              <a:latin typeface="Cambria Math" panose="02040503050406030204" pitchFamily="18" charset="0"/>
                            </a:rPr>
                            <m:t>𝐹</m:t>
                          </m:r>
                        </m:e>
                        <m:sub>
                          <m:r>
                            <a:rPr lang="en-CA" sz="2400" i="1">
                              <a:latin typeface="Cambria Math" panose="02040503050406030204" pitchFamily="18" charset="0"/>
                            </a:rPr>
                            <m:t>𝑐𝑝</m:t>
                          </m:r>
                        </m:sub>
                      </m:sSub>
                      <m:sSub>
                        <m:sSubPr>
                          <m:ctrlPr>
                            <a:rPr lang="en-CA" sz="2400" i="1">
                              <a:latin typeface="Cambria Math" panose="02040503050406030204" pitchFamily="18" charset="0"/>
                            </a:rPr>
                          </m:ctrlPr>
                        </m:sSubPr>
                        <m:e>
                          <m:r>
                            <a:rPr lang="en-CA" sz="2400" i="1">
                              <a:latin typeface="Cambria Math" panose="02040503050406030204" pitchFamily="18" charset="0"/>
                            </a:rPr>
                            <m:t>𝐴</m:t>
                          </m:r>
                        </m:e>
                        <m:sub>
                          <m:r>
                            <a:rPr lang="en-CA" sz="2400" i="1">
                              <a:latin typeface="Cambria Math" panose="02040503050406030204" pitchFamily="18" charset="0"/>
                            </a:rPr>
                            <m:t>𝑏</m:t>
                          </m:r>
                        </m:sub>
                      </m:sSub>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r>
                            <a:rPr lang="en-CA" sz="2400" i="1">
                              <a:latin typeface="Cambria Math" panose="02040503050406030204" pitchFamily="18" charset="0"/>
                            </a:rPr>
                            <m:t>𝐵</m:t>
                          </m:r>
                        </m:sub>
                      </m:sSub>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sSub>
                            <m:sSubPr>
                              <m:ctrlPr>
                                <a:rPr lang="en-CA" sz="2400" i="1">
                                  <a:latin typeface="Cambria Math" panose="02040503050406030204" pitchFamily="18" charset="0"/>
                                </a:rPr>
                              </m:ctrlPr>
                            </m:sSubPr>
                            <m:e>
                              <m:r>
                                <a:rPr lang="en-CA" sz="2400" i="1">
                                  <a:latin typeface="Cambria Math" panose="02040503050406030204" pitchFamily="18" charset="0"/>
                                </a:rPr>
                                <m:t>𝑍</m:t>
                              </m:r>
                            </m:e>
                            <m:sub>
                              <m:r>
                                <a:rPr lang="en-CA" sz="2400" i="1">
                                  <a:latin typeface="Cambria Math" panose="02040503050406030204" pitchFamily="18" charset="0"/>
                                </a:rPr>
                                <m:t>𝑐𝑝</m:t>
                              </m:r>
                            </m:sub>
                          </m:sSub>
                        </m:sub>
                      </m:sSub>
                    </m:oMath>
                  </m:oMathPara>
                </a14:m>
                <a:endParaRPr lang="en-CA" sz="2400" dirty="0">
                  <a:latin typeface="Century Gothic" panose="020B0502020202020204" pitchFamily="34" charset="0"/>
                </a:endParaRPr>
              </a:p>
              <a:p>
                <a:pPr marL="0" indent="0">
                  <a:buNone/>
                </a:pPr>
                <a14:m>
                  <m:oMathPara xmlns:m="http://schemas.openxmlformats.org/officeDocument/2006/math">
                    <m:oMathParaPr>
                      <m:jc m:val="centerGroup"/>
                    </m:oMathParaPr>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𝑄</m:t>
                          </m:r>
                        </m:e>
                        <m:sub>
                          <m:r>
                            <a:rPr lang="en-CA" sz="2400" i="1">
                              <a:latin typeface="Cambria Math" panose="02040503050406030204" pitchFamily="18" charset="0"/>
                            </a:rPr>
                            <m:t>𝑟</m:t>
                          </m:r>
                        </m:sub>
                      </m:sSub>
                      <m:r>
                        <a:rPr lang="en-CA" sz="2400" i="1">
                          <a:latin typeface="Cambria Math" panose="02040503050406030204" pitchFamily="18" charset="0"/>
                        </a:rPr>
                        <m:t>=0.8</m:t>
                      </m:r>
                      <m:r>
                        <a:rPr lang="en-CA" sz="2400" i="1">
                          <a:latin typeface="Cambria Math" panose="02040503050406030204" pitchFamily="18" charset="0"/>
                        </a:rPr>
                        <m:t>𝑥</m:t>
                      </m:r>
                      <m:r>
                        <a:rPr lang="en-CA" sz="2400" i="1">
                          <a:latin typeface="Cambria Math" panose="02040503050406030204" pitchFamily="18" charset="0"/>
                        </a:rPr>
                        <m:t>5.8</m:t>
                      </m:r>
                      <m:r>
                        <a:rPr lang="en-CA" sz="2400" i="1">
                          <a:latin typeface="Cambria Math" panose="02040503050406030204" pitchFamily="18" charset="0"/>
                        </a:rPr>
                        <m:t>𝑥</m:t>
                      </m:r>
                      <m:d>
                        <m:dPr>
                          <m:ctrlPr>
                            <a:rPr lang="en-CA" sz="2400" i="1">
                              <a:latin typeface="Cambria Math" panose="02040503050406030204" pitchFamily="18" charset="0"/>
                            </a:rPr>
                          </m:ctrlPr>
                        </m:dPr>
                        <m:e>
                          <m:r>
                            <a:rPr lang="en-CA" sz="2400" i="1">
                              <a:latin typeface="Cambria Math" panose="02040503050406030204" pitchFamily="18" charset="0"/>
                            </a:rPr>
                            <m:t>1.0</m:t>
                          </m:r>
                          <m:r>
                            <a:rPr lang="en-CA" sz="2400" i="1">
                              <a:latin typeface="Cambria Math" panose="02040503050406030204" pitchFamily="18" charset="0"/>
                            </a:rPr>
                            <m:t>𝑥</m:t>
                          </m:r>
                          <m:r>
                            <a:rPr lang="en-CA" sz="2400" i="1">
                              <a:latin typeface="Cambria Math" panose="02040503050406030204" pitchFamily="18" charset="0"/>
                            </a:rPr>
                            <m:t>0.67</m:t>
                          </m:r>
                          <m:r>
                            <a:rPr lang="en-CA" sz="2400" i="1">
                              <a:latin typeface="Cambria Math" panose="02040503050406030204" pitchFamily="18" charset="0"/>
                            </a:rPr>
                            <m:t>𝑥</m:t>
                          </m:r>
                          <m:r>
                            <a:rPr lang="en-CA" sz="2400" i="1">
                              <a:latin typeface="Cambria Math" panose="02040503050406030204" pitchFamily="18" charset="0"/>
                            </a:rPr>
                            <m:t>1.0</m:t>
                          </m:r>
                        </m:e>
                      </m:d>
                      <m:r>
                        <a:rPr lang="en-CA" sz="2400" i="1">
                          <a:latin typeface="Cambria Math" panose="02040503050406030204" pitchFamily="18" charset="0"/>
                        </a:rPr>
                        <m:t>𝑥</m:t>
                      </m:r>
                      <m:d>
                        <m:dPr>
                          <m:ctrlPr>
                            <a:rPr lang="en-CA" sz="2400" i="1">
                              <a:latin typeface="Cambria Math" panose="02040503050406030204" pitchFamily="18" charset="0"/>
                            </a:rPr>
                          </m:ctrlPr>
                        </m:dPr>
                        <m:e>
                          <m:r>
                            <a:rPr lang="en-CA" sz="2400" i="1">
                              <a:latin typeface="Cambria Math" panose="02040503050406030204" pitchFamily="18" charset="0"/>
                            </a:rPr>
                            <m:t>130</m:t>
                          </m:r>
                          <m:r>
                            <a:rPr lang="en-CA" sz="2400" i="1">
                              <a:latin typeface="Cambria Math" panose="02040503050406030204" pitchFamily="18" charset="0"/>
                            </a:rPr>
                            <m:t>𝑥</m:t>
                          </m:r>
                          <m:r>
                            <a:rPr lang="en-CA" sz="2400" i="1">
                              <a:latin typeface="Cambria Math" panose="02040503050406030204" pitchFamily="18" charset="0"/>
                            </a:rPr>
                            <m:t>200</m:t>
                          </m:r>
                        </m:e>
                      </m:d>
                      <m:r>
                        <a:rPr lang="en-CA" sz="2400" i="1">
                          <a:latin typeface="Cambria Math" panose="02040503050406030204" pitchFamily="18" charset="0"/>
                        </a:rPr>
                        <m:t>𝑥</m:t>
                      </m:r>
                      <m:r>
                        <a:rPr lang="en-CA" sz="2400" i="1">
                          <a:latin typeface="Cambria Math" panose="02040503050406030204" pitchFamily="18" charset="0"/>
                        </a:rPr>
                        <m:t>1.0</m:t>
                      </m:r>
                      <m:r>
                        <a:rPr lang="en-CA" sz="2400" i="1">
                          <a:latin typeface="Cambria Math" panose="02040503050406030204" pitchFamily="18" charset="0"/>
                        </a:rPr>
                        <m:t>𝑥</m:t>
                      </m:r>
                      <m:r>
                        <a:rPr lang="en-CA" sz="2400" i="1">
                          <a:latin typeface="Cambria Math" panose="02040503050406030204" pitchFamily="18" charset="0"/>
                        </a:rPr>
                        <m:t>1.0</m:t>
                      </m:r>
                      <m:r>
                        <a:rPr lang="en-CA" sz="2400" i="1">
                          <a:latin typeface="Cambria Math" panose="02040503050406030204" pitchFamily="18" charset="0"/>
                        </a:rPr>
                        <m:t>𝑥</m:t>
                      </m:r>
                      <m:sSup>
                        <m:sSupPr>
                          <m:ctrlPr>
                            <a:rPr lang="en-CA" sz="2400" i="1">
                              <a:latin typeface="Cambria Math" panose="02040503050406030204" pitchFamily="18" charset="0"/>
                            </a:rPr>
                          </m:ctrlPr>
                        </m:sSupPr>
                        <m:e>
                          <m:r>
                            <a:rPr lang="en-CA" sz="2400" i="1">
                              <a:latin typeface="Cambria Math" panose="02040503050406030204" pitchFamily="18" charset="0"/>
                            </a:rPr>
                            <m:t>10</m:t>
                          </m:r>
                        </m:e>
                        <m:sup>
                          <m:r>
                            <a:rPr lang="en-CA" sz="2400" i="1">
                              <a:latin typeface="Cambria Math" panose="02040503050406030204" pitchFamily="18" charset="0"/>
                            </a:rPr>
                            <m:t>−3</m:t>
                          </m:r>
                        </m:sup>
                      </m:sSup>
                      <m:r>
                        <a:rPr lang="en-CA" sz="2400" i="1">
                          <a:latin typeface="Cambria Math" panose="02040503050406030204" pitchFamily="18" charset="0"/>
                        </a:rPr>
                        <m:t>=81</m:t>
                      </m:r>
                      <m:r>
                        <a:rPr lang="en-CA" sz="2400" i="1">
                          <a:latin typeface="Cambria Math" panose="02040503050406030204" pitchFamily="18" charset="0"/>
                        </a:rPr>
                        <m:t>𝑘𝑁</m:t>
                      </m:r>
                      <m:r>
                        <a:rPr lang="en-CA" sz="2400" i="1">
                          <a:latin typeface="Cambria Math" panose="02040503050406030204" pitchFamily="18" charset="0"/>
                        </a:rPr>
                        <m:t>&gt;</m:t>
                      </m:r>
                      <m:sSub>
                        <m:sSubPr>
                          <m:ctrlPr>
                            <a:rPr lang="en-CA" sz="2400" i="1">
                              <a:latin typeface="Cambria Math" panose="02040503050406030204" pitchFamily="18" charset="0"/>
                            </a:rPr>
                          </m:ctrlPr>
                        </m:sSubPr>
                        <m:e>
                          <m:r>
                            <a:rPr lang="en-CA" sz="2400" i="1">
                              <a:latin typeface="Cambria Math" panose="02040503050406030204" pitchFamily="18" charset="0"/>
                            </a:rPr>
                            <m:t>𝑇</m:t>
                          </m:r>
                        </m:e>
                        <m:sub>
                          <m:r>
                            <a:rPr lang="en-CA" sz="2400" i="1">
                              <a:latin typeface="Cambria Math" panose="02040503050406030204" pitchFamily="18" charset="0"/>
                            </a:rPr>
                            <m:t>𝑓</m:t>
                          </m:r>
                        </m:sub>
                      </m:sSub>
                      <m:r>
                        <a:rPr lang="en-CA" sz="2400" i="1">
                          <a:latin typeface="Cambria Math" panose="02040503050406030204" pitchFamily="18" charset="0"/>
                        </a:rPr>
                        <m:t>=73</m:t>
                      </m:r>
                      <m:r>
                        <a:rPr lang="en-CA" sz="2400" i="1">
                          <a:latin typeface="Cambria Math" panose="02040503050406030204" pitchFamily="18" charset="0"/>
                        </a:rPr>
                        <m:t>𝑘𝑁</m:t>
                      </m:r>
                      <m:r>
                        <a:rPr lang="en-CA" sz="2400" i="1">
                          <a:latin typeface="Cambria Math" panose="02040503050406030204" pitchFamily="18" charset="0"/>
                        </a:rPr>
                        <m:t> </m:t>
                      </m:r>
                      <m:r>
                        <a:rPr lang="en-CA" sz="2400" i="1">
                          <a:latin typeface="Cambria Math" panose="02040503050406030204" pitchFamily="18" charset="0"/>
                        </a:rPr>
                        <m:t>𝑂𝐾</m:t>
                      </m:r>
                      <m:r>
                        <a:rPr lang="en-CA" sz="2400" i="1">
                          <a:latin typeface="Cambria Math" panose="02040503050406030204" pitchFamily="18" charset="0"/>
                        </a:rPr>
                        <m:t> </m:t>
                      </m:r>
                      <m:d>
                        <m:dPr>
                          <m:ctrlPr>
                            <a:rPr lang="en-CA" sz="2400" i="1">
                              <a:latin typeface="Cambria Math" panose="02040503050406030204" pitchFamily="18" charset="0"/>
                            </a:rPr>
                          </m:ctrlPr>
                        </m:dPr>
                        <m:e>
                          <m:r>
                            <a:rPr lang="en-CA" sz="2400" i="1">
                              <a:latin typeface="Cambria Math" panose="02040503050406030204" pitchFamily="18" charset="0"/>
                            </a:rPr>
                            <m:t>90%</m:t>
                          </m:r>
                        </m:e>
                      </m:d>
                      <m:r>
                        <a:rPr lang="en-CA" sz="2400" i="1">
                          <a:latin typeface="Cambria Math" panose="02040503050406030204" pitchFamily="18" charset="0"/>
                        </a:rPr>
                        <m:t> </m:t>
                      </m:r>
                    </m:oMath>
                  </m:oMathPara>
                </a14:m>
                <a:endParaRPr lang="en-CA" sz="2400" dirty="0">
                  <a:latin typeface="Century Gothic" panose="020B0502020202020204" pitchFamily="34" charset="0"/>
                </a:endParaRPr>
              </a:p>
              <a:p>
                <a:pPr marL="0" indent="0">
                  <a:buNone/>
                </a:pPr>
                <a:r>
                  <a:rPr lang="en-CA" sz="2400" dirty="0">
                    <a:latin typeface="Century Gothic" panose="020B0502020202020204" pitchFamily="34" charset="0"/>
                  </a:rPr>
                  <a:t>Where,</a:t>
                </a:r>
              </a:p>
              <a:p>
                <a14:m>
                  <m:oMath xmlns:m="http://schemas.openxmlformats.org/officeDocument/2006/math">
                    <m:r>
                      <a:rPr lang="en-CA" sz="2400" i="1">
                        <a:latin typeface="Cambria Math" panose="02040503050406030204" pitchFamily="18" charset="0"/>
                      </a:rPr>
                      <m:t>𝜙</m:t>
                    </m:r>
                    <m:r>
                      <a:rPr lang="en-CA" sz="2400" i="1">
                        <a:latin typeface="Cambria Math" panose="02040503050406030204" pitchFamily="18" charset="0"/>
                      </a:rPr>
                      <m:t>=0.8</m:t>
                    </m:r>
                  </m:oMath>
                </a14:m>
                <a:endParaRPr lang="en-CA" sz="2400" dirty="0">
                  <a:latin typeface="Century Gothic" panose="020B0502020202020204" pitchFamily="34" charset="0"/>
                </a:endParaRPr>
              </a:p>
              <a:p>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𝐹</m:t>
                        </m:r>
                      </m:e>
                      <m:sub>
                        <m:r>
                          <a:rPr lang="en-CA" sz="2400" i="1">
                            <a:latin typeface="Cambria Math" panose="02040503050406030204" pitchFamily="18" charset="0"/>
                          </a:rPr>
                          <m:t>𝑐𝑝</m:t>
                        </m:r>
                      </m:sub>
                    </m:sSub>
                    <m:r>
                      <a:rPr lang="en-CA" sz="2400" i="1">
                        <a:latin typeface="Cambria Math" panose="02040503050406030204" pitchFamily="18" charset="0"/>
                      </a:rPr>
                      <m:t>=</m:t>
                    </m:r>
                    <m:sSub>
                      <m:sSubPr>
                        <m:ctrlPr>
                          <a:rPr lang="en-CA" sz="2400" i="1">
                            <a:latin typeface="Cambria Math" panose="02040503050406030204" pitchFamily="18" charset="0"/>
                          </a:rPr>
                        </m:ctrlPr>
                      </m:sSubPr>
                      <m:e>
                        <m:r>
                          <a:rPr lang="en-CA" sz="2400" i="1">
                            <a:latin typeface="Cambria Math" panose="02040503050406030204" pitchFamily="18" charset="0"/>
                          </a:rPr>
                          <m:t>𝑓</m:t>
                        </m:r>
                      </m:e>
                      <m:sub>
                        <m:r>
                          <a:rPr lang="en-CA" sz="2400" i="1">
                            <a:latin typeface="Cambria Math" panose="02040503050406030204" pitchFamily="18" charset="0"/>
                          </a:rPr>
                          <m:t>𝑐𝑝</m:t>
                        </m:r>
                        <m:r>
                          <a:rPr lang="en-CA" sz="2400" i="1">
                            <a:latin typeface="Cambria Math" panose="02040503050406030204" pitchFamily="18" charset="0"/>
                          </a:rPr>
                          <m:t> </m:t>
                        </m:r>
                      </m:sub>
                    </m:sSub>
                    <m:d>
                      <m:dPr>
                        <m:ctrlPr>
                          <a:rPr lang="en-CA" sz="2400" i="1">
                            <a:latin typeface="Cambria Math" panose="02040503050406030204" pitchFamily="18" charset="0"/>
                          </a:rPr>
                        </m:ctrlPr>
                      </m:dPr>
                      <m:e>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r>
                              <a:rPr lang="en-CA" sz="2400" i="1">
                                <a:latin typeface="Cambria Math" panose="02040503050406030204" pitchFamily="18" charset="0"/>
                              </a:rPr>
                              <m:t>𝐷</m:t>
                            </m:r>
                          </m:sub>
                        </m:sSub>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sSub>
                              <m:sSubPr>
                                <m:ctrlPr>
                                  <a:rPr lang="en-CA" sz="2400" i="1">
                                    <a:latin typeface="Cambria Math" panose="02040503050406030204" pitchFamily="18" charset="0"/>
                                  </a:rPr>
                                </m:ctrlPr>
                              </m:sSubPr>
                              <m:e>
                                <m:r>
                                  <a:rPr lang="en-CA" sz="2400" i="1">
                                    <a:latin typeface="Cambria Math" panose="02040503050406030204" pitchFamily="18" charset="0"/>
                                  </a:rPr>
                                  <m:t>𝑆</m:t>
                                </m:r>
                              </m:e>
                              <m:sub>
                                <m:r>
                                  <a:rPr lang="en-CA" sz="2400" i="1">
                                    <a:latin typeface="Cambria Math" panose="02040503050406030204" pitchFamily="18" charset="0"/>
                                  </a:rPr>
                                  <m:t>𝑐𝑝</m:t>
                                </m:r>
                              </m:sub>
                            </m:sSub>
                          </m:sub>
                        </m:sSub>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r>
                              <a:rPr lang="en-CA" sz="2400" i="1">
                                <a:latin typeface="Cambria Math" panose="02040503050406030204" pitchFamily="18" charset="0"/>
                              </a:rPr>
                              <m:t>𝑇</m:t>
                            </m:r>
                          </m:sub>
                        </m:sSub>
                      </m:e>
                    </m:d>
                    <m:r>
                      <a:rPr lang="en-CA" sz="2400" i="1">
                        <a:latin typeface="Cambria Math" panose="02040503050406030204" pitchFamily="18" charset="0"/>
                      </a:rPr>
                      <m:t> </m:t>
                    </m:r>
                  </m:oMath>
                </a14:m>
                <a:endParaRPr lang="en-CA" sz="2400" dirty="0">
                  <a:latin typeface="Century Gothic" panose="020B0502020202020204" pitchFamily="34" charset="0"/>
                </a:endParaRPr>
              </a:p>
              <a:p>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𝑓</m:t>
                        </m:r>
                      </m:e>
                      <m:sub>
                        <m:r>
                          <a:rPr lang="en-CA" sz="2400" i="1">
                            <a:latin typeface="Cambria Math" panose="02040503050406030204" pitchFamily="18" charset="0"/>
                          </a:rPr>
                          <m:t>𝑐𝑝</m:t>
                        </m:r>
                      </m:sub>
                    </m:sSub>
                    <m:r>
                      <a:rPr lang="en-CA" sz="2400" i="1">
                        <a:latin typeface="Cambria Math" panose="02040503050406030204" pitchFamily="18" charset="0"/>
                      </a:rPr>
                      <m:t>=5.8</m:t>
                    </m:r>
                    <m:r>
                      <a:rPr lang="en-CA" sz="2400" i="1">
                        <a:latin typeface="Cambria Math" panose="02040503050406030204" pitchFamily="18" charset="0"/>
                      </a:rPr>
                      <m:t>𝑀𝑃𝑎</m:t>
                    </m:r>
                  </m:oMath>
                </a14:m>
                <a:endParaRPr lang="en-CA" sz="2400" dirty="0">
                  <a:latin typeface="Century Gothic" panose="020B0502020202020204" pitchFamily="34" charset="0"/>
                </a:endParaRPr>
              </a:p>
              <a:p>
                <a:r>
                  <a:rPr lang="en-CA" sz="2400" i="1" dirty="0">
                    <a:latin typeface="Century Gothic" panose="020B0502020202020204" pitchFamily="34" charset="0"/>
                  </a:rPr>
                  <a:t> </a:t>
                </a:r>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r>
                          <a:rPr lang="en-CA" sz="2400" i="1">
                            <a:latin typeface="Cambria Math" panose="02040503050406030204" pitchFamily="18" charset="0"/>
                          </a:rPr>
                          <m:t>𝐷</m:t>
                        </m:r>
                      </m:sub>
                    </m:sSub>
                    <m:r>
                      <a:rPr lang="en-CA" sz="2400" i="1">
                        <a:latin typeface="Cambria Math" panose="02040503050406030204" pitchFamily="18" charset="0"/>
                      </a:rPr>
                      <m:t>=</m:t>
                    </m:r>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r>
                          <a:rPr lang="en-CA" sz="2400" i="1">
                            <a:latin typeface="Cambria Math" panose="02040503050406030204" pitchFamily="18" charset="0"/>
                          </a:rPr>
                          <m:t>𝑇</m:t>
                        </m:r>
                      </m:sub>
                    </m:sSub>
                    <m:r>
                      <a:rPr lang="en-CA" sz="2400" i="1">
                        <a:latin typeface="Cambria Math" panose="02040503050406030204" pitchFamily="18" charset="0"/>
                      </a:rPr>
                      <m:t>=</m:t>
                    </m:r>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r>
                          <a:rPr lang="en-CA" sz="2400" i="1">
                            <a:latin typeface="Cambria Math" panose="02040503050406030204" pitchFamily="18" charset="0"/>
                          </a:rPr>
                          <m:t>𝐵</m:t>
                        </m:r>
                      </m:sub>
                    </m:sSub>
                    <m:r>
                      <a:rPr lang="en-CA" sz="2400" i="1">
                        <a:latin typeface="Cambria Math" panose="02040503050406030204" pitchFamily="18" charset="0"/>
                      </a:rPr>
                      <m:t>=</m:t>
                    </m:r>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sSub>
                          <m:sSubPr>
                            <m:ctrlPr>
                              <a:rPr lang="en-CA" sz="2400" i="1">
                                <a:latin typeface="Cambria Math" panose="02040503050406030204" pitchFamily="18" charset="0"/>
                              </a:rPr>
                            </m:ctrlPr>
                          </m:sSubPr>
                          <m:e>
                            <m:r>
                              <a:rPr lang="en-CA" sz="2400" i="1">
                                <a:latin typeface="Cambria Math" panose="02040503050406030204" pitchFamily="18" charset="0"/>
                              </a:rPr>
                              <m:t>𝑧</m:t>
                            </m:r>
                          </m:e>
                          <m:sub>
                            <m:r>
                              <a:rPr lang="en-CA" sz="2400" i="1">
                                <a:latin typeface="Cambria Math" panose="02040503050406030204" pitchFamily="18" charset="0"/>
                              </a:rPr>
                              <m:t>𝑐𝑝</m:t>
                            </m:r>
                          </m:sub>
                        </m:sSub>
                      </m:sub>
                    </m:sSub>
                    <m:r>
                      <a:rPr lang="en-CA" sz="2400" i="1">
                        <a:latin typeface="Cambria Math" panose="02040503050406030204" pitchFamily="18" charset="0"/>
                      </a:rPr>
                      <m:t>=1.0</m:t>
                    </m:r>
                  </m:oMath>
                </a14:m>
                <a:endParaRPr lang="en-CA" sz="2400" dirty="0">
                  <a:latin typeface="Century Gothic" panose="020B0502020202020204" pitchFamily="34" charset="0"/>
                </a:endParaRPr>
              </a:p>
              <a:p>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sSub>
                          <m:sSubPr>
                            <m:ctrlPr>
                              <a:rPr lang="en-CA" sz="2400" i="1">
                                <a:latin typeface="Cambria Math" panose="02040503050406030204" pitchFamily="18" charset="0"/>
                              </a:rPr>
                            </m:ctrlPr>
                          </m:sSubPr>
                          <m:e>
                            <m:r>
                              <a:rPr lang="en-CA" sz="2400" i="1">
                                <a:latin typeface="Cambria Math" panose="02040503050406030204" pitchFamily="18" charset="0"/>
                              </a:rPr>
                              <m:t>𝑠</m:t>
                            </m:r>
                          </m:e>
                          <m:sub>
                            <m:r>
                              <a:rPr lang="en-CA" sz="2400" i="1">
                                <a:latin typeface="Cambria Math" panose="02040503050406030204" pitchFamily="18" charset="0"/>
                              </a:rPr>
                              <m:t>𝑐𝑝</m:t>
                            </m:r>
                          </m:sub>
                        </m:sSub>
                      </m:sub>
                    </m:sSub>
                    <m:r>
                      <a:rPr lang="en-CA" sz="2400" i="1">
                        <a:latin typeface="Cambria Math" panose="02040503050406030204" pitchFamily="18" charset="0"/>
                      </a:rPr>
                      <m:t>=0.67 (</m:t>
                    </m:r>
                    <m:r>
                      <a:rPr lang="en-CA" sz="2400" b="0" i="1" smtClean="0">
                        <a:latin typeface="Cambria Math" panose="02040503050406030204" pitchFamily="18" charset="0"/>
                      </a:rPr>
                      <m:t>𝑊𝑒𝑡</m:t>
                    </m:r>
                    <m:r>
                      <a:rPr lang="en-CA" sz="2400" b="0" i="1" smtClean="0">
                        <a:latin typeface="Cambria Math" panose="02040503050406030204" pitchFamily="18" charset="0"/>
                      </a:rPr>
                      <m:t> </m:t>
                    </m:r>
                    <m:r>
                      <a:rPr lang="en-CA" sz="2400" b="0" i="1" smtClean="0">
                        <a:latin typeface="Cambria Math" panose="02040503050406030204" pitchFamily="18" charset="0"/>
                      </a:rPr>
                      <m:t>𝑠𝑒𝑟𝑣𝑖𝑐𝑒</m:t>
                    </m:r>
                    <m:r>
                      <a:rPr lang="en-CA" sz="2400" b="0" i="1" smtClean="0">
                        <a:latin typeface="Cambria Math" panose="02040503050406030204" pitchFamily="18" charset="0"/>
                      </a:rPr>
                      <m:t> </m:t>
                    </m:r>
                    <m:r>
                      <a:rPr lang="en-CA" sz="2400" b="0" i="1" smtClean="0">
                        <a:latin typeface="Cambria Math" panose="02040503050406030204" pitchFamily="18" charset="0"/>
                      </a:rPr>
                      <m:t>𝑐𝑜𝑛𝑑𝑖𝑡𝑖𝑜𝑛</m:t>
                    </m:r>
                    <m:r>
                      <a:rPr lang="en-CA" sz="2400" b="0" i="1" smtClean="0">
                        <a:latin typeface="Cambria Math" panose="02040503050406030204" pitchFamily="18" charset="0"/>
                      </a:rPr>
                      <m:t> </m:t>
                    </m:r>
                    <m:r>
                      <a:rPr lang="en-CA" sz="2400" b="0" i="1" smtClean="0">
                        <a:latin typeface="Cambria Math" panose="02040503050406030204" pitchFamily="18" charset="0"/>
                      </a:rPr>
                      <m:t>𝑎𝑡</m:t>
                    </m:r>
                    <m:r>
                      <a:rPr lang="en-CA" sz="2400" b="0" i="1" smtClean="0">
                        <a:latin typeface="Cambria Math" panose="02040503050406030204" pitchFamily="18" charset="0"/>
                      </a:rPr>
                      <m:t> </m:t>
                    </m:r>
                    <m:r>
                      <a:rPr lang="en-CA" sz="2400" b="0" i="1" smtClean="0">
                        <a:latin typeface="Cambria Math" panose="02040503050406030204" pitchFamily="18" charset="0"/>
                      </a:rPr>
                      <m:t>𝑐𝑜𝑛𝑛𝑒𝑐𝑡𝑖𝑜𝑛</m:t>
                    </m:r>
                    <m:r>
                      <a:rPr lang="en-CA" sz="2400" i="1">
                        <a:latin typeface="Cambria Math" panose="02040503050406030204" pitchFamily="18" charset="0"/>
                      </a:rPr>
                      <m:t>)</m:t>
                    </m:r>
                  </m:oMath>
                </a14:m>
                <a:endParaRPr lang="en-CA" sz="2400" dirty="0">
                  <a:latin typeface="Century Gothic" panose="020B0502020202020204" pitchFamily="34" charset="0"/>
                </a:endParaRPr>
              </a:p>
            </p:txBody>
          </p:sp>
        </mc:Choice>
        <mc:Fallback xmlns="">
          <p:sp>
            <p:nvSpPr>
              <p:cNvPr id="7" name="Content Placeholder 2">
                <a:extLst>
                  <a:ext uri="{FF2B5EF4-FFF2-40B4-BE49-F238E27FC236}">
                    <a16:creationId xmlns:a16="http://schemas.microsoft.com/office/drawing/2014/main" id="{FA2D0D6C-2370-44D8-8146-C5AC955178BC}"/>
                  </a:ext>
                </a:extLst>
              </p:cNvPr>
              <p:cNvSpPr>
                <a:spLocks noGrp="1" noRot="1" noChangeAspect="1" noMove="1" noResize="1" noEditPoints="1" noAdjustHandles="1" noChangeArrowheads="1" noChangeShapeType="1" noTextEdit="1"/>
              </p:cNvSpPr>
              <p:nvPr>
                <p:ph idx="1"/>
              </p:nvPr>
            </p:nvSpPr>
            <p:spPr>
              <a:xfrm>
                <a:off x="609600" y="1104627"/>
                <a:ext cx="11068050" cy="5432651"/>
              </a:xfrm>
              <a:blipFill>
                <a:blip r:embed="rId3"/>
                <a:stretch>
                  <a:fillRect l="-826" t="-1571"/>
                </a:stretch>
              </a:blipFill>
            </p:spPr>
            <p:txBody>
              <a:bodyPr/>
              <a:lstStyle/>
              <a:p>
                <a:r>
                  <a:rPr lang="en-CA">
                    <a:noFill/>
                  </a:rPr>
                  <a:t> </a:t>
                </a:r>
              </a:p>
            </p:txBody>
          </p:sp>
        </mc:Fallback>
      </mc:AlternateContent>
      <p:cxnSp>
        <p:nvCxnSpPr>
          <p:cNvPr id="13" name="Straight Arrow Connector 12">
            <a:extLst>
              <a:ext uri="{FF2B5EF4-FFF2-40B4-BE49-F238E27FC236}">
                <a16:creationId xmlns:a16="http://schemas.microsoft.com/office/drawing/2014/main" id="{F78E37AB-F783-4A1B-A8C7-C0D070CF031D}"/>
              </a:ext>
            </a:extLst>
          </p:cNvPr>
          <p:cNvCxnSpPr>
            <a:cxnSpLocks/>
          </p:cNvCxnSpPr>
          <p:nvPr/>
        </p:nvCxnSpPr>
        <p:spPr bwMode="auto">
          <a:xfrm flipV="1">
            <a:off x="11280576" y="3066777"/>
            <a:ext cx="397074" cy="434231"/>
          </a:xfrm>
          <a:prstGeom prst="straightConnector1">
            <a:avLst/>
          </a:prstGeom>
          <a:solidFill>
            <a:schemeClr val="accent1"/>
          </a:solidFill>
          <a:ln w="38100" cap="flat" cmpd="sng" algn="ctr">
            <a:solidFill>
              <a:schemeClr val="bg1"/>
            </a:solidFill>
            <a:prstDash val="solid"/>
            <a:round/>
            <a:headEnd type="none" w="med" len="med"/>
            <a:tailEnd type="oval" w="med" len="med"/>
          </a:ln>
          <a:effectLst/>
        </p:spPr>
      </p:cxnSp>
      <p:cxnSp>
        <p:nvCxnSpPr>
          <p:cNvPr id="17" name="Straight Arrow Connector 16">
            <a:extLst>
              <a:ext uri="{FF2B5EF4-FFF2-40B4-BE49-F238E27FC236}">
                <a16:creationId xmlns:a16="http://schemas.microsoft.com/office/drawing/2014/main" id="{6CE1F46E-C5BB-4F51-8460-6D19634F72AE}"/>
              </a:ext>
            </a:extLst>
          </p:cNvPr>
          <p:cNvCxnSpPr>
            <a:cxnSpLocks/>
          </p:cNvCxnSpPr>
          <p:nvPr/>
        </p:nvCxnSpPr>
        <p:spPr bwMode="auto">
          <a:xfrm flipV="1">
            <a:off x="10704512" y="4581128"/>
            <a:ext cx="807099" cy="351177"/>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6" name="Title 4">
            <a:extLst>
              <a:ext uri="{FF2B5EF4-FFF2-40B4-BE49-F238E27FC236}">
                <a16:creationId xmlns:a16="http://schemas.microsoft.com/office/drawing/2014/main" id="{CA644DC6-CC1B-4872-BA10-91DE52AD7CD7}"/>
              </a:ext>
            </a:extLst>
          </p:cNvPr>
          <p:cNvSpPr txBox="1">
            <a:spLocks/>
          </p:cNvSpPr>
          <p:nvPr/>
        </p:nvSpPr>
        <p:spPr bwMode="auto">
          <a:xfrm>
            <a:off x="9103057" y="-74013"/>
            <a:ext cx="3089945"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 Connection Design</a:t>
            </a:r>
          </a:p>
        </p:txBody>
      </p:sp>
    </p:spTree>
    <p:extLst>
      <p:ext uri="{BB962C8B-B14F-4D97-AF65-F5344CB8AC3E}">
        <p14:creationId xmlns:p14="http://schemas.microsoft.com/office/powerpoint/2010/main" val="397606198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CONNECTION DESIGN – GIRDER-TO-BEARING</a:t>
            </a:r>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FA2D0D6C-2370-44D8-8146-C5AC955178BC}"/>
                  </a:ext>
                </a:extLst>
              </p:cNvPr>
              <p:cNvSpPr>
                <a:spLocks noGrp="1"/>
              </p:cNvSpPr>
              <p:nvPr>
                <p:ph idx="1"/>
              </p:nvPr>
            </p:nvSpPr>
            <p:spPr>
              <a:xfrm>
                <a:off x="609600" y="1104627"/>
                <a:ext cx="11068050" cy="5432651"/>
              </a:xfrm>
            </p:spPr>
            <p:txBody>
              <a:bodyPr>
                <a:noAutofit/>
              </a:bodyPr>
              <a:lstStyle/>
              <a:p>
                <a:pPr marL="0" indent="0">
                  <a:buNone/>
                </a:pPr>
                <a:r>
                  <a:rPr lang="en-CA" sz="2400" b="1" u="sng" dirty="0">
                    <a:latin typeface="Century Gothic" panose="020B0502020202020204" pitchFamily="34" charset="0"/>
                  </a:rPr>
                  <a:t>Bearing (Clause 6.5.9.2 O86-01)</a:t>
                </a:r>
              </a:p>
              <a:p>
                <a:pPr marL="0" indent="0">
                  <a:buNone/>
                </a:pPr>
                <a14:m>
                  <m:oMathPara xmlns:m="http://schemas.openxmlformats.org/officeDocument/2006/math">
                    <m:oMathParaPr>
                      <m:jc m:val="centerGroup"/>
                    </m:oMathParaPr>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𝑄</m:t>
                          </m:r>
                        </m:e>
                        <m:sub>
                          <m:r>
                            <a:rPr lang="en-CA" sz="2400" i="1">
                              <a:latin typeface="Cambria Math" panose="02040503050406030204" pitchFamily="18" charset="0"/>
                            </a:rPr>
                            <m:t>𝑟</m:t>
                          </m:r>
                        </m:sub>
                      </m:sSub>
                      <m:r>
                        <a:rPr lang="en-CA" sz="2400" i="1">
                          <a:latin typeface="Cambria Math" panose="02040503050406030204" pitchFamily="18" charset="0"/>
                        </a:rPr>
                        <m:t>=</m:t>
                      </m:r>
                      <m:r>
                        <a:rPr lang="en-CA" sz="2400" i="1">
                          <a:latin typeface="Cambria Math" panose="02040503050406030204" pitchFamily="18" charset="0"/>
                        </a:rPr>
                        <m:t>𝜙</m:t>
                      </m:r>
                      <m:sSub>
                        <m:sSubPr>
                          <m:ctrlPr>
                            <a:rPr lang="en-CA" sz="2400" i="1">
                              <a:latin typeface="Cambria Math" panose="02040503050406030204" pitchFamily="18" charset="0"/>
                            </a:rPr>
                          </m:ctrlPr>
                        </m:sSubPr>
                        <m:e>
                          <m:r>
                            <a:rPr lang="en-CA" sz="2400" i="1">
                              <a:latin typeface="Cambria Math" panose="02040503050406030204" pitchFamily="18" charset="0"/>
                            </a:rPr>
                            <m:t>𝐹</m:t>
                          </m:r>
                        </m:e>
                        <m:sub>
                          <m:r>
                            <a:rPr lang="en-CA" sz="2400" i="1">
                              <a:latin typeface="Cambria Math" panose="02040503050406030204" pitchFamily="18" charset="0"/>
                            </a:rPr>
                            <m:t>𝑐𝑝</m:t>
                          </m:r>
                        </m:sub>
                      </m:sSub>
                      <m:sSub>
                        <m:sSubPr>
                          <m:ctrlPr>
                            <a:rPr lang="en-CA" sz="2400" i="1">
                              <a:latin typeface="Cambria Math" panose="02040503050406030204" pitchFamily="18" charset="0"/>
                            </a:rPr>
                          </m:ctrlPr>
                        </m:sSubPr>
                        <m:e>
                          <m:r>
                            <a:rPr lang="en-CA" sz="2400" i="1">
                              <a:latin typeface="Cambria Math" panose="02040503050406030204" pitchFamily="18" charset="0"/>
                            </a:rPr>
                            <m:t>𝐴</m:t>
                          </m:r>
                        </m:e>
                        <m:sub>
                          <m:r>
                            <a:rPr lang="en-CA" sz="2400" i="1">
                              <a:latin typeface="Cambria Math" panose="02040503050406030204" pitchFamily="18" charset="0"/>
                            </a:rPr>
                            <m:t>𝑏</m:t>
                          </m:r>
                        </m:sub>
                      </m:sSub>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r>
                            <a:rPr lang="en-CA" sz="2400" i="1">
                              <a:latin typeface="Cambria Math" panose="02040503050406030204" pitchFamily="18" charset="0"/>
                            </a:rPr>
                            <m:t>𝐵</m:t>
                          </m:r>
                        </m:sub>
                      </m:sSub>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sSub>
                            <m:sSubPr>
                              <m:ctrlPr>
                                <a:rPr lang="en-CA" sz="2400" i="1">
                                  <a:latin typeface="Cambria Math" panose="02040503050406030204" pitchFamily="18" charset="0"/>
                                </a:rPr>
                              </m:ctrlPr>
                            </m:sSubPr>
                            <m:e>
                              <m:r>
                                <a:rPr lang="en-CA" sz="2400" i="1">
                                  <a:latin typeface="Cambria Math" panose="02040503050406030204" pitchFamily="18" charset="0"/>
                                </a:rPr>
                                <m:t>𝑍</m:t>
                              </m:r>
                            </m:e>
                            <m:sub>
                              <m:r>
                                <a:rPr lang="en-CA" sz="2400" i="1">
                                  <a:latin typeface="Cambria Math" panose="02040503050406030204" pitchFamily="18" charset="0"/>
                                </a:rPr>
                                <m:t>𝑐𝑝</m:t>
                              </m:r>
                            </m:sub>
                          </m:sSub>
                        </m:sub>
                      </m:sSub>
                    </m:oMath>
                  </m:oMathPara>
                </a14:m>
                <a:endParaRPr lang="en-CA" sz="2400" dirty="0">
                  <a:latin typeface="Century Gothic" panose="020B0502020202020204" pitchFamily="34" charset="0"/>
                </a:endParaRPr>
              </a:p>
              <a:p>
                <a:pPr marL="0" indent="0">
                  <a:buNone/>
                </a:pPr>
                <a14:m>
                  <m:oMathPara xmlns:m="http://schemas.openxmlformats.org/officeDocument/2006/math">
                    <m:oMathParaPr>
                      <m:jc m:val="centerGroup"/>
                    </m:oMathParaPr>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𝑄</m:t>
                          </m:r>
                        </m:e>
                        <m:sub>
                          <m:r>
                            <a:rPr lang="en-CA" sz="2400" i="1">
                              <a:latin typeface="Cambria Math" panose="02040503050406030204" pitchFamily="18" charset="0"/>
                            </a:rPr>
                            <m:t>𝑟</m:t>
                          </m:r>
                        </m:sub>
                      </m:sSub>
                      <m:r>
                        <a:rPr lang="en-CA" sz="2400" i="1">
                          <a:latin typeface="Cambria Math" panose="02040503050406030204" pitchFamily="18" charset="0"/>
                        </a:rPr>
                        <m:t>=0.8</m:t>
                      </m:r>
                      <m:r>
                        <a:rPr lang="en-CA" sz="2400" i="1">
                          <a:latin typeface="Cambria Math" panose="02040503050406030204" pitchFamily="18" charset="0"/>
                        </a:rPr>
                        <m:t>𝑥</m:t>
                      </m:r>
                      <m:r>
                        <a:rPr lang="en-CA" sz="2400" i="1">
                          <a:latin typeface="Cambria Math" panose="02040503050406030204" pitchFamily="18" charset="0"/>
                        </a:rPr>
                        <m:t>5.8</m:t>
                      </m:r>
                      <m:r>
                        <a:rPr lang="en-CA" sz="2400" i="1">
                          <a:latin typeface="Cambria Math" panose="02040503050406030204" pitchFamily="18" charset="0"/>
                        </a:rPr>
                        <m:t>𝑥</m:t>
                      </m:r>
                      <m:d>
                        <m:dPr>
                          <m:ctrlPr>
                            <a:rPr lang="en-CA" sz="2400" i="1">
                              <a:latin typeface="Cambria Math" panose="02040503050406030204" pitchFamily="18" charset="0"/>
                            </a:rPr>
                          </m:ctrlPr>
                        </m:dPr>
                        <m:e>
                          <m:r>
                            <a:rPr lang="en-CA" sz="2400" i="1">
                              <a:latin typeface="Cambria Math" panose="02040503050406030204" pitchFamily="18" charset="0"/>
                            </a:rPr>
                            <m:t>1.0</m:t>
                          </m:r>
                          <m:r>
                            <a:rPr lang="en-CA" sz="2400" i="1">
                              <a:latin typeface="Cambria Math" panose="02040503050406030204" pitchFamily="18" charset="0"/>
                            </a:rPr>
                            <m:t>𝑥</m:t>
                          </m:r>
                          <m:r>
                            <a:rPr lang="en-CA" sz="2400" i="1">
                              <a:latin typeface="Cambria Math" panose="02040503050406030204" pitchFamily="18" charset="0"/>
                            </a:rPr>
                            <m:t>0.67</m:t>
                          </m:r>
                          <m:r>
                            <a:rPr lang="en-CA" sz="2400" i="1">
                              <a:latin typeface="Cambria Math" panose="02040503050406030204" pitchFamily="18" charset="0"/>
                            </a:rPr>
                            <m:t>𝑥</m:t>
                          </m:r>
                          <m:r>
                            <a:rPr lang="en-CA" sz="2400" i="1">
                              <a:latin typeface="Cambria Math" panose="02040503050406030204" pitchFamily="18" charset="0"/>
                            </a:rPr>
                            <m:t>1.0</m:t>
                          </m:r>
                        </m:e>
                      </m:d>
                      <m:r>
                        <a:rPr lang="en-CA" sz="2400" i="1">
                          <a:latin typeface="Cambria Math" panose="02040503050406030204" pitchFamily="18" charset="0"/>
                        </a:rPr>
                        <m:t>𝑥</m:t>
                      </m:r>
                      <m:d>
                        <m:dPr>
                          <m:ctrlPr>
                            <a:rPr lang="en-CA" sz="2400" i="1">
                              <a:latin typeface="Cambria Math" panose="02040503050406030204" pitchFamily="18" charset="0"/>
                            </a:rPr>
                          </m:ctrlPr>
                        </m:dPr>
                        <m:e>
                          <m:r>
                            <a:rPr lang="en-CA" sz="2400" i="1">
                              <a:latin typeface="Cambria Math" panose="02040503050406030204" pitchFamily="18" charset="0"/>
                            </a:rPr>
                            <m:t>215</m:t>
                          </m:r>
                          <m:r>
                            <a:rPr lang="en-CA" sz="2400" i="1">
                              <a:latin typeface="Cambria Math" panose="02040503050406030204" pitchFamily="18" charset="0"/>
                            </a:rPr>
                            <m:t>𝑥</m:t>
                          </m:r>
                          <m:r>
                            <a:rPr lang="en-CA" sz="2400" i="1">
                              <a:latin typeface="Cambria Math" panose="02040503050406030204" pitchFamily="18" charset="0"/>
                            </a:rPr>
                            <m:t>500</m:t>
                          </m:r>
                        </m:e>
                      </m:d>
                      <m:r>
                        <a:rPr lang="en-CA" sz="2400" i="1">
                          <a:latin typeface="Cambria Math" panose="02040503050406030204" pitchFamily="18" charset="0"/>
                        </a:rPr>
                        <m:t>𝑥</m:t>
                      </m:r>
                      <m:r>
                        <a:rPr lang="en-CA" sz="2400" i="1">
                          <a:latin typeface="Cambria Math" panose="02040503050406030204" pitchFamily="18" charset="0"/>
                        </a:rPr>
                        <m:t>1.0</m:t>
                      </m:r>
                      <m:r>
                        <a:rPr lang="en-CA" sz="2400" i="1">
                          <a:latin typeface="Cambria Math" panose="02040503050406030204" pitchFamily="18" charset="0"/>
                        </a:rPr>
                        <m:t>𝑥</m:t>
                      </m:r>
                      <m:r>
                        <a:rPr lang="en-CA" sz="2400" i="1">
                          <a:latin typeface="Cambria Math" panose="02040503050406030204" pitchFamily="18" charset="0"/>
                        </a:rPr>
                        <m:t>1.15</m:t>
                      </m:r>
                      <m:r>
                        <a:rPr lang="en-CA" sz="2400" i="1">
                          <a:latin typeface="Cambria Math" panose="02040503050406030204" pitchFamily="18" charset="0"/>
                        </a:rPr>
                        <m:t>𝑥</m:t>
                      </m:r>
                      <m:sSup>
                        <m:sSupPr>
                          <m:ctrlPr>
                            <a:rPr lang="en-CA" sz="2400" i="1">
                              <a:latin typeface="Cambria Math" panose="02040503050406030204" pitchFamily="18" charset="0"/>
                            </a:rPr>
                          </m:ctrlPr>
                        </m:sSupPr>
                        <m:e>
                          <m:r>
                            <a:rPr lang="en-CA" sz="2400" i="1">
                              <a:latin typeface="Cambria Math" panose="02040503050406030204" pitchFamily="18" charset="0"/>
                            </a:rPr>
                            <m:t>10</m:t>
                          </m:r>
                        </m:e>
                        <m:sup>
                          <m:r>
                            <a:rPr lang="en-CA" sz="2400" i="1">
                              <a:latin typeface="Cambria Math" panose="02040503050406030204" pitchFamily="18" charset="0"/>
                            </a:rPr>
                            <m:t>−3</m:t>
                          </m:r>
                        </m:sup>
                      </m:sSup>
                      <m:r>
                        <a:rPr lang="en-CA" sz="2400" i="1">
                          <a:latin typeface="Cambria Math" panose="02040503050406030204" pitchFamily="18" charset="0"/>
                        </a:rPr>
                        <m:t>=385</m:t>
                      </m:r>
                      <m:r>
                        <a:rPr lang="en-CA" sz="2400" i="1">
                          <a:latin typeface="Cambria Math" panose="02040503050406030204" pitchFamily="18" charset="0"/>
                        </a:rPr>
                        <m:t>𝑘𝑁</m:t>
                      </m:r>
                      <m:r>
                        <a:rPr lang="en-CA" sz="2400" i="1">
                          <a:latin typeface="Cambria Math" panose="02040503050406030204" pitchFamily="18" charset="0"/>
                        </a:rPr>
                        <m:t> ≥</m:t>
                      </m:r>
                      <m:r>
                        <a:rPr lang="en-CA" sz="2400" i="1">
                          <a:latin typeface="Cambria Math" panose="02040503050406030204" pitchFamily="18" charset="0"/>
                        </a:rPr>
                        <m:t>𝐹</m:t>
                      </m:r>
                      <m:r>
                        <a:rPr lang="en-CA" sz="2400" i="1">
                          <a:latin typeface="Cambria Math" panose="02040503050406030204" pitchFamily="18" charset="0"/>
                        </a:rPr>
                        <m:t>=371</m:t>
                      </m:r>
                      <m:r>
                        <a:rPr lang="en-CA" sz="2400" i="1">
                          <a:latin typeface="Cambria Math" panose="02040503050406030204" pitchFamily="18" charset="0"/>
                        </a:rPr>
                        <m:t>𝑘𝑁</m:t>
                      </m:r>
                    </m:oMath>
                  </m:oMathPara>
                </a14:m>
                <a:endParaRPr lang="en-CA" sz="2400" dirty="0">
                  <a:latin typeface="Century Gothic" panose="020B0502020202020204" pitchFamily="34" charset="0"/>
                </a:endParaRPr>
              </a:p>
              <a:p>
                <a:pPr marL="0" indent="0">
                  <a:buNone/>
                </a:pPr>
                <a:r>
                  <a:rPr lang="en-CA" sz="2400" dirty="0">
                    <a:latin typeface="Century Gothic" panose="020B0502020202020204" pitchFamily="34" charset="0"/>
                  </a:rPr>
                  <a:t>Where,</a:t>
                </a:r>
              </a:p>
              <a:p>
                <a14:m>
                  <m:oMath xmlns:m="http://schemas.openxmlformats.org/officeDocument/2006/math">
                    <m:r>
                      <a:rPr lang="en-CA" sz="2400" i="1">
                        <a:latin typeface="Cambria Math" panose="02040503050406030204" pitchFamily="18" charset="0"/>
                      </a:rPr>
                      <m:t>𝜙</m:t>
                    </m:r>
                    <m:r>
                      <a:rPr lang="en-CA" sz="2400" i="1">
                        <a:latin typeface="Cambria Math" panose="02040503050406030204" pitchFamily="18" charset="0"/>
                      </a:rPr>
                      <m:t>=0.8</m:t>
                    </m:r>
                  </m:oMath>
                </a14:m>
                <a:endParaRPr lang="en-CA" sz="2400" dirty="0">
                  <a:latin typeface="Century Gothic" panose="020B0502020202020204" pitchFamily="34" charset="0"/>
                </a:endParaRPr>
              </a:p>
              <a:p>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𝐹</m:t>
                        </m:r>
                      </m:e>
                      <m:sub>
                        <m:r>
                          <a:rPr lang="en-CA" sz="2400" i="1">
                            <a:latin typeface="Cambria Math" panose="02040503050406030204" pitchFamily="18" charset="0"/>
                          </a:rPr>
                          <m:t>𝑐𝑝</m:t>
                        </m:r>
                      </m:sub>
                    </m:sSub>
                    <m:r>
                      <a:rPr lang="en-CA" sz="2400" i="1">
                        <a:latin typeface="Cambria Math" panose="02040503050406030204" pitchFamily="18" charset="0"/>
                      </a:rPr>
                      <m:t>=</m:t>
                    </m:r>
                    <m:sSub>
                      <m:sSubPr>
                        <m:ctrlPr>
                          <a:rPr lang="en-CA" sz="2400" i="1">
                            <a:latin typeface="Cambria Math" panose="02040503050406030204" pitchFamily="18" charset="0"/>
                          </a:rPr>
                        </m:ctrlPr>
                      </m:sSubPr>
                      <m:e>
                        <m:r>
                          <a:rPr lang="en-CA" sz="2400" i="1">
                            <a:latin typeface="Cambria Math" panose="02040503050406030204" pitchFamily="18" charset="0"/>
                          </a:rPr>
                          <m:t>𝑓</m:t>
                        </m:r>
                      </m:e>
                      <m:sub>
                        <m:r>
                          <a:rPr lang="en-CA" sz="2400" i="1">
                            <a:latin typeface="Cambria Math" panose="02040503050406030204" pitchFamily="18" charset="0"/>
                          </a:rPr>
                          <m:t>𝑐𝑝</m:t>
                        </m:r>
                        <m:r>
                          <a:rPr lang="en-CA" sz="2400" i="1">
                            <a:latin typeface="Cambria Math" panose="02040503050406030204" pitchFamily="18" charset="0"/>
                          </a:rPr>
                          <m:t> </m:t>
                        </m:r>
                      </m:sub>
                    </m:sSub>
                    <m:d>
                      <m:dPr>
                        <m:ctrlPr>
                          <a:rPr lang="en-CA" sz="2400" i="1">
                            <a:latin typeface="Cambria Math" panose="02040503050406030204" pitchFamily="18" charset="0"/>
                          </a:rPr>
                        </m:ctrlPr>
                      </m:dPr>
                      <m:e>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r>
                              <a:rPr lang="en-CA" sz="2400" i="1">
                                <a:latin typeface="Cambria Math" panose="02040503050406030204" pitchFamily="18" charset="0"/>
                              </a:rPr>
                              <m:t>𝐷</m:t>
                            </m:r>
                          </m:sub>
                        </m:sSub>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sSub>
                              <m:sSubPr>
                                <m:ctrlPr>
                                  <a:rPr lang="en-CA" sz="2400" i="1">
                                    <a:latin typeface="Cambria Math" panose="02040503050406030204" pitchFamily="18" charset="0"/>
                                  </a:rPr>
                                </m:ctrlPr>
                              </m:sSubPr>
                              <m:e>
                                <m:r>
                                  <a:rPr lang="en-CA" sz="2400" i="1">
                                    <a:latin typeface="Cambria Math" panose="02040503050406030204" pitchFamily="18" charset="0"/>
                                  </a:rPr>
                                  <m:t>𝑆</m:t>
                                </m:r>
                              </m:e>
                              <m:sub>
                                <m:r>
                                  <a:rPr lang="en-CA" sz="2400" i="1">
                                    <a:latin typeface="Cambria Math" panose="02040503050406030204" pitchFamily="18" charset="0"/>
                                  </a:rPr>
                                  <m:t>𝑐𝑝</m:t>
                                </m:r>
                              </m:sub>
                            </m:sSub>
                          </m:sub>
                        </m:sSub>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r>
                              <a:rPr lang="en-CA" sz="2400" i="1">
                                <a:latin typeface="Cambria Math" panose="02040503050406030204" pitchFamily="18" charset="0"/>
                              </a:rPr>
                              <m:t>𝑇</m:t>
                            </m:r>
                          </m:sub>
                        </m:sSub>
                      </m:e>
                    </m:d>
                    <m:r>
                      <a:rPr lang="en-CA" sz="2400" i="1">
                        <a:latin typeface="Cambria Math" panose="02040503050406030204" pitchFamily="18" charset="0"/>
                      </a:rPr>
                      <m:t> </m:t>
                    </m:r>
                  </m:oMath>
                </a14:m>
                <a:endParaRPr lang="en-CA" sz="2400" dirty="0">
                  <a:latin typeface="Century Gothic" panose="020B0502020202020204" pitchFamily="34" charset="0"/>
                </a:endParaRPr>
              </a:p>
              <a:p>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𝑓</m:t>
                        </m:r>
                      </m:e>
                      <m:sub>
                        <m:r>
                          <a:rPr lang="en-CA" sz="2400" i="1">
                            <a:latin typeface="Cambria Math" panose="02040503050406030204" pitchFamily="18" charset="0"/>
                          </a:rPr>
                          <m:t>𝑐𝑝</m:t>
                        </m:r>
                      </m:sub>
                    </m:sSub>
                    <m:r>
                      <a:rPr lang="en-CA" sz="2400" i="1">
                        <a:latin typeface="Cambria Math" panose="02040503050406030204" pitchFamily="18" charset="0"/>
                      </a:rPr>
                      <m:t>=5.8</m:t>
                    </m:r>
                    <m:r>
                      <a:rPr lang="en-CA" sz="2400" i="1">
                        <a:latin typeface="Cambria Math" panose="02040503050406030204" pitchFamily="18" charset="0"/>
                      </a:rPr>
                      <m:t>𝑀𝑃𝑎</m:t>
                    </m:r>
                  </m:oMath>
                </a14:m>
                <a:endParaRPr lang="en-CA" sz="2400" dirty="0">
                  <a:latin typeface="Century Gothic" panose="020B0502020202020204" pitchFamily="34" charset="0"/>
                </a:endParaRPr>
              </a:p>
              <a:p>
                <a:r>
                  <a:rPr lang="en-CA" sz="2400" i="1" dirty="0">
                    <a:latin typeface="Century Gothic" panose="020B0502020202020204" pitchFamily="34" charset="0"/>
                  </a:rPr>
                  <a:t> </a:t>
                </a:r>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r>
                          <a:rPr lang="en-CA" sz="2400" i="1">
                            <a:latin typeface="Cambria Math" panose="02040503050406030204" pitchFamily="18" charset="0"/>
                          </a:rPr>
                          <m:t>𝐷</m:t>
                        </m:r>
                      </m:sub>
                    </m:sSub>
                    <m:r>
                      <a:rPr lang="en-CA" sz="2400" i="1">
                        <a:latin typeface="Cambria Math" panose="02040503050406030204" pitchFamily="18" charset="0"/>
                      </a:rPr>
                      <m:t>=</m:t>
                    </m:r>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r>
                          <a:rPr lang="en-CA" sz="2400" i="1">
                            <a:latin typeface="Cambria Math" panose="02040503050406030204" pitchFamily="18" charset="0"/>
                          </a:rPr>
                          <m:t>𝑇</m:t>
                        </m:r>
                      </m:sub>
                    </m:sSub>
                    <m:r>
                      <a:rPr lang="en-CA" sz="2400" i="1">
                        <a:latin typeface="Cambria Math" panose="02040503050406030204" pitchFamily="18" charset="0"/>
                      </a:rPr>
                      <m:t>=</m:t>
                    </m:r>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r>
                          <a:rPr lang="en-CA" sz="2400" i="1">
                            <a:latin typeface="Cambria Math" panose="02040503050406030204" pitchFamily="18" charset="0"/>
                          </a:rPr>
                          <m:t>𝐵</m:t>
                        </m:r>
                      </m:sub>
                    </m:sSub>
                    <m:r>
                      <a:rPr lang="en-CA" sz="2400" i="1">
                        <a:latin typeface="Cambria Math" panose="02040503050406030204" pitchFamily="18" charset="0"/>
                      </a:rPr>
                      <m:t>=1.0</m:t>
                    </m:r>
                  </m:oMath>
                </a14:m>
                <a:endParaRPr lang="en-CA" sz="2400" dirty="0">
                  <a:latin typeface="Century Gothic" panose="020B0502020202020204" pitchFamily="34" charset="0"/>
                </a:endParaRPr>
              </a:p>
              <a:p>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sSub>
                          <m:sSubPr>
                            <m:ctrlPr>
                              <a:rPr lang="en-CA" sz="2400" i="1">
                                <a:latin typeface="Cambria Math" panose="02040503050406030204" pitchFamily="18" charset="0"/>
                              </a:rPr>
                            </m:ctrlPr>
                          </m:sSubPr>
                          <m:e>
                            <m:r>
                              <a:rPr lang="en-CA" sz="2400" i="1">
                                <a:latin typeface="Cambria Math" panose="02040503050406030204" pitchFamily="18" charset="0"/>
                              </a:rPr>
                              <m:t>𝑠</m:t>
                            </m:r>
                          </m:e>
                          <m:sub>
                            <m:r>
                              <a:rPr lang="en-CA" sz="2400" i="1">
                                <a:latin typeface="Cambria Math" panose="02040503050406030204" pitchFamily="18" charset="0"/>
                              </a:rPr>
                              <m:t>𝑐𝑝</m:t>
                            </m:r>
                          </m:sub>
                        </m:sSub>
                      </m:sub>
                    </m:sSub>
                    <m:r>
                      <a:rPr lang="en-CA" sz="2400" i="1">
                        <a:latin typeface="Cambria Math" panose="02040503050406030204" pitchFamily="18" charset="0"/>
                      </a:rPr>
                      <m:t>=0.67 (</m:t>
                    </m:r>
                    <m:r>
                      <a:rPr lang="en-CA" sz="2400" b="0" i="1" smtClean="0">
                        <a:latin typeface="Cambria Math" panose="02040503050406030204" pitchFamily="18" charset="0"/>
                      </a:rPr>
                      <m:t>𝑊𝑒𝑡</m:t>
                    </m:r>
                    <m:r>
                      <a:rPr lang="en-CA" sz="2400" b="0" i="1" smtClean="0">
                        <a:latin typeface="Cambria Math" panose="02040503050406030204" pitchFamily="18" charset="0"/>
                      </a:rPr>
                      <m:t> </m:t>
                    </m:r>
                    <m:r>
                      <a:rPr lang="en-CA" sz="2400" b="0" i="1" smtClean="0">
                        <a:latin typeface="Cambria Math" panose="02040503050406030204" pitchFamily="18" charset="0"/>
                      </a:rPr>
                      <m:t>𝑠𝑒𝑟𝑣𝑖𝑐𝑒</m:t>
                    </m:r>
                    <m:r>
                      <a:rPr lang="en-CA" sz="2400" b="0" i="1" smtClean="0">
                        <a:latin typeface="Cambria Math" panose="02040503050406030204" pitchFamily="18" charset="0"/>
                      </a:rPr>
                      <m:t> </m:t>
                    </m:r>
                    <m:r>
                      <a:rPr lang="en-CA" sz="2400" b="0" i="1" smtClean="0">
                        <a:latin typeface="Cambria Math" panose="02040503050406030204" pitchFamily="18" charset="0"/>
                      </a:rPr>
                      <m:t>𝑐𝑜𝑛𝑑𝑖𝑡𝑖𝑜𝑛</m:t>
                    </m:r>
                    <m:r>
                      <a:rPr lang="en-CA" sz="2400" b="0" i="1" smtClean="0">
                        <a:latin typeface="Cambria Math" panose="02040503050406030204" pitchFamily="18" charset="0"/>
                      </a:rPr>
                      <m:t> </m:t>
                    </m:r>
                    <m:r>
                      <a:rPr lang="en-CA" sz="2400" b="0" i="1" smtClean="0">
                        <a:latin typeface="Cambria Math" panose="02040503050406030204" pitchFamily="18" charset="0"/>
                      </a:rPr>
                      <m:t>𝑎𝑡</m:t>
                    </m:r>
                    <m:r>
                      <a:rPr lang="en-CA" sz="2400" b="0" i="1" smtClean="0">
                        <a:latin typeface="Cambria Math" panose="02040503050406030204" pitchFamily="18" charset="0"/>
                      </a:rPr>
                      <m:t> </m:t>
                    </m:r>
                    <m:r>
                      <a:rPr lang="en-CA" sz="2400" b="0" i="1" smtClean="0">
                        <a:latin typeface="Cambria Math" panose="02040503050406030204" pitchFamily="18" charset="0"/>
                      </a:rPr>
                      <m:t>𝑐𝑜𝑛𝑛𝑒𝑐𝑡𝑖𝑜𝑛</m:t>
                    </m:r>
                    <m:r>
                      <a:rPr lang="en-CA" sz="2400" i="1">
                        <a:latin typeface="Cambria Math" panose="02040503050406030204" pitchFamily="18" charset="0"/>
                      </a:rPr>
                      <m:t>)</m:t>
                    </m:r>
                  </m:oMath>
                </a14:m>
                <a:endParaRPr lang="en-CA" sz="2400" dirty="0">
                  <a:latin typeface="Century Gothic" panose="020B0502020202020204" pitchFamily="34" charset="0"/>
                </a:endParaRPr>
              </a:p>
              <a:p>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sSub>
                          <m:sSubPr>
                            <m:ctrlPr>
                              <a:rPr lang="en-CA" sz="2400" i="1">
                                <a:latin typeface="Cambria Math" panose="02040503050406030204" pitchFamily="18" charset="0"/>
                              </a:rPr>
                            </m:ctrlPr>
                          </m:sSubPr>
                          <m:e>
                            <m:r>
                              <a:rPr lang="en-CA" sz="2400" i="1">
                                <a:latin typeface="Cambria Math" panose="02040503050406030204" pitchFamily="18" charset="0"/>
                              </a:rPr>
                              <m:t>𝑧</m:t>
                            </m:r>
                          </m:e>
                          <m:sub>
                            <m:r>
                              <a:rPr lang="en-CA" sz="2400" i="1">
                                <a:latin typeface="Cambria Math" panose="02040503050406030204" pitchFamily="18" charset="0"/>
                              </a:rPr>
                              <m:t>𝑐𝑝</m:t>
                            </m:r>
                          </m:sub>
                        </m:sSub>
                      </m:sub>
                    </m:sSub>
                    <m:r>
                      <a:rPr lang="en-CA" sz="2400" i="1">
                        <a:latin typeface="Cambria Math" panose="02040503050406030204" pitchFamily="18" charset="0"/>
                      </a:rPr>
                      <m:t>=1.15 (</m:t>
                    </m:r>
                    <m:r>
                      <a:rPr lang="en-CA" sz="2400" b="0" i="1" smtClean="0">
                        <a:latin typeface="Cambria Math" panose="02040503050406030204" pitchFamily="18" charset="0"/>
                      </a:rPr>
                      <m:t>𝑟𝑎𝑡𝑖𝑜</m:t>
                    </m:r>
                    <m:r>
                      <a:rPr lang="en-CA" sz="2400" i="1">
                        <a:latin typeface="Cambria Math" panose="02040503050406030204" pitchFamily="18" charset="0"/>
                      </a:rPr>
                      <m:t>=</m:t>
                    </m:r>
                    <m:f>
                      <m:fPr>
                        <m:ctrlPr>
                          <a:rPr lang="en-CA" sz="2400" i="1">
                            <a:latin typeface="Cambria Math" panose="02040503050406030204" pitchFamily="18" charset="0"/>
                          </a:rPr>
                        </m:ctrlPr>
                      </m:fPr>
                      <m:num>
                        <m:r>
                          <a:rPr lang="en-CA" sz="2400" i="1">
                            <a:latin typeface="Cambria Math" panose="02040503050406030204" pitchFamily="18" charset="0"/>
                          </a:rPr>
                          <m:t>215</m:t>
                        </m:r>
                      </m:num>
                      <m:den>
                        <m:r>
                          <a:rPr lang="en-CA" sz="2400" i="1">
                            <a:latin typeface="Cambria Math" panose="02040503050406030204" pitchFamily="18" charset="0"/>
                          </a:rPr>
                          <m:t>38</m:t>
                        </m:r>
                      </m:den>
                    </m:f>
                    <m:r>
                      <a:rPr lang="en-CA" sz="2400" i="1">
                        <a:latin typeface="Cambria Math" panose="02040503050406030204" pitchFamily="18" charset="0"/>
                      </a:rPr>
                      <m:t>=5.65&gt;2)</m:t>
                    </m:r>
                  </m:oMath>
                </a14:m>
                <a:r>
                  <a:rPr lang="en-CA" sz="2400" i="1" dirty="0">
                    <a:latin typeface="Century Gothic" panose="020B0502020202020204" pitchFamily="34" charset="0"/>
                  </a:rPr>
                  <a:t> </a:t>
                </a:r>
                <a:endParaRPr lang="en-CA" sz="2400" dirty="0">
                  <a:latin typeface="Century Gothic" panose="020B0502020202020204" pitchFamily="34" charset="0"/>
                </a:endParaRPr>
              </a:p>
              <a:p>
                <a:pPr marL="0" indent="0">
                  <a:buNone/>
                </a:pPr>
                <a:endParaRPr lang="en-CA" sz="2400" dirty="0">
                  <a:latin typeface="Century Gothic" panose="020B0502020202020204" pitchFamily="34" charset="0"/>
                </a:endParaRPr>
              </a:p>
            </p:txBody>
          </p:sp>
        </mc:Choice>
        <mc:Fallback xmlns="">
          <p:sp>
            <p:nvSpPr>
              <p:cNvPr id="7" name="Content Placeholder 2">
                <a:extLst>
                  <a:ext uri="{FF2B5EF4-FFF2-40B4-BE49-F238E27FC236}">
                    <a16:creationId xmlns:a16="http://schemas.microsoft.com/office/drawing/2014/main" id="{FA2D0D6C-2370-44D8-8146-C5AC955178BC}"/>
                  </a:ext>
                </a:extLst>
              </p:cNvPr>
              <p:cNvSpPr>
                <a:spLocks noGrp="1" noRot="1" noChangeAspect="1" noMove="1" noResize="1" noEditPoints="1" noAdjustHandles="1" noChangeArrowheads="1" noChangeShapeType="1" noTextEdit="1"/>
              </p:cNvSpPr>
              <p:nvPr>
                <p:ph idx="1"/>
              </p:nvPr>
            </p:nvSpPr>
            <p:spPr>
              <a:xfrm>
                <a:off x="609600" y="1104627"/>
                <a:ext cx="11068050" cy="5432651"/>
              </a:xfrm>
              <a:blipFill>
                <a:blip r:embed="rId3"/>
                <a:stretch>
                  <a:fillRect l="-826" t="-1571"/>
                </a:stretch>
              </a:blipFill>
            </p:spPr>
            <p:txBody>
              <a:bodyPr/>
              <a:lstStyle/>
              <a:p>
                <a:r>
                  <a:rPr lang="en-CA">
                    <a:noFill/>
                  </a:rPr>
                  <a:t> </a:t>
                </a:r>
              </a:p>
            </p:txBody>
          </p:sp>
        </mc:Fallback>
      </mc:AlternateContent>
      <p:cxnSp>
        <p:nvCxnSpPr>
          <p:cNvPr id="13" name="Straight Arrow Connector 12">
            <a:extLst>
              <a:ext uri="{FF2B5EF4-FFF2-40B4-BE49-F238E27FC236}">
                <a16:creationId xmlns:a16="http://schemas.microsoft.com/office/drawing/2014/main" id="{F78E37AB-F783-4A1B-A8C7-C0D070CF031D}"/>
              </a:ext>
            </a:extLst>
          </p:cNvPr>
          <p:cNvCxnSpPr>
            <a:cxnSpLocks/>
          </p:cNvCxnSpPr>
          <p:nvPr/>
        </p:nvCxnSpPr>
        <p:spPr bwMode="auto">
          <a:xfrm flipV="1">
            <a:off x="11280576" y="3066777"/>
            <a:ext cx="397074" cy="434231"/>
          </a:xfrm>
          <a:prstGeom prst="straightConnector1">
            <a:avLst/>
          </a:prstGeom>
          <a:solidFill>
            <a:schemeClr val="accent1"/>
          </a:solidFill>
          <a:ln w="38100" cap="flat" cmpd="sng" algn="ctr">
            <a:solidFill>
              <a:schemeClr val="bg1"/>
            </a:solidFill>
            <a:prstDash val="solid"/>
            <a:round/>
            <a:headEnd type="none" w="med" len="med"/>
            <a:tailEnd type="oval" w="med" len="med"/>
          </a:ln>
          <a:effectLst/>
        </p:spPr>
      </p:cxnSp>
      <p:cxnSp>
        <p:nvCxnSpPr>
          <p:cNvPr id="17" name="Straight Arrow Connector 16">
            <a:extLst>
              <a:ext uri="{FF2B5EF4-FFF2-40B4-BE49-F238E27FC236}">
                <a16:creationId xmlns:a16="http://schemas.microsoft.com/office/drawing/2014/main" id="{6CE1F46E-C5BB-4F51-8460-6D19634F72AE}"/>
              </a:ext>
            </a:extLst>
          </p:cNvPr>
          <p:cNvCxnSpPr>
            <a:cxnSpLocks/>
          </p:cNvCxnSpPr>
          <p:nvPr/>
        </p:nvCxnSpPr>
        <p:spPr bwMode="auto">
          <a:xfrm flipV="1">
            <a:off x="10704512" y="4581128"/>
            <a:ext cx="807099" cy="351177"/>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6" name="Title 4">
            <a:extLst>
              <a:ext uri="{FF2B5EF4-FFF2-40B4-BE49-F238E27FC236}">
                <a16:creationId xmlns:a16="http://schemas.microsoft.com/office/drawing/2014/main" id="{1B60A718-F0BC-4607-BE9D-AEB12BF0F67A}"/>
              </a:ext>
            </a:extLst>
          </p:cNvPr>
          <p:cNvSpPr txBox="1">
            <a:spLocks/>
          </p:cNvSpPr>
          <p:nvPr/>
        </p:nvSpPr>
        <p:spPr bwMode="auto">
          <a:xfrm>
            <a:off x="9103057" y="-74013"/>
            <a:ext cx="3089945"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 Connection Design</a:t>
            </a:r>
          </a:p>
        </p:txBody>
      </p:sp>
    </p:spTree>
    <p:extLst>
      <p:ext uri="{BB962C8B-B14F-4D97-AF65-F5344CB8AC3E}">
        <p14:creationId xmlns:p14="http://schemas.microsoft.com/office/powerpoint/2010/main" val="304959304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CONNECTION DESIGN – GIRDER-TO-BEARING</a:t>
            </a:r>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FA2D0D6C-2370-44D8-8146-C5AC955178BC}"/>
                  </a:ext>
                </a:extLst>
              </p:cNvPr>
              <p:cNvSpPr>
                <a:spLocks noGrp="1"/>
              </p:cNvSpPr>
              <p:nvPr>
                <p:ph idx="1"/>
              </p:nvPr>
            </p:nvSpPr>
            <p:spPr>
              <a:xfrm>
                <a:off x="609600" y="1104627"/>
                <a:ext cx="11068050" cy="5432651"/>
              </a:xfrm>
            </p:spPr>
            <p:txBody>
              <a:bodyPr>
                <a:noAutofit/>
              </a:bodyPr>
              <a:lstStyle/>
              <a:p>
                <a:pPr marL="0" indent="0">
                  <a:buNone/>
                </a:pPr>
                <a:r>
                  <a:rPr lang="en-CA" sz="2400" b="1" u="sng" dirty="0">
                    <a:latin typeface="Century Gothic" panose="020B0502020202020204" pitchFamily="34" charset="0"/>
                  </a:rPr>
                  <a:t>Bolts in Glued-laminated Timber (Clause 10 O86-01)</a:t>
                </a:r>
              </a:p>
              <a:p>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𝑃</m:t>
                        </m:r>
                      </m:e>
                      <m:sub>
                        <m:r>
                          <a:rPr lang="en-CA" sz="2400" i="1">
                            <a:latin typeface="Cambria Math" panose="02040503050406030204" pitchFamily="18" charset="0"/>
                          </a:rPr>
                          <m:t>𝑓</m:t>
                        </m:r>
                      </m:sub>
                    </m:sSub>
                    <m:r>
                      <a:rPr lang="en-CA" sz="2400" i="1">
                        <a:latin typeface="Cambria Math" panose="02040503050406030204" pitchFamily="18" charset="0"/>
                      </a:rPr>
                      <m:t>=87</m:t>
                    </m:r>
                    <m:r>
                      <a:rPr lang="en-CA" sz="2400" i="1">
                        <a:latin typeface="Cambria Math" panose="02040503050406030204" pitchFamily="18" charset="0"/>
                      </a:rPr>
                      <m:t>𝑘𝑁</m:t>
                    </m:r>
                  </m:oMath>
                </a14:m>
                <a:endParaRPr lang="en-CA" sz="2400" dirty="0">
                  <a:latin typeface="Century Gothic" panose="020B0502020202020204" pitchFamily="34" charset="0"/>
                </a:endParaRPr>
              </a:p>
              <a:p>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𝑄</m:t>
                        </m:r>
                      </m:e>
                      <m:sub>
                        <m:r>
                          <a:rPr lang="en-CA" sz="2400" i="1">
                            <a:latin typeface="Cambria Math" panose="02040503050406030204" pitchFamily="18" charset="0"/>
                          </a:rPr>
                          <m:t>𝑓</m:t>
                        </m:r>
                      </m:sub>
                    </m:sSub>
                    <m:r>
                      <a:rPr lang="en-CA" sz="2400" i="1">
                        <a:latin typeface="Cambria Math" panose="02040503050406030204" pitchFamily="18" charset="0"/>
                      </a:rPr>
                      <m:t>=9</m:t>
                    </m:r>
                    <m:r>
                      <a:rPr lang="en-CA" sz="2400" i="1">
                        <a:latin typeface="Cambria Math" panose="02040503050406030204" pitchFamily="18" charset="0"/>
                      </a:rPr>
                      <m:t>𝑘𝑁</m:t>
                    </m:r>
                  </m:oMath>
                </a14:m>
                <a:endParaRPr lang="en-CA" sz="2400" dirty="0">
                  <a:latin typeface="Century Gothic" panose="020B0502020202020204" pitchFamily="34" charset="0"/>
                </a:endParaRPr>
              </a:p>
              <a:p>
                <a14:m>
                  <m:oMath xmlns:m="http://schemas.openxmlformats.org/officeDocument/2006/math">
                    <m:sSubSup>
                      <m:sSubSupPr>
                        <m:ctrlPr>
                          <a:rPr lang="en-CA" sz="2400" i="1">
                            <a:latin typeface="Cambria Math" panose="02040503050406030204" pitchFamily="18" charset="0"/>
                          </a:rPr>
                        </m:ctrlPr>
                      </m:sSubSupPr>
                      <m:e>
                        <m:r>
                          <a:rPr lang="en-CA" sz="2400" i="1">
                            <a:latin typeface="Cambria Math" panose="02040503050406030204" pitchFamily="18" charset="0"/>
                          </a:rPr>
                          <m:t>𝑁</m:t>
                        </m:r>
                      </m:e>
                      <m:sub>
                        <m:r>
                          <a:rPr lang="en-CA" sz="2400" i="1">
                            <a:latin typeface="Cambria Math" panose="02040503050406030204" pitchFamily="18" charset="0"/>
                          </a:rPr>
                          <m:t>𝑓</m:t>
                        </m:r>
                      </m:sub>
                      <m:sup>
                        <m:r>
                          <a:rPr lang="en-CA" sz="2400" i="1">
                            <a:latin typeface="Cambria Math" panose="02040503050406030204" pitchFamily="18" charset="0"/>
                          </a:rPr>
                          <m:t>3.4°</m:t>
                        </m:r>
                      </m:sup>
                    </m:sSubSup>
                    <m:r>
                      <a:rPr lang="en-CA" sz="2400" i="1">
                        <a:latin typeface="Cambria Math" panose="02040503050406030204" pitchFamily="18" charset="0"/>
                      </a:rPr>
                      <m:t>=</m:t>
                    </m:r>
                    <m:rad>
                      <m:radPr>
                        <m:degHide m:val="on"/>
                        <m:ctrlPr>
                          <a:rPr lang="en-CA" sz="2400" i="1">
                            <a:latin typeface="Cambria Math" panose="02040503050406030204" pitchFamily="18" charset="0"/>
                          </a:rPr>
                        </m:ctrlPr>
                      </m:radPr>
                      <m:deg/>
                      <m:e>
                        <m:sSup>
                          <m:sSupPr>
                            <m:ctrlPr>
                              <a:rPr lang="en-CA" sz="2400" i="1">
                                <a:latin typeface="Cambria Math" panose="02040503050406030204" pitchFamily="18" charset="0"/>
                              </a:rPr>
                            </m:ctrlPr>
                          </m:sSupPr>
                          <m:e>
                            <m:r>
                              <a:rPr lang="en-CA" sz="2400" i="1">
                                <a:latin typeface="Cambria Math" panose="02040503050406030204" pitchFamily="18" charset="0"/>
                              </a:rPr>
                              <m:t>87</m:t>
                            </m:r>
                          </m:e>
                          <m:sup>
                            <m:r>
                              <a:rPr lang="en-CA" sz="2400" i="1">
                                <a:latin typeface="Cambria Math" panose="02040503050406030204" pitchFamily="18" charset="0"/>
                              </a:rPr>
                              <m:t>2</m:t>
                            </m:r>
                          </m:sup>
                        </m:sSup>
                        <m:r>
                          <a:rPr lang="en-CA" sz="2400" i="1">
                            <a:latin typeface="Cambria Math" panose="02040503050406030204" pitchFamily="18" charset="0"/>
                          </a:rPr>
                          <m:t>+</m:t>
                        </m:r>
                        <m:sSup>
                          <m:sSupPr>
                            <m:ctrlPr>
                              <a:rPr lang="en-CA" sz="2400" i="1">
                                <a:latin typeface="Cambria Math" panose="02040503050406030204" pitchFamily="18" charset="0"/>
                              </a:rPr>
                            </m:ctrlPr>
                          </m:sSupPr>
                          <m:e>
                            <m:r>
                              <a:rPr lang="en-CA" sz="2400" i="1">
                                <a:latin typeface="Cambria Math" panose="02040503050406030204" pitchFamily="18" charset="0"/>
                              </a:rPr>
                              <m:t>9</m:t>
                            </m:r>
                          </m:e>
                          <m:sup>
                            <m:r>
                              <a:rPr lang="en-CA" sz="2400" i="1">
                                <a:latin typeface="Cambria Math" panose="02040503050406030204" pitchFamily="18" charset="0"/>
                              </a:rPr>
                              <m:t>2</m:t>
                            </m:r>
                          </m:sup>
                        </m:sSup>
                      </m:e>
                    </m:rad>
                    <m:r>
                      <a:rPr lang="en-CA" sz="2400" i="1">
                        <a:latin typeface="Cambria Math" panose="02040503050406030204" pitchFamily="18" charset="0"/>
                      </a:rPr>
                      <m:t>=87.5</m:t>
                    </m:r>
                    <m:r>
                      <a:rPr lang="en-CA" sz="2400" i="1">
                        <a:latin typeface="Cambria Math" panose="02040503050406030204" pitchFamily="18" charset="0"/>
                      </a:rPr>
                      <m:t>𝑘𝑁</m:t>
                    </m:r>
                  </m:oMath>
                </a14:m>
                <a:endParaRPr lang="en-CA" sz="2400" dirty="0">
                  <a:latin typeface="Century Gothic" panose="020B0502020202020204" pitchFamily="34" charset="0"/>
                </a:endParaRPr>
              </a:p>
              <a:p>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r>
                          <a:rPr lang="en-CA" sz="2400" i="1">
                            <a:latin typeface="Cambria Math" panose="02040503050406030204" pitchFamily="18" charset="0"/>
                          </a:rPr>
                          <m:t>𝑆𝐹</m:t>
                        </m:r>
                      </m:sub>
                    </m:sSub>
                    <m:r>
                      <a:rPr lang="en-CA" sz="2400" i="1">
                        <a:latin typeface="Cambria Math" panose="02040503050406030204" pitchFamily="18" charset="0"/>
                      </a:rPr>
                      <m:t>=0.67 </m:t>
                    </m:r>
                    <m:d>
                      <m:dPr>
                        <m:ctrlPr>
                          <a:rPr lang="en-CA" sz="2400" i="1">
                            <a:latin typeface="Cambria Math" panose="02040503050406030204" pitchFamily="18" charset="0"/>
                          </a:rPr>
                        </m:ctrlPr>
                      </m:dPr>
                      <m:e>
                        <m:r>
                          <a:rPr lang="en-CA" sz="2400" b="0" i="1" smtClean="0">
                            <a:latin typeface="Cambria Math" panose="02040503050406030204" pitchFamily="18" charset="0"/>
                          </a:rPr>
                          <m:t>𝑊𝑒𝑡</m:t>
                        </m:r>
                        <m:r>
                          <a:rPr lang="en-CA" sz="2400" b="0" i="1" smtClean="0">
                            <a:latin typeface="Cambria Math" panose="02040503050406030204" pitchFamily="18" charset="0"/>
                          </a:rPr>
                          <m:t> </m:t>
                        </m:r>
                        <m:r>
                          <a:rPr lang="en-CA" sz="2400" b="0" i="1" smtClean="0">
                            <a:latin typeface="Cambria Math" panose="02040503050406030204" pitchFamily="18" charset="0"/>
                          </a:rPr>
                          <m:t>𝑠𝑒𝑟𝑣𝑖𝑐𝑒</m:t>
                        </m:r>
                      </m:e>
                    </m:d>
                  </m:oMath>
                </a14:m>
                <a:endParaRPr lang="en-CA" sz="2400" dirty="0">
                  <a:latin typeface="Century Gothic" panose="020B0502020202020204" pitchFamily="34" charset="0"/>
                </a:endParaRPr>
              </a:p>
              <a:p>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r>
                          <a:rPr lang="en-CA" sz="2400" i="1">
                            <a:latin typeface="Cambria Math" panose="02040503050406030204" pitchFamily="18" charset="0"/>
                          </a:rPr>
                          <m:t>𝑆𝑉</m:t>
                        </m:r>
                      </m:sub>
                    </m:sSub>
                    <m:r>
                      <a:rPr lang="en-CA" sz="2400" i="1">
                        <a:latin typeface="Cambria Math" panose="02040503050406030204" pitchFamily="18" charset="0"/>
                      </a:rPr>
                      <m:t>=0.87</m:t>
                    </m:r>
                  </m:oMath>
                </a14:m>
                <a:endParaRPr lang="en-CA" sz="2400" dirty="0">
                  <a:latin typeface="Century Gothic" panose="020B0502020202020204" pitchFamily="34" charset="0"/>
                </a:endParaRPr>
              </a:p>
              <a:p>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r>
                          <a:rPr lang="en-CA" sz="2400" i="1">
                            <a:latin typeface="Cambria Math" panose="02040503050406030204" pitchFamily="18" charset="0"/>
                          </a:rPr>
                          <m:t>𝑠𝑡</m:t>
                        </m:r>
                      </m:sub>
                    </m:sSub>
                    <m:r>
                      <a:rPr lang="en-CA" sz="2400" i="1">
                        <a:latin typeface="Cambria Math" panose="02040503050406030204" pitchFamily="18" charset="0"/>
                      </a:rPr>
                      <m:t>=0.75</m:t>
                    </m:r>
                  </m:oMath>
                </a14:m>
                <a:endParaRPr lang="en-CA" sz="2400" dirty="0">
                  <a:latin typeface="Century Gothic" panose="020B0502020202020204" pitchFamily="34" charset="0"/>
                </a:endParaRPr>
              </a:p>
              <a:p>
                <a14:m>
                  <m:oMath xmlns:m="http://schemas.openxmlformats.org/officeDocument/2006/math">
                    <m:r>
                      <a:rPr lang="en-CA" sz="2400" i="1">
                        <a:latin typeface="Cambria Math" panose="02040503050406030204" pitchFamily="18" charset="0"/>
                      </a:rPr>
                      <m:t>𝜃</m:t>
                    </m:r>
                    <m:r>
                      <a:rPr lang="en-CA" sz="2400" i="1">
                        <a:latin typeface="Cambria Math" panose="02040503050406030204" pitchFamily="18" charset="0"/>
                      </a:rPr>
                      <m:t>=</m:t>
                    </m:r>
                    <m:func>
                      <m:funcPr>
                        <m:ctrlPr>
                          <a:rPr lang="en-CA" sz="2400" i="1">
                            <a:latin typeface="Cambria Math" panose="02040503050406030204" pitchFamily="18" charset="0"/>
                          </a:rPr>
                        </m:ctrlPr>
                      </m:funcPr>
                      <m:fName>
                        <m:r>
                          <m:rPr>
                            <m:sty m:val="p"/>
                          </m:rPr>
                          <a:rPr lang="en-CA" sz="2400">
                            <a:latin typeface="Cambria Math" panose="02040503050406030204" pitchFamily="18" charset="0"/>
                          </a:rPr>
                          <m:t>atan</m:t>
                        </m:r>
                      </m:fName>
                      <m:e>
                        <m:d>
                          <m:dPr>
                            <m:ctrlPr>
                              <a:rPr lang="en-CA" sz="2400" i="1">
                                <a:latin typeface="Cambria Math" panose="02040503050406030204" pitchFamily="18" charset="0"/>
                              </a:rPr>
                            </m:ctrlPr>
                          </m:dPr>
                          <m:e>
                            <m:f>
                              <m:fPr>
                                <m:ctrlPr>
                                  <a:rPr lang="en-CA" sz="2400" i="1">
                                    <a:latin typeface="Cambria Math" panose="02040503050406030204" pitchFamily="18" charset="0"/>
                                  </a:rPr>
                                </m:ctrlPr>
                              </m:fPr>
                              <m:num>
                                <m:r>
                                  <a:rPr lang="en-CA" sz="2400" i="1">
                                    <a:latin typeface="Cambria Math" panose="02040503050406030204" pitchFamily="18" charset="0"/>
                                  </a:rPr>
                                  <m:t>9</m:t>
                                </m:r>
                              </m:num>
                              <m:den>
                                <m:r>
                                  <a:rPr lang="en-CA" sz="2400" i="1">
                                    <a:latin typeface="Cambria Math" panose="02040503050406030204" pitchFamily="18" charset="0"/>
                                  </a:rPr>
                                  <m:t>87</m:t>
                                </m:r>
                              </m:den>
                            </m:f>
                          </m:e>
                        </m:d>
                      </m:e>
                    </m:func>
                    <m:r>
                      <a:rPr lang="en-CA" sz="2400" i="1">
                        <a:latin typeface="Cambria Math" panose="02040503050406030204" pitchFamily="18" charset="0"/>
                      </a:rPr>
                      <m:t>=5.9°</m:t>
                    </m:r>
                  </m:oMath>
                </a14:m>
                <a:endParaRPr lang="en-CA" sz="2400" dirty="0">
                  <a:latin typeface="Century Gothic" panose="020B0502020202020204" pitchFamily="34" charset="0"/>
                </a:endParaRPr>
              </a:p>
            </p:txBody>
          </p:sp>
        </mc:Choice>
        <mc:Fallback xmlns="">
          <p:sp>
            <p:nvSpPr>
              <p:cNvPr id="7" name="Content Placeholder 2">
                <a:extLst>
                  <a:ext uri="{FF2B5EF4-FFF2-40B4-BE49-F238E27FC236}">
                    <a16:creationId xmlns:a16="http://schemas.microsoft.com/office/drawing/2014/main" id="{FA2D0D6C-2370-44D8-8146-C5AC955178BC}"/>
                  </a:ext>
                </a:extLst>
              </p:cNvPr>
              <p:cNvSpPr>
                <a:spLocks noGrp="1" noRot="1" noChangeAspect="1" noMove="1" noResize="1" noEditPoints="1" noAdjustHandles="1" noChangeArrowheads="1" noChangeShapeType="1" noTextEdit="1"/>
              </p:cNvSpPr>
              <p:nvPr>
                <p:ph idx="1"/>
              </p:nvPr>
            </p:nvSpPr>
            <p:spPr>
              <a:xfrm>
                <a:off x="609600" y="1104627"/>
                <a:ext cx="11068050" cy="5432651"/>
              </a:xfrm>
              <a:blipFill>
                <a:blip r:embed="rId3"/>
                <a:stretch>
                  <a:fillRect l="-826" t="-1571"/>
                </a:stretch>
              </a:blipFill>
            </p:spPr>
            <p:txBody>
              <a:bodyPr/>
              <a:lstStyle/>
              <a:p>
                <a:r>
                  <a:rPr lang="en-CA">
                    <a:noFill/>
                  </a:rPr>
                  <a:t> </a:t>
                </a:r>
              </a:p>
            </p:txBody>
          </p:sp>
        </mc:Fallback>
      </mc:AlternateContent>
      <p:cxnSp>
        <p:nvCxnSpPr>
          <p:cNvPr id="13" name="Straight Arrow Connector 12">
            <a:extLst>
              <a:ext uri="{FF2B5EF4-FFF2-40B4-BE49-F238E27FC236}">
                <a16:creationId xmlns:a16="http://schemas.microsoft.com/office/drawing/2014/main" id="{F78E37AB-F783-4A1B-A8C7-C0D070CF031D}"/>
              </a:ext>
            </a:extLst>
          </p:cNvPr>
          <p:cNvCxnSpPr>
            <a:cxnSpLocks/>
          </p:cNvCxnSpPr>
          <p:nvPr/>
        </p:nvCxnSpPr>
        <p:spPr bwMode="auto">
          <a:xfrm flipV="1">
            <a:off x="11280576" y="3066777"/>
            <a:ext cx="397074" cy="434231"/>
          </a:xfrm>
          <a:prstGeom prst="straightConnector1">
            <a:avLst/>
          </a:prstGeom>
          <a:solidFill>
            <a:schemeClr val="accent1"/>
          </a:solidFill>
          <a:ln w="38100" cap="flat" cmpd="sng" algn="ctr">
            <a:solidFill>
              <a:schemeClr val="bg1"/>
            </a:solidFill>
            <a:prstDash val="solid"/>
            <a:round/>
            <a:headEnd type="none" w="med" len="med"/>
            <a:tailEnd type="oval" w="med" len="med"/>
          </a:ln>
          <a:effectLst/>
        </p:spPr>
      </p:cxnSp>
      <p:cxnSp>
        <p:nvCxnSpPr>
          <p:cNvPr id="17" name="Straight Arrow Connector 16">
            <a:extLst>
              <a:ext uri="{FF2B5EF4-FFF2-40B4-BE49-F238E27FC236}">
                <a16:creationId xmlns:a16="http://schemas.microsoft.com/office/drawing/2014/main" id="{6CE1F46E-C5BB-4F51-8460-6D19634F72AE}"/>
              </a:ext>
            </a:extLst>
          </p:cNvPr>
          <p:cNvCxnSpPr>
            <a:cxnSpLocks/>
          </p:cNvCxnSpPr>
          <p:nvPr/>
        </p:nvCxnSpPr>
        <p:spPr bwMode="auto">
          <a:xfrm flipV="1">
            <a:off x="10704512" y="4581128"/>
            <a:ext cx="807099" cy="351177"/>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6" name="Title 4">
            <a:extLst>
              <a:ext uri="{FF2B5EF4-FFF2-40B4-BE49-F238E27FC236}">
                <a16:creationId xmlns:a16="http://schemas.microsoft.com/office/drawing/2014/main" id="{FB75E6B2-61BA-4729-8655-2A5458C60AB4}"/>
              </a:ext>
            </a:extLst>
          </p:cNvPr>
          <p:cNvSpPr txBox="1">
            <a:spLocks/>
          </p:cNvSpPr>
          <p:nvPr/>
        </p:nvSpPr>
        <p:spPr bwMode="auto">
          <a:xfrm>
            <a:off x="9103057" y="-74013"/>
            <a:ext cx="3089945"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 Connection Design</a:t>
            </a:r>
          </a:p>
        </p:txBody>
      </p:sp>
    </p:spTree>
    <p:extLst>
      <p:ext uri="{BB962C8B-B14F-4D97-AF65-F5344CB8AC3E}">
        <p14:creationId xmlns:p14="http://schemas.microsoft.com/office/powerpoint/2010/main" val="398472653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CONNECTION DESIGN – GIRDER-TO-BEARING</a:t>
            </a:r>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FA2D0D6C-2370-44D8-8146-C5AC955178BC}"/>
                  </a:ext>
                </a:extLst>
              </p:cNvPr>
              <p:cNvSpPr>
                <a:spLocks noGrp="1"/>
              </p:cNvSpPr>
              <p:nvPr>
                <p:ph idx="1"/>
              </p:nvPr>
            </p:nvSpPr>
            <p:spPr>
              <a:xfrm>
                <a:off x="609600" y="1104627"/>
                <a:ext cx="11068050" cy="5432651"/>
              </a:xfrm>
            </p:spPr>
            <p:txBody>
              <a:bodyPr>
                <a:noAutofit/>
              </a:bodyPr>
              <a:lstStyle/>
              <a:p>
                <a:pPr marL="0" indent="0">
                  <a:buNone/>
                </a:pPr>
                <a:r>
                  <a:rPr lang="en-CA" sz="2400" b="1" u="sng" dirty="0">
                    <a:latin typeface="Century Gothic" panose="020B0502020202020204" pitchFamily="34" charset="0"/>
                  </a:rPr>
                  <a:t>Bolts in Glued-laminated Timber (Clause 10 O86-01)</a:t>
                </a:r>
              </a:p>
              <a:p>
                <a:pPr marL="0" indent="0">
                  <a:buNone/>
                </a:pPr>
                <a:r>
                  <a:rPr lang="en-CA" sz="2400" dirty="0">
                    <a:latin typeface="Century Gothic" panose="020B0502020202020204" pitchFamily="34" charset="0"/>
                  </a:rPr>
                  <a:t>S-W-S (STEEL SIDE PLATES)</a:t>
                </a:r>
              </a:p>
              <a:p>
                <a:pPr marL="0" indent="0">
                  <a:buNone/>
                </a:pPr>
                <a:r>
                  <a:rPr lang="en-CA" sz="2400" dirty="0">
                    <a:latin typeface="Century Gothic" panose="020B0502020202020204" pitchFamily="34" charset="0"/>
                  </a:rPr>
                  <a:t> </a:t>
                </a:r>
              </a:p>
              <a:p>
                <a:pPr marL="0" indent="0">
                  <a:buNone/>
                </a:pPr>
                <a:r>
                  <a:rPr lang="en-CA" sz="2400" dirty="0">
                    <a:latin typeface="Century Gothic" panose="020B0502020202020204" pitchFamily="34" charset="0"/>
                  </a:rPr>
                  <a:t>TRY 2 ROWS OF 2 BOLTS, 19Ø, A307:</a:t>
                </a:r>
              </a:p>
              <a:p>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𝑃</m:t>
                        </m:r>
                      </m:e>
                      <m:sub>
                        <m:r>
                          <a:rPr lang="en-CA" sz="2400" i="1">
                            <a:latin typeface="Cambria Math" panose="02040503050406030204" pitchFamily="18" charset="0"/>
                          </a:rPr>
                          <m:t>𝑟</m:t>
                        </m:r>
                      </m:sub>
                    </m:sSub>
                    <m:r>
                      <a:rPr lang="en-CA" sz="2400" i="1">
                        <a:latin typeface="Cambria Math" panose="02040503050406030204" pitchFamily="18" charset="0"/>
                      </a:rPr>
                      <m:t>=104</m:t>
                    </m:r>
                    <m:r>
                      <a:rPr lang="en-CA" sz="2400" i="1">
                        <a:latin typeface="Cambria Math" panose="02040503050406030204" pitchFamily="18" charset="0"/>
                      </a:rPr>
                      <m:t>𝑘𝑁</m:t>
                    </m:r>
                    <m:r>
                      <a:rPr lang="en-CA" sz="2400" i="1">
                        <a:latin typeface="Cambria Math" panose="02040503050406030204" pitchFamily="18" charset="0"/>
                      </a:rPr>
                      <m:t>&gt;</m:t>
                    </m:r>
                    <m:sSub>
                      <m:sSubPr>
                        <m:ctrlPr>
                          <a:rPr lang="en-CA" sz="2400" i="1">
                            <a:latin typeface="Cambria Math" panose="02040503050406030204" pitchFamily="18" charset="0"/>
                          </a:rPr>
                        </m:ctrlPr>
                      </m:sSubPr>
                      <m:e>
                        <m:r>
                          <a:rPr lang="en-CA" sz="2400" i="1">
                            <a:latin typeface="Cambria Math" panose="02040503050406030204" pitchFamily="18" charset="0"/>
                          </a:rPr>
                          <m:t>𝐹</m:t>
                        </m:r>
                      </m:e>
                      <m:sub>
                        <m:r>
                          <a:rPr lang="en-CA" sz="2400" i="1">
                            <a:latin typeface="Cambria Math" panose="02040503050406030204" pitchFamily="18" charset="0"/>
                          </a:rPr>
                          <m:t>𝑥</m:t>
                        </m:r>
                      </m:sub>
                    </m:sSub>
                    <m:r>
                      <a:rPr lang="en-CA" sz="2400" i="1">
                        <a:latin typeface="Cambria Math" panose="02040503050406030204" pitchFamily="18" charset="0"/>
                      </a:rPr>
                      <m:t>=87</m:t>
                    </m:r>
                    <m:r>
                      <a:rPr lang="en-CA" sz="2400" i="1">
                        <a:latin typeface="Cambria Math" panose="02040503050406030204" pitchFamily="18" charset="0"/>
                      </a:rPr>
                      <m:t>𝑘𝑁</m:t>
                    </m:r>
                    <m:r>
                      <a:rPr lang="en-CA" sz="2400" i="1">
                        <a:latin typeface="Cambria Math" panose="02040503050406030204" pitchFamily="18" charset="0"/>
                      </a:rPr>
                      <m:t> </m:t>
                    </m:r>
                    <m:d>
                      <m:dPr>
                        <m:ctrlPr>
                          <a:rPr lang="en-CA" sz="2400" i="1">
                            <a:latin typeface="Cambria Math" panose="02040503050406030204" pitchFamily="18" charset="0"/>
                          </a:rPr>
                        </m:ctrlPr>
                      </m:dPr>
                      <m:e>
                        <m:r>
                          <a:rPr lang="en-CA" sz="2400" b="0" i="1" smtClean="0">
                            <a:latin typeface="Cambria Math" panose="02040503050406030204" pitchFamily="18" charset="0"/>
                          </a:rPr>
                          <m:t>𝐵𝑟𝑖𝑡𝑡𝑙𝑒</m:t>
                        </m:r>
                        <m:r>
                          <a:rPr lang="en-CA" sz="2400" b="0" i="1" smtClean="0">
                            <a:latin typeface="Cambria Math" panose="02040503050406030204" pitchFamily="18" charset="0"/>
                          </a:rPr>
                          <m:t> </m:t>
                        </m:r>
                        <m:r>
                          <a:rPr lang="en-CA" sz="2400" b="0" i="1" smtClean="0">
                            <a:latin typeface="Cambria Math" panose="02040503050406030204" pitchFamily="18" charset="0"/>
                          </a:rPr>
                          <m:t>𝑟𝑒𝑠𝑖𝑠𝑡𝑎𝑛𝑐𝑒</m:t>
                        </m:r>
                      </m:e>
                    </m:d>
                    <m:r>
                      <a:rPr lang="en-CA" sz="2400" i="1">
                        <a:latin typeface="Cambria Math" panose="02040503050406030204" pitchFamily="18" charset="0"/>
                      </a:rPr>
                      <m:t>  </m:t>
                    </m:r>
                    <m:r>
                      <a:rPr lang="en-CA" sz="2400" i="1">
                        <a:latin typeface="Cambria Math" panose="02040503050406030204" pitchFamily="18" charset="0"/>
                      </a:rPr>
                      <m:t>𝑂𝐾</m:t>
                    </m:r>
                  </m:oMath>
                </a14:m>
                <a:endParaRPr lang="en-CA" sz="2400" dirty="0">
                  <a:latin typeface="Century Gothic" panose="020B0502020202020204" pitchFamily="34" charset="0"/>
                </a:endParaRPr>
              </a:p>
              <a:p>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𝑄</m:t>
                        </m:r>
                      </m:e>
                      <m:sub>
                        <m:r>
                          <a:rPr lang="en-CA" sz="2400" i="1">
                            <a:latin typeface="Cambria Math" panose="02040503050406030204" pitchFamily="18" charset="0"/>
                          </a:rPr>
                          <m:t>𝑅𝑆</m:t>
                        </m:r>
                      </m:sub>
                    </m:sSub>
                    <m:r>
                      <a:rPr lang="en-CA" sz="2400" i="1">
                        <a:latin typeface="Cambria Math" panose="02040503050406030204" pitchFamily="18" charset="0"/>
                      </a:rPr>
                      <m:t>=17</m:t>
                    </m:r>
                    <m:r>
                      <a:rPr lang="en-CA" sz="2400" i="1">
                        <a:latin typeface="Cambria Math" panose="02040503050406030204" pitchFamily="18" charset="0"/>
                      </a:rPr>
                      <m:t>𝑘𝑁</m:t>
                    </m:r>
                    <m:r>
                      <a:rPr lang="en-CA" sz="2400" i="1">
                        <a:latin typeface="Cambria Math" panose="02040503050406030204" pitchFamily="18" charset="0"/>
                      </a:rPr>
                      <m:t>&gt;</m:t>
                    </m:r>
                    <m:sSubSup>
                      <m:sSubSupPr>
                        <m:ctrlPr>
                          <a:rPr lang="en-CA" sz="2400" i="1">
                            <a:latin typeface="Cambria Math" panose="02040503050406030204" pitchFamily="18" charset="0"/>
                          </a:rPr>
                        </m:ctrlPr>
                      </m:sSubSupPr>
                      <m:e>
                        <m:r>
                          <a:rPr lang="en-CA" sz="2400" i="1">
                            <a:latin typeface="Cambria Math" panose="02040503050406030204" pitchFamily="18" charset="0"/>
                          </a:rPr>
                          <m:t>𝐹</m:t>
                        </m:r>
                      </m:e>
                      <m:sub>
                        <m:r>
                          <a:rPr lang="en-CA" sz="2400" i="1">
                            <a:latin typeface="Cambria Math" panose="02040503050406030204" pitchFamily="18" charset="0"/>
                          </a:rPr>
                          <m:t>𝑧</m:t>
                        </m:r>
                      </m:sub>
                      <m:sup>
                        <m:r>
                          <a:rPr lang="en-CA" sz="2400" i="1">
                            <a:latin typeface="Cambria Math" panose="02040503050406030204" pitchFamily="18" charset="0"/>
                          </a:rPr>
                          <m:t>𝑈𝑃</m:t>
                        </m:r>
                      </m:sup>
                    </m:sSubSup>
                    <m:r>
                      <a:rPr lang="en-CA" sz="2400" i="1">
                        <a:latin typeface="Cambria Math" panose="02040503050406030204" pitchFamily="18" charset="0"/>
                      </a:rPr>
                      <m:t>=9</m:t>
                    </m:r>
                    <m:r>
                      <a:rPr lang="en-CA" sz="2400" i="1">
                        <a:latin typeface="Cambria Math" panose="02040503050406030204" pitchFamily="18" charset="0"/>
                      </a:rPr>
                      <m:t>𝑘𝑁</m:t>
                    </m:r>
                    <m:r>
                      <a:rPr lang="en-CA" sz="2400" i="1">
                        <a:latin typeface="Cambria Math" panose="02040503050406030204" pitchFamily="18" charset="0"/>
                      </a:rPr>
                      <m:t> </m:t>
                    </m:r>
                    <m:d>
                      <m:dPr>
                        <m:ctrlPr>
                          <a:rPr lang="en-CA" sz="2400" i="1">
                            <a:latin typeface="Cambria Math" panose="02040503050406030204" pitchFamily="18" charset="0"/>
                          </a:rPr>
                        </m:ctrlPr>
                      </m:dPr>
                      <m:e>
                        <m:r>
                          <a:rPr lang="en-CA" sz="2400" b="0" i="1" smtClean="0">
                            <a:latin typeface="Cambria Math" panose="02040503050406030204" pitchFamily="18" charset="0"/>
                          </a:rPr>
                          <m:t>𝑆𝑝𝑙𝑖𝑡𝑡𝑖𝑛𝑔</m:t>
                        </m:r>
                        <m:r>
                          <a:rPr lang="en-CA" sz="2400" b="0" i="1" smtClean="0">
                            <a:latin typeface="Cambria Math" panose="02040503050406030204" pitchFamily="18" charset="0"/>
                          </a:rPr>
                          <m:t> </m:t>
                        </m:r>
                        <m:r>
                          <a:rPr lang="en-CA" sz="2400" b="0" i="1" smtClean="0">
                            <a:latin typeface="Cambria Math" panose="02040503050406030204" pitchFamily="18" charset="0"/>
                          </a:rPr>
                          <m:t>𝑟𝑒𝑠𝑖𝑠𝑡𝑎𝑛𝑐𝑒</m:t>
                        </m:r>
                      </m:e>
                    </m:d>
                    <m:r>
                      <a:rPr lang="en-CA" sz="2400" i="1">
                        <a:latin typeface="Cambria Math" panose="02040503050406030204" pitchFamily="18" charset="0"/>
                      </a:rPr>
                      <m:t>  </m:t>
                    </m:r>
                    <m:r>
                      <a:rPr lang="en-CA" sz="2400" i="1">
                        <a:latin typeface="Cambria Math" panose="02040503050406030204" pitchFamily="18" charset="0"/>
                      </a:rPr>
                      <m:t>𝑂𝐾</m:t>
                    </m:r>
                  </m:oMath>
                </a14:m>
                <a:endParaRPr lang="en-CA" sz="2400" dirty="0">
                  <a:latin typeface="Century Gothic" panose="020B0502020202020204" pitchFamily="34" charset="0"/>
                </a:endParaRPr>
              </a:p>
              <a:p>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𝑁</m:t>
                        </m:r>
                      </m:e>
                      <m:sub>
                        <m:r>
                          <a:rPr lang="en-CA" sz="2400" i="1">
                            <a:latin typeface="Cambria Math" panose="02040503050406030204" pitchFamily="18" charset="0"/>
                          </a:rPr>
                          <m:t>𝑟</m:t>
                        </m:r>
                      </m:sub>
                    </m:sSub>
                    <m:r>
                      <a:rPr lang="en-CA" sz="2400" i="1">
                        <a:latin typeface="Cambria Math" panose="02040503050406030204" pitchFamily="18" charset="0"/>
                      </a:rPr>
                      <m:t>=114</m:t>
                    </m:r>
                    <m:r>
                      <a:rPr lang="en-CA" sz="2400" i="1">
                        <a:latin typeface="Cambria Math" panose="02040503050406030204" pitchFamily="18" charset="0"/>
                      </a:rPr>
                      <m:t>𝑘𝑁</m:t>
                    </m:r>
                    <m:r>
                      <a:rPr lang="en-CA" sz="2400" i="1">
                        <a:latin typeface="Cambria Math" panose="02040503050406030204" pitchFamily="18" charset="0"/>
                      </a:rPr>
                      <m:t>&gt;</m:t>
                    </m:r>
                    <m:sSubSup>
                      <m:sSubSupPr>
                        <m:ctrlPr>
                          <a:rPr lang="en-CA" sz="2400" i="1">
                            <a:latin typeface="Cambria Math" panose="02040503050406030204" pitchFamily="18" charset="0"/>
                          </a:rPr>
                        </m:ctrlPr>
                      </m:sSubSupPr>
                      <m:e>
                        <m:r>
                          <a:rPr lang="en-CA" sz="2400" i="1">
                            <a:latin typeface="Cambria Math" panose="02040503050406030204" pitchFamily="18" charset="0"/>
                          </a:rPr>
                          <m:t>𝑁</m:t>
                        </m:r>
                      </m:e>
                      <m:sub>
                        <m:r>
                          <a:rPr lang="en-CA" sz="2400" i="1">
                            <a:latin typeface="Cambria Math" panose="02040503050406030204" pitchFamily="18" charset="0"/>
                          </a:rPr>
                          <m:t>𝑓</m:t>
                        </m:r>
                      </m:sub>
                      <m:sup>
                        <m:r>
                          <a:rPr lang="en-CA" sz="2400" i="1">
                            <a:latin typeface="Cambria Math" panose="02040503050406030204" pitchFamily="18" charset="0"/>
                          </a:rPr>
                          <m:t>5.9°</m:t>
                        </m:r>
                      </m:sup>
                    </m:sSubSup>
                    <m:r>
                      <a:rPr lang="en-CA" sz="2400" i="1">
                        <a:latin typeface="Cambria Math" panose="02040503050406030204" pitchFamily="18" charset="0"/>
                      </a:rPr>
                      <m:t>=87.5</m:t>
                    </m:r>
                    <m:r>
                      <a:rPr lang="en-CA" sz="2400" i="1">
                        <a:latin typeface="Cambria Math" panose="02040503050406030204" pitchFamily="18" charset="0"/>
                      </a:rPr>
                      <m:t>𝑘𝑁</m:t>
                    </m:r>
                    <m:r>
                      <a:rPr lang="en-CA" sz="2400" i="1">
                        <a:latin typeface="Cambria Math" panose="02040503050406030204" pitchFamily="18" charset="0"/>
                      </a:rPr>
                      <m:t> </m:t>
                    </m:r>
                    <m:d>
                      <m:dPr>
                        <m:ctrlPr>
                          <a:rPr lang="en-CA" sz="2400" i="1">
                            <a:latin typeface="Cambria Math" panose="02040503050406030204" pitchFamily="18" charset="0"/>
                          </a:rPr>
                        </m:ctrlPr>
                      </m:dPr>
                      <m:e>
                        <m:r>
                          <a:rPr lang="en-CA" sz="2400" b="0" i="1" smtClean="0">
                            <a:latin typeface="Cambria Math" panose="02040503050406030204" pitchFamily="18" charset="0"/>
                          </a:rPr>
                          <m:t>𝑌𝑒𝑖𝑙𝑑𝑖𝑛𝑔</m:t>
                        </m:r>
                        <m:r>
                          <a:rPr lang="en-CA" sz="2400" b="0" i="1" smtClean="0">
                            <a:latin typeface="Cambria Math" panose="02040503050406030204" pitchFamily="18" charset="0"/>
                          </a:rPr>
                          <m:t> </m:t>
                        </m:r>
                        <m:r>
                          <a:rPr lang="en-CA" sz="2400" b="0" i="1" smtClean="0">
                            <a:latin typeface="Cambria Math" panose="02040503050406030204" pitchFamily="18" charset="0"/>
                          </a:rPr>
                          <m:t>𝑟𝑒𝑠𝑖𝑠𝑡𝑎𝑛𝑐𝑒</m:t>
                        </m:r>
                      </m:e>
                    </m:d>
                    <m:r>
                      <a:rPr lang="en-CA" sz="2400" i="1">
                        <a:latin typeface="Cambria Math" panose="02040503050406030204" pitchFamily="18" charset="0"/>
                      </a:rPr>
                      <m:t>  </m:t>
                    </m:r>
                    <m:r>
                      <a:rPr lang="en-CA" sz="2400" i="1">
                        <a:latin typeface="Cambria Math" panose="02040503050406030204" pitchFamily="18" charset="0"/>
                      </a:rPr>
                      <m:t>𝑂𝐾</m:t>
                    </m:r>
                  </m:oMath>
                </a14:m>
                <a:endParaRPr lang="en-CA" sz="2400" dirty="0">
                  <a:latin typeface="Century Gothic" panose="020B0502020202020204" pitchFamily="34" charset="0"/>
                </a:endParaRPr>
              </a:p>
              <a:p>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𝑁</m:t>
                        </m:r>
                      </m:e>
                      <m:sub>
                        <m:r>
                          <a:rPr lang="en-CA" sz="2400" i="1">
                            <a:latin typeface="Cambria Math" panose="02040503050406030204" pitchFamily="18" charset="0"/>
                          </a:rPr>
                          <m:t>𝑟</m:t>
                        </m:r>
                      </m:sub>
                    </m:sSub>
                    <m:r>
                      <a:rPr lang="en-CA" sz="2400" i="1">
                        <a:latin typeface="Cambria Math" panose="02040503050406030204" pitchFamily="18" charset="0"/>
                      </a:rPr>
                      <m:t>=103</m:t>
                    </m:r>
                    <m:r>
                      <a:rPr lang="en-CA" sz="2400" i="1">
                        <a:latin typeface="Cambria Math" panose="02040503050406030204" pitchFamily="18" charset="0"/>
                      </a:rPr>
                      <m:t>𝑘𝑁</m:t>
                    </m:r>
                    <m:r>
                      <a:rPr lang="en-CA" sz="2400" i="1">
                        <a:latin typeface="Cambria Math" panose="02040503050406030204" pitchFamily="18" charset="0"/>
                      </a:rPr>
                      <m:t>&gt;</m:t>
                    </m:r>
                    <m:sSub>
                      <m:sSubPr>
                        <m:ctrlPr>
                          <a:rPr lang="en-CA" sz="2400" i="1">
                            <a:latin typeface="Cambria Math" panose="02040503050406030204" pitchFamily="18" charset="0"/>
                          </a:rPr>
                        </m:ctrlPr>
                      </m:sSubPr>
                      <m:e>
                        <m:r>
                          <a:rPr lang="en-CA" sz="2400" i="1">
                            <a:latin typeface="Cambria Math" panose="02040503050406030204" pitchFamily="18" charset="0"/>
                          </a:rPr>
                          <m:t>𝑁</m:t>
                        </m:r>
                      </m:e>
                      <m:sub>
                        <m:r>
                          <a:rPr lang="en-CA" sz="2400" i="1">
                            <a:latin typeface="Cambria Math" panose="02040503050406030204" pitchFamily="18" charset="0"/>
                          </a:rPr>
                          <m:t>𝑓</m:t>
                        </m:r>
                      </m:sub>
                    </m:sSub>
                    <m:r>
                      <a:rPr lang="en-CA" sz="2400" i="1">
                        <a:latin typeface="Cambria Math" panose="02040503050406030204" pitchFamily="18" charset="0"/>
                      </a:rPr>
                      <m:t>=87.5</m:t>
                    </m:r>
                    <m:r>
                      <a:rPr lang="en-CA" sz="2400" i="1">
                        <a:latin typeface="Cambria Math" panose="02040503050406030204" pitchFamily="18" charset="0"/>
                      </a:rPr>
                      <m:t>𝑘𝑁</m:t>
                    </m:r>
                    <m:r>
                      <a:rPr lang="en-CA" sz="2400" i="1">
                        <a:latin typeface="Cambria Math" panose="02040503050406030204" pitchFamily="18" charset="0"/>
                      </a:rPr>
                      <m:t> </m:t>
                    </m:r>
                    <m:d>
                      <m:dPr>
                        <m:ctrlPr>
                          <a:rPr lang="en-CA" sz="2400" i="1">
                            <a:latin typeface="Cambria Math" panose="02040503050406030204" pitchFamily="18" charset="0"/>
                          </a:rPr>
                        </m:ctrlPr>
                      </m:dPr>
                      <m:e>
                        <m:r>
                          <a:rPr lang="en-CA" sz="2400" b="0" i="1" smtClean="0">
                            <a:latin typeface="Cambria Math" panose="02040503050406030204" pitchFamily="18" charset="0"/>
                          </a:rPr>
                          <m:t>𝐵𝑟𝑖𝑡𝑡𝑙𝑒</m:t>
                        </m:r>
                        <m:r>
                          <a:rPr lang="en-CA" sz="2400" b="0" i="1" smtClean="0">
                            <a:latin typeface="Cambria Math" panose="02040503050406030204" pitchFamily="18" charset="0"/>
                          </a:rPr>
                          <m:t> </m:t>
                        </m:r>
                        <m:r>
                          <a:rPr lang="en-CA" sz="2400" b="0" i="1" smtClean="0">
                            <a:latin typeface="Cambria Math" panose="02040503050406030204" pitchFamily="18" charset="0"/>
                          </a:rPr>
                          <m:t>𝑟𝑒𝑠𝑖𝑠𝑡𝑎𝑛𝑐𝑒</m:t>
                        </m:r>
                      </m:e>
                    </m:d>
                    <m:r>
                      <a:rPr lang="en-CA" sz="2400" i="1">
                        <a:latin typeface="Cambria Math" panose="02040503050406030204" pitchFamily="18" charset="0"/>
                      </a:rPr>
                      <m:t>  </m:t>
                    </m:r>
                    <m:r>
                      <a:rPr lang="en-CA" sz="2400" i="1">
                        <a:latin typeface="Cambria Math" panose="02040503050406030204" pitchFamily="18" charset="0"/>
                      </a:rPr>
                      <m:t>𝑂𝐾</m:t>
                    </m:r>
                  </m:oMath>
                </a14:m>
                <a:endParaRPr lang="en-CA" sz="2400" dirty="0">
                  <a:latin typeface="Century Gothic" panose="020B0502020202020204" pitchFamily="34" charset="0"/>
                </a:endParaRPr>
              </a:p>
            </p:txBody>
          </p:sp>
        </mc:Choice>
        <mc:Fallback xmlns="">
          <p:sp>
            <p:nvSpPr>
              <p:cNvPr id="7" name="Content Placeholder 2">
                <a:extLst>
                  <a:ext uri="{FF2B5EF4-FFF2-40B4-BE49-F238E27FC236}">
                    <a16:creationId xmlns:a16="http://schemas.microsoft.com/office/drawing/2014/main" id="{FA2D0D6C-2370-44D8-8146-C5AC955178BC}"/>
                  </a:ext>
                </a:extLst>
              </p:cNvPr>
              <p:cNvSpPr>
                <a:spLocks noGrp="1" noRot="1" noChangeAspect="1" noMove="1" noResize="1" noEditPoints="1" noAdjustHandles="1" noChangeArrowheads="1" noChangeShapeType="1" noTextEdit="1"/>
              </p:cNvSpPr>
              <p:nvPr>
                <p:ph idx="1"/>
              </p:nvPr>
            </p:nvSpPr>
            <p:spPr>
              <a:xfrm>
                <a:off x="609600" y="1104627"/>
                <a:ext cx="11068050" cy="5432651"/>
              </a:xfrm>
              <a:blipFill>
                <a:blip r:embed="rId3"/>
                <a:stretch>
                  <a:fillRect l="-826" t="-1571"/>
                </a:stretch>
              </a:blipFill>
            </p:spPr>
            <p:txBody>
              <a:bodyPr/>
              <a:lstStyle/>
              <a:p>
                <a:r>
                  <a:rPr lang="en-CA">
                    <a:noFill/>
                  </a:rPr>
                  <a:t> </a:t>
                </a:r>
              </a:p>
            </p:txBody>
          </p:sp>
        </mc:Fallback>
      </mc:AlternateContent>
      <p:cxnSp>
        <p:nvCxnSpPr>
          <p:cNvPr id="13" name="Straight Arrow Connector 12">
            <a:extLst>
              <a:ext uri="{FF2B5EF4-FFF2-40B4-BE49-F238E27FC236}">
                <a16:creationId xmlns:a16="http://schemas.microsoft.com/office/drawing/2014/main" id="{F78E37AB-F783-4A1B-A8C7-C0D070CF031D}"/>
              </a:ext>
            </a:extLst>
          </p:cNvPr>
          <p:cNvCxnSpPr>
            <a:cxnSpLocks/>
          </p:cNvCxnSpPr>
          <p:nvPr/>
        </p:nvCxnSpPr>
        <p:spPr bwMode="auto">
          <a:xfrm flipV="1">
            <a:off x="11280576" y="3066777"/>
            <a:ext cx="397074" cy="434231"/>
          </a:xfrm>
          <a:prstGeom prst="straightConnector1">
            <a:avLst/>
          </a:prstGeom>
          <a:solidFill>
            <a:schemeClr val="accent1"/>
          </a:solidFill>
          <a:ln w="38100" cap="flat" cmpd="sng" algn="ctr">
            <a:solidFill>
              <a:schemeClr val="bg1"/>
            </a:solidFill>
            <a:prstDash val="solid"/>
            <a:round/>
            <a:headEnd type="none" w="med" len="med"/>
            <a:tailEnd type="oval" w="med" len="med"/>
          </a:ln>
          <a:effectLst/>
        </p:spPr>
      </p:cxnSp>
      <p:cxnSp>
        <p:nvCxnSpPr>
          <p:cNvPr id="17" name="Straight Arrow Connector 16">
            <a:extLst>
              <a:ext uri="{FF2B5EF4-FFF2-40B4-BE49-F238E27FC236}">
                <a16:creationId xmlns:a16="http://schemas.microsoft.com/office/drawing/2014/main" id="{6CE1F46E-C5BB-4F51-8460-6D19634F72AE}"/>
              </a:ext>
            </a:extLst>
          </p:cNvPr>
          <p:cNvCxnSpPr>
            <a:cxnSpLocks/>
          </p:cNvCxnSpPr>
          <p:nvPr/>
        </p:nvCxnSpPr>
        <p:spPr bwMode="auto">
          <a:xfrm flipV="1">
            <a:off x="10704512" y="4581128"/>
            <a:ext cx="807099" cy="351177"/>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6" name="Title 4">
            <a:extLst>
              <a:ext uri="{FF2B5EF4-FFF2-40B4-BE49-F238E27FC236}">
                <a16:creationId xmlns:a16="http://schemas.microsoft.com/office/drawing/2014/main" id="{0FC1E645-EDCD-472F-A8A3-BF181FCA32C8}"/>
              </a:ext>
            </a:extLst>
          </p:cNvPr>
          <p:cNvSpPr txBox="1">
            <a:spLocks/>
          </p:cNvSpPr>
          <p:nvPr/>
        </p:nvSpPr>
        <p:spPr bwMode="auto">
          <a:xfrm>
            <a:off x="9103057" y="-74013"/>
            <a:ext cx="3089945"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 Connection Design</a:t>
            </a:r>
          </a:p>
        </p:txBody>
      </p:sp>
    </p:spTree>
    <p:extLst>
      <p:ext uri="{BB962C8B-B14F-4D97-AF65-F5344CB8AC3E}">
        <p14:creationId xmlns:p14="http://schemas.microsoft.com/office/powerpoint/2010/main" val="372357632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CONNECTION DESIGN – GIRDER-TO-BEARING</a:t>
            </a:r>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FA2D0D6C-2370-44D8-8146-C5AC955178BC}"/>
                  </a:ext>
                </a:extLst>
              </p:cNvPr>
              <p:cNvSpPr>
                <a:spLocks noGrp="1"/>
              </p:cNvSpPr>
              <p:nvPr>
                <p:ph idx="1"/>
              </p:nvPr>
            </p:nvSpPr>
            <p:spPr>
              <a:xfrm>
                <a:off x="609600" y="1104627"/>
                <a:ext cx="11068050" cy="5432651"/>
              </a:xfrm>
            </p:spPr>
            <p:txBody>
              <a:bodyPr>
                <a:noAutofit/>
              </a:bodyPr>
              <a:lstStyle/>
              <a:p>
                <a:pPr marL="0" indent="0">
                  <a:buNone/>
                </a:pPr>
                <a:r>
                  <a:rPr lang="en-CA" sz="2400" b="1" u="sng" dirty="0">
                    <a:latin typeface="Century Gothic" panose="020B0502020202020204" pitchFamily="34" charset="0"/>
                  </a:rPr>
                  <a:t>Anchor bolts (Clause 10 O86-01)</a:t>
                </a:r>
              </a:p>
              <a:p>
                <a:pPr marL="0" indent="0">
                  <a:buNone/>
                </a:pPr>
                <a:r>
                  <a:rPr lang="en-CA" sz="2400" dirty="0">
                    <a:latin typeface="Century Gothic" panose="020B0502020202020204" pitchFamily="34" charset="0"/>
                  </a:rPr>
                  <a:t>Use 4-13 Ø galvanized anchor bolts using epoxy system per manufacturer’s requirements. </a:t>
                </a:r>
              </a:p>
              <a:p>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𝑇</m:t>
                        </m:r>
                      </m:e>
                      <m:sub>
                        <m:r>
                          <a:rPr lang="en-CA" sz="2400" i="1">
                            <a:latin typeface="Cambria Math" panose="02040503050406030204" pitchFamily="18" charset="0"/>
                          </a:rPr>
                          <m:t>𝑟</m:t>
                        </m:r>
                      </m:sub>
                    </m:sSub>
                    <m:r>
                      <a:rPr lang="en-CA" sz="2400" i="1">
                        <a:latin typeface="Cambria Math" panose="02040503050406030204" pitchFamily="18" charset="0"/>
                      </a:rPr>
                      <m:t>=</m:t>
                    </m:r>
                    <m:f>
                      <m:fPr>
                        <m:type m:val="lin"/>
                        <m:ctrlPr>
                          <a:rPr lang="en-CA" sz="2400" i="1">
                            <a:latin typeface="Cambria Math" panose="02040503050406030204" pitchFamily="18" charset="0"/>
                          </a:rPr>
                        </m:ctrlPr>
                      </m:fPr>
                      <m:num>
                        <m:r>
                          <a:rPr lang="en-CA" sz="2400" i="1">
                            <a:latin typeface="Cambria Math" panose="02040503050406030204" pitchFamily="18" charset="0"/>
                          </a:rPr>
                          <m:t>33</m:t>
                        </m:r>
                        <m:r>
                          <a:rPr lang="en-CA" sz="2400" i="1">
                            <a:latin typeface="Cambria Math" panose="02040503050406030204" pitchFamily="18" charset="0"/>
                          </a:rPr>
                          <m:t>𝑘𝑁</m:t>
                        </m:r>
                      </m:num>
                      <m:den>
                        <m:r>
                          <a:rPr lang="en-CA" sz="2400" i="1">
                            <a:latin typeface="Cambria Math" panose="02040503050406030204" pitchFamily="18" charset="0"/>
                          </a:rPr>
                          <m:t>𝐵</m:t>
                        </m:r>
                        <m:r>
                          <a:rPr lang="en-CA" sz="2400" b="0" i="1" smtClean="0">
                            <a:latin typeface="Cambria Math" panose="02040503050406030204" pitchFamily="18" charset="0"/>
                          </a:rPr>
                          <m:t>𝑜𝑙𝑡</m:t>
                        </m:r>
                      </m:den>
                    </m:f>
                    <m:r>
                      <a:rPr lang="en-CA" sz="2400" i="1">
                        <a:latin typeface="Cambria Math" panose="02040503050406030204" pitchFamily="18" charset="0"/>
                      </a:rPr>
                      <m:t>𝑥</m:t>
                    </m:r>
                    <m:r>
                      <a:rPr lang="en-CA" sz="2400" i="1">
                        <a:latin typeface="Cambria Math" panose="02040503050406030204" pitchFamily="18" charset="0"/>
                      </a:rPr>
                      <m:t>0.9</m:t>
                    </m:r>
                    <m:r>
                      <a:rPr lang="en-CA" sz="2400" i="1">
                        <a:latin typeface="Cambria Math" panose="02040503050406030204" pitchFamily="18" charset="0"/>
                      </a:rPr>
                      <m:t>𝑥</m:t>
                    </m:r>
                    <m:r>
                      <a:rPr lang="en-CA" sz="2400" i="1">
                        <a:latin typeface="Cambria Math" panose="02040503050406030204" pitchFamily="18" charset="0"/>
                      </a:rPr>
                      <m:t>0.78</m:t>
                    </m:r>
                    <m:r>
                      <a:rPr lang="en-CA" sz="2400" i="1">
                        <a:latin typeface="Cambria Math" panose="02040503050406030204" pitchFamily="18" charset="0"/>
                      </a:rPr>
                      <m:t>𝑥</m:t>
                    </m:r>
                    <m:r>
                      <a:rPr lang="en-CA" sz="2400" i="1">
                        <a:latin typeface="Cambria Math" panose="02040503050406030204" pitchFamily="18" charset="0"/>
                      </a:rPr>
                      <m:t>4 </m:t>
                    </m:r>
                    <m:r>
                      <a:rPr lang="en-CA" sz="2400" i="1">
                        <a:latin typeface="Cambria Math" panose="02040503050406030204" pitchFamily="18" charset="0"/>
                      </a:rPr>
                      <m:t>𝐵𝑜𝑙𝑡𝑠</m:t>
                    </m:r>
                    <m:r>
                      <a:rPr lang="en-CA" sz="2400" i="1">
                        <a:latin typeface="Cambria Math" panose="02040503050406030204" pitchFamily="18" charset="0"/>
                      </a:rPr>
                      <m:t>=93</m:t>
                    </m:r>
                    <m:r>
                      <a:rPr lang="en-CA" sz="2400" i="1">
                        <a:latin typeface="Cambria Math" panose="02040503050406030204" pitchFamily="18" charset="0"/>
                      </a:rPr>
                      <m:t>𝑘𝑁</m:t>
                    </m:r>
                    <m:r>
                      <a:rPr lang="en-CA" sz="2400" i="1">
                        <a:latin typeface="Cambria Math" panose="02040503050406030204" pitchFamily="18" charset="0"/>
                      </a:rPr>
                      <m:t> &gt;</m:t>
                    </m:r>
                    <m:sSubSup>
                      <m:sSubSupPr>
                        <m:ctrlPr>
                          <a:rPr lang="en-CA" sz="2400" i="1">
                            <a:latin typeface="Cambria Math" panose="02040503050406030204" pitchFamily="18" charset="0"/>
                          </a:rPr>
                        </m:ctrlPr>
                      </m:sSubSupPr>
                      <m:e>
                        <m:r>
                          <a:rPr lang="en-CA" sz="2400" i="1">
                            <a:latin typeface="Cambria Math" panose="02040503050406030204" pitchFamily="18" charset="0"/>
                          </a:rPr>
                          <m:t>𝐹</m:t>
                        </m:r>
                      </m:e>
                      <m:sub>
                        <m:r>
                          <a:rPr lang="en-CA" sz="2400" i="1">
                            <a:latin typeface="Cambria Math" panose="02040503050406030204" pitchFamily="18" charset="0"/>
                          </a:rPr>
                          <m:t>𝑧</m:t>
                        </m:r>
                      </m:sub>
                      <m:sup>
                        <m:r>
                          <a:rPr lang="en-CA" sz="2400" i="1">
                            <a:latin typeface="Cambria Math" panose="02040503050406030204" pitchFamily="18" charset="0"/>
                          </a:rPr>
                          <m:t>𝑈𝑃</m:t>
                        </m:r>
                      </m:sup>
                    </m:sSubSup>
                    <m:r>
                      <a:rPr lang="en-CA" sz="2400" i="1">
                        <a:latin typeface="Cambria Math" panose="02040503050406030204" pitchFamily="18" charset="0"/>
                      </a:rPr>
                      <m:t>=9</m:t>
                    </m:r>
                    <m:r>
                      <a:rPr lang="en-CA" sz="2400" i="1">
                        <a:latin typeface="Cambria Math" panose="02040503050406030204" pitchFamily="18" charset="0"/>
                      </a:rPr>
                      <m:t>𝑘𝑁</m:t>
                    </m:r>
                  </m:oMath>
                </a14:m>
                <a:endParaRPr lang="en-CA" sz="2400" dirty="0">
                  <a:latin typeface="Century Gothic" panose="020B0502020202020204" pitchFamily="34" charset="0"/>
                </a:endParaRPr>
              </a:p>
              <a:p>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𝑉</m:t>
                        </m:r>
                      </m:e>
                      <m:sub>
                        <m:r>
                          <a:rPr lang="en-CA" sz="2400" i="1">
                            <a:latin typeface="Cambria Math" panose="02040503050406030204" pitchFamily="18" charset="0"/>
                          </a:rPr>
                          <m:t>𝑟</m:t>
                        </m:r>
                      </m:sub>
                    </m:sSub>
                    <m:r>
                      <a:rPr lang="en-CA" sz="2400" i="1">
                        <a:latin typeface="Cambria Math" panose="02040503050406030204" pitchFamily="18" charset="0"/>
                      </a:rPr>
                      <m:t>=</m:t>
                    </m:r>
                    <m:f>
                      <m:fPr>
                        <m:type m:val="lin"/>
                        <m:ctrlPr>
                          <a:rPr lang="en-CA" sz="2400" i="1">
                            <a:latin typeface="Cambria Math" panose="02040503050406030204" pitchFamily="18" charset="0"/>
                          </a:rPr>
                        </m:ctrlPr>
                      </m:fPr>
                      <m:num>
                        <m:r>
                          <a:rPr lang="en-CA" sz="2400" i="1">
                            <a:latin typeface="Cambria Math" panose="02040503050406030204" pitchFamily="18" charset="0"/>
                          </a:rPr>
                          <m:t>83</m:t>
                        </m:r>
                        <m:r>
                          <a:rPr lang="en-CA" sz="2400" i="1">
                            <a:latin typeface="Cambria Math" panose="02040503050406030204" pitchFamily="18" charset="0"/>
                          </a:rPr>
                          <m:t>𝑘𝑁</m:t>
                        </m:r>
                      </m:num>
                      <m:den>
                        <m:r>
                          <a:rPr lang="en-CA" sz="2400" i="1">
                            <a:latin typeface="Cambria Math" panose="02040503050406030204" pitchFamily="18" charset="0"/>
                          </a:rPr>
                          <m:t>𝐵</m:t>
                        </m:r>
                        <m:r>
                          <a:rPr lang="en-CA" sz="2400" b="0" i="1" smtClean="0">
                            <a:latin typeface="Cambria Math" panose="02040503050406030204" pitchFamily="18" charset="0"/>
                          </a:rPr>
                          <m:t>𝑜𝑙𝑡</m:t>
                        </m:r>
                      </m:den>
                    </m:f>
                    <m:r>
                      <a:rPr lang="en-CA" sz="2400" i="1">
                        <a:latin typeface="Cambria Math" panose="02040503050406030204" pitchFamily="18" charset="0"/>
                      </a:rPr>
                      <m:t>𝑥</m:t>
                    </m:r>
                    <m:r>
                      <a:rPr lang="en-CA" sz="2400" i="1">
                        <a:latin typeface="Cambria Math" panose="02040503050406030204" pitchFamily="18" charset="0"/>
                      </a:rPr>
                      <m:t>0.9</m:t>
                    </m:r>
                    <m:r>
                      <a:rPr lang="en-CA" sz="2400" i="1">
                        <a:latin typeface="Cambria Math" panose="02040503050406030204" pitchFamily="18" charset="0"/>
                      </a:rPr>
                      <m:t>𝑥</m:t>
                    </m:r>
                    <m:r>
                      <a:rPr lang="en-CA" sz="2400" i="1">
                        <a:latin typeface="Cambria Math" panose="02040503050406030204" pitchFamily="18" charset="0"/>
                      </a:rPr>
                      <m:t>0.42</m:t>
                    </m:r>
                    <m:r>
                      <a:rPr lang="en-CA" sz="2400" i="1">
                        <a:latin typeface="Cambria Math" panose="02040503050406030204" pitchFamily="18" charset="0"/>
                      </a:rPr>
                      <m:t>𝑥</m:t>
                    </m:r>
                    <m:r>
                      <a:rPr lang="en-CA" sz="2400" i="1">
                        <a:latin typeface="Cambria Math" panose="02040503050406030204" pitchFamily="18" charset="0"/>
                      </a:rPr>
                      <m:t>4 </m:t>
                    </m:r>
                    <m:r>
                      <a:rPr lang="en-CA" sz="2400" i="1">
                        <a:latin typeface="Cambria Math" panose="02040503050406030204" pitchFamily="18" charset="0"/>
                      </a:rPr>
                      <m:t>𝐵𝑜𝑙𝑡𝑠</m:t>
                    </m:r>
                    <m:r>
                      <a:rPr lang="en-CA" sz="2400" i="1">
                        <a:latin typeface="Cambria Math" panose="02040503050406030204" pitchFamily="18" charset="0"/>
                      </a:rPr>
                      <m:t>=125</m:t>
                    </m:r>
                    <m:r>
                      <a:rPr lang="en-CA" sz="2400" i="1">
                        <a:latin typeface="Cambria Math" panose="02040503050406030204" pitchFamily="18" charset="0"/>
                      </a:rPr>
                      <m:t>𝑘𝑁</m:t>
                    </m:r>
                    <m:r>
                      <a:rPr lang="en-CA" sz="2400" i="1">
                        <a:latin typeface="Cambria Math" panose="02040503050406030204" pitchFamily="18" charset="0"/>
                      </a:rPr>
                      <m:t> &gt;</m:t>
                    </m:r>
                    <m:sSub>
                      <m:sSubPr>
                        <m:ctrlPr>
                          <a:rPr lang="en-CA" sz="2400" i="1">
                            <a:latin typeface="Cambria Math" panose="02040503050406030204" pitchFamily="18" charset="0"/>
                          </a:rPr>
                        </m:ctrlPr>
                      </m:sSubPr>
                      <m:e>
                        <m:r>
                          <a:rPr lang="en-CA" sz="2400" i="1">
                            <a:latin typeface="Cambria Math" panose="02040503050406030204" pitchFamily="18" charset="0"/>
                          </a:rPr>
                          <m:t>𝐹</m:t>
                        </m:r>
                      </m:e>
                      <m:sub>
                        <m:r>
                          <a:rPr lang="en-CA" sz="2400" i="1">
                            <a:latin typeface="Cambria Math" panose="02040503050406030204" pitchFamily="18" charset="0"/>
                          </a:rPr>
                          <m:t>𝑥</m:t>
                        </m:r>
                      </m:sub>
                    </m:sSub>
                    <m:r>
                      <a:rPr lang="en-CA" sz="2400" i="1">
                        <a:latin typeface="Cambria Math" panose="02040503050406030204" pitchFamily="18" charset="0"/>
                      </a:rPr>
                      <m:t>=87</m:t>
                    </m:r>
                    <m:r>
                      <a:rPr lang="en-CA" sz="2400" i="1">
                        <a:latin typeface="Cambria Math" panose="02040503050406030204" pitchFamily="18" charset="0"/>
                      </a:rPr>
                      <m:t>𝑘𝑁</m:t>
                    </m:r>
                  </m:oMath>
                </a14:m>
                <a:endParaRPr lang="en-CA" sz="2400" dirty="0">
                  <a:latin typeface="Century Gothic" panose="020B0502020202020204" pitchFamily="34" charset="0"/>
                </a:endParaRPr>
              </a:p>
              <a:p>
                <a:pPr marL="0" indent="0">
                  <a:buNone/>
                </a:pPr>
                <a:r>
                  <a:rPr lang="en-CA" sz="2400" dirty="0">
                    <a:latin typeface="Century Gothic" panose="020B0502020202020204" pitchFamily="34" charset="0"/>
                  </a:rPr>
                  <a:t>Unity check:</a:t>
                </a:r>
              </a:p>
              <a:p>
                <a:pPr marL="0" indent="0">
                  <a:buNone/>
                </a:pPr>
                <a:r>
                  <a:rPr lang="en-CA" sz="2400" i="1" dirty="0">
                    <a:latin typeface="Century Gothic" panose="020B0502020202020204" pitchFamily="34" charset="0"/>
                  </a:rPr>
                  <a:t> </a:t>
                </a:r>
                <a14:m>
                  <m:oMath xmlns:m="http://schemas.openxmlformats.org/officeDocument/2006/math">
                    <m:sSup>
                      <m:sSupPr>
                        <m:ctrlPr>
                          <a:rPr lang="en-CA" sz="2400" i="1">
                            <a:latin typeface="Cambria Math" panose="02040503050406030204" pitchFamily="18" charset="0"/>
                          </a:rPr>
                        </m:ctrlPr>
                      </m:sSupPr>
                      <m:e>
                        <m:d>
                          <m:dPr>
                            <m:ctrlPr>
                              <a:rPr lang="en-CA" sz="2400" i="1">
                                <a:latin typeface="Cambria Math" panose="02040503050406030204" pitchFamily="18" charset="0"/>
                              </a:rPr>
                            </m:ctrlPr>
                          </m:dPr>
                          <m:e>
                            <m:f>
                              <m:fPr>
                                <m:ctrlPr>
                                  <a:rPr lang="en-CA" sz="2400" i="1">
                                    <a:latin typeface="Cambria Math" panose="02040503050406030204" pitchFamily="18" charset="0"/>
                                  </a:rPr>
                                </m:ctrlPr>
                              </m:fPr>
                              <m:num>
                                <m:r>
                                  <a:rPr lang="en-CA" sz="2400" i="1">
                                    <a:latin typeface="Cambria Math" panose="02040503050406030204" pitchFamily="18" charset="0"/>
                                  </a:rPr>
                                  <m:t>9</m:t>
                                </m:r>
                              </m:num>
                              <m:den>
                                <m:r>
                                  <a:rPr lang="en-CA" sz="2400" i="1">
                                    <a:latin typeface="Cambria Math" panose="02040503050406030204" pitchFamily="18" charset="0"/>
                                  </a:rPr>
                                  <m:t>93</m:t>
                                </m:r>
                              </m:den>
                            </m:f>
                          </m:e>
                        </m:d>
                      </m:e>
                      <m:sup>
                        <m:f>
                          <m:fPr>
                            <m:ctrlPr>
                              <a:rPr lang="en-CA" sz="2400" i="1">
                                <a:latin typeface="Cambria Math" panose="02040503050406030204" pitchFamily="18" charset="0"/>
                              </a:rPr>
                            </m:ctrlPr>
                          </m:fPr>
                          <m:num>
                            <m:r>
                              <a:rPr lang="en-CA" sz="2400" i="1">
                                <a:latin typeface="Cambria Math" panose="02040503050406030204" pitchFamily="18" charset="0"/>
                              </a:rPr>
                              <m:t>5</m:t>
                            </m:r>
                          </m:num>
                          <m:den>
                            <m:r>
                              <a:rPr lang="en-CA" sz="2400" i="1">
                                <a:latin typeface="Cambria Math" panose="02040503050406030204" pitchFamily="18" charset="0"/>
                              </a:rPr>
                              <m:t>3</m:t>
                            </m:r>
                          </m:den>
                        </m:f>
                      </m:sup>
                    </m:sSup>
                    <m:r>
                      <a:rPr lang="en-CA" sz="2400" i="1">
                        <a:latin typeface="Cambria Math" panose="02040503050406030204" pitchFamily="18" charset="0"/>
                      </a:rPr>
                      <m:t>+ </m:t>
                    </m:r>
                    <m:sSup>
                      <m:sSupPr>
                        <m:ctrlPr>
                          <a:rPr lang="en-CA" sz="2400" i="1">
                            <a:latin typeface="Cambria Math" panose="02040503050406030204" pitchFamily="18" charset="0"/>
                          </a:rPr>
                        </m:ctrlPr>
                      </m:sSupPr>
                      <m:e>
                        <m:d>
                          <m:dPr>
                            <m:ctrlPr>
                              <a:rPr lang="en-CA" sz="2400" i="1">
                                <a:latin typeface="Cambria Math" panose="02040503050406030204" pitchFamily="18" charset="0"/>
                              </a:rPr>
                            </m:ctrlPr>
                          </m:dPr>
                          <m:e>
                            <m:f>
                              <m:fPr>
                                <m:ctrlPr>
                                  <a:rPr lang="en-CA" sz="2400" i="1">
                                    <a:latin typeface="Cambria Math" panose="02040503050406030204" pitchFamily="18" charset="0"/>
                                  </a:rPr>
                                </m:ctrlPr>
                              </m:fPr>
                              <m:num>
                                <m:r>
                                  <a:rPr lang="en-CA" sz="2400" i="1">
                                    <a:latin typeface="Cambria Math" panose="02040503050406030204" pitchFamily="18" charset="0"/>
                                  </a:rPr>
                                  <m:t>87</m:t>
                                </m:r>
                              </m:num>
                              <m:den>
                                <m:r>
                                  <a:rPr lang="en-CA" sz="2400" i="1">
                                    <a:latin typeface="Cambria Math" panose="02040503050406030204" pitchFamily="18" charset="0"/>
                                  </a:rPr>
                                  <m:t>125</m:t>
                                </m:r>
                              </m:den>
                            </m:f>
                          </m:e>
                        </m:d>
                      </m:e>
                      <m:sup>
                        <m:f>
                          <m:fPr>
                            <m:ctrlPr>
                              <a:rPr lang="en-CA" sz="2400" i="1">
                                <a:latin typeface="Cambria Math" panose="02040503050406030204" pitchFamily="18" charset="0"/>
                              </a:rPr>
                            </m:ctrlPr>
                          </m:fPr>
                          <m:num>
                            <m:r>
                              <a:rPr lang="en-CA" sz="2400" i="1">
                                <a:latin typeface="Cambria Math" panose="02040503050406030204" pitchFamily="18" charset="0"/>
                              </a:rPr>
                              <m:t>5</m:t>
                            </m:r>
                          </m:num>
                          <m:den>
                            <m:r>
                              <a:rPr lang="en-CA" sz="2400" i="1">
                                <a:latin typeface="Cambria Math" panose="02040503050406030204" pitchFamily="18" charset="0"/>
                              </a:rPr>
                              <m:t>3</m:t>
                            </m:r>
                          </m:den>
                        </m:f>
                      </m:sup>
                    </m:sSup>
                    <m:r>
                      <a:rPr lang="en-CA" sz="2400" i="1">
                        <a:latin typeface="Cambria Math" panose="02040503050406030204" pitchFamily="18" charset="0"/>
                      </a:rPr>
                      <m:t>=0.57&lt;1.0 </m:t>
                    </m:r>
                    <m:r>
                      <a:rPr lang="en-CA" sz="2400" i="1">
                        <a:latin typeface="Cambria Math" panose="02040503050406030204" pitchFamily="18" charset="0"/>
                      </a:rPr>
                      <m:t>𝑂𝐾</m:t>
                    </m:r>
                  </m:oMath>
                </a14:m>
                <a:endParaRPr lang="en-CA" sz="2400" dirty="0">
                  <a:latin typeface="Century Gothic" panose="020B0502020202020204" pitchFamily="34" charset="0"/>
                </a:endParaRPr>
              </a:p>
              <a:p>
                <a:pPr marL="0" indent="0">
                  <a:buNone/>
                </a:pPr>
                <a:r>
                  <a:rPr lang="en-CA" sz="2400" i="1" dirty="0">
                    <a:latin typeface="Century Gothic" panose="020B0502020202020204" pitchFamily="34" charset="0"/>
                  </a:rPr>
                  <a:t> </a:t>
                </a:r>
                <a:endParaRPr lang="en-CA" sz="2400" dirty="0">
                  <a:latin typeface="Century Gothic" panose="020B0502020202020204" pitchFamily="34" charset="0"/>
                </a:endParaRPr>
              </a:p>
            </p:txBody>
          </p:sp>
        </mc:Choice>
        <mc:Fallback xmlns="">
          <p:sp>
            <p:nvSpPr>
              <p:cNvPr id="7" name="Content Placeholder 2">
                <a:extLst>
                  <a:ext uri="{FF2B5EF4-FFF2-40B4-BE49-F238E27FC236}">
                    <a16:creationId xmlns:a16="http://schemas.microsoft.com/office/drawing/2014/main" id="{FA2D0D6C-2370-44D8-8146-C5AC955178BC}"/>
                  </a:ext>
                </a:extLst>
              </p:cNvPr>
              <p:cNvSpPr>
                <a:spLocks noGrp="1" noRot="1" noChangeAspect="1" noMove="1" noResize="1" noEditPoints="1" noAdjustHandles="1" noChangeArrowheads="1" noChangeShapeType="1" noTextEdit="1"/>
              </p:cNvSpPr>
              <p:nvPr>
                <p:ph idx="1"/>
              </p:nvPr>
            </p:nvSpPr>
            <p:spPr>
              <a:xfrm>
                <a:off x="609600" y="1104627"/>
                <a:ext cx="11068050" cy="5432651"/>
              </a:xfrm>
              <a:blipFill>
                <a:blip r:embed="rId3"/>
                <a:stretch>
                  <a:fillRect l="-826" t="-1571"/>
                </a:stretch>
              </a:blipFill>
            </p:spPr>
            <p:txBody>
              <a:bodyPr/>
              <a:lstStyle/>
              <a:p>
                <a:r>
                  <a:rPr lang="en-CA">
                    <a:noFill/>
                  </a:rPr>
                  <a:t> </a:t>
                </a:r>
              </a:p>
            </p:txBody>
          </p:sp>
        </mc:Fallback>
      </mc:AlternateContent>
      <p:cxnSp>
        <p:nvCxnSpPr>
          <p:cNvPr id="13" name="Straight Arrow Connector 12">
            <a:extLst>
              <a:ext uri="{FF2B5EF4-FFF2-40B4-BE49-F238E27FC236}">
                <a16:creationId xmlns:a16="http://schemas.microsoft.com/office/drawing/2014/main" id="{F78E37AB-F783-4A1B-A8C7-C0D070CF031D}"/>
              </a:ext>
            </a:extLst>
          </p:cNvPr>
          <p:cNvCxnSpPr>
            <a:cxnSpLocks/>
          </p:cNvCxnSpPr>
          <p:nvPr/>
        </p:nvCxnSpPr>
        <p:spPr bwMode="auto">
          <a:xfrm flipV="1">
            <a:off x="11280576" y="3066777"/>
            <a:ext cx="397074" cy="434231"/>
          </a:xfrm>
          <a:prstGeom prst="straightConnector1">
            <a:avLst/>
          </a:prstGeom>
          <a:solidFill>
            <a:schemeClr val="accent1"/>
          </a:solidFill>
          <a:ln w="38100" cap="flat" cmpd="sng" algn="ctr">
            <a:solidFill>
              <a:schemeClr val="bg1"/>
            </a:solidFill>
            <a:prstDash val="solid"/>
            <a:round/>
            <a:headEnd type="none" w="med" len="med"/>
            <a:tailEnd type="oval" w="med" len="med"/>
          </a:ln>
          <a:effectLst/>
        </p:spPr>
      </p:cxnSp>
      <p:cxnSp>
        <p:nvCxnSpPr>
          <p:cNvPr id="17" name="Straight Arrow Connector 16">
            <a:extLst>
              <a:ext uri="{FF2B5EF4-FFF2-40B4-BE49-F238E27FC236}">
                <a16:creationId xmlns:a16="http://schemas.microsoft.com/office/drawing/2014/main" id="{6CE1F46E-C5BB-4F51-8460-6D19634F72AE}"/>
              </a:ext>
            </a:extLst>
          </p:cNvPr>
          <p:cNvCxnSpPr>
            <a:cxnSpLocks/>
          </p:cNvCxnSpPr>
          <p:nvPr/>
        </p:nvCxnSpPr>
        <p:spPr bwMode="auto">
          <a:xfrm flipV="1">
            <a:off x="10704512" y="4581128"/>
            <a:ext cx="807099" cy="351177"/>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6" name="Title 4">
            <a:extLst>
              <a:ext uri="{FF2B5EF4-FFF2-40B4-BE49-F238E27FC236}">
                <a16:creationId xmlns:a16="http://schemas.microsoft.com/office/drawing/2014/main" id="{FFE155F9-8B00-4B48-B10A-27EBD7B5B878}"/>
              </a:ext>
            </a:extLst>
          </p:cNvPr>
          <p:cNvSpPr txBox="1">
            <a:spLocks/>
          </p:cNvSpPr>
          <p:nvPr/>
        </p:nvSpPr>
        <p:spPr bwMode="auto">
          <a:xfrm>
            <a:off x="9103057" y="-74013"/>
            <a:ext cx="3089945"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 Connection Design</a:t>
            </a:r>
          </a:p>
        </p:txBody>
      </p:sp>
    </p:spTree>
    <p:extLst>
      <p:ext uri="{BB962C8B-B14F-4D97-AF65-F5344CB8AC3E}">
        <p14:creationId xmlns:p14="http://schemas.microsoft.com/office/powerpoint/2010/main" val="2379411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884AB1A-873A-C940-BA77-C883653E1A85}"/>
              </a:ext>
            </a:extLst>
          </p:cNvPr>
          <p:cNvSpPr txBox="1">
            <a:spLocks/>
          </p:cNvSpPr>
          <p:nvPr/>
        </p:nvSpPr>
        <p:spPr>
          <a:xfrm>
            <a:off x="1127448" y="1628799"/>
            <a:ext cx="8134672" cy="3666531"/>
          </a:xfrm>
          <a:prstGeom prst="rect">
            <a:avLst/>
          </a:prstGeom>
        </p:spPr>
        <p:txBody>
          <a:bodyPr/>
          <a:lstStyle>
            <a:lvl1pPr algn="l" rtl="0" fontAlgn="base">
              <a:spcBef>
                <a:spcPct val="0"/>
              </a:spcBef>
              <a:spcAft>
                <a:spcPct val="0"/>
              </a:spcAft>
              <a:defRPr sz="2200">
                <a:solidFill>
                  <a:srgbClr val="2D86C7"/>
                </a:solidFill>
                <a:latin typeface="+mn-lt"/>
                <a:ea typeface="+mj-ea"/>
                <a:cs typeface="Arial" panose="020B0604020202020204" pitchFamily="34" charset="0"/>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lnSpc>
                <a:spcPts val="4040"/>
              </a:lnSpc>
            </a:pPr>
            <a:r>
              <a:rPr lang="en-CA" sz="1800" b="1" dirty="0">
                <a:solidFill>
                  <a:srgbClr val="00314A"/>
                </a:solidFill>
              </a:rPr>
              <a:t>OVERVIEW OF TOPICS</a:t>
            </a:r>
          </a:p>
          <a:p>
            <a:pPr eaLnBrk="1" hangingPunct="1">
              <a:lnSpc>
                <a:spcPts val="4040"/>
              </a:lnSpc>
            </a:pPr>
            <a:endParaRPr lang="en-CA" sz="2400" b="1" dirty="0">
              <a:solidFill>
                <a:srgbClr val="00314A"/>
              </a:solidFill>
            </a:endParaRPr>
          </a:p>
          <a:p>
            <a:pPr eaLnBrk="1" hangingPunct="1">
              <a:lnSpc>
                <a:spcPts val="4040"/>
              </a:lnSpc>
            </a:pPr>
            <a:r>
              <a:rPr lang="en-CA" sz="2400" dirty="0"/>
              <a:t>Reference Materials</a:t>
            </a:r>
          </a:p>
          <a:p>
            <a:pPr eaLnBrk="1" hangingPunct="1">
              <a:lnSpc>
                <a:spcPts val="4040"/>
              </a:lnSpc>
            </a:pPr>
            <a:r>
              <a:rPr lang="en-CA" sz="2400" kern="0" dirty="0"/>
              <a:t>Wood Materials</a:t>
            </a:r>
          </a:p>
          <a:p>
            <a:pPr eaLnBrk="1" hangingPunct="1">
              <a:lnSpc>
                <a:spcPts val="4040"/>
              </a:lnSpc>
            </a:pPr>
            <a:r>
              <a:rPr lang="en-CA" sz="2400" kern="0" dirty="0"/>
              <a:t>Bridge Systems and Sample Bridges</a:t>
            </a:r>
          </a:p>
          <a:p>
            <a:pPr eaLnBrk="1" hangingPunct="1">
              <a:lnSpc>
                <a:spcPts val="4040"/>
              </a:lnSpc>
            </a:pPr>
            <a:r>
              <a:rPr lang="en-CA" sz="2400" kern="0" dirty="0"/>
              <a:t>Durability Considerations</a:t>
            </a:r>
          </a:p>
          <a:p>
            <a:pPr eaLnBrk="1" hangingPunct="1">
              <a:lnSpc>
                <a:spcPts val="4040"/>
              </a:lnSpc>
            </a:pPr>
            <a:r>
              <a:rPr lang="en-CA" sz="2400" kern="0" dirty="0"/>
              <a:t>Design Example</a:t>
            </a:r>
            <a:endParaRPr lang="en-US" sz="2400" kern="0" dirty="0"/>
          </a:p>
        </p:txBody>
      </p:sp>
      <p:pic>
        <p:nvPicPr>
          <p:cNvPr id="4" name="Picture 3">
            <a:extLst>
              <a:ext uri="{FF2B5EF4-FFF2-40B4-BE49-F238E27FC236}">
                <a16:creationId xmlns:a16="http://schemas.microsoft.com/office/drawing/2014/main" id="{FDAEF6E7-5E25-43C1-907D-751F8DA39A7F}"/>
              </a:ext>
            </a:extLst>
          </p:cNvPr>
          <p:cNvPicPr/>
          <p:nvPr/>
        </p:nvPicPr>
        <p:blipFill rotWithShape="1">
          <a:blip r:embed="rId3" cstate="screen">
            <a:extLst>
              <a:ext uri="{28A0092B-C50C-407E-A947-70E740481C1C}">
                <a14:useLocalDpi xmlns:a14="http://schemas.microsoft.com/office/drawing/2010/main" val="0"/>
              </a:ext>
            </a:extLst>
          </a:blip>
          <a:srcRect/>
          <a:stretch/>
        </p:blipFill>
        <p:spPr>
          <a:xfrm>
            <a:off x="8256240" y="0"/>
            <a:ext cx="3935760" cy="6858000"/>
          </a:xfrm>
          <a:prstGeom prst="rect">
            <a:avLst/>
          </a:prstGeom>
        </p:spPr>
      </p:pic>
    </p:spTree>
    <p:extLst>
      <p:ext uri="{BB962C8B-B14F-4D97-AF65-F5344CB8AC3E}">
        <p14:creationId xmlns:p14="http://schemas.microsoft.com/office/powerpoint/2010/main" val="34885408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9A5998-5874-4C40-BCE7-176648EB3219}"/>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1847528" y="2747892"/>
            <a:ext cx="8208912" cy="2243709"/>
          </a:xfrm>
          <a:prstGeom prst="rect">
            <a:avLst/>
          </a:prstGeom>
        </p:spPr>
      </p:pic>
      <p:sp>
        <p:nvSpPr>
          <p:cNvPr id="7" name="Rectangle 6">
            <a:extLst>
              <a:ext uri="{FF2B5EF4-FFF2-40B4-BE49-F238E27FC236}">
                <a16:creationId xmlns:a16="http://schemas.microsoft.com/office/drawing/2014/main" id="{0B593974-1528-452D-8C25-91A9C830B137}"/>
              </a:ext>
            </a:extLst>
          </p:cNvPr>
          <p:cNvSpPr/>
          <p:nvPr/>
        </p:nvSpPr>
        <p:spPr bwMode="auto">
          <a:xfrm>
            <a:off x="-17060" y="437992"/>
            <a:ext cx="6833140" cy="932328"/>
          </a:xfrm>
          <a:prstGeom prst="rect">
            <a:avLst/>
          </a:prstGeom>
          <a:solidFill>
            <a:srgbClr val="2D86C7">
              <a:alpha val="7764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0" name="Title 1">
            <a:extLst>
              <a:ext uri="{FF2B5EF4-FFF2-40B4-BE49-F238E27FC236}">
                <a16:creationId xmlns:a16="http://schemas.microsoft.com/office/drawing/2014/main" id="{F56CFF44-2096-4B87-BD26-8398F50A3FA1}"/>
              </a:ext>
            </a:extLst>
          </p:cNvPr>
          <p:cNvSpPr txBox="1">
            <a:spLocks/>
          </p:cNvSpPr>
          <p:nvPr/>
        </p:nvSpPr>
        <p:spPr>
          <a:xfrm>
            <a:off x="685800" y="701824"/>
            <a:ext cx="7772400" cy="114300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it-IT" sz="2200" b="1" kern="0" dirty="0">
                <a:solidFill>
                  <a:schemeClr val="bg1"/>
                </a:solidFill>
                <a:latin typeface="+mn-lt"/>
              </a:rPr>
              <a:t>1992 – Wood Highway Bridges (CWC)</a:t>
            </a:r>
          </a:p>
        </p:txBody>
      </p:sp>
      <p:sp>
        <p:nvSpPr>
          <p:cNvPr id="5" name="Title 4">
            <a:extLst>
              <a:ext uri="{FF2B5EF4-FFF2-40B4-BE49-F238E27FC236}">
                <a16:creationId xmlns:a16="http://schemas.microsoft.com/office/drawing/2014/main" id="{7CDA2BA1-5B8D-4CDF-8209-D3DC836FCBEB}"/>
              </a:ext>
            </a:extLst>
          </p:cNvPr>
          <p:cNvSpPr txBox="1">
            <a:spLocks/>
          </p:cNvSpPr>
          <p:nvPr/>
        </p:nvSpPr>
        <p:spPr bwMode="auto">
          <a:xfrm>
            <a:off x="8899848" y="0"/>
            <a:ext cx="3292153"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Bridge Systems and Sample Bridges</a:t>
            </a:r>
          </a:p>
        </p:txBody>
      </p:sp>
    </p:spTree>
    <p:extLst>
      <p:ext uri="{BB962C8B-B14F-4D97-AF65-F5344CB8AC3E}">
        <p14:creationId xmlns:p14="http://schemas.microsoft.com/office/powerpoint/2010/main" val="201406171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CONNECTION DESIGN – GIRDER-TO-BEARING</a:t>
            </a:r>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FA2D0D6C-2370-44D8-8146-C5AC955178BC}"/>
                  </a:ext>
                </a:extLst>
              </p:cNvPr>
              <p:cNvSpPr>
                <a:spLocks noGrp="1"/>
              </p:cNvSpPr>
              <p:nvPr>
                <p:ph idx="1"/>
              </p:nvPr>
            </p:nvSpPr>
            <p:spPr>
              <a:xfrm>
                <a:off x="609600" y="1104627"/>
                <a:ext cx="11068050" cy="5432651"/>
              </a:xfrm>
            </p:spPr>
            <p:txBody>
              <a:bodyPr>
                <a:noAutofit/>
              </a:bodyPr>
              <a:lstStyle/>
              <a:p>
                <a:pPr marL="0" indent="0">
                  <a:buNone/>
                </a:pPr>
                <a:r>
                  <a:rPr lang="en-CA" sz="2400" b="1" u="sng" dirty="0">
                    <a:latin typeface="Century Gothic" panose="020B0502020202020204" pitchFamily="34" charset="0"/>
                  </a:rPr>
                  <a:t>Anchor bolts (Clause 10 O86-01)</a:t>
                </a:r>
              </a:p>
              <a:p>
                <a:pPr marL="0" indent="0">
                  <a:buNone/>
                </a:pPr>
                <a:r>
                  <a:rPr lang="en-CA" sz="2400" i="1" dirty="0">
                    <a:latin typeface="Century Gothic" panose="020B0502020202020204" pitchFamily="34" charset="0"/>
                  </a:rPr>
                  <a:t> </a:t>
                </a:r>
                <a:r>
                  <a:rPr lang="en-CA" sz="2400" dirty="0">
                    <a:latin typeface="Century Gothic" panose="020B0502020202020204" pitchFamily="34" charset="0"/>
                  </a:rPr>
                  <a:t>Eccentricity of F</a:t>
                </a:r>
                <a:r>
                  <a:rPr lang="en-CA" sz="2400" baseline="-25000" dirty="0">
                    <a:latin typeface="Century Gothic" panose="020B0502020202020204" pitchFamily="34" charset="0"/>
                  </a:rPr>
                  <a:t>X </a:t>
                </a:r>
                <a:r>
                  <a:rPr lang="en-CA" sz="2400" dirty="0">
                    <a:latin typeface="Century Gothic" panose="020B0502020202020204" pitchFamily="34" charset="0"/>
                  </a:rPr>
                  <a:t>on anchors:</a:t>
                </a:r>
              </a:p>
              <a:p>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𝑀</m:t>
                        </m:r>
                      </m:e>
                      <m:sub>
                        <m:r>
                          <a:rPr lang="en-CA" sz="2400" i="1">
                            <a:latin typeface="Cambria Math" panose="02040503050406030204" pitchFamily="18" charset="0"/>
                          </a:rPr>
                          <m:t>𝑓</m:t>
                        </m:r>
                      </m:sub>
                    </m:sSub>
                    <m:r>
                      <a:rPr lang="en-CA" sz="2400" i="1">
                        <a:latin typeface="Cambria Math" panose="02040503050406030204" pitchFamily="18" charset="0"/>
                      </a:rPr>
                      <m:t>=87</m:t>
                    </m:r>
                    <m:r>
                      <a:rPr lang="en-CA" sz="2400" i="1">
                        <a:latin typeface="Cambria Math" panose="02040503050406030204" pitchFamily="18" charset="0"/>
                      </a:rPr>
                      <m:t>𝑥</m:t>
                    </m:r>
                    <m:r>
                      <a:rPr lang="en-CA" sz="2400" i="1">
                        <a:latin typeface="Cambria Math" panose="02040503050406030204" pitchFamily="18" charset="0"/>
                      </a:rPr>
                      <m:t>0.14</m:t>
                    </m:r>
                    <m:r>
                      <a:rPr lang="en-CA" sz="2400" i="1">
                        <a:latin typeface="Cambria Math" panose="02040503050406030204" pitchFamily="18" charset="0"/>
                      </a:rPr>
                      <m:t>𝑚</m:t>
                    </m:r>
                    <m:r>
                      <a:rPr lang="en-CA" sz="2400" i="1">
                        <a:latin typeface="Cambria Math" panose="02040503050406030204" pitchFamily="18" charset="0"/>
                      </a:rPr>
                      <m:t>=12.2</m:t>
                    </m:r>
                    <m:r>
                      <a:rPr lang="en-CA" sz="2400" i="1">
                        <a:latin typeface="Cambria Math" panose="02040503050406030204" pitchFamily="18" charset="0"/>
                      </a:rPr>
                      <m:t>𝑘𝑁</m:t>
                    </m:r>
                    <m:r>
                      <a:rPr lang="en-CA" sz="2400" i="1">
                        <a:latin typeface="Cambria Math" panose="02040503050406030204" pitchFamily="18" charset="0"/>
                      </a:rPr>
                      <m:t>.</m:t>
                    </m:r>
                    <m:r>
                      <a:rPr lang="en-CA" sz="2400" i="1">
                        <a:latin typeface="Cambria Math" panose="02040503050406030204" pitchFamily="18" charset="0"/>
                      </a:rPr>
                      <m:t>𝑚</m:t>
                    </m:r>
                  </m:oMath>
                </a14:m>
                <a:endParaRPr lang="en-CA" sz="2400" dirty="0">
                  <a:latin typeface="Century Gothic" panose="020B0502020202020204" pitchFamily="34" charset="0"/>
                </a:endParaRPr>
              </a:p>
              <a:p>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𝑇</m:t>
                        </m:r>
                      </m:e>
                      <m:sub>
                        <m:r>
                          <a:rPr lang="en-CA" sz="2400" i="1">
                            <a:latin typeface="Cambria Math" panose="02040503050406030204" pitchFamily="18" charset="0"/>
                          </a:rPr>
                          <m:t>𝑓</m:t>
                        </m:r>
                      </m:sub>
                    </m:sSub>
                    <m:r>
                      <a:rPr lang="en-CA" sz="2400" i="1">
                        <a:latin typeface="Cambria Math" panose="02040503050406030204" pitchFamily="18" charset="0"/>
                      </a:rPr>
                      <m:t>=</m:t>
                    </m:r>
                    <m:sSub>
                      <m:sSubPr>
                        <m:ctrlPr>
                          <a:rPr lang="en-CA" sz="2400" i="1">
                            <a:latin typeface="Cambria Math" panose="02040503050406030204" pitchFamily="18" charset="0"/>
                          </a:rPr>
                        </m:ctrlPr>
                      </m:sSubPr>
                      <m:e>
                        <m:r>
                          <a:rPr lang="en-CA" sz="2400" i="1">
                            <a:latin typeface="Cambria Math" panose="02040503050406030204" pitchFamily="18" charset="0"/>
                          </a:rPr>
                          <m:t>𝐶</m:t>
                        </m:r>
                      </m:e>
                      <m:sub>
                        <m:r>
                          <a:rPr lang="en-CA" sz="2400" i="1">
                            <a:latin typeface="Cambria Math" panose="02040503050406030204" pitchFamily="18" charset="0"/>
                          </a:rPr>
                          <m:t>𝑓</m:t>
                        </m:r>
                      </m:sub>
                    </m:sSub>
                    <m:r>
                      <a:rPr lang="en-CA" sz="2400" i="1">
                        <a:latin typeface="Cambria Math" panose="02040503050406030204" pitchFamily="18" charset="0"/>
                      </a:rPr>
                      <m:t>=</m:t>
                    </m:r>
                    <m:f>
                      <m:fPr>
                        <m:ctrlPr>
                          <a:rPr lang="en-CA" sz="2400" i="1">
                            <a:latin typeface="Cambria Math" panose="02040503050406030204" pitchFamily="18" charset="0"/>
                          </a:rPr>
                        </m:ctrlPr>
                      </m:fPr>
                      <m:num>
                        <m:sSub>
                          <m:sSubPr>
                            <m:ctrlPr>
                              <a:rPr lang="en-CA" sz="2400" i="1">
                                <a:latin typeface="Cambria Math" panose="02040503050406030204" pitchFamily="18" charset="0"/>
                              </a:rPr>
                            </m:ctrlPr>
                          </m:sSubPr>
                          <m:e>
                            <m:r>
                              <a:rPr lang="en-CA" sz="2400" i="1">
                                <a:latin typeface="Cambria Math" panose="02040503050406030204" pitchFamily="18" charset="0"/>
                              </a:rPr>
                              <m:t>𝑀</m:t>
                            </m:r>
                          </m:e>
                          <m:sub>
                            <m:r>
                              <a:rPr lang="en-CA" sz="2400" i="1">
                                <a:latin typeface="Cambria Math" panose="02040503050406030204" pitchFamily="18" charset="0"/>
                              </a:rPr>
                              <m:t>𝑓</m:t>
                            </m:r>
                          </m:sub>
                        </m:sSub>
                      </m:num>
                      <m:den>
                        <m:r>
                          <a:rPr lang="en-CA" sz="2400" i="1">
                            <a:latin typeface="Cambria Math" panose="02040503050406030204" pitchFamily="18" charset="0"/>
                          </a:rPr>
                          <m:t>𝑒</m:t>
                        </m:r>
                      </m:den>
                    </m:f>
                    <m:r>
                      <a:rPr lang="en-CA" sz="2400" i="1">
                        <a:latin typeface="Cambria Math" panose="02040503050406030204" pitchFamily="18" charset="0"/>
                      </a:rPr>
                      <m:t>=</m:t>
                    </m:r>
                    <m:f>
                      <m:fPr>
                        <m:ctrlPr>
                          <a:rPr lang="en-CA" sz="2400" i="1">
                            <a:latin typeface="Cambria Math" panose="02040503050406030204" pitchFamily="18" charset="0"/>
                          </a:rPr>
                        </m:ctrlPr>
                      </m:fPr>
                      <m:num>
                        <m:r>
                          <a:rPr lang="en-CA" sz="2400" i="1">
                            <a:latin typeface="Cambria Math" panose="02040503050406030204" pitchFamily="18" charset="0"/>
                          </a:rPr>
                          <m:t>12.2</m:t>
                        </m:r>
                      </m:num>
                      <m:den>
                        <m:r>
                          <a:rPr lang="en-CA" sz="2400" i="1">
                            <a:latin typeface="Cambria Math" panose="02040503050406030204" pitchFamily="18" charset="0"/>
                          </a:rPr>
                          <m:t>0.204</m:t>
                        </m:r>
                      </m:den>
                    </m:f>
                    <m:r>
                      <a:rPr lang="en-CA" sz="2400" i="1">
                        <a:latin typeface="Cambria Math" panose="02040503050406030204" pitchFamily="18" charset="0"/>
                      </a:rPr>
                      <m:t>=60</m:t>
                    </m:r>
                    <m:r>
                      <a:rPr lang="en-CA" sz="2400" i="1">
                        <a:latin typeface="Cambria Math" panose="02040503050406030204" pitchFamily="18" charset="0"/>
                      </a:rPr>
                      <m:t>𝑘𝑁</m:t>
                    </m:r>
                    <m:r>
                      <a:rPr lang="en-CA" sz="2400" i="1">
                        <a:latin typeface="Cambria Math" panose="02040503050406030204" pitchFamily="18" charset="0"/>
                      </a:rPr>
                      <m:t>÷2 </m:t>
                    </m:r>
                    <m:r>
                      <a:rPr lang="en-CA" sz="2400" i="1">
                        <a:latin typeface="Cambria Math" panose="02040503050406030204" pitchFamily="18" charset="0"/>
                      </a:rPr>
                      <m:t>𝐵𝑂𝐿𝑇𝑆</m:t>
                    </m:r>
                    <m:r>
                      <a:rPr lang="en-CA" sz="2400" i="1">
                        <a:latin typeface="Cambria Math" panose="02040503050406030204" pitchFamily="18" charset="0"/>
                      </a:rPr>
                      <m:t>=30</m:t>
                    </m:r>
                    <m:r>
                      <a:rPr lang="en-CA" sz="2400" i="1">
                        <a:latin typeface="Cambria Math" panose="02040503050406030204" pitchFamily="18" charset="0"/>
                      </a:rPr>
                      <m:t>𝑘𝑁</m:t>
                    </m:r>
                    <m:r>
                      <a:rPr lang="en-CA" sz="2400" i="1">
                        <a:latin typeface="Cambria Math" panose="02040503050406030204" pitchFamily="18" charset="0"/>
                      </a:rPr>
                      <m:t>/</m:t>
                    </m:r>
                    <m:r>
                      <a:rPr lang="en-CA" sz="2400" i="1">
                        <a:latin typeface="Cambria Math" panose="02040503050406030204" pitchFamily="18" charset="0"/>
                      </a:rPr>
                      <m:t>𝐵𝑂𝐿𝑇</m:t>
                    </m:r>
                  </m:oMath>
                </a14:m>
                <a:endParaRPr lang="en-CA" sz="2400" dirty="0">
                  <a:latin typeface="Century Gothic" panose="020B0502020202020204" pitchFamily="34" charset="0"/>
                </a:endParaRPr>
              </a:p>
              <a:p>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𝑇</m:t>
                        </m:r>
                      </m:e>
                      <m:sub>
                        <m:r>
                          <a:rPr lang="en-CA" sz="2400" i="1">
                            <a:latin typeface="Cambria Math" panose="02040503050406030204" pitchFamily="18" charset="0"/>
                          </a:rPr>
                          <m:t>𝑟</m:t>
                        </m:r>
                      </m:sub>
                    </m:sSub>
                    <m:r>
                      <a:rPr lang="en-CA" sz="2400" i="1">
                        <a:latin typeface="Cambria Math" panose="02040503050406030204" pitchFamily="18" charset="0"/>
                      </a:rPr>
                      <m:t>=</m:t>
                    </m:r>
                    <m:f>
                      <m:fPr>
                        <m:ctrlPr>
                          <a:rPr lang="en-CA" sz="2400" i="1">
                            <a:latin typeface="Cambria Math" panose="02040503050406030204" pitchFamily="18" charset="0"/>
                          </a:rPr>
                        </m:ctrlPr>
                      </m:fPr>
                      <m:num>
                        <m:r>
                          <a:rPr lang="en-CA" sz="2400" i="1">
                            <a:latin typeface="Cambria Math" panose="02040503050406030204" pitchFamily="18" charset="0"/>
                          </a:rPr>
                          <m:t>93</m:t>
                        </m:r>
                      </m:num>
                      <m:den>
                        <m:r>
                          <a:rPr lang="en-CA" sz="2400" i="1">
                            <a:latin typeface="Cambria Math" panose="02040503050406030204" pitchFamily="18" charset="0"/>
                          </a:rPr>
                          <m:t>4</m:t>
                        </m:r>
                      </m:den>
                    </m:f>
                    <m:r>
                      <a:rPr lang="en-CA" sz="2400" i="1">
                        <a:latin typeface="Cambria Math" panose="02040503050406030204" pitchFamily="18" charset="0"/>
                      </a:rPr>
                      <m:t>=</m:t>
                    </m:r>
                    <m:f>
                      <m:fPr>
                        <m:type m:val="lin"/>
                        <m:ctrlPr>
                          <a:rPr lang="en-CA" sz="2400" i="1">
                            <a:latin typeface="Cambria Math" panose="02040503050406030204" pitchFamily="18" charset="0"/>
                          </a:rPr>
                        </m:ctrlPr>
                      </m:fPr>
                      <m:num>
                        <m:r>
                          <a:rPr lang="en-CA" sz="2400" i="1">
                            <a:latin typeface="Cambria Math" panose="02040503050406030204" pitchFamily="18" charset="0"/>
                          </a:rPr>
                          <m:t>23.3</m:t>
                        </m:r>
                        <m:r>
                          <a:rPr lang="en-CA" sz="2400" i="1">
                            <a:latin typeface="Cambria Math" panose="02040503050406030204" pitchFamily="18" charset="0"/>
                          </a:rPr>
                          <m:t>𝑘𝑁</m:t>
                        </m:r>
                      </m:num>
                      <m:den>
                        <m:r>
                          <a:rPr lang="en-CA" sz="2400" i="1">
                            <a:latin typeface="Cambria Math" panose="02040503050406030204" pitchFamily="18" charset="0"/>
                          </a:rPr>
                          <m:t>𝐵𝑂𝐿𝑇</m:t>
                        </m:r>
                      </m:den>
                    </m:f>
                  </m:oMath>
                </a14:m>
                <a:endParaRPr lang="en-CA" sz="2400" dirty="0">
                  <a:latin typeface="Century Gothic" panose="020B0502020202020204" pitchFamily="34" charset="0"/>
                </a:endParaRPr>
              </a:p>
              <a:p>
                <a:pPr marL="0" indent="0">
                  <a:buNone/>
                </a:pPr>
                <a:r>
                  <a:rPr lang="en-CA" sz="2400" dirty="0">
                    <a:latin typeface="Century Gothic" panose="020B0502020202020204" pitchFamily="34" charset="0"/>
                  </a:rPr>
                  <a:t>∴ Use larger bolt: Try 19 Ø</a:t>
                </a:r>
              </a:p>
              <a:p>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𝑇</m:t>
                        </m:r>
                      </m:e>
                      <m:sub>
                        <m:r>
                          <a:rPr lang="en-CA" sz="2400" i="1">
                            <a:latin typeface="Cambria Math" panose="02040503050406030204" pitchFamily="18" charset="0"/>
                          </a:rPr>
                          <m:t>𝑟</m:t>
                        </m:r>
                      </m:sub>
                    </m:sSub>
                    <m:r>
                      <a:rPr lang="en-CA" sz="2400" i="1">
                        <a:latin typeface="Cambria Math" panose="02040503050406030204" pitchFamily="18" charset="0"/>
                      </a:rPr>
                      <m:t>=55</m:t>
                    </m:r>
                    <m:r>
                      <a:rPr lang="en-CA" sz="2400" i="1">
                        <a:latin typeface="Cambria Math" panose="02040503050406030204" pitchFamily="18" charset="0"/>
                      </a:rPr>
                      <m:t>𝑥</m:t>
                    </m:r>
                    <m:r>
                      <a:rPr lang="en-CA" sz="2400" i="1">
                        <a:latin typeface="Cambria Math" panose="02040503050406030204" pitchFamily="18" charset="0"/>
                      </a:rPr>
                      <m:t>0.91</m:t>
                    </m:r>
                    <m:r>
                      <a:rPr lang="en-CA" sz="2400" i="1">
                        <a:latin typeface="Cambria Math" panose="02040503050406030204" pitchFamily="18" charset="0"/>
                      </a:rPr>
                      <m:t>𝑥</m:t>
                    </m:r>
                    <m:r>
                      <a:rPr lang="en-CA" sz="2400" i="1">
                        <a:latin typeface="Cambria Math" panose="02040503050406030204" pitchFamily="18" charset="0"/>
                      </a:rPr>
                      <m:t>0.88=</m:t>
                    </m:r>
                    <m:f>
                      <m:fPr>
                        <m:type m:val="lin"/>
                        <m:ctrlPr>
                          <a:rPr lang="en-CA" sz="2400" i="1">
                            <a:latin typeface="Cambria Math" panose="02040503050406030204" pitchFamily="18" charset="0"/>
                          </a:rPr>
                        </m:ctrlPr>
                      </m:fPr>
                      <m:num>
                        <m:r>
                          <a:rPr lang="en-CA" sz="2400" i="1">
                            <a:latin typeface="Cambria Math" panose="02040503050406030204" pitchFamily="18" charset="0"/>
                          </a:rPr>
                          <m:t>44</m:t>
                        </m:r>
                        <m:r>
                          <a:rPr lang="en-CA" sz="2400" i="1">
                            <a:latin typeface="Cambria Math" panose="02040503050406030204" pitchFamily="18" charset="0"/>
                          </a:rPr>
                          <m:t>𝑘𝑁</m:t>
                        </m:r>
                      </m:num>
                      <m:den>
                        <m:r>
                          <a:rPr lang="en-CA" sz="2400" i="1">
                            <a:latin typeface="Cambria Math" panose="02040503050406030204" pitchFamily="18" charset="0"/>
                          </a:rPr>
                          <m:t>𝐵𝑂𝐿𝑇</m:t>
                        </m:r>
                        <m:r>
                          <a:rPr lang="en-CA" sz="2400" i="1">
                            <a:latin typeface="Cambria Math" panose="02040503050406030204" pitchFamily="18" charset="0"/>
                          </a:rPr>
                          <m:t> </m:t>
                        </m:r>
                      </m:den>
                    </m:f>
                    <m:r>
                      <a:rPr lang="en-CA" sz="2400" i="1">
                        <a:latin typeface="Cambria Math" panose="02040503050406030204" pitchFamily="18" charset="0"/>
                      </a:rPr>
                      <m:t>&gt;</m:t>
                    </m:r>
                    <m:sSub>
                      <m:sSubPr>
                        <m:ctrlPr>
                          <a:rPr lang="en-CA" sz="2400" i="1">
                            <a:latin typeface="Cambria Math" panose="02040503050406030204" pitchFamily="18" charset="0"/>
                          </a:rPr>
                        </m:ctrlPr>
                      </m:sSubPr>
                      <m:e>
                        <m:r>
                          <a:rPr lang="en-CA" sz="2400" i="1">
                            <a:latin typeface="Cambria Math" panose="02040503050406030204" pitchFamily="18" charset="0"/>
                          </a:rPr>
                          <m:t>𝑇</m:t>
                        </m:r>
                      </m:e>
                      <m:sub>
                        <m:r>
                          <a:rPr lang="en-CA" sz="2400" i="1">
                            <a:latin typeface="Cambria Math" panose="02040503050406030204" pitchFamily="18" charset="0"/>
                          </a:rPr>
                          <m:t>𝑓</m:t>
                        </m:r>
                      </m:sub>
                    </m:sSub>
                    <m:r>
                      <a:rPr lang="en-CA" sz="2400" i="1">
                        <a:latin typeface="Cambria Math" panose="02040503050406030204" pitchFamily="18" charset="0"/>
                      </a:rPr>
                      <m:t>=</m:t>
                    </m:r>
                    <m:f>
                      <m:fPr>
                        <m:ctrlPr>
                          <a:rPr lang="en-CA" sz="2400" i="1">
                            <a:latin typeface="Cambria Math" panose="02040503050406030204" pitchFamily="18" charset="0"/>
                          </a:rPr>
                        </m:ctrlPr>
                      </m:fPr>
                      <m:num>
                        <m:r>
                          <a:rPr lang="en-CA" sz="2400" i="1">
                            <a:latin typeface="Cambria Math" panose="02040503050406030204" pitchFamily="18" charset="0"/>
                          </a:rPr>
                          <m:t>9</m:t>
                        </m:r>
                      </m:num>
                      <m:den>
                        <m:r>
                          <a:rPr lang="en-CA" sz="2400" i="1">
                            <a:latin typeface="Cambria Math" panose="02040503050406030204" pitchFamily="18" charset="0"/>
                          </a:rPr>
                          <m:t>4</m:t>
                        </m:r>
                        <m:r>
                          <a:rPr lang="en-CA" sz="2400" i="1">
                            <a:latin typeface="Cambria Math" panose="02040503050406030204" pitchFamily="18" charset="0"/>
                          </a:rPr>
                          <m:t>𝐵𝑂𝐿𝑇𝑆</m:t>
                        </m:r>
                      </m:den>
                    </m:f>
                    <m:r>
                      <a:rPr lang="en-CA" sz="2400" i="1">
                        <a:latin typeface="Cambria Math" panose="02040503050406030204" pitchFamily="18" charset="0"/>
                      </a:rPr>
                      <m:t>+30=32</m:t>
                    </m:r>
                    <m:r>
                      <a:rPr lang="en-CA" sz="2400" i="1">
                        <a:latin typeface="Cambria Math" panose="02040503050406030204" pitchFamily="18" charset="0"/>
                      </a:rPr>
                      <m:t>𝑘𝑁</m:t>
                    </m:r>
                    <m:r>
                      <a:rPr lang="en-CA" sz="2400" i="1">
                        <a:latin typeface="Cambria Math" panose="02040503050406030204" pitchFamily="18" charset="0"/>
                      </a:rPr>
                      <m:t>/</m:t>
                    </m:r>
                    <m:r>
                      <a:rPr lang="en-CA" sz="2400" i="1">
                        <a:latin typeface="Cambria Math" panose="02040503050406030204" pitchFamily="18" charset="0"/>
                      </a:rPr>
                      <m:t>𝐵𝑂𝐿𝑇</m:t>
                    </m:r>
                  </m:oMath>
                </a14:m>
                <a:endParaRPr lang="en-CA" sz="2400" dirty="0">
                  <a:latin typeface="Century Gothic" panose="020B0502020202020204" pitchFamily="34" charset="0"/>
                </a:endParaRPr>
              </a:p>
              <a:p>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𝑉</m:t>
                        </m:r>
                      </m:e>
                      <m:sub>
                        <m:r>
                          <a:rPr lang="en-CA" sz="2400" i="1">
                            <a:latin typeface="Cambria Math" panose="02040503050406030204" pitchFamily="18" charset="0"/>
                          </a:rPr>
                          <m:t>𝑟</m:t>
                        </m:r>
                      </m:sub>
                    </m:sSub>
                    <m:r>
                      <a:rPr lang="en-CA" sz="2400" i="1">
                        <a:latin typeface="Cambria Math" panose="02040503050406030204" pitchFamily="18" charset="0"/>
                      </a:rPr>
                      <m:t>=107</m:t>
                    </m:r>
                    <m:r>
                      <a:rPr lang="en-CA" sz="2400" i="1">
                        <a:latin typeface="Cambria Math" panose="02040503050406030204" pitchFamily="18" charset="0"/>
                      </a:rPr>
                      <m:t>𝑥</m:t>
                    </m:r>
                    <m:r>
                      <a:rPr lang="en-CA" sz="2400" i="1">
                        <a:latin typeface="Cambria Math" panose="02040503050406030204" pitchFamily="18" charset="0"/>
                      </a:rPr>
                      <m:t>0.91</m:t>
                    </m:r>
                    <m:r>
                      <a:rPr lang="en-CA" sz="2400" i="1">
                        <a:latin typeface="Cambria Math" panose="02040503050406030204" pitchFamily="18" charset="0"/>
                      </a:rPr>
                      <m:t>𝑥</m:t>
                    </m:r>
                    <m:r>
                      <a:rPr lang="en-CA" sz="2400" i="1">
                        <a:latin typeface="Cambria Math" panose="02040503050406030204" pitchFamily="18" charset="0"/>
                      </a:rPr>
                      <m:t>0.56=</m:t>
                    </m:r>
                    <m:f>
                      <m:fPr>
                        <m:type m:val="lin"/>
                        <m:ctrlPr>
                          <a:rPr lang="en-CA" sz="2400" i="1">
                            <a:latin typeface="Cambria Math" panose="02040503050406030204" pitchFamily="18" charset="0"/>
                          </a:rPr>
                        </m:ctrlPr>
                      </m:fPr>
                      <m:num>
                        <m:r>
                          <a:rPr lang="en-CA" sz="2400" i="1">
                            <a:latin typeface="Cambria Math" panose="02040503050406030204" pitchFamily="18" charset="0"/>
                          </a:rPr>
                          <m:t>54.5</m:t>
                        </m:r>
                        <m:r>
                          <a:rPr lang="en-CA" sz="2400" i="1">
                            <a:latin typeface="Cambria Math" panose="02040503050406030204" pitchFamily="18" charset="0"/>
                          </a:rPr>
                          <m:t>𝑘𝑁</m:t>
                        </m:r>
                      </m:num>
                      <m:den>
                        <m:r>
                          <a:rPr lang="en-CA" sz="2400" i="1">
                            <a:latin typeface="Cambria Math" panose="02040503050406030204" pitchFamily="18" charset="0"/>
                          </a:rPr>
                          <m:t>𝐵𝑂𝐿𝑇</m:t>
                        </m:r>
                        <m:r>
                          <a:rPr lang="en-CA" sz="2400" i="1">
                            <a:latin typeface="Cambria Math" panose="02040503050406030204" pitchFamily="18" charset="0"/>
                          </a:rPr>
                          <m:t> </m:t>
                        </m:r>
                      </m:den>
                    </m:f>
                    <m:r>
                      <a:rPr lang="en-CA" sz="2400" i="1">
                        <a:latin typeface="Cambria Math" panose="02040503050406030204" pitchFamily="18" charset="0"/>
                      </a:rPr>
                      <m:t>&gt;</m:t>
                    </m:r>
                    <m:sSub>
                      <m:sSubPr>
                        <m:ctrlPr>
                          <a:rPr lang="en-CA" sz="2400" i="1">
                            <a:latin typeface="Cambria Math" panose="02040503050406030204" pitchFamily="18" charset="0"/>
                          </a:rPr>
                        </m:ctrlPr>
                      </m:sSubPr>
                      <m:e>
                        <m:r>
                          <a:rPr lang="en-CA" sz="2400" i="1">
                            <a:latin typeface="Cambria Math" panose="02040503050406030204" pitchFamily="18" charset="0"/>
                          </a:rPr>
                          <m:t>𝑉</m:t>
                        </m:r>
                      </m:e>
                      <m:sub>
                        <m:r>
                          <a:rPr lang="en-CA" sz="2400" i="1">
                            <a:latin typeface="Cambria Math" panose="02040503050406030204" pitchFamily="18" charset="0"/>
                          </a:rPr>
                          <m:t>𝑓</m:t>
                        </m:r>
                      </m:sub>
                    </m:sSub>
                    <m:r>
                      <a:rPr lang="en-CA" sz="2400" i="1">
                        <a:latin typeface="Cambria Math" panose="02040503050406030204" pitchFamily="18" charset="0"/>
                      </a:rPr>
                      <m:t>=</m:t>
                    </m:r>
                    <m:f>
                      <m:fPr>
                        <m:ctrlPr>
                          <a:rPr lang="en-CA" sz="2400" i="1">
                            <a:latin typeface="Cambria Math" panose="02040503050406030204" pitchFamily="18" charset="0"/>
                          </a:rPr>
                        </m:ctrlPr>
                      </m:fPr>
                      <m:num>
                        <m:r>
                          <a:rPr lang="en-CA" sz="2400" i="1">
                            <a:latin typeface="Cambria Math" panose="02040503050406030204" pitchFamily="18" charset="0"/>
                          </a:rPr>
                          <m:t>87</m:t>
                        </m:r>
                      </m:num>
                      <m:den>
                        <m:r>
                          <a:rPr lang="en-CA" sz="2400" i="1">
                            <a:latin typeface="Cambria Math" panose="02040503050406030204" pitchFamily="18" charset="0"/>
                          </a:rPr>
                          <m:t>4</m:t>
                        </m:r>
                        <m:r>
                          <a:rPr lang="en-CA" sz="2400" i="1">
                            <a:latin typeface="Cambria Math" panose="02040503050406030204" pitchFamily="18" charset="0"/>
                          </a:rPr>
                          <m:t>𝐵𝑂𝐿𝑇𝑆</m:t>
                        </m:r>
                      </m:den>
                    </m:f>
                    <m:r>
                      <a:rPr lang="en-CA" sz="2400" i="1">
                        <a:latin typeface="Cambria Math" panose="02040503050406030204" pitchFamily="18" charset="0"/>
                      </a:rPr>
                      <m:t>=22</m:t>
                    </m:r>
                    <m:r>
                      <a:rPr lang="en-CA" sz="2400" i="1">
                        <a:latin typeface="Cambria Math" panose="02040503050406030204" pitchFamily="18" charset="0"/>
                      </a:rPr>
                      <m:t>𝑘𝑁</m:t>
                    </m:r>
                    <m:r>
                      <a:rPr lang="en-CA" sz="2400" i="1">
                        <a:latin typeface="Cambria Math" panose="02040503050406030204" pitchFamily="18" charset="0"/>
                      </a:rPr>
                      <m:t>/</m:t>
                    </m:r>
                    <m:r>
                      <a:rPr lang="en-CA" sz="2400" i="1">
                        <a:latin typeface="Cambria Math" panose="02040503050406030204" pitchFamily="18" charset="0"/>
                      </a:rPr>
                      <m:t>𝐵𝑂𝐿𝑇</m:t>
                    </m:r>
                  </m:oMath>
                </a14:m>
                <a:endParaRPr lang="en-CA" sz="2400" dirty="0">
                  <a:latin typeface="Century Gothic" panose="020B0502020202020204" pitchFamily="34" charset="0"/>
                </a:endParaRPr>
              </a:p>
              <a:p>
                <a:pPr marL="0" indent="0">
                  <a:buNone/>
                </a:pPr>
                <a:r>
                  <a:rPr lang="en-CA" sz="2400" dirty="0">
                    <a:latin typeface="Century Gothic" panose="020B0502020202020204" pitchFamily="34" charset="0"/>
                  </a:rPr>
                  <a:t>Unity Check:</a:t>
                </a:r>
              </a:p>
              <a:p>
                <a:r>
                  <a:rPr lang="en-CA" sz="2400" i="1" dirty="0">
                    <a:latin typeface="Century Gothic" panose="020B0502020202020204" pitchFamily="34" charset="0"/>
                  </a:rPr>
                  <a:t> </a:t>
                </a:r>
                <a14:m>
                  <m:oMath xmlns:m="http://schemas.openxmlformats.org/officeDocument/2006/math">
                    <m:sSup>
                      <m:sSupPr>
                        <m:ctrlPr>
                          <a:rPr lang="en-CA" sz="2400" i="1">
                            <a:latin typeface="Cambria Math" panose="02040503050406030204" pitchFamily="18" charset="0"/>
                          </a:rPr>
                        </m:ctrlPr>
                      </m:sSupPr>
                      <m:e>
                        <m:d>
                          <m:dPr>
                            <m:ctrlPr>
                              <a:rPr lang="en-CA" sz="2400" i="1">
                                <a:latin typeface="Cambria Math" panose="02040503050406030204" pitchFamily="18" charset="0"/>
                              </a:rPr>
                            </m:ctrlPr>
                          </m:dPr>
                          <m:e>
                            <m:f>
                              <m:fPr>
                                <m:ctrlPr>
                                  <a:rPr lang="en-CA" sz="2400" i="1">
                                    <a:latin typeface="Cambria Math" panose="02040503050406030204" pitchFamily="18" charset="0"/>
                                  </a:rPr>
                                </m:ctrlPr>
                              </m:fPr>
                              <m:num>
                                <m:r>
                                  <a:rPr lang="en-CA" sz="2400" i="1">
                                    <a:latin typeface="Cambria Math" panose="02040503050406030204" pitchFamily="18" charset="0"/>
                                  </a:rPr>
                                  <m:t>32</m:t>
                                </m:r>
                              </m:num>
                              <m:den>
                                <m:r>
                                  <a:rPr lang="en-CA" sz="2400" i="1">
                                    <a:latin typeface="Cambria Math" panose="02040503050406030204" pitchFamily="18" charset="0"/>
                                  </a:rPr>
                                  <m:t>44</m:t>
                                </m:r>
                              </m:den>
                            </m:f>
                          </m:e>
                        </m:d>
                      </m:e>
                      <m:sup>
                        <m:f>
                          <m:fPr>
                            <m:ctrlPr>
                              <a:rPr lang="en-CA" sz="2400" i="1">
                                <a:latin typeface="Cambria Math" panose="02040503050406030204" pitchFamily="18" charset="0"/>
                              </a:rPr>
                            </m:ctrlPr>
                          </m:fPr>
                          <m:num>
                            <m:r>
                              <a:rPr lang="en-CA" sz="2400" i="1">
                                <a:latin typeface="Cambria Math" panose="02040503050406030204" pitchFamily="18" charset="0"/>
                              </a:rPr>
                              <m:t>5</m:t>
                            </m:r>
                          </m:num>
                          <m:den>
                            <m:r>
                              <a:rPr lang="en-CA" sz="2400" i="1">
                                <a:latin typeface="Cambria Math" panose="02040503050406030204" pitchFamily="18" charset="0"/>
                              </a:rPr>
                              <m:t>3</m:t>
                            </m:r>
                          </m:den>
                        </m:f>
                      </m:sup>
                    </m:sSup>
                    <m:r>
                      <a:rPr lang="en-CA" sz="2400" i="1">
                        <a:latin typeface="Cambria Math" panose="02040503050406030204" pitchFamily="18" charset="0"/>
                      </a:rPr>
                      <m:t>+ </m:t>
                    </m:r>
                    <m:sSup>
                      <m:sSupPr>
                        <m:ctrlPr>
                          <a:rPr lang="en-CA" sz="2400" i="1">
                            <a:latin typeface="Cambria Math" panose="02040503050406030204" pitchFamily="18" charset="0"/>
                          </a:rPr>
                        </m:ctrlPr>
                      </m:sSupPr>
                      <m:e>
                        <m:d>
                          <m:dPr>
                            <m:ctrlPr>
                              <a:rPr lang="en-CA" sz="2400" i="1">
                                <a:latin typeface="Cambria Math" panose="02040503050406030204" pitchFamily="18" charset="0"/>
                              </a:rPr>
                            </m:ctrlPr>
                          </m:dPr>
                          <m:e>
                            <m:f>
                              <m:fPr>
                                <m:ctrlPr>
                                  <a:rPr lang="en-CA" sz="2400" i="1">
                                    <a:latin typeface="Cambria Math" panose="02040503050406030204" pitchFamily="18" charset="0"/>
                                  </a:rPr>
                                </m:ctrlPr>
                              </m:fPr>
                              <m:num>
                                <m:r>
                                  <a:rPr lang="en-CA" sz="2400" i="1">
                                    <a:latin typeface="Cambria Math" panose="02040503050406030204" pitchFamily="18" charset="0"/>
                                  </a:rPr>
                                  <m:t>22</m:t>
                                </m:r>
                              </m:num>
                              <m:den>
                                <m:r>
                                  <a:rPr lang="en-CA" sz="2400" i="1">
                                    <a:latin typeface="Cambria Math" panose="02040503050406030204" pitchFamily="18" charset="0"/>
                                  </a:rPr>
                                  <m:t>54.5</m:t>
                                </m:r>
                              </m:den>
                            </m:f>
                          </m:e>
                        </m:d>
                      </m:e>
                      <m:sup>
                        <m:f>
                          <m:fPr>
                            <m:ctrlPr>
                              <a:rPr lang="en-CA" sz="2400" i="1">
                                <a:latin typeface="Cambria Math" panose="02040503050406030204" pitchFamily="18" charset="0"/>
                              </a:rPr>
                            </m:ctrlPr>
                          </m:fPr>
                          <m:num>
                            <m:r>
                              <a:rPr lang="en-CA" sz="2400" i="1">
                                <a:latin typeface="Cambria Math" panose="02040503050406030204" pitchFamily="18" charset="0"/>
                              </a:rPr>
                              <m:t>5</m:t>
                            </m:r>
                          </m:num>
                          <m:den>
                            <m:r>
                              <a:rPr lang="en-CA" sz="2400" i="1">
                                <a:latin typeface="Cambria Math" panose="02040503050406030204" pitchFamily="18" charset="0"/>
                              </a:rPr>
                              <m:t>3</m:t>
                            </m:r>
                          </m:den>
                        </m:f>
                      </m:sup>
                    </m:sSup>
                    <m:r>
                      <a:rPr lang="en-CA" sz="2400" i="1">
                        <a:latin typeface="Cambria Math" panose="02040503050406030204" pitchFamily="18" charset="0"/>
                      </a:rPr>
                      <m:t>=0.81&lt;1.0 </m:t>
                    </m:r>
                    <m:r>
                      <a:rPr lang="en-CA" sz="2400" i="1">
                        <a:latin typeface="Cambria Math" panose="02040503050406030204" pitchFamily="18" charset="0"/>
                      </a:rPr>
                      <m:t>𝑂𝐾</m:t>
                    </m:r>
                  </m:oMath>
                </a14:m>
                <a:endParaRPr lang="en-CA" sz="2400" dirty="0">
                  <a:latin typeface="Century Gothic" panose="020B0502020202020204" pitchFamily="34" charset="0"/>
                </a:endParaRPr>
              </a:p>
            </p:txBody>
          </p:sp>
        </mc:Choice>
        <mc:Fallback xmlns="">
          <p:sp>
            <p:nvSpPr>
              <p:cNvPr id="7" name="Content Placeholder 2">
                <a:extLst>
                  <a:ext uri="{FF2B5EF4-FFF2-40B4-BE49-F238E27FC236}">
                    <a16:creationId xmlns:a16="http://schemas.microsoft.com/office/drawing/2014/main" id="{FA2D0D6C-2370-44D8-8146-C5AC955178BC}"/>
                  </a:ext>
                </a:extLst>
              </p:cNvPr>
              <p:cNvSpPr>
                <a:spLocks noGrp="1" noRot="1" noChangeAspect="1" noMove="1" noResize="1" noEditPoints="1" noAdjustHandles="1" noChangeArrowheads="1" noChangeShapeType="1" noTextEdit="1"/>
              </p:cNvSpPr>
              <p:nvPr>
                <p:ph idx="1"/>
              </p:nvPr>
            </p:nvSpPr>
            <p:spPr>
              <a:xfrm>
                <a:off x="609600" y="1104627"/>
                <a:ext cx="11068050" cy="5432651"/>
              </a:xfrm>
              <a:blipFill>
                <a:blip r:embed="rId3"/>
                <a:stretch>
                  <a:fillRect l="-826" t="-1571" b="-898"/>
                </a:stretch>
              </a:blipFill>
            </p:spPr>
            <p:txBody>
              <a:bodyPr/>
              <a:lstStyle/>
              <a:p>
                <a:r>
                  <a:rPr lang="en-CA">
                    <a:noFill/>
                  </a:rPr>
                  <a:t> </a:t>
                </a:r>
              </a:p>
            </p:txBody>
          </p:sp>
        </mc:Fallback>
      </mc:AlternateContent>
      <p:cxnSp>
        <p:nvCxnSpPr>
          <p:cNvPr id="13" name="Straight Arrow Connector 12">
            <a:extLst>
              <a:ext uri="{FF2B5EF4-FFF2-40B4-BE49-F238E27FC236}">
                <a16:creationId xmlns:a16="http://schemas.microsoft.com/office/drawing/2014/main" id="{F78E37AB-F783-4A1B-A8C7-C0D070CF031D}"/>
              </a:ext>
            </a:extLst>
          </p:cNvPr>
          <p:cNvCxnSpPr>
            <a:cxnSpLocks/>
          </p:cNvCxnSpPr>
          <p:nvPr/>
        </p:nvCxnSpPr>
        <p:spPr bwMode="auto">
          <a:xfrm flipV="1">
            <a:off x="11280576" y="3066777"/>
            <a:ext cx="397074" cy="434231"/>
          </a:xfrm>
          <a:prstGeom prst="straightConnector1">
            <a:avLst/>
          </a:prstGeom>
          <a:solidFill>
            <a:schemeClr val="accent1"/>
          </a:solidFill>
          <a:ln w="38100" cap="flat" cmpd="sng" algn="ctr">
            <a:solidFill>
              <a:schemeClr val="bg1"/>
            </a:solidFill>
            <a:prstDash val="solid"/>
            <a:round/>
            <a:headEnd type="none" w="med" len="med"/>
            <a:tailEnd type="oval" w="med" len="med"/>
          </a:ln>
          <a:effectLst/>
        </p:spPr>
      </p:cxnSp>
      <p:cxnSp>
        <p:nvCxnSpPr>
          <p:cNvPr id="17" name="Straight Arrow Connector 16">
            <a:extLst>
              <a:ext uri="{FF2B5EF4-FFF2-40B4-BE49-F238E27FC236}">
                <a16:creationId xmlns:a16="http://schemas.microsoft.com/office/drawing/2014/main" id="{6CE1F46E-C5BB-4F51-8460-6D19634F72AE}"/>
              </a:ext>
            </a:extLst>
          </p:cNvPr>
          <p:cNvCxnSpPr>
            <a:cxnSpLocks/>
          </p:cNvCxnSpPr>
          <p:nvPr/>
        </p:nvCxnSpPr>
        <p:spPr bwMode="auto">
          <a:xfrm flipV="1">
            <a:off x="10704512" y="4581128"/>
            <a:ext cx="807099" cy="351177"/>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6" name="Title 4">
            <a:extLst>
              <a:ext uri="{FF2B5EF4-FFF2-40B4-BE49-F238E27FC236}">
                <a16:creationId xmlns:a16="http://schemas.microsoft.com/office/drawing/2014/main" id="{59A33895-8905-4346-A0BB-E3CA3F766F1C}"/>
              </a:ext>
            </a:extLst>
          </p:cNvPr>
          <p:cNvSpPr txBox="1">
            <a:spLocks/>
          </p:cNvSpPr>
          <p:nvPr/>
        </p:nvSpPr>
        <p:spPr bwMode="auto">
          <a:xfrm>
            <a:off x="9103057" y="-74013"/>
            <a:ext cx="3089945"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 Connection Design</a:t>
            </a:r>
          </a:p>
        </p:txBody>
      </p:sp>
    </p:spTree>
    <p:extLst>
      <p:ext uri="{BB962C8B-B14F-4D97-AF65-F5344CB8AC3E}">
        <p14:creationId xmlns:p14="http://schemas.microsoft.com/office/powerpoint/2010/main" val="260688966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CONNECTION DESIGN – GIRDER-TO-BEARING</a:t>
            </a:r>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FA2D0D6C-2370-44D8-8146-C5AC955178BC}"/>
                  </a:ext>
                </a:extLst>
              </p:cNvPr>
              <p:cNvSpPr>
                <a:spLocks noGrp="1"/>
              </p:cNvSpPr>
              <p:nvPr>
                <p:ph idx="1"/>
              </p:nvPr>
            </p:nvSpPr>
            <p:spPr>
              <a:xfrm>
                <a:off x="609600" y="1104627"/>
                <a:ext cx="11068050" cy="5432651"/>
              </a:xfrm>
            </p:spPr>
            <p:txBody>
              <a:bodyPr>
                <a:noAutofit/>
              </a:bodyPr>
              <a:lstStyle/>
              <a:p>
                <a:pPr marL="0" indent="0">
                  <a:buNone/>
                </a:pPr>
                <a:r>
                  <a:rPr lang="en-CA" sz="2400" b="1" u="sng" dirty="0">
                    <a:latin typeface="Century Gothic" panose="020B0502020202020204" pitchFamily="34" charset="0"/>
                  </a:rPr>
                  <a:t>Anchor bolts (Clause 10 O86-01)</a:t>
                </a:r>
              </a:p>
              <a:p>
                <a:pPr marL="0" indent="0">
                  <a:buNone/>
                </a:pPr>
                <a:r>
                  <a:rPr lang="en-CA" sz="2400" i="1" dirty="0">
                    <a:latin typeface="Century Gothic" panose="020B0502020202020204" pitchFamily="34" charset="0"/>
                  </a:rPr>
                  <a:t> </a:t>
                </a:r>
                <a:r>
                  <a:rPr lang="en-CA" sz="2400" dirty="0">
                    <a:latin typeface="Century Gothic" panose="020B0502020202020204" pitchFamily="34" charset="0"/>
                  </a:rPr>
                  <a:t>Anchor bolt strength</a:t>
                </a:r>
              </a:p>
              <a:p>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𝑇</m:t>
                        </m:r>
                      </m:e>
                      <m:sub>
                        <m:r>
                          <a:rPr lang="en-CA" sz="2400" i="1">
                            <a:latin typeface="Cambria Math" panose="02040503050406030204" pitchFamily="18" charset="0"/>
                          </a:rPr>
                          <m:t>𝑟</m:t>
                        </m:r>
                      </m:sub>
                    </m:sSub>
                    <m:r>
                      <a:rPr lang="en-CA" sz="2400" i="1">
                        <a:latin typeface="Cambria Math" panose="02040503050406030204" pitchFamily="18" charset="0"/>
                      </a:rPr>
                      <m:t>=66</m:t>
                    </m:r>
                    <m:r>
                      <a:rPr lang="en-CA" sz="2400" i="1">
                        <a:latin typeface="Cambria Math" panose="02040503050406030204" pitchFamily="18" charset="0"/>
                      </a:rPr>
                      <m:t>𝑘𝑁</m:t>
                    </m:r>
                    <m:r>
                      <a:rPr lang="en-CA" sz="2400" i="1">
                        <a:latin typeface="Cambria Math" panose="02040503050406030204" pitchFamily="18" charset="0"/>
                      </a:rPr>
                      <m:t>&gt;</m:t>
                    </m:r>
                    <m:sSub>
                      <m:sSubPr>
                        <m:ctrlPr>
                          <a:rPr lang="en-CA" sz="2400" i="1">
                            <a:latin typeface="Cambria Math" panose="02040503050406030204" pitchFamily="18" charset="0"/>
                          </a:rPr>
                        </m:ctrlPr>
                      </m:sSubPr>
                      <m:e>
                        <m:r>
                          <a:rPr lang="en-CA" sz="2400" i="1">
                            <a:latin typeface="Cambria Math" panose="02040503050406030204" pitchFamily="18" charset="0"/>
                          </a:rPr>
                          <m:t>𝑇</m:t>
                        </m:r>
                      </m:e>
                      <m:sub>
                        <m:r>
                          <a:rPr lang="en-CA" sz="2400" i="1">
                            <a:latin typeface="Cambria Math" panose="02040503050406030204" pitchFamily="18" charset="0"/>
                          </a:rPr>
                          <m:t>𝑓</m:t>
                        </m:r>
                      </m:sub>
                    </m:sSub>
                    <m:r>
                      <a:rPr lang="en-CA" sz="2400" i="1">
                        <a:latin typeface="Cambria Math" panose="02040503050406030204" pitchFamily="18" charset="0"/>
                      </a:rPr>
                      <m:t>=32</m:t>
                    </m:r>
                    <m:r>
                      <a:rPr lang="en-CA" sz="2400" i="1">
                        <a:latin typeface="Cambria Math" panose="02040503050406030204" pitchFamily="18" charset="0"/>
                      </a:rPr>
                      <m:t>𝑘𝑁</m:t>
                    </m:r>
                  </m:oMath>
                </a14:m>
                <a:endParaRPr lang="en-CA" sz="2400" dirty="0">
                  <a:latin typeface="Century Gothic" panose="020B0502020202020204" pitchFamily="34" charset="0"/>
                </a:endParaRPr>
              </a:p>
              <a:p>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𝑉</m:t>
                        </m:r>
                      </m:e>
                      <m:sub>
                        <m:r>
                          <a:rPr lang="en-CA" sz="2400" i="1">
                            <a:latin typeface="Cambria Math" panose="02040503050406030204" pitchFamily="18" charset="0"/>
                          </a:rPr>
                          <m:t>𝑟</m:t>
                        </m:r>
                      </m:sub>
                    </m:sSub>
                    <m:r>
                      <a:rPr lang="en-CA" sz="2400" i="1">
                        <a:latin typeface="Cambria Math" panose="02040503050406030204" pitchFamily="18" charset="0"/>
                      </a:rPr>
                      <m:t>=34</m:t>
                    </m:r>
                    <m:r>
                      <a:rPr lang="en-CA" sz="2400" i="1">
                        <a:latin typeface="Cambria Math" panose="02040503050406030204" pitchFamily="18" charset="0"/>
                      </a:rPr>
                      <m:t>𝑘𝑁</m:t>
                    </m:r>
                    <m:r>
                      <a:rPr lang="en-CA" sz="2400" i="1">
                        <a:latin typeface="Cambria Math" panose="02040503050406030204" pitchFamily="18" charset="0"/>
                      </a:rPr>
                      <m:t>&gt;</m:t>
                    </m:r>
                    <m:sSub>
                      <m:sSubPr>
                        <m:ctrlPr>
                          <a:rPr lang="en-CA" sz="2400" i="1">
                            <a:latin typeface="Cambria Math" panose="02040503050406030204" pitchFamily="18" charset="0"/>
                          </a:rPr>
                        </m:ctrlPr>
                      </m:sSubPr>
                      <m:e>
                        <m:r>
                          <a:rPr lang="en-CA" sz="2400" i="1">
                            <a:latin typeface="Cambria Math" panose="02040503050406030204" pitchFamily="18" charset="0"/>
                          </a:rPr>
                          <m:t>𝑉</m:t>
                        </m:r>
                      </m:e>
                      <m:sub>
                        <m:r>
                          <a:rPr lang="en-CA" sz="2400" i="1">
                            <a:latin typeface="Cambria Math" panose="02040503050406030204" pitchFamily="18" charset="0"/>
                          </a:rPr>
                          <m:t>𝑓</m:t>
                        </m:r>
                      </m:sub>
                    </m:sSub>
                    <m:r>
                      <a:rPr lang="en-CA" sz="2400" i="1">
                        <a:latin typeface="Cambria Math" panose="02040503050406030204" pitchFamily="18" charset="0"/>
                      </a:rPr>
                      <m:t>=22</m:t>
                    </m:r>
                    <m:r>
                      <a:rPr lang="en-CA" sz="2400" i="1">
                        <a:latin typeface="Cambria Math" panose="02040503050406030204" pitchFamily="18" charset="0"/>
                      </a:rPr>
                      <m:t>𝑘𝑁</m:t>
                    </m:r>
                  </m:oMath>
                </a14:m>
                <a:endParaRPr lang="en-CA" sz="2400" dirty="0">
                  <a:latin typeface="Century Gothic" panose="020B0502020202020204" pitchFamily="34" charset="0"/>
                </a:endParaRPr>
              </a:p>
              <a:p>
                <a:pPr marL="0" indent="0">
                  <a:buNone/>
                </a:pPr>
                <a:r>
                  <a:rPr lang="en-CA" sz="2400" dirty="0">
                    <a:latin typeface="Century Gothic" panose="020B0502020202020204" pitchFamily="34" charset="0"/>
                  </a:rPr>
                  <a:t>∴ Use 4-19 Ø galvanized anchor bolt with 170 MIN. Embed</a:t>
                </a:r>
              </a:p>
              <a:p>
                <a:pPr marL="0" indent="0">
                  <a:buNone/>
                </a:pPr>
                <a:r>
                  <a:rPr lang="en-CA" sz="2400" dirty="0">
                    <a:latin typeface="Century Gothic" panose="020B0502020202020204" pitchFamily="34" charset="0"/>
                  </a:rPr>
                  <a:t>Note: Check bearing plate thickness for gravity and uplift forces</a:t>
                </a:r>
              </a:p>
              <a:p>
                <a:pPr marL="0" indent="0">
                  <a:buNone/>
                </a:pPr>
                <a:endParaRPr lang="en-CA" sz="2400" dirty="0">
                  <a:latin typeface="Century Gothic" panose="020B0502020202020204" pitchFamily="34" charset="0"/>
                </a:endParaRPr>
              </a:p>
            </p:txBody>
          </p:sp>
        </mc:Choice>
        <mc:Fallback xmlns="">
          <p:sp>
            <p:nvSpPr>
              <p:cNvPr id="7" name="Content Placeholder 2">
                <a:extLst>
                  <a:ext uri="{FF2B5EF4-FFF2-40B4-BE49-F238E27FC236}">
                    <a16:creationId xmlns:a16="http://schemas.microsoft.com/office/drawing/2014/main" id="{FA2D0D6C-2370-44D8-8146-C5AC955178BC}"/>
                  </a:ext>
                </a:extLst>
              </p:cNvPr>
              <p:cNvSpPr>
                <a:spLocks noGrp="1" noRot="1" noChangeAspect="1" noMove="1" noResize="1" noEditPoints="1" noAdjustHandles="1" noChangeArrowheads="1" noChangeShapeType="1" noTextEdit="1"/>
              </p:cNvSpPr>
              <p:nvPr>
                <p:ph idx="1"/>
              </p:nvPr>
            </p:nvSpPr>
            <p:spPr>
              <a:xfrm>
                <a:off x="609600" y="1104627"/>
                <a:ext cx="11068050" cy="5432651"/>
              </a:xfrm>
              <a:blipFill>
                <a:blip r:embed="rId3"/>
                <a:stretch>
                  <a:fillRect l="-826" t="-1571"/>
                </a:stretch>
              </a:blipFill>
            </p:spPr>
            <p:txBody>
              <a:bodyPr/>
              <a:lstStyle/>
              <a:p>
                <a:r>
                  <a:rPr lang="en-CA">
                    <a:noFill/>
                  </a:rPr>
                  <a:t> </a:t>
                </a:r>
              </a:p>
            </p:txBody>
          </p:sp>
        </mc:Fallback>
      </mc:AlternateContent>
      <p:cxnSp>
        <p:nvCxnSpPr>
          <p:cNvPr id="13" name="Straight Arrow Connector 12">
            <a:extLst>
              <a:ext uri="{FF2B5EF4-FFF2-40B4-BE49-F238E27FC236}">
                <a16:creationId xmlns:a16="http://schemas.microsoft.com/office/drawing/2014/main" id="{F78E37AB-F783-4A1B-A8C7-C0D070CF031D}"/>
              </a:ext>
            </a:extLst>
          </p:cNvPr>
          <p:cNvCxnSpPr>
            <a:cxnSpLocks/>
          </p:cNvCxnSpPr>
          <p:nvPr/>
        </p:nvCxnSpPr>
        <p:spPr bwMode="auto">
          <a:xfrm flipV="1">
            <a:off x="11280576" y="3066777"/>
            <a:ext cx="397074" cy="434231"/>
          </a:xfrm>
          <a:prstGeom prst="straightConnector1">
            <a:avLst/>
          </a:prstGeom>
          <a:solidFill>
            <a:schemeClr val="accent1"/>
          </a:solidFill>
          <a:ln w="38100" cap="flat" cmpd="sng" algn="ctr">
            <a:solidFill>
              <a:schemeClr val="bg1"/>
            </a:solidFill>
            <a:prstDash val="solid"/>
            <a:round/>
            <a:headEnd type="none" w="med" len="med"/>
            <a:tailEnd type="oval" w="med" len="med"/>
          </a:ln>
          <a:effectLst/>
        </p:spPr>
      </p:cxnSp>
      <p:cxnSp>
        <p:nvCxnSpPr>
          <p:cNvPr id="17" name="Straight Arrow Connector 16">
            <a:extLst>
              <a:ext uri="{FF2B5EF4-FFF2-40B4-BE49-F238E27FC236}">
                <a16:creationId xmlns:a16="http://schemas.microsoft.com/office/drawing/2014/main" id="{6CE1F46E-C5BB-4F51-8460-6D19634F72AE}"/>
              </a:ext>
            </a:extLst>
          </p:cNvPr>
          <p:cNvCxnSpPr>
            <a:cxnSpLocks/>
          </p:cNvCxnSpPr>
          <p:nvPr/>
        </p:nvCxnSpPr>
        <p:spPr bwMode="auto">
          <a:xfrm flipV="1">
            <a:off x="10704512" y="4581128"/>
            <a:ext cx="807099" cy="351177"/>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6" name="Title 4">
            <a:extLst>
              <a:ext uri="{FF2B5EF4-FFF2-40B4-BE49-F238E27FC236}">
                <a16:creationId xmlns:a16="http://schemas.microsoft.com/office/drawing/2014/main" id="{93A6532A-6E59-4A32-9E3D-F10C05B43827}"/>
              </a:ext>
            </a:extLst>
          </p:cNvPr>
          <p:cNvSpPr txBox="1">
            <a:spLocks/>
          </p:cNvSpPr>
          <p:nvPr/>
        </p:nvSpPr>
        <p:spPr bwMode="auto">
          <a:xfrm>
            <a:off x="9103057" y="-74013"/>
            <a:ext cx="3089945"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 Connection Design</a:t>
            </a:r>
          </a:p>
        </p:txBody>
      </p:sp>
    </p:spTree>
    <p:extLst>
      <p:ext uri="{BB962C8B-B14F-4D97-AF65-F5344CB8AC3E}">
        <p14:creationId xmlns:p14="http://schemas.microsoft.com/office/powerpoint/2010/main" val="3174706022"/>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CONNECTION DESIGN – GIRDER-TO-BEARING</a:t>
            </a:r>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FA2D0D6C-2370-44D8-8146-C5AC955178BC}"/>
                  </a:ext>
                </a:extLst>
              </p:cNvPr>
              <p:cNvSpPr>
                <a:spLocks noGrp="1"/>
              </p:cNvSpPr>
              <p:nvPr>
                <p:ph idx="1"/>
              </p:nvPr>
            </p:nvSpPr>
            <p:spPr>
              <a:xfrm>
                <a:off x="609600" y="1104627"/>
                <a:ext cx="11068050" cy="5432651"/>
              </a:xfrm>
            </p:spPr>
            <p:txBody>
              <a:bodyPr>
                <a:noAutofit/>
              </a:bodyPr>
              <a:lstStyle/>
              <a:p>
                <a:pPr marL="0" indent="0">
                  <a:buNone/>
                </a:pPr>
                <a:r>
                  <a:rPr lang="en-CA" sz="2400" b="1" u="sng" dirty="0">
                    <a:latin typeface="Century Gothic" panose="020B0502020202020204" pitchFamily="34" charset="0"/>
                  </a:rPr>
                  <a:t>Upper clips (Clause 10 O86-01)</a:t>
                </a:r>
              </a:p>
              <a:p>
                <a:pPr marL="0" indent="0">
                  <a:buNone/>
                </a:pPr>
                <a:r>
                  <a:rPr lang="en-CA" sz="2400" dirty="0">
                    <a:latin typeface="Century Gothic" panose="020B0502020202020204" pitchFamily="34" charset="0"/>
                  </a:rPr>
                  <a:t>Estimate side force:</a:t>
                </a:r>
              </a:p>
              <a:p>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𝑀</m:t>
                        </m:r>
                      </m:e>
                      <m:sub>
                        <m:r>
                          <a:rPr lang="en-CA" sz="2400" b="0" i="1" smtClean="0">
                            <a:latin typeface="Cambria Math" panose="02040503050406030204" pitchFamily="18" charset="0"/>
                          </a:rPr>
                          <m:t>𝑓</m:t>
                        </m:r>
                      </m:sub>
                    </m:sSub>
                    <m:r>
                      <a:rPr lang="en-CA" sz="2400" i="1">
                        <a:latin typeface="Cambria Math" panose="02040503050406030204" pitchFamily="18" charset="0"/>
                      </a:rPr>
                      <m:t>=13</m:t>
                    </m:r>
                    <m:r>
                      <a:rPr lang="en-CA" sz="2400" b="0" i="1" smtClean="0">
                        <a:latin typeface="Cambria Math" panose="02040503050406030204" pitchFamily="18" charset="0"/>
                      </a:rPr>
                      <m:t>0</m:t>
                    </m:r>
                    <m:r>
                      <a:rPr lang="en-CA" sz="2400" i="1">
                        <a:latin typeface="Cambria Math" panose="02040503050406030204" pitchFamily="18" charset="0"/>
                      </a:rPr>
                      <m:t>8</m:t>
                    </m:r>
                    <m:r>
                      <a:rPr lang="en-CA" sz="2400" i="1">
                        <a:latin typeface="Cambria Math" panose="02040503050406030204" pitchFamily="18" charset="0"/>
                      </a:rPr>
                      <m:t>𝑘𝑁</m:t>
                    </m:r>
                    <m:r>
                      <a:rPr lang="en-CA" sz="2400" i="1">
                        <a:latin typeface="Cambria Math" panose="02040503050406030204" pitchFamily="18" charset="0"/>
                      </a:rPr>
                      <m:t>.</m:t>
                    </m:r>
                    <m:r>
                      <a:rPr lang="en-CA" sz="2400" i="1">
                        <a:latin typeface="Cambria Math" panose="02040503050406030204" pitchFamily="18" charset="0"/>
                      </a:rPr>
                      <m:t>𝑚</m:t>
                    </m:r>
                  </m:oMath>
                </a14:m>
                <a:endParaRPr lang="en-CA" sz="2400" dirty="0">
                  <a:latin typeface="Century Gothic" panose="020B0502020202020204" pitchFamily="34" charset="0"/>
                </a:endParaRPr>
              </a:p>
              <a:p>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𝑇</m:t>
                        </m:r>
                      </m:e>
                      <m:sub>
                        <m:r>
                          <a:rPr lang="en-CA" sz="2400" i="1">
                            <a:latin typeface="Cambria Math" panose="02040503050406030204" pitchFamily="18" charset="0"/>
                          </a:rPr>
                          <m:t>𝑓</m:t>
                        </m:r>
                      </m:sub>
                    </m:sSub>
                    <m:r>
                      <a:rPr lang="en-CA" sz="2400" i="1">
                        <a:latin typeface="Cambria Math" panose="02040503050406030204" pitchFamily="18" charset="0"/>
                      </a:rPr>
                      <m:t>=</m:t>
                    </m:r>
                    <m:sSub>
                      <m:sSubPr>
                        <m:ctrlPr>
                          <a:rPr lang="en-CA" sz="2400" i="1">
                            <a:latin typeface="Cambria Math" panose="02040503050406030204" pitchFamily="18" charset="0"/>
                          </a:rPr>
                        </m:ctrlPr>
                      </m:sSubPr>
                      <m:e>
                        <m:r>
                          <a:rPr lang="en-CA" sz="2400" i="1">
                            <a:latin typeface="Cambria Math" panose="02040503050406030204" pitchFamily="18" charset="0"/>
                          </a:rPr>
                          <m:t>𝐶</m:t>
                        </m:r>
                      </m:e>
                      <m:sub>
                        <m:r>
                          <a:rPr lang="en-CA" sz="2400" i="1">
                            <a:latin typeface="Cambria Math" panose="02040503050406030204" pitchFamily="18" charset="0"/>
                          </a:rPr>
                          <m:t>𝑓</m:t>
                        </m:r>
                      </m:sub>
                    </m:sSub>
                    <m:r>
                      <a:rPr lang="en-CA" sz="2400" i="1">
                        <a:latin typeface="Cambria Math" panose="02040503050406030204" pitchFamily="18" charset="0"/>
                      </a:rPr>
                      <m:t>=</m:t>
                    </m:r>
                    <m:f>
                      <m:fPr>
                        <m:ctrlPr>
                          <a:rPr lang="en-CA" sz="2400" i="1">
                            <a:latin typeface="Cambria Math" panose="02040503050406030204" pitchFamily="18" charset="0"/>
                          </a:rPr>
                        </m:ctrlPr>
                      </m:fPr>
                      <m:num>
                        <m:r>
                          <a:rPr lang="en-CA" sz="2400" i="1">
                            <a:latin typeface="Cambria Math" panose="02040503050406030204" pitchFamily="18" charset="0"/>
                          </a:rPr>
                          <m:t>1380</m:t>
                        </m:r>
                      </m:num>
                      <m:den>
                        <m:r>
                          <a:rPr lang="en-CA" sz="2400" i="1">
                            <a:latin typeface="Cambria Math" panose="02040503050406030204" pitchFamily="18" charset="0"/>
                          </a:rPr>
                          <m:t>1.55</m:t>
                        </m:r>
                      </m:den>
                    </m:f>
                    <m:r>
                      <a:rPr lang="en-CA" sz="2400" i="1">
                        <a:latin typeface="Cambria Math" panose="02040503050406030204" pitchFamily="18" charset="0"/>
                      </a:rPr>
                      <m:t>=886</m:t>
                    </m:r>
                    <m:r>
                      <a:rPr lang="en-CA" sz="2400" i="1">
                        <a:latin typeface="Cambria Math" panose="02040503050406030204" pitchFamily="18" charset="0"/>
                      </a:rPr>
                      <m:t>𝑘𝑁</m:t>
                    </m:r>
                    <m:r>
                      <a:rPr lang="en-CA" sz="2400" i="1">
                        <a:latin typeface="Cambria Math" panose="02040503050406030204" pitchFamily="18" charset="0"/>
                      </a:rPr>
                      <m:t> (</m:t>
                    </m:r>
                    <m:r>
                      <a:rPr lang="en-CA" sz="2400" i="1">
                        <a:latin typeface="Cambria Math" panose="02040503050406030204" pitchFamily="18" charset="0"/>
                      </a:rPr>
                      <m:t>𝐴𝑇</m:t>
                    </m:r>
                    <m:r>
                      <a:rPr lang="en-CA" sz="2400" i="1">
                        <a:latin typeface="Cambria Math" panose="02040503050406030204" pitchFamily="18" charset="0"/>
                      </a:rPr>
                      <m:t> </m:t>
                    </m:r>
                    <m:r>
                      <a:rPr lang="en-CA" sz="2400" i="1">
                        <a:latin typeface="Cambria Math" panose="02040503050406030204" pitchFamily="18" charset="0"/>
                      </a:rPr>
                      <m:t>𝑀𝐼𝐷</m:t>
                    </m:r>
                    <m:r>
                      <a:rPr lang="en-CA" sz="2400" i="1">
                        <a:latin typeface="Cambria Math" panose="02040503050406030204" pitchFamily="18" charset="0"/>
                      </a:rPr>
                      <m:t>−</m:t>
                    </m:r>
                    <m:r>
                      <a:rPr lang="en-CA" sz="2400" i="1">
                        <a:latin typeface="Cambria Math" panose="02040503050406030204" pitchFamily="18" charset="0"/>
                      </a:rPr>
                      <m:t>𝑆𝑃𝐴𝑁</m:t>
                    </m:r>
                    <m:r>
                      <a:rPr lang="en-CA" sz="2400" i="1">
                        <a:latin typeface="Cambria Math" panose="02040503050406030204" pitchFamily="18" charset="0"/>
                      </a:rPr>
                      <m:t>)</m:t>
                    </m:r>
                  </m:oMath>
                </a14:m>
                <a:endParaRPr lang="en-CA" sz="2400" dirty="0">
                  <a:latin typeface="Century Gothic" panose="020B0502020202020204" pitchFamily="34" charset="0"/>
                </a:endParaRPr>
              </a:p>
              <a:p>
                <a:pPr marL="0" indent="0">
                  <a:buNone/>
                </a:pPr>
                <a:endParaRPr lang="en-CA" sz="2400" dirty="0">
                  <a:latin typeface="Century Gothic" panose="020B0502020202020204" pitchFamily="34" charset="0"/>
                </a:endParaRPr>
              </a:p>
              <a:p>
                <a:r>
                  <a:rPr lang="en-CA" sz="2400" dirty="0">
                    <a:latin typeface="Century Gothic" panose="020B0502020202020204" pitchFamily="34" charset="0"/>
                  </a:rPr>
                  <a:t>say 2% is torsional components for restraint:</a:t>
                </a:r>
              </a:p>
              <a:p>
                <a:pPr marL="0" indent="0">
                  <a:buNone/>
                </a:pPr>
                <a14:m>
                  <m:oMathPara xmlns:m="http://schemas.openxmlformats.org/officeDocument/2006/math">
                    <m:oMathParaPr>
                      <m:jc m:val="centerGroup"/>
                    </m:oMathParaPr>
                    <m:oMath xmlns:m="http://schemas.openxmlformats.org/officeDocument/2006/math">
                      <m:sSubSup>
                        <m:sSubSupPr>
                          <m:ctrlPr>
                            <a:rPr lang="en-CA" sz="2400" i="1">
                              <a:latin typeface="Cambria Math" panose="02040503050406030204" pitchFamily="18" charset="0"/>
                            </a:rPr>
                          </m:ctrlPr>
                        </m:sSubSupPr>
                        <m:e>
                          <m:r>
                            <a:rPr lang="en-CA" sz="2400" i="1">
                              <a:latin typeface="Cambria Math" panose="02040503050406030204" pitchFamily="18" charset="0"/>
                            </a:rPr>
                            <m:t>𝐶</m:t>
                          </m:r>
                        </m:e>
                        <m:sub>
                          <m:r>
                            <a:rPr lang="en-CA" sz="2400" i="1">
                              <a:latin typeface="Cambria Math" panose="02040503050406030204" pitchFamily="18" charset="0"/>
                            </a:rPr>
                            <m:t>𝑓</m:t>
                          </m:r>
                        </m:sub>
                        <m:sup>
                          <m:r>
                            <a:rPr lang="en-CA" sz="2400" i="1">
                              <a:latin typeface="Cambria Math" panose="02040503050406030204" pitchFamily="18" charset="0"/>
                            </a:rPr>
                            <m:t>𝑏</m:t>
                          </m:r>
                        </m:sup>
                      </m:sSubSup>
                      <m:r>
                        <a:rPr lang="en-CA" sz="2400" i="1">
                          <a:latin typeface="Cambria Math" panose="02040503050406030204" pitchFamily="18" charset="0"/>
                        </a:rPr>
                        <m:t>=0.02</m:t>
                      </m:r>
                      <m:r>
                        <a:rPr lang="en-CA" sz="2400" i="1">
                          <a:latin typeface="Cambria Math" panose="02040503050406030204" pitchFamily="18" charset="0"/>
                        </a:rPr>
                        <m:t>𝑥</m:t>
                      </m:r>
                      <m:r>
                        <a:rPr lang="en-CA" sz="2400" i="1">
                          <a:latin typeface="Cambria Math" panose="02040503050406030204" pitchFamily="18" charset="0"/>
                        </a:rPr>
                        <m:t>886=17.7</m:t>
                      </m:r>
                      <m:r>
                        <a:rPr lang="en-CA" sz="2400" i="1">
                          <a:latin typeface="Cambria Math" panose="02040503050406030204" pitchFamily="18" charset="0"/>
                        </a:rPr>
                        <m:t>𝑘𝑁</m:t>
                      </m:r>
                    </m:oMath>
                  </m:oMathPara>
                </a14:m>
                <a:endParaRPr lang="en-CA" sz="2400" dirty="0">
                  <a:latin typeface="Century Gothic" panose="020B0502020202020204" pitchFamily="34" charset="0"/>
                </a:endParaRPr>
              </a:p>
              <a:p>
                <a:r>
                  <a:rPr lang="en-CA" sz="2400" dirty="0">
                    <a:latin typeface="Century Gothic" panose="020B0502020202020204" pitchFamily="34" charset="0"/>
                  </a:rPr>
                  <a:t>assume 200x100 bearing area on steel angle (6.5.9.2 O86-01):</a:t>
                </a:r>
              </a:p>
              <a:p>
                <a:pPr marL="0" indent="0">
                  <a:buNone/>
                </a:pPr>
                <a14:m>
                  <m:oMathPara xmlns:m="http://schemas.openxmlformats.org/officeDocument/2006/math">
                    <m:oMathParaPr>
                      <m:jc m:val="centerGroup"/>
                    </m:oMathParaPr>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𝑄</m:t>
                          </m:r>
                        </m:e>
                        <m:sub>
                          <m:r>
                            <a:rPr lang="en-CA" sz="2400" i="1">
                              <a:latin typeface="Cambria Math" panose="02040503050406030204" pitchFamily="18" charset="0"/>
                            </a:rPr>
                            <m:t>𝑟</m:t>
                          </m:r>
                        </m:sub>
                      </m:sSub>
                      <m:r>
                        <a:rPr lang="en-CA" sz="2400" i="1">
                          <a:latin typeface="Cambria Math" panose="02040503050406030204" pitchFamily="18" charset="0"/>
                        </a:rPr>
                        <m:t>=</m:t>
                      </m:r>
                      <m:r>
                        <a:rPr lang="en-CA" sz="2400" i="1">
                          <a:latin typeface="Cambria Math" panose="02040503050406030204" pitchFamily="18" charset="0"/>
                        </a:rPr>
                        <m:t>𝜙</m:t>
                      </m:r>
                      <m:sSub>
                        <m:sSubPr>
                          <m:ctrlPr>
                            <a:rPr lang="en-CA" sz="2400" i="1">
                              <a:latin typeface="Cambria Math" panose="02040503050406030204" pitchFamily="18" charset="0"/>
                            </a:rPr>
                          </m:ctrlPr>
                        </m:sSubPr>
                        <m:e>
                          <m:r>
                            <a:rPr lang="en-CA" sz="2400" i="1">
                              <a:latin typeface="Cambria Math" panose="02040503050406030204" pitchFamily="18" charset="0"/>
                            </a:rPr>
                            <m:t>𝐹</m:t>
                          </m:r>
                        </m:e>
                        <m:sub>
                          <m:r>
                            <a:rPr lang="en-CA" sz="2400" i="1">
                              <a:latin typeface="Cambria Math" panose="02040503050406030204" pitchFamily="18" charset="0"/>
                            </a:rPr>
                            <m:t>𝑐𝑝</m:t>
                          </m:r>
                        </m:sub>
                      </m:sSub>
                      <m:sSub>
                        <m:sSubPr>
                          <m:ctrlPr>
                            <a:rPr lang="en-CA" sz="2400" i="1">
                              <a:latin typeface="Cambria Math" panose="02040503050406030204" pitchFamily="18" charset="0"/>
                            </a:rPr>
                          </m:ctrlPr>
                        </m:sSubPr>
                        <m:e>
                          <m:r>
                            <a:rPr lang="en-CA" sz="2400" i="1">
                              <a:latin typeface="Cambria Math" panose="02040503050406030204" pitchFamily="18" charset="0"/>
                            </a:rPr>
                            <m:t>𝐴</m:t>
                          </m:r>
                        </m:e>
                        <m:sub>
                          <m:r>
                            <a:rPr lang="en-CA" sz="2400" i="1">
                              <a:latin typeface="Cambria Math" panose="02040503050406030204" pitchFamily="18" charset="0"/>
                            </a:rPr>
                            <m:t>𝑏</m:t>
                          </m:r>
                        </m:sub>
                      </m:sSub>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r>
                            <a:rPr lang="en-CA" sz="2400" i="1">
                              <a:latin typeface="Cambria Math" panose="02040503050406030204" pitchFamily="18" charset="0"/>
                            </a:rPr>
                            <m:t>𝐵</m:t>
                          </m:r>
                        </m:sub>
                      </m:sSub>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sSub>
                            <m:sSubPr>
                              <m:ctrlPr>
                                <a:rPr lang="en-CA" sz="2400" i="1">
                                  <a:latin typeface="Cambria Math" panose="02040503050406030204" pitchFamily="18" charset="0"/>
                                </a:rPr>
                              </m:ctrlPr>
                            </m:sSubPr>
                            <m:e>
                              <m:r>
                                <a:rPr lang="en-CA" sz="2400" i="1">
                                  <a:latin typeface="Cambria Math" panose="02040503050406030204" pitchFamily="18" charset="0"/>
                                </a:rPr>
                                <m:t>𝑍</m:t>
                              </m:r>
                            </m:e>
                            <m:sub>
                              <m:r>
                                <a:rPr lang="en-CA" sz="2400" i="1">
                                  <a:latin typeface="Cambria Math" panose="02040503050406030204" pitchFamily="18" charset="0"/>
                                </a:rPr>
                                <m:t>𝑐𝑝</m:t>
                              </m:r>
                            </m:sub>
                          </m:sSub>
                        </m:sub>
                      </m:sSub>
                    </m:oMath>
                  </m:oMathPara>
                </a14:m>
                <a:endParaRPr lang="en-CA" sz="2400" dirty="0">
                  <a:latin typeface="Century Gothic" panose="020B0502020202020204" pitchFamily="34" charset="0"/>
                </a:endParaRPr>
              </a:p>
              <a:p>
                <a:pPr marL="0" indent="0">
                  <a:buNone/>
                </a:pPr>
                <a14:m>
                  <m:oMathPara xmlns:m="http://schemas.openxmlformats.org/officeDocument/2006/math">
                    <m:oMathParaPr>
                      <m:jc m:val="centerGroup"/>
                    </m:oMathParaPr>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𝑄</m:t>
                          </m:r>
                        </m:e>
                        <m:sub>
                          <m:r>
                            <a:rPr lang="en-CA" sz="2400" i="1">
                              <a:latin typeface="Cambria Math" panose="02040503050406030204" pitchFamily="18" charset="0"/>
                            </a:rPr>
                            <m:t>𝑟</m:t>
                          </m:r>
                        </m:sub>
                      </m:sSub>
                      <m:r>
                        <a:rPr lang="en-CA" sz="2400" i="1">
                          <a:latin typeface="Cambria Math" panose="02040503050406030204" pitchFamily="18" charset="0"/>
                        </a:rPr>
                        <m:t>=0.8</m:t>
                      </m:r>
                      <m:r>
                        <a:rPr lang="en-CA" sz="2400" i="1">
                          <a:latin typeface="Cambria Math" panose="02040503050406030204" pitchFamily="18" charset="0"/>
                        </a:rPr>
                        <m:t>𝑥</m:t>
                      </m:r>
                      <m:r>
                        <a:rPr lang="en-CA" sz="2400" i="1">
                          <a:latin typeface="Cambria Math" panose="02040503050406030204" pitchFamily="18" charset="0"/>
                        </a:rPr>
                        <m:t>5.8</m:t>
                      </m:r>
                      <m:r>
                        <a:rPr lang="en-CA" sz="2400" i="1">
                          <a:latin typeface="Cambria Math" panose="02040503050406030204" pitchFamily="18" charset="0"/>
                        </a:rPr>
                        <m:t>𝑥</m:t>
                      </m:r>
                      <m:d>
                        <m:dPr>
                          <m:ctrlPr>
                            <a:rPr lang="en-CA" sz="2400" i="1">
                              <a:latin typeface="Cambria Math" panose="02040503050406030204" pitchFamily="18" charset="0"/>
                            </a:rPr>
                          </m:ctrlPr>
                        </m:dPr>
                        <m:e>
                          <m:r>
                            <a:rPr lang="en-CA" sz="2400" i="1">
                              <a:latin typeface="Cambria Math" panose="02040503050406030204" pitchFamily="18" charset="0"/>
                            </a:rPr>
                            <m:t>1</m:t>
                          </m:r>
                          <m:r>
                            <a:rPr lang="en-CA" sz="2400" i="1">
                              <a:latin typeface="Cambria Math" panose="02040503050406030204" pitchFamily="18" charset="0"/>
                            </a:rPr>
                            <m:t>𝑥</m:t>
                          </m:r>
                          <m:r>
                            <a:rPr lang="en-CA" sz="2400" i="1">
                              <a:latin typeface="Cambria Math" panose="02040503050406030204" pitchFamily="18" charset="0"/>
                            </a:rPr>
                            <m:t>0.67</m:t>
                          </m:r>
                          <m:r>
                            <a:rPr lang="en-CA" sz="2400" i="1">
                              <a:latin typeface="Cambria Math" panose="02040503050406030204" pitchFamily="18" charset="0"/>
                            </a:rPr>
                            <m:t>𝑥</m:t>
                          </m:r>
                          <m:r>
                            <a:rPr lang="en-CA" sz="2400" i="1">
                              <a:latin typeface="Cambria Math" panose="02040503050406030204" pitchFamily="18" charset="0"/>
                            </a:rPr>
                            <m:t>1.0</m:t>
                          </m:r>
                        </m:e>
                      </m:d>
                      <m:r>
                        <a:rPr lang="en-CA" sz="2400" i="1">
                          <a:latin typeface="Cambria Math" panose="02040503050406030204" pitchFamily="18" charset="0"/>
                        </a:rPr>
                        <m:t>𝑥</m:t>
                      </m:r>
                      <m:d>
                        <m:dPr>
                          <m:ctrlPr>
                            <a:rPr lang="en-CA" sz="2400" i="1">
                              <a:latin typeface="Cambria Math" panose="02040503050406030204" pitchFamily="18" charset="0"/>
                            </a:rPr>
                          </m:ctrlPr>
                        </m:dPr>
                        <m:e>
                          <m:r>
                            <a:rPr lang="en-CA" sz="2400" i="1">
                              <a:latin typeface="Cambria Math" panose="02040503050406030204" pitchFamily="18" charset="0"/>
                            </a:rPr>
                            <m:t>200</m:t>
                          </m:r>
                          <m:r>
                            <a:rPr lang="en-CA" sz="2400" i="1">
                              <a:latin typeface="Cambria Math" panose="02040503050406030204" pitchFamily="18" charset="0"/>
                            </a:rPr>
                            <m:t>𝑥</m:t>
                          </m:r>
                          <m:r>
                            <a:rPr lang="en-CA" sz="2400" i="1">
                              <a:latin typeface="Cambria Math" panose="02040503050406030204" pitchFamily="18" charset="0"/>
                            </a:rPr>
                            <m:t>100</m:t>
                          </m:r>
                        </m:e>
                      </m:d>
                      <m:r>
                        <a:rPr lang="en-CA" sz="2400" i="1">
                          <a:latin typeface="Cambria Math" panose="02040503050406030204" pitchFamily="18" charset="0"/>
                        </a:rPr>
                        <m:t>𝑥</m:t>
                      </m:r>
                      <m:r>
                        <a:rPr lang="en-CA" sz="2400" i="1">
                          <a:latin typeface="Cambria Math" panose="02040503050406030204" pitchFamily="18" charset="0"/>
                        </a:rPr>
                        <m:t>1.0</m:t>
                      </m:r>
                      <m:r>
                        <a:rPr lang="en-CA" sz="2400" i="1">
                          <a:latin typeface="Cambria Math" panose="02040503050406030204" pitchFamily="18" charset="0"/>
                        </a:rPr>
                        <m:t>𝑥</m:t>
                      </m:r>
                      <m:r>
                        <a:rPr lang="en-CA" sz="2400" i="1">
                          <a:latin typeface="Cambria Math" panose="02040503050406030204" pitchFamily="18" charset="0"/>
                        </a:rPr>
                        <m:t>1.0</m:t>
                      </m:r>
                      <m:r>
                        <a:rPr lang="en-CA" sz="2400" i="1">
                          <a:latin typeface="Cambria Math" panose="02040503050406030204" pitchFamily="18" charset="0"/>
                        </a:rPr>
                        <m:t>𝑥</m:t>
                      </m:r>
                      <m:sSup>
                        <m:sSupPr>
                          <m:ctrlPr>
                            <a:rPr lang="en-CA" sz="2400" i="1">
                              <a:latin typeface="Cambria Math" panose="02040503050406030204" pitchFamily="18" charset="0"/>
                            </a:rPr>
                          </m:ctrlPr>
                        </m:sSupPr>
                        <m:e>
                          <m:r>
                            <a:rPr lang="en-CA" sz="2400" i="1">
                              <a:latin typeface="Cambria Math" panose="02040503050406030204" pitchFamily="18" charset="0"/>
                            </a:rPr>
                            <m:t>10</m:t>
                          </m:r>
                        </m:e>
                        <m:sup>
                          <m:r>
                            <a:rPr lang="en-CA" sz="2400" i="1">
                              <a:latin typeface="Cambria Math" panose="02040503050406030204" pitchFamily="18" charset="0"/>
                            </a:rPr>
                            <m:t>−3</m:t>
                          </m:r>
                        </m:sup>
                      </m:sSup>
                      <m:r>
                        <a:rPr lang="en-CA" sz="2400" i="1">
                          <a:latin typeface="Cambria Math" panose="02040503050406030204" pitchFamily="18" charset="0"/>
                        </a:rPr>
                        <m:t>=62</m:t>
                      </m:r>
                      <m:r>
                        <a:rPr lang="en-CA" sz="2400" i="1">
                          <a:latin typeface="Cambria Math" panose="02040503050406030204" pitchFamily="18" charset="0"/>
                        </a:rPr>
                        <m:t>𝑘𝑁</m:t>
                      </m:r>
                      <m:r>
                        <a:rPr lang="en-CA" sz="2400" i="1">
                          <a:latin typeface="Cambria Math" panose="02040503050406030204" pitchFamily="18" charset="0"/>
                        </a:rPr>
                        <m:t>&gt;17.7</m:t>
                      </m:r>
                      <m:r>
                        <a:rPr lang="en-CA" sz="2400" i="1">
                          <a:latin typeface="Cambria Math" panose="02040503050406030204" pitchFamily="18" charset="0"/>
                        </a:rPr>
                        <m:t>𝑘𝑁</m:t>
                      </m:r>
                      <m:r>
                        <a:rPr lang="en-CA" sz="2400" i="1">
                          <a:latin typeface="Cambria Math" panose="02040503050406030204" pitchFamily="18" charset="0"/>
                        </a:rPr>
                        <m:t> </m:t>
                      </m:r>
                      <m:r>
                        <a:rPr lang="en-CA" sz="2400" i="1">
                          <a:latin typeface="Cambria Math" panose="02040503050406030204" pitchFamily="18" charset="0"/>
                        </a:rPr>
                        <m:t>𝑂𝐾</m:t>
                      </m:r>
                    </m:oMath>
                  </m:oMathPara>
                </a14:m>
                <a:endParaRPr lang="en-CA" sz="2400" dirty="0">
                  <a:latin typeface="Century Gothic" panose="020B0502020202020204" pitchFamily="34" charset="0"/>
                </a:endParaRPr>
              </a:p>
            </p:txBody>
          </p:sp>
        </mc:Choice>
        <mc:Fallback xmlns="">
          <p:sp>
            <p:nvSpPr>
              <p:cNvPr id="7" name="Content Placeholder 2">
                <a:extLst>
                  <a:ext uri="{FF2B5EF4-FFF2-40B4-BE49-F238E27FC236}">
                    <a16:creationId xmlns:a16="http://schemas.microsoft.com/office/drawing/2014/main" id="{FA2D0D6C-2370-44D8-8146-C5AC955178BC}"/>
                  </a:ext>
                </a:extLst>
              </p:cNvPr>
              <p:cNvSpPr>
                <a:spLocks noGrp="1" noRot="1" noChangeAspect="1" noMove="1" noResize="1" noEditPoints="1" noAdjustHandles="1" noChangeArrowheads="1" noChangeShapeType="1" noTextEdit="1"/>
              </p:cNvSpPr>
              <p:nvPr>
                <p:ph idx="1"/>
              </p:nvPr>
            </p:nvSpPr>
            <p:spPr>
              <a:xfrm>
                <a:off x="609600" y="1104627"/>
                <a:ext cx="11068050" cy="5432651"/>
              </a:xfrm>
              <a:blipFill>
                <a:blip r:embed="rId3"/>
                <a:stretch>
                  <a:fillRect l="-826" t="-1571"/>
                </a:stretch>
              </a:blipFill>
            </p:spPr>
            <p:txBody>
              <a:bodyPr/>
              <a:lstStyle/>
              <a:p>
                <a:r>
                  <a:rPr lang="en-CA">
                    <a:noFill/>
                  </a:rPr>
                  <a:t> </a:t>
                </a:r>
              </a:p>
            </p:txBody>
          </p:sp>
        </mc:Fallback>
      </mc:AlternateContent>
      <p:cxnSp>
        <p:nvCxnSpPr>
          <p:cNvPr id="13" name="Straight Arrow Connector 12">
            <a:extLst>
              <a:ext uri="{FF2B5EF4-FFF2-40B4-BE49-F238E27FC236}">
                <a16:creationId xmlns:a16="http://schemas.microsoft.com/office/drawing/2014/main" id="{F78E37AB-F783-4A1B-A8C7-C0D070CF031D}"/>
              </a:ext>
            </a:extLst>
          </p:cNvPr>
          <p:cNvCxnSpPr>
            <a:cxnSpLocks/>
          </p:cNvCxnSpPr>
          <p:nvPr/>
        </p:nvCxnSpPr>
        <p:spPr bwMode="auto">
          <a:xfrm flipV="1">
            <a:off x="11280576" y="3066777"/>
            <a:ext cx="397074" cy="434231"/>
          </a:xfrm>
          <a:prstGeom prst="straightConnector1">
            <a:avLst/>
          </a:prstGeom>
          <a:solidFill>
            <a:schemeClr val="accent1"/>
          </a:solidFill>
          <a:ln w="38100" cap="flat" cmpd="sng" algn="ctr">
            <a:solidFill>
              <a:schemeClr val="bg1"/>
            </a:solidFill>
            <a:prstDash val="solid"/>
            <a:round/>
            <a:headEnd type="none" w="med" len="med"/>
            <a:tailEnd type="oval" w="med" len="med"/>
          </a:ln>
          <a:effectLst/>
        </p:spPr>
      </p:cxnSp>
      <p:cxnSp>
        <p:nvCxnSpPr>
          <p:cNvPr id="17" name="Straight Arrow Connector 16">
            <a:extLst>
              <a:ext uri="{FF2B5EF4-FFF2-40B4-BE49-F238E27FC236}">
                <a16:creationId xmlns:a16="http://schemas.microsoft.com/office/drawing/2014/main" id="{6CE1F46E-C5BB-4F51-8460-6D19634F72AE}"/>
              </a:ext>
            </a:extLst>
          </p:cNvPr>
          <p:cNvCxnSpPr>
            <a:cxnSpLocks/>
          </p:cNvCxnSpPr>
          <p:nvPr/>
        </p:nvCxnSpPr>
        <p:spPr bwMode="auto">
          <a:xfrm flipV="1">
            <a:off x="10704512" y="4581128"/>
            <a:ext cx="807099" cy="351177"/>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6" name="Title 4">
            <a:extLst>
              <a:ext uri="{FF2B5EF4-FFF2-40B4-BE49-F238E27FC236}">
                <a16:creationId xmlns:a16="http://schemas.microsoft.com/office/drawing/2014/main" id="{AE934322-88E0-4E0A-B5E8-F2F00CA31FB1}"/>
              </a:ext>
            </a:extLst>
          </p:cNvPr>
          <p:cNvSpPr txBox="1">
            <a:spLocks/>
          </p:cNvSpPr>
          <p:nvPr/>
        </p:nvSpPr>
        <p:spPr bwMode="auto">
          <a:xfrm>
            <a:off x="9103057" y="-74013"/>
            <a:ext cx="3089945"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 Connection Design</a:t>
            </a:r>
          </a:p>
        </p:txBody>
      </p:sp>
    </p:spTree>
    <p:extLst>
      <p:ext uri="{BB962C8B-B14F-4D97-AF65-F5344CB8AC3E}">
        <p14:creationId xmlns:p14="http://schemas.microsoft.com/office/powerpoint/2010/main" val="304699547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CONNECTION DESIGN – GIRDER-TO-BEARING</a:t>
            </a:r>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FA2D0D6C-2370-44D8-8146-C5AC955178BC}"/>
                  </a:ext>
                </a:extLst>
              </p:cNvPr>
              <p:cNvSpPr>
                <a:spLocks noGrp="1"/>
              </p:cNvSpPr>
              <p:nvPr>
                <p:ph idx="1"/>
              </p:nvPr>
            </p:nvSpPr>
            <p:spPr>
              <a:xfrm>
                <a:off x="609600" y="1104627"/>
                <a:ext cx="11068050" cy="5432651"/>
              </a:xfrm>
            </p:spPr>
            <p:txBody>
              <a:bodyPr>
                <a:noAutofit/>
              </a:bodyPr>
              <a:lstStyle/>
              <a:p>
                <a:pPr marL="0" indent="0">
                  <a:buNone/>
                </a:pPr>
                <a:r>
                  <a:rPr lang="en-CA" sz="2400" dirty="0">
                    <a:latin typeface="Century Gothic" panose="020B0502020202020204" pitchFamily="34" charset="0"/>
                  </a:rPr>
                  <a:t>Where,</a:t>
                </a:r>
              </a:p>
              <a:p>
                <a14:m>
                  <m:oMath xmlns:m="http://schemas.openxmlformats.org/officeDocument/2006/math">
                    <m:r>
                      <a:rPr lang="en-CA" sz="2400" i="1">
                        <a:latin typeface="Cambria Math" panose="02040503050406030204" pitchFamily="18" charset="0"/>
                      </a:rPr>
                      <m:t>𝜙</m:t>
                    </m:r>
                    <m:r>
                      <a:rPr lang="en-CA" sz="2400" i="1">
                        <a:latin typeface="Cambria Math" panose="02040503050406030204" pitchFamily="18" charset="0"/>
                      </a:rPr>
                      <m:t>=0.8</m:t>
                    </m:r>
                  </m:oMath>
                </a14:m>
                <a:endParaRPr lang="en-CA" sz="2400" dirty="0">
                  <a:latin typeface="Century Gothic" panose="020B0502020202020204" pitchFamily="34" charset="0"/>
                </a:endParaRPr>
              </a:p>
              <a:p>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𝐹</m:t>
                        </m:r>
                      </m:e>
                      <m:sub>
                        <m:r>
                          <a:rPr lang="en-CA" sz="2400" i="1">
                            <a:latin typeface="Cambria Math" panose="02040503050406030204" pitchFamily="18" charset="0"/>
                          </a:rPr>
                          <m:t>𝑐𝑝</m:t>
                        </m:r>
                      </m:sub>
                    </m:sSub>
                    <m:r>
                      <a:rPr lang="en-CA" sz="2400" i="1">
                        <a:latin typeface="Cambria Math" panose="02040503050406030204" pitchFamily="18" charset="0"/>
                      </a:rPr>
                      <m:t>=</m:t>
                    </m:r>
                    <m:sSub>
                      <m:sSubPr>
                        <m:ctrlPr>
                          <a:rPr lang="en-CA" sz="2400" i="1">
                            <a:latin typeface="Cambria Math" panose="02040503050406030204" pitchFamily="18" charset="0"/>
                          </a:rPr>
                        </m:ctrlPr>
                      </m:sSubPr>
                      <m:e>
                        <m:r>
                          <a:rPr lang="en-CA" sz="2400" i="1">
                            <a:latin typeface="Cambria Math" panose="02040503050406030204" pitchFamily="18" charset="0"/>
                          </a:rPr>
                          <m:t>𝑓</m:t>
                        </m:r>
                      </m:e>
                      <m:sub>
                        <m:r>
                          <a:rPr lang="en-CA" sz="2400" i="1">
                            <a:latin typeface="Cambria Math" panose="02040503050406030204" pitchFamily="18" charset="0"/>
                          </a:rPr>
                          <m:t>𝑐𝑝</m:t>
                        </m:r>
                        <m:r>
                          <a:rPr lang="en-CA" sz="2400" i="1">
                            <a:latin typeface="Cambria Math" panose="02040503050406030204" pitchFamily="18" charset="0"/>
                          </a:rPr>
                          <m:t> </m:t>
                        </m:r>
                      </m:sub>
                    </m:sSub>
                    <m:d>
                      <m:dPr>
                        <m:ctrlPr>
                          <a:rPr lang="en-CA" sz="2400" i="1">
                            <a:latin typeface="Cambria Math" panose="02040503050406030204" pitchFamily="18" charset="0"/>
                          </a:rPr>
                        </m:ctrlPr>
                      </m:dPr>
                      <m:e>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r>
                              <a:rPr lang="en-CA" sz="2400" i="1">
                                <a:latin typeface="Cambria Math" panose="02040503050406030204" pitchFamily="18" charset="0"/>
                              </a:rPr>
                              <m:t>𝐷</m:t>
                            </m:r>
                          </m:sub>
                        </m:sSub>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sSub>
                              <m:sSubPr>
                                <m:ctrlPr>
                                  <a:rPr lang="en-CA" sz="2400" i="1">
                                    <a:latin typeface="Cambria Math" panose="02040503050406030204" pitchFamily="18" charset="0"/>
                                  </a:rPr>
                                </m:ctrlPr>
                              </m:sSubPr>
                              <m:e>
                                <m:r>
                                  <a:rPr lang="en-CA" sz="2400" i="1">
                                    <a:latin typeface="Cambria Math" panose="02040503050406030204" pitchFamily="18" charset="0"/>
                                  </a:rPr>
                                  <m:t>𝑆</m:t>
                                </m:r>
                              </m:e>
                              <m:sub>
                                <m:r>
                                  <a:rPr lang="en-CA" sz="2400" i="1">
                                    <a:latin typeface="Cambria Math" panose="02040503050406030204" pitchFamily="18" charset="0"/>
                                  </a:rPr>
                                  <m:t>𝑐𝑝</m:t>
                                </m:r>
                              </m:sub>
                            </m:sSub>
                          </m:sub>
                        </m:sSub>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r>
                              <a:rPr lang="en-CA" sz="2400" i="1">
                                <a:latin typeface="Cambria Math" panose="02040503050406030204" pitchFamily="18" charset="0"/>
                              </a:rPr>
                              <m:t>𝑇</m:t>
                            </m:r>
                          </m:sub>
                        </m:sSub>
                      </m:e>
                    </m:d>
                    <m:r>
                      <a:rPr lang="en-CA" sz="2400" i="1">
                        <a:latin typeface="Cambria Math" panose="02040503050406030204" pitchFamily="18" charset="0"/>
                      </a:rPr>
                      <m:t> </m:t>
                    </m:r>
                  </m:oMath>
                </a14:m>
                <a:endParaRPr lang="en-CA" sz="2400" dirty="0">
                  <a:latin typeface="Century Gothic" panose="020B0502020202020204" pitchFamily="34" charset="0"/>
                </a:endParaRPr>
              </a:p>
              <a:p>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𝑓</m:t>
                        </m:r>
                      </m:e>
                      <m:sub>
                        <m:r>
                          <a:rPr lang="en-CA" sz="2400" i="1">
                            <a:latin typeface="Cambria Math" panose="02040503050406030204" pitchFamily="18" charset="0"/>
                          </a:rPr>
                          <m:t>𝑐𝑝</m:t>
                        </m:r>
                      </m:sub>
                    </m:sSub>
                    <m:r>
                      <a:rPr lang="en-CA" sz="2400" i="1">
                        <a:latin typeface="Cambria Math" panose="02040503050406030204" pitchFamily="18" charset="0"/>
                      </a:rPr>
                      <m:t>=5.8</m:t>
                    </m:r>
                    <m:r>
                      <a:rPr lang="en-CA" sz="2400" i="1">
                        <a:latin typeface="Cambria Math" panose="02040503050406030204" pitchFamily="18" charset="0"/>
                      </a:rPr>
                      <m:t>𝑀𝑃𝑎</m:t>
                    </m:r>
                  </m:oMath>
                </a14:m>
                <a:endParaRPr lang="en-CA" sz="2400" dirty="0">
                  <a:latin typeface="Century Gothic" panose="020B0502020202020204" pitchFamily="34" charset="0"/>
                </a:endParaRPr>
              </a:p>
              <a:p>
                <a:r>
                  <a:rPr lang="en-CA" sz="2400" i="1" dirty="0">
                    <a:latin typeface="Century Gothic" panose="020B0502020202020204" pitchFamily="34" charset="0"/>
                  </a:rPr>
                  <a:t> </a:t>
                </a:r>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r>
                          <a:rPr lang="en-CA" sz="2400" i="1">
                            <a:latin typeface="Cambria Math" panose="02040503050406030204" pitchFamily="18" charset="0"/>
                          </a:rPr>
                          <m:t>𝐷</m:t>
                        </m:r>
                      </m:sub>
                    </m:sSub>
                    <m:r>
                      <a:rPr lang="en-CA" sz="2400" i="1">
                        <a:latin typeface="Cambria Math" panose="02040503050406030204" pitchFamily="18" charset="0"/>
                      </a:rPr>
                      <m:t>=</m:t>
                    </m:r>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r>
                          <a:rPr lang="en-CA" sz="2400" i="1">
                            <a:latin typeface="Cambria Math" panose="02040503050406030204" pitchFamily="18" charset="0"/>
                          </a:rPr>
                          <m:t>𝑇</m:t>
                        </m:r>
                      </m:sub>
                    </m:sSub>
                    <m:r>
                      <a:rPr lang="en-CA" sz="2400" i="1">
                        <a:latin typeface="Cambria Math" panose="02040503050406030204" pitchFamily="18" charset="0"/>
                      </a:rPr>
                      <m:t>=</m:t>
                    </m:r>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r>
                          <a:rPr lang="en-CA" sz="2400" i="1">
                            <a:latin typeface="Cambria Math" panose="02040503050406030204" pitchFamily="18" charset="0"/>
                          </a:rPr>
                          <m:t>𝐵</m:t>
                        </m:r>
                      </m:sub>
                    </m:sSub>
                    <m:r>
                      <a:rPr lang="en-CA" sz="2400" i="1">
                        <a:latin typeface="Cambria Math" panose="02040503050406030204" pitchFamily="18" charset="0"/>
                      </a:rPr>
                      <m:t>=</m:t>
                    </m:r>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sSub>
                          <m:sSubPr>
                            <m:ctrlPr>
                              <a:rPr lang="en-CA" sz="2400" i="1">
                                <a:latin typeface="Cambria Math" panose="02040503050406030204" pitchFamily="18" charset="0"/>
                              </a:rPr>
                            </m:ctrlPr>
                          </m:sSubPr>
                          <m:e>
                            <m:r>
                              <a:rPr lang="en-CA" sz="2400" i="1">
                                <a:latin typeface="Cambria Math" panose="02040503050406030204" pitchFamily="18" charset="0"/>
                              </a:rPr>
                              <m:t>𝑧</m:t>
                            </m:r>
                          </m:e>
                          <m:sub>
                            <m:r>
                              <a:rPr lang="en-CA" sz="2400" i="1">
                                <a:latin typeface="Cambria Math" panose="02040503050406030204" pitchFamily="18" charset="0"/>
                              </a:rPr>
                              <m:t>𝑐𝑝</m:t>
                            </m:r>
                          </m:sub>
                        </m:sSub>
                      </m:sub>
                    </m:sSub>
                    <m:r>
                      <a:rPr lang="en-CA" sz="2400" i="1">
                        <a:latin typeface="Cambria Math" panose="02040503050406030204" pitchFamily="18" charset="0"/>
                      </a:rPr>
                      <m:t>=1.0</m:t>
                    </m:r>
                  </m:oMath>
                </a14:m>
                <a:endParaRPr lang="en-CA" sz="2400" dirty="0">
                  <a:latin typeface="Century Gothic" panose="020B0502020202020204" pitchFamily="34" charset="0"/>
                </a:endParaRPr>
              </a:p>
              <a:p>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sSub>
                          <m:sSubPr>
                            <m:ctrlPr>
                              <a:rPr lang="en-CA" sz="2400" i="1">
                                <a:latin typeface="Cambria Math" panose="02040503050406030204" pitchFamily="18" charset="0"/>
                              </a:rPr>
                            </m:ctrlPr>
                          </m:sSubPr>
                          <m:e>
                            <m:r>
                              <a:rPr lang="en-CA" sz="2400" i="1">
                                <a:latin typeface="Cambria Math" panose="02040503050406030204" pitchFamily="18" charset="0"/>
                              </a:rPr>
                              <m:t>𝑠</m:t>
                            </m:r>
                          </m:e>
                          <m:sub>
                            <m:r>
                              <a:rPr lang="en-CA" sz="2400" i="1">
                                <a:latin typeface="Cambria Math" panose="02040503050406030204" pitchFamily="18" charset="0"/>
                              </a:rPr>
                              <m:t>𝑐𝑝</m:t>
                            </m:r>
                          </m:sub>
                        </m:sSub>
                      </m:sub>
                    </m:sSub>
                    <m:r>
                      <a:rPr lang="en-CA" sz="2400" i="1">
                        <a:latin typeface="Cambria Math" panose="02040503050406030204" pitchFamily="18" charset="0"/>
                      </a:rPr>
                      <m:t>=0.67 (</m:t>
                    </m:r>
                    <m:r>
                      <a:rPr lang="en-CA" sz="2400" b="0" i="1" smtClean="0">
                        <a:latin typeface="Cambria Math" panose="02040503050406030204" pitchFamily="18" charset="0"/>
                      </a:rPr>
                      <m:t>𝑊𝑒𝑡</m:t>
                    </m:r>
                    <m:r>
                      <a:rPr lang="en-CA" sz="2400" b="0" i="1" smtClean="0">
                        <a:latin typeface="Cambria Math" panose="02040503050406030204" pitchFamily="18" charset="0"/>
                      </a:rPr>
                      <m:t> </m:t>
                    </m:r>
                    <m:r>
                      <a:rPr lang="en-CA" sz="2400" b="0" i="1" smtClean="0">
                        <a:latin typeface="Cambria Math" panose="02040503050406030204" pitchFamily="18" charset="0"/>
                      </a:rPr>
                      <m:t>𝑠𝑒𝑟𝑣𝑖𝑐𝑒</m:t>
                    </m:r>
                    <m:r>
                      <a:rPr lang="en-CA" sz="2400" b="0" i="1" smtClean="0">
                        <a:latin typeface="Cambria Math" panose="02040503050406030204" pitchFamily="18" charset="0"/>
                      </a:rPr>
                      <m:t> </m:t>
                    </m:r>
                    <m:r>
                      <a:rPr lang="en-CA" sz="2400" b="0" i="1" smtClean="0">
                        <a:latin typeface="Cambria Math" panose="02040503050406030204" pitchFamily="18" charset="0"/>
                      </a:rPr>
                      <m:t>𝑐𝑜𝑛𝑑𝑖𝑡𝑖𝑜𝑛</m:t>
                    </m:r>
                    <m:r>
                      <a:rPr lang="en-CA" sz="2400" b="0" i="1" smtClean="0">
                        <a:latin typeface="Cambria Math" panose="02040503050406030204" pitchFamily="18" charset="0"/>
                      </a:rPr>
                      <m:t> </m:t>
                    </m:r>
                    <m:r>
                      <a:rPr lang="en-CA" sz="2400" b="0" i="1" smtClean="0">
                        <a:latin typeface="Cambria Math" panose="02040503050406030204" pitchFamily="18" charset="0"/>
                      </a:rPr>
                      <m:t>𝑎𝑡</m:t>
                    </m:r>
                    <m:r>
                      <a:rPr lang="en-CA" sz="2400" b="0" i="1" smtClean="0">
                        <a:latin typeface="Cambria Math" panose="02040503050406030204" pitchFamily="18" charset="0"/>
                      </a:rPr>
                      <m:t> </m:t>
                    </m:r>
                    <m:r>
                      <a:rPr lang="en-CA" sz="2400" b="0" i="1" smtClean="0">
                        <a:latin typeface="Cambria Math" panose="02040503050406030204" pitchFamily="18" charset="0"/>
                      </a:rPr>
                      <m:t>𝑐𝑜𝑛𝑛𝑒𝑐𝑡𝑖𝑜𝑛</m:t>
                    </m:r>
                    <m:r>
                      <a:rPr lang="en-CA" sz="2400" i="1">
                        <a:latin typeface="Cambria Math" panose="02040503050406030204" pitchFamily="18" charset="0"/>
                      </a:rPr>
                      <m:t>)</m:t>
                    </m:r>
                  </m:oMath>
                </a14:m>
                <a:endParaRPr lang="en-CA" sz="2400" dirty="0">
                  <a:latin typeface="Century Gothic" panose="020B0502020202020204" pitchFamily="34" charset="0"/>
                </a:endParaRPr>
              </a:p>
              <a:p>
                <a:pPr marL="0" indent="0">
                  <a:buNone/>
                </a:pPr>
                <a:endParaRPr lang="en-CA" sz="2400" dirty="0">
                  <a:latin typeface="Century Gothic" panose="020B0502020202020204" pitchFamily="34" charset="0"/>
                </a:endParaRPr>
              </a:p>
              <a:p>
                <a:pPr marL="0" indent="0">
                  <a:buNone/>
                </a:pPr>
                <a:r>
                  <a:rPr lang="en-CA" sz="2400" dirty="0">
                    <a:latin typeface="Century Gothic" panose="020B0502020202020204" pitchFamily="34" charset="0"/>
                  </a:rPr>
                  <a:t>Note: Diaphragms near support will also provide restraint. Additional checks for angles for bending &amp; prying on anchor bolts required.</a:t>
                </a:r>
              </a:p>
              <a:p>
                <a:pPr marL="0" indent="0">
                  <a:buNone/>
                </a:pPr>
                <a:endParaRPr lang="en-CA" sz="2400" dirty="0">
                  <a:latin typeface="Century Gothic" panose="020B0502020202020204" pitchFamily="34" charset="0"/>
                </a:endParaRPr>
              </a:p>
            </p:txBody>
          </p:sp>
        </mc:Choice>
        <mc:Fallback xmlns="">
          <p:sp>
            <p:nvSpPr>
              <p:cNvPr id="7" name="Content Placeholder 2">
                <a:extLst>
                  <a:ext uri="{FF2B5EF4-FFF2-40B4-BE49-F238E27FC236}">
                    <a16:creationId xmlns:a16="http://schemas.microsoft.com/office/drawing/2014/main" id="{FA2D0D6C-2370-44D8-8146-C5AC955178BC}"/>
                  </a:ext>
                </a:extLst>
              </p:cNvPr>
              <p:cNvSpPr>
                <a:spLocks noGrp="1" noRot="1" noChangeAspect="1" noMove="1" noResize="1" noEditPoints="1" noAdjustHandles="1" noChangeArrowheads="1" noChangeShapeType="1" noTextEdit="1"/>
              </p:cNvSpPr>
              <p:nvPr>
                <p:ph idx="1"/>
              </p:nvPr>
            </p:nvSpPr>
            <p:spPr>
              <a:xfrm>
                <a:off x="609600" y="1104627"/>
                <a:ext cx="11068050" cy="5432651"/>
              </a:xfrm>
              <a:blipFill>
                <a:blip r:embed="rId3"/>
                <a:stretch>
                  <a:fillRect l="-826" t="-1571"/>
                </a:stretch>
              </a:blipFill>
            </p:spPr>
            <p:txBody>
              <a:bodyPr/>
              <a:lstStyle/>
              <a:p>
                <a:r>
                  <a:rPr lang="en-CA">
                    <a:noFill/>
                  </a:rPr>
                  <a:t> </a:t>
                </a:r>
              </a:p>
            </p:txBody>
          </p:sp>
        </mc:Fallback>
      </mc:AlternateContent>
      <p:cxnSp>
        <p:nvCxnSpPr>
          <p:cNvPr id="13" name="Straight Arrow Connector 12">
            <a:extLst>
              <a:ext uri="{FF2B5EF4-FFF2-40B4-BE49-F238E27FC236}">
                <a16:creationId xmlns:a16="http://schemas.microsoft.com/office/drawing/2014/main" id="{F78E37AB-F783-4A1B-A8C7-C0D070CF031D}"/>
              </a:ext>
            </a:extLst>
          </p:cNvPr>
          <p:cNvCxnSpPr>
            <a:cxnSpLocks/>
          </p:cNvCxnSpPr>
          <p:nvPr/>
        </p:nvCxnSpPr>
        <p:spPr bwMode="auto">
          <a:xfrm flipV="1">
            <a:off x="11280576" y="3066777"/>
            <a:ext cx="397074" cy="434231"/>
          </a:xfrm>
          <a:prstGeom prst="straightConnector1">
            <a:avLst/>
          </a:prstGeom>
          <a:solidFill>
            <a:schemeClr val="accent1"/>
          </a:solidFill>
          <a:ln w="38100" cap="flat" cmpd="sng" algn="ctr">
            <a:solidFill>
              <a:schemeClr val="bg1"/>
            </a:solidFill>
            <a:prstDash val="solid"/>
            <a:round/>
            <a:headEnd type="none" w="med" len="med"/>
            <a:tailEnd type="oval" w="med" len="med"/>
          </a:ln>
          <a:effectLst/>
        </p:spPr>
      </p:cxnSp>
      <p:cxnSp>
        <p:nvCxnSpPr>
          <p:cNvPr id="17" name="Straight Arrow Connector 16">
            <a:extLst>
              <a:ext uri="{FF2B5EF4-FFF2-40B4-BE49-F238E27FC236}">
                <a16:creationId xmlns:a16="http://schemas.microsoft.com/office/drawing/2014/main" id="{6CE1F46E-C5BB-4F51-8460-6D19634F72AE}"/>
              </a:ext>
            </a:extLst>
          </p:cNvPr>
          <p:cNvCxnSpPr>
            <a:cxnSpLocks/>
          </p:cNvCxnSpPr>
          <p:nvPr/>
        </p:nvCxnSpPr>
        <p:spPr bwMode="auto">
          <a:xfrm flipV="1">
            <a:off x="10704512" y="4581128"/>
            <a:ext cx="807099" cy="351177"/>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6" name="Title 4">
            <a:extLst>
              <a:ext uri="{FF2B5EF4-FFF2-40B4-BE49-F238E27FC236}">
                <a16:creationId xmlns:a16="http://schemas.microsoft.com/office/drawing/2014/main" id="{1F4BAB5D-4B4F-4294-87B5-9B2ECA4C72D5}"/>
              </a:ext>
            </a:extLst>
          </p:cNvPr>
          <p:cNvSpPr txBox="1">
            <a:spLocks/>
          </p:cNvSpPr>
          <p:nvPr/>
        </p:nvSpPr>
        <p:spPr bwMode="auto">
          <a:xfrm>
            <a:off x="9103057" y="-74013"/>
            <a:ext cx="3089945"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 Connection Design</a:t>
            </a:r>
          </a:p>
        </p:txBody>
      </p:sp>
    </p:spTree>
    <p:extLst>
      <p:ext uri="{BB962C8B-B14F-4D97-AF65-F5344CB8AC3E}">
        <p14:creationId xmlns:p14="http://schemas.microsoft.com/office/powerpoint/2010/main" val="408362977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CONNECTION DESIGN – GIRDER-TO-BEARING</a:t>
            </a:r>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FA2D0D6C-2370-44D8-8146-C5AC955178BC}"/>
                  </a:ext>
                </a:extLst>
              </p:cNvPr>
              <p:cNvSpPr>
                <a:spLocks noGrp="1"/>
              </p:cNvSpPr>
              <p:nvPr>
                <p:ph idx="1"/>
              </p:nvPr>
            </p:nvSpPr>
            <p:spPr>
              <a:xfrm>
                <a:off x="609600" y="1104627"/>
                <a:ext cx="11068050" cy="5432651"/>
              </a:xfrm>
            </p:spPr>
            <p:txBody>
              <a:bodyPr>
                <a:noAutofit/>
              </a:bodyPr>
              <a:lstStyle/>
              <a:p>
                <a:pPr marL="0" indent="0">
                  <a:buNone/>
                </a:pPr>
                <a:r>
                  <a:rPr lang="en-CA" sz="2400" b="1" u="sng" dirty="0">
                    <a:latin typeface="Century Gothic" panose="020B0502020202020204" pitchFamily="34" charset="0"/>
                  </a:rPr>
                  <a:t>Side plates at bolts (6.5.9.2 O86-01)</a:t>
                </a:r>
              </a:p>
              <a:p>
                <a:pPr marL="0" indent="0">
                  <a:buNone/>
                </a:pPr>
                <a:r>
                  <a:rPr lang="en-CA" sz="2400" dirty="0">
                    <a:latin typeface="Century Gothic" panose="020B0502020202020204" pitchFamily="34" charset="0"/>
                  </a:rPr>
                  <a:t>Bearing on wood </a:t>
                </a:r>
              </a:p>
              <a:p>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𝑄</m:t>
                        </m:r>
                      </m:e>
                      <m:sub>
                        <m:r>
                          <a:rPr lang="en-CA" sz="2400" i="1">
                            <a:latin typeface="Cambria Math" panose="02040503050406030204" pitchFamily="18" charset="0"/>
                          </a:rPr>
                          <m:t>𝑟</m:t>
                        </m:r>
                      </m:sub>
                    </m:sSub>
                    <m:r>
                      <a:rPr lang="en-CA" sz="2400" i="1">
                        <a:latin typeface="Cambria Math" panose="02040503050406030204" pitchFamily="18" charset="0"/>
                      </a:rPr>
                      <m:t>=</m:t>
                    </m:r>
                    <m:r>
                      <a:rPr lang="en-CA" sz="2400" i="1">
                        <a:latin typeface="Cambria Math" panose="02040503050406030204" pitchFamily="18" charset="0"/>
                      </a:rPr>
                      <m:t>𝜙</m:t>
                    </m:r>
                    <m:sSub>
                      <m:sSubPr>
                        <m:ctrlPr>
                          <a:rPr lang="en-CA" sz="2400" i="1">
                            <a:latin typeface="Cambria Math" panose="02040503050406030204" pitchFamily="18" charset="0"/>
                          </a:rPr>
                        </m:ctrlPr>
                      </m:sSubPr>
                      <m:e>
                        <m:r>
                          <a:rPr lang="en-CA" sz="2400" i="1">
                            <a:latin typeface="Cambria Math" panose="02040503050406030204" pitchFamily="18" charset="0"/>
                          </a:rPr>
                          <m:t>𝐹</m:t>
                        </m:r>
                      </m:e>
                      <m:sub>
                        <m:r>
                          <a:rPr lang="en-CA" sz="2400" i="1">
                            <a:latin typeface="Cambria Math" panose="02040503050406030204" pitchFamily="18" charset="0"/>
                          </a:rPr>
                          <m:t>𝑐𝑝</m:t>
                        </m:r>
                      </m:sub>
                    </m:sSub>
                    <m:sSub>
                      <m:sSubPr>
                        <m:ctrlPr>
                          <a:rPr lang="en-CA" sz="2400" i="1">
                            <a:latin typeface="Cambria Math" panose="02040503050406030204" pitchFamily="18" charset="0"/>
                          </a:rPr>
                        </m:ctrlPr>
                      </m:sSubPr>
                      <m:e>
                        <m:r>
                          <a:rPr lang="en-CA" sz="2400" i="1">
                            <a:latin typeface="Cambria Math" panose="02040503050406030204" pitchFamily="18" charset="0"/>
                          </a:rPr>
                          <m:t>𝐴</m:t>
                        </m:r>
                      </m:e>
                      <m:sub>
                        <m:r>
                          <a:rPr lang="en-CA" sz="2400" i="1">
                            <a:latin typeface="Cambria Math" panose="02040503050406030204" pitchFamily="18" charset="0"/>
                          </a:rPr>
                          <m:t>𝑏</m:t>
                        </m:r>
                      </m:sub>
                    </m:sSub>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r>
                          <a:rPr lang="en-CA" sz="2400" i="1">
                            <a:latin typeface="Cambria Math" panose="02040503050406030204" pitchFamily="18" charset="0"/>
                          </a:rPr>
                          <m:t>𝐵</m:t>
                        </m:r>
                      </m:sub>
                    </m:sSub>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sSub>
                          <m:sSubPr>
                            <m:ctrlPr>
                              <a:rPr lang="en-CA" sz="2400" i="1">
                                <a:latin typeface="Cambria Math" panose="02040503050406030204" pitchFamily="18" charset="0"/>
                              </a:rPr>
                            </m:ctrlPr>
                          </m:sSubPr>
                          <m:e>
                            <m:r>
                              <a:rPr lang="en-CA" sz="2400" i="1">
                                <a:latin typeface="Cambria Math" panose="02040503050406030204" pitchFamily="18" charset="0"/>
                              </a:rPr>
                              <m:t>𝑍</m:t>
                            </m:r>
                          </m:e>
                          <m:sub>
                            <m:r>
                              <a:rPr lang="en-CA" sz="2400" i="1">
                                <a:latin typeface="Cambria Math" panose="02040503050406030204" pitchFamily="18" charset="0"/>
                              </a:rPr>
                              <m:t>𝑐𝑝</m:t>
                            </m:r>
                          </m:sub>
                        </m:sSub>
                      </m:sub>
                    </m:sSub>
                  </m:oMath>
                </a14:m>
                <a:endParaRPr lang="en-CA" sz="2400" dirty="0">
                  <a:latin typeface="Century Gothic" panose="020B0502020202020204" pitchFamily="34" charset="0"/>
                </a:endParaRPr>
              </a:p>
              <a:p>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𝑄</m:t>
                        </m:r>
                      </m:e>
                      <m:sub>
                        <m:r>
                          <a:rPr lang="en-CA" sz="2400" i="1">
                            <a:latin typeface="Cambria Math" panose="02040503050406030204" pitchFamily="18" charset="0"/>
                          </a:rPr>
                          <m:t>𝑟</m:t>
                        </m:r>
                      </m:sub>
                    </m:sSub>
                    <m:r>
                      <a:rPr lang="en-CA" sz="2400" i="1">
                        <a:latin typeface="Cambria Math" panose="02040503050406030204" pitchFamily="18" charset="0"/>
                      </a:rPr>
                      <m:t>=0.8</m:t>
                    </m:r>
                    <m:r>
                      <a:rPr lang="en-CA" sz="2400" i="1">
                        <a:latin typeface="Cambria Math" panose="02040503050406030204" pitchFamily="18" charset="0"/>
                      </a:rPr>
                      <m:t>𝑥</m:t>
                    </m:r>
                    <m:r>
                      <a:rPr lang="en-CA" sz="2400" i="1">
                        <a:latin typeface="Cambria Math" panose="02040503050406030204" pitchFamily="18" charset="0"/>
                      </a:rPr>
                      <m:t>5.8</m:t>
                    </m:r>
                    <m:r>
                      <a:rPr lang="en-CA" sz="2400" i="1">
                        <a:latin typeface="Cambria Math" panose="02040503050406030204" pitchFamily="18" charset="0"/>
                      </a:rPr>
                      <m:t>𝑥</m:t>
                    </m:r>
                    <m:d>
                      <m:dPr>
                        <m:ctrlPr>
                          <a:rPr lang="en-CA" sz="2400" i="1">
                            <a:latin typeface="Cambria Math" panose="02040503050406030204" pitchFamily="18" charset="0"/>
                          </a:rPr>
                        </m:ctrlPr>
                      </m:dPr>
                      <m:e>
                        <m:r>
                          <a:rPr lang="en-CA" sz="2400" i="1">
                            <a:latin typeface="Cambria Math" panose="02040503050406030204" pitchFamily="18" charset="0"/>
                          </a:rPr>
                          <m:t>1.0</m:t>
                        </m:r>
                        <m:r>
                          <a:rPr lang="en-CA" sz="2400" i="1">
                            <a:latin typeface="Cambria Math" panose="02040503050406030204" pitchFamily="18" charset="0"/>
                          </a:rPr>
                          <m:t>𝑥</m:t>
                        </m:r>
                        <m:r>
                          <a:rPr lang="en-CA" sz="2400" i="1">
                            <a:latin typeface="Cambria Math" panose="02040503050406030204" pitchFamily="18" charset="0"/>
                          </a:rPr>
                          <m:t>0.67</m:t>
                        </m:r>
                        <m:r>
                          <a:rPr lang="en-CA" sz="2400" i="1">
                            <a:latin typeface="Cambria Math" panose="02040503050406030204" pitchFamily="18" charset="0"/>
                          </a:rPr>
                          <m:t>𝑥</m:t>
                        </m:r>
                        <m:r>
                          <a:rPr lang="en-CA" sz="2400" i="1">
                            <a:latin typeface="Cambria Math" panose="02040503050406030204" pitchFamily="18" charset="0"/>
                          </a:rPr>
                          <m:t>1.0</m:t>
                        </m:r>
                      </m:e>
                    </m:d>
                    <m:r>
                      <a:rPr lang="en-CA" sz="2400" i="1">
                        <a:latin typeface="Cambria Math" panose="02040503050406030204" pitchFamily="18" charset="0"/>
                      </a:rPr>
                      <m:t>𝑥</m:t>
                    </m:r>
                    <m:d>
                      <m:dPr>
                        <m:ctrlPr>
                          <a:rPr lang="en-CA" sz="2400" i="1">
                            <a:latin typeface="Cambria Math" panose="02040503050406030204" pitchFamily="18" charset="0"/>
                          </a:rPr>
                        </m:ctrlPr>
                      </m:dPr>
                      <m:e>
                        <m:r>
                          <a:rPr lang="en-CA" sz="2400" i="1">
                            <a:latin typeface="Cambria Math" panose="02040503050406030204" pitchFamily="18" charset="0"/>
                          </a:rPr>
                          <m:t>356</m:t>
                        </m:r>
                        <m:r>
                          <a:rPr lang="en-CA" sz="2400" i="1">
                            <a:latin typeface="Cambria Math" panose="02040503050406030204" pitchFamily="18" charset="0"/>
                          </a:rPr>
                          <m:t>𝑥</m:t>
                        </m:r>
                        <m:r>
                          <a:rPr lang="en-CA" sz="2400" i="1">
                            <a:latin typeface="Cambria Math" panose="02040503050406030204" pitchFamily="18" charset="0"/>
                          </a:rPr>
                          <m:t>25</m:t>
                        </m:r>
                      </m:e>
                    </m:d>
                    <m:r>
                      <a:rPr lang="en-CA" sz="2400" i="1">
                        <a:latin typeface="Cambria Math" panose="02040503050406030204" pitchFamily="18" charset="0"/>
                      </a:rPr>
                      <m:t>𝑥</m:t>
                    </m:r>
                    <m:r>
                      <a:rPr lang="en-CA" sz="2400" i="1">
                        <a:latin typeface="Cambria Math" panose="02040503050406030204" pitchFamily="18" charset="0"/>
                      </a:rPr>
                      <m:t>1.0</m:t>
                    </m:r>
                    <m:r>
                      <a:rPr lang="en-CA" sz="2400" i="1">
                        <a:latin typeface="Cambria Math" panose="02040503050406030204" pitchFamily="18" charset="0"/>
                      </a:rPr>
                      <m:t>𝑥</m:t>
                    </m:r>
                    <m:r>
                      <a:rPr lang="en-CA" sz="2400" i="1">
                        <a:latin typeface="Cambria Math" panose="02040503050406030204" pitchFamily="18" charset="0"/>
                      </a:rPr>
                      <m:t>1.0</m:t>
                    </m:r>
                    <m:r>
                      <a:rPr lang="en-CA" sz="2400" i="1">
                        <a:latin typeface="Cambria Math" panose="02040503050406030204" pitchFamily="18" charset="0"/>
                      </a:rPr>
                      <m:t>𝑥</m:t>
                    </m:r>
                    <m:sSup>
                      <m:sSupPr>
                        <m:ctrlPr>
                          <a:rPr lang="en-CA" sz="2400" i="1">
                            <a:latin typeface="Cambria Math" panose="02040503050406030204" pitchFamily="18" charset="0"/>
                          </a:rPr>
                        </m:ctrlPr>
                      </m:sSupPr>
                      <m:e>
                        <m:r>
                          <a:rPr lang="en-CA" sz="2400" i="1">
                            <a:latin typeface="Cambria Math" panose="02040503050406030204" pitchFamily="18" charset="0"/>
                          </a:rPr>
                          <m:t>10</m:t>
                        </m:r>
                      </m:e>
                      <m:sup>
                        <m:r>
                          <a:rPr lang="en-CA" sz="2400" i="1">
                            <a:latin typeface="Cambria Math" panose="02040503050406030204" pitchFamily="18" charset="0"/>
                          </a:rPr>
                          <m:t>−3</m:t>
                        </m:r>
                      </m:sup>
                    </m:sSup>
                    <m:r>
                      <a:rPr lang="en-CA" sz="2400" i="1">
                        <a:latin typeface="Cambria Math" panose="02040503050406030204" pitchFamily="18" charset="0"/>
                      </a:rPr>
                      <m:t>=28</m:t>
                    </m:r>
                    <m:r>
                      <a:rPr lang="en-CA" sz="2400" i="1">
                        <a:latin typeface="Cambria Math" panose="02040503050406030204" pitchFamily="18" charset="0"/>
                      </a:rPr>
                      <m:t>𝑘𝑁</m:t>
                    </m:r>
                    <m:r>
                      <a:rPr lang="en-CA" sz="2400" i="1">
                        <a:latin typeface="Cambria Math" panose="02040503050406030204" pitchFamily="18" charset="0"/>
                      </a:rPr>
                      <m:t>&gt;</m:t>
                    </m:r>
                    <m:sSub>
                      <m:sSubPr>
                        <m:ctrlPr>
                          <a:rPr lang="en-CA" sz="2400" i="1">
                            <a:latin typeface="Cambria Math" panose="02040503050406030204" pitchFamily="18" charset="0"/>
                          </a:rPr>
                        </m:ctrlPr>
                      </m:sSubPr>
                      <m:e>
                        <m:r>
                          <a:rPr lang="en-CA" sz="2400" i="1">
                            <a:latin typeface="Cambria Math" panose="02040503050406030204" pitchFamily="18" charset="0"/>
                          </a:rPr>
                          <m:t>𝐹</m:t>
                        </m:r>
                      </m:e>
                      <m:sub>
                        <m:r>
                          <a:rPr lang="en-CA" sz="2400" i="1">
                            <a:latin typeface="Cambria Math" panose="02040503050406030204" pitchFamily="18" charset="0"/>
                          </a:rPr>
                          <m:t>𝑦</m:t>
                        </m:r>
                      </m:sub>
                    </m:sSub>
                    <m:r>
                      <a:rPr lang="en-CA" sz="2400" i="1">
                        <a:latin typeface="Cambria Math" panose="02040503050406030204" pitchFamily="18" charset="0"/>
                      </a:rPr>
                      <m:t>=12</m:t>
                    </m:r>
                    <m:r>
                      <a:rPr lang="en-CA" sz="2400" i="1">
                        <a:latin typeface="Cambria Math" panose="02040503050406030204" pitchFamily="18" charset="0"/>
                      </a:rPr>
                      <m:t>𝑘𝑁</m:t>
                    </m:r>
                  </m:oMath>
                </a14:m>
                <a:endParaRPr lang="en-CA" sz="2400" dirty="0">
                  <a:latin typeface="Century Gothic" panose="020B0502020202020204" pitchFamily="34" charset="0"/>
                </a:endParaRPr>
              </a:p>
              <a:p>
                <a:pPr marL="0" indent="0">
                  <a:buNone/>
                </a:pPr>
                <a:r>
                  <a:rPr lang="en-CA" sz="2400" dirty="0">
                    <a:latin typeface="Century Gothic" panose="020B0502020202020204" pitchFamily="34" charset="0"/>
                  </a:rPr>
                  <a:t>Where,</a:t>
                </a:r>
              </a:p>
              <a:p>
                <a14:m>
                  <m:oMath xmlns:m="http://schemas.openxmlformats.org/officeDocument/2006/math">
                    <m:r>
                      <a:rPr lang="en-CA" sz="2400" i="1">
                        <a:latin typeface="Cambria Math" panose="02040503050406030204" pitchFamily="18" charset="0"/>
                      </a:rPr>
                      <m:t>𝜙</m:t>
                    </m:r>
                    <m:r>
                      <a:rPr lang="en-CA" sz="2400" i="1">
                        <a:latin typeface="Cambria Math" panose="02040503050406030204" pitchFamily="18" charset="0"/>
                      </a:rPr>
                      <m:t>=0.8</m:t>
                    </m:r>
                  </m:oMath>
                </a14:m>
                <a:endParaRPr lang="en-CA" sz="2400" dirty="0">
                  <a:latin typeface="Century Gothic" panose="020B0502020202020204" pitchFamily="34" charset="0"/>
                </a:endParaRPr>
              </a:p>
              <a:p>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𝐹</m:t>
                        </m:r>
                      </m:e>
                      <m:sub>
                        <m:r>
                          <a:rPr lang="en-CA" sz="2400" i="1">
                            <a:latin typeface="Cambria Math" panose="02040503050406030204" pitchFamily="18" charset="0"/>
                          </a:rPr>
                          <m:t>𝑐𝑝</m:t>
                        </m:r>
                      </m:sub>
                    </m:sSub>
                    <m:r>
                      <a:rPr lang="en-CA" sz="2400" i="1">
                        <a:latin typeface="Cambria Math" panose="02040503050406030204" pitchFamily="18" charset="0"/>
                      </a:rPr>
                      <m:t>=</m:t>
                    </m:r>
                    <m:sSub>
                      <m:sSubPr>
                        <m:ctrlPr>
                          <a:rPr lang="en-CA" sz="2400" i="1">
                            <a:latin typeface="Cambria Math" panose="02040503050406030204" pitchFamily="18" charset="0"/>
                          </a:rPr>
                        </m:ctrlPr>
                      </m:sSubPr>
                      <m:e>
                        <m:r>
                          <a:rPr lang="en-CA" sz="2400" i="1">
                            <a:latin typeface="Cambria Math" panose="02040503050406030204" pitchFamily="18" charset="0"/>
                          </a:rPr>
                          <m:t>𝑓</m:t>
                        </m:r>
                      </m:e>
                      <m:sub>
                        <m:r>
                          <a:rPr lang="en-CA" sz="2400" i="1">
                            <a:latin typeface="Cambria Math" panose="02040503050406030204" pitchFamily="18" charset="0"/>
                          </a:rPr>
                          <m:t>𝑐𝑝</m:t>
                        </m:r>
                        <m:r>
                          <a:rPr lang="en-CA" sz="2400" i="1">
                            <a:latin typeface="Cambria Math" panose="02040503050406030204" pitchFamily="18" charset="0"/>
                          </a:rPr>
                          <m:t> </m:t>
                        </m:r>
                      </m:sub>
                    </m:sSub>
                    <m:d>
                      <m:dPr>
                        <m:ctrlPr>
                          <a:rPr lang="en-CA" sz="2400" i="1">
                            <a:latin typeface="Cambria Math" panose="02040503050406030204" pitchFamily="18" charset="0"/>
                          </a:rPr>
                        </m:ctrlPr>
                      </m:dPr>
                      <m:e>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r>
                              <a:rPr lang="en-CA" sz="2400" i="1">
                                <a:latin typeface="Cambria Math" panose="02040503050406030204" pitchFamily="18" charset="0"/>
                              </a:rPr>
                              <m:t>𝐷</m:t>
                            </m:r>
                          </m:sub>
                        </m:sSub>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sSub>
                              <m:sSubPr>
                                <m:ctrlPr>
                                  <a:rPr lang="en-CA" sz="2400" i="1">
                                    <a:latin typeface="Cambria Math" panose="02040503050406030204" pitchFamily="18" charset="0"/>
                                  </a:rPr>
                                </m:ctrlPr>
                              </m:sSubPr>
                              <m:e>
                                <m:r>
                                  <a:rPr lang="en-CA" sz="2400" i="1">
                                    <a:latin typeface="Cambria Math" panose="02040503050406030204" pitchFamily="18" charset="0"/>
                                  </a:rPr>
                                  <m:t>𝑆</m:t>
                                </m:r>
                              </m:e>
                              <m:sub>
                                <m:r>
                                  <a:rPr lang="en-CA" sz="2400" i="1">
                                    <a:latin typeface="Cambria Math" panose="02040503050406030204" pitchFamily="18" charset="0"/>
                                  </a:rPr>
                                  <m:t>𝑐𝑝</m:t>
                                </m:r>
                              </m:sub>
                            </m:sSub>
                          </m:sub>
                        </m:sSub>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r>
                              <a:rPr lang="en-CA" sz="2400" i="1">
                                <a:latin typeface="Cambria Math" panose="02040503050406030204" pitchFamily="18" charset="0"/>
                              </a:rPr>
                              <m:t>𝑇</m:t>
                            </m:r>
                          </m:sub>
                        </m:sSub>
                      </m:e>
                    </m:d>
                    <m:r>
                      <a:rPr lang="en-CA" sz="2400" i="1">
                        <a:latin typeface="Cambria Math" panose="02040503050406030204" pitchFamily="18" charset="0"/>
                      </a:rPr>
                      <m:t> </m:t>
                    </m:r>
                  </m:oMath>
                </a14:m>
                <a:endParaRPr lang="en-CA" sz="2400" dirty="0">
                  <a:latin typeface="Century Gothic" panose="020B0502020202020204" pitchFamily="34" charset="0"/>
                </a:endParaRPr>
              </a:p>
              <a:p>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𝑓</m:t>
                        </m:r>
                      </m:e>
                      <m:sub>
                        <m:r>
                          <a:rPr lang="en-CA" sz="2400" i="1">
                            <a:latin typeface="Cambria Math" panose="02040503050406030204" pitchFamily="18" charset="0"/>
                          </a:rPr>
                          <m:t>𝑐𝑝</m:t>
                        </m:r>
                      </m:sub>
                    </m:sSub>
                    <m:r>
                      <a:rPr lang="en-CA" sz="2400" i="1">
                        <a:latin typeface="Cambria Math" panose="02040503050406030204" pitchFamily="18" charset="0"/>
                      </a:rPr>
                      <m:t>=5.8</m:t>
                    </m:r>
                    <m:r>
                      <a:rPr lang="en-CA" sz="2400" i="1">
                        <a:latin typeface="Cambria Math" panose="02040503050406030204" pitchFamily="18" charset="0"/>
                      </a:rPr>
                      <m:t>𝑀𝑃𝑎</m:t>
                    </m:r>
                  </m:oMath>
                </a14:m>
                <a:endParaRPr lang="en-CA" sz="2400" dirty="0">
                  <a:latin typeface="Century Gothic" panose="020B0502020202020204" pitchFamily="34" charset="0"/>
                </a:endParaRPr>
              </a:p>
              <a:p>
                <a:r>
                  <a:rPr lang="en-CA" sz="2400" i="1" dirty="0">
                    <a:latin typeface="Century Gothic" panose="020B0502020202020204" pitchFamily="34" charset="0"/>
                  </a:rPr>
                  <a:t> </a:t>
                </a:r>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r>
                          <a:rPr lang="en-CA" sz="2400" i="1">
                            <a:latin typeface="Cambria Math" panose="02040503050406030204" pitchFamily="18" charset="0"/>
                          </a:rPr>
                          <m:t>𝐷</m:t>
                        </m:r>
                      </m:sub>
                    </m:sSub>
                    <m:r>
                      <a:rPr lang="en-CA" sz="2400" i="1">
                        <a:latin typeface="Cambria Math" panose="02040503050406030204" pitchFamily="18" charset="0"/>
                      </a:rPr>
                      <m:t>=</m:t>
                    </m:r>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r>
                          <a:rPr lang="en-CA" sz="2400" i="1">
                            <a:latin typeface="Cambria Math" panose="02040503050406030204" pitchFamily="18" charset="0"/>
                          </a:rPr>
                          <m:t>𝑇</m:t>
                        </m:r>
                      </m:sub>
                    </m:sSub>
                    <m:r>
                      <a:rPr lang="en-CA" sz="2400" i="1">
                        <a:latin typeface="Cambria Math" panose="02040503050406030204" pitchFamily="18" charset="0"/>
                      </a:rPr>
                      <m:t>=</m:t>
                    </m:r>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r>
                          <a:rPr lang="en-CA" sz="2400" i="1">
                            <a:latin typeface="Cambria Math" panose="02040503050406030204" pitchFamily="18" charset="0"/>
                          </a:rPr>
                          <m:t>𝐵</m:t>
                        </m:r>
                      </m:sub>
                    </m:sSub>
                    <m:r>
                      <a:rPr lang="en-CA" sz="2400" i="1">
                        <a:latin typeface="Cambria Math" panose="02040503050406030204" pitchFamily="18" charset="0"/>
                      </a:rPr>
                      <m:t>=</m:t>
                    </m:r>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sSub>
                          <m:sSubPr>
                            <m:ctrlPr>
                              <a:rPr lang="en-CA" sz="2400" i="1">
                                <a:latin typeface="Cambria Math" panose="02040503050406030204" pitchFamily="18" charset="0"/>
                              </a:rPr>
                            </m:ctrlPr>
                          </m:sSubPr>
                          <m:e>
                            <m:r>
                              <a:rPr lang="en-CA" sz="2400" i="1">
                                <a:latin typeface="Cambria Math" panose="02040503050406030204" pitchFamily="18" charset="0"/>
                              </a:rPr>
                              <m:t>𝑧</m:t>
                            </m:r>
                          </m:e>
                          <m:sub>
                            <m:r>
                              <a:rPr lang="en-CA" sz="2400" i="1">
                                <a:latin typeface="Cambria Math" panose="02040503050406030204" pitchFamily="18" charset="0"/>
                              </a:rPr>
                              <m:t>𝑐𝑝</m:t>
                            </m:r>
                          </m:sub>
                        </m:sSub>
                      </m:sub>
                    </m:sSub>
                    <m:r>
                      <a:rPr lang="en-CA" sz="2400" i="1">
                        <a:latin typeface="Cambria Math" panose="02040503050406030204" pitchFamily="18" charset="0"/>
                      </a:rPr>
                      <m:t>=1.0</m:t>
                    </m:r>
                  </m:oMath>
                </a14:m>
                <a:endParaRPr lang="en-CA" sz="2400" dirty="0">
                  <a:latin typeface="Century Gothic" panose="020B0502020202020204" pitchFamily="34" charset="0"/>
                </a:endParaRPr>
              </a:p>
              <a:p>
                <a14:m>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𝐾</m:t>
                        </m:r>
                      </m:e>
                      <m:sub>
                        <m:sSub>
                          <m:sSubPr>
                            <m:ctrlPr>
                              <a:rPr lang="en-CA" sz="2400" i="1">
                                <a:latin typeface="Cambria Math" panose="02040503050406030204" pitchFamily="18" charset="0"/>
                              </a:rPr>
                            </m:ctrlPr>
                          </m:sSubPr>
                          <m:e>
                            <m:r>
                              <a:rPr lang="en-CA" sz="2400" i="1">
                                <a:latin typeface="Cambria Math" panose="02040503050406030204" pitchFamily="18" charset="0"/>
                              </a:rPr>
                              <m:t>𝑠</m:t>
                            </m:r>
                          </m:e>
                          <m:sub>
                            <m:r>
                              <a:rPr lang="en-CA" sz="2400" i="1">
                                <a:latin typeface="Cambria Math" panose="02040503050406030204" pitchFamily="18" charset="0"/>
                              </a:rPr>
                              <m:t>𝑐𝑝</m:t>
                            </m:r>
                          </m:sub>
                        </m:sSub>
                      </m:sub>
                    </m:sSub>
                    <m:r>
                      <a:rPr lang="en-CA" sz="2400" i="1">
                        <a:latin typeface="Cambria Math" panose="02040503050406030204" pitchFamily="18" charset="0"/>
                      </a:rPr>
                      <m:t>=0.67 (</m:t>
                    </m:r>
                    <m:r>
                      <a:rPr lang="en-CA" sz="2400" b="0" i="1" smtClean="0">
                        <a:latin typeface="Cambria Math" panose="02040503050406030204" pitchFamily="18" charset="0"/>
                      </a:rPr>
                      <m:t>𝑊𝑒𝑡</m:t>
                    </m:r>
                    <m:r>
                      <a:rPr lang="en-CA" sz="2400" b="0" i="1" smtClean="0">
                        <a:latin typeface="Cambria Math" panose="02040503050406030204" pitchFamily="18" charset="0"/>
                      </a:rPr>
                      <m:t> </m:t>
                    </m:r>
                    <m:r>
                      <a:rPr lang="en-CA" sz="2400" b="0" i="1" smtClean="0">
                        <a:latin typeface="Cambria Math" panose="02040503050406030204" pitchFamily="18" charset="0"/>
                      </a:rPr>
                      <m:t>𝑠𝑒𝑟𝑣𝑖𝑐𝑒</m:t>
                    </m:r>
                    <m:r>
                      <a:rPr lang="en-CA" sz="2400" b="0" i="1" smtClean="0">
                        <a:latin typeface="Cambria Math" panose="02040503050406030204" pitchFamily="18" charset="0"/>
                      </a:rPr>
                      <m:t> </m:t>
                    </m:r>
                    <m:r>
                      <a:rPr lang="en-CA" sz="2400" b="0" i="1" smtClean="0">
                        <a:latin typeface="Cambria Math" panose="02040503050406030204" pitchFamily="18" charset="0"/>
                      </a:rPr>
                      <m:t>𝑐𝑜𝑛𝑑𝑖𝑡𝑖𝑜𝑛</m:t>
                    </m:r>
                    <m:r>
                      <a:rPr lang="en-CA" sz="2400" b="0" i="1" smtClean="0">
                        <a:latin typeface="Cambria Math" panose="02040503050406030204" pitchFamily="18" charset="0"/>
                      </a:rPr>
                      <m:t> </m:t>
                    </m:r>
                    <m:r>
                      <a:rPr lang="en-CA" sz="2400" b="0" i="1" smtClean="0">
                        <a:latin typeface="Cambria Math" panose="02040503050406030204" pitchFamily="18" charset="0"/>
                      </a:rPr>
                      <m:t>𝑎𝑡</m:t>
                    </m:r>
                    <m:r>
                      <a:rPr lang="en-CA" sz="2400" b="0" i="1" smtClean="0">
                        <a:latin typeface="Cambria Math" panose="02040503050406030204" pitchFamily="18" charset="0"/>
                      </a:rPr>
                      <m:t> </m:t>
                    </m:r>
                    <m:r>
                      <a:rPr lang="en-CA" sz="2400" b="0" i="1" smtClean="0">
                        <a:latin typeface="Cambria Math" panose="02040503050406030204" pitchFamily="18" charset="0"/>
                      </a:rPr>
                      <m:t>𝑐𝑜𝑛𝑛𝑒𝑐𝑡𝑖𝑜𝑛</m:t>
                    </m:r>
                    <m:r>
                      <a:rPr lang="en-CA" sz="2400" i="1">
                        <a:latin typeface="Cambria Math" panose="02040503050406030204" pitchFamily="18" charset="0"/>
                      </a:rPr>
                      <m:t>)</m:t>
                    </m:r>
                  </m:oMath>
                </a14:m>
                <a:r>
                  <a:rPr lang="en-CA" sz="2400" i="1" dirty="0">
                    <a:latin typeface="Century Gothic" panose="020B0502020202020204" pitchFamily="34" charset="0"/>
                  </a:rPr>
                  <a:t> </a:t>
                </a:r>
                <a:endParaRPr lang="en-CA" sz="2400" dirty="0">
                  <a:latin typeface="Century Gothic" panose="020B0502020202020204" pitchFamily="34" charset="0"/>
                </a:endParaRPr>
              </a:p>
              <a:p>
                <a:pPr marL="0" indent="0">
                  <a:buNone/>
                </a:pPr>
                <a:r>
                  <a:rPr lang="en-CA" sz="2400" dirty="0">
                    <a:latin typeface="Century Gothic" panose="020B0502020202020204" pitchFamily="34" charset="0"/>
                  </a:rPr>
                  <a:t>Note: Check plate bending.</a:t>
                </a:r>
              </a:p>
            </p:txBody>
          </p:sp>
        </mc:Choice>
        <mc:Fallback xmlns="">
          <p:sp>
            <p:nvSpPr>
              <p:cNvPr id="7" name="Content Placeholder 2">
                <a:extLst>
                  <a:ext uri="{FF2B5EF4-FFF2-40B4-BE49-F238E27FC236}">
                    <a16:creationId xmlns:a16="http://schemas.microsoft.com/office/drawing/2014/main" id="{FA2D0D6C-2370-44D8-8146-C5AC955178BC}"/>
                  </a:ext>
                </a:extLst>
              </p:cNvPr>
              <p:cNvSpPr>
                <a:spLocks noGrp="1" noRot="1" noChangeAspect="1" noMove="1" noResize="1" noEditPoints="1" noAdjustHandles="1" noChangeArrowheads="1" noChangeShapeType="1" noTextEdit="1"/>
              </p:cNvSpPr>
              <p:nvPr>
                <p:ph idx="1"/>
              </p:nvPr>
            </p:nvSpPr>
            <p:spPr>
              <a:xfrm>
                <a:off x="609600" y="1104627"/>
                <a:ext cx="11068050" cy="5432651"/>
              </a:xfrm>
              <a:blipFill>
                <a:blip r:embed="rId3"/>
                <a:stretch>
                  <a:fillRect l="-826" t="-1571" b="-1796"/>
                </a:stretch>
              </a:blipFill>
            </p:spPr>
            <p:txBody>
              <a:bodyPr/>
              <a:lstStyle/>
              <a:p>
                <a:r>
                  <a:rPr lang="en-CA">
                    <a:noFill/>
                  </a:rPr>
                  <a:t> </a:t>
                </a:r>
              </a:p>
            </p:txBody>
          </p:sp>
        </mc:Fallback>
      </mc:AlternateContent>
      <p:cxnSp>
        <p:nvCxnSpPr>
          <p:cNvPr id="13" name="Straight Arrow Connector 12">
            <a:extLst>
              <a:ext uri="{FF2B5EF4-FFF2-40B4-BE49-F238E27FC236}">
                <a16:creationId xmlns:a16="http://schemas.microsoft.com/office/drawing/2014/main" id="{F78E37AB-F783-4A1B-A8C7-C0D070CF031D}"/>
              </a:ext>
            </a:extLst>
          </p:cNvPr>
          <p:cNvCxnSpPr>
            <a:cxnSpLocks/>
          </p:cNvCxnSpPr>
          <p:nvPr/>
        </p:nvCxnSpPr>
        <p:spPr bwMode="auto">
          <a:xfrm flipV="1">
            <a:off x="11280576" y="3066777"/>
            <a:ext cx="397074" cy="434231"/>
          </a:xfrm>
          <a:prstGeom prst="straightConnector1">
            <a:avLst/>
          </a:prstGeom>
          <a:solidFill>
            <a:schemeClr val="accent1"/>
          </a:solidFill>
          <a:ln w="38100" cap="flat" cmpd="sng" algn="ctr">
            <a:solidFill>
              <a:schemeClr val="bg1"/>
            </a:solidFill>
            <a:prstDash val="solid"/>
            <a:round/>
            <a:headEnd type="none" w="med" len="med"/>
            <a:tailEnd type="oval" w="med" len="med"/>
          </a:ln>
          <a:effectLst/>
        </p:spPr>
      </p:cxnSp>
      <p:cxnSp>
        <p:nvCxnSpPr>
          <p:cNvPr id="17" name="Straight Arrow Connector 16">
            <a:extLst>
              <a:ext uri="{FF2B5EF4-FFF2-40B4-BE49-F238E27FC236}">
                <a16:creationId xmlns:a16="http://schemas.microsoft.com/office/drawing/2014/main" id="{6CE1F46E-C5BB-4F51-8460-6D19634F72AE}"/>
              </a:ext>
            </a:extLst>
          </p:cNvPr>
          <p:cNvCxnSpPr>
            <a:cxnSpLocks/>
          </p:cNvCxnSpPr>
          <p:nvPr/>
        </p:nvCxnSpPr>
        <p:spPr bwMode="auto">
          <a:xfrm flipV="1">
            <a:off x="10704512" y="4581128"/>
            <a:ext cx="807099" cy="351177"/>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6" name="Title 4">
            <a:extLst>
              <a:ext uri="{FF2B5EF4-FFF2-40B4-BE49-F238E27FC236}">
                <a16:creationId xmlns:a16="http://schemas.microsoft.com/office/drawing/2014/main" id="{294C11FA-29BB-49B5-8954-B0379456F27C}"/>
              </a:ext>
            </a:extLst>
          </p:cNvPr>
          <p:cNvSpPr txBox="1">
            <a:spLocks/>
          </p:cNvSpPr>
          <p:nvPr/>
        </p:nvSpPr>
        <p:spPr bwMode="auto">
          <a:xfrm>
            <a:off x="9103057" y="-74013"/>
            <a:ext cx="3089945"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 Connection Design</a:t>
            </a:r>
          </a:p>
        </p:txBody>
      </p:sp>
    </p:spTree>
    <p:extLst>
      <p:ext uri="{BB962C8B-B14F-4D97-AF65-F5344CB8AC3E}">
        <p14:creationId xmlns:p14="http://schemas.microsoft.com/office/powerpoint/2010/main" val="165223245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C1D0A1-B9CA-41B1-A09C-28D098BBEC40}"/>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FABRICATION &amp; CONSTRUCTION</a:t>
            </a:r>
          </a:p>
        </p:txBody>
      </p:sp>
      <p:sp>
        <p:nvSpPr>
          <p:cNvPr id="6" name="Content Placeholder 2">
            <a:extLst>
              <a:ext uri="{FF2B5EF4-FFF2-40B4-BE49-F238E27FC236}">
                <a16:creationId xmlns:a16="http://schemas.microsoft.com/office/drawing/2014/main" id="{2C2BCFA4-3B9F-40F9-8D49-027096F2FF20}"/>
              </a:ext>
            </a:extLst>
          </p:cNvPr>
          <p:cNvSpPr>
            <a:spLocks noGrp="1"/>
          </p:cNvSpPr>
          <p:nvPr>
            <p:ph idx="1"/>
          </p:nvPr>
        </p:nvSpPr>
        <p:spPr>
          <a:xfrm>
            <a:off x="609600" y="1243013"/>
            <a:ext cx="10972800" cy="4525962"/>
          </a:xfrm>
        </p:spPr>
        <p:txBody>
          <a:bodyPr>
            <a:normAutofit/>
          </a:bodyPr>
          <a:lstStyle/>
          <a:p>
            <a:pPr eaLnBrk="1" hangingPunct="1">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Glulam members fabricated in controlled environment</a:t>
            </a:r>
          </a:p>
          <a:p>
            <a:pPr eaLnBrk="1" hangingPunct="1">
              <a:buFont typeface="Arial" panose="020B0604020202020204" pitchFamily="34" charset="0"/>
              <a:buChar char="•"/>
            </a:pPr>
            <a:endParaRPr lang="en-CA" altLang="en-US" sz="1000" dirty="0">
              <a:solidFill>
                <a:schemeClr val="tx1">
                  <a:lumMod val="85000"/>
                  <a:lumOff val="15000"/>
                </a:schemeClr>
              </a:solidFill>
              <a:latin typeface="Century Gothic" panose="020B0502020202020204" pitchFamily="34" charset="0"/>
            </a:endParaRPr>
          </a:p>
          <a:p>
            <a:pPr eaLnBrk="1" hangingPunct="1">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Lightweight members are easy to transport to site</a:t>
            </a:r>
          </a:p>
          <a:p>
            <a:pPr eaLnBrk="1" hangingPunct="1">
              <a:buFont typeface="Arial" panose="020B0604020202020204" pitchFamily="34" charset="0"/>
              <a:buChar char="•"/>
            </a:pPr>
            <a:endParaRPr lang="en-CA" altLang="en-US" sz="1000" dirty="0">
              <a:solidFill>
                <a:schemeClr val="tx1">
                  <a:lumMod val="85000"/>
                  <a:lumOff val="15000"/>
                </a:schemeClr>
              </a:solidFill>
              <a:latin typeface="Century Gothic" panose="020B0502020202020204" pitchFamily="34" charset="0"/>
            </a:endParaRPr>
          </a:p>
          <a:p>
            <a:pPr eaLnBrk="1" hangingPunct="1">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Superstructure construction limited to erection of glulam members, fastening of connections, and waterproofing/paving deck</a:t>
            </a:r>
          </a:p>
          <a:p>
            <a:pPr eaLnBrk="1" hangingPunct="1">
              <a:buFont typeface="Arial" panose="020B0604020202020204" pitchFamily="34" charset="0"/>
              <a:buChar char="•"/>
            </a:pPr>
            <a:endParaRPr lang="en-CA" altLang="en-US" sz="1000" dirty="0">
              <a:solidFill>
                <a:schemeClr val="tx1">
                  <a:lumMod val="85000"/>
                  <a:lumOff val="15000"/>
                </a:schemeClr>
              </a:solidFill>
              <a:latin typeface="Century Gothic" panose="020B0502020202020204" pitchFamily="34" charset="0"/>
            </a:endParaRPr>
          </a:p>
          <a:p>
            <a:pPr eaLnBrk="1" hangingPunct="1">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Small cranes or excavators sufficient for erection of glulam members</a:t>
            </a:r>
          </a:p>
          <a:p>
            <a:pPr eaLnBrk="1" hangingPunct="1">
              <a:buFont typeface="Arial" panose="020B0604020202020204" pitchFamily="34" charset="0"/>
              <a:buChar char="•"/>
            </a:pPr>
            <a:endParaRPr lang="en-CA" altLang="en-US" sz="1000" dirty="0">
              <a:solidFill>
                <a:schemeClr val="tx1">
                  <a:lumMod val="85000"/>
                  <a:lumOff val="15000"/>
                </a:schemeClr>
              </a:solidFill>
              <a:latin typeface="Century Gothic" panose="020B0502020202020204" pitchFamily="34" charset="0"/>
            </a:endParaRPr>
          </a:p>
          <a:p>
            <a:pPr eaLnBrk="1" hangingPunct="1">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Minimal on-site construction time</a:t>
            </a:r>
          </a:p>
          <a:p>
            <a:pPr eaLnBrk="1" hangingPunct="1">
              <a:buFont typeface="Arial" panose="020B0604020202020204" pitchFamily="34" charset="0"/>
              <a:buChar char="•"/>
            </a:pPr>
            <a:endParaRPr lang="en-CA" altLang="en-US" sz="2400" dirty="0">
              <a:solidFill>
                <a:schemeClr val="tx1">
                  <a:lumMod val="85000"/>
                  <a:lumOff val="15000"/>
                </a:schemeClr>
              </a:solidFill>
              <a:latin typeface="Century Gothic" panose="020B0502020202020204" pitchFamily="34" charset="0"/>
            </a:endParaRPr>
          </a:p>
        </p:txBody>
      </p:sp>
    </p:spTree>
    <p:extLst>
      <p:ext uri="{BB962C8B-B14F-4D97-AF65-F5344CB8AC3E}">
        <p14:creationId xmlns:p14="http://schemas.microsoft.com/office/powerpoint/2010/main" val="391981983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C1D0A1-B9CA-41B1-A09C-28D098BBEC40}"/>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NEXT STEPS</a:t>
            </a:r>
          </a:p>
        </p:txBody>
      </p:sp>
      <p:sp>
        <p:nvSpPr>
          <p:cNvPr id="6" name="Content Placeholder 2">
            <a:extLst>
              <a:ext uri="{FF2B5EF4-FFF2-40B4-BE49-F238E27FC236}">
                <a16:creationId xmlns:a16="http://schemas.microsoft.com/office/drawing/2014/main" id="{C985095C-6FB8-44AF-B1F3-6C914A97E44A}"/>
              </a:ext>
            </a:extLst>
          </p:cNvPr>
          <p:cNvSpPr>
            <a:spLocks noGrp="1"/>
          </p:cNvSpPr>
          <p:nvPr>
            <p:ph idx="1"/>
          </p:nvPr>
        </p:nvSpPr>
        <p:spPr>
          <a:xfrm>
            <a:off x="609600" y="1243013"/>
            <a:ext cx="10972800" cy="4525962"/>
          </a:xfrm>
        </p:spPr>
        <p:txBody>
          <a:bodyPr>
            <a:normAutofit/>
          </a:bodyPr>
          <a:lstStyle/>
          <a:p>
            <a:pPr>
              <a:buSzPct val="100000"/>
              <a:buFont typeface="Arial" panose="020B0604020202020204" pitchFamily="34" charset="0"/>
              <a:buChar char="•"/>
            </a:pPr>
            <a:r>
              <a:rPr lang="en-CA" sz="2400" dirty="0">
                <a:solidFill>
                  <a:schemeClr val="tx1">
                    <a:lumMod val="85000"/>
                    <a:lumOff val="15000"/>
                  </a:schemeClr>
                </a:solidFill>
                <a:latin typeface="Century Gothic" panose="020B0502020202020204" pitchFamily="34" charset="0"/>
              </a:rPr>
              <a:t>Simple spans currently limited to ~20 metres</a:t>
            </a:r>
          </a:p>
          <a:p>
            <a:pPr>
              <a:buClr>
                <a:srgbClr val="2D86C7"/>
              </a:buClr>
              <a:buSzPct val="150000"/>
              <a:buFont typeface="Arial" panose="020B0604020202020204" pitchFamily="34" charset="0"/>
              <a:buChar char="•"/>
            </a:pPr>
            <a:endParaRPr lang="en-CA" sz="2400" dirty="0">
              <a:solidFill>
                <a:schemeClr val="tx1">
                  <a:lumMod val="85000"/>
                  <a:lumOff val="15000"/>
                </a:schemeClr>
              </a:solidFill>
              <a:latin typeface="Century Gothic" panose="020B0502020202020204" pitchFamily="34" charset="0"/>
            </a:endParaRPr>
          </a:p>
          <a:p>
            <a:pPr>
              <a:buSzPct val="100000"/>
              <a:buFont typeface="Arial" panose="020B0604020202020204" pitchFamily="34" charset="0"/>
              <a:buChar char="•"/>
            </a:pPr>
            <a:r>
              <a:rPr lang="en-CA" sz="2400" dirty="0">
                <a:solidFill>
                  <a:schemeClr val="tx1">
                    <a:lumMod val="85000"/>
                    <a:lumOff val="15000"/>
                  </a:schemeClr>
                </a:solidFill>
                <a:latin typeface="Century Gothic" panose="020B0502020202020204" pitchFamily="34" charset="0"/>
              </a:rPr>
              <a:t>Girder continuity and/or strengthening with post-tensioning or FRPs should afford increased span possibilities</a:t>
            </a:r>
          </a:p>
          <a:p>
            <a:pPr>
              <a:buClr>
                <a:srgbClr val="2D86C7"/>
              </a:buClr>
              <a:buSzPct val="150000"/>
              <a:buFont typeface="Arial" panose="020B0604020202020204" pitchFamily="34" charset="0"/>
              <a:buChar char="•"/>
            </a:pPr>
            <a:endParaRPr lang="en-CA" sz="2400" dirty="0">
              <a:solidFill>
                <a:schemeClr val="tx1">
                  <a:lumMod val="85000"/>
                  <a:lumOff val="15000"/>
                </a:schemeClr>
              </a:solidFill>
              <a:latin typeface="Century Gothic" panose="020B0502020202020204" pitchFamily="34" charset="0"/>
            </a:endParaRPr>
          </a:p>
          <a:p>
            <a:pPr>
              <a:buSzPct val="100000"/>
              <a:buFont typeface="Arial" panose="020B0604020202020204" pitchFamily="34" charset="0"/>
              <a:buChar char="•"/>
            </a:pPr>
            <a:r>
              <a:rPr lang="en-CA" sz="2400" dirty="0">
                <a:solidFill>
                  <a:schemeClr val="tx1">
                    <a:lumMod val="85000"/>
                    <a:lumOff val="15000"/>
                  </a:schemeClr>
                </a:solidFill>
                <a:latin typeface="Century Gothic" panose="020B0502020202020204" pitchFamily="34" charset="0"/>
              </a:rPr>
              <a:t>Design examples indicate topics that require more research</a:t>
            </a:r>
          </a:p>
          <a:p>
            <a:pPr>
              <a:buSzPct val="100000"/>
              <a:buFont typeface="Arial" panose="020B0604020202020204" pitchFamily="34" charset="0"/>
              <a:buChar char="•"/>
            </a:pPr>
            <a:endParaRPr lang="en-CA" sz="2400" dirty="0">
              <a:solidFill>
                <a:schemeClr val="tx1">
                  <a:lumMod val="85000"/>
                  <a:lumOff val="15000"/>
                </a:schemeClr>
              </a:solidFill>
              <a:latin typeface="Century Gothic" panose="020B0502020202020204" pitchFamily="34" charset="0"/>
            </a:endParaRPr>
          </a:p>
          <a:p>
            <a:pPr>
              <a:buSzPct val="100000"/>
              <a:buFont typeface="Arial" panose="020B0604020202020204" pitchFamily="34" charset="0"/>
              <a:buChar char="•"/>
            </a:pPr>
            <a:r>
              <a:rPr lang="en-CA" sz="2400" dirty="0">
                <a:solidFill>
                  <a:schemeClr val="tx1">
                    <a:lumMod val="85000"/>
                    <a:lumOff val="15000"/>
                  </a:schemeClr>
                </a:solidFill>
                <a:latin typeface="Century Gothic" panose="020B0502020202020204" pitchFamily="34" charset="0"/>
              </a:rPr>
              <a:t>2019 CHBDC will include new clauses to address glulam deck panels</a:t>
            </a:r>
          </a:p>
          <a:p>
            <a:pPr>
              <a:buSzPct val="100000"/>
              <a:buFont typeface="Arial" panose="020B0604020202020204" pitchFamily="34" charset="0"/>
              <a:buChar char="•"/>
            </a:pPr>
            <a:endParaRPr lang="en-CA" sz="2400" dirty="0">
              <a:solidFill>
                <a:schemeClr val="tx1">
                  <a:lumMod val="85000"/>
                  <a:lumOff val="15000"/>
                </a:schemeClr>
              </a:solidFill>
              <a:latin typeface="Century Gothic" panose="020B0502020202020204" pitchFamily="34" charset="0"/>
            </a:endParaRPr>
          </a:p>
          <a:p>
            <a:pPr eaLnBrk="1" hangingPunct="1">
              <a:buFont typeface="Arial" panose="020B0604020202020204" pitchFamily="34" charset="0"/>
              <a:buChar char="•"/>
            </a:pPr>
            <a:endParaRPr lang="en-CA" altLang="en-US" sz="2400" dirty="0">
              <a:solidFill>
                <a:schemeClr val="tx1">
                  <a:lumMod val="85000"/>
                  <a:lumOff val="15000"/>
                </a:schemeClr>
              </a:solidFill>
              <a:latin typeface="Century Gothic" panose="020B0502020202020204" pitchFamily="34" charset="0"/>
            </a:endParaRPr>
          </a:p>
          <a:p>
            <a:pPr eaLnBrk="1" hangingPunct="1">
              <a:buFont typeface="Arial" panose="020B0604020202020204" pitchFamily="34" charset="0"/>
              <a:buChar char="•"/>
            </a:pPr>
            <a:endParaRPr lang="en-CA" altLang="en-US" sz="2400" dirty="0">
              <a:solidFill>
                <a:schemeClr val="tx1">
                  <a:lumMod val="85000"/>
                  <a:lumOff val="15000"/>
                </a:schemeClr>
              </a:solidFill>
              <a:latin typeface="Century Gothic" panose="020B0502020202020204" pitchFamily="34" charset="0"/>
            </a:endParaRPr>
          </a:p>
        </p:txBody>
      </p:sp>
    </p:spTree>
    <p:extLst>
      <p:ext uri="{BB962C8B-B14F-4D97-AF65-F5344CB8AC3E}">
        <p14:creationId xmlns:p14="http://schemas.microsoft.com/office/powerpoint/2010/main" val="968117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9A5998-5874-4C40-BCE7-176648EB3219}"/>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3614786" y="2747891"/>
            <a:ext cx="5334462" cy="2560542"/>
          </a:xfrm>
          <a:prstGeom prst="rect">
            <a:avLst/>
          </a:prstGeom>
        </p:spPr>
      </p:pic>
      <p:sp>
        <p:nvSpPr>
          <p:cNvPr id="7" name="Rectangle 6">
            <a:extLst>
              <a:ext uri="{FF2B5EF4-FFF2-40B4-BE49-F238E27FC236}">
                <a16:creationId xmlns:a16="http://schemas.microsoft.com/office/drawing/2014/main" id="{0B593974-1528-452D-8C25-91A9C830B137}"/>
              </a:ext>
            </a:extLst>
          </p:cNvPr>
          <p:cNvSpPr/>
          <p:nvPr/>
        </p:nvSpPr>
        <p:spPr bwMode="auto">
          <a:xfrm>
            <a:off x="-17060" y="437992"/>
            <a:ext cx="6833140" cy="932328"/>
          </a:xfrm>
          <a:prstGeom prst="rect">
            <a:avLst/>
          </a:prstGeom>
          <a:solidFill>
            <a:srgbClr val="2D86C7">
              <a:alpha val="7764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0" name="Title 1">
            <a:extLst>
              <a:ext uri="{FF2B5EF4-FFF2-40B4-BE49-F238E27FC236}">
                <a16:creationId xmlns:a16="http://schemas.microsoft.com/office/drawing/2014/main" id="{F56CFF44-2096-4B87-BD26-8398F50A3FA1}"/>
              </a:ext>
            </a:extLst>
          </p:cNvPr>
          <p:cNvSpPr txBox="1">
            <a:spLocks/>
          </p:cNvSpPr>
          <p:nvPr/>
        </p:nvSpPr>
        <p:spPr>
          <a:xfrm>
            <a:off x="685800" y="701824"/>
            <a:ext cx="7772400" cy="114300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it-IT" sz="2200" b="1" kern="0" dirty="0">
                <a:solidFill>
                  <a:schemeClr val="bg1"/>
                </a:solidFill>
                <a:latin typeface="+mn-lt"/>
              </a:rPr>
              <a:t>2017 – Ontario Wood Bridge Reference Guide</a:t>
            </a:r>
          </a:p>
        </p:txBody>
      </p:sp>
      <p:sp>
        <p:nvSpPr>
          <p:cNvPr id="5" name="Title 4">
            <a:extLst>
              <a:ext uri="{FF2B5EF4-FFF2-40B4-BE49-F238E27FC236}">
                <a16:creationId xmlns:a16="http://schemas.microsoft.com/office/drawing/2014/main" id="{01152FD1-1733-4C5C-B3A8-7A8D254A4171}"/>
              </a:ext>
            </a:extLst>
          </p:cNvPr>
          <p:cNvSpPr txBox="1">
            <a:spLocks/>
          </p:cNvSpPr>
          <p:nvPr/>
        </p:nvSpPr>
        <p:spPr bwMode="auto">
          <a:xfrm>
            <a:off x="8899848" y="0"/>
            <a:ext cx="3292153"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Bridge Systems and Sample Bridges</a:t>
            </a:r>
          </a:p>
        </p:txBody>
      </p:sp>
    </p:spTree>
    <p:extLst>
      <p:ext uri="{BB962C8B-B14F-4D97-AF65-F5344CB8AC3E}">
        <p14:creationId xmlns:p14="http://schemas.microsoft.com/office/powerpoint/2010/main" val="18125930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9A5998-5874-4C40-BCE7-176648EB3219}"/>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2282417" y="2747891"/>
            <a:ext cx="6175783" cy="3005588"/>
          </a:xfrm>
          <a:prstGeom prst="rect">
            <a:avLst/>
          </a:prstGeom>
        </p:spPr>
      </p:pic>
      <p:sp>
        <p:nvSpPr>
          <p:cNvPr id="7" name="Rectangle 6">
            <a:extLst>
              <a:ext uri="{FF2B5EF4-FFF2-40B4-BE49-F238E27FC236}">
                <a16:creationId xmlns:a16="http://schemas.microsoft.com/office/drawing/2014/main" id="{0B593974-1528-452D-8C25-91A9C830B137}"/>
              </a:ext>
            </a:extLst>
          </p:cNvPr>
          <p:cNvSpPr/>
          <p:nvPr/>
        </p:nvSpPr>
        <p:spPr bwMode="auto">
          <a:xfrm>
            <a:off x="-17060" y="437992"/>
            <a:ext cx="6833140" cy="932328"/>
          </a:xfrm>
          <a:prstGeom prst="rect">
            <a:avLst/>
          </a:prstGeom>
          <a:solidFill>
            <a:srgbClr val="2D86C7">
              <a:alpha val="7764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0" name="Title 1">
            <a:extLst>
              <a:ext uri="{FF2B5EF4-FFF2-40B4-BE49-F238E27FC236}">
                <a16:creationId xmlns:a16="http://schemas.microsoft.com/office/drawing/2014/main" id="{F56CFF44-2096-4B87-BD26-8398F50A3FA1}"/>
              </a:ext>
            </a:extLst>
          </p:cNvPr>
          <p:cNvSpPr txBox="1">
            <a:spLocks/>
          </p:cNvSpPr>
          <p:nvPr/>
        </p:nvSpPr>
        <p:spPr>
          <a:xfrm>
            <a:off x="685800" y="701824"/>
            <a:ext cx="7772400" cy="114300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it-IT" sz="2200" b="1" kern="0" dirty="0">
                <a:solidFill>
                  <a:schemeClr val="bg1"/>
                </a:solidFill>
                <a:latin typeface="+mn-lt"/>
              </a:rPr>
              <a:t>1992 – Wood Highway Bridges (CWC)</a:t>
            </a:r>
          </a:p>
        </p:txBody>
      </p:sp>
      <p:sp>
        <p:nvSpPr>
          <p:cNvPr id="5" name="Title 4">
            <a:extLst>
              <a:ext uri="{FF2B5EF4-FFF2-40B4-BE49-F238E27FC236}">
                <a16:creationId xmlns:a16="http://schemas.microsoft.com/office/drawing/2014/main" id="{85C6D1D8-210B-47D9-906A-26BA88F7400E}"/>
              </a:ext>
            </a:extLst>
          </p:cNvPr>
          <p:cNvSpPr txBox="1">
            <a:spLocks/>
          </p:cNvSpPr>
          <p:nvPr/>
        </p:nvSpPr>
        <p:spPr bwMode="auto">
          <a:xfrm>
            <a:off x="8899848" y="0"/>
            <a:ext cx="3292153"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Bridge Systems and Sample Bridges</a:t>
            </a:r>
          </a:p>
        </p:txBody>
      </p:sp>
    </p:spTree>
    <p:extLst>
      <p:ext uri="{BB962C8B-B14F-4D97-AF65-F5344CB8AC3E}">
        <p14:creationId xmlns:p14="http://schemas.microsoft.com/office/powerpoint/2010/main" val="16363325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616D3A-EC30-48E4-BA4F-4A306CCDCAC1}"/>
              </a:ext>
            </a:extLst>
          </p:cNvPr>
          <p:cNvSpPr/>
          <p:nvPr/>
        </p:nvSpPr>
        <p:spPr bwMode="auto">
          <a:xfrm>
            <a:off x="9471025" y="5291934"/>
            <a:ext cx="2601639" cy="147865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dirty="0"/>
          </a:p>
        </p:txBody>
      </p:sp>
      <p:sp>
        <p:nvSpPr>
          <p:cNvPr id="6" name="Title 4">
            <a:extLst>
              <a:ext uri="{FF2B5EF4-FFF2-40B4-BE49-F238E27FC236}">
                <a16:creationId xmlns:a16="http://schemas.microsoft.com/office/drawing/2014/main" id="{0F5B8277-2B34-444B-8291-FEAEA7FBD368}"/>
              </a:ext>
            </a:extLst>
          </p:cNvPr>
          <p:cNvSpPr txBox="1">
            <a:spLocks/>
          </p:cNvSpPr>
          <p:nvPr/>
        </p:nvSpPr>
        <p:spPr bwMode="auto">
          <a:xfrm>
            <a:off x="685799" y="332656"/>
            <a:ext cx="841725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kern="0" dirty="0">
                <a:latin typeface="+mn-lt"/>
              </a:rPr>
              <a:t>Bridge Systems and Sample Bridges</a:t>
            </a:r>
          </a:p>
        </p:txBody>
      </p:sp>
      <p:sp>
        <p:nvSpPr>
          <p:cNvPr id="10" name="Content Placeholder 2">
            <a:extLst>
              <a:ext uri="{FF2B5EF4-FFF2-40B4-BE49-F238E27FC236}">
                <a16:creationId xmlns:a16="http://schemas.microsoft.com/office/drawing/2014/main" id="{87D9901D-D6E8-4F96-B931-4F727FC7C448}"/>
              </a:ext>
            </a:extLst>
          </p:cNvPr>
          <p:cNvSpPr txBox="1">
            <a:spLocks/>
          </p:cNvSpPr>
          <p:nvPr/>
        </p:nvSpPr>
        <p:spPr bwMode="auto">
          <a:xfrm>
            <a:off x="1127448" y="206084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Tx/>
              <a:buNone/>
              <a:defRPr sz="3200">
                <a:solidFill>
                  <a:schemeClr val="bg2"/>
                </a:solidFill>
                <a:latin typeface="+mn-lt"/>
                <a:ea typeface="+mn-ea"/>
                <a:cs typeface="+mn-cs"/>
              </a:defRPr>
            </a:lvl1pPr>
            <a:lvl2pPr marL="742950" indent="-285750" algn="l" rtl="0" fontAlgn="base">
              <a:spcBef>
                <a:spcPct val="20000"/>
              </a:spcBef>
              <a:spcAft>
                <a:spcPct val="0"/>
              </a:spcAft>
              <a:buChar char="–"/>
              <a:defRPr sz="2800">
                <a:solidFill>
                  <a:schemeClr val="bg2"/>
                </a:solidFill>
                <a:latin typeface="+mn-lt"/>
                <a:ea typeface="+mn-ea"/>
              </a:defRPr>
            </a:lvl2pPr>
            <a:lvl3pPr marL="1143000" indent="-228600" algn="l" rtl="0" fontAlgn="base">
              <a:spcBef>
                <a:spcPct val="20000"/>
              </a:spcBef>
              <a:spcAft>
                <a:spcPct val="0"/>
              </a:spcAft>
              <a:buChar char="•"/>
              <a:defRPr sz="2400">
                <a:solidFill>
                  <a:schemeClr val="bg2"/>
                </a:solidFill>
                <a:latin typeface="+mn-lt"/>
                <a:ea typeface="+mn-ea"/>
              </a:defRPr>
            </a:lvl3pPr>
            <a:lvl4pPr marL="1600200" indent="-228600" algn="l" rtl="0" fontAlgn="base">
              <a:spcBef>
                <a:spcPct val="20000"/>
              </a:spcBef>
              <a:spcAft>
                <a:spcPct val="0"/>
              </a:spcAft>
              <a:buChar char="–"/>
              <a:defRPr sz="2000">
                <a:solidFill>
                  <a:schemeClr val="bg2"/>
                </a:solidFill>
                <a:latin typeface="+mn-lt"/>
                <a:ea typeface="+mn-ea"/>
              </a:defRPr>
            </a:lvl4pPr>
            <a:lvl5pPr marL="2057400" indent="-228600" algn="l" rtl="0" fontAlgn="base">
              <a:spcBef>
                <a:spcPct val="20000"/>
              </a:spcBef>
              <a:spcAft>
                <a:spcPct val="0"/>
              </a:spcAft>
              <a:buChar char="»"/>
              <a:defRPr sz="2000">
                <a:solidFill>
                  <a:schemeClr val="bg2"/>
                </a:solidFill>
                <a:latin typeface="+mn-lt"/>
                <a:ea typeface="+mn-ea"/>
              </a:defRPr>
            </a:lvl5pPr>
            <a:lvl6pPr marL="2514600" indent="-228600" algn="l" rtl="0" fontAlgn="base">
              <a:spcBef>
                <a:spcPct val="20000"/>
              </a:spcBef>
              <a:spcAft>
                <a:spcPct val="0"/>
              </a:spcAft>
              <a:buChar char="»"/>
              <a:defRPr sz="2000">
                <a:solidFill>
                  <a:schemeClr val="bg2"/>
                </a:solidFill>
                <a:latin typeface="+mn-lt"/>
                <a:ea typeface="+mn-ea"/>
              </a:defRPr>
            </a:lvl6pPr>
            <a:lvl7pPr marL="2971800" indent="-228600" algn="l" rtl="0" fontAlgn="base">
              <a:spcBef>
                <a:spcPct val="20000"/>
              </a:spcBef>
              <a:spcAft>
                <a:spcPct val="0"/>
              </a:spcAft>
              <a:buChar char="»"/>
              <a:defRPr sz="2000">
                <a:solidFill>
                  <a:schemeClr val="bg2"/>
                </a:solidFill>
                <a:latin typeface="+mn-lt"/>
                <a:ea typeface="+mn-ea"/>
              </a:defRPr>
            </a:lvl7pPr>
            <a:lvl8pPr marL="3429000" indent="-228600" algn="l" rtl="0" fontAlgn="base">
              <a:spcBef>
                <a:spcPct val="20000"/>
              </a:spcBef>
              <a:spcAft>
                <a:spcPct val="0"/>
              </a:spcAft>
              <a:buChar char="»"/>
              <a:defRPr sz="2000">
                <a:solidFill>
                  <a:schemeClr val="bg2"/>
                </a:solidFill>
                <a:latin typeface="+mn-lt"/>
                <a:ea typeface="+mn-ea"/>
              </a:defRPr>
            </a:lvl8pPr>
            <a:lvl9pPr marL="3886200" indent="-228600" algn="l" rtl="0" fontAlgn="base">
              <a:spcBef>
                <a:spcPct val="20000"/>
              </a:spcBef>
              <a:spcAft>
                <a:spcPct val="0"/>
              </a:spcAft>
              <a:buChar char="»"/>
              <a:defRPr sz="2000">
                <a:solidFill>
                  <a:schemeClr val="bg2"/>
                </a:solidFill>
                <a:latin typeface="+mn-lt"/>
                <a:ea typeface="+mn-ea"/>
              </a:defRPr>
            </a:lvl9pPr>
          </a:lstStyle>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Decks</a:t>
            </a:r>
          </a:p>
          <a:p>
            <a:pPr marL="342900" indent="-342900" algn="l" eaLnBrk="1" hangingPunct="1">
              <a:lnSpc>
                <a:spcPct val="150000"/>
              </a:lnSpc>
              <a:buClr>
                <a:srgbClr val="2D86C7"/>
              </a:buClr>
              <a:buSzPct val="150000"/>
              <a:buFont typeface="Arial" panose="020B0604020202020204" pitchFamily="34" charset="0"/>
              <a:buChar char="•"/>
            </a:pPr>
            <a:r>
              <a:rPr lang="en-CA" sz="2400" b="1" kern="0" dirty="0">
                <a:solidFill>
                  <a:srgbClr val="5B5B5B"/>
                </a:solidFill>
                <a:latin typeface="Century Gothic" pitchFamily="34" charset="0"/>
              </a:rPr>
              <a:t>Superstructures</a:t>
            </a:r>
          </a:p>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Substructures</a:t>
            </a:r>
          </a:p>
        </p:txBody>
      </p:sp>
      <p:sp>
        <p:nvSpPr>
          <p:cNvPr id="5" name="Title 4">
            <a:extLst>
              <a:ext uri="{FF2B5EF4-FFF2-40B4-BE49-F238E27FC236}">
                <a16:creationId xmlns:a16="http://schemas.microsoft.com/office/drawing/2014/main" id="{618BD2B6-BF98-4BC9-869F-CC7937A27CB6}"/>
              </a:ext>
            </a:extLst>
          </p:cNvPr>
          <p:cNvSpPr txBox="1">
            <a:spLocks/>
          </p:cNvSpPr>
          <p:nvPr/>
        </p:nvSpPr>
        <p:spPr bwMode="auto">
          <a:xfrm>
            <a:off x="8899848" y="0"/>
            <a:ext cx="3292153"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Bridge Systems and Sample Bridges</a:t>
            </a:r>
          </a:p>
        </p:txBody>
      </p:sp>
    </p:spTree>
    <p:extLst>
      <p:ext uri="{BB962C8B-B14F-4D97-AF65-F5344CB8AC3E}">
        <p14:creationId xmlns:p14="http://schemas.microsoft.com/office/powerpoint/2010/main" val="2236871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9A5998-5874-4C40-BCE7-176648EB3219}"/>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2692145" y="2747891"/>
            <a:ext cx="5356327" cy="3005588"/>
          </a:xfrm>
          <a:prstGeom prst="rect">
            <a:avLst/>
          </a:prstGeom>
        </p:spPr>
      </p:pic>
      <p:sp>
        <p:nvSpPr>
          <p:cNvPr id="7" name="Rectangle 6">
            <a:extLst>
              <a:ext uri="{FF2B5EF4-FFF2-40B4-BE49-F238E27FC236}">
                <a16:creationId xmlns:a16="http://schemas.microsoft.com/office/drawing/2014/main" id="{0B593974-1528-452D-8C25-91A9C830B137}"/>
              </a:ext>
            </a:extLst>
          </p:cNvPr>
          <p:cNvSpPr/>
          <p:nvPr/>
        </p:nvSpPr>
        <p:spPr bwMode="auto">
          <a:xfrm>
            <a:off x="-17062" y="437992"/>
            <a:ext cx="9038231" cy="932328"/>
          </a:xfrm>
          <a:prstGeom prst="rect">
            <a:avLst/>
          </a:prstGeom>
          <a:solidFill>
            <a:srgbClr val="2D86C7">
              <a:alpha val="7764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0" name="Title 1">
            <a:extLst>
              <a:ext uri="{FF2B5EF4-FFF2-40B4-BE49-F238E27FC236}">
                <a16:creationId xmlns:a16="http://schemas.microsoft.com/office/drawing/2014/main" id="{F56CFF44-2096-4B87-BD26-8398F50A3FA1}"/>
              </a:ext>
            </a:extLst>
          </p:cNvPr>
          <p:cNvSpPr txBox="1">
            <a:spLocks/>
          </p:cNvSpPr>
          <p:nvPr/>
        </p:nvSpPr>
        <p:spPr>
          <a:xfrm>
            <a:off x="685800" y="701824"/>
            <a:ext cx="8594678" cy="114300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it-IT" sz="2200" b="1" kern="0" dirty="0">
                <a:solidFill>
                  <a:schemeClr val="bg1"/>
                </a:solidFill>
                <a:latin typeface="+mn-lt"/>
              </a:rPr>
              <a:t>CAN/CSA S6-14 – CANDIAN HIGHWAY Bridge Design Code (CHBDC)</a:t>
            </a:r>
          </a:p>
        </p:txBody>
      </p:sp>
      <p:sp>
        <p:nvSpPr>
          <p:cNvPr id="5" name="Title 4">
            <a:extLst>
              <a:ext uri="{FF2B5EF4-FFF2-40B4-BE49-F238E27FC236}">
                <a16:creationId xmlns:a16="http://schemas.microsoft.com/office/drawing/2014/main" id="{805C1D75-F21C-4742-8AFB-D66E51556EF7}"/>
              </a:ext>
            </a:extLst>
          </p:cNvPr>
          <p:cNvSpPr txBox="1">
            <a:spLocks/>
          </p:cNvSpPr>
          <p:nvPr/>
        </p:nvSpPr>
        <p:spPr bwMode="auto">
          <a:xfrm>
            <a:off x="8899848" y="0"/>
            <a:ext cx="3292153"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Bridge Systems and Sample Bridges</a:t>
            </a:r>
          </a:p>
        </p:txBody>
      </p:sp>
    </p:spTree>
    <p:extLst>
      <p:ext uri="{BB962C8B-B14F-4D97-AF65-F5344CB8AC3E}">
        <p14:creationId xmlns:p14="http://schemas.microsoft.com/office/powerpoint/2010/main" val="25825061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9A5998-5874-4C40-BCE7-176648EB3219}"/>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3399510" y="1983616"/>
            <a:ext cx="5657578" cy="4608975"/>
          </a:xfrm>
          <a:prstGeom prst="rect">
            <a:avLst/>
          </a:prstGeom>
        </p:spPr>
      </p:pic>
      <p:sp>
        <p:nvSpPr>
          <p:cNvPr id="7" name="Rectangle 6">
            <a:extLst>
              <a:ext uri="{FF2B5EF4-FFF2-40B4-BE49-F238E27FC236}">
                <a16:creationId xmlns:a16="http://schemas.microsoft.com/office/drawing/2014/main" id="{0B593974-1528-452D-8C25-91A9C830B137}"/>
              </a:ext>
            </a:extLst>
          </p:cNvPr>
          <p:cNvSpPr/>
          <p:nvPr/>
        </p:nvSpPr>
        <p:spPr bwMode="auto">
          <a:xfrm>
            <a:off x="-17060" y="437992"/>
            <a:ext cx="6833140" cy="932328"/>
          </a:xfrm>
          <a:prstGeom prst="rect">
            <a:avLst/>
          </a:prstGeom>
          <a:solidFill>
            <a:srgbClr val="2D86C7">
              <a:alpha val="7764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0" name="Title 1">
            <a:extLst>
              <a:ext uri="{FF2B5EF4-FFF2-40B4-BE49-F238E27FC236}">
                <a16:creationId xmlns:a16="http://schemas.microsoft.com/office/drawing/2014/main" id="{F56CFF44-2096-4B87-BD26-8398F50A3FA1}"/>
              </a:ext>
            </a:extLst>
          </p:cNvPr>
          <p:cNvSpPr txBox="1">
            <a:spLocks/>
          </p:cNvSpPr>
          <p:nvPr/>
        </p:nvSpPr>
        <p:spPr>
          <a:xfrm>
            <a:off x="685800" y="701824"/>
            <a:ext cx="7772400" cy="114300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it-IT" sz="2200" b="1" kern="0" dirty="0">
                <a:solidFill>
                  <a:schemeClr val="bg1"/>
                </a:solidFill>
                <a:latin typeface="+mn-lt"/>
              </a:rPr>
              <a:t>2017 – Ontario Wood Bridge Reference Guide</a:t>
            </a:r>
          </a:p>
        </p:txBody>
      </p:sp>
      <p:sp>
        <p:nvSpPr>
          <p:cNvPr id="5" name="Title 4">
            <a:extLst>
              <a:ext uri="{FF2B5EF4-FFF2-40B4-BE49-F238E27FC236}">
                <a16:creationId xmlns:a16="http://schemas.microsoft.com/office/drawing/2014/main" id="{DFF2551F-5B55-4F71-ACD4-9FD91E4DA88D}"/>
              </a:ext>
            </a:extLst>
          </p:cNvPr>
          <p:cNvSpPr txBox="1">
            <a:spLocks/>
          </p:cNvSpPr>
          <p:nvPr/>
        </p:nvSpPr>
        <p:spPr bwMode="auto">
          <a:xfrm>
            <a:off x="8899848" y="0"/>
            <a:ext cx="3292153"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Bridge Systems and Sample Bridges</a:t>
            </a:r>
          </a:p>
        </p:txBody>
      </p:sp>
    </p:spTree>
    <p:extLst>
      <p:ext uri="{BB962C8B-B14F-4D97-AF65-F5344CB8AC3E}">
        <p14:creationId xmlns:p14="http://schemas.microsoft.com/office/powerpoint/2010/main" val="10170593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B593974-1528-452D-8C25-91A9C830B137}"/>
              </a:ext>
            </a:extLst>
          </p:cNvPr>
          <p:cNvSpPr/>
          <p:nvPr/>
        </p:nvSpPr>
        <p:spPr bwMode="auto">
          <a:xfrm>
            <a:off x="-17060" y="437992"/>
            <a:ext cx="6833140" cy="932328"/>
          </a:xfrm>
          <a:prstGeom prst="rect">
            <a:avLst/>
          </a:prstGeom>
          <a:solidFill>
            <a:srgbClr val="2D86C7">
              <a:alpha val="7764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0" name="Title 1">
            <a:extLst>
              <a:ext uri="{FF2B5EF4-FFF2-40B4-BE49-F238E27FC236}">
                <a16:creationId xmlns:a16="http://schemas.microsoft.com/office/drawing/2014/main" id="{F56CFF44-2096-4B87-BD26-8398F50A3FA1}"/>
              </a:ext>
            </a:extLst>
          </p:cNvPr>
          <p:cNvSpPr txBox="1">
            <a:spLocks/>
          </p:cNvSpPr>
          <p:nvPr/>
        </p:nvSpPr>
        <p:spPr>
          <a:xfrm>
            <a:off x="685800" y="701824"/>
            <a:ext cx="7772400" cy="114300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it-IT" sz="2200" b="1" kern="0" dirty="0">
                <a:solidFill>
                  <a:schemeClr val="bg1"/>
                </a:solidFill>
                <a:latin typeface="+mn-lt"/>
              </a:rPr>
              <a:t>1992 – Wood Highway Bridges (CWC)</a:t>
            </a:r>
          </a:p>
        </p:txBody>
      </p:sp>
      <p:pic>
        <p:nvPicPr>
          <p:cNvPr id="5" name="Picture 4">
            <a:extLst>
              <a:ext uri="{FF2B5EF4-FFF2-40B4-BE49-F238E27FC236}">
                <a16:creationId xmlns:a16="http://schemas.microsoft.com/office/drawing/2014/main" id="{5A396212-CCF3-445F-9713-E8947A2C11ED}"/>
              </a:ext>
            </a:extLst>
          </p:cNvPr>
          <p:cNvPicPr/>
          <p:nvPr/>
        </p:nvPicPr>
        <p:blipFill rotWithShape="1">
          <a:blip r:embed="rId3" cstate="email">
            <a:extLst>
              <a:ext uri="{28A0092B-C50C-407E-A947-70E740481C1C}">
                <a14:useLocalDpi xmlns:a14="http://schemas.microsoft.com/office/drawing/2010/main" val="0"/>
              </a:ext>
            </a:extLst>
          </a:blip>
          <a:srcRect/>
          <a:stretch/>
        </p:blipFill>
        <p:spPr bwMode="auto">
          <a:xfrm>
            <a:off x="2410573" y="1844824"/>
            <a:ext cx="5919470" cy="2029460"/>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EB864B88-4BAB-4CE3-A5A0-9A6E6C25633B}"/>
              </a:ext>
            </a:extLst>
          </p:cNvPr>
          <p:cNvPicPr/>
          <p:nvPr/>
        </p:nvPicPr>
        <p:blipFill rotWithShape="1">
          <a:blip r:embed="rId4" cstate="email">
            <a:extLst>
              <a:ext uri="{28A0092B-C50C-407E-A947-70E740481C1C}">
                <a14:useLocalDpi xmlns:a14="http://schemas.microsoft.com/office/drawing/2010/main" val="0"/>
              </a:ext>
            </a:extLst>
          </a:blip>
          <a:srcRect/>
          <a:stretch/>
        </p:blipFill>
        <p:spPr bwMode="auto">
          <a:xfrm>
            <a:off x="2483655" y="3429000"/>
            <a:ext cx="5669280" cy="2745740"/>
          </a:xfrm>
          <a:prstGeom prst="rect">
            <a:avLst/>
          </a:prstGeom>
          <a:ln>
            <a:noFill/>
          </a:ln>
          <a:extLst>
            <a:ext uri="{53640926-AAD7-44D8-BBD7-CCE9431645EC}">
              <a14:shadowObscured xmlns:a14="http://schemas.microsoft.com/office/drawing/2010/main"/>
            </a:ext>
          </a:extLst>
        </p:spPr>
      </p:pic>
      <p:sp>
        <p:nvSpPr>
          <p:cNvPr id="8" name="Title 4">
            <a:extLst>
              <a:ext uri="{FF2B5EF4-FFF2-40B4-BE49-F238E27FC236}">
                <a16:creationId xmlns:a16="http://schemas.microsoft.com/office/drawing/2014/main" id="{B1D577E4-8FC6-4DA1-9B6D-4550507421CF}"/>
              </a:ext>
            </a:extLst>
          </p:cNvPr>
          <p:cNvSpPr txBox="1">
            <a:spLocks/>
          </p:cNvSpPr>
          <p:nvPr/>
        </p:nvSpPr>
        <p:spPr bwMode="auto">
          <a:xfrm>
            <a:off x="8899848" y="0"/>
            <a:ext cx="3292153"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Bridge Systems and Sample Bridges</a:t>
            </a:r>
          </a:p>
        </p:txBody>
      </p:sp>
    </p:spTree>
    <p:extLst>
      <p:ext uri="{BB962C8B-B14F-4D97-AF65-F5344CB8AC3E}">
        <p14:creationId xmlns:p14="http://schemas.microsoft.com/office/powerpoint/2010/main" val="2790100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B593974-1528-452D-8C25-91A9C830B137}"/>
              </a:ext>
            </a:extLst>
          </p:cNvPr>
          <p:cNvSpPr/>
          <p:nvPr/>
        </p:nvSpPr>
        <p:spPr bwMode="auto">
          <a:xfrm>
            <a:off x="-17060" y="437992"/>
            <a:ext cx="6833140" cy="932328"/>
          </a:xfrm>
          <a:prstGeom prst="rect">
            <a:avLst/>
          </a:prstGeom>
          <a:solidFill>
            <a:srgbClr val="2D86C7">
              <a:alpha val="7764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0" name="Title 1">
            <a:extLst>
              <a:ext uri="{FF2B5EF4-FFF2-40B4-BE49-F238E27FC236}">
                <a16:creationId xmlns:a16="http://schemas.microsoft.com/office/drawing/2014/main" id="{F56CFF44-2096-4B87-BD26-8398F50A3FA1}"/>
              </a:ext>
            </a:extLst>
          </p:cNvPr>
          <p:cNvSpPr txBox="1">
            <a:spLocks/>
          </p:cNvSpPr>
          <p:nvPr/>
        </p:nvSpPr>
        <p:spPr>
          <a:xfrm>
            <a:off x="685800" y="701824"/>
            <a:ext cx="7772400" cy="114300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it-IT" sz="2200" b="1" kern="0" dirty="0">
                <a:solidFill>
                  <a:schemeClr val="bg1"/>
                </a:solidFill>
                <a:latin typeface="+mn-lt"/>
              </a:rPr>
              <a:t>1992 – Wood Highway Bridges (CWC)</a:t>
            </a:r>
          </a:p>
        </p:txBody>
      </p:sp>
      <p:pic>
        <p:nvPicPr>
          <p:cNvPr id="5" name="Picture 4">
            <a:extLst>
              <a:ext uri="{FF2B5EF4-FFF2-40B4-BE49-F238E27FC236}">
                <a16:creationId xmlns:a16="http://schemas.microsoft.com/office/drawing/2014/main" id="{5A396212-CCF3-445F-9713-E8947A2C11ED}"/>
              </a:ext>
            </a:extLst>
          </p:cNvPr>
          <p:cNvPicPr/>
          <p:nvPr/>
        </p:nvPicPr>
        <p:blipFill rotWithShape="1">
          <a:blip r:embed="rId3" cstate="email">
            <a:extLst>
              <a:ext uri="{28A0092B-C50C-407E-A947-70E740481C1C}">
                <a14:useLocalDpi xmlns:a14="http://schemas.microsoft.com/office/drawing/2010/main" val="0"/>
              </a:ext>
            </a:extLst>
          </a:blip>
          <a:srcRect/>
          <a:stretch/>
        </p:blipFill>
        <p:spPr bwMode="auto">
          <a:xfrm>
            <a:off x="685800" y="1844824"/>
            <a:ext cx="5066215" cy="2792210"/>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EB864B88-4BAB-4CE3-A5A0-9A6E6C25633B}"/>
              </a:ext>
            </a:extLst>
          </p:cNvPr>
          <p:cNvPicPr/>
          <p:nvPr/>
        </p:nvPicPr>
        <p:blipFill rotWithShape="1">
          <a:blip r:embed="rId4" cstate="email">
            <a:extLst>
              <a:ext uri="{28A0092B-C50C-407E-A947-70E740481C1C}">
                <a14:useLocalDpi xmlns:a14="http://schemas.microsoft.com/office/drawing/2010/main" val="0"/>
              </a:ext>
            </a:extLst>
          </a:blip>
          <a:srcRect/>
          <a:stretch/>
        </p:blipFill>
        <p:spPr bwMode="auto">
          <a:xfrm>
            <a:off x="5752015" y="3560736"/>
            <a:ext cx="4785775" cy="2859272"/>
          </a:xfrm>
          <a:prstGeom prst="rect">
            <a:avLst/>
          </a:prstGeom>
          <a:ln>
            <a:noFill/>
          </a:ln>
          <a:extLst>
            <a:ext uri="{53640926-AAD7-44D8-BBD7-CCE9431645EC}">
              <a14:shadowObscured xmlns:a14="http://schemas.microsoft.com/office/drawing/2010/main"/>
            </a:ext>
          </a:extLst>
        </p:spPr>
      </p:pic>
      <p:sp>
        <p:nvSpPr>
          <p:cNvPr id="8" name="Title 4">
            <a:extLst>
              <a:ext uri="{FF2B5EF4-FFF2-40B4-BE49-F238E27FC236}">
                <a16:creationId xmlns:a16="http://schemas.microsoft.com/office/drawing/2014/main" id="{6966717E-6AF5-4CF2-9F96-B95D2D6F1D37}"/>
              </a:ext>
            </a:extLst>
          </p:cNvPr>
          <p:cNvSpPr txBox="1">
            <a:spLocks/>
          </p:cNvSpPr>
          <p:nvPr/>
        </p:nvSpPr>
        <p:spPr bwMode="auto">
          <a:xfrm>
            <a:off x="8899848" y="0"/>
            <a:ext cx="3292153"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Bridge Systems and Sample Bridges</a:t>
            </a:r>
          </a:p>
        </p:txBody>
      </p:sp>
    </p:spTree>
    <p:extLst>
      <p:ext uri="{BB962C8B-B14F-4D97-AF65-F5344CB8AC3E}">
        <p14:creationId xmlns:p14="http://schemas.microsoft.com/office/powerpoint/2010/main" val="26722802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9A5998-5874-4C40-BCE7-176648EB3219}"/>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3399510" y="2274256"/>
            <a:ext cx="5657578" cy="4027695"/>
          </a:xfrm>
          <a:prstGeom prst="rect">
            <a:avLst/>
          </a:prstGeom>
        </p:spPr>
      </p:pic>
      <p:sp>
        <p:nvSpPr>
          <p:cNvPr id="7" name="Rectangle 6">
            <a:extLst>
              <a:ext uri="{FF2B5EF4-FFF2-40B4-BE49-F238E27FC236}">
                <a16:creationId xmlns:a16="http://schemas.microsoft.com/office/drawing/2014/main" id="{0B593974-1528-452D-8C25-91A9C830B137}"/>
              </a:ext>
            </a:extLst>
          </p:cNvPr>
          <p:cNvSpPr/>
          <p:nvPr/>
        </p:nvSpPr>
        <p:spPr bwMode="auto">
          <a:xfrm>
            <a:off x="-17060" y="437992"/>
            <a:ext cx="6833140" cy="932328"/>
          </a:xfrm>
          <a:prstGeom prst="rect">
            <a:avLst/>
          </a:prstGeom>
          <a:solidFill>
            <a:srgbClr val="2D86C7">
              <a:alpha val="7764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0" name="Title 1">
            <a:extLst>
              <a:ext uri="{FF2B5EF4-FFF2-40B4-BE49-F238E27FC236}">
                <a16:creationId xmlns:a16="http://schemas.microsoft.com/office/drawing/2014/main" id="{F56CFF44-2096-4B87-BD26-8398F50A3FA1}"/>
              </a:ext>
            </a:extLst>
          </p:cNvPr>
          <p:cNvSpPr txBox="1">
            <a:spLocks/>
          </p:cNvSpPr>
          <p:nvPr/>
        </p:nvSpPr>
        <p:spPr>
          <a:xfrm>
            <a:off x="685800" y="701824"/>
            <a:ext cx="7772400" cy="114300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it-IT" sz="2200" b="1" kern="0" dirty="0">
                <a:solidFill>
                  <a:schemeClr val="bg1"/>
                </a:solidFill>
                <a:latin typeface="+mn-lt"/>
              </a:rPr>
              <a:t>2017 – Ontario Wood Bridge Reference Guide</a:t>
            </a:r>
          </a:p>
        </p:txBody>
      </p:sp>
      <p:sp>
        <p:nvSpPr>
          <p:cNvPr id="5" name="Title 4">
            <a:extLst>
              <a:ext uri="{FF2B5EF4-FFF2-40B4-BE49-F238E27FC236}">
                <a16:creationId xmlns:a16="http://schemas.microsoft.com/office/drawing/2014/main" id="{D7901F44-EA5D-48F2-A9A1-A6B8C73A2867}"/>
              </a:ext>
            </a:extLst>
          </p:cNvPr>
          <p:cNvSpPr txBox="1">
            <a:spLocks/>
          </p:cNvSpPr>
          <p:nvPr/>
        </p:nvSpPr>
        <p:spPr bwMode="auto">
          <a:xfrm>
            <a:off x="8899848" y="0"/>
            <a:ext cx="3292153"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Bridge Systems and Sample Bridges</a:t>
            </a:r>
          </a:p>
        </p:txBody>
      </p:sp>
    </p:spTree>
    <p:extLst>
      <p:ext uri="{BB962C8B-B14F-4D97-AF65-F5344CB8AC3E}">
        <p14:creationId xmlns:p14="http://schemas.microsoft.com/office/powerpoint/2010/main" val="26151447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616D3A-EC30-48E4-BA4F-4A306CCDCAC1}"/>
              </a:ext>
            </a:extLst>
          </p:cNvPr>
          <p:cNvSpPr/>
          <p:nvPr/>
        </p:nvSpPr>
        <p:spPr bwMode="auto">
          <a:xfrm>
            <a:off x="9471025" y="5291934"/>
            <a:ext cx="2601639" cy="147865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dirty="0"/>
          </a:p>
        </p:txBody>
      </p:sp>
      <p:sp>
        <p:nvSpPr>
          <p:cNvPr id="6" name="Title 4">
            <a:extLst>
              <a:ext uri="{FF2B5EF4-FFF2-40B4-BE49-F238E27FC236}">
                <a16:creationId xmlns:a16="http://schemas.microsoft.com/office/drawing/2014/main" id="{0F5B8277-2B34-444B-8291-FEAEA7FBD368}"/>
              </a:ext>
            </a:extLst>
          </p:cNvPr>
          <p:cNvSpPr txBox="1">
            <a:spLocks/>
          </p:cNvSpPr>
          <p:nvPr/>
        </p:nvSpPr>
        <p:spPr bwMode="auto">
          <a:xfrm>
            <a:off x="685799" y="332656"/>
            <a:ext cx="841725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kern="0" dirty="0">
                <a:latin typeface="+mn-lt"/>
              </a:rPr>
              <a:t>Bridge Systems and Sample Bridges</a:t>
            </a:r>
          </a:p>
        </p:txBody>
      </p:sp>
      <p:sp>
        <p:nvSpPr>
          <p:cNvPr id="10" name="Content Placeholder 2">
            <a:extLst>
              <a:ext uri="{FF2B5EF4-FFF2-40B4-BE49-F238E27FC236}">
                <a16:creationId xmlns:a16="http://schemas.microsoft.com/office/drawing/2014/main" id="{87D9901D-D6E8-4F96-B931-4F727FC7C448}"/>
              </a:ext>
            </a:extLst>
          </p:cNvPr>
          <p:cNvSpPr txBox="1">
            <a:spLocks/>
          </p:cNvSpPr>
          <p:nvPr/>
        </p:nvSpPr>
        <p:spPr bwMode="auto">
          <a:xfrm>
            <a:off x="1127448" y="206084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Tx/>
              <a:buNone/>
              <a:defRPr sz="3200">
                <a:solidFill>
                  <a:schemeClr val="bg2"/>
                </a:solidFill>
                <a:latin typeface="+mn-lt"/>
                <a:ea typeface="+mn-ea"/>
                <a:cs typeface="+mn-cs"/>
              </a:defRPr>
            </a:lvl1pPr>
            <a:lvl2pPr marL="742950" indent="-285750" algn="l" rtl="0" fontAlgn="base">
              <a:spcBef>
                <a:spcPct val="20000"/>
              </a:spcBef>
              <a:spcAft>
                <a:spcPct val="0"/>
              </a:spcAft>
              <a:buChar char="–"/>
              <a:defRPr sz="2800">
                <a:solidFill>
                  <a:schemeClr val="bg2"/>
                </a:solidFill>
                <a:latin typeface="+mn-lt"/>
                <a:ea typeface="+mn-ea"/>
              </a:defRPr>
            </a:lvl2pPr>
            <a:lvl3pPr marL="1143000" indent="-228600" algn="l" rtl="0" fontAlgn="base">
              <a:spcBef>
                <a:spcPct val="20000"/>
              </a:spcBef>
              <a:spcAft>
                <a:spcPct val="0"/>
              </a:spcAft>
              <a:buChar char="•"/>
              <a:defRPr sz="2400">
                <a:solidFill>
                  <a:schemeClr val="bg2"/>
                </a:solidFill>
                <a:latin typeface="+mn-lt"/>
                <a:ea typeface="+mn-ea"/>
              </a:defRPr>
            </a:lvl3pPr>
            <a:lvl4pPr marL="1600200" indent="-228600" algn="l" rtl="0" fontAlgn="base">
              <a:spcBef>
                <a:spcPct val="20000"/>
              </a:spcBef>
              <a:spcAft>
                <a:spcPct val="0"/>
              </a:spcAft>
              <a:buChar char="–"/>
              <a:defRPr sz="2000">
                <a:solidFill>
                  <a:schemeClr val="bg2"/>
                </a:solidFill>
                <a:latin typeface="+mn-lt"/>
                <a:ea typeface="+mn-ea"/>
              </a:defRPr>
            </a:lvl4pPr>
            <a:lvl5pPr marL="2057400" indent="-228600" algn="l" rtl="0" fontAlgn="base">
              <a:spcBef>
                <a:spcPct val="20000"/>
              </a:spcBef>
              <a:spcAft>
                <a:spcPct val="0"/>
              </a:spcAft>
              <a:buChar char="»"/>
              <a:defRPr sz="2000">
                <a:solidFill>
                  <a:schemeClr val="bg2"/>
                </a:solidFill>
                <a:latin typeface="+mn-lt"/>
                <a:ea typeface="+mn-ea"/>
              </a:defRPr>
            </a:lvl5pPr>
            <a:lvl6pPr marL="2514600" indent="-228600" algn="l" rtl="0" fontAlgn="base">
              <a:spcBef>
                <a:spcPct val="20000"/>
              </a:spcBef>
              <a:spcAft>
                <a:spcPct val="0"/>
              </a:spcAft>
              <a:buChar char="»"/>
              <a:defRPr sz="2000">
                <a:solidFill>
                  <a:schemeClr val="bg2"/>
                </a:solidFill>
                <a:latin typeface="+mn-lt"/>
                <a:ea typeface="+mn-ea"/>
              </a:defRPr>
            </a:lvl6pPr>
            <a:lvl7pPr marL="2971800" indent="-228600" algn="l" rtl="0" fontAlgn="base">
              <a:spcBef>
                <a:spcPct val="20000"/>
              </a:spcBef>
              <a:spcAft>
                <a:spcPct val="0"/>
              </a:spcAft>
              <a:buChar char="»"/>
              <a:defRPr sz="2000">
                <a:solidFill>
                  <a:schemeClr val="bg2"/>
                </a:solidFill>
                <a:latin typeface="+mn-lt"/>
                <a:ea typeface="+mn-ea"/>
              </a:defRPr>
            </a:lvl7pPr>
            <a:lvl8pPr marL="3429000" indent="-228600" algn="l" rtl="0" fontAlgn="base">
              <a:spcBef>
                <a:spcPct val="20000"/>
              </a:spcBef>
              <a:spcAft>
                <a:spcPct val="0"/>
              </a:spcAft>
              <a:buChar char="»"/>
              <a:defRPr sz="2000">
                <a:solidFill>
                  <a:schemeClr val="bg2"/>
                </a:solidFill>
                <a:latin typeface="+mn-lt"/>
                <a:ea typeface="+mn-ea"/>
              </a:defRPr>
            </a:lvl8pPr>
            <a:lvl9pPr marL="3886200" indent="-228600" algn="l" rtl="0" fontAlgn="base">
              <a:spcBef>
                <a:spcPct val="20000"/>
              </a:spcBef>
              <a:spcAft>
                <a:spcPct val="0"/>
              </a:spcAft>
              <a:buChar char="»"/>
              <a:defRPr sz="2000">
                <a:solidFill>
                  <a:schemeClr val="bg2"/>
                </a:solidFill>
                <a:latin typeface="+mn-lt"/>
                <a:ea typeface="+mn-ea"/>
              </a:defRPr>
            </a:lvl9pPr>
          </a:lstStyle>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Decks</a:t>
            </a:r>
          </a:p>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Superstructures</a:t>
            </a:r>
          </a:p>
          <a:p>
            <a:pPr marL="342900" indent="-342900" algn="l" eaLnBrk="1" hangingPunct="1">
              <a:lnSpc>
                <a:spcPct val="150000"/>
              </a:lnSpc>
              <a:buClr>
                <a:srgbClr val="2D86C7"/>
              </a:buClr>
              <a:buSzPct val="150000"/>
              <a:buFont typeface="Arial" panose="020B0604020202020204" pitchFamily="34" charset="0"/>
              <a:buChar char="•"/>
            </a:pPr>
            <a:r>
              <a:rPr lang="en-CA" sz="2400" b="1" kern="0" dirty="0">
                <a:solidFill>
                  <a:srgbClr val="5B5B5B"/>
                </a:solidFill>
                <a:latin typeface="Century Gothic" pitchFamily="34" charset="0"/>
              </a:rPr>
              <a:t>Substructures</a:t>
            </a:r>
          </a:p>
        </p:txBody>
      </p:sp>
      <p:sp>
        <p:nvSpPr>
          <p:cNvPr id="5" name="Title 4">
            <a:extLst>
              <a:ext uri="{FF2B5EF4-FFF2-40B4-BE49-F238E27FC236}">
                <a16:creationId xmlns:a16="http://schemas.microsoft.com/office/drawing/2014/main" id="{FBBF20FA-710F-43D8-BBB5-922E0FBA05F5}"/>
              </a:ext>
            </a:extLst>
          </p:cNvPr>
          <p:cNvSpPr txBox="1">
            <a:spLocks/>
          </p:cNvSpPr>
          <p:nvPr/>
        </p:nvSpPr>
        <p:spPr bwMode="auto">
          <a:xfrm>
            <a:off x="8899848" y="0"/>
            <a:ext cx="3292153"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Bridge Systems and Sample Bridges</a:t>
            </a:r>
          </a:p>
        </p:txBody>
      </p:sp>
    </p:spTree>
    <p:extLst>
      <p:ext uri="{BB962C8B-B14F-4D97-AF65-F5344CB8AC3E}">
        <p14:creationId xmlns:p14="http://schemas.microsoft.com/office/powerpoint/2010/main" val="2735025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616D3A-EC30-48E4-BA4F-4A306CCDCAC1}"/>
              </a:ext>
            </a:extLst>
          </p:cNvPr>
          <p:cNvSpPr/>
          <p:nvPr/>
        </p:nvSpPr>
        <p:spPr bwMode="auto">
          <a:xfrm>
            <a:off x="9471025" y="5291934"/>
            <a:ext cx="2601639" cy="147865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dirty="0"/>
          </a:p>
        </p:txBody>
      </p:sp>
      <p:sp>
        <p:nvSpPr>
          <p:cNvPr id="6" name="Title 4">
            <a:extLst>
              <a:ext uri="{FF2B5EF4-FFF2-40B4-BE49-F238E27FC236}">
                <a16:creationId xmlns:a16="http://schemas.microsoft.com/office/drawing/2014/main" id="{0F5B8277-2B34-444B-8291-FEAEA7FBD368}"/>
              </a:ext>
            </a:extLst>
          </p:cNvPr>
          <p:cNvSpPr txBox="1">
            <a:spLocks/>
          </p:cNvSpPr>
          <p:nvPr/>
        </p:nvSpPr>
        <p:spPr bwMode="auto">
          <a:xfrm>
            <a:off x="685799" y="332656"/>
            <a:ext cx="519638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kern="0" dirty="0">
                <a:latin typeface="+mn-lt"/>
              </a:rPr>
              <a:t>Reference Materials</a:t>
            </a:r>
          </a:p>
        </p:txBody>
      </p:sp>
      <p:sp>
        <p:nvSpPr>
          <p:cNvPr id="10" name="Content Placeholder 2">
            <a:extLst>
              <a:ext uri="{FF2B5EF4-FFF2-40B4-BE49-F238E27FC236}">
                <a16:creationId xmlns:a16="http://schemas.microsoft.com/office/drawing/2014/main" id="{87D9901D-D6E8-4F96-B931-4F727FC7C448}"/>
              </a:ext>
            </a:extLst>
          </p:cNvPr>
          <p:cNvSpPr txBox="1">
            <a:spLocks/>
          </p:cNvSpPr>
          <p:nvPr/>
        </p:nvSpPr>
        <p:spPr bwMode="auto">
          <a:xfrm>
            <a:off x="1127448" y="206084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Tx/>
              <a:buNone/>
              <a:defRPr sz="3200">
                <a:solidFill>
                  <a:schemeClr val="bg2"/>
                </a:solidFill>
                <a:latin typeface="+mn-lt"/>
                <a:ea typeface="+mn-ea"/>
                <a:cs typeface="+mn-cs"/>
              </a:defRPr>
            </a:lvl1pPr>
            <a:lvl2pPr marL="742950" indent="-285750" algn="l" rtl="0" fontAlgn="base">
              <a:spcBef>
                <a:spcPct val="20000"/>
              </a:spcBef>
              <a:spcAft>
                <a:spcPct val="0"/>
              </a:spcAft>
              <a:buChar char="–"/>
              <a:defRPr sz="2800">
                <a:solidFill>
                  <a:schemeClr val="bg2"/>
                </a:solidFill>
                <a:latin typeface="+mn-lt"/>
                <a:ea typeface="+mn-ea"/>
              </a:defRPr>
            </a:lvl2pPr>
            <a:lvl3pPr marL="1143000" indent="-228600" algn="l" rtl="0" fontAlgn="base">
              <a:spcBef>
                <a:spcPct val="20000"/>
              </a:spcBef>
              <a:spcAft>
                <a:spcPct val="0"/>
              </a:spcAft>
              <a:buChar char="•"/>
              <a:defRPr sz="2400">
                <a:solidFill>
                  <a:schemeClr val="bg2"/>
                </a:solidFill>
                <a:latin typeface="+mn-lt"/>
                <a:ea typeface="+mn-ea"/>
              </a:defRPr>
            </a:lvl3pPr>
            <a:lvl4pPr marL="1600200" indent="-228600" algn="l" rtl="0" fontAlgn="base">
              <a:spcBef>
                <a:spcPct val="20000"/>
              </a:spcBef>
              <a:spcAft>
                <a:spcPct val="0"/>
              </a:spcAft>
              <a:buChar char="–"/>
              <a:defRPr sz="2000">
                <a:solidFill>
                  <a:schemeClr val="bg2"/>
                </a:solidFill>
                <a:latin typeface="+mn-lt"/>
                <a:ea typeface="+mn-ea"/>
              </a:defRPr>
            </a:lvl4pPr>
            <a:lvl5pPr marL="2057400" indent="-228600" algn="l" rtl="0" fontAlgn="base">
              <a:spcBef>
                <a:spcPct val="20000"/>
              </a:spcBef>
              <a:spcAft>
                <a:spcPct val="0"/>
              </a:spcAft>
              <a:buChar char="»"/>
              <a:defRPr sz="2000">
                <a:solidFill>
                  <a:schemeClr val="bg2"/>
                </a:solidFill>
                <a:latin typeface="+mn-lt"/>
                <a:ea typeface="+mn-ea"/>
              </a:defRPr>
            </a:lvl5pPr>
            <a:lvl6pPr marL="2514600" indent="-228600" algn="l" rtl="0" fontAlgn="base">
              <a:spcBef>
                <a:spcPct val="20000"/>
              </a:spcBef>
              <a:spcAft>
                <a:spcPct val="0"/>
              </a:spcAft>
              <a:buChar char="»"/>
              <a:defRPr sz="2000">
                <a:solidFill>
                  <a:schemeClr val="bg2"/>
                </a:solidFill>
                <a:latin typeface="+mn-lt"/>
                <a:ea typeface="+mn-ea"/>
              </a:defRPr>
            </a:lvl6pPr>
            <a:lvl7pPr marL="2971800" indent="-228600" algn="l" rtl="0" fontAlgn="base">
              <a:spcBef>
                <a:spcPct val="20000"/>
              </a:spcBef>
              <a:spcAft>
                <a:spcPct val="0"/>
              </a:spcAft>
              <a:buChar char="»"/>
              <a:defRPr sz="2000">
                <a:solidFill>
                  <a:schemeClr val="bg2"/>
                </a:solidFill>
                <a:latin typeface="+mn-lt"/>
                <a:ea typeface="+mn-ea"/>
              </a:defRPr>
            </a:lvl7pPr>
            <a:lvl8pPr marL="3429000" indent="-228600" algn="l" rtl="0" fontAlgn="base">
              <a:spcBef>
                <a:spcPct val="20000"/>
              </a:spcBef>
              <a:spcAft>
                <a:spcPct val="0"/>
              </a:spcAft>
              <a:buChar char="»"/>
              <a:defRPr sz="2000">
                <a:solidFill>
                  <a:schemeClr val="bg2"/>
                </a:solidFill>
                <a:latin typeface="+mn-lt"/>
                <a:ea typeface="+mn-ea"/>
              </a:defRPr>
            </a:lvl8pPr>
            <a:lvl9pPr marL="3886200" indent="-228600" algn="l" rtl="0" fontAlgn="base">
              <a:spcBef>
                <a:spcPct val="20000"/>
              </a:spcBef>
              <a:spcAft>
                <a:spcPct val="0"/>
              </a:spcAft>
              <a:buChar char="»"/>
              <a:defRPr sz="2000">
                <a:solidFill>
                  <a:schemeClr val="bg2"/>
                </a:solidFill>
                <a:latin typeface="+mn-lt"/>
                <a:ea typeface="+mn-ea"/>
              </a:defRPr>
            </a:lvl9pPr>
          </a:lstStyle>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Wood Highway Bridges (CWC)</a:t>
            </a:r>
          </a:p>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Canadian Highway Bridge Design Code 2014 (Code </a:t>
            </a:r>
            <a:r>
              <a:rPr lang="en-CA" sz="2400" kern="0" dirty="0" err="1">
                <a:solidFill>
                  <a:srgbClr val="5B5B5B"/>
                </a:solidFill>
                <a:latin typeface="Century Gothic" pitchFamily="34" charset="0"/>
              </a:rPr>
              <a:t>canadien</a:t>
            </a:r>
            <a:r>
              <a:rPr lang="en-CA" sz="2400" kern="0" dirty="0">
                <a:solidFill>
                  <a:srgbClr val="5B5B5B"/>
                </a:solidFill>
                <a:latin typeface="Century Gothic" pitchFamily="34" charset="0"/>
              </a:rPr>
              <a:t> sur le </a:t>
            </a:r>
            <a:r>
              <a:rPr lang="en-CA" sz="2400" kern="0" dirty="0" err="1">
                <a:solidFill>
                  <a:srgbClr val="5B5B5B"/>
                </a:solidFill>
                <a:latin typeface="Century Gothic" pitchFamily="34" charset="0"/>
              </a:rPr>
              <a:t>calcul</a:t>
            </a:r>
            <a:r>
              <a:rPr lang="en-CA" sz="2400" kern="0" dirty="0">
                <a:solidFill>
                  <a:srgbClr val="5B5B5B"/>
                </a:solidFill>
                <a:latin typeface="Century Gothic" pitchFamily="34" charset="0"/>
              </a:rPr>
              <a:t> des </a:t>
            </a:r>
            <a:r>
              <a:rPr lang="en-CA" sz="2400" kern="0" dirty="0" err="1">
                <a:solidFill>
                  <a:srgbClr val="5B5B5B"/>
                </a:solidFill>
                <a:latin typeface="Century Gothic" pitchFamily="34" charset="0"/>
              </a:rPr>
              <a:t>ponts</a:t>
            </a:r>
            <a:r>
              <a:rPr lang="en-CA" sz="2400" kern="0" dirty="0">
                <a:solidFill>
                  <a:srgbClr val="5B5B5B"/>
                </a:solidFill>
                <a:latin typeface="Century Gothic" pitchFamily="34" charset="0"/>
              </a:rPr>
              <a:t> </a:t>
            </a:r>
            <a:r>
              <a:rPr lang="en-CA" sz="2400" kern="0" dirty="0" err="1">
                <a:solidFill>
                  <a:srgbClr val="5B5B5B"/>
                </a:solidFill>
                <a:latin typeface="Century Gothic" pitchFamily="34" charset="0"/>
              </a:rPr>
              <a:t>routiers</a:t>
            </a:r>
            <a:r>
              <a:rPr lang="en-CA" sz="2400" kern="0" dirty="0">
                <a:solidFill>
                  <a:srgbClr val="5B5B5B"/>
                </a:solidFill>
                <a:latin typeface="Century Gothic" pitchFamily="34" charset="0"/>
              </a:rPr>
              <a:t>)</a:t>
            </a:r>
          </a:p>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CAN/CSA 086</a:t>
            </a:r>
          </a:p>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Ontario Wood Bridge Reference Guide</a:t>
            </a:r>
          </a:p>
          <a:p>
            <a:pPr marL="342900" indent="-342900" algn="l" eaLnBrk="1" hangingPunct="1">
              <a:lnSpc>
                <a:spcPct val="150000"/>
              </a:lnSpc>
              <a:buClr>
                <a:srgbClr val="2D86C7"/>
              </a:buClr>
              <a:buSzPct val="150000"/>
              <a:buFont typeface="Arial" panose="020B0604020202020204" pitchFamily="34" charset="0"/>
              <a:buChar char="•"/>
            </a:pPr>
            <a:endParaRPr lang="en-US" sz="2400" kern="0" dirty="0">
              <a:solidFill>
                <a:srgbClr val="5B5B5B"/>
              </a:solidFill>
            </a:endParaRPr>
          </a:p>
        </p:txBody>
      </p:sp>
    </p:spTree>
    <p:extLst>
      <p:ext uri="{BB962C8B-B14F-4D97-AF65-F5344CB8AC3E}">
        <p14:creationId xmlns:p14="http://schemas.microsoft.com/office/powerpoint/2010/main" val="1134998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616D3A-EC30-48E4-BA4F-4A306CCDCAC1}"/>
              </a:ext>
            </a:extLst>
          </p:cNvPr>
          <p:cNvSpPr/>
          <p:nvPr/>
        </p:nvSpPr>
        <p:spPr bwMode="auto">
          <a:xfrm>
            <a:off x="9471025" y="5291934"/>
            <a:ext cx="2601639" cy="147865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dirty="0"/>
          </a:p>
        </p:txBody>
      </p:sp>
      <p:sp>
        <p:nvSpPr>
          <p:cNvPr id="6" name="Title 4">
            <a:extLst>
              <a:ext uri="{FF2B5EF4-FFF2-40B4-BE49-F238E27FC236}">
                <a16:creationId xmlns:a16="http://schemas.microsoft.com/office/drawing/2014/main" id="{0F5B8277-2B34-444B-8291-FEAEA7FBD368}"/>
              </a:ext>
            </a:extLst>
          </p:cNvPr>
          <p:cNvSpPr txBox="1">
            <a:spLocks/>
          </p:cNvSpPr>
          <p:nvPr/>
        </p:nvSpPr>
        <p:spPr bwMode="auto">
          <a:xfrm>
            <a:off x="685799" y="332656"/>
            <a:ext cx="841725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kern="0" dirty="0">
                <a:latin typeface="+mn-lt"/>
              </a:rPr>
              <a:t>Bridge Systems and Sample Bridges</a:t>
            </a:r>
          </a:p>
        </p:txBody>
      </p:sp>
      <p:sp>
        <p:nvSpPr>
          <p:cNvPr id="10" name="Content Placeholder 2">
            <a:extLst>
              <a:ext uri="{FF2B5EF4-FFF2-40B4-BE49-F238E27FC236}">
                <a16:creationId xmlns:a16="http://schemas.microsoft.com/office/drawing/2014/main" id="{87D9901D-D6E8-4F96-B931-4F727FC7C448}"/>
              </a:ext>
            </a:extLst>
          </p:cNvPr>
          <p:cNvSpPr txBox="1">
            <a:spLocks/>
          </p:cNvSpPr>
          <p:nvPr/>
        </p:nvSpPr>
        <p:spPr bwMode="auto">
          <a:xfrm>
            <a:off x="1127448" y="206084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Tx/>
              <a:buNone/>
              <a:defRPr sz="3200">
                <a:solidFill>
                  <a:schemeClr val="bg2"/>
                </a:solidFill>
                <a:latin typeface="+mn-lt"/>
                <a:ea typeface="+mn-ea"/>
                <a:cs typeface="+mn-cs"/>
              </a:defRPr>
            </a:lvl1pPr>
            <a:lvl2pPr marL="742950" indent="-285750" algn="l" rtl="0" fontAlgn="base">
              <a:spcBef>
                <a:spcPct val="20000"/>
              </a:spcBef>
              <a:spcAft>
                <a:spcPct val="0"/>
              </a:spcAft>
              <a:buChar char="–"/>
              <a:defRPr sz="2800">
                <a:solidFill>
                  <a:schemeClr val="bg2"/>
                </a:solidFill>
                <a:latin typeface="+mn-lt"/>
                <a:ea typeface="+mn-ea"/>
              </a:defRPr>
            </a:lvl2pPr>
            <a:lvl3pPr marL="1143000" indent="-228600" algn="l" rtl="0" fontAlgn="base">
              <a:spcBef>
                <a:spcPct val="20000"/>
              </a:spcBef>
              <a:spcAft>
                <a:spcPct val="0"/>
              </a:spcAft>
              <a:buChar char="•"/>
              <a:defRPr sz="2400">
                <a:solidFill>
                  <a:schemeClr val="bg2"/>
                </a:solidFill>
                <a:latin typeface="+mn-lt"/>
                <a:ea typeface="+mn-ea"/>
              </a:defRPr>
            </a:lvl3pPr>
            <a:lvl4pPr marL="1600200" indent="-228600" algn="l" rtl="0" fontAlgn="base">
              <a:spcBef>
                <a:spcPct val="20000"/>
              </a:spcBef>
              <a:spcAft>
                <a:spcPct val="0"/>
              </a:spcAft>
              <a:buChar char="–"/>
              <a:defRPr sz="2000">
                <a:solidFill>
                  <a:schemeClr val="bg2"/>
                </a:solidFill>
                <a:latin typeface="+mn-lt"/>
                <a:ea typeface="+mn-ea"/>
              </a:defRPr>
            </a:lvl4pPr>
            <a:lvl5pPr marL="2057400" indent="-228600" algn="l" rtl="0" fontAlgn="base">
              <a:spcBef>
                <a:spcPct val="20000"/>
              </a:spcBef>
              <a:spcAft>
                <a:spcPct val="0"/>
              </a:spcAft>
              <a:buChar char="»"/>
              <a:defRPr sz="2000">
                <a:solidFill>
                  <a:schemeClr val="bg2"/>
                </a:solidFill>
                <a:latin typeface="+mn-lt"/>
                <a:ea typeface="+mn-ea"/>
              </a:defRPr>
            </a:lvl5pPr>
            <a:lvl6pPr marL="2514600" indent="-228600" algn="l" rtl="0" fontAlgn="base">
              <a:spcBef>
                <a:spcPct val="20000"/>
              </a:spcBef>
              <a:spcAft>
                <a:spcPct val="0"/>
              </a:spcAft>
              <a:buChar char="»"/>
              <a:defRPr sz="2000">
                <a:solidFill>
                  <a:schemeClr val="bg2"/>
                </a:solidFill>
                <a:latin typeface="+mn-lt"/>
                <a:ea typeface="+mn-ea"/>
              </a:defRPr>
            </a:lvl6pPr>
            <a:lvl7pPr marL="2971800" indent="-228600" algn="l" rtl="0" fontAlgn="base">
              <a:spcBef>
                <a:spcPct val="20000"/>
              </a:spcBef>
              <a:spcAft>
                <a:spcPct val="0"/>
              </a:spcAft>
              <a:buChar char="»"/>
              <a:defRPr sz="2000">
                <a:solidFill>
                  <a:schemeClr val="bg2"/>
                </a:solidFill>
                <a:latin typeface="+mn-lt"/>
                <a:ea typeface="+mn-ea"/>
              </a:defRPr>
            </a:lvl7pPr>
            <a:lvl8pPr marL="3429000" indent="-228600" algn="l" rtl="0" fontAlgn="base">
              <a:spcBef>
                <a:spcPct val="20000"/>
              </a:spcBef>
              <a:spcAft>
                <a:spcPct val="0"/>
              </a:spcAft>
              <a:buChar char="»"/>
              <a:defRPr sz="2000">
                <a:solidFill>
                  <a:schemeClr val="bg2"/>
                </a:solidFill>
                <a:latin typeface="+mn-lt"/>
                <a:ea typeface="+mn-ea"/>
              </a:defRPr>
            </a:lvl8pPr>
            <a:lvl9pPr marL="3886200" indent="-228600" algn="l" rtl="0" fontAlgn="base">
              <a:spcBef>
                <a:spcPct val="20000"/>
              </a:spcBef>
              <a:spcAft>
                <a:spcPct val="0"/>
              </a:spcAft>
              <a:buChar char="»"/>
              <a:defRPr sz="2000">
                <a:solidFill>
                  <a:schemeClr val="bg2"/>
                </a:solidFill>
                <a:latin typeface="+mn-lt"/>
                <a:ea typeface="+mn-ea"/>
              </a:defRPr>
            </a:lvl9pPr>
          </a:lstStyle>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Abutments</a:t>
            </a:r>
          </a:p>
          <a:p>
            <a:pPr marL="1085850" lvl="1" indent="-342900">
              <a:lnSpc>
                <a:spcPct val="150000"/>
              </a:lnSpc>
              <a:buClr>
                <a:srgbClr val="2D86C7"/>
              </a:buClr>
              <a:buSzPct val="150000"/>
              <a:buFont typeface="Arial" panose="020B0604020202020204" pitchFamily="34" charset="0"/>
              <a:buChar char="•"/>
            </a:pPr>
            <a:r>
              <a:rPr lang="en-CA" sz="2000" kern="0" dirty="0">
                <a:solidFill>
                  <a:srgbClr val="5B5B5B"/>
                </a:solidFill>
                <a:latin typeface="Century Gothic" pitchFamily="34" charset="0"/>
              </a:rPr>
              <a:t>Most commonly made of concrete</a:t>
            </a:r>
          </a:p>
          <a:p>
            <a:pPr marL="1085850" lvl="1" indent="-342900">
              <a:lnSpc>
                <a:spcPct val="150000"/>
              </a:lnSpc>
              <a:buClr>
                <a:srgbClr val="2D86C7"/>
              </a:buClr>
              <a:buSzPct val="150000"/>
              <a:buFont typeface="Arial" panose="020B0604020202020204" pitchFamily="34" charset="0"/>
              <a:buChar char="•"/>
            </a:pPr>
            <a:r>
              <a:rPr lang="en-CA" sz="2000" kern="0" dirty="0">
                <a:solidFill>
                  <a:srgbClr val="5B5B5B"/>
                </a:solidFill>
                <a:latin typeface="Century Gothic" pitchFamily="34" charset="0"/>
              </a:rPr>
              <a:t>Timber can be used (must be pressure treated)</a:t>
            </a:r>
          </a:p>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Bents</a:t>
            </a:r>
          </a:p>
          <a:p>
            <a:pPr marL="1085850" lvl="1" indent="-342900">
              <a:lnSpc>
                <a:spcPct val="150000"/>
              </a:lnSpc>
              <a:buClr>
                <a:srgbClr val="2D86C7"/>
              </a:buClr>
              <a:buSzPct val="150000"/>
              <a:buFont typeface="Arial" panose="020B0604020202020204" pitchFamily="34" charset="0"/>
              <a:buChar char="•"/>
            </a:pPr>
            <a:r>
              <a:rPr lang="en-CA" sz="2000" kern="0" dirty="0">
                <a:solidFill>
                  <a:srgbClr val="5B5B5B"/>
                </a:solidFill>
                <a:latin typeface="Century Gothic" pitchFamily="34" charset="0"/>
              </a:rPr>
              <a:t>For intermediate support between abutments</a:t>
            </a:r>
          </a:p>
          <a:p>
            <a:pPr marL="1085850" lvl="1" indent="-342900">
              <a:lnSpc>
                <a:spcPct val="150000"/>
              </a:lnSpc>
              <a:buClr>
                <a:srgbClr val="2D86C7"/>
              </a:buClr>
              <a:buSzPct val="150000"/>
              <a:buFont typeface="Arial" panose="020B0604020202020204" pitchFamily="34" charset="0"/>
              <a:buChar char="•"/>
            </a:pPr>
            <a:r>
              <a:rPr lang="en-CA" sz="2000" kern="0" dirty="0">
                <a:solidFill>
                  <a:srgbClr val="5B5B5B"/>
                </a:solidFill>
                <a:latin typeface="Century Gothic" pitchFamily="34" charset="0"/>
              </a:rPr>
              <a:t>Timber piles or frames</a:t>
            </a:r>
          </a:p>
        </p:txBody>
      </p:sp>
      <p:sp>
        <p:nvSpPr>
          <p:cNvPr id="5" name="Title 4">
            <a:extLst>
              <a:ext uri="{FF2B5EF4-FFF2-40B4-BE49-F238E27FC236}">
                <a16:creationId xmlns:a16="http://schemas.microsoft.com/office/drawing/2014/main" id="{4B2BA0E7-A56A-4B4B-93CE-69BF7CAC442A}"/>
              </a:ext>
            </a:extLst>
          </p:cNvPr>
          <p:cNvSpPr txBox="1">
            <a:spLocks/>
          </p:cNvSpPr>
          <p:nvPr/>
        </p:nvSpPr>
        <p:spPr bwMode="auto">
          <a:xfrm>
            <a:off x="8899848" y="0"/>
            <a:ext cx="3292153"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Bridge Systems and Sample Bridges</a:t>
            </a:r>
          </a:p>
        </p:txBody>
      </p:sp>
    </p:spTree>
    <p:extLst>
      <p:ext uri="{BB962C8B-B14F-4D97-AF65-F5344CB8AC3E}">
        <p14:creationId xmlns:p14="http://schemas.microsoft.com/office/powerpoint/2010/main" val="27835636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AEECE9-F495-41EF-9293-8FDE606E3E9C}"/>
              </a:ext>
            </a:extLst>
          </p:cNvPr>
          <p:cNvSpPr/>
          <p:nvPr/>
        </p:nvSpPr>
        <p:spPr bwMode="auto">
          <a:xfrm>
            <a:off x="9552384" y="5379343"/>
            <a:ext cx="2601639" cy="147865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dirty="0"/>
          </a:p>
        </p:txBody>
      </p:sp>
      <p:pic>
        <p:nvPicPr>
          <p:cNvPr id="6" name="Picture 5">
            <a:extLst>
              <a:ext uri="{FF2B5EF4-FFF2-40B4-BE49-F238E27FC236}">
                <a16:creationId xmlns:a16="http://schemas.microsoft.com/office/drawing/2014/main" id="{1D12CBB9-C4C2-4B51-95E8-0DEF8A64FED4}"/>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455DC94A-F9AB-4731-AF18-2B240E1D8E1D}"/>
              </a:ext>
            </a:extLst>
          </p:cNvPr>
          <p:cNvSpPr/>
          <p:nvPr/>
        </p:nvSpPr>
        <p:spPr bwMode="auto">
          <a:xfrm>
            <a:off x="0" y="437992"/>
            <a:ext cx="7032104" cy="1262816"/>
          </a:xfrm>
          <a:prstGeom prst="rect">
            <a:avLst/>
          </a:prstGeom>
          <a:solidFill>
            <a:srgbClr val="2D86C7">
              <a:alpha val="7764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9" name="Title 1">
            <a:extLst>
              <a:ext uri="{FF2B5EF4-FFF2-40B4-BE49-F238E27FC236}">
                <a16:creationId xmlns:a16="http://schemas.microsoft.com/office/drawing/2014/main" id="{0F5E37FA-1AA4-4054-8A6D-B0E0849B8BD8}"/>
              </a:ext>
            </a:extLst>
          </p:cNvPr>
          <p:cNvSpPr txBox="1">
            <a:spLocks/>
          </p:cNvSpPr>
          <p:nvPr/>
        </p:nvSpPr>
        <p:spPr>
          <a:xfrm>
            <a:off x="685800" y="701824"/>
            <a:ext cx="7772400" cy="114300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it-IT" sz="2200" b="1" kern="0" dirty="0">
                <a:solidFill>
                  <a:schemeClr val="bg1"/>
                </a:solidFill>
                <a:latin typeface="+mn-lt"/>
              </a:rPr>
              <a:t>1880 West Montrose Bridge, Ontario</a:t>
            </a:r>
          </a:p>
          <a:p>
            <a:pPr algn="l" eaLnBrk="1" hangingPunct="1"/>
            <a:r>
              <a:rPr lang="it-IT" sz="2200" b="1" kern="0" dirty="0">
                <a:solidFill>
                  <a:schemeClr val="bg1"/>
                </a:solidFill>
                <a:latin typeface="+mn-lt"/>
              </a:rPr>
              <a:t>62 m total, hybrid Howe truss</a:t>
            </a:r>
          </a:p>
        </p:txBody>
      </p:sp>
      <p:sp>
        <p:nvSpPr>
          <p:cNvPr id="10" name="Title 1">
            <a:extLst>
              <a:ext uri="{FF2B5EF4-FFF2-40B4-BE49-F238E27FC236}">
                <a16:creationId xmlns:a16="http://schemas.microsoft.com/office/drawing/2014/main" id="{E57C9843-5687-4846-A3D3-33C27C9A0091}"/>
              </a:ext>
            </a:extLst>
          </p:cNvPr>
          <p:cNvSpPr txBox="1">
            <a:spLocks/>
          </p:cNvSpPr>
          <p:nvPr/>
        </p:nvSpPr>
        <p:spPr>
          <a:xfrm>
            <a:off x="407368" y="6233518"/>
            <a:ext cx="7772400" cy="50785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CA" sz="2200" b="1" kern="0" dirty="0">
                <a:solidFill>
                  <a:schemeClr val="bg1"/>
                </a:solidFill>
                <a:latin typeface="+mn-lt"/>
              </a:rPr>
              <a:t>Photograph: David Moses</a:t>
            </a:r>
            <a:endParaRPr lang="it-IT" sz="2200" b="1" kern="0" dirty="0">
              <a:solidFill>
                <a:schemeClr val="bg1"/>
              </a:solidFill>
              <a:latin typeface="+mn-lt"/>
            </a:endParaRPr>
          </a:p>
        </p:txBody>
      </p:sp>
    </p:spTree>
    <p:extLst>
      <p:ext uri="{BB962C8B-B14F-4D97-AF65-F5344CB8AC3E}">
        <p14:creationId xmlns:p14="http://schemas.microsoft.com/office/powerpoint/2010/main" val="23902540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AEECE9-F495-41EF-9293-8FDE606E3E9C}"/>
              </a:ext>
            </a:extLst>
          </p:cNvPr>
          <p:cNvSpPr/>
          <p:nvPr/>
        </p:nvSpPr>
        <p:spPr bwMode="auto">
          <a:xfrm>
            <a:off x="9552384" y="5379343"/>
            <a:ext cx="2601639" cy="147865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dirty="0"/>
          </a:p>
        </p:txBody>
      </p:sp>
      <p:pic>
        <p:nvPicPr>
          <p:cNvPr id="3" name="Picture 2">
            <a:extLst>
              <a:ext uri="{FF2B5EF4-FFF2-40B4-BE49-F238E27FC236}">
                <a16:creationId xmlns:a16="http://schemas.microsoft.com/office/drawing/2014/main" id="{3001B4F8-02BA-4FB7-80F5-9F97B4C58394}"/>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6371" y="-6464"/>
            <a:ext cx="12224742" cy="6864464"/>
          </a:xfrm>
          <a:prstGeom prst="rect">
            <a:avLst/>
          </a:prstGeom>
        </p:spPr>
      </p:pic>
      <p:sp>
        <p:nvSpPr>
          <p:cNvPr id="6" name="Rectangle 5">
            <a:extLst>
              <a:ext uri="{FF2B5EF4-FFF2-40B4-BE49-F238E27FC236}">
                <a16:creationId xmlns:a16="http://schemas.microsoft.com/office/drawing/2014/main" id="{A5233954-8601-4F11-AC48-5F1FCB9E3BF4}"/>
              </a:ext>
            </a:extLst>
          </p:cNvPr>
          <p:cNvSpPr/>
          <p:nvPr/>
        </p:nvSpPr>
        <p:spPr bwMode="auto">
          <a:xfrm>
            <a:off x="-17060" y="437992"/>
            <a:ext cx="8417316" cy="1262816"/>
          </a:xfrm>
          <a:prstGeom prst="rect">
            <a:avLst/>
          </a:prstGeom>
          <a:solidFill>
            <a:srgbClr val="2D86C7">
              <a:alpha val="7764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 name="Title 1">
            <a:extLst>
              <a:ext uri="{FF2B5EF4-FFF2-40B4-BE49-F238E27FC236}">
                <a16:creationId xmlns:a16="http://schemas.microsoft.com/office/drawing/2014/main" id="{52EE914F-F7EC-43F7-B2A0-44AC861D7529}"/>
              </a:ext>
            </a:extLst>
          </p:cNvPr>
          <p:cNvSpPr txBox="1">
            <a:spLocks/>
          </p:cNvSpPr>
          <p:nvPr/>
        </p:nvSpPr>
        <p:spPr>
          <a:xfrm>
            <a:off x="685800" y="701824"/>
            <a:ext cx="7772400" cy="114300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it-IT" sz="2200" b="1" kern="0" dirty="0">
                <a:solidFill>
                  <a:schemeClr val="bg1"/>
                </a:solidFill>
                <a:latin typeface="+mn-lt"/>
              </a:rPr>
              <a:t>1992 Gordon Street Pedestrian Bridge, Guelph, Ontario</a:t>
            </a:r>
          </a:p>
          <a:p>
            <a:pPr algn="l" eaLnBrk="1" hangingPunct="1"/>
            <a:r>
              <a:rPr lang="it-IT" sz="2200" b="1" kern="0" dirty="0">
                <a:solidFill>
                  <a:schemeClr val="bg1"/>
                </a:solidFill>
                <a:latin typeface="+mn-lt"/>
              </a:rPr>
              <a:t>40 m, lattice trusses</a:t>
            </a:r>
          </a:p>
        </p:txBody>
      </p:sp>
      <p:sp>
        <p:nvSpPr>
          <p:cNvPr id="9" name="Title 1">
            <a:extLst>
              <a:ext uri="{FF2B5EF4-FFF2-40B4-BE49-F238E27FC236}">
                <a16:creationId xmlns:a16="http://schemas.microsoft.com/office/drawing/2014/main" id="{65ACB0E8-F8E1-47E6-BC0A-1E2A54A027DF}"/>
              </a:ext>
            </a:extLst>
          </p:cNvPr>
          <p:cNvSpPr txBox="1">
            <a:spLocks/>
          </p:cNvSpPr>
          <p:nvPr/>
        </p:nvSpPr>
        <p:spPr>
          <a:xfrm>
            <a:off x="407368" y="6233518"/>
            <a:ext cx="7772400" cy="50785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CA" sz="2200" b="1" kern="0" dirty="0">
                <a:solidFill>
                  <a:schemeClr val="bg1"/>
                </a:solidFill>
                <a:latin typeface="+mn-lt"/>
              </a:rPr>
              <a:t>Photograph: Eva Chau</a:t>
            </a:r>
            <a:endParaRPr lang="it-IT" sz="2200" b="1" kern="0" dirty="0">
              <a:solidFill>
                <a:schemeClr val="bg1"/>
              </a:solidFill>
              <a:latin typeface="+mn-lt"/>
            </a:endParaRPr>
          </a:p>
        </p:txBody>
      </p:sp>
    </p:spTree>
    <p:extLst>
      <p:ext uri="{BB962C8B-B14F-4D97-AF65-F5344CB8AC3E}">
        <p14:creationId xmlns:p14="http://schemas.microsoft.com/office/powerpoint/2010/main" val="42064652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Users\Mary\AppData\Local\Microsoft\Windows\INetCache\Content.Word\North Pagwachuan River Bridge.jpg">
            <a:extLst>
              <a:ext uri="{FF2B5EF4-FFF2-40B4-BE49-F238E27FC236}">
                <a16:creationId xmlns:a16="http://schemas.microsoft.com/office/drawing/2014/main" id="{49F0BE71-52B6-49C1-9BB6-F06A2B3EEFB1}"/>
              </a:ext>
            </a:extLst>
          </p:cNvPr>
          <p:cNvPicPr/>
          <p:nvPr/>
        </p:nvPicPr>
        <p:blipFill rotWithShape="1">
          <a:blip r:embed="rId3" cstate="screen">
            <a:extLst>
              <a:ext uri="{28A0092B-C50C-407E-A947-70E740481C1C}">
                <a14:useLocalDpi xmlns:a14="http://schemas.microsoft.com/office/drawing/2010/main" val="0"/>
              </a:ext>
            </a:extLst>
          </a:blip>
          <a:srcRect/>
          <a:stretch/>
        </p:blipFill>
        <p:spPr bwMode="auto">
          <a:xfrm>
            <a:off x="-4515" y="0"/>
            <a:ext cx="12196515" cy="8846644"/>
          </a:xfrm>
          <a:prstGeom prst="rect">
            <a:avLst/>
          </a:prstGeom>
          <a:noFill/>
          <a:ln>
            <a:noFill/>
          </a:ln>
        </p:spPr>
      </p:pic>
      <p:sp>
        <p:nvSpPr>
          <p:cNvPr id="6" name="Rectangle 5">
            <a:extLst>
              <a:ext uri="{FF2B5EF4-FFF2-40B4-BE49-F238E27FC236}">
                <a16:creationId xmlns:a16="http://schemas.microsoft.com/office/drawing/2014/main" id="{2BBDABA3-5A0D-4089-A888-7FB7A397F630}"/>
              </a:ext>
            </a:extLst>
          </p:cNvPr>
          <p:cNvSpPr/>
          <p:nvPr/>
        </p:nvSpPr>
        <p:spPr bwMode="auto">
          <a:xfrm>
            <a:off x="-17060" y="437992"/>
            <a:ext cx="7553220" cy="1143000"/>
          </a:xfrm>
          <a:prstGeom prst="rect">
            <a:avLst/>
          </a:prstGeom>
          <a:solidFill>
            <a:srgbClr val="2D86C7">
              <a:alpha val="7764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9" name="Title 1">
            <a:extLst>
              <a:ext uri="{FF2B5EF4-FFF2-40B4-BE49-F238E27FC236}">
                <a16:creationId xmlns:a16="http://schemas.microsoft.com/office/drawing/2014/main" id="{E6799F85-D666-4178-B26C-247E4CA16933}"/>
              </a:ext>
            </a:extLst>
          </p:cNvPr>
          <p:cNvSpPr txBox="1">
            <a:spLocks/>
          </p:cNvSpPr>
          <p:nvPr/>
        </p:nvSpPr>
        <p:spPr>
          <a:xfrm>
            <a:off x="685800" y="701824"/>
            <a:ext cx="7772400" cy="114300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it-IT" sz="2200" b="1" kern="0" dirty="0">
                <a:solidFill>
                  <a:schemeClr val="bg1"/>
                </a:solidFill>
                <a:latin typeface="+mn-lt"/>
              </a:rPr>
              <a:t>1993 North Pagwachuan River Bridge, Ontario</a:t>
            </a:r>
          </a:p>
          <a:p>
            <a:pPr algn="l" eaLnBrk="1" hangingPunct="1"/>
            <a:r>
              <a:rPr lang="it-IT" sz="2200" b="1" kern="0" dirty="0">
                <a:solidFill>
                  <a:schemeClr val="bg1"/>
                </a:solidFill>
                <a:latin typeface="+mn-lt"/>
              </a:rPr>
              <a:t>50 m steel girders, stress-lam.</a:t>
            </a:r>
          </a:p>
        </p:txBody>
      </p:sp>
      <p:sp>
        <p:nvSpPr>
          <p:cNvPr id="12" name="Title 1">
            <a:extLst>
              <a:ext uri="{FF2B5EF4-FFF2-40B4-BE49-F238E27FC236}">
                <a16:creationId xmlns:a16="http://schemas.microsoft.com/office/drawing/2014/main" id="{3CC95CF8-AC73-4F5B-B93A-49E40C77BD9E}"/>
              </a:ext>
            </a:extLst>
          </p:cNvPr>
          <p:cNvSpPr txBox="1">
            <a:spLocks/>
          </p:cNvSpPr>
          <p:nvPr/>
        </p:nvSpPr>
        <p:spPr>
          <a:xfrm>
            <a:off x="407368" y="6233518"/>
            <a:ext cx="7772400" cy="50785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CA" sz="2200" b="1" kern="0" dirty="0">
                <a:solidFill>
                  <a:schemeClr val="bg1"/>
                </a:solidFill>
                <a:latin typeface="+mn-lt"/>
              </a:rPr>
              <a:t>Photograph courtesy of MTO</a:t>
            </a:r>
            <a:endParaRPr lang="it-IT" sz="2200" b="1" kern="0" dirty="0">
              <a:solidFill>
                <a:schemeClr val="bg1"/>
              </a:solidFill>
              <a:latin typeface="+mn-lt"/>
            </a:endParaRPr>
          </a:p>
        </p:txBody>
      </p:sp>
    </p:spTree>
    <p:extLst>
      <p:ext uri="{BB962C8B-B14F-4D97-AF65-F5344CB8AC3E}">
        <p14:creationId xmlns:p14="http://schemas.microsoft.com/office/powerpoint/2010/main" val="41784908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Mary\AppData\Local\Microsoft\Windows\INetCache\Content.Word\Hoiles Creek Bridge.jpg">
            <a:extLst>
              <a:ext uri="{FF2B5EF4-FFF2-40B4-BE49-F238E27FC236}">
                <a16:creationId xmlns:a16="http://schemas.microsoft.com/office/drawing/2014/main" id="{3CEB9C72-EE79-44E7-844A-C4B76C343BBE}"/>
              </a:ext>
            </a:extLst>
          </p:cNvPr>
          <p:cNvPicPr/>
          <p:nvPr/>
        </p:nvPicPr>
        <p:blipFill rotWithShape="1">
          <a:blip r:embed="rId3" cstate="email">
            <a:extLst>
              <a:ext uri="{28A0092B-C50C-407E-A947-70E740481C1C}">
                <a14:useLocalDpi xmlns:a14="http://schemas.microsoft.com/office/drawing/2010/main" val="0"/>
              </a:ext>
            </a:extLst>
          </a:blip>
          <a:srcRect/>
          <a:stretch/>
        </p:blipFill>
        <p:spPr bwMode="auto">
          <a:xfrm>
            <a:off x="-1" y="-1"/>
            <a:ext cx="12192001" cy="8878235"/>
          </a:xfrm>
          <a:prstGeom prst="rect">
            <a:avLst/>
          </a:prstGeom>
          <a:noFill/>
          <a:ln>
            <a:noFill/>
          </a:ln>
        </p:spPr>
      </p:pic>
      <p:sp>
        <p:nvSpPr>
          <p:cNvPr id="7" name="Rectangle 6">
            <a:extLst>
              <a:ext uri="{FF2B5EF4-FFF2-40B4-BE49-F238E27FC236}">
                <a16:creationId xmlns:a16="http://schemas.microsoft.com/office/drawing/2014/main" id="{B1B160F4-C6F6-457E-BAC3-53C269209889}"/>
              </a:ext>
            </a:extLst>
          </p:cNvPr>
          <p:cNvSpPr/>
          <p:nvPr/>
        </p:nvSpPr>
        <p:spPr bwMode="auto">
          <a:xfrm>
            <a:off x="-17060" y="437992"/>
            <a:ext cx="7553220" cy="1334824"/>
          </a:xfrm>
          <a:prstGeom prst="rect">
            <a:avLst/>
          </a:prstGeom>
          <a:solidFill>
            <a:srgbClr val="2D86C7">
              <a:alpha val="7764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9" name="Title 1">
            <a:extLst>
              <a:ext uri="{FF2B5EF4-FFF2-40B4-BE49-F238E27FC236}">
                <a16:creationId xmlns:a16="http://schemas.microsoft.com/office/drawing/2014/main" id="{B2BC56AC-3E37-4A25-AF9D-F2153117361E}"/>
              </a:ext>
            </a:extLst>
          </p:cNvPr>
          <p:cNvSpPr txBox="1">
            <a:spLocks/>
          </p:cNvSpPr>
          <p:nvPr/>
        </p:nvSpPr>
        <p:spPr>
          <a:xfrm>
            <a:off x="685800" y="701824"/>
            <a:ext cx="7772400" cy="114300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it-IT" sz="2200" b="1" kern="0" dirty="0">
                <a:solidFill>
                  <a:schemeClr val="bg1"/>
                </a:solidFill>
                <a:latin typeface="+mn-lt"/>
              </a:rPr>
              <a:t>1994 Hoiles Creek Bridge, Ontario</a:t>
            </a:r>
          </a:p>
          <a:p>
            <a:pPr algn="l" eaLnBrk="1" hangingPunct="1"/>
            <a:r>
              <a:rPr lang="it-IT" sz="2200" b="1" kern="0" dirty="0">
                <a:solidFill>
                  <a:schemeClr val="bg1"/>
                </a:solidFill>
                <a:latin typeface="+mn-lt"/>
              </a:rPr>
              <a:t>30 m, steel girders, stress-lam.</a:t>
            </a:r>
          </a:p>
        </p:txBody>
      </p:sp>
      <p:sp>
        <p:nvSpPr>
          <p:cNvPr id="12" name="Title 1">
            <a:extLst>
              <a:ext uri="{FF2B5EF4-FFF2-40B4-BE49-F238E27FC236}">
                <a16:creationId xmlns:a16="http://schemas.microsoft.com/office/drawing/2014/main" id="{3F7733BA-7212-4734-AAC5-66B6E55EF44A}"/>
              </a:ext>
            </a:extLst>
          </p:cNvPr>
          <p:cNvSpPr txBox="1">
            <a:spLocks/>
          </p:cNvSpPr>
          <p:nvPr/>
        </p:nvSpPr>
        <p:spPr>
          <a:xfrm>
            <a:off x="407368" y="6233518"/>
            <a:ext cx="7772400" cy="50785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CA" sz="2200" b="1" kern="0" dirty="0">
                <a:solidFill>
                  <a:schemeClr val="bg1"/>
                </a:solidFill>
                <a:latin typeface="+mn-lt"/>
              </a:rPr>
              <a:t>Photograph courtesy of MTO</a:t>
            </a:r>
            <a:endParaRPr lang="it-IT" sz="2200" b="1" kern="0" dirty="0">
              <a:solidFill>
                <a:schemeClr val="bg1"/>
              </a:solidFill>
              <a:latin typeface="+mn-lt"/>
            </a:endParaRPr>
          </a:p>
        </p:txBody>
      </p:sp>
    </p:spTree>
    <p:extLst>
      <p:ext uri="{BB962C8B-B14F-4D97-AF65-F5344CB8AC3E}">
        <p14:creationId xmlns:p14="http://schemas.microsoft.com/office/powerpoint/2010/main" val="11637820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AEECE9-F495-41EF-9293-8FDE606E3E9C}"/>
              </a:ext>
            </a:extLst>
          </p:cNvPr>
          <p:cNvSpPr/>
          <p:nvPr/>
        </p:nvSpPr>
        <p:spPr bwMode="auto">
          <a:xfrm>
            <a:off x="9580513" y="5427981"/>
            <a:ext cx="2601639" cy="147865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dirty="0"/>
          </a:p>
        </p:txBody>
      </p:sp>
      <p:pic>
        <p:nvPicPr>
          <p:cNvPr id="7" name="Picture 6" descr="http://www.bridgedecks.ca/attachments/Image/transverse-deck-1.jpg?template=generic">
            <a:extLst>
              <a:ext uri="{FF2B5EF4-FFF2-40B4-BE49-F238E27FC236}">
                <a16:creationId xmlns:a16="http://schemas.microsoft.com/office/drawing/2014/main" id="{7FF9B1AB-662E-43EE-BA44-D68D96AF2B7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248"/>
            <a:ext cx="12192000" cy="9137488"/>
          </a:xfrm>
          <a:prstGeom prst="rect">
            <a:avLst/>
          </a:prstGeom>
          <a:noFill/>
          <a:ln>
            <a:noFill/>
          </a:ln>
        </p:spPr>
      </p:pic>
      <p:sp>
        <p:nvSpPr>
          <p:cNvPr id="8" name="Rectangle 7">
            <a:extLst>
              <a:ext uri="{FF2B5EF4-FFF2-40B4-BE49-F238E27FC236}">
                <a16:creationId xmlns:a16="http://schemas.microsoft.com/office/drawing/2014/main" id="{5B6ED4F5-5A9C-4EB6-8108-2CDE840D08C3}"/>
              </a:ext>
            </a:extLst>
          </p:cNvPr>
          <p:cNvSpPr/>
          <p:nvPr/>
        </p:nvSpPr>
        <p:spPr bwMode="auto">
          <a:xfrm>
            <a:off x="-17060" y="437992"/>
            <a:ext cx="7553220" cy="932328"/>
          </a:xfrm>
          <a:prstGeom prst="rect">
            <a:avLst/>
          </a:prstGeom>
          <a:solidFill>
            <a:srgbClr val="2D86C7">
              <a:alpha val="7764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2" name="Title 1">
            <a:extLst>
              <a:ext uri="{FF2B5EF4-FFF2-40B4-BE49-F238E27FC236}">
                <a16:creationId xmlns:a16="http://schemas.microsoft.com/office/drawing/2014/main" id="{C8D547AD-02CE-4075-8934-5144BB01F4F8}"/>
              </a:ext>
            </a:extLst>
          </p:cNvPr>
          <p:cNvSpPr txBox="1">
            <a:spLocks/>
          </p:cNvSpPr>
          <p:nvPr/>
        </p:nvSpPr>
        <p:spPr>
          <a:xfrm>
            <a:off x="685800" y="701824"/>
            <a:ext cx="7772400" cy="114300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it-IT" sz="2200" b="1" kern="0" dirty="0">
                <a:solidFill>
                  <a:schemeClr val="bg1"/>
                </a:solidFill>
                <a:latin typeface="+mn-lt"/>
              </a:rPr>
              <a:t>2006 Fibreglass Reinforced Wood Deck, Ontario</a:t>
            </a:r>
          </a:p>
        </p:txBody>
      </p:sp>
      <p:sp>
        <p:nvSpPr>
          <p:cNvPr id="14" name="Title 1">
            <a:extLst>
              <a:ext uri="{FF2B5EF4-FFF2-40B4-BE49-F238E27FC236}">
                <a16:creationId xmlns:a16="http://schemas.microsoft.com/office/drawing/2014/main" id="{1DE76B41-A875-49F3-8DB8-EE949300A43D}"/>
              </a:ext>
            </a:extLst>
          </p:cNvPr>
          <p:cNvSpPr txBox="1">
            <a:spLocks/>
          </p:cNvSpPr>
          <p:nvPr/>
        </p:nvSpPr>
        <p:spPr>
          <a:xfrm>
            <a:off x="407368" y="6233518"/>
            <a:ext cx="9145016" cy="50785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CA" sz="2200" b="1" kern="0" dirty="0">
                <a:solidFill>
                  <a:schemeClr val="bg1"/>
                </a:solidFill>
                <a:latin typeface="+mn-lt"/>
              </a:rPr>
              <a:t>Photograph courtesy of Guardian Bridge Rapid Construction Inc.</a:t>
            </a:r>
            <a:endParaRPr lang="it-IT" sz="2200" b="1" kern="0" dirty="0">
              <a:solidFill>
                <a:schemeClr val="bg1"/>
              </a:solidFill>
              <a:latin typeface="+mn-lt"/>
            </a:endParaRPr>
          </a:p>
        </p:txBody>
      </p:sp>
    </p:spTree>
    <p:extLst>
      <p:ext uri="{BB962C8B-B14F-4D97-AF65-F5344CB8AC3E}">
        <p14:creationId xmlns:p14="http://schemas.microsoft.com/office/powerpoint/2010/main" val="14262558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Mary\AppData\Local\Microsoft\Windows\INetCache\Content.Word\Mather Creek Bridge.jpg">
            <a:extLst>
              <a:ext uri="{FF2B5EF4-FFF2-40B4-BE49-F238E27FC236}">
                <a16:creationId xmlns:a16="http://schemas.microsoft.com/office/drawing/2014/main" id="{E802924B-D7E9-4473-8C18-1870E601A0FB}"/>
              </a:ext>
            </a:extLst>
          </p:cNvPr>
          <p:cNvPicPr/>
          <p:nvPr/>
        </p:nvPicPr>
        <p:blipFill rotWithShape="1">
          <a:blip r:embed="rId3" cstate="screen">
            <a:extLst>
              <a:ext uri="{28A0092B-C50C-407E-A947-70E740481C1C}">
                <a14:useLocalDpi xmlns:a14="http://schemas.microsoft.com/office/drawing/2010/main" val="0"/>
              </a:ext>
            </a:extLst>
          </a:blip>
          <a:srcRect/>
          <a:stretch/>
        </p:blipFill>
        <p:spPr bwMode="auto">
          <a:xfrm>
            <a:off x="0" y="-1539552"/>
            <a:ext cx="12205270" cy="8858735"/>
          </a:xfrm>
          <a:prstGeom prst="rect">
            <a:avLst/>
          </a:prstGeom>
          <a:noFill/>
          <a:ln>
            <a:noFill/>
          </a:ln>
        </p:spPr>
      </p:pic>
      <p:sp>
        <p:nvSpPr>
          <p:cNvPr id="9" name="Rectangle 8">
            <a:extLst>
              <a:ext uri="{FF2B5EF4-FFF2-40B4-BE49-F238E27FC236}">
                <a16:creationId xmlns:a16="http://schemas.microsoft.com/office/drawing/2014/main" id="{F71DA1E6-375A-4418-A898-84C27B1BB712}"/>
              </a:ext>
            </a:extLst>
          </p:cNvPr>
          <p:cNvSpPr/>
          <p:nvPr/>
        </p:nvSpPr>
        <p:spPr bwMode="auto">
          <a:xfrm>
            <a:off x="-17060" y="437992"/>
            <a:ext cx="7553220" cy="1262816"/>
          </a:xfrm>
          <a:prstGeom prst="rect">
            <a:avLst/>
          </a:prstGeom>
          <a:solidFill>
            <a:srgbClr val="2D86C7">
              <a:alpha val="7764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p>
        </p:txBody>
      </p:sp>
      <p:sp>
        <p:nvSpPr>
          <p:cNvPr id="11" name="Title 1">
            <a:extLst>
              <a:ext uri="{FF2B5EF4-FFF2-40B4-BE49-F238E27FC236}">
                <a16:creationId xmlns:a16="http://schemas.microsoft.com/office/drawing/2014/main" id="{63BEBAF3-9066-4545-B833-BB69A476CD70}"/>
              </a:ext>
            </a:extLst>
          </p:cNvPr>
          <p:cNvSpPr txBox="1">
            <a:spLocks/>
          </p:cNvSpPr>
          <p:nvPr/>
        </p:nvSpPr>
        <p:spPr>
          <a:xfrm>
            <a:off x="685800" y="701824"/>
            <a:ext cx="7772400" cy="114300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it-IT" sz="2200" b="1" kern="0" dirty="0">
                <a:solidFill>
                  <a:schemeClr val="bg1"/>
                </a:solidFill>
                <a:latin typeface="+mn-lt"/>
              </a:rPr>
              <a:t>2008 Mather Creek Bridge, Ontario</a:t>
            </a:r>
          </a:p>
          <a:p>
            <a:pPr algn="l" eaLnBrk="1" hangingPunct="1"/>
            <a:r>
              <a:rPr lang="it-IT" sz="2200" b="1" kern="0" dirty="0">
                <a:solidFill>
                  <a:schemeClr val="bg1"/>
                </a:solidFill>
                <a:latin typeface="+mn-lt"/>
              </a:rPr>
              <a:t>23 m, PSL slab composite precast concrete deck</a:t>
            </a:r>
          </a:p>
        </p:txBody>
      </p:sp>
      <p:sp>
        <p:nvSpPr>
          <p:cNvPr id="12" name="Title 1">
            <a:extLst>
              <a:ext uri="{FF2B5EF4-FFF2-40B4-BE49-F238E27FC236}">
                <a16:creationId xmlns:a16="http://schemas.microsoft.com/office/drawing/2014/main" id="{D51A3755-7A1B-4644-B8F3-4F69528D3641}"/>
              </a:ext>
            </a:extLst>
          </p:cNvPr>
          <p:cNvSpPr txBox="1">
            <a:spLocks/>
          </p:cNvSpPr>
          <p:nvPr/>
        </p:nvSpPr>
        <p:spPr>
          <a:xfrm>
            <a:off x="407368" y="6233518"/>
            <a:ext cx="7772400" cy="50785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CA" sz="2200" b="1" kern="0" dirty="0">
                <a:solidFill>
                  <a:schemeClr val="bg1"/>
                </a:solidFill>
                <a:latin typeface="+mn-lt"/>
              </a:rPr>
              <a:t>Photograph courtesy of MTO</a:t>
            </a:r>
            <a:endParaRPr lang="it-IT" sz="2200" b="1" kern="0" dirty="0">
              <a:solidFill>
                <a:schemeClr val="bg1"/>
              </a:solidFill>
              <a:latin typeface="+mn-lt"/>
            </a:endParaRPr>
          </a:p>
        </p:txBody>
      </p:sp>
    </p:spTree>
    <p:extLst>
      <p:ext uri="{BB962C8B-B14F-4D97-AF65-F5344CB8AC3E}">
        <p14:creationId xmlns:p14="http://schemas.microsoft.com/office/powerpoint/2010/main" val="25373439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Users\Mary\AppData\Local\Microsoft\Windows\INetCache\Content.Word\Nestor Falls Bridge.jpg">
            <a:extLst>
              <a:ext uri="{FF2B5EF4-FFF2-40B4-BE49-F238E27FC236}">
                <a16:creationId xmlns:a16="http://schemas.microsoft.com/office/drawing/2014/main" id="{176A3FE8-F9BF-442A-B845-EFCF123B7ED3}"/>
              </a:ext>
            </a:extLst>
          </p:cNvPr>
          <p:cNvPicPr/>
          <p:nvPr/>
        </p:nvPicPr>
        <p:blipFill rotWithShape="1">
          <a:blip r:embed="rId3" cstate="email">
            <a:extLst>
              <a:ext uri="{28A0092B-C50C-407E-A947-70E740481C1C}">
                <a14:useLocalDpi xmlns:a14="http://schemas.microsoft.com/office/drawing/2010/main" val="0"/>
              </a:ext>
            </a:extLst>
          </a:blip>
          <a:srcRect/>
          <a:stretch/>
        </p:blipFill>
        <p:spPr bwMode="auto">
          <a:xfrm>
            <a:off x="-24680" y="-1"/>
            <a:ext cx="12216680" cy="8784321"/>
          </a:xfrm>
          <a:prstGeom prst="rect">
            <a:avLst/>
          </a:prstGeom>
          <a:noFill/>
          <a:ln>
            <a:noFill/>
          </a:ln>
        </p:spPr>
      </p:pic>
      <p:sp>
        <p:nvSpPr>
          <p:cNvPr id="6" name="Rectangle 5">
            <a:extLst>
              <a:ext uri="{FF2B5EF4-FFF2-40B4-BE49-F238E27FC236}">
                <a16:creationId xmlns:a16="http://schemas.microsoft.com/office/drawing/2014/main" id="{ECE9532F-9ADF-4067-8DF7-752F5A96330C}"/>
              </a:ext>
            </a:extLst>
          </p:cNvPr>
          <p:cNvSpPr/>
          <p:nvPr/>
        </p:nvSpPr>
        <p:spPr bwMode="auto">
          <a:xfrm>
            <a:off x="-36837" y="404664"/>
            <a:ext cx="7553220" cy="1224136"/>
          </a:xfrm>
          <a:prstGeom prst="rect">
            <a:avLst/>
          </a:prstGeom>
          <a:solidFill>
            <a:srgbClr val="2D86C7">
              <a:alpha val="7764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p>
        </p:txBody>
      </p:sp>
      <p:sp>
        <p:nvSpPr>
          <p:cNvPr id="9" name="Title 1">
            <a:extLst>
              <a:ext uri="{FF2B5EF4-FFF2-40B4-BE49-F238E27FC236}">
                <a16:creationId xmlns:a16="http://schemas.microsoft.com/office/drawing/2014/main" id="{A86BDB7F-FE0C-431D-83D2-74F7A29CFDF6}"/>
              </a:ext>
            </a:extLst>
          </p:cNvPr>
          <p:cNvSpPr txBox="1">
            <a:spLocks/>
          </p:cNvSpPr>
          <p:nvPr/>
        </p:nvSpPr>
        <p:spPr>
          <a:xfrm>
            <a:off x="685800" y="701824"/>
            <a:ext cx="7772400" cy="114300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it-IT" sz="2200" b="1" kern="0" dirty="0">
                <a:solidFill>
                  <a:schemeClr val="bg1"/>
                </a:solidFill>
                <a:latin typeface="+mn-lt"/>
              </a:rPr>
              <a:t>2009 Nestor Falls Bridge, Ontario</a:t>
            </a:r>
          </a:p>
          <a:p>
            <a:pPr algn="l" eaLnBrk="1" hangingPunct="1"/>
            <a:r>
              <a:rPr lang="it-IT" sz="2200" b="1" kern="0" dirty="0">
                <a:solidFill>
                  <a:schemeClr val="bg1"/>
                </a:solidFill>
                <a:latin typeface="+mn-lt"/>
              </a:rPr>
              <a:t>16 m, PSL with composite precast concrete deck</a:t>
            </a:r>
          </a:p>
        </p:txBody>
      </p:sp>
      <p:sp>
        <p:nvSpPr>
          <p:cNvPr id="12" name="Title 1">
            <a:extLst>
              <a:ext uri="{FF2B5EF4-FFF2-40B4-BE49-F238E27FC236}">
                <a16:creationId xmlns:a16="http://schemas.microsoft.com/office/drawing/2014/main" id="{621EACAC-6E99-4CA4-B02A-E3B4BCC7EE14}"/>
              </a:ext>
            </a:extLst>
          </p:cNvPr>
          <p:cNvSpPr txBox="1">
            <a:spLocks/>
          </p:cNvSpPr>
          <p:nvPr/>
        </p:nvSpPr>
        <p:spPr>
          <a:xfrm>
            <a:off x="407368" y="6233518"/>
            <a:ext cx="7772400" cy="50785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CA" sz="2200" b="1" kern="0" dirty="0">
                <a:solidFill>
                  <a:schemeClr val="bg1"/>
                </a:solidFill>
                <a:latin typeface="+mn-lt"/>
              </a:rPr>
              <a:t>Photograph courtesy of MTO</a:t>
            </a:r>
            <a:endParaRPr lang="it-IT" sz="2200" b="1" kern="0" dirty="0">
              <a:solidFill>
                <a:schemeClr val="bg1"/>
              </a:solidFill>
              <a:latin typeface="+mn-lt"/>
            </a:endParaRPr>
          </a:p>
        </p:txBody>
      </p:sp>
    </p:spTree>
    <p:extLst>
      <p:ext uri="{BB962C8B-B14F-4D97-AF65-F5344CB8AC3E}">
        <p14:creationId xmlns:p14="http://schemas.microsoft.com/office/powerpoint/2010/main" val="39949170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AEECE9-F495-41EF-9293-8FDE606E3E9C}"/>
              </a:ext>
            </a:extLst>
          </p:cNvPr>
          <p:cNvSpPr/>
          <p:nvPr/>
        </p:nvSpPr>
        <p:spPr bwMode="auto">
          <a:xfrm>
            <a:off x="9552384" y="5379343"/>
            <a:ext cx="2601639" cy="147865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dirty="0"/>
          </a:p>
        </p:txBody>
      </p:sp>
      <p:pic>
        <p:nvPicPr>
          <p:cNvPr id="3" name="Picture 2">
            <a:extLst>
              <a:ext uri="{FF2B5EF4-FFF2-40B4-BE49-F238E27FC236}">
                <a16:creationId xmlns:a16="http://schemas.microsoft.com/office/drawing/2014/main" id="{10916144-1C8F-4953-9744-7A9411EF8344}"/>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9000" contrast="6000"/>
                    </a14:imgEffect>
                  </a14:imgLayer>
                </a14:imgProps>
              </a:ext>
              <a:ext uri="{28A0092B-C50C-407E-A947-70E740481C1C}">
                <a14:useLocalDpi xmlns:a14="http://schemas.microsoft.com/office/drawing/2010/main" val="0"/>
              </a:ext>
            </a:extLst>
          </a:blip>
          <a:srcRect/>
          <a:stretch/>
        </p:blipFill>
        <p:spPr>
          <a:xfrm>
            <a:off x="0" y="29277"/>
            <a:ext cx="12192000" cy="8931992"/>
          </a:xfrm>
          <a:prstGeom prst="rect">
            <a:avLst/>
          </a:prstGeom>
        </p:spPr>
      </p:pic>
      <p:sp>
        <p:nvSpPr>
          <p:cNvPr id="6" name="Rectangle 5">
            <a:extLst>
              <a:ext uri="{FF2B5EF4-FFF2-40B4-BE49-F238E27FC236}">
                <a16:creationId xmlns:a16="http://schemas.microsoft.com/office/drawing/2014/main" id="{49B5A60D-3EEB-45FB-8D64-467847AFFACD}"/>
              </a:ext>
            </a:extLst>
          </p:cNvPr>
          <p:cNvSpPr/>
          <p:nvPr/>
        </p:nvSpPr>
        <p:spPr bwMode="auto">
          <a:xfrm>
            <a:off x="-17060" y="437992"/>
            <a:ext cx="7553220" cy="932328"/>
          </a:xfrm>
          <a:prstGeom prst="rect">
            <a:avLst/>
          </a:prstGeom>
          <a:solidFill>
            <a:srgbClr val="2D86C7">
              <a:alpha val="7764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p>
        </p:txBody>
      </p:sp>
      <p:sp>
        <p:nvSpPr>
          <p:cNvPr id="8" name="Title 1">
            <a:extLst>
              <a:ext uri="{FF2B5EF4-FFF2-40B4-BE49-F238E27FC236}">
                <a16:creationId xmlns:a16="http://schemas.microsoft.com/office/drawing/2014/main" id="{D1CA4126-7172-4A5F-8BA5-F4A979C54189}"/>
              </a:ext>
            </a:extLst>
          </p:cNvPr>
          <p:cNvSpPr txBox="1">
            <a:spLocks/>
          </p:cNvSpPr>
          <p:nvPr/>
        </p:nvSpPr>
        <p:spPr>
          <a:xfrm>
            <a:off x="685800" y="701824"/>
            <a:ext cx="7772400" cy="114300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it-IT" sz="2200" b="1" kern="0" dirty="0">
                <a:solidFill>
                  <a:schemeClr val="bg1"/>
                </a:solidFill>
                <a:latin typeface="+mn-lt"/>
              </a:rPr>
              <a:t>2009 Waterfront Wave Decks, Toronto, Ontario</a:t>
            </a:r>
          </a:p>
        </p:txBody>
      </p:sp>
      <p:sp>
        <p:nvSpPr>
          <p:cNvPr id="10" name="Title 1">
            <a:extLst>
              <a:ext uri="{FF2B5EF4-FFF2-40B4-BE49-F238E27FC236}">
                <a16:creationId xmlns:a16="http://schemas.microsoft.com/office/drawing/2014/main" id="{5FAB31D4-89EA-4A24-99D9-2D60DDE39488}"/>
              </a:ext>
            </a:extLst>
          </p:cNvPr>
          <p:cNvSpPr txBox="1">
            <a:spLocks/>
          </p:cNvSpPr>
          <p:nvPr/>
        </p:nvSpPr>
        <p:spPr>
          <a:xfrm>
            <a:off x="407368" y="6233518"/>
            <a:ext cx="9145016" cy="50785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CA" sz="2200" b="1" kern="0" dirty="0">
                <a:solidFill>
                  <a:schemeClr val="bg1"/>
                </a:solidFill>
                <a:latin typeface="+mn-lt"/>
              </a:rPr>
              <a:t>Photograph courtesy of Ontario </a:t>
            </a:r>
            <a:r>
              <a:rPr lang="en-CA" sz="2200" b="1" kern="0" dirty="0" err="1">
                <a:solidFill>
                  <a:schemeClr val="bg1"/>
                </a:solidFill>
                <a:latin typeface="+mn-lt"/>
              </a:rPr>
              <a:t>WoodWORKS</a:t>
            </a:r>
            <a:r>
              <a:rPr lang="en-CA" sz="2200" b="1" kern="0" dirty="0">
                <a:solidFill>
                  <a:schemeClr val="bg1"/>
                </a:solidFill>
                <a:latin typeface="+mn-lt"/>
              </a:rPr>
              <a:t>!</a:t>
            </a:r>
            <a:endParaRPr lang="it-IT" sz="2200" b="1" kern="0" dirty="0">
              <a:solidFill>
                <a:schemeClr val="bg1"/>
              </a:solidFill>
              <a:latin typeface="+mn-lt"/>
            </a:endParaRPr>
          </a:p>
        </p:txBody>
      </p:sp>
    </p:spTree>
    <p:extLst>
      <p:ext uri="{BB962C8B-B14F-4D97-AF65-F5344CB8AC3E}">
        <p14:creationId xmlns:p14="http://schemas.microsoft.com/office/powerpoint/2010/main" val="28473772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Mary\AppData\Local\Microsoft\Windows\INetCache\Content.Word\Pennock Creek Culvert.jpg">
            <a:extLst>
              <a:ext uri="{FF2B5EF4-FFF2-40B4-BE49-F238E27FC236}">
                <a16:creationId xmlns:a16="http://schemas.microsoft.com/office/drawing/2014/main" id="{25053146-A37A-4721-8051-83CAE28ED436}"/>
              </a:ext>
            </a:extLst>
          </p:cNvPr>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680" y="0"/>
            <a:ext cx="12216680" cy="9162510"/>
          </a:xfrm>
          <a:prstGeom prst="rect">
            <a:avLst/>
          </a:prstGeom>
          <a:noFill/>
          <a:ln>
            <a:noFill/>
          </a:ln>
        </p:spPr>
      </p:pic>
      <p:sp>
        <p:nvSpPr>
          <p:cNvPr id="7" name="Rectangle 6">
            <a:extLst>
              <a:ext uri="{FF2B5EF4-FFF2-40B4-BE49-F238E27FC236}">
                <a16:creationId xmlns:a16="http://schemas.microsoft.com/office/drawing/2014/main" id="{2921F299-2C00-4C24-90EC-E16F316BA0EE}"/>
              </a:ext>
            </a:extLst>
          </p:cNvPr>
          <p:cNvSpPr/>
          <p:nvPr/>
        </p:nvSpPr>
        <p:spPr bwMode="auto">
          <a:xfrm>
            <a:off x="-17060" y="437992"/>
            <a:ext cx="7553220" cy="1262816"/>
          </a:xfrm>
          <a:prstGeom prst="rect">
            <a:avLst/>
          </a:prstGeom>
          <a:solidFill>
            <a:srgbClr val="2D86C7">
              <a:alpha val="7764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9" name="Title 1">
            <a:extLst>
              <a:ext uri="{FF2B5EF4-FFF2-40B4-BE49-F238E27FC236}">
                <a16:creationId xmlns:a16="http://schemas.microsoft.com/office/drawing/2014/main" id="{AFFDECCB-DF59-4C45-A6AA-D367D81CF26B}"/>
              </a:ext>
            </a:extLst>
          </p:cNvPr>
          <p:cNvSpPr txBox="1">
            <a:spLocks/>
          </p:cNvSpPr>
          <p:nvPr/>
        </p:nvSpPr>
        <p:spPr>
          <a:xfrm>
            <a:off x="685800" y="701824"/>
            <a:ext cx="7772400" cy="114300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it-IT" sz="2200" b="1" kern="0" dirty="0">
                <a:solidFill>
                  <a:schemeClr val="bg1"/>
                </a:solidFill>
                <a:latin typeface="+mn-lt"/>
              </a:rPr>
              <a:t>2012 Pennock Creek Culvert, Ontario</a:t>
            </a:r>
          </a:p>
          <a:p>
            <a:pPr algn="l" eaLnBrk="1" hangingPunct="1"/>
            <a:r>
              <a:rPr lang="it-IT" sz="2200" b="1" kern="0" dirty="0">
                <a:solidFill>
                  <a:schemeClr val="bg1"/>
                </a:solidFill>
                <a:latin typeface="+mn-lt"/>
              </a:rPr>
              <a:t>8 m, laminated PSL on steel sheet pile abutments</a:t>
            </a:r>
          </a:p>
        </p:txBody>
      </p:sp>
      <p:sp>
        <p:nvSpPr>
          <p:cNvPr id="12" name="Title 1">
            <a:extLst>
              <a:ext uri="{FF2B5EF4-FFF2-40B4-BE49-F238E27FC236}">
                <a16:creationId xmlns:a16="http://schemas.microsoft.com/office/drawing/2014/main" id="{56FE00CA-6AF5-4E61-95C1-6D95B78D7CAA}"/>
              </a:ext>
            </a:extLst>
          </p:cNvPr>
          <p:cNvSpPr txBox="1">
            <a:spLocks/>
          </p:cNvSpPr>
          <p:nvPr/>
        </p:nvSpPr>
        <p:spPr>
          <a:xfrm>
            <a:off x="407368" y="6233518"/>
            <a:ext cx="7772400" cy="50785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CA" sz="2200" b="1" kern="0" dirty="0">
                <a:solidFill>
                  <a:schemeClr val="bg1"/>
                </a:solidFill>
                <a:latin typeface="+mn-lt"/>
              </a:rPr>
              <a:t>Photograph courtesy of MTO</a:t>
            </a:r>
            <a:endParaRPr lang="it-IT" sz="2200" b="1" kern="0" dirty="0">
              <a:solidFill>
                <a:schemeClr val="bg1"/>
              </a:solidFill>
              <a:latin typeface="+mn-lt"/>
            </a:endParaRPr>
          </a:p>
        </p:txBody>
      </p:sp>
    </p:spTree>
    <p:extLst>
      <p:ext uri="{BB962C8B-B14F-4D97-AF65-F5344CB8AC3E}">
        <p14:creationId xmlns:p14="http://schemas.microsoft.com/office/powerpoint/2010/main" val="149293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B58213-7F7D-41E4-BBB5-7A2EAE3C46C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354921" y="0"/>
            <a:ext cx="4837079" cy="6858000"/>
          </a:xfrm>
          <a:prstGeom prst="rect">
            <a:avLst/>
          </a:prstGeom>
        </p:spPr>
      </p:pic>
      <p:sp>
        <p:nvSpPr>
          <p:cNvPr id="4" name="Rectangle 3">
            <a:extLst>
              <a:ext uri="{FF2B5EF4-FFF2-40B4-BE49-F238E27FC236}">
                <a16:creationId xmlns:a16="http://schemas.microsoft.com/office/drawing/2014/main" id="{DFE64F1F-3983-4BEF-AB65-805FEEAEAA0B}"/>
              </a:ext>
            </a:extLst>
          </p:cNvPr>
          <p:cNvSpPr/>
          <p:nvPr/>
        </p:nvSpPr>
        <p:spPr bwMode="auto">
          <a:xfrm>
            <a:off x="-17060" y="437992"/>
            <a:ext cx="6833140" cy="932328"/>
          </a:xfrm>
          <a:prstGeom prst="rect">
            <a:avLst/>
          </a:prstGeom>
          <a:solidFill>
            <a:srgbClr val="2D86C7">
              <a:alpha val="7764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6" name="Title 1">
            <a:extLst>
              <a:ext uri="{FF2B5EF4-FFF2-40B4-BE49-F238E27FC236}">
                <a16:creationId xmlns:a16="http://schemas.microsoft.com/office/drawing/2014/main" id="{F592087A-6C98-44B3-9F31-A0B3D7393FB6}"/>
              </a:ext>
            </a:extLst>
          </p:cNvPr>
          <p:cNvSpPr txBox="1">
            <a:spLocks/>
          </p:cNvSpPr>
          <p:nvPr/>
        </p:nvSpPr>
        <p:spPr>
          <a:xfrm>
            <a:off x="685800" y="701824"/>
            <a:ext cx="7772400" cy="114300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it-IT" sz="2200" b="1" kern="0" dirty="0">
                <a:solidFill>
                  <a:schemeClr val="bg1"/>
                </a:solidFill>
                <a:latin typeface="+mn-lt"/>
              </a:rPr>
              <a:t>1992 – Wood Highway Bridges (CWC)</a:t>
            </a:r>
          </a:p>
        </p:txBody>
      </p:sp>
      <p:sp>
        <p:nvSpPr>
          <p:cNvPr id="5" name="Title 4">
            <a:extLst>
              <a:ext uri="{FF2B5EF4-FFF2-40B4-BE49-F238E27FC236}">
                <a16:creationId xmlns:a16="http://schemas.microsoft.com/office/drawing/2014/main" id="{4BF52439-5E49-410F-B69A-06CDD6A049DC}"/>
              </a:ext>
            </a:extLst>
          </p:cNvPr>
          <p:cNvSpPr txBox="1">
            <a:spLocks/>
          </p:cNvSpPr>
          <p:nvPr/>
        </p:nvSpPr>
        <p:spPr bwMode="auto">
          <a:xfrm>
            <a:off x="0" y="0"/>
            <a:ext cx="5196385"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Reference Materials</a:t>
            </a:r>
          </a:p>
        </p:txBody>
      </p:sp>
    </p:spTree>
    <p:extLst>
      <p:ext uri="{BB962C8B-B14F-4D97-AF65-F5344CB8AC3E}">
        <p14:creationId xmlns:p14="http://schemas.microsoft.com/office/powerpoint/2010/main" val="7884271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3C01516-AC5B-43A0-9DB8-6382BFCB9198}"/>
              </a:ext>
            </a:extLst>
          </p:cNvPr>
          <p:cNvPicPr/>
          <p:nvPr/>
        </p:nvPicPr>
        <p:blipFill rotWithShape="1">
          <a:blip r:embed="rId3" cstate="screen">
            <a:extLst>
              <a:ext uri="{28A0092B-C50C-407E-A947-70E740481C1C}">
                <a14:useLocalDpi xmlns:a14="http://schemas.microsoft.com/office/drawing/2010/main" val="0"/>
              </a:ext>
            </a:extLst>
          </a:blip>
          <a:srcRect/>
          <a:stretch/>
        </p:blipFill>
        <p:spPr bwMode="auto">
          <a:xfrm>
            <a:off x="0" y="-1"/>
            <a:ext cx="12192000" cy="8819559"/>
          </a:xfrm>
          <a:prstGeom prst="rect">
            <a:avLst/>
          </a:prstGeom>
          <a:ln>
            <a:noFill/>
          </a:ln>
          <a:extLst>
            <a:ext uri="{53640926-AAD7-44D8-BBD7-CCE9431645EC}">
              <a14:shadowObscured xmlns:a14="http://schemas.microsoft.com/office/drawing/2010/main"/>
            </a:ext>
          </a:extLst>
        </p:spPr>
      </p:pic>
      <p:sp>
        <p:nvSpPr>
          <p:cNvPr id="6" name="Rectangle 5">
            <a:extLst>
              <a:ext uri="{FF2B5EF4-FFF2-40B4-BE49-F238E27FC236}">
                <a16:creationId xmlns:a16="http://schemas.microsoft.com/office/drawing/2014/main" id="{0F0DD371-3C01-4C04-8A3F-EDD765D94F18}"/>
              </a:ext>
            </a:extLst>
          </p:cNvPr>
          <p:cNvSpPr/>
          <p:nvPr/>
        </p:nvSpPr>
        <p:spPr bwMode="auto">
          <a:xfrm>
            <a:off x="-17060" y="437992"/>
            <a:ext cx="7553220" cy="1143000"/>
          </a:xfrm>
          <a:prstGeom prst="rect">
            <a:avLst/>
          </a:prstGeom>
          <a:solidFill>
            <a:srgbClr val="2D86C7">
              <a:alpha val="7764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p>
        </p:txBody>
      </p:sp>
      <p:sp>
        <p:nvSpPr>
          <p:cNvPr id="9" name="Title 1">
            <a:extLst>
              <a:ext uri="{FF2B5EF4-FFF2-40B4-BE49-F238E27FC236}">
                <a16:creationId xmlns:a16="http://schemas.microsoft.com/office/drawing/2014/main" id="{5A352F3E-CFE3-4B31-9772-9AF7200953F6}"/>
              </a:ext>
            </a:extLst>
          </p:cNvPr>
          <p:cNvSpPr txBox="1">
            <a:spLocks/>
          </p:cNvSpPr>
          <p:nvPr/>
        </p:nvSpPr>
        <p:spPr>
          <a:xfrm>
            <a:off x="685800" y="701824"/>
            <a:ext cx="7772400" cy="114300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it-IT" sz="2200" b="1" kern="0" dirty="0">
                <a:solidFill>
                  <a:schemeClr val="bg1"/>
                </a:solidFill>
                <a:latin typeface="+mn-lt"/>
              </a:rPr>
              <a:t>2013 Providence Road Bridge, Ontario</a:t>
            </a:r>
          </a:p>
          <a:p>
            <a:pPr algn="l" eaLnBrk="1" hangingPunct="1"/>
            <a:r>
              <a:rPr lang="it-IT" sz="2200" b="1" kern="0" dirty="0">
                <a:solidFill>
                  <a:schemeClr val="bg1"/>
                </a:solidFill>
                <a:latin typeface="+mn-lt"/>
              </a:rPr>
              <a:t>Glulam deck on glulam girders</a:t>
            </a:r>
          </a:p>
        </p:txBody>
      </p:sp>
      <p:sp>
        <p:nvSpPr>
          <p:cNvPr id="12" name="Title 1">
            <a:extLst>
              <a:ext uri="{FF2B5EF4-FFF2-40B4-BE49-F238E27FC236}">
                <a16:creationId xmlns:a16="http://schemas.microsoft.com/office/drawing/2014/main" id="{868CB3BC-7AD4-473D-A370-7535CD8C9821}"/>
              </a:ext>
            </a:extLst>
          </p:cNvPr>
          <p:cNvSpPr txBox="1">
            <a:spLocks/>
          </p:cNvSpPr>
          <p:nvPr/>
        </p:nvSpPr>
        <p:spPr>
          <a:xfrm>
            <a:off x="407368" y="6233518"/>
            <a:ext cx="7772400" cy="50785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CA" sz="2200" b="1" kern="0" dirty="0">
                <a:solidFill>
                  <a:schemeClr val="bg1"/>
                </a:solidFill>
                <a:latin typeface="+mn-lt"/>
              </a:rPr>
              <a:t>Photograph courtesy of Timber Restoration Systems</a:t>
            </a:r>
            <a:endParaRPr lang="it-IT" sz="2200" b="1" kern="0" dirty="0">
              <a:solidFill>
                <a:schemeClr val="bg1"/>
              </a:solidFill>
              <a:latin typeface="+mn-lt"/>
            </a:endParaRPr>
          </a:p>
        </p:txBody>
      </p:sp>
    </p:spTree>
    <p:extLst>
      <p:ext uri="{BB962C8B-B14F-4D97-AF65-F5344CB8AC3E}">
        <p14:creationId xmlns:p14="http://schemas.microsoft.com/office/powerpoint/2010/main" val="18429104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167FB3-31C9-4BCE-B392-C95314FB936D}"/>
              </a:ext>
            </a:extLst>
          </p:cNvPr>
          <p:cNvPicPr/>
          <p:nvPr/>
        </p:nvPicPr>
        <p:blipFill rotWithShape="1">
          <a:blip r:embed="rId3" cstate="screen">
            <a:extLst>
              <a:ext uri="{28A0092B-C50C-407E-A947-70E740481C1C}">
                <a14:useLocalDpi xmlns:a14="http://schemas.microsoft.com/office/drawing/2010/main" val="0"/>
              </a:ext>
            </a:extLst>
          </a:blip>
          <a:srcRect/>
          <a:stretch/>
        </p:blipFill>
        <p:spPr bwMode="auto">
          <a:xfrm>
            <a:off x="-1" y="0"/>
            <a:ext cx="12192001" cy="9237519"/>
          </a:xfrm>
          <a:prstGeom prst="rect">
            <a:avLst/>
          </a:prstGeom>
          <a:ln>
            <a:noFill/>
          </a:ln>
          <a:extLst>
            <a:ext uri="{53640926-AAD7-44D8-BBD7-CCE9431645EC}">
              <a14:shadowObscured xmlns:a14="http://schemas.microsoft.com/office/drawing/2010/main"/>
            </a:ext>
          </a:extLst>
        </p:spPr>
      </p:pic>
      <p:sp>
        <p:nvSpPr>
          <p:cNvPr id="7" name="Rectangle 6">
            <a:extLst>
              <a:ext uri="{FF2B5EF4-FFF2-40B4-BE49-F238E27FC236}">
                <a16:creationId xmlns:a16="http://schemas.microsoft.com/office/drawing/2014/main" id="{E2F6D9ED-96D3-4FF0-8413-D1F69E7F6A82}"/>
              </a:ext>
            </a:extLst>
          </p:cNvPr>
          <p:cNvSpPr/>
          <p:nvPr/>
        </p:nvSpPr>
        <p:spPr bwMode="auto">
          <a:xfrm>
            <a:off x="-17060" y="437992"/>
            <a:ext cx="7553220" cy="1143000"/>
          </a:xfrm>
          <a:prstGeom prst="rect">
            <a:avLst/>
          </a:prstGeom>
          <a:solidFill>
            <a:srgbClr val="2D86C7">
              <a:alpha val="7764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0" name="Title 1">
            <a:extLst>
              <a:ext uri="{FF2B5EF4-FFF2-40B4-BE49-F238E27FC236}">
                <a16:creationId xmlns:a16="http://schemas.microsoft.com/office/drawing/2014/main" id="{1F9DA86F-1695-468E-AB5D-010C6A9AFE82}"/>
              </a:ext>
            </a:extLst>
          </p:cNvPr>
          <p:cNvSpPr txBox="1">
            <a:spLocks/>
          </p:cNvSpPr>
          <p:nvPr/>
        </p:nvSpPr>
        <p:spPr>
          <a:xfrm>
            <a:off x="685800" y="701824"/>
            <a:ext cx="7772400" cy="114300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it-IT" sz="2200" b="1" kern="0" dirty="0">
                <a:solidFill>
                  <a:schemeClr val="bg1"/>
                </a:solidFill>
                <a:latin typeface="+mn-lt"/>
              </a:rPr>
              <a:t>2013 Dickinson Road Bridge, Ontario</a:t>
            </a:r>
          </a:p>
          <a:p>
            <a:pPr algn="l" eaLnBrk="1" hangingPunct="1"/>
            <a:r>
              <a:rPr lang="it-IT" sz="2200" b="1" kern="0" dirty="0">
                <a:solidFill>
                  <a:schemeClr val="bg1"/>
                </a:solidFill>
                <a:latin typeface="+mn-lt"/>
              </a:rPr>
              <a:t>Glulam deck on glulam girders</a:t>
            </a:r>
          </a:p>
        </p:txBody>
      </p:sp>
      <p:sp>
        <p:nvSpPr>
          <p:cNvPr id="13" name="Title 1">
            <a:extLst>
              <a:ext uri="{FF2B5EF4-FFF2-40B4-BE49-F238E27FC236}">
                <a16:creationId xmlns:a16="http://schemas.microsoft.com/office/drawing/2014/main" id="{86DFE58D-9BBC-4804-AC18-32E8BA5BF47B}"/>
              </a:ext>
            </a:extLst>
          </p:cNvPr>
          <p:cNvSpPr txBox="1">
            <a:spLocks/>
          </p:cNvSpPr>
          <p:nvPr/>
        </p:nvSpPr>
        <p:spPr>
          <a:xfrm>
            <a:off x="407368" y="6233518"/>
            <a:ext cx="7772400" cy="50785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CA" sz="2200" b="1" kern="0" dirty="0">
                <a:solidFill>
                  <a:schemeClr val="bg1"/>
                </a:solidFill>
                <a:latin typeface="+mn-lt"/>
              </a:rPr>
              <a:t>Photograph courtesy of Timber Restoration Systems</a:t>
            </a:r>
            <a:endParaRPr lang="it-IT" sz="2200" b="1" kern="0" dirty="0">
              <a:solidFill>
                <a:schemeClr val="bg1"/>
              </a:solidFill>
              <a:latin typeface="+mn-lt"/>
            </a:endParaRPr>
          </a:p>
        </p:txBody>
      </p:sp>
    </p:spTree>
    <p:extLst>
      <p:ext uri="{BB962C8B-B14F-4D97-AF65-F5344CB8AC3E}">
        <p14:creationId xmlns:p14="http://schemas.microsoft.com/office/powerpoint/2010/main" val="19954567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AEECE9-F495-41EF-9293-8FDE606E3E9C}"/>
              </a:ext>
            </a:extLst>
          </p:cNvPr>
          <p:cNvSpPr/>
          <p:nvPr/>
        </p:nvSpPr>
        <p:spPr bwMode="auto">
          <a:xfrm>
            <a:off x="9580513" y="5427981"/>
            <a:ext cx="2601639" cy="147865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dirty="0"/>
          </a:p>
        </p:txBody>
      </p:sp>
      <p:pic>
        <p:nvPicPr>
          <p:cNvPr id="3" name="Picture 2">
            <a:extLst>
              <a:ext uri="{FF2B5EF4-FFF2-40B4-BE49-F238E27FC236}">
                <a16:creationId xmlns:a16="http://schemas.microsoft.com/office/drawing/2014/main" id="{3514AC73-F0D0-4013-8776-F56106A73798}"/>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r="-865"/>
          <a:stretch/>
        </p:blipFill>
        <p:spPr>
          <a:xfrm>
            <a:off x="-1" y="-1"/>
            <a:ext cx="12360697" cy="9005007"/>
          </a:xfrm>
          <a:prstGeom prst="rect">
            <a:avLst/>
          </a:prstGeom>
        </p:spPr>
      </p:pic>
      <p:sp>
        <p:nvSpPr>
          <p:cNvPr id="8" name="Rectangle 7">
            <a:extLst>
              <a:ext uri="{FF2B5EF4-FFF2-40B4-BE49-F238E27FC236}">
                <a16:creationId xmlns:a16="http://schemas.microsoft.com/office/drawing/2014/main" id="{21FA4E5A-7FAC-4911-9504-7D9DBCD954A1}"/>
              </a:ext>
            </a:extLst>
          </p:cNvPr>
          <p:cNvSpPr/>
          <p:nvPr/>
        </p:nvSpPr>
        <p:spPr bwMode="auto">
          <a:xfrm>
            <a:off x="-17060" y="437992"/>
            <a:ext cx="7553220" cy="1143000"/>
          </a:xfrm>
          <a:prstGeom prst="rect">
            <a:avLst/>
          </a:prstGeom>
          <a:solidFill>
            <a:srgbClr val="2D86C7">
              <a:alpha val="7764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p>
        </p:txBody>
      </p:sp>
      <p:sp>
        <p:nvSpPr>
          <p:cNvPr id="9" name="Title 1">
            <a:extLst>
              <a:ext uri="{FF2B5EF4-FFF2-40B4-BE49-F238E27FC236}">
                <a16:creationId xmlns:a16="http://schemas.microsoft.com/office/drawing/2014/main" id="{EA261B9A-31F4-45A1-B852-12205FE22E40}"/>
              </a:ext>
            </a:extLst>
          </p:cNvPr>
          <p:cNvSpPr txBox="1">
            <a:spLocks/>
          </p:cNvSpPr>
          <p:nvPr/>
        </p:nvSpPr>
        <p:spPr>
          <a:xfrm>
            <a:off x="685800" y="701824"/>
            <a:ext cx="7772400" cy="114300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it-IT" sz="2200" b="1" kern="0" dirty="0">
                <a:solidFill>
                  <a:schemeClr val="bg1"/>
                </a:solidFill>
                <a:latin typeface="+mn-lt"/>
              </a:rPr>
              <a:t>1912/2013 Snake Road Bridge, Ontario</a:t>
            </a:r>
          </a:p>
          <a:p>
            <a:pPr algn="l" eaLnBrk="1" hangingPunct="1"/>
            <a:r>
              <a:rPr lang="it-IT" sz="2200" b="1" kern="0" dirty="0">
                <a:solidFill>
                  <a:schemeClr val="bg1"/>
                </a:solidFill>
                <a:latin typeface="+mn-lt"/>
              </a:rPr>
              <a:t>Glulam deck on glulam girders</a:t>
            </a:r>
          </a:p>
        </p:txBody>
      </p:sp>
      <p:sp>
        <p:nvSpPr>
          <p:cNvPr id="11" name="Title 1">
            <a:extLst>
              <a:ext uri="{FF2B5EF4-FFF2-40B4-BE49-F238E27FC236}">
                <a16:creationId xmlns:a16="http://schemas.microsoft.com/office/drawing/2014/main" id="{017E44FD-769E-4866-9A7C-3881FBA56AED}"/>
              </a:ext>
            </a:extLst>
          </p:cNvPr>
          <p:cNvSpPr txBox="1">
            <a:spLocks/>
          </p:cNvSpPr>
          <p:nvPr/>
        </p:nvSpPr>
        <p:spPr>
          <a:xfrm>
            <a:off x="407368" y="6233518"/>
            <a:ext cx="7772400" cy="50785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CA" sz="2200" b="1" kern="0" dirty="0">
                <a:solidFill>
                  <a:schemeClr val="bg1"/>
                </a:solidFill>
                <a:latin typeface="+mn-lt"/>
              </a:rPr>
              <a:t>Photograph courtesy of Timber Restoration Systems</a:t>
            </a:r>
            <a:endParaRPr lang="it-IT" sz="2200" b="1" kern="0" dirty="0">
              <a:solidFill>
                <a:schemeClr val="bg1"/>
              </a:solidFill>
              <a:latin typeface="+mn-lt"/>
            </a:endParaRPr>
          </a:p>
        </p:txBody>
      </p:sp>
    </p:spTree>
    <p:extLst>
      <p:ext uri="{BB962C8B-B14F-4D97-AF65-F5344CB8AC3E}">
        <p14:creationId xmlns:p14="http://schemas.microsoft.com/office/powerpoint/2010/main" val="20724289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Users\Mary\AppData\Local\Microsoft\Windows\INetCache\Content.Word\Silver Falls Creek Bridge.jpg">
            <a:extLst>
              <a:ext uri="{FF2B5EF4-FFF2-40B4-BE49-F238E27FC236}">
                <a16:creationId xmlns:a16="http://schemas.microsoft.com/office/drawing/2014/main" id="{1CE69A7D-D0E1-45F6-89C2-6F84467C99DC}"/>
              </a:ext>
            </a:extLst>
          </p:cNvPr>
          <p:cNvPicPr/>
          <p:nvPr/>
        </p:nvPicPr>
        <p:blipFill rotWithShape="1">
          <a:blip r:embed="rId3" cstate="email">
            <a:extLst>
              <a:ext uri="{28A0092B-C50C-407E-A947-70E740481C1C}">
                <a14:useLocalDpi xmlns:a14="http://schemas.microsoft.com/office/drawing/2010/main" val="0"/>
              </a:ext>
            </a:extLst>
          </a:blip>
          <a:srcRect/>
          <a:stretch/>
        </p:blipFill>
        <p:spPr bwMode="auto">
          <a:xfrm>
            <a:off x="0" y="0"/>
            <a:ext cx="12192000" cy="8847368"/>
          </a:xfrm>
          <a:prstGeom prst="rect">
            <a:avLst/>
          </a:prstGeom>
          <a:noFill/>
          <a:ln>
            <a:noFill/>
          </a:ln>
        </p:spPr>
      </p:pic>
      <p:sp>
        <p:nvSpPr>
          <p:cNvPr id="6" name="Rectangle 5">
            <a:extLst>
              <a:ext uri="{FF2B5EF4-FFF2-40B4-BE49-F238E27FC236}">
                <a16:creationId xmlns:a16="http://schemas.microsoft.com/office/drawing/2014/main" id="{F58E4AC0-1D6D-4907-B121-CC04072053E0}"/>
              </a:ext>
            </a:extLst>
          </p:cNvPr>
          <p:cNvSpPr/>
          <p:nvPr/>
        </p:nvSpPr>
        <p:spPr bwMode="auto">
          <a:xfrm>
            <a:off x="-17060" y="437992"/>
            <a:ext cx="7553220" cy="1262816"/>
          </a:xfrm>
          <a:prstGeom prst="rect">
            <a:avLst/>
          </a:prstGeom>
          <a:solidFill>
            <a:srgbClr val="2D86C7">
              <a:alpha val="7764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7" name="Title 1">
            <a:extLst>
              <a:ext uri="{FF2B5EF4-FFF2-40B4-BE49-F238E27FC236}">
                <a16:creationId xmlns:a16="http://schemas.microsoft.com/office/drawing/2014/main" id="{4B9D6796-ABF7-4557-B001-5AC5C6270F2E}"/>
              </a:ext>
            </a:extLst>
          </p:cNvPr>
          <p:cNvSpPr txBox="1">
            <a:spLocks/>
          </p:cNvSpPr>
          <p:nvPr/>
        </p:nvSpPr>
        <p:spPr>
          <a:xfrm>
            <a:off x="685800" y="701824"/>
            <a:ext cx="7772400" cy="114300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it-IT" sz="2200" b="1" kern="0" dirty="0">
                <a:solidFill>
                  <a:schemeClr val="bg1"/>
                </a:solidFill>
                <a:latin typeface="+mn-lt"/>
              </a:rPr>
              <a:t>2014 Silver Falls Creek Bridge, Ontario</a:t>
            </a:r>
          </a:p>
          <a:p>
            <a:pPr algn="l" eaLnBrk="1" hangingPunct="1"/>
            <a:r>
              <a:rPr lang="it-IT" sz="2200" b="1" kern="0" dirty="0">
                <a:solidFill>
                  <a:schemeClr val="bg1"/>
                </a:solidFill>
                <a:latin typeface="+mn-lt"/>
              </a:rPr>
              <a:t>8 m, PSL slab on steel sheet piles</a:t>
            </a:r>
          </a:p>
        </p:txBody>
      </p:sp>
      <p:sp>
        <p:nvSpPr>
          <p:cNvPr id="12" name="Title 1">
            <a:extLst>
              <a:ext uri="{FF2B5EF4-FFF2-40B4-BE49-F238E27FC236}">
                <a16:creationId xmlns:a16="http://schemas.microsoft.com/office/drawing/2014/main" id="{E672C665-2DF7-4753-8BDE-C458E6FF3696}"/>
              </a:ext>
            </a:extLst>
          </p:cNvPr>
          <p:cNvSpPr txBox="1">
            <a:spLocks/>
          </p:cNvSpPr>
          <p:nvPr/>
        </p:nvSpPr>
        <p:spPr>
          <a:xfrm>
            <a:off x="407368" y="6233518"/>
            <a:ext cx="7772400" cy="50785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CA" sz="2200" b="1" kern="0" dirty="0">
                <a:solidFill>
                  <a:schemeClr val="bg1"/>
                </a:solidFill>
                <a:latin typeface="+mn-lt"/>
              </a:rPr>
              <a:t>Photograph courtesy of MTO</a:t>
            </a:r>
            <a:endParaRPr lang="it-IT" sz="2200" b="1" kern="0" dirty="0">
              <a:solidFill>
                <a:schemeClr val="bg1"/>
              </a:solidFill>
              <a:latin typeface="+mn-lt"/>
            </a:endParaRPr>
          </a:p>
        </p:txBody>
      </p:sp>
    </p:spTree>
    <p:extLst>
      <p:ext uri="{BB962C8B-B14F-4D97-AF65-F5344CB8AC3E}">
        <p14:creationId xmlns:p14="http://schemas.microsoft.com/office/powerpoint/2010/main" val="17834300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AEECE9-F495-41EF-9293-8FDE606E3E9C}"/>
              </a:ext>
            </a:extLst>
          </p:cNvPr>
          <p:cNvSpPr/>
          <p:nvPr/>
        </p:nvSpPr>
        <p:spPr bwMode="auto">
          <a:xfrm>
            <a:off x="9552384" y="5379343"/>
            <a:ext cx="2601639" cy="147865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dirty="0"/>
          </a:p>
        </p:txBody>
      </p:sp>
      <p:pic>
        <p:nvPicPr>
          <p:cNvPr id="9" name="Picture 8">
            <a:extLst>
              <a:ext uri="{FF2B5EF4-FFF2-40B4-BE49-F238E27FC236}">
                <a16:creationId xmlns:a16="http://schemas.microsoft.com/office/drawing/2014/main" id="{76C81EF3-4B48-49F0-A20C-CFEB57CA3227}"/>
              </a:ext>
            </a:extLst>
          </p:cNvPr>
          <p:cNvPicPr/>
          <p:nvPr/>
        </p:nvPicPr>
        <p:blipFill rotWithShape="1">
          <a:blip r:embed="rId3" cstate="screen">
            <a:extLst>
              <a:ext uri="{28A0092B-C50C-407E-A947-70E740481C1C}">
                <a14:useLocalDpi xmlns:a14="http://schemas.microsoft.com/office/drawing/2010/main" val="0"/>
              </a:ext>
            </a:extLst>
          </a:blip>
          <a:srcRect/>
          <a:stretch/>
        </p:blipFill>
        <p:spPr>
          <a:xfrm>
            <a:off x="0" y="0"/>
            <a:ext cx="12192000" cy="6912768"/>
          </a:xfrm>
          <a:prstGeom prst="rect">
            <a:avLst/>
          </a:prstGeom>
        </p:spPr>
      </p:pic>
      <p:sp>
        <p:nvSpPr>
          <p:cNvPr id="8" name="Rectangle 7">
            <a:extLst>
              <a:ext uri="{FF2B5EF4-FFF2-40B4-BE49-F238E27FC236}">
                <a16:creationId xmlns:a16="http://schemas.microsoft.com/office/drawing/2014/main" id="{2761C846-945B-490C-86F6-96FF2F8432B8}"/>
              </a:ext>
            </a:extLst>
          </p:cNvPr>
          <p:cNvSpPr/>
          <p:nvPr/>
        </p:nvSpPr>
        <p:spPr bwMode="auto">
          <a:xfrm>
            <a:off x="0" y="437992"/>
            <a:ext cx="7536160" cy="1334824"/>
          </a:xfrm>
          <a:prstGeom prst="rect">
            <a:avLst/>
          </a:prstGeom>
          <a:solidFill>
            <a:srgbClr val="2D86C7">
              <a:alpha val="7764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0" name="Title 1">
            <a:extLst>
              <a:ext uri="{FF2B5EF4-FFF2-40B4-BE49-F238E27FC236}">
                <a16:creationId xmlns:a16="http://schemas.microsoft.com/office/drawing/2014/main" id="{017AAD97-CC8D-421E-8664-D4C73089061A}"/>
              </a:ext>
            </a:extLst>
          </p:cNvPr>
          <p:cNvSpPr txBox="1">
            <a:spLocks/>
          </p:cNvSpPr>
          <p:nvPr/>
        </p:nvSpPr>
        <p:spPr>
          <a:xfrm>
            <a:off x="685800" y="485800"/>
            <a:ext cx="7772400" cy="114300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it-IT" sz="2200" b="1" kern="0" dirty="0">
                <a:solidFill>
                  <a:schemeClr val="bg1"/>
                </a:solidFill>
                <a:latin typeface="+mn-lt"/>
              </a:rPr>
              <a:t>Mistissini Bridge over Uupaachikus Pass, Quebec</a:t>
            </a:r>
          </a:p>
          <a:p>
            <a:pPr algn="l" eaLnBrk="1" hangingPunct="1"/>
            <a:r>
              <a:rPr lang="it-IT" sz="2200" b="1" kern="0" dirty="0">
                <a:solidFill>
                  <a:schemeClr val="bg1"/>
                </a:solidFill>
                <a:latin typeface="+mn-lt"/>
              </a:rPr>
              <a:t>160 m (37-43 m spans)</a:t>
            </a:r>
          </a:p>
          <a:p>
            <a:pPr algn="l" eaLnBrk="1" hangingPunct="1"/>
            <a:r>
              <a:rPr lang="it-IT" sz="2200" b="1" kern="0" dirty="0">
                <a:solidFill>
                  <a:schemeClr val="bg1"/>
                </a:solidFill>
                <a:latin typeface="+mn-lt"/>
              </a:rPr>
              <a:t>Glulam deck on glulam girders</a:t>
            </a:r>
          </a:p>
        </p:txBody>
      </p:sp>
      <p:sp>
        <p:nvSpPr>
          <p:cNvPr id="11" name="Title 1">
            <a:extLst>
              <a:ext uri="{FF2B5EF4-FFF2-40B4-BE49-F238E27FC236}">
                <a16:creationId xmlns:a16="http://schemas.microsoft.com/office/drawing/2014/main" id="{FD398D0E-8DAA-48C2-BF5E-A4BB914C0E9D}"/>
              </a:ext>
            </a:extLst>
          </p:cNvPr>
          <p:cNvSpPr txBox="1">
            <a:spLocks/>
          </p:cNvSpPr>
          <p:nvPr/>
        </p:nvSpPr>
        <p:spPr>
          <a:xfrm>
            <a:off x="407368" y="6233518"/>
            <a:ext cx="7772400" cy="50785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CA" sz="2200" b="1" kern="0" dirty="0">
                <a:solidFill>
                  <a:schemeClr val="bg1"/>
                </a:solidFill>
                <a:latin typeface="+mn-lt"/>
              </a:rPr>
              <a:t>Photograph courtesy of Stephane </a:t>
            </a:r>
            <a:r>
              <a:rPr lang="en-CA" sz="2200" b="1" kern="0" dirty="0" err="1">
                <a:solidFill>
                  <a:schemeClr val="bg1"/>
                </a:solidFill>
                <a:latin typeface="+mn-lt"/>
              </a:rPr>
              <a:t>Groleau</a:t>
            </a:r>
            <a:endParaRPr lang="it-IT" sz="2200" b="1" kern="0" dirty="0">
              <a:solidFill>
                <a:schemeClr val="bg1"/>
              </a:solidFill>
              <a:latin typeface="+mn-lt"/>
            </a:endParaRPr>
          </a:p>
        </p:txBody>
      </p:sp>
    </p:spTree>
    <p:extLst>
      <p:ext uri="{BB962C8B-B14F-4D97-AF65-F5344CB8AC3E}">
        <p14:creationId xmlns:p14="http://schemas.microsoft.com/office/powerpoint/2010/main" val="4244209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AEECE9-F495-41EF-9293-8FDE606E3E9C}"/>
              </a:ext>
            </a:extLst>
          </p:cNvPr>
          <p:cNvSpPr/>
          <p:nvPr/>
        </p:nvSpPr>
        <p:spPr bwMode="auto">
          <a:xfrm>
            <a:off x="9580513" y="5427981"/>
            <a:ext cx="2601639" cy="147865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dirty="0"/>
          </a:p>
        </p:txBody>
      </p:sp>
      <p:pic>
        <p:nvPicPr>
          <p:cNvPr id="7" name="Picture 6" descr="C:\Users\Mary\AppData\Local\Microsoft\Windows\INetCache\Content.Word\08110 Lillooet Suspension 2 (1).jpg">
            <a:extLst>
              <a:ext uri="{FF2B5EF4-FFF2-40B4-BE49-F238E27FC236}">
                <a16:creationId xmlns:a16="http://schemas.microsoft.com/office/drawing/2014/main" id="{1AA69331-92A5-4EDC-B01F-2714F332ECA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00744" y="744"/>
            <a:ext cx="15257789" cy="6905894"/>
          </a:xfrm>
          <a:prstGeom prst="rect">
            <a:avLst/>
          </a:prstGeom>
          <a:noFill/>
          <a:ln>
            <a:noFill/>
          </a:ln>
        </p:spPr>
      </p:pic>
      <p:sp>
        <p:nvSpPr>
          <p:cNvPr id="8" name="Rectangle 7">
            <a:extLst>
              <a:ext uri="{FF2B5EF4-FFF2-40B4-BE49-F238E27FC236}">
                <a16:creationId xmlns:a16="http://schemas.microsoft.com/office/drawing/2014/main" id="{CFE96BB3-C73D-4639-A07A-604497E8378A}"/>
              </a:ext>
            </a:extLst>
          </p:cNvPr>
          <p:cNvSpPr/>
          <p:nvPr/>
        </p:nvSpPr>
        <p:spPr bwMode="auto">
          <a:xfrm>
            <a:off x="-17060" y="437992"/>
            <a:ext cx="7553220" cy="1143000"/>
          </a:xfrm>
          <a:prstGeom prst="rect">
            <a:avLst/>
          </a:prstGeom>
          <a:solidFill>
            <a:srgbClr val="2D86C7">
              <a:alpha val="7764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p>
        </p:txBody>
      </p:sp>
      <p:sp>
        <p:nvSpPr>
          <p:cNvPr id="12" name="Title 1">
            <a:extLst>
              <a:ext uri="{FF2B5EF4-FFF2-40B4-BE49-F238E27FC236}">
                <a16:creationId xmlns:a16="http://schemas.microsoft.com/office/drawing/2014/main" id="{33C2A034-2DCF-4118-913D-70AD5654CB12}"/>
              </a:ext>
            </a:extLst>
          </p:cNvPr>
          <p:cNvSpPr txBox="1">
            <a:spLocks/>
          </p:cNvSpPr>
          <p:nvPr/>
        </p:nvSpPr>
        <p:spPr>
          <a:xfrm>
            <a:off x="685800" y="701824"/>
            <a:ext cx="7772400" cy="114300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it-IT" sz="2200" b="1" kern="0" dirty="0">
                <a:solidFill>
                  <a:schemeClr val="bg1"/>
                </a:solidFill>
                <a:latin typeface="+mn-lt"/>
              </a:rPr>
              <a:t>1946 Lillooet Bridge, Lillooet, BC</a:t>
            </a:r>
          </a:p>
          <a:p>
            <a:pPr algn="l" eaLnBrk="1" hangingPunct="1"/>
            <a:r>
              <a:rPr lang="it-IT" sz="2200" b="1" kern="0" dirty="0">
                <a:solidFill>
                  <a:schemeClr val="bg1"/>
                </a:solidFill>
                <a:latin typeface="+mn-lt"/>
              </a:rPr>
              <a:t>103 m, Steel truss retrofit, pedestrian only now</a:t>
            </a:r>
          </a:p>
        </p:txBody>
      </p:sp>
      <p:sp>
        <p:nvSpPr>
          <p:cNvPr id="14" name="Title 1">
            <a:extLst>
              <a:ext uri="{FF2B5EF4-FFF2-40B4-BE49-F238E27FC236}">
                <a16:creationId xmlns:a16="http://schemas.microsoft.com/office/drawing/2014/main" id="{21616899-BC99-4CE0-B79C-03D32F2FDE76}"/>
              </a:ext>
            </a:extLst>
          </p:cNvPr>
          <p:cNvSpPr txBox="1">
            <a:spLocks/>
          </p:cNvSpPr>
          <p:nvPr/>
        </p:nvSpPr>
        <p:spPr>
          <a:xfrm>
            <a:off x="407368" y="6233518"/>
            <a:ext cx="9145016" cy="50785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CA" sz="2200" b="1" kern="0" dirty="0">
                <a:solidFill>
                  <a:schemeClr val="bg1"/>
                </a:solidFill>
                <a:latin typeface="+mn-lt"/>
              </a:rPr>
              <a:t>Photograph courtesy of BC Department of Highway Bridge Design</a:t>
            </a:r>
            <a:endParaRPr lang="it-IT" sz="2200" b="1" kern="0" dirty="0">
              <a:solidFill>
                <a:schemeClr val="bg1"/>
              </a:solidFill>
              <a:latin typeface="+mn-lt"/>
            </a:endParaRPr>
          </a:p>
        </p:txBody>
      </p:sp>
    </p:spTree>
    <p:extLst>
      <p:ext uri="{BB962C8B-B14F-4D97-AF65-F5344CB8AC3E}">
        <p14:creationId xmlns:p14="http://schemas.microsoft.com/office/powerpoint/2010/main" val="42384369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AEECE9-F495-41EF-9293-8FDE606E3E9C}"/>
              </a:ext>
            </a:extLst>
          </p:cNvPr>
          <p:cNvSpPr/>
          <p:nvPr/>
        </p:nvSpPr>
        <p:spPr bwMode="auto">
          <a:xfrm>
            <a:off x="9552384" y="5379343"/>
            <a:ext cx="2601639" cy="147865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dirty="0"/>
          </a:p>
        </p:txBody>
      </p:sp>
      <p:pic>
        <p:nvPicPr>
          <p:cNvPr id="6" name="Picture 5">
            <a:extLst>
              <a:ext uri="{FF2B5EF4-FFF2-40B4-BE49-F238E27FC236}">
                <a16:creationId xmlns:a16="http://schemas.microsoft.com/office/drawing/2014/main" id="{6E8CBB32-D0DF-4040-97DC-96EAC16F79E8}"/>
              </a:ext>
            </a:extLst>
          </p:cNvPr>
          <p:cNvPicPr>
            <a:picLocks noChangeAspect="1"/>
          </p:cNvPicPr>
          <p:nvPr/>
        </p:nvPicPr>
        <p:blipFill>
          <a:blip r:embed="rId3" cstate="email">
            <a:extLst>
              <a:ext uri="{BEBA8EAE-BF5A-486C-A8C5-ECC9F3942E4B}">
                <a14:imgProps xmlns:a14="http://schemas.microsoft.com/office/drawing/2010/main">
                  <a14:imgLayer r:embed="rId4">
                    <a14:imgEffect>
                      <a14:saturation sat="105000"/>
                    </a14:imgEffect>
                  </a14:imgLayer>
                </a14:imgProps>
              </a:ext>
              <a:ext uri="{28A0092B-C50C-407E-A947-70E740481C1C}">
                <a14:useLocalDpi xmlns:a14="http://schemas.microsoft.com/office/drawing/2010/main" val="0"/>
              </a:ext>
            </a:extLst>
          </a:blip>
          <a:stretch>
            <a:fillRect/>
          </a:stretch>
        </p:blipFill>
        <p:spPr>
          <a:xfrm>
            <a:off x="-168696" y="-819472"/>
            <a:ext cx="12360696" cy="9270522"/>
          </a:xfrm>
          <a:prstGeom prst="rect">
            <a:avLst/>
          </a:prstGeom>
        </p:spPr>
      </p:pic>
      <p:sp>
        <p:nvSpPr>
          <p:cNvPr id="7" name="Rectangle 6">
            <a:extLst>
              <a:ext uri="{FF2B5EF4-FFF2-40B4-BE49-F238E27FC236}">
                <a16:creationId xmlns:a16="http://schemas.microsoft.com/office/drawing/2014/main" id="{6B6202BA-DD3F-45D0-96C3-B522DE583186}"/>
              </a:ext>
            </a:extLst>
          </p:cNvPr>
          <p:cNvSpPr/>
          <p:nvPr/>
        </p:nvSpPr>
        <p:spPr bwMode="auto">
          <a:xfrm>
            <a:off x="-17060" y="437992"/>
            <a:ext cx="7553220" cy="932328"/>
          </a:xfrm>
          <a:prstGeom prst="rect">
            <a:avLst/>
          </a:prstGeom>
          <a:solidFill>
            <a:srgbClr val="2D86C7">
              <a:alpha val="7764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9" name="Title 1">
            <a:extLst>
              <a:ext uri="{FF2B5EF4-FFF2-40B4-BE49-F238E27FC236}">
                <a16:creationId xmlns:a16="http://schemas.microsoft.com/office/drawing/2014/main" id="{FCF8A9D3-1AF9-4B07-95E5-003EF8D085BD}"/>
              </a:ext>
            </a:extLst>
          </p:cNvPr>
          <p:cNvSpPr txBox="1">
            <a:spLocks/>
          </p:cNvSpPr>
          <p:nvPr/>
        </p:nvSpPr>
        <p:spPr>
          <a:xfrm>
            <a:off x="685800" y="701824"/>
            <a:ext cx="7772400" cy="114300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it-IT" sz="2200" b="1" kern="0" dirty="0">
                <a:solidFill>
                  <a:schemeClr val="bg1"/>
                </a:solidFill>
                <a:latin typeface="+mn-lt"/>
              </a:rPr>
              <a:t>2003 McCulloch Trestle , Penticton, BC</a:t>
            </a:r>
          </a:p>
        </p:txBody>
      </p:sp>
      <p:sp>
        <p:nvSpPr>
          <p:cNvPr id="11" name="Title 1">
            <a:extLst>
              <a:ext uri="{FF2B5EF4-FFF2-40B4-BE49-F238E27FC236}">
                <a16:creationId xmlns:a16="http://schemas.microsoft.com/office/drawing/2014/main" id="{59639D8A-7B0C-4067-97AE-C3E3EFAC46AA}"/>
              </a:ext>
            </a:extLst>
          </p:cNvPr>
          <p:cNvSpPr txBox="1">
            <a:spLocks/>
          </p:cNvSpPr>
          <p:nvPr/>
        </p:nvSpPr>
        <p:spPr>
          <a:xfrm>
            <a:off x="407368" y="6233518"/>
            <a:ext cx="7772400" cy="50785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CA" sz="2200" b="1" kern="0" dirty="0">
                <a:solidFill>
                  <a:schemeClr val="bg1"/>
                </a:solidFill>
                <a:latin typeface="+mn-lt"/>
              </a:rPr>
              <a:t>Photograph: David Moses</a:t>
            </a:r>
            <a:endParaRPr lang="it-IT" sz="2200" b="1" kern="0" dirty="0">
              <a:solidFill>
                <a:schemeClr val="bg1"/>
              </a:solidFill>
              <a:latin typeface="+mn-lt"/>
            </a:endParaRPr>
          </a:p>
        </p:txBody>
      </p:sp>
    </p:spTree>
    <p:extLst>
      <p:ext uri="{BB962C8B-B14F-4D97-AF65-F5344CB8AC3E}">
        <p14:creationId xmlns:p14="http://schemas.microsoft.com/office/powerpoint/2010/main" val="26708865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AEECE9-F495-41EF-9293-8FDE606E3E9C}"/>
              </a:ext>
            </a:extLst>
          </p:cNvPr>
          <p:cNvSpPr/>
          <p:nvPr/>
        </p:nvSpPr>
        <p:spPr bwMode="auto">
          <a:xfrm>
            <a:off x="9580513" y="5427981"/>
            <a:ext cx="2601639" cy="147865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dirty="0"/>
          </a:p>
        </p:txBody>
      </p:sp>
      <p:pic>
        <p:nvPicPr>
          <p:cNvPr id="8" name="Picture 7" descr="C:\Users\Mary\AppData\Local\Microsoft\Windows\INetCache\Content.Word\00919 Carney Mill Rd 1.jpg">
            <a:extLst>
              <a:ext uri="{FF2B5EF4-FFF2-40B4-BE49-F238E27FC236}">
                <a16:creationId xmlns:a16="http://schemas.microsoft.com/office/drawing/2014/main" id="{E351E44A-B43D-4F97-88DE-B09E1BD95BA5}"/>
              </a:ext>
            </a:extLst>
          </p:cNvPr>
          <p:cNvPicPr/>
          <p:nvPr/>
        </p:nvPicPr>
        <p:blipFill rotWithShape="1">
          <a:blip r:embed="rId3" cstate="email">
            <a:extLst>
              <a:ext uri="{28A0092B-C50C-407E-A947-70E740481C1C}">
                <a14:useLocalDpi xmlns:a14="http://schemas.microsoft.com/office/drawing/2010/main" val="0"/>
              </a:ext>
            </a:extLst>
          </a:blip>
          <a:srcRect b="-1"/>
          <a:stretch/>
        </p:blipFill>
        <p:spPr bwMode="auto">
          <a:xfrm>
            <a:off x="-1" y="-1"/>
            <a:ext cx="12182153" cy="8888715"/>
          </a:xfrm>
          <a:prstGeom prst="rect">
            <a:avLst/>
          </a:prstGeom>
          <a:noFill/>
          <a:ln>
            <a:noFill/>
          </a:ln>
        </p:spPr>
      </p:pic>
      <p:sp>
        <p:nvSpPr>
          <p:cNvPr id="7" name="Rectangle 6">
            <a:extLst>
              <a:ext uri="{FF2B5EF4-FFF2-40B4-BE49-F238E27FC236}">
                <a16:creationId xmlns:a16="http://schemas.microsoft.com/office/drawing/2014/main" id="{013D937E-7C2D-4D83-8160-F8BEBAAF7D7A}"/>
              </a:ext>
            </a:extLst>
          </p:cNvPr>
          <p:cNvSpPr/>
          <p:nvPr/>
        </p:nvSpPr>
        <p:spPr bwMode="auto">
          <a:xfrm>
            <a:off x="-17060" y="437992"/>
            <a:ext cx="9353420" cy="1262816"/>
          </a:xfrm>
          <a:prstGeom prst="rect">
            <a:avLst/>
          </a:prstGeom>
          <a:solidFill>
            <a:srgbClr val="2D86C7">
              <a:alpha val="7764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p>
        </p:txBody>
      </p:sp>
      <p:sp>
        <p:nvSpPr>
          <p:cNvPr id="12" name="Title 1">
            <a:extLst>
              <a:ext uri="{FF2B5EF4-FFF2-40B4-BE49-F238E27FC236}">
                <a16:creationId xmlns:a16="http://schemas.microsoft.com/office/drawing/2014/main" id="{3C50A04E-C6F2-45DC-BEA3-DBCA272693CD}"/>
              </a:ext>
            </a:extLst>
          </p:cNvPr>
          <p:cNvSpPr txBox="1">
            <a:spLocks/>
          </p:cNvSpPr>
          <p:nvPr/>
        </p:nvSpPr>
        <p:spPr>
          <a:xfrm>
            <a:off x="685800" y="701824"/>
            <a:ext cx="9586664" cy="114300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CA" sz="2200" b="1" kern="0" dirty="0">
                <a:solidFill>
                  <a:schemeClr val="bg1"/>
                </a:solidFill>
                <a:latin typeface="+mn-lt"/>
              </a:rPr>
              <a:t>2010 Carney Mill Road Bridge, British Columbia</a:t>
            </a:r>
          </a:p>
          <a:p>
            <a:pPr algn="l" eaLnBrk="1" hangingPunct="1"/>
            <a:r>
              <a:rPr lang="en-CA" sz="2200" b="1" kern="0" dirty="0">
                <a:solidFill>
                  <a:schemeClr val="bg1"/>
                </a:solidFill>
                <a:latin typeface="+mn-lt"/>
              </a:rPr>
              <a:t>21 m, 3-pinned arch glulam, laminated deck on steel girders</a:t>
            </a:r>
          </a:p>
        </p:txBody>
      </p:sp>
      <p:sp>
        <p:nvSpPr>
          <p:cNvPr id="14" name="Title 1">
            <a:extLst>
              <a:ext uri="{FF2B5EF4-FFF2-40B4-BE49-F238E27FC236}">
                <a16:creationId xmlns:a16="http://schemas.microsoft.com/office/drawing/2014/main" id="{01013307-F4A4-432F-8529-4258B2498858}"/>
              </a:ext>
            </a:extLst>
          </p:cNvPr>
          <p:cNvSpPr txBox="1">
            <a:spLocks/>
          </p:cNvSpPr>
          <p:nvPr/>
        </p:nvSpPr>
        <p:spPr>
          <a:xfrm>
            <a:off x="407368" y="6233518"/>
            <a:ext cx="9145016" cy="50785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CA" sz="2200" b="1" kern="0" dirty="0">
                <a:solidFill>
                  <a:schemeClr val="bg1"/>
                </a:solidFill>
                <a:latin typeface="+mn-lt"/>
              </a:rPr>
              <a:t>Photograph courtesy of BC Department of Highway Bridge Design</a:t>
            </a:r>
            <a:endParaRPr lang="it-IT" sz="2200" b="1" kern="0" dirty="0">
              <a:solidFill>
                <a:schemeClr val="bg1"/>
              </a:solidFill>
              <a:latin typeface="+mn-lt"/>
            </a:endParaRPr>
          </a:p>
        </p:txBody>
      </p:sp>
    </p:spTree>
    <p:extLst>
      <p:ext uri="{BB962C8B-B14F-4D97-AF65-F5344CB8AC3E}">
        <p14:creationId xmlns:p14="http://schemas.microsoft.com/office/powerpoint/2010/main" val="5473003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AEECE9-F495-41EF-9293-8FDE606E3E9C}"/>
              </a:ext>
            </a:extLst>
          </p:cNvPr>
          <p:cNvSpPr/>
          <p:nvPr/>
        </p:nvSpPr>
        <p:spPr bwMode="auto">
          <a:xfrm>
            <a:off x="9580513" y="5427981"/>
            <a:ext cx="2601639" cy="147865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dirty="0"/>
          </a:p>
        </p:txBody>
      </p:sp>
      <p:pic>
        <p:nvPicPr>
          <p:cNvPr id="7" name="Picture 6" descr="C:\Users\Mary\AppData\Local\Microsoft\Windows\INetCache\Content.Word\07356 Answer P9150061.JPG west side looking east.jpg">
            <a:extLst>
              <a:ext uri="{FF2B5EF4-FFF2-40B4-BE49-F238E27FC236}">
                <a16:creationId xmlns:a16="http://schemas.microsoft.com/office/drawing/2014/main" id="{1B2447C2-7026-4090-BB99-AEF7B99273B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8879"/>
            <a:ext cx="12192000" cy="9139011"/>
          </a:xfrm>
          <a:prstGeom prst="rect">
            <a:avLst/>
          </a:prstGeom>
          <a:noFill/>
          <a:ln>
            <a:noFill/>
          </a:ln>
        </p:spPr>
      </p:pic>
      <p:sp>
        <p:nvSpPr>
          <p:cNvPr id="8" name="Rectangle 7">
            <a:extLst>
              <a:ext uri="{FF2B5EF4-FFF2-40B4-BE49-F238E27FC236}">
                <a16:creationId xmlns:a16="http://schemas.microsoft.com/office/drawing/2014/main" id="{9F78FFC5-0938-4939-A9AA-E4762FBFF258}"/>
              </a:ext>
            </a:extLst>
          </p:cNvPr>
          <p:cNvSpPr/>
          <p:nvPr/>
        </p:nvSpPr>
        <p:spPr bwMode="auto">
          <a:xfrm>
            <a:off x="-17060" y="437992"/>
            <a:ext cx="8057276" cy="1262816"/>
          </a:xfrm>
          <a:prstGeom prst="rect">
            <a:avLst/>
          </a:prstGeom>
          <a:solidFill>
            <a:srgbClr val="2D86C7">
              <a:alpha val="7764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p>
        </p:txBody>
      </p:sp>
      <p:sp>
        <p:nvSpPr>
          <p:cNvPr id="12" name="Title 1">
            <a:extLst>
              <a:ext uri="{FF2B5EF4-FFF2-40B4-BE49-F238E27FC236}">
                <a16:creationId xmlns:a16="http://schemas.microsoft.com/office/drawing/2014/main" id="{63DCC0CC-3637-4D6B-9A29-CA709E472767}"/>
              </a:ext>
            </a:extLst>
          </p:cNvPr>
          <p:cNvSpPr txBox="1">
            <a:spLocks/>
          </p:cNvSpPr>
          <p:nvPr/>
        </p:nvSpPr>
        <p:spPr>
          <a:xfrm>
            <a:off x="685800" y="701824"/>
            <a:ext cx="7772400" cy="114300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it-IT" sz="2200" b="1" kern="0" dirty="0">
                <a:solidFill>
                  <a:schemeClr val="bg1"/>
                </a:solidFill>
                <a:latin typeface="+mn-lt"/>
              </a:rPr>
              <a:t>2010 Answer Creek Bridge, BC</a:t>
            </a:r>
          </a:p>
          <a:p>
            <a:pPr algn="l" eaLnBrk="1" hangingPunct="1"/>
            <a:r>
              <a:rPr lang="it-IT" sz="2200" b="1" kern="0" dirty="0">
                <a:solidFill>
                  <a:schemeClr val="bg1"/>
                </a:solidFill>
                <a:latin typeface="+mn-lt"/>
              </a:rPr>
              <a:t>Concrete deck on glulam girders (non-composite)</a:t>
            </a:r>
          </a:p>
        </p:txBody>
      </p:sp>
      <p:sp>
        <p:nvSpPr>
          <p:cNvPr id="14" name="Title 1">
            <a:extLst>
              <a:ext uri="{FF2B5EF4-FFF2-40B4-BE49-F238E27FC236}">
                <a16:creationId xmlns:a16="http://schemas.microsoft.com/office/drawing/2014/main" id="{191575AF-B488-4F7B-AA1D-4A98008C0706}"/>
              </a:ext>
            </a:extLst>
          </p:cNvPr>
          <p:cNvSpPr txBox="1">
            <a:spLocks/>
          </p:cNvSpPr>
          <p:nvPr/>
        </p:nvSpPr>
        <p:spPr>
          <a:xfrm>
            <a:off x="407368" y="6233518"/>
            <a:ext cx="9145016" cy="50785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CA" sz="2200" b="1" kern="0" dirty="0">
                <a:solidFill>
                  <a:schemeClr val="bg1"/>
                </a:solidFill>
                <a:latin typeface="+mn-lt"/>
              </a:rPr>
              <a:t>Photograph courtesy of BC Department of Highway Bridge Design</a:t>
            </a:r>
            <a:endParaRPr lang="it-IT" sz="2200" b="1" kern="0" dirty="0">
              <a:solidFill>
                <a:schemeClr val="bg1"/>
              </a:solidFill>
              <a:latin typeface="+mn-lt"/>
            </a:endParaRPr>
          </a:p>
        </p:txBody>
      </p:sp>
    </p:spTree>
    <p:extLst>
      <p:ext uri="{BB962C8B-B14F-4D97-AF65-F5344CB8AC3E}">
        <p14:creationId xmlns:p14="http://schemas.microsoft.com/office/powerpoint/2010/main" val="16541107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AEECE9-F495-41EF-9293-8FDE606E3E9C}"/>
              </a:ext>
            </a:extLst>
          </p:cNvPr>
          <p:cNvSpPr/>
          <p:nvPr/>
        </p:nvSpPr>
        <p:spPr bwMode="auto">
          <a:xfrm>
            <a:off x="9580513" y="5427981"/>
            <a:ext cx="2601639" cy="147865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dirty="0"/>
          </a:p>
        </p:txBody>
      </p:sp>
      <p:pic>
        <p:nvPicPr>
          <p:cNvPr id="8" name="Picture 7" descr="C:\Users\Mary\AppData\Local\Microsoft\Windows\INetCache\Content.Word\07015 Large Creek P9080088.JPG north side of bridge looking south.jpg">
            <a:extLst>
              <a:ext uri="{FF2B5EF4-FFF2-40B4-BE49-F238E27FC236}">
                <a16:creationId xmlns:a16="http://schemas.microsoft.com/office/drawing/2014/main" id="{AF729310-0576-4086-9D39-58325D3DFCF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2152" cy="9131630"/>
          </a:xfrm>
          <a:prstGeom prst="rect">
            <a:avLst/>
          </a:prstGeom>
          <a:noFill/>
          <a:ln>
            <a:noFill/>
          </a:ln>
        </p:spPr>
      </p:pic>
      <p:sp>
        <p:nvSpPr>
          <p:cNvPr id="7" name="Rectangle 6">
            <a:extLst>
              <a:ext uri="{FF2B5EF4-FFF2-40B4-BE49-F238E27FC236}">
                <a16:creationId xmlns:a16="http://schemas.microsoft.com/office/drawing/2014/main" id="{94390B81-7784-43A5-9E7D-B879990743F1}"/>
              </a:ext>
            </a:extLst>
          </p:cNvPr>
          <p:cNvSpPr/>
          <p:nvPr/>
        </p:nvSpPr>
        <p:spPr bwMode="auto">
          <a:xfrm>
            <a:off x="-17060" y="437992"/>
            <a:ext cx="7985268" cy="1143000"/>
          </a:xfrm>
          <a:prstGeom prst="rect">
            <a:avLst/>
          </a:prstGeom>
          <a:solidFill>
            <a:srgbClr val="2D86C7">
              <a:alpha val="7764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2" name="Title 1">
            <a:extLst>
              <a:ext uri="{FF2B5EF4-FFF2-40B4-BE49-F238E27FC236}">
                <a16:creationId xmlns:a16="http://schemas.microsoft.com/office/drawing/2014/main" id="{1067E3B0-A756-4671-8178-78FBBAC5EB0D}"/>
              </a:ext>
            </a:extLst>
          </p:cNvPr>
          <p:cNvSpPr txBox="1">
            <a:spLocks/>
          </p:cNvSpPr>
          <p:nvPr/>
        </p:nvSpPr>
        <p:spPr>
          <a:xfrm>
            <a:off x="685800" y="701824"/>
            <a:ext cx="7772400" cy="114300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it-IT" sz="2200" b="1" kern="0" dirty="0">
                <a:solidFill>
                  <a:schemeClr val="bg1"/>
                </a:solidFill>
                <a:latin typeface="+mn-lt"/>
              </a:rPr>
              <a:t>2010 Large Creek Bridge, BC</a:t>
            </a:r>
          </a:p>
          <a:p>
            <a:pPr algn="l" eaLnBrk="1" hangingPunct="1"/>
            <a:r>
              <a:rPr lang="it-IT" sz="2200" b="1" kern="0" dirty="0">
                <a:solidFill>
                  <a:schemeClr val="bg1"/>
                </a:solidFill>
                <a:latin typeface="+mn-lt"/>
              </a:rPr>
              <a:t>Concrete deck on glulam girders (non-composite)</a:t>
            </a:r>
          </a:p>
          <a:p>
            <a:pPr algn="l" eaLnBrk="1" hangingPunct="1"/>
            <a:endParaRPr lang="it-IT" sz="2200" b="1" kern="0" dirty="0">
              <a:solidFill>
                <a:schemeClr val="bg1"/>
              </a:solidFill>
              <a:latin typeface="+mn-lt"/>
            </a:endParaRPr>
          </a:p>
        </p:txBody>
      </p:sp>
      <p:sp>
        <p:nvSpPr>
          <p:cNvPr id="14" name="Title 1">
            <a:extLst>
              <a:ext uri="{FF2B5EF4-FFF2-40B4-BE49-F238E27FC236}">
                <a16:creationId xmlns:a16="http://schemas.microsoft.com/office/drawing/2014/main" id="{1EE70EBD-BC21-4706-8CB1-252B498C883E}"/>
              </a:ext>
            </a:extLst>
          </p:cNvPr>
          <p:cNvSpPr txBox="1">
            <a:spLocks/>
          </p:cNvSpPr>
          <p:nvPr/>
        </p:nvSpPr>
        <p:spPr>
          <a:xfrm>
            <a:off x="407368" y="6233518"/>
            <a:ext cx="9145016" cy="50785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CA" sz="2200" b="1" kern="0" dirty="0">
                <a:solidFill>
                  <a:schemeClr val="bg1"/>
                </a:solidFill>
                <a:latin typeface="+mn-lt"/>
              </a:rPr>
              <a:t>Photograph courtesy of BC Department of Highway Bridge Design</a:t>
            </a:r>
            <a:endParaRPr lang="it-IT" sz="2200" b="1" kern="0" dirty="0">
              <a:solidFill>
                <a:schemeClr val="bg1"/>
              </a:solidFill>
              <a:latin typeface="+mn-lt"/>
            </a:endParaRPr>
          </a:p>
        </p:txBody>
      </p:sp>
    </p:spTree>
    <p:extLst>
      <p:ext uri="{BB962C8B-B14F-4D97-AF65-F5344CB8AC3E}">
        <p14:creationId xmlns:p14="http://schemas.microsoft.com/office/powerpoint/2010/main" val="657550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F54DAA-B7AE-4A79-AA2B-4D341D74485C}"/>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4141619" y="1926560"/>
            <a:ext cx="4316581" cy="4767640"/>
          </a:xfrm>
          <a:prstGeom prst="rect">
            <a:avLst/>
          </a:prstGeom>
          <a:effectLst>
            <a:outerShdw blurRad="63500" sx="102000" sy="102000" algn="ctr" rotWithShape="0">
              <a:prstClr val="black">
                <a:alpha val="40000"/>
              </a:prstClr>
            </a:outerShdw>
          </a:effectLst>
        </p:spPr>
      </p:pic>
      <p:sp>
        <p:nvSpPr>
          <p:cNvPr id="5" name="Rectangle 4">
            <a:extLst>
              <a:ext uri="{FF2B5EF4-FFF2-40B4-BE49-F238E27FC236}">
                <a16:creationId xmlns:a16="http://schemas.microsoft.com/office/drawing/2014/main" id="{A4F98753-DDDF-4291-AFC6-66C5DC89C674}"/>
              </a:ext>
            </a:extLst>
          </p:cNvPr>
          <p:cNvSpPr/>
          <p:nvPr/>
        </p:nvSpPr>
        <p:spPr bwMode="auto">
          <a:xfrm>
            <a:off x="-17060" y="437992"/>
            <a:ext cx="8201292" cy="1406832"/>
          </a:xfrm>
          <a:prstGeom prst="rect">
            <a:avLst/>
          </a:prstGeom>
          <a:solidFill>
            <a:srgbClr val="2D86C7">
              <a:alpha val="7764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6" name="Title 1">
            <a:extLst>
              <a:ext uri="{FF2B5EF4-FFF2-40B4-BE49-F238E27FC236}">
                <a16:creationId xmlns:a16="http://schemas.microsoft.com/office/drawing/2014/main" id="{7AA98EE4-CE77-4C73-AAC3-F99E14B2C002}"/>
              </a:ext>
            </a:extLst>
          </p:cNvPr>
          <p:cNvSpPr txBox="1">
            <a:spLocks/>
          </p:cNvSpPr>
          <p:nvPr/>
        </p:nvSpPr>
        <p:spPr>
          <a:xfrm>
            <a:off x="685800" y="701824"/>
            <a:ext cx="7772400" cy="114300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it-IT" sz="2200" b="1" kern="0" dirty="0">
                <a:solidFill>
                  <a:schemeClr val="bg1"/>
                </a:solidFill>
                <a:latin typeface="+mn-lt"/>
              </a:rPr>
              <a:t>2014 – Canadian Highway Bridge Design Code</a:t>
            </a:r>
          </a:p>
          <a:p>
            <a:pPr algn="l" eaLnBrk="1" hangingPunct="1"/>
            <a:r>
              <a:rPr lang="it-IT" sz="2200" b="1" kern="0" dirty="0">
                <a:solidFill>
                  <a:schemeClr val="bg1"/>
                </a:solidFill>
                <a:latin typeface="+mn-lt"/>
              </a:rPr>
              <a:t>2014 - </a:t>
            </a:r>
            <a:r>
              <a:rPr lang="fr-FR" sz="2200" b="1" kern="0" dirty="0">
                <a:solidFill>
                  <a:schemeClr val="bg1"/>
                </a:solidFill>
                <a:latin typeface="+mn-lt"/>
              </a:rPr>
              <a:t>Code canadien sur le calcul des ponts routiers</a:t>
            </a:r>
          </a:p>
          <a:p>
            <a:pPr algn="l" eaLnBrk="1" hangingPunct="1"/>
            <a:endParaRPr lang="it-IT" sz="2200" b="1" kern="0" dirty="0">
              <a:solidFill>
                <a:schemeClr val="bg1"/>
              </a:solidFill>
              <a:latin typeface="+mn-lt"/>
            </a:endParaRPr>
          </a:p>
        </p:txBody>
      </p:sp>
      <p:sp>
        <p:nvSpPr>
          <p:cNvPr id="8" name="Title 4">
            <a:extLst>
              <a:ext uri="{FF2B5EF4-FFF2-40B4-BE49-F238E27FC236}">
                <a16:creationId xmlns:a16="http://schemas.microsoft.com/office/drawing/2014/main" id="{379BCE33-E8E9-4558-92AB-6F63ABCBB1BB}"/>
              </a:ext>
            </a:extLst>
          </p:cNvPr>
          <p:cNvSpPr txBox="1">
            <a:spLocks/>
          </p:cNvSpPr>
          <p:nvPr/>
        </p:nvSpPr>
        <p:spPr bwMode="auto">
          <a:xfrm>
            <a:off x="9925879" y="0"/>
            <a:ext cx="2266122"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Reference Materials</a:t>
            </a:r>
          </a:p>
        </p:txBody>
      </p:sp>
    </p:spTree>
    <p:extLst>
      <p:ext uri="{BB962C8B-B14F-4D97-AF65-F5344CB8AC3E}">
        <p14:creationId xmlns:p14="http://schemas.microsoft.com/office/powerpoint/2010/main" val="9583152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BE006CC5-2391-40F5-8799-CDB715D4C7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60" y="0"/>
            <a:ext cx="12209060" cy="8206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85F6BE63-EEE5-43EF-AADC-53B7F971DC3C}"/>
              </a:ext>
            </a:extLst>
          </p:cNvPr>
          <p:cNvSpPr/>
          <p:nvPr/>
        </p:nvSpPr>
        <p:spPr bwMode="auto">
          <a:xfrm>
            <a:off x="-17060" y="437992"/>
            <a:ext cx="7553220" cy="932328"/>
          </a:xfrm>
          <a:prstGeom prst="rect">
            <a:avLst/>
          </a:prstGeom>
          <a:solidFill>
            <a:srgbClr val="2D86C7">
              <a:alpha val="7764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2" name="Title 1">
            <a:extLst>
              <a:ext uri="{FF2B5EF4-FFF2-40B4-BE49-F238E27FC236}">
                <a16:creationId xmlns:a16="http://schemas.microsoft.com/office/drawing/2014/main" id="{F33A83C2-B2E8-4580-BF17-C481477B4D74}"/>
              </a:ext>
            </a:extLst>
          </p:cNvPr>
          <p:cNvSpPr txBox="1">
            <a:spLocks/>
          </p:cNvSpPr>
          <p:nvPr/>
        </p:nvSpPr>
        <p:spPr>
          <a:xfrm>
            <a:off x="685800" y="701824"/>
            <a:ext cx="7772400" cy="114300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it-IT" sz="2200" b="1" kern="0" dirty="0">
                <a:solidFill>
                  <a:schemeClr val="bg1"/>
                </a:solidFill>
                <a:latin typeface="+mn-lt"/>
              </a:rPr>
              <a:t>1948 – Loon Lake, Oregon (glulam)</a:t>
            </a:r>
          </a:p>
        </p:txBody>
      </p:sp>
      <p:sp>
        <p:nvSpPr>
          <p:cNvPr id="14" name="Title 1">
            <a:extLst>
              <a:ext uri="{FF2B5EF4-FFF2-40B4-BE49-F238E27FC236}">
                <a16:creationId xmlns:a16="http://schemas.microsoft.com/office/drawing/2014/main" id="{E279FCD9-B892-4A3D-A4C9-C765B685F1AB}"/>
              </a:ext>
            </a:extLst>
          </p:cNvPr>
          <p:cNvSpPr txBox="1">
            <a:spLocks/>
          </p:cNvSpPr>
          <p:nvPr/>
        </p:nvSpPr>
        <p:spPr>
          <a:xfrm>
            <a:off x="407368" y="6233518"/>
            <a:ext cx="9721080" cy="507850"/>
          </a:xfrm>
          <a:prstGeom prst="rect">
            <a:avLst/>
          </a:prstGeom>
          <a:solidFill>
            <a:schemeClr val="bg1">
              <a:lumMod val="50000"/>
            </a:schemeClr>
          </a:solidFill>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CA" sz="2200" b="1" kern="0" dirty="0">
                <a:solidFill>
                  <a:schemeClr val="bg1"/>
                </a:solidFill>
                <a:latin typeface="+mn-lt"/>
              </a:rPr>
              <a:t>Photograph courtesy of Mike Ritter</a:t>
            </a:r>
            <a:endParaRPr lang="it-IT" sz="2200" b="1" kern="0" dirty="0">
              <a:solidFill>
                <a:schemeClr val="bg1"/>
              </a:solidFill>
              <a:latin typeface="+mn-lt"/>
            </a:endParaRPr>
          </a:p>
        </p:txBody>
      </p:sp>
    </p:spTree>
    <p:extLst>
      <p:ext uri="{BB962C8B-B14F-4D97-AF65-F5344CB8AC3E}">
        <p14:creationId xmlns:p14="http://schemas.microsoft.com/office/powerpoint/2010/main" val="42790595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3A48CC68-E424-4625-AA1D-B700083BB2D4}"/>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7060" y="0"/>
            <a:ext cx="12209060" cy="7614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85F6BE63-EEE5-43EF-AADC-53B7F971DC3C}"/>
              </a:ext>
            </a:extLst>
          </p:cNvPr>
          <p:cNvSpPr/>
          <p:nvPr/>
        </p:nvSpPr>
        <p:spPr bwMode="auto">
          <a:xfrm>
            <a:off x="0" y="3409608"/>
            <a:ext cx="7896200" cy="932328"/>
          </a:xfrm>
          <a:prstGeom prst="rect">
            <a:avLst/>
          </a:prstGeom>
          <a:solidFill>
            <a:srgbClr val="2D86C7">
              <a:alpha val="7764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2" name="Title 1">
            <a:extLst>
              <a:ext uri="{FF2B5EF4-FFF2-40B4-BE49-F238E27FC236}">
                <a16:creationId xmlns:a16="http://schemas.microsoft.com/office/drawing/2014/main" id="{F33A83C2-B2E8-4580-BF17-C481477B4D74}"/>
              </a:ext>
            </a:extLst>
          </p:cNvPr>
          <p:cNvSpPr txBox="1">
            <a:spLocks/>
          </p:cNvSpPr>
          <p:nvPr/>
        </p:nvSpPr>
        <p:spPr>
          <a:xfrm>
            <a:off x="702860" y="3673440"/>
            <a:ext cx="7772400" cy="114300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it-IT" sz="2200" b="1" kern="0" dirty="0">
                <a:solidFill>
                  <a:schemeClr val="bg1"/>
                </a:solidFill>
                <a:latin typeface="+mn-lt"/>
              </a:rPr>
              <a:t>Keystone Wye Interchange, South Dakota (glulam)</a:t>
            </a:r>
          </a:p>
        </p:txBody>
      </p:sp>
      <p:sp>
        <p:nvSpPr>
          <p:cNvPr id="14" name="Title 1">
            <a:extLst>
              <a:ext uri="{FF2B5EF4-FFF2-40B4-BE49-F238E27FC236}">
                <a16:creationId xmlns:a16="http://schemas.microsoft.com/office/drawing/2014/main" id="{E279FCD9-B892-4A3D-A4C9-C765B685F1AB}"/>
              </a:ext>
            </a:extLst>
          </p:cNvPr>
          <p:cNvSpPr txBox="1">
            <a:spLocks/>
          </p:cNvSpPr>
          <p:nvPr/>
        </p:nvSpPr>
        <p:spPr>
          <a:xfrm>
            <a:off x="407368" y="7089863"/>
            <a:ext cx="9721080" cy="507850"/>
          </a:xfrm>
          <a:prstGeom prst="rect">
            <a:avLst/>
          </a:prstGeom>
          <a:solidFill>
            <a:schemeClr val="bg1">
              <a:lumMod val="50000"/>
            </a:schemeClr>
          </a:solidFill>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CA" sz="2200" b="1" kern="0" dirty="0">
                <a:solidFill>
                  <a:schemeClr val="bg1"/>
                </a:solidFill>
                <a:latin typeface="+mn-lt"/>
              </a:rPr>
              <a:t>Photograph courtesy of Mike Ritter</a:t>
            </a:r>
            <a:endParaRPr lang="it-IT" sz="2200" b="1" kern="0" dirty="0">
              <a:solidFill>
                <a:schemeClr val="bg1"/>
              </a:solidFill>
              <a:latin typeface="+mn-lt"/>
            </a:endParaRPr>
          </a:p>
        </p:txBody>
      </p:sp>
    </p:spTree>
    <p:extLst>
      <p:ext uri="{BB962C8B-B14F-4D97-AF65-F5344CB8AC3E}">
        <p14:creationId xmlns:p14="http://schemas.microsoft.com/office/powerpoint/2010/main" val="8380470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AEECE9-F495-41EF-9293-8FDE606E3E9C}"/>
              </a:ext>
            </a:extLst>
          </p:cNvPr>
          <p:cNvSpPr/>
          <p:nvPr/>
        </p:nvSpPr>
        <p:spPr bwMode="auto">
          <a:xfrm>
            <a:off x="9552384" y="5379343"/>
            <a:ext cx="2601639" cy="147865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dirty="0"/>
          </a:p>
        </p:txBody>
      </p:sp>
      <p:pic>
        <p:nvPicPr>
          <p:cNvPr id="7" name="Picture 6">
            <a:extLst>
              <a:ext uri="{FF2B5EF4-FFF2-40B4-BE49-F238E27FC236}">
                <a16:creationId xmlns:a16="http://schemas.microsoft.com/office/drawing/2014/main" id="{189F403C-EDFF-401E-833F-3056CB33FDA9}"/>
              </a:ext>
            </a:extLst>
          </p:cNvPr>
          <p:cNvPicPr/>
          <p:nvPr/>
        </p:nvPicPr>
        <p:blipFill>
          <a:blip r:embed="rId3">
            <a:extLst>
              <a:ext uri="{28A0092B-C50C-407E-A947-70E740481C1C}">
                <a14:useLocalDpi xmlns:a14="http://schemas.microsoft.com/office/drawing/2010/main" val="0"/>
              </a:ext>
            </a:extLst>
          </a:blip>
          <a:stretch>
            <a:fillRect/>
          </a:stretch>
        </p:blipFill>
        <p:spPr>
          <a:xfrm>
            <a:off x="-24680" y="-794302"/>
            <a:ext cx="12216680" cy="9132251"/>
          </a:xfrm>
          <a:prstGeom prst="rect">
            <a:avLst/>
          </a:prstGeom>
        </p:spPr>
      </p:pic>
      <p:sp>
        <p:nvSpPr>
          <p:cNvPr id="6" name="Rectangle 5">
            <a:extLst>
              <a:ext uri="{FF2B5EF4-FFF2-40B4-BE49-F238E27FC236}">
                <a16:creationId xmlns:a16="http://schemas.microsoft.com/office/drawing/2014/main" id="{3361A639-2DB5-49B1-9C25-7013CE6C5ABB}"/>
              </a:ext>
            </a:extLst>
          </p:cNvPr>
          <p:cNvSpPr/>
          <p:nvPr/>
        </p:nvSpPr>
        <p:spPr bwMode="auto">
          <a:xfrm>
            <a:off x="-17060" y="437992"/>
            <a:ext cx="7553220" cy="1406832"/>
          </a:xfrm>
          <a:prstGeom prst="rect">
            <a:avLst/>
          </a:prstGeom>
          <a:solidFill>
            <a:srgbClr val="2D86C7">
              <a:alpha val="7764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9" name="Title 1">
            <a:extLst>
              <a:ext uri="{FF2B5EF4-FFF2-40B4-BE49-F238E27FC236}">
                <a16:creationId xmlns:a16="http://schemas.microsoft.com/office/drawing/2014/main" id="{69554591-022A-4DD6-9895-2F84955CAC21}"/>
              </a:ext>
            </a:extLst>
          </p:cNvPr>
          <p:cNvSpPr txBox="1">
            <a:spLocks/>
          </p:cNvSpPr>
          <p:nvPr/>
        </p:nvSpPr>
        <p:spPr>
          <a:xfrm>
            <a:off x="685800" y="701824"/>
            <a:ext cx="7772400" cy="114300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CA" sz="2200" b="1" kern="0" dirty="0">
                <a:solidFill>
                  <a:schemeClr val="bg1"/>
                </a:solidFill>
                <a:latin typeface="+mn-lt"/>
              </a:rPr>
              <a:t>Lower Burnett Road Bridge, Washington</a:t>
            </a:r>
          </a:p>
          <a:p>
            <a:pPr algn="l" eaLnBrk="1" hangingPunct="1"/>
            <a:r>
              <a:rPr lang="en-CA" sz="2200" b="1" kern="0" dirty="0">
                <a:solidFill>
                  <a:schemeClr val="bg1"/>
                </a:solidFill>
                <a:latin typeface="+mn-lt"/>
              </a:rPr>
              <a:t>Glulam deck</a:t>
            </a:r>
          </a:p>
        </p:txBody>
      </p:sp>
      <p:sp>
        <p:nvSpPr>
          <p:cNvPr id="11" name="Title 1">
            <a:extLst>
              <a:ext uri="{FF2B5EF4-FFF2-40B4-BE49-F238E27FC236}">
                <a16:creationId xmlns:a16="http://schemas.microsoft.com/office/drawing/2014/main" id="{E19CCA02-35B8-4170-AAB7-AABA06948D90}"/>
              </a:ext>
            </a:extLst>
          </p:cNvPr>
          <p:cNvSpPr txBox="1">
            <a:spLocks/>
          </p:cNvSpPr>
          <p:nvPr/>
        </p:nvSpPr>
        <p:spPr>
          <a:xfrm>
            <a:off x="407368" y="6233518"/>
            <a:ext cx="9721080" cy="50785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CA" sz="2200" b="1" kern="0" dirty="0">
                <a:solidFill>
                  <a:schemeClr val="bg1"/>
                </a:solidFill>
                <a:latin typeface="+mn-lt"/>
              </a:rPr>
              <a:t>Photograph courtesy of Western Wood Structures Inc. Tualatin, Oregon</a:t>
            </a:r>
            <a:endParaRPr lang="it-IT" sz="2200" b="1" kern="0" dirty="0">
              <a:solidFill>
                <a:schemeClr val="bg1"/>
              </a:solidFill>
              <a:latin typeface="+mn-lt"/>
            </a:endParaRPr>
          </a:p>
        </p:txBody>
      </p:sp>
    </p:spTree>
    <p:extLst>
      <p:ext uri="{BB962C8B-B14F-4D97-AF65-F5344CB8AC3E}">
        <p14:creationId xmlns:p14="http://schemas.microsoft.com/office/powerpoint/2010/main" val="14694226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AEECE9-F495-41EF-9293-8FDE606E3E9C}"/>
              </a:ext>
            </a:extLst>
          </p:cNvPr>
          <p:cNvSpPr/>
          <p:nvPr/>
        </p:nvSpPr>
        <p:spPr bwMode="auto">
          <a:xfrm>
            <a:off x="9580513" y="5427981"/>
            <a:ext cx="2601639" cy="147865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dirty="0"/>
          </a:p>
        </p:txBody>
      </p:sp>
      <p:pic>
        <p:nvPicPr>
          <p:cNvPr id="8" name="Picture 7">
            <a:extLst>
              <a:ext uri="{FF2B5EF4-FFF2-40B4-BE49-F238E27FC236}">
                <a16:creationId xmlns:a16="http://schemas.microsoft.com/office/drawing/2014/main" id="{2EDECE4F-6387-4B7E-88C3-D52A662276B2}"/>
              </a:ext>
            </a:extLst>
          </p:cNvPr>
          <p:cNvPicPr/>
          <p:nvPr/>
        </p:nvPicPr>
        <p:blipFill>
          <a:blip r:embed="rId3">
            <a:extLst>
              <a:ext uri="{28A0092B-C50C-407E-A947-70E740481C1C}">
                <a14:useLocalDpi xmlns:a14="http://schemas.microsoft.com/office/drawing/2010/main" val="0"/>
              </a:ext>
            </a:extLst>
          </a:blip>
          <a:stretch>
            <a:fillRect/>
          </a:stretch>
        </p:blipFill>
        <p:spPr>
          <a:xfrm>
            <a:off x="0" y="8632"/>
            <a:ext cx="14304912" cy="6849368"/>
          </a:xfrm>
          <a:prstGeom prst="rect">
            <a:avLst/>
          </a:prstGeom>
        </p:spPr>
      </p:pic>
      <p:sp>
        <p:nvSpPr>
          <p:cNvPr id="7" name="Rectangle 6">
            <a:extLst>
              <a:ext uri="{FF2B5EF4-FFF2-40B4-BE49-F238E27FC236}">
                <a16:creationId xmlns:a16="http://schemas.microsoft.com/office/drawing/2014/main" id="{85F6BE63-EEE5-43EF-AADC-53B7F971DC3C}"/>
              </a:ext>
            </a:extLst>
          </p:cNvPr>
          <p:cNvSpPr/>
          <p:nvPr/>
        </p:nvSpPr>
        <p:spPr bwMode="auto">
          <a:xfrm>
            <a:off x="-17060" y="437992"/>
            <a:ext cx="7553220" cy="1143000"/>
          </a:xfrm>
          <a:prstGeom prst="rect">
            <a:avLst/>
          </a:prstGeom>
          <a:solidFill>
            <a:srgbClr val="2D86C7">
              <a:alpha val="7764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2" name="Title 1">
            <a:extLst>
              <a:ext uri="{FF2B5EF4-FFF2-40B4-BE49-F238E27FC236}">
                <a16:creationId xmlns:a16="http://schemas.microsoft.com/office/drawing/2014/main" id="{F33A83C2-B2E8-4580-BF17-C481477B4D74}"/>
              </a:ext>
            </a:extLst>
          </p:cNvPr>
          <p:cNvSpPr txBox="1">
            <a:spLocks/>
          </p:cNvSpPr>
          <p:nvPr/>
        </p:nvSpPr>
        <p:spPr>
          <a:xfrm>
            <a:off x="685800" y="701824"/>
            <a:ext cx="7772400" cy="114300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it-IT" sz="2200" b="1" kern="0" dirty="0">
                <a:solidFill>
                  <a:schemeClr val="bg1"/>
                </a:solidFill>
                <a:latin typeface="+mn-lt"/>
              </a:rPr>
              <a:t>Overpeck Park Bridges, New Jersey</a:t>
            </a:r>
          </a:p>
          <a:p>
            <a:pPr algn="l" eaLnBrk="1" hangingPunct="1"/>
            <a:r>
              <a:rPr lang="it-IT" sz="2200" b="1" kern="0" dirty="0">
                <a:solidFill>
                  <a:schemeClr val="bg1"/>
                </a:solidFill>
                <a:latin typeface="+mn-lt"/>
              </a:rPr>
              <a:t>2 x 42 m spans, glulam deck with glulam arches</a:t>
            </a:r>
          </a:p>
        </p:txBody>
      </p:sp>
      <p:sp>
        <p:nvSpPr>
          <p:cNvPr id="14" name="Title 1">
            <a:extLst>
              <a:ext uri="{FF2B5EF4-FFF2-40B4-BE49-F238E27FC236}">
                <a16:creationId xmlns:a16="http://schemas.microsoft.com/office/drawing/2014/main" id="{E279FCD9-B892-4A3D-A4C9-C765B685F1AB}"/>
              </a:ext>
            </a:extLst>
          </p:cNvPr>
          <p:cNvSpPr txBox="1">
            <a:spLocks/>
          </p:cNvSpPr>
          <p:nvPr/>
        </p:nvSpPr>
        <p:spPr>
          <a:xfrm>
            <a:off x="407368" y="6233518"/>
            <a:ext cx="9721080" cy="50785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CA" sz="2200" b="1" kern="0" dirty="0">
                <a:solidFill>
                  <a:schemeClr val="bg1"/>
                </a:solidFill>
                <a:latin typeface="+mn-lt"/>
              </a:rPr>
              <a:t>Photograph courtesy of Western Wood Structures Inc. Tualatin, Oregon</a:t>
            </a:r>
            <a:endParaRPr lang="it-IT" sz="2200" b="1" kern="0" dirty="0">
              <a:solidFill>
                <a:schemeClr val="bg1"/>
              </a:solidFill>
              <a:latin typeface="+mn-lt"/>
            </a:endParaRPr>
          </a:p>
        </p:txBody>
      </p:sp>
    </p:spTree>
    <p:extLst>
      <p:ext uri="{BB962C8B-B14F-4D97-AF65-F5344CB8AC3E}">
        <p14:creationId xmlns:p14="http://schemas.microsoft.com/office/powerpoint/2010/main" val="32138381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S218_02">
            <a:extLst>
              <a:ext uri="{FF2B5EF4-FFF2-40B4-BE49-F238E27FC236}">
                <a16:creationId xmlns:a16="http://schemas.microsoft.com/office/drawing/2014/main" id="{AA83F819-ABFC-4D8F-833D-3DC460A88F5B}"/>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7060" y="0"/>
            <a:ext cx="12474504" cy="6906638"/>
          </a:xfrm>
          <a:prstGeom prst="rect">
            <a:avLst/>
          </a:prstGeom>
          <a:noFill/>
          <a:ln>
            <a:noFill/>
          </a:ln>
        </p:spPr>
      </p:pic>
      <p:sp>
        <p:nvSpPr>
          <p:cNvPr id="7" name="Rectangle 6">
            <a:extLst>
              <a:ext uri="{FF2B5EF4-FFF2-40B4-BE49-F238E27FC236}">
                <a16:creationId xmlns:a16="http://schemas.microsoft.com/office/drawing/2014/main" id="{85F6BE63-EEE5-43EF-AADC-53B7F971DC3C}"/>
              </a:ext>
            </a:extLst>
          </p:cNvPr>
          <p:cNvSpPr/>
          <p:nvPr/>
        </p:nvSpPr>
        <p:spPr bwMode="auto">
          <a:xfrm>
            <a:off x="-17060" y="437992"/>
            <a:ext cx="7553220" cy="932328"/>
          </a:xfrm>
          <a:prstGeom prst="rect">
            <a:avLst/>
          </a:prstGeom>
          <a:solidFill>
            <a:srgbClr val="2D86C7">
              <a:alpha val="7764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2" name="Title 1">
            <a:extLst>
              <a:ext uri="{FF2B5EF4-FFF2-40B4-BE49-F238E27FC236}">
                <a16:creationId xmlns:a16="http://schemas.microsoft.com/office/drawing/2014/main" id="{F33A83C2-B2E8-4580-BF17-C481477B4D74}"/>
              </a:ext>
            </a:extLst>
          </p:cNvPr>
          <p:cNvSpPr txBox="1">
            <a:spLocks/>
          </p:cNvSpPr>
          <p:nvPr/>
        </p:nvSpPr>
        <p:spPr>
          <a:xfrm>
            <a:off x="685800" y="701824"/>
            <a:ext cx="7772400" cy="114300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CA" sz="2200" b="1" kern="0" dirty="0">
                <a:solidFill>
                  <a:schemeClr val="bg1"/>
                </a:solidFill>
                <a:latin typeface="+mn-lt"/>
              </a:rPr>
              <a:t>2001 Highway bridge on A89, France</a:t>
            </a:r>
          </a:p>
        </p:txBody>
      </p:sp>
      <p:sp>
        <p:nvSpPr>
          <p:cNvPr id="14" name="Title 1">
            <a:extLst>
              <a:ext uri="{FF2B5EF4-FFF2-40B4-BE49-F238E27FC236}">
                <a16:creationId xmlns:a16="http://schemas.microsoft.com/office/drawing/2014/main" id="{E279FCD9-B892-4A3D-A4C9-C765B685F1AB}"/>
              </a:ext>
            </a:extLst>
          </p:cNvPr>
          <p:cNvSpPr txBox="1">
            <a:spLocks/>
          </p:cNvSpPr>
          <p:nvPr/>
        </p:nvSpPr>
        <p:spPr>
          <a:xfrm>
            <a:off x="407368" y="6233518"/>
            <a:ext cx="9721080" cy="50785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CA" sz="2200" b="1" kern="0" dirty="0">
                <a:solidFill>
                  <a:schemeClr val="bg1"/>
                </a:solidFill>
                <a:latin typeface="+mn-lt"/>
              </a:rPr>
              <a:t>Photograph courtesy of </a:t>
            </a:r>
            <a:r>
              <a:rPr lang="en-CA" sz="2200" b="1" kern="0" dirty="0" err="1">
                <a:solidFill>
                  <a:schemeClr val="bg1"/>
                </a:solidFill>
                <a:latin typeface="+mn-lt"/>
              </a:rPr>
              <a:t>Arboresence</a:t>
            </a:r>
            <a:r>
              <a:rPr lang="en-CA" sz="2200" b="1" kern="0" dirty="0">
                <a:solidFill>
                  <a:schemeClr val="bg1"/>
                </a:solidFill>
                <a:latin typeface="+mn-lt"/>
              </a:rPr>
              <a:t> SARL</a:t>
            </a:r>
            <a:endParaRPr lang="it-IT" sz="2200" b="1" kern="0" dirty="0">
              <a:solidFill>
                <a:schemeClr val="bg1"/>
              </a:solidFill>
              <a:latin typeface="+mn-lt"/>
            </a:endParaRPr>
          </a:p>
        </p:txBody>
      </p:sp>
    </p:spTree>
    <p:extLst>
      <p:ext uri="{BB962C8B-B14F-4D97-AF65-F5344CB8AC3E}">
        <p14:creationId xmlns:p14="http://schemas.microsoft.com/office/powerpoint/2010/main" val="27397196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ont de crest">
            <a:extLst>
              <a:ext uri="{FF2B5EF4-FFF2-40B4-BE49-F238E27FC236}">
                <a16:creationId xmlns:a16="http://schemas.microsoft.com/office/drawing/2014/main" id="{8AAF681C-43C7-48FF-8658-DE8BC6284194}"/>
              </a:ext>
            </a:extLst>
          </p:cNvPr>
          <p:cNvPicPr>
            <a:picLocks noChangeAspect="1"/>
          </p:cNvPicPr>
          <p:nvPr/>
        </p:nvPicPr>
        <p:blipFill>
          <a:blip r:embed="rId3" cstate="email">
            <a:lum bright="6000"/>
            <a:extLst>
              <a:ext uri="{28A0092B-C50C-407E-A947-70E740481C1C}">
                <a14:useLocalDpi xmlns:a14="http://schemas.microsoft.com/office/drawing/2010/main" val="0"/>
              </a:ext>
            </a:extLst>
          </a:blip>
          <a:srcRect/>
          <a:stretch>
            <a:fillRect/>
          </a:stretch>
        </p:blipFill>
        <p:spPr bwMode="auto">
          <a:xfrm>
            <a:off x="2628750" y="1846852"/>
            <a:ext cx="9563250" cy="3912162"/>
          </a:xfrm>
          <a:prstGeom prst="rect">
            <a:avLst/>
          </a:prstGeom>
          <a:noFill/>
        </p:spPr>
      </p:pic>
      <p:sp>
        <p:nvSpPr>
          <p:cNvPr id="7" name="Rectangle 6">
            <a:extLst>
              <a:ext uri="{FF2B5EF4-FFF2-40B4-BE49-F238E27FC236}">
                <a16:creationId xmlns:a16="http://schemas.microsoft.com/office/drawing/2014/main" id="{85F6BE63-EEE5-43EF-AADC-53B7F971DC3C}"/>
              </a:ext>
            </a:extLst>
          </p:cNvPr>
          <p:cNvSpPr/>
          <p:nvPr/>
        </p:nvSpPr>
        <p:spPr bwMode="auto">
          <a:xfrm>
            <a:off x="-17060" y="437992"/>
            <a:ext cx="7553220" cy="932328"/>
          </a:xfrm>
          <a:prstGeom prst="rect">
            <a:avLst/>
          </a:prstGeom>
          <a:solidFill>
            <a:srgbClr val="2D86C7">
              <a:alpha val="7764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2" name="Title 1">
            <a:extLst>
              <a:ext uri="{FF2B5EF4-FFF2-40B4-BE49-F238E27FC236}">
                <a16:creationId xmlns:a16="http://schemas.microsoft.com/office/drawing/2014/main" id="{F33A83C2-B2E8-4580-BF17-C481477B4D74}"/>
              </a:ext>
            </a:extLst>
          </p:cNvPr>
          <p:cNvSpPr txBox="1">
            <a:spLocks/>
          </p:cNvSpPr>
          <p:nvPr/>
        </p:nvSpPr>
        <p:spPr>
          <a:xfrm>
            <a:off x="685800" y="701824"/>
            <a:ext cx="7772400" cy="114300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CA" sz="2200" b="1" kern="0" dirty="0">
                <a:solidFill>
                  <a:schemeClr val="bg1"/>
                </a:solidFill>
                <a:latin typeface="+mn-lt"/>
              </a:rPr>
              <a:t>2001 Road bridge over the Crest River, France</a:t>
            </a:r>
          </a:p>
        </p:txBody>
      </p:sp>
      <p:sp>
        <p:nvSpPr>
          <p:cNvPr id="14" name="Title 1">
            <a:extLst>
              <a:ext uri="{FF2B5EF4-FFF2-40B4-BE49-F238E27FC236}">
                <a16:creationId xmlns:a16="http://schemas.microsoft.com/office/drawing/2014/main" id="{E279FCD9-B892-4A3D-A4C9-C765B685F1AB}"/>
              </a:ext>
            </a:extLst>
          </p:cNvPr>
          <p:cNvSpPr txBox="1">
            <a:spLocks/>
          </p:cNvSpPr>
          <p:nvPr/>
        </p:nvSpPr>
        <p:spPr>
          <a:xfrm>
            <a:off x="407368" y="6233518"/>
            <a:ext cx="9721080" cy="50785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CA" sz="2200" b="1" kern="0" dirty="0">
                <a:solidFill>
                  <a:srgbClr val="5B5B5B"/>
                </a:solidFill>
                <a:latin typeface="+mn-lt"/>
              </a:rPr>
              <a:t>Photograph courtesy of </a:t>
            </a:r>
            <a:r>
              <a:rPr lang="en-CA" sz="2200" b="1" kern="0" dirty="0" err="1">
                <a:solidFill>
                  <a:srgbClr val="5B5B5B"/>
                </a:solidFill>
                <a:latin typeface="+mn-lt"/>
              </a:rPr>
              <a:t>Arboresence</a:t>
            </a:r>
            <a:r>
              <a:rPr lang="en-CA" sz="2200" b="1" kern="0" dirty="0">
                <a:solidFill>
                  <a:srgbClr val="5B5B5B"/>
                </a:solidFill>
                <a:latin typeface="+mn-lt"/>
              </a:rPr>
              <a:t> SARL</a:t>
            </a:r>
            <a:endParaRPr lang="it-IT" sz="2200" b="1" kern="0" dirty="0">
              <a:solidFill>
                <a:srgbClr val="5B5B5B"/>
              </a:solidFill>
              <a:latin typeface="+mn-lt"/>
            </a:endParaRPr>
          </a:p>
        </p:txBody>
      </p:sp>
    </p:spTree>
    <p:extLst>
      <p:ext uri="{BB962C8B-B14F-4D97-AF65-F5344CB8AC3E}">
        <p14:creationId xmlns:p14="http://schemas.microsoft.com/office/powerpoint/2010/main" val="30583513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AEECE9-F495-41EF-9293-8FDE606E3E9C}"/>
              </a:ext>
            </a:extLst>
          </p:cNvPr>
          <p:cNvSpPr/>
          <p:nvPr/>
        </p:nvSpPr>
        <p:spPr bwMode="auto">
          <a:xfrm>
            <a:off x="9580513" y="5427981"/>
            <a:ext cx="2601639" cy="147865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dirty="0"/>
          </a:p>
        </p:txBody>
      </p:sp>
      <p:pic>
        <p:nvPicPr>
          <p:cNvPr id="7" name="Picture 6" descr="P:\FPI\Timber bridges\Technical Tour_Norway\Pics of Tour\Day 1_June 30\IMG-20140630-02273.jpg">
            <a:extLst>
              <a:ext uri="{FF2B5EF4-FFF2-40B4-BE49-F238E27FC236}">
                <a16:creationId xmlns:a16="http://schemas.microsoft.com/office/drawing/2014/main" id="{F7A8D0A3-67B4-40F2-ADDD-CA1B3C2FA05E}"/>
              </a:ext>
            </a:extLst>
          </p:cNvPr>
          <p:cNvPicPr/>
          <p:nvPr/>
        </p:nvPicPr>
        <p:blipFill>
          <a:blip r:embed="rId3" cstate="print">
            <a:extLst>
              <a:ext uri="{BEBA8EAE-BF5A-486C-A8C5-ECC9F3942E4B}">
                <a14:imgProps xmlns:a14="http://schemas.microsoft.com/office/drawing/2010/main">
                  <a14:imgLayer r:embed="rId4">
                    <a14:imgEffect>
                      <a14:sharpenSoften amount="12000"/>
                    </a14:imgEffect>
                    <a14:imgEffect>
                      <a14:brightnessContrast bright="6000" contrast="15000"/>
                    </a14:imgEffect>
                  </a14:imgLayer>
                </a14:imgProps>
              </a:ext>
              <a:ext uri="{28A0092B-C50C-407E-A947-70E740481C1C}">
                <a14:useLocalDpi xmlns:a14="http://schemas.microsoft.com/office/drawing/2010/main" val="0"/>
              </a:ext>
            </a:extLst>
          </a:blip>
          <a:srcRect/>
          <a:stretch>
            <a:fillRect/>
          </a:stretch>
        </p:blipFill>
        <p:spPr bwMode="auto">
          <a:xfrm>
            <a:off x="0" y="0"/>
            <a:ext cx="12192000" cy="916082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a:extLst>
              <a:ext uri="{FF2B5EF4-FFF2-40B4-BE49-F238E27FC236}">
                <a16:creationId xmlns:a16="http://schemas.microsoft.com/office/drawing/2014/main" id="{ADB45861-4B35-48AE-941C-95D238A2843C}"/>
              </a:ext>
            </a:extLst>
          </p:cNvPr>
          <p:cNvSpPr/>
          <p:nvPr/>
        </p:nvSpPr>
        <p:spPr bwMode="auto">
          <a:xfrm>
            <a:off x="-17060" y="437992"/>
            <a:ext cx="8057276" cy="1143000"/>
          </a:xfrm>
          <a:prstGeom prst="rect">
            <a:avLst/>
          </a:prstGeom>
          <a:solidFill>
            <a:srgbClr val="2D86C7">
              <a:alpha val="7764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9" name="Title 1">
            <a:extLst>
              <a:ext uri="{FF2B5EF4-FFF2-40B4-BE49-F238E27FC236}">
                <a16:creationId xmlns:a16="http://schemas.microsoft.com/office/drawing/2014/main" id="{537EFB68-7F2C-4330-8A15-3022C1C037F3}"/>
              </a:ext>
            </a:extLst>
          </p:cNvPr>
          <p:cNvSpPr txBox="1">
            <a:spLocks/>
          </p:cNvSpPr>
          <p:nvPr/>
        </p:nvSpPr>
        <p:spPr>
          <a:xfrm>
            <a:off x="685800" y="701824"/>
            <a:ext cx="7772400" cy="114300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it-IT" sz="2200" b="1" kern="0" dirty="0">
                <a:solidFill>
                  <a:schemeClr val="bg1"/>
                </a:solidFill>
                <a:latin typeface="+mn-lt"/>
              </a:rPr>
              <a:t>1996 Evenstad Bridge, Norway</a:t>
            </a:r>
          </a:p>
          <a:p>
            <a:pPr algn="l" eaLnBrk="1" hangingPunct="1"/>
            <a:r>
              <a:rPr lang="it-IT" sz="2200" b="1" kern="0" dirty="0">
                <a:solidFill>
                  <a:schemeClr val="bg1"/>
                </a:solidFill>
                <a:latin typeface="+mn-lt"/>
              </a:rPr>
              <a:t>5 x 36 m, glulam truss, stress-lam. glulam deck</a:t>
            </a:r>
          </a:p>
        </p:txBody>
      </p:sp>
      <p:sp>
        <p:nvSpPr>
          <p:cNvPr id="11" name="Title 1">
            <a:extLst>
              <a:ext uri="{FF2B5EF4-FFF2-40B4-BE49-F238E27FC236}">
                <a16:creationId xmlns:a16="http://schemas.microsoft.com/office/drawing/2014/main" id="{524B68AE-E01D-45D8-B087-A811D39D97A6}"/>
              </a:ext>
            </a:extLst>
          </p:cNvPr>
          <p:cNvSpPr txBox="1">
            <a:spLocks/>
          </p:cNvSpPr>
          <p:nvPr/>
        </p:nvSpPr>
        <p:spPr>
          <a:xfrm>
            <a:off x="407368" y="6233518"/>
            <a:ext cx="9721080" cy="50785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CA" sz="2200" b="1" kern="0" dirty="0">
                <a:solidFill>
                  <a:schemeClr val="bg1"/>
                </a:solidFill>
                <a:latin typeface="+mn-lt"/>
              </a:rPr>
              <a:t>Photograph courtesy of FPInnovations</a:t>
            </a:r>
            <a:endParaRPr lang="it-IT" sz="2200" b="1" kern="0" dirty="0">
              <a:solidFill>
                <a:schemeClr val="bg1"/>
              </a:solidFill>
              <a:latin typeface="+mn-lt"/>
            </a:endParaRPr>
          </a:p>
        </p:txBody>
      </p:sp>
    </p:spTree>
    <p:extLst>
      <p:ext uri="{BB962C8B-B14F-4D97-AF65-F5344CB8AC3E}">
        <p14:creationId xmlns:p14="http://schemas.microsoft.com/office/powerpoint/2010/main" val="34622168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AEECE9-F495-41EF-9293-8FDE606E3E9C}"/>
              </a:ext>
            </a:extLst>
          </p:cNvPr>
          <p:cNvSpPr/>
          <p:nvPr/>
        </p:nvSpPr>
        <p:spPr bwMode="auto">
          <a:xfrm>
            <a:off x="9580513" y="5427981"/>
            <a:ext cx="2601639" cy="147865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dirty="0"/>
          </a:p>
        </p:txBody>
      </p:sp>
      <p:pic>
        <p:nvPicPr>
          <p:cNvPr id="6" name="Picture 5" descr="P:\FPI\Timber bridges\Technical Tour_Norway\Pics of Tour\Day 2_July 1\Flisa\IMG_20140701_133050.jpg">
            <a:extLst>
              <a:ext uri="{FF2B5EF4-FFF2-40B4-BE49-F238E27FC236}">
                <a16:creationId xmlns:a16="http://schemas.microsoft.com/office/drawing/2014/main" id="{AF91B6B5-A1F9-4D7B-9788-D561848D1F8D}"/>
              </a:ext>
            </a:extLst>
          </p:cNvPr>
          <p:cNvPicPr/>
          <p:nvPr/>
        </p:nvPicPr>
        <p:blipFill rotWithShape="1">
          <a:blip r:embed="rId3" cstate="screen">
            <a:extLst>
              <a:ext uri="{BEBA8EAE-BF5A-486C-A8C5-ECC9F3942E4B}">
                <a14:imgProps xmlns:a14="http://schemas.microsoft.com/office/drawing/2010/main">
                  <a14:imgLayer r:embed="rId4">
                    <a14:imgEffect>
                      <a14:sharpenSoften amount="24000"/>
                    </a14:imgEffect>
                    <a14:imgEffect>
                      <a14:saturation sat="136000"/>
                    </a14:imgEffect>
                    <a14:imgEffect>
                      <a14:brightnessContrast bright="6000"/>
                    </a14:imgEffect>
                  </a14:imgLayer>
                </a14:imgProps>
              </a:ext>
              <a:ext uri="{28A0092B-C50C-407E-A947-70E740481C1C}">
                <a14:useLocalDpi xmlns:a14="http://schemas.microsoft.com/office/drawing/2010/main" val="0"/>
              </a:ext>
            </a:extLst>
          </a:blip>
          <a:srcRect/>
          <a:stretch/>
        </p:blipFill>
        <p:spPr bwMode="auto">
          <a:xfrm>
            <a:off x="0" y="0"/>
            <a:ext cx="12182152" cy="895931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sp>
        <p:nvSpPr>
          <p:cNvPr id="8" name="Rectangle 7">
            <a:extLst>
              <a:ext uri="{FF2B5EF4-FFF2-40B4-BE49-F238E27FC236}">
                <a16:creationId xmlns:a16="http://schemas.microsoft.com/office/drawing/2014/main" id="{FC8A4E51-7323-4B7B-A08A-B12D73DABD82}"/>
              </a:ext>
            </a:extLst>
          </p:cNvPr>
          <p:cNvSpPr/>
          <p:nvPr/>
        </p:nvSpPr>
        <p:spPr bwMode="auto">
          <a:xfrm>
            <a:off x="-17060" y="437992"/>
            <a:ext cx="7913260" cy="1262816"/>
          </a:xfrm>
          <a:prstGeom prst="rect">
            <a:avLst/>
          </a:prstGeom>
          <a:solidFill>
            <a:srgbClr val="2D86C7">
              <a:alpha val="7764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9" name="Title 1">
            <a:extLst>
              <a:ext uri="{FF2B5EF4-FFF2-40B4-BE49-F238E27FC236}">
                <a16:creationId xmlns:a16="http://schemas.microsoft.com/office/drawing/2014/main" id="{41B2AC7E-8E09-4B8F-8C38-E82F61D3030A}"/>
              </a:ext>
            </a:extLst>
          </p:cNvPr>
          <p:cNvSpPr txBox="1">
            <a:spLocks/>
          </p:cNvSpPr>
          <p:nvPr/>
        </p:nvSpPr>
        <p:spPr>
          <a:xfrm>
            <a:off x="685800" y="701824"/>
            <a:ext cx="7772400" cy="114300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it-IT" sz="2200" b="1" kern="0" dirty="0">
                <a:solidFill>
                  <a:schemeClr val="bg1"/>
                </a:solidFill>
                <a:latin typeface="+mn-lt"/>
              </a:rPr>
              <a:t>2003 Filsa Bridge, Norway</a:t>
            </a:r>
          </a:p>
          <a:p>
            <a:pPr algn="l" eaLnBrk="1" hangingPunct="1"/>
            <a:r>
              <a:rPr lang="it-IT" sz="2200" b="1" kern="0" dirty="0">
                <a:solidFill>
                  <a:schemeClr val="bg1"/>
                </a:solidFill>
                <a:latin typeface="+mn-lt"/>
              </a:rPr>
              <a:t>70 m max, glulam truss, stress-lam. glulam deck</a:t>
            </a:r>
          </a:p>
        </p:txBody>
      </p:sp>
      <p:sp>
        <p:nvSpPr>
          <p:cNvPr id="11" name="Title 1">
            <a:extLst>
              <a:ext uri="{FF2B5EF4-FFF2-40B4-BE49-F238E27FC236}">
                <a16:creationId xmlns:a16="http://schemas.microsoft.com/office/drawing/2014/main" id="{6BB2FB5D-3AF4-444A-AD04-2B455FB9D6C4}"/>
              </a:ext>
            </a:extLst>
          </p:cNvPr>
          <p:cNvSpPr txBox="1">
            <a:spLocks/>
          </p:cNvSpPr>
          <p:nvPr/>
        </p:nvSpPr>
        <p:spPr>
          <a:xfrm>
            <a:off x="407368" y="6233518"/>
            <a:ext cx="9721080" cy="50785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CA" sz="2200" b="1" kern="0" dirty="0">
                <a:solidFill>
                  <a:schemeClr val="bg1"/>
                </a:solidFill>
                <a:latin typeface="+mn-lt"/>
              </a:rPr>
              <a:t>Photograph courtesy of FPInnovations</a:t>
            </a:r>
            <a:endParaRPr lang="it-IT" sz="2200" b="1" kern="0" dirty="0">
              <a:solidFill>
                <a:schemeClr val="bg1"/>
              </a:solidFill>
              <a:latin typeface="+mn-lt"/>
            </a:endParaRPr>
          </a:p>
        </p:txBody>
      </p:sp>
    </p:spTree>
    <p:extLst>
      <p:ext uri="{BB962C8B-B14F-4D97-AF65-F5344CB8AC3E}">
        <p14:creationId xmlns:p14="http://schemas.microsoft.com/office/powerpoint/2010/main" val="637234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AEECE9-F495-41EF-9293-8FDE606E3E9C}"/>
              </a:ext>
            </a:extLst>
          </p:cNvPr>
          <p:cNvSpPr/>
          <p:nvPr/>
        </p:nvSpPr>
        <p:spPr bwMode="auto">
          <a:xfrm>
            <a:off x="9580513" y="5427981"/>
            <a:ext cx="2601639" cy="147865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dirty="0"/>
          </a:p>
        </p:txBody>
      </p:sp>
      <p:pic>
        <p:nvPicPr>
          <p:cNvPr id="8" name="Picture 7">
            <a:extLst>
              <a:ext uri="{FF2B5EF4-FFF2-40B4-BE49-F238E27FC236}">
                <a16:creationId xmlns:a16="http://schemas.microsoft.com/office/drawing/2014/main" id="{51644AB7-C6C1-42B7-996E-3CD530C22D97}"/>
              </a:ext>
            </a:extLst>
          </p:cNvPr>
          <p:cNvPicPr/>
          <p:nvPr/>
        </p:nvPicPr>
        <p:blipFill>
          <a:blip r:embed="rId3">
            <a:extLst>
              <a:ext uri="{28A0092B-C50C-407E-A947-70E740481C1C}">
                <a14:useLocalDpi xmlns:a14="http://schemas.microsoft.com/office/drawing/2010/main" val="0"/>
              </a:ext>
            </a:extLst>
          </a:blip>
          <a:stretch>
            <a:fillRect/>
          </a:stretch>
        </p:blipFill>
        <p:spPr>
          <a:xfrm>
            <a:off x="0" y="-1"/>
            <a:ext cx="12182152" cy="9127661"/>
          </a:xfrm>
          <a:prstGeom prst="rect">
            <a:avLst/>
          </a:prstGeom>
        </p:spPr>
      </p:pic>
      <p:sp>
        <p:nvSpPr>
          <p:cNvPr id="6" name="Rectangle 5">
            <a:extLst>
              <a:ext uri="{FF2B5EF4-FFF2-40B4-BE49-F238E27FC236}">
                <a16:creationId xmlns:a16="http://schemas.microsoft.com/office/drawing/2014/main" id="{D981BA8B-AB11-4BC7-8C21-6B19ADA7EC22}"/>
              </a:ext>
            </a:extLst>
          </p:cNvPr>
          <p:cNvSpPr/>
          <p:nvPr/>
        </p:nvSpPr>
        <p:spPr bwMode="auto">
          <a:xfrm>
            <a:off x="-17060" y="437992"/>
            <a:ext cx="9785468" cy="1406832"/>
          </a:xfrm>
          <a:prstGeom prst="rect">
            <a:avLst/>
          </a:prstGeom>
          <a:solidFill>
            <a:srgbClr val="2D86C7">
              <a:alpha val="7764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9" name="Title 1">
            <a:extLst>
              <a:ext uri="{FF2B5EF4-FFF2-40B4-BE49-F238E27FC236}">
                <a16:creationId xmlns:a16="http://schemas.microsoft.com/office/drawing/2014/main" id="{0ABEF3AC-55E3-4938-AEBF-8BBF5A978D4F}"/>
              </a:ext>
            </a:extLst>
          </p:cNvPr>
          <p:cNvSpPr txBox="1">
            <a:spLocks/>
          </p:cNvSpPr>
          <p:nvPr/>
        </p:nvSpPr>
        <p:spPr>
          <a:xfrm>
            <a:off x="685800" y="701824"/>
            <a:ext cx="9298632" cy="114300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it-IT" sz="2200" b="1" kern="0" dirty="0">
                <a:solidFill>
                  <a:schemeClr val="bg1"/>
                </a:solidFill>
                <a:latin typeface="+mn-lt"/>
              </a:rPr>
              <a:t>2005 Kjollsaeter Bridge, Norway</a:t>
            </a:r>
          </a:p>
          <a:p>
            <a:pPr algn="l" eaLnBrk="1" hangingPunct="1"/>
            <a:r>
              <a:rPr lang="it-IT" sz="2200" b="1" kern="0" dirty="0">
                <a:solidFill>
                  <a:schemeClr val="bg1"/>
                </a:solidFill>
                <a:latin typeface="+mn-lt"/>
              </a:rPr>
              <a:t>145 m (45 m max), 100 tons (&gt;800 kN), glulam truss, conc deck</a:t>
            </a:r>
          </a:p>
        </p:txBody>
      </p:sp>
      <p:sp>
        <p:nvSpPr>
          <p:cNvPr id="11" name="Title 1">
            <a:extLst>
              <a:ext uri="{FF2B5EF4-FFF2-40B4-BE49-F238E27FC236}">
                <a16:creationId xmlns:a16="http://schemas.microsoft.com/office/drawing/2014/main" id="{42F35587-D8CF-4393-A8C0-FA0D88604FA5}"/>
              </a:ext>
            </a:extLst>
          </p:cNvPr>
          <p:cNvSpPr txBox="1">
            <a:spLocks/>
          </p:cNvSpPr>
          <p:nvPr/>
        </p:nvSpPr>
        <p:spPr>
          <a:xfrm>
            <a:off x="407368" y="6233518"/>
            <a:ext cx="9721080" cy="50785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CA" sz="2200" b="1" kern="0" dirty="0">
                <a:solidFill>
                  <a:schemeClr val="bg1"/>
                </a:solidFill>
                <a:latin typeface="+mn-lt"/>
              </a:rPr>
              <a:t>Photograph courtesy of FPInnovations</a:t>
            </a:r>
            <a:endParaRPr lang="it-IT" sz="2200" b="1" kern="0" dirty="0">
              <a:solidFill>
                <a:schemeClr val="bg1"/>
              </a:solidFill>
              <a:latin typeface="+mn-lt"/>
            </a:endParaRPr>
          </a:p>
        </p:txBody>
      </p:sp>
    </p:spTree>
    <p:extLst>
      <p:ext uri="{BB962C8B-B14F-4D97-AF65-F5344CB8AC3E}">
        <p14:creationId xmlns:p14="http://schemas.microsoft.com/office/powerpoint/2010/main" val="30891176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AEECE9-F495-41EF-9293-8FDE606E3E9C}"/>
              </a:ext>
            </a:extLst>
          </p:cNvPr>
          <p:cNvSpPr/>
          <p:nvPr/>
        </p:nvSpPr>
        <p:spPr bwMode="auto">
          <a:xfrm>
            <a:off x="9580513" y="5427981"/>
            <a:ext cx="2601639" cy="147865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dirty="0"/>
          </a:p>
        </p:txBody>
      </p:sp>
      <p:pic>
        <p:nvPicPr>
          <p:cNvPr id="8" name="Picture 7">
            <a:extLst>
              <a:ext uri="{FF2B5EF4-FFF2-40B4-BE49-F238E27FC236}">
                <a16:creationId xmlns:a16="http://schemas.microsoft.com/office/drawing/2014/main" id="{41A49DEA-30AB-4BDB-BDF5-73776F878788}"/>
              </a:ext>
            </a:extLst>
          </p:cNvPr>
          <p:cNvPicPr/>
          <p:nvPr/>
        </p:nvPicPr>
        <p:blipFill rotWithShape="1">
          <a:blip r:embed="rId3" cstate="screen">
            <a:extLst>
              <a:ext uri="{28A0092B-C50C-407E-A947-70E740481C1C}">
                <a14:useLocalDpi xmlns:a14="http://schemas.microsoft.com/office/drawing/2010/main" val="0"/>
              </a:ext>
            </a:extLst>
          </a:blip>
          <a:srcRect/>
          <a:stretch/>
        </p:blipFill>
        <p:spPr>
          <a:xfrm>
            <a:off x="0" y="-26512"/>
            <a:ext cx="12182152" cy="9307286"/>
          </a:xfrm>
          <a:prstGeom prst="rect">
            <a:avLst/>
          </a:prstGeom>
        </p:spPr>
      </p:pic>
      <p:sp>
        <p:nvSpPr>
          <p:cNvPr id="6" name="Rectangle 5">
            <a:extLst>
              <a:ext uri="{FF2B5EF4-FFF2-40B4-BE49-F238E27FC236}">
                <a16:creationId xmlns:a16="http://schemas.microsoft.com/office/drawing/2014/main" id="{24E8AB4F-2F4F-43E5-AF52-8ABC9297BAA4}"/>
              </a:ext>
            </a:extLst>
          </p:cNvPr>
          <p:cNvSpPr/>
          <p:nvPr/>
        </p:nvSpPr>
        <p:spPr bwMode="auto">
          <a:xfrm>
            <a:off x="-17060" y="437992"/>
            <a:ext cx="7553220" cy="1143000"/>
          </a:xfrm>
          <a:prstGeom prst="rect">
            <a:avLst/>
          </a:prstGeom>
          <a:solidFill>
            <a:srgbClr val="2D86C7">
              <a:alpha val="7764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9" name="Title 1">
            <a:extLst>
              <a:ext uri="{FF2B5EF4-FFF2-40B4-BE49-F238E27FC236}">
                <a16:creationId xmlns:a16="http://schemas.microsoft.com/office/drawing/2014/main" id="{E414F0CB-2B50-4460-8731-563870B0EBC9}"/>
              </a:ext>
            </a:extLst>
          </p:cNvPr>
          <p:cNvSpPr txBox="1">
            <a:spLocks/>
          </p:cNvSpPr>
          <p:nvPr/>
        </p:nvSpPr>
        <p:spPr>
          <a:xfrm>
            <a:off x="685800" y="701824"/>
            <a:ext cx="7772400" cy="114300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it-IT" sz="2200" b="1" kern="0" dirty="0">
                <a:solidFill>
                  <a:schemeClr val="bg1"/>
                </a:solidFill>
                <a:latin typeface="+mn-lt"/>
              </a:rPr>
              <a:t>2007 Skogsrud Bridge, Norway</a:t>
            </a:r>
          </a:p>
          <a:p>
            <a:pPr algn="l" eaLnBrk="1" hangingPunct="1"/>
            <a:r>
              <a:rPr lang="it-IT" sz="2200" b="1" kern="0" dirty="0">
                <a:solidFill>
                  <a:schemeClr val="bg1"/>
                </a:solidFill>
                <a:latin typeface="+mn-lt"/>
              </a:rPr>
              <a:t>37 m, glulam arch with stress-lam. glulam deck</a:t>
            </a:r>
          </a:p>
        </p:txBody>
      </p:sp>
      <p:sp>
        <p:nvSpPr>
          <p:cNvPr id="11" name="Title 1">
            <a:extLst>
              <a:ext uri="{FF2B5EF4-FFF2-40B4-BE49-F238E27FC236}">
                <a16:creationId xmlns:a16="http://schemas.microsoft.com/office/drawing/2014/main" id="{37E93A0A-F4B6-48E3-B4F3-7D3E65836EFB}"/>
              </a:ext>
            </a:extLst>
          </p:cNvPr>
          <p:cNvSpPr txBox="1">
            <a:spLocks/>
          </p:cNvSpPr>
          <p:nvPr/>
        </p:nvSpPr>
        <p:spPr>
          <a:xfrm>
            <a:off x="407368" y="6233518"/>
            <a:ext cx="9721080" cy="50785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CA" sz="2200" b="1" kern="0" dirty="0">
                <a:solidFill>
                  <a:schemeClr val="bg1"/>
                </a:solidFill>
                <a:latin typeface="+mn-lt"/>
              </a:rPr>
              <a:t>Photograph courtesy of FPInnovations</a:t>
            </a:r>
            <a:endParaRPr lang="it-IT" sz="2200" b="1" kern="0" dirty="0">
              <a:solidFill>
                <a:schemeClr val="bg1"/>
              </a:solidFill>
              <a:latin typeface="+mn-lt"/>
            </a:endParaRPr>
          </a:p>
        </p:txBody>
      </p:sp>
    </p:spTree>
    <p:extLst>
      <p:ext uri="{BB962C8B-B14F-4D97-AF65-F5344CB8AC3E}">
        <p14:creationId xmlns:p14="http://schemas.microsoft.com/office/powerpoint/2010/main" val="711799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B58213-7F7D-41E4-BBB5-7A2EAE3C46C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79001" y="1331700"/>
            <a:ext cx="4837079" cy="5526300"/>
          </a:xfrm>
          <a:prstGeom prst="rect">
            <a:avLst/>
          </a:prstGeom>
        </p:spPr>
      </p:pic>
      <p:sp>
        <p:nvSpPr>
          <p:cNvPr id="4" name="Rectangle 3">
            <a:extLst>
              <a:ext uri="{FF2B5EF4-FFF2-40B4-BE49-F238E27FC236}">
                <a16:creationId xmlns:a16="http://schemas.microsoft.com/office/drawing/2014/main" id="{DFE64F1F-3983-4BEF-AB65-805FEEAEAA0B}"/>
              </a:ext>
            </a:extLst>
          </p:cNvPr>
          <p:cNvSpPr/>
          <p:nvPr/>
        </p:nvSpPr>
        <p:spPr bwMode="auto">
          <a:xfrm>
            <a:off x="-17060" y="437992"/>
            <a:ext cx="6833140" cy="932328"/>
          </a:xfrm>
          <a:prstGeom prst="rect">
            <a:avLst/>
          </a:prstGeom>
          <a:solidFill>
            <a:srgbClr val="2D86C7">
              <a:alpha val="7764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6" name="Title 1">
            <a:extLst>
              <a:ext uri="{FF2B5EF4-FFF2-40B4-BE49-F238E27FC236}">
                <a16:creationId xmlns:a16="http://schemas.microsoft.com/office/drawing/2014/main" id="{F592087A-6C98-44B3-9F31-A0B3D7393FB6}"/>
              </a:ext>
            </a:extLst>
          </p:cNvPr>
          <p:cNvSpPr txBox="1">
            <a:spLocks/>
          </p:cNvSpPr>
          <p:nvPr/>
        </p:nvSpPr>
        <p:spPr>
          <a:xfrm>
            <a:off x="685800" y="701824"/>
            <a:ext cx="7772400" cy="114300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it-IT" sz="2200" b="1" kern="0" dirty="0">
                <a:solidFill>
                  <a:schemeClr val="bg1"/>
                </a:solidFill>
                <a:latin typeface="+mn-lt"/>
              </a:rPr>
              <a:t>2014 – CAN/CSA O86-14</a:t>
            </a:r>
          </a:p>
        </p:txBody>
      </p:sp>
      <p:sp>
        <p:nvSpPr>
          <p:cNvPr id="7" name="Title 4">
            <a:extLst>
              <a:ext uri="{FF2B5EF4-FFF2-40B4-BE49-F238E27FC236}">
                <a16:creationId xmlns:a16="http://schemas.microsoft.com/office/drawing/2014/main" id="{9CC2CC2E-D0F8-4775-9C92-6E6D2F323361}"/>
              </a:ext>
            </a:extLst>
          </p:cNvPr>
          <p:cNvSpPr txBox="1">
            <a:spLocks/>
          </p:cNvSpPr>
          <p:nvPr/>
        </p:nvSpPr>
        <p:spPr bwMode="auto">
          <a:xfrm>
            <a:off x="9925879" y="0"/>
            <a:ext cx="2266122"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Reference Materials</a:t>
            </a:r>
          </a:p>
        </p:txBody>
      </p:sp>
    </p:spTree>
    <p:extLst>
      <p:ext uri="{BB962C8B-B14F-4D97-AF65-F5344CB8AC3E}">
        <p14:creationId xmlns:p14="http://schemas.microsoft.com/office/powerpoint/2010/main" val="33263623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AEECE9-F495-41EF-9293-8FDE606E3E9C}"/>
              </a:ext>
            </a:extLst>
          </p:cNvPr>
          <p:cNvSpPr/>
          <p:nvPr/>
        </p:nvSpPr>
        <p:spPr bwMode="auto">
          <a:xfrm>
            <a:off x="9580513" y="5427981"/>
            <a:ext cx="2601639" cy="147865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dirty="0"/>
          </a:p>
        </p:txBody>
      </p:sp>
      <p:pic>
        <p:nvPicPr>
          <p:cNvPr id="6" name="Picture 5">
            <a:extLst>
              <a:ext uri="{FF2B5EF4-FFF2-40B4-BE49-F238E27FC236}">
                <a16:creationId xmlns:a16="http://schemas.microsoft.com/office/drawing/2014/main" id="{62C43030-9769-4CC7-BB52-26D1F7EBC680}"/>
              </a:ext>
            </a:extLst>
          </p:cNvPr>
          <p:cNvPicPr/>
          <p:nvPr/>
        </p:nvPicPr>
        <p:blipFill>
          <a:blip r:embed="rId3">
            <a:extLst>
              <a:ext uri="{28A0092B-C50C-407E-A947-70E740481C1C}">
                <a14:useLocalDpi xmlns:a14="http://schemas.microsoft.com/office/drawing/2010/main" val="0"/>
              </a:ext>
            </a:extLst>
          </a:blip>
          <a:stretch>
            <a:fillRect/>
          </a:stretch>
        </p:blipFill>
        <p:spPr>
          <a:xfrm>
            <a:off x="0" y="-2259784"/>
            <a:ext cx="12192000" cy="9117784"/>
          </a:xfrm>
          <a:prstGeom prst="rect">
            <a:avLst/>
          </a:prstGeom>
        </p:spPr>
      </p:pic>
      <p:sp>
        <p:nvSpPr>
          <p:cNvPr id="8" name="Rectangle 7">
            <a:extLst>
              <a:ext uri="{FF2B5EF4-FFF2-40B4-BE49-F238E27FC236}">
                <a16:creationId xmlns:a16="http://schemas.microsoft.com/office/drawing/2014/main" id="{7CD0B141-73FE-45FC-94C5-E03090DA33B2}"/>
              </a:ext>
            </a:extLst>
          </p:cNvPr>
          <p:cNvSpPr/>
          <p:nvPr/>
        </p:nvSpPr>
        <p:spPr bwMode="auto">
          <a:xfrm>
            <a:off x="-17060" y="437992"/>
            <a:ext cx="9065388" cy="1143000"/>
          </a:xfrm>
          <a:prstGeom prst="rect">
            <a:avLst/>
          </a:prstGeom>
          <a:solidFill>
            <a:srgbClr val="2D86C7">
              <a:alpha val="77647"/>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9" name="Title 1">
            <a:extLst>
              <a:ext uri="{FF2B5EF4-FFF2-40B4-BE49-F238E27FC236}">
                <a16:creationId xmlns:a16="http://schemas.microsoft.com/office/drawing/2014/main" id="{0D0CBEF8-B96C-43A2-8840-14C1A37E854C}"/>
              </a:ext>
            </a:extLst>
          </p:cNvPr>
          <p:cNvSpPr txBox="1">
            <a:spLocks/>
          </p:cNvSpPr>
          <p:nvPr/>
        </p:nvSpPr>
        <p:spPr>
          <a:xfrm>
            <a:off x="685800" y="701824"/>
            <a:ext cx="8578552" cy="114300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it-IT" sz="2200" b="1" kern="0" dirty="0">
                <a:solidFill>
                  <a:schemeClr val="bg1"/>
                </a:solidFill>
                <a:latin typeface="+mn-lt"/>
              </a:rPr>
              <a:t>2012 Tretten Bridge, Norway</a:t>
            </a:r>
          </a:p>
          <a:p>
            <a:pPr algn="l" eaLnBrk="1" hangingPunct="1"/>
            <a:r>
              <a:rPr lang="it-IT" sz="2200" b="1" kern="0" dirty="0">
                <a:solidFill>
                  <a:schemeClr val="bg1"/>
                </a:solidFill>
                <a:latin typeface="+mn-lt"/>
              </a:rPr>
              <a:t>70 m longest span, glulam truss, stress-lam. glulam deck</a:t>
            </a:r>
          </a:p>
        </p:txBody>
      </p:sp>
      <p:sp>
        <p:nvSpPr>
          <p:cNvPr id="11" name="Title 1">
            <a:extLst>
              <a:ext uri="{FF2B5EF4-FFF2-40B4-BE49-F238E27FC236}">
                <a16:creationId xmlns:a16="http://schemas.microsoft.com/office/drawing/2014/main" id="{6B132C07-9420-4E49-9987-04FE29A813C9}"/>
              </a:ext>
            </a:extLst>
          </p:cNvPr>
          <p:cNvSpPr txBox="1">
            <a:spLocks/>
          </p:cNvSpPr>
          <p:nvPr/>
        </p:nvSpPr>
        <p:spPr>
          <a:xfrm>
            <a:off x="407368" y="6233518"/>
            <a:ext cx="9721080" cy="507850"/>
          </a:xfrm>
          <a:prstGeom prst="rect">
            <a:avLst/>
          </a:prstGeom>
        </p:spPr>
        <p:txBody>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CA" sz="2200" b="1" kern="0" dirty="0">
                <a:solidFill>
                  <a:schemeClr val="bg1"/>
                </a:solidFill>
                <a:latin typeface="+mn-lt"/>
              </a:rPr>
              <a:t>Photograph courtesy of FPInnovations</a:t>
            </a:r>
            <a:endParaRPr lang="it-IT" sz="2200" b="1" kern="0" dirty="0">
              <a:solidFill>
                <a:schemeClr val="bg1"/>
              </a:solidFill>
              <a:latin typeface="+mn-lt"/>
            </a:endParaRPr>
          </a:p>
        </p:txBody>
      </p:sp>
    </p:spTree>
    <p:extLst>
      <p:ext uri="{BB962C8B-B14F-4D97-AF65-F5344CB8AC3E}">
        <p14:creationId xmlns:p14="http://schemas.microsoft.com/office/powerpoint/2010/main" val="29929341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884AB1A-873A-C940-BA77-C883653E1A85}"/>
              </a:ext>
            </a:extLst>
          </p:cNvPr>
          <p:cNvSpPr txBox="1">
            <a:spLocks/>
          </p:cNvSpPr>
          <p:nvPr/>
        </p:nvSpPr>
        <p:spPr>
          <a:xfrm>
            <a:off x="1127448" y="1628799"/>
            <a:ext cx="8134672" cy="3666531"/>
          </a:xfrm>
          <a:prstGeom prst="rect">
            <a:avLst/>
          </a:prstGeom>
        </p:spPr>
        <p:txBody>
          <a:bodyPr/>
          <a:lstStyle>
            <a:lvl1pPr algn="l" rtl="0" fontAlgn="base">
              <a:spcBef>
                <a:spcPct val="0"/>
              </a:spcBef>
              <a:spcAft>
                <a:spcPct val="0"/>
              </a:spcAft>
              <a:defRPr sz="2200">
                <a:solidFill>
                  <a:srgbClr val="2D86C7"/>
                </a:solidFill>
                <a:latin typeface="+mn-lt"/>
                <a:ea typeface="+mj-ea"/>
                <a:cs typeface="Arial" panose="020B0604020202020204" pitchFamily="34" charset="0"/>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lnSpc>
                <a:spcPts val="4040"/>
              </a:lnSpc>
            </a:pPr>
            <a:r>
              <a:rPr lang="en-CA" sz="1800" b="1" dirty="0">
                <a:solidFill>
                  <a:srgbClr val="00314A"/>
                </a:solidFill>
              </a:rPr>
              <a:t>OVERVIEW OF TOPICS</a:t>
            </a:r>
          </a:p>
          <a:p>
            <a:pPr eaLnBrk="1" hangingPunct="1">
              <a:lnSpc>
                <a:spcPts val="4040"/>
              </a:lnSpc>
            </a:pPr>
            <a:endParaRPr lang="en-CA" sz="2400" b="1" dirty="0">
              <a:solidFill>
                <a:srgbClr val="00314A"/>
              </a:solidFill>
            </a:endParaRPr>
          </a:p>
          <a:p>
            <a:pPr eaLnBrk="1" hangingPunct="1">
              <a:lnSpc>
                <a:spcPts val="4040"/>
              </a:lnSpc>
            </a:pPr>
            <a:r>
              <a:rPr lang="en-CA" sz="2400" dirty="0"/>
              <a:t>Reference Materials</a:t>
            </a:r>
          </a:p>
          <a:p>
            <a:pPr eaLnBrk="1" hangingPunct="1">
              <a:lnSpc>
                <a:spcPts val="4040"/>
              </a:lnSpc>
            </a:pPr>
            <a:r>
              <a:rPr lang="en-CA" sz="2400" kern="0" dirty="0"/>
              <a:t>Wood Materials</a:t>
            </a:r>
          </a:p>
          <a:p>
            <a:pPr eaLnBrk="1" hangingPunct="1">
              <a:lnSpc>
                <a:spcPts val="4040"/>
              </a:lnSpc>
            </a:pPr>
            <a:r>
              <a:rPr lang="en-CA" sz="2400" kern="0" dirty="0"/>
              <a:t>Bridge Systems and Sample Bridges</a:t>
            </a:r>
          </a:p>
          <a:p>
            <a:pPr eaLnBrk="1" hangingPunct="1">
              <a:lnSpc>
                <a:spcPts val="4040"/>
              </a:lnSpc>
            </a:pPr>
            <a:r>
              <a:rPr lang="en-CA" sz="2400" b="1" kern="0" dirty="0"/>
              <a:t>Durability Considerations</a:t>
            </a:r>
          </a:p>
          <a:p>
            <a:pPr eaLnBrk="1" hangingPunct="1">
              <a:lnSpc>
                <a:spcPts val="4040"/>
              </a:lnSpc>
            </a:pPr>
            <a:r>
              <a:rPr lang="en-CA" sz="2400" kern="0" dirty="0"/>
              <a:t>Design Example</a:t>
            </a:r>
            <a:endParaRPr lang="en-US" sz="2400" kern="0" dirty="0"/>
          </a:p>
        </p:txBody>
      </p:sp>
      <p:pic>
        <p:nvPicPr>
          <p:cNvPr id="4" name="Picture 3">
            <a:extLst>
              <a:ext uri="{FF2B5EF4-FFF2-40B4-BE49-F238E27FC236}">
                <a16:creationId xmlns:a16="http://schemas.microsoft.com/office/drawing/2014/main" id="{FDAEF6E7-5E25-43C1-907D-751F8DA39A7F}"/>
              </a:ext>
            </a:extLst>
          </p:cNvPr>
          <p:cNvPicPr/>
          <p:nvPr/>
        </p:nvPicPr>
        <p:blipFill rotWithShape="1">
          <a:blip r:embed="rId3" cstate="screen">
            <a:extLst>
              <a:ext uri="{28A0092B-C50C-407E-A947-70E740481C1C}">
                <a14:useLocalDpi xmlns:a14="http://schemas.microsoft.com/office/drawing/2010/main" val="0"/>
              </a:ext>
            </a:extLst>
          </a:blip>
          <a:srcRect/>
          <a:stretch/>
        </p:blipFill>
        <p:spPr>
          <a:xfrm>
            <a:off x="8256240" y="0"/>
            <a:ext cx="3935760" cy="6858000"/>
          </a:xfrm>
          <a:prstGeom prst="rect">
            <a:avLst/>
          </a:prstGeom>
        </p:spPr>
      </p:pic>
    </p:spTree>
    <p:extLst>
      <p:ext uri="{BB962C8B-B14F-4D97-AF65-F5344CB8AC3E}">
        <p14:creationId xmlns:p14="http://schemas.microsoft.com/office/powerpoint/2010/main" val="2504151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616D3A-EC30-48E4-BA4F-4A306CCDCAC1}"/>
              </a:ext>
            </a:extLst>
          </p:cNvPr>
          <p:cNvSpPr/>
          <p:nvPr/>
        </p:nvSpPr>
        <p:spPr bwMode="auto">
          <a:xfrm>
            <a:off x="9471025" y="4869160"/>
            <a:ext cx="2601639" cy="190143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dirty="0"/>
          </a:p>
        </p:txBody>
      </p:sp>
      <p:sp>
        <p:nvSpPr>
          <p:cNvPr id="9" name="Text Box 2">
            <a:extLst>
              <a:ext uri="{FF2B5EF4-FFF2-40B4-BE49-F238E27FC236}">
                <a16:creationId xmlns:a16="http://schemas.microsoft.com/office/drawing/2014/main" id="{57C591EE-C741-4100-83A0-D4C0E68BB303}"/>
              </a:ext>
            </a:extLst>
          </p:cNvPr>
          <p:cNvSpPr txBox="1">
            <a:spLocks noChangeArrowheads="1"/>
          </p:cNvSpPr>
          <p:nvPr/>
        </p:nvSpPr>
        <p:spPr bwMode="auto">
          <a:xfrm>
            <a:off x="718619" y="260648"/>
            <a:ext cx="9720298" cy="212365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en-US"/>
            </a:defPPr>
            <a:lvl1pPr eaLnBrk="1" hangingPunct="1">
              <a:defRPr sz="4400" kern="0">
                <a:solidFill>
                  <a:srgbClr val="2D86C7"/>
                </a:solidFill>
                <a:latin typeface="+mn-lt"/>
                <a:ea typeface="+mj-ea"/>
                <a:cs typeface="+mj-cs"/>
              </a:defRPr>
            </a:lvl1pPr>
            <a:lvl2pPr algn="ctr">
              <a:defRPr sz="4400">
                <a:solidFill>
                  <a:srgbClr val="2D86C7"/>
                </a:solidFill>
                <a:latin typeface="Rockwell" pitchFamily="84" charset="0"/>
              </a:defRPr>
            </a:lvl2pPr>
            <a:lvl3pPr algn="ctr">
              <a:defRPr sz="4400">
                <a:solidFill>
                  <a:srgbClr val="2D86C7"/>
                </a:solidFill>
                <a:latin typeface="Rockwell" pitchFamily="84" charset="0"/>
              </a:defRPr>
            </a:lvl3pPr>
            <a:lvl4pPr algn="ctr">
              <a:defRPr sz="4400">
                <a:solidFill>
                  <a:srgbClr val="2D86C7"/>
                </a:solidFill>
                <a:latin typeface="Rockwell" pitchFamily="84" charset="0"/>
              </a:defRPr>
            </a:lvl4pPr>
            <a:lvl5pPr algn="ctr">
              <a:defRPr sz="4400">
                <a:solidFill>
                  <a:srgbClr val="2D86C7"/>
                </a:solidFill>
                <a:latin typeface="Rockwell" pitchFamily="84" charset="0"/>
              </a:defRPr>
            </a:lvl5pPr>
            <a:lvl6pPr marL="457200" algn="ctr" fontAlgn="base">
              <a:spcBef>
                <a:spcPct val="0"/>
              </a:spcBef>
              <a:spcAft>
                <a:spcPct val="0"/>
              </a:spcAft>
              <a:defRPr sz="4400">
                <a:solidFill>
                  <a:srgbClr val="2D86C7"/>
                </a:solidFill>
                <a:latin typeface="Rockwell" pitchFamily="84" charset="0"/>
              </a:defRPr>
            </a:lvl6pPr>
            <a:lvl7pPr marL="914400" algn="ctr" fontAlgn="base">
              <a:spcBef>
                <a:spcPct val="0"/>
              </a:spcBef>
              <a:spcAft>
                <a:spcPct val="0"/>
              </a:spcAft>
              <a:defRPr sz="4400">
                <a:solidFill>
                  <a:srgbClr val="2D86C7"/>
                </a:solidFill>
                <a:latin typeface="Rockwell" pitchFamily="84" charset="0"/>
              </a:defRPr>
            </a:lvl7pPr>
            <a:lvl8pPr marL="1371600" algn="ctr" fontAlgn="base">
              <a:spcBef>
                <a:spcPct val="0"/>
              </a:spcBef>
              <a:spcAft>
                <a:spcPct val="0"/>
              </a:spcAft>
              <a:defRPr sz="4400">
                <a:solidFill>
                  <a:srgbClr val="2D86C7"/>
                </a:solidFill>
                <a:latin typeface="Rockwell" pitchFamily="84" charset="0"/>
              </a:defRPr>
            </a:lvl8pPr>
            <a:lvl9pPr marL="1828800" algn="ctr" fontAlgn="base">
              <a:spcBef>
                <a:spcPct val="0"/>
              </a:spcBef>
              <a:spcAft>
                <a:spcPct val="0"/>
              </a:spcAft>
              <a:defRPr sz="4400">
                <a:solidFill>
                  <a:srgbClr val="2D86C7"/>
                </a:solidFill>
                <a:latin typeface="Rockwell" pitchFamily="84" charset="0"/>
              </a:defRPr>
            </a:lvl9pPr>
          </a:lstStyle>
          <a:p>
            <a:r>
              <a:rPr lang="en-CA" altLang="en-US" dirty="0"/>
              <a:t>Durability Considerations</a:t>
            </a:r>
            <a:endParaRPr lang="en-US" dirty="0"/>
          </a:p>
        </p:txBody>
      </p:sp>
      <p:sp>
        <p:nvSpPr>
          <p:cNvPr id="6" name="Content Placeholder 2">
            <a:extLst>
              <a:ext uri="{FF2B5EF4-FFF2-40B4-BE49-F238E27FC236}">
                <a16:creationId xmlns:a16="http://schemas.microsoft.com/office/drawing/2014/main" id="{74C78D88-C1F6-4E7F-A846-422A55DD6271}"/>
              </a:ext>
            </a:extLst>
          </p:cNvPr>
          <p:cNvSpPr txBox="1">
            <a:spLocks/>
          </p:cNvSpPr>
          <p:nvPr/>
        </p:nvSpPr>
        <p:spPr bwMode="auto">
          <a:xfrm>
            <a:off x="1127447" y="2060848"/>
            <a:ext cx="10345933"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Tx/>
              <a:buNone/>
              <a:defRPr sz="3200">
                <a:solidFill>
                  <a:schemeClr val="bg2"/>
                </a:solidFill>
                <a:latin typeface="+mn-lt"/>
                <a:ea typeface="+mn-ea"/>
                <a:cs typeface="+mn-cs"/>
              </a:defRPr>
            </a:lvl1pPr>
            <a:lvl2pPr marL="742950" indent="-285750" algn="l" rtl="0" fontAlgn="base">
              <a:spcBef>
                <a:spcPct val="20000"/>
              </a:spcBef>
              <a:spcAft>
                <a:spcPct val="0"/>
              </a:spcAft>
              <a:buChar char="–"/>
              <a:defRPr sz="2800">
                <a:solidFill>
                  <a:schemeClr val="bg2"/>
                </a:solidFill>
                <a:latin typeface="+mn-lt"/>
                <a:ea typeface="+mn-ea"/>
              </a:defRPr>
            </a:lvl2pPr>
            <a:lvl3pPr marL="1143000" indent="-228600" algn="l" rtl="0" fontAlgn="base">
              <a:spcBef>
                <a:spcPct val="20000"/>
              </a:spcBef>
              <a:spcAft>
                <a:spcPct val="0"/>
              </a:spcAft>
              <a:buChar char="•"/>
              <a:defRPr sz="2400">
                <a:solidFill>
                  <a:schemeClr val="bg2"/>
                </a:solidFill>
                <a:latin typeface="+mn-lt"/>
                <a:ea typeface="+mn-ea"/>
              </a:defRPr>
            </a:lvl3pPr>
            <a:lvl4pPr marL="1600200" indent="-228600" algn="l" rtl="0" fontAlgn="base">
              <a:spcBef>
                <a:spcPct val="20000"/>
              </a:spcBef>
              <a:spcAft>
                <a:spcPct val="0"/>
              </a:spcAft>
              <a:buChar char="–"/>
              <a:defRPr sz="2000">
                <a:solidFill>
                  <a:schemeClr val="bg2"/>
                </a:solidFill>
                <a:latin typeface="+mn-lt"/>
                <a:ea typeface="+mn-ea"/>
              </a:defRPr>
            </a:lvl4pPr>
            <a:lvl5pPr marL="2057400" indent="-228600" algn="l" rtl="0" fontAlgn="base">
              <a:spcBef>
                <a:spcPct val="20000"/>
              </a:spcBef>
              <a:spcAft>
                <a:spcPct val="0"/>
              </a:spcAft>
              <a:buChar char="»"/>
              <a:defRPr sz="2000">
                <a:solidFill>
                  <a:schemeClr val="bg2"/>
                </a:solidFill>
                <a:latin typeface="+mn-lt"/>
                <a:ea typeface="+mn-ea"/>
              </a:defRPr>
            </a:lvl5pPr>
            <a:lvl6pPr marL="2514600" indent="-228600" algn="l" rtl="0" fontAlgn="base">
              <a:spcBef>
                <a:spcPct val="20000"/>
              </a:spcBef>
              <a:spcAft>
                <a:spcPct val="0"/>
              </a:spcAft>
              <a:buChar char="»"/>
              <a:defRPr sz="2000">
                <a:solidFill>
                  <a:schemeClr val="bg2"/>
                </a:solidFill>
                <a:latin typeface="+mn-lt"/>
                <a:ea typeface="+mn-ea"/>
              </a:defRPr>
            </a:lvl6pPr>
            <a:lvl7pPr marL="2971800" indent="-228600" algn="l" rtl="0" fontAlgn="base">
              <a:spcBef>
                <a:spcPct val="20000"/>
              </a:spcBef>
              <a:spcAft>
                <a:spcPct val="0"/>
              </a:spcAft>
              <a:buChar char="»"/>
              <a:defRPr sz="2000">
                <a:solidFill>
                  <a:schemeClr val="bg2"/>
                </a:solidFill>
                <a:latin typeface="+mn-lt"/>
                <a:ea typeface="+mn-ea"/>
              </a:defRPr>
            </a:lvl7pPr>
            <a:lvl8pPr marL="3429000" indent="-228600" algn="l" rtl="0" fontAlgn="base">
              <a:spcBef>
                <a:spcPct val="20000"/>
              </a:spcBef>
              <a:spcAft>
                <a:spcPct val="0"/>
              </a:spcAft>
              <a:buChar char="»"/>
              <a:defRPr sz="2000">
                <a:solidFill>
                  <a:schemeClr val="bg2"/>
                </a:solidFill>
                <a:latin typeface="+mn-lt"/>
                <a:ea typeface="+mn-ea"/>
              </a:defRPr>
            </a:lvl8pPr>
            <a:lvl9pPr marL="3886200" indent="-228600" algn="l" rtl="0" fontAlgn="base">
              <a:spcBef>
                <a:spcPct val="20000"/>
              </a:spcBef>
              <a:spcAft>
                <a:spcPct val="0"/>
              </a:spcAft>
              <a:buChar char="»"/>
              <a:defRPr sz="2000">
                <a:solidFill>
                  <a:schemeClr val="bg2"/>
                </a:solidFill>
                <a:latin typeface="+mn-lt"/>
                <a:ea typeface="+mn-ea"/>
              </a:defRPr>
            </a:lvl9pPr>
          </a:lstStyle>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Protection by design</a:t>
            </a:r>
          </a:p>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Preservative treatment</a:t>
            </a:r>
          </a:p>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Replaceable elements</a:t>
            </a:r>
          </a:p>
        </p:txBody>
      </p:sp>
      <p:pic>
        <p:nvPicPr>
          <p:cNvPr id="5" name="Picture 4">
            <a:extLst>
              <a:ext uri="{FF2B5EF4-FFF2-40B4-BE49-F238E27FC236}">
                <a16:creationId xmlns:a16="http://schemas.microsoft.com/office/drawing/2014/main" id="{9F88CCBB-1DFA-4195-8D4F-754932F63DA4}"/>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8" name="Title 4">
            <a:extLst>
              <a:ext uri="{FF2B5EF4-FFF2-40B4-BE49-F238E27FC236}">
                <a16:creationId xmlns:a16="http://schemas.microsoft.com/office/drawing/2014/main" id="{17F3DBA3-5BDA-475F-BFE9-4AD714C29AC8}"/>
              </a:ext>
            </a:extLst>
          </p:cNvPr>
          <p:cNvSpPr txBox="1">
            <a:spLocks/>
          </p:cNvSpPr>
          <p:nvPr/>
        </p:nvSpPr>
        <p:spPr bwMode="auto">
          <a:xfrm>
            <a:off x="9660835" y="0"/>
            <a:ext cx="2531166"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Durability Considerations</a:t>
            </a:r>
          </a:p>
        </p:txBody>
      </p:sp>
    </p:spTree>
    <p:extLst>
      <p:ext uri="{BB962C8B-B14F-4D97-AF65-F5344CB8AC3E}">
        <p14:creationId xmlns:p14="http://schemas.microsoft.com/office/powerpoint/2010/main" val="32426571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616D3A-EC30-48E4-BA4F-4A306CCDCAC1}"/>
              </a:ext>
            </a:extLst>
          </p:cNvPr>
          <p:cNvSpPr/>
          <p:nvPr/>
        </p:nvSpPr>
        <p:spPr bwMode="auto">
          <a:xfrm>
            <a:off x="9471025" y="4869160"/>
            <a:ext cx="2601639" cy="190143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dirty="0"/>
          </a:p>
        </p:txBody>
      </p:sp>
      <p:sp>
        <p:nvSpPr>
          <p:cNvPr id="9" name="Text Box 2">
            <a:extLst>
              <a:ext uri="{FF2B5EF4-FFF2-40B4-BE49-F238E27FC236}">
                <a16:creationId xmlns:a16="http://schemas.microsoft.com/office/drawing/2014/main" id="{57C591EE-C741-4100-83A0-D4C0E68BB303}"/>
              </a:ext>
            </a:extLst>
          </p:cNvPr>
          <p:cNvSpPr txBox="1">
            <a:spLocks noChangeArrowheads="1"/>
          </p:cNvSpPr>
          <p:nvPr/>
        </p:nvSpPr>
        <p:spPr bwMode="auto">
          <a:xfrm>
            <a:off x="718618" y="260648"/>
            <a:ext cx="11354046" cy="212365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en-US"/>
            </a:defPPr>
            <a:lvl1pPr eaLnBrk="1" hangingPunct="1">
              <a:defRPr sz="4400" kern="0">
                <a:solidFill>
                  <a:srgbClr val="2D86C7"/>
                </a:solidFill>
                <a:latin typeface="+mn-lt"/>
                <a:ea typeface="+mj-ea"/>
                <a:cs typeface="+mj-cs"/>
              </a:defRPr>
            </a:lvl1pPr>
            <a:lvl2pPr algn="ctr">
              <a:defRPr sz="4400">
                <a:solidFill>
                  <a:srgbClr val="2D86C7"/>
                </a:solidFill>
                <a:latin typeface="Rockwell" pitchFamily="84" charset="0"/>
              </a:defRPr>
            </a:lvl2pPr>
            <a:lvl3pPr algn="ctr">
              <a:defRPr sz="4400">
                <a:solidFill>
                  <a:srgbClr val="2D86C7"/>
                </a:solidFill>
                <a:latin typeface="Rockwell" pitchFamily="84" charset="0"/>
              </a:defRPr>
            </a:lvl3pPr>
            <a:lvl4pPr algn="ctr">
              <a:defRPr sz="4400">
                <a:solidFill>
                  <a:srgbClr val="2D86C7"/>
                </a:solidFill>
                <a:latin typeface="Rockwell" pitchFamily="84" charset="0"/>
              </a:defRPr>
            </a:lvl4pPr>
            <a:lvl5pPr algn="ctr">
              <a:defRPr sz="4400">
                <a:solidFill>
                  <a:srgbClr val="2D86C7"/>
                </a:solidFill>
                <a:latin typeface="Rockwell" pitchFamily="84" charset="0"/>
              </a:defRPr>
            </a:lvl5pPr>
            <a:lvl6pPr marL="457200" algn="ctr" fontAlgn="base">
              <a:spcBef>
                <a:spcPct val="0"/>
              </a:spcBef>
              <a:spcAft>
                <a:spcPct val="0"/>
              </a:spcAft>
              <a:defRPr sz="4400">
                <a:solidFill>
                  <a:srgbClr val="2D86C7"/>
                </a:solidFill>
                <a:latin typeface="Rockwell" pitchFamily="84" charset="0"/>
              </a:defRPr>
            </a:lvl6pPr>
            <a:lvl7pPr marL="914400" algn="ctr" fontAlgn="base">
              <a:spcBef>
                <a:spcPct val="0"/>
              </a:spcBef>
              <a:spcAft>
                <a:spcPct val="0"/>
              </a:spcAft>
              <a:defRPr sz="4400">
                <a:solidFill>
                  <a:srgbClr val="2D86C7"/>
                </a:solidFill>
                <a:latin typeface="Rockwell" pitchFamily="84" charset="0"/>
              </a:defRPr>
            </a:lvl7pPr>
            <a:lvl8pPr marL="1371600" algn="ctr" fontAlgn="base">
              <a:spcBef>
                <a:spcPct val="0"/>
              </a:spcBef>
              <a:spcAft>
                <a:spcPct val="0"/>
              </a:spcAft>
              <a:defRPr sz="4400">
                <a:solidFill>
                  <a:srgbClr val="2D86C7"/>
                </a:solidFill>
                <a:latin typeface="Rockwell" pitchFamily="84" charset="0"/>
              </a:defRPr>
            </a:lvl8pPr>
            <a:lvl9pPr marL="1828800" algn="ctr" fontAlgn="base">
              <a:spcBef>
                <a:spcPct val="0"/>
              </a:spcBef>
              <a:spcAft>
                <a:spcPct val="0"/>
              </a:spcAft>
              <a:defRPr sz="4400">
                <a:solidFill>
                  <a:srgbClr val="2D86C7"/>
                </a:solidFill>
                <a:latin typeface="Rockwell" pitchFamily="84" charset="0"/>
              </a:defRPr>
            </a:lvl9pPr>
          </a:lstStyle>
          <a:p>
            <a:r>
              <a:rPr lang="en-CA" altLang="en-US" dirty="0"/>
              <a:t>Durability</a:t>
            </a:r>
          </a:p>
        </p:txBody>
      </p:sp>
      <p:sp>
        <p:nvSpPr>
          <p:cNvPr id="6" name="Content Placeholder 2">
            <a:extLst>
              <a:ext uri="{FF2B5EF4-FFF2-40B4-BE49-F238E27FC236}">
                <a16:creationId xmlns:a16="http://schemas.microsoft.com/office/drawing/2014/main" id="{74C78D88-C1F6-4E7F-A846-422A55DD6271}"/>
              </a:ext>
            </a:extLst>
          </p:cNvPr>
          <p:cNvSpPr txBox="1">
            <a:spLocks/>
          </p:cNvSpPr>
          <p:nvPr/>
        </p:nvSpPr>
        <p:spPr bwMode="auto">
          <a:xfrm>
            <a:off x="1127447" y="2060847"/>
            <a:ext cx="10345933" cy="47097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Tx/>
              <a:buNone/>
              <a:defRPr sz="3200">
                <a:solidFill>
                  <a:schemeClr val="bg2"/>
                </a:solidFill>
                <a:latin typeface="+mn-lt"/>
                <a:ea typeface="+mn-ea"/>
                <a:cs typeface="+mn-cs"/>
              </a:defRPr>
            </a:lvl1pPr>
            <a:lvl2pPr marL="742950" indent="-285750" algn="l" rtl="0" fontAlgn="base">
              <a:spcBef>
                <a:spcPct val="20000"/>
              </a:spcBef>
              <a:spcAft>
                <a:spcPct val="0"/>
              </a:spcAft>
              <a:buChar char="–"/>
              <a:defRPr sz="2800">
                <a:solidFill>
                  <a:schemeClr val="bg2"/>
                </a:solidFill>
                <a:latin typeface="+mn-lt"/>
                <a:ea typeface="+mn-ea"/>
              </a:defRPr>
            </a:lvl2pPr>
            <a:lvl3pPr marL="1143000" indent="-228600" algn="l" rtl="0" fontAlgn="base">
              <a:spcBef>
                <a:spcPct val="20000"/>
              </a:spcBef>
              <a:spcAft>
                <a:spcPct val="0"/>
              </a:spcAft>
              <a:buChar char="•"/>
              <a:defRPr sz="2400">
                <a:solidFill>
                  <a:schemeClr val="bg2"/>
                </a:solidFill>
                <a:latin typeface="+mn-lt"/>
                <a:ea typeface="+mn-ea"/>
              </a:defRPr>
            </a:lvl3pPr>
            <a:lvl4pPr marL="1600200" indent="-228600" algn="l" rtl="0" fontAlgn="base">
              <a:spcBef>
                <a:spcPct val="20000"/>
              </a:spcBef>
              <a:spcAft>
                <a:spcPct val="0"/>
              </a:spcAft>
              <a:buChar char="–"/>
              <a:defRPr sz="2000">
                <a:solidFill>
                  <a:schemeClr val="bg2"/>
                </a:solidFill>
                <a:latin typeface="+mn-lt"/>
                <a:ea typeface="+mn-ea"/>
              </a:defRPr>
            </a:lvl4pPr>
            <a:lvl5pPr marL="2057400" indent="-228600" algn="l" rtl="0" fontAlgn="base">
              <a:spcBef>
                <a:spcPct val="20000"/>
              </a:spcBef>
              <a:spcAft>
                <a:spcPct val="0"/>
              </a:spcAft>
              <a:buChar char="»"/>
              <a:defRPr sz="2000">
                <a:solidFill>
                  <a:schemeClr val="bg2"/>
                </a:solidFill>
                <a:latin typeface="+mn-lt"/>
                <a:ea typeface="+mn-ea"/>
              </a:defRPr>
            </a:lvl5pPr>
            <a:lvl6pPr marL="2514600" indent="-228600" algn="l" rtl="0" fontAlgn="base">
              <a:spcBef>
                <a:spcPct val="20000"/>
              </a:spcBef>
              <a:spcAft>
                <a:spcPct val="0"/>
              </a:spcAft>
              <a:buChar char="»"/>
              <a:defRPr sz="2000">
                <a:solidFill>
                  <a:schemeClr val="bg2"/>
                </a:solidFill>
                <a:latin typeface="+mn-lt"/>
                <a:ea typeface="+mn-ea"/>
              </a:defRPr>
            </a:lvl6pPr>
            <a:lvl7pPr marL="2971800" indent="-228600" algn="l" rtl="0" fontAlgn="base">
              <a:spcBef>
                <a:spcPct val="20000"/>
              </a:spcBef>
              <a:spcAft>
                <a:spcPct val="0"/>
              </a:spcAft>
              <a:buChar char="»"/>
              <a:defRPr sz="2000">
                <a:solidFill>
                  <a:schemeClr val="bg2"/>
                </a:solidFill>
                <a:latin typeface="+mn-lt"/>
                <a:ea typeface="+mn-ea"/>
              </a:defRPr>
            </a:lvl7pPr>
            <a:lvl8pPr marL="3429000" indent="-228600" algn="l" rtl="0" fontAlgn="base">
              <a:spcBef>
                <a:spcPct val="20000"/>
              </a:spcBef>
              <a:spcAft>
                <a:spcPct val="0"/>
              </a:spcAft>
              <a:buChar char="»"/>
              <a:defRPr sz="2000">
                <a:solidFill>
                  <a:schemeClr val="bg2"/>
                </a:solidFill>
                <a:latin typeface="+mn-lt"/>
                <a:ea typeface="+mn-ea"/>
              </a:defRPr>
            </a:lvl8pPr>
            <a:lvl9pPr marL="3886200" indent="-228600" algn="l" rtl="0" fontAlgn="base">
              <a:spcBef>
                <a:spcPct val="20000"/>
              </a:spcBef>
              <a:spcAft>
                <a:spcPct val="0"/>
              </a:spcAft>
              <a:buChar char="»"/>
              <a:defRPr sz="2000">
                <a:solidFill>
                  <a:schemeClr val="bg2"/>
                </a:solidFill>
                <a:latin typeface="+mn-lt"/>
                <a:ea typeface="+mn-ea"/>
              </a:defRPr>
            </a:lvl9pPr>
          </a:lstStyle>
          <a:p>
            <a:pPr algn="l" eaLnBrk="1" hangingPunct="1">
              <a:buClr>
                <a:srgbClr val="2D86C7"/>
              </a:buClr>
              <a:buSzPct val="150000"/>
            </a:pPr>
            <a:r>
              <a:rPr lang="en-CA" sz="2400" b="1" kern="0" dirty="0">
                <a:solidFill>
                  <a:srgbClr val="5B5B5B"/>
                </a:solidFill>
                <a:latin typeface="Century Gothic" pitchFamily="34" charset="0"/>
              </a:rPr>
              <a:t>Protection by design: </a:t>
            </a:r>
          </a:p>
          <a:p>
            <a:pPr marL="342900" indent="-342900" algn="l" eaLnBrk="1" hangingPunct="1">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With a roof</a:t>
            </a:r>
          </a:p>
          <a:p>
            <a:pPr marL="342900" indent="-342900" algn="l" eaLnBrk="1" hangingPunct="1">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Under a deck</a:t>
            </a:r>
          </a:p>
          <a:p>
            <a:pPr marL="342900" indent="-342900" algn="l" eaLnBrk="1" hangingPunct="1">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Attention to snow accumulation</a:t>
            </a:r>
          </a:p>
          <a:p>
            <a:pPr marL="342900" indent="-342900" algn="l" eaLnBrk="1" hangingPunct="1">
              <a:buClr>
                <a:srgbClr val="2D86C7"/>
              </a:buClr>
              <a:buSzPct val="150000"/>
              <a:buFont typeface="Arial" panose="020B0604020202020204" pitchFamily="34" charset="0"/>
              <a:buChar char="•"/>
            </a:pPr>
            <a:endParaRPr lang="en-CA" sz="2400" kern="0" dirty="0">
              <a:solidFill>
                <a:srgbClr val="5B5B5B"/>
              </a:solidFill>
              <a:latin typeface="Century Gothic" pitchFamily="34" charset="0"/>
            </a:endParaRPr>
          </a:p>
        </p:txBody>
      </p:sp>
      <p:pic>
        <p:nvPicPr>
          <p:cNvPr id="12" name="Picture 11">
            <a:extLst>
              <a:ext uri="{FF2B5EF4-FFF2-40B4-BE49-F238E27FC236}">
                <a16:creationId xmlns:a16="http://schemas.microsoft.com/office/drawing/2014/main" id="{2863C3DA-9A1E-41B2-8EB9-B3BA8CD60E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70096"/>
            <a:ext cx="4801318" cy="3037777"/>
          </a:xfrm>
          <a:prstGeom prst="rect">
            <a:avLst/>
          </a:prstGeom>
        </p:spPr>
      </p:pic>
      <p:pic>
        <p:nvPicPr>
          <p:cNvPr id="13" name="Picture 12">
            <a:extLst>
              <a:ext uri="{FF2B5EF4-FFF2-40B4-BE49-F238E27FC236}">
                <a16:creationId xmlns:a16="http://schemas.microsoft.com/office/drawing/2014/main" id="{9E08A307-8296-4A6D-9942-920B979943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1318" y="3875180"/>
            <a:ext cx="4304790" cy="3037777"/>
          </a:xfrm>
          <a:prstGeom prst="rect">
            <a:avLst/>
          </a:prstGeom>
        </p:spPr>
      </p:pic>
      <p:pic>
        <p:nvPicPr>
          <p:cNvPr id="2" name="Picture 1">
            <a:extLst>
              <a:ext uri="{FF2B5EF4-FFF2-40B4-BE49-F238E27FC236}">
                <a16:creationId xmlns:a16="http://schemas.microsoft.com/office/drawing/2014/main" id="{F18034EA-747F-48C4-A1D4-9C9E1CBDA393}"/>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8616279" y="3880264"/>
            <a:ext cx="3575721" cy="3037777"/>
          </a:xfrm>
          <a:prstGeom prst="rect">
            <a:avLst/>
          </a:prstGeom>
        </p:spPr>
      </p:pic>
      <p:sp>
        <p:nvSpPr>
          <p:cNvPr id="8" name="Title 4">
            <a:extLst>
              <a:ext uri="{FF2B5EF4-FFF2-40B4-BE49-F238E27FC236}">
                <a16:creationId xmlns:a16="http://schemas.microsoft.com/office/drawing/2014/main" id="{8C9E5477-35C0-47BA-BEA4-869557B38A5E}"/>
              </a:ext>
            </a:extLst>
          </p:cNvPr>
          <p:cNvSpPr txBox="1">
            <a:spLocks/>
          </p:cNvSpPr>
          <p:nvPr/>
        </p:nvSpPr>
        <p:spPr bwMode="auto">
          <a:xfrm>
            <a:off x="9660835" y="0"/>
            <a:ext cx="2531166"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Durability Considerations</a:t>
            </a:r>
          </a:p>
        </p:txBody>
      </p:sp>
    </p:spTree>
    <p:extLst>
      <p:ext uri="{BB962C8B-B14F-4D97-AF65-F5344CB8AC3E}">
        <p14:creationId xmlns:p14="http://schemas.microsoft.com/office/powerpoint/2010/main" val="34227159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616D3A-EC30-48E4-BA4F-4A306CCDCAC1}"/>
              </a:ext>
            </a:extLst>
          </p:cNvPr>
          <p:cNvSpPr/>
          <p:nvPr/>
        </p:nvSpPr>
        <p:spPr bwMode="auto">
          <a:xfrm>
            <a:off x="9471025" y="4869160"/>
            <a:ext cx="2601639" cy="190143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dirty="0"/>
          </a:p>
        </p:txBody>
      </p:sp>
      <p:sp>
        <p:nvSpPr>
          <p:cNvPr id="9" name="Text Box 2">
            <a:extLst>
              <a:ext uri="{FF2B5EF4-FFF2-40B4-BE49-F238E27FC236}">
                <a16:creationId xmlns:a16="http://schemas.microsoft.com/office/drawing/2014/main" id="{57C591EE-C741-4100-83A0-D4C0E68BB303}"/>
              </a:ext>
            </a:extLst>
          </p:cNvPr>
          <p:cNvSpPr txBox="1">
            <a:spLocks noChangeArrowheads="1"/>
          </p:cNvSpPr>
          <p:nvPr/>
        </p:nvSpPr>
        <p:spPr bwMode="auto">
          <a:xfrm>
            <a:off x="718618" y="260648"/>
            <a:ext cx="11354046" cy="212365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en-US"/>
            </a:defPPr>
            <a:lvl1pPr eaLnBrk="1" hangingPunct="1">
              <a:defRPr sz="4400" kern="0">
                <a:solidFill>
                  <a:srgbClr val="2D86C7"/>
                </a:solidFill>
                <a:latin typeface="+mn-lt"/>
                <a:ea typeface="+mj-ea"/>
                <a:cs typeface="+mj-cs"/>
              </a:defRPr>
            </a:lvl1pPr>
            <a:lvl2pPr algn="ctr">
              <a:defRPr sz="4400">
                <a:solidFill>
                  <a:srgbClr val="2D86C7"/>
                </a:solidFill>
                <a:latin typeface="Rockwell" pitchFamily="84" charset="0"/>
              </a:defRPr>
            </a:lvl2pPr>
            <a:lvl3pPr algn="ctr">
              <a:defRPr sz="4400">
                <a:solidFill>
                  <a:srgbClr val="2D86C7"/>
                </a:solidFill>
                <a:latin typeface="Rockwell" pitchFamily="84" charset="0"/>
              </a:defRPr>
            </a:lvl3pPr>
            <a:lvl4pPr algn="ctr">
              <a:defRPr sz="4400">
                <a:solidFill>
                  <a:srgbClr val="2D86C7"/>
                </a:solidFill>
                <a:latin typeface="Rockwell" pitchFamily="84" charset="0"/>
              </a:defRPr>
            </a:lvl4pPr>
            <a:lvl5pPr algn="ctr">
              <a:defRPr sz="4400">
                <a:solidFill>
                  <a:srgbClr val="2D86C7"/>
                </a:solidFill>
                <a:latin typeface="Rockwell" pitchFamily="84" charset="0"/>
              </a:defRPr>
            </a:lvl5pPr>
            <a:lvl6pPr marL="457200" algn="ctr" fontAlgn="base">
              <a:spcBef>
                <a:spcPct val="0"/>
              </a:spcBef>
              <a:spcAft>
                <a:spcPct val="0"/>
              </a:spcAft>
              <a:defRPr sz="4400">
                <a:solidFill>
                  <a:srgbClr val="2D86C7"/>
                </a:solidFill>
                <a:latin typeface="Rockwell" pitchFamily="84" charset="0"/>
              </a:defRPr>
            </a:lvl6pPr>
            <a:lvl7pPr marL="914400" algn="ctr" fontAlgn="base">
              <a:spcBef>
                <a:spcPct val="0"/>
              </a:spcBef>
              <a:spcAft>
                <a:spcPct val="0"/>
              </a:spcAft>
              <a:defRPr sz="4400">
                <a:solidFill>
                  <a:srgbClr val="2D86C7"/>
                </a:solidFill>
                <a:latin typeface="Rockwell" pitchFamily="84" charset="0"/>
              </a:defRPr>
            </a:lvl7pPr>
            <a:lvl8pPr marL="1371600" algn="ctr" fontAlgn="base">
              <a:spcBef>
                <a:spcPct val="0"/>
              </a:spcBef>
              <a:spcAft>
                <a:spcPct val="0"/>
              </a:spcAft>
              <a:defRPr sz="4400">
                <a:solidFill>
                  <a:srgbClr val="2D86C7"/>
                </a:solidFill>
                <a:latin typeface="Rockwell" pitchFamily="84" charset="0"/>
              </a:defRPr>
            </a:lvl8pPr>
            <a:lvl9pPr marL="1828800" algn="ctr" fontAlgn="base">
              <a:spcBef>
                <a:spcPct val="0"/>
              </a:spcBef>
              <a:spcAft>
                <a:spcPct val="0"/>
              </a:spcAft>
              <a:defRPr sz="4400">
                <a:solidFill>
                  <a:srgbClr val="2D86C7"/>
                </a:solidFill>
                <a:latin typeface="Rockwell" pitchFamily="84" charset="0"/>
              </a:defRPr>
            </a:lvl9pPr>
          </a:lstStyle>
          <a:p>
            <a:r>
              <a:rPr lang="en-CA" altLang="en-US"/>
              <a:t>Durability</a:t>
            </a:r>
          </a:p>
        </p:txBody>
      </p:sp>
      <p:sp>
        <p:nvSpPr>
          <p:cNvPr id="6" name="Content Placeholder 2">
            <a:extLst>
              <a:ext uri="{FF2B5EF4-FFF2-40B4-BE49-F238E27FC236}">
                <a16:creationId xmlns:a16="http://schemas.microsoft.com/office/drawing/2014/main" id="{74C78D88-C1F6-4E7F-A846-422A55DD6271}"/>
              </a:ext>
            </a:extLst>
          </p:cNvPr>
          <p:cNvSpPr txBox="1">
            <a:spLocks/>
          </p:cNvSpPr>
          <p:nvPr/>
        </p:nvSpPr>
        <p:spPr bwMode="auto">
          <a:xfrm>
            <a:off x="1127447" y="1743593"/>
            <a:ext cx="10801201" cy="47097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Tx/>
              <a:buNone/>
              <a:defRPr sz="3200">
                <a:solidFill>
                  <a:schemeClr val="bg2"/>
                </a:solidFill>
                <a:latin typeface="+mn-lt"/>
                <a:ea typeface="+mn-ea"/>
                <a:cs typeface="+mn-cs"/>
              </a:defRPr>
            </a:lvl1pPr>
            <a:lvl2pPr marL="742950" indent="-285750" algn="l" rtl="0" fontAlgn="base">
              <a:spcBef>
                <a:spcPct val="20000"/>
              </a:spcBef>
              <a:spcAft>
                <a:spcPct val="0"/>
              </a:spcAft>
              <a:buChar char="–"/>
              <a:defRPr sz="2800">
                <a:solidFill>
                  <a:schemeClr val="bg2"/>
                </a:solidFill>
                <a:latin typeface="+mn-lt"/>
                <a:ea typeface="+mn-ea"/>
              </a:defRPr>
            </a:lvl2pPr>
            <a:lvl3pPr marL="1143000" indent="-228600" algn="l" rtl="0" fontAlgn="base">
              <a:spcBef>
                <a:spcPct val="20000"/>
              </a:spcBef>
              <a:spcAft>
                <a:spcPct val="0"/>
              </a:spcAft>
              <a:buChar char="•"/>
              <a:defRPr sz="2400">
                <a:solidFill>
                  <a:schemeClr val="bg2"/>
                </a:solidFill>
                <a:latin typeface="+mn-lt"/>
                <a:ea typeface="+mn-ea"/>
              </a:defRPr>
            </a:lvl3pPr>
            <a:lvl4pPr marL="1600200" indent="-228600" algn="l" rtl="0" fontAlgn="base">
              <a:spcBef>
                <a:spcPct val="20000"/>
              </a:spcBef>
              <a:spcAft>
                <a:spcPct val="0"/>
              </a:spcAft>
              <a:buChar char="–"/>
              <a:defRPr sz="2000">
                <a:solidFill>
                  <a:schemeClr val="bg2"/>
                </a:solidFill>
                <a:latin typeface="+mn-lt"/>
                <a:ea typeface="+mn-ea"/>
              </a:defRPr>
            </a:lvl4pPr>
            <a:lvl5pPr marL="2057400" indent="-228600" algn="l" rtl="0" fontAlgn="base">
              <a:spcBef>
                <a:spcPct val="20000"/>
              </a:spcBef>
              <a:spcAft>
                <a:spcPct val="0"/>
              </a:spcAft>
              <a:buChar char="»"/>
              <a:defRPr sz="2000">
                <a:solidFill>
                  <a:schemeClr val="bg2"/>
                </a:solidFill>
                <a:latin typeface="+mn-lt"/>
                <a:ea typeface="+mn-ea"/>
              </a:defRPr>
            </a:lvl5pPr>
            <a:lvl6pPr marL="2514600" indent="-228600" algn="l" rtl="0" fontAlgn="base">
              <a:spcBef>
                <a:spcPct val="20000"/>
              </a:spcBef>
              <a:spcAft>
                <a:spcPct val="0"/>
              </a:spcAft>
              <a:buChar char="»"/>
              <a:defRPr sz="2000">
                <a:solidFill>
                  <a:schemeClr val="bg2"/>
                </a:solidFill>
                <a:latin typeface="+mn-lt"/>
                <a:ea typeface="+mn-ea"/>
              </a:defRPr>
            </a:lvl6pPr>
            <a:lvl7pPr marL="2971800" indent="-228600" algn="l" rtl="0" fontAlgn="base">
              <a:spcBef>
                <a:spcPct val="20000"/>
              </a:spcBef>
              <a:spcAft>
                <a:spcPct val="0"/>
              </a:spcAft>
              <a:buChar char="»"/>
              <a:defRPr sz="2000">
                <a:solidFill>
                  <a:schemeClr val="bg2"/>
                </a:solidFill>
                <a:latin typeface="+mn-lt"/>
                <a:ea typeface="+mn-ea"/>
              </a:defRPr>
            </a:lvl7pPr>
            <a:lvl8pPr marL="3429000" indent="-228600" algn="l" rtl="0" fontAlgn="base">
              <a:spcBef>
                <a:spcPct val="20000"/>
              </a:spcBef>
              <a:spcAft>
                <a:spcPct val="0"/>
              </a:spcAft>
              <a:buChar char="»"/>
              <a:defRPr sz="2000">
                <a:solidFill>
                  <a:schemeClr val="bg2"/>
                </a:solidFill>
                <a:latin typeface="+mn-lt"/>
                <a:ea typeface="+mn-ea"/>
              </a:defRPr>
            </a:lvl8pPr>
            <a:lvl9pPr marL="3886200" indent="-228600" algn="l" rtl="0" fontAlgn="base">
              <a:spcBef>
                <a:spcPct val="20000"/>
              </a:spcBef>
              <a:spcAft>
                <a:spcPct val="0"/>
              </a:spcAft>
              <a:buChar char="»"/>
              <a:defRPr sz="2000">
                <a:solidFill>
                  <a:schemeClr val="bg2"/>
                </a:solidFill>
                <a:latin typeface="+mn-lt"/>
                <a:ea typeface="+mn-ea"/>
              </a:defRPr>
            </a:lvl9pPr>
          </a:lstStyle>
          <a:p>
            <a:pPr marL="342900" indent="-342900" algn="l" eaLnBrk="1" hangingPunct="1">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Limit contact to water, allow drying, drainage</a:t>
            </a:r>
          </a:p>
          <a:p>
            <a:pPr marL="342900" indent="-342900" algn="l" eaLnBrk="1" hangingPunct="1">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Orient connectors vertically to allow drainage</a:t>
            </a:r>
          </a:p>
          <a:p>
            <a:pPr marL="342900" indent="-342900" algn="l" eaLnBrk="1" hangingPunct="1">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Do not expose end grain to water </a:t>
            </a:r>
          </a:p>
          <a:p>
            <a:pPr marL="342900" indent="-342900" algn="l" eaLnBrk="1" hangingPunct="1">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Raise bases</a:t>
            </a:r>
          </a:p>
          <a:p>
            <a:pPr marL="342900" indent="-342900" algn="l" eaLnBrk="1" hangingPunct="1">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Use metal flashings (correctly)</a:t>
            </a:r>
          </a:p>
          <a:p>
            <a:pPr marL="342900" indent="-342900" algn="l" eaLnBrk="1" hangingPunct="1">
              <a:buClr>
                <a:srgbClr val="2D86C7"/>
              </a:buClr>
              <a:buSzPct val="150000"/>
              <a:buFont typeface="Arial" panose="020B0604020202020204" pitchFamily="34" charset="0"/>
              <a:buChar char="•"/>
            </a:pPr>
            <a:endParaRPr lang="en-CA" sz="2400" kern="0" dirty="0">
              <a:solidFill>
                <a:srgbClr val="5B5B5B"/>
              </a:solidFill>
              <a:latin typeface="Century Gothic" pitchFamily="34" charset="0"/>
            </a:endParaRPr>
          </a:p>
        </p:txBody>
      </p:sp>
      <p:pic>
        <p:nvPicPr>
          <p:cNvPr id="5" name="Picture 4" descr="MSE 023.JPG">
            <a:extLst>
              <a:ext uri="{FF2B5EF4-FFF2-40B4-BE49-F238E27FC236}">
                <a16:creationId xmlns:a16="http://schemas.microsoft.com/office/drawing/2014/main" id="{B68E6C18-488C-4B6C-9BA4-5C5ADE102A01}"/>
              </a:ext>
            </a:extLst>
          </p:cNvPr>
          <p:cNvPicPr>
            <a:picLocks noGrp="1" noChangeAspect="1"/>
          </p:cNvPicPr>
          <p:nvPr isPhoto="1"/>
        </p:nvPicPr>
        <p:blipFill>
          <a:blip r:embed="rId3" cstate="email">
            <a:lum/>
            <a:extLst>
              <a:ext uri="{28A0092B-C50C-407E-A947-70E740481C1C}">
                <a14:useLocalDpi xmlns:a14="http://schemas.microsoft.com/office/drawing/2010/main" val="0"/>
              </a:ext>
            </a:extLst>
          </a:blip>
          <a:stretch>
            <a:fillRect/>
          </a:stretch>
        </p:blipFill>
        <p:spPr>
          <a:xfrm>
            <a:off x="8772128" y="4293096"/>
            <a:ext cx="3419872" cy="2564904"/>
          </a:xfrm>
          <a:prstGeom prst="rect">
            <a:avLst/>
          </a:prstGeom>
          <a:noFill/>
          <a:ln>
            <a:noFill/>
          </a:ln>
        </p:spPr>
      </p:pic>
      <p:pic>
        <p:nvPicPr>
          <p:cNvPr id="8" name="Picture 7" descr="MSE 033.JPG">
            <a:extLst>
              <a:ext uri="{FF2B5EF4-FFF2-40B4-BE49-F238E27FC236}">
                <a16:creationId xmlns:a16="http://schemas.microsoft.com/office/drawing/2014/main" id="{61F24AF1-D5F2-4C85-96FF-46BA4EE8B17F}"/>
              </a:ext>
            </a:extLst>
          </p:cNvPr>
          <p:cNvPicPr>
            <a:picLocks noGrp="1" noChangeAspect="1"/>
          </p:cNvPicPr>
          <p:nvPr isPhoto="1"/>
        </p:nvPicPr>
        <p:blipFill>
          <a:blip r:embed="rId4" cstate="email">
            <a:lum/>
            <a:extLst>
              <a:ext uri="{28A0092B-C50C-407E-A947-70E740481C1C}">
                <a14:useLocalDpi xmlns:a14="http://schemas.microsoft.com/office/drawing/2010/main" val="0"/>
              </a:ext>
            </a:extLst>
          </a:blip>
          <a:stretch>
            <a:fillRect/>
          </a:stretch>
        </p:blipFill>
        <p:spPr>
          <a:xfrm>
            <a:off x="0" y="4293096"/>
            <a:ext cx="3419872" cy="2564904"/>
          </a:xfrm>
          <a:prstGeom prst="rect">
            <a:avLst/>
          </a:prstGeom>
          <a:noFill/>
          <a:ln>
            <a:noFill/>
          </a:ln>
        </p:spPr>
      </p:pic>
      <p:pic>
        <p:nvPicPr>
          <p:cNvPr id="10" name="Picture 3" descr="P5190020">
            <a:extLst>
              <a:ext uri="{FF2B5EF4-FFF2-40B4-BE49-F238E27FC236}">
                <a16:creationId xmlns:a16="http://schemas.microsoft.com/office/drawing/2014/main" id="{964D32F5-A987-40CC-8A7B-092A943EDAF5}"/>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419872" y="4293096"/>
            <a:ext cx="3419873" cy="2564905"/>
          </a:xfrm>
          <a:prstGeom prst="rect">
            <a:avLst/>
          </a:prstGeom>
          <a:noFill/>
          <a:ln w="9525">
            <a:noFill/>
            <a:miter lim="800000"/>
            <a:headEnd/>
            <a:tailEnd/>
          </a:ln>
        </p:spPr>
      </p:pic>
      <p:pic>
        <p:nvPicPr>
          <p:cNvPr id="11" name="Picture 2" descr="12">
            <a:extLst>
              <a:ext uri="{FF2B5EF4-FFF2-40B4-BE49-F238E27FC236}">
                <a16:creationId xmlns:a16="http://schemas.microsoft.com/office/drawing/2014/main" id="{05FF0F2F-5E77-48E3-9A56-BD52855D85C7}"/>
              </a:ext>
            </a:extLst>
          </p:cNvPr>
          <p:cNvPicPr>
            <a:picLocks noChangeAspect="1" noChangeArrowheads="1"/>
          </p:cNvPicPr>
          <p:nvPr/>
        </p:nvPicPr>
        <p:blipFill rotWithShape="1">
          <a:blip r:embed="rId6" cstate="email">
            <a:lum bright="-18000" contrast="6000"/>
            <a:extLst>
              <a:ext uri="{28A0092B-C50C-407E-A947-70E740481C1C}">
                <a14:useLocalDpi xmlns:a14="http://schemas.microsoft.com/office/drawing/2010/main" val="0"/>
              </a:ext>
            </a:extLst>
          </a:blip>
          <a:srcRect l="-3758"/>
          <a:stretch/>
        </p:blipFill>
        <p:spPr bwMode="auto">
          <a:xfrm>
            <a:off x="6565359" y="4293095"/>
            <a:ext cx="2786330" cy="2578341"/>
          </a:xfrm>
          <a:prstGeom prst="rect">
            <a:avLst/>
          </a:prstGeom>
          <a:noFill/>
        </p:spPr>
      </p:pic>
      <p:sp>
        <p:nvSpPr>
          <p:cNvPr id="12" name="Title 4">
            <a:extLst>
              <a:ext uri="{FF2B5EF4-FFF2-40B4-BE49-F238E27FC236}">
                <a16:creationId xmlns:a16="http://schemas.microsoft.com/office/drawing/2014/main" id="{DB3085AA-081C-4EC1-85C7-0D9A796536B7}"/>
              </a:ext>
            </a:extLst>
          </p:cNvPr>
          <p:cNvSpPr txBox="1">
            <a:spLocks/>
          </p:cNvSpPr>
          <p:nvPr/>
        </p:nvSpPr>
        <p:spPr bwMode="auto">
          <a:xfrm>
            <a:off x="9660835" y="0"/>
            <a:ext cx="2531166"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Durability Considerations</a:t>
            </a:r>
          </a:p>
        </p:txBody>
      </p:sp>
    </p:spTree>
    <p:extLst>
      <p:ext uri="{BB962C8B-B14F-4D97-AF65-F5344CB8AC3E}">
        <p14:creationId xmlns:p14="http://schemas.microsoft.com/office/powerpoint/2010/main" val="3446858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616D3A-EC30-48E4-BA4F-4A306CCDCAC1}"/>
              </a:ext>
            </a:extLst>
          </p:cNvPr>
          <p:cNvSpPr/>
          <p:nvPr/>
        </p:nvSpPr>
        <p:spPr bwMode="auto">
          <a:xfrm>
            <a:off x="9471025" y="4869160"/>
            <a:ext cx="2601639" cy="190143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dirty="0"/>
          </a:p>
        </p:txBody>
      </p:sp>
      <p:sp>
        <p:nvSpPr>
          <p:cNvPr id="9" name="Text Box 2">
            <a:extLst>
              <a:ext uri="{FF2B5EF4-FFF2-40B4-BE49-F238E27FC236}">
                <a16:creationId xmlns:a16="http://schemas.microsoft.com/office/drawing/2014/main" id="{57C591EE-C741-4100-83A0-D4C0E68BB303}"/>
              </a:ext>
            </a:extLst>
          </p:cNvPr>
          <p:cNvSpPr txBox="1">
            <a:spLocks noChangeArrowheads="1"/>
          </p:cNvSpPr>
          <p:nvPr/>
        </p:nvSpPr>
        <p:spPr bwMode="auto">
          <a:xfrm>
            <a:off x="718618" y="260648"/>
            <a:ext cx="11354046" cy="212365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en-US"/>
            </a:defPPr>
            <a:lvl1pPr eaLnBrk="1" hangingPunct="1">
              <a:defRPr sz="4400" kern="0">
                <a:solidFill>
                  <a:srgbClr val="2D86C7"/>
                </a:solidFill>
                <a:latin typeface="+mn-lt"/>
                <a:ea typeface="+mj-ea"/>
                <a:cs typeface="+mj-cs"/>
              </a:defRPr>
            </a:lvl1pPr>
            <a:lvl2pPr algn="ctr">
              <a:defRPr sz="4400">
                <a:solidFill>
                  <a:srgbClr val="2D86C7"/>
                </a:solidFill>
                <a:latin typeface="Rockwell" pitchFamily="84" charset="0"/>
              </a:defRPr>
            </a:lvl2pPr>
            <a:lvl3pPr algn="ctr">
              <a:defRPr sz="4400">
                <a:solidFill>
                  <a:srgbClr val="2D86C7"/>
                </a:solidFill>
                <a:latin typeface="Rockwell" pitchFamily="84" charset="0"/>
              </a:defRPr>
            </a:lvl3pPr>
            <a:lvl4pPr algn="ctr">
              <a:defRPr sz="4400">
                <a:solidFill>
                  <a:srgbClr val="2D86C7"/>
                </a:solidFill>
                <a:latin typeface="Rockwell" pitchFamily="84" charset="0"/>
              </a:defRPr>
            </a:lvl4pPr>
            <a:lvl5pPr algn="ctr">
              <a:defRPr sz="4400">
                <a:solidFill>
                  <a:srgbClr val="2D86C7"/>
                </a:solidFill>
                <a:latin typeface="Rockwell" pitchFamily="84" charset="0"/>
              </a:defRPr>
            </a:lvl5pPr>
            <a:lvl6pPr marL="457200" algn="ctr" fontAlgn="base">
              <a:spcBef>
                <a:spcPct val="0"/>
              </a:spcBef>
              <a:spcAft>
                <a:spcPct val="0"/>
              </a:spcAft>
              <a:defRPr sz="4400">
                <a:solidFill>
                  <a:srgbClr val="2D86C7"/>
                </a:solidFill>
                <a:latin typeface="Rockwell" pitchFamily="84" charset="0"/>
              </a:defRPr>
            </a:lvl6pPr>
            <a:lvl7pPr marL="914400" algn="ctr" fontAlgn="base">
              <a:spcBef>
                <a:spcPct val="0"/>
              </a:spcBef>
              <a:spcAft>
                <a:spcPct val="0"/>
              </a:spcAft>
              <a:defRPr sz="4400">
                <a:solidFill>
                  <a:srgbClr val="2D86C7"/>
                </a:solidFill>
                <a:latin typeface="Rockwell" pitchFamily="84" charset="0"/>
              </a:defRPr>
            </a:lvl7pPr>
            <a:lvl8pPr marL="1371600" algn="ctr" fontAlgn="base">
              <a:spcBef>
                <a:spcPct val="0"/>
              </a:spcBef>
              <a:spcAft>
                <a:spcPct val="0"/>
              </a:spcAft>
              <a:defRPr sz="4400">
                <a:solidFill>
                  <a:srgbClr val="2D86C7"/>
                </a:solidFill>
                <a:latin typeface="Rockwell" pitchFamily="84" charset="0"/>
              </a:defRPr>
            </a:lvl8pPr>
            <a:lvl9pPr marL="1828800" algn="ctr" fontAlgn="base">
              <a:spcBef>
                <a:spcPct val="0"/>
              </a:spcBef>
              <a:spcAft>
                <a:spcPct val="0"/>
              </a:spcAft>
              <a:defRPr sz="4400">
                <a:solidFill>
                  <a:srgbClr val="2D86C7"/>
                </a:solidFill>
                <a:latin typeface="Rockwell" pitchFamily="84" charset="0"/>
              </a:defRPr>
            </a:lvl9pPr>
          </a:lstStyle>
          <a:p>
            <a:r>
              <a:rPr lang="en-CA" altLang="en-US" dirty="0"/>
              <a:t>Durability</a:t>
            </a:r>
          </a:p>
        </p:txBody>
      </p:sp>
      <p:sp>
        <p:nvSpPr>
          <p:cNvPr id="6" name="Content Placeholder 2">
            <a:extLst>
              <a:ext uri="{FF2B5EF4-FFF2-40B4-BE49-F238E27FC236}">
                <a16:creationId xmlns:a16="http://schemas.microsoft.com/office/drawing/2014/main" id="{74C78D88-C1F6-4E7F-A846-422A55DD6271}"/>
              </a:ext>
            </a:extLst>
          </p:cNvPr>
          <p:cNvSpPr txBox="1">
            <a:spLocks/>
          </p:cNvSpPr>
          <p:nvPr/>
        </p:nvSpPr>
        <p:spPr bwMode="auto">
          <a:xfrm>
            <a:off x="1127447" y="2060847"/>
            <a:ext cx="10345933" cy="47097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Tx/>
              <a:buNone/>
              <a:defRPr sz="3200">
                <a:solidFill>
                  <a:schemeClr val="bg2"/>
                </a:solidFill>
                <a:latin typeface="+mn-lt"/>
                <a:ea typeface="+mn-ea"/>
                <a:cs typeface="+mn-cs"/>
              </a:defRPr>
            </a:lvl1pPr>
            <a:lvl2pPr marL="742950" indent="-285750" algn="l" rtl="0" fontAlgn="base">
              <a:spcBef>
                <a:spcPct val="20000"/>
              </a:spcBef>
              <a:spcAft>
                <a:spcPct val="0"/>
              </a:spcAft>
              <a:buChar char="–"/>
              <a:defRPr sz="2800">
                <a:solidFill>
                  <a:schemeClr val="bg2"/>
                </a:solidFill>
                <a:latin typeface="+mn-lt"/>
                <a:ea typeface="+mn-ea"/>
              </a:defRPr>
            </a:lvl2pPr>
            <a:lvl3pPr marL="1143000" indent="-228600" algn="l" rtl="0" fontAlgn="base">
              <a:spcBef>
                <a:spcPct val="20000"/>
              </a:spcBef>
              <a:spcAft>
                <a:spcPct val="0"/>
              </a:spcAft>
              <a:buChar char="•"/>
              <a:defRPr sz="2400">
                <a:solidFill>
                  <a:schemeClr val="bg2"/>
                </a:solidFill>
                <a:latin typeface="+mn-lt"/>
                <a:ea typeface="+mn-ea"/>
              </a:defRPr>
            </a:lvl3pPr>
            <a:lvl4pPr marL="1600200" indent="-228600" algn="l" rtl="0" fontAlgn="base">
              <a:spcBef>
                <a:spcPct val="20000"/>
              </a:spcBef>
              <a:spcAft>
                <a:spcPct val="0"/>
              </a:spcAft>
              <a:buChar char="–"/>
              <a:defRPr sz="2000">
                <a:solidFill>
                  <a:schemeClr val="bg2"/>
                </a:solidFill>
                <a:latin typeface="+mn-lt"/>
                <a:ea typeface="+mn-ea"/>
              </a:defRPr>
            </a:lvl4pPr>
            <a:lvl5pPr marL="2057400" indent="-228600" algn="l" rtl="0" fontAlgn="base">
              <a:spcBef>
                <a:spcPct val="20000"/>
              </a:spcBef>
              <a:spcAft>
                <a:spcPct val="0"/>
              </a:spcAft>
              <a:buChar char="»"/>
              <a:defRPr sz="2000">
                <a:solidFill>
                  <a:schemeClr val="bg2"/>
                </a:solidFill>
                <a:latin typeface="+mn-lt"/>
                <a:ea typeface="+mn-ea"/>
              </a:defRPr>
            </a:lvl5pPr>
            <a:lvl6pPr marL="2514600" indent="-228600" algn="l" rtl="0" fontAlgn="base">
              <a:spcBef>
                <a:spcPct val="20000"/>
              </a:spcBef>
              <a:spcAft>
                <a:spcPct val="0"/>
              </a:spcAft>
              <a:buChar char="»"/>
              <a:defRPr sz="2000">
                <a:solidFill>
                  <a:schemeClr val="bg2"/>
                </a:solidFill>
                <a:latin typeface="+mn-lt"/>
                <a:ea typeface="+mn-ea"/>
              </a:defRPr>
            </a:lvl6pPr>
            <a:lvl7pPr marL="2971800" indent="-228600" algn="l" rtl="0" fontAlgn="base">
              <a:spcBef>
                <a:spcPct val="20000"/>
              </a:spcBef>
              <a:spcAft>
                <a:spcPct val="0"/>
              </a:spcAft>
              <a:buChar char="»"/>
              <a:defRPr sz="2000">
                <a:solidFill>
                  <a:schemeClr val="bg2"/>
                </a:solidFill>
                <a:latin typeface="+mn-lt"/>
                <a:ea typeface="+mn-ea"/>
              </a:defRPr>
            </a:lvl7pPr>
            <a:lvl8pPr marL="3429000" indent="-228600" algn="l" rtl="0" fontAlgn="base">
              <a:spcBef>
                <a:spcPct val="20000"/>
              </a:spcBef>
              <a:spcAft>
                <a:spcPct val="0"/>
              </a:spcAft>
              <a:buChar char="»"/>
              <a:defRPr sz="2000">
                <a:solidFill>
                  <a:schemeClr val="bg2"/>
                </a:solidFill>
                <a:latin typeface="+mn-lt"/>
                <a:ea typeface="+mn-ea"/>
              </a:defRPr>
            </a:lvl8pPr>
            <a:lvl9pPr marL="3886200" indent="-228600" algn="l" rtl="0" fontAlgn="base">
              <a:spcBef>
                <a:spcPct val="20000"/>
              </a:spcBef>
              <a:spcAft>
                <a:spcPct val="0"/>
              </a:spcAft>
              <a:buChar char="»"/>
              <a:defRPr sz="2000">
                <a:solidFill>
                  <a:schemeClr val="bg2"/>
                </a:solidFill>
                <a:latin typeface="+mn-lt"/>
                <a:ea typeface="+mn-ea"/>
              </a:defRPr>
            </a:lvl9pPr>
          </a:lstStyle>
          <a:p>
            <a:pPr algn="l" eaLnBrk="1" hangingPunct="1">
              <a:buClr>
                <a:srgbClr val="2D86C7"/>
              </a:buClr>
              <a:buSzPct val="150000"/>
            </a:pPr>
            <a:r>
              <a:rPr lang="en-CA" sz="2400" b="1" kern="0" dirty="0">
                <a:solidFill>
                  <a:srgbClr val="5B5B5B"/>
                </a:solidFill>
                <a:latin typeface="Century Gothic" pitchFamily="34" charset="0"/>
              </a:rPr>
              <a:t>Detailing for durability is also very important</a:t>
            </a:r>
          </a:p>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Position bearings on high pedestals above bearing seat</a:t>
            </a:r>
          </a:p>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Detail to allow for air flow around members</a:t>
            </a:r>
          </a:p>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Detail connections to minimize the potential for trapped moisture</a:t>
            </a:r>
          </a:p>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Use metal flashings to protect critical components</a:t>
            </a:r>
          </a:p>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All steel hot-dipped galvanized or stainless</a:t>
            </a:r>
          </a:p>
        </p:txBody>
      </p:sp>
      <p:sp>
        <p:nvSpPr>
          <p:cNvPr id="5" name="Title 4">
            <a:extLst>
              <a:ext uri="{FF2B5EF4-FFF2-40B4-BE49-F238E27FC236}">
                <a16:creationId xmlns:a16="http://schemas.microsoft.com/office/drawing/2014/main" id="{0A87AE75-5938-4C7A-AA76-C055F4503A46}"/>
              </a:ext>
            </a:extLst>
          </p:cNvPr>
          <p:cNvSpPr txBox="1">
            <a:spLocks/>
          </p:cNvSpPr>
          <p:nvPr/>
        </p:nvSpPr>
        <p:spPr bwMode="auto">
          <a:xfrm>
            <a:off x="9660835" y="0"/>
            <a:ext cx="2531166"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Durability Considerations</a:t>
            </a:r>
          </a:p>
        </p:txBody>
      </p:sp>
    </p:spTree>
    <p:extLst>
      <p:ext uri="{BB962C8B-B14F-4D97-AF65-F5344CB8AC3E}">
        <p14:creationId xmlns:p14="http://schemas.microsoft.com/office/powerpoint/2010/main" val="25745631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616D3A-EC30-48E4-BA4F-4A306CCDCAC1}"/>
              </a:ext>
            </a:extLst>
          </p:cNvPr>
          <p:cNvSpPr/>
          <p:nvPr/>
        </p:nvSpPr>
        <p:spPr bwMode="auto">
          <a:xfrm>
            <a:off x="9471025" y="4869160"/>
            <a:ext cx="2601639" cy="190143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dirty="0"/>
          </a:p>
        </p:txBody>
      </p:sp>
      <p:sp>
        <p:nvSpPr>
          <p:cNvPr id="9" name="Text Box 2">
            <a:extLst>
              <a:ext uri="{FF2B5EF4-FFF2-40B4-BE49-F238E27FC236}">
                <a16:creationId xmlns:a16="http://schemas.microsoft.com/office/drawing/2014/main" id="{57C591EE-C741-4100-83A0-D4C0E68BB303}"/>
              </a:ext>
            </a:extLst>
          </p:cNvPr>
          <p:cNvSpPr txBox="1">
            <a:spLocks noChangeArrowheads="1"/>
          </p:cNvSpPr>
          <p:nvPr/>
        </p:nvSpPr>
        <p:spPr bwMode="auto">
          <a:xfrm>
            <a:off x="718618" y="260648"/>
            <a:ext cx="11354046" cy="212365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en-US"/>
            </a:defPPr>
            <a:lvl1pPr eaLnBrk="1" hangingPunct="1">
              <a:defRPr sz="4400" kern="0">
                <a:solidFill>
                  <a:srgbClr val="2D86C7"/>
                </a:solidFill>
                <a:latin typeface="+mn-lt"/>
                <a:ea typeface="+mj-ea"/>
                <a:cs typeface="+mj-cs"/>
              </a:defRPr>
            </a:lvl1pPr>
            <a:lvl2pPr algn="ctr">
              <a:defRPr sz="4400">
                <a:solidFill>
                  <a:srgbClr val="2D86C7"/>
                </a:solidFill>
                <a:latin typeface="Rockwell" pitchFamily="84" charset="0"/>
              </a:defRPr>
            </a:lvl2pPr>
            <a:lvl3pPr algn="ctr">
              <a:defRPr sz="4400">
                <a:solidFill>
                  <a:srgbClr val="2D86C7"/>
                </a:solidFill>
                <a:latin typeface="Rockwell" pitchFamily="84" charset="0"/>
              </a:defRPr>
            </a:lvl3pPr>
            <a:lvl4pPr algn="ctr">
              <a:defRPr sz="4400">
                <a:solidFill>
                  <a:srgbClr val="2D86C7"/>
                </a:solidFill>
                <a:latin typeface="Rockwell" pitchFamily="84" charset="0"/>
              </a:defRPr>
            </a:lvl4pPr>
            <a:lvl5pPr algn="ctr">
              <a:defRPr sz="4400">
                <a:solidFill>
                  <a:srgbClr val="2D86C7"/>
                </a:solidFill>
                <a:latin typeface="Rockwell" pitchFamily="84" charset="0"/>
              </a:defRPr>
            </a:lvl5pPr>
            <a:lvl6pPr marL="457200" algn="ctr" fontAlgn="base">
              <a:spcBef>
                <a:spcPct val="0"/>
              </a:spcBef>
              <a:spcAft>
                <a:spcPct val="0"/>
              </a:spcAft>
              <a:defRPr sz="4400">
                <a:solidFill>
                  <a:srgbClr val="2D86C7"/>
                </a:solidFill>
                <a:latin typeface="Rockwell" pitchFamily="84" charset="0"/>
              </a:defRPr>
            </a:lvl6pPr>
            <a:lvl7pPr marL="914400" algn="ctr" fontAlgn="base">
              <a:spcBef>
                <a:spcPct val="0"/>
              </a:spcBef>
              <a:spcAft>
                <a:spcPct val="0"/>
              </a:spcAft>
              <a:defRPr sz="4400">
                <a:solidFill>
                  <a:srgbClr val="2D86C7"/>
                </a:solidFill>
                <a:latin typeface="Rockwell" pitchFamily="84" charset="0"/>
              </a:defRPr>
            </a:lvl7pPr>
            <a:lvl8pPr marL="1371600" algn="ctr" fontAlgn="base">
              <a:spcBef>
                <a:spcPct val="0"/>
              </a:spcBef>
              <a:spcAft>
                <a:spcPct val="0"/>
              </a:spcAft>
              <a:defRPr sz="4400">
                <a:solidFill>
                  <a:srgbClr val="2D86C7"/>
                </a:solidFill>
                <a:latin typeface="Rockwell" pitchFamily="84" charset="0"/>
              </a:defRPr>
            </a:lvl8pPr>
            <a:lvl9pPr marL="1828800" algn="ctr" fontAlgn="base">
              <a:spcBef>
                <a:spcPct val="0"/>
              </a:spcBef>
              <a:spcAft>
                <a:spcPct val="0"/>
              </a:spcAft>
              <a:defRPr sz="4400">
                <a:solidFill>
                  <a:srgbClr val="2D86C7"/>
                </a:solidFill>
                <a:latin typeface="Rockwell" pitchFamily="84" charset="0"/>
              </a:defRPr>
            </a:lvl9pPr>
          </a:lstStyle>
          <a:p>
            <a:r>
              <a:rPr lang="en-CA" altLang="en-US" dirty="0"/>
              <a:t>Durability</a:t>
            </a:r>
          </a:p>
        </p:txBody>
      </p:sp>
      <p:sp>
        <p:nvSpPr>
          <p:cNvPr id="6" name="Content Placeholder 2">
            <a:extLst>
              <a:ext uri="{FF2B5EF4-FFF2-40B4-BE49-F238E27FC236}">
                <a16:creationId xmlns:a16="http://schemas.microsoft.com/office/drawing/2014/main" id="{74C78D88-C1F6-4E7F-A846-422A55DD6271}"/>
              </a:ext>
            </a:extLst>
          </p:cNvPr>
          <p:cNvSpPr txBox="1">
            <a:spLocks/>
          </p:cNvSpPr>
          <p:nvPr/>
        </p:nvSpPr>
        <p:spPr bwMode="auto">
          <a:xfrm>
            <a:off x="1127447" y="2060847"/>
            <a:ext cx="10345933" cy="47097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Tx/>
              <a:buNone/>
              <a:defRPr sz="3200">
                <a:solidFill>
                  <a:schemeClr val="bg2"/>
                </a:solidFill>
                <a:latin typeface="+mn-lt"/>
                <a:ea typeface="+mn-ea"/>
                <a:cs typeface="+mn-cs"/>
              </a:defRPr>
            </a:lvl1pPr>
            <a:lvl2pPr marL="742950" indent="-285750" algn="l" rtl="0" fontAlgn="base">
              <a:spcBef>
                <a:spcPct val="20000"/>
              </a:spcBef>
              <a:spcAft>
                <a:spcPct val="0"/>
              </a:spcAft>
              <a:buChar char="–"/>
              <a:defRPr sz="2800">
                <a:solidFill>
                  <a:schemeClr val="bg2"/>
                </a:solidFill>
                <a:latin typeface="+mn-lt"/>
                <a:ea typeface="+mn-ea"/>
              </a:defRPr>
            </a:lvl2pPr>
            <a:lvl3pPr marL="1143000" indent="-228600" algn="l" rtl="0" fontAlgn="base">
              <a:spcBef>
                <a:spcPct val="20000"/>
              </a:spcBef>
              <a:spcAft>
                <a:spcPct val="0"/>
              </a:spcAft>
              <a:buChar char="•"/>
              <a:defRPr sz="2400">
                <a:solidFill>
                  <a:schemeClr val="bg2"/>
                </a:solidFill>
                <a:latin typeface="+mn-lt"/>
                <a:ea typeface="+mn-ea"/>
              </a:defRPr>
            </a:lvl3pPr>
            <a:lvl4pPr marL="1600200" indent="-228600" algn="l" rtl="0" fontAlgn="base">
              <a:spcBef>
                <a:spcPct val="20000"/>
              </a:spcBef>
              <a:spcAft>
                <a:spcPct val="0"/>
              </a:spcAft>
              <a:buChar char="–"/>
              <a:defRPr sz="2000">
                <a:solidFill>
                  <a:schemeClr val="bg2"/>
                </a:solidFill>
                <a:latin typeface="+mn-lt"/>
                <a:ea typeface="+mn-ea"/>
              </a:defRPr>
            </a:lvl4pPr>
            <a:lvl5pPr marL="2057400" indent="-228600" algn="l" rtl="0" fontAlgn="base">
              <a:spcBef>
                <a:spcPct val="20000"/>
              </a:spcBef>
              <a:spcAft>
                <a:spcPct val="0"/>
              </a:spcAft>
              <a:buChar char="»"/>
              <a:defRPr sz="2000">
                <a:solidFill>
                  <a:schemeClr val="bg2"/>
                </a:solidFill>
                <a:latin typeface="+mn-lt"/>
                <a:ea typeface="+mn-ea"/>
              </a:defRPr>
            </a:lvl5pPr>
            <a:lvl6pPr marL="2514600" indent="-228600" algn="l" rtl="0" fontAlgn="base">
              <a:spcBef>
                <a:spcPct val="20000"/>
              </a:spcBef>
              <a:spcAft>
                <a:spcPct val="0"/>
              </a:spcAft>
              <a:buChar char="»"/>
              <a:defRPr sz="2000">
                <a:solidFill>
                  <a:schemeClr val="bg2"/>
                </a:solidFill>
                <a:latin typeface="+mn-lt"/>
                <a:ea typeface="+mn-ea"/>
              </a:defRPr>
            </a:lvl6pPr>
            <a:lvl7pPr marL="2971800" indent="-228600" algn="l" rtl="0" fontAlgn="base">
              <a:spcBef>
                <a:spcPct val="20000"/>
              </a:spcBef>
              <a:spcAft>
                <a:spcPct val="0"/>
              </a:spcAft>
              <a:buChar char="»"/>
              <a:defRPr sz="2000">
                <a:solidFill>
                  <a:schemeClr val="bg2"/>
                </a:solidFill>
                <a:latin typeface="+mn-lt"/>
                <a:ea typeface="+mn-ea"/>
              </a:defRPr>
            </a:lvl7pPr>
            <a:lvl8pPr marL="3429000" indent="-228600" algn="l" rtl="0" fontAlgn="base">
              <a:spcBef>
                <a:spcPct val="20000"/>
              </a:spcBef>
              <a:spcAft>
                <a:spcPct val="0"/>
              </a:spcAft>
              <a:buChar char="»"/>
              <a:defRPr sz="2000">
                <a:solidFill>
                  <a:schemeClr val="bg2"/>
                </a:solidFill>
                <a:latin typeface="+mn-lt"/>
                <a:ea typeface="+mn-ea"/>
              </a:defRPr>
            </a:lvl8pPr>
            <a:lvl9pPr marL="3886200" indent="-228600" algn="l" rtl="0" fontAlgn="base">
              <a:spcBef>
                <a:spcPct val="20000"/>
              </a:spcBef>
              <a:spcAft>
                <a:spcPct val="0"/>
              </a:spcAft>
              <a:buChar char="»"/>
              <a:defRPr sz="2000">
                <a:solidFill>
                  <a:schemeClr val="bg2"/>
                </a:solidFill>
                <a:latin typeface="+mn-lt"/>
                <a:ea typeface="+mn-ea"/>
              </a:defRPr>
            </a:lvl9pPr>
          </a:lstStyle>
          <a:p>
            <a:pPr algn="l" eaLnBrk="1" hangingPunct="1">
              <a:buClr>
                <a:srgbClr val="2D86C7"/>
              </a:buClr>
              <a:buSzPct val="150000"/>
            </a:pPr>
            <a:r>
              <a:rPr lang="en-CA" sz="2400" b="1" kern="0" dirty="0">
                <a:solidFill>
                  <a:srgbClr val="5B5B5B"/>
                </a:solidFill>
                <a:latin typeface="Century Gothic" pitchFamily="34" charset="0"/>
              </a:rPr>
              <a:t>Moisture content 26%-28% starts decay</a:t>
            </a:r>
          </a:p>
          <a:p>
            <a:pPr marL="342900" indent="-342900" algn="l" eaLnBrk="1" hangingPunct="1">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Glulam manufactured to ≤15% moisture content</a:t>
            </a:r>
          </a:p>
          <a:p>
            <a:pPr marL="342900" indent="-342900" algn="l" eaLnBrk="1" hangingPunct="1">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Moisture content for wood bridges in service measured between 15%-19%</a:t>
            </a:r>
          </a:p>
          <a:p>
            <a:pPr algn="l" eaLnBrk="1" hangingPunct="1">
              <a:buClr>
                <a:srgbClr val="2D86C7"/>
              </a:buClr>
              <a:buSzPct val="150000"/>
            </a:pPr>
            <a:r>
              <a:rPr lang="en-CA" sz="2400" b="1" kern="0" dirty="0">
                <a:solidFill>
                  <a:srgbClr val="5B5B5B"/>
                </a:solidFill>
                <a:latin typeface="Century Gothic" pitchFamily="34" charset="0"/>
              </a:rPr>
              <a:t>Glulam members must be preservative treated</a:t>
            </a:r>
          </a:p>
          <a:p>
            <a:pPr marL="342900" indent="-342900" algn="l" eaLnBrk="1" hangingPunct="1">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Oil-borne preservatives preferred over water-borne preservatives</a:t>
            </a:r>
          </a:p>
          <a:p>
            <a:pPr marL="342900" indent="-342900" algn="l" eaLnBrk="1" hangingPunct="1">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Incising necessary to increase depth of penetration</a:t>
            </a:r>
          </a:p>
          <a:p>
            <a:pPr marL="342900" indent="-342900" algn="l" eaLnBrk="1" hangingPunct="1">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All fabrication to be completed before treatment</a:t>
            </a:r>
          </a:p>
          <a:p>
            <a:pPr marL="342900" indent="-342900" algn="l" eaLnBrk="1" hangingPunct="1">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Excess preservative to be avoided to prevent leaching and interaction with waterproofing/paving</a:t>
            </a:r>
          </a:p>
          <a:p>
            <a:pPr marL="342900" indent="-342900" algn="l" eaLnBrk="1" hangingPunct="1">
              <a:buClr>
                <a:srgbClr val="2D86C7"/>
              </a:buClr>
              <a:buSzPct val="150000"/>
              <a:buFont typeface="Arial" panose="020B0604020202020204" pitchFamily="34" charset="0"/>
              <a:buChar char="•"/>
            </a:pPr>
            <a:endParaRPr lang="fr-FR" sz="2400" kern="0" dirty="0">
              <a:solidFill>
                <a:srgbClr val="5B5B5B"/>
              </a:solidFill>
              <a:latin typeface="Century Gothic" pitchFamily="34" charset="0"/>
            </a:endParaRPr>
          </a:p>
        </p:txBody>
      </p:sp>
      <p:sp>
        <p:nvSpPr>
          <p:cNvPr id="5" name="Title 4">
            <a:extLst>
              <a:ext uri="{FF2B5EF4-FFF2-40B4-BE49-F238E27FC236}">
                <a16:creationId xmlns:a16="http://schemas.microsoft.com/office/drawing/2014/main" id="{88266E22-15CB-4D4A-96DB-42B85BB2B2AD}"/>
              </a:ext>
            </a:extLst>
          </p:cNvPr>
          <p:cNvSpPr txBox="1">
            <a:spLocks/>
          </p:cNvSpPr>
          <p:nvPr/>
        </p:nvSpPr>
        <p:spPr bwMode="auto">
          <a:xfrm>
            <a:off x="9660835" y="0"/>
            <a:ext cx="2531166"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Durability Considerations</a:t>
            </a:r>
          </a:p>
        </p:txBody>
      </p:sp>
    </p:spTree>
    <p:extLst>
      <p:ext uri="{BB962C8B-B14F-4D97-AF65-F5344CB8AC3E}">
        <p14:creationId xmlns:p14="http://schemas.microsoft.com/office/powerpoint/2010/main" val="27399158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884AB1A-873A-C940-BA77-C883653E1A85}"/>
              </a:ext>
            </a:extLst>
          </p:cNvPr>
          <p:cNvSpPr txBox="1">
            <a:spLocks/>
          </p:cNvSpPr>
          <p:nvPr/>
        </p:nvSpPr>
        <p:spPr>
          <a:xfrm>
            <a:off x="1127448" y="1628799"/>
            <a:ext cx="8134672" cy="3666531"/>
          </a:xfrm>
          <a:prstGeom prst="rect">
            <a:avLst/>
          </a:prstGeom>
        </p:spPr>
        <p:txBody>
          <a:bodyPr/>
          <a:lstStyle>
            <a:lvl1pPr algn="l" rtl="0" fontAlgn="base">
              <a:spcBef>
                <a:spcPct val="0"/>
              </a:spcBef>
              <a:spcAft>
                <a:spcPct val="0"/>
              </a:spcAft>
              <a:defRPr sz="2200">
                <a:solidFill>
                  <a:srgbClr val="2D86C7"/>
                </a:solidFill>
                <a:latin typeface="+mn-lt"/>
                <a:ea typeface="+mj-ea"/>
                <a:cs typeface="Arial" panose="020B0604020202020204" pitchFamily="34" charset="0"/>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lnSpc>
                <a:spcPts val="4040"/>
              </a:lnSpc>
            </a:pPr>
            <a:r>
              <a:rPr lang="en-CA" sz="1800" b="1" dirty="0">
                <a:solidFill>
                  <a:srgbClr val="00314A"/>
                </a:solidFill>
              </a:rPr>
              <a:t>OVERVIEW OF TOPICS</a:t>
            </a:r>
          </a:p>
          <a:p>
            <a:pPr eaLnBrk="1" hangingPunct="1">
              <a:lnSpc>
                <a:spcPts val="4040"/>
              </a:lnSpc>
            </a:pPr>
            <a:endParaRPr lang="en-CA" sz="2400" b="1" dirty="0">
              <a:solidFill>
                <a:srgbClr val="00314A"/>
              </a:solidFill>
            </a:endParaRPr>
          </a:p>
          <a:p>
            <a:pPr eaLnBrk="1" hangingPunct="1">
              <a:lnSpc>
                <a:spcPts val="4040"/>
              </a:lnSpc>
            </a:pPr>
            <a:r>
              <a:rPr lang="en-CA" sz="2400" dirty="0"/>
              <a:t>Reference Materials</a:t>
            </a:r>
          </a:p>
          <a:p>
            <a:pPr eaLnBrk="1" hangingPunct="1">
              <a:lnSpc>
                <a:spcPts val="4040"/>
              </a:lnSpc>
            </a:pPr>
            <a:r>
              <a:rPr lang="en-CA" sz="2400" kern="0" dirty="0"/>
              <a:t>Wood Materials</a:t>
            </a:r>
          </a:p>
          <a:p>
            <a:pPr eaLnBrk="1" hangingPunct="1">
              <a:lnSpc>
                <a:spcPts val="4040"/>
              </a:lnSpc>
            </a:pPr>
            <a:r>
              <a:rPr lang="en-CA" sz="2400" kern="0" dirty="0"/>
              <a:t>Bridge Systems and Sample Bridges</a:t>
            </a:r>
          </a:p>
          <a:p>
            <a:pPr eaLnBrk="1" hangingPunct="1">
              <a:lnSpc>
                <a:spcPts val="4040"/>
              </a:lnSpc>
            </a:pPr>
            <a:r>
              <a:rPr lang="en-CA" sz="2400" kern="0" dirty="0"/>
              <a:t>Durability Considerations</a:t>
            </a:r>
          </a:p>
          <a:p>
            <a:pPr eaLnBrk="1" hangingPunct="1">
              <a:lnSpc>
                <a:spcPts val="4040"/>
              </a:lnSpc>
            </a:pPr>
            <a:r>
              <a:rPr lang="en-CA" sz="2400" b="1" kern="0" dirty="0"/>
              <a:t>Design Example</a:t>
            </a:r>
            <a:endParaRPr lang="en-US" sz="2400" b="1" kern="0" dirty="0"/>
          </a:p>
        </p:txBody>
      </p:sp>
      <p:pic>
        <p:nvPicPr>
          <p:cNvPr id="4" name="Picture 3">
            <a:extLst>
              <a:ext uri="{FF2B5EF4-FFF2-40B4-BE49-F238E27FC236}">
                <a16:creationId xmlns:a16="http://schemas.microsoft.com/office/drawing/2014/main" id="{FDAEF6E7-5E25-43C1-907D-751F8DA39A7F}"/>
              </a:ext>
            </a:extLst>
          </p:cNvPr>
          <p:cNvPicPr/>
          <p:nvPr/>
        </p:nvPicPr>
        <p:blipFill rotWithShape="1">
          <a:blip r:embed="rId3" cstate="screen">
            <a:extLst>
              <a:ext uri="{28A0092B-C50C-407E-A947-70E740481C1C}">
                <a14:useLocalDpi xmlns:a14="http://schemas.microsoft.com/office/drawing/2010/main" val="0"/>
              </a:ext>
            </a:extLst>
          </a:blip>
          <a:srcRect/>
          <a:stretch/>
        </p:blipFill>
        <p:spPr>
          <a:xfrm>
            <a:off x="8256240" y="0"/>
            <a:ext cx="3935760" cy="6858000"/>
          </a:xfrm>
          <a:prstGeom prst="rect">
            <a:avLst/>
          </a:prstGeom>
        </p:spPr>
      </p:pic>
    </p:spTree>
    <p:extLst>
      <p:ext uri="{BB962C8B-B14F-4D97-AF65-F5344CB8AC3E}">
        <p14:creationId xmlns:p14="http://schemas.microsoft.com/office/powerpoint/2010/main" val="10601662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616D3A-EC30-48E4-BA4F-4A306CCDCAC1}"/>
              </a:ext>
            </a:extLst>
          </p:cNvPr>
          <p:cNvSpPr/>
          <p:nvPr/>
        </p:nvSpPr>
        <p:spPr bwMode="auto">
          <a:xfrm>
            <a:off x="9471025" y="5291934"/>
            <a:ext cx="2601639" cy="147865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dirty="0"/>
          </a:p>
        </p:txBody>
      </p:sp>
      <p:sp>
        <p:nvSpPr>
          <p:cNvPr id="6" name="Title 4">
            <a:extLst>
              <a:ext uri="{FF2B5EF4-FFF2-40B4-BE49-F238E27FC236}">
                <a16:creationId xmlns:a16="http://schemas.microsoft.com/office/drawing/2014/main" id="{0F5B8277-2B34-444B-8291-FEAEA7FBD368}"/>
              </a:ext>
            </a:extLst>
          </p:cNvPr>
          <p:cNvSpPr txBox="1">
            <a:spLocks/>
          </p:cNvSpPr>
          <p:nvPr/>
        </p:nvSpPr>
        <p:spPr bwMode="auto">
          <a:xfrm>
            <a:off x="685799" y="332656"/>
            <a:ext cx="841725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kern="0" dirty="0">
                <a:latin typeface="+mn-lt"/>
              </a:rPr>
              <a:t>Design Example</a:t>
            </a:r>
          </a:p>
        </p:txBody>
      </p:sp>
      <p:sp>
        <p:nvSpPr>
          <p:cNvPr id="10" name="Content Placeholder 2">
            <a:extLst>
              <a:ext uri="{FF2B5EF4-FFF2-40B4-BE49-F238E27FC236}">
                <a16:creationId xmlns:a16="http://schemas.microsoft.com/office/drawing/2014/main" id="{87D9901D-D6E8-4F96-B931-4F727FC7C448}"/>
              </a:ext>
            </a:extLst>
          </p:cNvPr>
          <p:cNvSpPr txBox="1">
            <a:spLocks/>
          </p:cNvSpPr>
          <p:nvPr/>
        </p:nvSpPr>
        <p:spPr bwMode="auto">
          <a:xfrm>
            <a:off x="1127448" y="206084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Tx/>
              <a:buNone/>
              <a:defRPr sz="3200">
                <a:solidFill>
                  <a:schemeClr val="bg2"/>
                </a:solidFill>
                <a:latin typeface="+mn-lt"/>
                <a:ea typeface="+mn-ea"/>
                <a:cs typeface="+mn-cs"/>
              </a:defRPr>
            </a:lvl1pPr>
            <a:lvl2pPr marL="742950" indent="-285750" algn="l" rtl="0" fontAlgn="base">
              <a:spcBef>
                <a:spcPct val="20000"/>
              </a:spcBef>
              <a:spcAft>
                <a:spcPct val="0"/>
              </a:spcAft>
              <a:buChar char="–"/>
              <a:defRPr sz="2800">
                <a:solidFill>
                  <a:schemeClr val="bg2"/>
                </a:solidFill>
                <a:latin typeface="+mn-lt"/>
                <a:ea typeface="+mn-ea"/>
              </a:defRPr>
            </a:lvl2pPr>
            <a:lvl3pPr marL="1143000" indent="-228600" algn="l" rtl="0" fontAlgn="base">
              <a:spcBef>
                <a:spcPct val="20000"/>
              </a:spcBef>
              <a:spcAft>
                <a:spcPct val="0"/>
              </a:spcAft>
              <a:buChar char="•"/>
              <a:defRPr sz="2400">
                <a:solidFill>
                  <a:schemeClr val="bg2"/>
                </a:solidFill>
                <a:latin typeface="+mn-lt"/>
                <a:ea typeface="+mn-ea"/>
              </a:defRPr>
            </a:lvl3pPr>
            <a:lvl4pPr marL="1600200" indent="-228600" algn="l" rtl="0" fontAlgn="base">
              <a:spcBef>
                <a:spcPct val="20000"/>
              </a:spcBef>
              <a:spcAft>
                <a:spcPct val="0"/>
              </a:spcAft>
              <a:buChar char="–"/>
              <a:defRPr sz="2000">
                <a:solidFill>
                  <a:schemeClr val="bg2"/>
                </a:solidFill>
                <a:latin typeface="+mn-lt"/>
                <a:ea typeface="+mn-ea"/>
              </a:defRPr>
            </a:lvl4pPr>
            <a:lvl5pPr marL="2057400" indent="-228600" algn="l" rtl="0" fontAlgn="base">
              <a:spcBef>
                <a:spcPct val="20000"/>
              </a:spcBef>
              <a:spcAft>
                <a:spcPct val="0"/>
              </a:spcAft>
              <a:buChar char="»"/>
              <a:defRPr sz="2000">
                <a:solidFill>
                  <a:schemeClr val="bg2"/>
                </a:solidFill>
                <a:latin typeface="+mn-lt"/>
                <a:ea typeface="+mn-ea"/>
              </a:defRPr>
            </a:lvl5pPr>
            <a:lvl6pPr marL="2514600" indent="-228600" algn="l" rtl="0" fontAlgn="base">
              <a:spcBef>
                <a:spcPct val="20000"/>
              </a:spcBef>
              <a:spcAft>
                <a:spcPct val="0"/>
              </a:spcAft>
              <a:buChar char="»"/>
              <a:defRPr sz="2000">
                <a:solidFill>
                  <a:schemeClr val="bg2"/>
                </a:solidFill>
                <a:latin typeface="+mn-lt"/>
                <a:ea typeface="+mn-ea"/>
              </a:defRPr>
            </a:lvl6pPr>
            <a:lvl7pPr marL="2971800" indent="-228600" algn="l" rtl="0" fontAlgn="base">
              <a:spcBef>
                <a:spcPct val="20000"/>
              </a:spcBef>
              <a:spcAft>
                <a:spcPct val="0"/>
              </a:spcAft>
              <a:buChar char="»"/>
              <a:defRPr sz="2000">
                <a:solidFill>
                  <a:schemeClr val="bg2"/>
                </a:solidFill>
                <a:latin typeface="+mn-lt"/>
                <a:ea typeface="+mn-ea"/>
              </a:defRPr>
            </a:lvl7pPr>
            <a:lvl8pPr marL="3429000" indent="-228600" algn="l" rtl="0" fontAlgn="base">
              <a:spcBef>
                <a:spcPct val="20000"/>
              </a:spcBef>
              <a:spcAft>
                <a:spcPct val="0"/>
              </a:spcAft>
              <a:buChar char="»"/>
              <a:defRPr sz="2000">
                <a:solidFill>
                  <a:schemeClr val="bg2"/>
                </a:solidFill>
                <a:latin typeface="+mn-lt"/>
                <a:ea typeface="+mn-ea"/>
              </a:defRPr>
            </a:lvl8pPr>
            <a:lvl9pPr marL="3886200" indent="-228600" algn="l" rtl="0" fontAlgn="base">
              <a:spcBef>
                <a:spcPct val="20000"/>
              </a:spcBef>
              <a:spcAft>
                <a:spcPct val="0"/>
              </a:spcAft>
              <a:buChar char="»"/>
              <a:defRPr sz="2000">
                <a:solidFill>
                  <a:schemeClr val="bg2"/>
                </a:solidFill>
                <a:latin typeface="+mn-lt"/>
                <a:ea typeface="+mn-ea"/>
              </a:defRPr>
            </a:lvl9pPr>
          </a:lstStyle>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Design Considerations</a:t>
            </a:r>
          </a:p>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Proposed Concept</a:t>
            </a:r>
          </a:p>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Material Properties</a:t>
            </a:r>
          </a:p>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Loading</a:t>
            </a:r>
          </a:p>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Glulam Deck Panels</a:t>
            </a:r>
          </a:p>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Glulam Girder Beams</a:t>
            </a:r>
          </a:p>
        </p:txBody>
      </p:sp>
      <p:sp>
        <p:nvSpPr>
          <p:cNvPr id="5" name="Title 4">
            <a:extLst>
              <a:ext uri="{FF2B5EF4-FFF2-40B4-BE49-F238E27FC236}">
                <a16:creationId xmlns:a16="http://schemas.microsoft.com/office/drawing/2014/main" id="{A715C399-3E58-47D7-910A-C8B640F53381}"/>
              </a:ext>
            </a:extLst>
          </p:cNvPr>
          <p:cNvSpPr txBox="1">
            <a:spLocks/>
          </p:cNvSpPr>
          <p:nvPr/>
        </p:nvSpPr>
        <p:spPr bwMode="auto">
          <a:xfrm>
            <a:off x="9660835" y="0"/>
            <a:ext cx="2531166"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p:txBody>
      </p:sp>
    </p:spTree>
    <p:extLst>
      <p:ext uri="{BB962C8B-B14F-4D97-AF65-F5344CB8AC3E}">
        <p14:creationId xmlns:p14="http://schemas.microsoft.com/office/powerpoint/2010/main" val="16058113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616D3A-EC30-48E4-BA4F-4A306CCDCAC1}"/>
              </a:ext>
            </a:extLst>
          </p:cNvPr>
          <p:cNvSpPr/>
          <p:nvPr/>
        </p:nvSpPr>
        <p:spPr bwMode="auto">
          <a:xfrm>
            <a:off x="9471025" y="5291934"/>
            <a:ext cx="2601639" cy="147865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dirty="0"/>
          </a:p>
        </p:txBody>
      </p:sp>
      <p:sp>
        <p:nvSpPr>
          <p:cNvPr id="6" name="Title 4">
            <a:extLst>
              <a:ext uri="{FF2B5EF4-FFF2-40B4-BE49-F238E27FC236}">
                <a16:creationId xmlns:a16="http://schemas.microsoft.com/office/drawing/2014/main" id="{0F5B8277-2B34-444B-8291-FEAEA7FBD368}"/>
              </a:ext>
            </a:extLst>
          </p:cNvPr>
          <p:cNvSpPr txBox="1">
            <a:spLocks/>
          </p:cNvSpPr>
          <p:nvPr/>
        </p:nvSpPr>
        <p:spPr bwMode="auto">
          <a:xfrm>
            <a:off x="685799" y="332656"/>
            <a:ext cx="841725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kern="0" dirty="0">
                <a:latin typeface="+mn-lt"/>
              </a:rPr>
              <a:t>Design Example</a:t>
            </a:r>
          </a:p>
        </p:txBody>
      </p:sp>
      <p:sp>
        <p:nvSpPr>
          <p:cNvPr id="10" name="Content Placeholder 2">
            <a:extLst>
              <a:ext uri="{FF2B5EF4-FFF2-40B4-BE49-F238E27FC236}">
                <a16:creationId xmlns:a16="http://schemas.microsoft.com/office/drawing/2014/main" id="{87D9901D-D6E8-4F96-B931-4F727FC7C448}"/>
              </a:ext>
            </a:extLst>
          </p:cNvPr>
          <p:cNvSpPr txBox="1">
            <a:spLocks/>
          </p:cNvSpPr>
          <p:nvPr/>
        </p:nvSpPr>
        <p:spPr bwMode="auto">
          <a:xfrm>
            <a:off x="1127448" y="206084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Tx/>
              <a:buNone/>
              <a:defRPr sz="3200">
                <a:solidFill>
                  <a:schemeClr val="bg2"/>
                </a:solidFill>
                <a:latin typeface="+mn-lt"/>
                <a:ea typeface="+mn-ea"/>
                <a:cs typeface="+mn-cs"/>
              </a:defRPr>
            </a:lvl1pPr>
            <a:lvl2pPr marL="742950" indent="-285750" algn="l" rtl="0" fontAlgn="base">
              <a:spcBef>
                <a:spcPct val="20000"/>
              </a:spcBef>
              <a:spcAft>
                <a:spcPct val="0"/>
              </a:spcAft>
              <a:buChar char="–"/>
              <a:defRPr sz="2800">
                <a:solidFill>
                  <a:schemeClr val="bg2"/>
                </a:solidFill>
                <a:latin typeface="+mn-lt"/>
                <a:ea typeface="+mn-ea"/>
              </a:defRPr>
            </a:lvl2pPr>
            <a:lvl3pPr marL="1143000" indent="-228600" algn="l" rtl="0" fontAlgn="base">
              <a:spcBef>
                <a:spcPct val="20000"/>
              </a:spcBef>
              <a:spcAft>
                <a:spcPct val="0"/>
              </a:spcAft>
              <a:buChar char="•"/>
              <a:defRPr sz="2400">
                <a:solidFill>
                  <a:schemeClr val="bg2"/>
                </a:solidFill>
                <a:latin typeface="+mn-lt"/>
                <a:ea typeface="+mn-ea"/>
              </a:defRPr>
            </a:lvl3pPr>
            <a:lvl4pPr marL="1600200" indent="-228600" algn="l" rtl="0" fontAlgn="base">
              <a:spcBef>
                <a:spcPct val="20000"/>
              </a:spcBef>
              <a:spcAft>
                <a:spcPct val="0"/>
              </a:spcAft>
              <a:buChar char="–"/>
              <a:defRPr sz="2000">
                <a:solidFill>
                  <a:schemeClr val="bg2"/>
                </a:solidFill>
                <a:latin typeface="+mn-lt"/>
                <a:ea typeface="+mn-ea"/>
              </a:defRPr>
            </a:lvl4pPr>
            <a:lvl5pPr marL="2057400" indent="-228600" algn="l" rtl="0" fontAlgn="base">
              <a:spcBef>
                <a:spcPct val="20000"/>
              </a:spcBef>
              <a:spcAft>
                <a:spcPct val="0"/>
              </a:spcAft>
              <a:buChar char="»"/>
              <a:defRPr sz="2000">
                <a:solidFill>
                  <a:schemeClr val="bg2"/>
                </a:solidFill>
                <a:latin typeface="+mn-lt"/>
                <a:ea typeface="+mn-ea"/>
              </a:defRPr>
            </a:lvl5pPr>
            <a:lvl6pPr marL="2514600" indent="-228600" algn="l" rtl="0" fontAlgn="base">
              <a:spcBef>
                <a:spcPct val="20000"/>
              </a:spcBef>
              <a:spcAft>
                <a:spcPct val="0"/>
              </a:spcAft>
              <a:buChar char="»"/>
              <a:defRPr sz="2000">
                <a:solidFill>
                  <a:schemeClr val="bg2"/>
                </a:solidFill>
                <a:latin typeface="+mn-lt"/>
                <a:ea typeface="+mn-ea"/>
              </a:defRPr>
            </a:lvl6pPr>
            <a:lvl7pPr marL="2971800" indent="-228600" algn="l" rtl="0" fontAlgn="base">
              <a:spcBef>
                <a:spcPct val="20000"/>
              </a:spcBef>
              <a:spcAft>
                <a:spcPct val="0"/>
              </a:spcAft>
              <a:buChar char="»"/>
              <a:defRPr sz="2000">
                <a:solidFill>
                  <a:schemeClr val="bg2"/>
                </a:solidFill>
                <a:latin typeface="+mn-lt"/>
                <a:ea typeface="+mn-ea"/>
              </a:defRPr>
            </a:lvl7pPr>
            <a:lvl8pPr marL="3429000" indent="-228600" algn="l" rtl="0" fontAlgn="base">
              <a:spcBef>
                <a:spcPct val="20000"/>
              </a:spcBef>
              <a:spcAft>
                <a:spcPct val="0"/>
              </a:spcAft>
              <a:buChar char="»"/>
              <a:defRPr sz="2000">
                <a:solidFill>
                  <a:schemeClr val="bg2"/>
                </a:solidFill>
                <a:latin typeface="+mn-lt"/>
                <a:ea typeface="+mn-ea"/>
              </a:defRPr>
            </a:lvl8pPr>
            <a:lvl9pPr marL="3886200" indent="-228600" algn="l" rtl="0" fontAlgn="base">
              <a:spcBef>
                <a:spcPct val="20000"/>
              </a:spcBef>
              <a:spcAft>
                <a:spcPct val="0"/>
              </a:spcAft>
              <a:buChar char="»"/>
              <a:defRPr sz="2000">
                <a:solidFill>
                  <a:schemeClr val="bg2"/>
                </a:solidFill>
                <a:latin typeface="+mn-lt"/>
                <a:ea typeface="+mn-ea"/>
              </a:defRPr>
            </a:lvl9pPr>
          </a:lstStyle>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Stiffener Beams</a:t>
            </a:r>
          </a:p>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Glued-laminated timber diaphragms</a:t>
            </a:r>
          </a:p>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Connection Design</a:t>
            </a:r>
          </a:p>
        </p:txBody>
      </p:sp>
      <p:sp>
        <p:nvSpPr>
          <p:cNvPr id="9" name="Title 4">
            <a:extLst>
              <a:ext uri="{FF2B5EF4-FFF2-40B4-BE49-F238E27FC236}">
                <a16:creationId xmlns:a16="http://schemas.microsoft.com/office/drawing/2014/main" id="{A05E2A9E-3A83-48F7-9CBA-186DE04A21D6}"/>
              </a:ext>
            </a:extLst>
          </p:cNvPr>
          <p:cNvSpPr txBox="1">
            <a:spLocks/>
          </p:cNvSpPr>
          <p:nvPr/>
        </p:nvSpPr>
        <p:spPr bwMode="auto">
          <a:xfrm>
            <a:off x="9660835" y="0"/>
            <a:ext cx="2531166"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p:txBody>
      </p:sp>
    </p:spTree>
    <p:extLst>
      <p:ext uri="{BB962C8B-B14F-4D97-AF65-F5344CB8AC3E}">
        <p14:creationId xmlns:p14="http://schemas.microsoft.com/office/powerpoint/2010/main" val="101906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097476A-6A05-4DA9-932E-B7E9E5DC23C7}"/>
              </a:ext>
            </a:extLst>
          </p:cNvPr>
          <p:cNvSpPr/>
          <p:nvPr/>
        </p:nvSpPr>
        <p:spPr bwMode="auto">
          <a:xfrm>
            <a:off x="9471025" y="5291934"/>
            <a:ext cx="2601639" cy="147865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dirty="0"/>
          </a:p>
        </p:txBody>
      </p:sp>
      <p:pic>
        <p:nvPicPr>
          <p:cNvPr id="10" name="Picture 9">
            <a:extLst>
              <a:ext uri="{FF2B5EF4-FFF2-40B4-BE49-F238E27FC236}">
                <a16:creationId xmlns:a16="http://schemas.microsoft.com/office/drawing/2014/main" id="{C636E86A-72C3-4739-9372-276AF99A1AA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5392168" cy="6858000"/>
          </a:xfrm>
          <a:prstGeom prst="rect">
            <a:avLst/>
          </a:prstGeom>
        </p:spPr>
      </p:pic>
      <p:pic>
        <p:nvPicPr>
          <p:cNvPr id="15" name="Picture 2" descr="Image result for canadian wood council">
            <a:extLst>
              <a:ext uri="{FF2B5EF4-FFF2-40B4-BE49-F238E27FC236}">
                <a16:creationId xmlns:a16="http://schemas.microsoft.com/office/drawing/2014/main" id="{25D228F6-E447-436E-AA28-4B323A46E5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6230" y="1389252"/>
            <a:ext cx="3036888"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 name="Picture 4" descr="Image result for canadian wood council">
            <a:extLst>
              <a:ext uri="{FF2B5EF4-FFF2-40B4-BE49-F238E27FC236}">
                <a16:creationId xmlns:a16="http://schemas.microsoft.com/office/drawing/2014/main" id="{9C15A49E-AEC0-483F-A763-75689647D189}"/>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949349" y="3182190"/>
            <a:ext cx="393065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descr="Image result for ontario ministry of natural resources">
            <a:extLst>
              <a:ext uri="{FF2B5EF4-FFF2-40B4-BE49-F238E27FC236}">
                <a16:creationId xmlns:a16="http://schemas.microsoft.com/office/drawing/2014/main" id="{76E3837F-62D2-4589-8A72-151A5399B748}"/>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396230" y="4005064"/>
            <a:ext cx="3036888" cy="227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4">
            <a:extLst>
              <a:ext uri="{FF2B5EF4-FFF2-40B4-BE49-F238E27FC236}">
                <a16:creationId xmlns:a16="http://schemas.microsoft.com/office/drawing/2014/main" id="{47B1EC74-35F3-49A4-9E6B-B25175DECE4C}"/>
              </a:ext>
            </a:extLst>
          </p:cNvPr>
          <p:cNvSpPr txBox="1">
            <a:spLocks/>
          </p:cNvSpPr>
          <p:nvPr/>
        </p:nvSpPr>
        <p:spPr bwMode="auto">
          <a:xfrm>
            <a:off x="9925879" y="0"/>
            <a:ext cx="2266122"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Reference Materials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616D3A-EC30-48E4-BA4F-4A306CCDCAC1}"/>
              </a:ext>
            </a:extLst>
          </p:cNvPr>
          <p:cNvSpPr/>
          <p:nvPr/>
        </p:nvSpPr>
        <p:spPr bwMode="auto">
          <a:xfrm>
            <a:off x="9471025" y="5291934"/>
            <a:ext cx="2601639" cy="147865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dirty="0"/>
          </a:p>
        </p:txBody>
      </p:sp>
      <p:sp>
        <p:nvSpPr>
          <p:cNvPr id="6" name="Title 4">
            <a:extLst>
              <a:ext uri="{FF2B5EF4-FFF2-40B4-BE49-F238E27FC236}">
                <a16:creationId xmlns:a16="http://schemas.microsoft.com/office/drawing/2014/main" id="{0F5B8277-2B34-444B-8291-FEAEA7FBD368}"/>
              </a:ext>
            </a:extLst>
          </p:cNvPr>
          <p:cNvSpPr txBox="1">
            <a:spLocks/>
          </p:cNvSpPr>
          <p:nvPr/>
        </p:nvSpPr>
        <p:spPr bwMode="auto">
          <a:xfrm>
            <a:off x="685799" y="332656"/>
            <a:ext cx="841725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kern="0" dirty="0">
                <a:latin typeface="+mn-lt"/>
              </a:rPr>
              <a:t>Design Considerations</a:t>
            </a:r>
          </a:p>
        </p:txBody>
      </p:sp>
      <p:sp>
        <p:nvSpPr>
          <p:cNvPr id="10" name="Content Placeholder 2">
            <a:extLst>
              <a:ext uri="{FF2B5EF4-FFF2-40B4-BE49-F238E27FC236}">
                <a16:creationId xmlns:a16="http://schemas.microsoft.com/office/drawing/2014/main" id="{87D9901D-D6E8-4F96-B931-4F727FC7C448}"/>
              </a:ext>
            </a:extLst>
          </p:cNvPr>
          <p:cNvSpPr txBox="1">
            <a:spLocks/>
          </p:cNvSpPr>
          <p:nvPr/>
        </p:nvSpPr>
        <p:spPr bwMode="auto">
          <a:xfrm>
            <a:off x="1127448" y="206084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Tx/>
              <a:buNone/>
              <a:defRPr sz="3200">
                <a:solidFill>
                  <a:schemeClr val="bg2"/>
                </a:solidFill>
                <a:latin typeface="+mn-lt"/>
                <a:ea typeface="+mn-ea"/>
                <a:cs typeface="+mn-cs"/>
              </a:defRPr>
            </a:lvl1pPr>
            <a:lvl2pPr marL="742950" indent="-285750" algn="l" rtl="0" fontAlgn="base">
              <a:spcBef>
                <a:spcPct val="20000"/>
              </a:spcBef>
              <a:spcAft>
                <a:spcPct val="0"/>
              </a:spcAft>
              <a:buChar char="–"/>
              <a:defRPr sz="2800">
                <a:solidFill>
                  <a:schemeClr val="bg2"/>
                </a:solidFill>
                <a:latin typeface="+mn-lt"/>
                <a:ea typeface="+mn-ea"/>
              </a:defRPr>
            </a:lvl2pPr>
            <a:lvl3pPr marL="1143000" indent="-228600" algn="l" rtl="0" fontAlgn="base">
              <a:spcBef>
                <a:spcPct val="20000"/>
              </a:spcBef>
              <a:spcAft>
                <a:spcPct val="0"/>
              </a:spcAft>
              <a:buChar char="•"/>
              <a:defRPr sz="2400">
                <a:solidFill>
                  <a:schemeClr val="bg2"/>
                </a:solidFill>
                <a:latin typeface="+mn-lt"/>
                <a:ea typeface="+mn-ea"/>
              </a:defRPr>
            </a:lvl3pPr>
            <a:lvl4pPr marL="1600200" indent="-228600" algn="l" rtl="0" fontAlgn="base">
              <a:spcBef>
                <a:spcPct val="20000"/>
              </a:spcBef>
              <a:spcAft>
                <a:spcPct val="0"/>
              </a:spcAft>
              <a:buChar char="–"/>
              <a:defRPr sz="2000">
                <a:solidFill>
                  <a:schemeClr val="bg2"/>
                </a:solidFill>
                <a:latin typeface="+mn-lt"/>
                <a:ea typeface="+mn-ea"/>
              </a:defRPr>
            </a:lvl4pPr>
            <a:lvl5pPr marL="2057400" indent="-228600" algn="l" rtl="0" fontAlgn="base">
              <a:spcBef>
                <a:spcPct val="20000"/>
              </a:spcBef>
              <a:spcAft>
                <a:spcPct val="0"/>
              </a:spcAft>
              <a:buChar char="»"/>
              <a:defRPr sz="2000">
                <a:solidFill>
                  <a:schemeClr val="bg2"/>
                </a:solidFill>
                <a:latin typeface="+mn-lt"/>
                <a:ea typeface="+mn-ea"/>
              </a:defRPr>
            </a:lvl5pPr>
            <a:lvl6pPr marL="2514600" indent="-228600" algn="l" rtl="0" fontAlgn="base">
              <a:spcBef>
                <a:spcPct val="20000"/>
              </a:spcBef>
              <a:spcAft>
                <a:spcPct val="0"/>
              </a:spcAft>
              <a:buChar char="»"/>
              <a:defRPr sz="2000">
                <a:solidFill>
                  <a:schemeClr val="bg2"/>
                </a:solidFill>
                <a:latin typeface="+mn-lt"/>
                <a:ea typeface="+mn-ea"/>
              </a:defRPr>
            </a:lvl6pPr>
            <a:lvl7pPr marL="2971800" indent="-228600" algn="l" rtl="0" fontAlgn="base">
              <a:spcBef>
                <a:spcPct val="20000"/>
              </a:spcBef>
              <a:spcAft>
                <a:spcPct val="0"/>
              </a:spcAft>
              <a:buChar char="»"/>
              <a:defRPr sz="2000">
                <a:solidFill>
                  <a:schemeClr val="bg2"/>
                </a:solidFill>
                <a:latin typeface="+mn-lt"/>
                <a:ea typeface="+mn-ea"/>
              </a:defRPr>
            </a:lvl7pPr>
            <a:lvl8pPr marL="3429000" indent="-228600" algn="l" rtl="0" fontAlgn="base">
              <a:spcBef>
                <a:spcPct val="20000"/>
              </a:spcBef>
              <a:spcAft>
                <a:spcPct val="0"/>
              </a:spcAft>
              <a:buChar char="»"/>
              <a:defRPr sz="2000">
                <a:solidFill>
                  <a:schemeClr val="bg2"/>
                </a:solidFill>
                <a:latin typeface="+mn-lt"/>
                <a:ea typeface="+mn-ea"/>
              </a:defRPr>
            </a:lvl8pPr>
            <a:lvl9pPr marL="3886200" indent="-228600" algn="l" rtl="0" fontAlgn="base">
              <a:spcBef>
                <a:spcPct val="20000"/>
              </a:spcBef>
              <a:spcAft>
                <a:spcPct val="0"/>
              </a:spcAft>
              <a:buChar char="»"/>
              <a:defRPr sz="2000">
                <a:solidFill>
                  <a:schemeClr val="bg2"/>
                </a:solidFill>
                <a:latin typeface="+mn-lt"/>
                <a:ea typeface="+mn-ea"/>
              </a:defRPr>
            </a:lvl9pPr>
          </a:lstStyle>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CHBDC</a:t>
            </a:r>
          </a:p>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MTO Ontario Provincial Standard Specification (OPSS)</a:t>
            </a:r>
          </a:p>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Ontario </a:t>
            </a:r>
            <a:r>
              <a:rPr lang="en-CA" sz="2400" kern="0" dirty="0" err="1">
                <a:solidFill>
                  <a:srgbClr val="5B5B5B"/>
                </a:solidFill>
                <a:latin typeface="Century Gothic" pitchFamily="34" charset="0"/>
              </a:rPr>
              <a:t>Hertiage</a:t>
            </a:r>
            <a:r>
              <a:rPr lang="en-CA" sz="2400" kern="0" dirty="0">
                <a:solidFill>
                  <a:srgbClr val="5B5B5B"/>
                </a:solidFill>
                <a:latin typeface="Century Gothic" pitchFamily="34" charset="0"/>
              </a:rPr>
              <a:t> Bridge Guidelines (OHBG)</a:t>
            </a:r>
          </a:p>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Prefabrication</a:t>
            </a:r>
          </a:p>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Prestressing</a:t>
            </a:r>
          </a:p>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Service Life and Durability</a:t>
            </a:r>
          </a:p>
        </p:txBody>
      </p:sp>
      <p:sp>
        <p:nvSpPr>
          <p:cNvPr id="9" name="Title 4">
            <a:extLst>
              <a:ext uri="{FF2B5EF4-FFF2-40B4-BE49-F238E27FC236}">
                <a16:creationId xmlns:a16="http://schemas.microsoft.com/office/drawing/2014/main" id="{8118DD47-119E-4E91-9FFD-BFF410F1A3EA}"/>
              </a:ext>
            </a:extLst>
          </p:cNvPr>
          <p:cNvSpPr txBox="1">
            <a:spLocks/>
          </p:cNvSpPr>
          <p:nvPr/>
        </p:nvSpPr>
        <p:spPr bwMode="auto">
          <a:xfrm>
            <a:off x="9660835" y="0"/>
            <a:ext cx="2531166"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Design Considerations</a:t>
            </a:r>
          </a:p>
        </p:txBody>
      </p:sp>
    </p:spTree>
    <p:extLst>
      <p:ext uri="{BB962C8B-B14F-4D97-AF65-F5344CB8AC3E}">
        <p14:creationId xmlns:p14="http://schemas.microsoft.com/office/powerpoint/2010/main" val="30264675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616D3A-EC30-48E4-BA4F-4A306CCDCAC1}"/>
              </a:ext>
            </a:extLst>
          </p:cNvPr>
          <p:cNvSpPr/>
          <p:nvPr/>
        </p:nvSpPr>
        <p:spPr bwMode="auto">
          <a:xfrm>
            <a:off x="9471025" y="4869160"/>
            <a:ext cx="2601639" cy="190143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dirty="0"/>
          </a:p>
        </p:txBody>
      </p:sp>
      <p:sp>
        <p:nvSpPr>
          <p:cNvPr id="9" name="Text Box 2">
            <a:extLst>
              <a:ext uri="{FF2B5EF4-FFF2-40B4-BE49-F238E27FC236}">
                <a16:creationId xmlns:a16="http://schemas.microsoft.com/office/drawing/2014/main" id="{57C591EE-C741-4100-83A0-D4C0E68BB303}"/>
              </a:ext>
            </a:extLst>
          </p:cNvPr>
          <p:cNvSpPr txBox="1">
            <a:spLocks noChangeArrowheads="1"/>
          </p:cNvSpPr>
          <p:nvPr/>
        </p:nvSpPr>
        <p:spPr bwMode="auto">
          <a:xfrm>
            <a:off x="718619" y="260648"/>
            <a:ext cx="9720298" cy="212365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en-US"/>
            </a:defPPr>
            <a:lvl1pPr eaLnBrk="1" hangingPunct="1">
              <a:defRPr sz="4400" kern="0">
                <a:solidFill>
                  <a:srgbClr val="2D86C7"/>
                </a:solidFill>
                <a:latin typeface="+mn-lt"/>
                <a:ea typeface="+mj-ea"/>
                <a:cs typeface="+mj-cs"/>
              </a:defRPr>
            </a:lvl1pPr>
            <a:lvl2pPr algn="ctr">
              <a:defRPr sz="4400">
                <a:solidFill>
                  <a:srgbClr val="2D86C7"/>
                </a:solidFill>
                <a:latin typeface="Rockwell" pitchFamily="84" charset="0"/>
              </a:defRPr>
            </a:lvl2pPr>
            <a:lvl3pPr algn="ctr">
              <a:defRPr sz="4400">
                <a:solidFill>
                  <a:srgbClr val="2D86C7"/>
                </a:solidFill>
                <a:latin typeface="Rockwell" pitchFamily="84" charset="0"/>
              </a:defRPr>
            </a:lvl3pPr>
            <a:lvl4pPr algn="ctr">
              <a:defRPr sz="4400">
                <a:solidFill>
                  <a:srgbClr val="2D86C7"/>
                </a:solidFill>
                <a:latin typeface="Rockwell" pitchFamily="84" charset="0"/>
              </a:defRPr>
            </a:lvl4pPr>
            <a:lvl5pPr algn="ctr">
              <a:defRPr sz="4400">
                <a:solidFill>
                  <a:srgbClr val="2D86C7"/>
                </a:solidFill>
                <a:latin typeface="Rockwell" pitchFamily="84" charset="0"/>
              </a:defRPr>
            </a:lvl5pPr>
            <a:lvl6pPr marL="457200" algn="ctr" fontAlgn="base">
              <a:spcBef>
                <a:spcPct val="0"/>
              </a:spcBef>
              <a:spcAft>
                <a:spcPct val="0"/>
              </a:spcAft>
              <a:defRPr sz="4400">
                <a:solidFill>
                  <a:srgbClr val="2D86C7"/>
                </a:solidFill>
                <a:latin typeface="Rockwell" pitchFamily="84" charset="0"/>
              </a:defRPr>
            </a:lvl6pPr>
            <a:lvl7pPr marL="914400" algn="ctr" fontAlgn="base">
              <a:spcBef>
                <a:spcPct val="0"/>
              </a:spcBef>
              <a:spcAft>
                <a:spcPct val="0"/>
              </a:spcAft>
              <a:defRPr sz="4400">
                <a:solidFill>
                  <a:srgbClr val="2D86C7"/>
                </a:solidFill>
                <a:latin typeface="Rockwell" pitchFamily="84" charset="0"/>
              </a:defRPr>
            </a:lvl7pPr>
            <a:lvl8pPr marL="1371600" algn="ctr" fontAlgn="base">
              <a:spcBef>
                <a:spcPct val="0"/>
              </a:spcBef>
              <a:spcAft>
                <a:spcPct val="0"/>
              </a:spcAft>
              <a:defRPr sz="4400">
                <a:solidFill>
                  <a:srgbClr val="2D86C7"/>
                </a:solidFill>
                <a:latin typeface="Rockwell" pitchFamily="84" charset="0"/>
              </a:defRPr>
            </a:lvl8pPr>
            <a:lvl9pPr marL="1828800" algn="ctr" fontAlgn="base">
              <a:spcBef>
                <a:spcPct val="0"/>
              </a:spcBef>
              <a:spcAft>
                <a:spcPct val="0"/>
              </a:spcAft>
              <a:defRPr sz="4400">
                <a:solidFill>
                  <a:srgbClr val="2D86C7"/>
                </a:solidFill>
                <a:latin typeface="Rockwell" pitchFamily="84" charset="0"/>
              </a:defRPr>
            </a:lvl9pPr>
          </a:lstStyle>
          <a:p>
            <a:r>
              <a:rPr lang="en-CA" dirty="0"/>
              <a:t>CHBDC Relevant Sections</a:t>
            </a:r>
            <a:endParaRPr lang="en-US" dirty="0"/>
          </a:p>
        </p:txBody>
      </p:sp>
      <p:sp>
        <p:nvSpPr>
          <p:cNvPr id="6" name="Content Placeholder 2">
            <a:extLst>
              <a:ext uri="{FF2B5EF4-FFF2-40B4-BE49-F238E27FC236}">
                <a16:creationId xmlns:a16="http://schemas.microsoft.com/office/drawing/2014/main" id="{74C78D88-C1F6-4E7F-A846-422A55DD6271}"/>
              </a:ext>
            </a:extLst>
          </p:cNvPr>
          <p:cNvSpPr txBox="1">
            <a:spLocks/>
          </p:cNvSpPr>
          <p:nvPr/>
        </p:nvSpPr>
        <p:spPr bwMode="auto">
          <a:xfrm>
            <a:off x="1127447" y="2060848"/>
            <a:ext cx="10345933"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Tx/>
              <a:buNone/>
              <a:defRPr sz="3200">
                <a:solidFill>
                  <a:schemeClr val="bg2"/>
                </a:solidFill>
                <a:latin typeface="+mn-lt"/>
                <a:ea typeface="+mn-ea"/>
                <a:cs typeface="+mn-cs"/>
              </a:defRPr>
            </a:lvl1pPr>
            <a:lvl2pPr marL="742950" indent="-285750" algn="l" rtl="0" fontAlgn="base">
              <a:spcBef>
                <a:spcPct val="20000"/>
              </a:spcBef>
              <a:spcAft>
                <a:spcPct val="0"/>
              </a:spcAft>
              <a:buChar char="–"/>
              <a:defRPr sz="2800">
                <a:solidFill>
                  <a:schemeClr val="bg2"/>
                </a:solidFill>
                <a:latin typeface="+mn-lt"/>
                <a:ea typeface="+mn-ea"/>
              </a:defRPr>
            </a:lvl2pPr>
            <a:lvl3pPr marL="1143000" indent="-228600" algn="l" rtl="0" fontAlgn="base">
              <a:spcBef>
                <a:spcPct val="20000"/>
              </a:spcBef>
              <a:spcAft>
                <a:spcPct val="0"/>
              </a:spcAft>
              <a:buChar char="•"/>
              <a:defRPr sz="2400">
                <a:solidFill>
                  <a:schemeClr val="bg2"/>
                </a:solidFill>
                <a:latin typeface="+mn-lt"/>
                <a:ea typeface="+mn-ea"/>
              </a:defRPr>
            </a:lvl3pPr>
            <a:lvl4pPr marL="1600200" indent="-228600" algn="l" rtl="0" fontAlgn="base">
              <a:spcBef>
                <a:spcPct val="20000"/>
              </a:spcBef>
              <a:spcAft>
                <a:spcPct val="0"/>
              </a:spcAft>
              <a:buChar char="–"/>
              <a:defRPr sz="2000">
                <a:solidFill>
                  <a:schemeClr val="bg2"/>
                </a:solidFill>
                <a:latin typeface="+mn-lt"/>
                <a:ea typeface="+mn-ea"/>
              </a:defRPr>
            </a:lvl4pPr>
            <a:lvl5pPr marL="2057400" indent="-228600" algn="l" rtl="0" fontAlgn="base">
              <a:spcBef>
                <a:spcPct val="20000"/>
              </a:spcBef>
              <a:spcAft>
                <a:spcPct val="0"/>
              </a:spcAft>
              <a:buChar char="»"/>
              <a:defRPr sz="2000">
                <a:solidFill>
                  <a:schemeClr val="bg2"/>
                </a:solidFill>
                <a:latin typeface="+mn-lt"/>
                <a:ea typeface="+mn-ea"/>
              </a:defRPr>
            </a:lvl5pPr>
            <a:lvl6pPr marL="2514600" indent="-228600" algn="l" rtl="0" fontAlgn="base">
              <a:spcBef>
                <a:spcPct val="20000"/>
              </a:spcBef>
              <a:spcAft>
                <a:spcPct val="0"/>
              </a:spcAft>
              <a:buChar char="»"/>
              <a:defRPr sz="2000">
                <a:solidFill>
                  <a:schemeClr val="bg2"/>
                </a:solidFill>
                <a:latin typeface="+mn-lt"/>
                <a:ea typeface="+mn-ea"/>
              </a:defRPr>
            </a:lvl6pPr>
            <a:lvl7pPr marL="2971800" indent="-228600" algn="l" rtl="0" fontAlgn="base">
              <a:spcBef>
                <a:spcPct val="20000"/>
              </a:spcBef>
              <a:spcAft>
                <a:spcPct val="0"/>
              </a:spcAft>
              <a:buChar char="»"/>
              <a:defRPr sz="2000">
                <a:solidFill>
                  <a:schemeClr val="bg2"/>
                </a:solidFill>
                <a:latin typeface="+mn-lt"/>
                <a:ea typeface="+mn-ea"/>
              </a:defRPr>
            </a:lvl7pPr>
            <a:lvl8pPr marL="3429000" indent="-228600" algn="l" rtl="0" fontAlgn="base">
              <a:spcBef>
                <a:spcPct val="20000"/>
              </a:spcBef>
              <a:spcAft>
                <a:spcPct val="0"/>
              </a:spcAft>
              <a:buChar char="»"/>
              <a:defRPr sz="2000">
                <a:solidFill>
                  <a:schemeClr val="bg2"/>
                </a:solidFill>
                <a:latin typeface="+mn-lt"/>
                <a:ea typeface="+mn-ea"/>
              </a:defRPr>
            </a:lvl8pPr>
            <a:lvl9pPr marL="3886200" indent="-228600" algn="l" rtl="0" fontAlgn="base">
              <a:spcBef>
                <a:spcPct val="20000"/>
              </a:spcBef>
              <a:spcAft>
                <a:spcPct val="0"/>
              </a:spcAft>
              <a:buChar char="»"/>
              <a:defRPr sz="2000">
                <a:solidFill>
                  <a:schemeClr val="bg2"/>
                </a:solidFill>
                <a:latin typeface="+mn-lt"/>
                <a:ea typeface="+mn-ea"/>
              </a:defRPr>
            </a:lvl9pPr>
          </a:lstStyle>
          <a:p>
            <a:pPr marL="342900" indent="-342900" algn="l" eaLnBrk="1" hangingPunct="1">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CAN/CSA S6 – Section 3 – Loads</a:t>
            </a:r>
          </a:p>
          <a:p>
            <a:pPr marL="1085850" lvl="1" indent="-342900" eaLnBrk="1" hangingPunct="1">
              <a:buClr>
                <a:srgbClr val="2D86C7"/>
              </a:buClr>
              <a:buSzPct val="150000"/>
              <a:buFont typeface="Arial" panose="020B0604020202020204" pitchFamily="34" charset="0"/>
              <a:buChar char="•"/>
            </a:pPr>
            <a:r>
              <a:rPr lang="en-CA" sz="2000" kern="0" dirty="0">
                <a:solidFill>
                  <a:srgbClr val="5B5B5B"/>
                </a:solidFill>
                <a:latin typeface="Century Gothic" pitchFamily="34" charset="0"/>
              </a:rPr>
              <a:t>Dynamic load allowance 30% reduction for wood decks</a:t>
            </a:r>
          </a:p>
          <a:p>
            <a:pPr marL="1085850" lvl="1" indent="-342900" eaLnBrk="1" hangingPunct="1">
              <a:buClr>
                <a:srgbClr val="2D86C7"/>
              </a:buClr>
              <a:buSzPct val="150000"/>
              <a:buFont typeface="Arial" panose="020B0604020202020204" pitchFamily="34" charset="0"/>
              <a:buChar char="•"/>
            </a:pPr>
            <a:r>
              <a:rPr lang="en-CA" sz="2000" kern="0" dirty="0">
                <a:solidFill>
                  <a:srgbClr val="5B5B5B"/>
                </a:solidFill>
                <a:latin typeface="Century Gothic" pitchFamily="34" charset="0"/>
              </a:rPr>
              <a:t>Shrinkage and swelling</a:t>
            </a:r>
          </a:p>
          <a:p>
            <a:pPr marL="342900" indent="-342900" algn="l" eaLnBrk="1" hangingPunct="1">
              <a:buClr>
                <a:srgbClr val="2D86C7"/>
              </a:buClr>
              <a:buSzPct val="150000"/>
              <a:buFont typeface="Arial" panose="020B0604020202020204" pitchFamily="34" charset="0"/>
              <a:buChar char="•"/>
            </a:pPr>
            <a:endParaRPr lang="en-CA" sz="2400" kern="0" dirty="0">
              <a:solidFill>
                <a:srgbClr val="5B5B5B"/>
              </a:solidFill>
              <a:latin typeface="Century Gothic" pitchFamily="34" charset="0"/>
            </a:endParaRPr>
          </a:p>
          <a:p>
            <a:pPr marL="342900" indent="-342900" algn="l" eaLnBrk="1" hangingPunct="1">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CAN/CSA S6 – Section 5 – Methods of Analysis</a:t>
            </a:r>
          </a:p>
          <a:p>
            <a:pPr marL="1000112" lvl="1" indent="-257162" eaLnBrk="1" hangingPunct="1">
              <a:lnSpc>
                <a:spcPct val="150000"/>
              </a:lnSpc>
              <a:buClr>
                <a:srgbClr val="2D86C7"/>
              </a:buClr>
              <a:buSzPct val="150000"/>
              <a:buFont typeface="Arial" panose="020B0604020202020204" pitchFamily="34" charset="0"/>
              <a:buChar char="•"/>
            </a:pPr>
            <a:r>
              <a:rPr lang="en-CA" sz="2000" kern="0" dirty="0">
                <a:solidFill>
                  <a:srgbClr val="5B5B5B"/>
                </a:solidFill>
                <a:latin typeface="Century Gothic" pitchFamily="34" charset="0"/>
              </a:rPr>
              <a:t>5.5.8 Transverse wood deck</a:t>
            </a:r>
          </a:p>
          <a:p>
            <a:pPr marL="1000112" lvl="1" indent="-257162" eaLnBrk="1" hangingPunct="1">
              <a:lnSpc>
                <a:spcPct val="150000"/>
              </a:lnSpc>
              <a:buClr>
                <a:srgbClr val="2D86C7"/>
              </a:buClr>
              <a:buSzPct val="150000"/>
              <a:buFont typeface="Arial" panose="020B0604020202020204" pitchFamily="34" charset="0"/>
              <a:buChar char="•"/>
            </a:pPr>
            <a:r>
              <a:rPr lang="en-CA" sz="2000" kern="0" dirty="0">
                <a:solidFill>
                  <a:srgbClr val="5B5B5B"/>
                </a:solidFill>
                <a:latin typeface="Century Gothic" pitchFamily="34" charset="0"/>
              </a:rPr>
              <a:t>5.6 Simplified methods for longitudinal load effects</a:t>
            </a:r>
          </a:p>
          <a:p>
            <a:pPr marL="1000112" lvl="1" indent="-257162" eaLnBrk="1" hangingPunct="1">
              <a:lnSpc>
                <a:spcPct val="150000"/>
              </a:lnSpc>
              <a:buClr>
                <a:srgbClr val="2D86C7"/>
              </a:buClr>
              <a:buSzPct val="150000"/>
              <a:buFont typeface="Arial" panose="020B0604020202020204" pitchFamily="34" charset="0"/>
              <a:buChar char="•"/>
            </a:pPr>
            <a:r>
              <a:rPr lang="en-CA" sz="2000" kern="0" dirty="0">
                <a:solidFill>
                  <a:srgbClr val="5B5B5B"/>
                </a:solidFill>
                <a:latin typeface="Century Gothic" pitchFamily="34" charset="0"/>
              </a:rPr>
              <a:t>5.7 Analysis of decks</a:t>
            </a:r>
          </a:p>
        </p:txBody>
      </p:sp>
      <p:sp>
        <p:nvSpPr>
          <p:cNvPr id="5" name="Title 4">
            <a:extLst>
              <a:ext uri="{FF2B5EF4-FFF2-40B4-BE49-F238E27FC236}">
                <a16:creationId xmlns:a16="http://schemas.microsoft.com/office/drawing/2014/main" id="{BF99DF54-421B-4C61-B6B4-DEA97B2679F1}"/>
              </a:ext>
            </a:extLst>
          </p:cNvPr>
          <p:cNvSpPr txBox="1">
            <a:spLocks/>
          </p:cNvSpPr>
          <p:nvPr/>
        </p:nvSpPr>
        <p:spPr bwMode="auto">
          <a:xfrm>
            <a:off x="9660835" y="0"/>
            <a:ext cx="2531166"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Design Considerations</a:t>
            </a:r>
          </a:p>
        </p:txBody>
      </p:sp>
    </p:spTree>
    <p:extLst>
      <p:ext uri="{BB962C8B-B14F-4D97-AF65-F5344CB8AC3E}">
        <p14:creationId xmlns:p14="http://schemas.microsoft.com/office/powerpoint/2010/main" val="26471193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616D3A-EC30-48E4-BA4F-4A306CCDCAC1}"/>
              </a:ext>
            </a:extLst>
          </p:cNvPr>
          <p:cNvSpPr/>
          <p:nvPr/>
        </p:nvSpPr>
        <p:spPr bwMode="auto">
          <a:xfrm>
            <a:off x="9471025" y="4869160"/>
            <a:ext cx="2601639" cy="190143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dirty="0"/>
          </a:p>
        </p:txBody>
      </p:sp>
      <p:sp>
        <p:nvSpPr>
          <p:cNvPr id="9" name="Text Box 2">
            <a:extLst>
              <a:ext uri="{FF2B5EF4-FFF2-40B4-BE49-F238E27FC236}">
                <a16:creationId xmlns:a16="http://schemas.microsoft.com/office/drawing/2014/main" id="{57C591EE-C741-4100-83A0-D4C0E68BB303}"/>
              </a:ext>
            </a:extLst>
          </p:cNvPr>
          <p:cNvSpPr txBox="1">
            <a:spLocks noChangeArrowheads="1"/>
          </p:cNvSpPr>
          <p:nvPr/>
        </p:nvSpPr>
        <p:spPr bwMode="auto">
          <a:xfrm>
            <a:off x="718619" y="260648"/>
            <a:ext cx="9720298" cy="212365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en-US"/>
            </a:defPPr>
            <a:lvl1pPr eaLnBrk="1" hangingPunct="1">
              <a:defRPr sz="4400" kern="0">
                <a:solidFill>
                  <a:srgbClr val="2D86C7"/>
                </a:solidFill>
                <a:latin typeface="+mn-lt"/>
                <a:ea typeface="+mj-ea"/>
                <a:cs typeface="+mj-cs"/>
              </a:defRPr>
            </a:lvl1pPr>
            <a:lvl2pPr algn="ctr">
              <a:defRPr sz="4400">
                <a:solidFill>
                  <a:srgbClr val="2D86C7"/>
                </a:solidFill>
                <a:latin typeface="Rockwell" pitchFamily="84" charset="0"/>
              </a:defRPr>
            </a:lvl2pPr>
            <a:lvl3pPr algn="ctr">
              <a:defRPr sz="4400">
                <a:solidFill>
                  <a:srgbClr val="2D86C7"/>
                </a:solidFill>
                <a:latin typeface="Rockwell" pitchFamily="84" charset="0"/>
              </a:defRPr>
            </a:lvl3pPr>
            <a:lvl4pPr algn="ctr">
              <a:defRPr sz="4400">
                <a:solidFill>
                  <a:srgbClr val="2D86C7"/>
                </a:solidFill>
                <a:latin typeface="Rockwell" pitchFamily="84" charset="0"/>
              </a:defRPr>
            </a:lvl4pPr>
            <a:lvl5pPr algn="ctr">
              <a:defRPr sz="4400">
                <a:solidFill>
                  <a:srgbClr val="2D86C7"/>
                </a:solidFill>
                <a:latin typeface="Rockwell" pitchFamily="84" charset="0"/>
              </a:defRPr>
            </a:lvl5pPr>
            <a:lvl6pPr marL="457200" algn="ctr" fontAlgn="base">
              <a:spcBef>
                <a:spcPct val="0"/>
              </a:spcBef>
              <a:spcAft>
                <a:spcPct val="0"/>
              </a:spcAft>
              <a:defRPr sz="4400">
                <a:solidFill>
                  <a:srgbClr val="2D86C7"/>
                </a:solidFill>
                <a:latin typeface="Rockwell" pitchFamily="84" charset="0"/>
              </a:defRPr>
            </a:lvl6pPr>
            <a:lvl7pPr marL="914400" algn="ctr" fontAlgn="base">
              <a:spcBef>
                <a:spcPct val="0"/>
              </a:spcBef>
              <a:spcAft>
                <a:spcPct val="0"/>
              </a:spcAft>
              <a:defRPr sz="4400">
                <a:solidFill>
                  <a:srgbClr val="2D86C7"/>
                </a:solidFill>
                <a:latin typeface="Rockwell" pitchFamily="84" charset="0"/>
              </a:defRPr>
            </a:lvl7pPr>
            <a:lvl8pPr marL="1371600" algn="ctr" fontAlgn="base">
              <a:spcBef>
                <a:spcPct val="0"/>
              </a:spcBef>
              <a:spcAft>
                <a:spcPct val="0"/>
              </a:spcAft>
              <a:defRPr sz="4400">
                <a:solidFill>
                  <a:srgbClr val="2D86C7"/>
                </a:solidFill>
                <a:latin typeface="Rockwell" pitchFamily="84" charset="0"/>
              </a:defRPr>
            </a:lvl8pPr>
            <a:lvl9pPr marL="1828800" algn="ctr" fontAlgn="base">
              <a:spcBef>
                <a:spcPct val="0"/>
              </a:spcBef>
              <a:spcAft>
                <a:spcPct val="0"/>
              </a:spcAft>
              <a:defRPr sz="4400">
                <a:solidFill>
                  <a:srgbClr val="2D86C7"/>
                </a:solidFill>
                <a:latin typeface="Rockwell" pitchFamily="84" charset="0"/>
              </a:defRPr>
            </a:lvl9pPr>
          </a:lstStyle>
          <a:p>
            <a:r>
              <a:rPr lang="en-CA" dirty="0"/>
              <a:t>CHBDC Relevant Sections</a:t>
            </a:r>
            <a:endParaRPr lang="en-US" dirty="0"/>
          </a:p>
        </p:txBody>
      </p:sp>
      <p:sp>
        <p:nvSpPr>
          <p:cNvPr id="6" name="Content Placeholder 2">
            <a:extLst>
              <a:ext uri="{FF2B5EF4-FFF2-40B4-BE49-F238E27FC236}">
                <a16:creationId xmlns:a16="http://schemas.microsoft.com/office/drawing/2014/main" id="{74C78D88-C1F6-4E7F-A846-422A55DD6271}"/>
              </a:ext>
            </a:extLst>
          </p:cNvPr>
          <p:cNvSpPr txBox="1">
            <a:spLocks/>
          </p:cNvSpPr>
          <p:nvPr/>
        </p:nvSpPr>
        <p:spPr bwMode="auto">
          <a:xfrm>
            <a:off x="1127447" y="2060848"/>
            <a:ext cx="10345933"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Tx/>
              <a:buNone/>
              <a:defRPr sz="3200">
                <a:solidFill>
                  <a:schemeClr val="bg2"/>
                </a:solidFill>
                <a:latin typeface="+mn-lt"/>
                <a:ea typeface="+mn-ea"/>
                <a:cs typeface="+mn-cs"/>
              </a:defRPr>
            </a:lvl1pPr>
            <a:lvl2pPr marL="742950" indent="-285750" algn="l" rtl="0" fontAlgn="base">
              <a:spcBef>
                <a:spcPct val="20000"/>
              </a:spcBef>
              <a:spcAft>
                <a:spcPct val="0"/>
              </a:spcAft>
              <a:buChar char="–"/>
              <a:defRPr sz="2800">
                <a:solidFill>
                  <a:schemeClr val="bg2"/>
                </a:solidFill>
                <a:latin typeface="+mn-lt"/>
                <a:ea typeface="+mn-ea"/>
              </a:defRPr>
            </a:lvl2pPr>
            <a:lvl3pPr marL="1143000" indent="-228600" algn="l" rtl="0" fontAlgn="base">
              <a:spcBef>
                <a:spcPct val="20000"/>
              </a:spcBef>
              <a:spcAft>
                <a:spcPct val="0"/>
              </a:spcAft>
              <a:buChar char="•"/>
              <a:defRPr sz="2400">
                <a:solidFill>
                  <a:schemeClr val="bg2"/>
                </a:solidFill>
                <a:latin typeface="+mn-lt"/>
                <a:ea typeface="+mn-ea"/>
              </a:defRPr>
            </a:lvl3pPr>
            <a:lvl4pPr marL="1600200" indent="-228600" algn="l" rtl="0" fontAlgn="base">
              <a:spcBef>
                <a:spcPct val="20000"/>
              </a:spcBef>
              <a:spcAft>
                <a:spcPct val="0"/>
              </a:spcAft>
              <a:buChar char="–"/>
              <a:defRPr sz="2000">
                <a:solidFill>
                  <a:schemeClr val="bg2"/>
                </a:solidFill>
                <a:latin typeface="+mn-lt"/>
                <a:ea typeface="+mn-ea"/>
              </a:defRPr>
            </a:lvl4pPr>
            <a:lvl5pPr marL="2057400" indent="-228600" algn="l" rtl="0" fontAlgn="base">
              <a:spcBef>
                <a:spcPct val="20000"/>
              </a:spcBef>
              <a:spcAft>
                <a:spcPct val="0"/>
              </a:spcAft>
              <a:buChar char="»"/>
              <a:defRPr sz="2000">
                <a:solidFill>
                  <a:schemeClr val="bg2"/>
                </a:solidFill>
                <a:latin typeface="+mn-lt"/>
                <a:ea typeface="+mn-ea"/>
              </a:defRPr>
            </a:lvl5pPr>
            <a:lvl6pPr marL="2514600" indent="-228600" algn="l" rtl="0" fontAlgn="base">
              <a:spcBef>
                <a:spcPct val="20000"/>
              </a:spcBef>
              <a:spcAft>
                <a:spcPct val="0"/>
              </a:spcAft>
              <a:buChar char="»"/>
              <a:defRPr sz="2000">
                <a:solidFill>
                  <a:schemeClr val="bg2"/>
                </a:solidFill>
                <a:latin typeface="+mn-lt"/>
                <a:ea typeface="+mn-ea"/>
              </a:defRPr>
            </a:lvl6pPr>
            <a:lvl7pPr marL="2971800" indent="-228600" algn="l" rtl="0" fontAlgn="base">
              <a:spcBef>
                <a:spcPct val="20000"/>
              </a:spcBef>
              <a:spcAft>
                <a:spcPct val="0"/>
              </a:spcAft>
              <a:buChar char="»"/>
              <a:defRPr sz="2000">
                <a:solidFill>
                  <a:schemeClr val="bg2"/>
                </a:solidFill>
                <a:latin typeface="+mn-lt"/>
                <a:ea typeface="+mn-ea"/>
              </a:defRPr>
            </a:lvl7pPr>
            <a:lvl8pPr marL="3429000" indent="-228600" algn="l" rtl="0" fontAlgn="base">
              <a:spcBef>
                <a:spcPct val="20000"/>
              </a:spcBef>
              <a:spcAft>
                <a:spcPct val="0"/>
              </a:spcAft>
              <a:buChar char="»"/>
              <a:defRPr sz="2000">
                <a:solidFill>
                  <a:schemeClr val="bg2"/>
                </a:solidFill>
                <a:latin typeface="+mn-lt"/>
                <a:ea typeface="+mn-ea"/>
              </a:defRPr>
            </a:lvl8pPr>
            <a:lvl9pPr marL="3886200" indent="-228600" algn="l" rtl="0" fontAlgn="base">
              <a:spcBef>
                <a:spcPct val="20000"/>
              </a:spcBef>
              <a:spcAft>
                <a:spcPct val="0"/>
              </a:spcAft>
              <a:buChar char="»"/>
              <a:defRPr sz="2000">
                <a:solidFill>
                  <a:schemeClr val="bg2"/>
                </a:solidFill>
                <a:latin typeface="+mn-lt"/>
                <a:ea typeface="+mn-ea"/>
              </a:defRPr>
            </a:lvl9pPr>
          </a:lstStyle>
          <a:p>
            <a:pPr marL="342900" indent="-342900" algn="l" eaLnBrk="1" hangingPunct="1">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CAN/CSA S6 – Section 9 – Wood Structures</a:t>
            </a:r>
          </a:p>
          <a:p>
            <a:pPr marL="1085850" lvl="1" indent="-342900" eaLnBrk="1" hangingPunct="1">
              <a:buClr>
                <a:srgbClr val="2D86C7"/>
              </a:buClr>
              <a:buSzPct val="150000"/>
              <a:buFont typeface="Arial" panose="020B0604020202020204" pitchFamily="34" charset="0"/>
              <a:buChar char="•"/>
            </a:pPr>
            <a:r>
              <a:rPr lang="en-CA" sz="2000" kern="0" dirty="0">
                <a:solidFill>
                  <a:srgbClr val="5B5B5B"/>
                </a:solidFill>
                <a:latin typeface="Century Gothic" pitchFamily="34" charset="0"/>
              </a:rPr>
              <a:t>Clause 9.4 Limit States Design</a:t>
            </a:r>
          </a:p>
          <a:p>
            <a:pPr marL="1085850" lvl="1" indent="-342900" eaLnBrk="1" hangingPunct="1">
              <a:buClr>
                <a:srgbClr val="2D86C7"/>
              </a:buClr>
              <a:buSzPct val="150000"/>
              <a:buFont typeface="Arial" panose="020B0604020202020204" pitchFamily="34" charset="0"/>
              <a:buChar char="•"/>
            </a:pPr>
            <a:r>
              <a:rPr lang="en-CA" sz="2000" kern="0" dirty="0">
                <a:solidFill>
                  <a:srgbClr val="5B5B5B"/>
                </a:solidFill>
                <a:latin typeface="Century Gothic" pitchFamily="34" charset="0"/>
              </a:rPr>
              <a:t>Clause 9.5 General Design</a:t>
            </a:r>
          </a:p>
          <a:p>
            <a:pPr marL="1085850" lvl="1" indent="-342900" eaLnBrk="1" hangingPunct="1">
              <a:buClr>
                <a:srgbClr val="2D86C7"/>
              </a:buClr>
              <a:buSzPct val="150000"/>
              <a:buFont typeface="Arial" panose="020B0604020202020204" pitchFamily="34" charset="0"/>
              <a:buChar char="•"/>
            </a:pPr>
            <a:r>
              <a:rPr lang="en-CA" sz="2000" kern="0" dirty="0">
                <a:solidFill>
                  <a:srgbClr val="5B5B5B"/>
                </a:solidFill>
                <a:latin typeface="Century Gothic" pitchFamily="34" charset="0"/>
              </a:rPr>
              <a:t>Clause 9.6 Flexure</a:t>
            </a:r>
          </a:p>
          <a:p>
            <a:pPr marL="1085850" lvl="1" indent="-342900" eaLnBrk="1" hangingPunct="1">
              <a:buClr>
                <a:srgbClr val="2D86C7"/>
              </a:buClr>
              <a:buSzPct val="150000"/>
              <a:buFont typeface="Arial" panose="020B0604020202020204" pitchFamily="34" charset="0"/>
              <a:buChar char="•"/>
            </a:pPr>
            <a:r>
              <a:rPr lang="en-CA" sz="2000" kern="0" dirty="0">
                <a:solidFill>
                  <a:srgbClr val="5B5B5B"/>
                </a:solidFill>
                <a:latin typeface="Century Gothic" pitchFamily="34" charset="0"/>
              </a:rPr>
              <a:t>Clause 9.7 Shear</a:t>
            </a:r>
          </a:p>
          <a:p>
            <a:pPr marL="1085850" lvl="1" indent="-342900" eaLnBrk="1" hangingPunct="1">
              <a:buClr>
                <a:srgbClr val="2D86C7"/>
              </a:buClr>
              <a:buSzPct val="150000"/>
              <a:buFont typeface="Arial" panose="020B0604020202020204" pitchFamily="34" charset="0"/>
              <a:buChar char="•"/>
            </a:pPr>
            <a:r>
              <a:rPr lang="en-CA" sz="2000" kern="0" dirty="0">
                <a:solidFill>
                  <a:srgbClr val="5B5B5B"/>
                </a:solidFill>
                <a:latin typeface="Century Gothic" pitchFamily="34" charset="0"/>
              </a:rPr>
              <a:t>Clause 9.11 Solid Wood</a:t>
            </a:r>
          </a:p>
          <a:p>
            <a:pPr marL="1085850" lvl="1" indent="-342900" eaLnBrk="1" hangingPunct="1">
              <a:buClr>
                <a:srgbClr val="2D86C7"/>
              </a:buClr>
              <a:buSzPct val="150000"/>
              <a:buFont typeface="Arial" panose="020B0604020202020204" pitchFamily="34" charset="0"/>
              <a:buChar char="•"/>
            </a:pPr>
            <a:r>
              <a:rPr lang="en-CA" sz="2000" kern="0" dirty="0">
                <a:solidFill>
                  <a:srgbClr val="5B5B5B"/>
                </a:solidFill>
                <a:latin typeface="Century Gothic" pitchFamily="34" charset="0"/>
              </a:rPr>
              <a:t>Clause 9.12 Glulam Timber</a:t>
            </a:r>
          </a:p>
          <a:p>
            <a:pPr marL="1085850" lvl="1" indent="-342900" eaLnBrk="1" hangingPunct="1">
              <a:buClr>
                <a:srgbClr val="2D86C7"/>
              </a:buClr>
              <a:buSzPct val="150000"/>
              <a:buFont typeface="Arial" panose="020B0604020202020204" pitchFamily="34" charset="0"/>
              <a:buChar char="•"/>
            </a:pPr>
            <a:r>
              <a:rPr lang="en-CA" sz="2000" kern="0" dirty="0">
                <a:solidFill>
                  <a:srgbClr val="5B5B5B"/>
                </a:solidFill>
                <a:latin typeface="Century Gothic" pitchFamily="34" charset="0"/>
              </a:rPr>
              <a:t>Clause 9.15 Connections</a:t>
            </a:r>
          </a:p>
          <a:p>
            <a:pPr marL="1085850" lvl="1" indent="-342900" eaLnBrk="1" hangingPunct="1">
              <a:buClr>
                <a:srgbClr val="2D86C7"/>
              </a:buClr>
              <a:buSzPct val="150000"/>
              <a:buFont typeface="Arial" panose="020B0604020202020204" pitchFamily="34" charset="0"/>
              <a:buChar char="•"/>
            </a:pPr>
            <a:r>
              <a:rPr lang="en-CA" sz="2000" kern="0" dirty="0">
                <a:solidFill>
                  <a:srgbClr val="5B5B5B"/>
                </a:solidFill>
                <a:latin typeface="Century Gothic" pitchFamily="34" charset="0"/>
              </a:rPr>
              <a:t>Clause 9.17 Durability</a:t>
            </a:r>
          </a:p>
          <a:p>
            <a:pPr marL="1085850" lvl="1" indent="-342900" eaLnBrk="1" hangingPunct="1">
              <a:buClr>
                <a:srgbClr val="2D86C7"/>
              </a:buClr>
              <a:buSzPct val="150000"/>
              <a:buFont typeface="Arial" panose="020B0604020202020204" pitchFamily="34" charset="0"/>
              <a:buChar char="•"/>
            </a:pPr>
            <a:r>
              <a:rPr lang="en-CA" sz="2000" kern="0" dirty="0">
                <a:solidFill>
                  <a:srgbClr val="5B5B5B"/>
                </a:solidFill>
                <a:latin typeface="Century Gothic" pitchFamily="34" charset="0"/>
              </a:rPr>
              <a:t>Clause 9.21 Nail-laminated wood decks</a:t>
            </a:r>
          </a:p>
        </p:txBody>
      </p:sp>
      <p:sp>
        <p:nvSpPr>
          <p:cNvPr id="5" name="Title 4">
            <a:extLst>
              <a:ext uri="{FF2B5EF4-FFF2-40B4-BE49-F238E27FC236}">
                <a16:creationId xmlns:a16="http://schemas.microsoft.com/office/drawing/2014/main" id="{7CC27EE4-7E0C-401A-8A23-FC28874FA1CA}"/>
              </a:ext>
            </a:extLst>
          </p:cNvPr>
          <p:cNvSpPr txBox="1">
            <a:spLocks/>
          </p:cNvSpPr>
          <p:nvPr/>
        </p:nvSpPr>
        <p:spPr bwMode="auto">
          <a:xfrm>
            <a:off x="9660835" y="0"/>
            <a:ext cx="2531166"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Design Considerations</a:t>
            </a:r>
          </a:p>
        </p:txBody>
      </p:sp>
    </p:spTree>
    <p:extLst>
      <p:ext uri="{BB962C8B-B14F-4D97-AF65-F5344CB8AC3E}">
        <p14:creationId xmlns:p14="http://schemas.microsoft.com/office/powerpoint/2010/main" val="23577810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616D3A-EC30-48E4-BA4F-4A306CCDCAC1}"/>
              </a:ext>
            </a:extLst>
          </p:cNvPr>
          <p:cNvSpPr/>
          <p:nvPr/>
        </p:nvSpPr>
        <p:spPr bwMode="auto">
          <a:xfrm>
            <a:off x="9471025" y="4869160"/>
            <a:ext cx="2601639" cy="190143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dirty="0"/>
          </a:p>
        </p:txBody>
      </p:sp>
      <p:sp>
        <p:nvSpPr>
          <p:cNvPr id="9" name="Text Box 2">
            <a:extLst>
              <a:ext uri="{FF2B5EF4-FFF2-40B4-BE49-F238E27FC236}">
                <a16:creationId xmlns:a16="http://schemas.microsoft.com/office/drawing/2014/main" id="{57C591EE-C741-4100-83A0-D4C0E68BB303}"/>
              </a:ext>
            </a:extLst>
          </p:cNvPr>
          <p:cNvSpPr txBox="1">
            <a:spLocks noChangeArrowheads="1"/>
          </p:cNvSpPr>
          <p:nvPr/>
        </p:nvSpPr>
        <p:spPr bwMode="auto">
          <a:xfrm>
            <a:off x="718619" y="260648"/>
            <a:ext cx="9720298" cy="212365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en-US"/>
            </a:defPPr>
            <a:lvl1pPr eaLnBrk="1" hangingPunct="1">
              <a:defRPr sz="4400" kern="0">
                <a:solidFill>
                  <a:srgbClr val="2D86C7"/>
                </a:solidFill>
                <a:latin typeface="+mn-lt"/>
                <a:ea typeface="+mj-ea"/>
                <a:cs typeface="+mj-cs"/>
              </a:defRPr>
            </a:lvl1pPr>
            <a:lvl2pPr algn="ctr">
              <a:defRPr sz="4400">
                <a:solidFill>
                  <a:srgbClr val="2D86C7"/>
                </a:solidFill>
                <a:latin typeface="Rockwell" pitchFamily="84" charset="0"/>
              </a:defRPr>
            </a:lvl2pPr>
            <a:lvl3pPr algn="ctr">
              <a:defRPr sz="4400">
                <a:solidFill>
                  <a:srgbClr val="2D86C7"/>
                </a:solidFill>
                <a:latin typeface="Rockwell" pitchFamily="84" charset="0"/>
              </a:defRPr>
            </a:lvl3pPr>
            <a:lvl4pPr algn="ctr">
              <a:defRPr sz="4400">
                <a:solidFill>
                  <a:srgbClr val="2D86C7"/>
                </a:solidFill>
                <a:latin typeface="Rockwell" pitchFamily="84" charset="0"/>
              </a:defRPr>
            </a:lvl4pPr>
            <a:lvl5pPr algn="ctr">
              <a:defRPr sz="4400">
                <a:solidFill>
                  <a:srgbClr val="2D86C7"/>
                </a:solidFill>
                <a:latin typeface="Rockwell" pitchFamily="84" charset="0"/>
              </a:defRPr>
            </a:lvl5pPr>
            <a:lvl6pPr marL="457200" algn="ctr" fontAlgn="base">
              <a:spcBef>
                <a:spcPct val="0"/>
              </a:spcBef>
              <a:spcAft>
                <a:spcPct val="0"/>
              </a:spcAft>
              <a:defRPr sz="4400">
                <a:solidFill>
                  <a:srgbClr val="2D86C7"/>
                </a:solidFill>
                <a:latin typeface="Rockwell" pitchFamily="84" charset="0"/>
              </a:defRPr>
            </a:lvl6pPr>
            <a:lvl7pPr marL="914400" algn="ctr" fontAlgn="base">
              <a:spcBef>
                <a:spcPct val="0"/>
              </a:spcBef>
              <a:spcAft>
                <a:spcPct val="0"/>
              </a:spcAft>
              <a:defRPr sz="4400">
                <a:solidFill>
                  <a:srgbClr val="2D86C7"/>
                </a:solidFill>
                <a:latin typeface="Rockwell" pitchFamily="84" charset="0"/>
              </a:defRPr>
            </a:lvl7pPr>
            <a:lvl8pPr marL="1371600" algn="ctr" fontAlgn="base">
              <a:spcBef>
                <a:spcPct val="0"/>
              </a:spcBef>
              <a:spcAft>
                <a:spcPct val="0"/>
              </a:spcAft>
              <a:defRPr sz="4400">
                <a:solidFill>
                  <a:srgbClr val="2D86C7"/>
                </a:solidFill>
                <a:latin typeface="Rockwell" pitchFamily="84" charset="0"/>
              </a:defRPr>
            </a:lvl8pPr>
            <a:lvl9pPr marL="1828800" algn="ctr" fontAlgn="base">
              <a:spcBef>
                <a:spcPct val="0"/>
              </a:spcBef>
              <a:spcAft>
                <a:spcPct val="0"/>
              </a:spcAft>
              <a:defRPr sz="4400">
                <a:solidFill>
                  <a:srgbClr val="2D86C7"/>
                </a:solidFill>
                <a:latin typeface="Rockwell" pitchFamily="84" charset="0"/>
              </a:defRPr>
            </a:lvl9pPr>
          </a:lstStyle>
          <a:p>
            <a:r>
              <a:rPr lang="en-CA" dirty="0"/>
              <a:t>CHBDC Relevant Sections</a:t>
            </a:r>
            <a:endParaRPr lang="en-US" dirty="0"/>
          </a:p>
        </p:txBody>
      </p:sp>
      <p:sp>
        <p:nvSpPr>
          <p:cNvPr id="6" name="Content Placeholder 2">
            <a:extLst>
              <a:ext uri="{FF2B5EF4-FFF2-40B4-BE49-F238E27FC236}">
                <a16:creationId xmlns:a16="http://schemas.microsoft.com/office/drawing/2014/main" id="{74C78D88-C1F6-4E7F-A846-422A55DD6271}"/>
              </a:ext>
            </a:extLst>
          </p:cNvPr>
          <p:cNvSpPr txBox="1">
            <a:spLocks/>
          </p:cNvSpPr>
          <p:nvPr/>
        </p:nvSpPr>
        <p:spPr bwMode="auto">
          <a:xfrm>
            <a:off x="1127447" y="2060848"/>
            <a:ext cx="10345933"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Tx/>
              <a:buNone/>
              <a:defRPr sz="3200">
                <a:solidFill>
                  <a:schemeClr val="bg2"/>
                </a:solidFill>
                <a:latin typeface="+mn-lt"/>
                <a:ea typeface="+mn-ea"/>
                <a:cs typeface="+mn-cs"/>
              </a:defRPr>
            </a:lvl1pPr>
            <a:lvl2pPr marL="742950" indent="-285750" algn="l" rtl="0" fontAlgn="base">
              <a:spcBef>
                <a:spcPct val="20000"/>
              </a:spcBef>
              <a:spcAft>
                <a:spcPct val="0"/>
              </a:spcAft>
              <a:buChar char="–"/>
              <a:defRPr sz="2800">
                <a:solidFill>
                  <a:schemeClr val="bg2"/>
                </a:solidFill>
                <a:latin typeface="+mn-lt"/>
                <a:ea typeface="+mn-ea"/>
              </a:defRPr>
            </a:lvl2pPr>
            <a:lvl3pPr marL="1143000" indent="-228600" algn="l" rtl="0" fontAlgn="base">
              <a:spcBef>
                <a:spcPct val="20000"/>
              </a:spcBef>
              <a:spcAft>
                <a:spcPct val="0"/>
              </a:spcAft>
              <a:buChar char="•"/>
              <a:defRPr sz="2400">
                <a:solidFill>
                  <a:schemeClr val="bg2"/>
                </a:solidFill>
                <a:latin typeface="+mn-lt"/>
                <a:ea typeface="+mn-ea"/>
              </a:defRPr>
            </a:lvl3pPr>
            <a:lvl4pPr marL="1600200" indent="-228600" algn="l" rtl="0" fontAlgn="base">
              <a:spcBef>
                <a:spcPct val="20000"/>
              </a:spcBef>
              <a:spcAft>
                <a:spcPct val="0"/>
              </a:spcAft>
              <a:buChar char="–"/>
              <a:defRPr sz="2000">
                <a:solidFill>
                  <a:schemeClr val="bg2"/>
                </a:solidFill>
                <a:latin typeface="+mn-lt"/>
                <a:ea typeface="+mn-ea"/>
              </a:defRPr>
            </a:lvl4pPr>
            <a:lvl5pPr marL="2057400" indent="-228600" algn="l" rtl="0" fontAlgn="base">
              <a:spcBef>
                <a:spcPct val="20000"/>
              </a:spcBef>
              <a:spcAft>
                <a:spcPct val="0"/>
              </a:spcAft>
              <a:buChar char="»"/>
              <a:defRPr sz="2000">
                <a:solidFill>
                  <a:schemeClr val="bg2"/>
                </a:solidFill>
                <a:latin typeface="+mn-lt"/>
                <a:ea typeface="+mn-ea"/>
              </a:defRPr>
            </a:lvl5pPr>
            <a:lvl6pPr marL="2514600" indent="-228600" algn="l" rtl="0" fontAlgn="base">
              <a:spcBef>
                <a:spcPct val="20000"/>
              </a:spcBef>
              <a:spcAft>
                <a:spcPct val="0"/>
              </a:spcAft>
              <a:buChar char="»"/>
              <a:defRPr sz="2000">
                <a:solidFill>
                  <a:schemeClr val="bg2"/>
                </a:solidFill>
                <a:latin typeface="+mn-lt"/>
                <a:ea typeface="+mn-ea"/>
              </a:defRPr>
            </a:lvl6pPr>
            <a:lvl7pPr marL="2971800" indent="-228600" algn="l" rtl="0" fontAlgn="base">
              <a:spcBef>
                <a:spcPct val="20000"/>
              </a:spcBef>
              <a:spcAft>
                <a:spcPct val="0"/>
              </a:spcAft>
              <a:buChar char="»"/>
              <a:defRPr sz="2000">
                <a:solidFill>
                  <a:schemeClr val="bg2"/>
                </a:solidFill>
                <a:latin typeface="+mn-lt"/>
                <a:ea typeface="+mn-ea"/>
              </a:defRPr>
            </a:lvl7pPr>
            <a:lvl8pPr marL="3429000" indent="-228600" algn="l" rtl="0" fontAlgn="base">
              <a:spcBef>
                <a:spcPct val="20000"/>
              </a:spcBef>
              <a:spcAft>
                <a:spcPct val="0"/>
              </a:spcAft>
              <a:buChar char="»"/>
              <a:defRPr sz="2000">
                <a:solidFill>
                  <a:schemeClr val="bg2"/>
                </a:solidFill>
                <a:latin typeface="+mn-lt"/>
                <a:ea typeface="+mn-ea"/>
              </a:defRPr>
            </a:lvl8pPr>
            <a:lvl9pPr marL="3886200" indent="-228600" algn="l" rtl="0" fontAlgn="base">
              <a:spcBef>
                <a:spcPct val="20000"/>
              </a:spcBef>
              <a:spcAft>
                <a:spcPct val="0"/>
              </a:spcAft>
              <a:buChar char="»"/>
              <a:defRPr sz="2000">
                <a:solidFill>
                  <a:schemeClr val="bg2"/>
                </a:solidFill>
                <a:latin typeface="+mn-lt"/>
                <a:ea typeface="+mn-ea"/>
              </a:defRPr>
            </a:lvl9pPr>
          </a:lstStyle>
          <a:p>
            <a:pPr marL="342900" indent="-342900" algn="l" eaLnBrk="1" hangingPunct="1">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CAN/CSA S6 – Section 9 – Wood Structures</a:t>
            </a:r>
          </a:p>
          <a:p>
            <a:pPr marL="1085850" lvl="1" indent="-342900" eaLnBrk="1" hangingPunct="1">
              <a:buClr>
                <a:srgbClr val="2D86C7"/>
              </a:buClr>
              <a:buSzPct val="150000"/>
              <a:buFont typeface="Arial" panose="020B0604020202020204" pitchFamily="34" charset="0"/>
              <a:buChar char="•"/>
            </a:pPr>
            <a:r>
              <a:rPr lang="en-CA" sz="2000" kern="0" dirty="0">
                <a:solidFill>
                  <a:srgbClr val="5B5B5B"/>
                </a:solidFill>
                <a:latin typeface="Century Gothic" pitchFamily="34" charset="0"/>
              </a:rPr>
              <a:t>Clause 9.22 Wood-concrete composite decks</a:t>
            </a:r>
          </a:p>
          <a:p>
            <a:pPr marL="1085850" lvl="1" indent="-342900" eaLnBrk="1" hangingPunct="1">
              <a:buClr>
                <a:srgbClr val="2D86C7"/>
              </a:buClr>
              <a:buSzPct val="150000"/>
              <a:buFont typeface="Arial" panose="020B0604020202020204" pitchFamily="34" charset="0"/>
              <a:buChar char="•"/>
            </a:pPr>
            <a:r>
              <a:rPr lang="en-CA" sz="2000" kern="0" dirty="0">
                <a:solidFill>
                  <a:srgbClr val="5B5B5B"/>
                </a:solidFill>
                <a:latin typeface="Century Gothic" pitchFamily="34" charset="0"/>
              </a:rPr>
              <a:t>Clause 9.23 Stress-laminated wood decks</a:t>
            </a:r>
          </a:p>
          <a:p>
            <a:pPr marL="1085850" lvl="1" indent="-342900" eaLnBrk="1" hangingPunct="1">
              <a:buClr>
                <a:srgbClr val="2D86C7"/>
              </a:buClr>
              <a:buSzPct val="150000"/>
              <a:buFont typeface="Arial" panose="020B0604020202020204" pitchFamily="34" charset="0"/>
              <a:buChar char="•"/>
            </a:pPr>
            <a:r>
              <a:rPr lang="en-CA" sz="2000" kern="0" dirty="0">
                <a:solidFill>
                  <a:srgbClr val="5B5B5B"/>
                </a:solidFill>
                <a:latin typeface="Century Gothic" pitchFamily="34" charset="0"/>
              </a:rPr>
              <a:t>Clause 9.24 Glued-laminated decks</a:t>
            </a:r>
          </a:p>
        </p:txBody>
      </p:sp>
      <p:sp>
        <p:nvSpPr>
          <p:cNvPr id="5" name="Title 4">
            <a:extLst>
              <a:ext uri="{FF2B5EF4-FFF2-40B4-BE49-F238E27FC236}">
                <a16:creationId xmlns:a16="http://schemas.microsoft.com/office/drawing/2014/main" id="{649D79E6-89A7-4024-ADA5-4319D01FCA48}"/>
              </a:ext>
            </a:extLst>
          </p:cNvPr>
          <p:cNvSpPr txBox="1">
            <a:spLocks/>
          </p:cNvSpPr>
          <p:nvPr/>
        </p:nvSpPr>
        <p:spPr bwMode="auto">
          <a:xfrm>
            <a:off x="9660835" y="0"/>
            <a:ext cx="2531166"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Design Considerations</a:t>
            </a:r>
          </a:p>
        </p:txBody>
      </p:sp>
    </p:spTree>
    <p:extLst>
      <p:ext uri="{BB962C8B-B14F-4D97-AF65-F5344CB8AC3E}">
        <p14:creationId xmlns:p14="http://schemas.microsoft.com/office/powerpoint/2010/main" val="34955423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616D3A-EC30-48E4-BA4F-4A306CCDCAC1}"/>
              </a:ext>
            </a:extLst>
          </p:cNvPr>
          <p:cNvSpPr/>
          <p:nvPr/>
        </p:nvSpPr>
        <p:spPr bwMode="auto">
          <a:xfrm>
            <a:off x="9471025" y="4869160"/>
            <a:ext cx="2601639" cy="190143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dirty="0"/>
          </a:p>
        </p:txBody>
      </p:sp>
      <p:sp>
        <p:nvSpPr>
          <p:cNvPr id="9" name="Text Box 2">
            <a:extLst>
              <a:ext uri="{FF2B5EF4-FFF2-40B4-BE49-F238E27FC236}">
                <a16:creationId xmlns:a16="http://schemas.microsoft.com/office/drawing/2014/main" id="{57C591EE-C741-4100-83A0-D4C0E68BB303}"/>
              </a:ext>
            </a:extLst>
          </p:cNvPr>
          <p:cNvSpPr txBox="1">
            <a:spLocks noChangeArrowheads="1"/>
          </p:cNvSpPr>
          <p:nvPr/>
        </p:nvSpPr>
        <p:spPr bwMode="auto">
          <a:xfrm>
            <a:off x="718619" y="260648"/>
            <a:ext cx="9720298" cy="212365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en-US"/>
            </a:defPPr>
            <a:lvl1pPr eaLnBrk="1" hangingPunct="1">
              <a:defRPr sz="4400" kern="0">
                <a:solidFill>
                  <a:srgbClr val="2D86C7"/>
                </a:solidFill>
                <a:latin typeface="+mn-lt"/>
                <a:ea typeface="+mj-ea"/>
                <a:cs typeface="+mj-cs"/>
              </a:defRPr>
            </a:lvl1pPr>
            <a:lvl2pPr algn="ctr">
              <a:defRPr sz="4400">
                <a:solidFill>
                  <a:srgbClr val="2D86C7"/>
                </a:solidFill>
                <a:latin typeface="Rockwell" pitchFamily="84" charset="0"/>
              </a:defRPr>
            </a:lvl2pPr>
            <a:lvl3pPr algn="ctr">
              <a:defRPr sz="4400">
                <a:solidFill>
                  <a:srgbClr val="2D86C7"/>
                </a:solidFill>
                <a:latin typeface="Rockwell" pitchFamily="84" charset="0"/>
              </a:defRPr>
            </a:lvl3pPr>
            <a:lvl4pPr algn="ctr">
              <a:defRPr sz="4400">
                <a:solidFill>
                  <a:srgbClr val="2D86C7"/>
                </a:solidFill>
                <a:latin typeface="Rockwell" pitchFamily="84" charset="0"/>
              </a:defRPr>
            </a:lvl4pPr>
            <a:lvl5pPr algn="ctr">
              <a:defRPr sz="4400">
                <a:solidFill>
                  <a:srgbClr val="2D86C7"/>
                </a:solidFill>
                <a:latin typeface="Rockwell" pitchFamily="84" charset="0"/>
              </a:defRPr>
            </a:lvl5pPr>
            <a:lvl6pPr marL="457200" algn="ctr" fontAlgn="base">
              <a:spcBef>
                <a:spcPct val="0"/>
              </a:spcBef>
              <a:spcAft>
                <a:spcPct val="0"/>
              </a:spcAft>
              <a:defRPr sz="4400">
                <a:solidFill>
                  <a:srgbClr val="2D86C7"/>
                </a:solidFill>
                <a:latin typeface="Rockwell" pitchFamily="84" charset="0"/>
              </a:defRPr>
            </a:lvl6pPr>
            <a:lvl7pPr marL="914400" algn="ctr" fontAlgn="base">
              <a:spcBef>
                <a:spcPct val="0"/>
              </a:spcBef>
              <a:spcAft>
                <a:spcPct val="0"/>
              </a:spcAft>
              <a:defRPr sz="4400">
                <a:solidFill>
                  <a:srgbClr val="2D86C7"/>
                </a:solidFill>
                <a:latin typeface="Rockwell" pitchFamily="84" charset="0"/>
              </a:defRPr>
            </a:lvl7pPr>
            <a:lvl8pPr marL="1371600" algn="ctr" fontAlgn="base">
              <a:spcBef>
                <a:spcPct val="0"/>
              </a:spcBef>
              <a:spcAft>
                <a:spcPct val="0"/>
              </a:spcAft>
              <a:defRPr sz="4400">
                <a:solidFill>
                  <a:srgbClr val="2D86C7"/>
                </a:solidFill>
                <a:latin typeface="Rockwell" pitchFamily="84" charset="0"/>
              </a:defRPr>
            </a:lvl8pPr>
            <a:lvl9pPr marL="1828800" algn="ctr" fontAlgn="base">
              <a:spcBef>
                <a:spcPct val="0"/>
              </a:spcBef>
              <a:spcAft>
                <a:spcPct val="0"/>
              </a:spcAft>
              <a:defRPr sz="4400">
                <a:solidFill>
                  <a:srgbClr val="2D86C7"/>
                </a:solidFill>
                <a:latin typeface="Rockwell" pitchFamily="84" charset="0"/>
              </a:defRPr>
            </a:lvl9pPr>
          </a:lstStyle>
          <a:p>
            <a:r>
              <a:rPr lang="en-CA" dirty="0"/>
              <a:t>CHBDC Relevant Sections</a:t>
            </a:r>
            <a:endParaRPr lang="en-US" dirty="0"/>
          </a:p>
        </p:txBody>
      </p:sp>
      <p:sp>
        <p:nvSpPr>
          <p:cNvPr id="6" name="Content Placeholder 2">
            <a:extLst>
              <a:ext uri="{FF2B5EF4-FFF2-40B4-BE49-F238E27FC236}">
                <a16:creationId xmlns:a16="http://schemas.microsoft.com/office/drawing/2014/main" id="{74C78D88-C1F6-4E7F-A846-422A55DD6271}"/>
              </a:ext>
            </a:extLst>
          </p:cNvPr>
          <p:cNvSpPr txBox="1">
            <a:spLocks/>
          </p:cNvSpPr>
          <p:nvPr/>
        </p:nvSpPr>
        <p:spPr bwMode="auto">
          <a:xfrm>
            <a:off x="1127447" y="2060848"/>
            <a:ext cx="10345933"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Tx/>
              <a:buNone/>
              <a:defRPr sz="3200">
                <a:solidFill>
                  <a:schemeClr val="bg2"/>
                </a:solidFill>
                <a:latin typeface="+mn-lt"/>
                <a:ea typeface="+mn-ea"/>
                <a:cs typeface="+mn-cs"/>
              </a:defRPr>
            </a:lvl1pPr>
            <a:lvl2pPr marL="742950" indent="-285750" algn="l" rtl="0" fontAlgn="base">
              <a:spcBef>
                <a:spcPct val="20000"/>
              </a:spcBef>
              <a:spcAft>
                <a:spcPct val="0"/>
              </a:spcAft>
              <a:buChar char="–"/>
              <a:defRPr sz="2800">
                <a:solidFill>
                  <a:schemeClr val="bg2"/>
                </a:solidFill>
                <a:latin typeface="+mn-lt"/>
                <a:ea typeface="+mn-ea"/>
              </a:defRPr>
            </a:lvl2pPr>
            <a:lvl3pPr marL="1143000" indent="-228600" algn="l" rtl="0" fontAlgn="base">
              <a:spcBef>
                <a:spcPct val="20000"/>
              </a:spcBef>
              <a:spcAft>
                <a:spcPct val="0"/>
              </a:spcAft>
              <a:buChar char="•"/>
              <a:defRPr sz="2400">
                <a:solidFill>
                  <a:schemeClr val="bg2"/>
                </a:solidFill>
                <a:latin typeface="+mn-lt"/>
                <a:ea typeface="+mn-ea"/>
              </a:defRPr>
            </a:lvl3pPr>
            <a:lvl4pPr marL="1600200" indent="-228600" algn="l" rtl="0" fontAlgn="base">
              <a:spcBef>
                <a:spcPct val="20000"/>
              </a:spcBef>
              <a:spcAft>
                <a:spcPct val="0"/>
              </a:spcAft>
              <a:buChar char="–"/>
              <a:defRPr sz="2000">
                <a:solidFill>
                  <a:schemeClr val="bg2"/>
                </a:solidFill>
                <a:latin typeface="+mn-lt"/>
                <a:ea typeface="+mn-ea"/>
              </a:defRPr>
            </a:lvl4pPr>
            <a:lvl5pPr marL="2057400" indent="-228600" algn="l" rtl="0" fontAlgn="base">
              <a:spcBef>
                <a:spcPct val="20000"/>
              </a:spcBef>
              <a:spcAft>
                <a:spcPct val="0"/>
              </a:spcAft>
              <a:buChar char="»"/>
              <a:defRPr sz="2000">
                <a:solidFill>
                  <a:schemeClr val="bg2"/>
                </a:solidFill>
                <a:latin typeface="+mn-lt"/>
                <a:ea typeface="+mn-ea"/>
              </a:defRPr>
            </a:lvl5pPr>
            <a:lvl6pPr marL="2514600" indent="-228600" algn="l" rtl="0" fontAlgn="base">
              <a:spcBef>
                <a:spcPct val="20000"/>
              </a:spcBef>
              <a:spcAft>
                <a:spcPct val="0"/>
              </a:spcAft>
              <a:buChar char="»"/>
              <a:defRPr sz="2000">
                <a:solidFill>
                  <a:schemeClr val="bg2"/>
                </a:solidFill>
                <a:latin typeface="+mn-lt"/>
                <a:ea typeface="+mn-ea"/>
              </a:defRPr>
            </a:lvl6pPr>
            <a:lvl7pPr marL="2971800" indent="-228600" algn="l" rtl="0" fontAlgn="base">
              <a:spcBef>
                <a:spcPct val="20000"/>
              </a:spcBef>
              <a:spcAft>
                <a:spcPct val="0"/>
              </a:spcAft>
              <a:buChar char="»"/>
              <a:defRPr sz="2000">
                <a:solidFill>
                  <a:schemeClr val="bg2"/>
                </a:solidFill>
                <a:latin typeface="+mn-lt"/>
                <a:ea typeface="+mn-ea"/>
              </a:defRPr>
            </a:lvl7pPr>
            <a:lvl8pPr marL="3429000" indent="-228600" algn="l" rtl="0" fontAlgn="base">
              <a:spcBef>
                <a:spcPct val="20000"/>
              </a:spcBef>
              <a:spcAft>
                <a:spcPct val="0"/>
              </a:spcAft>
              <a:buChar char="»"/>
              <a:defRPr sz="2000">
                <a:solidFill>
                  <a:schemeClr val="bg2"/>
                </a:solidFill>
                <a:latin typeface="+mn-lt"/>
                <a:ea typeface="+mn-ea"/>
              </a:defRPr>
            </a:lvl8pPr>
            <a:lvl9pPr marL="3886200" indent="-228600" algn="l" rtl="0" fontAlgn="base">
              <a:spcBef>
                <a:spcPct val="20000"/>
              </a:spcBef>
              <a:spcAft>
                <a:spcPct val="0"/>
              </a:spcAft>
              <a:buChar char="»"/>
              <a:defRPr sz="2000">
                <a:solidFill>
                  <a:schemeClr val="bg2"/>
                </a:solidFill>
                <a:latin typeface="+mn-lt"/>
                <a:ea typeface="+mn-ea"/>
              </a:defRPr>
            </a:lvl9pPr>
          </a:lstStyle>
          <a:p>
            <a:pPr marL="342900" indent="-342900" algn="l" eaLnBrk="1" hangingPunct="1">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CAN/CSA S6 – Section 10 – Steel Structures</a:t>
            </a:r>
          </a:p>
          <a:p>
            <a:pPr marL="342900" indent="-342900" algn="l" eaLnBrk="1" hangingPunct="1">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CAN/CSA S6 – Section 14 – Evaluation</a:t>
            </a:r>
          </a:p>
          <a:p>
            <a:pPr marL="342900" indent="-342900" algn="l" eaLnBrk="1" hangingPunct="1">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CAN/CSA S6 – Section 15 – Rehabilitation and Repair</a:t>
            </a:r>
          </a:p>
          <a:p>
            <a:pPr marL="342900" indent="-342900" algn="l" eaLnBrk="1" hangingPunct="1">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CAN/CSA S6 – Section 16 – Fibre-Reinforced Structures</a:t>
            </a:r>
          </a:p>
          <a:p>
            <a:pPr marL="342900" indent="-342900" algn="l" eaLnBrk="1" hangingPunct="1">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CAN/CSA S6 – Section 17 – Aluminum Structures</a:t>
            </a:r>
          </a:p>
        </p:txBody>
      </p:sp>
      <p:sp>
        <p:nvSpPr>
          <p:cNvPr id="5" name="Title 4">
            <a:extLst>
              <a:ext uri="{FF2B5EF4-FFF2-40B4-BE49-F238E27FC236}">
                <a16:creationId xmlns:a16="http://schemas.microsoft.com/office/drawing/2014/main" id="{02ECECD7-C07D-4327-A611-ADA8E6BF746C}"/>
              </a:ext>
            </a:extLst>
          </p:cNvPr>
          <p:cNvSpPr txBox="1">
            <a:spLocks/>
          </p:cNvSpPr>
          <p:nvPr/>
        </p:nvSpPr>
        <p:spPr bwMode="auto">
          <a:xfrm>
            <a:off x="9660835" y="0"/>
            <a:ext cx="2531166"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Design Considerations</a:t>
            </a:r>
          </a:p>
        </p:txBody>
      </p:sp>
    </p:spTree>
    <p:extLst>
      <p:ext uri="{BB962C8B-B14F-4D97-AF65-F5344CB8AC3E}">
        <p14:creationId xmlns:p14="http://schemas.microsoft.com/office/powerpoint/2010/main" val="38020169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616D3A-EC30-48E4-BA4F-4A306CCDCAC1}"/>
              </a:ext>
            </a:extLst>
          </p:cNvPr>
          <p:cNvSpPr/>
          <p:nvPr/>
        </p:nvSpPr>
        <p:spPr bwMode="auto">
          <a:xfrm>
            <a:off x="9471025" y="5291934"/>
            <a:ext cx="2601639" cy="147865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dirty="0"/>
          </a:p>
        </p:txBody>
      </p:sp>
      <p:sp>
        <p:nvSpPr>
          <p:cNvPr id="6" name="Title 4">
            <a:extLst>
              <a:ext uri="{FF2B5EF4-FFF2-40B4-BE49-F238E27FC236}">
                <a16:creationId xmlns:a16="http://schemas.microsoft.com/office/drawing/2014/main" id="{0F5B8277-2B34-444B-8291-FEAEA7FBD368}"/>
              </a:ext>
            </a:extLst>
          </p:cNvPr>
          <p:cNvSpPr txBox="1">
            <a:spLocks/>
          </p:cNvSpPr>
          <p:nvPr/>
        </p:nvSpPr>
        <p:spPr bwMode="auto">
          <a:xfrm>
            <a:off x="685799" y="332656"/>
            <a:ext cx="841725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kern="0" dirty="0">
                <a:latin typeface="+mn-lt"/>
              </a:rPr>
              <a:t>Design Example</a:t>
            </a:r>
          </a:p>
        </p:txBody>
      </p:sp>
      <p:sp>
        <p:nvSpPr>
          <p:cNvPr id="10" name="Content Placeholder 2">
            <a:extLst>
              <a:ext uri="{FF2B5EF4-FFF2-40B4-BE49-F238E27FC236}">
                <a16:creationId xmlns:a16="http://schemas.microsoft.com/office/drawing/2014/main" id="{87D9901D-D6E8-4F96-B931-4F727FC7C448}"/>
              </a:ext>
            </a:extLst>
          </p:cNvPr>
          <p:cNvSpPr txBox="1">
            <a:spLocks/>
          </p:cNvSpPr>
          <p:nvPr/>
        </p:nvSpPr>
        <p:spPr bwMode="auto">
          <a:xfrm>
            <a:off x="1127448" y="206084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Tx/>
              <a:buNone/>
              <a:defRPr sz="3200">
                <a:solidFill>
                  <a:schemeClr val="bg2"/>
                </a:solidFill>
                <a:latin typeface="+mn-lt"/>
                <a:ea typeface="+mn-ea"/>
                <a:cs typeface="+mn-cs"/>
              </a:defRPr>
            </a:lvl1pPr>
            <a:lvl2pPr marL="742950" indent="-285750" algn="l" rtl="0" fontAlgn="base">
              <a:spcBef>
                <a:spcPct val="20000"/>
              </a:spcBef>
              <a:spcAft>
                <a:spcPct val="0"/>
              </a:spcAft>
              <a:buChar char="–"/>
              <a:defRPr sz="2800">
                <a:solidFill>
                  <a:schemeClr val="bg2"/>
                </a:solidFill>
                <a:latin typeface="+mn-lt"/>
                <a:ea typeface="+mn-ea"/>
              </a:defRPr>
            </a:lvl2pPr>
            <a:lvl3pPr marL="1143000" indent="-228600" algn="l" rtl="0" fontAlgn="base">
              <a:spcBef>
                <a:spcPct val="20000"/>
              </a:spcBef>
              <a:spcAft>
                <a:spcPct val="0"/>
              </a:spcAft>
              <a:buChar char="•"/>
              <a:defRPr sz="2400">
                <a:solidFill>
                  <a:schemeClr val="bg2"/>
                </a:solidFill>
                <a:latin typeface="+mn-lt"/>
                <a:ea typeface="+mn-ea"/>
              </a:defRPr>
            </a:lvl3pPr>
            <a:lvl4pPr marL="1600200" indent="-228600" algn="l" rtl="0" fontAlgn="base">
              <a:spcBef>
                <a:spcPct val="20000"/>
              </a:spcBef>
              <a:spcAft>
                <a:spcPct val="0"/>
              </a:spcAft>
              <a:buChar char="–"/>
              <a:defRPr sz="2000">
                <a:solidFill>
                  <a:schemeClr val="bg2"/>
                </a:solidFill>
                <a:latin typeface="+mn-lt"/>
                <a:ea typeface="+mn-ea"/>
              </a:defRPr>
            </a:lvl4pPr>
            <a:lvl5pPr marL="2057400" indent="-228600" algn="l" rtl="0" fontAlgn="base">
              <a:spcBef>
                <a:spcPct val="20000"/>
              </a:spcBef>
              <a:spcAft>
                <a:spcPct val="0"/>
              </a:spcAft>
              <a:buChar char="»"/>
              <a:defRPr sz="2000">
                <a:solidFill>
                  <a:schemeClr val="bg2"/>
                </a:solidFill>
                <a:latin typeface="+mn-lt"/>
                <a:ea typeface="+mn-ea"/>
              </a:defRPr>
            </a:lvl5pPr>
            <a:lvl6pPr marL="2514600" indent="-228600" algn="l" rtl="0" fontAlgn="base">
              <a:spcBef>
                <a:spcPct val="20000"/>
              </a:spcBef>
              <a:spcAft>
                <a:spcPct val="0"/>
              </a:spcAft>
              <a:buChar char="»"/>
              <a:defRPr sz="2000">
                <a:solidFill>
                  <a:schemeClr val="bg2"/>
                </a:solidFill>
                <a:latin typeface="+mn-lt"/>
                <a:ea typeface="+mn-ea"/>
              </a:defRPr>
            </a:lvl6pPr>
            <a:lvl7pPr marL="2971800" indent="-228600" algn="l" rtl="0" fontAlgn="base">
              <a:spcBef>
                <a:spcPct val="20000"/>
              </a:spcBef>
              <a:spcAft>
                <a:spcPct val="0"/>
              </a:spcAft>
              <a:buChar char="»"/>
              <a:defRPr sz="2000">
                <a:solidFill>
                  <a:schemeClr val="bg2"/>
                </a:solidFill>
                <a:latin typeface="+mn-lt"/>
                <a:ea typeface="+mn-ea"/>
              </a:defRPr>
            </a:lvl7pPr>
            <a:lvl8pPr marL="3429000" indent="-228600" algn="l" rtl="0" fontAlgn="base">
              <a:spcBef>
                <a:spcPct val="20000"/>
              </a:spcBef>
              <a:spcAft>
                <a:spcPct val="0"/>
              </a:spcAft>
              <a:buChar char="»"/>
              <a:defRPr sz="2000">
                <a:solidFill>
                  <a:schemeClr val="bg2"/>
                </a:solidFill>
                <a:latin typeface="+mn-lt"/>
                <a:ea typeface="+mn-ea"/>
              </a:defRPr>
            </a:lvl8pPr>
            <a:lvl9pPr marL="3886200" indent="-228600" algn="l" rtl="0" fontAlgn="base">
              <a:spcBef>
                <a:spcPct val="20000"/>
              </a:spcBef>
              <a:spcAft>
                <a:spcPct val="0"/>
              </a:spcAft>
              <a:buChar char="»"/>
              <a:defRPr sz="2000">
                <a:solidFill>
                  <a:schemeClr val="bg2"/>
                </a:solidFill>
                <a:latin typeface="+mn-lt"/>
                <a:ea typeface="+mn-ea"/>
              </a:defRPr>
            </a:lvl9pPr>
          </a:lstStyle>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Design Considerations</a:t>
            </a:r>
          </a:p>
          <a:p>
            <a:pPr marL="342900" indent="-342900" algn="l" eaLnBrk="1" hangingPunct="1">
              <a:lnSpc>
                <a:spcPct val="150000"/>
              </a:lnSpc>
              <a:buClr>
                <a:srgbClr val="2D86C7"/>
              </a:buClr>
              <a:buSzPct val="150000"/>
              <a:buFont typeface="Arial" panose="020B0604020202020204" pitchFamily="34" charset="0"/>
              <a:buChar char="•"/>
            </a:pPr>
            <a:r>
              <a:rPr lang="en-CA" sz="2400" b="1" kern="0" dirty="0">
                <a:solidFill>
                  <a:srgbClr val="5B5B5B"/>
                </a:solidFill>
                <a:latin typeface="Century Gothic" pitchFamily="34" charset="0"/>
              </a:rPr>
              <a:t>Proposed Concept</a:t>
            </a:r>
          </a:p>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Material Properties</a:t>
            </a:r>
          </a:p>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Loading</a:t>
            </a:r>
          </a:p>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Glulam Deck Panels</a:t>
            </a:r>
          </a:p>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Glulam Girder Beams</a:t>
            </a:r>
          </a:p>
        </p:txBody>
      </p:sp>
      <p:sp>
        <p:nvSpPr>
          <p:cNvPr id="5" name="Title 4">
            <a:extLst>
              <a:ext uri="{FF2B5EF4-FFF2-40B4-BE49-F238E27FC236}">
                <a16:creationId xmlns:a16="http://schemas.microsoft.com/office/drawing/2014/main" id="{F0F2E196-C4C7-4188-B2E4-E460B1C2ED8A}"/>
              </a:ext>
            </a:extLst>
          </p:cNvPr>
          <p:cNvSpPr txBox="1">
            <a:spLocks/>
          </p:cNvSpPr>
          <p:nvPr/>
        </p:nvSpPr>
        <p:spPr bwMode="auto">
          <a:xfrm>
            <a:off x="9660835" y="0"/>
            <a:ext cx="2531166"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Proposed Concept</a:t>
            </a:r>
          </a:p>
        </p:txBody>
      </p:sp>
    </p:spTree>
    <p:extLst>
      <p:ext uri="{BB962C8B-B14F-4D97-AF65-F5344CB8AC3E}">
        <p14:creationId xmlns:p14="http://schemas.microsoft.com/office/powerpoint/2010/main" val="18360038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96063C2B-2FA0-434E-8CDD-484FB99AB7F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bwMode="auto">
          <a:xfrm>
            <a:off x="1235075" y="1267575"/>
            <a:ext cx="9631363" cy="421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4">
            <a:extLst>
              <a:ext uri="{FF2B5EF4-FFF2-40B4-BE49-F238E27FC236}">
                <a16:creationId xmlns:a16="http://schemas.microsoft.com/office/drawing/2014/main" id="{FB0459F3-2460-4E8B-8B74-4603385CEA4B}"/>
              </a:ext>
            </a:extLst>
          </p:cNvPr>
          <p:cNvSpPr txBox="1">
            <a:spLocks noChangeArrowheads="1"/>
          </p:cNvSpPr>
          <p:nvPr/>
        </p:nvSpPr>
        <p:spPr bwMode="auto">
          <a:xfrm>
            <a:off x="1144588" y="5419500"/>
            <a:ext cx="78317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CA" altLang="en-US" sz="1800" dirty="0">
                <a:solidFill>
                  <a:schemeClr val="tx1">
                    <a:lumMod val="85000"/>
                    <a:lumOff val="15000"/>
                  </a:schemeClr>
                </a:solidFill>
                <a:latin typeface="Century Gothic" panose="020B0502020202020204" pitchFamily="34" charset="0"/>
              </a:rPr>
              <a:t>(Photograph courtesy of Laminated Concepts Inc.)</a:t>
            </a:r>
          </a:p>
        </p:txBody>
      </p:sp>
      <p:sp>
        <p:nvSpPr>
          <p:cNvPr id="5" name="Title 4">
            <a:extLst>
              <a:ext uri="{FF2B5EF4-FFF2-40B4-BE49-F238E27FC236}">
                <a16:creationId xmlns:a16="http://schemas.microsoft.com/office/drawing/2014/main" id="{9C43399E-EE84-4080-95ED-EED8CFCF0DC5}"/>
              </a:ext>
            </a:extLst>
          </p:cNvPr>
          <p:cNvSpPr txBox="1">
            <a:spLocks/>
          </p:cNvSpPr>
          <p:nvPr/>
        </p:nvSpPr>
        <p:spPr bwMode="auto">
          <a:xfrm>
            <a:off x="685800" y="332656"/>
            <a:ext cx="10306744"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DESIGN EXAMPLE OVERVIEW</a:t>
            </a:r>
          </a:p>
        </p:txBody>
      </p:sp>
      <p:sp>
        <p:nvSpPr>
          <p:cNvPr id="8" name="Content Placeholder 2">
            <a:extLst>
              <a:ext uri="{FF2B5EF4-FFF2-40B4-BE49-F238E27FC236}">
                <a16:creationId xmlns:a16="http://schemas.microsoft.com/office/drawing/2014/main" id="{B86AA23A-B10A-48D5-9C83-7AFC0FE0BA57}"/>
              </a:ext>
            </a:extLst>
          </p:cNvPr>
          <p:cNvSpPr txBox="1">
            <a:spLocks/>
          </p:cNvSpPr>
          <p:nvPr/>
        </p:nvSpPr>
        <p:spPr>
          <a:xfrm>
            <a:off x="564356" y="5968443"/>
            <a:ext cx="10972800" cy="7589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defRPr/>
            </a:pPr>
            <a:r>
              <a:rPr lang="en-CA" altLang="en-US" dirty="0">
                <a:solidFill>
                  <a:schemeClr val="tx1">
                    <a:lumMod val="85000"/>
                    <a:lumOff val="15000"/>
                  </a:schemeClr>
                </a:solidFill>
                <a:latin typeface="Century Gothic" panose="020B0502020202020204" pitchFamily="34" charset="0"/>
              </a:rPr>
              <a:t>Glued-laminated timber (glulam) deck panels supported by glued-laminated timber girders</a:t>
            </a:r>
          </a:p>
        </p:txBody>
      </p:sp>
      <p:sp>
        <p:nvSpPr>
          <p:cNvPr id="6" name="Title 4">
            <a:extLst>
              <a:ext uri="{FF2B5EF4-FFF2-40B4-BE49-F238E27FC236}">
                <a16:creationId xmlns:a16="http://schemas.microsoft.com/office/drawing/2014/main" id="{8C4A1E9D-FEAD-4D70-B42D-39C5F7FC3EDB}"/>
              </a:ext>
            </a:extLst>
          </p:cNvPr>
          <p:cNvSpPr txBox="1">
            <a:spLocks/>
          </p:cNvSpPr>
          <p:nvPr/>
        </p:nvSpPr>
        <p:spPr bwMode="auto">
          <a:xfrm>
            <a:off x="9660835" y="0"/>
            <a:ext cx="2531166"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Proposed Concept</a:t>
            </a:r>
          </a:p>
        </p:txBody>
      </p:sp>
    </p:spTree>
    <p:extLst>
      <p:ext uri="{BB962C8B-B14F-4D97-AF65-F5344CB8AC3E}">
        <p14:creationId xmlns:p14="http://schemas.microsoft.com/office/powerpoint/2010/main" val="24916859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1150E3-10BE-487E-BCE8-FA9617070602}"/>
              </a:ext>
            </a:extLst>
          </p:cNvPr>
          <p:cNvSpPr/>
          <p:nvPr/>
        </p:nvSpPr>
        <p:spPr bwMode="auto">
          <a:xfrm>
            <a:off x="9659866" y="5013177"/>
            <a:ext cx="2243158" cy="171467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dirty="0"/>
          </a:p>
        </p:txBody>
      </p:sp>
      <p:sp>
        <p:nvSpPr>
          <p:cNvPr id="10" name="Title 4">
            <a:extLst>
              <a:ext uri="{FF2B5EF4-FFF2-40B4-BE49-F238E27FC236}">
                <a16:creationId xmlns:a16="http://schemas.microsoft.com/office/drawing/2014/main" id="{1DD91549-5592-4E2C-A8B9-403839E144C0}"/>
              </a:ext>
            </a:extLst>
          </p:cNvPr>
          <p:cNvSpPr txBox="1">
            <a:spLocks/>
          </p:cNvSpPr>
          <p:nvPr/>
        </p:nvSpPr>
        <p:spPr bwMode="auto">
          <a:xfrm>
            <a:off x="685800" y="332656"/>
            <a:ext cx="10306744"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DESIGN EXAMPLE OVERVIEW</a:t>
            </a:r>
          </a:p>
        </p:txBody>
      </p:sp>
      <p:sp>
        <p:nvSpPr>
          <p:cNvPr id="9" name="Content Placeholder 2">
            <a:extLst>
              <a:ext uri="{FF2B5EF4-FFF2-40B4-BE49-F238E27FC236}">
                <a16:creationId xmlns:a16="http://schemas.microsoft.com/office/drawing/2014/main" id="{F3CAC868-3350-4B35-890C-0994A944AF31}"/>
              </a:ext>
            </a:extLst>
          </p:cNvPr>
          <p:cNvSpPr txBox="1">
            <a:spLocks/>
          </p:cNvSpPr>
          <p:nvPr/>
        </p:nvSpPr>
        <p:spPr>
          <a:xfrm>
            <a:off x="609600" y="1600200"/>
            <a:ext cx="10972800" cy="45259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defRPr/>
            </a:pPr>
            <a:r>
              <a:rPr lang="en-CA" altLang="en-US" dirty="0">
                <a:solidFill>
                  <a:schemeClr val="tx1">
                    <a:lumMod val="85000"/>
                    <a:lumOff val="15000"/>
                  </a:schemeClr>
                </a:solidFill>
                <a:latin typeface="Century Gothic" panose="020B0502020202020204" pitchFamily="34" charset="0"/>
              </a:rPr>
              <a:t>Design Codes:</a:t>
            </a:r>
          </a:p>
          <a:p>
            <a:pPr marL="342900" indent="-342900" algn="l">
              <a:buFont typeface="Arial" panose="020B0604020202020204" pitchFamily="34" charset="0"/>
              <a:buChar char="•"/>
              <a:defRPr/>
            </a:pPr>
            <a:endParaRPr lang="en-CA" altLang="en-US" sz="1000" dirty="0">
              <a:solidFill>
                <a:schemeClr val="tx1">
                  <a:lumMod val="85000"/>
                  <a:lumOff val="15000"/>
                </a:schemeClr>
              </a:solidFill>
              <a:latin typeface="Century Gothic" panose="020B0502020202020204" pitchFamily="34" charset="0"/>
            </a:endParaRPr>
          </a:p>
          <a:p>
            <a:pPr marL="800100" lvl="1" indent="-342900" algn="l">
              <a:buFont typeface="Arial" panose="020B0604020202020204" pitchFamily="34" charset="0"/>
              <a:buChar char="•"/>
              <a:defRPr/>
            </a:pPr>
            <a:r>
              <a:rPr lang="en-CA" altLang="en-US" sz="2400" dirty="0">
                <a:solidFill>
                  <a:schemeClr val="tx1">
                    <a:lumMod val="85000"/>
                    <a:lumOff val="15000"/>
                  </a:schemeClr>
                </a:solidFill>
                <a:latin typeface="Century Gothic" panose="020B0502020202020204" pitchFamily="34" charset="0"/>
              </a:rPr>
              <a:t>CAN/CSA-S6-19 Canadian Highway Bridge Design Code (CHBDC)</a:t>
            </a:r>
          </a:p>
          <a:p>
            <a:pPr marL="800100" lvl="1" indent="-342900" algn="l">
              <a:buFont typeface="Arial" panose="020B0604020202020204" pitchFamily="34" charset="0"/>
              <a:buChar char="•"/>
              <a:defRPr/>
            </a:pPr>
            <a:endParaRPr lang="en-CA" altLang="en-US" sz="1000" dirty="0">
              <a:solidFill>
                <a:schemeClr val="tx1">
                  <a:lumMod val="85000"/>
                  <a:lumOff val="15000"/>
                </a:schemeClr>
              </a:solidFill>
              <a:latin typeface="Century Gothic" panose="020B0502020202020204" pitchFamily="34" charset="0"/>
            </a:endParaRPr>
          </a:p>
          <a:p>
            <a:pPr marL="800100" lvl="1" indent="-342900" algn="l">
              <a:buFont typeface="Arial" panose="020B0604020202020204" pitchFamily="34" charset="0"/>
              <a:buChar char="•"/>
              <a:defRPr/>
            </a:pPr>
            <a:r>
              <a:rPr lang="en-CA" altLang="en-US" sz="2400" dirty="0">
                <a:solidFill>
                  <a:schemeClr val="tx1">
                    <a:lumMod val="85000"/>
                    <a:lumOff val="15000"/>
                  </a:schemeClr>
                </a:solidFill>
                <a:latin typeface="Century Gothic" panose="020B0502020202020204" pitchFamily="34" charset="0"/>
              </a:rPr>
              <a:t>CAN/CSA-O86-14 Engineering Design in Wood (O86)</a:t>
            </a:r>
          </a:p>
          <a:p>
            <a:pPr marL="800100" lvl="1" indent="-342900" algn="l">
              <a:buFont typeface="Arial" panose="020B0604020202020204" pitchFamily="34" charset="0"/>
              <a:buChar char="•"/>
              <a:defRPr/>
            </a:pPr>
            <a:endParaRPr lang="en-CA" altLang="en-US" sz="1000" dirty="0">
              <a:solidFill>
                <a:schemeClr val="tx1">
                  <a:lumMod val="85000"/>
                  <a:lumOff val="15000"/>
                </a:schemeClr>
              </a:solidFill>
              <a:latin typeface="Century Gothic" panose="020B0502020202020204" pitchFamily="34" charset="0"/>
            </a:endParaRPr>
          </a:p>
          <a:p>
            <a:pPr marL="800100" lvl="1" indent="-342900" algn="l">
              <a:buFont typeface="Arial" panose="020B0604020202020204" pitchFamily="34" charset="0"/>
              <a:buChar char="•"/>
              <a:defRPr/>
            </a:pPr>
            <a:r>
              <a:rPr lang="en-CA" altLang="en-US" sz="2400" dirty="0">
                <a:solidFill>
                  <a:schemeClr val="tx1">
                    <a:lumMod val="85000"/>
                    <a:lumOff val="15000"/>
                  </a:schemeClr>
                </a:solidFill>
                <a:latin typeface="Century Gothic" panose="020B0502020202020204" pitchFamily="34" charset="0"/>
              </a:rPr>
              <a:t>Other relevant technical literature</a:t>
            </a:r>
          </a:p>
          <a:p>
            <a:pPr algn="l">
              <a:defRPr/>
            </a:pPr>
            <a:endParaRPr lang="en-CA" altLang="en-US" sz="1000" dirty="0">
              <a:solidFill>
                <a:schemeClr val="tx1">
                  <a:lumMod val="85000"/>
                  <a:lumOff val="15000"/>
                </a:schemeClr>
              </a:solidFill>
              <a:latin typeface="Century Gothic" panose="020B0502020202020204" pitchFamily="34" charset="0"/>
            </a:endParaRPr>
          </a:p>
          <a:p>
            <a:pPr marL="342900" indent="-342900" algn="l">
              <a:buFont typeface="Arial" panose="020B0604020202020204" pitchFamily="34" charset="0"/>
              <a:buChar char="•"/>
              <a:defRPr/>
            </a:pPr>
            <a:r>
              <a:rPr lang="en-CA" altLang="en-US" dirty="0">
                <a:solidFill>
                  <a:schemeClr val="tx1">
                    <a:lumMod val="85000"/>
                    <a:lumOff val="15000"/>
                  </a:schemeClr>
                </a:solidFill>
                <a:latin typeface="Century Gothic" panose="020B0502020202020204" pitchFamily="34" charset="0"/>
              </a:rPr>
              <a:t>Superstructure design only</a:t>
            </a:r>
          </a:p>
        </p:txBody>
      </p:sp>
      <p:sp>
        <p:nvSpPr>
          <p:cNvPr id="5" name="Title 4">
            <a:extLst>
              <a:ext uri="{FF2B5EF4-FFF2-40B4-BE49-F238E27FC236}">
                <a16:creationId xmlns:a16="http://schemas.microsoft.com/office/drawing/2014/main" id="{F05308EF-82BB-4C8C-8EB5-9E0F66C15924}"/>
              </a:ext>
            </a:extLst>
          </p:cNvPr>
          <p:cNvSpPr txBox="1">
            <a:spLocks/>
          </p:cNvSpPr>
          <p:nvPr/>
        </p:nvSpPr>
        <p:spPr bwMode="auto">
          <a:xfrm>
            <a:off x="9660835" y="0"/>
            <a:ext cx="2531166"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Proposed Concept</a:t>
            </a:r>
          </a:p>
        </p:txBody>
      </p:sp>
    </p:spTree>
    <p:extLst>
      <p:ext uri="{BB962C8B-B14F-4D97-AF65-F5344CB8AC3E}">
        <p14:creationId xmlns:p14="http://schemas.microsoft.com/office/powerpoint/2010/main" val="14115204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r>
              <a:rPr lang="en-US" kern="0" dirty="0">
                <a:latin typeface="+mn-lt"/>
              </a:rPr>
              <a:t>DESIGN EXAMPLE OVERVIEW</a:t>
            </a:r>
          </a:p>
        </p:txBody>
      </p:sp>
      <p:pic>
        <p:nvPicPr>
          <p:cNvPr id="8" name="Picture 1">
            <a:extLst>
              <a:ext uri="{FF2B5EF4-FFF2-40B4-BE49-F238E27FC236}">
                <a16:creationId xmlns:a16="http://schemas.microsoft.com/office/drawing/2014/main" id="{B048842A-28F1-4EDE-BE37-C62B4CBD4D21}"/>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822450" y="1268413"/>
            <a:ext cx="8324850"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6">
            <a:extLst>
              <a:ext uri="{FF2B5EF4-FFF2-40B4-BE49-F238E27FC236}">
                <a16:creationId xmlns:a16="http://schemas.microsoft.com/office/drawing/2014/main" id="{94AD7C92-6098-42F7-99E1-FA5FEDFB5C9E}"/>
              </a:ext>
            </a:extLst>
          </p:cNvPr>
          <p:cNvSpPr txBox="1">
            <a:spLocks noChangeArrowheads="1"/>
          </p:cNvSpPr>
          <p:nvPr/>
        </p:nvSpPr>
        <p:spPr bwMode="auto">
          <a:xfrm>
            <a:off x="1774825" y="4635500"/>
            <a:ext cx="4591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CA" altLang="en-US" sz="1800" dirty="0">
                <a:solidFill>
                  <a:schemeClr val="tx1">
                    <a:lumMod val="85000"/>
                    <a:lumOff val="15000"/>
                  </a:schemeClr>
                </a:solidFill>
                <a:latin typeface="Century Gothic" panose="020B0502020202020204" pitchFamily="34" charset="0"/>
              </a:rPr>
              <a:t>(Image courtesy of James Wacker)</a:t>
            </a:r>
          </a:p>
        </p:txBody>
      </p:sp>
      <p:sp>
        <p:nvSpPr>
          <p:cNvPr id="13" name="TextBox 12">
            <a:extLst>
              <a:ext uri="{FF2B5EF4-FFF2-40B4-BE49-F238E27FC236}">
                <a16:creationId xmlns:a16="http://schemas.microsoft.com/office/drawing/2014/main" id="{50275454-0AD1-4177-8B75-A5300FB9CE3A}"/>
              </a:ext>
            </a:extLst>
          </p:cNvPr>
          <p:cNvSpPr txBox="1"/>
          <p:nvPr/>
        </p:nvSpPr>
        <p:spPr>
          <a:xfrm>
            <a:off x="965200" y="5049838"/>
            <a:ext cx="11226800" cy="2123658"/>
          </a:xfrm>
          <a:prstGeom prst="rect">
            <a:avLst/>
          </a:prstGeom>
          <a:noFill/>
        </p:spPr>
        <p:txBody>
          <a:bodyPr>
            <a:spAutoFit/>
          </a:bodyPr>
          <a:lstStyle/>
          <a:p>
            <a:pPr marL="457200" indent="-457200" eaLnBrk="1" hangingPunct="1">
              <a:buFont typeface="Arial" panose="020B0604020202020204" pitchFamily="34" charset="0"/>
              <a:buChar char="•"/>
              <a:defRPr/>
            </a:pPr>
            <a:r>
              <a:rPr lang="en-CA" altLang="en-US" sz="2400" dirty="0">
                <a:solidFill>
                  <a:schemeClr val="tx1">
                    <a:lumMod val="85000"/>
                    <a:lumOff val="15000"/>
                  </a:schemeClr>
                </a:solidFill>
                <a:latin typeface="Century Gothic" panose="020B0502020202020204" pitchFamily="34" charset="0"/>
              </a:rPr>
              <a:t>Transverse glulam deck panels on glulam girders</a:t>
            </a:r>
          </a:p>
          <a:p>
            <a:pPr eaLnBrk="1" hangingPunct="1">
              <a:buFont typeface="Arial" panose="020B0604020202020204" pitchFamily="34" charset="0"/>
              <a:buNone/>
              <a:defRPr/>
            </a:pPr>
            <a:endParaRPr lang="en-CA" altLang="en-US" sz="1600" dirty="0">
              <a:solidFill>
                <a:schemeClr val="tx1">
                  <a:lumMod val="85000"/>
                  <a:lumOff val="15000"/>
                </a:schemeClr>
              </a:solidFill>
              <a:latin typeface="Century Gothic" panose="020B0502020202020204" pitchFamily="34" charset="0"/>
            </a:endParaRPr>
          </a:p>
          <a:p>
            <a:pPr marL="457200" indent="-457200" eaLnBrk="1" hangingPunct="1">
              <a:buFont typeface="Arial" panose="020B0604020202020204" pitchFamily="34" charset="0"/>
              <a:buChar char="•"/>
              <a:defRPr/>
            </a:pPr>
            <a:r>
              <a:rPr lang="en-CA" altLang="en-US" sz="2400" dirty="0">
                <a:solidFill>
                  <a:schemeClr val="tx1">
                    <a:lumMod val="85000"/>
                    <a:lumOff val="15000"/>
                  </a:schemeClr>
                </a:solidFill>
                <a:latin typeface="Century Gothic" panose="020B0502020202020204" pitchFamily="34" charset="0"/>
              </a:rPr>
              <a:t>Popular system in US, but rarely built in Canada</a:t>
            </a:r>
          </a:p>
          <a:p>
            <a:pPr marL="457200" indent="-457200">
              <a:buFont typeface="Arial" panose="020B0604020202020204" pitchFamily="34" charset="0"/>
              <a:buChar char="•"/>
              <a:defRPr/>
            </a:pPr>
            <a:endParaRPr lang="en-CA" altLang="en-US" sz="1600" dirty="0">
              <a:solidFill>
                <a:schemeClr val="tx1">
                  <a:lumMod val="85000"/>
                  <a:lumOff val="15000"/>
                </a:schemeClr>
              </a:solidFill>
              <a:latin typeface="Century Gothic" panose="020B0502020202020204" pitchFamily="34" charset="0"/>
            </a:endParaRPr>
          </a:p>
          <a:p>
            <a:pPr marL="457200" indent="-457200">
              <a:buFont typeface="Arial" panose="020B0604020202020204" pitchFamily="34" charset="0"/>
              <a:buChar char="•"/>
              <a:defRPr/>
            </a:pPr>
            <a:r>
              <a:rPr lang="en-CA" altLang="en-US" sz="2400" dirty="0">
                <a:solidFill>
                  <a:schemeClr val="tx1">
                    <a:lumMod val="85000"/>
                    <a:lumOff val="15000"/>
                  </a:schemeClr>
                </a:solidFill>
                <a:latin typeface="Century Gothic" panose="020B0502020202020204" pitchFamily="34" charset="0"/>
              </a:rPr>
              <a:t>2019 CHBDC now addresses glulam deck panels</a:t>
            </a:r>
          </a:p>
          <a:p>
            <a:pPr>
              <a:defRPr/>
            </a:pPr>
            <a:endParaRPr lang="en-CA" sz="2400" dirty="0">
              <a:latin typeface="Century Gothic" panose="020B0502020202020204" pitchFamily="34" charset="0"/>
            </a:endParaRPr>
          </a:p>
        </p:txBody>
      </p:sp>
      <p:cxnSp>
        <p:nvCxnSpPr>
          <p:cNvPr id="14" name="Straight Arrow Connector 13">
            <a:extLst>
              <a:ext uri="{FF2B5EF4-FFF2-40B4-BE49-F238E27FC236}">
                <a16:creationId xmlns:a16="http://schemas.microsoft.com/office/drawing/2014/main" id="{388B3F06-8A24-4CB0-A1FD-23D6EEDFDC38}"/>
              </a:ext>
            </a:extLst>
          </p:cNvPr>
          <p:cNvCxnSpPr/>
          <p:nvPr/>
        </p:nvCxnSpPr>
        <p:spPr>
          <a:xfrm flipH="1">
            <a:off x="6365875" y="4238625"/>
            <a:ext cx="108108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8">
            <a:extLst>
              <a:ext uri="{FF2B5EF4-FFF2-40B4-BE49-F238E27FC236}">
                <a16:creationId xmlns:a16="http://schemas.microsoft.com/office/drawing/2014/main" id="{3AA97805-EDE2-4EB7-B350-D9816C0046BC}"/>
              </a:ext>
            </a:extLst>
          </p:cNvPr>
          <p:cNvSpPr txBox="1">
            <a:spLocks noChangeArrowheads="1"/>
          </p:cNvSpPr>
          <p:nvPr/>
        </p:nvSpPr>
        <p:spPr bwMode="auto">
          <a:xfrm>
            <a:off x="7446963" y="4008438"/>
            <a:ext cx="23399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CA" altLang="en-US" sz="2400">
                <a:solidFill>
                  <a:srgbClr val="FF0000"/>
                </a:solidFill>
              </a:rPr>
              <a:t>Glulam girder</a:t>
            </a:r>
          </a:p>
        </p:txBody>
      </p:sp>
      <p:sp>
        <p:nvSpPr>
          <p:cNvPr id="16" name="TextBox 11">
            <a:extLst>
              <a:ext uri="{FF2B5EF4-FFF2-40B4-BE49-F238E27FC236}">
                <a16:creationId xmlns:a16="http://schemas.microsoft.com/office/drawing/2014/main" id="{D3C5F81C-E560-4A3B-9BCF-86B495AA2CE4}"/>
              </a:ext>
            </a:extLst>
          </p:cNvPr>
          <p:cNvSpPr txBox="1">
            <a:spLocks noChangeArrowheads="1"/>
          </p:cNvSpPr>
          <p:nvPr/>
        </p:nvSpPr>
        <p:spPr bwMode="auto">
          <a:xfrm>
            <a:off x="5597525" y="1962150"/>
            <a:ext cx="2520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CA" altLang="en-US" sz="2400">
                <a:solidFill>
                  <a:srgbClr val="FF0000"/>
                </a:solidFill>
              </a:rPr>
              <a:t>Wearing surface</a:t>
            </a:r>
          </a:p>
        </p:txBody>
      </p:sp>
      <p:cxnSp>
        <p:nvCxnSpPr>
          <p:cNvPr id="17" name="Straight Arrow Connector 16">
            <a:extLst>
              <a:ext uri="{FF2B5EF4-FFF2-40B4-BE49-F238E27FC236}">
                <a16:creationId xmlns:a16="http://schemas.microsoft.com/office/drawing/2014/main" id="{DBC95B58-5945-4748-82EF-B98203FE1E01}"/>
              </a:ext>
            </a:extLst>
          </p:cNvPr>
          <p:cNvCxnSpPr/>
          <p:nvPr/>
        </p:nvCxnSpPr>
        <p:spPr>
          <a:xfrm flipH="1">
            <a:off x="5195888" y="2292350"/>
            <a:ext cx="449262" cy="327025"/>
          </a:xfrm>
          <a:prstGeom prst="straightConnector1">
            <a:avLst/>
          </a:prstGeom>
          <a:ln w="38100" cap="flat">
            <a:solidFill>
              <a:srgbClr val="FF0000"/>
            </a:solidFill>
            <a:headEnd w="sm" len="med"/>
            <a:tailEnd type="triangle"/>
          </a:ln>
        </p:spPr>
        <p:style>
          <a:lnRef idx="1">
            <a:schemeClr val="accent1"/>
          </a:lnRef>
          <a:fillRef idx="0">
            <a:schemeClr val="accent1"/>
          </a:fillRef>
          <a:effectRef idx="0">
            <a:schemeClr val="accent1"/>
          </a:effectRef>
          <a:fontRef idx="minor">
            <a:schemeClr val="tx1"/>
          </a:fontRef>
        </p:style>
      </p:cxnSp>
      <p:sp>
        <p:nvSpPr>
          <p:cNvPr id="18" name="TextBox 16">
            <a:extLst>
              <a:ext uri="{FF2B5EF4-FFF2-40B4-BE49-F238E27FC236}">
                <a16:creationId xmlns:a16="http://schemas.microsoft.com/office/drawing/2014/main" id="{AB9B2C1A-2C20-4DD3-8B5A-F06173A96482}"/>
              </a:ext>
            </a:extLst>
          </p:cNvPr>
          <p:cNvSpPr txBox="1">
            <a:spLocks noChangeArrowheads="1"/>
          </p:cNvSpPr>
          <p:nvPr/>
        </p:nvSpPr>
        <p:spPr bwMode="auto">
          <a:xfrm>
            <a:off x="1836738" y="1268413"/>
            <a:ext cx="23399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CA" altLang="en-US" sz="2400" dirty="0">
                <a:solidFill>
                  <a:srgbClr val="FF0000"/>
                </a:solidFill>
              </a:rPr>
              <a:t>Glulam railing</a:t>
            </a:r>
          </a:p>
        </p:txBody>
      </p:sp>
      <p:cxnSp>
        <p:nvCxnSpPr>
          <p:cNvPr id="19" name="Straight Arrow Connector 18">
            <a:extLst>
              <a:ext uri="{FF2B5EF4-FFF2-40B4-BE49-F238E27FC236}">
                <a16:creationId xmlns:a16="http://schemas.microsoft.com/office/drawing/2014/main" id="{4D1EBFF6-B819-4CE6-9D76-BB517ED20C7B}"/>
              </a:ext>
            </a:extLst>
          </p:cNvPr>
          <p:cNvCxnSpPr/>
          <p:nvPr/>
        </p:nvCxnSpPr>
        <p:spPr>
          <a:xfrm>
            <a:off x="3844925" y="1508125"/>
            <a:ext cx="541338" cy="454025"/>
          </a:xfrm>
          <a:prstGeom prst="straightConnector1">
            <a:avLst/>
          </a:prstGeom>
          <a:ln w="38100" cap="flat">
            <a:solidFill>
              <a:srgbClr val="FF0000"/>
            </a:solidFill>
            <a:headEnd w="sm" len="med"/>
            <a:tailEnd type="triangle"/>
          </a:ln>
        </p:spPr>
        <p:style>
          <a:lnRef idx="1">
            <a:schemeClr val="accent1"/>
          </a:lnRef>
          <a:fillRef idx="0">
            <a:schemeClr val="accent1"/>
          </a:fillRef>
          <a:effectRef idx="0">
            <a:schemeClr val="accent1"/>
          </a:effectRef>
          <a:fontRef idx="minor">
            <a:schemeClr val="tx1"/>
          </a:fontRef>
        </p:style>
      </p:cxnSp>
      <p:sp>
        <p:nvSpPr>
          <p:cNvPr id="20" name="TextBox 20">
            <a:extLst>
              <a:ext uri="{FF2B5EF4-FFF2-40B4-BE49-F238E27FC236}">
                <a16:creationId xmlns:a16="http://schemas.microsoft.com/office/drawing/2014/main" id="{80F2276A-EDBE-41B5-907E-645098FA9AEA}"/>
              </a:ext>
            </a:extLst>
          </p:cNvPr>
          <p:cNvSpPr txBox="1">
            <a:spLocks noChangeArrowheads="1"/>
          </p:cNvSpPr>
          <p:nvPr/>
        </p:nvSpPr>
        <p:spPr bwMode="auto">
          <a:xfrm>
            <a:off x="2630488" y="3467100"/>
            <a:ext cx="2790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CA" altLang="en-US" sz="2400">
                <a:solidFill>
                  <a:srgbClr val="FF0000"/>
                </a:solidFill>
              </a:rPr>
              <a:t>Glulam deck panel</a:t>
            </a:r>
          </a:p>
        </p:txBody>
      </p:sp>
      <p:sp>
        <p:nvSpPr>
          <p:cNvPr id="21" name="Title 4">
            <a:extLst>
              <a:ext uri="{FF2B5EF4-FFF2-40B4-BE49-F238E27FC236}">
                <a16:creationId xmlns:a16="http://schemas.microsoft.com/office/drawing/2014/main" id="{B6691E58-6A97-4B81-8CEB-D6F314695A06}"/>
              </a:ext>
            </a:extLst>
          </p:cNvPr>
          <p:cNvSpPr txBox="1">
            <a:spLocks/>
          </p:cNvSpPr>
          <p:nvPr/>
        </p:nvSpPr>
        <p:spPr bwMode="auto">
          <a:xfrm>
            <a:off x="9660835" y="0"/>
            <a:ext cx="2531166"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Proposed Concept</a:t>
            </a:r>
          </a:p>
        </p:txBody>
      </p:sp>
    </p:spTree>
    <p:extLst>
      <p:ext uri="{BB962C8B-B14F-4D97-AF65-F5344CB8AC3E}">
        <p14:creationId xmlns:p14="http://schemas.microsoft.com/office/powerpoint/2010/main" val="34639937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THE PROPOSED CONCEPT</a:t>
            </a:r>
          </a:p>
        </p:txBody>
      </p:sp>
      <p:pic>
        <p:nvPicPr>
          <p:cNvPr id="21" name="Picture 1">
            <a:extLst>
              <a:ext uri="{FF2B5EF4-FFF2-40B4-BE49-F238E27FC236}">
                <a16:creationId xmlns:a16="http://schemas.microsoft.com/office/drawing/2014/main" id="{AFE88364-E98E-4354-93A7-337B3E4AD6FA}"/>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9875" y="1449388"/>
            <a:ext cx="11677650"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Content Placeholder 2">
            <a:extLst>
              <a:ext uri="{FF2B5EF4-FFF2-40B4-BE49-F238E27FC236}">
                <a16:creationId xmlns:a16="http://schemas.microsoft.com/office/drawing/2014/main" id="{2BA5C4AD-1212-4F74-945E-4AD3AE9B5C70}"/>
              </a:ext>
            </a:extLst>
          </p:cNvPr>
          <p:cNvSpPr>
            <a:spLocks noGrp="1"/>
          </p:cNvSpPr>
          <p:nvPr>
            <p:ph idx="1"/>
          </p:nvPr>
        </p:nvSpPr>
        <p:spPr>
          <a:xfrm>
            <a:off x="609600" y="4872038"/>
            <a:ext cx="10972800" cy="1527175"/>
          </a:xfrm>
        </p:spPr>
        <p:txBody>
          <a:bodyPr>
            <a:normAutofit/>
          </a:bodyPr>
          <a:lstStyle/>
          <a:p>
            <a:pPr eaLnBrk="1" hangingPunct="1">
              <a:buFont typeface="Arial" panose="020B0604020202020204" pitchFamily="34" charset="0"/>
              <a:buChar char="•"/>
              <a:defRPr/>
            </a:pPr>
            <a:r>
              <a:rPr lang="en-CA" altLang="en-US" sz="2400" dirty="0">
                <a:solidFill>
                  <a:schemeClr val="tx1">
                    <a:lumMod val="85000"/>
                    <a:lumOff val="15000"/>
                  </a:schemeClr>
                </a:solidFill>
                <a:latin typeface="Century Gothic" panose="020B0502020202020204" pitchFamily="34" charset="0"/>
              </a:rPr>
              <a:t>Transverse glulam deck panels on glulam girders</a:t>
            </a:r>
          </a:p>
          <a:p>
            <a:pPr eaLnBrk="1" hangingPunct="1">
              <a:buFont typeface="Arial" panose="020B0604020202020204" pitchFamily="34" charset="0"/>
              <a:buChar char="•"/>
              <a:defRPr/>
            </a:pPr>
            <a:endParaRPr lang="en-CA" altLang="en-US" sz="2400" dirty="0">
              <a:solidFill>
                <a:schemeClr val="tx1">
                  <a:lumMod val="85000"/>
                  <a:lumOff val="15000"/>
                </a:schemeClr>
              </a:solidFill>
              <a:latin typeface="Century Gothic" panose="020B0502020202020204" pitchFamily="34" charset="0"/>
            </a:endParaRPr>
          </a:p>
          <a:p>
            <a:pPr eaLnBrk="1" hangingPunct="1">
              <a:buFont typeface="Arial" panose="020B0604020202020204" pitchFamily="34" charset="0"/>
              <a:buChar char="•"/>
              <a:defRPr/>
            </a:pPr>
            <a:r>
              <a:rPr lang="en-CA" altLang="en-US" sz="2400" dirty="0">
                <a:solidFill>
                  <a:schemeClr val="tx1">
                    <a:lumMod val="85000"/>
                    <a:lumOff val="15000"/>
                  </a:schemeClr>
                </a:solidFill>
                <a:latin typeface="Century Gothic" panose="020B0502020202020204" pitchFamily="34" charset="0"/>
              </a:rPr>
              <a:t>18 m single span vehicular bridge</a:t>
            </a:r>
          </a:p>
        </p:txBody>
      </p:sp>
      <p:sp>
        <p:nvSpPr>
          <p:cNvPr id="5" name="Title 4">
            <a:extLst>
              <a:ext uri="{FF2B5EF4-FFF2-40B4-BE49-F238E27FC236}">
                <a16:creationId xmlns:a16="http://schemas.microsoft.com/office/drawing/2014/main" id="{2FB2B614-83BD-4583-BAD6-C628B427F31F}"/>
              </a:ext>
            </a:extLst>
          </p:cNvPr>
          <p:cNvSpPr txBox="1">
            <a:spLocks/>
          </p:cNvSpPr>
          <p:nvPr/>
        </p:nvSpPr>
        <p:spPr bwMode="auto">
          <a:xfrm>
            <a:off x="9660835" y="0"/>
            <a:ext cx="2531166"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Proposed Concept</a:t>
            </a:r>
          </a:p>
        </p:txBody>
      </p:sp>
    </p:spTree>
    <p:extLst>
      <p:ext uri="{BB962C8B-B14F-4D97-AF65-F5344CB8AC3E}">
        <p14:creationId xmlns:p14="http://schemas.microsoft.com/office/powerpoint/2010/main" val="4066143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884AB1A-873A-C940-BA77-C883653E1A85}"/>
              </a:ext>
            </a:extLst>
          </p:cNvPr>
          <p:cNvSpPr txBox="1">
            <a:spLocks/>
          </p:cNvSpPr>
          <p:nvPr/>
        </p:nvSpPr>
        <p:spPr>
          <a:xfrm>
            <a:off x="1127448" y="1628799"/>
            <a:ext cx="8134672" cy="3666531"/>
          </a:xfrm>
          <a:prstGeom prst="rect">
            <a:avLst/>
          </a:prstGeom>
        </p:spPr>
        <p:txBody>
          <a:bodyPr/>
          <a:lstStyle>
            <a:lvl1pPr algn="l" rtl="0" fontAlgn="base">
              <a:spcBef>
                <a:spcPct val="0"/>
              </a:spcBef>
              <a:spcAft>
                <a:spcPct val="0"/>
              </a:spcAft>
              <a:defRPr sz="2200">
                <a:solidFill>
                  <a:srgbClr val="2D86C7"/>
                </a:solidFill>
                <a:latin typeface="+mn-lt"/>
                <a:ea typeface="+mj-ea"/>
                <a:cs typeface="Arial" panose="020B0604020202020204" pitchFamily="34" charset="0"/>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lnSpc>
                <a:spcPts val="4040"/>
              </a:lnSpc>
            </a:pPr>
            <a:r>
              <a:rPr lang="en-CA" sz="1800" b="1" dirty="0">
                <a:solidFill>
                  <a:srgbClr val="00314A"/>
                </a:solidFill>
              </a:rPr>
              <a:t>OVERVIEW OF TOPICS</a:t>
            </a:r>
          </a:p>
          <a:p>
            <a:pPr eaLnBrk="1" hangingPunct="1">
              <a:lnSpc>
                <a:spcPts val="4040"/>
              </a:lnSpc>
            </a:pPr>
            <a:endParaRPr lang="en-CA" sz="2400" b="1" dirty="0">
              <a:solidFill>
                <a:srgbClr val="00314A"/>
              </a:solidFill>
            </a:endParaRPr>
          </a:p>
          <a:p>
            <a:pPr eaLnBrk="1" hangingPunct="1">
              <a:lnSpc>
                <a:spcPts val="4040"/>
              </a:lnSpc>
            </a:pPr>
            <a:r>
              <a:rPr lang="en-CA" sz="2400" dirty="0"/>
              <a:t>Reference Materials</a:t>
            </a:r>
          </a:p>
          <a:p>
            <a:pPr eaLnBrk="1" hangingPunct="1">
              <a:lnSpc>
                <a:spcPts val="4040"/>
              </a:lnSpc>
            </a:pPr>
            <a:r>
              <a:rPr lang="en-CA" sz="2400" b="1" kern="0" dirty="0"/>
              <a:t>Wood Materials</a:t>
            </a:r>
          </a:p>
          <a:p>
            <a:pPr eaLnBrk="1" hangingPunct="1">
              <a:lnSpc>
                <a:spcPts val="4040"/>
              </a:lnSpc>
            </a:pPr>
            <a:r>
              <a:rPr lang="en-CA" sz="2400" kern="0" dirty="0"/>
              <a:t>Bridge Systems and Sample Bridges</a:t>
            </a:r>
          </a:p>
          <a:p>
            <a:pPr eaLnBrk="1" hangingPunct="1">
              <a:lnSpc>
                <a:spcPts val="4040"/>
              </a:lnSpc>
            </a:pPr>
            <a:r>
              <a:rPr lang="en-CA" sz="2400" kern="0" dirty="0"/>
              <a:t>Durability Considerations</a:t>
            </a:r>
          </a:p>
          <a:p>
            <a:pPr eaLnBrk="1" hangingPunct="1">
              <a:lnSpc>
                <a:spcPts val="4040"/>
              </a:lnSpc>
            </a:pPr>
            <a:r>
              <a:rPr lang="en-CA" sz="2400" kern="0" dirty="0"/>
              <a:t>Design Example</a:t>
            </a:r>
            <a:endParaRPr lang="en-US" sz="2400" kern="0" dirty="0"/>
          </a:p>
        </p:txBody>
      </p:sp>
      <p:pic>
        <p:nvPicPr>
          <p:cNvPr id="4" name="Picture 3">
            <a:extLst>
              <a:ext uri="{FF2B5EF4-FFF2-40B4-BE49-F238E27FC236}">
                <a16:creationId xmlns:a16="http://schemas.microsoft.com/office/drawing/2014/main" id="{FDAEF6E7-5E25-43C1-907D-751F8DA39A7F}"/>
              </a:ext>
            </a:extLst>
          </p:cNvPr>
          <p:cNvPicPr/>
          <p:nvPr/>
        </p:nvPicPr>
        <p:blipFill rotWithShape="1">
          <a:blip r:embed="rId3" cstate="screen">
            <a:extLst>
              <a:ext uri="{28A0092B-C50C-407E-A947-70E740481C1C}">
                <a14:useLocalDpi xmlns:a14="http://schemas.microsoft.com/office/drawing/2010/main" val="0"/>
              </a:ext>
            </a:extLst>
          </a:blip>
          <a:srcRect/>
          <a:stretch/>
        </p:blipFill>
        <p:spPr>
          <a:xfrm>
            <a:off x="8256240" y="0"/>
            <a:ext cx="3935760" cy="6858000"/>
          </a:xfrm>
          <a:prstGeom prst="rect">
            <a:avLst/>
          </a:prstGeom>
        </p:spPr>
      </p:pic>
    </p:spTree>
    <p:extLst>
      <p:ext uri="{BB962C8B-B14F-4D97-AF65-F5344CB8AC3E}">
        <p14:creationId xmlns:p14="http://schemas.microsoft.com/office/powerpoint/2010/main" val="31746199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THE PROPOSED CONCEPT</a:t>
            </a:r>
          </a:p>
        </p:txBody>
      </p:sp>
      <p:pic>
        <p:nvPicPr>
          <p:cNvPr id="6" name="Picture 2">
            <a:extLst>
              <a:ext uri="{FF2B5EF4-FFF2-40B4-BE49-F238E27FC236}">
                <a16:creationId xmlns:a16="http://schemas.microsoft.com/office/drawing/2014/main" id="{03D29F84-E192-4A02-9CEB-22C78AB4D672}"/>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87438" y="915988"/>
            <a:ext cx="9704387" cy="4339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2">
            <a:extLst>
              <a:ext uri="{FF2B5EF4-FFF2-40B4-BE49-F238E27FC236}">
                <a16:creationId xmlns:a16="http://schemas.microsoft.com/office/drawing/2014/main" id="{82EE216E-0A57-4443-AFD4-E5C4B23C4876}"/>
              </a:ext>
            </a:extLst>
          </p:cNvPr>
          <p:cNvSpPr>
            <a:spLocks noGrp="1"/>
          </p:cNvSpPr>
          <p:nvPr>
            <p:ph idx="1"/>
          </p:nvPr>
        </p:nvSpPr>
        <p:spPr>
          <a:xfrm>
            <a:off x="609600" y="5376863"/>
            <a:ext cx="10972800" cy="1527175"/>
          </a:xfrm>
        </p:spPr>
        <p:txBody>
          <a:bodyPr>
            <a:normAutofit/>
          </a:bodyPr>
          <a:lstStyle/>
          <a:p>
            <a:pPr eaLnBrk="1" hangingPunct="1">
              <a:buFont typeface="Arial" panose="020B0604020202020204" pitchFamily="34" charset="0"/>
              <a:buChar char="•"/>
              <a:defRPr/>
            </a:pPr>
            <a:r>
              <a:rPr lang="en-CA" altLang="en-US" sz="2400" dirty="0">
                <a:solidFill>
                  <a:schemeClr val="tx1">
                    <a:lumMod val="85000"/>
                    <a:lumOff val="15000"/>
                  </a:schemeClr>
                </a:solidFill>
                <a:latin typeface="Century Gothic" panose="020B0502020202020204" pitchFamily="34" charset="0"/>
              </a:rPr>
              <a:t>Geometric cross-section valid for undivided arterial road with 110 km/h speed limit (i.e. Trans-Canada Highway)</a:t>
            </a:r>
          </a:p>
          <a:p>
            <a:pPr eaLnBrk="1" hangingPunct="1">
              <a:buFont typeface="Arial" panose="020B0604020202020204" pitchFamily="34" charset="0"/>
              <a:buChar char="•"/>
              <a:defRPr/>
            </a:pPr>
            <a:r>
              <a:rPr lang="en-CA" altLang="en-US" sz="2400" dirty="0">
                <a:solidFill>
                  <a:schemeClr val="tx1">
                    <a:lumMod val="85000"/>
                    <a:lumOff val="15000"/>
                  </a:schemeClr>
                </a:solidFill>
                <a:latin typeface="Century Gothic" panose="020B0502020202020204" pitchFamily="34" charset="0"/>
              </a:rPr>
              <a:t>Shoulder width maintained across bridge</a:t>
            </a:r>
          </a:p>
        </p:txBody>
      </p:sp>
      <p:sp>
        <p:nvSpPr>
          <p:cNvPr id="5" name="Title 4">
            <a:extLst>
              <a:ext uri="{FF2B5EF4-FFF2-40B4-BE49-F238E27FC236}">
                <a16:creationId xmlns:a16="http://schemas.microsoft.com/office/drawing/2014/main" id="{622A3996-3D57-409E-B94E-148A30C5DD4B}"/>
              </a:ext>
            </a:extLst>
          </p:cNvPr>
          <p:cNvSpPr txBox="1">
            <a:spLocks/>
          </p:cNvSpPr>
          <p:nvPr/>
        </p:nvSpPr>
        <p:spPr bwMode="auto">
          <a:xfrm>
            <a:off x="9660835" y="0"/>
            <a:ext cx="2531166"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Proposed Concept</a:t>
            </a:r>
          </a:p>
        </p:txBody>
      </p:sp>
    </p:spTree>
    <p:extLst>
      <p:ext uri="{BB962C8B-B14F-4D97-AF65-F5344CB8AC3E}">
        <p14:creationId xmlns:p14="http://schemas.microsoft.com/office/powerpoint/2010/main" val="1446841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THE PROPOSED CONCEPT</a:t>
            </a:r>
          </a:p>
        </p:txBody>
      </p:sp>
      <p:pic>
        <p:nvPicPr>
          <p:cNvPr id="7" name="Picture 2">
            <a:extLst>
              <a:ext uri="{FF2B5EF4-FFF2-40B4-BE49-F238E27FC236}">
                <a16:creationId xmlns:a16="http://schemas.microsoft.com/office/drawing/2014/main" id="{A30F1AF4-0AEB-4349-B3DB-D2161EEAB7C4}"/>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0238" y="1449388"/>
            <a:ext cx="10866437" cy="485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2F8AE026-0B29-4AC4-9E15-B9FD214684AC}"/>
              </a:ext>
            </a:extLst>
          </p:cNvPr>
          <p:cNvSpPr/>
          <p:nvPr/>
        </p:nvSpPr>
        <p:spPr>
          <a:xfrm>
            <a:off x="6186488" y="2708275"/>
            <a:ext cx="2160587" cy="8112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9" name="Rectangle 8">
            <a:extLst>
              <a:ext uri="{FF2B5EF4-FFF2-40B4-BE49-F238E27FC236}">
                <a16:creationId xmlns:a16="http://schemas.microsoft.com/office/drawing/2014/main" id="{77F64504-F493-4629-82CD-EAB0E6F92E22}"/>
              </a:ext>
            </a:extLst>
          </p:cNvPr>
          <p:cNvSpPr/>
          <p:nvPr/>
        </p:nvSpPr>
        <p:spPr>
          <a:xfrm>
            <a:off x="8796338" y="2798763"/>
            <a:ext cx="1800225" cy="7207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6" name="Title 4">
            <a:extLst>
              <a:ext uri="{FF2B5EF4-FFF2-40B4-BE49-F238E27FC236}">
                <a16:creationId xmlns:a16="http://schemas.microsoft.com/office/drawing/2014/main" id="{5B4EBA82-AA9C-4C1F-A8AE-E182A00332D1}"/>
              </a:ext>
            </a:extLst>
          </p:cNvPr>
          <p:cNvSpPr txBox="1">
            <a:spLocks/>
          </p:cNvSpPr>
          <p:nvPr/>
        </p:nvSpPr>
        <p:spPr bwMode="auto">
          <a:xfrm>
            <a:off x="9660835" y="0"/>
            <a:ext cx="2531166"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Proposed Concept</a:t>
            </a:r>
          </a:p>
        </p:txBody>
      </p:sp>
    </p:spTree>
    <p:extLst>
      <p:ext uri="{BB962C8B-B14F-4D97-AF65-F5344CB8AC3E}">
        <p14:creationId xmlns:p14="http://schemas.microsoft.com/office/powerpoint/2010/main" val="24473820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THE PROPOSED CONCEPT</a:t>
            </a:r>
          </a:p>
        </p:txBody>
      </p:sp>
      <p:pic>
        <p:nvPicPr>
          <p:cNvPr id="5" name="Picture 2">
            <a:extLst>
              <a:ext uri="{FF2B5EF4-FFF2-40B4-BE49-F238E27FC236}">
                <a16:creationId xmlns:a16="http://schemas.microsoft.com/office/drawing/2014/main" id="{50F9DAB1-9BB5-456F-8517-3E7284CB46D0}"/>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0238" y="1449388"/>
            <a:ext cx="10866437" cy="485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2C5A94D7-9B75-4A4A-95FB-2E2D2D42A743}"/>
              </a:ext>
            </a:extLst>
          </p:cNvPr>
          <p:cNvSpPr/>
          <p:nvPr/>
        </p:nvSpPr>
        <p:spPr>
          <a:xfrm>
            <a:off x="1562100" y="2438400"/>
            <a:ext cx="1743075" cy="990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8" name="Rectangle 7">
            <a:extLst>
              <a:ext uri="{FF2B5EF4-FFF2-40B4-BE49-F238E27FC236}">
                <a16:creationId xmlns:a16="http://schemas.microsoft.com/office/drawing/2014/main" id="{9DAA0D40-24CF-4D49-BB62-15BE43345651}"/>
              </a:ext>
            </a:extLst>
          </p:cNvPr>
          <p:cNvSpPr/>
          <p:nvPr/>
        </p:nvSpPr>
        <p:spPr>
          <a:xfrm>
            <a:off x="3665538" y="2708274"/>
            <a:ext cx="2070100" cy="6445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7" name="Title 4">
            <a:extLst>
              <a:ext uri="{FF2B5EF4-FFF2-40B4-BE49-F238E27FC236}">
                <a16:creationId xmlns:a16="http://schemas.microsoft.com/office/drawing/2014/main" id="{F3DF531F-A1E1-4863-84EA-C5718F55D1B2}"/>
              </a:ext>
            </a:extLst>
          </p:cNvPr>
          <p:cNvSpPr txBox="1">
            <a:spLocks/>
          </p:cNvSpPr>
          <p:nvPr/>
        </p:nvSpPr>
        <p:spPr bwMode="auto">
          <a:xfrm>
            <a:off x="9660835" y="0"/>
            <a:ext cx="2531166"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Proposed Concept</a:t>
            </a:r>
          </a:p>
        </p:txBody>
      </p:sp>
    </p:spTree>
    <p:extLst>
      <p:ext uri="{BB962C8B-B14F-4D97-AF65-F5344CB8AC3E}">
        <p14:creationId xmlns:p14="http://schemas.microsoft.com/office/powerpoint/2010/main" val="48271347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GLULAM DECK PANELS</a:t>
            </a:r>
          </a:p>
        </p:txBody>
      </p:sp>
      <p:pic>
        <p:nvPicPr>
          <p:cNvPr id="5" name="Picture 3">
            <a:extLst>
              <a:ext uri="{FF2B5EF4-FFF2-40B4-BE49-F238E27FC236}">
                <a16:creationId xmlns:a16="http://schemas.microsoft.com/office/drawing/2014/main" id="{316D0539-A809-43FA-A05B-3024D4E22339}"/>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2550" y="2019300"/>
            <a:ext cx="12044363"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D46B62A8-0DF5-42AD-97E1-7ECB315D4A4E}"/>
              </a:ext>
            </a:extLst>
          </p:cNvPr>
          <p:cNvSpPr>
            <a:spLocks noGrp="1"/>
          </p:cNvSpPr>
          <p:nvPr>
            <p:ph idx="1"/>
          </p:nvPr>
        </p:nvSpPr>
        <p:spPr>
          <a:xfrm>
            <a:off x="904875" y="4959350"/>
            <a:ext cx="10779125" cy="1774825"/>
          </a:xfrm>
        </p:spPr>
        <p:txBody>
          <a:bodyPr>
            <a:normAutofit/>
          </a:bodyPr>
          <a:lstStyle/>
          <a:p>
            <a:pPr eaLnBrk="1" hangingPunct="1">
              <a:buFont typeface="Arial" panose="020B0604020202020204" pitchFamily="34" charset="0"/>
              <a:buChar char="•"/>
              <a:defRPr/>
            </a:pPr>
            <a:r>
              <a:rPr lang="en-CA" altLang="en-US" sz="2400" dirty="0">
                <a:solidFill>
                  <a:schemeClr val="tx1">
                    <a:lumMod val="85000"/>
                    <a:lumOff val="15000"/>
                  </a:schemeClr>
                </a:solidFill>
                <a:latin typeface="Century Gothic" panose="020B0502020202020204" pitchFamily="34" charset="0"/>
              </a:rPr>
              <a:t>Deck panels are essentially glulam beams turned on their sides</a:t>
            </a:r>
          </a:p>
          <a:p>
            <a:pPr eaLnBrk="1" hangingPunct="1">
              <a:buFont typeface="Arial" panose="020B0604020202020204" pitchFamily="34" charset="0"/>
              <a:buChar char="•"/>
              <a:defRPr/>
            </a:pPr>
            <a:r>
              <a:rPr lang="en-CA" altLang="en-US" sz="2400" dirty="0">
                <a:solidFill>
                  <a:schemeClr val="tx1">
                    <a:lumMod val="85000"/>
                    <a:lumOff val="15000"/>
                  </a:schemeClr>
                </a:solidFill>
                <a:latin typeface="Century Gothic" panose="020B0502020202020204" pitchFamily="34" charset="0"/>
              </a:rPr>
              <a:t>Interior panels typically ~1200 mm wide</a:t>
            </a:r>
          </a:p>
          <a:p>
            <a:pPr eaLnBrk="1" hangingPunct="1">
              <a:buFont typeface="Arial" panose="020B0604020202020204" pitchFamily="34" charset="0"/>
              <a:buChar char="•"/>
              <a:defRPr/>
            </a:pPr>
            <a:r>
              <a:rPr lang="en-CA" altLang="en-US" sz="2400" dirty="0">
                <a:solidFill>
                  <a:schemeClr val="tx1">
                    <a:lumMod val="85000"/>
                    <a:lumOff val="15000"/>
                  </a:schemeClr>
                </a:solidFill>
                <a:latin typeface="Century Gothic" panose="020B0502020202020204" pitchFamily="34" charset="0"/>
              </a:rPr>
              <a:t>Vary end panel widths to suit bridge length</a:t>
            </a:r>
          </a:p>
        </p:txBody>
      </p:sp>
      <p:sp>
        <p:nvSpPr>
          <p:cNvPr id="7" name="Title 4">
            <a:extLst>
              <a:ext uri="{FF2B5EF4-FFF2-40B4-BE49-F238E27FC236}">
                <a16:creationId xmlns:a16="http://schemas.microsoft.com/office/drawing/2014/main" id="{E400ADFD-9770-4E2C-A8BA-E7532DFD1466}"/>
              </a:ext>
            </a:extLst>
          </p:cNvPr>
          <p:cNvSpPr txBox="1">
            <a:spLocks/>
          </p:cNvSpPr>
          <p:nvPr/>
        </p:nvSpPr>
        <p:spPr bwMode="auto">
          <a:xfrm>
            <a:off x="9660835" y="0"/>
            <a:ext cx="2531166"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Proposed Concept</a:t>
            </a:r>
          </a:p>
        </p:txBody>
      </p:sp>
    </p:spTree>
    <p:extLst>
      <p:ext uri="{BB962C8B-B14F-4D97-AF65-F5344CB8AC3E}">
        <p14:creationId xmlns:p14="http://schemas.microsoft.com/office/powerpoint/2010/main" val="54024067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GLULAM DECK PANELS</a:t>
            </a:r>
          </a:p>
        </p:txBody>
      </p:sp>
      <p:pic>
        <p:nvPicPr>
          <p:cNvPr id="6" name="Picture 2">
            <a:extLst>
              <a:ext uri="{FF2B5EF4-FFF2-40B4-BE49-F238E27FC236}">
                <a16:creationId xmlns:a16="http://schemas.microsoft.com/office/drawing/2014/main" id="{54CA8247-4C7A-4021-9CD6-FA6D5A27C4F4}"/>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20508" r="-2" b="8078"/>
          <a:stretch/>
        </p:blipFill>
        <p:spPr bwMode="auto">
          <a:xfrm>
            <a:off x="449263" y="1187451"/>
            <a:ext cx="5940425" cy="556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a:extLst>
              <a:ext uri="{FF2B5EF4-FFF2-40B4-BE49-F238E27FC236}">
                <a16:creationId xmlns:a16="http://schemas.microsoft.com/office/drawing/2014/main" id="{A291B8A1-10F5-4269-92BF-BF33F1F6BCE0}"/>
              </a:ext>
            </a:extLst>
          </p:cNvPr>
          <p:cNvSpPr>
            <a:spLocks noGrp="1"/>
          </p:cNvSpPr>
          <p:nvPr>
            <p:ph idx="1"/>
          </p:nvPr>
        </p:nvSpPr>
        <p:spPr>
          <a:xfrm>
            <a:off x="6251575" y="1339849"/>
            <a:ext cx="5940425" cy="5413375"/>
          </a:xfrm>
        </p:spPr>
        <p:txBody>
          <a:bodyPr>
            <a:normAutofit/>
          </a:bodyPr>
          <a:lstStyle/>
          <a:p>
            <a:pPr eaLnBrk="1" hangingPunct="1">
              <a:buFont typeface="Arial" panose="020B0604020202020204" pitchFamily="34" charset="0"/>
              <a:buChar char="•"/>
              <a:defRPr/>
            </a:pPr>
            <a:r>
              <a:rPr lang="en-CA" altLang="en-US" sz="2400" dirty="0">
                <a:solidFill>
                  <a:schemeClr val="tx1">
                    <a:lumMod val="85000"/>
                    <a:lumOff val="15000"/>
                  </a:schemeClr>
                </a:solidFill>
                <a:latin typeface="Century Gothic" panose="020B0502020202020204" pitchFamily="34" charset="0"/>
              </a:rPr>
              <a:t>Gap between adjacent panels necessary to accommodate swelling of panels in service</a:t>
            </a:r>
          </a:p>
          <a:p>
            <a:pPr eaLnBrk="1" hangingPunct="1">
              <a:buFont typeface="Arial" panose="020B0604020202020204" pitchFamily="34" charset="0"/>
              <a:buChar char="•"/>
              <a:defRPr/>
            </a:pPr>
            <a:endParaRPr lang="en-CA" altLang="en-US" sz="1000" dirty="0">
              <a:solidFill>
                <a:schemeClr val="tx1">
                  <a:lumMod val="85000"/>
                  <a:lumOff val="15000"/>
                </a:schemeClr>
              </a:solidFill>
              <a:latin typeface="Century Gothic" panose="020B0502020202020204" pitchFamily="34" charset="0"/>
            </a:endParaRPr>
          </a:p>
          <a:p>
            <a:pPr lvl="2">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Glulam manufactured to ≤15% moisture content</a:t>
            </a:r>
          </a:p>
          <a:p>
            <a:pPr lvl="2">
              <a:buFont typeface="Arial" panose="020B0604020202020204" pitchFamily="34" charset="0"/>
              <a:buChar char="•"/>
            </a:pPr>
            <a:endParaRPr lang="en-CA" altLang="en-US" sz="1000" dirty="0">
              <a:solidFill>
                <a:schemeClr val="tx1">
                  <a:lumMod val="85000"/>
                  <a:lumOff val="15000"/>
                </a:schemeClr>
              </a:solidFill>
              <a:latin typeface="Century Gothic" panose="020B0502020202020204" pitchFamily="34" charset="0"/>
            </a:endParaRPr>
          </a:p>
          <a:p>
            <a:pPr lvl="2">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Moisture content for wood bridges in service measured between 15%-19%</a:t>
            </a:r>
          </a:p>
          <a:p>
            <a:pPr lvl="2">
              <a:buFont typeface="Arial" panose="020B0604020202020204" pitchFamily="34" charset="0"/>
              <a:buChar char="•"/>
            </a:pPr>
            <a:endParaRPr lang="en-CA" altLang="en-US" sz="1000" dirty="0">
              <a:solidFill>
                <a:schemeClr val="tx1">
                  <a:lumMod val="85000"/>
                  <a:lumOff val="15000"/>
                </a:schemeClr>
              </a:solidFill>
              <a:latin typeface="Century Gothic" panose="020B0502020202020204" pitchFamily="34" charset="0"/>
            </a:endParaRPr>
          </a:p>
          <a:p>
            <a:pPr eaLnBrk="1" hangingPunct="1">
              <a:buFont typeface="Arial" panose="020B0604020202020204" pitchFamily="34" charset="0"/>
              <a:buChar char="•"/>
              <a:defRPr/>
            </a:pPr>
            <a:r>
              <a:rPr lang="en-CA" altLang="en-US" sz="2400" dirty="0">
                <a:solidFill>
                  <a:schemeClr val="tx1">
                    <a:lumMod val="85000"/>
                    <a:lumOff val="15000"/>
                  </a:schemeClr>
                </a:solidFill>
                <a:latin typeface="Century Gothic" panose="020B0502020202020204" pitchFamily="34" charset="0"/>
              </a:rPr>
              <a:t>Proposed joint detail similar to expansion detail at ends of approaches slabs for steel and concrete bridges</a:t>
            </a:r>
          </a:p>
        </p:txBody>
      </p:sp>
      <p:sp>
        <p:nvSpPr>
          <p:cNvPr id="5" name="Title 4">
            <a:extLst>
              <a:ext uri="{FF2B5EF4-FFF2-40B4-BE49-F238E27FC236}">
                <a16:creationId xmlns:a16="http://schemas.microsoft.com/office/drawing/2014/main" id="{28F47EA2-0C48-47C9-86B8-0DA3D8B2CB5A}"/>
              </a:ext>
            </a:extLst>
          </p:cNvPr>
          <p:cNvSpPr txBox="1">
            <a:spLocks/>
          </p:cNvSpPr>
          <p:nvPr/>
        </p:nvSpPr>
        <p:spPr bwMode="auto">
          <a:xfrm>
            <a:off x="9660835" y="0"/>
            <a:ext cx="2531166"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Proposed Concept</a:t>
            </a:r>
          </a:p>
        </p:txBody>
      </p:sp>
    </p:spTree>
    <p:extLst>
      <p:ext uri="{BB962C8B-B14F-4D97-AF65-F5344CB8AC3E}">
        <p14:creationId xmlns:p14="http://schemas.microsoft.com/office/powerpoint/2010/main" val="11638308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GLULAM DECK PANELS</a:t>
            </a:r>
          </a:p>
        </p:txBody>
      </p:sp>
      <p:pic>
        <p:nvPicPr>
          <p:cNvPr id="6" name="Picture 2">
            <a:extLst>
              <a:ext uri="{FF2B5EF4-FFF2-40B4-BE49-F238E27FC236}">
                <a16:creationId xmlns:a16="http://schemas.microsoft.com/office/drawing/2014/main" id="{F419DA42-538F-45EC-A03B-2DB01E06BA86}"/>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225" y="1628775"/>
            <a:ext cx="5991225"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
            <a:extLst>
              <a:ext uri="{FF2B5EF4-FFF2-40B4-BE49-F238E27FC236}">
                <a16:creationId xmlns:a16="http://schemas.microsoft.com/office/drawing/2014/main" id="{E82E1D2E-4D81-4181-A34F-AC69FDEB5230}"/>
              </a:ext>
            </a:extLst>
          </p:cNvPr>
          <p:cNvSpPr>
            <a:spLocks noChangeArrowheads="1"/>
          </p:cNvSpPr>
          <p:nvPr/>
        </p:nvSpPr>
        <p:spPr bwMode="auto">
          <a:xfrm>
            <a:off x="5994400" y="6276975"/>
            <a:ext cx="59121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CA" altLang="en-US" sz="1800" dirty="0">
                <a:solidFill>
                  <a:schemeClr val="tx1">
                    <a:lumMod val="85000"/>
                    <a:lumOff val="15000"/>
                  </a:schemeClr>
                </a:solidFill>
                <a:latin typeface="Century Gothic" panose="020B0502020202020204" pitchFamily="34" charset="0"/>
              </a:rPr>
              <a:t>(Photograph courtesy of Laminated Concepts Inc.)</a:t>
            </a:r>
          </a:p>
        </p:txBody>
      </p:sp>
      <p:pic>
        <p:nvPicPr>
          <p:cNvPr id="8" name="Picture 4">
            <a:extLst>
              <a:ext uri="{FF2B5EF4-FFF2-40B4-BE49-F238E27FC236}">
                <a16:creationId xmlns:a16="http://schemas.microsoft.com/office/drawing/2014/main" id="{67FEED59-AD31-4168-8708-B0119517F68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05513" y="1628775"/>
            <a:ext cx="6121400"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4">
            <a:extLst>
              <a:ext uri="{FF2B5EF4-FFF2-40B4-BE49-F238E27FC236}">
                <a16:creationId xmlns:a16="http://schemas.microsoft.com/office/drawing/2014/main" id="{555A3142-1F11-406D-8531-9C4417F2E5F0}"/>
              </a:ext>
            </a:extLst>
          </p:cNvPr>
          <p:cNvSpPr txBox="1">
            <a:spLocks/>
          </p:cNvSpPr>
          <p:nvPr/>
        </p:nvSpPr>
        <p:spPr bwMode="auto">
          <a:xfrm>
            <a:off x="9660835" y="0"/>
            <a:ext cx="2531166"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Proposed Concept</a:t>
            </a:r>
          </a:p>
        </p:txBody>
      </p:sp>
    </p:spTree>
    <p:extLst>
      <p:ext uri="{BB962C8B-B14F-4D97-AF65-F5344CB8AC3E}">
        <p14:creationId xmlns:p14="http://schemas.microsoft.com/office/powerpoint/2010/main" val="8155801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GLULAM DECK PANELS</a:t>
            </a:r>
          </a:p>
        </p:txBody>
      </p:sp>
      <p:pic>
        <p:nvPicPr>
          <p:cNvPr id="6" name="Picture 3">
            <a:extLst>
              <a:ext uri="{FF2B5EF4-FFF2-40B4-BE49-F238E27FC236}">
                <a16:creationId xmlns:a16="http://schemas.microsoft.com/office/drawing/2014/main" id="{F95B5288-21C5-4F12-BF1F-0A1E925FCA69}"/>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456363" y="1827213"/>
            <a:ext cx="5670550"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a:extLst>
              <a:ext uri="{FF2B5EF4-FFF2-40B4-BE49-F238E27FC236}">
                <a16:creationId xmlns:a16="http://schemas.microsoft.com/office/drawing/2014/main" id="{BC12DFF9-BB1C-4289-A550-F319A3E101D2}"/>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7152" y="1439863"/>
            <a:ext cx="6338888" cy="504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8F6BB102-05DF-43CF-9DBE-C610335696FB}"/>
              </a:ext>
            </a:extLst>
          </p:cNvPr>
          <p:cNvSpPr txBox="1">
            <a:spLocks/>
          </p:cNvSpPr>
          <p:nvPr/>
        </p:nvSpPr>
        <p:spPr bwMode="auto">
          <a:xfrm>
            <a:off x="9660835" y="0"/>
            <a:ext cx="2531166"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Proposed Concept</a:t>
            </a:r>
          </a:p>
        </p:txBody>
      </p:sp>
    </p:spTree>
    <p:extLst>
      <p:ext uri="{BB962C8B-B14F-4D97-AF65-F5344CB8AC3E}">
        <p14:creationId xmlns:p14="http://schemas.microsoft.com/office/powerpoint/2010/main" val="5178792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GLULAM STIFFENER BEAMS</a:t>
            </a:r>
          </a:p>
        </p:txBody>
      </p:sp>
      <p:pic>
        <p:nvPicPr>
          <p:cNvPr id="5" name="Picture 1">
            <a:extLst>
              <a:ext uri="{FF2B5EF4-FFF2-40B4-BE49-F238E27FC236}">
                <a16:creationId xmlns:a16="http://schemas.microsoft.com/office/drawing/2014/main" id="{17533C42-452A-4577-9D2B-652EA3BB30CB}"/>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48880" y="1176338"/>
            <a:ext cx="4191000"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a:extLst>
              <a:ext uri="{FF2B5EF4-FFF2-40B4-BE49-F238E27FC236}">
                <a16:creationId xmlns:a16="http://schemas.microsoft.com/office/drawing/2014/main" id="{C2ACD7C5-EF9A-439D-8F4F-B1D8E1C26A99}"/>
              </a:ext>
            </a:extLst>
          </p:cNvPr>
          <p:cNvSpPr>
            <a:spLocks noGrp="1"/>
          </p:cNvSpPr>
          <p:nvPr>
            <p:ph idx="1"/>
          </p:nvPr>
        </p:nvSpPr>
        <p:spPr>
          <a:xfrm>
            <a:off x="1248879" y="4424362"/>
            <a:ext cx="9590571" cy="2109788"/>
          </a:xfrm>
        </p:spPr>
        <p:txBody>
          <a:bodyPr>
            <a:normAutofit fontScale="92500" lnSpcReduction="20000"/>
          </a:bodyPr>
          <a:lstStyle/>
          <a:p>
            <a:pPr eaLnBrk="1" hangingPunct="1">
              <a:buFont typeface="Arial" panose="020B0604020202020204" pitchFamily="34" charset="0"/>
              <a:buChar char="•"/>
              <a:defRPr/>
            </a:pPr>
            <a:endParaRPr lang="en-CA" altLang="en-US" sz="900" dirty="0">
              <a:solidFill>
                <a:schemeClr val="tx1">
                  <a:lumMod val="85000"/>
                  <a:lumOff val="15000"/>
                </a:schemeClr>
              </a:solidFill>
              <a:latin typeface="Century Gothic" panose="020B0502020202020204" pitchFamily="34" charset="0"/>
            </a:endParaRPr>
          </a:p>
          <a:p>
            <a:pPr eaLnBrk="1" hangingPunct="1">
              <a:buFont typeface="Arial" panose="020B0604020202020204" pitchFamily="34" charset="0"/>
              <a:buChar char="•"/>
              <a:defRPr/>
            </a:pPr>
            <a:r>
              <a:rPr lang="en-CA" altLang="en-US" sz="2600" dirty="0">
                <a:solidFill>
                  <a:schemeClr val="tx1">
                    <a:lumMod val="85000"/>
                    <a:lumOff val="15000"/>
                  </a:schemeClr>
                </a:solidFill>
                <a:latin typeface="Century Gothic" panose="020B0502020202020204" pitchFamily="34" charset="0"/>
              </a:rPr>
              <a:t>Stiffener beams behave like external dowels</a:t>
            </a:r>
          </a:p>
          <a:p>
            <a:pPr eaLnBrk="1" hangingPunct="1">
              <a:buFont typeface="Arial" panose="020B0604020202020204" pitchFamily="34" charset="0"/>
              <a:buChar char="•"/>
              <a:defRPr/>
            </a:pPr>
            <a:endParaRPr lang="en-CA" altLang="en-US" sz="1000" dirty="0">
              <a:solidFill>
                <a:schemeClr val="tx1">
                  <a:lumMod val="85000"/>
                  <a:lumOff val="15000"/>
                </a:schemeClr>
              </a:solidFill>
              <a:latin typeface="Century Gothic" panose="020B0502020202020204" pitchFamily="34" charset="0"/>
            </a:endParaRPr>
          </a:p>
          <a:p>
            <a:pPr eaLnBrk="1" hangingPunct="1">
              <a:buFont typeface="Arial" panose="020B0604020202020204" pitchFamily="34" charset="0"/>
              <a:buChar char="•"/>
              <a:defRPr/>
            </a:pPr>
            <a:r>
              <a:rPr lang="en-CA" altLang="en-US" sz="2600" dirty="0">
                <a:solidFill>
                  <a:schemeClr val="tx1">
                    <a:lumMod val="85000"/>
                    <a:lumOff val="15000"/>
                  </a:schemeClr>
                </a:solidFill>
                <a:latin typeface="Century Gothic" panose="020B0502020202020204" pitchFamily="34" charset="0"/>
              </a:rPr>
              <a:t>Limit relative deflections between adjacent deck panels</a:t>
            </a:r>
          </a:p>
          <a:p>
            <a:pPr eaLnBrk="1" hangingPunct="1">
              <a:buFont typeface="Arial" panose="020B0604020202020204" pitchFamily="34" charset="0"/>
              <a:buChar char="•"/>
              <a:defRPr/>
            </a:pPr>
            <a:endParaRPr lang="en-CA" altLang="en-US" sz="1100" dirty="0">
              <a:solidFill>
                <a:schemeClr val="tx1">
                  <a:lumMod val="85000"/>
                  <a:lumOff val="15000"/>
                </a:schemeClr>
              </a:solidFill>
              <a:latin typeface="Century Gothic" panose="020B0502020202020204" pitchFamily="34" charset="0"/>
            </a:endParaRPr>
          </a:p>
          <a:p>
            <a:pPr eaLnBrk="1" hangingPunct="1">
              <a:buFont typeface="Arial" panose="020B0604020202020204" pitchFamily="34" charset="0"/>
              <a:buChar char="•"/>
              <a:defRPr/>
            </a:pPr>
            <a:r>
              <a:rPr lang="en-CA" altLang="en-US" sz="2600" dirty="0">
                <a:solidFill>
                  <a:schemeClr val="tx1">
                    <a:lumMod val="85000"/>
                    <a:lumOff val="15000"/>
                  </a:schemeClr>
                </a:solidFill>
                <a:latin typeface="Century Gothic" panose="020B0502020202020204" pitchFamily="34" charset="0"/>
              </a:rPr>
              <a:t>Slot holes in continuous stiffener beams to prevent development of restraint forces</a:t>
            </a:r>
          </a:p>
        </p:txBody>
      </p:sp>
      <p:pic>
        <p:nvPicPr>
          <p:cNvPr id="2" name="Picture 1">
            <a:extLst>
              <a:ext uri="{FF2B5EF4-FFF2-40B4-BE49-F238E27FC236}">
                <a16:creationId xmlns:a16="http://schemas.microsoft.com/office/drawing/2014/main" id="{0C632037-3820-4E14-8C0A-4425EB1BB49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629214" y="1377356"/>
            <a:ext cx="3801116" cy="2896194"/>
          </a:xfrm>
          <a:prstGeom prst="rect">
            <a:avLst/>
          </a:prstGeom>
        </p:spPr>
      </p:pic>
      <p:sp>
        <p:nvSpPr>
          <p:cNvPr id="6" name="Title 4">
            <a:extLst>
              <a:ext uri="{FF2B5EF4-FFF2-40B4-BE49-F238E27FC236}">
                <a16:creationId xmlns:a16="http://schemas.microsoft.com/office/drawing/2014/main" id="{849EF6C9-5322-4B36-998E-6497B3804CAA}"/>
              </a:ext>
            </a:extLst>
          </p:cNvPr>
          <p:cNvSpPr txBox="1">
            <a:spLocks/>
          </p:cNvSpPr>
          <p:nvPr/>
        </p:nvSpPr>
        <p:spPr bwMode="auto">
          <a:xfrm>
            <a:off x="9660835" y="0"/>
            <a:ext cx="2531166"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Proposed Concept</a:t>
            </a:r>
          </a:p>
        </p:txBody>
      </p:sp>
    </p:spTree>
    <p:extLst>
      <p:ext uri="{BB962C8B-B14F-4D97-AF65-F5344CB8AC3E}">
        <p14:creationId xmlns:p14="http://schemas.microsoft.com/office/powerpoint/2010/main" val="213734663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GLULAM GIRDERS</a:t>
            </a:r>
          </a:p>
        </p:txBody>
      </p:sp>
      <p:pic>
        <p:nvPicPr>
          <p:cNvPr id="5" name="Picture 2">
            <a:extLst>
              <a:ext uri="{FF2B5EF4-FFF2-40B4-BE49-F238E27FC236}">
                <a16:creationId xmlns:a16="http://schemas.microsoft.com/office/drawing/2014/main" id="{298CB02F-AFB6-419D-BB31-F66294B220E1}"/>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0238" y="1449388"/>
            <a:ext cx="10866437" cy="485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03D29F84-E192-4A02-9CEB-22C78AB4D672}"/>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0238" y="1449388"/>
            <a:ext cx="10866437" cy="485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CDFA2831-6E79-49BC-B77D-81C3713BFABF}"/>
              </a:ext>
            </a:extLst>
          </p:cNvPr>
          <p:cNvSpPr/>
          <p:nvPr/>
        </p:nvSpPr>
        <p:spPr>
          <a:xfrm>
            <a:off x="2225675" y="5138738"/>
            <a:ext cx="2070100" cy="7207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9" name="Rectangle 8">
            <a:extLst>
              <a:ext uri="{FF2B5EF4-FFF2-40B4-BE49-F238E27FC236}">
                <a16:creationId xmlns:a16="http://schemas.microsoft.com/office/drawing/2014/main" id="{1C8ACD3B-40A0-462B-81B9-DB0955079922}"/>
              </a:ext>
            </a:extLst>
          </p:cNvPr>
          <p:cNvSpPr/>
          <p:nvPr/>
        </p:nvSpPr>
        <p:spPr>
          <a:xfrm>
            <a:off x="5426075" y="5049838"/>
            <a:ext cx="2379663" cy="7191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0" name="Rectangle 9">
            <a:extLst>
              <a:ext uri="{FF2B5EF4-FFF2-40B4-BE49-F238E27FC236}">
                <a16:creationId xmlns:a16="http://schemas.microsoft.com/office/drawing/2014/main" id="{2DFB384F-6A37-4440-AA9A-E6C2A51A2440}"/>
              </a:ext>
            </a:extLst>
          </p:cNvPr>
          <p:cNvSpPr/>
          <p:nvPr/>
        </p:nvSpPr>
        <p:spPr>
          <a:xfrm>
            <a:off x="8616950" y="5049838"/>
            <a:ext cx="2070100" cy="7191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1" name="Title 4">
            <a:extLst>
              <a:ext uri="{FF2B5EF4-FFF2-40B4-BE49-F238E27FC236}">
                <a16:creationId xmlns:a16="http://schemas.microsoft.com/office/drawing/2014/main" id="{60E7C255-BA32-438D-9ECD-29402714261B}"/>
              </a:ext>
            </a:extLst>
          </p:cNvPr>
          <p:cNvSpPr txBox="1">
            <a:spLocks/>
          </p:cNvSpPr>
          <p:nvPr/>
        </p:nvSpPr>
        <p:spPr bwMode="auto">
          <a:xfrm>
            <a:off x="9660835" y="0"/>
            <a:ext cx="2531166"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Proposed Concept</a:t>
            </a:r>
          </a:p>
        </p:txBody>
      </p:sp>
    </p:spTree>
    <p:extLst>
      <p:ext uri="{BB962C8B-B14F-4D97-AF65-F5344CB8AC3E}">
        <p14:creationId xmlns:p14="http://schemas.microsoft.com/office/powerpoint/2010/main" val="127960999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GLULAM DIAPHRAGMS</a:t>
            </a:r>
          </a:p>
        </p:txBody>
      </p:sp>
      <p:pic>
        <p:nvPicPr>
          <p:cNvPr id="3" name="Picture 1">
            <a:extLst>
              <a:ext uri="{FF2B5EF4-FFF2-40B4-BE49-F238E27FC236}">
                <a16:creationId xmlns:a16="http://schemas.microsoft.com/office/drawing/2014/main" id="{E3B74C25-1478-4548-8547-B03DB8600060}"/>
              </a:ext>
            </a:extLst>
          </p:cNvPr>
          <p:cNvPicPr>
            <a:picLocks noChangeAspect="1"/>
          </p:cNvPicPr>
          <p:nvPr/>
        </p:nvPicPr>
        <p:blipFill>
          <a:blip r:embed="rId3" cstate="email">
            <a:extLst>
              <a:ext uri="{28A0092B-C50C-407E-A947-70E740481C1C}">
                <a14:useLocalDpi xmlns:a14="http://schemas.microsoft.com/office/drawing/2010/main" val="0"/>
              </a:ext>
            </a:extLst>
          </a:blip>
          <a:srcRect b="3169"/>
          <a:stretch>
            <a:fillRect/>
          </a:stretch>
        </p:blipFill>
        <p:spPr bwMode="auto">
          <a:xfrm>
            <a:off x="155575" y="808038"/>
            <a:ext cx="6264275" cy="507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21278ABD-F6EF-4EFC-8F45-1A14D6E11A02}"/>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456363" y="808038"/>
            <a:ext cx="5511800"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0C9084B3-4DD4-4B41-88E7-FCAE382B49FA}"/>
              </a:ext>
            </a:extLst>
          </p:cNvPr>
          <p:cNvSpPr/>
          <p:nvPr/>
        </p:nvSpPr>
        <p:spPr>
          <a:xfrm>
            <a:off x="1736725" y="4943475"/>
            <a:ext cx="1350963" cy="5238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7" name="Rectangle 6">
            <a:extLst>
              <a:ext uri="{FF2B5EF4-FFF2-40B4-BE49-F238E27FC236}">
                <a16:creationId xmlns:a16="http://schemas.microsoft.com/office/drawing/2014/main" id="{B6645BB7-DB65-4037-AD9C-641B07E92CB6}"/>
              </a:ext>
            </a:extLst>
          </p:cNvPr>
          <p:cNvSpPr/>
          <p:nvPr/>
        </p:nvSpPr>
        <p:spPr>
          <a:xfrm>
            <a:off x="6924675" y="1547541"/>
            <a:ext cx="1441450" cy="7302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8" name="Content Placeholder 2">
            <a:extLst>
              <a:ext uri="{FF2B5EF4-FFF2-40B4-BE49-F238E27FC236}">
                <a16:creationId xmlns:a16="http://schemas.microsoft.com/office/drawing/2014/main" id="{33BDA6A4-1675-439A-AEC0-3309691FBBE6}"/>
              </a:ext>
            </a:extLst>
          </p:cNvPr>
          <p:cNvSpPr>
            <a:spLocks noGrp="1"/>
          </p:cNvSpPr>
          <p:nvPr>
            <p:ph idx="1"/>
          </p:nvPr>
        </p:nvSpPr>
        <p:spPr>
          <a:xfrm>
            <a:off x="3087688" y="5880100"/>
            <a:ext cx="8490743" cy="900112"/>
          </a:xfrm>
        </p:spPr>
        <p:txBody>
          <a:bodyPr>
            <a:normAutofit/>
          </a:bodyPr>
          <a:lstStyle/>
          <a:p>
            <a:pPr eaLnBrk="1" hangingPunct="1">
              <a:buFont typeface="Arial" panose="020B0604020202020204" pitchFamily="34" charset="0"/>
              <a:buChar char="•"/>
              <a:defRPr/>
            </a:pPr>
            <a:r>
              <a:rPr lang="en-CA" altLang="en-US" sz="2400" dirty="0">
                <a:solidFill>
                  <a:schemeClr val="tx1">
                    <a:lumMod val="85000"/>
                    <a:lumOff val="15000"/>
                  </a:schemeClr>
                </a:solidFill>
                <a:latin typeface="Century Gothic" panose="020B0502020202020204" pitchFamily="34" charset="0"/>
              </a:rPr>
              <a:t>Brace girders against lateral-torsional buckling</a:t>
            </a:r>
          </a:p>
          <a:p>
            <a:pPr eaLnBrk="1" hangingPunct="1">
              <a:buFont typeface="Arial" panose="020B0604020202020204" pitchFamily="34" charset="0"/>
              <a:buChar char="•"/>
              <a:defRPr/>
            </a:pPr>
            <a:r>
              <a:rPr lang="en-CA" altLang="en-US" sz="2400" dirty="0">
                <a:solidFill>
                  <a:schemeClr val="tx1">
                    <a:lumMod val="85000"/>
                    <a:lumOff val="15000"/>
                  </a:schemeClr>
                </a:solidFill>
                <a:latin typeface="Century Gothic" panose="020B0502020202020204" pitchFamily="34" charset="0"/>
              </a:rPr>
              <a:t>Share lateral loads amongst girders</a:t>
            </a:r>
          </a:p>
          <a:p>
            <a:pPr marL="0" indent="0" eaLnBrk="1" hangingPunct="1">
              <a:buFont typeface="Arial" panose="020B0604020202020204" pitchFamily="34" charset="0"/>
              <a:buNone/>
              <a:defRPr/>
            </a:pPr>
            <a:endParaRPr lang="en-CA" altLang="en-US" sz="2400" dirty="0">
              <a:solidFill>
                <a:schemeClr val="tx1">
                  <a:lumMod val="85000"/>
                  <a:lumOff val="15000"/>
                </a:schemeClr>
              </a:solidFill>
              <a:latin typeface="Century Gothic" panose="020B0502020202020204" pitchFamily="34" charset="0"/>
            </a:endParaRPr>
          </a:p>
        </p:txBody>
      </p:sp>
      <p:sp>
        <p:nvSpPr>
          <p:cNvPr id="9" name="Title 4">
            <a:extLst>
              <a:ext uri="{FF2B5EF4-FFF2-40B4-BE49-F238E27FC236}">
                <a16:creationId xmlns:a16="http://schemas.microsoft.com/office/drawing/2014/main" id="{084D7562-7585-42A6-AE16-B76CA6A87AAC}"/>
              </a:ext>
            </a:extLst>
          </p:cNvPr>
          <p:cNvSpPr txBox="1">
            <a:spLocks/>
          </p:cNvSpPr>
          <p:nvPr/>
        </p:nvSpPr>
        <p:spPr bwMode="auto">
          <a:xfrm>
            <a:off x="9660835" y="0"/>
            <a:ext cx="2531166"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Proposed Concept</a:t>
            </a:r>
          </a:p>
        </p:txBody>
      </p:sp>
    </p:spTree>
    <p:extLst>
      <p:ext uri="{BB962C8B-B14F-4D97-AF65-F5344CB8AC3E}">
        <p14:creationId xmlns:p14="http://schemas.microsoft.com/office/powerpoint/2010/main" val="2200282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616D3A-EC30-48E4-BA4F-4A306CCDCAC1}"/>
              </a:ext>
            </a:extLst>
          </p:cNvPr>
          <p:cNvSpPr/>
          <p:nvPr/>
        </p:nvSpPr>
        <p:spPr bwMode="auto">
          <a:xfrm>
            <a:off x="9471025" y="5291934"/>
            <a:ext cx="2601639" cy="147865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dirty="0"/>
          </a:p>
        </p:txBody>
      </p:sp>
      <p:sp>
        <p:nvSpPr>
          <p:cNvPr id="6" name="Title 4">
            <a:extLst>
              <a:ext uri="{FF2B5EF4-FFF2-40B4-BE49-F238E27FC236}">
                <a16:creationId xmlns:a16="http://schemas.microsoft.com/office/drawing/2014/main" id="{0F5B8277-2B34-444B-8291-FEAEA7FBD368}"/>
              </a:ext>
            </a:extLst>
          </p:cNvPr>
          <p:cNvSpPr txBox="1">
            <a:spLocks/>
          </p:cNvSpPr>
          <p:nvPr/>
        </p:nvSpPr>
        <p:spPr bwMode="auto">
          <a:xfrm>
            <a:off x="685799" y="332656"/>
            <a:ext cx="519638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kern="0" dirty="0">
                <a:latin typeface="+mn-lt"/>
              </a:rPr>
              <a:t>Wood Materials</a:t>
            </a:r>
          </a:p>
        </p:txBody>
      </p:sp>
      <p:sp>
        <p:nvSpPr>
          <p:cNvPr id="10" name="Content Placeholder 2">
            <a:extLst>
              <a:ext uri="{FF2B5EF4-FFF2-40B4-BE49-F238E27FC236}">
                <a16:creationId xmlns:a16="http://schemas.microsoft.com/office/drawing/2014/main" id="{87D9901D-D6E8-4F96-B931-4F727FC7C448}"/>
              </a:ext>
            </a:extLst>
          </p:cNvPr>
          <p:cNvSpPr txBox="1">
            <a:spLocks/>
          </p:cNvSpPr>
          <p:nvPr/>
        </p:nvSpPr>
        <p:spPr bwMode="auto">
          <a:xfrm>
            <a:off x="1127448" y="206084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Tx/>
              <a:buNone/>
              <a:defRPr sz="3200">
                <a:solidFill>
                  <a:schemeClr val="bg2"/>
                </a:solidFill>
                <a:latin typeface="+mn-lt"/>
                <a:ea typeface="+mn-ea"/>
                <a:cs typeface="+mn-cs"/>
              </a:defRPr>
            </a:lvl1pPr>
            <a:lvl2pPr marL="742950" indent="-285750" algn="l" rtl="0" fontAlgn="base">
              <a:spcBef>
                <a:spcPct val="20000"/>
              </a:spcBef>
              <a:spcAft>
                <a:spcPct val="0"/>
              </a:spcAft>
              <a:buChar char="–"/>
              <a:defRPr sz="2800">
                <a:solidFill>
                  <a:schemeClr val="bg2"/>
                </a:solidFill>
                <a:latin typeface="+mn-lt"/>
                <a:ea typeface="+mn-ea"/>
              </a:defRPr>
            </a:lvl2pPr>
            <a:lvl3pPr marL="1143000" indent="-228600" algn="l" rtl="0" fontAlgn="base">
              <a:spcBef>
                <a:spcPct val="20000"/>
              </a:spcBef>
              <a:spcAft>
                <a:spcPct val="0"/>
              </a:spcAft>
              <a:buChar char="•"/>
              <a:defRPr sz="2400">
                <a:solidFill>
                  <a:schemeClr val="bg2"/>
                </a:solidFill>
                <a:latin typeface="+mn-lt"/>
                <a:ea typeface="+mn-ea"/>
              </a:defRPr>
            </a:lvl3pPr>
            <a:lvl4pPr marL="1600200" indent="-228600" algn="l" rtl="0" fontAlgn="base">
              <a:spcBef>
                <a:spcPct val="20000"/>
              </a:spcBef>
              <a:spcAft>
                <a:spcPct val="0"/>
              </a:spcAft>
              <a:buChar char="–"/>
              <a:defRPr sz="2000">
                <a:solidFill>
                  <a:schemeClr val="bg2"/>
                </a:solidFill>
                <a:latin typeface="+mn-lt"/>
                <a:ea typeface="+mn-ea"/>
              </a:defRPr>
            </a:lvl4pPr>
            <a:lvl5pPr marL="2057400" indent="-228600" algn="l" rtl="0" fontAlgn="base">
              <a:spcBef>
                <a:spcPct val="20000"/>
              </a:spcBef>
              <a:spcAft>
                <a:spcPct val="0"/>
              </a:spcAft>
              <a:buChar char="»"/>
              <a:defRPr sz="2000">
                <a:solidFill>
                  <a:schemeClr val="bg2"/>
                </a:solidFill>
                <a:latin typeface="+mn-lt"/>
                <a:ea typeface="+mn-ea"/>
              </a:defRPr>
            </a:lvl5pPr>
            <a:lvl6pPr marL="2514600" indent="-228600" algn="l" rtl="0" fontAlgn="base">
              <a:spcBef>
                <a:spcPct val="20000"/>
              </a:spcBef>
              <a:spcAft>
                <a:spcPct val="0"/>
              </a:spcAft>
              <a:buChar char="»"/>
              <a:defRPr sz="2000">
                <a:solidFill>
                  <a:schemeClr val="bg2"/>
                </a:solidFill>
                <a:latin typeface="+mn-lt"/>
                <a:ea typeface="+mn-ea"/>
              </a:defRPr>
            </a:lvl6pPr>
            <a:lvl7pPr marL="2971800" indent="-228600" algn="l" rtl="0" fontAlgn="base">
              <a:spcBef>
                <a:spcPct val="20000"/>
              </a:spcBef>
              <a:spcAft>
                <a:spcPct val="0"/>
              </a:spcAft>
              <a:buChar char="»"/>
              <a:defRPr sz="2000">
                <a:solidFill>
                  <a:schemeClr val="bg2"/>
                </a:solidFill>
                <a:latin typeface="+mn-lt"/>
                <a:ea typeface="+mn-ea"/>
              </a:defRPr>
            </a:lvl7pPr>
            <a:lvl8pPr marL="3429000" indent="-228600" algn="l" rtl="0" fontAlgn="base">
              <a:spcBef>
                <a:spcPct val="20000"/>
              </a:spcBef>
              <a:spcAft>
                <a:spcPct val="0"/>
              </a:spcAft>
              <a:buChar char="»"/>
              <a:defRPr sz="2000">
                <a:solidFill>
                  <a:schemeClr val="bg2"/>
                </a:solidFill>
                <a:latin typeface="+mn-lt"/>
                <a:ea typeface="+mn-ea"/>
              </a:defRPr>
            </a:lvl8pPr>
            <a:lvl9pPr marL="3886200" indent="-228600" algn="l" rtl="0" fontAlgn="base">
              <a:spcBef>
                <a:spcPct val="20000"/>
              </a:spcBef>
              <a:spcAft>
                <a:spcPct val="0"/>
              </a:spcAft>
              <a:buChar char="»"/>
              <a:defRPr sz="2000">
                <a:solidFill>
                  <a:schemeClr val="bg2"/>
                </a:solidFill>
                <a:latin typeface="+mn-lt"/>
                <a:ea typeface="+mn-ea"/>
              </a:defRPr>
            </a:lvl9pPr>
          </a:lstStyle>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Solid Sawn</a:t>
            </a:r>
          </a:p>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Glued-laminated timber (glulam)</a:t>
            </a:r>
          </a:p>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Laminated veneer lumber (LVL)</a:t>
            </a:r>
          </a:p>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Parallel Strand Lumber (PSL)</a:t>
            </a:r>
          </a:p>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Composites</a:t>
            </a:r>
          </a:p>
          <a:p>
            <a:pPr marL="342900" indent="-342900" algn="l" eaLnBrk="1" hangingPunct="1">
              <a:lnSpc>
                <a:spcPct val="150000"/>
              </a:lnSpc>
              <a:buClr>
                <a:srgbClr val="2D86C7"/>
              </a:buClr>
              <a:buSzPct val="150000"/>
              <a:buFont typeface="Arial" panose="020B0604020202020204" pitchFamily="34" charset="0"/>
              <a:buChar char="•"/>
            </a:pPr>
            <a:endParaRPr lang="en-US" sz="2400" kern="0" dirty="0">
              <a:solidFill>
                <a:srgbClr val="5B5B5B"/>
              </a:solidFill>
            </a:endParaRPr>
          </a:p>
        </p:txBody>
      </p:sp>
      <p:sp>
        <p:nvSpPr>
          <p:cNvPr id="5" name="Title 4">
            <a:extLst>
              <a:ext uri="{FF2B5EF4-FFF2-40B4-BE49-F238E27FC236}">
                <a16:creationId xmlns:a16="http://schemas.microsoft.com/office/drawing/2014/main" id="{C998DD3C-7462-4CCE-B2FE-B6A927EA39E6}"/>
              </a:ext>
            </a:extLst>
          </p:cNvPr>
          <p:cNvSpPr txBox="1">
            <a:spLocks/>
          </p:cNvSpPr>
          <p:nvPr/>
        </p:nvSpPr>
        <p:spPr bwMode="auto">
          <a:xfrm>
            <a:off x="9925879" y="0"/>
            <a:ext cx="2266122"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Wood Materials</a:t>
            </a:r>
          </a:p>
        </p:txBody>
      </p:sp>
    </p:spTree>
    <p:extLst>
      <p:ext uri="{BB962C8B-B14F-4D97-AF65-F5344CB8AC3E}">
        <p14:creationId xmlns:p14="http://schemas.microsoft.com/office/powerpoint/2010/main" val="387176452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BEARING ASSEMBLIES</a:t>
            </a:r>
          </a:p>
        </p:txBody>
      </p:sp>
      <p:pic>
        <p:nvPicPr>
          <p:cNvPr id="2" name="Picture 1">
            <a:extLst>
              <a:ext uri="{FF2B5EF4-FFF2-40B4-BE49-F238E27FC236}">
                <a16:creationId xmlns:a16="http://schemas.microsoft.com/office/drawing/2014/main" id="{E8895759-A2DC-4371-BE3E-3D3DC620E86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8100" y="805885"/>
            <a:ext cx="12192000" cy="4503280"/>
          </a:xfrm>
          <a:prstGeom prst="rect">
            <a:avLst/>
          </a:prstGeom>
        </p:spPr>
      </p:pic>
      <p:sp>
        <p:nvSpPr>
          <p:cNvPr id="5" name="Content Placeholder 2">
            <a:extLst>
              <a:ext uri="{FF2B5EF4-FFF2-40B4-BE49-F238E27FC236}">
                <a16:creationId xmlns:a16="http://schemas.microsoft.com/office/drawing/2014/main" id="{C2050089-4EC6-4537-BACB-BBC1F0E802ED}"/>
              </a:ext>
            </a:extLst>
          </p:cNvPr>
          <p:cNvSpPr>
            <a:spLocks noGrp="1"/>
          </p:cNvSpPr>
          <p:nvPr>
            <p:ph idx="1"/>
          </p:nvPr>
        </p:nvSpPr>
        <p:spPr>
          <a:xfrm>
            <a:off x="525463" y="5214938"/>
            <a:ext cx="11628437" cy="1643062"/>
          </a:xfrm>
        </p:spPr>
        <p:txBody>
          <a:bodyPr>
            <a:noAutofit/>
          </a:bodyPr>
          <a:lstStyle/>
          <a:p>
            <a:pPr eaLnBrk="1" hangingPunct="1">
              <a:buFont typeface="Arial" panose="020B0604020202020204" pitchFamily="34" charset="0"/>
              <a:buChar char="•"/>
              <a:defRPr/>
            </a:pPr>
            <a:r>
              <a:rPr lang="en-CA" altLang="en-US" sz="2400" dirty="0">
                <a:solidFill>
                  <a:schemeClr val="tx1">
                    <a:lumMod val="85000"/>
                    <a:lumOff val="15000"/>
                  </a:schemeClr>
                </a:solidFill>
                <a:latin typeface="Century Gothic" panose="020B0502020202020204" pitchFamily="34" charset="0"/>
              </a:rPr>
              <a:t>Transmit vertical loads to substructure and allow rotation of girders</a:t>
            </a:r>
          </a:p>
          <a:p>
            <a:pPr eaLnBrk="1" hangingPunct="1">
              <a:buFont typeface="Arial" panose="020B0604020202020204" pitchFamily="34" charset="0"/>
              <a:buChar char="•"/>
              <a:defRPr/>
            </a:pPr>
            <a:r>
              <a:rPr lang="en-CA" altLang="en-US" sz="2400" dirty="0">
                <a:solidFill>
                  <a:schemeClr val="tx1">
                    <a:lumMod val="85000"/>
                    <a:lumOff val="15000"/>
                  </a:schemeClr>
                </a:solidFill>
                <a:latin typeface="Century Gothic" panose="020B0502020202020204" pitchFamily="34" charset="0"/>
              </a:rPr>
              <a:t>Restrain longitudinal and transverse movements as necessary</a:t>
            </a:r>
          </a:p>
          <a:p>
            <a:pPr eaLnBrk="1" hangingPunct="1">
              <a:buFont typeface="Arial" panose="020B0604020202020204" pitchFamily="34" charset="0"/>
              <a:buChar char="•"/>
              <a:defRPr/>
            </a:pPr>
            <a:r>
              <a:rPr lang="en-CA" altLang="en-US" sz="2400" dirty="0">
                <a:solidFill>
                  <a:schemeClr val="tx1">
                    <a:lumMod val="85000"/>
                    <a:lumOff val="15000"/>
                  </a:schemeClr>
                </a:solidFill>
                <a:latin typeface="Century Gothic" panose="020B0502020202020204" pitchFamily="34" charset="0"/>
              </a:rPr>
              <a:t>Elevate girders above bearing seat</a:t>
            </a:r>
          </a:p>
          <a:p>
            <a:pPr marL="0" indent="0" eaLnBrk="1" hangingPunct="1">
              <a:buFont typeface="Arial" panose="020B0604020202020204" pitchFamily="34" charset="0"/>
              <a:buNone/>
              <a:defRPr/>
            </a:pPr>
            <a:endParaRPr lang="en-CA" altLang="en-US" sz="2400" dirty="0">
              <a:latin typeface="Century Gothic" panose="020B0502020202020204" pitchFamily="34" charset="0"/>
            </a:endParaRPr>
          </a:p>
        </p:txBody>
      </p:sp>
      <p:sp>
        <p:nvSpPr>
          <p:cNvPr id="6" name="Title 4">
            <a:extLst>
              <a:ext uri="{FF2B5EF4-FFF2-40B4-BE49-F238E27FC236}">
                <a16:creationId xmlns:a16="http://schemas.microsoft.com/office/drawing/2014/main" id="{877D129E-414A-4AC7-A0CB-D5835A345334}"/>
              </a:ext>
            </a:extLst>
          </p:cNvPr>
          <p:cNvSpPr txBox="1">
            <a:spLocks/>
          </p:cNvSpPr>
          <p:nvPr/>
        </p:nvSpPr>
        <p:spPr bwMode="auto">
          <a:xfrm>
            <a:off x="9660835" y="0"/>
            <a:ext cx="2531166"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Proposed Concept</a:t>
            </a:r>
          </a:p>
        </p:txBody>
      </p:sp>
    </p:spTree>
    <p:extLst>
      <p:ext uri="{BB962C8B-B14F-4D97-AF65-F5344CB8AC3E}">
        <p14:creationId xmlns:p14="http://schemas.microsoft.com/office/powerpoint/2010/main" val="38858220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616D3A-EC30-48E4-BA4F-4A306CCDCAC1}"/>
              </a:ext>
            </a:extLst>
          </p:cNvPr>
          <p:cNvSpPr/>
          <p:nvPr/>
        </p:nvSpPr>
        <p:spPr bwMode="auto">
          <a:xfrm>
            <a:off x="9471025" y="5291934"/>
            <a:ext cx="2601639" cy="147865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dirty="0"/>
          </a:p>
        </p:txBody>
      </p:sp>
      <p:sp>
        <p:nvSpPr>
          <p:cNvPr id="6" name="Title 4">
            <a:extLst>
              <a:ext uri="{FF2B5EF4-FFF2-40B4-BE49-F238E27FC236}">
                <a16:creationId xmlns:a16="http://schemas.microsoft.com/office/drawing/2014/main" id="{0F5B8277-2B34-444B-8291-FEAEA7FBD368}"/>
              </a:ext>
            </a:extLst>
          </p:cNvPr>
          <p:cNvSpPr txBox="1">
            <a:spLocks/>
          </p:cNvSpPr>
          <p:nvPr/>
        </p:nvSpPr>
        <p:spPr bwMode="auto">
          <a:xfrm>
            <a:off x="685799" y="332656"/>
            <a:ext cx="841725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kern="0" dirty="0">
                <a:latin typeface="+mn-lt"/>
              </a:rPr>
              <a:t>Design Example</a:t>
            </a:r>
          </a:p>
        </p:txBody>
      </p:sp>
      <p:sp>
        <p:nvSpPr>
          <p:cNvPr id="10" name="Content Placeholder 2">
            <a:extLst>
              <a:ext uri="{FF2B5EF4-FFF2-40B4-BE49-F238E27FC236}">
                <a16:creationId xmlns:a16="http://schemas.microsoft.com/office/drawing/2014/main" id="{87D9901D-D6E8-4F96-B931-4F727FC7C448}"/>
              </a:ext>
            </a:extLst>
          </p:cNvPr>
          <p:cNvSpPr txBox="1">
            <a:spLocks/>
          </p:cNvSpPr>
          <p:nvPr/>
        </p:nvSpPr>
        <p:spPr bwMode="auto">
          <a:xfrm>
            <a:off x="1127448" y="206084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Tx/>
              <a:buNone/>
              <a:defRPr sz="3200">
                <a:solidFill>
                  <a:schemeClr val="bg2"/>
                </a:solidFill>
                <a:latin typeface="+mn-lt"/>
                <a:ea typeface="+mn-ea"/>
                <a:cs typeface="+mn-cs"/>
              </a:defRPr>
            </a:lvl1pPr>
            <a:lvl2pPr marL="742950" indent="-285750" algn="l" rtl="0" fontAlgn="base">
              <a:spcBef>
                <a:spcPct val="20000"/>
              </a:spcBef>
              <a:spcAft>
                <a:spcPct val="0"/>
              </a:spcAft>
              <a:buChar char="–"/>
              <a:defRPr sz="2800">
                <a:solidFill>
                  <a:schemeClr val="bg2"/>
                </a:solidFill>
                <a:latin typeface="+mn-lt"/>
                <a:ea typeface="+mn-ea"/>
              </a:defRPr>
            </a:lvl2pPr>
            <a:lvl3pPr marL="1143000" indent="-228600" algn="l" rtl="0" fontAlgn="base">
              <a:spcBef>
                <a:spcPct val="20000"/>
              </a:spcBef>
              <a:spcAft>
                <a:spcPct val="0"/>
              </a:spcAft>
              <a:buChar char="•"/>
              <a:defRPr sz="2400">
                <a:solidFill>
                  <a:schemeClr val="bg2"/>
                </a:solidFill>
                <a:latin typeface="+mn-lt"/>
                <a:ea typeface="+mn-ea"/>
              </a:defRPr>
            </a:lvl3pPr>
            <a:lvl4pPr marL="1600200" indent="-228600" algn="l" rtl="0" fontAlgn="base">
              <a:spcBef>
                <a:spcPct val="20000"/>
              </a:spcBef>
              <a:spcAft>
                <a:spcPct val="0"/>
              </a:spcAft>
              <a:buChar char="–"/>
              <a:defRPr sz="2000">
                <a:solidFill>
                  <a:schemeClr val="bg2"/>
                </a:solidFill>
                <a:latin typeface="+mn-lt"/>
                <a:ea typeface="+mn-ea"/>
              </a:defRPr>
            </a:lvl4pPr>
            <a:lvl5pPr marL="2057400" indent="-228600" algn="l" rtl="0" fontAlgn="base">
              <a:spcBef>
                <a:spcPct val="20000"/>
              </a:spcBef>
              <a:spcAft>
                <a:spcPct val="0"/>
              </a:spcAft>
              <a:buChar char="»"/>
              <a:defRPr sz="2000">
                <a:solidFill>
                  <a:schemeClr val="bg2"/>
                </a:solidFill>
                <a:latin typeface="+mn-lt"/>
                <a:ea typeface="+mn-ea"/>
              </a:defRPr>
            </a:lvl5pPr>
            <a:lvl6pPr marL="2514600" indent="-228600" algn="l" rtl="0" fontAlgn="base">
              <a:spcBef>
                <a:spcPct val="20000"/>
              </a:spcBef>
              <a:spcAft>
                <a:spcPct val="0"/>
              </a:spcAft>
              <a:buChar char="»"/>
              <a:defRPr sz="2000">
                <a:solidFill>
                  <a:schemeClr val="bg2"/>
                </a:solidFill>
                <a:latin typeface="+mn-lt"/>
                <a:ea typeface="+mn-ea"/>
              </a:defRPr>
            </a:lvl6pPr>
            <a:lvl7pPr marL="2971800" indent="-228600" algn="l" rtl="0" fontAlgn="base">
              <a:spcBef>
                <a:spcPct val="20000"/>
              </a:spcBef>
              <a:spcAft>
                <a:spcPct val="0"/>
              </a:spcAft>
              <a:buChar char="»"/>
              <a:defRPr sz="2000">
                <a:solidFill>
                  <a:schemeClr val="bg2"/>
                </a:solidFill>
                <a:latin typeface="+mn-lt"/>
                <a:ea typeface="+mn-ea"/>
              </a:defRPr>
            </a:lvl7pPr>
            <a:lvl8pPr marL="3429000" indent="-228600" algn="l" rtl="0" fontAlgn="base">
              <a:spcBef>
                <a:spcPct val="20000"/>
              </a:spcBef>
              <a:spcAft>
                <a:spcPct val="0"/>
              </a:spcAft>
              <a:buChar char="»"/>
              <a:defRPr sz="2000">
                <a:solidFill>
                  <a:schemeClr val="bg2"/>
                </a:solidFill>
                <a:latin typeface="+mn-lt"/>
                <a:ea typeface="+mn-ea"/>
              </a:defRPr>
            </a:lvl8pPr>
            <a:lvl9pPr marL="3886200" indent="-228600" algn="l" rtl="0" fontAlgn="base">
              <a:spcBef>
                <a:spcPct val="20000"/>
              </a:spcBef>
              <a:spcAft>
                <a:spcPct val="0"/>
              </a:spcAft>
              <a:buChar char="»"/>
              <a:defRPr sz="2000">
                <a:solidFill>
                  <a:schemeClr val="bg2"/>
                </a:solidFill>
                <a:latin typeface="+mn-lt"/>
                <a:ea typeface="+mn-ea"/>
              </a:defRPr>
            </a:lvl9pPr>
          </a:lstStyle>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Design Considerations</a:t>
            </a:r>
          </a:p>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Proposed Concept</a:t>
            </a:r>
          </a:p>
          <a:p>
            <a:pPr marL="342900" indent="-342900" algn="l" eaLnBrk="1" hangingPunct="1">
              <a:lnSpc>
                <a:spcPct val="150000"/>
              </a:lnSpc>
              <a:buClr>
                <a:srgbClr val="2D86C7"/>
              </a:buClr>
              <a:buSzPct val="150000"/>
              <a:buFont typeface="Arial" panose="020B0604020202020204" pitchFamily="34" charset="0"/>
              <a:buChar char="•"/>
            </a:pPr>
            <a:r>
              <a:rPr lang="en-CA" sz="2400" b="1" kern="0" dirty="0">
                <a:solidFill>
                  <a:srgbClr val="5B5B5B"/>
                </a:solidFill>
                <a:latin typeface="Century Gothic" pitchFamily="34" charset="0"/>
              </a:rPr>
              <a:t>Material Properties</a:t>
            </a:r>
          </a:p>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Loading</a:t>
            </a:r>
          </a:p>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Glulam Deck Panels</a:t>
            </a:r>
          </a:p>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Glulam Girder Beams</a:t>
            </a:r>
          </a:p>
        </p:txBody>
      </p:sp>
      <p:sp>
        <p:nvSpPr>
          <p:cNvPr id="5" name="Title 4">
            <a:extLst>
              <a:ext uri="{FF2B5EF4-FFF2-40B4-BE49-F238E27FC236}">
                <a16:creationId xmlns:a16="http://schemas.microsoft.com/office/drawing/2014/main" id="{5DFC9AA5-67B3-4809-977F-BD4F3A7028B2}"/>
              </a:ext>
            </a:extLst>
          </p:cNvPr>
          <p:cNvSpPr txBox="1">
            <a:spLocks/>
          </p:cNvSpPr>
          <p:nvPr/>
        </p:nvSpPr>
        <p:spPr bwMode="auto">
          <a:xfrm>
            <a:off x="9660835" y="0"/>
            <a:ext cx="2531166"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Material Properties</a:t>
            </a:r>
          </a:p>
        </p:txBody>
      </p:sp>
    </p:spTree>
    <p:extLst>
      <p:ext uri="{BB962C8B-B14F-4D97-AF65-F5344CB8AC3E}">
        <p14:creationId xmlns:p14="http://schemas.microsoft.com/office/powerpoint/2010/main" val="361802213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a:latin typeface="+mn-lt"/>
              </a:rPr>
              <a:t>MATERIALS</a:t>
            </a:r>
            <a:endParaRPr lang="en-US" kern="0" dirty="0">
              <a:latin typeface="+mn-lt"/>
            </a:endParaRPr>
          </a:p>
        </p:txBody>
      </p:sp>
      <p:sp>
        <p:nvSpPr>
          <p:cNvPr id="3" name="Content Placeholder 2">
            <a:extLst>
              <a:ext uri="{FF2B5EF4-FFF2-40B4-BE49-F238E27FC236}">
                <a16:creationId xmlns:a16="http://schemas.microsoft.com/office/drawing/2014/main" id="{EA03BFFE-B6AA-414B-9E0C-949BD2D64874}"/>
              </a:ext>
            </a:extLst>
          </p:cNvPr>
          <p:cNvSpPr>
            <a:spLocks noGrp="1"/>
          </p:cNvSpPr>
          <p:nvPr>
            <p:ph idx="1"/>
          </p:nvPr>
        </p:nvSpPr>
        <p:spPr>
          <a:xfrm>
            <a:off x="609600" y="914400"/>
            <a:ext cx="11182350" cy="5211764"/>
          </a:xfrm>
        </p:spPr>
        <p:txBody>
          <a:bodyPr>
            <a:normAutofit/>
          </a:bodyPr>
          <a:lstStyle/>
          <a:p>
            <a:pPr>
              <a:buFont typeface="Arial" panose="020B0604020202020204" pitchFamily="34" charset="0"/>
              <a:buChar char="•"/>
            </a:pPr>
            <a:r>
              <a:rPr lang="en-CA" altLang="en-US" sz="2400" u="sng" dirty="0">
                <a:solidFill>
                  <a:schemeClr val="tx1">
                    <a:lumMod val="85000"/>
                    <a:lumOff val="15000"/>
                  </a:schemeClr>
                </a:solidFill>
                <a:latin typeface="Century Gothic" panose="020B0502020202020204" pitchFamily="34" charset="0"/>
              </a:rPr>
              <a:t>Spruce-Lodgepole Pine-Jack Pine</a:t>
            </a:r>
            <a:r>
              <a:rPr lang="en-CA" altLang="en-US" sz="2400" dirty="0">
                <a:solidFill>
                  <a:schemeClr val="tx1">
                    <a:lumMod val="85000"/>
                    <a:lumOff val="15000"/>
                  </a:schemeClr>
                </a:solidFill>
                <a:latin typeface="Century Gothic" panose="020B0502020202020204" pitchFamily="34" charset="0"/>
              </a:rPr>
              <a:t> glulam properties assumed for </a:t>
            </a:r>
            <a:r>
              <a:rPr lang="en-CA" altLang="en-US" sz="2400" b="1" dirty="0">
                <a:solidFill>
                  <a:schemeClr val="tx1">
                    <a:lumMod val="85000"/>
                    <a:lumOff val="15000"/>
                  </a:schemeClr>
                </a:solidFill>
                <a:latin typeface="Century Gothic" panose="020B0502020202020204" pitchFamily="34" charset="0"/>
              </a:rPr>
              <a:t>girders, diaphragms, and stiffener beams</a:t>
            </a:r>
          </a:p>
          <a:p>
            <a:pPr marL="0" indent="0" eaLnBrk="1" hangingPunct="1">
              <a:buFont typeface="Arial" panose="020B0604020202020204" pitchFamily="34" charset="0"/>
              <a:buNone/>
              <a:defRPr/>
            </a:pPr>
            <a:endParaRPr lang="en-CA" altLang="en-US" sz="2400" dirty="0">
              <a:latin typeface="Century Gothic" panose="020B0502020202020204" pitchFamily="34" charset="0"/>
            </a:endParaRPr>
          </a:p>
        </p:txBody>
      </p:sp>
      <p:sp>
        <p:nvSpPr>
          <p:cNvPr id="6" name="Rectangle 5">
            <a:extLst>
              <a:ext uri="{FF2B5EF4-FFF2-40B4-BE49-F238E27FC236}">
                <a16:creationId xmlns:a16="http://schemas.microsoft.com/office/drawing/2014/main" id="{F04D9C02-134C-45D7-B398-62AB279C533A}"/>
              </a:ext>
            </a:extLst>
          </p:cNvPr>
          <p:cNvSpPr/>
          <p:nvPr/>
        </p:nvSpPr>
        <p:spPr>
          <a:xfrm>
            <a:off x="609600" y="1767587"/>
            <a:ext cx="4203516" cy="1508105"/>
          </a:xfrm>
          <a:prstGeom prst="rect">
            <a:avLst/>
          </a:prstGeom>
        </p:spPr>
        <p:txBody>
          <a:bodyPr wrap="square">
            <a:spAutoFit/>
          </a:bodyPr>
          <a:lstStyle/>
          <a:p>
            <a:pPr marL="285750" indent="-285750">
              <a:buFont typeface="Arial" panose="020B0604020202020204" pitchFamily="34" charset="0"/>
              <a:buChar char="•"/>
            </a:pPr>
            <a:r>
              <a:rPr lang="en-CA" altLang="en-US">
                <a:solidFill>
                  <a:schemeClr val="tx1">
                    <a:lumMod val="85000"/>
                    <a:lumOff val="15000"/>
                  </a:schemeClr>
                </a:solidFill>
                <a:latin typeface="Century Gothic" panose="020B0502020202020204" pitchFamily="34" charset="0"/>
              </a:rPr>
              <a:t>20f-E glulam stress grade</a:t>
            </a:r>
          </a:p>
          <a:p>
            <a:endParaRPr lang="en-CA" altLang="en-US" sz="1000">
              <a:solidFill>
                <a:schemeClr val="tx1">
                  <a:lumMod val="85000"/>
                  <a:lumOff val="15000"/>
                </a:schemeClr>
              </a:solidFill>
              <a:latin typeface="Century Gothic" panose="020B0502020202020204" pitchFamily="34" charset="0"/>
            </a:endParaRPr>
          </a:p>
          <a:p>
            <a:pPr marL="285750" indent="-285750">
              <a:buFont typeface="Arial" panose="020B0604020202020204" pitchFamily="34" charset="0"/>
              <a:buChar char="•"/>
            </a:pPr>
            <a:r>
              <a:rPr lang="en-CA" altLang="en-US">
                <a:solidFill>
                  <a:schemeClr val="tx1">
                    <a:lumMod val="85000"/>
                    <a:lumOff val="15000"/>
                  </a:schemeClr>
                </a:solidFill>
                <a:latin typeface="Century Gothic" panose="020B0502020202020204" pitchFamily="34" charset="0"/>
              </a:rPr>
              <a:t>2019 CHBDC will features these properties (not previously included)</a:t>
            </a:r>
          </a:p>
          <a:p>
            <a:endParaRPr lang="en-CA" altLang="en-US" sz="1000" dirty="0">
              <a:latin typeface="Century Gothic" panose="020B0502020202020204" pitchFamily="34" charset="0"/>
            </a:endParaRPr>
          </a:p>
        </p:txBody>
      </p:sp>
      <p:sp>
        <p:nvSpPr>
          <p:cNvPr id="7" name="Rectangle 6">
            <a:extLst>
              <a:ext uri="{FF2B5EF4-FFF2-40B4-BE49-F238E27FC236}">
                <a16:creationId xmlns:a16="http://schemas.microsoft.com/office/drawing/2014/main" id="{89EE5936-114A-446E-B3F8-CB28D26F57D3}"/>
              </a:ext>
            </a:extLst>
          </p:cNvPr>
          <p:cNvSpPr/>
          <p:nvPr/>
        </p:nvSpPr>
        <p:spPr>
          <a:xfrm>
            <a:off x="609600" y="6260158"/>
            <a:ext cx="4203516" cy="246221"/>
          </a:xfrm>
          <a:prstGeom prst="rect">
            <a:avLst/>
          </a:prstGeom>
        </p:spPr>
        <p:txBody>
          <a:bodyPr wrap="square">
            <a:spAutoFit/>
          </a:bodyPr>
          <a:lstStyle/>
          <a:p>
            <a:r>
              <a:rPr lang="en-CA" altLang="en-US" sz="1000" dirty="0">
                <a:latin typeface="Century Gothic" panose="020B0502020202020204" pitchFamily="34" charset="0"/>
              </a:rPr>
              <a:t>* Longitudinal shear updated to match CSA S6-19</a:t>
            </a:r>
          </a:p>
        </p:txBody>
      </p:sp>
      <p:graphicFrame>
        <p:nvGraphicFramePr>
          <p:cNvPr id="9" name="Table 8">
            <a:extLst>
              <a:ext uri="{FF2B5EF4-FFF2-40B4-BE49-F238E27FC236}">
                <a16:creationId xmlns:a16="http://schemas.microsoft.com/office/drawing/2014/main" id="{E3B91555-E412-448A-89A7-CE3DB8B35D22}"/>
              </a:ext>
            </a:extLst>
          </p:cNvPr>
          <p:cNvGraphicFramePr>
            <a:graphicFrameLocks noGrp="1"/>
          </p:cNvGraphicFramePr>
          <p:nvPr>
            <p:extLst>
              <p:ext uri="{D42A27DB-BD31-4B8C-83A1-F6EECF244321}">
                <p14:modId xmlns:p14="http://schemas.microsoft.com/office/powerpoint/2010/main" val="2428808435"/>
              </p:ext>
            </p:extLst>
          </p:nvPr>
        </p:nvGraphicFramePr>
        <p:xfrm>
          <a:off x="4813116" y="1770891"/>
          <a:ext cx="7237856" cy="4990530"/>
        </p:xfrm>
        <a:graphic>
          <a:graphicData uri="http://schemas.openxmlformats.org/drawingml/2006/table">
            <a:tbl>
              <a:tblPr firstRow="1" firstCol="1" bandRow="1"/>
              <a:tblGrid>
                <a:gridCol w="489392">
                  <a:extLst>
                    <a:ext uri="{9D8B030D-6E8A-4147-A177-3AD203B41FA5}">
                      <a16:colId xmlns:a16="http://schemas.microsoft.com/office/drawing/2014/main" val="462308664"/>
                    </a:ext>
                  </a:extLst>
                </a:gridCol>
                <a:gridCol w="357171">
                  <a:extLst>
                    <a:ext uri="{9D8B030D-6E8A-4147-A177-3AD203B41FA5}">
                      <a16:colId xmlns:a16="http://schemas.microsoft.com/office/drawing/2014/main" val="101351315"/>
                    </a:ext>
                  </a:extLst>
                </a:gridCol>
                <a:gridCol w="734088">
                  <a:extLst>
                    <a:ext uri="{9D8B030D-6E8A-4147-A177-3AD203B41FA5}">
                      <a16:colId xmlns:a16="http://schemas.microsoft.com/office/drawing/2014/main" val="4037393356"/>
                    </a:ext>
                  </a:extLst>
                </a:gridCol>
                <a:gridCol w="667978">
                  <a:extLst>
                    <a:ext uri="{9D8B030D-6E8A-4147-A177-3AD203B41FA5}">
                      <a16:colId xmlns:a16="http://schemas.microsoft.com/office/drawing/2014/main" val="2817908576"/>
                    </a:ext>
                  </a:extLst>
                </a:gridCol>
                <a:gridCol w="4989227">
                  <a:extLst>
                    <a:ext uri="{9D8B030D-6E8A-4147-A177-3AD203B41FA5}">
                      <a16:colId xmlns:a16="http://schemas.microsoft.com/office/drawing/2014/main" val="2755310026"/>
                    </a:ext>
                  </a:extLst>
                </a:gridCol>
              </a:tblGrid>
              <a:tr h="414003">
                <a:tc>
                  <a:txBody>
                    <a:bodyPr/>
                    <a:lstStyle/>
                    <a:p>
                      <a:pPr algn="ctr">
                        <a:lnSpc>
                          <a:spcPct val="107000"/>
                        </a:lnSpc>
                        <a:spcAft>
                          <a:spcPts val="0"/>
                        </a:spcAft>
                      </a:pPr>
                      <a:r>
                        <a:rPr lang="en-CA" sz="1600" b="1" i="1" dirty="0">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f</a:t>
                      </a:r>
                      <a:r>
                        <a:rPr lang="en-CA" sz="1600" b="1" i="1" baseline="-25000" dirty="0">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b</a:t>
                      </a:r>
                      <a:endParaRPr lang="en-CA" sz="1600" b="1" i="1" dirty="0">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15000"/>
                        </a:lnSpc>
                        <a:spcAft>
                          <a:spcPts val="1000"/>
                        </a:spcAft>
                      </a:pPr>
                      <a:r>
                        <a:rPr lang="en-CA" sz="1600" b="1" dirty="0">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a:t>
                      </a:r>
                    </a:p>
                  </a:txBody>
                  <a:tcPr marL="68580" marR="68580" marT="0" marB="0" anchor="ctr">
                    <a:lnL>
                      <a:noFill/>
                    </a:lnL>
                    <a:lnR>
                      <a:noFill/>
                    </a:lnR>
                    <a:lnT>
                      <a:noFill/>
                    </a:lnT>
                    <a:lnB>
                      <a:noFill/>
                    </a:lnB>
                  </a:tcPr>
                </a:tc>
                <a:tc>
                  <a:txBody>
                    <a:bodyPr/>
                    <a:lstStyle/>
                    <a:p>
                      <a:pPr>
                        <a:lnSpc>
                          <a:spcPct val="115000"/>
                        </a:lnSpc>
                        <a:spcAft>
                          <a:spcPts val="1000"/>
                        </a:spcAft>
                      </a:pPr>
                      <a:r>
                        <a:rPr lang="en-CA" sz="1600" b="1" dirty="0">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25.6</a:t>
                      </a:r>
                    </a:p>
                  </a:txBody>
                  <a:tcPr marL="68580" marR="68580" marT="0" marB="0" anchor="ctr">
                    <a:lnL>
                      <a:noFill/>
                    </a:lnL>
                    <a:lnR>
                      <a:noFill/>
                    </a:lnR>
                    <a:lnT>
                      <a:noFill/>
                    </a:lnT>
                    <a:lnB>
                      <a:noFill/>
                    </a:lnB>
                  </a:tcPr>
                </a:tc>
                <a:tc>
                  <a:txBody>
                    <a:bodyPr/>
                    <a:lstStyle/>
                    <a:p>
                      <a:pPr>
                        <a:lnSpc>
                          <a:spcPct val="115000"/>
                        </a:lnSpc>
                        <a:spcAft>
                          <a:spcPts val="1000"/>
                        </a:spcAft>
                      </a:pPr>
                      <a:r>
                        <a:rPr lang="en-CA" sz="16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MPa</a:t>
                      </a:r>
                    </a:p>
                  </a:txBody>
                  <a:tcPr marL="68580" marR="68580" marT="0" marB="0" anchor="ctr">
                    <a:lnL>
                      <a:noFill/>
                    </a:lnL>
                    <a:lnR>
                      <a:noFill/>
                    </a:lnR>
                    <a:lnT>
                      <a:noFill/>
                    </a:lnT>
                    <a:lnB>
                      <a:noFill/>
                    </a:lnB>
                  </a:tcPr>
                </a:tc>
                <a:tc>
                  <a:txBody>
                    <a:bodyPr/>
                    <a:lstStyle/>
                    <a:p>
                      <a:pPr>
                        <a:lnSpc>
                          <a:spcPct val="115000"/>
                        </a:lnSpc>
                        <a:spcAft>
                          <a:spcPts val="1000"/>
                        </a:spcAft>
                      </a:pPr>
                      <a:r>
                        <a:rPr lang="en-CA" sz="1600" b="1" dirty="0">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bending moment (positive)</a:t>
                      </a:r>
                    </a:p>
                  </a:txBody>
                  <a:tcPr marL="68580" marR="68580" marT="0" marB="0" anchor="ctr">
                    <a:lnL>
                      <a:noFill/>
                    </a:lnL>
                    <a:lnR>
                      <a:noFill/>
                    </a:lnR>
                    <a:lnT>
                      <a:noFill/>
                    </a:lnT>
                    <a:lnB>
                      <a:noFill/>
                    </a:lnB>
                  </a:tcPr>
                </a:tc>
                <a:extLst>
                  <a:ext uri="{0D108BD9-81ED-4DB2-BD59-A6C34878D82A}">
                    <a16:rowId xmlns:a16="http://schemas.microsoft.com/office/drawing/2014/main" val="2812926773"/>
                  </a:ext>
                </a:extLst>
              </a:tr>
              <a:tr h="414003">
                <a:tc>
                  <a:txBody>
                    <a:bodyPr/>
                    <a:lstStyle/>
                    <a:p>
                      <a:pPr algn="ctr">
                        <a:lnSpc>
                          <a:spcPct val="107000"/>
                        </a:lnSpc>
                        <a:spcAft>
                          <a:spcPts val="0"/>
                        </a:spcAft>
                      </a:pPr>
                      <a:r>
                        <a:rPr lang="en-CA" sz="16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f</a:t>
                      </a:r>
                      <a:r>
                        <a:rPr lang="en-CA" sz="1600" b="1" i="1" baseline="-25000">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b</a:t>
                      </a:r>
                      <a:endParaRPr lang="en-CA" sz="16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15000"/>
                        </a:lnSpc>
                        <a:spcAft>
                          <a:spcPts val="1000"/>
                        </a:spcAft>
                      </a:pPr>
                      <a:r>
                        <a:rPr lang="en-CA" sz="1600" b="1" dirty="0">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a:t>
                      </a:r>
                    </a:p>
                  </a:txBody>
                  <a:tcPr marL="68580" marR="68580" marT="0" marB="0" anchor="ctr">
                    <a:lnL>
                      <a:noFill/>
                    </a:lnL>
                    <a:lnR>
                      <a:noFill/>
                    </a:lnR>
                    <a:lnT>
                      <a:noFill/>
                    </a:lnT>
                    <a:lnB>
                      <a:noFill/>
                    </a:lnB>
                  </a:tcPr>
                </a:tc>
                <a:tc>
                  <a:txBody>
                    <a:bodyPr/>
                    <a:lstStyle/>
                    <a:p>
                      <a:pPr>
                        <a:lnSpc>
                          <a:spcPct val="115000"/>
                        </a:lnSpc>
                        <a:spcAft>
                          <a:spcPts val="1000"/>
                        </a:spcAft>
                      </a:pPr>
                      <a:r>
                        <a:rPr lang="en-CA" sz="1600" b="1" dirty="0">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19.2</a:t>
                      </a:r>
                    </a:p>
                  </a:txBody>
                  <a:tcPr marL="68580" marR="68580" marT="0" marB="0" anchor="ctr">
                    <a:lnL>
                      <a:noFill/>
                    </a:lnL>
                    <a:lnR>
                      <a:noFill/>
                    </a:lnR>
                    <a:lnT>
                      <a:noFill/>
                    </a:lnT>
                    <a:lnB>
                      <a:noFill/>
                    </a:lnB>
                  </a:tcPr>
                </a:tc>
                <a:tc>
                  <a:txBody>
                    <a:bodyPr/>
                    <a:lstStyle/>
                    <a:p>
                      <a:pPr>
                        <a:lnSpc>
                          <a:spcPct val="115000"/>
                        </a:lnSpc>
                        <a:spcAft>
                          <a:spcPts val="1000"/>
                        </a:spcAft>
                      </a:pPr>
                      <a:r>
                        <a:rPr lang="en-CA" sz="1600" b="1" dirty="0">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MPa</a:t>
                      </a:r>
                    </a:p>
                  </a:txBody>
                  <a:tcPr marL="68580" marR="68580" marT="0" marB="0" anchor="ctr">
                    <a:lnL>
                      <a:noFill/>
                    </a:lnL>
                    <a:lnR>
                      <a:noFill/>
                    </a:lnR>
                    <a:lnT>
                      <a:noFill/>
                    </a:lnT>
                    <a:lnB>
                      <a:noFill/>
                    </a:lnB>
                  </a:tcPr>
                </a:tc>
                <a:tc>
                  <a:txBody>
                    <a:bodyPr/>
                    <a:lstStyle/>
                    <a:p>
                      <a:pPr>
                        <a:lnSpc>
                          <a:spcPct val="115000"/>
                        </a:lnSpc>
                        <a:spcAft>
                          <a:spcPts val="1000"/>
                        </a:spcAft>
                      </a:pPr>
                      <a:r>
                        <a:rPr lang="en-CA" sz="1600" b="1" dirty="0">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bending moment (negative)</a:t>
                      </a:r>
                    </a:p>
                  </a:txBody>
                  <a:tcPr marL="68580" marR="68580" marT="0" marB="0" anchor="ctr">
                    <a:lnL>
                      <a:noFill/>
                    </a:lnL>
                    <a:lnR>
                      <a:noFill/>
                    </a:lnR>
                    <a:lnT>
                      <a:noFill/>
                    </a:lnT>
                    <a:lnB>
                      <a:noFill/>
                    </a:lnB>
                  </a:tcPr>
                </a:tc>
                <a:extLst>
                  <a:ext uri="{0D108BD9-81ED-4DB2-BD59-A6C34878D82A}">
                    <a16:rowId xmlns:a16="http://schemas.microsoft.com/office/drawing/2014/main" val="1626623382"/>
                  </a:ext>
                </a:extLst>
              </a:tr>
              <a:tr h="414003">
                <a:tc>
                  <a:txBody>
                    <a:bodyPr/>
                    <a:lstStyle/>
                    <a:p>
                      <a:pPr algn="ctr">
                        <a:lnSpc>
                          <a:spcPct val="107000"/>
                        </a:lnSpc>
                        <a:spcAft>
                          <a:spcPts val="0"/>
                        </a:spcAft>
                      </a:pPr>
                      <a:r>
                        <a:rPr lang="en-CA" sz="16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f</a:t>
                      </a:r>
                      <a:r>
                        <a:rPr lang="en-CA" sz="1600" b="1" i="1" baseline="-25000">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v</a:t>
                      </a:r>
                      <a:endParaRPr lang="en-CA" sz="16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15000"/>
                        </a:lnSpc>
                        <a:spcAft>
                          <a:spcPts val="1000"/>
                        </a:spcAft>
                      </a:pPr>
                      <a:r>
                        <a:rPr lang="en-CA" sz="16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a:t>
                      </a:r>
                    </a:p>
                  </a:txBody>
                  <a:tcPr marL="68580" marR="68580" marT="0" marB="0" anchor="ctr">
                    <a:lnL>
                      <a:noFill/>
                    </a:lnL>
                    <a:lnR>
                      <a:noFill/>
                    </a:lnR>
                    <a:lnT>
                      <a:noFill/>
                    </a:lnT>
                    <a:lnB>
                      <a:noFill/>
                    </a:lnB>
                  </a:tcPr>
                </a:tc>
                <a:tc>
                  <a:txBody>
                    <a:bodyPr/>
                    <a:lstStyle/>
                    <a:p>
                      <a:pPr>
                        <a:lnSpc>
                          <a:spcPct val="115000"/>
                        </a:lnSpc>
                        <a:spcAft>
                          <a:spcPts val="1000"/>
                        </a:spcAft>
                      </a:pPr>
                      <a:r>
                        <a:rPr lang="en-CA" sz="1600" b="1" dirty="0">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1.3</a:t>
                      </a:r>
                    </a:p>
                  </a:txBody>
                  <a:tcPr marL="68580" marR="68580" marT="0" marB="0" anchor="ctr">
                    <a:lnL>
                      <a:noFill/>
                    </a:lnL>
                    <a:lnR>
                      <a:noFill/>
                    </a:lnR>
                    <a:lnT>
                      <a:noFill/>
                    </a:lnT>
                    <a:lnB>
                      <a:noFill/>
                    </a:lnB>
                  </a:tcPr>
                </a:tc>
                <a:tc>
                  <a:txBody>
                    <a:bodyPr/>
                    <a:lstStyle/>
                    <a:p>
                      <a:pPr>
                        <a:lnSpc>
                          <a:spcPct val="115000"/>
                        </a:lnSpc>
                        <a:spcAft>
                          <a:spcPts val="1000"/>
                        </a:spcAft>
                      </a:pPr>
                      <a:r>
                        <a:rPr lang="en-CA" sz="1600" b="1" dirty="0">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MPa</a:t>
                      </a:r>
                    </a:p>
                  </a:txBody>
                  <a:tcPr marL="68580" marR="68580" marT="0" marB="0" anchor="ctr">
                    <a:lnL>
                      <a:noFill/>
                    </a:lnL>
                    <a:lnR>
                      <a:noFill/>
                    </a:lnR>
                    <a:lnT>
                      <a:noFill/>
                    </a:lnT>
                    <a:lnB>
                      <a:noFill/>
                    </a:lnB>
                  </a:tcPr>
                </a:tc>
                <a:tc>
                  <a:txBody>
                    <a:bodyPr/>
                    <a:lstStyle/>
                    <a:p>
                      <a:pPr>
                        <a:lnSpc>
                          <a:spcPct val="115000"/>
                        </a:lnSpc>
                        <a:spcAft>
                          <a:spcPts val="1000"/>
                        </a:spcAft>
                      </a:pPr>
                      <a:r>
                        <a:rPr lang="en-CA" sz="1600" b="1" dirty="0">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longitudinal shear*</a:t>
                      </a:r>
                    </a:p>
                  </a:txBody>
                  <a:tcPr marL="68580" marR="68580" marT="0" marB="0" anchor="ctr">
                    <a:lnL>
                      <a:noFill/>
                    </a:lnL>
                    <a:lnR>
                      <a:noFill/>
                    </a:lnR>
                    <a:lnT>
                      <a:noFill/>
                    </a:lnT>
                    <a:lnB>
                      <a:noFill/>
                    </a:lnB>
                  </a:tcPr>
                </a:tc>
                <a:extLst>
                  <a:ext uri="{0D108BD9-81ED-4DB2-BD59-A6C34878D82A}">
                    <a16:rowId xmlns:a16="http://schemas.microsoft.com/office/drawing/2014/main" val="2351879932"/>
                  </a:ext>
                </a:extLst>
              </a:tr>
              <a:tr h="414003">
                <a:tc>
                  <a:txBody>
                    <a:bodyPr/>
                    <a:lstStyle/>
                    <a:p>
                      <a:pPr algn="ctr">
                        <a:lnSpc>
                          <a:spcPct val="107000"/>
                        </a:lnSpc>
                        <a:spcAft>
                          <a:spcPts val="0"/>
                        </a:spcAft>
                      </a:pPr>
                      <a:r>
                        <a:rPr lang="en-CA" sz="16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f</a:t>
                      </a:r>
                      <a:r>
                        <a:rPr lang="en-CA" sz="1600" b="1" i="1" baseline="-25000">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a:t>
                      </a:r>
                      <a:endParaRPr lang="en-CA" sz="16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15000"/>
                        </a:lnSpc>
                        <a:spcAft>
                          <a:spcPts val="1000"/>
                        </a:spcAft>
                      </a:pPr>
                      <a:r>
                        <a:rPr lang="en-CA" sz="16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a:t>
                      </a:r>
                    </a:p>
                  </a:txBody>
                  <a:tcPr marL="68580" marR="68580" marT="0" marB="0" anchor="ctr">
                    <a:lnL>
                      <a:noFill/>
                    </a:lnL>
                    <a:lnR>
                      <a:noFill/>
                    </a:lnR>
                    <a:lnT>
                      <a:noFill/>
                    </a:lnT>
                    <a:lnB>
                      <a:noFill/>
                    </a:lnB>
                  </a:tcPr>
                </a:tc>
                <a:tc>
                  <a:txBody>
                    <a:bodyPr/>
                    <a:lstStyle/>
                    <a:p>
                      <a:pPr>
                        <a:lnSpc>
                          <a:spcPct val="115000"/>
                        </a:lnSpc>
                        <a:spcAft>
                          <a:spcPts val="1000"/>
                        </a:spcAft>
                      </a:pPr>
                      <a:r>
                        <a:rPr lang="en-CA" sz="16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25.2</a:t>
                      </a:r>
                    </a:p>
                  </a:txBody>
                  <a:tcPr marL="68580" marR="68580" marT="0" marB="0" anchor="ctr">
                    <a:lnL>
                      <a:noFill/>
                    </a:lnL>
                    <a:lnR>
                      <a:noFill/>
                    </a:lnR>
                    <a:lnT>
                      <a:noFill/>
                    </a:lnT>
                    <a:lnB>
                      <a:noFill/>
                    </a:lnB>
                  </a:tcPr>
                </a:tc>
                <a:tc>
                  <a:txBody>
                    <a:bodyPr/>
                    <a:lstStyle/>
                    <a:p>
                      <a:pPr>
                        <a:lnSpc>
                          <a:spcPct val="115000"/>
                        </a:lnSpc>
                        <a:spcAft>
                          <a:spcPts val="1000"/>
                        </a:spcAft>
                      </a:pPr>
                      <a:r>
                        <a:rPr lang="en-CA" sz="1600" b="1" dirty="0">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MPa</a:t>
                      </a:r>
                    </a:p>
                  </a:txBody>
                  <a:tcPr marL="68580" marR="68580" marT="0" marB="0" anchor="ctr">
                    <a:lnL>
                      <a:noFill/>
                    </a:lnL>
                    <a:lnR>
                      <a:noFill/>
                    </a:lnR>
                    <a:lnT>
                      <a:noFill/>
                    </a:lnT>
                    <a:lnB>
                      <a:noFill/>
                    </a:lnB>
                  </a:tcPr>
                </a:tc>
                <a:tc>
                  <a:txBody>
                    <a:bodyPr/>
                    <a:lstStyle/>
                    <a:p>
                      <a:pPr>
                        <a:lnSpc>
                          <a:spcPct val="115000"/>
                        </a:lnSpc>
                        <a:spcAft>
                          <a:spcPts val="1000"/>
                        </a:spcAft>
                      </a:pPr>
                      <a:r>
                        <a:rPr lang="en-CA" sz="1600" b="1" dirty="0">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compression parallel to grain</a:t>
                      </a:r>
                    </a:p>
                  </a:txBody>
                  <a:tcPr marL="68580" marR="68580" marT="0" marB="0" anchor="ctr">
                    <a:lnL>
                      <a:noFill/>
                    </a:lnL>
                    <a:lnR>
                      <a:noFill/>
                    </a:lnR>
                    <a:lnT>
                      <a:noFill/>
                    </a:lnT>
                    <a:lnB>
                      <a:noFill/>
                    </a:lnB>
                  </a:tcPr>
                </a:tc>
                <a:extLst>
                  <a:ext uri="{0D108BD9-81ED-4DB2-BD59-A6C34878D82A}">
                    <a16:rowId xmlns:a16="http://schemas.microsoft.com/office/drawing/2014/main" val="4212092339"/>
                  </a:ext>
                </a:extLst>
              </a:tr>
              <a:tr h="414003">
                <a:tc>
                  <a:txBody>
                    <a:bodyPr/>
                    <a:lstStyle/>
                    <a:p>
                      <a:pPr algn="ctr">
                        <a:lnSpc>
                          <a:spcPct val="107000"/>
                        </a:lnSpc>
                        <a:spcAft>
                          <a:spcPts val="0"/>
                        </a:spcAft>
                      </a:pPr>
                      <a:r>
                        <a:rPr lang="en-CA" sz="16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f</a:t>
                      </a:r>
                      <a:r>
                        <a:rPr lang="en-CA" sz="1600" b="1" i="1" baseline="-25000">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cb</a:t>
                      </a:r>
                      <a:endParaRPr lang="en-CA" sz="16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15000"/>
                        </a:lnSpc>
                        <a:spcAft>
                          <a:spcPts val="1000"/>
                        </a:spcAft>
                      </a:pPr>
                      <a:r>
                        <a:rPr lang="en-CA" sz="16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a:t>
                      </a:r>
                    </a:p>
                  </a:txBody>
                  <a:tcPr marL="68580" marR="68580" marT="0" marB="0" anchor="ctr">
                    <a:lnL>
                      <a:noFill/>
                    </a:lnL>
                    <a:lnR>
                      <a:noFill/>
                    </a:lnR>
                    <a:lnT>
                      <a:noFill/>
                    </a:lnT>
                    <a:lnB>
                      <a:noFill/>
                    </a:lnB>
                  </a:tcPr>
                </a:tc>
                <a:tc>
                  <a:txBody>
                    <a:bodyPr/>
                    <a:lstStyle/>
                    <a:p>
                      <a:pPr>
                        <a:lnSpc>
                          <a:spcPct val="115000"/>
                        </a:lnSpc>
                        <a:spcAft>
                          <a:spcPts val="1000"/>
                        </a:spcAft>
                      </a:pPr>
                      <a:r>
                        <a:rPr lang="en-CA" sz="16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25.2</a:t>
                      </a:r>
                    </a:p>
                  </a:txBody>
                  <a:tcPr marL="68580" marR="68580" marT="0" marB="0" anchor="ctr">
                    <a:lnL>
                      <a:noFill/>
                    </a:lnL>
                    <a:lnR>
                      <a:noFill/>
                    </a:lnR>
                    <a:lnT>
                      <a:noFill/>
                    </a:lnT>
                    <a:lnB>
                      <a:noFill/>
                    </a:lnB>
                  </a:tcPr>
                </a:tc>
                <a:tc>
                  <a:txBody>
                    <a:bodyPr/>
                    <a:lstStyle/>
                    <a:p>
                      <a:pPr>
                        <a:lnSpc>
                          <a:spcPct val="115000"/>
                        </a:lnSpc>
                        <a:spcAft>
                          <a:spcPts val="1000"/>
                        </a:spcAft>
                      </a:pPr>
                      <a:r>
                        <a:rPr lang="en-CA" sz="16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MPa</a:t>
                      </a:r>
                    </a:p>
                  </a:txBody>
                  <a:tcPr marL="68580" marR="68580" marT="0" marB="0" anchor="ctr">
                    <a:lnL>
                      <a:noFill/>
                    </a:lnL>
                    <a:lnR>
                      <a:noFill/>
                    </a:lnR>
                    <a:lnT>
                      <a:noFill/>
                    </a:lnT>
                    <a:lnB>
                      <a:noFill/>
                    </a:lnB>
                  </a:tcPr>
                </a:tc>
                <a:tc>
                  <a:txBody>
                    <a:bodyPr/>
                    <a:lstStyle/>
                    <a:p>
                      <a:pPr>
                        <a:lnSpc>
                          <a:spcPct val="115000"/>
                        </a:lnSpc>
                        <a:spcAft>
                          <a:spcPts val="1000"/>
                        </a:spcAft>
                      </a:pPr>
                      <a:r>
                        <a:rPr lang="en-CA" sz="1600" b="1" dirty="0">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compression parallel to grain combined with bending</a:t>
                      </a:r>
                    </a:p>
                  </a:txBody>
                  <a:tcPr marL="68580" marR="68580" marT="0" marB="0" anchor="ctr">
                    <a:lnL>
                      <a:noFill/>
                    </a:lnL>
                    <a:lnR>
                      <a:noFill/>
                    </a:lnR>
                    <a:lnT>
                      <a:noFill/>
                    </a:lnT>
                    <a:lnB>
                      <a:noFill/>
                    </a:lnB>
                  </a:tcPr>
                </a:tc>
                <a:extLst>
                  <a:ext uri="{0D108BD9-81ED-4DB2-BD59-A6C34878D82A}">
                    <a16:rowId xmlns:a16="http://schemas.microsoft.com/office/drawing/2014/main" val="1453075157"/>
                  </a:ext>
                </a:extLst>
              </a:tr>
              <a:tr h="414003">
                <a:tc>
                  <a:txBody>
                    <a:bodyPr/>
                    <a:lstStyle/>
                    <a:p>
                      <a:pPr algn="ctr">
                        <a:lnSpc>
                          <a:spcPct val="107000"/>
                        </a:lnSpc>
                        <a:spcAft>
                          <a:spcPts val="0"/>
                        </a:spcAft>
                      </a:pPr>
                      <a:r>
                        <a:rPr lang="en-CA" sz="16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f</a:t>
                      </a:r>
                      <a:r>
                        <a:rPr lang="en-CA" sz="1600" b="1" i="1" baseline="-25000">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cp</a:t>
                      </a:r>
                      <a:endParaRPr lang="en-CA" sz="16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15000"/>
                        </a:lnSpc>
                        <a:spcAft>
                          <a:spcPts val="1000"/>
                        </a:spcAft>
                      </a:pPr>
                      <a:r>
                        <a:rPr lang="en-CA" sz="16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a:t>
                      </a:r>
                    </a:p>
                  </a:txBody>
                  <a:tcPr marL="68580" marR="68580" marT="0" marB="0" anchor="ctr">
                    <a:lnL>
                      <a:noFill/>
                    </a:lnL>
                    <a:lnR>
                      <a:noFill/>
                    </a:lnR>
                    <a:lnT>
                      <a:noFill/>
                    </a:lnT>
                    <a:lnB>
                      <a:noFill/>
                    </a:lnB>
                  </a:tcPr>
                </a:tc>
                <a:tc>
                  <a:txBody>
                    <a:bodyPr/>
                    <a:lstStyle/>
                    <a:p>
                      <a:pPr>
                        <a:lnSpc>
                          <a:spcPct val="115000"/>
                        </a:lnSpc>
                        <a:spcAft>
                          <a:spcPts val="1000"/>
                        </a:spcAft>
                      </a:pPr>
                      <a:r>
                        <a:rPr lang="en-CA" sz="16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5.8</a:t>
                      </a:r>
                    </a:p>
                  </a:txBody>
                  <a:tcPr marL="68580" marR="68580" marT="0" marB="0" anchor="ctr">
                    <a:lnL>
                      <a:noFill/>
                    </a:lnL>
                    <a:lnR>
                      <a:noFill/>
                    </a:lnR>
                    <a:lnT>
                      <a:noFill/>
                    </a:lnT>
                    <a:lnB>
                      <a:noFill/>
                    </a:lnB>
                  </a:tcPr>
                </a:tc>
                <a:tc>
                  <a:txBody>
                    <a:bodyPr/>
                    <a:lstStyle/>
                    <a:p>
                      <a:pPr>
                        <a:lnSpc>
                          <a:spcPct val="115000"/>
                        </a:lnSpc>
                        <a:spcAft>
                          <a:spcPts val="1000"/>
                        </a:spcAft>
                      </a:pPr>
                      <a:r>
                        <a:rPr lang="en-CA" sz="16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MPa</a:t>
                      </a:r>
                    </a:p>
                  </a:txBody>
                  <a:tcPr marL="68580" marR="68580" marT="0" marB="0" anchor="ctr">
                    <a:lnL>
                      <a:noFill/>
                    </a:lnL>
                    <a:lnR>
                      <a:noFill/>
                    </a:lnR>
                    <a:lnT>
                      <a:noFill/>
                    </a:lnT>
                    <a:lnB>
                      <a:noFill/>
                    </a:lnB>
                  </a:tcPr>
                </a:tc>
                <a:tc>
                  <a:txBody>
                    <a:bodyPr/>
                    <a:lstStyle/>
                    <a:p>
                      <a:pPr>
                        <a:lnSpc>
                          <a:spcPct val="115000"/>
                        </a:lnSpc>
                        <a:spcAft>
                          <a:spcPts val="1000"/>
                        </a:spcAft>
                      </a:pPr>
                      <a:r>
                        <a:rPr lang="en-CA" sz="1600" b="1" dirty="0">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compression perpendicular to grain</a:t>
                      </a:r>
                    </a:p>
                  </a:txBody>
                  <a:tcPr marL="68580" marR="68580" marT="0" marB="0" anchor="ctr">
                    <a:lnL>
                      <a:noFill/>
                    </a:lnL>
                    <a:lnR>
                      <a:noFill/>
                    </a:lnR>
                    <a:lnT>
                      <a:noFill/>
                    </a:lnT>
                    <a:lnB>
                      <a:noFill/>
                    </a:lnB>
                  </a:tcPr>
                </a:tc>
                <a:extLst>
                  <a:ext uri="{0D108BD9-81ED-4DB2-BD59-A6C34878D82A}">
                    <a16:rowId xmlns:a16="http://schemas.microsoft.com/office/drawing/2014/main" val="1149848769"/>
                  </a:ext>
                </a:extLst>
              </a:tr>
              <a:tr h="414003">
                <a:tc>
                  <a:txBody>
                    <a:bodyPr/>
                    <a:lstStyle/>
                    <a:p>
                      <a:pPr algn="ctr">
                        <a:lnSpc>
                          <a:spcPct val="107000"/>
                        </a:lnSpc>
                        <a:spcAft>
                          <a:spcPts val="0"/>
                        </a:spcAft>
                      </a:pPr>
                      <a:r>
                        <a:rPr lang="en-CA" sz="16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f</a:t>
                      </a:r>
                      <a:r>
                        <a:rPr lang="en-CA" sz="1600" b="1" i="1" baseline="-25000">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tn</a:t>
                      </a:r>
                      <a:endParaRPr lang="en-CA" sz="16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15000"/>
                        </a:lnSpc>
                        <a:spcAft>
                          <a:spcPts val="1000"/>
                        </a:spcAft>
                      </a:pPr>
                      <a:r>
                        <a:rPr lang="en-CA" sz="16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a:t>
                      </a:r>
                    </a:p>
                  </a:txBody>
                  <a:tcPr marL="68580" marR="68580" marT="0" marB="0" anchor="ctr">
                    <a:lnL>
                      <a:noFill/>
                    </a:lnL>
                    <a:lnR>
                      <a:noFill/>
                    </a:lnR>
                    <a:lnT>
                      <a:noFill/>
                    </a:lnT>
                    <a:lnB>
                      <a:noFill/>
                    </a:lnB>
                  </a:tcPr>
                </a:tc>
                <a:tc>
                  <a:txBody>
                    <a:bodyPr/>
                    <a:lstStyle/>
                    <a:p>
                      <a:pPr>
                        <a:lnSpc>
                          <a:spcPct val="115000"/>
                        </a:lnSpc>
                        <a:spcAft>
                          <a:spcPts val="1000"/>
                        </a:spcAft>
                      </a:pPr>
                      <a:r>
                        <a:rPr lang="en-CA" sz="16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17.0</a:t>
                      </a:r>
                    </a:p>
                  </a:txBody>
                  <a:tcPr marL="68580" marR="68580" marT="0" marB="0" anchor="ctr">
                    <a:lnL>
                      <a:noFill/>
                    </a:lnL>
                    <a:lnR>
                      <a:noFill/>
                    </a:lnR>
                    <a:lnT>
                      <a:noFill/>
                    </a:lnT>
                    <a:lnB>
                      <a:noFill/>
                    </a:lnB>
                  </a:tcPr>
                </a:tc>
                <a:tc>
                  <a:txBody>
                    <a:bodyPr/>
                    <a:lstStyle/>
                    <a:p>
                      <a:pPr>
                        <a:lnSpc>
                          <a:spcPct val="115000"/>
                        </a:lnSpc>
                        <a:spcAft>
                          <a:spcPts val="1000"/>
                        </a:spcAft>
                      </a:pPr>
                      <a:r>
                        <a:rPr lang="en-CA" sz="16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MPa</a:t>
                      </a:r>
                    </a:p>
                  </a:txBody>
                  <a:tcPr marL="68580" marR="68580" marT="0" marB="0" anchor="ctr">
                    <a:lnL>
                      <a:noFill/>
                    </a:lnL>
                    <a:lnR>
                      <a:noFill/>
                    </a:lnR>
                    <a:lnT>
                      <a:noFill/>
                    </a:lnT>
                    <a:lnB>
                      <a:noFill/>
                    </a:lnB>
                  </a:tcPr>
                </a:tc>
                <a:tc>
                  <a:txBody>
                    <a:bodyPr/>
                    <a:lstStyle/>
                    <a:p>
                      <a:pPr>
                        <a:lnSpc>
                          <a:spcPct val="115000"/>
                        </a:lnSpc>
                        <a:spcAft>
                          <a:spcPts val="1000"/>
                        </a:spcAft>
                      </a:pPr>
                      <a:r>
                        <a:rPr lang="en-CA" sz="1600" b="1" dirty="0">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tension at net section</a:t>
                      </a:r>
                    </a:p>
                  </a:txBody>
                  <a:tcPr marL="68580" marR="68580" marT="0" marB="0" anchor="ctr">
                    <a:lnL>
                      <a:noFill/>
                    </a:lnL>
                    <a:lnR>
                      <a:noFill/>
                    </a:lnR>
                    <a:lnT>
                      <a:noFill/>
                    </a:lnT>
                    <a:lnB>
                      <a:noFill/>
                    </a:lnB>
                  </a:tcPr>
                </a:tc>
                <a:extLst>
                  <a:ext uri="{0D108BD9-81ED-4DB2-BD59-A6C34878D82A}">
                    <a16:rowId xmlns:a16="http://schemas.microsoft.com/office/drawing/2014/main" val="789706776"/>
                  </a:ext>
                </a:extLst>
              </a:tr>
              <a:tr h="414003">
                <a:tc>
                  <a:txBody>
                    <a:bodyPr/>
                    <a:lstStyle/>
                    <a:p>
                      <a:pPr algn="ctr">
                        <a:lnSpc>
                          <a:spcPct val="107000"/>
                        </a:lnSpc>
                        <a:spcAft>
                          <a:spcPts val="0"/>
                        </a:spcAft>
                      </a:pPr>
                      <a:r>
                        <a:rPr lang="en-CA" sz="16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f</a:t>
                      </a:r>
                      <a:r>
                        <a:rPr lang="en-CA" sz="1600" b="1" i="1" baseline="-25000">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tg</a:t>
                      </a:r>
                      <a:endParaRPr lang="en-CA" sz="16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15000"/>
                        </a:lnSpc>
                        <a:spcAft>
                          <a:spcPts val="1000"/>
                        </a:spcAft>
                      </a:pPr>
                      <a:r>
                        <a:rPr lang="en-CA" sz="16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a:t>
                      </a:r>
                    </a:p>
                  </a:txBody>
                  <a:tcPr marL="68580" marR="68580" marT="0" marB="0" anchor="ctr">
                    <a:lnL>
                      <a:noFill/>
                    </a:lnL>
                    <a:lnR>
                      <a:noFill/>
                    </a:lnR>
                    <a:lnT>
                      <a:noFill/>
                    </a:lnT>
                    <a:lnB>
                      <a:noFill/>
                    </a:lnB>
                  </a:tcPr>
                </a:tc>
                <a:tc>
                  <a:txBody>
                    <a:bodyPr/>
                    <a:lstStyle/>
                    <a:p>
                      <a:pPr>
                        <a:lnSpc>
                          <a:spcPct val="115000"/>
                        </a:lnSpc>
                        <a:spcAft>
                          <a:spcPts val="1000"/>
                        </a:spcAft>
                      </a:pPr>
                      <a:r>
                        <a:rPr lang="en-CA" sz="16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12.7</a:t>
                      </a:r>
                    </a:p>
                  </a:txBody>
                  <a:tcPr marL="68580" marR="68580" marT="0" marB="0" anchor="ctr">
                    <a:lnL>
                      <a:noFill/>
                    </a:lnL>
                    <a:lnR>
                      <a:noFill/>
                    </a:lnR>
                    <a:lnT>
                      <a:noFill/>
                    </a:lnT>
                    <a:lnB>
                      <a:noFill/>
                    </a:lnB>
                  </a:tcPr>
                </a:tc>
                <a:tc>
                  <a:txBody>
                    <a:bodyPr/>
                    <a:lstStyle/>
                    <a:p>
                      <a:pPr>
                        <a:lnSpc>
                          <a:spcPct val="115000"/>
                        </a:lnSpc>
                        <a:spcAft>
                          <a:spcPts val="1000"/>
                        </a:spcAft>
                      </a:pPr>
                      <a:r>
                        <a:rPr lang="en-CA" sz="16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MPa</a:t>
                      </a:r>
                    </a:p>
                  </a:txBody>
                  <a:tcPr marL="68580" marR="68580" marT="0" marB="0" anchor="ctr">
                    <a:lnL>
                      <a:noFill/>
                    </a:lnL>
                    <a:lnR>
                      <a:noFill/>
                    </a:lnR>
                    <a:lnT>
                      <a:noFill/>
                    </a:lnT>
                    <a:lnB>
                      <a:noFill/>
                    </a:lnB>
                  </a:tcPr>
                </a:tc>
                <a:tc>
                  <a:txBody>
                    <a:bodyPr/>
                    <a:lstStyle/>
                    <a:p>
                      <a:pPr>
                        <a:lnSpc>
                          <a:spcPct val="115000"/>
                        </a:lnSpc>
                        <a:spcAft>
                          <a:spcPts val="1000"/>
                        </a:spcAft>
                      </a:pPr>
                      <a:r>
                        <a:rPr lang="en-CA" sz="1600" b="1" dirty="0">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tension at gross section</a:t>
                      </a:r>
                    </a:p>
                  </a:txBody>
                  <a:tcPr marL="68580" marR="68580" marT="0" marB="0" anchor="ctr">
                    <a:lnL>
                      <a:noFill/>
                    </a:lnL>
                    <a:lnR>
                      <a:noFill/>
                    </a:lnR>
                    <a:lnT>
                      <a:noFill/>
                    </a:lnT>
                    <a:lnB>
                      <a:noFill/>
                    </a:lnB>
                  </a:tcPr>
                </a:tc>
                <a:extLst>
                  <a:ext uri="{0D108BD9-81ED-4DB2-BD59-A6C34878D82A}">
                    <a16:rowId xmlns:a16="http://schemas.microsoft.com/office/drawing/2014/main" val="305056333"/>
                  </a:ext>
                </a:extLst>
              </a:tr>
              <a:tr h="414003">
                <a:tc>
                  <a:txBody>
                    <a:bodyPr/>
                    <a:lstStyle/>
                    <a:p>
                      <a:pPr algn="ctr">
                        <a:lnSpc>
                          <a:spcPct val="107000"/>
                        </a:lnSpc>
                        <a:spcAft>
                          <a:spcPts val="0"/>
                        </a:spcAft>
                      </a:pPr>
                      <a:r>
                        <a:rPr lang="en-CA" sz="16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f</a:t>
                      </a:r>
                      <a:r>
                        <a:rPr lang="en-CA" sz="1600" b="1" i="1" baseline="-25000">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tp</a:t>
                      </a:r>
                      <a:endParaRPr lang="en-CA" sz="16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15000"/>
                        </a:lnSpc>
                        <a:spcAft>
                          <a:spcPts val="1000"/>
                        </a:spcAft>
                      </a:pPr>
                      <a:r>
                        <a:rPr lang="en-CA" sz="16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a:t>
                      </a:r>
                    </a:p>
                  </a:txBody>
                  <a:tcPr marL="68580" marR="68580" marT="0" marB="0" anchor="ctr">
                    <a:lnL>
                      <a:noFill/>
                    </a:lnL>
                    <a:lnR>
                      <a:noFill/>
                    </a:lnR>
                    <a:lnT>
                      <a:noFill/>
                    </a:lnT>
                    <a:lnB>
                      <a:noFill/>
                    </a:lnB>
                  </a:tcPr>
                </a:tc>
                <a:tc>
                  <a:txBody>
                    <a:bodyPr/>
                    <a:lstStyle/>
                    <a:p>
                      <a:pPr>
                        <a:lnSpc>
                          <a:spcPct val="115000"/>
                        </a:lnSpc>
                        <a:spcAft>
                          <a:spcPts val="1000"/>
                        </a:spcAft>
                      </a:pPr>
                      <a:r>
                        <a:rPr lang="en-CA" sz="16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0.51</a:t>
                      </a:r>
                    </a:p>
                  </a:txBody>
                  <a:tcPr marL="68580" marR="68580" marT="0" marB="0" anchor="ctr">
                    <a:lnL>
                      <a:noFill/>
                    </a:lnL>
                    <a:lnR>
                      <a:noFill/>
                    </a:lnR>
                    <a:lnT>
                      <a:noFill/>
                    </a:lnT>
                    <a:lnB>
                      <a:noFill/>
                    </a:lnB>
                  </a:tcPr>
                </a:tc>
                <a:tc>
                  <a:txBody>
                    <a:bodyPr/>
                    <a:lstStyle/>
                    <a:p>
                      <a:pPr>
                        <a:lnSpc>
                          <a:spcPct val="115000"/>
                        </a:lnSpc>
                        <a:spcAft>
                          <a:spcPts val="1000"/>
                        </a:spcAft>
                      </a:pPr>
                      <a:r>
                        <a:rPr lang="en-CA" sz="1600" b="1" dirty="0">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MPa</a:t>
                      </a:r>
                    </a:p>
                  </a:txBody>
                  <a:tcPr marL="68580" marR="68580" marT="0" marB="0" anchor="ctr">
                    <a:lnL>
                      <a:noFill/>
                    </a:lnL>
                    <a:lnR>
                      <a:noFill/>
                    </a:lnR>
                    <a:lnT>
                      <a:noFill/>
                    </a:lnT>
                    <a:lnB>
                      <a:noFill/>
                    </a:lnB>
                  </a:tcPr>
                </a:tc>
                <a:tc>
                  <a:txBody>
                    <a:bodyPr/>
                    <a:lstStyle/>
                    <a:p>
                      <a:pPr>
                        <a:lnSpc>
                          <a:spcPct val="115000"/>
                        </a:lnSpc>
                        <a:spcAft>
                          <a:spcPts val="1000"/>
                        </a:spcAft>
                      </a:pPr>
                      <a:r>
                        <a:rPr lang="en-CA" sz="1600" b="1" dirty="0">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tension perpendicular to grain</a:t>
                      </a:r>
                    </a:p>
                  </a:txBody>
                  <a:tcPr marL="68580" marR="68580" marT="0" marB="0" anchor="ctr">
                    <a:lnL>
                      <a:noFill/>
                    </a:lnL>
                    <a:lnR>
                      <a:noFill/>
                    </a:lnR>
                    <a:lnT>
                      <a:noFill/>
                    </a:lnT>
                    <a:lnB>
                      <a:noFill/>
                    </a:lnB>
                  </a:tcPr>
                </a:tc>
                <a:extLst>
                  <a:ext uri="{0D108BD9-81ED-4DB2-BD59-A6C34878D82A}">
                    <a16:rowId xmlns:a16="http://schemas.microsoft.com/office/drawing/2014/main" val="1515207547"/>
                  </a:ext>
                </a:extLst>
              </a:tr>
              <a:tr h="729452">
                <a:tc>
                  <a:txBody>
                    <a:bodyPr/>
                    <a:lstStyle/>
                    <a:p>
                      <a:pPr algn="ctr">
                        <a:lnSpc>
                          <a:spcPct val="107000"/>
                        </a:lnSpc>
                        <a:spcAft>
                          <a:spcPts val="0"/>
                        </a:spcAft>
                      </a:pPr>
                      <a:r>
                        <a:rPr lang="en-CA" sz="16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E</a:t>
                      </a:r>
                      <a:r>
                        <a:rPr lang="en-CA" sz="1600" b="1" i="1" baseline="-25000">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50</a:t>
                      </a:r>
                      <a:endParaRPr lang="en-CA" sz="16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15000"/>
                        </a:lnSpc>
                        <a:spcAft>
                          <a:spcPts val="1000"/>
                        </a:spcAft>
                      </a:pPr>
                      <a:r>
                        <a:rPr lang="en-CA" sz="16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a:t>
                      </a:r>
                    </a:p>
                  </a:txBody>
                  <a:tcPr marL="68580" marR="68580" marT="0" marB="0" anchor="ctr">
                    <a:lnL>
                      <a:noFill/>
                    </a:lnL>
                    <a:lnR>
                      <a:noFill/>
                    </a:lnR>
                    <a:lnT>
                      <a:noFill/>
                    </a:lnT>
                    <a:lnB>
                      <a:noFill/>
                    </a:lnB>
                  </a:tcPr>
                </a:tc>
                <a:tc>
                  <a:txBody>
                    <a:bodyPr/>
                    <a:lstStyle/>
                    <a:p>
                      <a:pPr>
                        <a:lnSpc>
                          <a:spcPct val="115000"/>
                        </a:lnSpc>
                        <a:spcAft>
                          <a:spcPts val="1000"/>
                        </a:spcAft>
                      </a:pPr>
                      <a:r>
                        <a:rPr lang="en-CA" sz="16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10300</a:t>
                      </a:r>
                    </a:p>
                  </a:txBody>
                  <a:tcPr marL="68580" marR="68580" marT="0" marB="0" anchor="ctr">
                    <a:lnL>
                      <a:noFill/>
                    </a:lnL>
                    <a:lnR>
                      <a:noFill/>
                    </a:lnR>
                    <a:lnT>
                      <a:noFill/>
                    </a:lnT>
                    <a:lnB>
                      <a:noFill/>
                    </a:lnB>
                  </a:tcPr>
                </a:tc>
                <a:tc>
                  <a:txBody>
                    <a:bodyPr/>
                    <a:lstStyle/>
                    <a:p>
                      <a:pPr>
                        <a:lnSpc>
                          <a:spcPct val="115000"/>
                        </a:lnSpc>
                        <a:spcAft>
                          <a:spcPts val="1000"/>
                        </a:spcAft>
                      </a:pPr>
                      <a:r>
                        <a:rPr lang="en-CA" sz="16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MPa</a:t>
                      </a:r>
                    </a:p>
                  </a:txBody>
                  <a:tcPr marL="68580" marR="68580" marT="0" marB="0" anchor="ctr">
                    <a:lnL>
                      <a:noFill/>
                    </a:lnL>
                    <a:lnR>
                      <a:noFill/>
                    </a:lnR>
                    <a:lnT>
                      <a:noFill/>
                    </a:lnT>
                    <a:lnB>
                      <a:noFill/>
                    </a:lnB>
                  </a:tcPr>
                </a:tc>
                <a:tc>
                  <a:txBody>
                    <a:bodyPr/>
                    <a:lstStyle/>
                    <a:p>
                      <a:pPr>
                        <a:lnSpc>
                          <a:spcPct val="115000"/>
                        </a:lnSpc>
                        <a:spcAft>
                          <a:spcPts val="1000"/>
                        </a:spcAft>
                      </a:pPr>
                      <a:r>
                        <a:rPr lang="en-CA" sz="1600" b="1" dirty="0">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50th percentile modulus of elasticity</a:t>
                      </a:r>
                    </a:p>
                  </a:txBody>
                  <a:tcPr marL="68580" marR="68580" marT="0" marB="0" anchor="ctr">
                    <a:lnL>
                      <a:noFill/>
                    </a:lnL>
                    <a:lnR>
                      <a:noFill/>
                    </a:lnR>
                    <a:lnT>
                      <a:noFill/>
                    </a:lnT>
                    <a:lnB>
                      <a:noFill/>
                    </a:lnB>
                  </a:tcPr>
                </a:tc>
                <a:extLst>
                  <a:ext uri="{0D108BD9-81ED-4DB2-BD59-A6C34878D82A}">
                    <a16:rowId xmlns:a16="http://schemas.microsoft.com/office/drawing/2014/main" val="4115882419"/>
                  </a:ext>
                </a:extLst>
              </a:tr>
              <a:tr h="414003">
                <a:tc>
                  <a:txBody>
                    <a:bodyPr/>
                    <a:lstStyle/>
                    <a:p>
                      <a:pPr algn="ctr">
                        <a:lnSpc>
                          <a:spcPct val="107000"/>
                        </a:lnSpc>
                        <a:spcAft>
                          <a:spcPts val="0"/>
                        </a:spcAft>
                      </a:pPr>
                      <a:r>
                        <a:rPr lang="en-CA" sz="16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E</a:t>
                      </a:r>
                      <a:r>
                        <a:rPr lang="en-CA" sz="1600" b="1" i="1" baseline="-25000">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05</a:t>
                      </a:r>
                      <a:endParaRPr lang="en-CA" sz="16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15000"/>
                        </a:lnSpc>
                        <a:spcAft>
                          <a:spcPts val="1000"/>
                        </a:spcAft>
                      </a:pPr>
                      <a:r>
                        <a:rPr lang="en-CA" sz="16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a:t>
                      </a:r>
                    </a:p>
                  </a:txBody>
                  <a:tcPr marL="68580" marR="68580" marT="0" marB="0" anchor="ctr">
                    <a:lnL>
                      <a:noFill/>
                    </a:lnL>
                    <a:lnR>
                      <a:noFill/>
                    </a:lnR>
                    <a:lnT>
                      <a:noFill/>
                    </a:lnT>
                    <a:lnB>
                      <a:noFill/>
                    </a:lnB>
                  </a:tcPr>
                </a:tc>
                <a:tc>
                  <a:txBody>
                    <a:bodyPr/>
                    <a:lstStyle/>
                    <a:p>
                      <a:pPr>
                        <a:lnSpc>
                          <a:spcPct val="115000"/>
                        </a:lnSpc>
                        <a:spcAft>
                          <a:spcPts val="1000"/>
                        </a:spcAft>
                      </a:pPr>
                      <a:r>
                        <a:rPr lang="en-CA" sz="16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8960</a:t>
                      </a:r>
                    </a:p>
                  </a:txBody>
                  <a:tcPr marL="68580" marR="68580" marT="0" marB="0" anchor="ctr">
                    <a:lnL>
                      <a:noFill/>
                    </a:lnL>
                    <a:lnR>
                      <a:noFill/>
                    </a:lnR>
                    <a:lnT>
                      <a:noFill/>
                    </a:lnT>
                    <a:lnB>
                      <a:noFill/>
                    </a:lnB>
                  </a:tcPr>
                </a:tc>
                <a:tc>
                  <a:txBody>
                    <a:bodyPr/>
                    <a:lstStyle/>
                    <a:p>
                      <a:pPr>
                        <a:lnSpc>
                          <a:spcPct val="115000"/>
                        </a:lnSpc>
                        <a:spcAft>
                          <a:spcPts val="1000"/>
                        </a:spcAft>
                      </a:pPr>
                      <a:r>
                        <a:rPr lang="en-CA" sz="16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MPa</a:t>
                      </a:r>
                    </a:p>
                  </a:txBody>
                  <a:tcPr marL="68580" marR="68580" marT="0" marB="0" anchor="ctr">
                    <a:lnL>
                      <a:noFill/>
                    </a:lnL>
                    <a:lnR>
                      <a:noFill/>
                    </a:lnR>
                    <a:lnT>
                      <a:noFill/>
                    </a:lnT>
                    <a:lnB>
                      <a:noFill/>
                    </a:lnB>
                  </a:tcPr>
                </a:tc>
                <a:tc>
                  <a:txBody>
                    <a:bodyPr/>
                    <a:lstStyle/>
                    <a:p>
                      <a:pPr>
                        <a:lnSpc>
                          <a:spcPct val="115000"/>
                        </a:lnSpc>
                        <a:spcAft>
                          <a:spcPts val="1000"/>
                        </a:spcAft>
                      </a:pPr>
                      <a:r>
                        <a:rPr lang="en-CA" sz="1600" b="1" dirty="0">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5th percentile modulus of elasticity</a:t>
                      </a:r>
                    </a:p>
                  </a:txBody>
                  <a:tcPr marL="68580" marR="68580" marT="0" marB="0" anchor="ctr">
                    <a:lnL>
                      <a:noFill/>
                    </a:lnL>
                    <a:lnR>
                      <a:noFill/>
                    </a:lnR>
                    <a:lnT>
                      <a:noFill/>
                    </a:lnT>
                    <a:lnB>
                      <a:noFill/>
                    </a:lnB>
                  </a:tcPr>
                </a:tc>
                <a:extLst>
                  <a:ext uri="{0D108BD9-81ED-4DB2-BD59-A6C34878D82A}">
                    <a16:rowId xmlns:a16="http://schemas.microsoft.com/office/drawing/2014/main" val="772710709"/>
                  </a:ext>
                </a:extLst>
              </a:tr>
            </a:tbl>
          </a:graphicData>
        </a:graphic>
      </p:graphicFrame>
      <p:sp>
        <p:nvSpPr>
          <p:cNvPr id="8" name="Title 4">
            <a:extLst>
              <a:ext uri="{FF2B5EF4-FFF2-40B4-BE49-F238E27FC236}">
                <a16:creationId xmlns:a16="http://schemas.microsoft.com/office/drawing/2014/main" id="{33DF5098-F31F-43EE-9C3C-836F32965957}"/>
              </a:ext>
            </a:extLst>
          </p:cNvPr>
          <p:cNvSpPr txBox="1">
            <a:spLocks/>
          </p:cNvSpPr>
          <p:nvPr/>
        </p:nvSpPr>
        <p:spPr bwMode="auto">
          <a:xfrm>
            <a:off x="9660835" y="0"/>
            <a:ext cx="2531166"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Material Properties</a:t>
            </a:r>
          </a:p>
        </p:txBody>
      </p:sp>
    </p:spTree>
    <p:extLst>
      <p:ext uri="{BB962C8B-B14F-4D97-AF65-F5344CB8AC3E}">
        <p14:creationId xmlns:p14="http://schemas.microsoft.com/office/powerpoint/2010/main" val="175304463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MATERIALS</a:t>
            </a:r>
          </a:p>
        </p:txBody>
      </p:sp>
      <p:sp>
        <p:nvSpPr>
          <p:cNvPr id="3" name="Content Placeholder 2">
            <a:extLst>
              <a:ext uri="{FF2B5EF4-FFF2-40B4-BE49-F238E27FC236}">
                <a16:creationId xmlns:a16="http://schemas.microsoft.com/office/drawing/2014/main" id="{EA03BFFE-B6AA-414B-9E0C-949BD2D64874}"/>
              </a:ext>
            </a:extLst>
          </p:cNvPr>
          <p:cNvSpPr>
            <a:spLocks noGrp="1"/>
          </p:cNvSpPr>
          <p:nvPr>
            <p:ph idx="1"/>
          </p:nvPr>
        </p:nvSpPr>
        <p:spPr>
          <a:xfrm>
            <a:off x="609600" y="914400"/>
            <a:ext cx="11182350" cy="5211764"/>
          </a:xfrm>
        </p:spPr>
        <p:txBody>
          <a:bodyPr>
            <a:normAutofit/>
          </a:bodyPr>
          <a:lstStyle/>
          <a:p>
            <a:pPr>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Service condition</a:t>
            </a:r>
          </a:p>
          <a:p>
            <a:pPr lvl="1">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Wet service assumed for deck panels</a:t>
            </a:r>
          </a:p>
          <a:p>
            <a:pPr lvl="1">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Semi-wet service assumed for girders, diaphragms, and stiffener beams</a:t>
            </a:r>
          </a:p>
          <a:p>
            <a:pPr lvl="1">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Connections (always) designed for wet service</a:t>
            </a:r>
          </a:p>
          <a:p>
            <a:pPr lvl="1">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2019 CHBDC now provides designers the opportunity to directly apply service condition factor instead of embedding it in the material properties</a:t>
            </a:r>
          </a:p>
          <a:p>
            <a:pPr marL="0" indent="0" eaLnBrk="1" hangingPunct="1">
              <a:buFont typeface="Arial" panose="020B0604020202020204" pitchFamily="34" charset="0"/>
              <a:buNone/>
              <a:defRPr/>
            </a:pPr>
            <a:endParaRPr lang="en-CA" altLang="en-US" sz="2400" dirty="0">
              <a:solidFill>
                <a:schemeClr val="tx1">
                  <a:lumMod val="85000"/>
                  <a:lumOff val="15000"/>
                </a:schemeClr>
              </a:solidFill>
              <a:latin typeface="Century Gothic" panose="020B0502020202020204" pitchFamily="34" charset="0"/>
            </a:endParaRPr>
          </a:p>
          <a:p>
            <a:pPr>
              <a:buFont typeface="Arial" panose="020B0604020202020204" pitchFamily="34" charset="0"/>
              <a:buChar char="•"/>
              <a:defRPr/>
            </a:pPr>
            <a:r>
              <a:rPr lang="en-CA" altLang="en-US" sz="2400" dirty="0">
                <a:solidFill>
                  <a:schemeClr val="tx1">
                    <a:lumMod val="85000"/>
                    <a:lumOff val="15000"/>
                  </a:schemeClr>
                </a:solidFill>
                <a:latin typeface="Century Gothic" panose="020B0502020202020204" pitchFamily="34" charset="0"/>
              </a:rPr>
              <a:t>Treatment factor taken as unity</a:t>
            </a:r>
          </a:p>
          <a:p>
            <a:pPr lvl="1">
              <a:buFont typeface="Arial" panose="020B0604020202020204" pitchFamily="34" charset="0"/>
              <a:buChar char="•"/>
              <a:defRPr/>
            </a:pPr>
            <a:r>
              <a:rPr lang="en-CA" altLang="en-US" sz="2400" dirty="0">
                <a:solidFill>
                  <a:schemeClr val="tx1">
                    <a:lumMod val="85000"/>
                    <a:lumOff val="15000"/>
                  </a:schemeClr>
                </a:solidFill>
                <a:latin typeface="Century Gothic" panose="020B0502020202020204" pitchFamily="34" charset="0"/>
              </a:rPr>
              <a:t>Incising not considered to reduce strength unless laminations are thin</a:t>
            </a:r>
          </a:p>
        </p:txBody>
      </p:sp>
      <p:sp>
        <p:nvSpPr>
          <p:cNvPr id="5" name="Title 4">
            <a:extLst>
              <a:ext uri="{FF2B5EF4-FFF2-40B4-BE49-F238E27FC236}">
                <a16:creationId xmlns:a16="http://schemas.microsoft.com/office/drawing/2014/main" id="{97E87D48-7B9F-4645-96D2-55A2C0EA30D8}"/>
              </a:ext>
            </a:extLst>
          </p:cNvPr>
          <p:cNvSpPr txBox="1">
            <a:spLocks/>
          </p:cNvSpPr>
          <p:nvPr/>
        </p:nvSpPr>
        <p:spPr bwMode="auto">
          <a:xfrm>
            <a:off x="9660835" y="0"/>
            <a:ext cx="2531166"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Material Properties</a:t>
            </a:r>
          </a:p>
        </p:txBody>
      </p:sp>
    </p:spTree>
    <p:extLst>
      <p:ext uri="{BB962C8B-B14F-4D97-AF65-F5344CB8AC3E}">
        <p14:creationId xmlns:p14="http://schemas.microsoft.com/office/powerpoint/2010/main" val="247688244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MATERIALS</a:t>
            </a:r>
          </a:p>
        </p:txBody>
      </p:sp>
      <p:sp>
        <p:nvSpPr>
          <p:cNvPr id="3" name="Content Placeholder 2">
            <a:extLst>
              <a:ext uri="{FF2B5EF4-FFF2-40B4-BE49-F238E27FC236}">
                <a16:creationId xmlns:a16="http://schemas.microsoft.com/office/drawing/2014/main" id="{EA03BFFE-B6AA-414B-9E0C-949BD2D64874}"/>
              </a:ext>
            </a:extLst>
          </p:cNvPr>
          <p:cNvSpPr>
            <a:spLocks noGrp="1"/>
          </p:cNvSpPr>
          <p:nvPr>
            <p:ph idx="1"/>
          </p:nvPr>
        </p:nvSpPr>
        <p:spPr>
          <a:xfrm>
            <a:off x="609600" y="914400"/>
            <a:ext cx="11182350" cy="5211764"/>
          </a:xfrm>
        </p:spPr>
        <p:txBody>
          <a:bodyPr>
            <a:normAutofit/>
          </a:bodyPr>
          <a:lstStyle/>
          <a:p>
            <a:pPr>
              <a:buFont typeface="Arial" panose="020B0604020202020204" pitchFamily="34" charset="0"/>
              <a:buChar char="•"/>
            </a:pPr>
            <a:r>
              <a:rPr lang="en-CA" altLang="en-US" sz="2400" b="1" dirty="0">
                <a:solidFill>
                  <a:schemeClr val="tx1">
                    <a:lumMod val="85000"/>
                    <a:lumOff val="15000"/>
                  </a:schemeClr>
                </a:solidFill>
                <a:latin typeface="Century Gothic" panose="020B0502020202020204" pitchFamily="34" charset="0"/>
              </a:rPr>
              <a:t>Deck panels </a:t>
            </a:r>
            <a:r>
              <a:rPr lang="en-CA" altLang="en-US" sz="2400" dirty="0">
                <a:solidFill>
                  <a:schemeClr val="tx1">
                    <a:lumMod val="85000"/>
                    <a:lumOff val="15000"/>
                  </a:schemeClr>
                </a:solidFill>
                <a:latin typeface="Century Gothic" panose="020B0502020202020204" pitchFamily="34" charset="0"/>
              </a:rPr>
              <a:t>designed as built-up system of No. 2 grade sawn lumber</a:t>
            </a:r>
          </a:p>
          <a:p>
            <a:pPr>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S-P-F No. 2 grade structural joist and plank properties assumed per CHBDC Table 9.16</a:t>
            </a:r>
          </a:p>
          <a:p>
            <a:pPr>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Better material properties could be obtained by specifying glulam layup</a:t>
            </a:r>
          </a:p>
          <a:p>
            <a:endParaRPr lang="en-CA" altLang="en-US" sz="2400" dirty="0">
              <a:solidFill>
                <a:schemeClr val="tx1">
                  <a:lumMod val="85000"/>
                  <a:lumOff val="15000"/>
                </a:schemeClr>
              </a:solidFill>
              <a:latin typeface="Century Gothic" panose="020B0502020202020204" pitchFamily="34" charset="0"/>
            </a:endParaRPr>
          </a:p>
          <a:p>
            <a:pPr marL="0" indent="0" eaLnBrk="1" hangingPunct="1">
              <a:buFont typeface="Arial" panose="020B0604020202020204" pitchFamily="34" charset="0"/>
              <a:buNone/>
              <a:defRPr/>
            </a:pPr>
            <a:endParaRPr lang="en-CA" altLang="en-US" sz="2400" dirty="0">
              <a:solidFill>
                <a:schemeClr val="tx1">
                  <a:lumMod val="85000"/>
                  <a:lumOff val="15000"/>
                </a:schemeClr>
              </a:solidFill>
              <a:latin typeface="Century Gothic" panose="020B0502020202020204" pitchFamily="34" charset="0"/>
            </a:endParaRPr>
          </a:p>
        </p:txBody>
      </p:sp>
      <p:sp>
        <p:nvSpPr>
          <p:cNvPr id="6" name="Rectangle 5">
            <a:extLst>
              <a:ext uri="{FF2B5EF4-FFF2-40B4-BE49-F238E27FC236}">
                <a16:creationId xmlns:a16="http://schemas.microsoft.com/office/drawing/2014/main" id="{F04D9C02-134C-45D7-B398-62AB279C533A}"/>
              </a:ext>
            </a:extLst>
          </p:cNvPr>
          <p:cNvSpPr/>
          <p:nvPr/>
        </p:nvSpPr>
        <p:spPr>
          <a:xfrm>
            <a:off x="609600" y="2608564"/>
            <a:ext cx="4236381" cy="2092881"/>
          </a:xfrm>
          <a:prstGeom prst="rect">
            <a:avLst/>
          </a:prstGeom>
        </p:spPr>
        <p:txBody>
          <a:bodyPr wrap="square">
            <a:spAutoFit/>
          </a:bodyPr>
          <a:lstStyle/>
          <a:p>
            <a:pPr marL="285750" indent="-285750">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American glulam industry has numerous stress grades created </a:t>
            </a:r>
            <a:r>
              <a:rPr lang="en-CA" altLang="en-US" dirty="0">
                <a:solidFill>
                  <a:schemeClr val="tx1">
                    <a:lumMod val="85000"/>
                    <a:lumOff val="15000"/>
                  </a:schemeClr>
                </a:solidFill>
                <a:latin typeface="Century Gothic" panose="020B0502020202020204" pitchFamily="34" charset="0"/>
                <a:ea typeface="+mn-ea"/>
              </a:rPr>
              <a:t>specifically</a:t>
            </a:r>
            <a:r>
              <a:rPr lang="en-CA" altLang="en-US" sz="2400" dirty="0">
                <a:solidFill>
                  <a:schemeClr val="tx1">
                    <a:lumMod val="85000"/>
                    <a:lumOff val="15000"/>
                  </a:schemeClr>
                </a:solidFill>
                <a:latin typeface="Century Gothic" panose="020B0502020202020204" pitchFamily="34" charset="0"/>
              </a:rPr>
              <a:t> for glulam deck panels</a:t>
            </a:r>
          </a:p>
          <a:p>
            <a:endParaRPr lang="en-CA" altLang="en-US" sz="1000" dirty="0">
              <a:latin typeface="Century Gothic" panose="020B0502020202020204" pitchFamily="34" charset="0"/>
            </a:endParaRPr>
          </a:p>
        </p:txBody>
      </p:sp>
      <p:graphicFrame>
        <p:nvGraphicFramePr>
          <p:cNvPr id="2" name="Table 1">
            <a:extLst>
              <a:ext uri="{FF2B5EF4-FFF2-40B4-BE49-F238E27FC236}">
                <a16:creationId xmlns:a16="http://schemas.microsoft.com/office/drawing/2014/main" id="{C728BFE9-469E-47A2-90AD-555C35FE0E12}"/>
              </a:ext>
            </a:extLst>
          </p:cNvPr>
          <p:cNvGraphicFramePr>
            <a:graphicFrameLocks noGrp="1"/>
          </p:cNvGraphicFramePr>
          <p:nvPr>
            <p:extLst>
              <p:ext uri="{D42A27DB-BD31-4B8C-83A1-F6EECF244321}">
                <p14:modId xmlns:p14="http://schemas.microsoft.com/office/powerpoint/2010/main" val="107075905"/>
              </p:ext>
            </p:extLst>
          </p:nvPr>
        </p:nvGraphicFramePr>
        <p:xfrm>
          <a:off x="5539866" y="2956198"/>
          <a:ext cx="7772373" cy="3490494"/>
        </p:xfrm>
        <a:graphic>
          <a:graphicData uri="http://schemas.openxmlformats.org/drawingml/2006/table">
            <a:tbl>
              <a:tblPr firstRow="1" firstCol="1" bandRow="1"/>
              <a:tblGrid>
                <a:gridCol w="492022">
                  <a:extLst>
                    <a:ext uri="{9D8B030D-6E8A-4147-A177-3AD203B41FA5}">
                      <a16:colId xmlns:a16="http://schemas.microsoft.com/office/drawing/2014/main" val="2683014254"/>
                    </a:ext>
                  </a:extLst>
                </a:gridCol>
                <a:gridCol w="344679">
                  <a:extLst>
                    <a:ext uri="{9D8B030D-6E8A-4147-A177-3AD203B41FA5}">
                      <a16:colId xmlns:a16="http://schemas.microsoft.com/office/drawing/2014/main" val="3294806717"/>
                    </a:ext>
                  </a:extLst>
                </a:gridCol>
                <a:gridCol w="717423">
                  <a:extLst>
                    <a:ext uri="{9D8B030D-6E8A-4147-A177-3AD203B41FA5}">
                      <a16:colId xmlns:a16="http://schemas.microsoft.com/office/drawing/2014/main" val="1257805736"/>
                    </a:ext>
                  </a:extLst>
                </a:gridCol>
                <a:gridCol w="675325">
                  <a:extLst>
                    <a:ext uri="{9D8B030D-6E8A-4147-A177-3AD203B41FA5}">
                      <a16:colId xmlns:a16="http://schemas.microsoft.com/office/drawing/2014/main" val="1391065326"/>
                    </a:ext>
                  </a:extLst>
                </a:gridCol>
                <a:gridCol w="5542924">
                  <a:extLst>
                    <a:ext uri="{9D8B030D-6E8A-4147-A177-3AD203B41FA5}">
                      <a16:colId xmlns:a16="http://schemas.microsoft.com/office/drawing/2014/main" val="619412536"/>
                    </a:ext>
                  </a:extLst>
                </a:gridCol>
              </a:tblGrid>
              <a:tr h="498642">
                <a:tc>
                  <a:txBody>
                    <a:bodyPr/>
                    <a:lstStyle/>
                    <a:p>
                      <a:pPr>
                        <a:lnSpc>
                          <a:spcPct val="107000"/>
                        </a:lnSpc>
                        <a:spcAft>
                          <a:spcPts val="0"/>
                        </a:spcAft>
                      </a:pPr>
                      <a:r>
                        <a:rPr lang="en-CA" sz="18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f</a:t>
                      </a:r>
                      <a:r>
                        <a:rPr lang="en-CA" sz="1800" b="1" i="1" baseline="-25000">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b</a:t>
                      </a:r>
                      <a:endParaRPr lang="en-CA" sz="18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15000"/>
                        </a:lnSpc>
                        <a:spcAft>
                          <a:spcPts val="1000"/>
                        </a:spcAft>
                      </a:pPr>
                      <a:r>
                        <a:rPr lang="en-CA" sz="18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endParaRPr lang="en-CA" sz="18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nchor="ctr">
                    <a:lnL>
                      <a:noFill/>
                    </a:lnL>
                    <a:lnR>
                      <a:noFill/>
                    </a:lnR>
                    <a:lnT>
                      <a:noFill/>
                    </a:lnT>
                    <a:lnB>
                      <a:noFill/>
                    </a:lnB>
                  </a:tcPr>
                </a:tc>
                <a:tc>
                  <a:txBody>
                    <a:bodyPr/>
                    <a:lstStyle/>
                    <a:p>
                      <a:pPr>
                        <a:lnSpc>
                          <a:spcPct val="115000"/>
                        </a:lnSpc>
                        <a:spcAft>
                          <a:spcPts val="1000"/>
                        </a:spcAft>
                      </a:pPr>
                      <a:r>
                        <a:rPr lang="en-CA" sz="18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8.4</a:t>
                      </a:r>
                    </a:p>
                  </a:txBody>
                  <a:tcPr marL="68580" marR="68580" marT="0" marB="0" anchor="ctr">
                    <a:lnL>
                      <a:noFill/>
                    </a:lnL>
                    <a:lnR>
                      <a:noFill/>
                    </a:lnR>
                    <a:lnT>
                      <a:noFill/>
                    </a:lnT>
                    <a:lnB>
                      <a:noFill/>
                    </a:lnB>
                  </a:tcPr>
                </a:tc>
                <a:tc>
                  <a:txBody>
                    <a:bodyPr/>
                    <a:lstStyle/>
                    <a:p>
                      <a:pPr>
                        <a:lnSpc>
                          <a:spcPct val="115000"/>
                        </a:lnSpc>
                        <a:spcAft>
                          <a:spcPts val="1000"/>
                        </a:spcAft>
                      </a:pPr>
                      <a:r>
                        <a:rPr lang="en-CA" sz="18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MPa</a:t>
                      </a:r>
                    </a:p>
                  </a:txBody>
                  <a:tcPr marL="68580" marR="68580" marT="0" marB="0" anchor="ctr">
                    <a:lnL>
                      <a:noFill/>
                    </a:lnL>
                    <a:lnR>
                      <a:noFill/>
                    </a:lnR>
                    <a:lnT>
                      <a:noFill/>
                    </a:lnT>
                    <a:lnB>
                      <a:noFill/>
                    </a:lnB>
                  </a:tcPr>
                </a:tc>
                <a:tc>
                  <a:txBody>
                    <a:bodyPr/>
                    <a:lstStyle/>
                    <a:p>
                      <a:pPr>
                        <a:lnSpc>
                          <a:spcPct val="115000"/>
                        </a:lnSpc>
                        <a:spcAft>
                          <a:spcPts val="1000"/>
                        </a:spcAft>
                      </a:pPr>
                      <a:r>
                        <a:rPr lang="en-CA" sz="18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bending moment</a:t>
                      </a:r>
                    </a:p>
                  </a:txBody>
                  <a:tcPr marL="68580" marR="68580" marT="0" marB="0" anchor="ctr">
                    <a:lnL>
                      <a:noFill/>
                    </a:lnL>
                    <a:lnR>
                      <a:noFill/>
                    </a:lnR>
                    <a:lnT>
                      <a:noFill/>
                    </a:lnT>
                    <a:lnB>
                      <a:noFill/>
                    </a:lnB>
                  </a:tcPr>
                </a:tc>
                <a:extLst>
                  <a:ext uri="{0D108BD9-81ED-4DB2-BD59-A6C34878D82A}">
                    <a16:rowId xmlns:a16="http://schemas.microsoft.com/office/drawing/2014/main" val="3234418039"/>
                  </a:ext>
                </a:extLst>
              </a:tr>
              <a:tr h="498642">
                <a:tc>
                  <a:txBody>
                    <a:bodyPr/>
                    <a:lstStyle/>
                    <a:p>
                      <a:pPr>
                        <a:lnSpc>
                          <a:spcPct val="107000"/>
                        </a:lnSpc>
                        <a:spcAft>
                          <a:spcPts val="0"/>
                        </a:spcAft>
                      </a:pPr>
                      <a:r>
                        <a:rPr lang="en-CA" sz="18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f</a:t>
                      </a:r>
                      <a:r>
                        <a:rPr lang="en-CA" sz="1800" b="1" i="1" baseline="-25000">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v</a:t>
                      </a:r>
                      <a:endParaRPr lang="en-CA" sz="18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15000"/>
                        </a:lnSpc>
                        <a:spcAft>
                          <a:spcPts val="1000"/>
                        </a:spcAft>
                      </a:pPr>
                      <a:r>
                        <a:rPr lang="en-CA" sz="18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endParaRPr lang="en-CA" sz="18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nchor="ctr">
                    <a:lnL>
                      <a:noFill/>
                    </a:lnL>
                    <a:lnR>
                      <a:noFill/>
                    </a:lnR>
                    <a:lnT>
                      <a:noFill/>
                    </a:lnT>
                    <a:lnB>
                      <a:noFill/>
                    </a:lnB>
                  </a:tcPr>
                </a:tc>
                <a:tc>
                  <a:txBody>
                    <a:bodyPr/>
                    <a:lstStyle/>
                    <a:p>
                      <a:pPr>
                        <a:lnSpc>
                          <a:spcPct val="115000"/>
                        </a:lnSpc>
                        <a:spcAft>
                          <a:spcPts val="1000"/>
                        </a:spcAft>
                      </a:pPr>
                      <a:r>
                        <a:rPr lang="en-CA" sz="18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1.2</a:t>
                      </a:r>
                    </a:p>
                  </a:txBody>
                  <a:tcPr marL="68580" marR="68580" marT="0" marB="0" anchor="ctr">
                    <a:lnL>
                      <a:noFill/>
                    </a:lnL>
                    <a:lnR>
                      <a:noFill/>
                    </a:lnR>
                    <a:lnT>
                      <a:noFill/>
                    </a:lnT>
                    <a:lnB>
                      <a:noFill/>
                    </a:lnB>
                  </a:tcPr>
                </a:tc>
                <a:tc>
                  <a:txBody>
                    <a:bodyPr/>
                    <a:lstStyle/>
                    <a:p>
                      <a:pPr>
                        <a:lnSpc>
                          <a:spcPct val="115000"/>
                        </a:lnSpc>
                        <a:spcAft>
                          <a:spcPts val="1000"/>
                        </a:spcAft>
                      </a:pPr>
                      <a:r>
                        <a:rPr lang="en-CA" sz="18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MPa</a:t>
                      </a:r>
                    </a:p>
                  </a:txBody>
                  <a:tcPr marL="68580" marR="68580" marT="0" marB="0" anchor="ctr">
                    <a:lnL>
                      <a:noFill/>
                    </a:lnL>
                    <a:lnR>
                      <a:noFill/>
                    </a:lnR>
                    <a:lnT>
                      <a:noFill/>
                    </a:lnT>
                    <a:lnB>
                      <a:noFill/>
                    </a:lnB>
                  </a:tcPr>
                </a:tc>
                <a:tc>
                  <a:txBody>
                    <a:bodyPr/>
                    <a:lstStyle/>
                    <a:p>
                      <a:pPr>
                        <a:lnSpc>
                          <a:spcPct val="115000"/>
                        </a:lnSpc>
                        <a:spcAft>
                          <a:spcPts val="1000"/>
                        </a:spcAft>
                      </a:pPr>
                      <a:r>
                        <a:rPr lang="en-CA" sz="1800" b="1" dirty="0">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longitudinal shear*</a:t>
                      </a:r>
                    </a:p>
                  </a:txBody>
                  <a:tcPr marL="68580" marR="68580" marT="0" marB="0" anchor="ctr">
                    <a:lnL>
                      <a:noFill/>
                    </a:lnL>
                    <a:lnR>
                      <a:noFill/>
                    </a:lnR>
                    <a:lnT>
                      <a:noFill/>
                    </a:lnT>
                    <a:lnB>
                      <a:noFill/>
                    </a:lnB>
                  </a:tcPr>
                </a:tc>
                <a:extLst>
                  <a:ext uri="{0D108BD9-81ED-4DB2-BD59-A6C34878D82A}">
                    <a16:rowId xmlns:a16="http://schemas.microsoft.com/office/drawing/2014/main" val="3428212564"/>
                  </a:ext>
                </a:extLst>
              </a:tr>
              <a:tr h="498642">
                <a:tc>
                  <a:txBody>
                    <a:bodyPr/>
                    <a:lstStyle/>
                    <a:p>
                      <a:pPr>
                        <a:lnSpc>
                          <a:spcPct val="107000"/>
                        </a:lnSpc>
                        <a:spcAft>
                          <a:spcPts val="0"/>
                        </a:spcAft>
                      </a:pPr>
                      <a:r>
                        <a:rPr lang="en-CA" sz="18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f</a:t>
                      </a:r>
                      <a:r>
                        <a:rPr lang="en-CA" sz="1800" b="1" i="1" baseline="-25000">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a:t>
                      </a:r>
                      <a:endParaRPr lang="en-CA" sz="18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15000"/>
                        </a:lnSpc>
                        <a:spcAft>
                          <a:spcPts val="1000"/>
                        </a:spcAft>
                      </a:pPr>
                      <a:r>
                        <a:rPr lang="en-CA" sz="18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endParaRPr lang="en-CA" sz="18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nchor="ctr">
                    <a:lnL>
                      <a:noFill/>
                    </a:lnL>
                    <a:lnR>
                      <a:noFill/>
                    </a:lnR>
                    <a:lnT>
                      <a:noFill/>
                    </a:lnT>
                    <a:lnB>
                      <a:noFill/>
                    </a:lnB>
                  </a:tcPr>
                </a:tc>
                <a:tc>
                  <a:txBody>
                    <a:bodyPr/>
                    <a:lstStyle/>
                    <a:p>
                      <a:pPr>
                        <a:lnSpc>
                          <a:spcPct val="115000"/>
                        </a:lnSpc>
                        <a:spcAft>
                          <a:spcPts val="1000"/>
                        </a:spcAft>
                      </a:pPr>
                      <a:r>
                        <a:rPr lang="en-CA" sz="18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6.7</a:t>
                      </a:r>
                    </a:p>
                  </a:txBody>
                  <a:tcPr marL="68580" marR="68580" marT="0" marB="0" anchor="ctr">
                    <a:lnL>
                      <a:noFill/>
                    </a:lnL>
                    <a:lnR>
                      <a:noFill/>
                    </a:lnR>
                    <a:lnT>
                      <a:noFill/>
                    </a:lnT>
                    <a:lnB>
                      <a:noFill/>
                    </a:lnB>
                  </a:tcPr>
                </a:tc>
                <a:tc>
                  <a:txBody>
                    <a:bodyPr/>
                    <a:lstStyle/>
                    <a:p>
                      <a:pPr>
                        <a:lnSpc>
                          <a:spcPct val="115000"/>
                        </a:lnSpc>
                        <a:spcAft>
                          <a:spcPts val="1000"/>
                        </a:spcAft>
                      </a:pPr>
                      <a:r>
                        <a:rPr lang="en-CA" sz="18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MPa</a:t>
                      </a:r>
                    </a:p>
                  </a:txBody>
                  <a:tcPr marL="68580" marR="68580" marT="0" marB="0" anchor="ctr">
                    <a:lnL>
                      <a:noFill/>
                    </a:lnL>
                    <a:lnR>
                      <a:noFill/>
                    </a:lnR>
                    <a:lnT>
                      <a:noFill/>
                    </a:lnT>
                    <a:lnB>
                      <a:noFill/>
                    </a:lnB>
                  </a:tcPr>
                </a:tc>
                <a:tc>
                  <a:txBody>
                    <a:bodyPr/>
                    <a:lstStyle/>
                    <a:p>
                      <a:pPr>
                        <a:lnSpc>
                          <a:spcPct val="115000"/>
                        </a:lnSpc>
                        <a:spcAft>
                          <a:spcPts val="1000"/>
                        </a:spcAft>
                      </a:pPr>
                      <a:r>
                        <a:rPr lang="en-CA" sz="18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compression parallel to grain</a:t>
                      </a:r>
                    </a:p>
                  </a:txBody>
                  <a:tcPr marL="68580" marR="68580" marT="0" marB="0" anchor="ctr">
                    <a:lnL>
                      <a:noFill/>
                    </a:lnL>
                    <a:lnR>
                      <a:noFill/>
                    </a:lnR>
                    <a:lnT>
                      <a:noFill/>
                    </a:lnT>
                    <a:lnB>
                      <a:noFill/>
                    </a:lnB>
                  </a:tcPr>
                </a:tc>
                <a:extLst>
                  <a:ext uri="{0D108BD9-81ED-4DB2-BD59-A6C34878D82A}">
                    <a16:rowId xmlns:a16="http://schemas.microsoft.com/office/drawing/2014/main" val="4192663190"/>
                  </a:ext>
                </a:extLst>
              </a:tr>
              <a:tr h="498642">
                <a:tc>
                  <a:txBody>
                    <a:bodyPr/>
                    <a:lstStyle/>
                    <a:p>
                      <a:pPr>
                        <a:lnSpc>
                          <a:spcPct val="107000"/>
                        </a:lnSpc>
                        <a:spcAft>
                          <a:spcPts val="0"/>
                        </a:spcAft>
                      </a:pPr>
                      <a:r>
                        <a:rPr lang="en-CA" sz="18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f</a:t>
                      </a:r>
                      <a:r>
                        <a:rPr lang="en-CA" sz="1800" b="1" i="1" baseline="-25000">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cp</a:t>
                      </a:r>
                      <a:endParaRPr lang="en-CA" sz="18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15000"/>
                        </a:lnSpc>
                        <a:spcAft>
                          <a:spcPts val="1000"/>
                        </a:spcAft>
                      </a:pPr>
                      <a:r>
                        <a:rPr lang="en-CA" sz="18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endParaRPr lang="en-CA" sz="18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nchor="ctr">
                    <a:lnL>
                      <a:noFill/>
                    </a:lnL>
                    <a:lnR>
                      <a:noFill/>
                    </a:lnR>
                    <a:lnT>
                      <a:noFill/>
                    </a:lnT>
                    <a:lnB>
                      <a:noFill/>
                    </a:lnB>
                  </a:tcPr>
                </a:tc>
                <a:tc>
                  <a:txBody>
                    <a:bodyPr/>
                    <a:lstStyle/>
                    <a:p>
                      <a:pPr>
                        <a:lnSpc>
                          <a:spcPct val="115000"/>
                        </a:lnSpc>
                        <a:spcAft>
                          <a:spcPts val="1000"/>
                        </a:spcAft>
                      </a:pPr>
                      <a:r>
                        <a:rPr lang="en-CA" sz="18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3.0</a:t>
                      </a:r>
                    </a:p>
                  </a:txBody>
                  <a:tcPr marL="68580" marR="68580" marT="0" marB="0" anchor="ctr">
                    <a:lnL>
                      <a:noFill/>
                    </a:lnL>
                    <a:lnR>
                      <a:noFill/>
                    </a:lnR>
                    <a:lnT>
                      <a:noFill/>
                    </a:lnT>
                    <a:lnB>
                      <a:noFill/>
                    </a:lnB>
                  </a:tcPr>
                </a:tc>
                <a:tc>
                  <a:txBody>
                    <a:bodyPr/>
                    <a:lstStyle/>
                    <a:p>
                      <a:pPr>
                        <a:lnSpc>
                          <a:spcPct val="115000"/>
                        </a:lnSpc>
                        <a:spcAft>
                          <a:spcPts val="1000"/>
                        </a:spcAft>
                      </a:pPr>
                      <a:r>
                        <a:rPr lang="en-CA" sz="1800" b="1" dirty="0">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MPa</a:t>
                      </a:r>
                    </a:p>
                  </a:txBody>
                  <a:tcPr marL="68580" marR="68580" marT="0" marB="0" anchor="ctr">
                    <a:lnL>
                      <a:noFill/>
                    </a:lnL>
                    <a:lnR>
                      <a:noFill/>
                    </a:lnR>
                    <a:lnT>
                      <a:noFill/>
                    </a:lnT>
                    <a:lnB>
                      <a:noFill/>
                    </a:lnB>
                  </a:tcPr>
                </a:tc>
                <a:tc>
                  <a:txBody>
                    <a:bodyPr/>
                    <a:lstStyle/>
                    <a:p>
                      <a:pPr>
                        <a:lnSpc>
                          <a:spcPct val="115000"/>
                        </a:lnSpc>
                        <a:spcAft>
                          <a:spcPts val="1000"/>
                        </a:spcAft>
                      </a:pPr>
                      <a:r>
                        <a:rPr lang="en-CA" sz="18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compression perpendicular to grain</a:t>
                      </a:r>
                    </a:p>
                  </a:txBody>
                  <a:tcPr marL="68580" marR="68580" marT="0" marB="0" anchor="ctr">
                    <a:lnL>
                      <a:noFill/>
                    </a:lnL>
                    <a:lnR>
                      <a:noFill/>
                    </a:lnR>
                    <a:lnT>
                      <a:noFill/>
                    </a:lnT>
                    <a:lnB>
                      <a:noFill/>
                    </a:lnB>
                  </a:tcPr>
                </a:tc>
                <a:extLst>
                  <a:ext uri="{0D108BD9-81ED-4DB2-BD59-A6C34878D82A}">
                    <a16:rowId xmlns:a16="http://schemas.microsoft.com/office/drawing/2014/main" val="3758090534"/>
                  </a:ext>
                </a:extLst>
              </a:tr>
              <a:tr h="498642">
                <a:tc>
                  <a:txBody>
                    <a:bodyPr/>
                    <a:lstStyle/>
                    <a:p>
                      <a:pPr>
                        <a:lnSpc>
                          <a:spcPct val="107000"/>
                        </a:lnSpc>
                        <a:spcAft>
                          <a:spcPts val="0"/>
                        </a:spcAft>
                      </a:pPr>
                      <a:r>
                        <a:rPr lang="en-CA" sz="18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f</a:t>
                      </a:r>
                      <a:r>
                        <a:rPr lang="en-CA" sz="1800" b="1" i="1" baseline="-25000">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t</a:t>
                      </a:r>
                      <a:endParaRPr lang="en-CA" sz="18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15000"/>
                        </a:lnSpc>
                        <a:spcAft>
                          <a:spcPts val="1000"/>
                        </a:spcAft>
                      </a:pPr>
                      <a:r>
                        <a:rPr lang="en-CA" sz="18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endParaRPr lang="en-CA" sz="18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nchor="ctr">
                    <a:lnL>
                      <a:noFill/>
                    </a:lnL>
                    <a:lnR>
                      <a:noFill/>
                    </a:lnR>
                    <a:lnT>
                      <a:noFill/>
                    </a:lnT>
                    <a:lnB>
                      <a:noFill/>
                    </a:lnB>
                  </a:tcPr>
                </a:tc>
                <a:tc>
                  <a:txBody>
                    <a:bodyPr/>
                    <a:lstStyle/>
                    <a:p>
                      <a:pPr>
                        <a:lnSpc>
                          <a:spcPct val="115000"/>
                        </a:lnSpc>
                        <a:spcAft>
                          <a:spcPts val="1000"/>
                        </a:spcAft>
                      </a:pPr>
                      <a:r>
                        <a:rPr lang="en-CA" sz="18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3.9</a:t>
                      </a:r>
                    </a:p>
                  </a:txBody>
                  <a:tcPr marL="68580" marR="68580" marT="0" marB="0" anchor="ctr">
                    <a:lnL>
                      <a:noFill/>
                    </a:lnL>
                    <a:lnR>
                      <a:noFill/>
                    </a:lnR>
                    <a:lnT>
                      <a:noFill/>
                    </a:lnT>
                    <a:lnB>
                      <a:noFill/>
                    </a:lnB>
                  </a:tcPr>
                </a:tc>
                <a:tc>
                  <a:txBody>
                    <a:bodyPr/>
                    <a:lstStyle/>
                    <a:p>
                      <a:pPr>
                        <a:lnSpc>
                          <a:spcPct val="115000"/>
                        </a:lnSpc>
                        <a:spcAft>
                          <a:spcPts val="1000"/>
                        </a:spcAft>
                      </a:pPr>
                      <a:r>
                        <a:rPr lang="en-CA" sz="18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MPa</a:t>
                      </a:r>
                    </a:p>
                  </a:txBody>
                  <a:tcPr marL="68580" marR="68580" marT="0" marB="0" anchor="ctr">
                    <a:lnL>
                      <a:noFill/>
                    </a:lnL>
                    <a:lnR>
                      <a:noFill/>
                    </a:lnR>
                    <a:lnT>
                      <a:noFill/>
                    </a:lnT>
                    <a:lnB>
                      <a:noFill/>
                    </a:lnB>
                  </a:tcPr>
                </a:tc>
                <a:tc>
                  <a:txBody>
                    <a:bodyPr/>
                    <a:lstStyle/>
                    <a:p>
                      <a:pPr>
                        <a:lnSpc>
                          <a:spcPct val="115000"/>
                        </a:lnSpc>
                        <a:spcAft>
                          <a:spcPts val="1000"/>
                        </a:spcAft>
                      </a:pPr>
                      <a:r>
                        <a:rPr lang="en-CA" sz="1800" b="1" dirty="0">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tension at net section</a:t>
                      </a:r>
                    </a:p>
                  </a:txBody>
                  <a:tcPr marL="68580" marR="68580" marT="0" marB="0" anchor="ctr">
                    <a:lnL>
                      <a:noFill/>
                    </a:lnL>
                    <a:lnR>
                      <a:noFill/>
                    </a:lnR>
                    <a:lnT>
                      <a:noFill/>
                    </a:lnT>
                    <a:lnB>
                      <a:noFill/>
                    </a:lnB>
                  </a:tcPr>
                </a:tc>
                <a:extLst>
                  <a:ext uri="{0D108BD9-81ED-4DB2-BD59-A6C34878D82A}">
                    <a16:rowId xmlns:a16="http://schemas.microsoft.com/office/drawing/2014/main" val="3363354587"/>
                  </a:ext>
                </a:extLst>
              </a:tr>
              <a:tr h="498642">
                <a:tc>
                  <a:txBody>
                    <a:bodyPr/>
                    <a:lstStyle/>
                    <a:p>
                      <a:pPr>
                        <a:lnSpc>
                          <a:spcPct val="107000"/>
                        </a:lnSpc>
                        <a:spcAft>
                          <a:spcPts val="0"/>
                        </a:spcAft>
                      </a:pPr>
                      <a:r>
                        <a:rPr lang="en-CA" sz="18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E</a:t>
                      </a:r>
                      <a:r>
                        <a:rPr lang="en-CA" sz="1800" b="1" i="1" baseline="-25000">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50</a:t>
                      </a:r>
                      <a:endParaRPr lang="en-CA" sz="18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15000"/>
                        </a:lnSpc>
                        <a:spcAft>
                          <a:spcPts val="1000"/>
                        </a:spcAft>
                      </a:pPr>
                      <a:r>
                        <a:rPr lang="en-CA" sz="18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endParaRPr lang="en-CA" sz="18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nchor="ctr">
                    <a:lnL>
                      <a:noFill/>
                    </a:lnL>
                    <a:lnR>
                      <a:noFill/>
                    </a:lnR>
                    <a:lnT>
                      <a:noFill/>
                    </a:lnT>
                    <a:lnB>
                      <a:noFill/>
                    </a:lnB>
                  </a:tcPr>
                </a:tc>
                <a:tc>
                  <a:txBody>
                    <a:bodyPr/>
                    <a:lstStyle/>
                    <a:p>
                      <a:pPr>
                        <a:lnSpc>
                          <a:spcPct val="115000"/>
                        </a:lnSpc>
                        <a:spcAft>
                          <a:spcPts val="1000"/>
                        </a:spcAft>
                      </a:pPr>
                      <a:r>
                        <a:rPr lang="en-CA" sz="18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8500</a:t>
                      </a:r>
                    </a:p>
                  </a:txBody>
                  <a:tcPr marL="68580" marR="68580" marT="0" marB="0" anchor="ctr">
                    <a:lnL>
                      <a:noFill/>
                    </a:lnL>
                    <a:lnR>
                      <a:noFill/>
                    </a:lnR>
                    <a:lnT>
                      <a:noFill/>
                    </a:lnT>
                    <a:lnB>
                      <a:noFill/>
                    </a:lnB>
                  </a:tcPr>
                </a:tc>
                <a:tc>
                  <a:txBody>
                    <a:bodyPr/>
                    <a:lstStyle/>
                    <a:p>
                      <a:pPr>
                        <a:lnSpc>
                          <a:spcPct val="115000"/>
                        </a:lnSpc>
                        <a:spcAft>
                          <a:spcPts val="1000"/>
                        </a:spcAft>
                      </a:pPr>
                      <a:r>
                        <a:rPr lang="en-CA" sz="18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MPa</a:t>
                      </a:r>
                    </a:p>
                  </a:txBody>
                  <a:tcPr marL="68580" marR="68580" marT="0" marB="0" anchor="ctr">
                    <a:lnL>
                      <a:noFill/>
                    </a:lnL>
                    <a:lnR>
                      <a:noFill/>
                    </a:lnR>
                    <a:lnT>
                      <a:noFill/>
                    </a:lnT>
                    <a:lnB>
                      <a:noFill/>
                    </a:lnB>
                  </a:tcPr>
                </a:tc>
                <a:tc>
                  <a:txBody>
                    <a:bodyPr/>
                    <a:lstStyle/>
                    <a:p>
                      <a:pPr>
                        <a:lnSpc>
                          <a:spcPct val="115000"/>
                        </a:lnSpc>
                        <a:spcAft>
                          <a:spcPts val="1000"/>
                        </a:spcAft>
                      </a:pPr>
                      <a:r>
                        <a:rPr lang="en-CA" sz="18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50th percentile modulus of elasticity</a:t>
                      </a:r>
                    </a:p>
                  </a:txBody>
                  <a:tcPr marL="68580" marR="68580" marT="0" marB="0" anchor="ctr">
                    <a:lnL>
                      <a:noFill/>
                    </a:lnL>
                    <a:lnR>
                      <a:noFill/>
                    </a:lnR>
                    <a:lnT>
                      <a:noFill/>
                    </a:lnT>
                    <a:lnB>
                      <a:noFill/>
                    </a:lnB>
                  </a:tcPr>
                </a:tc>
                <a:extLst>
                  <a:ext uri="{0D108BD9-81ED-4DB2-BD59-A6C34878D82A}">
                    <a16:rowId xmlns:a16="http://schemas.microsoft.com/office/drawing/2014/main" val="2978295874"/>
                  </a:ext>
                </a:extLst>
              </a:tr>
              <a:tr h="498642">
                <a:tc>
                  <a:txBody>
                    <a:bodyPr/>
                    <a:lstStyle/>
                    <a:p>
                      <a:pPr>
                        <a:lnSpc>
                          <a:spcPct val="107000"/>
                        </a:lnSpc>
                        <a:spcAft>
                          <a:spcPts val="0"/>
                        </a:spcAft>
                      </a:pPr>
                      <a:r>
                        <a:rPr lang="en-CA" sz="18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E</a:t>
                      </a:r>
                      <a:r>
                        <a:rPr lang="en-CA" sz="1800" b="1" i="1" baseline="-25000">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05</a:t>
                      </a:r>
                      <a:endParaRPr lang="en-CA" sz="18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15000"/>
                        </a:lnSpc>
                        <a:spcAft>
                          <a:spcPts val="1000"/>
                        </a:spcAft>
                      </a:pPr>
                      <a:r>
                        <a:rPr lang="en-CA" sz="1800" b="1" i="1">
                          <a:solidFill>
                            <a:schemeClr val="bg2">
                              <a:lumMod val="2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t>
                      </a:r>
                      <a:endParaRPr lang="en-CA" sz="18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nchor="ctr">
                    <a:lnL>
                      <a:noFill/>
                    </a:lnL>
                    <a:lnR>
                      <a:noFill/>
                    </a:lnR>
                    <a:lnT>
                      <a:noFill/>
                    </a:lnT>
                    <a:lnB>
                      <a:noFill/>
                    </a:lnB>
                  </a:tcPr>
                </a:tc>
                <a:tc>
                  <a:txBody>
                    <a:bodyPr/>
                    <a:lstStyle/>
                    <a:p>
                      <a:pPr>
                        <a:lnSpc>
                          <a:spcPct val="115000"/>
                        </a:lnSpc>
                        <a:spcAft>
                          <a:spcPts val="1000"/>
                        </a:spcAft>
                      </a:pPr>
                      <a:r>
                        <a:rPr lang="en-CA" sz="18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5800</a:t>
                      </a:r>
                    </a:p>
                  </a:txBody>
                  <a:tcPr marL="68580" marR="68580" marT="0" marB="0" anchor="ctr">
                    <a:lnL>
                      <a:noFill/>
                    </a:lnL>
                    <a:lnR>
                      <a:noFill/>
                    </a:lnR>
                    <a:lnT>
                      <a:noFill/>
                    </a:lnT>
                    <a:lnB>
                      <a:noFill/>
                    </a:lnB>
                  </a:tcPr>
                </a:tc>
                <a:tc>
                  <a:txBody>
                    <a:bodyPr/>
                    <a:lstStyle/>
                    <a:p>
                      <a:pPr>
                        <a:lnSpc>
                          <a:spcPct val="115000"/>
                        </a:lnSpc>
                        <a:spcAft>
                          <a:spcPts val="1000"/>
                        </a:spcAft>
                      </a:pPr>
                      <a:r>
                        <a:rPr lang="en-CA" sz="1800" b="1">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MPa</a:t>
                      </a:r>
                    </a:p>
                  </a:txBody>
                  <a:tcPr marL="68580" marR="68580" marT="0" marB="0" anchor="ctr">
                    <a:lnL>
                      <a:noFill/>
                    </a:lnL>
                    <a:lnR>
                      <a:noFill/>
                    </a:lnR>
                    <a:lnT>
                      <a:noFill/>
                    </a:lnT>
                    <a:lnB>
                      <a:noFill/>
                    </a:lnB>
                  </a:tcPr>
                </a:tc>
                <a:tc>
                  <a:txBody>
                    <a:bodyPr/>
                    <a:lstStyle/>
                    <a:p>
                      <a:pPr>
                        <a:lnSpc>
                          <a:spcPct val="115000"/>
                        </a:lnSpc>
                        <a:spcAft>
                          <a:spcPts val="1000"/>
                        </a:spcAft>
                      </a:pPr>
                      <a:r>
                        <a:rPr lang="en-CA" sz="1800" b="1" dirty="0">
                          <a:solidFill>
                            <a:schemeClr val="bg2">
                              <a:lumMod val="25000"/>
                            </a:schemeClr>
                          </a:solidFill>
                          <a:effectLst/>
                          <a:latin typeface="Century Gothic" panose="020B0502020202020204" pitchFamily="34" charset="0"/>
                          <a:ea typeface="Calibri" panose="020F0502020204030204" pitchFamily="34" charset="0"/>
                          <a:cs typeface="Arial" panose="020B0604020202020204" pitchFamily="34" charset="0"/>
                        </a:rPr>
                        <a:t>5th percentile modulus of elasticity</a:t>
                      </a:r>
                    </a:p>
                  </a:txBody>
                  <a:tcPr marL="68580" marR="68580" marT="0" marB="0" anchor="ctr">
                    <a:lnL>
                      <a:noFill/>
                    </a:lnL>
                    <a:lnR>
                      <a:noFill/>
                    </a:lnR>
                    <a:lnT>
                      <a:noFill/>
                    </a:lnT>
                    <a:lnB>
                      <a:noFill/>
                    </a:lnB>
                  </a:tcPr>
                </a:tc>
                <a:extLst>
                  <a:ext uri="{0D108BD9-81ED-4DB2-BD59-A6C34878D82A}">
                    <a16:rowId xmlns:a16="http://schemas.microsoft.com/office/drawing/2014/main" val="1575516943"/>
                  </a:ext>
                </a:extLst>
              </a:tr>
            </a:tbl>
          </a:graphicData>
        </a:graphic>
      </p:graphicFrame>
      <p:sp>
        <p:nvSpPr>
          <p:cNvPr id="7" name="Rectangle 6">
            <a:extLst>
              <a:ext uri="{FF2B5EF4-FFF2-40B4-BE49-F238E27FC236}">
                <a16:creationId xmlns:a16="http://schemas.microsoft.com/office/drawing/2014/main" id="{8DE18100-59F3-4B33-8FBE-12C27D1AAA4D}"/>
              </a:ext>
            </a:extLst>
          </p:cNvPr>
          <p:cNvSpPr/>
          <p:nvPr/>
        </p:nvSpPr>
        <p:spPr>
          <a:xfrm>
            <a:off x="642465" y="6082270"/>
            <a:ext cx="4203516" cy="246221"/>
          </a:xfrm>
          <a:prstGeom prst="rect">
            <a:avLst/>
          </a:prstGeom>
        </p:spPr>
        <p:txBody>
          <a:bodyPr wrap="square">
            <a:spAutoFit/>
          </a:bodyPr>
          <a:lstStyle/>
          <a:p>
            <a:r>
              <a:rPr lang="en-CA" altLang="en-US" sz="1000" dirty="0">
                <a:latin typeface="Century Gothic" panose="020B0502020202020204" pitchFamily="34" charset="0"/>
              </a:rPr>
              <a:t>* Longitudinal shear updated to match CSA S6-19</a:t>
            </a:r>
          </a:p>
        </p:txBody>
      </p:sp>
      <p:sp>
        <p:nvSpPr>
          <p:cNvPr id="8" name="Title 4">
            <a:extLst>
              <a:ext uri="{FF2B5EF4-FFF2-40B4-BE49-F238E27FC236}">
                <a16:creationId xmlns:a16="http://schemas.microsoft.com/office/drawing/2014/main" id="{39332AF9-C4A0-418B-8E36-A035F89D01FD}"/>
              </a:ext>
            </a:extLst>
          </p:cNvPr>
          <p:cNvSpPr txBox="1">
            <a:spLocks/>
          </p:cNvSpPr>
          <p:nvPr/>
        </p:nvSpPr>
        <p:spPr bwMode="auto">
          <a:xfrm>
            <a:off x="9660835" y="0"/>
            <a:ext cx="2531166"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Material Properties</a:t>
            </a:r>
          </a:p>
        </p:txBody>
      </p:sp>
    </p:spTree>
    <p:extLst>
      <p:ext uri="{BB962C8B-B14F-4D97-AF65-F5344CB8AC3E}">
        <p14:creationId xmlns:p14="http://schemas.microsoft.com/office/powerpoint/2010/main" val="30810688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MATERIALS</a:t>
            </a:r>
          </a:p>
        </p:txBody>
      </p:sp>
      <p:sp>
        <p:nvSpPr>
          <p:cNvPr id="3" name="Content Placeholder 2">
            <a:extLst>
              <a:ext uri="{FF2B5EF4-FFF2-40B4-BE49-F238E27FC236}">
                <a16:creationId xmlns:a16="http://schemas.microsoft.com/office/drawing/2014/main" id="{EA03BFFE-B6AA-414B-9E0C-949BD2D64874}"/>
              </a:ext>
            </a:extLst>
          </p:cNvPr>
          <p:cNvSpPr>
            <a:spLocks noGrp="1"/>
          </p:cNvSpPr>
          <p:nvPr>
            <p:ph idx="1"/>
          </p:nvPr>
        </p:nvSpPr>
        <p:spPr>
          <a:xfrm>
            <a:off x="609600" y="914400"/>
            <a:ext cx="11182350" cy="5211764"/>
          </a:xfrm>
        </p:spPr>
        <p:txBody>
          <a:bodyPr>
            <a:normAutofit/>
          </a:bodyPr>
          <a:lstStyle/>
          <a:p>
            <a:pPr>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Wood is orthotropic (i.e. distinct material properties in three orthogonal directions – longitudinal, radial, and tangential)</a:t>
            </a:r>
          </a:p>
          <a:p>
            <a:pPr>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Obtain additional material properties (as necessary) for 3D computer structural analysis from the “Wood Handbook – Wood As An Engineering Material”</a:t>
            </a:r>
          </a:p>
        </p:txBody>
      </p:sp>
      <p:pic>
        <p:nvPicPr>
          <p:cNvPr id="2" name="Picture 1">
            <a:extLst>
              <a:ext uri="{FF2B5EF4-FFF2-40B4-BE49-F238E27FC236}">
                <a16:creationId xmlns:a16="http://schemas.microsoft.com/office/drawing/2014/main" id="{4590F654-6EB0-46EB-B159-DC90C0A3F98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286250" y="3229331"/>
            <a:ext cx="3924300" cy="3114047"/>
          </a:xfrm>
          <a:prstGeom prst="rect">
            <a:avLst/>
          </a:prstGeom>
        </p:spPr>
      </p:pic>
      <p:pic>
        <p:nvPicPr>
          <p:cNvPr id="5" name="Picture 4">
            <a:extLst>
              <a:ext uri="{FF2B5EF4-FFF2-40B4-BE49-F238E27FC236}">
                <a16:creationId xmlns:a16="http://schemas.microsoft.com/office/drawing/2014/main" id="{86CB576C-82B3-473D-AD8C-3F48C259D06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425057" y="2530127"/>
            <a:ext cx="3366893" cy="4137373"/>
          </a:xfrm>
          <a:prstGeom prst="rect">
            <a:avLst/>
          </a:prstGeom>
        </p:spPr>
      </p:pic>
      <p:sp>
        <p:nvSpPr>
          <p:cNvPr id="7" name="Rectangle 6">
            <a:extLst>
              <a:ext uri="{FF2B5EF4-FFF2-40B4-BE49-F238E27FC236}">
                <a16:creationId xmlns:a16="http://schemas.microsoft.com/office/drawing/2014/main" id="{AAF657E8-0823-43E2-A799-840433F7C9CD}"/>
              </a:ext>
            </a:extLst>
          </p:cNvPr>
          <p:cNvSpPr/>
          <p:nvPr/>
        </p:nvSpPr>
        <p:spPr>
          <a:xfrm>
            <a:off x="609600" y="2879847"/>
            <a:ext cx="3953688" cy="1938992"/>
          </a:xfrm>
          <a:prstGeom prst="rect">
            <a:avLst/>
          </a:prstGeom>
        </p:spPr>
        <p:txBody>
          <a:bodyPr wrap="square">
            <a:spAutoFit/>
          </a:bodyPr>
          <a:lstStyle/>
          <a:p>
            <a:pPr marL="342900" indent="-342900">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Elastic moduli, shear moduli, and Poisson’s ratios necessary for computer structural analysis</a:t>
            </a:r>
          </a:p>
        </p:txBody>
      </p:sp>
      <p:sp>
        <p:nvSpPr>
          <p:cNvPr id="6" name="TextBox 5">
            <a:extLst>
              <a:ext uri="{FF2B5EF4-FFF2-40B4-BE49-F238E27FC236}">
                <a16:creationId xmlns:a16="http://schemas.microsoft.com/office/drawing/2014/main" id="{F2F8183D-FFA2-414C-857A-4AFE77C5D316}"/>
              </a:ext>
            </a:extLst>
          </p:cNvPr>
          <p:cNvSpPr txBox="1"/>
          <p:nvPr/>
        </p:nvSpPr>
        <p:spPr>
          <a:xfrm>
            <a:off x="2703443" y="5974046"/>
            <a:ext cx="1770822" cy="400110"/>
          </a:xfrm>
          <a:prstGeom prst="rect">
            <a:avLst/>
          </a:prstGeom>
          <a:solidFill>
            <a:schemeClr val="bg1"/>
          </a:solidFill>
        </p:spPr>
        <p:txBody>
          <a:bodyPr wrap="square" rtlCol="0">
            <a:spAutoFit/>
          </a:bodyPr>
          <a:lstStyle/>
          <a:p>
            <a:r>
              <a:rPr lang="en-CA" sz="2000" dirty="0">
                <a:solidFill>
                  <a:srgbClr val="0070C0"/>
                </a:solidFill>
                <a:latin typeface="Century Gothic" panose="020B0502020202020204" pitchFamily="34" charset="0"/>
              </a:rPr>
              <a:t>Longitudinal</a:t>
            </a:r>
            <a:endParaRPr lang="en-CA" dirty="0">
              <a:solidFill>
                <a:srgbClr val="0070C0"/>
              </a:solidFill>
              <a:latin typeface="Century Gothic" panose="020B0502020202020204" pitchFamily="34" charset="0"/>
            </a:endParaRPr>
          </a:p>
        </p:txBody>
      </p:sp>
      <p:sp>
        <p:nvSpPr>
          <p:cNvPr id="8" name="TextBox 7">
            <a:extLst>
              <a:ext uri="{FF2B5EF4-FFF2-40B4-BE49-F238E27FC236}">
                <a16:creationId xmlns:a16="http://schemas.microsoft.com/office/drawing/2014/main" id="{3DF048FE-664F-4BCA-BA73-834D7C84D09A}"/>
              </a:ext>
            </a:extLst>
          </p:cNvPr>
          <p:cNvSpPr txBox="1"/>
          <p:nvPr/>
        </p:nvSpPr>
        <p:spPr>
          <a:xfrm>
            <a:off x="7208767" y="5552691"/>
            <a:ext cx="1001783" cy="400110"/>
          </a:xfrm>
          <a:prstGeom prst="rect">
            <a:avLst/>
          </a:prstGeom>
          <a:solidFill>
            <a:schemeClr val="bg1"/>
          </a:solidFill>
        </p:spPr>
        <p:txBody>
          <a:bodyPr wrap="square" rtlCol="0">
            <a:spAutoFit/>
          </a:bodyPr>
          <a:lstStyle/>
          <a:p>
            <a:r>
              <a:rPr lang="en-CA" sz="2000" dirty="0">
                <a:solidFill>
                  <a:srgbClr val="0070C0"/>
                </a:solidFill>
                <a:latin typeface="Century Gothic" panose="020B0502020202020204" pitchFamily="34" charset="0"/>
              </a:rPr>
              <a:t>Radial</a:t>
            </a:r>
            <a:endParaRPr lang="en-CA" dirty="0">
              <a:solidFill>
                <a:srgbClr val="0070C0"/>
              </a:solidFill>
              <a:latin typeface="Century Gothic" panose="020B0502020202020204" pitchFamily="34" charset="0"/>
            </a:endParaRPr>
          </a:p>
        </p:txBody>
      </p:sp>
      <p:sp>
        <p:nvSpPr>
          <p:cNvPr id="9" name="TextBox 8">
            <a:extLst>
              <a:ext uri="{FF2B5EF4-FFF2-40B4-BE49-F238E27FC236}">
                <a16:creationId xmlns:a16="http://schemas.microsoft.com/office/drawing/2014/main" id="{D9AD7615-9A61-42F3-AE0B-B2B45E897533}"/>
              </a:ext>
            </a:extLst>
          </p:cNvPr>
          <p:cNvSpPr txBox="1"/>
          <p:nvPr/>
        </p:nvSpPr>
        <p:spPr>
          <a:xfrm>
            <a:off x="5354691" y="3247605"/>
            <a:ext cx="1547191" cy="400110"/>
          </a:xfrm>
          <a:prstGeom prst="rect">
            <a:avLst/>
          </a:prstGeom>
          <a:solidFill>
            <a:schemeClr val="bg1"/>
          </a:solidFill>
        </p:spPr>
        <p:txBody>
          <a:bodyPr wrap="square" rtlCol="0">
            <a:spAutoFit/>
          </a:bodyPr>
          <a:lstStyle/>
          <a:p>
            <a:r>
              <a:rPr lang="en-CA" sz="2000" dirty="0">
                <a:solidFill>
                  <a:srgbClr val="0070C0"/>
                </a:solidFill>
                <a:latin typeface="Century Gothic" panose="020B0502020202020204" pitchFamily="34" charset="0"/>
              </a:rPr>
              <a:t>Tangential</a:t>
            </a:r>
            <a:endParaRPr lang="en-CA" dirty="0">
              <a:solidFill>
                <a:srgbClr val="0070C0"/>
              </a:solidFill>
              <a:latin typeface="Century Gothic" panose="020B0502020202020204" pitchFamily="34" charset="0"/>
            </a:endParaRPr>
          </a:p>
        </p:txBody>
      </p:sp>
      <p:sp>
        <p:nvSpPr>
          <p:cNvPr id="10" name="Rectangle 9">
            <a:extLst>
              <a:ext uri="{FF2B5EF4-FFF2-40B4-BE49-F238E27FC236}">
                <a16:creationId xmlns:a16="http://schemas.microsoft.com/office/drawing/2014/main" id="{41B896DC-456B-4395-828B-1734422195AC}"/>
              </a:ext>
            </a:extLst>
          </p:cNvPr>
          <p:cNvSpPr/>
          <p:nvPr/>
        </p:nvSpPr>
        <p:spPr>
          <a:xfrm>
            <a:off x="7903666" y="5421818"/>
            <a:ext cx="242681" cy="222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itle 4">
            <a:extLst>
              <a:ext uri="{FF2B5EF4-FFF2-40B4-BE49-F238E27FC236}">
                <a16:creationId xmlns:a16="http://schemas.microsoft.com/office/drawing/2014/main" id="{B8766E7B-E3A5-494D-96B3-A8974F3DB58B}"/>
              </a:ext>
            </a:extLst>
          </p:cNvPr>
          <p:cNvSpPr txBox="1">
            <a:spLocks/>
          </p:cNvSpPr>
          <p:nvPr/>
        </p:nvSpPr>
        <p:spPr bwMode="auto">
          <a:xfrm>
            <a:off x="9660835" y="0"/>
            <a:ext cx="2531166"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Material Properties</a:t>
            </a:r>
          </a:p>
        </p:txBody>
      </p:sp>
    </p:spTree>
    <p:extLst>
      <p:ext uri="{BB962C8B-B14F-4D97-AF65-F5344CB8AC3E}">
        <p14:creationId xmlns:p14="http://schemas.microsoft.com/office/powerpoint/2010/main" val="362388743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616D3A-EC30-48E4-BA4F-4A306CCDCAC1}"/>
              </a:ext>
            </a:extLst>
          </p:cNvPr>
          <p:cNvSpPr/>
          <p:nvPr/>
        </p:nvSpPr>
        <p:spPr bwMode="auto">
          <a:xfrm>
            <a:off x="9471025" y="5291934"/>
            <a:ext cx="2601639" cy="147865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dirty="0"/>
          </a:p>
        </p:txBody>
      </p:sp>
      <p:sp>
        <p:nvSpPr>
          <p:cNvPr id="6" name="Title 4">
            <a:extLst>
              <a:ext uri="{FF2B5EF4-FFF2-40B4-BE49-F238E27FC236}">
                <a16:creationId xmlns:a16="http://schemas.microsoft.com/office/drawing/2014/main" id="{0F5B8277-2B34-444B-8291-FEAEA7FBD368}"/>
              </a:ext>
            </a:extLst>
          </p:cNvPr>
          <p:cNvSpPr txBox="1">
            <a:spLocks/>
          </p:cNvSpPr>
          <p:nvPr/>
        </p:nvSpPr>
        <p:spPr bwMode="auto">
          <a:xfrm>
            <a:off x="685799" y="332656"/>
            <a:ext cx="841725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kern="0" dirty="0">
                <a:latin typeface="+mn-lt"/>
              </a:rPr>
              <a:t>Design Example</a:t>
            </a:r>
          </a:p>
        </p:txBody>
      </p:sp>
      <p:sp>
        <p:nvSpPr>
          <p:cNvPr id="10" name="Content Placeholder 2">
            <a:extLst>
              <a:ext uri="{FF2B5EF4-FFF2-40B4-BE49-F238E27FC236}">
                <a16:creationId xmlns:a16="http://schemas.microsoft.com/office/drawing/2014/main" id="{87D9901D-D6E8-4F96-B931-4F727FC7C448}"/>
              </a:ext>
            </a:extLst>
          </p:cNvPr>
          <p:cNvSpPr txBox="1">
            <a:spLocks/>
          </p:cNvSpPr>
          <p:nvPr/>
        </p:nvSpPr>
        <p:spPr bwMode="auto">
          <a:xfrm>
            <a:off x="1127448" y="206084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Tx/>
              <a:buNone/>
              <a:defRPr sz="3200">
                <a:solidFill>
                  <a:schemeClr val="bg2"/>
                </a:solidFill>
                <a:latin typeface="+mn-lt"/>
                <a:ea typeface="+mn-ea"/>
                <a:cs typeface="+mn-cs"/>
              </a:defRPr>
            </a:lvl1pPr>
            <a:lvl2pPr marL="742950" indent="-285750" algn="l" rtl="0" fontAlgn="base">
              <a:spcBef>
                <a:spcPct val="20000"/>
              </a:spcBef>
              <a:spcAft>
                <a:spcPct val="0"/>
              </a:spcAft>
              <a:buChar char="–"/>
              <a:defRPr sz="2800">
                <a:solidFill>
                  <a:schemeClr val="bg2"/>
                </a:solidFill>
                <a:latin typeface="+mn-lt"/>
                <a:ea typeface="+mn-ea"/>
              </a:defRPr>
            </a:lvl2pPr>
            <a:lvl3pPr marL="1143000" indent="-228600" algn="l" rtl="0" fontAlgn="base">
              <a:spcBef>
                <a:spcPct val="20000"/>
              </a:spcBef>
              <a:spcAft>
                <a:spcPct val="0"/>
              </a:spcAft>
              <a:buChar char="•"/>
              <a:defRPr sz="2400">
                <a:solidFill>
                  <a:schemeClr val="bg2"/>
                </a:solidFill>
                <a:latin typeface="+mn-lt"/>
                <a:ea typeface="+mn-ea"/>
              </a:defRPr>
            </a:lvl3pPr>
            <a:lvl4pPr marL="1600200" indent="-228600" algn="l" rtl="0" fontAlgn="base">
              <a:spcBef>
                <a:spcPct val="20000"/>
              </a:spcBef>
              <a:spcAft>
                <a:spcPct val="0"/>
              </a:spcAft>
              <a:buChar char="–"/>
              <a:defRPr sz="2000">
                <a:solidFill>
                  <a:schemeClr val="bg2"/>
                </a:solidFill>
                <a:latin typeface="+mn-lt"/>
                <a:ea typeface="+mn-ea"/>
              </a:defRPr>
            </a:lvl4pPr>
            <a:lvl5pPr marL="2057400" indent="-228600" algn="l" rtl="0" fontAlgn="base">
              <a:spcBef>
                <a:spcPct val="20000"/>
              </a:spcBef>
              <a:spcAft>
                <a:spcPct val="0"/>
              </a:spcAft>
              <a:buChar char="»"/>
              <a:defRPr sz="2000">
                <a:solidFill>
                  <a:schemeClr val="bg2"/>
                </a:solidFill>
                <a:latin typeface="+mn-lt"/>
                <a:ea typeface="+mn-ea"/>
              </a:defRPr>
            </a:lvl5pPr>
            <a:lvl6pPr marL="2514600" indent="-228600" algn="l" rtl="0" fontAlgn="base">
              <a:spcBef>
                <a:spcPct val="20000"/>
              </a:spcBef>
              <a:spcAft>
                <a:spcPct val="0"/>
              </a:spcAft>
              <a:buChar char="»"/>
              <a:defRPr sz="2000">
                <a:solidFill>
                  <a:schemeClr val="bg2"/>
                </a:solidFill>
                <a:latin typeface="+mn-lt"/>
                <a:ea typeface="+mn-ea"/>
              </a:defRPr>
            </a:lvl6pPr>
            <a:lvl7pPr marL="2971800" indent="-228600" algn="l" rtl="0" fontAlgn="base">
              <a:spcBef>
                <a:spcPct val="20000"/>
              </a:spcBef>
              <a:spcAft>
                <a:spcPct val="0"/>
              </a:spcAft>
              <a:buChar char="»"/>
              <a:defRPr sz="2000">
                <a:solidFill>
                  <a:schemeClr val="bg2"/>
                </a:solidFill>
                <a:latin typeface="+mn-lt"/>
                <a:ea typeface="+mn-ea"/>
              </a:defRPr>
            </a:lvl7pPr>
            <a:lvl8pPr marL="3429000" indent="-228600" algn="l" rtl="0" fontAlgn="base">
              <a:spcBef>
                <a:spcPct val="20000"/>
              </a:spcBef>
              <a:spcAft>
                <a:spcPct val="0"/>
              </a:spcAft>
              <a:buChar char="»"/>
              <a:defRPr sz="2000">
                <a:solidFill>
                  <a:schemeClr val="bg2"/>
                </a:solidFill>
                <a:latin typeface="+mn-lt"/>
                <a:ea typeface="+mn-ea"/>
              </a:defRPr>
            </a:lvl8pPr>
            <a:lvl9pPr marL="3886200" indent="-228600" algn="l" rtl="0" fontAlgn="base">
              <a:spcBef>
                <a:spcPct val="20000"/>
              </a:spcBef>
              <a:spcAft>
                <a:spcPct val="0"/>
              </a:spcAft>
              <a:buChar char="»"/>
              <a:defRPr sz="2000">
                <a:solidFill>
                  <a:schemeClr val="bg2"/>
                </a:solidFill>
                <a:latin typeface="+mn-lt"/>
                <a:ea typeface="+mn-ea"/>
              </a:defRPr>
            </a:lvl9pPr>
          </a:lstStyle>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Design Considerations</a:t>
            </a:r>
          </a:p>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Proposed Concept</a:t>
            </a:r>
          </a:p>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Material Properties</a:t>
            </a:r>
          </a:p>
          <a:p>
            <a:pPr marL="342900" indent="-342900" algn="l" eaLnBrk="1" hangingPunct="1">
              <a:lnSpc>
                <a:spcPct val="150000"/>
              </a:lnSpc>
              <a:buClr>
                <a:srgbClr val="2D86C7"/>
              </a:buClr>
              <a:buSzPct val="150000"/>
              <a:buFont typeface="Arial" panose="020B0604020202020204" pitchFamily="34" charset="0"/>
              <a:buChar char="•"/>
            </a:pPr>
            <a:r>
              <a:rPr lang="en-CA" sz="2400" b="1" kern="0" dirty="0">
                <a:solidFill>
                  <a:srgbClr val="5B5B5B"/>
                </a:solidFill>
                <a:latin typeface="Century Gothic" pitchFamily="34" charset="0"/>
              </a:rPr>
              <a:t>Loading</a:t>
            </a:r>
          </a:p>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Glulam Deck Panels</a:t>
            </a:r>
          </a:p>
          <a:p>
            <a:pPr marL="342900" indent="-342900" algn="l" eaLnBrk="1" hangingPunct="1">
              <a:lnSpc>
                <a:spcPct val="150000"/>
              </a:lnSpc>
              <a:buClr>
                <a:srgbClr val="2D86C7"/>
              </a:buClr>
              <a:buSzPct val="150000"/>
              <a:buFont typeface="Arial" panose="020B0604020202020204" pitchFamily="34" charset="0"/>
              <a:buChar char="•"/>
            </a:pPr>
            <a:r>
              <a:rPr lang="en-CA" sz="2400" kern="0" dirty="0">
                <a:solidFill>
                  <a:srgbClr val="5B5B5B"/>
                </a:solidFill>
                <a:latin typeface="Century Gothic" pitchFamily="34" charset="0"/>
              </a:rPr>
              <a:t>Stiffener beams</a:t>
            </a:r>
          </a:p>
        </p:txBody>
      </p:sp>
      <p:sp>
        <p:nvSpPr>
          <p:cNvPr id="5" name="Title 4">
            <a:extLst>
              <a:ext uri="{FF2B5EF4-FFF2-40B4-BE49-F238E27FC236}">
                <a16:creationId xmlns:a16="http://schemas.microsoft.com/office/drawing/2014/main" id="{DCD3473B-9235-4CE3-8A1E-3E34C0FCF1B6}"/>
              </a:ext>
            </a:extLst>
          </p:cNvPr>
          <p:cNvSpPr txBox="1">
            <a:spLocks/>
          </p:cNvSpPr>
          <p:nvPr/>
        </p:nvSpPr>
        <p:spPr bwMode="auto">
          <a:xfrm>
            <a:off x="9660835" y="0"/>
            <a:ext cx="2531166"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Loading</a:t>
            </a:r>
          </a:p>
        </p:txBody>
      </p:sp>
    </p:spTree>
    <p:extLst>
      <p:ext uri="{BB962C8B-B14F-4D97-AF65-F5344CB8AC3E}">
        <p14:creationId xmlns:p14="http://schemas.microsoft.com/office/powerpoint/2010/main" val="288785477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LOADS &amp; IMPOSED DEFORMATIONS</a:t>
            </a:r>
          </a:p>
        </p:txBody>
      </p:sp>
      <p:sp>
        <p:nvSpPr>
          <p:cNvPr id="3" name="Content Placeholder 2">
            <a:extLst>
              <a:ext uri="{FF2B5EF4-FFF2-40B4-BE49-F238E27FC236}">
                <a16:creationId xmlns:a16="http://schemas.microsoft.com/office/drawing/2014/main" id="{EA03BFFE-B6AA-414B-9E0C-949BD2D64874}"/>
              </a:ext>
            </a:extLst>
          </p:cNvPr>
          <p:cNvSpPr>
            <a:spLocks noGrp="1"/>
          </p:cNvSpPr>
          <p:nvPr>
            <p:ph idx="1"/>
          </p:nvPr>
        </p:nvSpPr>
        <p:spPr>
          <a:xfrm>
            <a:off x="676275" y="908720"/>
            <a:ext cx="11182350" cy="5211764"/>
          </a:xfrm>
        </p:spPr>
        <p:txBody>
          <a:bodyPr>
            <a:normAutofit/>
          </a:bodyPr>
          <a:lstStyle/>
          <a:p>
            <a:pPr>
              <a:lnSpc>
                <a:spcPct val="90000"/>
              </a:lnSpc>
              <a:spcBef>
                <a:spcPts val="10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Self-Weight</a:t>
            </a:r>
            <a:r>
              <a:rPr lang="en-CA" altLang="en-US" sz="2400" dirty="0">
                <a:latin typeface="Century Gothic" panose="020B0502020202020204" pitchFamily="34" charset="0"/>
              </a:rPr>
              <a:t>		(</a:t>
            </a:r>
            <a:r>
              <a:rPr lang="el-GR" altLang="en-US" sz="2400" dirty="0">
                <a:solidFill>
                  <a:srgbClr val="0070C0"/>
                </a:solidFill>
                <a:latin typeface="Calibri" panose="020F0502020204030204" pitchFamily="34" charset="0"/>
                <a:cs typeface="Calibri" panose="020F0502020204030204" pitchFamily="34" charset="0"/>
              </a:rPr>
              <a:t>γ</a:t>
            </a:r>
            <a:r>
              <a:rPr lang="en-CA" altLang="en-US" sz="2400" baseline="-25000" dirty="0">
                <a:solidFill>
                  <a:srgbClr val="0070C0"/>
                </a:solidFill>
                <a:latin typeface="Calibri" panose="020F0502020204030204" pitchFamily="34" charset="0"/>
                <a:cs typeface="Calibri" panose="020F0502020204030204" pitchFamily="34" charset="0"/>
              </a:rPr>
              <a:t>wood</a:t>
            </a:r>
            <a:r>
              <a:rPr lang="en-CA" altLang="en-US" sz="2400" dirty="0">
                <a:solidFill>
                  <a:srgbClr val="0070C0"/>
                </a:solidFill>
                <a:latin typeface="Calibri" panose="020F0502020204030204" pitchFamily="34" charset="0"/>
                <a:cs typeface="Calibri" panose="020F0502020204030204" pitchFamily="34" charset="0"/>
              </a:rPr>
              <a:t> = 6.0 </a:t>
            </a:r>
            <a:r>
              <a:rPr lang="en-CA" altLang="en-US" sz="2400" dirty="0" err="1">
                <a:solidFill>
                  <a:srgbClr val="0070C0"/>
                </a:solidFill>
                <a:latin typeface="Calibri" panose="020F0502020204030204" pitchFamily="34" charset="0"/>
                <a:cs typeface="Calibri" panose="020F0502020204030204" pitchFamily="34" charset="0"/>
              </a:rPr>
              <a:t>kN</a:t>
            </a:r>
            <a:r>
              <a:rPr lang="en-CA" altLang="en-US" sz="2400" dirty="0">
                <a:solidFill>
                  <a:srgbClr val="0070C0"/>
                </a:solidFill>
                <a:latin typeface="Calibri" panose="020F0502020204030204" pitchFamily="34" charset="0"/>
                <a:cs typeface="Calibri" panose="020F0502020204030204" pitchFamily="34" charset="0"/>
              </a:rPr>
              <a:t>/m</a:t>
            </a:r>
            <a:r>
              <a:rPr lang="en-CA" altLang="en-US" sz="2400" baseline="30000" dirty="0">
                <a:solidFill>
                  <a:srgbClr val="0070C0"/>
                </a:solidFill>
                <a:latin typeface="Calibri" panose="020F0502020204030204" pitchFamily="34" charset="0"/>
                <a:cs typeface="Calibri" panose="020F0502020204030204" pitchFamily="34" charset="0"/>
              </a:rPr>
              <a:t>3</a:t>
            </a:r>
            <a:r>
              <a:rPr lang="en-CA" altLang="en-US" sz="2400" dirty="0">
                <a:latin typeface="Calibri" panose="020F0502020204030204" pitchFamily="34" charset="0"/>
                <a:cs typeface="Calibri" panose="020F0502020204030204" pitchFamily="34" charset="0"/>
              </a:rPr>
              <a:t>)</a:t>
            </a:r>
            <a:endParaRPr lang="en-CA" altLang="en-US" sz="2400" dirty="0">
              <a:latin typeface="Century Gothic" panose="020B0502020202020204" pitchFamily="34" charset="0"/>
            </a:endParaRPr>
          </a:p>
        </p:txBody>
      </p:sp>
      <p:graphicFrame>
        <p:nvGraphicFramePr>
          <p:cNvPr id="5" name="Table 4">
            <a:extLst>
              <a:ext uri="{FF2B5EF4-FFF2-40B4-BE49-F238E27FC236}">
                <a16:creationId xmlns:a16="http://schemas.microsoft.com/office/drawing/2014/main" id="{A62E9AF9-5F83-480A-9C72-63D0BA9482FA}"/>
              </a:ext>
            </a:extLst>
          </p:cNvPr>
          <p:cNvGraphicFramePr>
            <a:graphicFrameLocks noGrp="1"/>
          </p:cNvGraphicFramePr>
          <p:nvPr>
            <p:extLst>
              <p:ext uri="{D42A27DB-BD31-4B8C-83A1-F6EECF244321}">
                <p14:modId xmlns:p14="http://schemas.microsoft.com/office/powerpoint/2010/main" val="2267687712"/>
              </p:ext>
            </p:extLst>
          </p:nvPr>
        </p:nvGraphicFramePr>
        <p:xfrm>
          <a:off x="2278203" y="2098548"/>
          <a:ext cx="7978493" cy="2660904"/>
        </p:xfrm>
        <a:graphic>
          <a:graphicData uri="http://schemas.openxmlformats.org/drawingml/2006/table">
            <a:tbl>
              <a:tblPr firstRow="1" firstCol="1" bandRow="1"/>
              <a:tblGrid>
                <a:gridCol w="1343746">
                  <a:extLst>
                    <a:ext uri="{9D8B030D-6E8A-4147-A177-3AD203B41FA5}">
                      <a16:colId xmlns:a16="http://schemas.microsoft.com/office/drawing/2014/main" val="2310884578"/>
                    </a:ext>
                  </a:extLst>
                </a:gridCol>
                <a:gridCol w="674250">
                  <a:extLst>
                    <a:ext uri="{9D8B030D-6E8A-4147-A177-3AD203B41FA5}">
                      <a16:colId xmlns:a16="http://schemas.microsoft.com/office/drawing/2014/main" val="1118877253"/>
                    </a:ext>
                  </a:extLst>
                </a:gridCol>
                <a:gridCol w="561743">
                  <a:extLst>
                    <a:ext uri="{9D8B030D-6E8A-4147-A177-3AD203B41FA5}">
                      <a16:colId xmlns:a16="http://schemas.microsoft.com/office/drawing/2014/main" val="544856016"/>
                    </a:ext>
                  </a:extLst>
                </a:gridCol>
                <a:gridCol w="673458">
                  <a:extLst>
                    <a:ext uri="{9D8B030D-6E8A-4147-A177-3AD203B41FA5}">
                      <a16:colId xmlns:a16="http://schemas.microsoft.com/office/drawing/2014/main" val="2623522603"/>
                    </a:ext>
                  </a:extLst>
                </a:gridCol>
                <a:gridCol w="561743">
                  <a:extLst>
                    <a:ext uri="{9D8B030D-6E8A-4147-A177-3AD203B41FA5}">
                      <a16:colId xmlns:a16="http://schemas.microsoft.com/office/drawing/2014/main" val="3821287463"/>
                    </a:ext>
                  </a:extLst>
                </a:gridCol>
                <a:gridCol w="673458">
                  <a:extLst>
                    <a:ext uri="{9D8B030D-6E8A-4147-A177-3AD203B41FA5}">
                      <a16:colId xmlns:a16="http://schemas.microsoft.com/office/drawing/2014/main" val="2257384783"/>
                    </a:ext>
                  </a:extLst>
                </a:gridCol>
                <a:gridCol w="1235993">
                  <a:extLst>
                    <a:ext uri="{9D8B030D-6E8A-4147-A177-3AD203B41FA5}">
                      <a16:colId xmlns:a16="http://schemas.microsoft.com/office/drawing/2014/main" val="819055238"/>
                    </a:ext>
                  </a:extLst>
                </a:gridCol>
                <a:gridCol w="1517260">
                  <a:extLst>
                    <a:ext uri="{9D8B030D-6E8A-4147-A177-3AD203B41FA5}">
                      <a16:colId xmlns:a16="http://schemas.microsoft.com/office/drawing/2014/main" val="1993316791"/>
                    </a:ext>
                  </a:extLst>
                </a:gridCol>
                <a:gridCol w="736842">
                  <a:extLst>
                    <a:ext uri="{9D8B030D-6E8A-4147-A177-3AD203B41FA5}">
                      <a16:colId xmlns:a16="http://schemas.microsoft.com/office/drawing/2014/main" val="525243188"/>
                    </a:ext>
                  </a:extLst>
                </a:gridCol>
              </a:tblGrid>
              <a:tr h="0">
                <a:tc>
                  <a:txBody>
                    <a:bodyPr/>
                    <a:lstStyle/>
                    <a:p>
                      <a:pPr>
                        <a:lnSpc>
                          <a:spcPct val="115000"/>
                        </a:lnSpc>
                        <a:spcAft>
                          <a:spcPts val="1000"/>
                        </a:spcAft>
                      </a:pPr>
                      <a:r>
                        <a:rPr lang="en-US" sz="1600" dirty="0">
                          <a:effectLst/>
                          <a:latin typeface="HelveticaNeueLT Std Lt"/>
                          <a:ea typeface="Calibri" panose="020F0502020204030204" pitchFamily="34" charset="0"/>
                          <a:cs typeface="Arial" panose="020B0604020202020204" pitchFamily="34" charset="0"/>
                        </a:rPr>
                        <a:t>Component</a:t>
                      </a:r>
                      <a:endParaRPr lang="en-CA" sz="1600" dirty="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15000"/>
                        </a:lnSpc>
                        <a:spcAft>
                          <a:spcPts val="1000"/>
                        </a:spcAft>
                      </a:pPr>
                      <a:r>
                        <a:rPr lang="en-US" sz="1600" dirty="0">
                          <a:effectLst/>
                          <a:latin typeface="HelveticaNeueLT Std Lt"/>
                          <a:ea typeface="Calibri" panose="020F0502020204030204" pitchFamily="34" charset="0"/>
                          <a:cs typeface="Arial" panose="020B0604020202020204" pitchFamily="34" charset="0"/>
                        </a:rPr>
                        <a:t>Width</a:t>
                      </a:r>
                      <a:endParaRPr lang="en-CA" sz="1600" dirty="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CA"/>
                    </a:p>
                  </a:txBody>
                  <a:tcPr/>
                </a:tc>
                <a:tc gridSpan="2">
                  <a:txBody>
                    <a:bodyPr/>
                    <a:lstStyle/>
                    <a:p>
                      <a:pPr>
                        <a:lnSpc>
                          <a:spcPct val="115000"/>
                        </a:lnSpc>
                        <a:spcAft>
                          <a:spcPts val="1000"/>
                        </a:spcAft>
                      </a:pPr>
                      <a:r>
                        <a:rPr lang="en-US" sz="1600">
                          <a:effectLst/>
                          <a:latin typeface="HelveticaNeueLT Std Lt"/>
                          <a:ea typeface="Calibri" panose="020F0502020204030204" pitchFamily="34" charset="0"/>
                          <a:cs typeface="Arial" panose="020B0604020202020204" pitchFamily="34" charset="0"/>
                        </a:rPr>
                        <a:t>Depth</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CA"/>
                    </a:p>
                  </a:txBody>
                  <a:tcPr/>
                </a:tc>
                <a:tc gridSpan="2">
                  <a:txBody>
                    <a:bodyPr/>
                    <a:lstStyle/>
                    <a:p>
                      <a:pPr>
                        <a:lnSpc>
                          <a:spcPct val="115000"/>
                        </a:lnSpc>
                        <a:spcAft>
                          <a:spcPts val="1000"/>
                        </a:spcAft>
                      </a:pPr>
                      <a:r>
                        <a:rPr lang="en-US" sz="1600">
                          <a:effectLst/>
                          <a:latin typeface="HelveticaNeueLT Std Lt"/>
                          <a:ea typeface="Calibri" panose="020F0502020204030204" pitchFamily="34" charset="0"/>
                          <a:cs typeface="Arial" panose="020B0604020202020204" pitchFamily="34" charset="0"/>
                        </a:rPr>
                        <a:t>Cross-Sectional Area</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CA"/>
                    </a:p>
                  </a:txBody>
                  <a:tcPr/>
                </a:tc>
                <a:tc gridSpan="2">
                  <a:txBody>
                    <a:bodyPr/>
                    <a:lstStyle/>
                    <a:p>
                      <a:pPr>
                        <a:lnSpc>
                          <a:spcPct val="115000"/>
                        </a:lnSpc>
                        <a:spcAft>
                          <a:spcPts val="1000"/>
                        </a:spcAft>
                      </a:pPr>
                      <a:r>
                        <a:rPr lang="en-US" sz="1600">
                          <a:effectLst/>
                          <a:latin typeface="HelveticaNeueLT Std Lt"/>
                          <a:ea typeface="Calibri" panose="020F0502020204030204" pitchFamily="34" charset="0"/>
                          <a:cs typeface="Arial" panose="020B0604020202020204" pitchFamily="34" charset="0"/>
                        </a:rPr>
                        <a:t>Linear Weight</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CA"/>
                    </a:p>
                  </a:txBody>
                  <a:tcPr/>
                </a:tc>
                <a:extLst>
                  <a:ext uri="{0D108BD9-81ED-4DB2-BD59-A6C34878D82A}">
                    <a16:rowId xmlns:a16="http://schemas.microsoft.com/office/drawing/2014/main" val="397253384"/>
                  </a:ext>
                </a:extLst>
              </a:tr>
              <a:tr h="0">
                <a:tc>
                  <a:txBody>
                    <a:bodyPr/>
                    <a:lstStyle/>
                    <a:p>
                      <a:pPr>
                        <a:lnSpc>
                          <a:spcPct val="115000"/>
                        </a:lnSpc>
                        <a:spcAft>
                          <a:spcPts val="1000"/>
                        </a:spcAft>
                      </a:pPr>
                      <a:r>
                        <a:rPr lang="en-US" sz="1600">
                          <a:effectLst/>
                          <a:latin typeface="HelveticaNeueLT Std Lt"/>
                          <a:ea typeface="Calibri" panose="020F0502020204030204" pitchFamily="34" charset="0"/>
                          <a:cs typeface="Arial" panose="020B0604020202020204" pitchFamily="34" charset="0"/>
                        </a:rPr>
                        <a:t>deck panel ‘A’</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600">
                          <a:effectLst/>
                          <a:latin typeface="HelveticaNeueLT Std Lt"/>
                          <a:ea typeface="Calibri" panose="020F0502020204030204" pitchFamily="34" charset="0"/>
                          <a:cs typeface="Arial" panose="020B0604020202020204" pitchFamily="34" charset="0"/>
                        </a:rPr>
                        <a:t>1444</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600" dirty="0">
                          <a:effectLst/>
                          <a:latin typeface="HelveticaNeueLT Std Lt"/>
                          <a:ea typeface="Calibri" panose="020F0502020204030204" pitchFamily="34" charset="0"/>
                          <a:cs typeface="Arial" panose="020B0604020202020204" pitchFamily="34" charset="0"/>
                        </a:rPr>
                        <a:t>mm</a:t>
                      </a:r>
                      <a:endParaRPr lang="en-CA" sz="1600" dirty="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600" dirty="0">
                          <a:effectLst/>
                          <a:latin typeface="HelveticaNeueLT Std Lt"/>
                          <a:ea typeface="Calibri" panose="020F0502020204030204" pitchFamily="34" charset="0"/>
                          <a:cs typeface="Arial" panose="020B0604020202020204" pitchFamily="34" charset="0"/>
                        </a:rPr>
                        <a:t>215</a:t>
                      </a:r>
                      <a:endParaRPr lang="en-CA" sz="1600" dirty="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600">
                          <a:effectLst/>
                          <a:latin typeface="HelveticaNeueLT Std Lt"/>
                          <a:ea typeface="Calibri" panose="020F0502020204030204" pitchFamily="34" charset="0"/>
                          <a:cs typeface="Arial" panose="020B0604020202020204" pitchFamily="34" charset="0"/>
                        </a:rPr>
                        <a:t>mm</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600">
                          <a:effectLst/>
                          <a:latin typeface="HelveticaNeueLT Std Lt"/>
                          <a:ea typeface="Calibri" panose="020F0502020204030204" pitchFamily="34" charset="0"/>
                          <a:cs typeface="Arial" panose="020B0604020202020204" pitchFamily="34" charset="0"/>
                        </a:rPr>
                        <a:t>0.310</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600">
                          <a:effectLst/>
                          <a:latin typeface="HelveticaNeueLT Std Lt"/>
                          <a:ea typeface="Calibri" panose="020F0502020204030204" pitchFamily="34" charset="0"/>
                          <a:cs typeface="Arial" panose="020B0604020202020204" pitchFamily="34" charset="0"/>
                        </a:rPr>
                        <a:t>m</a:t>
                      </a:r>
                      <a:r>
                        <a:rPr lang="en-US" sz="1600" baseline="30000">
                          <a:effectLst/>
                          <a:latin typeface="HelveticaNeueLT Std Lt"/>
                          <a:ea typeface="Calibri" panose="020F0502020204030204" pitchFamily="34" charset="0"/>
                          <a:cs typeface="Arial" panose="020B0604020202020204" pitchFamily="34" charset="0"/>
                        </a:rPr>
                        <a:t>2</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600">
                          <a:effectLst/>
                          <a:latin typeface="HelveticaNeueLT Std Lt"/>
                          <a:ea typeface="Calibri" panose="020F0502020204030204" pitchFamily="34" charset="0"/>
                          <a:cs typeface="Arial" panose="020B0604020202020204" pitchFamily="34" charset="0"/>
                        </a:rPr>
                        <a:t>1.86</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600">
                          <a:effectLst/>
                          <a:latin typeface="HelveticaNeueLT Std Lt"/>
                          <a:ea typeface="Calibri" panose="020F0502020204030204" pitchFamily="34" charset="0"/>
                          <a:cs typeface="Arial" panose="020B0604020202020204" pitchFamily="34" charset="0"/>
                        </a:rPr>
                        <a:t>kN/m</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5926951"/>
                  </a:ext>
                </a:extLst>
              </a:tr>
              <a:tr h="0">
                <a:tc>
                  <a:txBody>
                    <a:bodyPr/>
                    <a:lstStyle/>
                    <a:p>
                      <a:pPr>
                        <a:lnSpc>
                          <a:spcPct val="115000"/>
                        </a:lnSpc>
                        <a:spcAft>
                          <a:spcPts val="1000"/>
                        </a:spcAft>
                      </a:pPr>
                      <a:r>
                        <a:rPr lang="en-US" sz="1600">
                          <a:effectLst/>
                          <a:latin typeface="HelveticaNeueLT Std Lt"/>
                          <a:ea typeface="Calibri" panose="020F0502020204030204" pitchFamily="34" charset="0"/>
                          <a:cs typeface="Arial" panose="020B0604020202020204" pitchFamily="34" charset="0"/>
                        </a:rPr>
                        <a:t>deck panel ‘B’</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600">
                          <a:effectLst/>
                          <a:latin typeface="HelveticaNeueLT Std Lt"/>
                          <a:ea typeface="Calibri" panose="020F0502020204030204" pitchFamily="34" charset="0"/>
                          <a:cs typeface="Arial" panose="020B0604020202020204" pitchFamily="34" charset="0"/>
                        </a:rPr>
                        <a:t>1178</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600">
                          <a:effectLst/>
                          <a:latin typeface="HelveticaNeueLT Std Lt"/>
                          <a:ea typeface="Calibri" panose="020F0502020204030204" pitchFamily="34" charset="0"/>
                          <a:cs typeface="Arial" panose="020B0604020202020204" pitchFamily="34" charset="0"/>
                        </a:rPr>
                        <a:t>mm</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600" dirty="0">
                          <a:effectLst/>
                          <a:latin typeface="HelveticaNeueLT Std Lt"/>
                          <a:ea typeface="Calibri" panose="020F0502020204030204" pitchFamily="34" charset="0"/>
                          <a:cs typeface="Arial" panose="020B0604020202020204" pitchFamily="34" charset="0"/>
                        </a:rPr>
                        <a:t>215</a:t>
                      </a:r>
                      <a:endParaRPr lang="en-CA" sz="1600" dirty="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600" dirty="0">
                          <a:effectLst/>
                          <a:latin typeface="HelveticaNeueLT Std Lt"/>
                          <a:ea typeface="Calibri" panose="020F0502020204030204" pitchFamily="34" charset="0"/>
                          <a:cs typeface="Arial" panose="020B0604020202020204" pitchFamily="34" charset="0"/>
                        </a:rPr>
                        <a:t>mm</a:t>
                      </a:r>
                      <a:endParaRPr lang="en-CA" sz="1600" dirty="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600">
                          <a:effectLst/>
                          <a:latin typeface="HelveticaNeueLT Std Lt"/>
                          <a:ea typeface="Calibri" panose="020F0502020204030204" pitchFamily="34" charset="0"/>
                          <a:cs typeface="Arial" panose="020B0604020202020204" pitchFamily="34" charset="0"/>
                        </a:rPr>
                        <a:t>0.253</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600">
                          <a:effectLst/>
                          <a:latin typeface="HelveticaNeueLT Std Lt"/>
                          <a:ea typeface="Calibri" panose="020F0502020204030204" pitchFamily="34" charset="0"/>
                          <a:cs typeface="Arial" panose="020B0604020202020204" pitchFamily="34" charset="0"/>
                        </a:rPr>
                        <a:t>m</a:t>
                      </a:r>
                      <a:r>
                        <a:rPr lang="en-US" sz="1600" baseline="30000">
                          <a:effectLst/>
                          <a:latin typeface="HelveticaNeueLT Std Lt"/>
                          <a:ea typeface="Calibri" panose="020F0502020204030204" pitchFamily="34" charset="0"/>
                          <a:cs typeface="Arial" panose="020B0604020202020204" pitchFamily="34" charset="0"/>
                        </a:rPr>
                        <a:t>2</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600">
                          <a:effectLst/>
                          <a:latin typeface="HelveticaNeueLT Std Lt"/>
                          <a:ea typeface="Calibri" panose="020F0502020204030204" pitchFamily="34" charset="0"/>
                          <a:cs typeface="Arial" panose="020B0604020202020204" pitchFamily="34" charset="0"/>
                        </a:rPr>
                        <a:t>1.52</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600">
                          <a:effectLst/>
                          <a:latin typeface="HelveticaNeueLT Std Lt"/>
                          <a:ea typeface="Calibri" panose="020F0502020204030204" pitchFamily="34" charset="0"/>
                          <a:cs typeface="Arial" panose="020B0604020202020204" pitchFamily="34" charset="0"/>
                        </a:rPr>
                        <a:t>kN/m</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0157361"/>
                  </a:ext>
                </a:extLst>
              </a:tr>
              <a:tr h="0">
                <a:tc>
                  <a:txBody>
                    <a:bodyPr/>
                    <a:lstStyle/>
                    <a:p>
                      <a:pPr>
                        <a:lnSpc>
                          <a:spcPct val="115000"/>
                        </a:lnSpc>
                        <a:spcAft>
                          <a:spcPts val="1000"/>
                        </a:spcAft>
                      </a:pPr>
                      <a:r>
                        <a:rPr lang="en-US" sz="1600">
                          <a:effectLst/>
                          <a:latin typeface="HelveticaNeueLT Std Lt"/>
                          <a:ea typeface="Calibri" panose="020F0502020204030204" pitchFamily="34" charset="0"/>
                          <a:cs typeface="Arial" panose="020B0604020202020204" pitchFamily="34" charset="0"/>
                        </a:rPr>
                        <a:t>stiffener beam</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600">
                          <a:effectLst/>
                          <a:latin typeface="HelveticaNeueLT Std Lt"/>
                          <a:ea typeface="Calibri" panose="020F0502020204030204" pitchFamily="34" charset="0"/>
                          <a:cs typeface="Arial" panose="020B0604020202020204" pitchFamily="34" charset="0"/>
                        </a:rPr>
                        <a:t>215</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600">
                          <a:effectLst/>
                          <a:latin typeface="HelveticaNeueLT Std Lt"/>
                          <a:ea typeface="Calibri" panose="020F0502020204030204" pitchFamily="34" charset="0"/>
                          <a:cs typeface="Arial" panose="020B0604020202020204" pitchFamily="34" charset="0"/>
                        </a:rPr>
                        <a:t>mm</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600">
                          <a:effectLst/>
                          <a:latin typeface="HelveticaNeueLT Std Lt"/>
                          <a:ea typeface="Calibri" panose="020F0502020204030204" pitchFamily="34" charset="0"/>
                          <a:cs typeface="Arial" panose="020B0604020202020204" pitchFamily="34" charset="0"/>
                        </a:rPr>
                        <a:t>114</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600" dirty="0">
                          <a:effectLst/>
                          <a:latin typeface="HelveticaNeueLT Std Lt"/>
                          <a:ea typeface="Calibri" panose="020F0502020204030204" pitchFamily="34" charset="0"/>
                          <a:cs typeface="Arial" panose="020B0604020202020204" pitchFamily="34" charset="0"/>
                        </a:rPr>
                        <a:t>mm</a:t>
                      </a:r>
                      <a:endParaRPr lang="en-CA" sz="1600" dirty="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600" dirty="0">
                          <a:effectLst/>
                          <a:latin typeface="HelveticaNeueLT Std Lt"/>
                          <a:ea typeface="Calibri" panose="020F0502020204030204" pitchFamily="34" charset="0"/>
                          <a:cs typeface="Arial" panose="020B0604020202020204" pitchFamily="34" charset="0"/>
                        </a:rPr>
                        <a:t>0.025</a:t>
                      </a:r>
                      <a:endParaRPr lang="en-CA" sz="1600" dirty="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600" dirty="0">
                          <a:effectLst/>
                          <a:latin typeface="HelveticaNeueLT Std Lt"/>
                          <a:ea typeface="Calibri" panose="020F0502020204030204" pitchFamily="34" charset="0"/>
                          <a:cs typeface="Arial" panose="020B0604020202020204" pitchFamily="34" charset="0"/>
                        </a:rPr>
                        <a:t>m</a:t>
                      </a:r>
                      <a:r>
                        <a:rPr lang="en-US" sz="1600" baseline="30000" dirty="0">
                          <a:effectLst/>
                          <a:latin typeface="HelveticaNeueLT Std Lt"/>
                          <a:ea typeface="Calibri" panose="020F0502020204030204" pitchFamily="34" charset="0"/>
                          <a:cs typeface="Arial" panose="020B0604020202020204" pitchFamily="34" charset="0"/>
                        </a:rPr>
                        <a:t>2</a:t>
                      </a:r>
                      <a:endParaRPr lang="en-CA" sz="1600" dirty="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600" dirty="0">
                          <a:effectLst/>
                          <a:latin typeface="HelveticaNeueLT Std Lt"/>
                          <a:ea typeface="Calibri" panose="020F0502020204030204" pitchFamily="34" charset="0"/>
                          <a:cs typeface="Arial" panose="020B0604020202020204" pitchFamily="34" charset="0"/>
                        </a:rPr>
                        <a:t>0.15</a:t>
                      </a:r>
                      <a:endParaRPr lang="en-CA" sz="1600" dirty="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600">
                          <a:effectLst/>
                          <a:latin typeface="HelveticaNeueLT Std Lt"/>
                          <a:ea typeface="Calibri" panose="020F0502020204030204" pitchFamily="34" charset="0"/>
                          <a:cs typeface="Arial" panose="020B0604020202020204" pitchFamily="34" charset="0"/>
                        </a:rPr>
                        <a:t>kN/m</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7546380"/>
                  </a:ext>
                </a:extLst>
              </a:tr>
              <a:tr h="0">
                <a:tc>
                  <a:txBody>
                    <a:bodyPr/>
                    <a:lstStyle/>
                    <a:p>
                      <a:pPr>
                        <a:lnSpc>
                          <a:spcPct val="115000"/>
                        </a:lnSpc>
                        <a:spcAft>
                          <a:spcPts val="1000"/>
                        </a:spcAft>
                      </a:pPr>
                      <a:r>
                        <a:rPr lang="en-US" sz="1600">
                          <a:effectLst/>
                          <a:latin typeface="HelveticaNeueLT Std Lt"/>
                          <a:ea typeface="Calibri" panose="020F0502020204030204" pitchFamily="34" charset="0"/>
                          <a:cs typeface="Arial" panose="020B0604020202020204" pitchFamily="34" charset="0"/>
                        </a:rPr>
                        <a:t>girder</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600">
                          <a:effectLst/>
                          <a:latin typeface="HelveticaNeueLT Std Lt"/>
                          <a:ea typeface="Calibri" panose="020F0502020204030204" pitchFamily="34" charset="0"/>
                          <a:cs typeface="Arial" panose="020B0604020202020204" pitchFamily="34" charset="0"/>
                        </a:rPr>
                        <a:t>215</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600">
                          <a:effectLst/>
                          <a:latin typeface="HelveticaNeueLT Std Lt"/>
                          <a:ea typeface="Calibri" panose="020F0502020204030204" pitchFamily="34" charset="0"/>
                          <a:cs typeface="Arial" panose="020B0604020202020204" pitchFamily="34" charset="0"/>
                        </a:rPr>
                        <a:t>mm</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600">
                          <a:effectLst/>
                          <a:latin typeface="HelveticaNeueLT Std Lt"/>
                          <a:ea typeface="Calibri" panose="020F0502020204030204" pitchFamily="34" charset="0"/>
                          <a:cs typeface="Arial" panose="020B0604020202020204" pitchFamily="34" charset="0"/>
                        </a:rPr>
                        <a:t>1634</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600">
                          <a:effectLst/>
                          <a:latin typeface="HelveticaNeueLT Std Lt"/>
                          <a:ea typeface="Calibri" panose="020F0502020204030204" pitchFamily="34" charset="0"/>
                          <a:cs typeface="Arial" panose="020B0604020202020204" pitchFamily="34" charset="0"/>
                        </a:rPr>
                        <a:t>mm</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600">
                          <a:effectLst/>
                          <a:latin typeface="HelveticaNeueLT Std Lt"/>
                          <a:ea typeface="Calibri" panose="020F0502020204030204" pitchFamily="34" charset="0"/>
                          <a:cs typeface="Arial" panose="020B0604020202020204" pitchFamily="34" charset="0"/>
                        </a:rPr>
                        <a:t>0.351</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600" dirty="0">
                          <a:effectLst/>
                          <a:latin typeface="HelveticaNeueLT Std Lt"/>
                          <a:ea typeface="Calibri" panose="020F0502020204030204" pitchFamily="34" charset="0"/>
                          <a:cs typeface="Arial" panose="020B0604020202020204" pitchFamily="34" charset="0"/>
                        </a:rPr>
                        <a:t>m</a:t>
                      </a:r>
                      <a:r>
                        <a:rPr lang="en-US" sz="1600" baseline="30000" dirty="0">
                          <a:effectLst/>
                          <a:latin typeface="HelveticaNeueLT Std Lt"/>
                          <a:ea typeface="Calibri" panose="020F0502020204030204" pitchFamily="34" charset="0"/>
                          <a:cs typeface="Arial" panose="020B0604020202020204" pitchFamily="34" charset="0"/>
                        </a:rPr>
                        <a:t>2</a:t>
                      </a:r>
                      <a:endParaRPr lang="en-CA" sz="1600" dirty="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600" dirty="0">
                          <a:effectLst/>
                          <a:latin typeface="HelveticaNeueLT Std Lt"/>
                          <a:ea typeface="Calibri" panose="020F0502020204030204" pitchFamily="34" charset="0"/>
                          <a:cs typeface="Arial" panose="020B0604020202020204" pitchFamily="34" charset="0"/>
                        </a:rPr>
                        <a:t>2.11</a:t>
                      </a:r>
                      <a:endParaRPr lang="en-CA" sz="1600" dirty="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600" dirty="0">
                          <a:effectLst/>
                          <a:latin typeface="HelveticaNeueLT Std Lt"/>
                          <a:ea typeface="Calibri" panose="020F0502020204030204" pitchFamily="34" charset="0"/>
                          <a:cs typeface="Arial" panose="020B0604020202020204" pitchFamily="34" charset="0"/>
                        </a:rPr>
                        <a:t>kN/m</a:t>
                      </a:r>
                      <a:endParaRPr lang="en-CA" sz="1600" dirty="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3604427"/>
                  </a:ext>
                </a:extLst>
              </a:tr>
              <a:tr h="0">
                <a:tc>
                  <a:txBody>
                    <a:bodyPr/>
                    <a:lstStyle/>
                    <a:p>
                      <a:pPr>
                        <a:lnSpc>
                          <a:spcPct val="115000"/>
                        </a:lnSpc>
                        <a:spcAft>
                          <a:spcPts val="1000"/>
                        </a:spcAft>
                      </a:pPr>
                      <a:r>
                        <a:rPr lang="en-US" sz="1600">
                          <a:effectLst/>
                          <a:latin typeface="HelveticaNeueLT Std Lt"/>
                          <a:ea typeface="Calibri" panose="020F0502020204030204" pitchFamily="34" charset="0"/>
                          <a:cs typeface="Arial" panose="020B0604020202020204" pitchFamily="34" charset="0"/>
                        </a:rPr>
                        <a:t>diaphragm</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600">
                          <a:effectLst/>
                          <a:latin typeface="HelveticaNeueLT Std Lt"/>
                          <a:ea typeface="Calibri" panose="020F0502020204030204" pitchFamily="34" charset="0"/>
                          <a:cs typeface="Arial" panose="020B0604020202020204" pitchFamily="34" charset="0"/>
                        </a:rPr>
                        <a:t>130</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600">
                          <a:effectLst/>
                          <a:latin typeface="HelveticaNeueLT Std Lt"/>
                          <a:ea typeface="Calibri" panose="020F0502020204030204" pitchFamily="34" charset="0"/>
                          <a:cs typeface="Arial" panose="020B0604020202020204" pitchFamily="34" charset="0"/>
                        </a:rPr>
                        <a:t>mm</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600">
                          <a:effectLst/>
                          <a:latin typeface="HelveticaNeueLT Std Lt"/>
                          <a:ea typeface="Calibri" panose="020F0502020204030204" pitchFamily="34" charset="0"/>
                          <a:cs typeface="Arial" panose="020B0604020202020204" pitchFamily="34" charset="0"/>
                        </a:rPr>
                        <a:t>1406</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600">
                          <a:effectLst/>
                          <a:latin typeface="HelveticaNeueLT Std Lt"/>
                          <a:ea typeface="Calibri" panose="020F0502020204030204" pitchFamily="34" charset="0"/>
                          <a:cs typeface="Arial" panose="020B0604020202020204" pitchFamily="34" charset="0"/>
                        </a:rPr>
                        <a:t>mm</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600">
                          <a:effectLst/>
                          <a:latin typeface="HelveticaNeueLT Std Lt"/>
                          <a:ea typeface="Calibri" panose="020F0502020204030204" pitchFamily="34" charset="0"/>
                          <a:cs typeface="Arial" panose="020B0604020202020204" pitchFamily="34" charset="0"/>
                        </a:rPr>
                        <a:t>0.183</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600">
                          <a:effectLst/>
                          <a:latin typeface="HelveticaNeueLT Std Lt"/>
                          <a:ea typeface="Calibri" panose="020F0502020204030204" pitchFamily="34" charset="0"/>
                          <a:cs typeface="Arial" panose="020B0604020202020204" pitchFamily="34" charset="0"/>
                        </a:rPr>
                        <a:t>m</a:t>
                      </a:r>
                      <a:r>
                        <a:rPr lang="en-US" sz="1600" baseline="30000">
                          <a:effectLst/>
                          <a:latin typeface="HelveticaNeueLT Std Lt"/>
                          <a:ea typeface="Calibri" panose="020F0502020204030204" pitchFamily="34" charset="0"/>
                          <a:cs typeface="Arial" panose="020B0604020202020204" pitchFamily="34" charset="0"/>
                        </a:rPr>
                        <a:t>2</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600">
                          <a:effectLst/>
                          <a:latin typeface="HelveticaNeueLT Std Lt"/>
                          <a:ea typeface="Calibri" panose="020F0502020204030204" pitchFamily="34" charset="0"/>
                          <a:cs typeface="Arial" panose="020B0604020202020204" pitchFamily="34" charset="0"/>
                        </a:rPr>
                        <a:t>1.10</a:t>
                      </a:r>
                      <a:endParaRPr lang="en-CA" sz="160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600" dirty="0">
                          <a:effectLst/>
                          <a:latin typeface="HelveticaNeueLT Std Lt"/>
                          <a:ea typeface="Calibri" panose="020F0502020204030204" pitchFamily="34" charset="0"/>
                          <a:cs typeface="Arial" panose="020B0604020202020204" pitchFamily="34" charset="0"/>
                        </a:rPr>
                        <a:t>kN/m</a:t>
                      </a:r>
                      <a:endParaRPr lang="en-CA" sz="1600" dirty="0">
                        <a:effectLst/>
                        <a:latin typeface="HelveticaNeueLT Std 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6839175"/>
                  </a:ext>
                </a:extLst>
              </a:tr>
            </a:tbl>
          </a:graphicData>
        </a:graphic>
      </p:graphicFrame>
      <p:sp>
        <p:nvSpPr>
          <p:cNvPr id="6" name="Title 4">
            <a:extLst>
              <a:ext uri="{FF2B5EF4-FFF2-40B4-BE49-F238E27FC236}">
                <a16:creationId xmlns:a16="http://schemas.microsoft.com/office/drawing/2014/main" id="{C36D8450-3490-4CAC-9D1A-7C36C66F2827}"/>
              </a:ext>
            </a:extLst>
          </p:cNvPr>
          <p:cNvSpPr txBox="1">
            <a:spLocks/>
          </p:cNvSpPr>
          <p:nvPr/>
        </p:nvSpPr>
        <p:spPr bwMode="auto">
          <a:xfrm>
            <a:off x="10256695" y="0"/>
            <a:ext cx="1935305"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Loading</a:t>
            </a:r>
          </a:p>
        </p:txBody>
      </p:sp>
    </p:spTree>
    <p:extLst>
      <p:ext uri="{BB962C8B-B14F-4D97-AF65-F5344CB8AC3E}">
        <p14:creationId xmlns:p14="http://schemas.microsoft.com/office/powerpoint/2010/main" val="17098972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LOADS &amp; IMPOSED DEFORMATIONS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A03BFFE-B6AA-414B-9E0C-949BD2D64874}"/>
                  </a:ext>
                </a:extLst>
              </p:cNvPr>
              <p:cNvSpPr>
                <a:spLocks noGrp="1"/>
              </p:cNvSpPr>
              <p:nvPr>
                <p:ph idx="1"/>
              </p:nvPr>
            </p:nvSpPr>
            <p:spPr>
              <a:xfrm>
                <a:off x="676275" y="908719"/>
                <a:ext cx="11182350" cy="5949281"/>
              </a:xfrm>
            </p:spPr>
            <p:txBody>
              <a:bodyPr>
                <a:normAutofit/>
              </a:bodyPr>
              <a:lstStyle/>
              <a:p>
                <a:pPr>
                  <a:lnSpc>
                    <a:spcPct val="90000"/>
                  </a:lnSpc>
                  <a:spcBef>
                    <a:spcPts val="10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Self-Weight</a:t>
                </a:r>
                <a:r>
                  <a:rPr lang="en-CA" altLang="en-US" sz="2400" dirty="0">
                    <a:latin typeface="Century Gothic" panose="020B0502020202020204" pitchFamily="34" charset="0"/>
                  </a:rPr>
                  <a:t>		(</a:t>
                </a:r>
                <a:r>
                  <a:rPr lang="el-GR" altLang="en-US" sz="2400" dirty="0">
                    <a:solidFill>
                      <a:srgbClr val="0070C0"/>
                    </a:solidFill>
                    <a:latin typeface="Calibri" panose="020F0502020204030204" pitchFamily="34" charset="0"/>
                    <a:cs typeface="Calibri" panose="020F0502020204030204" pitchFamily="34" charset="0"/>
                  </a:rPr>
                  <a:t>γ</a:t>
                </a:r>
                <a:r>
                  <a:rPr lang="en-CA" altLang="en-US" sz="2400" baseline="-25000" dirty="0">
                    <a:solidFill>
                      <a:srgbClr val="0070C0"/>
                    </a:solidFill>
                    <a:latin typeface="Calibri" panose="020F0502020204030204" pitchFamily="34" charset="0"/>
                    <a:cs typeface="Calibri" panose="020F0502020204030204" pitchFamily="34" charset="0"/>
                  </a:rPr>
                  <a:t>wood</a:t>
                </a:r>
                <a:r>
                  <a:rPr lang="en-CA" altLang="en-US" sz="2400" dirty="0">
                    <a:solidFill>
                      <a:srgbClr val="0070C0"/>
                    </a:solidFill>
                    <a:latin typeface="Calibri" panose="020F0502020204030204" pitchFamily="34" charset="0"/>
                    <a:cs typeface="Calibri" panose="020F0502020204030204" pitchFamily="34" charset="0"/>
                  </a:rPr>
                  <a:t> = 6.0 </a:t>
                </a:r>
                <a:r>
                  <a:rPr lang="en-CA" altLang="en-US" sz="2400" dirty="0" err="1">
                    <a:solidFill>
                      <a:srgbClr val="0070C0"/>
                    </a:solidFill>
                    <a:latin typeface="Calibri" panose="020F0502020204030204" pitchFamily="34" charset="0"/>
                    <a:cs typeface="Calibri" panose="020F0502020204030204" pitchFamily="34" charset="0"/>
                  </a:rPr>
                  <a:t>kN</a:t>
                </a:r>
                <a:r>
                  <a:rPr lang="en-CA" altLang="en-US" sz="2400" dirty="0">
                    <a:solidFill>
                      <a:srgbClr val="0070C0"/>
                    </a:solidFill>
                    <a:latin typeface="Calibri" panose="020F0502020204030204" pitchFamily="34" charset="0"/>
                    <a:cs typeface="Calibri" panose="020F0502020204030204" pitchFamily="34" charset="0"/>
                  </a:rPr>
                  <a:t>/m</a:t>
                </a:r>
                <a:r>
                  <a:rPr lang="en-CA" altLang="en-US" sz="2400" baseline="30000" dirty="0">
                    <a:solidFill>
                      <a:srgbClr val="0070C0"/>
                    </a:solidFill>
                    <a:latin typeface="Calibri" panose="020F0502020204030204" pitchFamily="34" charset="0"/>
                    <a:cs typeface="Calibri" panose="020F0502020204030204" pitchFamily="34" charset="0"/>
                  </a:rPr>
                  <a:t>3</a:t>
                </a:r>
                <a:r>
                  <a:rPr lang="en-CA" altLang="en-US" sz="2400" dirty="0">
                    <a:latin typeface="Calibri" panose="020F0502020204030204" pitchFamily="34" charset="0"/>
                    <a:cs typeface="Calibri" panose="020F0502020204030204" pitchFamily="34" charset="0"/>
                  </a:rPr>
                  <a:t>)</a:t>
                </a:r>
              </a:p>
              <a:p>
                <a:pPr>
                  <a:lnSpc>
                    <a:spcPct val="90000"/>
                  </a:lnSpc>
                  <a:spcBef>
                    <a:spcPts val="10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cs typeface="Calibri" panose="020F0502020204030204" pitchFamily="34" charset="0"/>
                  </a:rPr>
                  <a:t>Superimposed Dead Load</a:t>
                </a:r>
              </a:p>
              <a:p>
                <a:pPr lvl="1">
                  <a:lnSpc>
                    <a:spcPct val="90000"/>
                  </a:lnSpc>
                  <a:spcBef>
                    <a:spcPts val="5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cs typeface="Calibri" panose="020F0502020204030204" pitchFamily="34" charset="0"/>
                  </a:rPr>
                  <a:t>Wearing surface</a:t>
                </a:r>
                <a:r>
                  <a:rPr lang="en-CA" altLang="en-US" sz="2400" dirty="0">
                    <a:latin typeface="Century Gothic" panose="020B0502020202020204" pitchFamily="34" charset="0"/>
                    <a:cs typeface="Calibri" panose="020F0502020204030204" pitchFamily="34" charset="0"/>
                  </a:rPr>
                  <a:t>	</a:t>
                </a:r>
                <a:r>
                  <a:rPr lang="en-CA" altLang="en-US" sz="2400" dirty="0">
                    <a:latin typeface="Century Gothic" panose="020B0502020202020204" pitchFamily="34" charset="0"/>
                  </a:rPr>
                  <a:t>(</a:t>
                </a:r>
                <a:r>
                  <a:rPr lang="el-GR" altLang="en-US" sz="2400" dirty="0">
                    <a:solidFill>
                      <a:srgbClr val="0070C0"/>
                    </a:solidFill>
                    <a:latin typeface="Calibri" panose="020F0502020204030204" pitchFamily="34" charset="0"/>
                    <a:cs typeface="Calibri" panose="020F0502020204030204" pitchFamily="34" charset="0"/>
                  </a:rPr>
                  <a:t>γ</a:t>
                </a:r>
                <a:r>
                  <a:rPr lang="en-CA" altLang="en-US" sz="2400" baseline="-25000" dirty="0">
                    <a:solidFill>
                      <a:srgbClr val="0070C0"/>
                    </a:solidFill>
                    <a:latin typeface="Calibri" panose="020F0502020204030204" pitchFamily="34" charset="0"/>
                    <a:cs typeface="Calibri" panose="020F0502020204030204" pitchFamily="34" charset="0"/>
                  </a:rPr>
                  <a:t>asphalt</a:t>
                </a:r>
                <a:r>
                  <a:rPr lang="en-CA" altLang="en-US" sz="2400" dirty="0">
                    <a:solidFill>
                      <a:srgbClr val="0070C0"/>
                    </a:solidFill>
                    <a:latin typeface="Calibri" panose="020F0502020204030204" pitchFamily="34" charset="0"/>
                    <a:cs typeface="Calibri" panose="020F0502020204030204" pitchFamily="34" charset="0"/>
                  </a:rPr>
                  <a:t> = 23.5 kN/m</a:t>
                </a:r>
                <a:r>
                  <a:rPr lang="en-CA" altLang="en-US" sz="2400" baseline="30000" dirty="0">
                    <a:solidFill>
                      <a:srgbClr val="0070C0"/>
                    </a:solidFill>
                    <a:latin typeface="Calibri" panose="020F0502020204030204" pitchFamily="34" charset="0"/>
                    <a:cs typeface="Calibri" panose="020F0502020204030204" pitchFamily="34" charset="0"/>
                  </a:rPr>
                  <a:t>3</a:t>
                </a:r>
                <a:r>
                  <a:rPr lang="en-CA" altLang="en-US" sz="2400" dirty="0">
                    <a:latin typeface="Calibri" panose="020F0502020204030204" pitchFamily="34" charset="0"/>
                    <a:cs typeface="Calibri" panose="020F0502020204030204" pitchFamily="34" charset="0"/>
                  </a:rPr>
                  <a:t>)</a:t>
                </a:r>
              </a:p>
              <a:p>
                <a:pPr lvl="2"/>
                <a:r>
                  <a:rPr lang="en-CA" altLang="en-US" sz="2200" dirty="0">
                    <a:latin typeface="Century Gothic" panose="020B0502020202020204" pitchFamily="34" charset="0"/>
                    <a:cs typeface="Calibri" panose="020F0502020204030204" pitchFamily="34" charset="0"/>
                  </a:rPr>
                  <a:t>Asphalt varies from 185 mm at the crown to 50 mm thickness at the face of the timber railings (2% crossfall).</a:t>
                </a:r>
              </a:p>
              <a:p>
                <a:pPr lvl="2"/>
                <a:r>
                  <a:rPr lang="en-CA" altLang="en-US" sz="2200" dirty="0">
                    <a:latin typeface="Century Gothic" panose="020B0502020202020204" pitchFamily="34" charset="0"/>
                    <a:cs typeface="Calibri" panose="020F0502020204030204" pitchFamily="34" charset="0"/>
                  </a:rPr>
                  <a:t>With girder spacing at 1150 mm. The average thickness for either the two interior girders nearest the crown is</a:t>
                </a:r>
              </a:p>
              <a:p>
                <a:pPr marL="914400" lvl="2" indent="0">
                  <a:buNone/>
                </a:pPr>
                <a14:m>
                  <m:oMathPara xmlns:m="http://schemas.openxmlformats.org/officeDocument/2006/math">
                    <m:oMathParaPr>
                      <m:jc m:val="centerGroup"/>
                    </m:oMathParaPr>
                    <m:oMath xmlns:m="http://schemas.openxmlformats.org/officeDocument/2006/math">
                      <m:sSub>
                        <m:sSubPr>
                          <m:ctrlPr>
                            <a:rPr lang="en-CA" i="1">
                              <a:latin typeface="Cambria Math" panose="02040503050406030204" pitchFamily="18" charset="0"/>
                            </a:rPr>
                          </m:ctrlPr>
                        </m:sSubPr>
                        <m:e>
                          <m:r>
                            <a:rPr lang="en-CA" i="1">
                              <a:latin typeface="Cambria Math" panose="02040503050406030204" pitchFamily="18" charset="0"/>
                            </a:rPr>
                            <m:t>𝑡</m:t>
                          </m:r>
                        </m:e>
                        <m:sub>
                          <m:r>
                            <a:rPr lang="en-CA" i="1">
                              <a:latin typeface="Cambria Math" panose="02040503050406030204" pitchFamily="18" charset="0"/>
                            </a:rPr>
                            <m:t>𝑤𝑠</m:t>
                          </m:r>
                          <m:r>
                            <a:rPr lang="en-CA" i="1">
                              <a:latin typeface="Cambria Math" panose="02040503050406030204" pitchFamily="18" charset="0"/>
                            </a:rPr>
                            <m:t>,</m:t>
                          </m:r>
                          <m:r>
                            <a:rPr lang="en-CA" i="1">
                              <a:latin typeface="Cambria Math" panose="02040503050406030204" pitchFamily="18" charset="0"/>
                            </a:rPr>
                            <m:t>𝑖𝑛𝑡</m:t>
                          </m:r>
                        </m:sub>
                      </m:sSub>
                      <m:r>
                        <a:rPr lang="en-CA" i="1">
                          <a:latin typeface="Cambria Math" panose="02040503050406030204" pitchFamily="18" charset="0"/>
                        </a:rPr>
                        <m:t>=</m:t>
                      </m:r>
                      <m:f>
                        <m:fPr>
                          <m:ctrlPr>
                            <a:rPr lang="en-CA" i="1">
                              <a:latin typeface="Cambria Math" panose="02040503050406030204" pitchFamily="18" charset="0"/>
                            </a:rPr>
                          </m:ctrlPr>
                        </m:fPr>
                        <m:num>
                          <m:d>
                            <m:dPr>
                              <m:ctrlPr>
                                <a:rPr lang="en-CA" i="1">
                                  <a:latin typeface="Cambria Math" panose="02040503050406030204" pitchFamily="18" charset="0"/>
                                </a:rPr>
                              </m:ctrlPr>
                            </m:dPr>
                            <m:e>
                              <m:r>
                                <a:rPr lang="en-CA" i="1">
                                  <a:latin typeface="Cambria Math" panose="02040503050406030204" pitchFamily="18" charset="0"/>
                                </a:rPr>
                                <m:t>185 </m:t>
                              </m:r>
                              <m:r>
                                <a:rPr lang="en-CA" i="1">
                                  <a:latin typeface="Cambria Math" panose="02040503050406030204" pitchFamily="18" charset="0"/>
                                </a:rPr>
                                <m:t>𝑚𝑚</m:t>
                              </m:r>
                              <m:r>
                                <a:rPr lang="en-CA" i="1">
                                  <a:latin typeface="Cambria Math" panose="02040503050406030204" pitchFamily="18" charset="0"/>
                                </a:rPr>
                                <m:t>−1150 </m:t>
                              </m:r>
                              <m:r>
                                <a:rPr lang="en-CA" i="1">
                                  <a:latin typeface="Cambria Math" panose="02040503050406030204" pitchFamily="18" charset="0"/>
                                </a:rPr>
                                <m:t>𝑚𝑚</m:t>
                              </m:r>
                              <m:r>
                                <a:rPr lang="en-CA" i="1">
                                  <a:latin typeface="Cambria Math" panose="02040503050406030204" pitchFamily="18" charset="0"/>
                                </a:rPr>
                                <m:t> ×0.02</m:t>
                              </m:r>
                            </m:e>
                          </m:d>
                          <m:r>
                            <a:rPr lang="en-CA" i="1">
                              <a:latin typeface="Cambria Math" panose="02040503050406030204" pitchFamily="18" charset="0"/>
                            </a:rPr>
                            <m:t>+185 </m:t>
                          </m:r>
                          <m:r>
                            <a:rPr lang="en-CA" i="1">
                              <a:latin typeface="Cambria Math" panose="02040503050406030204" pitchFamily="18" charset="0"/>
                            </a:rPr>
                            <m:t>𝑚𝑚</m:t>
                          </m:r>
                        </m:num>
                        <m:den>
                          <m:r>
                            <a:rPr lang="en-CA" i="1">
                              <a:latin typeface="Cambria Math" panose="02040503050406030204" pitchFamily="18" charset="0"/>
                            </a:rPr>
                            <m:t>2</m:t>
                          </m:r>
                        </m:den>
                      </m:f>
                      <m:r>
                        <a:rPr lang="en-CA" i="1">
                          <a:latin typeface="Cambria Math" panose="02040503050406030204" pitchFamily="18" charset="0"/>
                        </a:rPr>
                        <m:t>=</m:t>
                      </m:r>
                      <m:f>
                        <m:fPr>
                          <m:ctrlPr>
                            <a:rPr lang="en-CA" i="1">
                              <a:latin typeface="Cambria Math" panose="02040503050406030204" pitchFamily="18" charset="0"/>
                            </a:rPr>
                          </m:ctrlPr>
                        </m:fPr>
                        <m:num>
                          <m:r>
                            <a:rPr lang="en-CA" i="1">
                              <a:latin typeface="Cambria Math" panose="02040503050406030204" pitchFamily="18" charset="0"/>
                            </a:rPr>
                            <m:t>162 </m:t>
                          </m:r>
                          <m:r>
                            <a:rPr lang="en-CA" i="1">
                              <a:latin typeface="Cambria Math" panose="02040503050406030204" pitchFamily="18" charset="0"/>
                            </a:rPr>
                            <m:t>𝑚𝑚</m:t>
                          </m:r>
                          <m:r>
                            <a:rPr lang="en-CA" i="1">
                              <a:latin typeface="Cambria Math" panose="02040503050406030204" pitchFamily="18" charset="0"/>
                            </a:rPr>
                            <m:t>+185 </m:t>
                          </m:r>
                          <m:r>
                            <a:rPr lang="en-CA" i="1">
                              <a:latin typeface="Cambria Math" panose="02040503050406030204" pitchFamily="18" charset="0"/>
                            </a:rPr>
                            <m:t>𝑚𝑚</m:t>
                          </m:r>
                        </m:num>
                        <m:den>
                          <m:r>
                            <a:rPr lang="en-CA" i="1">
                              <a:latin typeface="Cambria Math" panose="02040503050406030204" pitchFamily="18" charset="0"/>
                            </a:rPr>
                            <m:t>2</m:t>
                          </m:r>
                        </m:den>
                      </m:f>
                      <m:r>
                        <a:rPr lang="en-CA" i="1">
                          <a:latin typeface="Cambria Math" panose="02040503050406030204" pitchFamily="18" charset="0"/>
                        </a:rPr>
                        <m:t>=</m:t>
                      </m:r>
                      <m:r>
                        <a:rPr lang="en-CA" b="1" i="1">
                          <a:latin typeface="Cambria Math" panose="02040503050406030204" pitchFamily="18" charset="0"/>
                        </a:rPr>
                        <m:t>𝟏𝟕𝟒</m:t>
                      </m:r>
                      <m:r>
                        <a:rPr lang="en-CA" b="1" i="1">
                          <a:latin typeface="Cambria Math" panose="02040503050406030204" pitchFamily="18" charset="0"/>
                        </a:rPr>
                        <m:t> </m:t>
                      </m:r>
                      <m:r>
                        <a:rPr lang="en-CA" b="1" i="1">
                          <a:latin typeface="Cambria Math" panose="02040503050406030204" pitchFamily="18" charset="0"/>
                        </a:rPr>
                        <m:t>𝒎𝒎</m:t>
                      </m:r>
                    </m:oMath>
                  </m:oMathPara>
                </a14:m>
                <a:endParaRPr lang="en-CA" b="1" dirty="0"/>
              </a:p>
              <a:p>
                <a:pPr marL="914400" lvl="2" indent="0">
                  <a:buNone/>
                </a:pPr>
                <a:endParaRPr lang="en-CA" dirty="0"/>
              </a:p>
              <a:p>
                <a:pPr lvl="2"/>
                <a:r>
                  <a:rPr lang="en-CA" altLang="en-US" dirty="0">
                    <a:latin typeface="Century Gothic" panose="020B0502020202020204" pitchFamily="34" charset="0"/>
                    <a:cs typeface="Calibri" panose="020F0502020204030204" pitchFamily="34" charset="0"/>
                  </a:rPr>
                  <a:t>The deck panel overhang is 730 mm and the timber railing curbs are 305 mm wide, thus the average asphalt thickness for either of the two exterior girders is</a:t>
                </a:r>
              </a:p>
              <a:p>
                <a:pPr marL="914400" lvl="2" indent="0">
                  <a:buNone/>
                </a:pPr>
                <a14:m>
                  <m:oMathPara xmlns:m="http://schemas.openxmlformats.org/officeDocument/2006/math">
                    <m:oMathParaPr>
                      <m:jc m:val="centerGroup"/>
                    </m:oMathParaPr>
                    <m:oMath xmlns:m="http://schemas.openxmlformats.org/officeDocument/2006/math">
                      <m:sSub>
                        <m:sSubPr>
                          <m:ctrlPr>
                            <a:rPr lang="en-CA" i="1">
                              <a:latin typeface="Cambria Math" panose="02040503050406030204" pitchFamily="18" charset="0"/>
                            </a:rPr>
                          </m:ctrlPr>
                        </m:sSubPr>
                        <m:e>
                          <m:r>
                            <a:rPr lang="en-CA" i="1">
                              <a:latin typeface="Cambria Math" panose="02040503050406030204" pitchFamily="18" charset="0"/>
                            </a:rPr>
                            <m:t>𝑡</m:t>
                          </m:r>
                        </m:e>
                        <m:sub>
                          <m:r>
                            <a:rPr lang="en-CA" i="1">
                              <a:latin typeface="Cambria Math" panose="02040503050406030204" pitchFamily="18" charset="0"/>
                            </a:rPr>
                            <m:t>𝑤𝑠</m:t>
                          </m:r>
                          <m:r>
                            <a:rPr lang="en-CA" i="1">
                              <a:latin typeface="Cambria Math" panose="02040503050406030204" pitchFamily="18" charset="0"/>
                            </a:rPr>
                            <m:t>,</m:t>
                          </m:r>
                          <m:r>
                            <a:rPr lang="en-CA" i="1">
                              <a:latin typeface="Cambria Math" panose="02040503050406030204" pitchFamily="18" charset="0"/>
                            </a:rPr>
                            <m:t>𝑒𝑥𝑡</m:t>
                          </m:r>
                        </m:sub>
                      </m:sSub>
                      <m:r>
                        <a:rPr lang="en-CA" i="1">
                          <a:latin typeface="Cambria Math" panose="02040503050406030204" pitchFamily="18" charset="0"/>
                        </a:rPr>
                        <m:t>=</m:t>
                      </m:r>
                      <m:f>
                        <m:fPr>
                          <m:ctrlPr>
                            <a:rPr lang="en-CA" i="1">
                              <a:latin typeface="Cambria Math" panose="02040503050406030204" pitchFamily="18" charset="0"/>
                            </a:rPr>
                          </m:ctrlPr>
                        </m:fPr>
                        <m:num>
                          <m:d>
                            <m:dPr>
                              <m:ctrlPr>
                                <a:rPr lang="en-CA" i="1">
                                  <a:latin typeface="Cambria Math" panose="02040503050406030204" pitchFamily="18" charset="0"/>
                                </a:rPr>
                              </m:ctrlPr>
                            </m:dPr>
                            <m:e>
                              <m:r>
                                <a:rPr lang="en-CA" i="1">
                                  <a:latin typeface="Cambria Math" panose="02040503050406030204" pitchFamily="18" charset="0"/>
                                </a:rPr>
                                <m:t>50 </m:t>
                              </m:r>
                              <m:r>
                                <a:rPr lang="en-CA" i="1">
                                  <a:latin typeface="Cambria Math" panose="02040503050406030204" pitchFamily="18" charset="0"/>
                                </a:rPr>
                                <m:t>𝑚𝑚</m:t>
                              </m:r>
                              <m:r>
                                <a:rPr lang="en-CA" i="1">
                                  <a:latin typeface="Cambria Math" panose="02040503050406030204" pitchFamily="18" charset="0"/>
                                </a:rPr>
                                <m:t>+</m:t>
                              </m:r>
                              <m:d>
                                <m:dPr>
                                  <m:begChr m:val="["/>
                                  <m:endChr m:val="]"/>
                                  <m:ctrlPr>
                                    <a:rPr lang="en-CA" i="1">
                                      <a:latin typeface="Cambria Math" panose="02040503050406030204" pitchFamily="18" charset="0"/>
                                    </a:rPr>
                                  </m:ctrlPr>
                                </m:dPr>
                                <m:e>
                                  <m:r>
                                    <a:rPr lang="en-CA" i="1">
                                      <a:latin typeface="Cambria Math" panose="02040503050406030204" pitchFamily="18" charset="0"/>
                                    </a:rPr>
                                    <m:t>730 </m:t>
                                  </m:r>
                                  <m:r>
                                    <a:rPr lang="en-CA" i="1">
                                      <a:latin typeface="Cambria Math" panose="02040503050406030204" pitchFamily="18" charset="0"/>
                                    </a:rPr>
                                    <m:t>𝑚𝑚</m:t>
                                  </m:r>
                                  <m:r>
                                    <a:rPr lang="en-CA" i="1">
                                      <a:latin typeface="Cambria Math" panose="02040503050406030204" pitchFamily="18" charset="0"/>
                                    </a:rPr>
                                    <m:t>−305 </m:t>
                                  </m:r>
                                  <m:r>
                                    <a:rPr lang="en-CA" i="1">
                                      <a:latin typeface="Cambria Math" panose="02040503050406030204" pitchFamily="18" charset="0"/>
                                    </a:rPr>
                                    <m:t>𝑚𝑚</m:t>
                                  </m:r>
                                  <m:r>
                                    <a:rPr lang="en-CA" i="1">
                                      <a:latin typeface="Cambria Math" panose="02040503050406030204" pitchFamily="18" charset="0"/>
                                    </a:rPr>
                                    <m:t>+0.5×1150 </m:t>
                                  </m:r>
                                  <m:r>
                                    <a:rPr lang="en-CA" i="1">
                                      <a:latin typeface="Cambria Math" panose="02040503050406030204" pitchFamily="18" charset="0"/>
                                    </a:rPr>
                                    <m:t>𝑚𝑚</m:t>
                                  </m:r>
                                </m:e>
                              </m:d>
                              <m:r>
                                <a:rPr lang="en-CA" i="1">
                                  <a:latin typeface="Cambria Math" panose="02040503050406030204" pitchFamily="18" charset="0"/>
                                </a:rPr>
                                <m:t> ×0.02</m:t>
                              </m:r>
                            </m:e>
                          </m:d>
                          <m:r>
                            <a:rPr lang="en-CA" i="1">
                              <a:latin typeface="Cambria Math" panose="02040503050406030204" pitchFamily="18" charset="0"/>
                            </a:rPr>
                            <m:t>+50 </m:t>
                          </m:r>
                          <m:r>
                            <a:rPr lang="en-CA" i="1">
                              <a:latin typeface="Cambria Math" panose="02040503050406030204" pitchFamily="18" charset="0"/>
                            </a:rPr>
                            <m:t>𝑚𝑚</m:t>
                          </m:r>
                        </m:num>
                        <m:den>
                          <m:r>
                            <a:rPr lang="en-CA" i="1">
                              <a:latin typeface="Cambria Math" panose="02040503050406030204" pitchFamily="18" charset="0"/>
                            </a:rPr>
                            <m:t>2</m:t>
                          </m:r>
                        </m:den>
                      </m:f>
                      <m:r>
                        <a:rPr lang="en-CA" i="1">
                          <a:latin typeface="Cambria Math" panose="02040503050406030204" pitchFamily="18" charset="0"/>
                        </a:rPr>
                        <m:t>×</m:t>
                      </m:r>
                      <m:f>
                        <m:fPr>
                          <m:ctrlPr>
                            <a:rPr lang="en-CA" i="1">
                              <a:latin typeface="Cambria Math" panose="02040503050406030204" pitchFamily="18" charset="0"/>
                            </a:rPr>
                          </m:ctrlPr>
                        </m:fPr>
                        <m:num>
                          <m:d>
                            <m:dPr>
                              <m:ctrlPr>
                                <a:rPr lang="en-CA" i="1">
                                  <a:latin typeface="Cambria Math" panose="02040503050406030204" pitchFamily="18" charset="0"/>
                                </a:rPr>
                              </m:ctrlPr>
                            </m:dPr>
                            <m:e>
                              <m:r>
                                <a:rPr lang="en-CA" i="1">
                                  <a:latin typeface="Cambria Math" panose="02040503050406030204" pitchFamily="18" charset="0"/>
                                </a:rPr>
                                <m:t>730 </m:t>
                              </m:r>
                              <m:r>
                                <a:rPr lang="en-CA" i="1">
                                  <a:latin typeface="Cambria Math" panose="02040503050406030204" pitchFamily="18" charset="0"/>
                                </a:rPr>
                                <m:t>𝑚𝑚</m:t>
                              </m:r>
                              <m:r>
                                <a:rPr lang="en-CA" i="1">
                                  <a:latin typeface="Cambria Math" panose="02040503050406030204" pitchFamily="18" charset="0"/>
                                </a:rPr>
                                <m:t>+0.5×1150 </m:t>
                              </m:r>
                              <m:r>
                                <a:rPr lang="en-CA" i="1">
                                  <a:latin typeface="Cambria Math" panose="02040503050406030204" pitchFamily="18" charset="0"/>
                                </a:rPr>
                                <m:t>𝑚𝑚</m:t>
                              </m:r>
                              <m:r>
                                <a:rPr lang="en-CA" i="1">
                                  <a:latin typeface="Cambria Math" panose="02040503050406030204" pitchFamily="18" charset="0"/>
                                </a:rPr>
                                <m:t>−305 </m:t>
                              </m:r>
                              <m:r>
                                <a:rPr lang="en-CA" i="1">
                                  <a:latin typeface="Cambria Math" panose="02040503050406030204" pitchFamily="18" charset="0"/>
                                </a:rPr>
                                <m:t>𝑚𝑚</m:t>
                              </m:r>
                            </m:e>
                          </m:d>
                        </m:num>
                        <m:den>
                          <m:r>
                            <a:rPr lang="en-CA" i="1">
                              <a:latin typeface="Cambria Math" panose="02040503050406030204" pitchFamily="18" charset="0"/>
                            </a:rPr>
                            <m:t>730 </m:t>
                          </m:r>
                          <m:r>
                            <a:rPr lang="en-CA" i="1">
                              <a:latin typeface="Cambria Math" panose="02040503050406030204" pitchFamily="18" charset="0"/>
                            </a:rPr>
                            <m:t>𝑚𝑚</m:t>
                          </m:r>
                          <m:r>
                            <a:rPr lang="en-CA" i="1">
                              <a:latin typeface="Cambria Math" panose="02040503050406030204" pitchFamily="18" charset="0"/>
                            </a:rPr>
                            <m:t>+0.5×1150 </m:t>
                          </m:r>
                          <m:r>
                            <a:rPr lang="en-CA" i="1">
                              <a:latin typeface="Cambria Math" panose="02040503050406030204" pitchFamily="18" charset="0"/>
                            </a:rPr>
                            <m:t>𝑚𝑚</m:t>
                          </m:r>
                        </m:den>
                      </m:f>
                      <m:r>
                        <a:rPr lang="en-CA" i="1">
                          <a:latin typeface="Cambria Math" panose="02040503050406030204" pitchFamily="18" charset="0"/>
                        </a:rPr>
                        <m:t>=</m:t>
                      </m:r>
                      <m:f>
                        <m:fPr>
                          <m:ctrlPr>
                            <a:rPr lang="en-CA" i="1">
                              <a:latin typeface="Cambria Math" panose="02040503050406030204" pitchFamily="18" charset="0"/>
                            </a:rPr>
                          </m:ctrlPr>
                        </m:fPr>
                        <m:num>
                          <m:r>
                            <a:rPr lang="en-CA" i="1">
                              <a:latin typeface="Cambria Math" panose="02040503050406030204" pitchFamily="18" charset="0"/>
                            </a:rPr>
                            <m:t>70 </m:t>
                          </m:r>
                          <m:r>
                            <a:rPr lang="en-CA" i="1">
                              <a:latin typeface="Cambria Math" panose="02040503050406030204" pitchFamily="18" charset="0"/>
                            </a:rPr>
                            <m:t>𝑚𝑚</m:t>
                          </m:r>
                          <m:r>
                            <a:rPr lang="en-CA" i="1">
                              <a:latin typeface="Cambria Math" panose="02040503050406030204" pitchFamily="18" charset="0"/>
                            </a:rPr>
                            <m:t>+50 </m:t>
                          </m:r>
                          <m:r>
                            <a:rPr lang="en-CA" i="1">
                              <a:latin typeface="Cambria Math" panose="02040503050406030204" pitchFamily="18" charset="0"/>
                            </a:rPr>
                            <m:t>𝑚𝑚</m:t>
                          </m:r>
                        </m:num>
                        <m:den>
                          <m:r>
                            <a:rPr lang="en-CA" i="1">
                              <a:latin typeface="Cambria Math" panose="02040503050406030204" pitchFamily="18" charset="0"/>
                            </a:rPr>
                            <m:t>2</m:t>
                          </m:r>
                        </m:den>
                      </m:f>
                      <m:r>
                        <a:rPr lang="en-CA" i="1">
                          <a:latin typeface="Cambria Math" panose="02040503050406030204" pitchFamily="18" charset="0"/>
                        </a:rPr>
                        <m:t>×0.77=</m:t>
                      </m:r>
                      <m:r>
                        <a:rPr lang="en-CA" b="1" i="1">
                          <a:latin typeface="Cambria Math" panose="02040503050406030204" pitchFamily="18" charset="0"/>
                        </a:rPr>
                        <m:t>𝟒𝟔</m:t>
                      </m:r>
                      <m:r>
                        <a:rPr lang="en-CA" b="1" i="1">
                          <a:latin typeface="Cambria Math" panose="02040503050406030204" pitchFamily="18" charset="0"/>
                        </a:rPr>
                        <m:t> </m:t>
                      </m:r>
                      <m:r>
                        <a:rPr lang="en-CA" b="1" i="1">
                          <a:latin typeface="Cambria Math" panose="02040503050406030204" pitchFamily="18" charset="0"/>
                        </a:rPr>
                        <m:t>𝒎𝒎</m:t>
                      </m:r>
                      <m:r>
                        <a:rPr lang="en-CA" b="1" i="1" smtClean="0">
                          <a:latin typeface="Cambria Math" panose="02040503050406030204" pitchFamily="18" charset="0"/>
                        </a:rPr>
                        <m:t>    </m:t>
                      </m:r>
                    </m:oMath>
                  </m:oMathPara>
                </a14:m>
                <a:endParaRPr lang="en-CA" b="1" dirty="0"/>
              </a:p>
              <a:p>
                <a:pPr marL="914400" lvl="2" indent="0">
                  <a:buNone/>
                </a:pPr>
                <a:endParaRPr lang="en-CA" dirty="0"/>
              </a:p>
            </p:txBody>
          </p:sp>
        </mc:Choice>
        <mc:Fallback xmlns="">
          <p:sp>
            <p:nvSpPr>
              <p:cNvPr id="3" name="Content Placeholder 2">
                <a:extLst>
                  <a:ext uri="{FF2B5EF4-FFF2-40B4-BE49-F238E27FC236}">
                    <a16:creationId xmlns:a16="http://schemas.microsoft.com/office/drawing/2014/main" id="{EA03BFFE-B6AA-414B-9E0C-949BD2D64874}"/>
                  </a:ext>
                </a:extLst>
              </p:cNvPr>
              <p:cNvSpPr>
                <a:spLocks noGrp="1" noRot="1" noChangeAspect="1" noMove="1" noResize="1" noEditPoints="1" noAdjustHandles="1" noChangeArrowheads="1" noChangeShapeType="1" noTextEdit="1"/>
              </p:cNvSpPr>
              <p:nvPr>
                <p:ph idx="1"/>
              </p:nvPr>
            </p:nvSpPr>
            <p:spPr>
              <a:xfrm>
                <a:off x="676275" y="908719"/>
                <a:ext cx="11182350" cy="5949281"/>
              </a:xfrm>
              <a:blipFill>
                <a:blip r:embed="rId3"/>
                <a:stretch>
                  <a:fillRect l="-763" t="-1639" r="-1145"/>
                </a:stretch>
              </a:blipFill>
            </p:spPr>
            <p:txBody>
              <a:bodyPr/>
              <a:lstStyle/>
              <a:p>
                <a:r>
                  <a:rPr lang="en-CA">
                    <a:noFill/>
                  </a:rPr>
                  <a:t> </a:t>
                </a:r>
              </a:p>
            </p:txBody>
          </p:sp>
        </mc:Fallback>
      </mc:AlternateContent>
      <p:sp>
        <p:nvSpPr>
          <p:cNvPr id="5" name="Title 4">
            <a:extLst>
              <a:ext uri="{FF2B5EF4-FFF2-40B4-BE49-F238E27FC236}">
                <a16:creationId xmlns:a16="http://schemas.microsoft.com/office/drawing/2014/main" id="{EEE9E1D2-18C3-4B3F-97B3-6081BC23F7E3}"/>
              </a:ext>
            </a:extLst>
          </p:cNvPr>
          <p:cNvSpPr txBox="1">
            <a:spLocks/>
          </p:cNvSpPr>
          <p:nvPr/>
        </p:nvSpPr>
        <p:spPr bwMode="auto">
          <a:xfrm>
            <a:off x="10296939" y="0"/>
            <a:ext cx="1895062"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Loading</a:t>
            </a:r>
          </a:p>
        </p:txBody>
      </p:sp>
    </p:spTree>
    <p:extLst>
      <p:ext uri="{BB962C8B-B14F-4D97-AF65-F5344CB8AC3E}">
        <p14:creationId xmlns:p14="http://schemas.microsoft.com/office/powerpoint/2010/main" val="231464811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2EED4D3-4A6D-4016-B5B6-F961B521CEB1}"/>
              </a:ext>
            </a:extLst>
          </p:cNvPr>
          <p:cNvSpPr txBox="1">
            <a:spLocks/>
          </p:cNvSpPr>
          <p:nvPr/>
        </p:nvSpPr>
        <p:spPr bwMode="auto">
          <a:xfrm>
            <a:off x="0" y="0"/>
            <a:ext cx="12192000" cy="1104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eaLnBrk="1" hangingPunct="1"/>
            <a:r>
              <a:rPr lang="en-US" kern="0" dirty="0">
                <a:latin typeface="+mn-lt"/>
              </a:rPr>
              <a:t>LOADS &amp; IMPOSED DEFORMATIONS</a:t>
            </a:r>
          </a:p>
        </p:txBody>
      </p:sp>
      <p:sp>
        <p:nvSpPr>
          <p:cNvPr id="3" name="Content Placeholder 2">
            <a:extLst>
              <a:ext uri="{FF2B5EF4-FFF2-40B4-BE49-F238E27FC236}">
                <a16:creationId xmlns:a16="http://schemas.microsoft.com/office/drawing/2014/main" id="{EA03BFFE-B6AA-414B-9E0C-949BD2D64874}"/>
              </a:ext>
            </a:extLst>
          </p:cNvPr>
          <p:cNvSpPr>
            <a:spLocks noGrp="1"/>
          </p:cNvSpPr>
          <p:nvPr>
            <p:ph idx="1"/>
          </p:nvPr>
        </p:nvSpPr>
        <p:spPr>
          <a:xfrm>
            <a:off x="676275" y="908719"/>
            <a:ext cx="11182350" cy="5949281"/>
          </a:xfrm>
        </p:spPr>
        <p:txBody>
          <a:bodyPr>
            <a:normAutofit/>
          </a:bodyPr>
          <a:lstStyle/>
          <a:p>
            <a:pPr>
              <a:lnSpc>
                <a:spcPct val="90000"/>
              </a:lnSpc>
              <a:spcBef>
                <a:spcPts val="10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rPr>
              <a:t>Self-Weight</a:t>
            </a:r>
            <a:r>
              <a:rPr lang="en-CA" altLang="en-US" sz="2400" dirty="0">
                <a:latin typeface="Century Gothic" panose="020B0502020202020204" pitchFamily="34" charset="0"/>
              </a:rPr>
              <a:t>		(</a:t>
            </a:r>
            <a:r>
              <a:rPr lang="el-GR" altLang="en-US" sz="2400" dirty="0">
                <a:solidFill>
                  <a:srgbClr val="0070C0"/>
                </a:solidFill>
                <a:latin typeface="Calibri" panose="020F0502020204030204" pitchFamily="34" charset="0"/>
                <a:cs typeface="Calibri" panose="020F0502020204030204" pitchFamily="34" charset="0"/>
              </a:rPr>
              <a:t>γ</a:t>
            </a:r>
            <a:r>
              <a:rPr lang="en-CA" altLang="en-US" sz="2400" baseline="-25000" dirty="0">
                <a:solidFill>
                  <a:srgbClr val="0070C0"/>
                </a:solidFill>
                <a:latin typeface="Calibri" panose="020F0502020204030204" pitchFamily="34" charset="0"/>
                <a:cs typeface="Calibri" panose="020F0502020204030204" pitchFamily="34" charset="0"/>
              </a:rPr>
              <a:t>wood</a:t>
            </a:r>
            <a:r>
              <a:rPr lang="en-CA" altLang="en-US" sz="2400" dirty="0">
                <a:solidFill>
                  <a:srgbClr val="0070C0"/>
                </a:solidFill>
                <a:latin typeface="Calibri" panose="020F0502020204030204" pitchFamily="34" charset="0"/>
                <a:cs typeface="Calibri" panose="020F0502020204030204" pitchFamily="34" charset="0"/>
              </a:rPr>
              <a:t> = 6.0 </a:t>
            </a:r>
            <a:r>
              <a:rPr lang="en-CA" altLang="en-US" sz="2400" dirty="0" err="1">
                <a:solidFill>
                  <a:srgbClr val="0070C0"/>
                </a:solidFill>
                <a:latin typeface="Calibri" panose="020F0502020204030204" pitchFamily="34" charset="0"/>
                <a:cs typeface="Calibri" panose="020F0502020204030204" pitchFamily="34" charset="0"/>
              </a:rPr>
              <a:t>kN</a:t>
            </a:r>
            <a:r>
              <a:rPr lang="en-CA" altLang="en-US" sz="2400" dirty="0">
                <a:solidFill>
                  <a:srgbClr val="0070C0"/>
                </a:solidFill>
                <a:latin typeface="Calibri" panose="020F0502020204030204" pitchFamily="34" charset="0"/>
                <a:cs typeface="Calibri" panose="020F0502020204030204" pitchFamily="34" charset="0"/>
              </a:rPr>
              <a:t>/m</a:t>
            </a:r>
            <a:r>
              <a:rPr lang="en-CA" altLang="en-US" sz="2400" baseline="30000" dirty="0">
                <a:solidFill>
                  <a:srgbClr val="0070C0"/>
                </a:solidFill>
                <a:latin typeface="Calibri" panose="020F0502020204030204" pitchFamily="34" charset="0"/>
                <a:cs typeface="Calibri" panose="020F0502020204030204" pitchFamily="34" charset="0"/>
              </a:rPr>
              <a:t>3</a:t>
            </a:r>
            <a:r>
              <a:rPr lang="en-CA" altLang="en-US" sz="2400" dirty="0">
                <a:latin typeface="Calibri" panose="020F0502020204030204" pitchFamily="34" charset="0"/>
                <a:cs typeface="Calibri" panose="020F0502020204030204" pitchFamily="34" charset="0"/>
              </a:rPr>
              <a:t>)</a:t>
            </a:r>
          </a:p>
          <a:p>
            <a:pPr>
              <a:lnSpc>
                <a:spcPct val="90000"/>
              </a:lnSpc>
              <a:spcBef>
                <a:spcPts val="10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cs typeface="Calibri" panose="020F0502020204030204" pitchFamily="34" charset="0"/>
              </a:rPr>
              <a:t>Superimposed Dead Load</a:t>
            </a:r>
          </a:p>
          <a:p>
            <a:pPr lvl="1">
              <a:lnSpc>
                <a:spcPct val="90000"/>
              </a:lnSpc>
              <a:spcBef>
                <a:spcPts val="500"/>
              </a:spcBef>
              <a:buFont typeface="Arial" panose="020B0604020202020204" pitchFamily="34" charset="0"/>
              <a:buChar char="•"/>
            </a:pPr>
            <a:r>
              <a:rPr lang="en-CA" altLang="en-US" sz="2400" dirty="0">
                <a:solidFill>
                  <a:schemeClr val="tx1">
                    <a:lumMod val="85000"/>
                    <a:lumOff val="15000"/>
                  </a:schemeClr>
                </a:solidFill>
                <a:latin typeface="Century Gothic" panose="020B0502020202020204" pitchFamily="34" charset="0"/>
                <a:cs typeface="Calibri" panose="020F0502020204030204" pitchFamily="34" charset="0"/>
              </a:rPr>
              <a:t>Wearing surface</a:t>
            </a:r>
            <a:r>
              <a:rPr lang="en-CA" altLang="en-US" sz="2400" dirty="0">
                <a:latin typeface="Century Gothic" panose="020B0502020202020204" pitchFamily="34" charset="0"/>
                <a:cs typeface="Calibri" panose="020F0502020204030204" pitchFamily="34" charset="0"/>
              </a:rPr>
              <a:t>	</a:t>
            </a:r>
            <a:r>
              <a:rPr lang="en-CA" altLang="en-US" sz="2400" dirty="0">
                <a:latin typeface="Century Gothic" panose="020B0502020202020204" pitchFamily="34" charset="0"/>
              </a:rPr>
              <a:t>(</a:t>
            </a:r>
            <a:r>
              <a:rPr lang="el-GR" altLang="en-US" sz="2400" dirty="0">
                <a:solidFill>
                  <a:srgbClr val="0070C0"/>
                </a:solidFill>
                <a:latin typeface="Calibri" panose="020F0502020204030204" pitchFamily="34" charset="0"/>
                <a:cs typeface="Calibri" panose="020F0502020204030204" pitchFamily="34" charset="0"/>
              </a:rPr>
              <a:t>γ</a:t>
            </a:r>
            <a:r>
              <a:rPr lang="en-CA" altLang="en-US" sz="2400" baseline="-25000" dirty="0">
                <a:solidFill>
                  <a:srgbClr val="0070C0"/>
                </a:solidFill>
                <a:latin typeface="Calibri" panose="020F0502020204030204" pitchFamily="34" charset="0"/>
                <a:cs typeface="Calibri" panose="020F0502020204030204" pitchFamily="34" charset="0"/>
              </a:rPr>
              <a:t>asphalt</a:t>
            </a:r>
            <a:r>
              <a:rPr lang="en-CA" altLang="en-US" sz="2400" dirty="0">
                <a:solidFill>
                  <a:srgbClr val="0070C0"/>
                </a:solidFill>
                <a:latin typeface="Calibri" panose="020F0502020204030204" pitchFamily="34" charset="0"/>
                <a:cs typeface="Calibri" panose="020F0502020204030204" pitchFamily="34" charset="0"/>
              </a:rPr>
              <a:t> = 23.5 kN/m</a:t>
            </a:r>
            <a:r>
              <a:rPr lang="en-CA" altLang="en-US" sz="2400" baseline="30000" dirty="0">
                <a:solidFill>
                  <a:srgbClr val="0070C0"/>
                </a:solidFill>
                <a:latin typeface="Calibri" panose="020F0502020204030204" pitchFamily="34" charset="0"/>
                <a:cs typeface="Calibri" panose="020F0502020204030204" pitchFamily="34" charset="0"/>
              </a:rPr>
              <a:t>3</a:t>
            </a:r>
            <a:r>
              <a:rPr lang="en-CA" altLang="en-US" sz="2400" dirty="0">
                <a:latin typeface="Calibri" panose="020F0502020204030204" pitchFamily="34" charset="0"/>
                <a:cs typeface="Calibri" panose="020F0502020204030204" pitchFamily="34" charset="0"/>
              </a:rPr>
              <a:t>)</a:t>
            </a:r>
          </a:p>
          <a:p>
            <a:pPr lvl="1"/>
            <a:r>
              <a:rPr lang="en-CA" altLang="en-US" dirty="0">
                <a:solidFill>
                  <a:schemeClr val="tx1">
                    <a:lumMod val="85000"/>
                    <a:lumOff val="15000"/>
                  </a:schemeClr>
                </a:solidFill>
                <a:latin typeface="Century Gothic" panose="020B0502020202020204" pitchFamily="34" charset="0"/>
                <a:cs typeface="Calibri" panose="020F0502020204030204" pitchFamily="34" charset="0"/>
              </a:rPr>
              <a:t>Barriers</a:t>
            </a:r>
            <a:r>
              <a:rPr lang="en-CA" altLang="en-US" dirty="0">
                <a:solidFill>
                  <a:schemeClr val="tx1">
                    <a:lumMod val="85000"/>
                    <a:lumOff val="15000"/>
                  </a:schemeClr>
                </a:solidFill>
                <a:latin typeface="Calibri" panose="020F0502020204030204" pitchFamily="34" charset="0"/>
                <a:cs typeface="Calibri" panose="020F0502020204030204" pitchFamily="34" charset="0"/>
              </a:rPr>
              <a:t>	</a:t>
            </a:r>
            <a:r>
              <a:rPr lang="en-CA" altLang="en-US" dirty="0">
                <a:latin typeface="Calibri" panose="020F0502020204030204" pitchFamily="34" charset="0"/>
                <a:cs typeface="Calibri" panose="020F0502020204030204" pitchFamily="34" charset="0"/>
              </a:rPr>
              <a:t>		</a:t>
            </a:r>
            <a:r>
              <a:rPr lang="en-CA" altLang="en-US" dirty="0">
                <a:latin typeface="Century Gothic" panose="020B0502020202020204" pitchFamily="34" charset="0"/>
              </a:rPr>
              <a:t>(</a:t>
            </a:r>
            <a:r>
              <a:rPr lang="el-GR" altLang="en-US" dirty="0">
                <a:solidFill>
                  <a:srgbClr val="0070C0"/>
                </a:solidFill>
                <a:latin typeface="Calibri" panose="020F0502020204030204" pitchFamily="34" charset="0"/>
                <a:cs typeface="Calibri" panose="020F0502020204030204" pitchFamily="34" charset="0"/>
              </a:rPr>
              <a:t>ω</a:t>
            </a:r>
            <a:r>
              <a:rPr lang="en-CA" altLang="en-US" baseline="-25000" dirty="0">
                <a:solidFill>
                  <a:srgbClr val="0070C0"/>
                </a:solidFill>
                <a:latin typeface="Calibri" panose="020F0502020204030204" pitchFamily="34" charset="0"/>
                <a:cs typeface="Calibri" panose="020F0502020204030204" pitchFamily="34" charset="0"/>
              </a:rPr>
              <a:t>barrier</a:t>
            </a:r>
            <a:r>
              <a:rPr lang="en-CA" altLang="en-US" dirty="0">
                <a:solidFill>
                  <a:srgbClr val="0070C0"/>
                </a:solidFill>
                <a:latin typeface="Calibri" panose="020F0502020204030204" pitchFamily="34" charset="0"/>
                <a:cs typeface="Calibri" panose="020F0502020204030204" pitchFamily="34" charset="0"/>
              </a:rPr>
              <a:t> = 1.3 kN/m</a:t>
            </a:r>
            <a:r>
              <a:rPr lang="en-CA" altLang="en-US" dirty="0">
                <a:latin typeface="Calibri" panose="020F0502020204030204" pitchFamily="34" charset="0"/>
                <a:cs typeface="Calibri" panose="020F0502020204030204" pitchFamily="34" charset="0"/>
              </a:rPr>
              <a:t>)</a:t>
            </a:r>
          </a:p>
        </p:txBody>
      </p:sp>
      <p:sp>
        <p:nvSpPr>
          <p:cNvPr id="5" name="Title 4">
            <a:extLst>
              <a:ext uri="{FF2B5EF4-FFF2-40B4-BE49-F238E27FC236}">
                <a16:creationId xmlns:a16="http://schemas.microsoft.com/office/drawing/2014/main" id="{10130F48-B4D4-4E9D-A029-CB35B1B79CB3}"/>
              </a:ext>
            </a:extLst>
          </p:cNvPr>
          <p:cNvSpPr txBox="1">
            <a:spLocks/>
          </p:cNvSpPr>
          <p:nvPr/>
        </p:nvSpPr>
        <p:spPr bwMode="auto">
          <a:xfrm>
            <a:off x="10296939" y="0"/>
            <a:ext cx="1895062" cy="541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2D86C7"/>
                </a:solidFill>
                <a:latin typeface="+mj-lt"/>
                <a:ea typeface="+mj-ea"/>
                <a:cs typeface="+mj-cs"/>
              </a:defRPr>
            </a:lvl1pPr>
            <a:lvl2pPr algn="ctr" rtl="0" fontAlgn="base">
              <a:spcBef>
                <a:spcPct val="0"/>
              </a:spcBef>
              <a:spcAft>
                <a:spcPct val="0"/>
              </a:spcAft>
              <a:defRPr sz="4400">
                <a:solidFill>
                  <a:srgbClr val="2D86C7"/>
                </a:solidFill>
                <a:latin typeface="Rockwell" pitchFamily="84" charset="0"/>
                <a:ea typeface="ＭＳ Ｐゴシック" pitchFamily="34" charset="-128"/>
              </a:defRPr>
            </a:lvl2pPr>
            <a:lvl3pPr algn="ctr" rtl="0" fontAlgn="base">
              <a:spcBef>
                <a:spcPct val="0"/>
              </a:spcBef>
              <a:spcAft>
                <a:spcPct val="0"/>
              </a:spcAft>
              <a:defRPr sz="4400">
                <a:solidFill>
                  <a:srgbClr val="2D86C7"/>
                </a:solidFill>
                <a:latin typeface="Rockwell" pitchFamily="84" charset="0"/>
                <a:ea typeface="ＭＳ Ｐゴシック" pitchFamily="34" charset="-128"/>
              </a:defRPr>
            </a:lvl3pPr>
            <a:lvl4pPr algn="ctr" rtl="0" fontAlgn="base">
              <a:spcBef>
                <a:spcPct val="0"/>
              </a:spcBef>
              <a:spcAft>
                <a:spcPct val="0"/>
              </a:spcAft>
              <a:defRPr sz="4400">
                <a:solidFill>
                  <a:srgbClr val="2D86C7"/>
                </a:solidFill>
                <a:latin typeface="Rockwell" pitchFamily="84" charset="0"/>
                <a:ea typeface="ＭＳ Ｐゴシック" pitchFamily="34" charset="-128"/>
              </a:defRPr>
            </a:lvl4pPr>
            <a:lvl5pPr algn="ctr" rtl="0" fontAlgn="base">
              <a:spcBef>
                <a:spcPct val="0"/>
              </a:spcBef>
              <a:spcAft>
                <a:spcPct val="0"/>
              </a:spcAft>
              <a:defRPr sz="4400">
                <a:solidFill>
                  <a:srgbClr val="2D86C7"/>
                </a:solidFill>
                <a:latin typeface="Rockwell" pitchFamily="84" charset="0"/>
                <a:ea typeface="ＭＳ Ｐゴシック" pitchFamily="34" charset="-128"/>
              </a:defRPr>
            </a:lvl5pPr>
            <a:lvl6pPr marL="457200" algn="ctr" rtl="0" fontAlgn="base">
              <a:spcBef>
                <a:spcPct val="0"/>
              </a:spcBef>
              <a:spcAft>
                <a:spcPct val="0"/>
              </a:spcAft>
              <a:defRPr sz="4400">
                <a:solidFill>
                  <a:srgbClr val="2D86C7"/>
                </a:solidFill>
                <a:latin typeface="Rockwell" pitchFamily="84" charset="0"/>
                <a:ea typeface="ＭＳ Ｐゴシック" pitchFamily="34" charset="-128"/>
              </a:defRPr>
            </a:lvl6pPr>
            <a:lvl7pPr marL="914400" algn="ctr" rtl="0" fontAlgn="base">
              <a:spcBef>
                <a:spcPct val="0"/>
              </a:spcBef>
              <a:spcAft>
                <a:spcPct val="0"/>
              </a:spcAft>
              <a:defRPr sz="4400">
                <a:solidFill>
                  <a:srgbClr val="2D86C7"/>
                </a:solidFill>
                <a:latin typeface="Rockwell" pitchFamily="84" charset="0"/>
                <a:ea typeface="ＭＳ Ｐゴシック" pitchFamily="34" charset="-128"/>
              </a:defRPr>
            </a:lvl7pPr>
            <a:lvl8pPr marL="1371600" algn="ctr" rtl="0" fontAlgn="base">
              <a:spcBef>
                <a:spcPct val="0"/>
              </a:spcBef>
              <a:spcAft>
                <a:spcPct val="0"/>
              </a:spcAft>
              <a:defRPr sz="4400">
                <a:solidFill>
                  <a:srgbClr val="2D86C7"/>
                </a:solidFill>
                <a:latin typeface="Rockwell" pitchFamily="84" charset="0"/>
                <a:ea typeface="ＭＳ Ｐゴシック" pitchFamily="34" charset="-128"/>
              </a:defRPr>
            </a:lvl8pPr>
            <a:lvl9pPr marL="1828800" algn="ctr" rtl="0" fontAlgn="base">
              <a:spcBef>
                <a:spcPct val="0"/>
              </a:spcBef>
              <a:spcAft>
                <a:spcPct val="0"/>
              </a:spcAft>
              <a:defRPr sz="4400">
                <a:solidFill>
                  <a:srgbClr val="2D86C7"/>
                </a:solidFill>
                <a:latin typeface="Rockwell" pitchFamily="84" charset="0"/>
                <a:ea typeface="ＭＳ Ｐゴシック" pitchFamily="34" charset="-128"/>
              </a:defRPr>
            </a:lvl9pPr>
          </a:lstStyle>
          <a:p>
            <a:pPr algn="l" eaLnBrk="1" hangingPunct="1"/>
            <a:r>
              <a:rPr lang="en-US" sz="1600" kern="0" dirty="0">
                <a:latin typeface="+mn-lt"/>
              </a:rPr>
              <a:t>Design Example</a:t>
            </a:r>
          </a:p>
          <a:p>
            <a:pPr algn="l" eaLnBrk="1" hangingPunct="1"/>
            <a:r>
              <a:rPr lang="en-US" sz="1600" kern="0" dirty="0">
                <a:latin typeface="+mn-lt"/>
              </a:rPr>
              <a:t>Loading</a:t>
            </a:r>
          </a:p>
        </p:txBody>
      </p:sp>
    </p:spTree>
    <p:extLst>
      <p:ext uri="{BB962C8B-B14F-4D97-AF65-F5344CB8AC3E}">
        <p14:creationId xmlns:p14="http://schemas.microsoft.com/office/powerpoint/2010/main" val="6705216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6D56DC1492CF64F9CB9F0283E06F62F" ma:contentTypeVersion="19" ma:contentTypeDescription="Create a new document." ma:contentTypeScope="" ma:versionID="d59b4c3ce6dcb2f1eac3e6989884751e">
  <xsd:schema xmlns:xsd="http://www.w3.org/2001/XMLSchema" xmlns:xs="http://www.w3.org/2001/XMLSchema" xmlns:p="http://schemas.microsoft.com/office/2006/metadata/properties" xmlns:ns2="05b89403-8670-4c8a-a68b-beee026a3835" xmlns:ns3="216991cb-7b70-410c-8842-c0e7fbae0f64" targetNamespace="http://schemas.microsoft.com/office/2006/metadata/properties" ma:root="true" ma:fieldsID="a0e87505b64e39be177ace61bbc03164" ns2:_="" ns3:_="">
    <xsd:import namespace="05b89403-8670-4c8a-a68b-beee026a3835"/>
    <xsd:import namespace="216991cb-7b70-410c-8842-c0e7fbae0f6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b89403-8670-4c8a-a68b-beee026a383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bb745ca-1c30-4b00-a226-317ec975d38c}" ma:internalName="TaxCatchAll" ma:showField="CatchAllData" ma:web="05b89403-8670-4c8a-a68b-beee026a383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16991cb-7b70-410c-8842-c0e7fbae0f6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a03b80b-8175-4c13-af67-3d8e268027a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5b89403-8670-4c8a-a68b-beee026a3835" xsi:nil="true"/>
    <lcf76f155ced4ddcb4097134ff3c332f xmlns="216991cb-7b70-410c-8842-c0e7fbae0f6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0618A57-1B76-449B-A513-387B120A17AB}">
  <ds:schemaRefs>
    <ds:schemaRef ds:uri="http://schemas.microsoft.com/sharepoint/v3/contenttype/forms"/>
  </ds:schemaRefs>
</ds:datastoreItem>
</file>

<file path=customXml/itemProps2.xml><?xml version="1.0" encoding="utf-8"?>
<ds:datastoreItem xmlns:ds="http://schemas.openxmlformats.org/officeDocument/2006/customXml" ds:itemID="{96AC7034-A6CA-4A10-BF26-59C4BA07775C}"/>
</file>

<file path=customXml/itemProps3.xml><?xml version="1.0" encoding="utf-8"?>
<ds:datastoreItem xmlns:ds="http://schemas.openxmlformats.org/officeDocument/2006/customXml" ds:itemID="{F2954EDC-08BB-4307-B58A-7611A48C492B}">
  <ds:schemaRefs>
    <ds:schemaRef ds:uri="http://schemas.microsoft.com/office/2006/metadata/properties"/>
    <ds:schemaRef ds:uri="http://schemas.microsoft.com/office/infopath/2007/PartnerControls"/>
    <ds:schemaRef ds:uri="a89ee031-05cf-4bbf-85ae-57687bb21f27"/>
    <ds:schemaRef ds:uri="1ac7176c-336d-4954-9829-78a93f31331f"/>
  </ds:schemaRefs>
</ds:datastoreItem>
</file>

<file path=docProps/app.xml><?xml version="1.0" encoding="utf-8"?>
<Properties xmlns="http://schemas.openxmlformats.org/officeDocument/2006/extended-properties" xmlns:vt="http://schemas.openxmlformats.org/officeDocument/2006/docPropsVTypes">
  <TotalTime>10987</TotalTime>
  <Words>22182</Words>
  <Application>Microsoft Office PowerPoint</Application>
  <PresentationFormat>Widescreen</PresentationFormat>
  <Paragraphs>2656</Paragraphs>
  <Slides>206</Slides>
  <Notes>206</Notes>
  <HiddenSlides>0</HiddenSlides>
  <MMClips>0</MMClips>
  <ScaleCrop>false</ScaleCrop>
  <HeadingPairs>
    <vt:vector size="4" baseType="variant">
      <vt:variant>
        <vt:lpstr>Theme</vt:lpstr>
      </vt:variant>
      <vt:variant>
        <vt:i4>1</vt:i4>
      </vt:variant>
      <vt:variant>
        <vt:lpstr>Slide Titles</vt:lpstr>
      </vt:variant>
      <vt:variant>
        <vt:i4>206</vt:i4>
      </vt:variant>
    </vt:vector>
  </HeadingPairs>
  <TitlesOfParts>
    <vt:vector size="20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Reed Kelterborn</dc:creator>
  <cp:lastModifiedBy>Reed Kelterborn</cp:lastModifiedBy>
  <cp:revision>142</cp:revision>
  <dcterms:created xsi:type="dcterms:W3CDTF">2019-06-05T18:19:44Z</dcterms:created>
  <dcterms:modified xsi:type="dcterms:W3CDTF">2025-08-28T22:43:59Z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0x010100B6D56DC1492CF64F9CB9F0283E06F62F</vt:lpwstr>
  </property>
  <property fmtid="{D5CDD505-2E9C-101B-9397-08002B2CF9AE}" pid="3" name="MediaServiceImageTags">
    <vt:lpwstr/>
  </property>
</Properties>
</file>