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3"/>
  </p:notesMasterIdLst>
  <p:sldIdLst>
    <p:sldId id="257" r:id="rId4"/>
    <p:sldId id="258" r:id="rId5"/>
    <p:sldId id="259" r:id="rId6"/>
    <p:sldId id="292" r:id="rId7"/>
    <p:sldId id="291" r:id="rId8"/>
    <p:sldId id="288" r:id="rId9"/>
    <p:sldId id="286" r:id="rId10"/>
    <p:sldId id="287" r:id="rId11"/>
    <p:sldId id="296" r:id="rId12"/>
    <p:sldId id="261" r:id="rId13"/>
    <p:sldId id="302" r:id="rId14"/>
    <p:sldId id="262" r:id="rId15"/>
    <p:sldId id="271" r:id="rId16"/>
    <p:sldId id="300" r:id="rId17"/>
    <p:sldId id="260" r:id="rId18"/>
    <p:sldId id="280" r:id="rId19"/>
    <p:sldId id="290" r:id="rId20"/>
    <p:sldId id="267" r:id="rId21"/>
    <p:sldId id="285" r:id="rId22"/>
    <p:sldId id="264" r:id="rId23"/>
    <p:sldId id="294" r:id="rId24"/>
    <p:sldId id="270" r:id="rId25"/>
    <p:sldId id="274" r:id="rId26"/>
    <p:sldId id="272" r:id="rId27"/>
    <p:sldId id="298" r:id="rId28"/>
    <p:sldId id="275" r:id="rId29"/>
    <p:sldId id="299" r:id="rId30"/>
    <p:sldId id="295"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086B79-5AC4-49B2-ADDE-78DB79D40013}">
          <p14:sldIdLst>
            <p14:sldId id="257"/>
          </p14:sldIdLst>
        </p14:section>
        <p14:section name="Introduction" id="{B4684D95-922F-4E7D-A2F5-9B72F7B81EF0}">
          <p14:sldIdLst>
            <p14:sldId id="258"/>
            <p14:sldId id="259"/>
            <p14:sldId id="292"/>
            <p14:sldId id="291"/>
            <p14:sldId id="288"/>
            <p14:sldId id="286"/>
            <p14:sldId id="287"/>
            <p14:sldId id="296"/>
          </p14:sldIdLst>
        </p14:section>
        <p14:section name="Laws and Regulations" id="{DCDFBA30-FA53-4E66-952C-5397A7BAD838}">
          <p14:sldIdLst>
            <p14:sldId id="261"/>
            <p14:sldId id="302"/>
            <p14:sldId id="262"/>
          </p14:sldIdLst>
        </p14:section>
        <p14:section name="Old Growth Forests" id="{50A1A68C-F5BA-4AB1-B2E1-E529D663C8F3}">
          <p14:sldIdLst>
            <p14:sldId id="271"/>
            <p14:sldId id="300"/>
          </p14:sldIdLst>
        </p14:section>
        <p14:section name="Sustainable Forest Mgmt." id="{3EBAB403-6D1A-4B73-8A01-A8E366F4F3FE}">
          <p14:sldIdLst>
            <p14:sldId id="260"/>
            <p14:sldId id="280"/>
            <p14:sldId id="290"/>
          </p14:sldIdLst>
        </p14:section>
        <p14:section name="Certification" id="{DDA73CDD-AF0A-4BEE-8E44-4C64AA9D17B6}">
          <p14:sldIdLst>
            <p14:sldId id="267"/>
            <p14:sldId id="285"/>
          </p14:sldIdLst>
        </p14:section>
        <p14:section name="Fire, Insect, Disease" id="{DEFC4349-9D20-49DB-9E96-9EA06E37B435}">
          <p14:sldIdLst>
            <p14:sldId id="264"/>
            <p14:sldId id="294"/>
          </p14:sldIdLst>
        </p14:section>
        <p14:section name="Carbon Capture" id="{530089D0-5821-4829-8D0C-A37E7FB43E0D}">
          <p14:sldIdLst>
            <p14:sldId id="270"/>
            <p14:sldId id="274"/>
          </p14:sldIdLst>
        </p14:section>
        <p14:section name="Indigenous Partnerships" id="{D99A37D2-90B7-4BD0-A11E-E21B9F685DE0}">
          <p14:sldIdLst>
            <p14:sldId id="272"/>
            <p14:sldId id="298"/>
          </p14:sldIdLst>
        </p14:section>
        <p14:section name="Wood Sustainability" id="{C6ABB1FB-0E5D-4BB5-98D8-A74C1F235E52}">
          <p14:sldIdLst>
            <p14:sldId id="275"/>
            <p14:sldId id="299"/>
          </p14:sldIdLst>
        </p14:section>
        <p14:section name="Mass Timber" id="{15A39FE1-5266-43BD-9BC4-E24338F3DE5C}">
          <p14:sldIdLst>
            <p14:sldId id="295"/>
            <p14:sldId id="30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5E83CA-170A-114B-4F54-2CF0373FD478}" name="Shan Shukla" initials="SS" userId="Shan Shukla" providerId="None"/>
  <p188:author id="{804505FB-F7B7-9990-A904-5B314FEA3C12}" name="Monique Dosanjh" initials="MD" userId="Monique Dosanjh"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4284"/>
    <a:srgbClr val="F7932D"/>
    <a:srgbClr val="D2D2D2"/>
    <a:srgbClr val="547F3A"/>
    <a:srgbClr val="27A449"/>
    <a:srgbClr val="F7942E"/>
    <a:srgbClr val="6A2D7A"/>
    <a:srgbClr val="C01E5F"/>
    <a:srgbClr val="078141"/>
    <a:srgbClr val="F1B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BD305-682C-4784-A3EC-06B4EFF965B8}" v="4" dt="2022-08-11T20:29:02.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6" autoAdjust="0"/>
    <p:restoredTop sz="85782" autoAdjust="0"/>
  </p:normalViewPr>
  <p:slideViewPr>
    <p:cSldViewPr snapToGrid="0">
      <p:cViewPr varScale="1">
        <p:scale>
          <a:sx n="94" d="100"/>
          <a:sy n="94" d="100"/>
        </p:scale>
        <p:origin x="14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Global Forest Certification (millions of ha.)</c:v>
                </c:pt>
              </c:strCache>
            </c:strRef>
          </c:tx>
          <c:spPr>
            <a:ln w="38100"/>
          </c:spPr>
          <c:dPt>
            <c:idx val="0"/>
            <c:bubble3D val="0"/>
            <c:spPr>
              <a:solidFill>
                <a:srgbClr val="844284"/>
              </a:solidFill>
              <a:ln w="38100">
                <a:solidFill>
                  <a:schemeClr val="lt1"/>
                </a:solidFill>
              </a:ln>
              <a:effectLst/>
            </c:spPr>
            <c:extLst>
              <c:ext xmlns:c16="http://schemas.microsoft.com/office/drawing/2014/chart" uri="{C3380CC4-5D6E-409C-BE32-E72D297353CC}">
                <c16:uniqueId val="{00000002-5466-48C2-9586-F584BFF89FB4}"/>
              </c:ext>
            </c:extLst>
          </c:dPt>
          <c:dPt>
            <c:idx val="1"/>
            <c:bubble3D val="0"/>
            <c:spPr>
              <a:solidFill>
                <a:srgbClr val="F7932D"/>
              </a:solidFill>
              <a:ln w="38100">
                <a:solidFill>
                  <a:schemeClr val="lt1"/>
                </a:solidFill>
              </a:ln>
              <a:effectLst/>
            </c:spPr>
            <c:extLst>
              <c:ext xmlns:c16="http://schemas.microsoft.com/office/drawing/2014/chart" uri="{C3380CC4-5D6E-409C-BE32-E72D297353CC}">
                <c16:uniqueId val="{00000003-5466-48C2-9586-F584BFF89FB4}"/>
              </c:ext>
            </c:extLst>
          </c:dPt>
          <c:dPt>
            <c:idx val="2"/>
            <c:bubble3D val="0"/>
            <c:spPr>
              <a:solidFill>
                <a:srgbClr val="D2D2D2"/>
              </a:solidFill>
              <a:ln w="38100">
                <a:solidFill>
                  <a:schemeClr val="lt1"/>
                </a:solidFill>
              </a:ln>
              <a:effectLst/>
            </c:spPr>
            <c:extLst>
              <c:ext xmlns:c16="http://schemas.microsoft.com/office/drawing/2014/chart" uri="{C3380CC4-5D6E-409C-BE32-E72D297353CC}">
                <c16:uniqueId val="{00000004-5466-48C2-9586-F584BFF89FB4}"/>
              </c:ext>
            </c:extLst>
          </c:dPt>
          <c:cat>
            <c:strRef>
              <c:f>Sheet1!$A$2:$A$4</c:f>
              <c:strCache>
                <c:ptCount val="3"/>
                <c:pt idx="0">
                  <c:v>FSC</c:v>
                </c:pt>
                <c:pt idx="1">
                  <c:v>SFI</c:v>
                </c:pt>
                <c:pt idx="2">
                  <c:v>Other</c:v>
                </c:pt>
              </c:strCache>
            </c:strRef>
          </c:cat>
          <c:val>
            <c:numRef>
              <c:f>Sheet1!$B$2:$B$4</c:f>
              <c:numCache>
                <c:formatCode>General</c:formatCode>
                <c:ptCount val="3"/>
                <c:pt idx="0">
                  <c:v>220</c:v>
                </c:pt>
                <c:pt idx="1">
                  <c:v>150</c:v>
                </c:pt>
                <c:pt idx="2">
                  <c:v>86</c:v>
                </c:pt>
              </c:numCache>
            </c:numRef>
          </c:val>
          <c:extLst>
            <c:ext xmlns:c16="http://schemas.microsoft.com/office/drawing/2014/chart" uri="{C3380CC4-5D6E-409C-BE32-E72D297353CC}">
              <c16:uniqueId val="{00000000-5466-48C2-9586-F584BFF89FB4}"/>
            </c:ext>
          </c:extLst>
        </c:ser>
        <c:dLbls>
          <c:showLegendKey val="0"/>
          <c:showVal val="0"/>
          <c:showCatName val="0"/>
          <c:showSerName val="0"/>
          <c:showPercent val="0"/>
          <c:showBubbleSize val="0"/>
          <c:showLeaderLines val="1"/>
        </c:dLbls>
        <c:firstSliceAng val="0"/>
        <c:holeSize val="60"/>
      </c:doughnutChart>
      <c:spPr>
        <a:noFill/>
        <a:ln w="44450">
          <a:solidFill>
            <a:schemeClr val="l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Harvest vs. Insect and Fire, 2018</c:v>
                </c:pt>
              </c:strCache>
            </c:strRef>
          </c:tx>
          <c:dPt>
            <c:idx val="0"/>
            <c:bubble3D val="0"/>
            <c:spPr>
              <a:solidFill>
                <a:srgbClr val="844284"/>
              </a:solidFill>
              <a:ln w="38100">
                <a:solidFill>
                  <a:schemeClr val="lt1"/>
                </a:solidFill>
              </a:ln>
              <a:effectLst/>
            </c:spPr>
            <c:extLst>
              <c:ext xmlns:c16="http://schemas.microsoft.com/office/drawing/2014/chart" uri="{C3380CC4-5D6E-409C-BE32-E72D297353CC}">
                <c16:uniqueId val="{00000002-585C-4BCE-A347-35281865FFD7}"/>
              </c:ext>
            </c:extLst>
          </c:dPt>
          <c:dPt>
            <c:idx val="1"/>
            <c:bubble3D val="0"/>
            <c:spPr>
              <a:solidFill>
                <a:srgbClr val="844284"/>
              </a:solidFill>
              <a:ln w="38100">
                <a:solidFill>
                  <a:schemeClr val="lt1"/>
                </a:solidFill>
              </a:ln>
              <a:effectLst/>
            </c:spPr>
            <c:extLst>
              <c:ext xmlns:c16="http://schemas.microsoft.com/office/drawing/2014/chart" uri="{C3380CC4-5D6E-409C-BE32-E72D297353CC}">
                <c16:uniqueId val="{00000004-585C-4BCE-A347-35281865FFD7}"/>
              </c:ext>
            </c:extLst>
          </c:dPt>
          <c:dPt>
            <c:idx val="2"/>
            <c:bubble3D val="0"/>
            <c:spPr>
              <a:solidFill>
                <a:srgbClr val="27A449"/>
              </a:solidFill>
              <a:ln w="38100">
                <a:solidFill>
                  <a:schemeClr val="lt1"/>
                </a:solidFill>
              </a:ln>
              <a:effectLst/>
            </c:spPr>
            <c:extLst>
              <c:ext xmlns:c16="http://schemas.microsoft.com/office/drawing/2014/chart" uri="{C3380CC4-5D6E-409C-BE32-E72D297353CC}">
                <c16:uniqueId val="{00000003-585C-4BCE-A347-35281865FF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61-465D-9398-794A06C0451F}"/>
              </c:ext>
            </c:extLst>
          </c:dPt>
          <c:cat>
            <c:strRef>
              <c:f>Sheet1!$A$2:$A$5</c:f>
              <c:strCache>
                <c:ptCount val="3"/>
                <c:pt idx="1">
                  <c:v>WILDFIRE &amp; INSECT</c:v>
                </c:pt>
                <c:pt idx="2">
                  <c:v>HARVEST</c:v>
                </c:pt>
              </c:strCache>
            </c:strRef>
          </c:cat>
          <c:val>
            <c:numRef>
              <c:f>Sheet1!$B$2:$B$5</c:f>
              <c:numCache>
                <c:formatCode>General</c:formatCode>
                <c:ptCount val="4"/>
                <c:pt idx="1">
                  <c:v>17.600000000000001</c:v>
                </c:pt>
                <c:pt idx="2">
                  <c:v>0.74</c:v>
                </c:pt>
              </c:numCache>
            </c:numRef>
          </c:val>
          <c:extLst>
            <c:ext xmlns:c16="http://schemas.microsoft.com/office/drawing/2014/chart" uri="{C3380CC4-5D6E-409C-BE32-E72D297353CC}">
              <c16:uniqueId val="{00000000-585C-4BCE-A347-35281865FFD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E6517-CBA0-4F99-AE02-A6A676A4A2E1}" type="datetimeFigureOut">
              <a:rPr lang="en-CA" smtClean="0"/>
              <a:t>2022-08-19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FEA54-B55B-4536-B7E2-683745DE6E66}" type="slidenum">
              <a:rPr lang="en-CA" smtClean="0"/>
              <a:t>‹#›</a:t>
            </a:fld>
            <a:endParaRPr lang="en-CA"/>
          </a:p>
        </p:txBody>
      </p:sp>
    </p:spTree>
    <p:extLst>
      <p:ext uri="{BB962C8B-B14F-4D97-AF65-F5344CB8AC3E}">
        <p14:creationId xmlns:p14="http://schemas.microsoft.com/office/powerpoint/2010/main" val="262869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rcan.gc.ca/our-natural-resources/forests/sustainable-forest-management/forest-land-ownership/1749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rcan.gc.ca/science-data/science-research/earth-sciences/earth-sciences-resources/earth-sciences-federal-programs/roles-responsibilities-governments-natural-resources/8882"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rcan.gc.ca/our-natural-resources/forests/sustainable-forest-management/canadas-forest-laws/legality-and-sustainability/13303" TargetMode="External"/><Relationship Id="rId4" Type="http://schemas.openxmlformats.org/officeDocument/2006/relationships/hyperlink" Target="https://www.nrcan.gc.ca/our-natural-resources/forests/sustainable-forest-management/canadas-forest-laws/1749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rcan.gc.ca/science-data/science-research/earth-sciences/earth-sciences-resources/earth-sciences-federal-programs/roles-responsibilities-governments-natural-resources/888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rcan.gc.ca/our-natural-resources/forests/sustainable-forest-management/canadas-forest-laws/17497"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suerossi.com/" TargetMode="External"/><Relationship Id="rId3" Type="http://schemas.openxmlformats.org/officeDocument/2006/relationships/hyperlink" Target="https://www.cbc.ca/news/canada/british-columbia/injunction-reinstated-against-fairy-creek-protesters-1.6328496" TargetMode="External"/><Relationship Id="rId7" Type="http://schemas.openxmlformats.org/officeDocument/2006/relationships/hyperlink" Target="https://www.greenpeace.org/canada/en/story/47068/saving-fairy-creek-and-why-ancient-forests-are-worth-more-standin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greenpeace.org/canada/en/story/47756/how-old-growth-forests-keep-falling-on-b-c-premier-john-horgans-watch/" TargetMode="External"/><Relationship Id="rId5" Type="http://schemas.openxmlformats.org/officeDocument/2006/relationships/hyperlink" Target="https://www.vicnews.com/news/second-judge-to-consider-stay-application-of-old-growth-logging-protesters-in-b-c/" TargetMode="External"/><Relationship Id="rId4" Type="http://schemas.openxmlformats.org/officeDocument/2006/relationships/hyperlink" Target="https://www2.gov.bc.ca/gov/content/industry/forestry/managing-our-forest-resources/old-growth-forest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38/nature11148" TargetMode="External"/><Relationship Id="rId7" Type="http://schemas.openxmlformats.org/officeDocument/2006/relationships/hyperlink" Target="https://www.wcscanada.org/Staff-all/ProjectId/631.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rcan.gc.ca/our-natural-resources/forests/sustainable-forest-management/conservation-and-protection-canadas-forests/17501" TargetMode="External"/><Relationship Id="rId5" Type="http://schemas.openxmlformats.org/officeDocument/2006/relationships/hyperlink" Target="https://www.nrcan.gc.ca/our-natural-resources/forests/sustainable-forest-management/conservation-and-protection-canadas-forests/woodland-caribou-boreal-population/13201" TargetMode="External"/><Relationship Id="rId4" Type="http://schemas.openxmlformats.org/officeDocument/2006/relationships/hyperlink" Target="http://www.ipcc.ch/"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rip.mnr.gov.on.ca/s/fmp-online?language=en_US" TargetMode="External"/><Relationship Id="rId7" Type="http://schemas.openxmlformats.org/officeDocument/2006/relationships/hyperlink" Target="https://www.nrcan.gc.ca/our-natural-resources/forests/sustainable-forest-management/forestmanagement-planning/17493"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ontario.ca/page/forest-management-planning" TargetMode="External"/><Relationship Id="rId5" Type="http://schemas.openxmlformats.org/officeDocument/2006/relationships/hyperlink" Target="https://cfs.nrcan.gc.ca/projects" TargetMode="External"/><Relationship Id="rId4" Type="http://schemas.openxmlformats.org/officeDocument/2006/relationships/hyperlink" Target="https://utoronto-my.sharepoint.com/personal/shan_shukla_mail_utoronto_ca/Documents/Documents%20-%20Not%20School/MTI/PROJECTS/CURRENT/CWC%20Project%20-%20Created%20January%202022/https"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ontario.ca/page/forest-management-guide-silviculture-great-lakes-st-lawrence-and-boreal-forests-ontario" TargetMode="External"/><Relationship Id="rId3" Type="http://schemas.openxmlformats.org/officeDocument/2006/relationships/hyperlink" Target="https://algonquinforestry.on.ca/policy-planning-sustainable-forest-management-policy/silvicultural-systems-even-aged-shelterwood/" TargetMode="External"/><Relationship Id="rId7" Type="http://schemas.openxmlformats.org/officeDocument/2006/relationships/hyperlink" Target="https://dr6j45jk9xcmk.cloudfront.net/documents/3123/stdprod-110056.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for.gov.bc.ca/HFP/Pubssilvsystems.htm" TargetMode="External"/><Relationship Id="rId5" Type="http://schemas.openxmlformats.org/officeDocument/2006/relationships/hyperlink" Target="http://nfdp.ccfm.org/en/data/harvest.php" TargetMode="External"/><Relationship Id="rId4" Type="http://schemas.openxmlformats.org/officeDocument/2006/relationships/hyperlink" Target="https://doi.org/10.1016/b0-12-145160-7/00097-1" TargetMode="External"/><Relationship Id="rId9" Type="http://schemas.openxmlformats.org/officeDocument/2006/relationships/hyperlink" Target="https://www.fs.fed.us/forestmanagement/vegetation-management/silviculture/index.s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fs.nrcan.gc.ca/publications?id=3604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loggingscars.ca/report/" TargetMode="External"/><Relationship Id="rId5" Type="http://schemas.openxmlformats.org/officeDocument/2006/relationships/hyperlink" Target="https://cfs.nrcan.gc.ca/publications?id=40219" TargetMode="External"/><Relationship Id="rId4" Type="http://schemas.openxmlformats.org/officeDocument/2006/relationships/hyperlink" Target="https://www.canada.ca/en/services/environment/natural-resources/forests/deforestation.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ionalobserver.com/2021/07/21/news/green-coalition-challenges-certification-claims-canadas-forestry-produc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oi.org/10.5558/tfc2016-031" TargetMode="External"/><Relationship Id="rId3" Type="http://schemas.openxmlformats.org/officeDocument/2006/relationships/hyperlink" Target="https://www.csasfmforests.ca/default.htm" TargetMode="External"/><Relationship Id="rId7" Type="http://schemas.openxmlformats.org/officeDocument/2006/relationships/hyperlink" Target="https://www.nrcan.gc.ca/our-natural-resources/forests/sustainable-forest-management/forest-certification-canada/17474"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ca.fsc.org/ca-en" TargetMode="External"/><Relationship Id="rId5" Type="http://schemas.openxmlformats.org/officeDocument/2006/relationships/hyperlink" Target="https://certificationcanada.org/en/statistics/canadian-statistics/" TargetMode="External"/><Relationship Id="rId4" Type="http://schemas.openxmlformats.org/officeDocument/2006/relationships/hyperlink" Target="https://www.fpac.ca/reports/forest-certification-in-canada-the-programs-similarities-achievements" TargetMode="External"/><Relationship Id="rId9" Type="http://schemas.openxmlformats.org/officeDocument/2006/relationships/hyperlink" Target="https://forests.or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fs.nrcan.gc.ca/publications?id=4021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orestryforthefuture.ca/topics/fire-pest-disease" TargetMode="External"/><Relationship Id="rId7" Type="http://schemas.openxmlformats.org/officeDocument/2006/relationships/hyperlink" Target="https://www.nrcan.gc.ca/our-natural-resources/forests/wildland-fires-insects-disturbances/why-forests-need-fires-insects-and-diseases/1308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rcan.gc.ca/our-natural-resources/forests/wildland-fires-insects-disturbances/forest-management-and-natural-disturbances-research/13187" TargetMode="External"/><Relationship Id="rId5" Type="http://schemas.openxmlformats.org/officeDocument/2006/relationships/hyperlink" Target="https://cfs.nrcan.gc.ca/publications?id=40219" TargetMode="External"/><Relationship Id="rId4" Type="http://schemas.openxmlformats.org/officeDocument/2006/relationships/hyperlink" Target="https://www.youtube.com/watch?v=bH1yAOhlmnE"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globalnews.ca/news/4372835/forest-fires-environmental-impact/" TargetMode="External"/><Relationship Id="rId3" Type="http://schemas.openxmlformats.org/officeDocument/2006/relationships/hyperlink" Target="https://doi.org/10.1007/s10584-015-1521-0" TargetMode="External"/><Relationship Id="rId7" Type="http://schemas.openxmlformats.org/officeDocument/2006/relationships/hyperlink" Target="https://www.nrcan.gc.ca/climate-change-adapting-impacts-and-reducing-emissions/climate-change-impacts-forests/adaptation/assisted-migration/1312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nrcan.gc.ca/climate-change/impacts-adaptations/climate-change-impacts-forests/adaptation/13099" TargetMode="External"/><Relationship Id="rId5" Type="http://schemas.openxmlformats.org/officeDocument/2006/relationships/hyperlink" Target="https://www.nrcan.gc.ca/climate-change-adapting-impacts-and-reducing-emissions/climate-change-impacts-forests/impacts/13095" TargetMode="External"/><Relationship Id="rId4" Type="http://schemas.openxmlformats.org/officeDocument/2006/relationships/hyperlink" Target="https://doi.org/10.1073/pnas.1305069110" TargetMode="External"/><Relationship Id="rId9" Type="http://schemas.openxmlformats.org/officeDocument/2006/relationships/hyperlink" Target="https://www.cbc.ca/news/canada/edmonton/fort-mcmurray-wildfire-costs-to-reach-almost-9b-new-report-says-1.3939953"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s.fed.us/ecosystemservices/carbon.shtml" TargetMode="External"/><Relationship Id="rId3" Type="http://schemas.openxmlformats.org/officeDocument/2006/relationships/hyperlink" Target="http://www.ivey.org/" TargetMode="External"/><Relationship Id="rId7" Type="http://schemas.openxmlformats.org/officeDocument/2006/relationships/hyperlink" Target="https://www.nationalobserver.com/2022/03/04/analysis/how-bcs-forest-became-carbon-spewing-liability"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nrcan.gc.ca/climate-change-adapting-impacts-and-reducing-emissions/climate-change-impacts-forests/forest-carbon/13085" TargetMode="External"/><Relationship Id="rId5" Type="http://schemas.openxmlformats.org/officeDocument/2006/relationships/hyperlink" Target="https://wwf.ca/stories/what-is-soil-carbon-climate-change/" TargetMode="External"/><Relationship Id="rId4" Type="http://schemas.openxmlformats.org/officeDocument/2006/relationships/hyperlink" Target="https://www.timescolonist.com/local-news/logging-threatens-critical-lifeline-to-fend-off-climate-crisis-scientists-warn-trudeau-5192011"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oi.org/10.3389/ffgc.2020.00058" TargetMode="External"/><Relationship Id="rId3" Type="http://schemas.openxmlformats.org/officeDocument/2006/relationships/hyperlink" Target="http://www.ivey.org/" TargetMode="External"/><Relationship Id="rId7" Type="http://schemas.openxmlformats.org/officeDocument/2006/relationships/hyperlink" Target="https://doi.org/10.1038/s41586-019-1474-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suerossi.com/" TargetMode="External"/><Relationship Id="rId5" Type="http://schemas.openxmlformats.org/officeDocument/2006/relationships/hyperlink" Target="https://www.nationalobserver.com/2022/03/04/analysis/how-bcs-forest-became-carbon-spewing-liability" TargetMode="External"/><Relationship Id="rId4" Type="http://schemas.openxmlformats.org/officeDocument/2006/relationships/hyperlink" Target="https://www.nrcan.gc.ca/climate-change-adapting-impacts-and-reducing-emissions/climate-change-impacts-forests/forest-carbon/13085"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forestryforthefuture.ca/topics/indigenous-partnerships" TargetMode="External"/><Relationship Id="rId13" Type="http://schemas.openxmlformats.org/officeDocument/2006/relationships/hyperlink" Target="https://www.nrcan.gc.ca/science-and-data/funding-partnerships/funding-opportunities/forest-sector-funding-programs/indigenous-forestry-initiative/13125" TargetMode="External"/><Relationship Id="rId18" Type="http://schemas.openxmlformats.org/officeDocument/2006/relationships/hyperlink" Target="https://forests.org/indigenous/" TargetMode="External"/><Relationship Id="rId3" Type="http://schemas.openxmlformats.org/officeDocument/2006/relationships/hyperlink" Target="https://www.ccfm.org/canadians-and-communities/indigenous-peoples-and-forests/" TargetMode="External"/><Relationship Id="rId7" Type="http://schemas.openxmlformats.org/officeDocument/2006/relationships/hyperlink" Target="https://www.justice.gc.ca/eng/csj-sjc/principles-principes.html" TargetMode="External"/><Relationship Id="rId12" Type="http://schemas.openxmlformats.org/officeDocument/2006/relationships/hyperlink" Target="https://cfs.nrcan.gc.ca/pubwarehouse/pdfs/10458.pdf" TargetMode="External"/><Relationship Id="rId17" Type="http://schemas.openxmlformats.org/officeDocument/2006/relationships/hyperlink" Target="https://doi.org/10.4103/0972-4923.161214" TargetMode="External"/><Relationship Id="rId2" Type="http://schemas.openxmlformats.org/officeDocument/2006/relationships/slide" Target="../slides/slide24.xml"/><Relationship Id="rId16" Type="http://schemas.openxmlformats.org/officeDocument/2006/relationships/hyperlink" Target="https://www.cbc.ca/news/canada/thunder-bay/grassy-narrows-logging-ban-1.4856870" TargetMode="External"/><Relationship Id="rId1" Type="http://schemas.openxmlformats.org/officeDocument/2006/relationships/notesMaster" Target="../notesMasters/notesMaster1.xml"/><Relationship Id="rId6" Type="http://schemas.openxmlformats.org/officeDocument/2006/relationships/hyperlink" Target="https://www.rcaanc-cirnac.gc.ca/eng/1450124405592/1529106060525" TargetMode="External"/><Relationship Id="rId11" Type="http://schemas.openxmlformats.org/officeDocument/2006/relationships/hyperlink" Target="http://nafaforestry.org/forest_home/about.html" TargetMode="External"/><Relationship Id="rId5" Type="http://schemas.openxmlformats.org/officeDocument/2006/relationships/hyperlink" Target="http://laws.justice.gc.ca/en/showdoc/cs/I-5/bo-ga:s_5/en#anchorbo-ga:s_5" TargetMode="External"/><Relationship Id="rId15" Type="http://schemas.openxmlformats.org/officeDocument/2006/relationships/hyperlink" Target="https://www.pc.gc.ca/en/nature/science/autochtones-indigenous" TargetMode="External"/><Relationship Id="rId10" Type="http://schemas.openxmlformats.org/officeDocument/2006/relationships/hyperlink" Target="https://www.thecanadianencyclopedia.ca/en/article/aboriginal-rights" TargetMode="External"/><Relationship Id="rId19" Type="http://schemas.openxmlformats.org/officeDocument/2006/relationships/hyperlink" Target="http://www.esa.org/tek/" TargetMode="External"/><Relationship Id="rId4" Type="http://schemas.openxmlformats.org/officeDocument/2006/relationships/hyperlink" Target="https://doi.org/10.1139/cjfr-2020-0026" TargetMode="External"/><Relationship Id="rId9" Type="http://schemas.openxmlformats.org/officeDocument/2006/relationships/hyperlink" Target="https://fsc.org/en" TargetMode="External"/><Relationship Id="rId14" Type="http://schemas.openxmlformats.org/officeDocument/2006/relationships/hyperlink" Target="http://www.opfa.ca/"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news.berkeley.edu/2022/03/14/how-indigenous-burning-shaped-the-klamaths-forests-for-a-millennia/" TargetMode="External"/><Relationship Id="rId13" Type="http://schemas.openxmlformats.org/officeDocument/2006/relationships/hyperlink" Target="https://www.youtube.com/watch?v=i6kKwsA1B3U" TargetMode="External"/><Relationship Id="rId3" Type="http://schemas.openxmlformats.org/officeDocument/2006/relationships/hyperlink" Target="https://bccfa.ca/" TargetMode="External"/><Relationship Id="rId7" Type="http://schemas.openxmlformats.org/officeDocument/2006/relationships/hyperlink" Target="http://laws.justice.gc.ca/en/showdoc/cs/I-5/bo-ga:s_5/en#anchorbo-ga:s_5" TargetMode="External"/><Relationship Id="rId12" Type="http://schemas.openxmlformats.org/officeDocument/2006/relationships/hyperlink" Target="https://phys.org/news/2022-04-indigenous-good-forests.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artsandscience.usask.ca/keithcarlson/chapters.php" TargetMode="External"/><Relationship Id="rId11" Type="http://schemas.openxmlformats.org/officeDocument/2006/relationships/hyperlink" Target="https://www.cbc.ca/news/canada/thunder-bay/grassy-narrows-logging-ban-1.4856870" TargetMode="External"/><Relationship Id="rId5" Type="http://schemas.openxmlformats.org/officeDocument/2006/relationships/hyperlink" Target="https://www.canadian-forests.com/aboriginal-forestry.html" TargetMode="External"/><Relationship Id="rId15" Type="http://schemas.openxmlformats.org/officeDocument/2006/relationships/hyperlink" Target="https://www.facebook.com/Wincrief/" TargetMode="External"/><Relationship Id="rId10" Type="http://schemas.openxmlformats.org/officeDocument/2006/relationships/hyperlink" Target="http://www.whitefeatherforest.com/" TargetMode="External"/><Relationship Id="rId4" Type="http://schemas.openxmlformats.org/officeDocument/2006/relationships/hyperlink" Target="https://doi.org/10.1177/0739456X20920913" TargetMode="External"/><Relationship Id="rId9" Type="http://schemas.openxmlformats.org/officeDocument/2006/relationships/hyperlink" Target="https://www.ontario.ca/page/sustainable-forest-licence-whitefeather-forest" TargetMode="External"/><Relationship Id="rId14" Type="http://schemas.openxmlformats.org/officeDocument/2006/relationships/hyperlink" Target="https://www.whitefeatherforest.ca/"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worldgbc.org/sites/default/files/2019%20Global%20Status%20Report%20for%20Buildings%20and%20Construction.pdf" TargetMode="External"/><Relationship Id="rId3" Type="http://schemas.openxmlformats.org/officeDocument/2006/relationships/hyperlink" Target="https://www.glass.org/sites/default/files/2020-09/wood_as_a_restorative_material.pdf" TargetMode="External"/><Relationship Id="rId7" Type="http://schemas.openxmlformats.org/officeDocument/2006/relationships/hyperlink" Target="https://web.fpinnovations.c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naturallywood.com/topics/prefabrication/" TargetMode="External"/><Relationship Id="rId5" Type="http://schemas.openxmlformats.org/officeDocument/2006/relationships/hyperlink" Target="https://www.fpl.fs.fed.us/documnts/fplgtr/fplgtr282/fpl_gtr282.pdf" TargetMode="External"/><Relationship Id="rId4" Type="http://schemas.openxmlformats.org/officeDocument/2006/relationships/hyperlink" Target="https://www.toronto.ca/services-payments/water-environment/environmentally-friendly-city-initiatives/transformto/" TargetMode="External"/><Relationship Id="rId9" Type="http://schemas.openxmlformats.org/officeDocument/2006/relationships/hyperlink" Target="https://library.fpinnovations.ca/en/permalink/fpipub5807"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3390/su11051278"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daniels.utoronto.ca/people/adjunct-faculty/kelly-alvarez-doran" TargetMode="External"/><Relationship Id="rId5" Type="http://schemas.openxmlformats.org/officeDocument/2006/relationships/hyperlink" Target="http://www.iisd.org/" TargetMode="External"/><Relationship Id="rId4" Type="http://schemas.openxmlformats.org/officeDocument/2006/relationships/hyperlink" Target="https://doi.org/10.1016/j.dibe.2020.100030"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academic.daniels.utoronto.ca/masstimberinstitute/about-mass-timber/" TargetMode="External"/><Relationship Id="rId3" Type="http://schemas.openxmlformats.org/officeDocument/2006/relationships/hyperlink" Target="https://www.ualberta.ca/engineering/research/groups/timber-systems/index.html" TargetMode="External"/><Relationship Id="rId7" Type="http://schemas.openxmlformats.org/officeDocument/2006/relationships/hyperlink" Target="https://academic.daniels.utoronto.ca/masstimberinstitute/building-science-primer/" TargetMode="External"/><Relationship Id="rId12" Type="http://schemas.openxmlformats.org/officeDocument/2006/relationships/hyperlink" Target="https://wood-works.ca/"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oi.org/10.1038/s41893-019-0462-4" TargetMode="External"/><Relationship Id="rId11" Type="http://schemas.openxmlformats.org/officeDocument/2006/relationships/hyperlink" Target="https://www.thinkwood.com/mass-timber" TargetMode="External"/><Relationship Id="rId5" Type="http://schemas.openxmlformats.org/officeDocument/2006/relationships/hyperlink" Target="https://cwc.ca/en/how-to-build-with-wood/wood-products/mass-timber/" TargetMode="External"/><Relationship Id="rId10" Type="http://schemas.openxmlformats.org/officeDocument/2006/relationships/hyperlink" Target="https://cfs.nrcan.gc.ca/publications?id=40364" TargetMode="External"/><Relationship Id="rId4" Type="http://schemas.openxmlformats.org/officeDocument/2006/relationships/hyperlink" Target="https://www.masstimberreport.com/" TargetMode="External"/><Relationship Id="rId9" Type="http://schemas.openxmlformats.org/officeDocument/2006/relationships/hyperlink" Target="https://academic.daniels.utoronto.ca/masstimberinstitute/contacts-connection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rcan.gc.ca/our-natural-resources/forests/sustainable-forest-management/boreal-forest/8-facts-about-canadas-boreal-forest/17394"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reecanada.ca/resources/trees-of-canada/" TargetMode="External"/><Relationship Id="rId5" Type="http://schemas.openxmlformats.org/officeDocument/2006/relationships/hyperlink" Target="https://www.nrcan.gc.ca/our-natural-resources/forests/sustainable-forest-management/measuring-and-reporting/forest-classification/13179" TargetMode="External"/><Relationship Id="rId4" Type="http://schemas.openxmlformats.org/officeDocument/2006/relationships/hyperlink" Target="https://www.nrcan.gc.ca/maps-tools-and-publications/maps/forest-maps/16874"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fs.nrcan.gc.ca/publications?id=402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fs.nrcan.gc.ca/publications?id=402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fs.nrcan.gc.ca/publications?id=4021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rcan.gc.ca/our-natural-resources/forests/state-canadas-forests-report/16496"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rcan.gc.ca/our-natural-resources/forests/state-canadas-forests-report/1649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fs.nrcan.gc.ca/publications?id=4021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rcan.gc.ca/our-natural-resources/forests/state-canadas-forests-report/16496"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ntario.ca/page/independent-forest-audits" TargetMode="External"/><Relationship Id="rId7" Type="http://schemas.openxmlformats.org/officeDocument/2006/relationships/hyperlink" Target="https://www.ontario.ca/page/state-ontarios-natural-resources-forest-202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ontario.ca/page/forest-monitoring" TargetMode="External"/><Relationship Id="rId5" Type="http://schemas.openxmlformats.org/officeDocument/2006/relationships/hyperlink" Target="http://www.avesltd.ca/" TargetMode="External"/><Relationship Id="rId4" Type="http://schemas.openxmlformats.org/officeDocument/2006/relationships/hyperlink" Target="https://kbm.c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3FEA54-B55B-4536-B7E2-683745DE6E66}" type="slidenum">
              <a:rPr lang="en-CA" smtClean="0"/>
              <a:t>1</a:t>
            </a:fld>
            <a:endParaRPr lang="en-CA"/>
          </a:p>
        </p:txBody>
      </p:sp>
    </p:spTree>
    <p:extLst>
      <p:ext uri="{BB962C8B-B14F-4D97-AF65-F5344CB8AC3E}">
        <p14:creationId xmlns:p14="http://schemas.microsoft.com/office/powerpoint/2010/main" val="1804414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cs typeface="Times New Roman" panose="02020603050405020304" pitchFamily="18" charset="0"/>
              </a:rPr>
              <a:t>Slide 10: Ownership of Canada’s Forests</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US" sz="1100" b="1" i="1" dirty="0">
                <a:effectLst/>
                <a:latin typeface="Times New Roman" panose="02020603050405020304" pitchFamily="18" charset="0"/>
                <a:ea typeface="Calibri Light" panose="020F0302020204030204" pitchFamily="34" charset="0"/>
              </a:rPr>
              <a:t>90% of Canada’s forests </a:t>
            </a:r>
            <a:r>
              <a:rPr lang="en-US" sz="1100" b="1" dirty="0">
                <a:effectLst/>
                <a:latin typeface="Times New Roman" panose="02020603050405020304" pitchFamily="18" charset="0"/>
                <a:ea typeface="Calibri Light" panose="020F0302020204030204" pitchFamily="34" charset="0"/>
              </a:rPr>
              <a:t>are publicly owned and managed for the public by provincial and territorial governments</a:t>
            </a:r>
            <a:r>
              <a:rPr lang="en-US" sz="1100" dirty="0">
                <a:effectLst/>
                <a:latin typeface="Times New Roman" panose="02020603050405020304" pitchFamily="18" charset="0"/>
                <a:ea typeface="Calibri Light" panose="020F0302020204030204" pitchFamily="34" charset="0"/>
              </a:rPr>
              <a:t>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Of the forests owned by the government, provinces and territories are responsible for developing and enforcing laws and regulations, setting up timber supply agreements with forestry companies which outline all responsibilities, monitoring forestry activities to ensure compliance with laws and regulations, and collecting royalties.</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b="1" i="1" dirty="0">
                <a:effectLst/>
                <a:latin typeface="Times New Roman" panose="02020603050405020304" pitchFamily="18" charset="0"/>
                <a:ea typeface="Calibri Light" panose="020F0302020204030204" pitchFamily="34" charset="0"/>
              </a:rPr>
              <a:t>4% of Canada’s forests </a:t>
            </a:r>
            <a:r>
              <a:rPr lang="en-US" sz="1100" b="1" dirty="0">
                <a:effectLst/>
                <a:latin typeface="Times New Roman" panose="02020603050405020304" pitchFamily="18" charset="0"/>
                <a:ea typeface="Calibri Light" panose="020F0302020204030204" pitchFamily="34" charset="0"/>
              </a:rPr>
              <a:t>are publicly owned and managed for the public by the federal government</a:t>
            </a:r>
            <a:r>
              <a:rPr lang="en-US" sz="1100" dirty="0">
                <a:effectLst/>
                <a:latin typeface="Times New Roman" panose="02020603050405020304" pitchFamily="18" charset="0"/>
                <a:ea typeface="Calibri Light" panose="020F0302020204030204" pitchFamily="34" charset="0"/>
              </a:rPr>
              <a:t>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These forests are mostly in national parks, on the Department of National </a:t>
            </a:r>
            <a:r>
              <a:rPr lang="en-US" sz="1100" dirty="0" err="1">
                <a:effectLst/>
                <a:latin typeface="Times New Roman" panose="02020603050405020304" pitchFamily="18" charset="0"/>
                <a:ea typeface="Calibri Light" panose="020F0302020204030204" pitchFamily="34" charset="0"/>
              </a:rPr>
              <a:t>Defence</a:t>
            </a:r>
            <a:r>
              <a:rPr lang="en-US" sz="1100" dirty="0">
                <a:effectLst/>
                <a:latin typeface="Times New Roman" panose="02020603050405020304" pitchFamily="18" charset="0"/>
                <a:ea typeface="Calibri Light" panose="020F0302020204030204" pitchFamily="34" charset="0"/>
              </a:rPr>
              <a:t> lands, and on reserve lands owned or controlled by Indigenous peoples.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There are many federal departments responsible for managing this land and they include Aboriginal Affairs and Northern Development Canada, Department of National </a:t>
            </a:r>
            <a:r>
              <a:rPr lang="en-US" sz="1100" dirty="0" err="1">
                <a:effectLst/>
                <a:latin typeface="Times New Roman" panose="02020603050405020304" pitchFamily="18" charset="0"/>
                <a:ea typeface="Calibri Light" panose="020F0302020204030204" pitchFamily="34" charset="0"/>
              </a:rPr>
              <a:t>Defence</a:t>
            </a:r>
            <a:r>
              <a:rPr lang="en-US" sz="1100" dirty="0">
                <a:effectLst/>
                <a:latin typeface="Times New Roman" panose="02020603050405020304" pitchFamily="18" charset="0"/>
                <a:ea typeface="Calibri Light" panose="020F0302020204030204" pitchFamily="34" charset="0"/>
              </a:rPr>
              <a:t>, Natural Resources Canada, and Parks Canada.</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Most harvesting in public forests in Canada is done by private forestry companies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These companies have an agreement with the provincial or territorial government to supply timber and must comply with laws and regulations.</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b="1" i="1" dirty="0">
                <a:effectLst/>
                <a:latin typeface="Times New Roman" panose="02020603050405020304" pitchFamily="18" charset="0"/>
                <a:ea typeface="Calibri Light" panose="020F0302020204030204" pitchFamily="34" charset="0"/>
              </a:rPr>
              <a:t>6% of Canada’s forests </a:t>
            </a:r>
            <a:r>
              <a:rPr lang="en-US" sz="1100" b="1" dirty="0">
                <a:effectLst/>
                <a:latin typeface="Times New Roman" panose="02020603050405020304" pitchFamily="18" charset="0"/>
                <a:ea typeface="Calibri Light" panose="020F0302020204030204" pitchFamily="34" charset="0"/>
              </a:rPr>
              <a:t>are privately owned</a:t>
            </a:r>
            <a:r>
              <a:rPr lang="en-US" sz="1100" dirty="0">
                <a:effectLst/>
                <a:latin typeface="Times New Roman" panose="02020603050405020304" pitchFamily="18" charset="0"/>
                <a:ea typeface="Calibri Light" panose="020F0302020204030204" pitchFamily="34" charset="0"/>
              </a:rPr>
              <a:t>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These are mostly large forests owned by forestry companies in New Brunswick, Nova Scotia, Ontario, Quebec, and British Columbia.</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This category also includes small family-owned forests.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Although privately-owned forests constitute a very small proportion of Canada’s forests, they contribute substantially to the timber harvested; 10% of all timber harvested in Canada comes from privately owned forests.</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b="1" dirty="0">
                <a:effectLst/>
                <a:latin typeface="Times New Roman" panose="02020603050405020304" pitchFamily="18" charset="0"/>
                <a:ea typeface="Calibri Light" panose="020F0302020204030204" pitchFamily="34" charset="0"/>
              </a:rPr>
              <a:t>Slide 10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(2020). </a:t>
            </a:r>
            <a:r>
              <a:rPr lang="en-US" sz="1100" i="1" dirty="0">
                <a:effectLst/>
                <a:latin typeface="Times New Roman" panose="02020603050405020304" pitchFamily="18" charset="0"/>
                <a:ea typeface="Times New Roman" panose="02020603050405020304" pitchFamily="18" charset="0"/>
              </a:rPr>
              <a:t>Forest land ownership</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3"/>
              </a:rPr>
              <a:t>https://www.nrcan.gc.ca/our-natural-resources/forests/sustainable-forest-management/forest-land-ownership/17495</a:t>
            </a:r>
            <a:r>
              <a:rPr lang="en-US"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100"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10</a:t>
            </a:fld>
            <a:endParaRPr lang="en-CA"/>
          </a:p>
        </p:txBody>
      </p:sp>
    </p:spTree>
    <p:extLst>
      <p:ext uri="{BB962C8B-B14F-4D97-AF65-F5344CB8AC3E}">
        <p14:creationId xmlns:p14="http://schemas.microsoft.com/office/powerpoint/2010/main" val="116985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11: Provincial Forest Laws</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Section 92A in the 1982 amendments to the Constitution Act, 1867 gives provinces and territories the power to manage their own forests (</a:t>
            </a:r>
            <a:r>
              <a:rPr lang="en-CA" sz="1100" dirty="0">
                <a:effectLst/>
                <a:latin typeface="Times New Roman" panose="02020603050405020304" pitchFamily="18" charset="0"/>
                <a:ea typeface="Calibri Light" panose="020F0302020204030204" pitchFamily="34" charset="0"/>
              </a:rPr>
              <a:t>Natural Resources Canada, 2017</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Provinces and territories develop and enforce laws, regulations, and policies related to forests, which ensure that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Indigenous interests are considered</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Wildlife habitat is protected</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Timber harvesting is regulated</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regeneration occurs </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Monitoring and enforcement are crucial and include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Reporting from forestry companies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Audits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Investigations of infractions</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Canada has many laws and regulations so that forestry operations only occur in approved areas where there has been adequate and long-term planning (</a:t>
            </a:r>
            <a:r>
              <a:rPr lang="en-CA" sz="1100" dirty="0">
                <a:effectLst/>
                <a:latin typeface="Times New Roman" panose="02020603050405020304" pitchFamily="18" charset="0"/>
                <a:ea typeface="Calibri Light" panose="020F0302020204030204" pitchFamily="34" charset="0"/>
              </a:rPr>
              <a:t>Natural Resources Canada,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b="1" dirty="0">
                <a:effectLst/>
                <a:latin typeface="Times New Roman" panose="02020603050405020304" pitchFamily="18" charset="0"/>
                <a:ea typeface="Calibri Light" panose="020F0302020204030204" pitchFamily="34" charset="0"/>
              </a:rPr>
              <a:t>Slide 11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(2017). </a:t>
            </a:r>
            <a:r>
              <a:rPr lang="en-US" sz="1100" i="1" dirty="0">
                <a:effectLst/>
                <a:latin typeface="Times New Roman" panose="02020603050405020304" pitchFamily="18" charset="0"/>
                <a:ea typeface="Times New Roman" panose="02020603050405020304" pitchFamily="18" charset="0"/>
              </a:rPr>
              <a:t>Roles and Responsibilities of Governments in Natural Resources</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3"/>
              </a:rPr>
              <a:t>https://www.nrcan.gc.ca/science-data/science-research/earth-sciences/earth-sciences-resources/earth-sciences-federal-programs/roles-responsibilities-governments-natural-resources/8882</a:t>
            </a:r>
            <a:r>
              <a:rPr lang="en-US"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US"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(2020). </a:t>
            </a:r>
            <a:r>
              <a:rPr lang="en-US" sz="1100" i="1" dirty="0">
                <a:effectLst/>
                <a:latin typeface="Times New Roman" panose="02020603050405020304" pitchFamily="18" charset="0"/>
                <a:ea typeface="Times New Roman" panose="02020603050405020304" pitchFamily="18" charset="0"/>
              </a:rPr>
              <a:t>Canada's forest laws</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4"/>
              </a:rPr>
              <a:t>https://www.nrcan.gc.ca/our-natural-resources/forests/sustainable-forest-management/canadas-forest-laws/17497</a:t>
            </a:r>
            <a:r>
              <a:rPr lang="en-US" sz="11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US"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(2021). </a:t>
            </a:r>
            <a:r>
              <a:rPr lang="en-US" sz="1100" i="1" dirty="0">
                <a:effectLst/>
                <a:latin typeface="Times New Roman" panose="02020603050405020304" pitchFamily="18" charset="0"/>
                <a:ea typeface="Times New Roman" panose="02020603050405020304" pitchFamily="18" charset="0"/>
              </a:rPr>
              <a:t>Legality and sustainability</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5"/>
              </a:rPr>
              <a:t>https://www.nrcan.gc.ca/our-natural-resources/forests/sustainable-forest-management/canadas-forest-laws/legality-and-sustainability/13303</a:t>
            </a:r>
            <a:r>
              <a:rPr lang="en-US" sz="11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11</a:t>
            </a:fld>
            <a:endParaRPr lang="en-CA"/>
          </a:p>
        </p:txBody>
      </p:sp>
    </p:spTree>
    <p:extLst>
      <p:ext uri="{BB962C8B-B14F-4D97-AF65-F5344CB8AC3E}">
        <p14:creationId xmlns:p14="http://schemas.microsoft.com/office/powerpoint/2010/main" val="61338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12: Federal Forest Laws</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Section 91 of the Constitution Act, 1867 gives the federal government the power to manage their forest lands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2017</a:t>
            </a:r>
            <a:r>
              <a:rPr lang="en-US" sz="1100" dirty="0">
                <a:effectLst/>
                <a:latin typeface="Times New Roman" panose="02020603050405020304" pitchFamily="18" charset="0"/>
                <a:ea typeface="Calibri Light" panose="020F0302020204030204" pitchFamily="34" charset="0"/>
              </a:rPr>
              <a:t>).</a:t>
            </a:r>
          </a:p>
          <a:p>
            <a:pPr marL="342900" lvl="0" indent="-342900">
              <a:lnSpc>
                <a:spcPct val="115000"/>
              </a:lnSpc>
              <a:spcBef>
                <a:spcPts val="1200"/>
              </a:spcBef>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Federal laws that apply to these forests include the Indian Act, First Nations Land Management Act, and National Parks Act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spcBef>
                <a:spcPts val="1200"/>
              </a:spcBef>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Federal laws and agreements that apply to all forests in Canada include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Laws such as the Species at Risk Act, Fisheries Act, Migratory Birds Convention Act, and Plant Protection Act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International agreements such as the Convention on Biological Diversity and the Convention on International Trade in Endangered Species of Wild Fauna and Flora</a:t>
            </a:r>
          </a:p>
          <a:p>
            <a:pPr marL="742950" lvl="1" indent="-285750">
              <a:lnSpc>
                <a:spcPct val="115000"/>
              </a:lnSpc>
              <a:spcBef>
                <a:spcPts val="1200"/>
              </a:spcBef>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b="1" dirty="0">
                <a:effectLst/>
                <a:latin typeface="Times New Roman" panose="02020603050405020304" pitchFamily="18" charset="0"/>
                <a:ea typeface="Calibri Light" panose="020F0302020204030204" pitchFamily="34" charset="0"/>
              </a:rPr>
              <a:t>Slide 12 References:</a:t>
            </a: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(2017). </a:t>
            </a:r>
            <a:r>
              <a:rPr lang="en-US" sz="1100" i="1" dirty="0">
                <a:effectLst/>
                <a:latin typeface="Times New Roman" panose="02020603050405020304" pitchFamily="18" charset="0"/>
                <a:ea typeface="Times New Roman" panose="02020603050405020304" pitchFamily="18" charset="0"/>
              </a:rPr>
              <a:t>Roles and Responsibilities of Governments in Natural Resources</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3"/>
              </a:rPr>
              <a:t>https://www.nrcan.gc.ca/science-data/science-research/earth-sciences/earth-sciences-resources/earth-sciences-federal-programs/roles-responsibilities-governments-natural-resources/8882</a:t>
            </a:r>
            <a:r>
              <a:rPr lang="en-US"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US"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Natural Resources Canada. (2020). </a:t>
            </a:r>
            <a:r>
              <a:rPr lang="en-US" sz="1100" i="1" dirty="0">
                <a:effectLst/>
                <a:latin typeface="Times New Roman" panose="02020603050405020304" pitchFamily="18" charset="0"/>
                <a:ea typeface="Times New Roman" panose="02020603050405020304" pitchFamily="18" charset="0"/>
              </a:rPr>
              <a:t>Canada's forest laws</a:t>
            </a:r>
            <a:r>
              <a:rPr lang="en-US" sz="1100" dirty="0">
                <a:effectLst/>
                <a:latin typeface="Times New Roman" panose="02020603050405020304" pitchFamily="18" charset="0"/>
                <a:ea typeface="Times New Roman" panose="02020603050405020304" pitchFamily="18" charset="0"/>
              </a:rPr>
              <a:t>. Natural Resources Canada. </a:t>
            </a:r>
            <a:r>
              <a:rPr lang="en-US" sz="1100" u="sng" dirty="0">
                <a:solidFill>
                  <a:srgbClr val="0000FF"/>
                </a:solidFill>
                <a:effectLst/>
                <a:latin typeface="Times New Roman" panose="02020603050405020304" pitchFamily="18" charset="0"/>
                <a:ea typeface="Times New Roman" panose="02020603050405020304" pitchFamily="18" charset="0"/>
                <a:hlinkClick r:id="rId4"/>
              </a:rPr>
              <a:t>https://www.nrcan.gc.ca/our-natural-resources/forests/sustainable-forest-management/canadas-forest-laws/17497</a:t>
            </a:r>
            <a:r>
              <a:rPr lang="en-US" sz="11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73FEA54-B55B-4536-B7E2-683745DE6E66}" type="slidenum">
              <a:rPr lang="en-CA" smtClean="0"/>
              <a:t>12</a:t>
            </a:fld>
            <a:endParaRPr lang="en-CA"/>
          </a:p>
        </p:txBody>
      </p:sp>
    </p:spTree>
    <p:extLst>
      <p:ext uri="{BB962C8B-B14F-4D97-AF65-F5344CB8AC3E}">
        <p14:creationId xmlns:p14="http://schemas.microsoft.com/office/powerpoint/2010/main" val="166544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800" b="1" u="sng" dirty="0">
                <a:solidFill>
                  <a:srgbClr val="0563C1"/>
                </a:solidFill>
                <a:effectLst/>
                <a:latin typeface="Times New Roman" panose="02020603050405020304" pitchFamily="18" charset="0"/>
                <a:ea typeface="Yu Gothic Light" panose="020B0300000000000000" pitchFamily="34" charset="-128"/>
              </a:rPr>
              <a:t>Slide 13: Old Growth Forests</a:t>
            </a:r>
            <a:endParaRPr lang="en-CA" sz="18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8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What is an old-growth forest? While there is no one definition of what an old-growth forest is as they are very complex and diverse, they are generally known to contain old trees that exist in landscapes relatively undisturbed by humans (USDA – Pacific Northwest Research Station, 2003).</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 Old-growth forests can differ in age, structure, and disturbance history. They generally have a high amount of diversity both horizontally, and vertically (USDA – Pacific Northwest Research Station, 2003).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 Old-growth forests are ecologically important because they hold a tremendous amount of biodiversity, especially those in British Columbia (Moffatt, 2021a).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There are many old-growth forests; over 11.1 million ha of old-growth forests in British Columbia. In B.C., some of the interior forests are considered to be old growth if the trees they contain are more than 140 years old. (Government of the Province of British Columbia, n.d.).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 province of British Columbia has committed to a new integrated management approach for old-growth forests, taking into consideration economic, environmental, and Indigenous reconciliation interests. The goal is to complete this contentious process in 2023 (Government of the Province of British Columbia, n.d.).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Despite this new approach to old growth management, activists such as Greenpeace maintain that the old growth forests in B.C. are being cut down at an alarming rate (Moffatt, 2021b).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Indigenous leaders in B.C. have requested that the government put a halt on old growth logging (Moffatt, 2021b).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Fairy Creek in B.C. is an area of contention as activists are blockading access to the last remaining 5000 or so acres of old-growth forest from the logging company Teal Jones (CBC, 2022).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Old growth protection protests have historic roots going back to the Clayoquot protests which took place in the 1980s and earlier. The current protests are still ongoing tensions from these original protests many decades ago. There are mixed feelings from Indigenous communities who feel they have the right to manage these lands as they see fit. In the past few years, over 1100 people have been arrested against the blockade injunction at Fairy Creek (Hayward, 2021).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It is not just B.C. forests that are under threat, the boreal is also under threat from logging (Lewis C., Jordan A., 2021).</a:t>
            </a:r>
          </a:p>
          <a:p>
            <a:pPr>
              <a:lnSpc>
                <a:spcPct val="107000"/>
              </a:lnSpc>
              <a:spcAft>
                <a:spcPts val="800"/>
              </a:spcAft>
            </a:pPr>
            <a:br>
              <a:rPr lang="en-CA" sz="1800" b="1" dirty="0">
                <a:effectLst/>
                <a:latin typeface="Times New Roman" panose="02020603050405020304" pitchFamily="18" charset="0"/>
                <a:ea typeface="Calibri" panose="020F0502020204030204" pitchFamily="34" charset="0"/>
              </a:rPr>
            </a:br>
            <a:r>
              <a:rPr lang="en-CA" sz="1800" b="1" dirty="0">
                <a:effectLst/>
                <a:latin typeface="Times New Roman" panose="02020603050405020304" pitchFamily="18" charset="0"/>
                <a:ea typeface="Calibri" panose="020F0502020204030204" pitchFamily="34" charset="0"/>
              </a:rPr>
              <a:t>Slide 13 References: </a:t>
            </a:r>
          </a:p>
          <a:p>
            <a:pPr>
              <a:lnSpc>
                <a:spcPct val="107000"/>
              </a:lnSpc>
              <a:spcAft>
                <a:spcPts val="800"/>
              </a:spcAft>
            </a:pP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CBC. (2022). </a:t>
            </a:r>
            <a:r>
              <a:rPr lang="en-CA" sz="1800" i="1" dirty="0">
                <a:solidFill>
                  <a:srgbClr val="000000"/>
                </a:solidFill>
                <a:effectLst/>
                <a:latin typeface="Times New Roman" panose="02020603050405020304" pitchFamily="18" charset="0"/>
                <a:ea typeface="Calibri Light" panose="020F0302020204030204" pitchFamily="34" charset="0"/>
              </a:rPr>
              <a:t>Court reinstates injunction against Fairy Creek logging protesters | CBC News</a:t>
            </a:r>
            <a:r>
              <a:rPr lang="en-CA" sz="1800" dirty="0">
                <a:solidFill>
                  <a:srgbClr val="000000"/>
                </a:solidFill>
                <a:effectLst/>
                <a:latin typeface="Times New Roman" panose="02020603050405020304" pitchFamily="18" charset="0"/>
                <a:ea typeface="Calibri Light" panose="020F0302020204030204" pitchFamily="34" charset="0"/>
              </a:rPr>
              <a:t>. CBC . </a:t>
            </a:r>
            <a:r>
              <a:rPr lang="en-CA" sz="1800" u="sng" dirty="0">
                <a:solidFill>
                  <a:srgbClr val="1155CC"/>
                </a:solidFill>
                <a:effectLst/>
                <a:latin typeface="Times New Roman" panose="02020603050405020304" pitchFamily="18" charset="0"/>
                <a:ea typeface="Calibri Light" panose="020F0302020204030204" pitchFamily="34" charset="0"/>
                <a:hlinkClick r:id="rId3"/>
              </a:rPr>
              <a:t>https://www.cbc.ca/news/canada/british-columbia/injunction-reinstated-against-fairy-creek-protesters-1.6328496</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Government of the Province of British Columbia. (n.d.). </a:t>
            </a:r>
            <a:r>
              <a:rPr lang="en-CA" sz="1800" i="1" dirty="0">
                <a:solidFill>
                  <a:srgbClr val="000000"/>
                </a:solidFill>
                <a:effectLst/>
                <a:latin typeface="Times New Roman" panose="02020603050405020304" pitchFamily="18" charset="0"/>
                <a:ea typeface="Calibri Light" panose="020F0302020204030204" pitchFamily="34" charset="0"/>
              </a:rPr>
              <a:t>Old Growth Forests</a:t>
            </a:r>
            <a:r>
              <a:rPr lang="en-CA" sz="1800" dirty="0">
                <a:solidFill>
                  <a:srgbClr val="000000"/>
                </a:solidFill>
                <a:effectLst/>
                <a:latin typeface="Times New Roman" panose="02020603050405020304" pitchFamily="18" charset="0"/>
                <a:ea typeface="Calibri Light" panose="020F0302020204030204" pitchFamily="34" charset="0"/>
              </a:rPr>
              <a:t>. Retrieved April 3, 2022, from </a:t>
            </a:r>
            <a:r>
              <a:rPr lang="en-CA" sz="1800" u="sng" dirty="0">
                <a:solidFill>
                  <a:srgbClr val="1155CC"/>
                </a:solidFill>
                <a:effectLst/>
                <a:latin typeface="Times New Roman" panose="02020603050405020304" pitchFamily="18" charset="0"/>
                <a:ea typeface="Calibri Light" panose="020F0302020204030204" pitchFamily="34" charset="0"/>
                <a:hlinkClick r:id="rId4"/>
              </a:rPr>
              <a:t>https://www2.gov.bc.ca/gov/content/industry/forestry/managing-our-forest-resources/old-growth-forests</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Hayward, J. (2021). Second judge to consider stay application in Fairy Creek logging protest case – Victoria News. </a:t>
            </a:r>
            <a:r>
              <a:rPr lang="en-CA" sz="1800" i="1" dirty="0">
                <a:solidFill>
                  <a:srgbClr val="000000"/>
                </a:solidFill>
                <a:effectLst/>
                <a:latin typeface="Times New Roman" panose="02020603050405020304" pitchFamily="18" charset="0"/>
                <a:ea typeface="Calibri Light" panose="020F0302020204030204" pitchFamily="34" charset="0"/>
              </a:rPr>
              <a:t>Victoria News</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5"/>
              </a:rPr>
              <a:t>https://www.vicnews.com/news/second-judge-to-consider-stay-application-of-old-growth-logging-protesters-in-b-c/</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Moffatt, S. (2021a). </a:t>
            </a:r>
            <a:r>
              <a:rPr lang="en-CA" sz="1800" i="1" dirty="0">
                <a:solidFill>
                  <a:srgbClr val="000000"/>
                </a:solidFill>
                <a:effectLst/>
                <a:latin typeface="Times New Roman" panose="02020603050405020304" pitchFamily="18" charset="0"/>
                <a:ea typeface="Calibri Light" panose="020F0302020204030204" pitchFamily="34" charset="0"/>
              </a:rPr>
              <a:t>How old-growth forests keep falling on B.C. Premier John Horgan’s watch</a:t>
            </a:r>
            <a:r>
              <a:rPr lang="en-CA" sz="1800" dirty="0">
                <a:solidFill>
                  <a:srgbClr val="000000"/>
                </a:solidFill>
                <a:effectLst/>
                <a:latin typeface="Times New Roman" panose="02020603050405020304" pitchFamily="18" charset="0"/>
                <a:ea typeface="Calibri Light" panose="020F0302020204030204" pitchFamily="34" charset="0"/>
              </a:rPr>
              <a:t>. Greenpeace Canada. </a:t>
            </a:r>
            <a:r>
              <a:rPr lang="en-CA" sz="1800" u="sng" dirty="0">
                <a:solidFill>
                  <a:srgbClr val="1155CC"/>
                </a:solidFill>
                <a:effectLst/>
                <a:latin typeface="Times New Roman" panose="02020603050405020304" pitchFamily="18" charset="0"/>
                <a:ea typeface="Calibri Light" panose="020F0302020204030204" pitchFamily="34" charset="0"/>
                <a:hlinkClick r:id="rId6"/>
              </a:rPr>
              <a:t>https://www.greenpeace.org/canada/en/story/47756/how-old-growth-forests-keep-falling-on-b-c-premier-john-horgans-watch/</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Moffatt, S. (2021b). </a:t>
            </a:r>
            <a:r>
              <a:rPr lang="en-CA" sz="1800" i="1" dirty="0">
                <a:solidFill>
                  <a:srgbClr val="000000"/>
                </a:solidFill>
                <a:effectLst/>
                <a:latin typeface="Times New Roman" panose="02020603050405020304" pitchFamily="18" charset="0"/>
                <a:ea typeface="Calibri Light" panose="020F0302020204030204" pitchFamily="34" charset="0"/>
              </a:rPr>
              <a:t>Saving Fairy Creek and Why Ancient Forests are Worth More Standing - Greenpeace Canada</a:t>
            </a:r>
            <a:r>
              <a:rPr lang="en-CA" sz="1800" dirty="0">
                <a:solidFill>
                  <a:srgbClr val="000000"/>
                </a:solidFill>
                <a:effectLst/>
                <a:latin typeface="Times New Roman" panose="02020603050405020304" pitchFamily="18" charset="0"/>
                <a:ea typeface="Calibri Light" panose="020F0302020204030204" pitchFamily="34" charset="0"/>
              </a:rPr>
              <a:t>. Greenpeace Canada. </a:t>
            </a:r>
            <a:r>
              <a:rPr lang="en-CA" sz="1800" u="sng" dirty="0">
                <a:solidFill>
                  <a:srgbClr val="1155CC"/>
                </a:solidFill>
                <a:effectLst/>
                <a:latin typeface="Times New Roman" panose="02020603050405020304" pitchFamily="18" charset="0"/>
                <a:ea typeface="Calibri Light" panose="020F0302020204030204" pitchFamily="34" charset="0"/>
                <a:hlinkClick r:id="rId7"/>
              </a:rPr>
              <a:t>https://www.greenpeace.org/canada/en/story/47068/saving-fairy-creek-and-why-ancient-forests-are-worth-more-standing/</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R. T., Lewis, C., &amp; Jordan, A. (2021). </a:t>
            </a:r>
            <a:r>
              <a:rPr lang="en-CA" sz="1800" i="1" dirty="0">
                <a:solidFill>
                  <a:srgbClr val="000000"/>
                </a:solidFill>
                <a:effectLst/>
                <a:latin typeface="Times New Roman" panose="02020603050405020304" pitchFamily="18" charset="0"/>
                <a:ea typeface="Calibri Light" panose="020F0302020204030204" pitchFamily="34" charset="0"/>
              </a:rPr>
              <a:t>By a Thousand Cuts: How Powerful Companies’ Wood Sourcing is Degrading Canada’s Boreal Forest</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8"/>
              </a:rPr>
              <a:t>www.suerossi.com</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USDA - Pacific Northwest Research Station. (2003). New Findings About Old-Growth </a:t>
            </a:r>
            <a:endParaRPr lang="en-CA" sz="1800" dirty="0">
              <a:solidFill>
                <a:srgbClr val="00000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13</a:t>
            </a:fld>
            <a:endParaRPr lang="en-CA"/>
          </a:p>
        </p:txBody>
      </p:sp>
    </p:spTree>
    <p:extLst>
      <p:ext uri="{BB962C8B-B14F-4D97-AF65-F5344CB8AC3E}">
        <p14:creationId xmlns:p14="http://schemas.microsoft.com/office/powerpoint/2010/main" val="4208311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14: Protecting Biodiversity</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Biodiversity loss is consequential and predicted to worsen in the future (Cardinale et al., 2012).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Protecting plant and forest biodiversity contributes to climate crisis solutions (Langford et al., 2022). </a:t>
            </a:r>
          </a:p>
          <a:p>
            <a:pPr marL="342900" lvl="0" indent="-342900">
              <a:lnSpc>
                <a:spcPct val="115000"/>
              </a:lnSpc>
              <a:spcAft>
                <a:spcPts val="800"/>
              </a:spcAft>
              <a:buFont typeface="Symbol" panose="05050102010706020507" pitchFamily="18" charset="2"/>
              <a:buChar char=""/>
            </a:pPr>
            <a:endParaRPr lang="en-US"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US" sz="1100" dirty="0">
                <a:effectLst/>
                <a:latin typeface="Times New Roman" panose="02020603050405020304" pitchFamily="18" charset="0"/>
                <a:ea typeface="Calibri" panose="020F0502020204030204" pitchFamily="34" charset="0"/>
              </a:rPr>
              <a:t>Forest fragmentation refers to a loss of forest and the division of the remaining forest into smaller blocks (</a:t>
            </a:r>
            <a:r>
              <a:rPr lang="en-US" sz="1100" dirty="0" err="1">
                <a:effectLst/>
                <a:latin typeface="Times New Roman" panose="02020603050405020304" pitchFamily="18" charset="0"/>
                <a:ea typeface="Calibri" panose="020F0502020204030204" pitchFamily="34" charset="0"/>
              </a:rPr>
              <a:t>Riitters</a:t>
            </a:r>
            <a:r>
              <a:rPr lang="en-US" sz="1100" dirty="0">
                <a:effectLst/>
                <a:latin typeface="Times New Roman" panose="02020603050405020304" pitchFamily="18" charset="0"/>
                <a:ea typeface="Calibri" panose="020F0502020204030204" pitchFamily="34" charset="0"/>
              </a:rPr>
              <a:t>, 2007).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Forest fragmentation occurs when forest habitat is destroyed, leaving smaller isolated patches of forests behind, that are no longer connected as they used to be.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Forest fragmentation is detrimental because it results from habitat destruction, dividing habitat into smaller fragments that are isolated between a matrix of human influences (Haddad et al., 2015).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The same article maintains that scientists generally agree that fragmentation is detrimental to biodiversity. There is however, still uncertainty in terms of the extent of impact varying levels of fragmentation can have on biodiversity. </a:t>
            </a:r>
          </a:p>
          <a:p>
            <a:pPr marL="0" lvl="0" indent="0">
              <a:lnSpc>
                <a:spcPct val="115000"/>
              </a:lnSpc>
              <a:spcAft>
                <a:spcPts val="800"/>
              </a:spcAft>
              <a:buFont typeface="Symbol" panose="05050102010706020507" pitchFamily="18" charset="2"/>
              <a:buNone/>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WCS Canada (President and Senior Scientist, Dr. Justina Ray) works to save wildlife in Canada through science, conservation, action, and inspiration (WCS Canada, n.d.)</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 government of Canada has recognized the threat that some forestry practices have on woodland caribou habitat, and is attempting restore their habitat in the boreal forest (Natural Resources Canada, 2021a)</a:t>
            </a:r>
          </a:p>
          <a:p>
            <a:pPr marL="342900" lvl="0" indent="-342900">
              <a:lnSpc>
                <a:spcPct val="115000"/>
              </a:lnSpc>
              <a:spcAft>
                <a:spcPts val="800"/>
              </a:spcAft>
              <a:buFont typeface="Symbol" panose="05050102010706020507" pitchFamily="18" charset="2"/>
              <a:buChar char=""/>
            </a:pPr>
            <a:endParaRPr lang="en-US"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Canada is a signatory to the High Ambition Coalition for Nature and People, which is committed to a global goal of protecting at least 30% of the world’s lands and oceans by 2030 (</a:t>
            </a:r>
            <a:r>
              <a:rPr lang="en-CA" sz="1100" dirty="0">
                <a:effectLst/>
                <a:latin typeface="Times New Roman" panose="02020603050405020304" pitchFamily="18" charset="0"/>
                <a:ea typeface="Calibri Light" panose="020F0302020204030204" pitchFamily="34" charset="0"/>
              </a:rPr>
              <a:t>Environment and Climate Change Canada, 2020; </a:t>
            </a:r>
            <a:r>
              <a:rPr lang="en-CA" sz="1100" dirty="0">
                <a:solidFill>
                  <a:srgbClr val="000000"/>
                </a:solidFill>
                <a:effectLst/>
                <a:latin typeface="Times New Roman" panose="02020603050405020304" pitchFamily="18" charset="0"/>
                <a:ea typeface="Calibri Light" panose="020F0302020204030204" pitchFamily="34" charset="0"/>
              </a:rPr>
              <a:t>High Ambition Coalition for Nature and People, n.d.</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Courier New" panose="02070309020205020404" pitchFamily="49" charset="0"/>
              <a:buChar char="o"/>
            </a:pPr>
            <a:r>
              <a:rPr lang="en-US" sz="1100" dirty="0">
                <a:effectLst/>
                <a:latin typeface="Times New Roman" panose="02020603050405020304" pitchFamily="18" charset="0"/>
                <a:ea typeface="Calibri Light" panose="020F0302020204030204" pitchFamily="34" charset="0"/>
              </a:rPr>
              <a:t>Canada has almost 24 million hectares of protected forests (mostly in national and provincial parks); this is almost 7% of Canada’s total forest area and does not include many millions of additional hectares that are in remote, inaccessible areas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2021b</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800"/>
              </a:spcAft>
            </a:pPr>
            <a:r>
              <a:rPr lang="en-US" sz="11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200" b="1" dirty="0">
                <a:effectLst/>
                <a:latin typeface="Times New Roman" panose="02020603050405020304" pitchFamily="18" charset="0"/>
                <a:ea typeface="Calibri" panose="020F0502020204030204" pitchFamily="34" charset="0"/>
              </a:rPr>
              <a:t>Slide 14 References: </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Cardinale, B. J., Duffy, J. E., Gonzalez, A., Hooper, D. U., </a:t>
            </a:r>
            <a:r>
              <a:rPr lang="en-CA" sz="1100" dirty="0" err="1">
                <a:effectLst/>
                <a:latin typeface="Times New Roman" panose="02020603050405020304" pitchFamily="18" charset="0"/>
                <a:ea typeface="Times New Roman" panose="02020603050405020304" pitchFamily="18" charset="0"/>
              </a:rPr>
              <a:t>Perrings</a:t>
            </a:r>
            <a:r>
              <a:rPr lang="en-CA" sz="1100" dirty="0">
                <a:effectLst/>
                <a:latin typeface="Times New Roman" panose="02020603050405020304" pitchFamily="18" charset="0"/>
                <a:ea typeface="Times New Roman" panose="02020603050405020304" pitchFamily="18" charset="0"/>
              </a:rPr>
              <a:t>, C., </a:t>
            </a:r>
            <a:r>
              <a:rPr lang="en-CA" sz="1100" dirty="0" err="1">
                <a:effectLst/>
                <a:latin typeface="Times New Roman" panose="02020603050405020304" pitchFamily="18" charset="0"/>
                <a:ea typeface="Times New Roman" panose="02020603050405020304" pitchFamily="18" charset="0"/>
              </a:rPr>
              <a:t>Venail</a:t>
            </a:r>
            <a:r>
              <a:rPr lang="en-CA" sz="1100" dirty="0">
                <a:effectLst/>
                <a:latin typeface="Times New Roman" panose="02020603050405020304" pitchFamily="18" charset="0"/>
                <a:ea typeface="Times New Roman" panose="02020603050405020304" pitchFamily="18" charset="0"/>
              </a:rPr>
              <a:t>, P., </a:t>
            </a:r>
            <a:r>
              <a:rPr lang="en-CA" sz="1100" dirty="0" err="1">
                <a:effectLst/>
                <a:latin typeface="Times New Roman" panose="02020603050405020304" pitchFamily="18" charset="0"/>
                <a:ea typeface="Times New Roman" panose="02020603050405020304" pitchFamily="18" charset="0"/>
              </a:rPr>
              <a:t>Narwani</a:t>
            </a:r>
            <a:r>
              <a:rPr lang="en-CA" sz="1100" dirty="0">
                <a:effectLst/>
                <a:latin typeface="Times New Roman" panose="02020603050405020304" pitchFamily="18" charset="0"/>
                <a:ea typeface="Times New Roman" panose="02020603050405020304" pitchFamily="18" charset="0"/>
              </a:rPr>
              <a:t>, A., </a:t>
            </a:r>
            <a:r>
              <a:rPr lang="en-CA" sz="1100" dirty="0" err="1">
                <a:effectLst/>
                <a:latin typeface="Times New Roman" panose="02020603050405020304" pitchFamily="18" charset="0"/>
                <a:ea typeface="Times New Roman" panose="02020603050405020304" pitchFamily="18" charset="0"/>
              </a:rPr>
              <a:t>MacE</a:t>
            </a:r>
            <a:r>
              <a:rPr lang="en-CA" sz="1100" dirty="0">
                <a:effectLst/>
                <a:latin typeface="Times New Roman" panose="02020603050405020304" pitchFamily="18" charset="0"/>
                <a:ea typeface="Times New Roman" panose="02020603050405020304" pitchFamily="18" charset="0"/>
              </a:rPr>
              <a:t>, G. M., Tilman, D., Wardle, D. A., </a:t>
            </a:r>
            <a:r>
              <a:rPr lang="en-CA" sz="1100" dirty="0" err="1">
                <a:effectLst/>
                <a:latin typeface="Times New Roman" panose="02020603050405020304" pitchFamily="18" charset="0"/>
                <a:ea typeface="Times New Roman" panose="02020603050405020304" pitchFamily="18" charset="0"/>
              </a:rPr>
              <a:t>Kinzig</a:t>
            </a:r>
            <a:r>
              <a:rPr lang="en-CA" sz="1100" dirty="0">
                <a:effectLst/>
                <a:latin typeface="Times New Roman" panose="02020603050405020304" pitchFamily="18" charset="0"/>
                <a:ea typeface="Times New Roman" panose="02020603050405020304" pitchFamily="18" charset="0"/>
              </a:rPr>
              <a:t>, A. P., Daily, G. C., </a:t>
            </a:r>
            <a:r>
              <a:rPr lang="en-CA" sz="1100" dirty="0" err="1">
                <a:effectLst/>
                <a:latin typeface="Times New Roman" panose="02020603050405020304" pitchFamily="18" charset="0"/>
                <a:ea typeface="Times New Roman" panose="02020603050405020304" pitchFamily="18" charset="0"/>
              </a:rPr>
              <a:t>Loreau</a:t>
            </a:r>
            <a:r>
              <a:rPr lang="en-CA" sz="1100" dirty="0">
                <a:effectLst/>
                <a:latin typeface="Times New Roman" panose="02020603050405020304" pitchFamily="18" charset="0"/>
                <a:ea typeface="Times New Roman" panose="02020603050405020304" pitchFamily="18" charset="0"/>
              </a:rPr>
              <a:t>, M., Grace, J. B., </a:t>
            </a:r>
            <a:r>
              <a:rPr lang="en-CA" sz="1100" dirty="0" err="1">
                <a:effectLst/>
                <a:latin typeface="Times New Roman" panose="02020603050405020304" pitchFamily="18" charset="0"/>
                <a:ea typeface="Times New Roman" panose="02020603050405020304" pitchFamily="18" charset="0"/>
              </a:rPr>
              <a:t>Larigauderie</a:t>
            </a:r>
            <a:r>
              <a:rPr lang="en-CA" sz="1100" dirty="0">
                <a:effectLst/>
                <a:latin typeface="Times New Roman" panose="02020603050405020304" pitchFamily="18" charset="0"/>
                <a:ea typeface="Times New Roman" panose="02020603050405020304" pitchFamily="18" charset="0"/>
              </a:rPr>
              <a:t>, A., Srivastava, D. S., &amp; Naeem, S. (2012). Biodiversity loss and its impact on humanity. In </a:t>
            </a:r>
            <a:r>
              <a:rPr lang="en-CA" sz="1100" i="1" dirty="0">
                <a:effectLst/>
                <a:latin typeface="Times New Roman" panose="02020603050405020304" pitchFamily="18" charset="0"/>
                <a:ea typeface="Times New Roman" panose="02020603050405020304" pitchFamily="18" charset="0"/>
              </a:rPr>
              <a:t>Nature</a:t>
            </a:r>
            <a:r>
              <a:rPr lang="en-CA" sz="1100" dirty="0">
                <a:effectLst/>
                <a:latin typeface="Times New Roman" panose="02020603050405020304" pitchFamily="18" charset="0"/>
                <a:ea typeface="Times New Roman" panose="02020603050405020304" pitchFamily="18" charset="0"/>
              </a:rPr>
              <a:t> (Vol. 486, Issue 7401, pp. 59–67). Nature Publishing Group. </a:t>
            </a:r>
            <a:r>
              <a:rPr lang="en-CA" sz="1100" u="sng" dirty="0">
                <a:solidFill>
                  <a:srgbClr val="0000FF"/>
                </a:solidFill>
                <a:effectLst/>
                <a:latin typeface="Times New Roman" panose="02020603050405020304" pitchFamily="18" charset="0"/>
                <a:ea typeface="Times New Roman" panose="02020603050405020304" pitchFamily="18" charset="0"/>
                <a:hlinkClick r:id="rId3"/>
              </a:rPr>
              <a:t>https://doi.org/10.1038/nature11148</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Environment and Climate Change Canada. (2020). </a:t>
            </a:r>
            <a:r>
              <a:rPr lang="en-CA" sz="1100" i="1" dirty="0">
                <a:solidFill>
                  <a:srgbClr val="000000"/>
                </a:solidFill>
                <a:effectLst/>
                <a:latin typeface="Times New Roman" panose="02020603050405020304" pitchFamily="18" charset="0"/>
                <a:ea typeface="Times New Roman" panose="02020603050405020304" pitchFamily="18" charset="0"/>
              </a:rPr>
              <a:t>Canada joins the High Ambition Coalition for Nature and People</a:t>
            </a:r>
            <a:r>
              <a:rPr lang="en-CA" sz="1100" dirty="0">
                <a:solidFill>
                  <a:srgbClr val="000000"/>
                </a:solidFill>
                <a:effectLst/>
                <a:latin typeface="Times New Roman" panose="02020603050405020304" pitchFamily="18" charset="0"/>
                <a:ea typeface="Times New Roman" panose="02020603050405020304" pitchFamily="18" charset="0"/>
              </a:rPr>
              <a:t>. Government of Canada. </a:t>
            </a:r>
            <a:r>
              <a:rPr lang="en-CA" sz="1100" u="sng" dirty="0">
                <a:solidFill>
                  <a:srgbClr val="0563C1"/>
                </a:solidFill>
                <a:effectLst/>
                <a:latin typeface="Times New Roman" panose="02020603050405020304" pitchFamily="18" charset="0"/>
                <a:ea typeface="Times New Roman" panose="02020603050405020304" pitchFamily="18" charset="0"/>
              </a:rPr>
              <a:t>https://www.canada.ca/en/environment-climate-change/news/2020/09/canada-joins-the-high-ambition-coalition-for-nature-and-people.html</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panose="020F0502020204030204" pitchFamily="34" charset="0"/>
              </a:rPr>
              <a:t>Haddad, N. M., </a:t>
            </a:r>
            <a:r>
              <a:rPr lang="en-CA" sz="1100" dirty="0" err="1">
                <a:solidFill>
                  <a:srgbClr val="000000"/>
                </a:solidFill>
                <a:effectLst/>
                <a:latin typeface="Times New Roman" panose="02020603050405020304" pitchFamily="18" charset="0"/>
                <a:ea typeface="Calibri" panose="020F0502020204030204" pitchFamily="34" charset="0"/>
              </a:rPr>
              <a:t>Brudvig</a:t>
            </a:r>
            <a:r>
              <a:rPr lang="en-CA" sz="1100" dirty="0">
                <a:solidFill>
                  <a:srgbClr val="000000"/>
                </a:solidFill>
                <a:effectLst/>
                <a:latin typeface="Times New Roman" panose="02020603050405020304" pitchFamily="18" charset="0"/>
                <a:ea typeface="Calibri" panose="020F0502020204030204" pitchFamily="34" charset="0"/>
              </a:rPr>
              <a:t>, L. A., </a:t>
            </a:r>
            <a:r>
              <a:rPr lang="en-CA" sz="1100" dirty="0" err="1">
                <a:solidFill>
                  <a:srgbClr val="000000"/>
                </a:solidFill>
                <a:effectLst/>
                <a:latin typeface="Times New Roman" panose="02020603050405020304" pitchFamily="18" charset="0"/>
                <a:ea typeface="Calibri" panose="020F0502020204030204" pitchFamily="34" charset="0"/>
              </a:rPr>
              <a:t>Clobert</a:t>
            </a:r>
            <a:r>
              <a:rPr lang="en-CA" sz="1100" dirty="0">
                <a:solidFill>
                  <a:srgbClr val="000000"/>
                </a:solidFill>
                <a:effectLst/>
                <a:latin typeface="Times New Roman" panose="02020603050405020304" pitchFamily="18" charset="0"/>
                <a:ea typeface="Calibri" panose="020F0502020204030204" pitchFamily="34" charset="0"/>
              </a:rPr>
              <a:t>, J., Davies, K. F., Gonzalez, A., Holt, R. D., Lovejoy, T. E., Sexton, J. O., Austin, M. P., Collins, C. D., Cook, W. M., </a:t>
            </a:r>
            <a:r>
              <a:rPr lang="en-CA" sz="1100" dirty="0" err="1">
                <a:solidFill>
                  <a:srgbClr val="000000"/>
                </a:solidFill>
                <a:effectLst/>
                <a:latin typeface="Times New Roman" panose="02020603050405020304" pitchFamily="18" charset="0"/>
                <a:ea typeface="Calibri" panose="020F0502020204030204" pitchFamily="34" charset="0"/>
              </a:rPr>
              <a:t>Damschen</a:t>
            </a:r>
            <a:r>
              <a:rPr lang="en-CA" sz="1100" dirty="0">
                <a:solidFill>
                  <a:srgbClr val="000000"/>
                </a:solidFill>
                <a:effectLst/>
                <a:latin typeface="Times New Roman" panose="02020603050405020304" pitchFamily="18" charset="0"/>
                <a:ea typeface="Calibri" panose="020F0502020204030204" pitchFamily="34" charset="0"/>
              </a:rPr>
              <a:t>, E. I., Ewers, R. M., Foster, B. L., Jenkins, C. N., King, A. J., Laurance, W. F., Levey, D. J., </a:t>
            </a:r>
            <a:r>
              <a:rPr lang="en-CA" sz="1100" dirty="0" err="1">
                <a:solidFill>
                  <a:srgbClr val="000000"/>
                </a:solidFill>
                <a:effectLst/>
                <a:latin typeface="Times New Roman" panose="02020603050405020304" pitchFamily="18" charset="0"/>
                <a:ea typeface="Calibri" panose="020F0502020204030204" pitchFamily="34" charset="0"/>
              </a:rPr>
              <a:t>Margules</a:t>
            </a:r>
            <a:r>
              <a:rPr lang="en-CA" sz="1100" dirty="0">
                <a:solidFill>
                  <a:srgbClr val="000000"/>
                </a:solidFill>
                <a:effectLst/>
                <a:latin typeface="Times New Roman" panose="02020603050405020304" pitchFamily="18" charset="0"/>
                <a:ea typeface="Calibri" panose="020F0502020204030204" pitchFamily="34" charset="0"/>
              </a:rPr>
              <a:t>, C. R., … Townshend, J. R. (2015). Habitat fragmentation and its lasting impact on Earth’s ecosystems. </a:t>
            </a:r>
            <a:r>
              <a:rPr lang="en-CA" sz="1100" i="1" dirty="0">
                <a:solidFill>
                  <a:srgbClr val="000000"/>
                </a:solidFill>
                <a:effectLst/>
                <a:latin typeface="Times New Roman" panose="02020603050405020304" pitchFamily="18" charset="0"/>
                <a:ea typeface="Calibri" panose="020F0502020204030204" pitchFamily="34" charset="0"/>
              </a:rPr>
              <a:t>Science Advances</a:t>
            </a:r>
            <a:r>
              <a:rPr lang="en-CA" sz="1100" dirty="0">
                <a:solidFill>
                  <a:srgbClr val="000000"/>
                </a:solidFill>
                <a:effectLst/>
                <a:latin typeface="Times New Roman" panose="02020603050405020304" pitchFamily="18" charset="0"/>
                <a:ea typeface="Calibri" panose="020F0502020204030204" pitchFamily="34" charset="0"/>
              </a:rPr>
              <a:t>, </a:t>
            </a:r>
            <a:r>
              <a:rPr lang="en-CA" sz="1100" i="1" dirty="0">
                <a:solidFill>
                  <a:srgbClr val="000000"/>
                </a:solidFill>
                <a:effectLst/>
                <a:latin typeface="Times New Roman" panose="02020603050405020304" pitchFamily="18" charset="0"/>
                <a:ea typeface="Calibri" panose="020F0502020204030204" pitchFamily="34" charset="0"/>
              </a:rPr>
              <a:t>1</a:t>
            </a:r>
            <a:r>
              <a:rPr lang="en-CA" sz="1100" dirty="0">
                <a:solidFill>
                  <a:srgbClr val="000000"/>
                </a:solidFill>
                <a:effectLst/>
                <a:latin typeface="Times New Roman" panose="02020603050405020304" pitchFamily="18" charset="0"/>
                <a:ea typeface="Calibri" panose="020F0502020204030204" pitchFamily="34" charset="0"/>
              </a:rPr>
              <a:t>(2). </a:t>
            </a:r>
            <a:r>
              <a:rPr lang="en-CA" sz="1100" u="sng" dirty="0">
                <a:solidFill>
                  <a:srgbClr val="1155CC"/>
                </a:solidFill>
                <a:effectLst/>
                <a:latin typeface="Times New Roman" panose="02020603050405020304" pitchFamily="18" charset="0"/>
                <a:ea typeface="Calibri Light" panose="020F0302020204030204" pitchFamily="34" charset="0"/>
              </a:rPr>
              <a:t>https://doi.org/10.1126/sciadv.1500052</a:t>
            </a:r>
            <a:r>
              <a:rPr lang="en-CA" sz="1100" dirty="0">
                <a:solidFill>
                  <a:srgbClr val="000000"/>
                </a:solidFill>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High Ambition Coalition for Nature and People. (n.d.). </a:t>
            </a:r>
            <a:r>
              <a:rPr lang="en-CA" sz="1100" i="1" dirty="0">
                <a:solidFill>
                  <a:srgbClr val="000000"/>
                </a:solidFill>
                <a:effectLst/>
                <a:latin typeface="Times New Roman" panose="02020603050405020304" pitchFamily="18" charset="0"/>
                <a:ea typeface="Times New Roman" panose="02020603050405020304" pitchFamily="18" charset="0"/>
              </a:rPr>
              <a:t>Home</a:t>
            </a:r>
            <a:r>
              <a:rPr lang="en-CA" sz="1100" dirty="0">
                <a:solidFill>
                  <a:srgbClr val="000000"/>
                </a:solidFill>
                <a:effectLst/>
                <a:latin typeface="Times New Roman" panose="02020603050405020304" pitchFamily="18" charset="0"/>
                <a:ea typeface="Times New Roman" panose="02020603050405020304" pitchFamily="18" charset="0"/>
              </a:rPr>
              <a:t>. High Ambition Coalition for Nature and People. </a:t>
            </a:r>
            <a:r>
              <a:rPr lang="en-CA" sz="1100" u="sng" dirty="0">
                <a:solidFill>
                  <a:srgbClr val="0563C1"/>
                </a:solidFill>
                <a:effectLst/>
                <a:latin typeface="Times New Roman" panose="02020603050405020304" pitchFamily="18" charset="0"/>
                <a:ea typeface="Times New Roman" panose="02020603050405020304" pitchFamily="18" charset="0"/>
              </a:rPr>
              <a:t>https://www.hacfornatureandpeople.org/home</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err="1">
                <a:effectLst/>
                <a:latin typeface="Times New Roman" panose="02020603050405020304" pitchFamily="18" charset="0"/>
                <a:ea typeface="Times New Roman" panose="02020603050405020304" pitchFamily="18" charset="0"/>
              </a:rPr>
              <a:t>Langsdorf</a:t>
            </a:r>
            <a:r>
              <a:rPr lang="en-CA" sz="1100" dirty="0">
                <a:effectLst/>
                <a:latin typeface="Times New Roman" panose="02020603050405020304" pitchFamily="18" charset="0"/>
                <a:ea typeface="Times New Roman" panose="02020603050405020304" pitchFamily="18" charset="0"/>
              </a:rPr>
              <a:t>, S., </a:t>
            </a:r>
            <a:r>
              <a:rPr lang="en-CA" sz="1100" dirty="0" err="1">
                <a:effectLst/>
                <a:latin typeface="Times New Roman" panose="02020603050405020304" pitchFamily="18" charset="0"/>
                <a:ea typeface="Times New Roman" panose="02020603050405020304" pitchFamily="18" charset="0"/>
              </a:rPr>
              <a:t>Löschke</a:t>
            </a:r>
            <a:r>
              <a:rPr lang="en-CA" sz="1100" dirty="0">
                <a:effectLst/>
                <a:latin typeface="Times New Roman" panose="02020603050405020304" pitchFamily="18" charset="0"/>
                <a:ea typeface="Times New Roman" panose="02020603050405020304" pitchFamily="18" charset="0"/>
              </a:rPr>
              <a:t>, S., </a:t>
            </a:r>
            <a:r>
              <a:rPr lang="en-CA" sz="1100" dirty="0" err="1">
                <a:effectLst/>
                <a:latin typeface="Times New Roman" panose="02020603050405020304" pitchFamily="18" charset="0"/>
                <a:ea typeface="Times New Roman" panose="02020603050405020304" pitchFamily="18" charset="0"/>
              </a:rPr>
              <a:t>Möller</a:t>
            </a:r>
            <a:r>
              <a:rPr lang="en-CA" sz="1100" dirty="0">
                <a:effectLst/>
                <a:latin typeface="Times New Roman" panose="02020603050405020304" pitchFamily="18" charset="0"/>
                <a:ea typeface="Times New Roman" panose="02020603050405020304" pitchFamily="18" charset="0"/>
              </a:rPr>
              <a:t>, V., &amp; </a:t>
            </a:r>
            <a:r>
              <a:rPr lang="en-CA" sz="1100" dirty="0" err="1">
                <a:effectLst/>
                <a:latin typeface="Times New Roman" panose="02020603050405020304" pitchFamily="18" charset="0"/>
                <a:ea typeface="Times New Roman" panose="02020603050405020304" pitchFamily="18" charset="0"/>
              </a:rPr>
              <a:t>Okem</a:t>
            </a:r>
            <a:r>
              <a:rPr lang="en-CA" sz="1100" dirty="0">
                <a:effectLst/>
                <a:latin typeface="Times New Roman" panose="02020603050405020304" pitchFamily="18" charset="0"/>
                <a:ea typeface="Times New Roman" panose="02020603050405020304" pitchFamily="18" charset="0"/>
              </a:rPr>
              <a:t>, A. (2022). </a:t>
            </a:r>
            <a:r>
              <a:rPr lang="en-CA" sz="1100" i="1" dirty="0">
                <a:effectLst/>
                <a:latin typeface="Times New Roman" panose="02020603050405020304" pitchFamily="18" charset="0"/>
                <a:ea typeface="Times New Roman" panose="02020603050405020304" pitchFamily="18" charset="0"/>
              </a:rPr>
              <a:t>Climate Change 2022 Impacts, Adaptation and Vulnerability Working Group II Contribution to the Sixth Assessment Report of the Intergovernmental Panel on Climate Change</a:t>
            </a:r>
            <a:r>
              <a:rPr lang="en-CA" sz="1100" dirty="0">
                <a:effectLst/>
                <a:latin typeface="Times New Roman" panose="02020603050405020304" pitchFamily="18" charset="0"/>
                <a:ea typeface="Times New Roman" panose="02020603050405020304" pitchFamily="18" charset="0"/>
              </a:rPr>
              <a:t>. </a:t>
            </a:r>
            <a:r>
              <a:rPr lang="en-CA" sz="1100" u="sng" dirty="0">
                <a:solidFill>
                  <a:srgbClr val="0000FF"/>
                </a:solidFill>
                <a:effectLst/>
                <a:latin typeface="Times New Roman" panose="02020603050405020304" pitchFamily="18" charset="0"/>
                <a:ea typeface="Times New Roman" panose="02020603050405020304" pitchFamily="18" charset="0"/>
                <a:hlinkClick r:id="rId4"/>
              </a:rPr>
              <a:t>www.ipcc.ch</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(2021a). </a:t>
            </a:r>
            <a:r>
              <a:rPr lang="en-CA" sz="1100" i="1" dirty="0">
                <a:solidFill>
                  <a:srgbClr val="000000"/>
                </a:solidFill>
                <a:effectLst/>
                <a:latin typeface="Times New Roman" panose="02020603050405020304" pitchFamily="18" charset="0"/>
                <a:ea typeface="Calibri Light" panose="020F0302020204030204" pitchFamily="34" charset="0"/>
              </a:rPr>
              <a:t>Woodland caribou – boreal population</a:t>
            </a:r>
            <a:r>
              <a:rPr lang="en-CA" sz="1100" dirty="0">
                <a:solidFill>
                  <a:srgbClr val="000000"/>
                </a:solidFill>
                <a:effectLst/>
                <a:latin typeface="Times New Roman" panose="02020603050405020304" pitchFamily="18" charset="0"/>
                <a:ea typeface="Calibri Light" panose="020F0302020204030204" pitchFamily="34" charset="0"/>
              </a:rPr>
              <a:t>. Government of Canada. </a:t>
            </a:r>
            <a:r>
              <a:rPr lang="en-CA" sz="1100" u="sng" dirty="0">
                <a:solidFill>
                  <a:srgbClr val="1155CC"/>
                </a:solidFill>
                <a:effectLst/>
                <a:latin typeface="Times New Roman" panose="02020603050405020304" pitchFamily="18" charset="0"/>
                <a:ea typeface="Calibri Light" panose="020F0302020204030204" pitchFamily="34" charset="0"/>
                <a:hlinkClick r:id="rId5"/>
              </a:rPr>
              <a:t>https://www.Natural Resources Canada.gc.ca/our-natural-resources/forests/sustainable-forest-management/conservation-and-protection-</a:t>
            </a:r>
            <a:r>
              <a:rPr lang="en-CA" sz="1100" u="sng" dirty="0" err="1">
                <a:solidFill>
                  <a:srgbClr val="1155CC"/>
                </a:solidFill>
                <a:effectLst/>
                <a:latin typeface="Times New Roman" panose="02020603050405020304" pitchFamily="18" charset="0"/>
                <a:ea typeface="Calibri Light" panose="020F0302020204030204" pitchFamily="34" charset="0"/>
                <a:hlinkClick r:id="rId5"/>
              </a:rPr>
              <a:t>canadas</a:t>
            </a:r>
            <a:r>
              <a:rPr lang="en-CA" sz="1100" u="sng" dirty="0">
                <a:solidFill>
                  <a:srgbClr val="1155CC"/>
                </a:solidFill>
                <a:effectLst/>
                <a:latin typeface="Times New Roman" panose="02020603050405020304" pitchFamily="18" charset="0"/>
                <a:ea typeface="Calibri Light" panose="020F0302020204030204" pitchFamily="34" charset="0"/>
                <a:hlinkClick r:id="rId5"/>
              </a:rPr>
              <a:t>-forests/woodland-caribou-boreal-population/13201</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(2021b). </a:t>
            </a:r>
            <a:r>
              <a:rPr lang="en-CA" sz="1100" i="1" dirty="0">
                <a:solidFill>
                  <a:srgbClr val="000000"/>
                </a:solidFill>
                <a:effectLst/>
                <a:latin typeface="Times New Roman" panose="02020603050405020304" pitchFamily="18" charset="0"/>
                <a:ea typeface="Calibri Light" panose="020F0302020204030204" pitchFamily="34" charset="0"/>
              </a:rPr>
              <a:t>Conservation and protection of Canada’s forests</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https://www.nrcan.gc.ca/our-natural-resources/forests/sustainable-forest-management/conservation-and-protection-canadas-forests/17501</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US"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US" sz="1100" dirty="0" err="1">
                <a:effectLst/>
                <a:latin typeface="Times New Roman" panose="02020603050405020304" pitchFamily="18" charset="0"/>
                <a:ea typeface="Calibri" panose="020F0502020204030204" pitchFamily="34" charset="0"/>
              </a:rPr>
              <a:t>Riitters</a:t>
            </a:r>
            <a:r>
              <a:rPr lang="en-US" sz="1100" dirty="0">
                <a:effectLst/>
                <a:latin typeface="Times New Roman" panose="02020603050405020304" pitchFamily="18" charset="0"/>
                <a:ea typeface="Calibri" panose="020F0502020204030204" pitchFamily="34" charset="0"/>
              </a:rPr>
              <a:t>, Kurt H. 2007. Forest Fragmentation. Pages 9-15 In: Forest health monitoring: 2005 national technical report. General Technical Report SRS-104. Asheville, NC: U.S. Department of Agriculture, Forest Service, Southern Research Station.</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WCS Canada. (n.d.). </a:t>
            </a:r>
            <a:r>
              <a:rPr lang="en-CA" sz="1100" i="1" dirty="0">
                <a:solidFill>
                  <a:srgbClr val="000000"/>
                </a:solidFill>
                <a:effectLst/>
                <a:latin typeface="Times New Roman" panose="02020603050405020304" pitchFamily="18" charset="0"/>
                <a:ea typeface="Calibri Light" panose="020F0302020204030204" pitchFamily="34" charset="0"/>
              </a:rPr>
              <a:t>Staff</a:t>
            </a:r>
            <a:r>
              <a:rPr lang="en-CA" sz="1100" dirty="0">
                <a:solidFill>
                  <a:srgbClr val="000000"/>
                </a:solidFill>
                <a:effectLst/>
                <a:latin typeface="Times New Roman" panose="02020603050405020304" pitchFamily="18" charset="0"/>
                <a:ea typeface="Calibri Light" panose="020F0302020204030204" pitchFamily="34" charset="0"/>
              </a:rPr>
              <a:t>. Retrieved April 4,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7"/>
              </a:rPr>
              <a:t>https://www.wcscanada.org/Staff-all/ProjectId/631.aspx</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14</a:t>
            </a:fld>
            <a:endParaRPr lang="en-CA"/>
          </a:p>
        </p:txBody>
      </p:sp>
    </p:spTree>
    <p:extLst>
      <p:ext uri="{BB962C8B-B14F-4D97-AF65-F5344CB8AC3E}">
        <p14:creationId xmlns:p14="http://schemas.microsoft.com/office/powerpoint/2010/main" val="1844248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cs typeface="Times New Roman" panose="02020603050405020304" pitchFamily="18" charset="0"/>
              </a:rPr>
              <a:t>Slide 15: Forest Management Planning is Required by Law in Canada</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12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One of the main tools used to ensure forest sustainability in Canada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r>
              <a:rPr lang="en-US" sz="1100" b="1"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Each forestry company is required by law to create a forest management plan, and have it approved by the government before they can begin harvesting.</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u="sng" dirty="0">
                <a:solidFill>
                  <a:srgbClr val="0000FF"/>
                </a:solidFill>
                <a:effectLst/>
                <a:latin typeface="Times New Roman" panose="02020603050405020304" pitchFamily="18" charset="0"/>
                <a:ea typeface="Calibri Light" panose="020F0302020204030204" pitchFamily="34" charset="0"/>
              </a:rPr>
              <a:t>Forest management planning involves work schedules, 5-20-year approval periods, and is based on long-term plans.</a:t>
            </a:r>
            <a:r>
              <a:rPr lang="en-CA" sz="800"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A forest management plan usually covers a period of several years; in Ontario it covers a 10-year period (</a:t>
            </a: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12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A forest management plan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Provides an assessment of the current state of the forest (inventory), which includes information on the size, number, and species of trees in the forest,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Sets out the management objectives, which must show a commitment to balancing social, environmental, and economic values,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Identifies protected areas with non-timber values such as: wildlife habitat, recreation, tourism,</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Describes the harvesting, regeneration, and other activities to be carried out:</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Other activities include providing access to timber through the construction of roads and bridges and maintenance to ensure the forest is productive.</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To guide activities such as roadbuilding and timber harvesting, more detailed plans are also written along with annual operating plans that detail where and when harvesting and regeneration activities will occur.</a:t>
            </a:r>
            <a:endParaRPr lang="en-CA" sz="1100" dirty="0">
              <a:effectLst/>
              <a:latin typeface="Times New Roman" panose="02020603050405020304" pitchFamily="18" charset="0"/>
              <a:ea typeface="Calibri" panose="020F0502020204030204" pitchFamily="34" charset="0"/>
            </a:endParaRPr>
          </a:p>
          <a:p>
            <a:pPr marL="13716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There is long-term monitoring of forestry practices to ensure plan adherence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This involves tracking timber that is harvested, ensuring companies meet forest regeneration standards, conducting audits to determine plan adherence and assessing the effectiveness of forest management activities.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Governments also review each forestry company's plans after a certain period of time based on the province. </a:t>
            </a:r>
            <a:r>
              <a:rPr lang="en-CA" sz="800"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Forestry companies must submit regular reports on their activities and update their plans in response to changing conditions and objectives; there are penalties such as warnings, fines, and suspension of timber harvesting rights if forestry companies do not comply with forest management plans.</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12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No plans are approved without public participation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Forest management plans include involvement from Indigenous communities, the public, and stakeholders at many stages.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In many provinces, such as Ontario and British Columbia, forest management plans must be made available to the public for review.</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spcAft>
                <a:spcPts val="1200"/>
              </a:spcAft>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Ontario’s forest management plans are available here: </a:t>
            </a:r>
            <a:r>
              <a:rPr lang="en-US" sz="1100" u="sng" dirty="0">
                <a:solidFill>
                  <a:srgbClr val="0000FF"/>
                </a:solidFill>
                <a:effectLst/>
                <a:latin typeface="Times New Roman" panose="02020603050405020304" pitchFamily="18" charset="0"/>
                <a:ea typeface="Calibri Light" panose="020F0302020204030204" pitchFamily="34" charset="0"/>
                <a:hlinkClick r:id="rId3"/>
              </a:rPr>
              <a:t>https://nrip.mnr.gov.on.ca/s/fmp-online?language=en_US.</a:t>
            </a:r>
            <a:endParaRPr lang="en-CA" sz="1100" dirty="0">
              <a:effectLst/>
              <a:latin typeface="Times New Roman" panose="02020603050405020304" pitchFamily="18" charset="0"/>
              <a:ea typeface="Calibri" panose="020F0502020204030204" pitchFamily="34" charset="0"/>
            </a:endParaRPr>
          </a:p>
          <a:p>
            <a:pPr marL="1371600">
              <a:lnSpc>
                <a:spcPct val="115000"/>
              </a:lnSpc>
              <a:spcAft>
                <a:spcPts val="12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12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Forest science is the foundation of forest management planning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Provincial and territorial governments use the best available science to support forest management planning requirements, practices, and policies.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Research is constantly occurring in Canada’s forests to inform sustainable forest management practices.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1200"/>
              </a:spcAft>
              <a:buFont typeface=" Courier New "/>
              <a:buChar char="o"/>
            </a:pPr>
            <a:r>
              <a:rPr lang="en-US" sz="1100" dirty="0">
                <a:effectLst/>
                <a:latin typeface="Times New Roman" panose="02020603050405020304" pitchFamily="18" charset="0"/>
                <a:ea typeface="Calibri Light" panose="020F0302020204030204" pitchFamily="34" charset="0"/>
              </a:rPr>
              <a:t>The Canadian Forest Service, a science-based policy organization that is part of the federal government, provides science and policy expertise on forestry issues; topics under study include climate change, forest fires, and forest pests and diseases (</a:t>
            </a:r>
            <a:r>
              <a:rPr lang="en-CA" sz="1100" dirty="0">
                <a:effectLst/>
                <a:latin typeface="Times New Roman" panose="02020603050405020304" pitchFamily="18" charset="0"/>
                <a:ea typeface="Calibri Light" panose="020F0302020204030204" pitchFamily="34" charset="0"/>
              </a:rPr>
              <a:t>Canadian Forest Service, 2020</a:t>
            </a:r>
            <a:r>
              <a:rPr lang="en-US" sz="1100" dirty="0">
                <a:effectLst/>
                <a:latin typeface="Times New Roman" panose="02020603050405020304" pitchFamily="18" charset="0"/>
                <a:ea typeface="Calibri Light" panose="020F0302020204030204" pitchFamily="34" charset="0"/>
              </a:rPr>
              <a:t>).</a:t>
            </a:r>
          </a:p>
          <a:p>
            <a:pPr marL="742950" lvl="1" indent="-285750">
              <a:lnSpc>
                <a:spcPct val="115000"/>
              </a:lnSpc>
              <a:spcAft>
                <a:spcPts val="12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200" b="1" dirty="0">
                <a:effectLst/>
                <a:latin typeface="Times New Roman" panose="02020603050405020304" pitchFamily="18" charset="0"/>
                <a:ea typeface="Calibri Light" panose="020F0302020204030204" pitchFamily="34" charset="0"/>
              </a:rPr>
              <a:t>Slide 15 References:</a:t>
            </a: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Canadian Forest Service. (2020). </a:t>
            </a:r>
            <a:r>
              <a:rPr lang="en-US" sz="1100" i="1" dirty="0">
                <a:effectLst/>
                <a:latin typeface="Times New Roman" panose="02020603050405020304" pitchFamily="18" charset="0"/>
                <a:ea typeface="Times New Roman" panose="02020603050405020304" pitchFamily="18" charset="0"/>
              </a:rPr>
              <a:t>Canadian Forest Service research projects</a:t>
            </a:r>
            <a:r>
              <a:rPr lang="en-US" sz="1100" dirty="0">
                <a:effectLst/>
                <a:latin typeface="Times New Roman" panose="02020603050405020304" pitchFamily="18" charset="0"/>
                <a:ea typeface="Times New Roman" panose="02020603050405020304" pitchFamily="18" charset="0"/>
              </a:rPr>
              <a:t>. Government of Canada. </a:t>
            </a:r>
            <a:r>
              <a:rPr lang="en-US" sz="1100" u="sng" dirty="0">
                <a:solidFill>
                  <a:srgbClr val="0000FF"/>
                </a:solidFill>
                <a:effectLst/>
                <a:latin typeface="Times New Roman" panose="02020603050405020304" pitchFamily="18" charset="0"/>
                <a:ea typeface="Times New Roman" panose="02020603050405020304" pitchFamily="18" charset="0"/>
                <a:hlinkClick r:id="rId4" action="ppaction://hlinkfile"/>
              </a:rPr>
              <a:t>https</a:t>
            </a:r>
            <a:r>
              <a:rPr lang="en-US" sz="1100" u="sng" dirty="0">
                <a:solidFill>
                  <a:srgbClr val="0000FF"/>
                </a:solidFill>
                <a:effectLst/>
                <a:latin typeface="Times New Roman" panose="02020603050405020304" pitchFamily="18" charset="0"/>
                <a:ea typeface="Times New Roman" panose="02020603050405020304" pitchFamily="18" charset="0"/>
                <a:hlinkClick r:id="rId5"/>
              </a:rPr>
              <a:t>://cfs.nrcan.gc.ca/projects</a:t>
            </a:r>
            <a:r>
              <a:rPr lang="en-US"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endParaRPr lang="en-US" sz="1100" dirty="0">
              <a:effectLst/>
              <a:latin typeface="Times New Roman" panose="02020603050405020304" pitchFamily="18" charset="0"/>
              <a:ea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US" sz="1100" dirty="0">
                <a:effectLst/>
                <a:latin typeface="Times New Roman" panose="02020603050405020304" pitchFamily="18" charset="0"/>
                <a:ea typeface="Times New Roman" panose="02020603050405020304" pitchFamily="18" charset="0"/>
              </a:rPr>
              <a:t>Ministry of Northern Development, Mines, Natural Resources and Forestry. (2021). </a:t>
            </a:r>
            <a:r>
              <a:rPr lang="en-US" sz="1100" i="1" dirty="0">
                <a:effectLst/>
                <a:latin typeface="Times New Roman" panose="02020603050405020304" pitchFamily="18" charset="0"/>
                <a:ea typeface="Times New Roman" panose="02020603050405020304" pitchFamily="18" charset="0"/>
              </a:rPr>
              <a:t>Forest management planning</a:t>
            </a:r>
            <a:r>
              <a:rPr lang="en-US" sz="1100" dirty="0">
                <a:effectLst/>
                <a:latin typeface="Times New Roman" panose="02020603050405020304" pitchFamily="18" charset="0"/>
                <a:ea typeface="Times New Roman" panose="02020603050405020304" pitchFamily="18" charset="0"/>
              </a:rPr>
              <a:t>. Government of Ontario. </a:t>
            </a:r>
            <a:r>
              <a:rPr lang="en-US" sz="1100" u="sng" dirty="0">
                <a:solidFill>
                  <a:srgbClr val="0000FF"/>
                </a:solidFill>
                <a:effectLst/>
                <a:latin typeface="Times New Roman" panose="02020603050405020304" pitchFamily="18" charset="0"/>
                <a:ea typeface="Times New Roman" panose="02020603050405020304" pitchFamily="18" charset="0"/>
                <a:hlinkClick r:id="rId6"/>
              </a:rPr>
              <a:t>https://www.ontario.ca/page/forest-management-planning</a:t>
            </a:r>
            <a:r>
              <a:rPr lang="en-US"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a:spcAft>
                <a:spcPts val="800"/>
              </a:spcAft>
              <a:buFont typeface="Arial" panose="020B0604020202020204" pitchFamily="34" charset="0"/>
              <a:buChar char="•"/>
            </a:pPr>
            <a:endParaRPr lang="en-CA" sz="1100" dirty="0">
              <a:effectLst/>
              <a:latin typeface="Times New Roman" panose="02020603050405020304" pitchFamily="18" charset="0"/>
              <a:ea typeface="Times New Roman" panose="02020603050405020304" pitchFamily="18" charset="0"/>
            </a:endParaRPr>
          </a:p>
          <a:p>
            <a:pPr marL="171450" indent="-171450">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Natural Resources Canada. (2020). Forest management planning. Natural Resources Canada. </a:t>
            </a:r>
            <a:r>
              <a:rPr lang="en-CA" sz="1100" u="sng" dirty="0">
                <a:solidFill>
                  <a:srgbClr val="0000FF"/>
                </a:solidFill>
                <a:effectLst/>
                <a:latin typeface="Times New Roman" panose="02020603050405020304" pitchFamily="18" charset="0"/>
                <a:ea typeface="Times New Roman" panose="02020603050405020304" pitchFamily="18" charset="0"/>
                <a:hlinkClick r:id="rId7"/>
              </a:rPr>
              <a:t>https://www.nrcan.gc.ca/our-natural-resources/forests/sustainable-forest-management/forestmanagement-planning/17493</a:t>
            </a:r>
            <a:endParaRPr lang="en-CA"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15</a:t>
            </a:fld>
            <a:endParaRPr lang="en-CA"/>
          </a:p>
        </p:txBody>
      </p:sp>
    </p:spTree>
    <p:extLst>
      <p:ext uri="{BB962C8B-B14F-4D97-AF65-F5344CB8AC3E}">
        <p14:creationId xmlns:p14="http://schemas.microsoft.com/office/powerpoint/2010/main" val="20954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16: Silvicultural Systems</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Silviculture (from the Latin </a:t>
            </a:r>
            <a:r>
              <a:rPr lang="en-US" sz="1100" i="1" dirty="0" err="1">
                <a:effectLst/>
                <a:latin typeface="Times New Roman" panose="02020603050405020304" pitchFamily="18" charset="0"/>
                <a:ea typeface="Calibri Light" panose="020F0302020204030204" pitchFamily="34" charset="0"/>
              </a:rPr>
              <a:t>silvi</a:t>
            </a:r>
            <a:r>
              <a:rPr lang="en-US" sz="1100" dirty="0">
                <a:effectLst/>
                <a:latin typeface="Times New Roman" panose="02020603050405020304" pitchFamily="18" charset="0"/>
                <a:ea typeface="Calibri Light" panose="020F0302020204030204" pitchFamily="34" charset="0"/>
              </a:rPr>
              <a:t>, which means </a:t>
            </a:r>
            <a:r>
              <a:rPr lang="en-CA" sz="1100" dirty="0">
                <a:effectLst/>
                <a:latin typeface="Times New Roman" panose="02020603050405020304" pitchFamily="18" charset="0"/>
                <a:ea typeface="Calibri Light" panose="020F0302020204030204" pitchFamily="34" charset="0"/>
              </a:rPr>
              <a:t>‘</a:t>
            </a:r>
            <a:r>
              <a:rPr lang="en-US" sz="1100" dirty="0">
                <a:effectLst/>
                <a:latin typeface="Times New Roman" panose="02020603050405020304" pitchFamily="18" charset="0"/>
                <a:ea typeface="Calibri Light" panose="020F0302020204030204" pitchFamily="34" charset="0"/>
              </a:rPr>
              <a:t>forest’) is the art and science of growing trees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It involves “controlling the establishment, growth, composition, health, and quality of forests and woodlands to meet the diverse needs and values of landowners and society such as wildlife habitat, timber, water resources, restoration, and recreation on a sustainable basis” (</a:t>
            </a:r>
            <a:r>
              <a:rPr lang="en-CA" sz="1100" dirty="0">
                <a:solidFill>
                  <a:srgbClr val="000000"/>
                </a:solidFill>
                <a:effectLst/>
                <a:latin typeface="Times New Roman" panose="02020603050405020304" pitchFamily="18" charset="0"/>
                <a:ea typeface="Calibri Light" panose="020F0302020204030204" pitchFamily="34" charset="0"/>
              </a:rPr>
              <a:t>U.S. Forest Service, n.d.</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A silvicultural system refers to a planned program of treatments that is designed to achieve specific stand structural objectives (</a:t>
            </a:r>
            <a:r>
              <a:rPr lang="en-CA" sz="1100" dirty="0">
                <a:effectLst/>
                <a:latin typeface="Times New Roman" panose="02020603050405020304" pitchFamily="18" charset="0"/>
                <a:ea typeface="Calibri Light" panose="020F0302020204030204" pitchFamily="34" charset="0"/>
              </a:rPr>
              <a:t>Ministry of Forests, 2003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Treatments include specific harvesting methods, regeneration techniques, and stand tending methods such as thinning.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 silvicultural systems typically used in Canada are:</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b="1" dirty="0">
                <a:effectLst/>
                <a:latin typeface="Times New Roman" panose="02020603050405020304" pitchFamily="18" charset="0"/>
                <a:ea typeface="Calibri Light" panose="020F0302020204030204" pitchFamily="34" charset="0"/>
              </a:rPr>
              <a:t>Single tree selection</a:t>
            </a:r>
            <a:r>
              <a:rPr lang="en-US" sz="1100" dirty="0">
                <a:effectLst/>
                <a:latin typeface="Times New Roman" panose="02020603050405020304" pitchFamily="18" charset="0"/>
                <a:ea typeface="Calibri Light" panose="020F0302020204030204" pitchFamily="34" charset="0"/>
              </a:rPr>
              <a:t>, which involves the removal of single trees to create small openings that promote the growth and establishment of shade tolerant tree species such as sugar maple (</a:t>
            </a: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b="1" dirty="0">
                <a:effectLst/>
                <a:latin typeface="Times New Roman" panose="02020603050405020304" pitchFamily="18" charset="0"/>
                <a:ea typeface="Calibri Light" panose="020F0302020204030204" pitchFamily="34" charset="0"/>
              </a:rPr>
              <a:t>Group selection,</a:t>
            </a:r>
            <a:r>
              <a:rPr lang="en-US" sz="1100" dirty="0">
                <a:effectLst/>
                <a:latin typeface="Times New Roman" panose="02020603050405020304" pitchFamily="18" charset="0"/>
                <a:ea typeface="Calibri Light" panose="020F0302020204030204" pitchFamily="34" charset="0"/>
              </a:rPr>
              <a:t> which involves the removal of small groups of trees to create openings that promote uneven-aged or multi-cohort stands as the groups of trees are replaced.</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Group selection can increase tree species diversity as it promotes the regeneration of shade-intolerant species due to the larger canopy gaps along with the regeneration of shade-tolerant species.</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Group selection may also have other ecological benefits such as the creation of wildlife habitat and increased levels of biodiversity.</a:t>
            </a:r>
            <a:endParaRPr lang="en-CA" sz="1100" dirty="0">
              <a:effectLst/>
              <a:latin typeface="Times New Roman" panose="02020603050405020304" pitchFamily="18" charset="0"/>
              <a:ea typeface="Calibri" panose="020F0502020204030204" pitchFamily="34" charset="0"/>
            </a:endParaRPr>
          </a:p>
          <a:p>
            <a:pPr marL="13716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b="1" dirty="0">
                <a:effectLst/>
                <a:latin typeface="Times New Roman" panose="02020603050405020304" pitchFamily="18" charset="0"/>
                <a:ea typeface="Calibri Light" panose="020F0302020204030204" pitchFamily="34" charset="0"/>
              </a:rPr>
              <a:t>Shelterwood,</a:t>
            </a:r>
            <a:r>
              <a:rPr lang="en-US" sz="1100" dirty="0">
                <a:effectLst/>
                <a:latin typeface="Times New Roman" panose="02020603050405020304" pitchFamily="18" charset="0"/>
                <a:ea typeface="Calibri Light" panose="020F0302020204030204" pitchFamily="34" charset="0"/>
              </a:rPr>
              <a:t> which involves the removal of trees in a series of cuts in order to achieve a new stand under the shelter of the remaining trees (Beadle &amp; Sands, 2004).</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In this system, the remaining trees provide the seed source for the new trees.</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The shelterwood system is suitable for trees that have intermediate shade tolerance (mid-tolerant) (</a:t>
            </a:r>
            <a:r>
              <a:rPr lang="en-CA" sz="1100" dirty="0">
                <a:effectLst/>
                <a:latin typeface="Times New Roman" panose="02020603050405020304" pitchFamily="18" charset="0"/>
                <a:ea typeface="Calibri Light" panose="020F0302020204030204" pitchFamily="34" charset="0"/>
              </a:rPr>
              <a:t>Algonquin Forestry Authority, 2022</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This system mimics natural disturbances such as fire, insect outbreaks, and wind storms; in Ontario, the shelterwood system is used to regenerate white pine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600200" lvl="3" indent="-2286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White pine has intermediate shade tolerance and is adapted to a fire regime consisting of surface fires every 20-40 years and stand-replacing fires every 150-300 years.</a:t>
            </a:r>
            <a:endParaRPr lang="en-CA" sz="1100" dirty="0">
              <a:effectLst/>
              <a:latin typeface="Times New Roman" panose="02020603050405020304" pitchFamily="18" charset="0"/>
              <a:ea typeface="Calibri" panose="020F0502020204030204" pitchFamily="34" charset="0"/>
            </a:endParaRPr>
          </a:p>
          <a:p>
            <a:pPr marL="1600200" lvl="3" indent="-2286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Since Canada does not have a natural fire regime anymore due to fire suppression, the shelterwood system emulates this natural fire regime and allows for the growth and establishment of white pine.</a:t>
            </a:r>
            <a:endParaRPr lang="en-CA" sz="1100" dirty="0">
              <a:effectLst/>
              <a:latin typeface="Times New Roman" panose="02020603050405020304" pitchFamily="18" charset="0"/>
              <a:ea typeface="Calibri" panose="020F0502020204030204" pitchFamily="34" charset="0"/>
            </a:endParaRPr>
          </a:p>
          <a:p>
            <a:pPr marL="18288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b="1" dirty="0">
                <a:effectLst/>
                <a:latin typeface="Times New Roman" panose="02020603050405020304" pitchFamily="18" charset="0"/>
                <a:ea typeface="Calibri Light" panose="020F0302020204030204" pitchFamily="34" charset="0"/>
              </a:rPr>
              <a:t>Clearcut,</a:t>
            </a:r>
            <a:r>
              <a:rPr lang="en-US" sz="1100" dirty="0">
                <a:effectLst/>
                <a:latin typeface="Times New Roman" panose="02020603050405020304" pitchFamily="18" charset="0"/>
                <a:ea typeface="Calibri Light" panose="020F0302020204030204" pitchFamily="34" charset="0"/>
              </a:rPr>
              <a:t> which involves the removal of the entire stand over a short period of time to create an exposed microenvironment for the establishment of a new even-aged stand </a:t>
            </a:r>
            <a:r>
              <a:rPr lang="en-US" sz="1100" u="sng" dirty="0">
                <a:solidFill>
                  <a:srgbClr val="0000FF"/>
                </a:solidFill>
                <a:effectLst/>
                <a:latin typeface="Times New Roman" panose="02020603050405020304" pitchFamily="18" charset="0"/>
                <a:ea typeface="Calibri Light" panose="020F0302020204030204" pitchFamily="34" charset="0"/>
              </a:rPr>
              <a:t>(</a:t>
            </a: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a:t>
            </a:r>
            <a:r>
              <a:rPr lang="en-US" sz="1100" dirty="0">
                <a:effectLst/>
                <a:latin typeface="Times New Roman" panose="02020603050405020304" pitchFamily="18" charset="0"/>
                <a:ea typeface="Calibri Light" panose="020F0302020204030204" pitchFamily="34" charset="0"/>
              </a:rPr>
              <a:t>).</a:t>
            </a:r>
            <a:r>
              <a:rPr lang="en-CA" sz="800"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Regeneration then occurs naturally as seedlings and saplings grow or through the planting of new trees.</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Clearcutting is considered by many to be environmentally harmful, but there are circumstances in which this system is the most suitable.</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In many natural forests, large levels of tree loss arise from natural disturbance (usually through fire) and are critical for forest regeneration and replacement; clearcutting emulates this kind of natural disturbance and provides opportunities for new trees, particularly those requiring lots of sun, to grow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Clearcutting is mainly used in stands with tree species that are adapted to regenerating after large natural disturbances such as fires; these species include jack pine, black spruce, poplar, and white birch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Clearcutting also provides wildlife habitat for species that prefer young forests such as moose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3716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Silvicultural system selection depends on the condition of the forest stand such as the species’ shade tolerance, natural disturbance regime, moisture needs, and the desired future state of the forest (</a:t>
            </a: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Silvicultural research by Natural Resources Canada and its partners is underway to identify strategies to lower production costs, increase the volume and quality of timber, while ensuring forest sustainability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Data on the area harvested in Canada by silvicultural system is available in the National Forestry Database (Canadian Council of Forest Ministers, 2022). </a:t>
            </a:r>
            <a:endParaRPr lang="en-CA" sz="1100" dirty="0">
              <a:effectLst/>
              <a:latin typeface="Times New Roman" panose="02020603050405020304" pitchFamily="18" charset="0"/>
              <a:ea typeface="Calibri" panose="020F0502020204030204" pitchFamily="34" charset="0"/>
            </a:endParaRPr>
          </a:p>
          <a:p>
            <a:pPr marL="457200">
              <a:lnSpc>
                <a:spcPct val="107000"/>
              </a:lnSpc>
            </a:pPr>
            <a:r>
              <a:rPr lang="en-US" sz="1100" u="none" strike="noStrike" dirty="0">
                <a:solidFill>
                  <a:srgbClr val="0000FF"/>
                </a:solidFill>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457200">
              <a:lnSpc>
                <a:spcPct val="107000"/>
              </a:lnSpc>
              <a:spcAft>
                <a:spcPts val="800"/>
              </a:spcAft>
            </a:pPr>
            <a:r>
              <a:rPr lang="en-US" sz="1100" u="none" strike="noStrike" dirty="0">
                <a:solidFill>
                  <a:srgbClr val="0000FF"/>
                </a:solidFill>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200" b="1" dirty="0">
                <a:effectLst/>
                <a:latin typeface="Times New Roman" panose="02020603050405020304" pitchFamily="18" charset="0"/>
                <a:ea typeface="Calibri" panose="020F0502020204030204" pitchFamily="34" charset="0"/>
              </a:rPr>
              <a:t>Slide 16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Algonquin Forestry Authority. (2022). </a:t>
            </a:r>
            <a:r>
              <a:rPr lang="en-CA" sz="1100" i="1" dirty="0">
                <a:effectLst/>
                <a:latin typeface="Times New Roman" panose="02020603050405020304" pitchFamily="18" charset="0"/>
                <a:ea typeface="Calibri Light" panose="020F0302020204030204" pitchFamily="34" charset="0"/>
              </a:rPr>
              <a:t>Silvicultural Systems: Even-Aged — Shelterwood</a:t>
            </a:r>
            <a:r>
              <a:rPr lang="en-CA" sz="1100" dirty="0">
                <a:effectLst/>
                <a:latin typeface="Times New Roman" panose="02020603050405020304" pitchFamily="18" charset="0"/>
                <a:ea typeface="Calibri Light" panose="020F0302020204030204" pitchFamily="34" charset="0"/>
              </a:rPr>
              <a:t>. Algonquin Forestry Authority.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https://algonquinforestry.on.ca/policy-planning-sustainable-forest-management-policy/silvicultural-systems-even-aged-shelterwood/</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Beadle, C., &amp; Sands, R. (2004). Tree Physiology: Physiology and silviculture. </a:t>
            </a:r>
            <a:r>
              <a:rPr lang="en-CA" sz="1100" i="1" dirty="0">
                <a:solidFill>
                  <a:srgbClr val="000000"/>
                </a:solidFill>
                <a:effectLst/>
                <a:latin typeface="Times New Roman" panose="02020603050405020304" pitchFamily="18" charset="0"/>
                <a:ea typeface="Calibri Light" panose="020F0302020204030204" pitchFamily="34" charset="0"/>
              </a:rPr>
              <a:t>Encyclopedia of Forest Sciences</a:t>
            </a:r>
            <a:r>
              <a:rPr lang="en-CA" sz="1100" dirty="0">
                <a:solidFill>
                  <a:srgbClr val="000000"/>
                </a:solidFill>
                <a:effectLst/>
                <a:latin typeface="Times New Roman" panose="02020603050405020304" pitchFamily="18" charset="0"/>
                <a:ea typeface="Calibri Light" panose="020F0302020204030204" pitchFamily="34" charset="0"/>
              </a:rPr>
              <a:t>, 1568–1577.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https://doi.org/10.1016/b0-12-145160-7/00097-1</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Canadian Council of Forest Ministers. (2022). </a:t>
            </a:r>
            <a:r>
              <a:rPr lang="en-CA" sz="1100" i="1" dirty="0">
                <a:effectLst/>
                <a:latin typeface="Times New Roman" panose="02020603050405020304" pitchFamily="18" charset="0"/>
                <a:ea typeface="Times New Roman" panose="02020603050405020304" pitchFamily="18" charset="0"/>
              </a:rPr>
              <a:t>Harvest | National Forestry Database</a:t>
            </a:r>
            <a:r>
              <a:rPr lang="en-CA" sz="1100" dirty="0">
                <a:effectLst/>
                <a:latin typeface="Times New Roman" panose="02020603050405020304" pitchFamily="18" charset="0"/>
                <a:ea typeface="Times New Roman" panose="02020603050405020304" pitchFamily="18" charset="0"/>
              </a:rPr>
              <a:t>. National Forestry Database. </a:t>
            </a:r>
            <a:r>
              <a:rPr lang="en-CA" sz="1100" u="sng" dirty="0">
                <a:solidFill>
                  <a:srgbClr val="0000FF"/>
                </a:solidFill>
                <a:effectLst/>
                <a:latin typeface="Times New Roman" panose="02020603050405020304" pitchFamily="18" charset="0"/>
                <a:ea typeface="Times New Roman" panose="02020603050405020304" pitchFamily="18" charset="0"/>
                <a:hlinkClick r:id="rId5"/>
              </a:rPr>
              <a:t>http://nfdp.ccfm.org/en/data/harvest.php</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Ministry of Forests. (2003). </a:t>
            </a:r>
            <a:r>
              <a:rPr lang="en-CA" sz="1100" i="1" dirty="0">
                <a:effectLst/>
                <a:latin typeface="Times New Roman" panose="02020603050405020304" pitchFamily="18" charset="0"/>
                <a:ea typeface="Calibri Light" panose="020F0302020204030204" pitchFamily="34" charset="0"/>
              </a:rPr>
              <a:t>Silvicultural Systems Handbook for British Columbia</a:t>
            </a:r>
            <a:r>
              <a:rPr lang="en-CA" sz="1100" dirty="0">
                <a:effectLst/>
                <a:latin typeface="Times New Roman" panose="02020603050405020304" pitchFamily="18" charset="0"/>
                <a:ea typeface="Calibri Light" panose="020F0302020204030204" pitchFamily="34" charset="0"/>
              </a:rPr>
              <a:t>. Government of British Columbia.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http://www.for.gov.bc.ca/HFP/Pubssilvsystems.htm</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Ministry of Natural Resources. (2013). </a:t>
            </a:r>
            <a:r>
              <a:rPr lang="en-CA" sz="1100" i="1" dirty="0">
                <a:solidFill>
                  <a:srgbClr val="000000"/>
                </a:solidFill>
                <a:effectLst/>
                <a:latin typeface="Times New Roman" panose="02020603050405020304" pitchFamily="18" charset="0"/>
                <a:ea typeface="Calibri Light" panose="020F0302020204030204" pitchFamily="34" charset="0"/>
              </a:rPr>
              <a:t>Emulating natural disturbances: clearcut silviculture in Ontario. </a:t>
            </a:r>
            <a:r>
              <a:rPr lang="en-CA" sz="1100" dirty="0">
                <a:solidFill>
                  <a:srgbClr val="000000"/>
                </a:solidFill>
                <a:effectLst/>
                <a:latin typeface="Times New Roman" panose="02020603050405020304" pitchFamily="18" charset="0"/>
                <a:ea typeface="Calibri Light" panose="020F0302020204030204" pitchFamily="34" charset="0"/>
              </a:rPr>
              <a:t>Government of Ontario. </a:t>
            </a:r>
            <a:r>
              <a:rPr lang="en-CA" sz="1100" u="sng" dirty="0">
                <a:solidFill>
                  <a:srgbClr val="0000FF"/>
                </a:solidFill>
                <a:effectLst/>
                <a:latin typeface="Times New Roman" panose="02020603050405020304" pitchFamily="18" charset="0"/>
                <a:ea typeface="Calibri Light" panose="020F0302020204030204" pitchFamily="34" charset="0"/>
                <a:hlinkClick r:id="rId7"/>
              </a:rPr>
              <a:t>https://dr6j45jk9xcmk.cloudfront.net/documents/3123/stdprod-110056.pdf</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 </a:t>
            </a:r>
            <a:r>
              <a:rPr lang="en-CA" sz="1100" i="1" dirty="0">
                <a:solidFill>
                  <a:srgbClr val="000000"/>
                </a:solidFill>
                <a:effectLst/>
                <a:latin typeface="Times New Roman" panose="02020603050405020304" pitchFamily="18" charset="0"/>
                <a:ea typeface="Calibri Light" panose="020F0302020204030204" pitchFamily="34" charset="0"/>
              </a:rPr>
              <a:t>Forest Management Guide to Silviculture in the Great Lakes-St. Lawrence and Boreal Forests of Ontario. </a:t>
            </a:r>
            <a:r>
              <a:rPr lang="en-CA" sz="1100" dirty="0">
                <a:solidFill>
                  <a:srgbClr val="000000"/>
                </a:solidFill>
                <a:effectLst/>
                <a:latin typeface="Times New Roman" panose="02020603050405020304" pitchFamily="18" charset="0"/>
                <a:ea typeface="Calibri Light" panose="020F0302020204030204" pitchFamily="34" charset="0"/>
              </a:rPr>
              <a:t>Government of Ontario.</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8"/>
              </a:rPr>
              <a:t>https://www.ontario.ca/page/forest-management-guide-silviculture-great-lakes-st-lawrence-and-boreal-forests-ontario</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Natural Resources Canada. (2020). </a:t>
            </a:r>
            <a:r>
              <a:rPr lang="en-CA" sz="1100" i="1" dirty="0">
                <a:solidFill>
                  <a:srgbClr val="000000"/>
                </a:solidFill>
                <a:effectLst/>
                <a:latin typeface="Times New Roman" panose="02020603050405020304" pitchFamily="18" charset="0"/>
                <a:ea typeface="Times New Roman" panose="02020603050405020304" pitchFamily="18" charset="0"/>
              </a:rPr>
              <a:t>Silvicultural research</a:t>
            </a:r>
            <a:r>
              <a:rPr lang="en-CA" sz="1100" dirty="0">
                <a:solidFill>
                  <a:srgbClr val="000000"/>
                </a:solidFill>
                <a:effectLst/>
                <a:latin typeface="Times New Roman" panose="02020603050405020304" pitchFamily="18" charset="0"/>
                <a:ea typeface="Times New Roman" panose="02020603050405020304" pitchFamily="18" charset="0"/>
              </a:rPr>
              <a:t>. Natural Resources Canada.</a:t>
            </a:r>
            <a:r>
              <a:rPr lang="en-CA" sz="1100" dirty="0">
                <a:effectLst/>
                <a:latin typeface="Times New Roman" panose="02020603050405020304" pitchFamily="18" charset="0"/>
                <a:ea typeface="Times New Roman" panose="02020603050405020304" pitchFamily="18" charset="0"/>
              </a:rPr>
              <a:t> </a:t>
            </a:r>
            <a:r>
              <a:rPr lang="en-CA" sz="1100" u="sng" dirty="0">
                <a:solidFill>
                  <a:srgbClr val="0563C1"/>
                </a:solidFill>
                <a:effectLst/>
                <a:latin typeface="Times New Roman" panose="02020603050405020304" pitchFamily="18" charset="0"/>
                <a:ea typeface="Times New Roman" panose="02020603050405020304" pitchFamily="18" charset="0"/>
              </a:rPr>
              <a:t>https://www.nrcan.gc.ca/our-natural-resources/forests/industry-and-trade/forest-industry-tools-research/silvicultural-research/13341</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U.S. Forest Service. (n.d.). </a:t>
            </a:r>
            <a:r>
              <a:rPr lang="en-CA" sz="1100" i="1" dirty="0">
                <a:solidFill>
                  <a:srgbClr val="000000"/>
                </a:solidFill>
                <a:effectLst/>
                <a:latin typeface="Times New Roman" panose="02020603050405020304" pitchFamily="18" charset="0"/>
                <a:ea typeface="Calibri Light" panose="020F0302020204030204" pitchFamily="34" charset="0"/>
              </a:rPr>
              <a:t>Silviculture</a:t>
            </a:r>
            <a:r>
              <a:rPr lang="en-CA" sz="1100" dirty="0">
                <a:solidFill>
                  <a:srgbClr val="000000"/>
                </a:solidFill>
                <a:effectLst/>
                <a:latin typeface="Times New Roman" panose="02020603050405020304" pitchFamily="18" charset="0"/>
                <a:ea typeface="Calibri Light" panose="020F0302020204030204" pitchFamily="34" charset="0"/>
              </a:rPr>
              <a:t>. U.S. Forest Service. </a:t>
            </a:r>
            <a:r>
              <a:rPr lang="en-CA" sz="1100" u="sng" dirty="0">
                <a:solidFill>
                  <a:srgbClr val="0000FF"/>
                </a:solidFill>
                <a:effectLst/>
                <a:latin typeface="Times New Roman" panose="02020603050405020304" pitchFamily="18" charset="0"/>
                <a:ea typeface="Calibri Light" panose="020F0302020204030204" pitchFamily="34" charset="0"/>
                <a:hlinkClick r:id="rId9"/>
              </a:rPr>
              <a:t>https://www.fs.fed.us/forestmanagement/vegetation-management/silviculture/index.shtml</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16</a:t>
            </a:fld>
            <a:endParaRPr lang="en-CA"/>
          </a:p>
        </p:txBody>
      </p:sp>
    </p:spTree>
    <p:extLst>
      <p:ext uri="{BB962C8B-B14F-4D97-AF65-F5344CB8AC3E}">
        <p14:creationId xmlns:p14="http://schemas.microsoft.com/office/powerpoint/2010/main" val="2573791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200" b="1" u="sng" dirty="0">
                <a:solidFill>
                  <a:srgbClr val="0000FF"/>
                </a:solidFill>
                <a:effectLst/>
                <a:latin typeface="Times New Roman" panose="02020603050405020304" pitchFamily="18" charset="0"/>
                <a:ea typeface="Yu Gothic Light" panose="020B0300000000000000" pitchFamily="34" charset="-128"/>
              </a:rPr>
              <a:t>Slide 17: Causes of Deforestation</a:t>
            </a:r>
            <a:endParaRPr lang="en-CA" sz="12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Deforestation refers to the permanent removal of forested land to other uses such as agriculture or urban sprawl (Government of Canada, 2020)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Timber harvesting and natural disturbances such as forest fires, which lead to forest cover change, are not considered deforestation since the area is replanted or regenerates naturally, which renews the forest</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 has a very low deforestation rate at less than 0.5% each year between 1990 to 2018 (Natural Resources Canada, 2020, p. 20)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The large increases in deforestation during the year 1993 and 2006 were caused by the flooding of forests during the development of hydroelectric reservoirs (Natural Resources Canada, 2020, p. 20)</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The industries that cause the most deforestation in Canada are the mining, oil, and gas, and agriculture industries (Natural Resources Canada, 2020, p. 20)</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 has the National Deforestation Monitoring System (NDMS), which is one of the world’s most sophisticated systems to track land use changes from forest to other land uses such as agriculture or urban development (Dyk et al., 2015)</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Light" panose="020F03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The extent of Canada’s deforestation has been challenged by environmental groups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A notable example is a study done by the Wildlands League; a Canadian not-for-profit charity dedicated to nature conservation</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spcAft>
                <a:spcPts val="800"/>
              </a:spcAft>
              <a:buFont typeface="Wingdings" panose="05000000000000000000" pitchFamily="2" charset="2"/>
              <a:buChar char=""/>
            </a:pPr>
            <a:r>
              <a:rPr lang="en-CA" sz="1100" dirty="0">
                <a:effectLst/>
                <a:latin typeface="Times New Roman" panose="02020603050405020304" pitchFamily="18" charset="0"/>
                <a:ea typeface="Calibri Light" panose="020F0302020204030204" pitchFamily="34" charset="0"/>
              </a:rPr>
              <a:t>This study argues that deforestation in Canada is higher than reported due to “logging scars,” which refer to the loss of productive forest from clearcutting forests in Ontario (Wildlands League, 2020)</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endParaRPr lang="en-CA" sz="1100" b="1"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100" b="1" dirty="0">
                <a:effectLst/>
                <a:latin typeface="Times New Roman" panose="02020603050405020304" pitchFamily="18" charset="0"/>
                <a:ea typeface="Calibri" panose="020F0502020204030204" pitchFamily="34" charset="0"/>
              </a:rPr>
              <a:t>Slide 17 References</a:t>
            </a:r>
            <a:r>
              <a:rPr lang="en-CA" sz="1100" dirty="0">
                <a:effectLst/>
                <a:latin typeface="Times New Roman" panose="02020603050405020304" pitchFamily="18" charset="0"/>
                <a:ea typeface="Calibri" panose="020F0502020204030204" pitchFamily="34" charset="0"/>
              </a:rPr>
              <a:t>:</a:t>
            </a:r>
          </a:p>
          <a:p>
            <a:pPr fontAlgn="base">
              <a:lnSpc>
                <a:spcPct val="107000"/>
              </a:lnSpc>
              <a:spcBef>
                <a:spcPts val="1200"/>
              </a:spcBef>
              <a:spcAft>
                <a:spcPts val="800"/>
              </a:spcAft>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Dyk, A., Leckie, D. G., </a:t>
            </a:r>
            <a:r>
              <a:rPr lang="en-CA" sz="1100" dirty="0" err="1">
                <a:solidFill>
                  <a:srgbClr val="000000"/>
                </a:solidFill>
                <a:effectLst/>
                <a:latin typeface="Times New Roman" panose="02020603050405020304" pitchFamily="18" charset="0"/>
                <a:ea typeface="Calibri Light" panose="020F0302020204030204" pitchFamily="34" charset="0"/>
              </a:rPr>
              <a:t>Tinis</a:t>
            </a:r>
            <a:r>
              <a:rPr lang="en-CA" sz="1100" dirty="0">
                <a:solidFill>
                  <a:srgbClr val="000000"/>
                </a:solidFill>
                <a:effectLst/>
                <a:latin typeface="Times New Roman" panose="02020603050405020304" pitchFamily="18" charset="0"/>
                <a:ea typeface="Calibri Light" panose="020F0302020204030204" pitchFamily="34" charset="0"/>
              </a:rPr>
              <a:t>, S., &amp; </a:t>
            </a:r>
            <a:r>
              <a:rPr lang="en-CA" sz="1100" dirty="0" err="1">
                <a:solidFill>
                  <a:srgbClr val="000000"/>
                </a:solidFill>
                <a:effectLst/>
                <a:latin typeface="Times New Roman" panose="02020603050405020304" pitchFamily="18" charset="0"/>
                <a:ea typeface="Calibri Light" panose="020F0302020204030204" pitchFamily="34" charset="0"/>
              </a:rPr>
              <a:t>Ortlepp</a:t>
            </a:r>
            <a:r>
              <a:rPr lang="en-CA" sz="1100" dirty="0">
                <a:solidFill>
                  <a:srgbClr val="000000"/>
                </a:solidFill>
                <a:effectLst/>
                <a:latin typeface="Times New Roman" panose="02020603050405020304" pitchFamily="18" charset="0"/>
                <a:ea typeface="Calibri Light" panose="020F0302020204030204" pitchFamily="34" charset="0"/>
              </a:rPr>
              <a:t>, S. M. (2015). </a:t>
            </a:r>
            <a:r>
              <a:rPr lang="en-CA" sz="1100" i="1" dirty="0">
                <a:solidFill>
                  <a:srgbClr val="000000"/>
                </a:solidFill>
                <a:effectLst/>
                <a:latin typeface="Times New Roman" panose="02020603050405020304" pitchFamily="18" charset="0"/>
                <a:ea typeface="Calibri Light" panose="020F0302020204030204" pitchFamily="34" charset="0"/>
              </a:rPr>
              <a:t>Canada’s National Deforestation Monitoring System: System Description</a:t>
            </a:r>
            <a:r>
              <a:rPr lang="en-CA" sz="1100" dirty="0">
                <a:solidFill>
                  <a:srgbClr val="000000"/>
                </a:solidFill>
                <a:effectLst/>
                <a:latin typeface="Times New Roman" panose="02020603050405020304" pitchFamily="18" charset="0"/>
                <a:ea typeface="Calibri Light" panose="020F0302020204030204" pitchFamily="34" charset="0"/>
              </a:rPr>
              <a:t>. National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https://cfs.nrcan.gc.ca/publications?id=36042</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Government of Canada. (2020). </a:t>
            </a:r>
            <a:r>
              <a:rPr lang="en-CA" sz="1100" i="1" dirty="0">
                <a:solidFill>
                  <a:srgbClr val="000000"/>
                </a:solidFill>
                <a:effectLst/>
                <a:latin typeface="Times New Roman" panose="02020603050405020304" pitchFamily="18" charset="0"/>
                <a:ea typeface="Calibri Light" panose="020F0302020204030204" pitchFamily="34" charset="0"/>
              </a:rPr>
              <a:t>Deforestation</a:t>
            </a:r>
            <a:r>
              <a:rPr lang="en-CA" sz="1100" dirty="0">
                <a:solidFill>
                  <a:srgbClr val="000000"/>
                </a:solidFill>
                <a:effectLst/>
                <a:latin typeface="Times New Roman" panose="02020603050405020304" pitchFamily="18" charset="0"/>
                <a:ea typeface="Calibri Light" panose="020F0302020204030204" pitchFamily="34" charset="0"/>
              </a:rPr>
              <a:t>. Government of Canada.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https://www.canada.ca/en/services/environment/natural-resources/forests/deforestation.html</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(2020). </a:t>
            </a:r>
            <a:r>
              <a:rPr lang="en-CA" sz="1100" i="1" dirty="0">
                <a:solidFill>
                  <a:srgbClr val="000000"/>
                </a:solidFill>
                <a:effectLst/>
                <a:latin typeface="Times New Roman" panose="02020603050405020304" pitchFamily="18" charset="0"/>
                <a:ea typeface="Calibri Light" panose="020F0302020204030204" pitchFamily="34" charset="0"/>
              </a:rPr>
              <a:t>The State of Canada’s Forests: Annual Report 2020</a:t>
            </a:r>
            <a:r>
              <a:rPr lang="en-CA" sz="1100" dirty="0">
                <a:solidFill>
                  <a:srgbClr val="000000"/>
                </a:solidFill>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5"/>
              </a:rPr>
              <a:t>https://cfs.nrcan.gc.ca/publications?id=40219</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Wildlands League. (2020). </a:t>
            </a:r>
            <a:r>
              <a:rPr lang="en-CA" sz="1100" i="1" dirty="0">
                <a:effectLst/>
                <a:latin typeface="Times New Roman" panose="02020603050405020304" pitchFamily="18" charset="0"/>
                <a:ea typeface="Calibri Light" panose="020F0302020204030204" pitchFamily="34" charset="0"/>
              </a:rPr>
              <a:t>Logging Scars Report</a:t>
            </a:r>
            <a:r>
              <a:rPr lang="en-CA" sz="1100" dirty="0">
                <a:effectLst/>
                <a:latin typeface="Times New Roman" panose="02020603050405020304" pitchFamily="18" charset="0"/>
                <a:ea typeface="Calibri Light" panose="020F0302020204030204" pitchFamily="34" charset="0"/>
              </a:rPr>
              <a:t>. Logging Scars: Wildlands League.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https://loggingscars.ca/report/</a:t>
            </a:r>
            <a:endParaRPr lang="en-US" b="0" i="0" dirty="0">
              <a:solidFill>
                <a:srgbClr val="555A64"/>
              </a:solidFill>
              <a:effectLst/>
              <a:latin typeface="Proxima Nova Light"/>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17</a:t>
            </a:fld>
            <a:endParaRPr lang="en-CA"/>
          </a:p>
        </p:txBody>
      </p:sp>
    </p:spTree>
    <p:extLst>
      <p:ext uri="{BB962C8B-B14F-4D97-AF65-F5344CB8AC3E}">
        <p14:creationId xmlns:p14="http://schemas.microsoft.com/office/powerpoint/2010/main" val="168299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18: What is Forest Certification?</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Forest certification, which is performed by third-party independent auditors, is the public’s source of info to assess the sustainability of forestry operations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certification is in addition to the laws and regulations surrounding forest management in Canada and provide additional assurance that a forest company is operating sustainably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certification emerged in the 1990s and was adopted quickly across Canada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certification allows consumers to consider this in their purchasing decisions and forestry companies can use it to show their commitment to sustainability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certification can also help improve forestry practices globally as consumer demand for certified wood increases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Some of the assurances that forest certification provides are sustainable harvesting plans, wildlife habitat protection, soil quality maintenance, and ensuring that no illegal logging is occurring (</a:t>
            </a:r>
            <a:r>
              <a:rPr lang="en-CA" sz="1100" dirty="0">
                <a:effectLst/>
                <a:latin typeface="Times New Roman" panose="02020603050405020304" pitchFamily="18" charset="0"/>
                <a:ea typeface="Calibri Light" panose="020F0302020204030204" pitchFamily="34" charset="0"/>
              </a:rPr>
              <a:t>Forest Products Association of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In 2020, more than 75% of Canada’s managed forests were certified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Globally, this represents 36% of all certified forests; this means that Canada has the largest area of independently certified forests of any nation (</a:t>
            </a:r>
            <a:r>
              <a:rPr lang="en-CA" sz="1100" dirty="0">
                <a:effectLst/>
                <a:latin typeface="Times New Roman" panose="02020603050405020304" pitchFamily="18" charset="0"/>
                <a:ea typeface="Calibri Light" panose="020F0302020204030204" pitchFamily="34" charset="0"/>
              </a:rPr>
              <a:t>Natural Resources Canada, 2021a</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Some environmental advocates call for improvements to forest certification:</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Greenpeace, an independent global campaigning network dedicated to environmental protection, published a report called “Destruction: Certified”, which evaluates the effectiveness of numerous certification programs and describes the limitations of forest certification (Greenpeace International, 2021).</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A coalition of Canada environmental groups (Ecojustice, </a:t>
            </a:r>
            <a:r>
              <a:rPr lang="en-CA" sz="1100" dirty="0" err="1">
                <a:effectLst/>
                <a:latin typeface="Times New Roman" panose="02020603050405020304" pitchFamily="18" charset="0"/>
                <a:ea typeface="Calibri Light" panose="020F0302020204030204" pitchFamily="34" charset="0"/>
              </a:rPr>
              <a:t>Stand.earth</a:t>
            </a:r>
            <a:r>
              <a:rPr lang="en-CA" sz="1100" dirty="0">
                <a:effectLst/>
                <a:latin typeface="Times New Roman" panose="02020603050405020304" pitchFamily="18" charset="0"/>
                <a:ea typeface="Calibri Light" panose="020F0302020204030204" pitchFamily="34" charset="0"/>
              </a:rPr>
              <a:t>, and the Ancient Forest Alliance) have filed an investigation request into the Canadian Standards Association for false sustainable labelling of wood from British Columbia (Baker, 2021).</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200" b="1" dirty="0">
                <a:effectLst/>
                <a:latin typeface="Times New Roman" panose="02020603050405020304" pitchFamily="18" charset="0"/>
                <a:ea typeface="Calibri Light" panose="020F0302020204030204" pitchFamily="34" charset="0"/>
              </a:rPr>
              <a:t>Slide 18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CA" sz="1100" dirty="0">
                <a:effectLst/>
                <a:latin typeface="Times New Roman" panose="02020603050405020304" pitchFamily="18" charset="0"/>
                <a:ea typeface="Yu Mincho" panose="02020400000000000000" pitchFamily="18" charset="-128"/>
              </a:rPr>
              <a:t>Baker, R. (2021, July 21). Green coalition challenges certification claims that Canada’s forestry products are sustainable. </a:t>
            </a:r>
            <a:r>
              <a:rPr lang="en-CA" sz="1100" i="1" dirty="0">
                <a:effectLst/>
                <a:latin typeface="Times New Roman" panose="02020603050405020304" pitchFamily="18" charset="0"/>
                <a:ea typeface="Yu Mincho" panose="02020400000000000000" pitchFamily="18" charset="-128"/>
              </a:rPr>
              <a:t>Canada’s National Observer</a:t>
            </a:r>
            <a:r>
              <a:rPr lang="en-CA" sz="1100" dirty="0">
                <a:effectLst/>
                <a:latin typeface="Times New Roman" panose="02020603050405020304" pitchFamily="18" charset="0"/>
                <a:ea typeface="Yu Mincho" panose="02020400000000000000" pitchFamily="18" charset="-128"/>
              </a:rPr>
              <a:t>. </a:t>
            </a:r>
            <a:r>
              <a:rPr lang="en-CA" sz="1100" u="sng" dirty="0">
                <a:solidFill>
                  <a:srgbClr val="0000FF"/>
                </a:solidFill>
                <a:effectLst/>
                <a:latin typeface="Times New Roman" panose="02020603050405020304" pitchFamily="18" charset="0"/>
                <a:ea typeface="Yu Mincho" panose="02020400000000000000" pitchFamily="18" charset="-128"/>
                <a:hlinkClick r:id="rId3"/>
              </a:rPr>
              <a:t>https://www.nationalobserver.com/2021/07/21/news/green-coalition-challenges-certification-claims-canadas-forestry-products</a:t>
            </a:r>
            <a:r>
              <a:rPr lang="en-CA" sz="1100" dirty="0">
                <a:effectLst/>
                <a:latin typeface="Times New Roman" panose="02020603050405020304" pitchFamily="18" charset="0"/>
                <a:ea typeface="Yu Mincho" panose="02020400000000000000" pitchFamily="18" charset="-128"/>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Forest Products Association of Canada. (2020). </a:t>
            </a:r>
            <a:r>
              <a:rPr lang="en-CA" sz="1100" i="1" dirty="0">
                <a:solidFill>
                  <a:srgbClr val="000000"/>
                </a:solidFill>
                <a:effectLst/>
                <a:latin typeface="Times New Roman" panose="02020603050405020304" pitchFamily="18" charset="0"/>
                <a:ea typeface="Times New Roman" panose="02020603050405020304" pitchFamily="18" charset="0"/>
              </a:rPr>
              <a:t>Forest certification in Canada: The Programs, Similarities &amp; Achievements</a:t>
            </a:r>
            <a:r>
              <a:rPr lang="en-CA" sz="1100" dirty="0">
                <a:solidFill>
                  <a:srgbClr val="000000"/>
                </a:solidFill>
                <a:effectLst/>
                <a:latin typeface="Times New Roman" panose="02020603050405020304" pitchFamily="18" charset="0"/>
                <a:ea typeface="Times New Roman" panose="02020603050405020304" pitchFamily="18" charset="0"/>
              </a:rPr>
              <a:t>. FPAC. </a:t>
            </a:r>
            <a:r>
              <a:rPr lang="en-CA" sz="1100" u="sng" dirty="0">
                <a:solidFill>
                  <a:srgbClr val="0563C1"/>
                </a:solidFill>
                <a:effectLst/>
                <a:latin typeface="Times New Roman" panose="02020603050405020304" pitchFamily="18" charset="0"/>
                <a:ea typeface="Times New Roman" panose="02020603050405020304" pitchFamily="18" charset="0"/>
              </a:rPr>
              <a:t>https://www.fpac.ca/reports/forest-certification-in-canada-the-programs-similarities-achievements</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Greenpeace International. (2021). </a:t>
            </a:r>
            <a:r>
              <a:rPr lang="en-CA" sz="1100" i="1" dirty="0">
                <a:solidFill>
                  <a:srgbClr val="000000"/>
                </a:solidFill>
                <a:effectLst/>
                <a:latin typeface="Times New Roman" panose="02020603050405020304" pitchFamily="18" charset="0"/>
                <a:ea typeface="Times New Roman" panose="02020603050405020304" pitchFamily="18" charset="0"/>
              </a:rPr>
              <a:t>Destruction: Certified</a:t>
            </a:r>
            <a:r>
              <a:rPr lang="en-CA" sz="1100" dirty="0">
                <a:solidFill>
                  <a:srgbClr val="000000"/>
                </a:solidFill>
                <a:effectLst/>
                <a:latin typeface="Times New Roman" panose="02020603050405020304" pitchFamily="18" charset="0"/>
                <a:ea typeface="Times New Roman" panose="02020603050405020304" pitchFamily="18" charset="0"/>
              </a:rPr>
              <a:t>. Greenpeace. </a:t>
            </a:r>
            <a:r>
              <a:rPr lang="en-CA" sz="1100" u="sng" dirty="0">
                <a:solidFill>
                  <a:srgbClr val="0563C1"/>
                </a:solidFill>
                <a:effectLst/>
                <a:latin typeface="Times New Roman" panose="02020603050405020304" pitchFamily="18" charset="0"/>
                <a:ea typeface="Times New Roman" panose="02020603050405020304" pitchFamily="18" charset="0"/>
              </a:rPr>
              <a:t>https://www.greenpeace.org/static/planet4-international-stateless/2021/04/b1e486be-greenpeace-international-report-destruction-certified_finaloptimised.pdf</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Natural Resources Canada. (2021a). </a:t>
            </a:r>
            <a:r>
              <a:rPr lang="en-CA" sz="1100" i="1" dirty="0">
                <a:solidFill>
                  <a:srgbClr val="000000"/>
                </a:solidFill>
                <a:effectLst/>
                <a:latin typeface="Times New Roman" panose="02020603050405020304" pitchFamily="18" charset="0"/>
                <a:ea typeface="Times New Roman" panose="02020603050405020304" pitchFamily="18" charset="0"/>
              </a:rPr>
              <a:t>Forest certification in Canada</a:t>
            </a:r>
            <a:r>
              <a:rPr lang="en-CA" sz="1100" dirty="0">
                <a:solidFill>
                  <a:srgbClr val="000000"/>
                </a:solidFill>
                <a:effectLst/>
                <a:latin typeface="Times New Roman" panose="02020603050405020304" pitchFamily="18" charset="0"/>
                <a:ea typeface="Times New Roman" panose="02020603050405020304" pitchFamily="18" charset="0"/>
              </a:rPr>
              <a:t>. Natural Resources Canada.</a:t>
            </a:r>
            <a:r>
              <a:rPr lang="en-CA" sz="1100" dirty="0">
                <a:effectLst/>
                <a:latin typeface="Times New Roman" panose="02020603050405020304" pitchFamily="18" charset="0"/>
                <a:ea typeface="Times New Roman" panose="02020603050405020304" pitchFamily="18" charset="0"/>
              </a:rPr>
              <a:t> </a:t>
            </a:r>
            <a:r>
              <a:rPr lang="en-CA" sz="1100" u="sng" dirty="0">
                <a:solidFill>
                  <a:srgbClr val="0563C1"/>
                </a:solidFill>
                <a:effectLst/>
                <a:latin typeface="Times New Roman" panose="02020603050405020304" pitchFamily="18" charset="0"/>
                <a:ea typeface="Times New Roman" panose="02020603050405020304" pitchFamily="18" charset="0"/>
              </a:rPr>
              <a:t>https://www.nrcan.gc.ca/our-natural-resources/forests/sustainable-forest-management/forest-certification-canada/17474</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18</a:t>
            </a:fld>
            <a:endParaRPr lang="en-CA"/>
          </a:p>
        </p:txBody>
      </p:sp>
    </p:spTree>
    <p:extLst>
      <p:ext uri="{BB962C8B-B14F-4D97-AF65-F5344CB8AC3E}">
        <p14:creationId xmlns:p14="http://schemas.microsoft.com/office/powerpoint/2010/main" val="67082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19: Canada’s Certification Systems</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 two largest forest certification systems in Canada are: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b="1" dirty="0">
                <a:effectLst/>
                <a:latin typeface="Times New Roman" panose="02020603050405020304" pitchFamily="18" charset="0"/>
                <a:ea typeface="Calibri Light" panose="020F0302020204030204" pitchFamily="34" charset="0"/>
              </a:rPr>
              <a:t>Forest Stewardship Council (FSC)</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spcAft>
                <a:spcPts val="800"/>
              </a:spcAft>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Initially supported by environmental organizations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US" sz="1100" b="1" dirty="0">
                <a:effectLst/>
                <a:latin typeface="Times New Roman" panose="02020603050405020304" pitchFamily="18" charset="0"/>
                <a:ea typeface="Calibri Light" panose="020F0302020204030204" pitchFamily="34" charset="0"/>
              </a:rPr>
              <a:t>Sustainable Forestry Initiative (SFI)</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spcAft>
                <a:spcPts val="800"/>
              </a:spcAft>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Developed by the forest industry </a:t>
            </a:r>
            <a:endParaRPr lang="en-CA" sz="1100" dirty="0">
              <a:effectLst/>
              <a:latin typeface="Times New Roman" panose="02020603050405020304" pitchFamily="18" charset="0"/>
              <a:ea typeface="Calibri" panose="020F0502020204030204" pitchFamily="34" charset="0"/>
            </a:endParaRPr>
          </a:p>
          <a:p>
            <a:pPr marL="1371600">
              <a:lnSpc>
                <a:spcPct val="115000"/>
              </a:lnSpc>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 standards used to evaluate forest operations for sustainability are constantly updated to reflect current knowledge and concerns about sustainable forest management (</a:t>
            </a:r>
            <a:r>
              <a:rPr lang="en-CA" sz="1100" dirty="0">
                <a:effectLst/>
                <a:latin typeface="Times New Roman" panose="02020603050405020304" pitchFamily="18" charset="0"/>
                <a:ea typeface="Calibri Light" panose="020F0302020204030204" pitchFamily="34" charset="0"/>
              </a:rPr>
              <a:t>Forest Products Association of Canada,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 Woodworkers Alliance for Rainforest Protection, a coalition of woodworkers, wood importers, and ecologists advocating for the end of tropical deforestation and illegal logging, developed the idea of forest certification in the early 1990s </a:t>
            </a:r>
            <a:r>
              <a:rPr lang="en-CA" sz="1100" dirty="0">
                <a:effectLst/>
                <a:latin typeface="Times New Roman" panose="02020603050405020304" pitchFamily="18" charset="0"/>
                <a:ea typeface="Calibri Light" panose="020F0302020204030204" pitchFamily="34" charset="0"/>
              </a:rPr>
              <a:t>(Rotherham, 2016).</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After environmental organizations like the World Wildlife Fund (WWF) began advocating for forest certification, the Forest Stewardship Council (FSC) was established </a:t>
            </a:r>
            <a:r>
              <a:rPr lang="en-CA" sz="1100" dirty="0">
                <a:effectLst/>
                <a:latin typeface="Times New Roman" panose="02020603050405020304" pitchFamily="18" charset="0"/>
                <a:ea typeface="Calibri Light" panose="020F0302020204030204" pitchFamily="34" charset="0"/>
              </a:rPr>
              <a:t>(Rotherham, 2016).</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Forest managers have adopted FSC certification in response to market pressures; a core group of environmental non-profit organizations have encouraged consumers to only purchase and use FSC-certified products </a:t>
            </a:r>
            <a:r>
              <a:rPr lang="en-CA" sz="1100" dirty="0">
                <a:effectLst/>
                <a:latin typeface="Times New Roman" panose="02020603050405020304" pitchFamily="18" charset="0"/>
                <a:ea typeface="Calibri Light" panose="020F0302020204030204" pitchFamily="34" charset="0"/>
              </a:rPr>
              <a:t>(Rotherham, 2016).</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FSC was established in 1993 and is globally popular (</a:t>
            </a:r>
            <a:r>
              <a:rPr lang="en-CA" sz="1100" dirty="0">
                <a:solidFill>
                  <a:srgbClr val="000000"/>
                </a:solidFill>
                <a:effectLst/>
                <a:latin typeface="Times New Roman" panose="02020603050405020304" pitchFamily="18" charset="0"/>
                <a:ea typeface="Calibri Light" panose="020F0302020204030204" pitchFamily="34" charset="0"/>
              </a:rPr>
              <a:t>Forest Stewardship Council, n.d.</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It is considered the most robust forest certification system by many environmental organizations such as the World Wildlife Fund and Greenpeace, who helped establish it </a:t>
            </a:r>
            <a:r>
              <a:rPr lang="en-CA" sz="1100" dirty="0">
                <a:effectLst/>
                <a:latin typeface="Times New Roman" panose="02020603050405020304" pitchFamily="18" charset="0"/>
                <a:ea typeface="Calibri Light" panose="020F0302020204030204" pitchFamily="34" charset="0"/>
              </a:rPr>
              <a:t>(Rotherham, 2016).</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It is also considered the most prescriptive and comprehensive forest certification system in Canada (</a:t>
            </a:r>
            <a:r>
              <a:rPr lang="en-CA" sz="1100" dirty="0">
                <a:solidFill>
                  <a:srgbClr val="000000"/>
                </a:solidFill>
                <a:effectLst/>
                <a:latin typeface="Times New Roman" panose="02020603050405020304" pitchFamily="18" charset="0"/>
                <a:ea typeface="Calibri Light" panose="020F0302020204030204" pitchFamily="34" charset="0"/>
              </a:rPr>
              <a:t>Forest Stewardship Council, n.d.).</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SFI was established in 1993 by the forest industry (</a:t>
            </a:r>
            <a:r>
              <a:rPr lang="en-US" sz="1100" dirty="0">
                <a:effectLst/>
                <a:latin typeface="Times New Roman" panose="02020603050405020304" pitchFamily="18" charset="0"/>
                <a:ea typeface="Calibri Light" panose="020F0302020204030204" pitchFamily="34" charset="0"/>
              </a:rPr>
              <a:t>American Forest and Paper Association) as a less prescriptive alternative to FSC (</a:t>
            </a:r>
            <a:r>
              <a:rPr lang="en-CA" sz="1100" dirty="0">
                <a:solidFill>
                  <a:srgbClr val="000000"/>
                </a:solidFill>
                <a:effectLst/>
                <a:latin typeface="Times New Roman" panose="02020603050405020304" pitchFamily="18" charset="0"/>
                <a:ea typeface="Calibri Light" panose="020F0302020204030204" pitchFamily="34" charset="0"/>
              </a:rPr>
              <a:t>Sustainable Forestry Initiative, n.d.</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Currently, SFI is independently managed and has more rigorous standards than when it was established (</a:t>
            </a:r>
            <a:r>
              <a:rPr lang="en-CA" sz="1100" dirty="0">
                <a:solidFill>
                  <a:srgbClr val="000000"/>
                </a:solidFill>
                <a:effectLst/>
                <a:latin typeface="Times New Roman" panose="02020603050405020304" pitchFamily="18" charset="0"/>
                <a:ea typeface="Calibri Light" panose="020F0302020204030204" pitchFamily="34" charset="0"/>
              </a:rPr>
              <a:t>Sustainable Forestry Initiative, n.d.).</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SFI only operates in North America.</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FSC International is one of two international forest certification programs; the other is the </a:t>
            </a:r>
            <a:r>
              <a:rPr lang="en-US" sz="1100" dirty="0" err="1">
                <a:effectLst/>
                <a:latin typeface="Times New Roman" panose="02020603050405020304" pitchFamily="18" charset="0"/>
                <a:ea typeface="Calibri Light" panose="020F0302020204030204" pitchFamily="34" charset="0"/>
              </a:rPr>
              <a:t>Programme</a:t>
            </a:r>
            <a:r>
              <a:rPr lang="en-US" sz="1100" dirty="0">
                <a:effectLst/>
                <a:latin typeface="Times New Roman" panose="02020603050405020304" pitchFamily="18" charset="0"/>
                <a:ea typeface="Calibri Light" panose="020F0302020204030204" pitchFamily="34" charset="0"/>
              </a:rPr>
              <a:t> for the Endorsement of Forest Certification (PEFC).</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The common objective of both (FSC and PEFC) is to improve forest management and provide assurance to the public and customers that forest products come from sustainably managed forests and not from illegal operations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Another forest certification system that is used in Canada, but to a much smaller degree, is the Canadian Standards Association (CSA)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It accounts for 7% of certified forests in Canada and its standards are heavily dependent on local conditions (</a:t>
            </a:r>
            <a:r>
              <a:rPr lang="en-CA" sz="1100" dirty="0">
                <a:solidFill>
                  <a:srgbClr val="000000"/>
                </a:solidFill>
                <a:effectLst/>
                <a:latin typeface="Times New Roman" panose="02020603050405020304" pitchFamily="18" charset="0"/>
                <a:ea typeface="Calibri Light" panose="020F0302020204030204" pitchFamily="34" charset="0"/>
              </a:rPr>
              <a:t>Forest Products Association of Canada, n.d.</a:t>
            </a:r>
            <a:r>
              <a:rPr lang="en-CA" sz="1100" dirty="0">
                <a:effectLst/>
                <a:latin typeface="Times New Roman" panose="02020603050405020304" pitchFamily="18" charset="0"/>
                <a:ea typeface="Calibri Light" panose="020F0302020204030204" pitchFamily="34" charset="0"/>
              </a:rPr>
              <a:t>;</a:t>
            </a:r>
            <a:r>
              <a:rPr lang="en-CA" sz="1100" dirty="0">
                <a:solidFill>
                  <a:srgbClr val="000000"/>
                </a:solidFill>
                <a:effectLst/>
                <a:latin typeface="Times New Roman" panose="02020603050405020304" pitchFamily="18" charset="0"/>
                <a:ea typeface="Calibri Light" panose="020F0302020204030204" pitchFamily="34" charset="0"/>
              </a:rPr>
              <a:t> Canadian Sustainable Forest Management, n.d.</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The first CSA sustainable forest management standard was published in 1996, with new editions published in 2002, 2008, and 2016.</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Although all forest certification programs have similar goals related to sustainable forestry, they differ in their comprehensiveness and prescriptiveness (</a:t>
            </a:r>
            <a:r>
              <a:rPr lang="en-CA" sz="1100" dirty="0">
                <a:effectLst/>
                <a:latin typeface="Times New Roman" panose="02020603050405020304" pitchFamily="18" charset="0"/>
                <a:ea typeface="Calibri Light" panose="020F0302020204030204" pitchFamily="34" charset="0"/>
              </a:rPr>
              <a:t>Gutierrez Garzon et al., 2020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fontAlgn="base">
              <a:lnSpc>
                <a:spcPct val="107000"/>
              </a:lnSpc>
              <a:spcBef>
                <a:spcPts val="1200"/>
              </a:spcBef>
              <a:spcAft>
                <a:spcPts val="800"/>
              </a:spcAft>
            </a:pPr>
            <a:r>
              <a:rPr lang="en-US" sz="11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fontAlgn="base">
              <a:lnSpc>
                <a:spcPct val="107000"/>
              </a:lnSpc>
              <a:spcBef>
                <a:spcPts val="1200"/>
              </a:spcBef>
              <a:spcAft>
                <a:spcPts val="800"/>
              </a:spcAft>
            </a:pPr>
            <a:r>
              <a:rPr lang="en-US" sz="1200" b="1" dirty="0">
                <a:effectLst/>
                <a:latin typeface="Times New Roman" panose="02020603050405020304" pitchFamily="18" charset="0"/>
                <a:ea typeface="Calibri" panose="020F0502020204030204" pitchFamily="34" charset="0"/>
              </a:rPr>
              <a:t>Slide 19 References:</a:t>
            </a:r>
          </a:p>
          <a:p>
            <a:pPr fontAlgn="base">
              <a:lnSpc>
                <a:spcPct val="107000"/>
              </a:lnSpc>
              <a:spcBef>
                <a:spcPts val="1200"/>
              </a:spcBef>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Canadian Sustainable Forest Management. (n.d.). </a:t>
            </a:r>
            <a:r>
              <a:rPr lang="en-CA" sz="1100" i="1" dirty="0">
                <a:solidFill>
                  <a:srgbClr val="000000"/>
                </a:solidFill>
                <a:effectLst/>
                <a:latin typeface="Times New Roman" panose="02020603050405020304" pitchFamily="18" charset="0"/>
                <a:ea typeface="Calibri Light" panose="020F0302020204030204" pitchFamily="34" charset="0"/>
              </a:rPr>
              <a:t>Forests Certified to CSA: your assurance of Canada’s highest standard</a:t>
            </a:r>
            <a:r>
              <a:rPr lang="en-CA" sz="1100" dirty="0">
                <a:solidFill>
                  <a:srgbClr val="000000"/>
                </a:solidFill>
                <a:effectLst/>
                <a:latin typeface="Times New Roman" panose="02020603050405020304" pitchFamily="18" charset="0"/>
                <a:ea typeface="Calibri Light" panose="020F0302020204030204" pitchFamily="34" charset="0"/>
              </a:rPr>
              <a:t>. Canadian Standards Association.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https://www.csasfmforests.ca/default.htm</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Forest Products Association of Canada. (2020). </a:t>
            </a:r>
            <a:r>
              <a:rPr lang="en-CA" sz="1100" i="1" dirty="0">
                <a:solidFill>
                  <a:srgbClr val="000000"/>
                </a:solidFill>
                <a:effectLst/>
                <a:latin typeface="Times New Roman" panose="02020603050405020304" pitchFamily="18" charset="0"/>
                <a:ea typeface="Calibri Light" panose="020F0302020204030204" pitchFamily="34" charset="0"/>
              </a:rPr>
              <a:t>Forest certification in Canada: The Programs, Similarities &amp; Achievements</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dirty="0">
                <a:solidFill>
                  <a:srgbClr val="000000"/>
                </a:solidFill>
                <a:effectLst/>
                <a:latin typeface="Times New Roman" panose="02020603050405020304" pitchFamily="18" charset="0"/>
                <a:ea typeface="Calibri" panose="020F0502020204030204" pitchFamily="34" charset="0"/>
              </a:rPr>
              <a:t>FPAC. </a:t>
            </a:r>
            <a:r>
              <a:rPr lang="en-CA" sz="1100" u="sng" dirty="0">
                <a:solidFill>
                  <a:srgbClr val="0000FF"/>
                </a:solidFill>
                <a:effectLst/>
                <a:latin typeface="Times New Roman" panose="02020603050405020304" pitchFamily="18" charset="0"/>
                <a:ea typeface="Calibri" panose="020F0502020204030204" pitchFamily="34" charset="0"/>
                <a:hlinkClick r:id="rId4"/>
              </a:rPr>
              <a:t>https://www.fpac.ca/reports/forest-certification-in-canada-the-programs-similarities-achievements</a:t>
            </a:r>
            <a:r>
              <a:rPr lang="en-CA" sz="1100" dirty="0">
                <a:solidFill>
                  <a:srgbClr val="000000"/>
                </a:solidFill>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Forest Products Association of Canada. (n.d.). </a:t>
            </a:r>
            <a:r>
              <a:rPr lang="en-CA" sz="1100" i="1" dirty="0">
                <a:solidFill>
                  <a:srgbClr val="000000"/>
                </a:solidFill>
                <a:effectLst/>
                <a:latin typeface="Times New Roman" panose="02020603050405020304" pitchFamily="18" charset="0"/>
                <a:ea typeface="Calibri Light" panose="020F0302020204030204" pitchFamily="34" charset="0"/>
              </a:rPr>
              <a:t>Canadian Statistics</a:t>
            </a:r>
            <a:r>
              <a:rPr lang="en-CA" sz="1100" dirty="0">
                <a:solidFill>
                  <a:srgbClr val="000000"/>
                </a:solidFill>
                <a:effectLst/>
                <a:latin typeface="Times New Roman" panose="02020603050405020304" pitchFamily="18" charset="0"/>
                <a:ea typeface="Calibri Light" panose="020F0302020204030204" pitchFamily="34" charset="0"/>
              </a:rPr>
              <a:t>. Certification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5"/>
              </a:rPr>
              <a:t>https://certificationcanada.org/en/statistics/canadian-statistics/</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Forest Stewardship Council. (n.d.). </a:t>
            </a:r>
            <a:r>
              <a:rPr lang="en-CA" sz="1100" i="1" dirty="0">
                <a:solidFill>
                  <a:srgbClr val="000000"/>
                </a:solidFill>
                <a:effectLst/>
                <a:latin typeface="Times New Roman" panose="02020603050405020304" pitchFamily="18" charset="0"/>
                <a:ea typeface="Calibri Light" panose="020F0302020204030204" pitchFamily="34" charset="0"/>
              </a:rPr>
              <a:t>Home page</a:t>
            </a:r>
            <a:r>
              <a:rPr lang="en-CA" sz="1100" dirty="0">
                <a:solidFill>
                  <a:srgbClr val="000000"/>
                </a:solidFill>
                <a:effectLst/>
                <a:latin typeface="Times New Roman" panose="02020603050405020304" pitchFamily="18" charset="0"/>
                <a:ea typeface="Calibri Light" panose="020F0302020204030204" pitchFamily="34" charset="0"/>
              </a:rPr>
              <a:t>. Forest Stewardship Council.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https://ca.fsc.org/ca-en</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Gutierrez Garzon, A. R., </a:t>
            </a:r>
            <a:r>
              <a:rPr lang="en-CA" sz="1100" dirty="0" err="1">
                <a:solidFill>
                  <a:srgbClr val="000000"/>
                </a:solidFill>
                <a:effectLst/>
                <a:latin typeface="Times New Roman" panose="02020603050405020304" pitchFamily="18" charset="0"/>
                <a:ea typeface="Calibri Light" panose="020F0302020204030204" pitchFamily="34" charset="0"/>
              </a:rPr>
              <a:t>Bettinger</a:t>
            </a:r>
            <a:r>
              <a:rPr lang="en-CA" sz="1100" dirty="0">
                <a:solidFill>
                  <a:srgbClr val="000000"/>
                </a:solidFill>
                <a:effectLst/>
                <a:latin typeface="Times New Roman" panose="02020603050405020304" pitchFamily="18" charset="0"/>
                <a:ea typeface="Calibri Light" panose="020F0302020204030204" pitchFamily="34" charset="0"/>
              </a:rPr>
              <a:t>, P., </a:t>
            </a:r>
            <a:r>
              <a:rPr lang="en-CA" sz="1100" dirty="0" err="1">
                <a:solidFill>
                  <a:srgbClr val="000000"/>
                </a:solidFill>
                <a:effectLst/>
                <a:latin typeface="Times New Roman" panose="02020603050405020304" pitchFamily="18" charset="0"/>
                <a:ea typeface="Calibri Light" panose="020F0302020204030204" pitchFamily="34" charset="0"/>
              </a:rPr>
              <a:t>Siry</a:t>
            </a:r>
            <a:r>
              <a:rPr lang="en-CA" sz="1100" dirty="0">
                <a:solidFill>
                  <a:srgbClr val="000000"/>
                </a:solidFill>
                <a:effectLst/>
                <a:latin typeface="Times New Roman" panose="02020603050405020304" pitchFamily="18" charset="0"/>
                <a:ea typeface="Calibri Light" panose="020F0302020204030204" pitchFamily="34" charset="0"/>
              </a:rPr>
              <a:t>, J., Abrams, J., </a:t>
            </a:r>
            <a:r>
              <a:rPr lang="en-CA" sz="1100" dirty="0" err="1">
                <a:solidFill>
                  <a:srgbClr val="000000"/>
                </a:solidFill>
                <a:effectLst/>
                <a:latin typeface="Times New Roman" panose="02020603050405020304" pitchFamily="18" charset="0"/>
                <a:ea typeface="Calibri Light" panose="020F0302020204030204" pitchFamily="34" charset="0"/>
              </a:rPr>
              <a:t>Cieszewski</a:t>
            </a:r>
            <a:r>
              <a:rPr lang="en-CA" sz="1100" dirty="0">
                <a:solidFill>
                  <a:srgbClr val="000000"/>
                </a:solidFill>
                <a:effectLst/>
                <a:latin typeface="Times New Roman" panose="02020603050405020304" pitchFamily="18" charset="0"/>
                <a:ea typeface="Calibri Light" panose="020F0302020204030204" pitchFamily="34" charset="0"/>
              </a:rPr>
              <a:t>, C., Boston, K., Mei, B., </a:t>
            </a:r>
            <a:r>
              <a:rPr lang="en-CA" sz="1100" dirty="0" err="1">
                <a:solidFill>
                  <a:srgbClr val="000000"/>
                </a:solidFill>
                <a:effectLst/>
                <a:latin typeface="Times New Roman" panose="02020603050405020304" pitchFamily="18" charset="0"/>
                <a:ea typeface="Calibri Light" panose="020F0302020204030204" pitchFamily="34" charset="0"/>
              </a:rPr>
              <a:t>Zengin</a:t>
            </a:r>
            <a:r>
              <a:rPr lang="en-CA" sz="1100" dirty="0">
                <a:solidFill>
                  <a:srgbClr val="000000"/>
                </a:solidFill>
                <a:effectLst/>
                <a:latin typeface="Times New Roman" panose="02020603050405020304" pitchFamily="18" charset="0"/>
                <a:ea typeface="Calibri Light" panose="020F0302020204030204" pitchFamily="34" charset="0"/>
              </a:rPr>
              <a:t>, H., &amp; </a:t>
            </a:r>
            <a:r>
              <a:rPr lang="en-CA" sz="1100" dirty="0" err="1">
                <a:solidFill>
                  <a:srgbClr val="000000"/>
                </a:solidFill>
                <a:effectLst/>
                <a:latin typeface="Times New Roman" panose="02020603050405020304" pitchFamily="18" charset="0"/>
                <a:ea typeface="Calibri Light" panose="020F0302020204030204" pitchFamily="34" charset="0"/>
              </a:rPr>
              <a:t>Yeşil</a:t>
            </a:r>
            <a:r>
              <a:rPr lang="en-CA" sz="1100" dirty="0">
                <a:solidFill>
                  <a:srgbClr val="000000"/>
                </a:solidFill>
                <a:effectLst/>
                <a:latin typeface="Times New Roman" panose="02020603050405020304" pitchFamily="18" charset="0"/>
                <a:ea typeface="Calibri Light" panose="020F0302020204030204" pitchFamily="34" charset="0"/>
              </a:rPr>
              <a:t>, A. (2020). A comparative analysis of five forest certification programs. </a:t>
            </a:r>
            <a:r>
              <a:rPr lang="en-CA" sz="1100" i="1" dirty="0">
                <a:solidFill>
                  <a:srgbClr val="000000"/>
                </a:solidFill>
                <a:effectLst/>
                <a:latin typeface="Times New Roman" panose="02020603050405020304" pitchFamily="18" charset="0"/>
                <a:ea typeface="Calibri Light" panose="020F0302020204030204" pitchFamily="34" charset="0"/>
              </a:rPr>
              <a:t>Forests, 11, </a:t>
            </a:r>
            <a:r>
              <a:rPr lang="en-CA" sz="1100" dirty="0">
                <a:solidFill>
                  <a:srgbClr val="000000"/>
                </a:solidFill>
                <a:effectLst/>
                <a:latin typeface="Times New Roman" panose="02020603050405020304" pitchFamily="18" charset="0"/>
                <a:ea typeface="Calibri Light" panose="020F0302020204030204" pitchFamily="34" charset="0"/>
              </a:rPr>
              <a:t>863, 1-12. doi:10.3390/f11080863.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(2021). </a:t>
            </a:r>
            <a:r>
              <a:rPr lang="en-CA" sz="1100" i="1" dirty="0">
                <a:solidFill>
                  <a:srgbClr val="000000"/>
                </a:solidFill>
                <a:effectLst/>
                <a:latin typeface="Times New Roman" panose="02020603050405020304" pitchFamily="18" charset="0"/>
                <a:ea typeface="Calibri Light" panose="020F0302020204030204" pitchFamily="34" charset="0"/>
              </a:rPr>
              <a:t>Forest certification in Canada</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7"/>
              </a:rPr>
              <a:t>https://www.nrcan.gc.ca/our-natural-resources/forests/sustainable-forest-management/forest-certification-canada/17474</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Rotherham, T. (2016). Forest Management Certification in Canada and around the world. </a:t>
            </a:r>
            <a:r>
              <a:rPr lang="en-CA" sz="1100" i="1" dirty="0">
                <a:effectLst/>
                <a:latin typeface="Times New Roman" panose="02020603050405020304" pitchFamily="18" charset="0"/>
                <a:ea typeface="Calibri Light" panose="020F0302020204030204" pitchFamily="34" charset="0"/>
              </a:rPr>
              <a:t>The Forestry Chronicle</a:t>
            </a:r>
            <a:r>
              <a:rPr lang="en-CA" sz="1100" dirty="0">
                <a:effectLst/>
                <a:latin typeface="Times New Roman" panose="02020603050405020304" pitchFamily="18" charset="0"/>
                <a:ea typeface="Calibri Light" panose="020F0302020204030204" pitchFamily="34" charset="0"/>
              </a:rPr>
              <a:t>, </a:t>
            </a:r>
            <a:r>
              <a:rPr lang="en-CA" sz="1100" i="1" dirty="0">
                <a:effectLst/>
                <a:latin typeface="Times New Roman" panose="02020603050405020304" pitchFamily="18" charset="0"/>
                <a:ea typeface="Calibri Light" panose="020F0302020204030204" pitchFamily="34" charset="0"/>
              </a:rPr>
              <a:t>92</a:t>
            </a:r>
            <a:r>
              <a:rPr lang="en-CA" sz="1100" dirty="0">
                <a:effectLst/>
                <a:latin typeface="Times New Roman" panose="02020603050405020304" pitchFamily="18" charset="0"/>
                <a:ea typeface="Calibri Light" panose="020F0302020204030204" pitchFamily="34" charset="0"/>
              </a:rPr>
              <a:t>(02), 142–146. </a:t>
            </a:r>
            <a:r>
              <a:rPr lang="en-CA" sz="1100" u="sng" dirty="0">
                <a:solidFill>
                  <a:srgbClr val="0000FF"/>
                </a:solidFill>
                <a:effectLst/>
                <a:latin typeface="Times New Roman" panose="02020603050405020304" pitchFamily="18" charset="0"/>
                <a:ea typeface="Calibri Light" panose="020F0302020204030204" pitchFamily="34" charset="0"/>
                <a:hlinkClick r:id="rId8"/>
              </a:rPr>
              <a:t>https://doi.org/10.5558/tfc2016-031</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Sustainable Forestry Initiative. (n.d.). </a:t>
            </a:r>
            <a:r>
              <a:rPr lang="en-CA" sz="1100" i="1" dirty="0">
                <a:solidFill>
                  <a:srgbClr val="000000"/>
                </a:solidFill>
                <a:effectLst/>
                <a:latin typeface="Times New Roman" panose="02020603050405020304" pitchFamily="18" charset="0"/>
                <a:ea typeface="Calibri Light" panose="020F0302020204030204" pitchFamily="34" charset="0"/>
              </a:rPr>
              <a:t>Home page</a:t>
            </a:r>
            <a:r>
              <a:rPr lang="en-CA" sz="1100" dirty="0">
                <a:solidFill>
                  <a:srgbClr val="000000"/>
                </a:solidFill>
                <a:effectLst/>
                <a:latin typeface="Times New Roman" panose="02020603050405020304" pitchFamily="18" charset="0"/>
                <a:ea typeface="Calibri Light" panose="020F0302020204030204" pitchFamily="34" charset="0"/>
              </a:rPr>
              <a:t>. Sustainable Forestry Initiative. </a:t>
            </a:r>
            <a:r>
              <a:rPr lang="en-CA" sz="1100" u="sng" dirty="0">
                <a:solidFill>
                  <a:srgbClr val="0000FF"/>
                </a:solidFill>
                <a:effectLst/>
                <a:latin typeface="Times New Roman" panose="02020603050405020304" pitchFamily="18" charset="0"/>
                <a:ea typeface="Calibri Light" panose="020F0302020204030204" pitchFamily="34" charset="0"/>
                <a:hlinkClick r:id="rId9"/>
              </a:rPr>
              <a:t>https://forests.org/</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19</a:t>
            </a:fld>
            <a:endParaRPr lang="en-CA"/>
          </a:p>
        </p:txBody>
      </p:sp>
    </p:spTree>
    <p:extLst>
      <p:ext uri="{BB962C8B-B14F-4D97-AF65-F5344CB8AC3E}">
        <p14:creationId xmlns:p14="http://schemas.microsoft.com/office/powerpoint/2010/main" val="236692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200" b="1" u="sng" dirty="0">
                <a:solidFill>
                  <a:srgbClr val="0000FF"/>
                </a:solidFill>
                <a:effectLst/>
                <a:latin typeface="Times New Roman" panose="02020603050405020304" pitchFamily="18" charset="0"/>
                <a:ea typeface="Yu Gothic Light" panose="020B0300000000000000" pitchFamily="34" charset="-128"/>
                <a:cs typeface="Times New Roman" panose="02020603050405020304" pitchFamily="18" charset="0"/>
              </a:rPr>
              <a:t>Slide 2: Canada: A Forest Country</a:t>
            </a:r>
          </a:p>
          <a:p>
            <a:pPr>
              <a:lnSpc>
                <a:spcPct val="115000"/>
              </a:lnSpc>
              <a:spcBef>
                <a:spcPts val="200"/>
              </a:spcBef>
            </a:pPr>
            <a:endParaRPr lang="en-CA" sz="12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Canada’s forests cover 38% of the country (Natural Resources Canada, 2020</a:t>
            </a:r>
            <a:r>
              <a:rPr lang="en-CA" sz="1100" u="sng" dirty="0">
                <a:solidFill>
                  <a:srgbClr val="0000FF"/>
                </a:solidFill>
                <a:effectLst/>
                <a:latin typeface="Times New Roman" panose="02020603050405020304" pitchFamily="18" charset="0"/>
                <a:ea typeface="Calibri Light" panose="020F0302020204030204" pitchFamily="34" charset="0"/>
              </a:rPr>
              <a:t>, p</a:t>
            </a:r>
            <a:r>
              <a:rPr lang="en-CA" sz="800" dirty="0">
                <a:effectLst/>
                <a:latin typeface="Times New Roman" panose="02020603050405020304" pitchFamily="18" charset="0"/>
                <a:ea typeface="Calibri" panose="020F0502020204030204" pitchFamily="34" charset="0"/>
              </a:rPr>
              <a:t> </a:t>
            </a:r>
            <a:r>
              <a:rPr lang="en-CA" sz="1100" dirty="0">
                <a:effectLst/>
                <a:latin typeface="Times New Roman" panose="02020603050405020304" pitchFamily="18" charset="0"/>
                <a:ea typeface="Calibri Light" panose="020F0302020204030204" pitchFamily="34" charset="0"/>
              </a:rPr>
              <a:t>. 17)</a:t>
            </a:r>
          </a:p>
          <a:p>
            <a:pPr marL="342900" lvl="0" indent="-342900">
              <a:lnSpc>
                <a:spcPct val="115000"/>
              </a:lnSpc>
              <a:spcBef>
                <a:spcPts val="1200"/>
              </a:spcBef>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 has 9% of the world’s forests (Natural Resources Canada, 2020, p. 17)</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Canada’s forest cover sits 3rd behind Russia and Brazil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The majority of Canada’s forests (77%) are found in the boreal zone while 37% are found in temperate forests (Natural Resources Canada, 2020, p. 17)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Forest area in Canada is stable; since 1990, less than 0.5% of Canada’s forests have been deforested or afforested (Natural Resources Canada, 2020, p. 20)</a:t>
            </a:r>
          </a:p>
          <a:p>
            <a:pPr marL="742950" lvl="1" indent="-285750">
              <a:lnSpc>
                <a:spcPct val="115000"/>
              </a:lnSpc>
              <a:spcBef>
                <a:spcPts val="1200"/>
              </a:spcBef>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Forests are home to the majority of Canada’s Indigenous peoples (over 1.1 million or 70% according to the 2016 census) (Natural Resources Canada, 2020, p. 47)</a:t>
            </a:r>
          </a:p>
          <a:p>
            <a:pPr marL="342900" lvl="0" indent="-342900">
              <a:lnSpc>
                <a:spcPct val="115000"/>
              </a:lnSpc>
              <a:spcBef>
                <a:spcPts val="1200"/>
              </a:spcBef>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Canada’s forests provide vast environmental, social, and economic benefits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Benefits are magnified for rural Canada; many rural and remote communities depend on forestry for jobs and income (Natural Resources Canada, 2020, p. 47)</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Benefits include ecosystem services such as flood control, enhanced water and air quality, biodiversity, and soil preservation (Natural Resources Canada, 2020, p. 43)</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Forests are critical to the Earth’s carbon cycle due to their capacity to sequester large amounts of carbon (Natural Resources Canada, 2020, p. 43)</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Forests provide a wide range of wood and other forest products, and social and cultural benefits such as hiking and camping, and hunting and trapping (which are important traditions for many Indigenous communities) (Natural Resources Canada, 2020, p. 43)</a:t>
            </a:r>
          </a:p>
          <a:p>
            <a:pPr marL="742950" lvl="1" indent="-285750">
              <a:lnSpc>
                <a:spcPct val="115000"/>
              </a:lnSpc>
              <a:spcBef>
                <a:spcPts val="1200"/>
              </a:spcBef>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100" b="1" dirty="0">
                <a:effectLst/>
                <a:latin typeface="Times New Roman" panose="02020603050405020304" pitchFamily="18" charset="0"/>
                <a:ea typeface="Calibri Light" panose="020F0302020204030204" pitchFamily="34" charset="0"/>
              </a:rPr>
              <a:t>Slide 2 References:</a:t>
            </a:r>
            <a:endParaRPr lang="en-CA" sz="1100" dirty="0">
              <a:effectLst/>
              <a:latin typeface="Times New Roman" panose="02020603050405020304" pitchFamily="18" charset="0"/>
              <a:ea typeface="Calibri" panose="020F0502020204030204" pitchFamily="34" charset="0"/>
            </a:endParaRPr>
          </a:p>
          <a:p>
            <a:pPr marL="457200" indent="-457200">
              <a:lnSpc>
                <a:spcPct val="107000"/>
              </a:lnSpc>
              <a:spcAft>
                <a:spcPts val="800"/>
              </a:spcAft>
            </a:pPr>
            <a:endParaRPr lang="en-CA" sz="1100" dirty="0">
              <a:effectLst/>
              <a:latin typeface="Times New Roman" panose="02020603050405020304" pitchFamily="18" charset="0"/>
              <a:ea typeface="Calibri Light" panose="020F0302020204030204" pitchFamily="34" charset="0"/>
            </a:endParaRPr>
          </a:p>
          <a:p>
            <a:pPr marL="457200" indent="-45720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(2020). </a:t>
            </a:r>
            <a:r>
              <a:rPr lang="en-CA" sz="1100" i="1" dirty="0">
                <a:effectLst/>
                <a:latin typeface="Times New Roman" panose="02020603050405020304" pitchFamily="18" charset="0"/>
                <a:ea typeface="Calibri Light" panose="020F0302020204030204" pitchFamily="34" charset="0"/>
              </a:rPr>
              <a:t>The State of Canada’s Forests: Annual Report 2020</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https://cfs.nrcan.gc.ca/publications?id=40219</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100" dirty="0">
                <a:effectLst/>
                <a:latin typeface="Times New Roman" panose="02020603050405020304" pitchFamily="18" charset="0"/>
                <a:ea typeface="Yu Mincho" panose="02020400000000000000" pitchFamily="18" charset="-128"/>
              </a:rPr>
              <a:t> </a:t>
            </a:r>
            <a:endParaRPr lang="en-CA" sz="1100" dirty="0">
              <a:effectLst/>
              <a:latin typeface="Times New Roman" panose="02020603050405020304" pitchFamily="18" charset="0"/>
              <a:ea typeface="Calibri" panose="020F0502020204030204" pitchFamily="34" charset="0"/>
            </a:endParaRPr>
          </a:p>
          <a:p>
            <a:pPr>
              <a:spcAft>
                <a:spcPts val="800"/>
              </a:spcAft>
            </a:pPr>
            <a:r>
              <a:rPr lang="en-CA" sz="800" dirty="0">
                <a:effectLst/>
                <a:latin typeface="Times New Roman" panose="02020603050405020304" pitchFamily="18" charset="0"/>
                <a:ea typeface="Calibri" panose="020F0502020204030204" pitchFamily="34" charset="0"/>
              </a:rPr>
              <a:t> </a:t>
            </a:r>
            <a:endParaRPr lang="en-CA"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a:t>
            </a:fld>
            <a:endParaRPr lang="en-CA"/>
          </a:p>
        </p:txBody>
      </p:sp>
    </p:spTree>
    <p:extLst>
      <p:ext uri="{BB962C8B-B14F-4D97-AF65-F5344CB8AC3E}">
        <p14:creationId xmlns:p14="http://schemas.microsoft.com/office/powerpoint/2010/main" val="203351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20: Natural Disturbance is in the Life Cycle of Forests</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Disturbance, such as forest fires, insect outbreaks, and disease have regenerated forests for thousands of years, and are part of the natural forest cycle (Natural Resources Canada, 2022).</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Disturbance removes old and unhealthy trees, helps cycle nutrients, and creates dead wood, which becomes food and habitat for plants and animals, and helps new trees to grow (Natural Resources Canada, 2022).</a:t>
            </a:r>
          </a:p>
          <a:p>
            <a:pPr marL="742950" lvl="1" indent="-285750">
              <a:lnSpc>
                <a:spcPct val="115000"/>
              </a:lnSpc>
              <a:buFont typeface=" Courier New "/>
              <a:buChar char="o"/>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Fire, insect outbreaks, and other natural disturbances have a much larger impact on forests than harvesting does.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In 2020, approximately 19 million hectares were impacted by fire, insects, and disease</a:t>
            </a:r>
            <a:r>
              <a:rPr lang="en-CA" sz="1100" dirty="0">
                <a:effectLst/>
                <a:latin typeface="Times New Roman" panose="02020603050405020304" pitchFamily="18" charset="0"/>
                <a:ea typeface="Calibri Light" panose="020F0302020204030204" pitchFamily="34" charset="0"/>
              </a:rPr>
              <a:t>; </a:t>
            </a:r>
            <a:r>
              <a:rPr lang="en-US" sz="1100" dirty="0">
                <a:effectLst/>
                <a:latin typeface="Times New Roman" panose="02020603050405020304" pitchFamily="18" charset="0"/>
                <a:ea typeface="Calibri Light" panose="020F0302020204030204" pitchFamily="34" charset="0"/>
              </a:rPr>
              <a:t>this is almost 25 times the area harvested by the forest sector (</a:t>
            </a:r>
            <a:r>
              <a:rPr lang="en-CA" sz="1100" dirty="0">
                <a:effectLst/>
                <a:latin typeface="Times New Roman" panose="02020603050405020304" pitchFamily="18" charset="0"/>
                <a:ea typeface="Calibri Light" panose="020F0302020204030204" pitchFamily="34" charset="0"/>
              </a:rPr>
              <a:t>Forest Products Association of Canada, 2021</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US" sz="11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 boreal forest requires natural disturbances such as forest fires, and insect and disease outbreaks (</a:t>
            </a:r>
            <a:r>
              <a:rPr lang="en-CA" sz="1100" dirty="0">
                <a:effectLst/>
                <a:latin typeface="Times New Roman" panose="02020603050405020304" pitchFamily="18" charset="0"/>
                <a:ea typeface="Calibri Light" panose="020F0302020204030204" pitchFamily="34" charset="0"/>
              </a:rPr>
              <a:t>Natural Resources Canada, 2010).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Disturbance often occurs on a larger scale there compared to other forests in Canada such as temperate forests (</a:t>
            </a:r>
            <a:r>
              <a:rPr lang="en-CA" sz="1100" dirty="0">
                <a:effectLst/>
                <a:latin typeface="Times New Roman" panose="02020603050405020304" pitchFamily="18" charset="0"/>
                <a:ea typeface="Calibri Light" panose="020F0302020204030204" pitchFamily="34" charset="0"/>
              </a:rPr>
              <a:t>Natural Resources Canada, 2022</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Large insect outbreaks and diseases help to renew the forest by killing sick and ageing trees; this reduces competition among trees and can help make forests more productive (</a:t>
            </a:r>
            <a:r>
              <a:rPr lang="en-CA" sz="1100" dirty="0">
                <a:effectLst/>
                <a:latin typeface="Times New Roman" panose="02020603050405020304" pitchFamily="18" charset="0"/>
                <a:ea typeface="Calibri Light" panose="020F0302020204030204" pitchFamily="34" charset="0"/>
              </a:rPr>
              <a:t>Natural Resources Canada, 2022</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Fires release valuable nutrients stored in the leaf layer on the forest floor and open the canopy to allow sunlight to enter, which helps new trees grow.</a:t>
            </a:r>
            <a:endParaRPr lang="en-CA" sz="1100" dirty="0">
              <a:effectLst/>
              <a:latin typeface="Times New Roman" panose="02020603050405020304" pitchFamily="18" charset="0"/>
              <a:ea typeface="Calibri" panose="020F0502020204030204" pitchFamily="34" charset="0"/>
            </a:endParaRPr>
          </a:p>
          <a:p>
            <a:pPr marL="1143000" lvl="2" indent="-228600">
              <a:lnSpc>
                <a:spcPct val="115000"/>
              </a:lnSpc>
              <a:buFont typeface="Wingdings" panose="05000000000000000000" pitchFamily="2" charset="2"/>
              <a:buChar char="§"/>
            </a:pPr>
            <a:r>
              <a:rPr lang="en-US" sz="1100" dirty="0">
                <a:effectLst/>
                <a:latin typeface="Times New Roman" panose="02020603050405020304" pitchFamily="18" charset="0"/>
                <a:ea typeface="Calibri Light" panose="020F0302020204030204" pitchFamily="34" charset="0"/>
              </a:rPr>
              <a:t>Fire also allows fire-adapted tree species such as jack pine and lodgepole pine to regenerate by opening their cones and releasing their seeds; these tree species have serotinous cones which are covered in resin and require high temperatures to melt them and allow the cones to open and release the seeds (</a:t>
            </a:r>
            <a:r>
              <a:rPr lang="en-CA" sz="1100" dirty="0">
                <a:effectLst/>
                <a:latin typeface="Times New Roman" panose="02020603050405020304" pitchFamily="18" charset="0"/>
                <a:ea typeface="Calibri Light" panose="020F0302020204030204" pitchFamily="34" charset="0"/>
              </a:rPr>
              <a:t>Natural Resources Canada, 2022</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371600">
              <a:lnSpc>
                <a:spcPct val="115000"/>
              </a:lnSpc>
            </a:pPr>
            <a:r>
              <a:rPr lang="en-US" sz="11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Disturbance gives way to succession, which shapes landscapes by producing a variety of forest types with trees of different ages and species; this contributes to biodiversity </a:t>
            </a:r>
            <a:r>
              <a:rPr lang="en-US" sz="1100" u="sng" dirty="0">
                <a:solidFill>
                  <a:srgbClr val="0000FF"/>
                </a:solidFill>
                <a:effectLst/>
                <a:latin typeface="Times New Roman" panose="02020603050405020304" pitchFamily="18" charset="0"/>
                <a:ea typeface="Calibri Light" panose="020F0302020204030204" pitchFamily="34" charset="0"/>
              </a:rPr>
              <a:t>(Natural Resources Canada, 2020a, p. 31).</a:t>
            </a:r>
            <a:r>
              <a:rPr lang="en-CA" sz="800" dirty="0">
                <a:effectLst/>
                <a:latin typeface="Times New Roman" panose="02020603050405020304" pitchFamily="18" charset="0"/>
                <a:ea typeface="Calibri" panose="020F0502020204030204" pitchFamily="34" charset="0"/>
              </a:rPr>
              <a:t> </a:t>
            </a:r>
          </a:p>
          <a:p>
            <a:pPr marL="0" lvl="0" indent="0">
              <a:lnSpc>
                <a:spcPct val="115000"/>
              </a:lnSpc>
              <a:buFont typeface="Symbol" panose="05050102010706020507" pitchFamily="18" charset="2"/>
              <a:buNone/>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Research is ongoing to better understand how Canada’s forests respond to disturbance and how to use this information to improve forest management practices to maintain healthy forests (</a:t>
            </a:r>
            <a:r>
              <a:rPr lang="en-CA" sz="1100" dirty="0">
                <a:effectLst/>
                <a:latin typeface="Times New Roman" panose="02020603050405020304" pitchFamily="18" charset="0"/>
                <a:ea typeface="Calibri Light" panose="020F0302020204030204" pitchFamily="34" charset="0"/>
              </a:rPr>
              <a:t>Natural Resources Canada, 2020b</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spcAft>
                <a:spcPts val="800"/>
              </a:spcAft>
            </a:pPr>
            <a:r>
              <a:rPr lang="en-US" sz="11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200" b="1" dirty="0">
                <a:effectLst/>
                <a:latin typeface="Times New Roman" panose="02020603050405020304" pitchFamily="18" charset="0"/>
                <a:ea typeface="Calibri" panose="020F0502020204030204" pitchFamily="34" charset="0"/>
              </a:rPr>
              <a:t>Slide 20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Forest Products Association of Canada. (2021). </a:t>
            </a:r>
            <a:r>
              <a:rPr lang="en-CA" sz="1100" i="1" dirty="0">
                <a:solidFill>
                  <a:srgbClr val="000000"/>
                </a:solidFill>
                <a:effectLst/>
                <a:latin typeface="Times New Roman" panose="02020603050405020304" pitchFamily="18" charset="0"/>
                <a:ea typeface="Calibri Light" panose="020F0302020204030204" pitchFamily="34" charset="0"/>
              </a:rPr>
              <a:t>Fire, Pests &amp; Disease</a:t>
            </a:r>
            <a:r>
              <a:rPr lang="en-CA" sz="1100" dirty="0">
                <a:solidFill>
                  <a:srgbClr val="000000"/>
                </a:solidFill>
                <a:effectLst/>
                <a:latin typeface="Times New Roman" panose="02020603050405020304" pitchFamily="18" charset="0"/>
                <a:ea typeface="Calibri Light" panose="020F0302020204030204" pitchFamily="34" charset="0"/>
              </a:rPr>
              <a:t>. Forestry for the future.</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https://www.forestryforthefuture.ca/topics/fire-pest-disease</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(2010, November 25). </a:t>
            </a:r>
            <a:r>
              <a:rPr lang="en-CA" sz="1100" i="1" dirty="0">
                <a:solidFill>
                  <a:srgbClr val="000000"/>
                </a:solidFill>
                <a:effectLst/>
                <a:latin typeface="Times New Roman" panose="02020603050405020304" pitchFamily="18" charset="0"/>
                <a:ea typeface="Calibri Light" panose="020F0302020204030204" pitchFamily="34" charset="0"/>
              </a:rPr>
              <a:t>Natural Disturbances in Canada's Boreal Forest</a:t>
            </a:r>
            <a:r>
              <a:rPr lang="en-CA" sz="1100" dirty="0">
                <a:solidFill>
                  <a:srgbClr val="000000"/>
                </a:solidFill>
                <a:effectLst/>
                <a:latin typeface="Times New Roman" panose="02020603050405020304" pitchFamily="18" charset="0"/>
                <a:ea typeface="Calibri Light" panose="020F0302020204030204" pitchFamily="34" charset="0"/>
              </a:rPr>
              <a:t> [Video]. </a:t>
            </a:r>
            <a:r>
              <a:rPr lang="en-CA" sz="1100" dirty="0" err="1">
                <a:solidFill>
                  <a:srgbClr val="000000"/>
                </a:solidFill>
                <a:effectLst/>
                <a:latin typeface="Times New Roman" panose="02020603050405020304" pitchFamily="18" charset="0"/>
                <a:ea typeface="Calibri Light" panose="020F0302020204030204" pitchFamily="34" charset="0"/>
              </a:rPr>
              <a:t>Youtube</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https://www.youtube.com/watch?v=bH1yAOhlmnE</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panose="020F0502020204030204" pitchFamily="34" charset="0"/>
              </a:rPr>
              <a:t>Natural Resources Canada. (2020a). </a:t>
            </a:r>
            <a:r>
              <a:rPr lang="en-CA" sz="1100" i="1" dirty="0">
                <a:effectLst/>
                <a:latin typeface="Times New Roman" panose="02020603050405020304" pitchFamily="18" charset="0"/>
                <a:ea typeface="Calibri" panose="020F0502020204030204" pitchFamily="34" charset="0"/>
              </a:rPr>
              <a:t>The State of Canada’s Forests: Annual Report 2020</a:t>
            </a:r>
            <a:r>
              <a:rPr lang="en-CA" sz="1100" dirty="0">
                <a:effectLst/>
                <a:latin typeface="Times New Roman" panose="02020603050405020304" pitchFamily="18" charset="0"/>
                <a:ea typeface="Calibri" panose="020F0502020204030204" pitchFamily="34" charset="0"/>
              </a:rPr>
              <a:t>. Natural Resources Canada. </a:t>
            </a:r>
            <a:r>
              <a:rPr lang="en-CA" sz="1100" u="sng" dirty="0">
                <a:solidFill>
                  <a:srgbClr val="0000FF"/>
                </a:solidFill>
                <a:effectLst/>
                <a:latin typeface="Times New Roman" panose="02020603050405020304" pitchFamily="18" charset="0"/>
                <a:ea typeface="Calibri" panose="020F0502020204030204" pitchFamily="34" charset="0"/>
                <a:hlinkClick r:id="rId5"/>
              </a:rPr>
              <a:t>https://cfs.nrcan.gc.ca/publications?id=40219</a:t>
            </a:r>
            <a:r>
              <a:rPr lang="en-CA" sz="1100" dirty="0">
                <a:effectLst/>
                <a:latin typeface="Times New Roman" panose="02020603050405020304" pitchFamily="18" charset="0"/>
                <a:ea typeface="Calibri" panose="020F0502020204030204" pitchFamily="34" charset="0"/>
              </a:rPr>
              <a:t>.  </a:t>
            </a: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Natural Resources Canada. (2020b). </a:t>
            </a:r>
            <a:r>
              <a:rPr lang="en-CA" sz="1100" i="1" dirty="0">
                <a:solidFill>
                  <a:srgbClr val="000000"/>
                </a:solidFill>
                <a:effectLst/>
                <a:latin typeface="Times New Roman" panose="02020603050405020304" pitchFamily="18" charset="0"/>
                <a:ea typeface="Times New Roman" panose="02020603050405020304" pitchFamily="18" charset="0"/>
              </a:rPr>
              <a:t>Forest management and natural disturbances research</a:t>
            </a:r>
            <a:r>
              <a:rPr lang="en-CA" sz="1100" dirty="0">
                <a:solidFill>
                  <a:srgbClr val="000000"/>
                </a:solidFill>
                <a:effectLst/>
                <a:latin typeface="Times New Roman" panose="02020603050405020304" pitchFamily="18" charset="0"/>
                <a:ea typeface="Times New Roman" panose="02020603050405020304" pitchFamily="18" charset="0"/>
              </a:rPr>
              <a:t>. Natural Resources Canada.</a:t>
            </a:r>
            <a:r>
              <a:rPr lang="en-CA" sz="1100" dirty="0">
                <a:effectLst/>
                <a:latin typeface="Times New Roman" panose="02020603050405020304" pitchFamily="18" charset="0"/>
                <a:ea typeface="Times New Roman" panose="02020603050405020304" pitchFamily="18" charset="0"/>
              </a:rPr>
              <a:t> </a:t>
            </a:r>
            <a:r>
              <a:rPr lang="en-CA" sz="1100" u="sng" dirty="0">
                <a:solidFill>
                  <a:srgbClr val="000000"/>
                </a:solidFill>
                <a:effectLst/>
                <a:latin typeface="Times New Roman" panose="02020603050405020304" pitchFamily="18" charset="0"/>
                <a:ea typeface="Times New Roman" panose="02020603050405020304" pitchFamily="18" charset="0"/>
                <a:hlinkClick r:id="rId6"/>
              </a:rPr>
              <a:t>https://www.nrcan.gc.ca/our-natural-resources/forests/wildland-fires-insects-disturbances/forest-management-and-natural-disturbances-research/13187</a:t>
            </a:r>
            <a:r>
              <a:rPr lang="en-CA" sz="1100" dirty="0">
                <a:solidFill>
                  <a:srgbClr val="000000"/>
                </a:solidFill>
                <a:effectLst/>
                <a:latin typeface="Times New Roman" panose="02020603050405020304" pitchFamily="18" charset="0"/>
                <a:ea typeface="Times New Roman" panose="02020603050405020304" pitchFamily="18" charset="0"/>
              </a:rPr>
              <a:t>.</a:t>
            </a:r>
            <a:r>
              <a:rPr lang="en-CA" sz="1200" dirty="0">
                <a:solidFill>
                  <a:srgbClr val="000000"/>
                </a:solidFill>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(2022). </a:t>
            </a:r>
            <a:r>
              <a:rPr lang="en-CA" sz="1100" i="1" dirty="0">
                <a:solidFill>
                  <a:srgbClr val="000000"/>
                </a:solidFill>
                <a:effectLst/>
                <a:latin typeface="Times New Roman" panose="02020603050405020304" pitchFamily="18" charset="0"/>
                <a:ea typeface="Calibri Light" panose="020F0302020204030204" pitchFamily="34" charset="0"/>
              </a:rPr>
              <a:t>Why forests need fires, insects and diseases</a:t>
            </a:r>
            <a:r>
              <a:rPr lang="en-CA" sz="1100" dirty="0">
                <a:solidFill>
                  <a:srgbClr val="000000"/>
                </a:solidFill>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7"/>
              </a:rPr>
              <a:t>https://www.nrcan.gc.ca/our-natural-resources/forests/wildland-fires-insects-disturbances/why-forests-need-fires-insects-and-diseases/13081</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spcAft>
                <a:spcPts val="800"/>
              </a:spcAft>
              <a:buFont typeface="Arial" panose="020B0604020202020204" pitchFamily="34" charset="0"/>
              <a:buChar char="•"/>
            </a:pPr>
            <a:endParaRPr lang="en-CA"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20</a:t>
            </a:fld>
            <a:endParaRPr lang="en-CA"/>
          </a:p>
        </p:txBody>
      </p:sp>
    </p:spTree>
    <p:extLst>
      <p:ext uri="{BB962C8B-B14F-4D97-AF65-F5344CB8AC3E}">
        <p14:creationId xmlns:p14="http://schemas.microsoft.com/office/powerpoint/2010/main" val="2467852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21: The Climate Crisis is Increasing the Frequency and Intensity of Natural Disturbance</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Fires, insect outbreaks, and disease are becoming more frequent and severe due to climate change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2020a</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Studies show that fire activity is increasing in Canada’s forests (Flannigan et al., 2015; Kelly et al., 2013).</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This puts communities and forests at risk and releases large amounts of CO</a:t>
            </a:r>
            <a:r>
              <a:rPr lang="en-CA" sz="1100" baseline="-25000" dirty="0">
                <a:effectLst/>
                <a:latin typeface="Times New Roman" panose="02020603050405020304" pitchFamily="18" charset="0"/>
                <a:ea typeface="Calibri Light" panose="020F0302020204030204" pitchFamily="34" charset="0"/>
              </a:rPr>
              <a:t>2</a:t>
            </a:r>
            <a:r>
              <a:rPr lang="en-CA" sz="1100" dirty="0">
                <a:effectLst/>
                <a:latin typeface="Times New Roman" panose="02020603050405020304" pitchFamily="18" charset="0"/>
                <a:ea typeface="Calibri Light" panose="020F0302020204030204" pitchFamily="34" charset="0"/>
              </a:rPr>
              <a:t> into the atmosphere. </a:t>
            </a:r>
            <a:r>
              <a:rPr lang="en-CA" sz="1100" dirty="0">
                <a:effectLst/>
                <a:latin typeface="Times New Roman" panose="02020603050405020304" pitchFamily="18" charset="0"/>
                <a:ea typeface="Calibri" panose="020F0502020204030204" pitchFamily="34" charset="0"/>
              </a:rPr>
              <a:t>	</a:t>
            </a: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Large wildfires such as the one in Fort McMurray, AB in 2016 and Parry Sound, ON in 2018 led to large community evacuations and damage to property (</a:t>
            </a:r>
            <a:r>
              <a:rPr lang="en-CA" sz="1100" dirty="0">
                <a:solidFill>
                  <a:srgbClr val="000000"/>
                </a:solidFill>
                <a:effectLst/>
                <a:latin typeface="Times New Roman" panose="02020603050405020304" pitchFamily="18" charset="0"/>
                <a:ea typeface="Calibri Light" panose="020F0302020204030204" pitchFamily="34" charset="0"/>
              </a:rPr>
              <a:t>Snowdon, 2017</a:t>
            </a:r>
            <a:r>
              <a:rPr lang="en-CA" sz="1100" dirty="0">
                <a:effectLst/>
                <a:latin typeface="Times New Roman" panose="02020603050405020304" pitchFamily="18" charset="0"/>
                <a:ea typeface="Calibri Light" panose="020F0302020204030204" pitchFamily="34" charset="0"/>
              </a:rPr>
              <a:t>; </a:t>
            </a:r>
            <a:r>
              <a:rPr lang="en-CA" sz="1100" dirty="0">
                <a:solidFill>
                  <a:srgbClr val="000000"/>
                </a:solidFill>
                <a:effectLst/>
                <a:latin typeface="Times New Roman" panose="02020603050405020304" pitchFamily="18" charset="0"/>
                <a:ea typeface="Calibri Light" panose="020F0302020204030204" pitchFamily="34" charset="0"/>
              </a:rPr>
              <a:t>Roy, 2018</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Forest management practices to help forests adapt to climate change are being explored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2020b</a:t>
            </a:r>
            <a:r>
              <a:rPr lang="en-CA" sz="1100" dirty="0">
                <a:effectLst/>
                <a:latin typeface="Times New Roman" panose="02020603050405020304" pitchFamily="18" charset="0"/>
                <a:ea typeface="Calibri Light" panose="020F0302020204030204" pitchFamily="34" charset="0"/>
              </a:rPr>
              <a:t>;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US" sz="1100" dirty="0">
                <a:effectLst/>
                <a:latin typeface="Times New Roman" panose="02020603050405020304" pitchFamily="18" charset="0"/>
                <a:ea typeface="Calibri Light" panose="020F0302020204030204" pitchFamily="34" charset="0"/>
              </a:rPr>
              <a:t>For instance, the sector is exploring the use of assisted tree migration, which involves the human-assisted movement of trees to areas that are more climatically suitable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2020c</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200" b="1" dirty="0">
                <a:effectLst/>
                <a:latin typeface="Times New Roman" panose="02020603050405020304" pitchFamily="18" charset="0"/>
                <a:ea typeface="Calibri" panose="020F0502020204030204" pitchFamily="34" charset="0"/>
              </a:rPr>
              <a:t>Slide 21 References: </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Flannigan, M. D., Wotton, B. M., Marshall, G. A., de Groot, W. J., Johnston, J., </a:t>
            </a:r>
            <a:r>
              <a:rPr lang="en-CA" sz="1100" dirty="0" err="1">
                <a:solidFill>
                  <a:srgbClr val="000000"/>
                </a:solidFill>
                <a:effectLst/>
                <a:latin typeface="Times New Roman" panose="02020603050405020304" pitchFamily="18" charset="0"/>
                <a:ea typeface="Calibri Light" panose="020F0302020204030204" pitchFamily="34" charset="0"/>
              </a:rPr>
              <a:t>Jurko</a:t>
            </a:r>
            <a:r>
              <a:rPr lang="en-CA" sz="1100" dirty="0">
                <a:solidFill>
                  <a:srgbClr val="000000"/>
                </a:solidFill>
                <a:effectLst/>
                <a:latin typeface="Times New Roman" panose="02020603050405020304" pitchFamily="18" charset="0"/>
                <a:ea typeface="Calibri Light" panose="020F0302020204030204" pitchFamily="34" charset="0"/>
              </a:rPr>
              <a:t>, N., &amp; </a:t>
            </a:r>
            <a:r>
              <a:rPr lang="en-CA" sz="1100" dirty="0" err="1">
                <a:solidFill>
                  <a:srgbClr val="000000"/>
                </a:solidFill>
                <a:effectLst/>
                <a:latin typeface="Times New Roman" panose="02020603050405020304" pitchFamily="18" charset="0"/>
                <a:ea typeface="Calibri Light" panose="020F0302020204030204" pitchFamily="34" charset="0"/>
              </a:rPr>
              <a:t>Cantin</a:t>
            </a:r>
            <a:r>
              <a:rPr lang="en-CA" sz="1100" dirty="0">
                <a:solidFill>
                  <a:srgbClr val="000000"/>
                </a:solidFill>
                <a:effectLst/>
                <a:latin typeface="Times New Roman" panose="02020603050405020304" pitchFamily="18" charset="0"/>
                <a:ea typeface="Calibri Light" panose="020F0302020204030204" pitchFamily="34" charset="0"/>
              </a:rPr>
              <a:t>, A. S. (2015). Fuel moisture sensitivity to temperature and precipitation: Climate change implications. </a:t>
            </a:r>
            <a:r>
              <a:rPr lang="en-CA" sz="1100" i="1" dirty="0">
                <a:solidFill>
                  <a:srgbClr val="000000"/>
                </a:solidFill>
                <a:effectLst/>
                <a:latin typeface="Times New Roman" panose="02020603050405020304" pitchFamily="18" charset="0"/>
                <a:ea typeface="Calibri Light" panose="020F0302020204030204" pitchFamily="34" charset="0"/>
              </a:rPr>
              <a:t>Climatic Change, 134</a:t>
            </a:r>
            <a:r>
              <a:rPr lang="en-CA" sz="1100" dirty="0">
                <a:solidFill>
                  <a:srgbClr val="000000"/>
                </a:solidFill>
                <a:effectLst/>
                <a:latin typeface="Times New Roman" panose="02020603050405020304" pitchFamily="18" charset="0"/>
                <a:ea typeface="Calibri Light" panose="020F0302020204030204" pitchFamily="34" charset="0"/>
              </a:rPr>
              <a:t>(1-2), 59–71.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https://doi.org/10.1007/s10584-015-1521-0</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Kelly, R., Chipman, M. L., Higuera, P. E., </a:t>
            </a:r>
            <a:r>
              <a:rPr lang="en-CA" sz="1100" dirty="0" err="1">
                <a:solidFill>
                  <a:srgbClr val="000000"/>
                </a:solidFill>
                <a:effectLst/>
                <a:latin typeface="Times New Roman" panose="02020603050405020304" pitchFamily="18" charset="0"/>
                <a:ea typeface="Calibri Light" panose="020F0302020204030204" pitchFamily="34" charset="0"/>
              </a:rPr>
              <a:t>Stefanova</a:t>
            </a:r>
            <a:r>
              <a:rPr lang="en-CA" sz="1100" dirty="0">
                <a:solidFill>
                  <a:srgbClr val="000000"/>
                </a:solidFill>
                <a:effectLst/>
                <a:latin typeface="Times New Roman" panose="02020603050405020304" pitchFamily="18" charset="0"/>
                <a:ea typeface="Calibri Light" panose="020F0302020204030204" pitchFamily="34" charset="0"/>
              </a:rPr>
              <a:t>, I., Brubaker, L. B., &amp; Hu, F. S. (2013). Recent burning of boreal forests exceeds fire regime limits of the past 10,000 years. </a:t>
            </a:r>
            <a:r>
              <a:rPr lang="en-CA" sz="1100" i="1" dirty="0">
                <a:solidFill>
                  <a:srgbClr val="000000"/>
                </a:solidFill>
                <a:effectLst/>
                <a:latin typeface="Times New Roman" panose="02020603050405020304" pitchFamily="18" charset="0"/>
                <a:ea typeface="Calibri Light" panose="020F0302020204030204" pitchFamily="34" charset="0"/>
              </a:rPr>
              <a:t>Proceedings of the National Academy of Sciences, 110</a:t>
            </a:r>
            <a:r>
              <a:rPr lang="en-CA" sz="1100" dirty="0">
                <a:solidFill>
                  <a:srgbClr val="000000"/>
                </a:solidFill>
                <a:effectLst/>
                <a:latin typeface="Times New Roman" panose="02020603050405020304" pitchFamily="18" charset="0"/>
                <a:ea typeface="Calibri Light" panose="020F0302020204030204" pitchFamily="34" charset="0"/>
              </a:rPr>
              <a:t>(32), 13055–13060.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https://doi.org/10.1073/pnas.1305069110</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(2020a). </a:t>
            </a:r>
            <a:r>
              <a:rPr lang="en-CA" sz="1100" i="1" dirty="0">
                <a:solidFill>
                  <a:srgbClr val="000000"/>
                </a:solidFill>
                <a:effectLst/>
                <a:latin typeface="Times New Roman" panose="02020603050405020304" pitchFamily="18" charset="0"/>
                <a:ea typeface="Calibri Light" panose="020F0302020204030204" pitchFamily="34" charset="0"/>
              </a:rPr>
              <a:t>Impacts</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5"/>
              </a:rPr>
              <a:t>https://www.nrcan.gc.ca/climate-change-adapting-impacts-and-reducing-emissions/climate-change-impacts-forests/impacts/13095</a:t>
            </a:r>
            <a:r>
              <a:rPr lang="en-CA" sz="1100" dirty="0">
                <a:solidFill>
                  <a:srgbClr val="000000"/>
                </a:solidFill>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(2020b). </a:t>
            </a:r>
            <a:r>
              <a:rPr lang="en-CA" sz="1100" i="1" dirty="0">
                <a:solidFill>
                  <a:srgbClr val="000000"/>
                </a:solidFill>
                <a:effectLst/>
                <a:latin typeface="Times New Roman" panose="02020603050405020304" pitchFamily="18" charset="0"/>
                <a:ea typeface="Calibri Light" panose="020F0302020204030204" pitchFamily="34" charset="0"/>
              </a:rPr>
              <a:t>Adaptation</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https://www.nrcan.gc.ca/climate-change/impacts-adaptations/climate-change-impacts-forests/adaptation/13099</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(2020c). </a:t>
            </a:r>
            <a:r>
              <a:rPr lang="en-CA" sz="1100" i="1" dirty="0">
                <a:solidFill>
                  <a:srgbClr val="000000"/>
                </a:solidFill>
                <a:effectLst/>
                <a:latin typeface="Times New Roman" panose="02020603050405020304" pitchFamily="18" charset="0"/>
                <a:ea typeface="Calibri Light" panose="020F0302020204030204" pitchFamily="34" charset="0"/>
              </a:rPr>
              <a:t>Assisted migration</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7"/>
              </a:rPr>
              <a:t>https://www.nrcan.gc.ca/climate-change-adapting-impacts-and-reducing-emissions/climate-change-impacts-forests/adaptation/assisted-migration/13121</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Natural Resources Canada. (2021). </a:t>
            </a:r>
            <a:r>
              <a:rPr lang="en-CA" sz="1100" i="1" dirty="0">
                <a:solidFill>
                  <a:srgbClr val="000000"/>
                </a:solidFill>
                <a:effectLst/>
                <a:latin typeface="Times New Roman" panose="02020603050405020304" pitchFamily="18" charset="0"/>
                <a:ea typeface="Times New Roman" panose="02020603050405020304" pitchFamily="18" charset="0"/>
              </a:rPr>
              <a:t>Forest Change adaptation tools</a:t>
            </a:r>
            <a:r>
              <a:rPr lang="en-CA" sz="1100" dirty="0">
                <a:solidFill>
                  <a:srgbClr val="000000"/>
                </a:solidFill>
                <a:effectLst/>
                <a:latin typeface="Times New Roman" panose="02020603050405020304" pitchFamily="18" charset="0"/>
                <a:ea typeface="Times New Roman" panose="02020603050405020304" pitchFamily="18" charset="0"/>
              </a:rPr>
              <a:t>. Natural Resources Canada. </a:t>
            </a:r>
            <a:r>
              <a:rPr lang="en-CA" sz="1100" u="sng" kern="1200" dirty="0">
                <a:solidFill>
                  <a:srgbClr val="0000FF"/>
                </a:solidFill>
                <a:effectLst/>
                <a:latin typeface="Times New Roman" panose="02020603050405020304" pitchFamily="18" charset="0"/>
                <a:ea typeface="Times New Roman" panose="02020603050405020304" pitchFamily="18" charset="0"/>
                <a:cs typeface="+mn-cs"/>
              </a:rPr>
              <a:t>https://www.nrcan.gc.ca/climate-change-adapting-impacts-and-reducing-emissions/climate-change-impacts-forests/forest-change-adaptation-tools/17770       </a:t>
            </a:r>
            <a:endParaRPr lang="en-CA" sz="1100" u="sng" kern="1200" dirty="0">
              <a:solidFill>
                <a:srgbClr val="0000FF"/>
              </a:solidFill>
              <a:effectLst/>
              <a:latin typeface="Times New Roman" panose="02020603050405020304" pitchFamily="18" charset="0"/>
              <a:ea typeface="Calibri" panose="020F0502020204030204" pitchFamily="34" charset="0"/>
              <a:cs typeface="+mn-cs"/>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Roy, G. (2018, August 6). Forest fires like ones in Ontario can take long-term environmental toll, experts say. </a:t>
            </a:r>
            <a:r>
              <a:rPr lang="en-CA" sz="1100" i="1" dirty="0">
                <a:solidFill>
                  <a:srgbClr val="000000"/>
                </a:solidFill>
                <a:effectLst/>
                <a:latin typeface="Times New Roman" panose="02020603050405020304" pitchFamily="18" charset="0"/>
                <a:ea typeface="Calibri Light" panose="020F0302020204030204" pitchFamily="34" charset="0"/>
              </a:rPr>
              <a:t>Global News</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8"/>
              </a:rPr>
              <a:t>https://globalnews.ca/news/4372835/forest-fires-environmental-impact/</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Snowdon, W. (2017, January 17). Fort McMurray wildfire costs to reach almost $9B, new report says. </a:t>
            </a:r>
            <a:r>
              <a:rPr lang="en-CA" sz="1100" i="1" dirty="0">
                <a:solidFill>
                  <a:srgbClr val="000000"/>
                </a:solidFill>
                <a:effectLst/>
                <a:latin typeface="Times New Roman" panose="02020603050405020304" pitchFamily="18" charset="0"/>
                <a:ea typeface="Calibri Light" panose="020F0302020204030204" pitchFamily="34" charset="0"/>
              </a:rPr>
              <a:t>CBC</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9"/>
              </a:rPr>
              <a:t>https://www.cbc.ca/news/canada/edmonton/fort-mcmurray-wildfire-costs-to-reach-almost-9b-new-report-says-1.3939953</a:t>
            </a:r>
            <a:r>
              <a:rPr lang="en-CA" sz="1100" dirty="0">
                <a:solidFill>
                  <a:srgbClr val="000000"/>
                </a:solidFill>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21</a:t>
            </a:fld>
            <a:endParaRPr lang="en-CA"/>
          </a:p>
        </p:txBody>
      </p:sp>
    </p:spTree>
    <p:extLst>
      <p:ext uri="{BB962C8B-B14F-4D97-AF65-F5344CB8AC3E}">
        <p14:creationId xmlns:p14="http://schemas.microsoft.com/office/powerpoint/2010/main" val="3527832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563C1"/>
                </a:solidFill>
                <a:effectLst/>
                <a:latin typeface="Times New Roman" panose="02020603050405020304" pitchFamily="18" charset="0"/>
                <a:ea typeface="Yu Gothic Light" panose="020B0300000000000000" pitchFamily="34" charset="-128"/>
              </a:rPr>
              <a:t>Slide 22: Forests Capture and Store Carbon</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Carbon Storage and sequestration of forests:</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Forests help maintain the earth’s carbon balance through carbon fluxes. This is the exchange of carbon from tree biomass (leaves, wood) and soils to and from the atmosphere. This is especially important in the current climate crisis as atmospheric carbon dioxide is known as a contributor to global warming cascading to adverse climatic events.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Carbon sequestration is known as the process by which atmospheric carbon dioxide is consumed through photosynthesis by plants, and used to create biomass such as leaves, wood, roots, and soils (United States Department of Agriculture (USDA) Forest Service, n.d.).</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Forests have absorbed 25% of the carbon emitted by human activities in the past four decades (Natural Resources Canada, 2022).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A broad overview of forest carbon sequestration is described by Kananaskis (2017). The report states that Canada’s boreal forests and peatlands store large amounts of carbon. The report also maintains that peatland contains a large amount of carbon, however the carbon flux in the peatlands has been historically low as this carbon is in a sense, locked into the ground (Kananaskis, 2017).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The boreal and temperate forests in Canada are some of the world's most important carbon sinks. Scientists are calling on Trudeau to protect these important resources (Labbe, 2022). </a:t>
            </a:r>
          </a:p>
          <a:p>
            <a:pPr marL="914400">
              <a:lnSpc>
                <a:spcPct val="115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 role of soils in carbon storage:</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Soil also holds a significant amount of carbon in Canada (Saxifrage, 2022)</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Hudson and James Bay lowlands are important carbon storage areas due to their carbon dense peatlands (Martin, 2022).</a:t>
            </a:r>
          </a:p>
          <a:p>
            <a:pPr>
              <a:lnSpc>
                <a:spcPct val="115000"/>
              </a:lnSpc>
              <a:spcAft>
                <a:spcPts val="800"/>
              </a:spcAft>
            </a:pPr>
            <a:r>
              <a:rPr lang="en-CA" sz="11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1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Slide 22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Kananaskis, A. (2017). </a:t>
            </a:r>
            <a:r>
              <a:rPr lang="en-CA" sz="1100" i="1" dirty="0">
                <a:solidFill>
                  <a:srgbClr val="000000"/>
                </a:solidFill>
                <a:effectLst/>
                <a:latin typeface="Times New Roman" panose="02020603050405020304" pitchFamily="18" charset="0"/>
                <a:ea typeface="Calibri Light" panose="020F0302020204030204" pitchFamily="34" charset="0"/>
              </a:rPr>
              <a:t>Forest Carbon sequestration and avoided emissions</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1155CC"/>
                </a:solidFill>
                <a:effectLst/>
                <a:latin typeface="Times New Roman" panose="02020603050405020304" pitchFamily="18" charset="0"/>
                <a:ea typeface="Calibri Light" panose="020F0302020204030204" pitchFamily="34" charset="0"/>
                <a:hlinkClick r:id="rId3"/>
              </a:rPr>
              <a:t>www.ivey.org</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Labbe, S. (2022). </a:t>
            </a:r>
            <a:r>
              <a:rPr lang="en-CA" sz="1100" i="1" dirty="0">
                <a:solidFill>
                  <a:srgbClr val="000000"/>
                </a:solidFill>
                <a:effectLst/>
                <a:latin typeface="Times New Roman" panose="02020603050405020304" pitchFamily="18" charset="0"/>
                <a:ea typeface="Calibri Light" panose="020F0302020204030204" pitchFamily="34" charset="0"/>
              </a:rPr>
              <a:t>90 scientists call on Trudeau to protect forests ahead of climate plan - Victoria Times Colonist</a:t>
            </a:r>
            <a:r>
              <a:rPr lang="en-CA" sz="1100" dirty="0">
                <a:solidFill>
                  <a:srgbClr val="000000"/>
                </a:solidFill>
                <a:effectLst/>
                <a:latin typeface="Times New Roman" panose="02020603050405020304" pitchFamily="18" charset="0"/>
                <a:ea typeface="Calibri Light" panose="020F0302020204030204" pitchFamily="34" charset="0"/>
              </a:rPr>
              <a:t>. Times Colonist. </a:t>
            </a:r>
            <a:r>
              <a:rPr lang="en-CA" sz="1100" u="sng" dirty="0">
                <a:solidFill>
                  <a:srgbClr val="1155CC"/>
                </a:solidFill>
                <a:effectLst/>
                <a:latin typeface="Times New Roman" panose="02020603050405020304" pitchFamily="18" charset="0"/>
                <a:ea typeface="Calibri Light" panose="020F0302020204030204" pitchFamily="34" charset="0"/>
                <a:hlinkClick r:id="rId4"/>
              </a:rPr>
              <a:t>https://www.timescolonist.com/local-news/logging-threatens-critical-lifeline-to-fend-off-climate-crisis-scientists-warn-trudeau-5192011</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Martin, C. (2022). </a:t>
            </a:r>
            <a:r>
              <a:rPr lang="en-CA" sz="1100" i="1" dirty="0">
                <a:solidFill>
                  <a:srgbClr val="000000"/>
                </a:solidFill>
                <a:effectLst/>
                <a:latin typeface="Times New Roman" panose="02020603050405020304" pitchFamily="18" charset="0"/>
                <a:ea typeface="Calibri Light" panose="020F0302020204030204" pitchFamily="34" charset="0"/>
              </a:rPr>
              <a:t>Digging into soil carbon: How the ground under our feet can help fight climate change</a:t>
            </a:r>
            <a:r>
              <a:rPr lang="en-CA" sz="1100" dirty="0">
                <a:solidFill>
                  <a:srgbClr val="000000"/>
                </a:solidFill>
                <a:effectLst/>
                <a:latin typeface="Times New Roman" panose="02020603050405020304" pitchFamily="18" charset="0"/>
                <a:ea typeface="Calibri Light" panose="020F0302020204030204" pitchFamily="34" charset="0"/>
              </a:rPr>
              <a:t>. World Wildlife Fund. </a:t>
            </a:r>
            <a:r>
              <a:rPr lang="en-CA" sz="1100" u="sng" dirty="0">
                <a:solidFill>
                  <a:srgbClr val="1155CC"/>
                </a:solidFill>
                <a:effectLst/>
                <a:latin typeface="Times New Roman" panose="02020603050405020304" pitchFamily="18" charset="0"/>
                <a:ea typeface="Calibri Light" panose="020F0302020204030204" pitchFamily="34" charset="0"/>
                <a:hlinkClick r:id="rId5"/>
              </a:rPr>
              <a:t>https://wwf.ca/stories/what-is-soil-carbon-climate-change/</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(2022.). </a:t>
            </a:r>
            <a:r>
              <a:rPr lang="en-CA" sz="1100" i="1" dirty="0">
                <a:solidFill>
                  <a:srgbClr val="000000"/>
                </a:solidFill>
                <a:effectLst/>
                <a:latin typeface="Times New Roman" panose="02020603050405020304" pitchFamily="18" charset="0"/>
                <a:ea typeface="Calibri Light" panose="020F0302020204030204" pitchFamily="34" charset="0"/>
              </a:rPr>
              <a:t>Forest carbon</a:t>
            </a:r>
            <a:r>
              <a:rPr lang="en-CA" sz="1100" dirty="0">
                <a:solidFill>
                  <a:srgbClr val="000000"/>
                </a:solidFill>
                <a:effectLst/>
                <a:latin typeface="Times New Roman" panose="02020603050405020304" pitchFamily="18" charset="0"/>
                <a:ea typeface="Calibri Light" panose="020F0302020204030204" pitchFamily="34" charset="0"/>
              </a:rPr>
              <a:t>. Retrieved March 31,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6"/>
              </a:rPr>
              <a:t>https://www.Natural Resources Canada.gc.ca/climate-change-adapting-impacts-and-reducing-emissions/climate-change-impacts-forests/forest-carbon/13085</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Saxifrage, B. (n.d.). </a:t>
            </a:r>
            <a:r>
              <a:rPr lang="en-CA" sz="1100" i="1" dirty="0">
                <a:solidFill>
                  <a:srgbClr val="000000"/>
                </a:solidFill>
                <a:effectLst/>
                <a:latin typeface="Times New Roman" panose="02020603050405020304" pitchFamily="18" charset="0"/>
                <a:ea typeface="Calibri Light" panose="020F0302020204030204" pitchFamily="34" charset="0"/>
              </a:rPr>
              <a:t>How B.C.’s forests became a carbon-spewing liability | Canada’s National Observer: News &amp; Analysis</a:t>
            </a:r>
            <a:r>
              <a:rPr lang="en-CA" sz="1100" dirty="0">
                <a:solidFill>
                  <a:srgbClr val="000000"/>
                </a:solidFill>
                <a:effectLst/>
                <a:latin typeface="Times New Roman" panose="02020603050405020304" pitchFamily="18" charset="0"/>
                <a:ea typeface="Calibri Light" panose="020F0302020204030204" pitchFamily="34" charset="0"/>
              </a:rPr>
              <a:t>. Retrieved March 31,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7"/>
              </a:rPr>
              <a:t>https://www.nationalobserver.com/2022/03/04/analysis/how-bcs-forest-became-carbon-spewing-liability</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United States Department of Agriculture (USDA) Forest Service. (n.d.). </a:t>
            </a:r>
            <a:r>
              <a:rPr lang="en-CA" sz="1100" i="1" dirty="0">
                <a:solidFill>
                  <a:srgbClr val="000000"/>
                </a:solidFill>
                <a:effectLst/>
                <a:latin typeface="Times New Roman" panose="02020603050405020304" pitchFamily="18" charset="0"/>
                <a:ea typeface="Calibri Light" panose="020F0302020204030204" pitchFamily="34" charset="0"/>
              </a:rPr>
              <a:t>Carbon Sequestration</a:t>
            </a:r>
            <a:r>
              <a:rPr lang="en-CA" sz="1100" dirty="0">
                <a:solidFill>
                  <a:srgbClr val="000000"/>
                </a:solidFill>
                <a:effectLst/>
                <a:latin typeface="Times New Roman" panose="02020603050405020304" pitchFamily="18" charset="0"/>
                <a:ea typeface="Calibri Light" panose="020F0302020204030204" pitchFamily="34" charset="0"/>
              </a:rPr>
              <a:t>. Retrieved April 3,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8"/>
              </a:rPr>
              <a:t>https://www.fs.fed.us/ecosystemservices/carbon.shtml</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22</a:t>
            </a:fld>
            <a:endParaRPr lang="en-CA"/>
          </a:p>
        </p:txBody>
      </p:sp>
    </p:spTree>
    <p:extLst>
      <p:ext uri="{BB962C8B-B14F-4D97-AF65-F5344CB8AC3E}">
        <p14:creationId xmlns:p14="http://schemas.microsoft.com/office/powerpoint/2010/main" val="3762704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23: Factors Impacting Forest Carbon Storage:</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Climate change is resulting in more intense and frequent wildfires, droughts and insect infestations (Kananaskis, 2017., Walker et al., 2019)</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As a result, some forests in British Columbia that have been carbon sinks in the past, are now transitioning to becoming carbon sources (Saxifrage, 2022).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Canada has an obligation under the United National Framework Convention on Climate Change (https://unfccc.int/) to monitor and report the GHG emissions and changes in the carbon stock of its forests (Natural Resources Canada, 2022d).</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indent="226695">
              <a:lnSpc>
                <a:spcPct val="107000"/>
              </a:lnSpc>
              <a:spcAft>
                <a:spcPts val="800"/>
              </a:spcAft>
            </a:pPr>
            <a:r>
              <a:rPr lang="en-CA" sz="1100" b="1" dirty="0">
                <a:effectLst/>
                <a:latin typeface="Times New Roman" panose="02020603050405020304" pitchFamily="18" charset="0"/>
                <a:ea typeface="Calibri" panose="020F0502020204030204" pitchFamily="34" charset="0"/>
              </a:rPr>
              <a:t>Monitoring Carbon fluxes: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 Canadian Forest Service (CFS) uses the National Forest Carbon Monitoring, Accounting and Reporting System (NFCMARS) to monitor carbon.</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This reporting occurs annually.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Within this, the Carbon Budget Model of the Canadian Forest Sector (CBM-CFS3) is used.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This model estimates that Canada’s managed forests have been a sink for the past 70 years (Kananaskis, 2017).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One report points out the loopholes behind the carbon accounting present in Canada’s logging industry (Skene et al., 2021).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Background information for this report can be found in the report (Bramley et al., 2021). </a:t>
            </a:r>
          </a:p>
          <a:p>
            <a:pPr marL="742950" lvl="1" indent="-285750">
              <a:lnSpc>
                <a:spcPct val="115000"/>
              </a:lnSpc>
              <a:spcAft>
                <a:spcPts val="800"/>
              </a:spcAft>
              <a:buFont typeface="Courier New" panose="02070309020205020404" pitchFamily="49" charset="0"/>
              <a:buChar char="o"/>
            </a:pPr>
            <a:endParaRPr lang="en-CA" sz="1100" dirty="0">
              <a:effectLst/>
              <a:latin typeface="Times New Roman" panose="02020603050405020304" pitchFamily="18" charset="0"/>
              <a:ea typeface="Calibri" panose="020F0502020204030204" pitchFamily="34" charset="0"/>
            </a:endParaRPr>
          </a:p>
          <a:p>
            <a:pPr indent="228600">
              <a:lnSpc>
                <a:spcPct val="107000"/>
              </a:lnSpc>
              <a:spcAft>
                <a:spcPts val="800"/>
              </a:spcAft>
            </a:pPr>
            <a:r>
              <a:rPr lang="en-CA" sz="1100" b="1" dirty="0">
                <a:effectLst/>
                <a:latin typeface="Times New Roman" panose="02020603050405020304" pitchFamily="18" charset="0"/>
                <a:ea typeface="Calibri" panose="020F0502020204030204" pitchFamily="34" charset="0"/>
              </a:rPr>
              <a:t>Factors impacting carbon storage:</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There are many factors impacting the levels of carbon stored in forests including: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Growth, decomposition, disturbances (fire, and insects), harvesting and land-use changes.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There has already been an increase in fire severity and pest infestations such as the Mountain Pine Beetle in British Columbia and Alberta. This leads to forests acting more as carbon sources rather than sinks as high levels of pest infestation causes high tree mortality, and decreases overall forest health. </a:t>
            </a:r>
          </a:p>
          <a:p>
            <a:pPr marL="742950" lvl="1" indent="-285750">
              <a:lnSpc>
                <a:spcPct val="115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While it is known that young trees sequester more carbon than old trees, it is relatively well understood that converting old-growth forests (topic covered in slide 13) to young forests does not decrease atmospheric carbon dioxide (Harmon et al., 1990., Kananaskis, 2017). </a:t>
            </a:r>
          </a:p>
          <a:p>
            <a:pPr marL="914400">
              <a:lnSpc>
                <a:spcPct val="115000"/>
              </a:lnSpc>
              <a:spcAft>
                <a:spcPts val="800"/>
              </a:spcAft>
            </a:pPr>
            <a:r>
              <a:rPr lang="en-CA" sz="1100" dirty="0">
                <a:effectLst/>
                <a:latin typeface="Times New Roman" panose="02020603050405020304" pitchFamily="18" charset="0"/>
                <a:ea typeface="Calibri" panose="020F0502020204030204" pitchFamily="34" charset="0"/>
              </a:rPr>
              <a:t> </a:t>
            </a:r>
          </a:p>
          <a:p>
            <a:pPr indent="228600">
              <a:lnSpc>
                <a:spcPct val="115000"/>
              </a:lnSpc>
              <a:spcAft>
                <a:spcPts val="800"/>
              </a:spcAft>
            </a:pPr>
            <a:r>
              <a:rPr lang="en-CA" sz="1100" b="1" dirty="0">
                <a:effectLst/>
                <a:latin typeface="Times New Roman" panose="02020603050405020304" pitchFamily="18" charset="0"/>
                <a:ea typeface="Calibri" panose="020F0502020204030204" pitchFamily="34" charset="0"/>
              </a:rPr>
              <a:t>The potential of carbon sequestration by forests:</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Tree planting in understocked areas has the potential to increase carbon sequestration capacity of forests in the United States (</a:t>
            </a:r>
            <a:r>
              <a:rPr lang="en-CA" sz="1100" dirty="0" err="1">
                <a:effectLst/>
                <a:latin typeface="Times New Roman" panose="02020603050405020304" pitchFamily="18" charset="0"/>
                <a:ea typeface="Calibri" panose="020F0502020204030204" pitchFamily="34" charset="0"/>
              </a:rPr>
              <a:t>Domke</a:t>
            </a:r>
            <a:r>
              <a:rPr lang="en-CA" sz="1100" dirty="0">
                <a:effectLst/>
                <a:latin typeface="Times New Roman" panose="02020603050405020304" pitchFamily="18" charset="0"/>
                <a:ea typeface="Calibri" panose="020F0502020204030204" pitchFamily="34" charset="0"/>
              </a:rPr>
              <a:t> et al., 2020). In addition, tree planting in previously forested sites has the greatest potential to mitigate emissions compared to afforestation (Waring et al., 2020).</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One study found that natural forests store more carbon than plantation forests, because of an increased complexity and storage of carbon in the soil and forest floor. The same study by Waring et al (2020) also found that the planting location matters as well as the type of species planted, and the fate of the wood that is produced from these forests (Waring et al., 2020). </a:t>
            </a:r>
          </a:p>
          <a:p>
            <a:pPr marL="342900" lvl="0" indent="-342900">
              <a:lnSpc>
                <a:spcPct val="115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Carbon capture can be enhanced through forest management. For example: removing dying and diseased trees can enhance carbon uptake by growing trees. </a:t>
            </a:r>
          </a:p>
          <a:p>
            <a:pPr marL="457200">
              <a:lnSpc>
                <a:spcPct val="115000"/>
              </a:lnSpc>
              <a:spcAft>
                <a:spcPts val="800"/>
              </a:spcAft>
            </a:pPr>
            <a:r>
              <a:rPr lang="en-CA" sz="11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Slide 23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Bramley, M. J., Advisor, S., &amp; Canada, N. (2021). </a:t>
            </a:r>
            <a:r>
              <a:rPr lang="en-CA" sz="1100" i="1" dirty="0">
                <a:effectLst/>
                <a:latin typeface="Times New Roman" panose="02020603050405020304" pitchFamily="18" charset="0"/>
                <a:ea typeface="Calibri Light" panose="020F0302020204030204" pitchFamily="34" charset="0"/>
              </a:rPr>
              <a:t>Canada’s Approach to Forest Carbon Quantification and Accounting: Key Concerns</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Harmon, M. E., Ferrell, W. K., &amp; Franklin, J. F. (1990). Effects on Carbon Storage of Conversion of Old-Growth Forests to Young Forests. In </a:t>
            </a:r>
            <a:r>
              <a:rPr lang="en-CA" sz="1100" i="1" dirty="0">
                <a:solidFill>
                  <a:srgbClr val="000000"/>
                </a:solidFill>
                <a:effectLst/>
                <a:latin typeface="Times New Roman" panose="02020603050405020304" pitchFamily="18" charset="0"/>
                <a:ea typeface="Calibri Light" panose="020F0302020204030204" pitchFamily="34" charset="0"/>
              </a:rPr>
              <a:t>New Series</a:t>
            </a:r>
            <a:r>
              <a:rPr lang="en-CA" sz="1100" dirty="0">
                <a:solidFill>
                  <a:srgbClr val="000000"/>
                </a:solidFill>
                <a:effectLst/>
                <a:latin typeface="Times New Roman" panose="02020603050405020304" pitchFamily="18" charset="0"/>
                <a:ea typeface="Calibri Light" panose="020F0302020204030204" pitchFamily="34" charset="0"/>
              </a:rPr>
              <a:t> (Vol. 9, Issue 4943).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Kananaskis, A. (2017). </a:t>
            </a:r>
            <a:r>
              <a:rPr lang="en-CA" sz="1100" i="1" dirty="0">
                <a:solidFill>
                  <a:srgbClr val="000000"/>
                </a:solidFill>
                <a:effectLst/>
                <a:latin typeface="Times New Roman" panose="02020603050405020304" pitchFamily="18" charset="0"/>
                <a:ea typeface="Calibri Light" panose="020F0302020204030204" pitchFamily="34" charset="0"/>
              </a:rPr>
              <a:t>Forest Carbon sequestration and avoided emissions</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1155CC"/>
                </a:solidFill>
                <a:effectLst/>
                <a:latin typeface="Times New Roman" panose="02020603050405020304" pitchFamily="18" charset="0"/>
                <a:ea typeface="Calibri Light" panose="020F0302020204030204" pitchFamily="34" charset="0"/>
                <a:hlinkClick r:id="rId3"/>
              </a:rPr>
              <a:t>www.ivey.org</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(2022d.). </a:t>
            </a:r>
            <a:r>
              <a:rPr lang="en-CA" sz="1100" i="1" dirty="0">
                <a:solidFill>
                  <a:srgbClr val="000000"/>
                </a:solidFill>
                <a:effectLst/>
                <a:latin typeface="Times New Roman" panose="02020603050405020304" pitchFamily="18" charset="0"/>
                <a:ea typeface="Calibri Light" panose="020F0302020204030204" pitchFamily="34" charset="0"/>
              </a:rPr>
              <a:t>Forest carbon</a:t>
            </a:r>
            <a:r>
              <a:rPr lang="en-CA" sz="1100" dirty="0">
                <a:solidFill>
                  <a:srgbClr val="000000"/>
                </a:solidFill>
                <a:effectLst/>
                <a:latin typeface="Times New Roman" panose="02020603050405020304" pitchFamily="18" charset="0"/>
                <a:ea typeface="Calibri Light" panose="020F0302020204030204" pitchFamily="34" charset="0"/>
              </a:rPr>
              <a:t>. Retrieved March 31,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4"/>
              </a:rPr>
              <a:t>https://www.Natural Resources Canada.gc.ca/climate-change-adapting-impacts-and-reducing-emissions/climate-change-impacts-forests/forest-carbon/13085</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Saxifrage, B. (n.d.). </a:t>
            </a:r>
            <a:r>
              <a:rPr lang="en-CA" sz="1100" i="1" dirty="0">
                <a:solidFill>
                  <a:srgbClr val="000000"/>
                </a:solidFill>
                <a:effectLst/>
                <a:latin typeface="Times New Roman" panose="02020603050405020304" pitchFamily="18" charset="0"/>
                <a:ea typeface="Calibri Light" panose="020F0302020204030204" pitchFamily="34" charset="0"/>
              </a:rPr>
              <a:t>How B.C.’s forests became a carbon-spewing liability | Canada’s National Observer: News &amp; Analysis</a:t>
            </a:r>
            <a:r>
              <a:rPr lang="en-CA" sz="1100" dirty="0">
                <a:solidFill>
                  <a:srgbClr val="000000"/>
                </a:solidFill>
                <a:effectLst/>
                <a:latin typeface="Times New Roman" panose="02020603050405020304" pitchFamily="18" charset="0"/>
                <a:ea typeface="Calibri Light" panose="020F0302020204030204" pitchFamily="34" charset="0"/>
              </a:rPr>
              <a:t>. Retrieved March 31, 2022, from </a:t>
            </a:r>
            <a:r>
              <a:rPr lang="en-CA" sz="1100" u="sng" dirty="0">
                <a:solidFill>
                  <a:srgbClr val="1155CC"/>
                </a:solidFill>
                <a:effectLst/>
                <a:latin typeface="Times New Roman" panose="02020603050405020304" pitchFamily="18" charset="0"/>
                <a:ea typeface="Calibri Light" panose="020F0302020204030204" pitchFamily="34" charset="0"/>
                <a:hlinkClick r:id="rId5"/>
              </a:rPr>
              <a:t>https://www.nationalobserver.com/2022/03/04/analysis/how-bcs-forest-became-carbon-spewing-liability</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Skene, J., Polanyi, M., </a:t>
            </a:r>
            <a:r>
              <a:rPr lang="en-CA" sz="1100" dirty="0" err="1">
                <a:effectLst/>
                <a:latin typeface="Times New Roman" panose="02020603050405020304" pitchFamily="18" charset="0"/>
                <a:ea typeface="Calibri Light" panose="020F0302020204030204" pitchFamily="34" charset="0"/>
              </a:rPr>
              <a:t>Pruess</a:t>
            </a:r>
            <a:r>
              <a:rPr lang="en-CA" sz="1100" dirty="0">
                <a:effectLst/>
                <a:latin typeface="Times New Roman" panose="02020603050405020304" pitchFamily="18" charset="0"/>
                <a:ea typeface="Calibri Light" panose="020F0302020204030204" pitchFamily="34" charset="0"/>
              </a:rPr>
              <a:t>, E., </a:t>
            </a:r>
            <a:r>
              <a:rPr lang="en-CA" sz="1100" dirty="0" err="1">
                <a:effectLst/>
                <a:latin typeface="Times New Roman" panose="02020603050405020304" pitchFamily="18" charset="0"/>
                <a:ea typeface="Calibri Light" panose="020F0302020204030204" pitchFamily="34" charset="0"/>
              </a:rPr>
              <a:t>Weingart</a:t>
            </a:r>
            <a:r>
              <a:rPr lang="en-CA" sz="1100" dirty="0">
                <a:effectLst/>
                <a:latin typeface="Times New Roman" panose="02020603050405020304" pitchFamily="18" charset="0"/>
                <a:ea typeface="Calibri Light" panose="020F0302020204030204" pitchFamily="34" charset="0"/>
              </a:rPr>
              <a:t>, T., Ng, J., Walsh, K., </a:t>
            </a:r>
            <a:r>
              <a:rPr lang="en-CA" sz="1100" dirty="0" err="1">
                <a:effectLst/>
                <a:latin typeface="Times New Roman" panose="02020603050405020304" pitchFamily="18" charset="0"/>
                <a:ea typeface="Calibri Light" panose="020F0302020204030204" pitchFamily="34" charset="0"/>
              </a:rPr>
              <a:t>Spacher</a:t>
            </a:r>
            <a:r>
              <a:rPr lang="en-CA" sz="1100" dirty="0">
                <a:effectLst/>
                <a:latin typeface="Times New Roman" panose="02020603050405020304" pitchFamily="18" charset="0"/>
                <a:ea typeface="Calibri Light" panose="020F0302020204030204" pitchFamily="34" charset="0"/>
              </a:rPr>
              <a:t>, A., </a:t>
            </a:r>
            <a:r>
              <a:rPr lang="en-CA" sz="1100" dirty="0" err="1">
                <a:effectLst/>
                <a:latin typeface="Times New Roman" panose="02020603050405020304" pitchFamily="18" charset="0"/>
                <a:ea typeface="Calibri Light" panose="020F0302020204030204" pitchFamily="34" charset="0"/>
              </a:rPr>
              <a:t>Vinyard</a:t>
            </a:r>
            <a:r>
              <a:rPr lang="en-CA" sz="1100" dirty="0">
                <a:effectLst/>
                <a:latin typeface="Times New Roman" panose="02020603050405020304" pitchFamily="18" charset="0"/>
                <a:ea typeface="Calibri Light" panose="020F0302020204030204" pitchFamily="34" charset="0"/>
              </a:rPr>
              <a:t>, S., Lewis, C., Jordan, A., Barratt-Brown, L., Axelrod, J., </a:t>
            </a:r>
            <a:r>
              <a:rPr lang="en-CA" sz="1100" dirty="0" err="1">
                <a:effectLst/>
                <a:latin typeface="Times New Roman" panose="02020603050405020304" pitchFamily="18" charset="0"/>
                <a:ea typeface="Calibri Light" panose="020F0302020204030204" pitchFamily="34" charset="0"/>
              </a:rPr>
              <a:t>Stashwick</a:t>
            </a:r>
            <a:r>
              <a:rPr lang="en-CA" sz="1100" dirty="0">
                <a:effectLst/>
                <a:latin typeface="Times New Roman" panose="02020603050405020304" pitchFamily="18" charset="0"/>
                <a:ea typeface="Calibri Light" panose="020F0302020204030204" pitchFamily="34" charset="0"/>
              </a:rPr>
              <a:t>, S., </a:t>
            </a:r>
            <a:r>
              <a:rPr lang="en-CA" sz="1100" dirty="0" err="1">
                <a:effectLst/>
                <a:latin typeface="Times New Roman" panose="02020603050405020304" pitchFamily="18" charset="0"/>
                <a:ea typeface="Calibri Light" panose="020F0302020204030204" pitchFamily="34" charset="0"/>
              </a:rPr>
              <a:t>Boan</a:t>
            </a:r>
            <a:r>
              <a:rPr lang="en-CA" sz="1100" dirty="0">
                <a:effectLst/>
                <a:latin typeface="Times New Roman" panose="02020603050405020304" pitchFamily="18" charset="0"/>
                <a:ea typeface="Calibri Light" panose="020F0302020204030204" pitchFamily="34" charset="0"/>
              </a:rPr>
              <a:t>, J., Connolly, M., Sumner, J., </a:t>
            </a:r>
            <a:r>
              <a:rPr lang="en-CA" sz="1100" dirty="0" err="1">
                <a:effectLst/>
                <a:latin typeface="Times New Roman" panose="02020603050405020304" pitchFamily="18" charset="0"/>
                <a:ea typeface="Calibri Light" panose="020F0302020204030204" pitchFamily="34" charset="0"/>
              </a:rPr>
              <a:t>Hesselink</a:t>
            </a:r>
            <a:r>
              <a:rPr lang="en-CA" sz="1100" dirty="0">
                <a:effectLst/>
                <a:latin typeface="Times New Roman" panose="02020603050405020304" pitchFamily="18" charset="0"/>
                <a:ea typeface="Calibri Light" panose="020F0302020204030204" pitchFamily="34" charset="0"/>
              </a:rPr>
              <a:t>, T., &amp; Desmarais, M.-È. (2021). </a:t>
            </a:r>
            <a:r>
              <a:rPr lang="en-CA" sz="1100" i="1" dirty="0">
                <a:effectLst/>
                <a:latin typeface="Times New Roman" panose="02020603050405020304" pitchFamily="18" charset="0"/>
                <a:ea typeface="Calibri Light" panose="020F0302020204030204" pitchFamily="34" charset="0"/>
              </a:rPr>
              <a:t>Missing the Forest: How Carbon Loopholes for Logging Hinder Canada’s Climate Leadership</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6"/>
              </a:rPr>
              <a:t>www.suerossi.com</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228600" indent="0">
              <a:lnSpc>
                <a:spcPct val="107000"/>
              </a:lnSpc>
              <a:spcAft>
                <a:spcPts val="800"/>
              </a:spcAft>
              <a:buFont typeface="Arial" panose="020B0604020202020204" pitchFamily="34" charset="0"/>
              <a:buNone/>
            </a:pP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Walker, X. J., </a:t>
            </a:r>
            <a:r>
              <a:rPr lang="en-CA" sz="1100" dirty="0" err="1">
                <a:solidFill>
                  <a:srgbClr val="000000"/>
                </a:solidFill>
                <a:effectLst/>
                <a:latin typeface="Times New Roman" panose="02020603050405020304" pitchFamily="18" charset="0"/>
                <a:ea typeface="Calibri Light" panose="020F0302020204030204" pitchFamily="34" charset="0"/>
              </a:rPr>
              <a:t>Baltzer</a:t>
            </a:r>
            <a:r>
              <a:rPr lang="en-CA" sz="1100" dirty="0">
                <a:solidFill>
                  <a:srgbClr val="000000"/>
                </a:solidFill>
                <a:effectLst/>
                <a:latin typeface="Times New Roman" panose="02020603050405020304" pitchFamily="18" charset="0"/>
                <a:ea typeface="Calibri Light" panose="020F0302020204030204" pitchFamily="34" charset="0"/>
              </a:rPr>
              <a:t>, J. L., Cumming, S. G., Day, N. J., Ebert, C., Goetz, S., Johnstone, J. F., Potter, S., Rogers, B. M., Schuur, E. A. G., Turetsky, M. R., &amp; Mack, M. C. (2019). Increasing wildfires threaten historic carbon sink of boreal forest soils. </a:t>
            </a:r>
            <a:r>
              <a:rPr lang="en-CA" sz="1100" i="1" dirty="0">
                <a:solidFill>
                  <a:srgbClr val="000000"/>
                </a:solidFill>
                <a:effectLst/>
                <a:latin typeface="Times New Roman" panose="02020603050405020304" pitchFamily="18" charset="0"/>
                <a:ea typeface="Calibri Light" panose="020F0302020204030204" pitchFamily="34" charset="0"/>
              </a:rPr>
              <a:t>Nature</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572</a:t>
            </a:r>
            <a:r>
              <a:rPr lang="en-CA" sz="1100" dirty="0">
                <a:solidFill>
                  <a:srgbClr val="000000"/>
                </a:solidFill>
                <a:effectLst/>
                <a:latin typeface="Times New Roman" panose="02020603050405020304" pitchFamily="18" charset="0"/>
                <a:ea typeface="Calibri Light" panose="020F0302020204030204" pitchFamily="34" charset="0"/>
              </a:rPr>
              <a:t>(7770), 520–523. </a:t>
            </a:r>
            <a:r>
              <a:rPr lang="en-CA" sz="1100" u="sng" dirty="0">
                <a:solidFill>
                  <a:srgbClr val="1155CC"/>
                </a:solidFill>
                <a:effectLst/>
                <a:latin typeface="Times New Roman" panose="02020603050405020304" pitchFamily="18" charset="0"/>
                <a:ea typeface="Calibri Light" panose="020F0302020204030204" pitchFamily="34" charset="0"/>
                <a:hlinkClick r:id="rId7"/>
              </a:rPr>
              <a:t>https://doi.org/10.1038/s41586-019-1474-y</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Waring, B., Neumann, M., Prentice, I. C., Adams, M., Smith, P., &amp; </a:t>
            </a:r>
            <a:r>
              <a:rPr lang="en-CA" sz="1100" dirty="0" err="1">
                <a:solidFill>
                  <a:srgbClr val="000000"/>
                </a:solidFill>
                <a:effectLst/>
                <a:latin typeface="Times New Roman" panose="02020603050405020304" pitchFamily="18" charset="0"/>
                <a:ea typeface="Calibri Light" panose="020F0302020204030204" pitchFamily="34" charset="0"/>
              </a:rPr>
              <a:t>Siegert</a:t>
            </a:r>
            <a:r>
              <a:rPr lang="en-CA" sz="1100" dirty="0">
                <a:solidFill>
                  <a:srgbClr val="000000"/>
                </a:solidFill>
                <a:effectLst/>
                <a:latin typeface="Times New Roman" panose="02020603050405020304" pitchFamily="18" charset="0"/>
                <a:ea typeface="Calibri Light" panose="020F0302020204030204" pitchFamily="34" charset="0"/>
              </a:rPr>
              <a:t>, M. (2020). Forests and Decarbonization – Roles of Natural and Planted Forests. </a:t>
            </a:r>
            <a:r>
              <a:rPr lang="en-CA" sz="1100" i="1" dirty="0">
                <a:solidFill>
                  <a:srgbClr val="000000"/>
                </a:solidFill>
                <a:effectLst/>
                <a:latin typeface="Times New Roman" panose="02020603050405020304" pitchFamily="18" charset="0"/>
                <a:ea typeface="Calibri Light" panose="020F0302020204030204" pitchFamily="34" charset="0"/>
              </a:rPr>
              <a:t>Frontiers in Forests and Global Change</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3</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1155CC"/>
                </a:solidFill>
                <a:effectLst/>
                <a:latin typeface="Times New Roman" panose="02020603050405020304" pitchFamily="18" charset="0"/>
                <a:ea typeface="Calibri Light" panose="020F0302020204030204" pitchFamily="34" charset="0"/>
                <a:hlinkClick r:id="rId8"/>
              </a:rPr>
              <a:t>https://doi.org/10.3389/ffgc.2020.00058</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23</a:t>
            </a:fld>
            <a:endParaRPr lang="en-CA"/>
          </a:p>
        </p:txBody>
      </p:sp>
    </p:spTree>
    <p:extLst>
      <p:ext uri="{BB962C8B-B14F-4D97-AF65-F5344CB8AC3E}">
        <p14:creationId xmlns:p14="http://schemas.microsoft.com/office/powerpoint/2010/main" val="12992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800" b="1" u="sng" dirty="0">
                <a:solidFill>
                  <a:srgbClr val="0000FF"/>
                </a:solidFill>
                <a:effectLst/>
                <a:latin typeface="Times New Roman" panose="02020603050405020304" pitchFamily="18" charset="0"/>
                <a:ea typeface="Yu Gothic Light" panose="020B0300000000000000" pitchFamily="34" charset="-128"/>
              </a:rPr>
              <a:t>Slide 24: Indigenous Participation in Forestry:</a:t>
            </a:r>
            <a:endParaRPr lang="en-CA" sz="18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800" dirty="0">
                <a:effectLst/>
                <a:latin typeface="Times New Roman" panose="02020603050405020304" pitchFamily="18" charset="0"/>
                <a:ea typeface="Calibri" panose="020F0502020204030204" pitchFamily="34" charset="0"/>
              </a:rPr>
              <a:t> </a:t>
            </a:r>
          </a:p>
          <a:p>
            <a:pPr indent="226695">
              <a:lnSpc>
                <a:spcPct val="107000"/>
              </a:lnSpc>
              <a:spcAft>
                <a:spcPts val="800"/>
              </a:spcAft>
            </a:pPr>
            <a:r>
              <a:rPr lang="en-CA" sz="1800" b="1" dirty="0">
                <a:effectLst/>
                <a:latin typeface="Times New Roman" panose="02020603050405020304" pitchFamily="18" charset="0"/>
                <a:ea typeface="Calibri" panose="020F0502020204030204" pitchFamily="34" charset="0"/>
              </a:rPr>
              <a:t>Overview of Indigenous Participation in Forestry:</a:t>
            </a:r>
          </a:p>
          <a:p>
            <a:pPr indent="226695">
              <a:lnSpc>
                <a:spcPct val="107000"/>
              </a:lnSpc>
              <a:spcAft>
                <a:spcPts val="800"/>
              </a:spcAft>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There is a long history and progress to be made on the topic of truth and reconciliation with respect to Indigenous communities in Canada especially within the forest industry.</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One study found that there was an underrepresentation of diverse groups (including Indigenous communities) in community forest boards, and forest-sector advisory committees (</a:t>
            </a:r>
            <a:r>
              <a:rPr lang="en-CA" sz="1800" dirty="0" err="1">
                <a:effectLst/>
                <a:latin typeface="Times New Roman" panose="02020603050405020304" pitchFamily="18" charset="0"/>
                <a:ea typeface="Calibri" panose="020F0502020204030204" pitchFamily="34" charset="0"/>
              </a:rPr>
              <a:t>Egunyu</a:t>
            </a:r>
            <a:r>
              <a:rPr lang="en-CA" sz="1800" dirty="0">
                <a:effectLst/>
                <a:latin typeface="Times New Roman" panose="02020603050405020304" pitchFamily="18" charset="0"/>
                <a:ea typeface="Calibri" panose="020F0502020204030204" pitchFamily="34" charset="0"/>
              </a:rPr>
              <a:t> et al., 2020).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More information about Indigenous Peoples’ rights in Canada (Henderson &amp; Bell, 2020).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Many groups that have been mentioned previously have recognized the unique ecological knowledge of Indigenous Peoples’. Traditional Ecological Knowledge can be defined as “the culturally and spiritually based way in which Indigenous people relate to their ecosystem” (Natural Resources Canada, 1999).</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Parks Canada recognizes the importance of Indigenous knowledge and has engaged in many partnerships with Indigenous communities (Parks Canada, n.d.).</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lang="en-CA" sz="1800" dirty="0">
                <a:effectLst/>
                <a:latin typeface="Times New Roman" panose="02020603050405020304" pitchFamily="18" charset="0"/>
                <a:ea typeface="Calibri" panose="020F0502020204030204" pitchFamily="34" charset="0"/>
              </a:rPr>
              <a:t>As the first stewards of the forest in Canada, Indigenous communities have extensive knowledge and experience when it comes to forest management. Many industry leaders and conservation authorities recognize the role of Indigenous communities in moving towards a more sustainable future. Organizations like the Forest Stewardship Council (FSC), Sustainable Forestry Initiative (SFI), Natural Resources Canada (NRCAN), Forest Products Association of Canada (FPAC), Canadian Council of Forest Ministers (CCFM), and the Ontario Professional Foresters Association (OPFA),  recognize that not only is there a need begin respecting Indigenous communities in forestry in terms of their knowledge and best practices, but also in sharing of the economic benefits that come from forest management (CCFM, 2022; Forest Products Association of Canada, 2021; Forest Stewardship Council, n.d.; Natural Resources Canada, n.d.;  Ontario Professional Foresters Association, 2018; Parks Canada, n.d.; Sustainable Forestry Initiative (SFI), n.d.). </a:t>
            </a:r>
          </a:p>
          <a:p>
            <a:pPr marL="0" lvl="0" indent="0">
              <a:lnSpc>
                <a:spcPct val="115000"/>
              </a:lnSpc>
              <a:spcAft>
                <a:spcPts val="800"/>
              </a:spcAft>
              <a:buFont typeface="Symbol" panose="05050102010706020507" pitchFamily="18" charset="2"/>
              <a:buNone/>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More than 70% of Indigenous people live near forests (</a:t>
            </a:r>
            <a:r>
              <a:rPr lang="en-CA" sz="1800" dirty="0">
                <a:effectLst/>
                <a:latin typeface="Times New Roman" panose="02020603050405020304" pitchFamily="18" charset="0"/>
                <a:ea typeface="Times New Roman" panose="02020603050405020304" pitchFamily="18" charset="0"/>
              </a:rPr>
              <a:t>Canadian Council of Forest Ministers (CCFM), 2022).</a:t>
            </a: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 history of Indigenous people is closely tied in with the forest.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It is also important to note that Indigenous peoples are not simply stakeholders of forest management, but they hold important rights in terms of forest land that is stated in the Canadian constitution (National Aboriginal Forest Association, 2020)</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Ontario for example has been committed to increasing the inclusion of Indigenous communities in forest management planning. The Forest Management Planning Manual (FMPM) allows First Nation and Metis communities some flexibility in terms of how they can be involved in developing a forest management plan. This is done in consultation with the Ministry of Natural Resources. (Ministry of Natural Resources, 2017)  </a:t>
            </a:r>
          </a:p>
          <a:p>
            <a:pPr>
              <a:spcAft>
                <a:spcPts val="800"/>
              </a:spcAft>
            </a:pPr>
            <a:r>
              <a:rPr lang="en-CA" sz="18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 Government of Canada provides funding opportunities for Indigenous Communities in Forestry through their Indigenous Forestry Initiative (Natural Resources Canada, 2022).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Indigenous communities in Canada have a sacred relationship with Woodland Caribou (Smith, 2015). </a:t>
            </a:r>
          </a:p>
          <a:p>
            <a:pPr indent="226695">
              <a:lnSpc>
                <a:spcPct val="107000"/>
              </a:lnSpc>
              <a:spcAft>
                <a:spcPts val="800"/>
              </a:spcAft>
            </a:pPr>
            <a:endParaRPr lang="en-CA" sz="1800" b="1" dirty="0">
              <a:effectLst/>
              <a:latin typeface="Times New Roman" panose="02020603050405020304" pitchFamily="18" charset="0"/>
              <a:ea typeface="Calibri" panose="020F0502020204030204" pitchFamily="34" charset="0"/>
            </a:endParaRPr>
          </a:p>
          <a:p>
            <a:pPr indent="226695">
              <a:lnSpc>
                <a:spcPct val="107000"/>
              </a:lnSpc>
              <a:spcAft>
                <a:spcPts val="800"/>
              </a:spcAft>
            </a:pPr>
            <a:r>
              <a:rPr lang="en-CA" sz="1800" b="1" dirty="0">
                <a:effectLst/>
                <a:latin typeface="Times New Roman" panose="02020603050405020304" pitchFamily="18" charset="0"/>
                <a:ea typeface="Calibri" panose="020F0502020204030204" pitchFamily="34" charset="0"/>
              </a:rPr>
              <a:t>Relevant Indigenous Communities</a:t>
            </a:r>
          </a:p>
          <a:p>
            <a:pPr indent="226695">
              <a:lnSpc>
                <a:spcPct val="107000"/>
              </a:lnSpc>
              <a:spcAft>
                <a:spcPts val="800"/>
              </a:spcAft>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Some current partnerships that involve Indigenous communities include: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British Columbia Community Forest Association comprises 100 Indigenous communities (British Columbia Community Forest Association, n.d.)</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err="1">
                <a:effectLst/>
                <a:latin typeface="Times New Roman" panose="02020603050405020304" pitchFamily="18" charset="0"/>
                <a:ea typeface="Calibri" panose="020F0502020204030204" pitchFamily="34" charset="0"/>
              </a:rPr>
              <a:t>Whitefeather</a:t>
            </a:r>
            <a:r>
              <a:rPr lang="en-CA" sz="1800" dirty="0">
                <a:effectLst/>
                <a:latin typeface="Times New Roman" panose="02020603050405020304" pitchFamily="18" charset="0"/>
                <a:ea typeface="Calibri" panose="020F0502020204030204" pitchFamily="34" charset="0"/>
              </a:rPr>
              <a:t> Forest Initiative operating under a forest tenure (</a:t>
            </a:r>
            <a:r>
              <a:rPr lang="en-CA" sz="1800" dirty="0" err="1">
                <a:effectLst/>
                <a:latin typeface="Times New Roman" panose="02020603050405020304" pitchFamily="18" charset="0"/>
                <a:ea typeface="Calibri" panose="020F0502020204030204" pitchFamily="34" charset="0"/>
              </a:rPr>
              <a:t>Whitefeather</a:t>
            </a:r>
            <a:r>
              <a:rPr lang="en-CA" sz="1800" dirty="0">
                <a:effectLst/>
                <a:latin typeface="Times New Roman" panose="02020603050405020304" pitchFamily="18" charset="0"/>
                <a:ea typeface="Calibri" panose="020F0502020204030204" pitchFamily="34" charset="0"/>
              </a:rPr>
              <a:t> Forest Management Corporation, n.d.)</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A full list can be found in the NAFA report (National Aboriginal Forest Association, 2020).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As a result of extensive industrial activity occurring in the Grassy Narrows First Nations territory, the community has banned logging in certain areas (</a:t>
            </a:r>
            <a:r>
              <a:rPr lang="en-CA" sz="1800" dirty="0" err="1">
                <a:effectLst/>
                <a:latin typeface="Times New Roman" panose="02020603050405020304" pitchFamily="18" charset="0"/>
                <a:ea typeface="Calibri" panose="020F0502020204030204" pitchFamily="34" charset="0"/>
              </a:rPr>
              <a:t>Prokopchuk</a:t>
            </a:r>
            <a:r>
              <a:rPr lang="en-CA" sz="1800" dirty="0">
                <a:effectLst/>
                <a:latin typeface="Times New Roman" panose="02020603050405020304" pitchFamily="18" charset="0"/>
                <a:ea typeface="Calibri" panose="020F0502020204030204" pitchFamily="34" charset="0"/>
              </a:rPr>
              <a:t>, 2018).</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indent="226695">
              <a:lnSpc>
                <a:spcPct val="115000"/>
              </a:lnSpc>
              <a:spcAft>
                <a:spcPts val="800"/>
              </a:spcAft>
            </a:pPr>
            <a:r>
              <a:rPr lang="en-CA" sz="1800" b="1" dirty="0">
                <a:effectLst/>
                <a:latin typeface="Times New Roman" panose="02020603050405020304" pitchFamily="18" charset="0"/>
                <a:ea typeface="Calibri" panose="020F0502020204030204" pitchFamily="34" charset="0"/>
              </a:rPr>
              <a:t>Other Indigenous Resources: </a:t>
            </a:r>
          </a:p>
          <a:p>
            <a:pPr indent="226695">
              <a:lnSpc>
                <a:spcPct val="115000"/>
              </a:lnSpc>
              <a:spcAft>
                <a:spcPts val="800"/>
              </a:spcAft>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The Government of Canada’s Principles respecting their relationship with Indigenous peoples (Department of Justice Canada, 2018). </a:t>
            </a:r>
          </a:p>
          <a:p>
            <a:pPr marL="800100" indent="-342900">
              <a:lnSpc>
                <a:spcPct val="115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Publication describing the Indian Act and Aboriginal Governance in Canada (Coates, 2008). </a:t>
            </a:r>
          </a:p>
          <a:p>
            <a:pPr marL="800100" indent="-342900">
              <a:lnSpc>
                <a:spcPct val="107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More information about Traditional Ecological Knowledge and its application towards scientific research (</a:t>
            </a:r>
            <a:r>
              <a:rPr lang="en-CA" sz="1800" dirty="0">
                <a:effectLst/>
                <a:latin typeface="Times New Roman" panose="02020603050405020304" pitchFamily="18" charset="0"/>
                <a:ea typeface="Times New Roman" panose="02020603050405020304" pitchFamily="18" charset="0"/>
              </a:rPr>
              <a:t>U.S. Fish &amp; Wildlife Service et al., 2011). </a:t>
            </a:r>
            <a:endParaRPr lang="en-CA" sz="1800" dirty="0">
              <a:effectLst/>
              <a:latin typeface="Times New Roman" panose="02020603050405020304" pitchFamily="18" charset="0"/>
              <a:ea typeface="Calibri" panose="020F0502020204030204" pitchFamily="34" charset="0"/>
            </a:endParaRPr>
          </a:p>
          <a:p>
            <a:pPr marL="800100" indent="-342900">
              <a:lnSpc>
                <a:spcPct val="107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More information about Truth and Reconciliation in Canada (</a:t>
            </a:r>
            <a:r>
              <a:rPr lang="en-CA" sz="1800" dirty="0">
                <a:effectLst/>
                <a:latin typeface="Times New Roman" panose="02020603050405020304" pitchFamily="18" charset="0"/>
                <a:ea typeface="Times New Roman" panose="02020603050405020304" pitchFamily="18" charset="0"/>
              </a:rPr>
              <a:t>Crown-Indigenous Relations and Northern Affairs Canada, 2021). </a:t>
            </a:r>
          </a:p>
          <a:p>
            <a:pPr marL="342900" lvl="0" indent="-342900">
              <a:lnSpc>
                <a:spcPct val="115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A book that described the political, cultural, environmental, and economic implications of forest use in Canada among Aboriginal people (Tindall et al, 2013). </a:t>
            </a:r>
          </a:p>
          <a:p>
            <a:pPr marL="342900" lvl="0" indent="-342900">
              <a:lnSpc>
                <a:spcPct val="115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buFont typeface="+mj-lt"/>
              <a:buAutoNum type="arabicPeriod"/>
            </a:pPr>
            <a:r>
              <a:rPr lang="en-CA" sz="1800" dirty="0">
                <a:effectLst/>
                <a:latin typeface="Times New Roman" panose="02020603050405020304" pitchFamily="18" charset="0"/>
                <a:ea typeface="Calibri" panose="020F0502020204030204" pitchFamily="34" charset="0"/>
              </a:rPr>
              <a:t>Information regarding Aboriginal Forestry issues in Canada (NAFA, n.d.). </a:t>
            </a:r>
          </a:p>
          <a:p>
            <a:pPr marL="800100" indent="-342900">
              <a:lnSpc>
                <a:spcPct val="107000"/>
              </a:lnSpc>
              <a:buFont typeface="+mj-lt"/>
              <a:buAutoNum type="arabicPeriod"/>
            </a:pPr>
            <a:endParaRPr lang="en-CA" sz="1800" dirty="0">
              <a:effectLst/>
              <a:latin typeface="Times New Roman" panose="02020603050405020304" pitchFamily="18" charset="0"/>
              <a:ea typeface="Calibri" panose="020F0502020204030204" pitchFamily="34" charset="0"/>
            </a:endParaRPr>
          </a:p>
          <a:p>
            <a:pPr marL="457200">
              <a:lnSpc>
                <a:spcPct val="115000"/>
              </a:lnSpc>
              <a:spcAft>
                <a:spcPts val="800"/>
              </a:spcAft>
            </a:pPr>
            <a:r>
              <a:rPr lang="en-CA" sz="18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800" b="1" dirty="0">
                <a:effectLst/>
                <a:latin typeface="Times New Roman" panose="02020603050405020304" pitchFamily="18" charset="0"/>
                <a:ea typeface="Calibri" panose="020F0502020204030204" pitchFamily="34" charset="0"/>
              </a:rPr>
              <a:t>Slide 24 References:</a:t>
            </a:r>
            <a:endParaRPr lang="en-CA"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Canadian Council of Forest Ministers (CCFM). (2022). </a:t>
            </a:r>
            <a:r>
              <a:rPr lang="en-CA" sz="1800" i="1" dirty="0">
                <a:effectLst/>
                <a:latin typeface="Times New Roman" panose="02020603050405020304" pitchFamily="18" charset="0"/>
                <a:ea typeface="Times New Roman" panose="02020603050405020304" pitchFamily="18" charset="0"/>
              </a:rPr>
              <a:t>Indigenous Peoples and forests</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3"/>
              </a:rPr>
              <a:t>https://www.ccfm.org/canadians-and-communities/indigenous-peoples-and-forests/</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i="1"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i="1" dirty="0">
                <a:solidFill>
                  <a:srgbClr val="000000"/>
                </a:solidFill>
                <a:effectLst/>
                <a:latin typeface="Times New Roman" panose="02020603050405020304" pitchFamily="18" charset="0"/>
                <a:ea typeface="Calibri Light" panose="020F0302020204030204" pitchFamily="34" charset="0"/>
              </a:rPr>
              <a:t>Canadian Journal of Forest Research</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i="1" dirty="0">
                <a:solidFill>
                  <a:srgbClr val="000000"/>
                </a:solidFill>
                <a:effectLst/>
                <a:latin typeface="Times New Roman" panose="02020603050405020304" pitchFamily="18" charset="0"/>
                <a:ea typeface="Calibri Light" panose="020F0302020204030204" pitchFamily="34" charset="0"/>
              </a:rPr>
              <a:t>50</a:t>
            </a:r>
            <a:r>
              <a:rPr lang="en-CA" sz="1800" dirty="0">
                <a:solidFill>
                  <a:srgbClr val="000000"/>
                </a:solidFill>
                <a:effectLst/>
                <a:latin typeface="Times New Roman" panose="02020603050405020304" pitchFamily="18" charset="0"/>
                <a:ea typeface="Calibri Light" panose="020F0302020204030204" pitchFamily="34" charset="0"/>
              </a:rPr>
              <a:t>(11), 1152–1159. </a:t>
            </a:r>
            <a:r>
              <a:rPr lang="en-CA" sz="1800" u="sng" dirty="0">
                <a:solidFill>
                  <a:srgbClr val="1155CC"/>
                </a:solidFill>
                <a:effectLst/>
                <a:latin typeface="Times New Roman" panose="02020603050405020304" pitchFamily="18" charset="0"/>
                <a:ea typeface="Calibri Light" panose="020F0302020204030204" pitchFamily="34" charset="0"/>
                <a:hlinkClick r:id="rId4"/>
              </a:rPr>
              <a:t>https://doi.org/10.1139/cjfr-2020-0026</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Coates, K. (2008). </a:t>
            </a:r>
            <a:r>
              <a:rPr lang="en-CA" sz="1800" i="1" dirty="0">
                <a:effectLst/>
                <a:latin typeface="Times New Roman" panose="02020603050405020304" pitchFamily="18" charset="0"/>
                <a:ea typeface="Times New Roman" panose="02020603050405020304" pitchFamily="18" charset="0"/>
              </a:rPr>
              <a:t>The Indian Act and the Future of Aboriginal Governance in Canada</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5"/>
              </a:rPr>
              <a:t>http://laws.justice.gc.ca/en/showdoc/cs/I-5/bo-ga:s_5//en#anchorbo-ga:s_5</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Crown-Indigenous Relations and Northern Affairs Canada. (2021). </a:t>
            </a:r>
            <a:r>
              <a:rPr lang="en-CA" sz="1800" i="1" dirty="0">
                <a:effectLst/>
                <a:latin typeface="Times New Roman" panose="02020603050405020304" pitchFamily="18" charset="0"/>
                <a:ea typeface="Times New Roman" panose="02020603050405020304" pitchFamily="18" charset="0"/>
              </a:rPr>
              <a:t>Truth and Reconciliation Commission of Canada</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6"/>
              </a:rPr>
              <a:t>https://www.rcaanc-cirnac.gc.ca/eng/1450124405592/1529106060525</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Department of Justice Canada. (2018). </a:t>
            </a:r>
            <a:r>
              <a:rPr lang="en-CA" sz="1800" i="1" dirty="0">
                <a:effectLst/>
                <a:latin typeface="Times New Roman" panose="02020603050405020304" pitchFamily="18" charset="0"/>
                <a:ea typeface="Times New Roman" panose="02020603050405020304" pitchFamily="18" charset="0"/>
              </a:rPr>
              <a:t>Principles respecting the Government of Canada’s relationship with Indigenous peoples</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7"/>
              </a:rPr>
              <a:t>https://www.justice.gc.ca/eng/csj-sjc/principles-principes.html</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Egunyu</a:t>
            </a:r>
            <a:r>
              <a:rPr lang="en-CA" sz="1800" dirty="0">
                <a:solidFill>
                  <a:srgbClr val="000000"/>
                </a:solidFill>
                <a:effectLst/>
                <a:latin typeface="Times New Roman" panose="02020603050405020304" pitchFamily="18" charset="0"/>
                <a:ea typeface="Calibri Light" panose="020F0302020204030204" pitchFamily="34" charset="0"/>
              </a:rPr>
              <a:t>, F., Reed, M. G., Sinclair, A. J., </a:t>
            </a:r>
            <a:r>
              <a:rPr lang="en-CA" sz="1800" dirty="0" err="1">
                <a:solidFill>
                  <a:srgbClr val="000000"/>
                </a:solidFill>
                <a:effectLst/>
                <a:latin typeface="Times New Roman" panose="02020603050405020304" pitchFamily="18" charset="0"/>
                <a:ea typeface="Calibri Light" panose="020F0302020204030204" pitchFamily="34" charset="0"/>
              </a:rPr>
              <a:t>Parkins</a:t>
            </a:r>
            <a:r>
              <a:rPr lang="en-CA" sz="1800" dirty="0">
                <a:solidFill>
                  <a:srgbClr val="000000"/>
                </a:solidFill>
                <a:effectLst/>
                <a:latin typeface="Times New Roman" panose="02020603050405020304" pitchFamily="18" charset="0"/>
                <a:ea typeface="Calibri Light" panose="020F0302020204030204" pitchFamily="34" charset="0"/>
              </a:rPr>
              <a:t>, J. R., &amp; Robson, J. P. (2020). Public engagement in forest governance in Canada: Whose values are being represented anyway?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Forest Products Association of Canada (FPAC). (2021). </a:t>
            </a:r>
            <a:r>
              <a:rPr lang="en-CA" sz="1800" i="1" dirty="0">
                <a:effectLst/>
                <a:latin typeface="Times New Roman" panose="02020603050405020304" pitchFamily="18" charset="0"/>
                <a:ea typeface="Times New Roman" panose="02020603050405020304" pitchFamily="18" charset="0"/>
              </a:rPr>
              <a:t>Indigenous Partnerships | Forestry For The Future</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8"/>
              </a:rPr>
              <a:t>https://www.forestryforthefuture.ca/topics/indigenous-partnerships</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Forest Stewardship Council. (n.d.). </a:t>
            </a:r>
            <a:r>
              <a:rPr lang="en-CA" sz="1800" i="1" dirty="0">
                <a:effectLst/>
                <a:latin typeface="Times New Roman" panose="02020603050405020304" pitchFamily="18" charset="0"/>
                <a:ea typeface="Times New Roman" panose="02020603050405020304" pitchFamily="18" charset="0"/>
              </a:rPr>
              <a:t>Home Page | Forest Stewardship Council</a:t>
            </a:r>
            <a:r>
              <a:rPr lang="en-CA" sz="1800" dirty="0">
                <a:effectLst/>
                <a:latin typeface="Times New Roman" panose="02020603050405020304" pitchFamily="18" charset="0"/>
                <a:ea typeface="Times New Roman" panose="02020603050405020304" pitchFamily="18" charset="0"/>
              </a:rPr>
              <a:t>. Retrieved July 28,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9"/>
              </a:rPr>
              <a:t>https://fsc.org/en</a:t>
            </a: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a:lnSpc>
                <a:spcPct val="107000"/>
              </a:lnSpc>
              <a:spcBef>
                <a:spcPts val="1200"/>
              </a:spcBef>
              <a:spcAft>
                <a:spcPts val="8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Henderson, Wi. B., &amp; Bell, C. (2020). </a:t>
            </a:r>
            <a:r>
              <a:rPr lang="en-CA" sz="1800" i="1" dirty="0">
                <a:solidFill>
                  <a:srgbClr val="000000"/>
                </a:solidFill>
                <a:effectLst/>
                <a:latin typeface="Times New Roman" panose="02020603050405020304" pitchFamily="18" charset="0"/>
                <a:ea typeface="Calibri Light" panose="020F0302020204030204" pitchFamily="34" charset="0"/>
              </a:rPr>
              <a:t>Rights of Indigenous Peoples in Canada</a:t>
            </a:r>
            <a:r>
              <a:rPr lang="en-CA" sz="1800" dirty="0">
                <a:solidFill>
                  <a:srgbClr val="000000"/>
                </a:solidFill>
                <a:effectLst/>
                <a:latin typeface="Times New Roman" panose="02020603050405020304" pitchFamily="18" charset="0"/>
                <a:ea typeface="Calibri Light" panose="020F0302020204030204" pitchFamily="34" charset="0"/>
              </a:rPr>
              <a:t>. The Canadian Encyclopedia. </a:t>
            </a:r>
            <a:r>
              <a:rPr lang="en-CA" sz="1800" u="sng" dirty="0">
                <a:solidFill>
                  <a:srgbClr val="1155CC"/>
                </a:solidFill>
                <a:effectLst/>
                <a:latin typeface="Times New Roman" panose="02020603050405020304" pitchFamily="18" charset="0"/>
                <a:ea typeface="Calibri Light" panose="020F0302020204030204" pitchFamily="34" charset="0"/>
                <a:hlinkClick r:id="rId10"/>
              </a:rPr>
              <a:t>https://www.thecanadianencyclopedia.ca/en/article/aboriginal-rights</a:t>
            </a:r>
            <a:endParaRPr lang="en-CA" sz="1800" u="sng" dirty="0">
              <a:solidFill>
                <a:srgbClr val="1155CC"/>
              </a:solidFill>
              <a:effectLst/>
              <a:latin typeface="Times New Roman" panose="02020603050405020304" pitchFamily="18" charset="0"/>
              <a:ea typeface="Calibri Light" panose="020F03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u="sng" dirty="0">
              <a:solidFill>
                <a:srgbClr val="1155CC"/>
              </a:solidFill>
              <a:effectLst/>
              <a:latin typeface="Times New Roman" panose="02020603050405020304" pitchFamily="18" charset="0"/>
              <a:ea typeface="Calibri" panose="020F0502020204030204" pitchFamily="34" charset="0"/>
            </a:endParaRPr>
          </a:p>
          <a:p>
            <a:pPr marL="285750" marR="0" lvl="0" indent="-285750" algn="l" defTabSz="914400" rtl="0" eaLnBrk="1" fontAlgn="auto" latinLnBrk="0" hangingPunct="1">
              <a:lnSpc>
                <a:spcPct val="107000"/>
              </a:lnSpc>
              <a:spcBef>
                <a:spcPts val="1200"/>
              </a:spcBef>
              <a:spcAft>
                <a:spcPts val="800"/>
              </a:spcAft>
              <a:buClrTx/>
              <a:buSzTx/>
              <a:buFont typeface="Arial" panose="020B0604020202020204" pitchFamily="34" charset="0"/>
              <a:buChar char="•"/>
              <a:tabLst/>
              <a:defRPr/>
            </a:pPr>
            <a:r>
              <a:rPr lang="en-US" sz="2800" dirty="0">
                <a:effectLst/>
              </a:rPr>
              <a:t>Ministry of Natural Resources and Forestry. (2017). </a:t>
            </a:r>
            <a:r>
              <a:rPr lang="en-US" sz="2800" i="1" dirty="0">
                <a:effectLst/>
              </a:rPr>
              <a:t>Forest Management Planning Manual</a:t>
            </a:r>
            <a:r>
              <a:rPr lang="en-US" sz="2800" dirty="0">
                <a:effectLst/>
              </a:rPr>
              <a:t>. www.serviceontario.ca/publications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NAFA. (n.d.). </a:t>
            </a:r>
            <a:r>
              <a:rPr lang="en-CA" sz="1800" i="1" dirty="0">
                <a:effectLst/>
                <a:latin typeface="Times New Roman" panose="02020603050405020304" pitchFamily="18" charset="0"/>
                <a:ea typeface="Times New Roman" panose="02020603050405020304" pitchFamily="18" charset="0"/>
              </a:rPr>
              <a:t>The Resource Centre for Aboriginal Forestry Issues in Canada</a:t>
            </a:r>
            <a:r>
              <a:rPr lang="en-CA" sz="1800" dirty="0">
                <a:effectLst/>
                <a:latin typeface="Times New Roman" panose="02020603050405020304" pitchFamily="18" charset="0"/>
                <a:ea typeface="Times New Roman" panose="02020603050405020304" pitchFamily="18" charset="0"/>
              </a:rPr>
              <a:t>. Retrieved May 9,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11"/>
              </a:rPr>
              <a:t>http://nafaforestry.org/forest_home/about.html</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National Aboriginal Forest Association. (2020). </a:t>
            </a:r>
            <a:r>
              <a:rPr lang="en-CA" sz="1800" i="1" dirty="0">
                <a:solidFill>
                  <a:srgbClr val="000000"/>
                </a:solidFill>
                <a:effectLst/>
                <a:latin typeface="Times New Roman" panose="02020603050405020304" pitchFamily="18" charset="0"/>
                <a:ea typeface="Calibri Light" panose="020F0302020204030204" pitchFamily="34" charset="0"/>
              </a:rPr>
              <a:t>Fifth Report on Indigenous-Held Forest Tenures in Canada 2020</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a:lnSpc>
                <a:spcPct val="107000"/>
              </a:lnSpc>
              <a:spcBef>
                <a:spcPts val="1200"/>
              </a:spcBef>
              <a:spcAft>
                <a:spcPts val="8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Natural Resources Canada. (1999). </a:t>
            </a:r>
            <a:r>
              <a:rPr lang="en-CA" sz="1800" i="1" dirty="0">
                <a:solidFill>
                  <a:srgbClr val="000000"/>
                </a:solidFill>
                <a:effectLst/>
                <a:latin typeface="Times New Roman" panose="02020603050405020304" pitchFamily="18" charset="0"/>
                <a:ea typeface="Calibri Light" panose="020F0302020204030204" pitchFamily="34" charset="0"/>
              </a:rPr>
              <a:t>Traditional Ecological Knowledge within the Government of Canada’s First Nation Forestry Program</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12"/>
              </a:rPr>
              <a:t>https://cfs.Natural Resources Canada.gc.ca/</a:t>
            </a:r>
            <a:r>
              <a:rPr lang="en-CA" sz="1800" u="sng" dirty="0" err="1">
                <a:solidFill>
                  <a:srgbClr val="1155CC"/>
                </a:solidFill>
                <a:effectLst/>
                <a:latin typeface="Times New Roman" panose="02020603050405020304" pitchFamily="18" charset="0"/>
                <a:ea typeface="Calibri Light" panose="020F0302020204030204" pitchFamily="34" charset="0"/>
                <a:hlinkClick r:id="rId12"/>
              </a:rPr>
              <a:t>pubwarehouse</a:t>
            </a:r>
            <a:r>
              <a:rPr lang="en-CA" sz="1800" u="sng" dirty="0">
                <a:solidFill>
                  <a:srgbClr val="1155CC"/>
                </a:solidFill>
                <a:effectLst/>
                <a:latin typeface="Times New Roman" panose="02020603050405020304" pitchFamily="18" charset="0"/>
                <a:ea typeface="Calibri Light" panose="020F0302020204030204" pitchFamily="34" charset="0"/>
                <a:hlinkClick r:id="rId12"/>
              </a:rPr>
              <a:t>/pdfs/10458.pdf</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Natural Resources Canada. (2022). </a:t>
            </a:r>
            <a:r>
              <a:rPr lang="en-CA" sz="1800" i="1" dirty="0">
                <a:effectLst/>
                <a:latin typeface="Times New Roman" panose="02020603050405020304" pitchFamily="18" charset="0"/>
                <a:ea typeface="Times New Roman" panose="02020603050405020304" pitchFamily="18" charset="0"/>
              </a:rPr>
              <a:t>Indigenous Forestry Initiative</a:t>
            </a:r>
            <a:r>
              <a:rPr lang="en-CA" sz="1800" dirty="0">
                <a:effectLst/>
                <a:latin typeface="Times New Roman" panose="02020603050405020304" pitchFamily="18" charset="0"/>
                <a:ea typeface="Times New Roman" panose="02020603050405020304" pitchFamily="18" charset="0"/>
              </a:rPr>
              <a:t>. Retrieved April 3,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13"/>
              </a:rPr>
              <a:t>https://www.nrcan.gc.ca/science-and-data/funding-partnerships/funding-opportunities/forest-sector-funding-programs/indigenous-forestry-initiative/13125</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Ontario Professional Foresters Association. (2018, March). Indigenous Peoples, Lands, and Resources. </a:t>
            </a:r>
            <a:r>
              <a:rPr lang="en-CA" sz="1800" i="1" dirty="0">
                <a:effectLst/>
                <a:latin typeface="Times New Roman" panose="02020603050405020304" pitchFamily="18" charset="0"/>
                <a:ea typeface="Times New Roman" panose="02020603050405020304" pitchFamily="18" charset="0"/>
              </a:rPr>
              <a:t>The Professional Forester -  Issue 229</a:t>
            </a:r>
            <a:r>
              <a:rPr lang="en-CA" sz="1800" dirty="0">
                <a:effectLst/>
                <a:latin typeface="Times New Roman" panose="02020603050405020304" pitchFamily="18" charset="0"/>
                <a:ea typeface="Times New Roman" panose="02020603050405020304" pitchFamily="18" charset="0"/>
              </a:rPr>
              <a:t>, 20–20. </a:t>
            </a:r>
            <a:r>
              <a:rPr lang="en-CA" sz="1800" u="sng" dirty="0">
                <a:solidFill>
                  <a:srgbClr val="0000FF"/>
                </a:solidFill>
                <a:effectLst/>
                <a:latin typeface="Times New Roman" panose="02020603050405020304" pitchFamily="18" charset="0"/>
                <a:ea typeface="Times New Roman" panose="02020603050405020304" pitchFamily="18" charset="0"/>
                <a:hlinkClick r:id="rId14"/>
              </a:rPr>
              <a:t>www.opfa.ca</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Parks Canada. (n.d.). </a:t>
            </a:r>
            <a:r>
              <a:rPr lang="en-CA" sz="1800" i="1" dirty="0">
                <a:solidFill>
                  <a:srgbClr val="000000"/>
                </a:solidFill>
                <a:effectLst/>
                <a:latin typeface="Times New Roman" panose="02020603050405020304" pitchFamily="18" charset="0"/>
                <a:ea typeface="Calibri Light" panose="020F0302020204030204" pitchFamily="34" charset="0"/>
              </a:rPr>
              <a:t>Indigenous leadership in conservation - Science and Conservation</a:t>
            </a:r>
            <a:r>
              <a:rPr lang="en-CA" sz="1800" dirty="0">
                <a:solidFill>
                  <a:srgbClr val="000000"/>
                </a:solidFill>
                <a:effectLst/>
                <a:latin typeface="Times New Roman" panose="02020603050405020304" pitchFamily="18" charset="0"/>
                <a:ea typeface="Calibri Light" panose="020F0302020204030204" pitchFamily="34" charset="0"/>
              </a:rPr>
              <a:t>. Retrieved April 3, 2022, from </a:t>
            </a:r>
            <a:r>
              <a:rPr lang="en-CA" sz="1800" u="sng" dirty="0">
                <a:solidFill>
                  <a:srgbClr val="1155CC"/>
                </a:solidFill>
                <a:effectLst/>
                <a:latin typeface="Times New Roman" panose="02020603050405020304" pitchFamily="18" charset="0"/>
                <a:ea typeface="Calibri Light" panose="020F0302020204030204" pitchFamily="34" charset="0"/>
                <a:hlinkClick r:id="rId15"/>
              </a:rPr>
              <a:t>https://www.pc.gc.ca/en/nature/science/autochtones-indigenous</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Prokopchuk</a:t>
            </a:r>
            <a:r>
              <a:rPr lang="en-CA" sz="1800" dirty="0">
                <a:solidFill>
                  <a:srgbClr val="000000"/>
                </a:solidFill>
                <a:effectLst/>
                <a:latin typeface="Times New Roman" panose="02020603050405020304" pitchFamily="18" charset="0"/>
                <a:ea typeface="Calibri Light" panose="020F0302020204030204" pitchFamily="34" charset="0"/>
              </a:rPr>
              <a:t>, Ma. (2018). </a:t>
            </a:r>
            <a:r>
              <a:rPr lang="en-CA" sz="1800" i="1" dirty="0">
                <a:solidFill>
                  <a:srgbClr val="000000"/>
                </a:solidFill>
                <a:effectLst/>
                <a:latin typeface="Times New Roman" panose="02020603050405020304" pitchFamily="18" charset="0"/>
                <a:ea typeface="Calibri Light" panose="020F0302020204030204" pitchFamily="34" charset="0"/>
              </a:rPr>
              <a:t>Grassy Narrows declares logging ban in its territory ahead of forest management planning</a:t>
            </a:r>
            <a:r>
              <a:rPr lang="en-CA" sz="1800" dirty="0">
                <a:solidFill>
                  <a:srgbClr val="000000"/>
                </a:solidFill>
                <a:effectLst/>
                <a:latin typeface="Times New Roman" panose="02020603050405020304" pitchFamily="18" charset="0"/>
                <a:ea typeface="Calibri Light" panose="020F0302020204030204" pitchFamily="34" charset="0"/>
              </a:rPr>
              <a:t>. CBC News. </a:t>
            </a:r>
            <a:r>
              <a:rPr lang="en-CA" sz="1800" u="sng" dirty="0">
                <a:solidFill>
                  <a:srgbClr val="1155CC"/>
                </a:solidFill>
                <a:effectLst/>
                <a:latin typeface="Times New Roman" panose="02020603050405020304" pitchFamily="18" charset="0"/>
                <a:ea typeface="Calibri Light" panose="020F0302020204030204" pitchFamily="34" charset="0"/>
                <a:hlinkClick r:id="rId16"/>
              </a:rPr>
              <a:t>https://www.cbc.ca/news/canada/thunder-bay/grassy-narrows-logging-ban-1.4856870</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07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Smith, P. (2015). A Reflection on First Nations in their Boreal Homelands in Ontario: Between a Rock and a Caribou. </a:t>
            </a:r>
            <a:r>
              <a:rPr lang="en-CA" sz="1800" i="1" dirty="0">
                <a:solidFill>
                  <a:srgbClr val="000000"/>
                </a:solidFill>
                <a:effectLst/>
                <a:latin typeface="Times New Roman" panose="02020603050405020304" pitchFamily="18" charset="0"/>
                <a:ea typeface="Calibri Light" panose="020F0302020204030204" pitchFamily="34" charset="0"/>
              </a:rPr>
              <a:t>Conservation and Society</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i="1" dirty="0">
                <a:solidFill>
                  <a:srgbClr val="000000"/>
                </a:solidFill>
                <a:effectLst/>
                <a:latin typeface="Times New Roman" panose="02020603050405020304" pitchFamily="18" charset="0"/>
                <a:ea typeface="Calibri Light" panose="020F0302020204030204" pitchFamily="34" charset="0"/>
              </a:rPr>
              <a:t>13</a:t>
            </a:r>
            <a:r>
              <a:rPr lang="en-CA" sz="1800" dirty="0">
                <a:solidFill>
                  <a:srgbClr val="000000"/>
                </a:solidFill>
                <a:effectLst/>
                <a:latin typeface="Times New Roman" panose="02020603050405020304" pitchFamily="18" charset="0"/>
                <a:ea typeface="Calibri Light" panose="020F0302020204030204" pitchFamily="34" charset="0"/>
              </a:rPr>
              <a:t>(1), 23–38. </a:t>
            </a:r>
            <a:r>
              <a:rPr lang="en-CA" sz="1800" u="sng" dirty="0">
                <a:solidFill>
                  <a:srgbClr val="1155CC"/>
                </a:solidFill>
                <a:effectLst/>
                <a:latin typeface="Times New Roman" panose="02020603050405020304" pitchFamily="18" charset="0"/>
                <a:ea typeface="Calibri Light" panose="020F0302020204030204" pitchFamily="34" charset="0"/>
                <a:hlinkClick r:id="rId17"/>
              </a:rPr>
              <a:t>https://doi.org/10.4103/0972-4923.161214</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Sustainable Forestry Initiative (SFI). (n.d.). </a:t>
            </a:r>
            <a:r>
              <a:rPr lang="en-CA" sz="1800" i="1" dirty="0">
                <a:effectLst/>
                <a:latin typeface="Times New Roman" panose="02020603050405020304" pitchFamily="18" charset="0"/>
                <a:ea typeface="Times New Roman" panose="02020603050405020304" pitchFamily="18" charset="0"/>
              </a:rPr>
              <a:t>Indigenous Relations</a:t>
            </a:r>
            <a:r>
              <a:rPr lang="en-CA" sz="1800" dirty="0">
                <a:effectLst/>
                <a:latin typeface="Times New Roman" panose="02020603050405020304" pitchFamily="18" charset="0"/>
                <a:ea typeface="Times New Roman" panose="02020603050405020304" pitchFamily="18" charset="0"/>
              </a:rPr>
              <a:t>. Retrieved April 3,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18"/>
              </a:rPr>
              <a:t>https://forests.org/indigenous/</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Tindall, D. B., Trosper, L. R., &amp; Perreault, P. (2013). Aboriginal Peoples and Forest Lands in Canada (L. R. Trosper, D. B. Tindall, &amp; P. Perreault, Eds.). UBC Press.</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U.S. Fish &amp; Wildlife Service, </a:t>
            </a:r>
            <a:r>
              <a:rPr lang="en-CA" sz="1800" dirty="0" err="1">
                <a:effectLst/>
                <a:latin typeface="Times New Roman" panose="02020603050405020304" pitchFamily="18" charset="0"/>
                <a:ea typeface="Times New Roman" panose="02020603050405020304" pitchFamily="18" charset="0"/>
              </a:rPr>
              <a:t>Rinkevich</a:t>
            </a:r>
            <a:r>
              <a:rPr lang="en-CA" sz="1800" dirty="0">
                <a:effectLst/>
                <a:latin typeface="Times New Roman" panose="02020603050405020304" pitchFamily="18" charset="0"/>
                <a:ea typeface="Times New Roman" panose="02020603050405020304" pitchFamily="18" charset="0"/>
              </a:rPr>
              <a:t>, S., Greenwood, K., &amp; Leonetti, C. (2011). </a:t>
            </a:r>
            <a:r>
              <a:rPr lang="en-CA" sz="1800" i="1" dirty="0">
                <a:effectLst/>
                <a:latin typeface="Times New Roman" panose="02020603050405020304" pitchFamily="18" charset="0"/>
                <a:ea typeface="Times New Roman" panose="02020603050405020304" pitchFamily="18" charset="0"/>
              </a:rPr>
              <a:t>Traditional Ecological Knowledge for Application by Service Scientists</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19"/>
              </a:rPr>
              <a:t>http://www.esa.org/tek/</a:t>
            </a:r>
            <a:r>
              <a:rPr lang="en-CA" sz="1800" dirty="0">
                <a:effectLst/>
                <a:latin typeface="Times New Roman" panose="02020603050405020304" pitchFamily="18" charset="0"/>
                <a:ea typeface="Times New Roman" panose="02020603050405020304" pitchFamily="18" charset="0"/>
              </a:rPr>
              <a:t> </a:t>
            </a: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24</a:t>
            </a:fld>
            <a:endParaRPr lang="en-CA"/>
          </a:p>
        </p:txBody>
      </p:sp>
    </p:spTree>
    <p:extLst>
      <p:ext uri="{BB962C8B-B14F-4D97-AF65-F5344CB8AC3E}">
        <p14:creationId xmlns:p14="http://schemas.microsoft.com/office/powerpoint/2010/main" val="2986066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800" b="1" u="sng" dirty="0">
                <a:solidFill>
                  <a:srgbClr val="0000FF"/>
                </a:solidFill>
                <a:effectLst/>
                <a:latin typeface="Times New Roman" panose="02020603050405020304" pitchFamily="18" charset="0"/>
                <a:ea typeface="Yu Gothic Light" panose="020B0300000000000000" pitchFamily="34" charset="-128"/>
              </a:rPr>
              <a:t>Slide 25: Indigenous Communities and Forests:</a:t>
            </a:r>
            <a:r>
              <a:rPr lang="en-CA" sz="1800" b="1" dirty="0">
                <a:effectLst/>
                <a:latin typeface="Times New Roman" panose="02020603050405020304" pitchFamily="18" charset="0"/>
                <a:ea typeface="Yu Gothic Light" panose="020B0300000000000000" pitchFamily="34" charset="-128"/>
              </a:rPr>
              <a:t> </a:t>
            </a:r>
          </a:p>
          <a:p>
            <a:pPr>
              <a:lnSpc>
                <a:spcPct val="107000"/>
              </a:lnSpc>
              <a:spcAft>
                <a:spcPts val="800"/>
              </a:spcAft>
            </a:pPr>
            <a:r>
              <a:rPr lang="en-CA" sz="1800" dirty="0">
                <a:effectLst/>
                <a:latin typeface="Times New Roman" panose="02020603050405020304" pitchFamily="18" charset="0"/>
                <a:ea typeface="Calibri" panose="020F0502020204030204" pitchFamily="34" charset="0"/>
              </a:rPr>
              <a:t>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Indigenous communities have been managing Canadian forests and some forests in the United States for generations through dynamics such as cultural burning (</a:t>
            </a:r>
            <a:r>
              <a:rPr lang="en-CA" sz="1800" dirty="0" err="1">
                <a:effectLst/>
                <a:latin typeface="Times New Roman" panose="02020603050405020304" pitchFamily="18" charset="0"/>
                <a:ea typeface="Calibri" panose="020F0502020204030204" pitchFamily="34" charset="0"/>
              </a:rPr>
              <a:t>Manke</a:t>
            </a:r>
            <a:r>
              <a:rPr lang="en-CA" sz="1800" dirty="0">
                <a:effectLst/>
                <a:latin typeface="Times New Roman" panose="02020603050405020304" pitchFamily="18" charset="0"/>
                <a:ea typeface="Calibri" panose="020F0502020204030204" pitchFamily="34" charset="0"/>
              </a:rPr>
              <a:t>, 2022., </a:t>
            </a:r>
            <a:r>
              <a:rPr lang="en-CA" sz="1800" dirty="0" err="1">
                <a:effectLst/>
                <a:latin typeface="Times New Roman" panose="02020603050405020304" pitchFamily="18" charset="0"/>
                <a:ea typeface="Calibri" panose="020F0502020204030204" pitchFamily="34" charset="0"/>
              </a:rPr>
              <a:t>Schelenz</a:t>
            </a:r>
            <a:r>
              <a:rPr lang="en-CA" sz="1800" dirty="0">
                <a:effectLst/>
                <a:latin typeface="Times New Roman" panose="02020603050405020304" pitchFamily="18" charset="0"/>
                <a:ea typeface="Calibri" panose="020F0502020204030204" pitchFamily="34" charset="0"/>
              </a:rPr>
              <a:t>, 2022).</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A description of the Indian Act in Canada and the future of Aboriginal governance in Canada can be found in Coates (2008) (Coates, 2008).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Keith Thor Carlson is an ethnohistorian focusing on Indigenous history in Western Canada and Northwestern United States. These resources can be found here (Carlson, n.d.).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 </a:t>
            </a:r>
            <a:r>
              <a:rPr lang="en-CA" sz="1800" dirty="0" err="1">
                <a:effectLst/>
                <a:latin typeface="Times New Roman" panose="02020603050405020304" pitchFamily="18" charset="0"/>
                <a:ea typeface="Calibri" panose="020F0502020204030204" pitchFamily="34" charset="0"/>
              </a:rPr>
              <a:t>Pikangikum</a:t>
            </a:r>
            <a:r>
              <a:rPr lang="en-CA" sz="1800" dirty="0">
                <a:effectLst/>
                <a:latin typeface="Times New Roman" panose="02020603050405020304" pitchFamily="18" charset="0"/>
                <a:ea typeface="Calibri" panose="020F0502020204030204" pitchFamily="34" charset="0"/>
              </a:rPr>
              <a:t> First Nation who steward the </a:t>
            </a:r>
            <a:r>
              <a:rPr lang="en-CA" sz="1800" dirty="0" err="1">
                <a:effectLst/>
                <a:latin typeface="Times New Roman" panose="02020603050405020304" pitchFamily="18" charset="0"/>
                <a:ea typeface="Calibri" panose="020F0502020204030204" pitchFamily="34" charset="0"/>
              </a:rPr>
              <a:t>Whitefeather</a:t>
            </a:r>
            <a:r>
              <a:rPr lang="en-CA" sz="1800" dirty="0">
                <a:effectLst/>
                <a:latin typeface="Times New Roman" panose="02020603050405020304" pitchFamily="18" charset="0"/>
                <a:ea typeface="Calibri" panose="020F0502020204030204" pitchFamily="34" charset="0"/>
              </a:rPr>
              <a:t> Forest land reached an agreement with the Ministry of Natural Resources to create a management plan that reflects their values (MNDMNRF, 2021., </a:t>
            </a:r>
            <a:r>
              <a:rPr lang="en-CA" sz="1800" dirty="0" err="1">
                <a:effectLst/>
                <a:latin typeface="Times New Roman" panose="02020603050405020304" pitchFamily="18" charset="0"/>
                <a:ea typeface="Calibri" panose="020F0502020204030204" pitchFamily="34" charset="0"/>
              </a:rPr>
              <a:t>Pikangikum</a:t>
            </a:r>
            <a:r>
              <a:rPr lang="en-CA" sz="1800" dirty="0">
                <a:effectLst/>
                <a:latin typeface="Times New Roman" panose="02020603050405020304" pitchFamily="18" charset="0"/>
                <a:ea typeface="Calibri" panose="020F0502020204030204" pitchFamily="34" charset="0"/>
              </a:rPr>
              <a:t> First Nation, 2006).</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There is sometimes contention between the self-governance rights of Indigenous communities and the objectives of environmental organizations and NGO’s (Bullock et al., 2020). </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One example of an Indigenous led forestry company is </a:t>
            </a:r>
            <a:r>
              <a:rPr lang="en-CA" sz="1800" dirty="0" err="1">
                <a:effectLst/>
                <a:latin typeface="Times New Roman" panose="02020603050405020304" pitchFamily="18" charset="0"/>
                <a:ea typeface="Calibri" panose="020F0502020204030204" pitchFamily="34" charset="0"/>
              </a:rPr>
              <a:t>Wincrief</a:t>
            </a:r>
            <a:r>
              <a:rPr lang="en-CA" sz="1800" dirty="0">
                <a:effectLst/>
                <a:latin typeface="Times New Roman" panose="02020603050405020304" pitchFamily="18" charset="0"/>
                <a:ea typeface="Calibri" panose="020F0502020204030204" pitchFamily="34" charset="0"/>
              </a:rPr>
              <a:t> Forestry Products (</a:t>
            </a:r>
            <a:r>
              <a:rPr lang="en-CA" sz="1800" dirty="0" err="1">
                <a:effectLst/>
                <a:latin typeface="Times New Roman" panose="02020603050405020304" pitchFamily="18" charset="0"/>
                <a:ea typeface="Calibri" panose="020F0502020204030204" pitchFamily="34" charset="0"/>
              </a:rPr>
              <a:t>Wincrief</a:t>
            </a:r>
            <a:r>
              <a:rPr lang="en-CA" sz="1800" dirty="0">
                <a:effectLst/>
                <a:latin typeface="Times New Roman" panose="02020603050405020304" pitchFamily="18" charset="0"/>
                <a:ea typeface="Calibri" panose="020F0502020204030204" pitchFamily="34" charset="0"/>
              </a:rPr>
              <a:t> Forest Products, n.d.).</a:t>
            </a:r>
          </a:p>
          <a:p>
            <a:pPr marL="342900" lvl="0" indent="-342900">
              <a:lnSpc>
                <a:spcPct val="115000"/>
              </a:lnSpc>
              <a:spcAft>
                <a:spcPts val="800"/>
              </a:spcAft>
              <a:buFont typeface="Symbol" panose="05050102010706020507" pitchFamily="18" charset="2"/>
              <a:buChar char=""/>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800" dirty="0">
                <a:effectLst/>
                <a:latin typeface="Times New Roman" panose="02020603050405020304" pitchFamily="18" charset="0"/>
                <a:ea typeface="Calibri" panose="020F0502020204030204" pitchFamily="34" charset="0"/>
              </a:rPr>
              <a:t>Indigenous Communities have historically been using fire to as a forest management practice (Wheelock, 2022). </a:t>
            </a:r>
          </a:p>
          <a:p>
            <a:pPr marL="226695" indent="226695">
              <a:lnSpc>
                <a:spcPct val="115000"/>
              </a:lnSpc>
              <a:spcAft>
                <a:spcPts val="800"/>
              </a:spcAft>
            </a:pPr>
            <a:endParaRPr lang="en-CA" sz="1800" b="1" dirty="0">
              <a:effectLst/>
              <a:latin typeface="Times New Roman" panose="02020603050405020304" pitchFamily="18" charset="0"/>
              <a:ea typeface="Calibri" panose="020F0502020204030204" pitchFamily="34" charset="0"/>
            </a:endParaRPr>
          </a:p>
          <a:p>
            <a:pPr marL="226695" indent="226695">
              <a:lnSpc>
                <a:spcPct val="115000"/>
              </a:lnSpc>
              <a:spcAft>
                <a:spcPts val="800"/>
              </a:spcAft>
            </a:pPr>
            <a:r>
              <a:rPr lang="en-CA" sz="1800" b="1" dirty="0">
                <a:effectLst/>
                <a:latin typeface="Times New Roman" panose="02020603050405020304" pitchFamily="18" charset="0"/>
                <a:ea typeface="Calibri" panose="020F0502020204030204" pitchFamily="34" charset="0"/>
              </a:rPr>
              <a:t>Other References:</a:t>
            </a:r>
          </a:p>
          <a:p>
            <a:pPr marL="226695" indent="226695">
              <a:lnSpc>
                <a:spcPct val="115000"/>
              </a:lnSpc>
              <a:spcAft>
                <a:spcPts val="800"/>
              </a:spcAft>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Links to Aboriginal forestry in Canada (Canadian Forests, 2022). </a:t>
            </a: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Centre for Indigenous Environmental Resources (CIER, n.d.). </a:t>
            </a: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Indigenous held forest tenures in Canada (National Aboriginal Forest Association, 2020). </a:t>
            </a: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Grassy Narrows logging ban (</a:t>
            </a:r>
            <a:r>
              <a:rPr lang="en-CA" sz="1800" dirty="0" err="1">
                <a:effectLst/>
                <a:latin typeface="Times New Roman" panose="02020603050405020304" pitchFamily="18" charset="0"/>
                <a:ea typeface="Calibri" panose="020F0502020204030204" pitchFamily="34" charset="0"/>
              </a:rPr>
              <a:t>Prokopchuk</a:t>
            </a:r>
            <a:r>
              <a:rPr lang="en-CA" sz="1800" dirty="0">
                <a:effectLst/>
                <a:latin typeface="Times New Roman" panose="02020603050405020304" pitchFamily="18" charset="0"/>
                <a:ea typeface="Calibri" panose="020F0502020204030204" pitchFamily="34" charset="0"/>
              </a:rPr>
              <a:t>, 2018).</a:t>
            </a: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The British Columbia Community Forest Association provides resources to aid community forestry within Indigenous Communities (</a:t>
            </a:r>
            <a:r>
              <a:rPr lang="en-CA" sz="1800" dirty="0">
                <a:effectLst/>
                <a:latin typeface="Times New Roman" panose="02020603050405020304" pitchFamily="18" charset="0"/>
                <a:ea typeface="Times New Roman" panose="02020603050405020304" pitchFamily="18" charset="0"/>
              </a:rPr>
              <a:t>British Columbia Community Forest Association, n.d.). </a:t>
            </a: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mj-lt"/>
              <a:buAutoNum type="arabicPeriod"/>
            </a:pPr>
            <a:r>
              <a:rPr lang="en-CA" sz="1800" dirty="0" err="1">
                <a:effectLst/>
                <a:latin typeface="Times New Roman" panose="02020603050405020304" pitchFamily="18" charset="0"/>
                <a:ea typeface="Times New Roman" panose="02020603050405020304" pitchFamily="18" charset="0"/>
              </a:rPr>
              <a:t>Whitefeather</a:t>
            </a:r>
            <a:r>
              <a:rPr lang="en-CA" sz="1800" dirty="0">
                <a:effectLst/>
                <a:latin typeface="Times New Roman" panose="02020603050405020304" pitchFamily="18" charset="0"/>
                <a:ea typeface="Times New Roman" panose="02020603050405020304" pitchFamily="18" charset="0"/>
              </a:rPr>
              <a:t> forest management initiative website (</a:t>
            </a:r>
            <a:r>
              <a:rPr lang="en-CA" sz="1800" dirty="0" err="1">
                <a:effectLst/>
                <a:latin typeface="Times New Roman" panose="02020603050405020304" pitchFamily="18" charset="0"/>
                <a:ea typeface="Times New Roman" panose="02020603050405020304" pitchFamily="18" charset="0"/>
              </a:rPr>
              <a:t>Whitefeather</a:t>
            </a:r>
            <a:r>
              <a:rPr lang="en-CA" sz="1800" dirty="0">
                <a:effectLst/>
                <a:latin typeface="Times New Roman" panose="02020603050405020304" pitchFamily="18" charset="0"/>
                <a:ea typeface="Times New Roman" panose="02020603050405020304" pitchFamily="18" charset="0"/>
              </a:rPr>
              <a:t> Forest management Corporation, n.d.). </a:t>
            </a: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endParaRPr lang="en-CA" sz="18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mj-lt"/>
              <a:buAutoNum type="arabicPeriod"/>
            </a:pPr>
            <a:r>
              <a:rPr lang="en-CA" sz="1800" dirty="0">
                <a:effectLst/>
                <a:latin typeface="Times New Roman" panose="02020603050405020304" pitchFamily="18" charset="0"/>
                <a:ea typeface="Calibri" panose="020F0502020204030204" pitchFamily="34" charset="0"/>
              </a:rPr>
              <a:t>Dr. Carlson is the Research Chair in Indigenous Community-Engaged History at the University of Saskatchewan. There are some excerpts of his work included in publications (Carlson, n.d.). </a:t>
            </a:r>
          </a:p>
          <a:p>
            <a:pPr marL="681990">
              <a:lnSpc>
                <a:spcPct val="115000"/>
              </a:lnSpc>
              <a:spcAft>
                <a:spcPts val="800"/>
              </a:spcAft>
            </a:pPr>
            <a:r>
              <a:rPr lang="en-CA" sz="18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800" b="1" dirty="0">
                <a:effectLst/>
                <a:latin typeface="Times New Roman" panose="02020603050405020304" pitchFamily="18" charset="0"/>
                <a:ea typeface="Calibri" panose="020F0502020204030204" pitchFamily="34" charset="0"/>
              </a:rPr>
              <a:t>Slide 25 References: </a:t>
            </a:r>
          </a:p>
          <a:p>
            <a:pPr>
              <a:lnSpc>
                <a:spcPct val="107000"/>
              </a:lnSpc>
              <a:spcAft>
                <a:spcPts val="800"/>
              </a:spcAft>
            </a:pP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British Columbia Community Forest Association –. (n.d.). </a:t>
            </a:r>
            <a:r>
              <a:rPr lang="en-CA" sz="1800" i="1" dirty="0">
                <a:effectLst/>
                <a:latin typeface="Times New Roman" panose="02020603050405020304" pitchFamily="18" charset="0"/>
                <a:ea typeface="Times New Roman" panose="02020603050405020304" pitchFamily="18" charset="0"/>
              </a:rPr>
              <a:t>Local Forests, Local People, Local Decisions</a:t>
            </a:r>
            <a:r>
              <a:rPr lang="en-CA" sz="1800" dirty="0">
                <a:effectLst/>
                <a:latin typeface="Times New Roman" panose="02020603050405020304" pitchFamily="18" charset="0"/>
                <a:ea typeface="Times New Roman" panose="02020603050405020304" pitchFamily="18" charset="0"/>
              </a:rPr>
              <a:t>. Retrieved April 3,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3"/>
              </a:rPr>
              <a:t>https://bccfa.ca/</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Bullock, R., </a:t>
            </a:r>
            <a:r>
              <a:rPr lang="en-CA" sz="1800" dirty="0" err="1">
                <a:solidFill>
                  <a:srgbClr val="000000"/>
                </a:solidFill>
                <a:effectLst/>
                <a:latin typeface="Times New Roman" panose="02020603050405020304" pitchFamily="18" charset="0"/>
                <a:ea typeface="Calibri Light" panose="020F0302020204030204" pitchFamily="34" charset="0"/>
              </a:rPr>
              <a:t>Zurba</a:t>
            </a:r>
            <a:r>
              <a:rPr lang="en-CA" sz="1800" dirty="0">
                <a:solidFill>
                  <a:srgbClr val="000000"/>
                </a:solidFill>
                <a:effectLst/>
                <a:latin typeface="Times New Roman" panose="02020603050405020304" pitchFamily="18" charset="0"/>
                <a:ea typeface="Calibri Light" panose="020F0302020204030204" pitchFamily="34" charset="0"/>
              </a:rPr>
              <a:t>, M., Reed, M. G., &amp; McCarthy, D. (2020). Strategic Options for More Effective Indigenous Participation in Collaborative Environmental Governance. </a:t>
            </a:r>
            <a:r>
              <a:rPr lang="en-CA" sz="1800" i="1" dirty="0">
                <a:solidFill>
                  <a:srgbClr val="000000"/>
                </a:solidFill>
                <a:effectLst/>
                <a:latin typeface="Times New Roman" panose="02020603050405020304" pitchFamily="18" charset="0"/>
                <a:ea typeface="Calibri Light" panose="020F0302020204030204" pitchFamily="34" charset="0"/>
              </a:rPr>
              <a:t>Journal of Planning Education and Research</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4"/>
              </a:rPr>
              <a:t>https://doi.org/10.1177/0739456X20920913</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Canadian Forests. (2022). </a:t>
            </a:r>
            <a:r>
              <a:rPr lang="en-CA" sz="1800" i="1" dirty="0">
                <a:effectLst/>
                <a:latin typeface="Times New Roman" panose="02020603050405020304" pitchFamily="18" charset="0"/>
                <a:ea typeface="Times New Roman" panose="02020603050405020304" pitchFamily="18" charset="0"/>
              </a:rPr>
              <a:t>Aboriginal Forestry in Canada</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5"/>
              </a:rPr>
              <a:t>https://www.canadian-forests.com/aboriginal-forestry.html</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Carlson, K. (n.d.). </a:t>
            </a:r>
            <a:r>
              <a:rPr lang="en-CA" sz="1800" i="1" dirty="0">
                <a:effectLst/>
                <a:latin typeface="Times New Roman" panose="02020603050405020304" pitchFamily="18" charset="0"/>
                <a:ea typeface="Times New Roman" panose="02020603050405020304" pitchFamily="18" charset="0"/>
              </a:rPr>
              <a:t>Chapter by Dr. Carlson included in other scholarly works </a:t>
            </a:r>
            <a:r>
              <a:rPr lang="en-CA" sz="1800" dirty="0">
                <a:effectLst/>
                <a:latin typeface="Times New Roman" panose="02020603050405020304" pitchFamily="18" charset="0"/>
                <a:ea typeface="Times New Roman" panose="02020603050405020304" pitchFamily="18" charset="0"/>
              </a:rPr>
              <a:t>. Retrieved May 9,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6"/>
              </a:rPr>
              <a:t>https://artsandscience.usask.ca/keithcarlson/chapters.php</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Carlson, K. (n.d.). </a:t>
            </a:r>
            <a:r>
              <a:rPr lang="en-CA" sz="1800" i="1" dirty="0">
                <a:solidFill>
                  <a:srgbClr val="000000"/>
                </a:solidFill>
                <a:effectLst/>
                <a:latin typeface="Times New Roman" panose="02020603050405020304" pitchFamily="18" charset="0"/>
                <a:ea typeface="Calibri Light" panose="020F0302020204030204" pitchFamily="34" charset="0"/>
              </a:rPr>
              <a:t>Keith Thor Carlson Publications</a:t>
            </a:r>
            <a:r>
              <a:rPr lang="en-CA" sz="1800" dirty="0">
                <a:solidFill>
                  <a:srgbClr val="000000"/>
                </a:solidFill>
                <a:effectLst/>
                <a:latin typeface="Times New Roman" panose="02020603050405020304" pitchFamily="18" charset="0"/>
                <a:ea typeface="Calibri Light" panose="020F0302020204030204" pitchFamily="34" charset="0"/>
              </a:rPr>
              <a:t>. Retrieved April 6, 2022, from </a:t>
            </a:r>
            <a:r>
              <a:rPr lang="en-CA" sz="1800" u="sng" dirty="0">
                <a:solidFill>
                  <a:srgbClr val="1155CC"/>
                </a:solidFill>
                <a:effectLst/>
                <a:latin typeface="Times New Roman" panose="02020603050405020304" pitchFamily="18" charset="0"/>
                <a:ea typeface="Calibri Light" panose="020F0302020204030204" pitchFamily="34" charset="0"/>
                <a:hlinkClick r:id="rId6"/>
              </a:rPr>
              <a:t>https://artsandscience.usask.ca/keithcarlson/chapters.php</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CIER. </a:t>
            </a:r>
            <a:r>
              <a:rPr lang="en-CA" sz="1800" dirty="0">
                <a:effectLst/>
                <a:latin typeface="Times New Roman" panose="02020603050405020304" pitchFamily="18" charset="0"/>
                <a:ea typeface="Calibri" panose="020F0502020204030204" pitchFamily="34" charset="0"/>
              </a:rPr>
              <a:t>(n.d.). </a:t>
            </a:r>
            <a:r>
              <a:rPr lang="en-CA" sz="1800" i="1" dirty="0">
                <a:effectLst/>
                <a:latin typeface="Times New Roman" panose="02020603050405020304" pitchFamily="18" charset="0"/>
                <a:ea typeface="Calibri" panose="020F0502020204030204" pitchFamily="34" charset="0"/>
              </a:rPr>
              <a:t>Centre for Indigenous Environmental Resources</a:t>
            </a:r>
            <a:r>
              <a:rPr lang="en-CA" sz="1800" dirty="0">
                <a:effectLst/>
                <a:latin typeface="Times New Roman" panose="02020603050405020304" pitchFamily="18" charset="0"/>
                <a:ea typeface="Calibri" panose="020F0502020204030204" pitchFamily="34" charset="0"/>
              </a:rPr>
              <a:t>. </a:t>
            </a:r>
            <a:r>
              <a:rPr lang="en-CA" sz="1800" dirty="0">
                <a:effectLst/>
                <a:latin typeface="Times New Roman" panose="02020603050405020304" pitchFamily="18" charset="0"/>
                <a:ea typeface="Times New Roman" panose="02020603050405020304" pitchFamily="18" charset="0"/>
              </a:rPr>
              <a:t>Retrieved April 3, 2022, from https://yourcier.org/</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r>
              <a:rPr lang="en-CA" sz="1800" dirty="0">
                <a:solidFill>
                  <a:srgbClr val="000000"/>
                </a:solidFill>
                <a:effectLst/>
                <a:latin typeface="Times New Roman" panose="02020603050405020304" pitchFamily="18" charset="0"/>
                <a:ea typeface="Calibri Light" panose="020F0302020204030204" pitchFamily="34" charset="0"/>
              </a:rPr>
              <a:t>Coates, K. (2008). </a:t>
            </a:r>
            <a:r>
              <a:rPr lang="en-CA" sz="1800" i="1" dirty="0">
                <a:solidFill>
                  <a:srgbClr val="000000"/>
                </a:solidFill>
                <a:effectLst/>
                <a:latin typeface="Times New Roman" panose="02020603050405020304" pitchFamily="18" charset="0"/>
                <a:ea typeface="Calibri Light" panose="020F0302020204030204" pitchFamily="34" charset="0"/>
              </a:rPr>
              <a:t>The Indian Act and the Future of Aboriginal Governance in Canada</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7"/>
              </a:rPr>
              <a:t>http://laws.justice.gc.ca/en/showdoc/cs/I-5/bo-ga:s_5//en#anchorbo-ga:s_5</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Manke</a:t>
            </a:r>
            <a:r>
              <a:rPr lang="en-CA" sz="1800" dirty="0">
                <a:solidFill>
                  <a:srgbClr val="000000"/>
                </a:solidFill>
                <a:effectLst/>
                <a:latin typeface="Times New Roman" panose="02020603050405020304" pitchFamily="18" charset="0"/>
                <a:ea typeface="Calibri Light" panose="020F0302020204030204" pitchFamily="34" charset="0"/>
              </a:rPr>
              <a:t>, K. (2013). </a:t>
            </a:r>
            <a:r>
              <a:rPr lang="en-CA" sz="1800" i="1" dirty="0">
                <a:solidFill>
                  <a:srgbClr val="000000"/>
                </a:solidFill>
                <a:effectLst/>
                <a:latin typeface="Times New Roman" panose="02020603050405020304" pitchFamily="18" charset="0"/>
                <a:ea typeface="Calibri Light" panose="020F0302020204030204" pitchFamily="34" charset="0"/>
              </a:rPr>
              <a:t>How Indigenous burning shaped the Klamath’s forests for a millennia | Berkeley News</a:t>
            </a:r>
            <a:r>
              <a:rPr lang="en-CA" sz="1800" dirty="0">
                <a:solidFill>
                  <a:srgbClr val="000000"/>
                </a:solidFill>
                <a:effectLst/>
                <a:latin typeface="Times New Roman" panose="02020603050405020304" pitchFamily="18" charset="0"/>
                <a:ea typeface="Calibri Light" panose="020F0302020204030204" pitchFamily="34" charset="0"/>
              </a:rPr>
              <a:t>. Berkeley News. </a:t>
            </a:r>
            <a:r>
              <a:rPr lang="en-CA" sz="1800" u="sng" dirty="0">
                <a:solidFill>
                  <a:srgbClr val="1155CC"/>
                </a:solidFill>
                <a:effectLst/>
                <a:latin typeface="Times New Roman" panose="02020603050405020304" pitchFamily="18" charset="0"/>
                <a:ea typeface="Calibri Light" panose="020F0302020204030204" pitchFamily="34" charset="0"/>
                <a:hlinkClick r:id="rId8"/>
              </a:rPr>
              <a:t>https://news.berkeley.edu/2022/03/14/how-indigenous-burning-shaped-the-klamaths-forests-for-a-millennia/</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Ministry of Northern Development, M. N. R. and F. (2021). </a:t>
            </a:r>
            <a:r>
              <a:rPr lang="en-CA" sz="1800" i="1" dirty="0">
                <a:effectLst/>
                <a:latin typeface="Times New Roman" panose="02020603050405020304" pitchFamily="18" charset="0"/>
                <a:ea typeface="Times New Roman" panose="02020603050405020304" pitchFamily="18" charset="0"/>
              </a:rPr>
              <a:t>Sustainable Forest Licence for the </a:t>
            </a:r>
            <a:r>
              <a:rPr lang="en-CA" sz="1800" i="1" dirty="0" err="1">
                <a:effectLst/>
                <a:latin typeface="Times New Roman" panose="02020603050405020304" pitchFamily="18" charset="0"/>
                <a:ea typeface="Times New Roman" panose="02020603050405020304" pitchFamily="18" charset="0"/>
              </a:rPr>
              <a:t>Whitefeather</a:t>
            </a:r>
            <a:r>
              <a:rPr lang="en-CA" sz="1800" i="1" dirty="0">
                <a:effectLst/>
                <a:latin typeface="Times New Roman" panose="02020603050405020304" pitchFamily="18" charset="0"/>
                <a:ea typeface="Times New Roman" panose="02020603050405020304" pitchFamily="18" charset="0"/>
              </a:rPr>
              <a:t> Forest</a:t>
            </a:r>
            <a:r>
              <a:rPr lang="en-CA" sz="1800" dirty="0">
                <a:effectLst/>
                <a:latin typeface="Times New Roman" panose="02020603050405020304" pitchFamily="18" charset="0"/>
                <a:ea typeface="Times New Roman" panose="02020603050405020304" pitchFamily="18" charset="0"/>
              </a:rPr>
              <a:t>. </a:t>
            </a:r>
            <a:r>
              <a:rPr lang="en-CA" sz="1800" dirty="0" err="1">
                <a:effectLst/>
                <a:latin typeface="Times New Roman" panose="02020603050405020304" pitchFamily="18" charset="0"/>
                <a:ea typeface="Times New Roman" panose="02020603050405020304" pitchFamily="18" charset="0"/>
              </a:rPr>
              <a:t>Ontario.Ca</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9"/>
              </a:rPr>
              <a:t>https://www.ontario.ca/page/sustainable-forest-licence-whitefeather-forest</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15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Times New Roman" panose="02020603050405020304" pitchFamily="18" charset="0"/>
              </a:rPr>
              <a:t>National Aboriginal Forest Association. (2020). </a:t>
            </a:r>
            <a:r>
              <a:rPr lang="en-CA" sz="1800" i="1" dirty="0">
                <a:effectLst/>
                <a:latin typeface="Times New Roman" panose="02020603050405020304" pitchFamily="18" charset="0"/>
                <a:ea typeface="Times New Roman" panose="02020603050405020304" pitchFamily="18" charset="0"/>
              </a:rPr>
              <a:t>Fifth Report on Indigenous-Held Forest Tenures in Canada 2020</a:t>
            </a:r>
            <a:r>
              <a:rPr lang="en-CA" sz="1800" dirty="0">
                <a:effectLst/>
                <a:latin typeface="Times New Roman" panose="02020603050405020304" pitchFamily="18" charset="0"/>
                <a:ea typeface="Times New Roman" panose="02020603050405020304" pitchFamily="18" charset="0"/>
              </a:rPr>
              <a:t>.</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Pikangikum</a:t>
            </a:r>
            <a:r>
              <a:rPr lang="en-CA" sz="1800" dirty="0">
                <a:solidFill>
                  <a:srgbClr val="000000"/>
                </a:solidFill>
                <a:effectLst/>
                <a:latin typeface="Times New Roman" panose="02020603050405020304" pitchFamily="18" charset="0"/>
                <a:ea typeface="Calibri Light" panose="020F0302020204030204" pitchFamily="34" charset="0"/>
              </a:rPr>
              <a:t> First Nation. (2006). </a:t>
            </a:r>
            <a:r>
              <a:rPr lang="en-CA" sz="1800" i="1" dirty="0">
                <a:solidFill>
                  <a:srgbClr val="000000"/>
                </a:solidFill>
                <a:effectLst/>
                <a:latin typeface="Times New Roman" panose="02020603050405020304" pitchFamily="18" charset="0"/>
                <a:ea typeface="Calibri Light" panose="020F0302020204030204" pitchFamily="34" charset="0"/>
              </a:rPr>
              <a:t>Keeping the Land</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u="sng" dirty="0">
                <a:solidFill>
                  <a:srgbClr val="1155CC"/>
                </a:solidFill>
                <a:effectLst/>
                <a:latin typeface="Times New Roman" panose="02020603050405020304" pitchFamily="18" charset="0"/>
                <a:ea typeface="Calibri Light" panose="020F0302020204030204" pitchFamily="34" charset="0"/>
                <a:hlinkClick r:id="rId10"/>
              </a:rPr>
              <a:t>www.whitefeatherforest.com</a:t>
            </a:r>
            <a:r>
              <a:rPr lang="en-CA" sz="1800" dirty="0">
                <a:solidFill>
                  <a:srgbClr val="000000"/>
                </a:solidFill>
                <a:effectLst/>
                <a:latin typeface="Times New Roman" panose="02020603050405020304" pitchFamily="18" charset="0"/>
                <a:ea typeface="Calibri Light" panose="020F0302020204030204" pitchFamily="34" charset="0"/>
              </a:rPr>
              <a:t> </a:t>
            </a:r>
          </a:p>
          <a:p>
            <a:pPr marL="285750" indent="-285750" fontAlgn="base">
              <a:lnSpc>
                <a:spcPct val="115000"/>
              </a:lnSpc>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panose="020F0502020204030204" pitchFamily="34" charset="0"/>
            </a:endParaRPr>
          </a:p>
          <a:p>
            <a:pPr marL="285750" marR="0" lvl="0" indent="-285750" algn="l" defTabSz="914400" rtl="0" eaLnBrk="1" fontAlgn="base" latinLnBrk="0" hangingPunct="1">
              <a:lnSpc>
                <a:spcPct val="115000"/>
              </a:lnSpc>
              <a:spcBef>
                <a:spcPts val="0"/>
              </a:spcBef>
              <a:spcAft>
                <a:spcPts val="1000"/>
              </a:spcAft>
              <a:buClrTx/>
              <a:buSzTx/>
              <a:buFont typeface="Arial" panose="020B0604020202020204" pitchFamily="34" charset="0"/>
              <a:buChar char="•"/>
              <a:tabLst/>
              <a:defRPr/>
            </a:pPr>
            <a:r>
              <a:rPr lang="en-CA" sz="1800" dirty="0" err="1">
                <a:solidFill>
                  <a:srgbClr val="000000"/>
                </a:solidFill>
                <a:effectLst/>
                <a:latin typeface="Times New Roman" panose="02020603050405020304" pitchFamily="18" charset="0"/>
                <a:ea typeface="Calibri Light" panose="020F0302020204030204" pitchFamily="34" charset="0"/>
              </a:rPr>
              <a:t>Prokopchuk</a:t>
            </a:r>
            <a:r>
              <a:rPr lang="en-CA" sz="1800" dirty="0">
                <a:solidFill>
                  <a:srgbClr val="000000"/>
                </a:solidFill>
                <a:effectLst/>
                <a:latin typeface="Times New Roman" panose="02020603050405020304" pitchFamily="18" charset="0"/>
                <a:ea typeface="Calibri Light" panose="020F0302020204030204" pitchFamily="34" charset="0"/>
              </a:rPr>
              <a:t>, Ma. (2018). </a:t>
            </a:r>
            <a:r>
              <a:rPr lang="en-CA" sz="1800" i="1" dirty="0">
                <a:solidFill>
                  <a:srgbClr val="000000"/>
                </a:solidFill>
                <a:effectLst/>
                <a:latin typeface="Times New Roman" panose="02020603050405020304" pitchFamily="18" charset="0"/>
                <a:ea typeface="Calibri Light" panose="020F0302020204030204" pitchFamily="34" charset="0"/>
              </a:rPr>
              <a:t>Grassy Narrows declares logging ban in its territory ahead of forest management planning</a:t>
            </a:r>
            <a:r>
              <a:rPr lang="en-CA" sz="1800" dirty="0">
                <a:solidFill>
                  <a:srgbClr val="000000"/>
                </a:solidFill>
                <a:effectLst/>
                <a:latin typeface="Times New Roman" panose="02020603050405020304" pitchFamily="18" charset="0"/>
                <a:ea typeface="Calibri Light" panose="020F0302020204030204" pitchFamily="34" charset="0"/>
              </a:rPr>
              <a:t>. CBC News. </a:t>
            </a:r>
            <a:r>
              <a:rPr lang="en-CA" sz="1800" u="sng" dirty="0">
                <a:solidFill>
                  <a:srgbClr val="1155CC"/>
                </a:solidFill>
                <a:effectLst/>
                <a:latin typeface="Times New Roman" panose="02020603050405020304" pitchFamily="18" charset="0"/>
                <a:ea typeface="Calibri Light" panose="020F0302020204030204" pitchFamily="34" charset="0"/>
                <a:hlinkClick r:id="rId11"/>
              </a:rPr>
              <a:t>https://www.cbc.ca/news/canada/thunder-bay/grassy-narrows-logging-ban-1.4856870</a:t>
            </a:r>
            <a:r>
              <a:rPr lang="en-CA" sz="1800" dirty="0">
                <a:solidFill>
                  <a:srgbClr val="000000"/>
                </a:solidFill>
                <a:effectLst/>
                <a:latin typeface="Times New Roman" panose="02020603050405020304" pitchFamily="18" charset="0"/>
                <a:ea typeface="Calibri Light" panose="020F0302020204030204" pitchFamily="34"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Schelenz</a:t>
            </a:r>
            <a:r>
              <a:rPr lang="en-CA" sz="1800" dirty="0">
                <a:solidFill>
                  <a:srgbClr val="000000"/>
                </a:solidFill>
                <a:effectLst/>
                <a:latin typeface="Times New Roman" panose="02020603050405020304" pitchFamily="18" charset="0"/>
                <a:ea typeface="Calibri Light" panose="020F0302020204030204" pitchFamily="34" charset="0"/>
              </a:rPr>
              <a:t>, R. (2022). </a:t>
            </a:r>
            <a:r>
              <a:rPr lang="en-CA" sz="1800" i="1" dirty="0">
                <a:solidFill>
                  <a:srgbClr val="000000"/>
                </a:solidFill>
                <a:effectLst/>
                <a:latin typeface="Times New Roman" panose="02020603050405020304" pitchFamily="18" charset="0"/>
                <a:ea typeface="Calibri Light" panose="020F0302020204030204" pitchFamily="34" charset="0"/>
              </a:rPr>
              <a:t>How the Indigenous practice of “good fire” can help our forests thrive</a:t>
            </a:r>
            <a:r>
              <a:rPr lang="en-CA" sz="1800" dirty="0">
                <a:solidFill>
                  <a:srgbClr val="000000"/>
                </a:solidFill>
                <a:effectLst/>
                <a:latin typeface="Times New Roman" panose="02020603050405020304" pitchFamily="18" charset="0"/>
                <a:ea typeface="Calibri Light" panose="020F0302020204030204" pitchFamily="34" charset="0"/>
              </a:rPr>
              <a:t>. </a:t>
            </a:r>
            <a:r>
              <a:rPr lang="en-CA" sz="1800" dirty="0" err="1">
                <a:solidFill>
                  <a:srgbClr val="000000"/>
                </a:solidFill>
                <a:effectLst/>
                <a:latin typeface="Times New Roman" panose="02020603050405020304" pitchFamily="18" charset="0"/>
                <a:ea typeface="Calibri" panose="020F0502020204030204" pitchFamily="34" charset="0"/>
              </a:rPr>
              <a:t>Phys.Org</a:t>
            </a:r>
            <a:r>
              <a:rPr lang="en-CA" sz="1800" dirty="0">
                <a:solidFill>
                  <a:srgbClr val="000000"/>
                </a:solidFill>
                <a:effectLst/>
                <a:latin typeface="Times New Roman" panose="02020603050405020304" pitchFamily="18" charset="0"/>
                <a:ea typeface="Calibri" panose="020F0502020204030204" pitchFamily="34" charset="0"/>
              </a:rPr>
              <a:t>. </a:t>
            </a:r>
            <a:r>
              <a:rPr lang="en-CA" sz="1800" u="sng" dirty="0">
                <a:solidFill>
                  <a:srgbClr val="0000FF"/>
                </a:solidFill>
                <a:effectLst/>
                <a:latin typeface="Times New Roman" panose="02020603050405020304" pitchFamily="18" charset="0"/>
                <a:ea typeface="Calibri" panose="020F0502020204030204" pitchFamily="34" charset="0"/>
                <a:hlinkClick r:id="rId12"/>
              </a:rPr>
              <a:t>https://phys.org/news/2022-04-indigenous-good-forests.html</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Bef>
                <a:spcPts val="1200"/>
              </a:spcBef>
              <a:spcAft>
                <a:spcPts val="800"/>
              </a:spcAft>
              <a:buFont typeface="Arial" panose="020B0604020202020204" pitchFamily="34" charset="0"/>
              <a:buChar char="•"/>
            </a:pPr>
            <a:r>
              <a:rPr lang="en-CA" sz="1800" dirty="0">
                <a:effectLst/>
                <a:latin typeface="Times New Roman" panose="02020603050405020304" pitchFamily="18" charset="0"/>
                <a:ea typeface="Calibri" panose="020F0502020204030204" pitchFamily="34" charset="0"/>
              </a:rPr>
              <a:t>Wheelock, J. (2022). </a:t>
            </a:r>
            <a:r>
              <a:rPr lang="en-CA" sz="1800" i="1" dirty="0">
                <a:effectLst/>
                <a:latin typeface="Times New Roman" panose="02020603050405020304" pitchFamily="18" charset="0"/>
                <a:ea typeface="Times New Roman" panose="02020603050405020304" pitchFamily="18" charset="0"/>
              </a:rPr>
              <a:t>How the Indigenous practice of “good fire” can help our forests thrive Once outlawed, cultural burns can save our forests from uncontrollable wildfire</a:t>
            </a:r>
            <a:r>
              <a:rPr lang="en-CA" sz="1800" dirty="0">
                <a:effectLst/>
                <a:latin typeface="Times New Roman" panose="02020603050405020304" pitchFamily="18" charset="0"/>
                <a:ea typeface="Times New Roman" panose="02020603050405020304" pitchFamily="18" charset="0"/>
              </a:rPr>
              <a:t>. </a:t>
            </a:r>
            <a:r>
              <a:rPr lang="en-CA" sz="1800" u="sng" dirty="0">
                <a:solidFill>
                  <a:srgbClr val="0000FF"/>
                </a:solidFill>
                <a:effectLst/>
                <a:latin typeface="Times New Roman" panose="02020603050405020304" pitchFamily="18" charset="0"/>
                <a:ea typeface="Times New Roman" panose="02020603050405020304" pitchFamily="18" charset="0"/>
                <a:hlinkClick r:id="rId13"/>
              </a:rPr>
              <a:t>https://www.youtube.com/watch?v=i6kKwsA1B3U</a:t>
            </a:r>
            <a:r>
              <a:rPr lang="en-CA" sz="1800" dirty="0">
                <a:effectLst/>
                <a:latin typeface="Times New Roman" panose="02020603050405020304" pitchFamily="18" charset="0"/>
                <a:ea typeface="Times New Roman" panose="02020603050405020304" pitchFamily="18" charset="0"/>
              </a:rPr>
              <a:t>]</a:t>
            </a:r>
            <a:endParaRPr lang="en-CA" sz="1800" dirty="0">
              <a:effectLst/>
              <a:latin typeface="Times New Roman" panose="02020603050405020304" pitchFamily="18" charset="0"/>
              <a:ea typeface="Calibri" panose="020F0502020204030204" pitchFamily="34" charset="0"/>
            </a:endParaRPr>
          </a:p>
          <a:p>
            <a:pPr marL="285750" indent="-285750">
              <a:lnSpc>
                <a:spcPct val="115000"/>
              </a:lnSpc>
              <a:spcBef>
                <a:spcPts val="1200"/>
              </a:spcBef>
              <a:spcAft>
                <a:spcPts val="800"/>
              </a:spcAft>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lnSpc>
                <a:spcPct val="115000"/>
              </a:lnSpc>
              <a:spcBef>
                <a:spcPts val="1200"/>
              </a:spcBef>
              <a:spcAft>
                <a:spcPts val="800"/>
              </a:spcAft>
              <a:buFont typeface="Arial" panose="020B0604020202020204" pitchFamily="34" charset="0"/>
              <a:buChar char="•"/>
            </a:pPr>
            <a:r>
              <a:rPr lang="en-CA" sz="1800" dirty="0" err="1">
                <a:effectLst/>
                <a:latin typeface="Times New Roman" panose="02020603050405020304" pitchFamily="18" charset="0"/>
                <a:ea typeface="Times New Roman" panose="02020603050405020304" pitchFamily="18" charset="0"/>
              </a:rPr>
              <a:t>Whitefeather</a:t>
            </a:r>
            <a:r>
              <a:rPr lang="en-CA" sz="1800" dirty="0">
                <a:effectLst/>
                <a:latin typeface="Times New Roman" panose="02020603050405020304" pitchFamily="18" charset="0"/>
                <a:ea typeface="Times New Roman" panose="02020603050405020304" pitchFamily="18" charset="0"/>
              </a:rPr>
              <a:t> Forest Management Corporation. (n.d.). </a:t>
            </a:r>
            <a:r>
              <a:rPr lang="en-CA" sz="1800" dirty="0" err="1">
                <a:effectLst/>
                <a:latin typeface="Times New Roman" panose="02020603050405020304" pitchFamily="18" charset="0"/>
                <a:ea typeface="Times New Roman" panose="02020603050405020304" pitchFamily="18" charset="0"/>
              </a:rPr>
              <a:t>Whitefeather</a:t>
            </a:r>
            <a:r>
              <a:rPr lang="en-CA" sz="1800" dirty="0">
                <a:effectLst/>
                <a:latin typeface="Times New Roman" panose="02020603050405020304" pitchFamily="18" charset="0"/>
                <a:ea typeface="Times New Roman" panose="02020603050405020304" pitchFamily="18" charset="0"/>
              </a:rPr>
              <a:t> Forest Initiative. Retrieved April 3,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14"/>
              </a:rPr>
              <a:t>https://www.whitefeatherforest.ca/</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endParaRPr lang="en-CA" sz="1800" dirty="0">
              <a:solidFill>
                <a:srgbClr val="000000"/>
              </a:solidFill>
              <a:effectLst/>
              <a:latin typeface="Times New Roman" panose="02020603050405020304" pitchFamily="18" charset="0"/>
              <a:ea typeface="Calibri Light" panose="020F0302020204030204" pitchFamily="34" charset="0"/>
            </a:endParaRPr>
          </a:p>
          <a:p>
            <a:pPr marL="285750" indent="-285750" fontAlgn="base">
              <a:lnSpc>
                <a:spcPct val="115000"/>
              </a:lnSpc>
              <a:spcBef>
                <a:spcPts val="1200"/>
              </a:spcBef>
              <a:spcAft>
                <a:spcPts val="1000"/>
              </a:spcAft>
              <a:buFont typeface="Arial" panose="020B0604020202020204" pitchFamily="34" charset="0"/>
              <a:buChar char="•"/>
            </a:pPr>
            <a:r>
              <a:rPr lang="en-CA" sz="1800" dirty="0" err="1">
                <a:solidFill>
                  <a:srgbClr val="000000"/>
                </a:solidFill>
                <a:effectLst/>
                <a:latin typeface="Times New Roman" panose="02020603050405020304" pitchFamily="18" charset="0"/>
                <a:ea typeface="Calibri Light" panose="020F0302020204030204" pitchFamily="34" charset="0"/>
              </a:rPr>
              <a:t>Wincrief</a:t>
            </a:r>
            <a:r>
              <a:rPr lang="en-CA" sz="1800" dirty="0">
                <a:solidFill>
                  <a:srgbClr val="000000"/>
                </a:solidFill>
                <a:effectLst/>
                <a:latin typeface="Times New Roman" panose="02020603050405020304" pitchFamily="18" charset="0"/>
                <a:ea typeface="Calibri Light" panose="020F0302020204030204" pitchFamily="34" charset="0"/>
              </a:rPr>
              <a:t> Forestry Products. (n.d.). </a:t>
            </a:r>
            <a:r>
              <a:rPr lang="en-CA" sz="1800" i="1" dirty="0" err="1">
                <a:solidFill>
                  <a:srgbClr val="000000"/>
                </a:solidFill>
                <a:effectLst/>
                <a:latin typeface="Times New Roman" panose="02020603050405020304" pitchFamily="18" charset="0"/>
                <a:ea typeface="Calibri Light" panose="020F0302020204030204" pitchFamily="34" charset="0"/>
              </a:rPr>
              <a:t>Wincrief</a:t>
            </a:r>
            <a:r>
              <a:rPr lang="en-CA" sz="1800" i="1" dirty="0">
                <a:solidFill>
                  <a:srgbClr val="000000"/>
                </a:solidFill>
                <a:effectLst/>
                <a:latin typeface="Times New Roman" panose="02020603050405020304" pitchFamily="18" charset="0"/>
                <a:ea typeface="Calibri Light" panose="020F0302020204030204" pitchFamily="34" charset="0"/>
              </a:rPr>
              <a:t> Forestry Products L.P.</a:t>
            </a:r>
            <a:r>
              <a:rPr lang="en-CA" sz="1800" dirty="0">
                <a:solidFill>
                  <a:srgbClr val="000000"/>
                </a:solidFill>
                <a:effectLst/>
                <a:latin typeface="Times New Roman" panose="02020603050405020304" pitchFamily="18" charset="0"/>
                <a:ea typeface="Calibri Light" panose="020F0302020204030204" pitchFamily="34" charset="0"/>
              </a:rPr>
              <a:t> Retrieved April 6, 2022, from </a:t>
            </a:r>
            <a:r>
              <a:rPr lang="en-CA" sz="1800" u="sng" dirty="0">
                <a:solidFill>
                  <a:srgbClr val="1155CC"/>
                </a:solidFill>
                <a:effectLst/>
                <a:latin typeface="Times New Roman" panose="02020603050405020304" pitchFamily="18" charset="0"/>
                <a:ea typeface="Calibri Light" panose="020F0302020204030204" pitchFamily="34" charset="0"/>
                <a:hlinkClick r:id="rId15"/>
              </a:rPr>
              <a:t>https://www.facebook.com/Wincrief/</a:t>
            </a:r>
            <a:endParaRPr lang="en-CA"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25</a:t>
            </a:fld>
            <a:endParaRPr lang="en-CA"/>
          </a:p>
        </p:txBody>
      </p:sp>
    </p:spTree>
    <p:extLst>
      <p:ext uri="{BB962C8B-B14F-4D97-AF65-F5344CB8AC3E}">
        <p14:creationId xmlns:p14="http://schemas.microsoft.com/office/powerpoint/2010/main" val="2821058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26: New Directions for Sustainable Forest Products</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100" b="1" dirty="0">
                <a:effectLst/>
                <a:latin typeface="Times New Roman" panose="02020603050405020304" pitchFamily="18" charset="0"/>
                <a:ea typeface="Yu Mincho" panose="02020400000000000000" pitchFamily="18" charset="-128"/>
              </a:rPr>
              <a:t>Benefits of Building with Wood</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Renewable and abundant (</a:t>
            </a:r>
            <a:r>
              <a:rPr lang="en-CA" sz="1100" dirty="0">
                <a:solidFill>
                  <a:srgbClr val="000000"/>
                </a:solidFill>
                <a:effectLst/>
                <a:latin typeface="Times New Roman" panose="02020603050405020304" pitchFamily="18" charset="0"/>
                <a:ea typeface="Calibri" panose="020F0502020204030204" pitchFamily="34" charset="0"/>
              </a:rPr>
              <a:t>Forest Products Laboratory, 2021</a:t>
            </a:r>
            <a:r>
              <a:rPr lang="en-CA" sz="1100" dirty="0">
                <a:effectLst/>
                <a:latin typeface="Times New Roman" panose="02020603050405020304" pitchFamily="18" charset="0"/>
                <a:ea typeface="Calibri" panose="020F0502020204030204" pitchFamily="34" charset="0"/>
              </a:rPr>
              <a:t>)</a:t>
            </a:r>
          </a:p>
          <a:p>
            <a:pPr marL="342900" lvl="0" indent="-342900">
              <a:lnSpc>
                <a:spcPct val="115000"/>
              </a:lnSpc>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Low embodied carbon and energy (</a:t>
            </a:r>
            <a:r>
              <a:rPr lang="en-CA" sz="1100" dirty="0">
                <a:solidFill>
                  <a:srgbClr val="000000"/>
                </a:solidFill>
                <a:effectLst/>
                <a:latin typeface="Times New Roman" panose="02020603050405020304" pitchFamily="18" charset="0"/>
                <a:ea typeface="Calibri" panose="020F0502020204030204" pitchFamily="34" charset="0"/>
              </a:rPr>
              <a:t>Forest Products Laboratory, 2021</a:t>
            </a:r>
            <a:r>
              <a:rPr lang="en-CA" sz="1100" dirty="0">
                <a:effectLst/>
                <a:latin typeface="Times New Roman" panose="02020603050405020304" pitchFamily="18" charset="0"/>
                <a:ea typeface="Calibri" panose="020F0502020204030204" pitchFamily="34" charset="0"/>
              </a:rPr>
              <a:t>):</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Decarbonizing the buildings and construction centre is key to reduce emissions and meet climate targets (</a:t>
            </a:r>
            <a:r>
              <a:rPr lang="en-CA" sz="1100" dirty="0">
                <a:solidFill>
                  <a:srgbClr val="000000"/>
                </a:solidFill>
                <a:effectLst/>
                <a:latin typeface="Times New Roman" panose="02020603050405020304" pitchFamily="18" charset="0"/>
                <a:ea typeface="Calibri" panose="020F0502020204030204" pitchFamily="34" charset="0"/>
              </a:rPr>
              <a:t>Global Alliance for Buildings and Construction, International Energy Agency and the United Nations Environment Programme, 2019</a:t>
            </a:r>
            <a:r>
              <a:rPr lang="en-CA" sz="1100" dirty="0">
                <a:effectLst/>
                <a:latin typeface="Times New Roman" panose="02020603050405020304" pitchFamily="18" charset="0"/>
                <a:ea typeface="Calibri" panose="020F0502020204030204" pitchFamily="34" charset="0"/>
              </a:rPr>
              <a:t>).</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As climate change is increasingly recognized as a significant threat, cities such as Toronto are pursuing ambitious climate strategies (</a:t>
            </a:r>
            <a:r>
              <a:rPr lang="en-CA" sz="1100" dirty="0">
                <a:solidFill>
                  <a:srgbClr val="000000"/>
                </a:solidFill>
                <a:effectLst/>
                <a:latin typeface="Times New Roman" panose="02020603050405020304" pitchFamily="18" charset="0"/>
                <a:ea typeface="Calibri" panose="020F0502020204030204" pitchFamily="34" charset="0"/>
              </a:rPr>
              <a:t>City of Toronto, 2021</a:t>
            </a:r>
            <a:r>
              <a:rPr lang="en-CA" sz="1100" dirty="0">
                <a:effectLst/>
                <a:latin typeface="Times New Roman" panose="02020603050405020304" pitchFamily="18" charset="0"/>
                <a:ea typeface="Calibri" panose="020F0502020204030204" pitchFamily="34" charset="0"/>
              </a:rPr>
              <a:t>); this strategy include examining the benefits of using low-carbon construction materials such as wood.</a:t>
            </a: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Visually appealing and enhanced wellbeing: </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The variety of grain patterns and colours of wood, along with the ability to enhance it using stains, varnishes, and other finishes makes it a visually appealing building material (</a:t>
            </a:r>
            <a:r>
              <a:rPr lang="en-CA" sz="1100" dirty="0">
                <a:solidFill>
                  <a:srgbClr val="000000"/>
                </a:solidFill>
                <a:effectLst/>
                <a:latin typeface="Times New Roman" panose="02020603050405020304" pitchFamily="18" charset="0"/>
                <a:ea typeface="Calibri" panose="020F0502020204030204" pitchFamily="34" charset="0"/>
              </a:rPr>
              <a:t>Forest Products Laboratory, 2021</a:t>
            </a:r>
            <a:r>
              <a:rPr lang="en-CA" sz="1100" dirty="0">
                <a:effectLst/>
                <a:latin typeface="Times New Roman" panose="02020603050405020304" pitchFamily="18" charset="0"/>
                <a:ea typeface="Calibri" panose="020F0502020204030204" pitchFamily="34" charset="0"/>
              </a:rPr>
              <a:t>).</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Being surrounded by natural elements like wood can provide wellness benefits such as stress reduction (Augustin &amp; Fell, 2015).</a:t>
            </a: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Strong, durable, and resilient:</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Wood has a high strength to weight ratio and is highly durable (</a:t>
            </a:r>
            <a:r>
              <a:rPr lang="en-CA" sz="1100" dirty="0">
                <a:solidFill>
                  <a:srgbClr val="000000"/>
                </a:solidFill>
                <a:effectLst/>
                <a:latin typeface="Times New Roman" panose="02020603050405020304" pitchFamily="18" charset="0"/>
                <a:ea typeface="Calibri" panose="020F0502020204030204" pitchFamily="34" charset="0"/>
              </a:rPr>
              <a:t>Forest Products Laboratory, 2021</a:t>
            </a:r>
            <a:r>
              <a:rPr lang="en-CA" sz="1100" dirty="0">
                <a:effectLst/>
                <a:latin typeface="Times New Roman" panose="02020603050405020304" pitchFamily="18" charset="0"/>
                <a:ea typeface="Calibri" panose="020F0502020204030204" pitchFamily="34" charset="0"/>
              </a:rPr>
              <a:t>).</a:t>
            </a: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Faster to build and often cost-effective:</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Wood buildings can be prefabricated (components are built off-site in factors and assembled on-site) which can save time and money, but more research and development and support for the prefabrication industry is needed (Forestry Innovation Investment, n.d.; </a:t>
            </a:r>
            <a:r>
              <a:rPr lang="en-CA" sz="1100" dirty="0" err="1">
                <a:effectLst/>
                <a:latin typeface="Times New Roman" panose="02020603050405020304" pitchFamily="18" charset="0"/>
                <a:ea typeface="Calibri" panose="020F0502020204030204" pitchFamily="34" charset="0"/>
              </a:rPr>
              <a:t>Kuan</a:t>
            </a:r>
            <a:r>
              <a:rPr lang="en-CA" sz="1100" dirty="0">
                <a:effectLst/>
                <a:latin typeface="Times New Roman" panose="02020603050405020304" pitchFamily="18" charset="0"/>
                <a:ea typeface="Calibri" panose="020F0502020204030204" pitchFamily="34" charset="0"/>
              </a:rPr>
              <a:t> &amp; Kaustinen, 2016).</a:t>
            </a: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Biodegradable and recyclable:</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A study on the feasibility of recycling and reusing building materials such as wood from single-family homes in Metro Vancouver explores the opportunities and challenges of doing so (Forrest, 2021). </a:t>
            </a:r>
          </a:p>
          <a:p>
            <a:pPr marL="742950" lvl="1" indent="-285750">
              <a:lnSpc>
                <a:spcPct val="115000"/>
              </a:lnSpc>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There is potential for wood to be a highly sustainable building material, but issues related to its reuse and recyclability need to addressed (Kaye, 2012).</a:t>
            </a:r>
          </a:p>
          <a:p>
            <a:pPr marL="742950" lvl="1" indent="-285750">
              <a:lnSpc>
                <a:spcPct val="115000"/>
              </a:lnSpc>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marL="285750" lvl="0" indent="-285750">
              <a:lnSpc>
                <a:spcPct val="115000"/>
              </a:lnSpc>
              <a:spcAft>
                <a:spcPts val="800"/>
              </a:spcAft>
              <a:buFont typeface="Arial" panose="020B0604020202020204" pitchFamily="34" charset="0"/>
              <a:buChar char="•"/>
            </a:pPr>
            <a:r>
              <a:rPr lang="en-CA" sz="1800" dirty="0" err="1">
                <a:effectLst/>
                <a:latin typeface="Times New Roman" panose="02020603050405020304" pitchFamily="18" charset="0"/>
                <a:ea typeface="Calibri" panose="020F0502020204030204" pitchFamily="34" charset="0"/>
              </a:rPr>
              <a:t>FPInnovations</a:t>
            </a:r>
            <a:r>
              <a:rPr lang="en-CA" sz="1800" dirty="0">
                <a:effectLst/>
                <a:latin typeface="Times New Roman" panose="02020603050405020304" pitchFamily="18" charset="0"/>
                <a:ea typeface="Calibri" panose="020F0502020204030204" pitchFamily="34" charset="0"/>
              </a:rPr>
              <a:t> is a group that specializes in “the creation of solutions that accelerate the growth of the Canadian forest sector” (</a:t>
            </a:r>
            <a:r>
              <a:rPr lang="en-CA" sz="1800" dirty="0" err="1">
                <a:effectLst/>
                <a:latin typeface="Times New Roman" panose="02020603050405020304" pitchFamily="18" charset="0"/>
                <a:ea typeface="Calibri" panose="020F0502020204030204" pitchFamily="34" charset="0"/>
              </a:rPr>
              <a:t>FPInnovations</a:t>
            </a:r>
            <a:r>
              <a:rPr lang="en-CA" sz="1800" dirty="0">
                <a:effectLst/>
                <a:latin typeface="Times New Roman" panose="02020603050405020304" pitchFamily="18" charset="0"/>
                <a:ea typeface="Calibri" panose="020F0502020204030204" pitchFamily="34" charset="0"/>
              </a:rPr>
              <a:t>, n.d.). </a:t>
            </a:r>
          </a:p>
          <a:p>
            <a:pPr marL="285750" lvl="0" indent="-285750">
              <a:lnSpc>
                <a:spcPct val="115000"/>
              </a:lnSpc>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Slide 26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Augustin, S. &amp; Fell, D. (2015). </a:t>
            </a:r>
            <a:r>
              <a:rPr lang="en-CA" sz="1100" i="1" dirty="0">
                <a:solidFill>
                  <a:srgbClr val="000000"/>
                </a:solidFill>
                <a:effectLst/>
                <a:latin typeface="Times New Roman" panose="02020603050405020304" pitchFamily="18" charset="0"/>
                <a:ea typeface="Calibri Light" panose="020F0302020204030204" pitchFamily="34" charset="0"/>
              </a:rPr>
              <a:t>Wood as a Restorative Material in Healthcare Environments</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dirty="0" err="1">
                <a:solidFill>
                  <a:srgbClr val="000000"/>
                </a:solidFill>
                <a:effectLst/>
                <a:latin typeface="Times New Roman" panose="02020603050405020304" pitchFamily="18" charset="0"/>
                <a:ea typeface="Calibri" panose="020F0502020204030204" pitchFamily="34" charset="0"/>
              </a:rPr>
              <a:t>FPInnovations</a:t>
            </a:r>
            <a:r>
              <a:rPr lang="en-CA" sz="1100" dirty="0">
                <a:solidFill>
                  <a:srgbClr val="000000"/>
                </a:solidFill>
                <a:effectLst/>
                <a:latin typeface="Times New Roman" panose="02020603050405020304" pitchFamily="18" charset="0"/>
                <a:ea typeface="Calibri" panose="020F0502020204030204" pitchFamily="34" charset="0"/>
              </a:rPr>
              <a:t>. </a:t>
            </a:r>
            <a:r>
              <a:rPr lang="en-CA" sz="1100" u="sng" dirty="0">
                <a:solidFill>
                  <a:srgbClr val="0000FF"/>
                </a:solidFill>
                <a:effectLst/>
                <a:latin typeface="Times New Roman" panose="02020603050405020304" pitchFamily="18" charset="0"/>
                <a:ea typeface="Calibri" panose="020F0502020204030204" pitchFamily="34" charset="0"/>
                <a:hlinkClick r:id="rId3"/>
              </a:rPr>
              <a:t>https://www.glass.org/sites/default/files/2020-09/wood_as_a_restorative_material.pdf</a:t>
            </a:r>
            <a:r>
              <a:rPr lang="en-CA" sz="1100" dirty="0">
                <a:solidFill>
                  <a:srgbClr val="000000"/>
                </a:solidFill>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City of Toronto. (2021). </a:t>
            </a:r>
            <a:r>
              <a:rPr lang="en-CA" sz="1100" i="1" dirty="0" err="1">
                <a:solidFill>
                  <a:srgbClr val="000000"/>
                </a:solidFill>
                <a:effectLst/>
                <a:latin typeface="Times New Roman" panose="02020603050405020304" pitchFamily="18" charset="0"/>
                <a:ea typeface="Calibri Light" panose="020F0302020204030204" pitchFamily="34" charset="0"/>
              </a:rPr>
              <a:t>TransformTO</a:t>
            </a:r>
            <a:r>
              <a:rPr lang="en-CA" sz="1100" i="1" dirty="0">
                <a:solidFill>
                  <a:srgbClr val="000000"/>
                </a:solidFill>
                <a:effectLst/>
                <a:latin typeface="Times New Roman" panose="02020603050405020304" pitchFamily="18" charset="0"/>
                <a:ea typeface="Calibri Light" panose="020F0302020204030204" pitchFamily="34" charset="0"/>
              </a:rPr>
              <a:t> Net Zero Strategy: A climate action pathway to 2030 and beyond</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https://www.toronto.ca/services-payments/water-environment/environmentally-friendly-city-initiatives/transformto/</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Forest Products Laboratory. (2021). </a:t>
            </a:r>
            <a:r>
              <a:rPr lang="en-CA" sz="1100" i="1" dirty="0">
                <a:solidFill>
                  <a:srgbClr val="000000"/>
                </a:solidFill>
                <a:effectLst/>
                <a:latin typeface="Times New Roman" panose="02020603050405020304" pitchFamily="18" charset="0"/>
                <a:ea typeface="Calibri Light" panose="020F0302020204030204" pitchFamily="34" charset="0"/>
              </a:rPr>
              <a:t>Wood handbook – wood as an engineered material</a:t>
            </a:r>
            <a:r>
              <a:rPr lang="en-CA" sz="1100" dirty="0">
                <a:solidFill>
                  <a:srgbClr val="000000"/>
                </a:solidFill>
                <a:effectLst/>
                <a:latin typeface="Times New Roman" panose="02020603050405020304" pitchFamily="18" charset="0"/>
                <a:ea typeface="Calibri Light" panose="020F0302020204030204" pitchFamily="34" charset="0"/>
              </a:rPr>
              <a:t>. United States Department of Agriculture Forest Service. </a:t>
            </a:r>
            <a:r>
              <a:rPr lang="en-CA" sz="1100" u="sng" dirty="0">
                <a:solidFill>
                  <a:srgbClr val="0000FF"/>
                </a:solidFill>
                <a:effectLst/>
                <a:latin typeface="Times New Roman" panose="02020603050405020304" pitchFamily="18" charset="0"/>
                <a:ea typeface="Calibri Light" panose="020F0302020204030204" pitchFamily="34" charset="0"/>
                <a:hlinkClick r:id="rId5"/>
              </a:rPr>
              <a:t>https://www.fpl.fs.fed.us/documnts/fplgtr/fplgtr282/fpl_gtr282.pdf</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Forestry Innovation Investment. (n.d.). </a:t>
            </a:r>
            <a:r>
              <a:rPr lang="en-CA" sz="1100" i="1" dirty="0">
                <a:effectLst/>
                <a:latin typeface="Times New Roman" panose="02020603050405020304" pitchFamily="18" charset="0"/>
                <a:ea typeface="Calibri Light" panose="020F0302020204030204" pitchFamily="34" charset="0"/>
              </a:rPr>
              <a:t>Prefabricated wood building systems</a:t>
            </a:r>
            <a:r>
              <a:rPr lang="en-CA" sz="1100" dirty="0">
                <a:effectLst/>
                <a:latin typeface="Times New Roman" panose="02020603050405020304" pitchFamily="18" charset="0"/>
                <a:ea typeface="Calibri Light" panose="020F0302020204030204" pitchFamily="34" charset="0"/>
              </a:rPr>
              <a:t>. </a:t>
            </a:r>
            <a:r>
              <a:rPr lang="en-CA" sz="1100" dirty="0" err="1">
                <a:effectLst/>
                <a:latin typeface="Times New Roman" panose="02020603050405020304" pitchFamily="18" charset="0"/>
                <a:ea typeface="Calibri Light" panose="020F0302020204030204" pitchFamily="34" charset="0"/>
              </a:rPr>
              <a:t>NaturallyWood</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https://www.naturallywood.com/topics/prefabrication/</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Forrest, J. (2021). The feasibility of recycling and reusing building materials found in single-family homes built after 1970 in Metro Vancouver. University of British Columbia. https://sustain.ubc.ca/sites/default/files/2021-010_Feasibility%20of%20recycling%20and%20reusing_Forrest.pdf.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marR="0" lvl="0" indent="-171450" algn="l" defTabSz="914400" rtl="0" eaLnBrk="1" fontAlgn="base" latinLnBrk="0" hangingPunct="1">
              <a:lnSpc>
                <a:spcPct val="107000"/>
              </a:lnSpc>
              <a:spcBef>
                <a:spcPts val="1200"/>
              </a:spcBef>
              <a:spcAft>
                <a:spcPts val="800"/>
              </a:spcAft>
              <a:buClrTx/>
              <a:buSzTx/>
              <a:buFont typeface="Arial" panose="020B0604020202020204" pitchFamily="34" charset="0"/>
              <a:buChar char="•"/>
              <a:tabLst/>
              <a:defRPr/>
            </a:pPr>
            <a:r>
              <a:rPr lang="en-CA" sz="1800" dirty="0" err="1">
                <a:effectLst/>
                <a:latin typeface="Times New Roman" panose="02020603050405020304" pitchFamily="18" charset="0"/>
                <a:ea typeface="Times New Roman" panose="02020603050405020304" pitchFamily="18" charset="0"/>
              </a:rPr>
              <a:t>FPInnovations</a:t>
            </a:r>
            <a:r>
              <a:rPr lang="en-CA" sz="1800" dirty="0">
                <a:effectLst/>
                <a:latin typeface="Times New Roman" panose="02020603050405020304" pitchFamily="18" charset="0"/>
                <a:ea typeface="Times New Roman" panose="02020603050405020304" pitchFamily="18" charset="0"/>
              </a:rPr>
              <a:t>. (n.d.). </a:t>
            </a:r>
            <a:r>
              <a:rPr lang="en-CA" sz="1800" i="1" dirty="0">
                <a:effectLst/>
                <a:latin typeface="Times New Roman" panose="02020603050405020304" pitchFamily="18" charset="0"/>
                <a:ea typeface="Times New Roman" panose="02020603050405020304" pitchFamily="18" charset="0"/>
              </a:rPr>
              <a:t>Home - </a:t>
            </a:r>
            <a:r>
              <a:rPr lang="en-CA" sz="1800" i="1" dirty="0" err="1">
                <a:effectLst/>
                <a:latin typeface="Times New Roman" panose="02020603050405020304" pitchFamily="18" charset="0"/>
                <a:ea typeface="Times New Roman" panose="02020603050405020304" pitchFamily="18" charset="0"/>
              </a:rPr>
              <a:t>FPInnovations</a:t>
            </a:r>
            <a:r>
              <a:rPr lang="en-CA" sz="1800" dirty="0">
                <a:effectLst/>
                <a:latin typeface="Times New Roman" panose="02020603050405020304" pitchFamily="18" charset="0"/>
                <a:ea typeface="Times New Roman" panose="02020603050405020304" pitchFamily="18" charset="0"/>
              </a:rPr>
              <a:t>. Retrieved July 28,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7"/>
              </a:rPr>
              <a:t>https://web.fpinnovations.ca/</a:t>
            </a: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Global Alliance for Buildings and Construction, International Energy Agency and the United Nations Environment Programme. (2019). </a:t>
            </a:r>
            <a:r>
              <a:rPr lang="en-CA" sz="1100" i="1" dirty="0">
                <a:solidFill>
                  <a:srgbClr val="000000"/>
                </a:solidFill>
                <a:effectLst/>
                <a:latin typeface="Times New Roman" panose="02020603050405020304" pitchFamily="18" charset="0"/>
                <a:ea typeface="Calibri Light" panose="020F0302020204030204" pitchFamily="34" charset="0"/>
              </a:rPr>
              <a:t>2019 global status report for buildings and construction: Towards a zero-emission, efficient and resilient buildings and construction sector</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8"/>
              </a:rPr>
              <a:t>https://www.worldgbc.org/sites/default/files/2019%20Global%20Status%20Report%20for%20Buildings%20and%20Construction.pdf</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Kaye, L. (2012, July 24). Recycled wood: the truly green key to a sustainable built environment. </a:t>
            </a:r>
            <a:r>
              <a:rPr lang="en-CA" sz="1100" i="1" dirty="0">
                <a:solidFill>
                  <a:srgbClr val="000000"/>
                </a:solidFill>
                <a:effectLst/>
                <a:latin typeface="Times New Roman" panose="02020603050405020304" pitchFamily="18" charset="0"/>
                <a:ea typeface="Calibri Light" panose="020F0302020204030204" pitchFamily="34" charset="0"/>
              </a:rPr>
              <a:t>The Guardian</a:t>
            </a:r>
            <a:r>
              <a:rPr lang="en-CA" sz="1100" dirty="0">
                <a:solidFill>
                  <a:srgbClr val="000000"/>
                </a:solidFill>
                <a:effectLst/>
                <a:latin typeface="Times New Roman" panose="02020603050405020304" pitchFamily="18" charset="0"/>
                <a:ea typeface="Calibri Light" panose="020F0302020204030204" pitchFamily="34" charset="0"/>
              </a:rPr>
              <a:t>. https://www.theguardian.com/sustainable-business/recycled-wood-green-sustainable-built-environment.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r>
              <a:rPr lang="en-CA" sz="1100" dirty="0" err="1">
                <a:effectLst/>
                <a:latin typeface="Times New Roman" panose="02020603050405020304" pitchFamily="18" charset="0"/>
                <a:ea typeface="Calibri Light" panose="020F0302020204030204" pitchFamily="34" charset="0"/>
              </a:rPr>
              <a:t>Kuan</a:t>
            </a:r>
            <a:r>
              <a:rPr lang="en-CA" sz="1100" dirty="0">
                <a:effectLst/>
                <a:latin typeface="Times New Roman" panose="02020603050405020304" pitchFamily="18" charset="0"/>
                <a:ea typeface="Calibri Light" panose="020F0302020204030204" pitchFamily="34" charset="0"/>
              </a:rPr>
              <a:t>, S. &amp; Kaustinen, M. (2016). </a:t>
            </a:r>
            <a:r>
              <a:rPr lang="en-CA" sz="1100" i="1" dirty="0">
                <a:effectLst/>
                <a:latin typeface="Times New Roman" panose="02020603050405020304" pitchFamily="18" charset="0"/>
                <a:ea typeface="Calibri Light" panose="020F0302020204030204" pitchFamily="34" charset="0"/>
              </a:rPr>
              <a:t>What is holding back the expanded use of prefabricated wood building systems?</a:t>
            </a:r>
            <a:r>
              <a:rPr lang="en-CA" sz="1100" dirty="0">
                <a:effectLst/>
                <a:latin typeface="Times New Roman" panose="02020603050405020304" pitchFamily="18" charset="0"/>
                <a:ea typeface="Calibri Light" panose="020F0302020204030204" pitchFamily="34" charset="0"/>
              </a:rPr>
              <a:t> FP Innovations. </a:t>
            </a:r>
            <a:r>
              <a:rPr lang="en-CA" sz="1100" u="sng" dirty="0">
                <a:solidFill>
                  <a:srgbClr val="0000FF"/>
                </a:solidFill>
                <a:effectLst/>
                <a:latin typeface="Times New Roman" panose="02020603050405020304" pitchFamily="18" charset="0"/>
                <a:ea typeface="Calibri Light" panose="020F0302020204030204" pitchFamily="34" charset="0"/>
                <a:hlinkClick r:id="rId9"/>
              </a:rPr>
              <a:t>https://library.fpinnovations.ca/en/permalink/fpipub5807</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26</a:t>
            </a:fld>
            <a:endParaRPr lang="en-CA"/>
          </a:p>
        </p:txBody>
      </p:sp>
    </p:spTree>
    <p:extLst>
      <p:ext uri="{BB962C8B-B14F-4D97-AF65-F5344CB8AC3E}">
        <p14:creationId xmlns:p14="http://schemas.microsoft.com/office/powerpoint/2010/main" val="993154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27: Life-Cycle Assessment (LCA) Comparing Wood, Concrete, and Steel</a:t>
            </a:r>
            <a:r>
              <a:rPr lang="en-CA" sz="800" b="0" dirty="0">
                <a:effectLst/>
                <a:latin typeface="Times New Roman" panose="02020603050405020304" pitchFamily="18" charset="0"/>
                <a:ea typeface="Calibri" panose="020F0502020204030204" pitchFamily="34" charset="0"/>
              </a:rPr>
              <a:t> </a:t>
            </a:r>
            <a:endParaRPr lang="en-CA" sz="1400" b="1" dirty="0">
              <a:effectLst/>
              <a:latin typeface="Times New Roman" panose="02020603050405020304" pitchFamily="18" charset="0"/>
              <a:ea typeface="Yu Gothic Light" panose="020B0300000000000000" pitchFamily="34" charset="-128"/>
            </a:endParaRP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Life Cycle Assessment is a method to assess the total energy inputs for a product from creation (cradle) to disposal (grave). (Glover et al., 2002).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One literature and meta-analysis article concluded that by substituting conventional building materials like steel and concrete with mass timber reduced construction phase emissions by 69% on average (Himes &amp; Busby., 2020).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 building sector accounts for a large portion of greenhouse gas emissions globally. In 2008, this figure was 12% in Canada, but this figure does not reflect other processes involved in construction, like transportation and manufacturing. Examining embodied carbon includes all processes involved in creating greenhouse gas emissions when constructing buildings (Toronto &amp; </a:t>
            </a:r>
            <a:r>
              <a:rPr lang="en-CA" sz="1100" dirty="0" err="1">
                <a:effectLst/>
                <a:latin typeface="Times New Roman" panose="02020603050405020304" pitchFamily="18" charset="0"/>
                <a:ea typeface="Calibri" panose="020F0502020204030204" pitchFamily="34" charset="0"/>
              </a:rPr>
              <a:t>Dulmage</a:t>
            </a:r>
            <a:r>
              <a:rPr lang="en-CA" sz="1100" dirty="0">
                <a:effectLst/>
                <a:latin typeface="Times New Roman" panose="02020603050405020304" pitchFamily="18" charset="0"/>
                <a:ea typeface="Calibri" panose="020F0502020204030204" pitchFamily="34" charset="0"/>
              </a:rPr>
              <a:t>., 2018).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The study by </a:t>
            </a:r>
            <a:r>
              <a:rPr lang="en-CA" sz="1100" dirty="0" err="1">
                <a:effectLst/>
                <a:latin typeface="Times New Roman" panose="02020603050405020304" pitchFamily="18" charset="0"/>
                <a:ea typeface="Calibri" panose="020F0502020204030204" pitchFamily="34" charset="0"/>
              </a:rPr>
              <a:t>Pajchrowski</a:t>
            </a:r>
            <a:r>
              <a:rPr lang="en-CA" sz="1100" dirty="0">
                <a:effectLst/>
                <a:latin typeface="Times New Roman" panose="02020603050405020304" pitchFamily="18" charset="0"/>
                <a:ea typeface="Calibri" panose="020F0502020204030204" pitchFamily="34" charset="0"/>
              </a:rPr>
              <a:t> et al., (2014), is a good example of the life cycle assessment of buildings (</a:t>
            </a:r>
            <a:r>
              <a:rPr lang="en-CA" sz="1100" dirty="0" err="1">
                <a:effectLst/>
                <a:latin typeface="Times New Roman" panose="02020603050405020304" pitchFamily="18" charset="0"/>
                <a:ea typeface="Calibri" panose="020F0502020204030204" pitchFamily="34" charset="0"/>
              </a:rPr>
              <a:t>Pajchrowski</a:t>
            </a:r>
            <a:r>
              <a:rPr lang="en-CA" sz="1100" dirty="0">
                <a:effectLst/>
                <a:latin typeface="Times New Roman" panose="02020603050405020304" pitchFamily="18" charset="0"/>
                <a:ea typeface="Calibri" panose="020F0502020204030204" pitchFamily="34" charset="0"/>
              </a:rPr>
              <a:t> et al., 2014).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One report by the International Institute for Sustainable Development published a report outlining some limitations of LCA studies. While they are the best tool that is currently available to assess the environmental impact of certain processes, there should be awareness about its limitations (</a:t>
            </a:r>
            <a:r>
              <a:rPr lang="en-CA" sz="1100" dirty="0" err="1">
                <a:effectLst/>
                <a:latin typeface="Times New Roman" panose="02020603050405020304" pitchFamily="18" charset="0"/>
                <a:ea typeface="Calibri" panose="020F0502020204030204" pitchFamily="34" charset="0"/>
              </a:rPr>
              <a:t>Stiebert</a:t>
            </a:r>
            <a:r>
              <a:rPr lang="en-CA" sz="1100" dirty="0">
                <a:effectLst/>
                <a:latin typeface="Times New Roman" panose="02020603050405020304" pitchFamily="18" charset="0"/>
                <a:ea typeface="Calibri" panose="020F0502020204030204" pitchFamily="34" charset="0"/>
              </a:rPr>
              <a:t> et al., 2019).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Some key findings of this report include:</a:t>
            </a:r>
          </a:p>
          <a:p>
            <a:pPr marL="742950" lvl="1" indent="-285750">
              <a:lnSpc>
                <a:spcPct val="107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Regional variability can affect life cycle emissions. Examples of these variabilities include differences among how countries produce steel and </a:t>
            </a:r>
            <a:r>
              <a:rPr lang="en-CA" sz="1100" dirty="0" err="1">
                <a:effectLst/>
                <a:latin typeface="Times New Roman" panose="02020603050405020304" pitchFamily="18" charset="0"/>
                <a:ea typeface="Calibri" panose="020F0502020204030204" pitchFamily="34" charset="0"/>
              </a:rPr>
              <a:t>concrete</a:t>
            </a:r>
            <a:r>
              <a:rPr lang="en-CA" sz="1800" dirty="0" err="1">
                <a:effectLst/>
                <a:latin typeface="Times New Roman" panose="02020603050405020304" pitchFamily="18" charset="0"/>
                <a:ea typeface="Calibri" panose="020F0502020204030204" pitchFamily="34" charset="0"/>
              </a:rPr>
              <a:t>For</a:t>
            </a:r>
            <a:r>
              <a:rPr lang="en-CA" sz="1800" dirty="0">
                <a:effectLst/>
                <a:latin typeface="Times New Roman" panose="02020603050405020304" pitchFamily="18" charset="0"/>
                <a:ea typeface="Calibri" panose="020F0502020204030204" pitchFamily="34" charset="0"/>
              </a:rPr>
              <a:t> example, Canada’s steel furnaces use recycled steel and renewable electricity and are therefore considered more efficient than steel mills using coal.</a:t>
            </a:r>
            <a:endParaRPr lang="en-CA" sz="1100" dirty="0">
              <a:effectLst/>
              <a:latin typeface="Times New Roman" panose="02020603050405020304" pitchFamily="18" charset="0"/>
              <a:ea typeface="Calibri" panose="020F0502020204030204" pitchFamily="34" charset="0"/>
            </a:endParaRPr>
          </a:p>
          <a:p>
            <a:pPr marL="742950" lvl="1" indent="-285750">
              <a:lnSpc>
                <a:spcPct val="107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Depending on how wood is sourced, the related GHG emissions can vary. </a:t>
            </a:r>
          </a:p>
          <a:p>
            <a:pPr marL="742950" lvl="1" indent="-285750">
              <a:lnSpc>
                <a:spcPct val="107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If construction materials are implemented efficiently, and plan for a long life, GHG impacts based on material choice are negligible. With this, there is no one size fits all approach, and material should be chosen on a case-by-case basis. </a:t>
            </a:r>
          </a:p>
          <a:p>
            <a:pPr marL="742950" lvl="1" indent="-285750">
              <a:lnSpc>
                <a:spcPct val="107000"/>
              </a:lnSpc>
              <a:spcAft>
                <a:spcPts val="800"/>
              </a:spcAft>
              <a:buFont typeface="Courier New" panose="02070309020205020404" pitchFamily="49" charset="0"/>
              <a:buChar char="o"/>
            </a:pPr>
            <a:r>
              <a:rPr lang="en-CA" sz="1100" dirty="0">
                <a:effectLst/>
                <a:latin typeface="Times New Roman" panose="02020603050405020304" pitchFamily="18" charset="0"/>
                <a:ea typeface="Calibri" panose="020F0502020204030204" pitchFamily="34" charset="0"/>
              </a:rPr>
              <a:t>Accounting for the embodied carbon of wood is complex as it is a biogenic carbon cycle. </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Ryan Zizzo, who is a professional engineer, and an Instructor at the Toronto Metropolitan University (formerly Ryerson University) is a contributor to the field of embodied carbon (Mantle Developments, n.d.)</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Another study found that the location of wood suppliers with reference to cross laminated timber manufacturing facilities affect the overall environmental impacts of mass timber (Chen, 2019).</a:t>
            </a:r>
          </a:p>
          <a:p>
            <a:pPr marL="342900" lvl="0" indent="-342900">
              <a:lnSpc>
                <a:spcPct val="107000"/>
              </a:lnSpc>
              <a:spcAft>
                <a:spcPts val="800"/>
              </a:spcAft>
              <a:buFont typeface="Symbol" panose="05050102010706020507" pitchFamily="18" charset="2"/>
              <a:buChar char=""/>
            </a:pPr>
            <a:endParaRPr lang="en-CA" sz="1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Kelly Alvarez Doran is an Adjunct Professor at the Daniels faculty of Architecture, Landscape, and Design at the University of Toronto. He also leads MASS Design Group’s London studio and is a subject matter expert in sustainability and regenerative design (</a:t>
            </a:r>
            <a:r>
              <a:rPr lang="en-CA" sz="1800" dirty="0">
                <a:effectLst/>
                <a:latin typeface="Times New Roman" panose="02020603050405020304" pitchFamily="18" charset="0"/>
                <a:ea typeface="Calibri" panose="020F0502020204030204" pitchFamily="34" charset="0"/>
              </a:rPr>
              <a:t>University of Toronto John H. Daniels Faculty of Architecture, L. and D., n.d.).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Slide 27 References:</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panose="020F0502020204030204" pitchFamily="34" charset="0"/>
              </a:rPr>
              <a:t>Chen, C. X., </a:t>
            </a:r>
            <a:r>
              <a:rPr lang="en-CA" sz="1100" dirty="0" err="1">
                <a:solidFill>
                  <a:srgbClr val="000000"/>
                </a:solidFill>
                <a:effectLst/>
                <a:latin typeface="Times New Roman" panose="02020603050405020304" pitchFamily="18" charset="0"/>
                <a:ea typeface="Calibri" panose="020F0502020204030204" pitchFamily="34" charset="0"/>
              </a:rPr>
              <a:t>Pierobon</a:t>
            </a:r>
            <a:r>
              <a:rPr lang="en-CA" sz="1100" dirty="0">
                <a:solidFill>
                  <a:srgbClr val="000000"/>
                </a:solidFill>
                <a:effectLst/>
                <a:latin typeface="Times New Roman" panose="02020603050405020304" pitchFamily="18" charset="0"/>
                <a:ea typeface="Calibri" panose="020F0502020204030204" pitchFamily="34" charset="0"/>
              </a:rPr>
              <a:t>, F., &amp; </a:t>
            </a:r>
            <a:r>
              <a:rPr lang="en-CA" sz="1100" dirty="0" err="1">
                <a:solidFill>
                  <a:srgbClr val="000000"/>
                </a:solidFill>
                <a:effectLst/>
                <a:latin typeface="Times New Roman" panose="02020603050405020304" pitchFamily="18" charset="0"/>
                <a:ea typeface="Calibri" panose="020F0502020204030204" pitchFamily="34" charset="0"/>
              </a:rPr>
              <a:t>Ganguly</a:t>
            </a:r>
            <a:r>
              <a:rPr lang="en-CA" sz="1100" dirty="0">
                <a:solidFill>
                  <a:srgbClr val="000000"/>
                </a:solidFill>
                <a:effectLst/>
                <a:latin typeface="Times New Roman" panose="02020603050405020304" pitchFamily="18" charset="0"/>
                <a:ea typeface="Calibri" panose="020F0502020204030204" pitchFamily="34" charset="0"/>
              </a:rPr>
              <a:t>, I. (2019). </a:t>
            </a:r>
            <a:r>
              <a:rPr lang="en-CA" sz="1100" dirty="0">
                <a:solidFill>
                  <a:srgbClr val="000000"/>
                </a:solidFill>
                <a:effectLst/>
                <a:latin typeface="Times New Roman" panose="02020603050405020304" pitchFamily="18" charset="0"/>
                <a:ea typeface="Calibri Light" panose="020F0302020204030204" pitchFamily="34" charset="0"/>
              </a:rPr>
              <a:t>Life Cycle Assessment (LCA) of Cross-Laminated Timber (CLT) produced in Western Washington: The role of logistics and wood species mix. </a:t>
            </a:r>
            <a:r>
              <a:rPr lang="en-CA" sz="1100" i="1" dirty="0">
                <a:solidFill>
                  <a:srgbClr val="000000"/>
                </a:solidFill>
                <a:effectLst/>
                <a:latin typeface="Times New Roman" panose="02020603050405020304" pitchFamily="18" charset="0"/>
                <a:ea typeface="Calibri Light" panose="020F0302020204030204" pitchFamily="34" charset="0"/>
              </a:rPr>
              <a:t>Sustainability (Switzerland)</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11</a:t>
            </a:r>
            <a:r>
              <a:rPr lang="en-CA" sz="1100" dirty="0">
                <a:solidFill>
                  <a:srgbClr val="000000"/>
                </a:solidFill>
                <a:effectLst/>
                <a:latin typeface="Times New Roman" panose="02020603050405020304" pitchFamily="18" charset="0"/>
                <a:ea typeface="Calibri Light" panose="020F0302020204030204" pitchFamily="34" charset="0"/>
              </a:rPr>
              <a:t>(5).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https://doi.org/10.3390/su11051278</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Glover, J., White, D. O., &amp; </a:t>
            </a:r>
            <a:r>
              <a:rPr lang="en-CA" sz="1100" dirty="0" err="1">
                <a:solidFill>
                  <a:srgbClr val="000000"/>
                </a:solidFill>
                <a:effectLst/>
                <a:latin typeface="Times New Roman" panose="02020603050405020304" pitchFamily="18" charset="0"/>
                <a:ea typeface="Calibri Light" panose="020F0302020204030204" pitchFamily="34" charset="0"/>
              </a:rPr>
              <a:t>Langrish</a:t>
            </a:r>
            <a:r>
              <a:rPr lang="en-CA" sz="1100" dirty="0">
                <a:solidFill>
                  <a:srgbClr val="000000"/>
                </a:solidFill>
                <a:effectLst/>
                <a:latin typeface="Times New Roman" panose="02020603050405020304" pitchFamily="18" charset="0"/>
                <a:ea typeface="Calibri Light" panose="020F0302020204030204" pitchFamily="34" charset="0"/>
              </a:rPr>
              <a:t>, T. A. G. (2002). Wood versus Concrete and Steel in House Construction. </a:t>
            </a:r>
            <a:r>
              <a:rPr lang="en-CA" sz="1100" i="1" dirty="0">
                <a:solidFill>
                  <a:srgbClr val="000000"/>
                </a:solidFill>
                <a:effectLst/>
                <a:latin typeface="Times New Roman" panose="02020603050405020304" pitchFamily="18" charset="0"/>
                <a:ea typeface="Calibri Light" panose="020F0302020204030204" pitchFamily="34" charset="0"/>
              </a:rPr>
              <a:t>Journal of Forestry</a:t>
            </a:r>
            <a:r>
              <a:rPr lang="en-CA" sz="1100" dirty="0">
                <a:solidFill>
                  <a:srgbClr val="000000"/>
                </a:solidFill>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10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Himes, A., &amp; Busby, G. (2020). Wood buildings as a climate solution. </a:t>
            </a:r>
            <a:r>
              <a:rPr lang="en-CA" sz="1100" i="1" dirty="0">
                <a:solidFill>
                  <a:srgbClr val="000000"/>
                </a:solidFill>
                <a:effectLst/>
                <a:latin typeface="Times New Roman" panose="02020603050405020304" pitchFamily="18" charset="0"/>
                <a:ea typeface="Calibri Light" panose="020F0302020204030204" pitchFamily="34" charset="0"/>
              </a:rPr>
              <a:t>Developments in the Built Environment</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4</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1155CC"/>
                </a:solidFill>
                <a:effectLst/>
                <a:latin typeface="Times New Roman" panose="02020603050405020304" pitchFamily="18" charset="0"/>
                <a:ea typeface="Calibri Light" panose="020F0302020204030204" pitchFamily="34" charset="0"/>
                <a:hlinkClick r:id="rId4"/>
              </a:rPr>
              <a:t>https://doi.org/10.1016/j.dibe.2020.100030</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Aft>
                <a:spcPts val="10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Aft>
                <a:spcPts val="1000"/>
              </a:spcAft>
              <a:buFont typeface="Arial" panose="020B0604020202020204" pitchFamily="34" charset="0"/>
              <a:buChar char="•"/>
            </a:pPr>
            <a:r>
              <a:rPr lang="en-CA" sz="1100" dirty="0" err="1">
                <a:solidFill>
                  <a:srgbClr val="000000"/>
                </a:solidFill>
                <a:effectLst/>
                <a:latin typeface="Times New Roman" panose="02020603050405020304" pitchFamily="18" charset="0"/>
                <a:ea typeface="Calibri Light" panose="020F0302020204030204" pitchFamily="34" charset="0"/>
              </a:rPr>
              <a:t>Stiebert</a:t>
            </a:r>
            <a:r>
              <a:rPr lang="en-CA" sz="1100" dirty="0">
                <a:solidFill>
                  <a:srgbClr val="000000"/>
                </a:solidFill>
                <a:effectLst/>
                <a:latin typeface="Times New Roman" panose="02020603050405020304" pitchFamily="18" charset="0"/>
                <a:ea typeface="Calibri Light" panose="020F0302020204030204" pitchFamily="34" charset="0"/>
              </a:rPr>
              <a:t>, S., Echeverria, D., </a:t>
            </a:r>
            <a:r>
              <a:rPr lang="en-CA" sz="1100" dirty="0" err="1">
                <a:solidFill>
                  <a:srgbClr val="000000"/>
                </a:solidFill>
                <a:effectLst/>
                <a:latin typeface="Times New Roman" panose="02020603050405020304" pitchFamily="18" charset="0"/>
                <a:ea typeface="Calibri Light" panose="020F0302020204030204" pitchFamily="34" charset="0"/>
              </a:rPr>
              <a:t>Gass</a:t>
            </a:r>
            <a:r>
              <a:rPr lang="en-CA" sz="1100" dirty="0">
                <a:solidFill>
                  <a:srgbClr val="000000"/>
                </a:solidFill>
                <a:effectLst/>
                <a:latin typeface="Times New Roman" panose="02020603050405020304" pitchFamily="18" charset="0"/>
                <a:ea typeface="Calibri Light" panose="020F0302020204030204" pitchFamily="34" charset="0"/>
              </a:rPr>
              <a:t>, P., &amp; </a:t>
            </a:r>
            <a:r>
              <a:rPr lang="en-CA" sz="1100" dirty="0" err="1">
                <a:solidFill>
                  <a:srgbClr val="000000"/>
                </a:solidFill>
                <a:effectLst/>
                <a:latin typeface="Times New Roman" panose="02020603050405020304" pitchFamily="18" charset="0"/>
                <a:ea typeface="Calibri Light" panose="020F0302020204030204" pitchFamily="34" charset="0"/>
              </a:rPr>
              <a:t>Kitson</a:t>
            </a:r>
            <a:r>
              <a:rPr lang="en-CA" sz="1100" dirty="0">
                <a:solidFill>
                  <a:srgbClr val="000000"/>
                </a:solidFill>
                <a:effectLst/>
                <a:latin typeface="Times New Roman" panose="02020603050405020304" pitchFamily="18" charset="0"/>
                <a:ea typeface="Calibri Light" panose="020F0302020204030204" pitchFamily="34" charset="0"/>
              </a:rPr>
              <a:t>, L. (2019). </a:t>
            </a:r>
            <a:r>
              <a:rPr lang="en-CA" sz="1100" i="1" dirty="0">
                <a:solidFill>
                  <a:srgbClr val="000000"/>
                </a:solidFill>
                <a:effectLst/>
                <a:latin typeface="Times New Roman" panose="02020603050405020304" pitchFamily="18" charset="0"/>
                <a:ea typeface="Calibri Light" panose="020F0302020204030204" pitchFamily="34" charset="0"/>
              </a:rPr>
              <a:t>Emission Omissions: Carbon accounting gaps in the built environment IISD REPORT</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5"/>
              </a:rPr>
              <a:t>www.iisd.org</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Toronto, O., &amp; </a:t>
            </a:r>
            <a:r>
              <a:rPr lang="en-CA" sz="1100" dirty="0" err="1">
                <a:solidFill>
                  <a:srgbClr val="000000"/>
                </a:solidFill>
                <a:effectLst/>
                <a:latin typeface="Times New Roman" panose="02020603050405020304" pitchFamily="18" charset="0"/>
                <a:ea typeface="Calibri Light" panose="020F0302020204030204" pitchFamily="34" charset="0"/>
              </a:rPr>
              <a:t>Dulmage</a:t>
            </a:r>
            <a:r>
              <a:rPr lang="en-CA" sz="1100" dirty="0">
                <a:solidFill>
                  <a:srgbClr val="000000"/>
                </a:solidFill>
                <a:effectLst/>
                <a:latin typeface="Times New Roman" panose="02020603050405020304" pitchFamily="18" charset="0"/>
                <a:ea typeface="Calibri Light" panose="020F0302020204030204" pitchFamily="34" charset="0"/>
              </a:rPr>
              <a:t>, S. (2018). </a:t>
            </a:r>
            <a:r>
              <a:rPr lang="en-CA" sz="1100" i="1" dirty="0">
                <a:solidFill>
                  <a:srgbClr val="000000"/>
                </a:solidFill>
                <a:effectLst/>
                <a:latin typeface="Times New Roman" panose="02020603050405020304" pitchFamily="18" charset="0"/>
                <a:ea typeface="Calibri Light" panose="020F0302020204030204" pitchFamily="34" charset="0"/>
              </a:rPr>
              <a:t>EMBODIED CARON WHITE PAPER EXECUTIVE SUMMARY</a:t>
            </a:r>
            <a:r>
              <a:rPr lang="en-CA" sz="1100" dirty="0">
                <a:solidFill>
                  <a:srgbClr val="000000"/>
                </a:solidFill>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University of Toronto John H. Daniels Faculty of Architecture, L. and D. (n.d.). </a:t>
            </a:r>
            <a:r>
              <a:rPr lang="en-CA" sz="1100" i="1" dirty="0">
                <a:effectLst/>
                <a:latin typeface="Times New Roman" panose="02020603050405020304" pitchFamily="18" charset="0"/>
                <a:ea typeface="Times New Roman" panose="02020603050405020304" pitchFamily="18" charset="0"/>
              </a:rPr>
              <a:t>Kelly Alvarez Doran</a:t>
            </a:r>
            <a:r>
              <a:rPr lang="en-CA" sz="1100" dirty="0">
                <a:effectLst/>
                <a:latin typeface="Times New Roman" panose="02020603050405020304" pitchFamily="18" charset="0"/>
                <a:ea typeface="Times New Roman" panose="02020603050405020304" pitchFamily="18" charset="0"/>
              </a:rPr>
              <a:t>. Daniels. Retrieved May 15, 2022, from </a:t>
            </a:r>
            <a:r>
              <a:rPr lang="en-CA" sz="1100" u="sng" dirty="0">
                <a:solidFill>
                  <a:srgbClr val="0000FF"/>
                </a:solidFill>
                <a:effectLst/>
                <a:latin typeface="Times New Roman" panose="02020603050405020304" pitchFamily="18" charset="0"/>
                <a:ea typeface="Times New Roman" panose="02020603050405020304" pitchFamily="18" charset="0"/>
                <a:hlinkClick r:id="rId6"/>
              </a:rPr>
              <a:t>https://www.daniels.utoronto.ca/people/adjunct-faculty/kelly-alvarez-doran</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a:p>
            <a:pPr marL="0" indent="0">
              <a:lnSpc>
                <a:spcPct val="107000"/>
              </a:lnSpc>
              <a:spcAft>
                <a:spcPts val="800"/>
              </a:spcAft>
              <a:buFont typeface="Arial" panose="020B0604020202020204" pitchFamily="34" charset="0"/>
              <a:buNone/>
            </a:pP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a:spcAft>
                <a:spcPts val="800"/>
              </a:spcAft>
            </a:pPr>
            <a:r>
              <a:rPr lang="en-CA" sz="800" dirty="0">
                <a:effectLst/>
                <a:latin typeface="Times New Roman" panose="02020603050405020304" pitchFamily="18" charset="0"/>
                <a:ea typeface="Calibri" panose="020F0502020204030204" pitchFamily="34" charset="0"/>
              </a:rPr>
              <a:t> </a:t>
            </a:r>
            <a:endParaRPr lang="en-CA"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27</a:t>
            </a:fld>
            <a:endParaRPr lang="en-CA"/>
          </a:p>
        </p:txBody>
      </p:sp>
    </p:spTree>
    <p:extLst>
      <p:ext uri="{BB962C8B-B14F-4D97-AF65-F5344CB8AC3E}">
        <p14:creationId xmlns:p14="http://schemas.microsoft.com/office/powerpoint/2010/main" val="36698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28: Potential for Mass Timber</a:t>
            </a:r>
            <a:r>
              <a:rPr lang="en-CA" sz="1400" b="1" dirty="0">
                <a:effectLst/>
                <a:latin typeface="Times New Roman" panose="02020603050405020304" pitchFamily="18" charset="0"/>
                <a:ea typeface="Yu Gothic Light" panose="020B0300000000000000" pitchFamily="34" charset="-128"/>
              </a:rPr>
              <a:t> </a:t>
            </a:r>
          </a:p>
          <a:p>
            <a:pPr>
              <a:lnSpc>
                <a:spcPct val="107000"/>
              </a:lnSpc>
              <a:spcAft>
                <a:spcPts val="800"/>
              </a:spcAft>
            </a:pPr>
            <a:r>
              <a:rPr lang="en-CA" sz="1100" dirty="0">
                <a:effectLst/>
                <a:latin typeface="Times New Roman" panose="02020603050405020304" pitchFamily="18" charset="0"/>
                <a:ea typeface="Calibri" panose="020F0502020204030204" pitchFamily="34" charset="0"/>
              </a:rPr>
              <a:t> </a:t>
            </a: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Mass timber is an engineered wood structural building material used for mid-rise and large-scale infrastructure (buildings and bridges)</a:t>
            </a:r>
            <a:r>
              <a:rPr lang="en-CA" sz="1100" dirty="0">
                <a:solidFill>
                  <a:srgbClr val="000000"/>
                </a:solidFill>
                <a:effectLst/>
                <a:latin typeface="Times New Roman" panose="02020603050405020304" pitchFamily="18" charset="0"/>
                <a:ea typeface="Calibri" panose="020F0502020204030204" pitchFamily="34" charset="0"/>
              </a:rPr>
              <a:t> (Advanced Research Systems, n.d.; Anderson, Dawson, &amp; </a:t>
            </a:r>
            <a:r>
              <a:rPr lang="en-CA" sz="1100" dirty="0" err="1">
                <a:solidFill>
                  <a:srgbClr val="000000"/>
                </a:solidFill>
                <a:effectLst/>
                <a:latin typeface="Times New Roman" panose="02020603050405020304" pitchFamily="18" charset="0"/>
                <a:ea typeface="Calibri" panose="020F0502020204030204" pitchFamily="34" charset="0"/>
              </a:rPr>
              <a:t>Muszynski</a:t>
            </a:r>
            <a:r>
              <a:rPr lang="en-CA" sz="1100" dirty="0">
                <a:solidFill>
                  <a:srgbClr val="000000"/>
                </a:solidFill>
                <a:effectLst/>
                <a:latin typeface="Times New Roman" panose="02020603050405020304" pitchFamily="18" charset="0"/>
                <a:ea typeface="Calibri" panose="020F0502020204030204" pitchFamily="34" charset="0"/>
              </a:rPr>
              <a:t>, 2021; Canadian Wood Council, 2022; Kesik &amp; Martin, 2021</a:t>
            </a:r>
            <a:r>
              <a:rPr lang="en-CA" sz="1100" dirty="0">
                <a:effectLst/>
                <a:latin typeface="Times New Roman" panose="02020603050405020304" pitchFamily="18" charset="0"/>
                <a:ea typeface="Calibri" panose="020F0502020204030204" pitchFamily="34" charset="0"/>
              </a:rPr>
              <a:t>;</a:t>
            </a:r>
            <a:r>
              <a:rPr lang="en-CA" sz="1100" dirty="0">
                <a:solidFill>
                  <a:srgbClr val="000000"/>
                </a:solidFill>
                <a:effectLst/>
                <a:latin typeface="Times New Roman" panose="02020603050405020304" pitchFamily="18" charset="0"/>
                <a:ea typeface="Calibri" panose="020F0502020204030204" pitchFamily="34" charset="0"/>
              </a:rPr>
              <a:t> Mass Timber Institute, </a:t>
            </a:r>
            <a:r>
              <a:rPr lang="en-CA" sz="1100" dirty="0" err="1">
                <a:solidFill>
                  <a:srgbClr val="000000"/>
                </a:solidFill>
                <a:effectLst/>
                <a:latin typeface="Times New Roman" panose="02020603050405020304" pitchFamily="18" charset="0"/>
                <a:ea typeface="Calibri" panose="020F0502020204030204" pitchFamily="34" charset="0"/>
              </a:rPr>
              <a:t>n.d.a.</a:t>
            </a:r>
            <a:r>
              <a:rPr lang="en-CA" sz="1100" dirty="0">
                <a:solidFill>
                  <a:srgbClr val="000000"/>
                </a:solidFill>
                <a:effectLst/>
                <a:latin typeface="Times New Roman" panose="02020603050405020304" pitchFamily="18" charset="0"/>
                <a:ea typeface="Calibri" panose="020F0502020204030204" pitchFamily="34" charset="0"/>
              </a:rPr>
              <a:t>; Think Wood, 2022</a:t>
            </a:r>
            <a:r>
              <a:rPr lang="en-CA" sz="1100" dirty="0">
                <a:effectLst/>
                <a:latin typeface="Times New Roman" panose="02020603050405020304" pitchFamily="18" charset="0"/>
                <a:ea typeface="Calibri" panose="020F0502020204030204" pitchFamily="34" charset="0"/>
              </a:rPr>
              <a:t>).</a:t>
            </a:r>
          </a:p>
          <a:p>
            <a:pPr marL="742950" lvl="1" indent="-285750">
              <a:lnSpc>
                <a:spcPct val="115000"/>
              </a:lnSpc>
              <a:buFont typeface=" Courier New "/>
              <a:buChar char="o"/>
            </a:pPr>
            <a:r>
              <a:rPr lang="en-CA" sz="1100" dirty="0">
                <a:effectLst/>
                <a:latin typeface="Times New Roman" panose="02020603050405020304" pitchFamily="18" charset="0"/>
                <a:ea typeface="Calibri" panose="020F0502020204030204" pitchFamily="34" charset="0"/>
              </a:rPr>
              <a:t>Mass timber uses multiple solid wood panels that are nailed and glued together to create “massive” pieces such as panels and beams to create this large-scale infrastructure (</a:t>
            </a:r>
            <a:r>
              <a:rPr lang="en-CA" sz="1100" dirty="0">
                <a:solidFill>
                  <a:srgbClr val="000000"/>
                </a:solidFill>
                <a:effectLst/>
                <a:latin typeface="Times New Roman" panose="02020603050405020304" pitchFamily="18" charset="0"/>
                <a:ea typeface="Calibri" panose="020F0502020204030204" pitchFamily="34" charset="0"/>
              </a:rPr>
              <a:t>Natural Resources Canada, 2021, p. 9</a:t>
            </a:r>
            <a:r>
              <a:rPr lang="en-CA" sz="1100" dirty="0">
                <a:effectLst/>
                <a:latin typeface="Times New Roman" panose="02020603050405020304" pitchFamily="18" charset="0"/>
                <a:ea typeface="Calibri" panose="020F0502020204030204" pitchFamily="34" charset="0"/>
              </a:rPr>
              <a:t>). </a:t>
            </a:r>
          </a:p>
          <a:p>
            <a:pPr marL="742950" marR="0" lvl="1" indent="-285750" algn="l" defTabSz="914400" rtl="0" eaLnBrk="1" fontAlgn="auto" latinLnBrk="0" hangingPunct="1">
              <a:lnSpc>
                <a:spcPct val="115000"/>
              </a:lnSpc>
              <a:spcBef>
                <a:spcPts val="0"/>
              </a:spcBef>
              <a:spcAft>
                <a:spcPts val="0"/>
              </a:spcAft>
              <a:buClrTx/>
              <a:buSzTx/>
              <a:buFont typeface=" Courier New "/>
              <a:buChar char="o"/>
              <a:tabLst/>
              <a:defRPr/>
            </a:pPr>
            <a:r>
              <a:rPr lang="en-CA" sz="1800" dirty="0">
                <a:effectLst/>
                <a:latin typeface="Times New Roman" panose="02020603050405020304" pitchFamily="18" charset="0"/>
                <a:ea typeface="Calibri" panose="020F0502020204030204" pitchFamily="34" charset="0"/>
              </a:rPr>
              <a:t>Dr. Ted Kesik (Professor of Building Science) is currently involved in the design of low-carbon buildings (Ted Kesik | Daniels, n.d.). </a:t>
            </a:r>
          </a:p>
          <a:p>
            <a:pPr marL="742950" lvl="1" indent="-285750">
              <a:lnSpc>
                <a:spcPct val="115000"/>
              </a:lnSpc>
              <a:buFont typeface=" Courier New "/>
              <a:buChar char="o"/>
            </a:pP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Mass timber is a renewable building material with numerous environmental, social, and economic benefits (</a:t>
            </a:r>
            <a:r>
              <a:rPr lang="en-CA" sz="1100" dirty="0">
                <a:solidFill>
                  <a:srgbClr val="000000"/>
                </a:solidFill>
                <a:effectLst/>
                <a:latin typeface="Times New Roman" panose="02020603050405020304" pitchFamily="18" charset="0"/>
                <a:ea typeface="Calibri Light" panose="020F0302020204030204" pitchFamily="34" charset="0"/>
              </a:rPr>
              <a:t>John H. Daniels Faculty of Architecture, Landscape, and Design, 2021).</a:t>
            </a:r>
            <a:r>
              <a:rPr lang="en-CA" sz="800"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It is able to store large amounts of carbon (</a:t>
            </a:r>
            <a:r>
              <a:rPr lang="en-CA" sz="1100" dirty="0" err="1">
                <a:effectLst/>
                <a:latin typeface="Times New Roman" panose="02020603050405020304" pitchFamily="18" charset="0"/>
                <a:ea typeface="Calibri Light" panose="020F0302020204030204" pitchFamily="34" charset="0"/>
              </a:rPr>
              <a:t>Churkina</a:t>
            </a:r>
            <a:r>
              <a:rPr lang="en-CA" sz="1100" dirty="0">
                <a:effectLst/>
                <a:latin typeface="Times New Roman" panose="02020603050405020304" pitchFamily="18" charset="0"/>
                <a:ea typeface="Calibri Light" panose="020F0302020204030204" pitchFamily="34" charset="0"/>
              </a:rPr>
              <a:t> et al., 2020).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Studies have shown that mass timber is fire resistant, has a high load bearing capacity, and is lightweight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 p. 8</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Canada could become a global leader in mass timber given its supply of wood from sustainably managed forests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 p. 19).</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The impacts of using mass timber on climate and forests is being examined(Pasternack et al., 2022).</a:t>
            </a:r>
          </a:p>
          <a:p>
            <a:pPr marL="457200" lvl="1" indent="0">
              <a:lnSpc>
                <a:spcPct val="115000"/>
              </a:lnSpc>
              <a:spcAft>
                <a:spcPts val="800"/>
              </a:spcAft>
              <a:buFont typeface=" Courier New "/>
              <a:buNone/>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The State of Mass Timber in Canada (2021) identifies mass timber companies (</a:t>
            </a:r>
            <a:r>
              <a:rPr lang="en-CA" sz="1100" dirty="0">
                <a:solidFill>
                  <a:srgbClr val="000000"/>
                </a:solidFill>
                <a:effectLst/>
                <a:latin typeface="Times New Roman" panose="02020603050405020304" pitchFamily="18" charset="0"/>
                <a:ea typeface="Calibri Light" panose="020F0302020204030204" pitchFamily="34" charset="0"/>
              </a:rPr>
              <a:t>Element5, n.d.</a:t>
            </a:r>
            <a:r>
              <a:rPr lang="en-CA" sz="1100" dirty="0">
                <a:effectLst/>
                <a:latin typeface="Times New Roman" panose="02020603050405020304" pitchFamily="18" charset="0"/>
                <a:ea typeface="Calibri Light" panose="020F0302020204030204" pitchFamily="34" charset="0"/>
              </a:rPr>
              <a:t>;</a:t>
            </a:r>
            <a:r>
              <a:rPr lang="en-CA" sz="1100" dirty="0">
                <a:solidFill>
                  <a:srgbClr val="000000"/>
                </a:solidFill>
                <a:effectLst/>
                <a:latin typeface="Times New Roman" panose="02020603050405020304" pitchFamily="18" charset="0"/>
                <a:ea typeface="Calibri Light" panose="020F0302020204030204" pitchFamily="34" charset="0"/>
              </a:rPr>
              <a:t> Nordic Structures, 2022</a:t>
            </a:r>
            <a:r>
              <a:rPr lang="en-CA" sz="1100" dirty="0">
                <a:effectLst/>
                <a:latin typeface="Times New Roman" panose="02020603050405020304" pitchFamily="18" charset="0"/>
                <a:ea typeface="Calibri Light" panose="020F0302020204030204" pitchFamily="34" charset="0"/>
              </a:rPr>
              <a:t>; </a:t>
            </a:r>
            <a:r>
              <a:rPr lang="en-CA" sz="1100" dirty="0" err="1">
                <a:effectLst/>
                <a:latin typeface="Times New Roman" panose="02020603050405020304" pitchFamily="18" charset="0"/>
                <a:ea typeface="Calibri Light" panose="020F0302020204030204" pitchFamily="34" charset="0"/>
              </a:rPr>
              <a:t>StructureCraft</a:t>
            </a:r>
            <a:r>
              <a:rPr lang="en-CA" sz="1100" dirty="0">
                <a:effectLst/>
                <a:latin typeface="Times New Roman" panose="02020603050405020304" pitchFamily="18" charset="0"/>
                <a:ea typeface="Calibri Light" panose="020F0302020204030204" pitchFamily="34" charset="0"/>
              </a:rPr>
              <a:t>, n.d.; </a:t>
            </a:r>
            <a:r>
              <a:rPr lang="en-CA" sz="1100" dirty="0" err="1">
                <a:solidFill>
                  <a:srgbClr val="000000"/>
                </a:solidFill>
                <a:effectLst/>
                <a:latin typeface="Times New Roman" panose="02020603050405020304" pitchFamily="18" charset="0"/>
                <a:ea typeface="Calibri Light" panose="020F0302020204030204" pitchFamily="34" charset="0"/>
              </a:rPr>
              <a:t>Structurlam</a:t>
            </a:r>
            <a:r>
              <a:rPr lang="en-CA" sz="1100" dirty="0">
                <a:solidFill>
                  <a:srgbClr val="000000"/>
                </a:solidFill>
                <a:effectLst/>
                <a:latin typeface="Times New Roman" panose="02020603050405020304" pitchFamily="18" charset="0"/>
                <a:ea typeface="Calibri Light" panose="020F0302020204030204" pitchFamily="34" charset="0"/>
              </a:rPr>
              <a:t> Mass Timber Corporation, 2022</a:t>
            </a:r>
            <a:r>
              <a:rPr lang="en-CA" sz="1100" dirty="0">
                <a:effectLst/>
                <a:latin typeface="Times New Roman" panose="02020603050405020304" pitchFamily="18" charset="0"/>
                <a:ea typeface="Calibri Light" panose="020F0302020204030204" pitchFamily="34" charset="0"/>
              </a:rPr>
              <a:t>) and manufacturing facilities (</a:t>
            </a:r>
            <a:r>
              <a:rPr lang="en-CA" sz="1100" dirty="0">
                <a:solidFill>
                  <a:srgbClr val="000000"/>
                </a:solidFill>
                <a:effectLst/>
                <a:latin typeface="Times New Roman" panose="02020603050405020304" pitchFamily="18" charset="0"/>
                <a:ea typeface="Calibri Light" panose="020F0302020204030204" pitchFamily="34" charset="0"/>
              </a:rPr>
              <a:t>Natural Resources Canada, 2021, p. 18</a:t>
            </a:r>
            <a:r>
              <a:rPr lang="en-CA" sz="1100" dirty="0">
                <a:effectLst/>
                <a:latin typeface="Times New Roman" panose="02020603050405020304" pitchFamily="18" charset="0"/>
                <a:ea typeface="Calibri Light" panose="020F0302020204030204" pitchFamily="34" charset="0"/>
              </a:rPr>
              <a:t>) in Canada.</a:t>
            </a:r>
            <a:endParaRPr lang="en-CA" sz="1100" dirty="0">
              <a:effectLst/>
              <a:latin typeface="Times New Roman" panose="02020603050405020304" pitchFamily="18" charset="0"/>
              <a:ea typeface="Calibri" panose="020F0502020204030204" pitchFamily="34" charset="0"/>
            </a:endParaRPr>
          </a:p>
          <a:p>
            <a:pPr marL="457200">
              <a:lnSpc>
                <a:spcPct val="115000"/>
              </a:lnSpc>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There are opportunities for collaboration among architects, engineers, researchers, and other skilled professionals in the mass timber sector in Canada (</a:t>
            </a:r>
            <a:r>
              <a:rPr lang="en-CA" sz="1100" dirty="0">
                <a:solidFill>
                  <a:srgbClr val="000000"/>
                </a:solidFill>
                <a:effectLst/>
                <a:latin typeface="Times New Roman" panose="02020603050405020304" pitchFamily="18" charset="0"/>
                <a:ea typeface="Calibri Light" panose="020F0302020204030204" pitchFamily="34" charset="0"/>
              </a:rPr>
              <a:t>Mass Timber Institute, </a:t>
            </a:r>
            <a:r>
              <a:rPr lang="en-CA" sz="1100" dirty="0" err="1">
                <a:solidFill>
                  <a:srgbClr val="000000"/>
                </a:solidFill>
                <a:effectLst/>
                <a:latin typeface="Times New Roman" panose="02020603050405020304" pitchFamily="18" charset="0"/>
                <a:ea typeface="Calibri Light" panose="020F0302020204030204" pitchFamily="34" charset="0"/>
              </a:rPr>
              <a:t>n.d.b.</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07000"/>
              </a:lnSpc>
              <a:spcAft>
                <a:spcPts val="800"/>
              </a:spcAft>
            </a:pPr>
            <a:r>
              <a:rPr lang="en-CA" sz="12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spcAft>
                <a:spcPts val="800"/>
              </a:spcAft>
            </a:pPr>
            <a:r>
              <a:rPr lang="en-CA" sz="800" dirty="0">
                <a:effectLst/>
                <a:latin typeface="Times New Roman" panose="02020603050405020304" pitchFamily="18" charset="0"/>
                <a:ea typeface="Calibri" panose="020F0502020204030204" pitchFamily="34" charset="0"/>
              </a:rPr>
              <a:t> </a:t>
            </a:r>
            <a:r>
              <a:rPr lang="en-CA" sz="1200" b="1" dirty="0">
                <a:effectLst/>
                <a:latin typeface="Times New Roman" panose="02020603050405020304" pitchFamily="18" charset="0"/>
                <a:ea typeface="Calibri" panose="020F05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Slide 28 References: </a:t>
            </a:r>
          </a:p>
          <a:p>
            <a:pPr>
              <a:lnSpc>
                <a:spcPct val="107000"/>
              </a:lnSpc>
              <a:spcAft>
                <a:spcPts val="800"/>
              </a:spcAft>
            </a:pPr>
            <a:endParaRPr lang="en-CA" sz="1100" dirty="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7000"/>
              </a:lnSpc>
              <a:spcBef>
                <a:spcPts val="1200"/>
              </a:spcBef>
              <a:spcAft>
                <a:spcPts val="800"/>
              </a:spcAft>
              <a:buClrTx/>
              <a:buSzTx/>
              <a:buFont typeface="Arial" panose="020B0604020202020204" pitchFamily="34" charset="0"/>
              <a:buChar char="•"/>
              <a:tabLst/>
              <a:defRPr/>
            </a:pPr>
            <a:r>
              <a:rPr lang="en-CA" sz="1800" i="1" dirty="0">
                <a:effectLst/>
                <a:latin typeface="Times New Roman" panose="02020603050405020304" pitchFamily="18" charset="0"/>
                <a:ea typeface="Times New Roman" panose="02020603050405020304" pitchFamily="18" charset="0"/>
              </a:rPr>
              <a:t>Advanced Research in Timber Systems | Engineering at Alberta</a:t>
            </a:r>
            <a:r>
              <a:rPr lang="en-CA" sz="1800" dirty="0">
                <a:effectLst/>
                <a:latin typeface="Times New Roman" panose="02020603050405020304" pitchFamily="18" charset="0"/>
                <a:ea typeface="Times New Roman" panose="02020603050405020304" pitchFamily="18" charset="0"/>
              </a:rPr>
              <a:t>. (n.d.). Retrieved July 28,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3"/>
              </a:rPr>
              <a:t>https://www.ualberta.ca/engineering/research/groups/timber-systems/index.html</a:t>
            </a:r>
            <a:r>
              <a:rPr lang="en-CA" sz="18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07000"/>
              </a:lnSpc>
              <a:spcBef>
                <a:spcPts val="1200"/>
              </a:spcBef>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Anderson, R., Dawson, E., &amp; </a:t>
            </a:r>
            <a:r>
              <a:rPr lang="en-CA" sz="1100" dirty="0" err="1">
                <a:effectLst/>
                <a:latin typeface="Times New Roman" panose="02020603050405020304" pitchFamily="18" charset="0"/>
                <a:ea typeface="Calibri Light" panose="020F0302020204030204" pitchFamily="34" charset="0"/>
              </a:rPr>
              <a:t>Muszynski</a:t>
            </a:r>
            <a:r>
              <a:rPr lang="en-CA" sz="1100" dirty="0">
                <a:effectLst/>
                <a:latin typeface="Times New Roman" panose="02020603050405020304" pitchFamily="18" charset="0"/>
                <a:ea typeface="Calibri Light" panose="020F0302020204030204" pitchFamily="34" charset="0"/>
              </a:rPr>
              <a:t>, L. (2021). </a:t>
            </a:r>
            <a:r>
              <a:rPr lang="en-CA" sz="1100" i="1" dirty="0">
                <a:effectLst/>
                <a:latin typeface="Times New Roman" panose="02020603050405020304" pitchFamily="18" charset="0"/>
                <a:ea typeface="Calibri Light" panose="020F0302020204030204" pitchFamily="34" charset="0"/>
              </a:rPr>
              <a:t>2021 International Mass Timber Report</a:t>
            </a:r>
            <a:r>
              <a:rPr lang="en-CA" sz="1100" dirty="0">
                <a:effectLst/>
                <a:latin typeface="Times New Roman" panose="02020603050405020304" pitchFamily="18" charset="0"/>
                <a:ea typeface="Calibri Light" panose="020F0302020204030204" pitchFamily="34" charset="0"/>
              </a:rPr>
              <a:t>. Forest Business Network.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https://www.masstimberreport.com/</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Canadian Wood Council. (2022). </a:t>
            </a:r>
            <a:r>
              <a:rPr lang="en-CA" sz="1100" i="1" dirty="0">
                <a:solidFill>
                  <a:srgbClr val="000000"/>
                </a:solidFill>
                <a:effectLst/>
                <a:latin typeface="Times New Roman" panose="02020603050405020304" pitchFamily="18" charset="0"/>
                <a:ea typeface="Calibri Light" panose="020F0302020204030204" pitchFamily="34" charset="0"/>
              </a:rPr>
              <a:t>Mass Timber</a:t>
            </a:r>
            <a:r>
              <a:rPr lang="en-CA" sz="1100" dirty="0">
                <a:solidFill>
                  <a:srgbClr val="000000"/>
                </a:solidFill>
                <a:effectLst/>
                <a:latin typeface="Times New Roman" panose="02020603050405020304" pitchFamily="18" charset="0"/>
                <a:ea typeface="Calibri Light" panose="020F0302020204030204" pitchFamily="34" charset="0"/>
              </a:rPr>
              <a:t>. Canadian Wood Council. </a:t>
            </a:r>
            <a:r>
              <a:rPr lang="en-CA" sz="1100" u="sng" dirty="0">
                <a:solidFill>
                  <a:srgbClr val="0000FF"/>
                </a:solidFill>
                <a:effectLst/>
                <a:latin typeface="Times New Roman" panose="02020603050405020304" pitchFamily="18" charset="0"/>
                <a:ea typeface="Calibri Light" panose="020F0302020204030204" pitchFamily="34" charset="0"/>
                <a:hlinkClick r:id="rId5"/>
              </a:rPr>
              <a:t>https://cwc.ca/en/how-to-build-with-wood/wood-products/mass-timber/</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err="1">
                <a:solidFill>
                  <a:srgbClr val="000000"/>
                </a:solidFill>
                <a:effectLst/>
                <a:latin typeface="Times New Roman" panose="02020603050405020304" pitchFamily="18" charset="0"/>
                <a:ea typeface="Calibri Light" panose="020F0302020204030204" pitchFamily="34" charset="0"/>
              </a:rPr>
              <a:t>Churkina</a:t>
            </a:r>
            <a:r>
              <a:rPr lang="en-CA" sz="1100" dirty="0">
                <a:solidFill>
                  <a:srgbClr val="000000"/>
                </a:solidFill>
                <a:effectLst/>
                <a:latin typeface="Times New Roman" panose="02020603050405020304" pitchFamily="18" charset="0"/>
                <a:ea typeface="Calibri Light" panose="020F0302020204030204" pitchFamily="34" charset="0"/>
              </a:rPr>
              <a:t>, G., Organschi, A., </a:t>
            </a:r>
            <a:r>
              <a:rPr lang="en-CA" sz="1100" dirty="0" err="1">
                <a:solidFill>
                  <a:srgbClr val="000000"/>
                </a:solidFill>
                <a:effectLst/>
                <a:latin typeface="Times New Roman" panose="02020603050405020304" pitchFamily="18" charset="0"/>
                <a:ea typeface="Calibri Light" panose="020F0302020204030204" pitchFamily="34" charset="0"/>
              </a:rPr>
              <a:t>Reyer</a:t>
            </a:r>
            <a:r>
              <a:rPr lang="en-CA" sz="1100" dirty="0">
                <a:solidFill>
                  <a:srgbClr val="000000"/>
                </a:solidFill>
                <a:effectLst/>
                <a:latin typeface="Times New Roman" panose="02020603050405020304" pitchFamily="18" charset="0"/>
                <a:ea typeface="Calibri Light" panose="020F0302020204030204" pitchFamily="34" charset="0"/>
              </a:rPr>
              <a:t>, C. P., Ruff, A., </a:t>
            </a:r>
            <a:r>
              <a:rPr lang="en-CA" sz="1100" dirty="0" err="1">
                <a:solidFill>
                  <a:srgbClr val="000000"/>
                </a:solidFill>
                <a:effectLst/>
                <a:latin typeface="Times New Roman" panose="02020603050405020304" pitchFamily="18" charset="0"/>
                <a:ea typeface="Calibri Light" panose="020F0302020204030204" pitchFamily="34" charset="0"/>
              </a:rPr>
              <a:t>Vinke</a:t>
            </a:r>
            <a:r>
              <a:rPr lang="en-CA" sz="1100" dirty="0">
                <a:solidFill>
                  <a:srgbClr val="000000"/>
                </a:solidFill>
                <a:effectLst/>
                <a:latin typeface="Times New Roman" panose="02020603050405020304" pitchFamily="18" charset="0"/>
                <a:ea typeface="Calibri Light" panose="020F0302020204030204" pitchFamily="34" charset="0"/>
              </a:rPr>
              <a:t>, K., Liu, Z., Reck, B. K., </a:t>
            </a:r>
            <a:r>
              <a:rPr lang="en-CA" sz="1100" dirty="0" err="1">
                <a:solidFill>
                  <a:srgbClr val="000000"/>
                </a:solidFill>
                <a:effectLst/>
                <a:latin typeface="Times New Roman" panose="02020603050405020304" pitchFamily="18" charset="0"/>
                <a:ea typeface="Calibri Light" panose="020F0302020204030204" pitchFamily="34" charset="0"/>
              </a:rPr>
              <a:t>Graedel</a:t>
            </a:r>
            <a:r>
              <a:rPr lang="en-CA" sz="1100" dirty="0">
                <a:solidFill>
                  <a:srgbClr val="000000"/>
                </a:solidFill>
                <a:effectLst/>
                <a:latin typeface="Times New Roman" panose="02020603050405020304" pitchFamily="18" charset="0"/>
                <a:ea typeface="Calibri Light" panose="020F0302020204030204" pitchFamily="34" charset="0"/>
              </a:rPr>
              <a:t>, T. E., &amp; </a:t>
            </a:r>
            <a:r>
              <a:rPr lang="en-CA" sz="1100" dirty="0" err="1">
                <a:solidFill>
                  <a:srgbClr val="000000"/>
                </a:solidFill>
                <a:effectLst/>
                <a:latin typeface="Times New Roman" panose="02020603050405020304" pitchFamily="18" charset="0"/>
                <a:ea typeface="Calibri Light" panose="020F0302020204030204" pitchFamily="34" charset="0"/>
              </a:rPr>
              <a:t>Schellnhuber</a:t>
            </a:r>
            <a:r>
              <a:rPr lang="en-CA" sz="1100" dirty="0">
                <a:solidFill>
                  <a:srgbClr val="000000"/>
                </a:solidFill>
                <a:effectLst/>
                <a:latin typeface="Times New Roman" panose="02020603050405020304" pitchFamily="18" charset="0"/>
                <a:ea typeface="Calibri Light" panose="020F0302020204030204" pitchFamily="34" charset="0"/>
              </a:rPr>
              <a:t>, H. J. (2020). Buildings as a global carbon sink. </a:t>
            </a:r>
            <a:r>
              <a:rPr lang="en-CA" sz="1100" i="1" dirty="0">
                <a:solidFill>
                  <a:srgbClr val="000000"/>
                </a:solidFill>
                <a:effectLst/>
                <a:latin typeface="Times New Roman" panose="02020603050405020304" pitchFamily="18" charset="0"/>
                <a:ea typeface="Calibri Light" panose="020F0302020204030204" pitchFamily="34" charset="0"/>
              </a:rPr>
              <a:t>Nature Sustainability, 3</a:t>
            </a:r>
            <a:r>
              <a:rPr lang="en-CA" sz="1100" dirty="0">
                <a:solidFill>
                  <a:srgbClr val="000000"/>
                </a:solidFill>
                <a:effectLst/>
                <a:latin typeface="Times New Roman" panose="02020603050405020304" pitchFamily="18" charset="0"/>
                <a:ea typeface="Calibri Light" panose="020F0302020204030204" pitchFamily="34" charset="0"/>
              </a:rPr>
              <a:t>(4), 269–276.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https://doi.org/10.1038/s41893-019-0462-4</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Element5. (n.d.). </a:t>
            </a:r>
            <a:r>
              <a:rPr lang="en-CA" sz="1100" i="1" dirty="0">
                <a:solidFill>
                  <a:srgbClr val="000000"/>
                </a:solidFill>
                <a:effectLst/>
                <a:latin typeface="Times New Roman" panose="02020603050405020304" pitchFamily="18" charset="0"/>
                <a:ea typeface="Times New Roman" panose="02020603050405020304" pitchFamily="18" charset="0"/>
              </a:rPr>
              <a:t>Element5: Modern Timber Buildings</a:t>
            </a:r>
            <a:r>
              <a:rPr lang="en-CA" sz="1100" dirty="0">
                <a:solidFill>
                  <a:srgbClr val="000000"/>
                </a:solidFill>
                <a:effectLst/>
                <a:latin typeface="Times New Roman" panose="02020603050405020304" pitchFamily="18" charset="0"/>
                <a:ea typeface="Times New Roman" panose="02020603050405020304" pitchFamily="18" charset="0"/>
              </a:rPr>
              <a:t>. Element Five. </a:t>
            </a:r>
            <a:r>
              <a:rPr lang="en-CA" sz="1100" u="sng" dirty="0">
                <a:solidFill>
                  <a:srgbClr val="0563C1"/>
                </a:solidFill>
                <a:effectLst/>
                <a:latin typeface="Times New Roman" panose="02020603050405020304" pitchFamily="18" charset="0"/>
                <a:ea typeface="Times New Roman" panose="02020603050405020304" pitchFamily="18" charset="0"/>
              </a:rPr>
              <a:t>https://elementfive.co/</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Kesik, T., &amp; Martin, R. (2021). </a:t>
            </a:r>
            <a:r>
              <a:rPr lang="en-CA" sz="1100" i="1" dirty="0">
                <a:solidFill>
                  <a:srgbClr val="000000"/>
                </a:solidFill>
                <a:effectLst/>
                <a:latin typeface="Times New Roman" panose="02020603050405020304" pitchFamily="18" charset="0"/>
                <a:ea typeface="Calibri Light" panose="020F0302020204030204" pitchFamily="34" charset="0"/>
              </a:rPr>
              <a:t>Mass Timber Building Science Primer</a:t>
            </a:r>
            <a:r>
              <a:rPr lang="en-CA" sz="1100" dirty="0">
                <a:solidFill>
                  <a:srgbClr val="000000"/>
                </a:solidFill>
                <a:effectLst/>
                <a:latin typeface="Times New Roman" panose="02020603050405020304" pitchFamily="18" charset="0"/>
                <a:ea typeface="Calibri Light" panose="020F0302020204030204" pitchFamily="34" charset="0"/>
              </a:rPr>
              <a:t>. Mass Timber Institute, University of Toronto, Canada. </a:t>
            </a:r>
            <a:r>
              <a:rPr lang="en-CA" sz="1100" u="sng" dirty="0">
                <a:solidFill>
                  <a:srgbClr val="0000FF"/>
                </a:solidFill>
                <a:effectLst/>
                <a:latin typeface="Times New Roman" panose="02020603050405020304" pitchFamily="18" charset="0"/>
                <a:ea typeface="Calibri Light" panose="020F0302020204030204" pitchFamily="34" charset="0"/>
                <a:hlinkClick r:id="rId7"/>
              </a:rPr>
              <a:t>https://academic.daniels.utoronto.ca/masstimberinstitute/building-science-primer/</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Mass Timber Institute. (</a:t>
            </a:r>
            <a:r>
              <a:rPr lang="en-CA" sz="1100" dirty="0" err="1">
                <a:solidFill>
                  <a:srgbClr val="000000"/>
                </a:solidFill>
                <a:effectLst/>
                <a:latin typeface="Times New Roman" panose="02020603050405020304" pitchFamily="18" charset="0"/>
                <a:ea typeface="Calibri Light" panose="020F0302020204030204" pitchFamily="34" charset="0"/>
              </a:rPr>
              <a:t>n.d.a</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All About Mass Timber</a:t>
            </a:r>
            <a:r>
              <a:rPr lang="en-CA" sz="1100" dirty="0">
                <a:solidFill>
                  <a:srgbClr val="000000"/>
                </a:solidFill>
                <a:effectLst/>
                <a:latin typeface="Times New Roman" panose="02020603050405020304" pitchFamily="18" charset="0"/>
                <a:ea typeface="Calibri Light" panose="020F0302020204030204" pitchFamily="34" charset="0"/>
              </a:rPr>
              <a:t>. University of Toronto John H. Daniels Faculty of Architecture, Landscape, and Design. </a:t>
            </a:r>
            <a:r>
              <a:rPr lang="en-CA" sz="1100" u="sng" dirty="0">
                <a:solidFill>
                  <a:srgbClr val="0000FF"/>
                </a:solidFill>
                <a:effectLst/>
                <a:latin typeface="Times New Roman" panose="02020603050405020304" pitchFamily="18" charset="0"/>
                <a:ea typeface="Calibri Light" panose="020F0302020204030204" pitchFamily="34" charset="0"/>
                <a:hlinkClick r:id="rId8"/>
              </a:rPr>
              <a:t>https://academic.daniels.utoronto.ca/masstimberinstitute/about-mass-timber/</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Mass Timber Institute. (</a:t>
            </a:r>
            <a:r>
              <a:rPr lang="en-CA" sz="1100" dirty="0" err="1">
                <a:solidFill>
                  <a:srgbClr val="000000"/>
                </a:solidFill>
                <a:effectLst/>
                <a:latin typeface="Times New Roman" panose="02020603050405020304" pitchFamily="18" charset="0"/>
                <a:ea typeface="Calibri Light" panose="020F0302020204030204" pitchFamily="34" charset="0"/>
              </a:rPr>
              <a:t>n.d.b</a:t>
            </a:r>
            <a:r>
              <a:rPr lang="en-CA" sz="1100" dirty="0">
                <a:solidFill>
                  <a:srgbClr val="000000"/>
                </a:solidFill>
                <a:effectLst/>
                <a:latin typeface="Times New Roman" panose="02020603050405020304" pitchFamily="18" charset="0"/>
                <a:ea typeface="Calibri Light" panose="020F0302020204030204" pitchFamily="34" charset="0"/>
              </a:rPr>
              <a:t>). </a:t>
            </a:r>
            <a:r>
              <a:rPr lang="en-CA" sz="1100" i="1" dirty="0">
                <a:solidFill>
                  <a:srgbClr val="000000"/>
                </a:solidFill>
                <a:effectLst/>
                <a:latin typeface="Times New Roman" panose="02020603050405020304" pitchFamily="18" charset="0"/>
                <a:ea typeface="Calibri Light" panose="020F0302020204030204" pitchFamily="34" charset="0"/>
              </a:rPr>
              <a:t>Contacts and Connections</a:t>
            </a:r>
            <a:r>
              <a:rPr lang="en-CA" sz="1100" dirty="0">
                <a:solidFill>
                  <a:srgbClr val="000000"/>
                </a:solidFill>
                <a:effectLst/>
                <a:latin typeface="Times New Roman" panose="02020603050405020304" pitchFamily="18" charset="0"/>
                <a:ea typeface="Calibri Light" panose="020F0302020204030204" pitchFamily="34" charset="0"/>
              </a:rPr>
              <a:t>. University of Toronto John H. Daniels Faculty of Architecture, Landscape, and Design. </a:t>
            </a:r>
            <a:r>
              <a:rPr lang="en-CA" sz="1100" u="sng" dirty="0">
                <a:solidFill>
                  <a:srgbClr val="0000FF"/>
                </a:solidFill>
                <a:effectLst/>
                <a:latin typeface="Times New Roman" panose="02020603050405020304" pitchFamily="18" charset="0"/>
                <a:ea typeface="Calibri Light" panose="020F0302020204030204" pitchFamily="34" charset="0"/>
                <a:hlinkClick r:id="rId9"/>
              </a:rPr>
              <a:t>https://academic.daniels.utoronto.ca/masstimberinstitute/contacts-connections/</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Natural Resources Canada. (2021). </a:t>
            </a:r>
            <a:r>
              <a:rPr lang="en-CA" sz="1100" i="1" dirty="0">
                <a:solidFill>
                  <a:srgbClr val="000000"/>
                </a:solidFill>
                <a:effectLst/>
                <a:latin typeface="Times New Roman" panose="02020603050405020304" pitchFamily="18" charset="0"/>
                <a:ea typeface="Calibri Light" panose="020F0302020204030204" pitchFamily="34" charset="0"/>
              </a:rPr>
              <a:t>The State of Mass Timber in Canada</a:t>
            </a:r>
            <a:r>
              <a:rPr lang="en-CA" sz="1100" dirty="0">
                <a:solidFill>
                  <a:srgbClr val="000000"/>
                </a:solidFill>
                <a:effectLst/>
                <a:latin typeface="Times New Roman" panose="02020603050405020304" pitchFamily="18" charset="0"/>
                <a:ea typeface="Calibri Light" panose="020F0302020204030204" pitchFamily="34" charset="0"/>
              </a:rPr>
              <a:t>. Natural Resources Canada.</a:t>
            </a:r>
            <a:r>
              <a:rPr lang="en-CA" sz="1100" dirty="0">
                <a:effectLst/>
                <a:latin typeface="Times New Roman" panose="02020603050405020304" pitchFamily="18" charset="0"/>
                <a:ea typeface="Calibri Light" panose="020F0302020204030204" pitchFamily="34" charset="0"/>
              </a:rPr>
              <a:t> </a:t>
            </a:r>
            <a:r>
              <a:rPr lang="en-CA" sz="1100" u="sng" dirty="0">
                <a:solidFill>
                  <a:srgbClr val="0000FF"/>
                </a:solidFill>
                <a:effectLst/>
                <a:latin typeface="Times New Roman" panose="02020603050405020304" pitchFamily="18" charset="0"/>
                <a:ea typeface="Calibri Light" panose="020F0302020204030204" pitchFamily="34" charset="0"/>
                <a:hlinkClick r:id="rId10"/>
              </a:rPr>
              <a:t>https://cfs.nrcan.gc.ca/publications?id=40364</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Nordic Structures. (2022). </a:t>
            </a:r>
            <a:r>
              <a:rPr lang="en-CA" sz="1100" i="1" dirty="0">
                <a:solidFill>
                  <a:srgbClr val="000000"/>
                </a:solidFill>
                <a:effectLst/>
                <a:latin typeface="Times New Roman" panose="02020603050405020304" pitchFamily="18" charset="0"/>
                <a:ea typeface="Times New Roman" panose="02020603050405020304" pitchFamily="18" charset="0"/>
              </a:rPr>
              <a:t>Nordic structures, leader in sustainable wood solutions</a:t>
            </a:r>
            <a:r>
              <a:rPr lang="en-CA" sz="1100" dirty="0">
                <a:solidFill>
                  <a:srgbClr val="000000"/>
                </a:solidFill>
                <a:effectLst/>
                <a:latin typeface="Times New Roman" panose="02020603050405020304" pitchFamily="18" charset="0"/>
                <a:ea typeface="Times New Roman" panose="02020603050405020304" pitchFamily="18" charset="0"/>
              </a:rPr>
              <a:t>. Nordic. </a:t>
            </a:r>
            <a:r>
              <a:rPr lang="en-CA" sz="1100" u="sng" dirty="0">
                <a:solidFill>
                  <a:srgbClr val="0563C1"/>
                </a:solidFill>
                <a:effectLst/>
                <a:latin typeface="Times New Roman" panose="02020603050405020304" pitchFamily="18" charset="0"/>
                <a:ea typeface="Times New Roman" panose="02020603050405020304" pitchFamily="18" charset="0"/>
              </a:rPr>
              <a:t>https://www.nordic.ca/en/home</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Times New Roman" panose="02020603050405020304" pitchFamily="18" charset="0"/>
              </a:rPr>
              <a:t>Pasternack, R., </a:t>
            </a:r>
            <a:r>
              <a:rPr lang="en-CA" sz="1100" dirty="0" err="1">
                <a:solidFill>
                  <a:srgbClr val="000000"/>
                </a:solidFill>
                <a:effectLst/>
                <a:latin typeface="Times New Roman" panose="02020603050405020304" pitchFamily="18" charset="0"/>
                <a:ea typeface="Times New Roman" panose="02020603050405020304" pitchFamily="18" charset="0"/>
              </a:rPr>
              <a:t>Wishnie</a:t>
            </a:r>
            <a:r>
              <a:rPr lang="en-CA" sz="1100" dirty="0">
                <a:solidFill>
                  <a:srgbClr val="000000"/>
                </a:solidFill>
                <a:effectLst/>
                <a:latin typeface="Times New Roman" panose="02020603050405020304" pitchFamily="18" charset="0"/>
                <a:ea typeface="Times New Roman" panose="02020603050405020304" pitchFamily="18" charset="0"/>
              </a:rPr>
              <a:t>, M., Clarke, C., Wang, Y., Belair, E., Marshall, S., Gu, H., Nepal, P., Dolezal, F., Lomax, G., Johnston, C., </a:t>
            </a:r>
            <a:r>
              <a:rPr lang="en-CA" sz="1100" dirty="0" err="1">
                <a:solidFill>
                  <a:srgbClr val="000000"/>
                </a:solidFill>
                <a:effectLst/>
                <a:latin typeface="Times New Roman" panose="02020603050405020304" pitchFamily="18" charset="0"/>
                <a:ea typeface="Times New Roman" panose="02020603050405020304" pitchFamily="18" charset="0"/>
              </a:rPr>
              <a:t>Felmer</a:t>
            </a:r>
            <a:r>
              <a:rPr lang="en-CA" sz="1100" dirty="0">
                <a:solidFill>
                  <a:srgbClr val="000000"/>
                </a:solidFill>
                <a:effectLst/>
                <a:latin typeface="Times New Roman" panose="02020603050405020304" pitchFamily="18" charset="0"/>
                <a:ea typeface="Times New Roman" panose="02020603050405020304" pitchFamily="18" charset="0"/>
              </a:rPr>
              <a:t>, G., Morales-Vera, R., </a:t>
            </a:r>
            <a:r>
              <a:rPr lang="en-CA" sz="1100" dirty="0" err="1">
                <a:solidFill>
                  <a:srgbClr val="000000"/>
                </a:solidFill>
                <a:effectLst/>
                <a:latin typeface="Times New Roman" panose="02020603050405020304" pitchFamily="18" charset="0"/>
                <a:ea typeface="Times New Roman" panose="02020603050405020304" pitchFamily="18" charset="0"/>
              </a:rPr>
              <a:t>Puettmann</a:t>
            </a:r>
            <a:r>
              <a:rPr lang="en-CA" sz="1100" dirty="0">
                <a:solidFill>
                  <a:srgbClr val="000000"/>
                </a:solidFill>
                <a:effectLst/>
                <a:latin typeface="Times New Roman" panose="02020603050405020304" pitchFamily="18" charset="0"/>
                <a:ea typeface="Times New Roman" panose="02020603050405020304" pitchFamily="18" charset="0"/>
              </a:rPr>
              <a:t>, M., &amp; Van den </a:t>
            </a:r>
            <a:r>
              <a:rPr lang="en-CA" sz="1100" dirty="0" err="1">
                <a:solidFill>
                  <a:srgbClr val="000000"/>
                </a:solidFill>
                <a:effectLst/>
                <a:latin typeface="Times New Roman" panose="02020603050405020304" pitchFamily="18" charset="0"/>
                <a:ea typeface="Times New Roman" panose="02020603050405020304" pitchFamily="18" charset="0"/>
              </a:rPr>
              <a:t>Huevel</a:t>
            </a:r>
            <a:r>
              <a:rPr lang="en-CA" sz="1100" dirty="0">
                <a:solidFill>
                  <a:srgbClr val="000000"/>
                </a:solidFill>
                <a:effectLst/>
                <a:latin typeface="Times New Roman" panose="02020603050405020304" pitchFamily="18" charset="0"/>
                <a:ea typeface="Times New Roman" panose="02020603050405020304" pitchFamily="18" charset="0"/>
              </a:rPr>
              <a:t>, R. (2022). What is the impact of mass timber utilization on climate and forests? </a:t>
            </a:r>
            <a:r>
              <a:rPr lang="en-CA" sz="1100" i="1" dirty="0">
                <a:solidFill>
                  <a:srgbClr val="000000"/>
                </a:solidFill>
                <a:effectLst/>
                <a:latin typeface="Times New Roman" panose="02020603050405020304" pitchFamily="18" charset="0"/>
                <a:ea typeface="Times New Roman" panose="02020603050405020304" pitchFamily="18" charset="0"/>
              </a:rPr>
              <a:t>Sustainability, 14</a:t>
            </a:r>
            <a:r>
              <a:rPr lang="en-CA" sz="1100" dirty="0">
                <a:solidFill>
                  <a:srgbClr val="000000"/>
                </a:solidFill>
                <a:effectLst/>
                <a:latin typeface="Times New Roman" panose="02020603050405020304" pitchFamily="18" charset="0"/>
                <a:ea typeface="Times New Roman" panose="02020603050405020304" pitchFamily="18" charset="0"/>
              </a:rPr>
              <a:t>(2), 758. </a:t>
            </a:r>
            <a:r>
              <a:rPr lang="en-CA" sz="1100" u="sng" dirty="0">
                <a:solidFill>
                  <a:srgbClr val="0563C1"/>
                </a:solidFill>
                <a:effectLst/>
                <a:latin typeface="Times New Roman" panose="02020603050405020304" pitchFamily="18" charset="0"/>
                <a:ea typeface="Times New Roman" panose="02020603050405020304" pitchFamily="18" charset="0"/>
              </a:rPr>
              <a:t>https://doi.org/10.3390/su14020758</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err="1">
                <a:solidFill>
                  <a:srgbClr val="000000"/>
                </a:solidFill>
                <a:effectLst/>
                <a:latin typeface="Times New Roman" panose="02020603050405020304" pitchFamily="18" charset="0"/>
                <a:ea typeface="Times New Roman" panose="02020603050405020304" pitchFamily="18" charset="0"/>
              </a:rPr>
              <a:t>StructureCraft</a:t>
            </a:r>
            <a:r>
              <a:rPr lang="en-CA" sz="1100" dirty="0">
                <a:solidFill>
                  <a:srgbClr val="000000"/>
                </a:solidFill>
                <a:effectLst/>
                <a:latin typeface="Times New Roman" panose="02020603050405020304" pitchFamily="18" charset="0"/>
                <a:ea typeface="Times New Roman" panose="02020603050405020304" pitchFamily="18" charset="0"/>
              </a:rPr>
              <a:t>. (n.d.). </a:t>
            </a:r>
            <a:r>
              <a:rPr lang="en-CA" sz="1100" i="1" dirty="0">
                <a:solidFill>
                  <a:srgbClr val="000000"/>
                </a:solidFill>
                <a:effectLst/>
                <a:latin typeface="Times New Roman" panose="02020603050405020304" pitchFamily="18" charset="0"/>
                <a:ea typeface="Times New Roman" panose="02020603050405020304" pitchFamily="18" charset="0"/>
              </a:rPr>
              <a:t>Structural Engineering + Timber Construction</a:t>
            </a:r>
            <a:r>
              <a:rPr lang="en-CA" sz="1100" dirty="0">
                <a:solidFill>
                  <a:srgbClr val="000000"/>
                </a:solidFill>
                <a:effectLst/>
                <a:latin typeface="Times New Roman" panose="02020603050405020304" pitchFamily="18" charset="0"/>
                <a:ea typeface="Times New Roman" panose="02020603050405020304" pitchFamily="18" charset="0"/>
              </a:rPr>
              <a:t>. </a:t>
            </a:r>
            <a:r>
              <a:rPr lang="en-CA" sz="1100" dirty="0" err="1">
                <a:solidFill>
                  <a:srgbClr val="000000"/>
                </a:solidFill>
                <a:effectLst/>
                <a:latin typeface="Times New Roman" panose="02020603050405020304" pitchFamily="18" charset="0"/>
                <a:ea typeface="Times New Roman" panose="02020603050405020304" pitchFamily="18" charset="0"/>
              </a:rPr>
              <a:t>StructureCraft</a:t>
            </a:r>
            <a:r>
              <a:rPr lang="en-CA" sz="1100" dirty="0">
                <a:solidFill>
                  <a:srgbClr val="000000"/>
                </a:solidFill>
                <a:effectLst/>
                <a:latin typeface="Times New Roman" panose="02020603050405020304" pitchFamily="18" charset="0"/>
                <a:ea typeface="Times New Roman" panose="02020603050405020304" pitchFamily="18" charset="0"/>
              </a:rPr>
              <a:t>. </a:t>
            </a:r>
            <a:r>
              <a:rPr lang="en-CA" sz="1100" u="sng" dirty="0">
                <a:solidFill>
                  <a:srgbClr val="0563C1"/>
                </a:solidFill>
                <a:effectLst/>
                <a:latin typeface="Times New Roman" panose="02020603050405020304" pitchFamily="18" charset="0"/>
                <a:ea typeface="Times New Roman" panose="02020603050405020304" pitchFamily="18" charset="0"/>
              </a:rPr>
              <a:t>https://structurecraft.com/</a:t>
            </a:r>
            <a:r>
              <a:rPr lang="en-CA" sz="1100" dirty="0">
                <a:solidFill>
                  <a:srgbClr val="000000"/>
                </a:solidFill>
                <a:effectLst/>
                <a:latin typeface="Times New Roman" panose="02020603050405020304" pitchFamily="18" charset="0"/>
                <a:ea typeface="Times New Roman" panose="02020603050405020304" pitchFamily="18" charset="0"/>
              </a:rPr>
              <a:t>.</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err="1">
                <a:solidFill>
                  <a:srgbClr val="000000"/>
                </a:solidFill>
                <a:effectLst/>
                <a:latin typeface="Times New Roman" panose="02020603050405020304" pitchFamily="18" charset="0"/>
                <a:ea typeface="Times New Roman" panose="02020603050405020304" pitchFamily="18" charset="0"/>
              </a:rPr>
              <a:t>Structurlam</a:t>
            </a:r>
            <a:r>
              <a:rPr lang="en-CA" sz="1100" dirty="0">
                <a:solidFill>
                  <a:srgbClr val="000000"/>
                </a:solidFill>
                <a:effectLst/>
                <a:latin typeface="Times New Roman" panose="02020603050405020304" pitchFamily="18" charset="0"/>
                <a:ea typeface="Times New Roman" panose="02020603050405020304" pitchFamily="18" charset="0"/>
              </a:rPr>
              <a:t> Mass Timber Corporation. (2022). </a:t>
            </a:r>
            <a:r>
              <a:rPr lang="en-CA" sz="1100" i="1" dirty="0">
                <a:solidFill>
                  <a:srgbClr val="000000"/>
                </a:solidFill>
                <a:effectLst/>
                <a:latin typeface="Times New Roman" panose="02020603050405020304" pitchFamily="18" charset="0"/>
                <a:ea typeface="Times New Roman" panose="02020603050405020304" pitchFamily="18" charset="0"/>
              </a:rPr>
              <a:t>Opening a world of possibilities through mass timber</a:t>
            </a:r>
            <a:r>
              <a:rPr lang="en-CA" sz="1100" dirty="0">
                <a:solidFill>
                  <a:srgbClr val="000000"/>
                </a:solidFill>
                <a:effectLst/>
                <a:latin typeface="Times New Roman" panose="02020603050405020304" pitchFamily="18" charset="0"/>
                <a:ea typeface="Times New Roman" panose="02020603050405020304" pitchFamily="18" charset="0"/>
              </a:rPr>
              <a:t>. </a:t>
            </a:r>
            <a:r>
              <a:rPr lang="en-CA" sz="1100" dirty="0" err="1">
                <a:solidFill>
                  <a:srgbClr val="000000"/>
                </a:solidFill>
                <a:effectLst/>
                <a:latin typeface="Times New Roman" panose="02020603050405020304" pitchFamily="18" charset="0"/>
                <a:ea typeface="Times New Roman" panose="02020603050405020304" pitchFamily="18" charset="0"/>
              </a:rPr>
              <a:t>Structurlam</a:t>
            </a:r>
            <a:r>
              <a:rPr lang="en-CA" sz="1100" dirty="0">
                <a:solidFill>
                  <a:srgbClr val="000000"/>
                </a:solidFill>
                <a:effectLst/>
                <a:latin typeface="Times New Roman" panose="02020603050405020304" pitchFamily="18" charset="0"/>
                <a:ea typeface="Times New Roman" panose="02020603050405020304" pitchFamily="18" charset="0"/>
              </a:rPr>
              <a:t>. </a:t>
            </a:r>
            <a:r>
              <a:rPr lang="en-CA" sz="1100" u="sng" dirty="0">
                <a:solidFill>
                  <a:srgbClr val="0563C1"/>
                </a:solidFill>
                <a:effectLst/>
                <a:latin typeface="Times New Roman" panose="02020603050405020304" pitchFamily="18" charset="0"/>
                <a:ea typeface="Times New Roman" panose="02020603050405020304" pitchFamily="18" charset="0"/>
              </a:rPr>
              <a:t>https://www.structurlam.com/</a:t>
            </a:r>
            <a:r>
              <a:rPr lang="en-CA" sz="1100" dirty="0">
                <a:solidFill>
                  <a:srgbClr val="000000"/>
                </a:solidFill>
                <a:effectLst/>
                <a:latin typeface="Times New Roman" panose="02020603050405020304" pitchFamily="18" charset="0"/>
                <a:ea typeface="Times New Roman" panose="02020603050405020304" pitchFamily="18" charset="0"/>
              </a:rPr>
              <a:t>.</a:t>
            </a:r>
          </a:p>
          <a:p>
            <a:pPr marL="171450" indent="-171450">
              <a:lnSpc>
                <a:spcPct val="107000"/>
              </a:lnSpc>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600" i="1" dirty="0">
                <a:effectLst/>
              </a:rPr>
              <a:t>Ted Kesik | Daniels</a:t>
            </a:r>
            <a:r>
              <a:rPr lang="en-US" sz="1600" dirty="0">
                <a:effectLst/>
              </a:rPr>
              <a:t>. (n.d.). Retrieved July 29, 2022, from https://www.daniels.utoronto.ca/people/core-faculty/ted-kesik</a:t>
            </a:r>
            <a:endParaRPr lang="en-CA" sz="11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Think Wood. (2022). </a:t>
            </a:r>
            <a:r>
              <a:rPr lang="en-CA" sz="1100" i="1" dirty="0">
                <a:solidFill>
                  <a:srgbClr val="000000"/>
                </a:solidFill>
                <a:effectLst/>
                <a:latin typeface="Times New Roman" panose="02020603050405020304" pitchFamily="18" charset="0"/>
                <a:ea typeface="Calibri Light" panose="020F0302020204030204" pitchFamily="34" charset="0"/>
              </a:rPr>
              <a:t>Create a mass-timber-piece</a:t>
            </a:r>
            <a:r>
              <a:rPr lang="en-CA" sz="1100" dirty="0">
                <a:solidFill>
                  <a:srgbClr val="000000"/>
                </a:solidFill>
                <a:effectLst/>
                <a:latin typeface="Times New Roman" panose="02020603050405020304" pitchFamily="18" charset="0"/>
                <a:ea typeface="Calibri Light" panose="020F0302020204030204" pitchFamily="34" charset="0"/>
              </a:rPr>
              <a:t>. Think Wood. </a:t>
            </a:r>
            <a:r>
              <a:rPr lang="en-CA" sz="1100" u="sng" dirty="0">
                <a:solidFill>
                  <a:srgbClr val="0000FF"/>
                </a:solidFill>
                <a:effectLst/>
                <a:latin typeface="Times New Roman" panose="02020603050405020304" pitchFamily="18" charset="0"/>
                <a:ea typeface="Calibri Light" panose="020F0302020204030204" pitchFamily="34" charset="0"/>
                <a:hlinkClick r:id="rId11"/>
              </a:rPr>
              <a:t>https://www.thinkwood.com/mass-timber</a:t>
            </a:r>
            <a:endParaRPr lang="en-CA" sz="1100" u="sng" dirty="0">
              <a:solidFill>
                <a:srgbClr val="000000"/>
              </a:solidFill>
              <a:effectLst/>
              <a:latin typeface="Times New Roman" panose="02020603050405020304" pitchFamily="18" charset="0"/>
              <a:ea typeface="Calibri Light" panose="020F03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u="sng" dirty="0">
              <a:solidFill>
                <a:srgbClr val="000000"/>
              </a:solidFill>
              <a:effectLst/>
              <a:latin typeface="Times New Roman" panose="02020603050405020304" pitchFamily="18" charset="0"/>
              <a:ea typeface="Calibri" panose="020F0502020204030204" pitchFamily="34" charset="0"/>
            </a:endParaRPr>
          </a:p>
          <a:p>
            <a:pPr marL="171450" marR="0" lvl="0" indent="-171450" algn="l" defTabSz="914400" rtl="0" eaLnBrk="1" fontAlgn="base" latinLnBrk="0" hangingPunct="1">
              <a:lnSpc>
                <a:spcPct val="107000"/>
              </a:lnSpc>
              <a:spcBef>
                <a:spcPts val="1200"/>
              </a:spcBef>
              <a:spcAft>
                <a:spcPts val="800"/>
              </a:spcAft>
              <a:buClrTx/>
              <a:buSzTx/>
              <a:buFont typeface="Arial" panose="020B0604020202020204" pitchFamily="34" charset="0"/>
              <a:buChar char="•"/>
              <a:tabLst/>
              <a:defRPr/>
            </a:pPr>
            <a:r>
              <a:rPr lang="en-CA" sz="1800" dirty="0">
                <a:effectLst/>
                <a:latin typeface="Times New Roman" panose="02020603050405020304" pitchFamily="18" charset="0"/>
                <a:ea typeface="Times New Roman" panose="02020603050405020304" pitchFamily="18" charset="0"/>
              </a:rPr>
              <a:t>Woodworks. (n.d.). </a:t>
            </a:r>
            <a:r>
              <a:rPr lang="en-CA" sz="1800" i="1" dirty="0">
                <a:effectLst/>
                <a:latin typeface="Times New Roman" panose="02020603050405020304" pitchFamily="18" charset="0"/>
                <a:ea typeface="Times New Roman" panose="02020603050405020304" pitchFamily="18" charset="0"/>
              </a:rPr>
              <a:t>Wood-Works – Program of the Canadian Wood Council</a:t>
            </a:r>
            <a:r>
              <a:rPr lang="en-CA" sz="1800" dirty="0">
                <a:effectLst/>
                <a:latin typeface="Times New Roman" panose="02020603050405020304" pitchFamily="18" charset="0"/>
                <a:ea typeface="Times New Roman" panose="02020603050405020304" pitchFamily="18" charset="0"/>
              </a:rPr>
              <a:t>. Retrieved July 28, 2022, from </a:t>
            </a:r>
            <a:r>
              <a:rPr lang="en-CA" sz="1800" u="sng" dirty="0">
                <a:solidFill>
                  <a:srgbClr val="0000FF"/>
                </a:solidFill>
                <a:effectLst/>
                <a:latin typeface="Times New Roman" panose="02020603050405020304" pitchFamily="18" charset="0"/>
                <a:ea typeface="Times New Roman" panose="02020603050405020304" pitchFamily="18" charset="0"/>
                <a:hlinkClick r:id="rId12"/>
              </a:rPr>
              <a:t>https://wood-works.ca/</a:t>
            </a:r>
            <a:r>
              <a:rPr lang="en-CA" sz="1800" dirty="0">
                <a:effectLst/>
                <a:latin typeface="Times New Roman" panose="02020603050405020304" pitchFamily="18" charset="0"/>
                <a:ea typeface="Times New Roman" panose="02020603050405020304" pitchFamily="18" charset="0"/>
              </a:rPr>
              <a:t> </a:t>
            </a:r>
            <a:endParaRPr lang="en-CA" sz="1800" dirty="0">
              <a:effectLst/>
              <a:latin typeface="Times New Roman" panose="02020603050405020304" pitchFamily="18" charset="0"/>
              <a:ea typeface="Calibri" panose="020F0502020204030204" pitchFamily="34" charset="0"/>
            </a:endParaRPr>
          </a:p>
          <a:p>
            <a:pPr marL="171450" indent="-171450" fontAlgn="base">
              <a:lnSpc>
                <a:spcPct val="107000"/>
              </a:lnSpc>
              <a:spcBef>
                <a:spcPts val="1200"/>
              </a:spcBef>
              <a:spcAft>
                <a:spcPts val="800"/>
              </a:spcAft>
              <a:buFont typeface="Arial" panose="020B0604020202020204" pitchFamily="34" charset="0"/>
              <a:buChar char="•"/>
            </a:pP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28</a:t>
            </a:fld>
            <a:endParaRPr lang="en-CA"/>
          </a:p>
        </p:txBody>
      </p:sp>
    </p:spTree>
    <p:extLst>
      <p:ext uri="{BB962C8B-B14F-4D97-AF65-F5344CB8AC3E}">
        <p14:creationId xmlns:p14="http://schemas.microsoft.com/office/powerpoint/2010/main" val="81520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3FEA54-B55B-4536-B7E2-683745DE6E66}" type="slidenum">
              <a:rPr lang="en-CA" smtClean="0"/>
              <a:t>29</a:t>
            </a:fld>
            <a:endParaRPr lang="en-CA"/>
          </a:p>
        </p:txBody>
      </p:sp>
    </p:spTree>
    <p:extLst>
      <p:ext uri="{BB962C8B-B14F-4D97-AF65-F5344CB8AC3E}">
        <p14:creationId xmlns:p14="http://schemas.microsoft.com/office/powerpoint/2010/main" val="153035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200" b="1" u="sng" dirty="0">
                <a:solidFill>
                  <a:srgbClr val="0000FF"/>
                </a:solidFill>
                <a:effectLst/>
                <a:latin typeface="Times New Roman" panose="02020603050405020304" pitchFamily="18" charset="0"/>
                <a:ea typeface="Yu Gothic Light" panose="020B0300000000000000" pitchFamily="34" charset="-128"/>
              </a:rPr>
              <a:t>Slide 3: Which Trees are in Canada’s Forests?</a:t>
            </a:r>
            <a:r>
              <a:rPr lang="en-CA" sz="1200" b="1" dirty="0">
                <a:effectLst/>
                <a:latin typeface="Times New Roman" panose="02020603050405020304" pitchFamily="18" charset="0"/>
                <a:ea typeface="Yu Gothic Light" panose="020B0300000000000000" pitchFamily="34" charset="-128"/>
              </a:rPr>
              <a:t> </a:t>
            </a:r>
          </a:p>
          <a:p>
            <a:pPr>
              <a:lnSpc>
                <a:spcPct val="115000"/>
              </a:lnSpc>
              <a:spcBef>
                <a:spcPts val="200"/>
              </a:spcBef>
            </a:pPr>
            <a:endParaRPr lang="en-CA" sz="12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spcAft>
                <a:spcPts val="8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There are approximately 180 tree species in Canada’s forests (</a:t>
            </a:r>
            <a:r>
              <a:rPr lang="en-CA" sz="1100" dirty="0">
                <a:effectLst/>
                <a:latin typeface="Times New Roman" panose="02020603050405020304" pitchFamily="18" charset="0"/>
                <a:ea typeface="Calibri Light" panose="020F0302020204030204" pitchFamily="34" charset="0"/>
              </a:rPr>
              <a:t>Natural Resources Canada, 2021</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35 tree species are commercially valuable </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None of which are species at risk </a:t>
            </a:r>
          </a:p>
          <a:p>
            <a:pPr marL="742950" lvl="1" indent="-285750">
              <a:lnSpc>
                <a:spcPct val="115000"/>
              </a:lnSpc>
              <a:spcBef>
                <a:spcPts val="1200"/>
              </a:spcBef>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spcAft>
                <a:spcPts val="8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75% of Canada’s forests are in the boreal zone:</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Forest regions (such as the boreal forest) are areas that have similar dominant tree species; the dominant tree species in the boreal forest include black spruce, white spruce, jack pine, balsam fir, and tamarack (</a:t>
            </a:r>
            <a:r>
              <a:rPr lang="en-CA" sz="1100" dirty="0">
                <a:effectLst/>
                <a:latin typeface="Times New Roman" panose="02020603050405020304" pitchFamily="18" charset="0"/>
                <a:ea typeface="Calibri Light" panose="020F0302020204030204" pitchFamily="34" charset="0"/>
              </a:rPr>
              <a:t>Natural Resources Canada, 2022</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 boreal zone circles the Northern Hemisphere and forms a ring around the North Pole; globally, it covers 1.9 billion hectares, which amounts to 14% of the Earth’s land and 33% of Earth’s forested area (</a:t>
            </a:r>
            <a:r>
              <a:rPr lang="en-CA" sz="1100" dirty="0">
                <a:effectLst/>
                <a:latin typeface="Times New Roman" panose="02020603050405020304" pitchFamily="18" charset="0"/>
                <a:ea typeface="Calibri Light" panose="020F0302020204030204" pitchFamily="34" charset="0"/>
              </a:rPr>
              <a:t>Natural Resources Canada, 2020</a:t>
            </a:r>
            <a:r>
              <a:rPr lang="en-US" sz="1100" dirty="0">
                <a:effectLst/>
                <a:latin typeface="Times New Roman" panose="02020603050405020304" pitchFamily="18" charset="0"/>
                <a:ea typeface="Calibri Light" panose="020F0302020204030204" pitchFamily="34" charset="0"/>
              </a:rPr>
              <a:t>)</a:t>
            </a:r>
          </a:p>
          <a:p>
            <a:pPr marL="742950" lvl="1" indent="-285750">
              <a:lnSpc>
                <a:spcPct val="115000"/>
              </a:lnSpc>
              <a:spcBef>
                <a:spcPts val="1200"/>
              </a:spcBef>
              <a:spcAft>
                <a:spcPts val="800"/>
              </a:spcAft>
              <a:buFont typeface=" Courier New "/>
              <a:buChar char="o"/>
            </a:pP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spcAft>
                <a:spcPts val="800"/>
              </a:spcAft>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Tree Canada is an exceptionally good resource for identifying the common tree species in Canada (Tree Canada, n.d.).</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100" b="1" dirty="0">
                <a:effectLst/>
                <a:latin typeface="Times New Roman" panose="02020603050405020304" pitchFamily="18" charset="0"/>
                <a:ea typeface="Calibri Light" panose="020F0302020204030204" pitchFamily="34" charset="0"/>
              </a:rPr>
              <a:t>Slide 3 References:</a:t>
            </a:r>
          </a:p>
          <a:p>
            <a:pPr>
              <a:lnSpc>
                <a:spcPct val="115000"/>
              </a:lnSpc>
              <a:spcAft>
                <a:spcPts val="800"/>
              </a:spcAft>
            </a:pPr>
            <a:endParaRPr lang="en-US" sz="1100" b="1" dirty="0">
              <a:effectLst/>
              <a:latin typeface="Times New Roman" panose="02020603050405020304" pitchFamily="18" charset="0"/>
              <a:ea typeface="Calibri Light" panose="020F0302020204030204" pitchFamily="34" charset="0"/>
            </a:endParaRP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100" dirty="0">
                <a:effectLst/>
                <a:latin typeface="Times New Roman" panose="02020603050405020304" pitchFamily="18" charset="0"/>
                <a:ea typeface="Calibri Light" panose="020F0302020204030204" pitchFamily="34" charset="0"/>
              </a:rPr>
              <a:t>Natural Resources Canada. (2020). </a:t>
            </a:r>
            <a:r>
              <a:rPr lang="en-US" sz="1100" i="1" dirty="0">
                <a:effectLst/>
                <a:latin typeface="Times New Roman" panose="02020603050405020304" pitchFamily="18" charset="0"/>
                <a:ea typeface="Calibri Light" panose="020F0302020204030204" pitchFamily="34" charset="0"/>
              </a:rPr>
              <a:t>8 facts about Canada’s boreal forest</a:t>
            </a:r>
            <a:r>
              <a:rPr lang="en-US" sz="1100" dirty="0">
                <a:effectLst/>
                <a:latin typeface="Times New Roman" panose="02020603050405020304" pitchFamily="18" charset="0"/>
                <a:ea typeface="Calibri Light" panose="020F0302020204030204" pitchFamily="34" charset="0"/>
              </a:rPr>
              <a:t>. Natural Resources Canada. </a:t>
            </a:r>
            <a:r>
              <a:rPr lang="en-US" sz="1100" u="sng" dirty="0">
                <a:solidFill>
                  <a:srgbClr val="0000FF"/>
                </a:solidFill>
                <a:effectLst/>
                <a:latin typeface="Times New Roman" panose="02020603050405020304" pitchFamily="18" charset="0"/>
                <a:ea typeface="Calibri Light" panose="020F0302020204030204" pitchFamily="34" charset="0"/>
                <a:hlinkClick r:id="rId3"/>
              </a:rPr>
              <a:t>https://www.nrcan.gc.ca/our-natural-resources/forests/sustainable-forest-management/boreal-forest/8-facts-about-canadas-boreal forest/17394</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Calibri Light" panose="020F0302020204030204" pitchFamily="34" charset="0"/>
              </a:rPr>
              <a:t>Natural Resources Canada. (2021). </a:t>
            </a:r>
            <a:r>
              <a:rPr lang="en-US" sz="1100" i="1" dirty="0">
                <a:effectLst/>
                <a:latin typeface="Times New Roman" panose="02020603050405020304" pitchFamily="18" charset="0"/>
                <a:ea typeface="Calibri Light" panose="020F0302020204030204" pitchFamily="34" charset="0"/>
              </a:rPr>
              <a:t>Forest Maps</a:t>
            </a:r>
            <a:r>
              <a:rPr lang="en-US" sz="1100" dirty="0">
                <a:effectLst/>
                <a:latin typeface="Times New Roman" panose="02020603050405020304" pitchFamily="18" charset="0"/>
                <a:ea typeface="Calibri Light" panose="020F0302020204030204" pitchFamily="34" charset="0"/>
              </a:rPr>
              <a:t>. Natural Resources Canada. </a:t>
            </a:r>
            <a:r>
              <a:rPr lang="en-CA" sz="1100" u="none" dirty="0">
                <a:solidFill>
                  <a:schemeClr val="tx1"/>
                </a:solidFill>
                <a:effectLst/>
                <a:latin typeface="Times New Roman" panose="02020603050405020304" pitchFamily="18" charset="0"/>
                <a:ea typeface="Calibri Light" panose="020F0302020204030204" pitchFamily="34" charset="0"/>
              </a:rPr>
              <a:t> </a:t>
            </a:r>
            <a:r>
              <a:rPr lang="en-US" sz="1100" u="sng" dirty="0">
                <a:solidFill>
                  <a:srgbClr val="0000FF"/>
                </a:solidFill>
                <a:effectLst/>
                <a:latin typeface="Times New Roman" panose="02020603050405020304" pitchFamily="18" charset="0"/>
                <a:ea typeface="Calibri Light" panose="020F0302020204030204" pitchFamily="34" charset="0"/>
                <a:hlinkClick r:id="rId4"/>
              </a:rPr>
              <a:t>https://www.nrcan.gc.ca/maps-tools-and-publications/maps/forest-maps/16874</a:t>
            </a:r>
            <a:r>
              <a:rPr lang="en-US" sz="1100" dirty="0">
                <a:effectLst/>
                <a:latin typeface="Times New Roman" panose="02020603050405020304" pitchFamily="18" charset="0"/>
                <a:ea typeface="Calibri Light" panose="020F0302020204030204" pitchFamily="34" charset="0"/>
              </a:rPr>
              <a:t>. </a:t>
            </a:r>
          </a:p>
          <a:p>
            <a:pPr marL="0" indent="0">
              <a:lnSpc>
                <a:spcPct val="107000"/>
              </a:lnSpc>
              <a:spcAft>
                <a:spcPts val="800"/>
              </a:spcAft>
              <a:buFont typeface="Arial" panose="020B0604020202020204" pitchFamily="34" charset="0"/>
              <a:buNone/>
            </a:pP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US" sz="1100" dirty="0">
                <a:effectLst/>
                <a:latin typeface="Times New Roman" panose="02020603050405020304" pitchFamily="18" charset="0"/>
                <a:ea typeface="Calibri Light" panose="020F0302020204030204" pitchFamily="34" charset="0"/>
              </a:rPr>
              <a:t>Natural Resources Canada. (2022). </a:t>
            </a:r>
            <a:r>
              <a:rPr lang="en-US" sz="1100" i="1" dirty="0">
                <a:effectLst/>
                <a:latin typeface="Times New Roman" panose="02020603050405020304" pitchFamily="18" charset="0"/>
                <a:ea typeface="Calibri Light" panose="020F0302020204030204" pitchFamily="34" charset="0"/>
              </a:rPr>
              <a:t>Forest classification</a:t>
            </a:r>
            <a:r>
              <a:rPr lang="en-US" sz="1100" dirty="0">
                <a:effectLst/>
                <a:latin typeface="Times New Roman" panose="02020603050405020304" pitchFamily="18" charset="0"/>
                <a:ea typeface="Calibri Light" panose="020F0302020204030204" pitchFamily="34" charset="0"/>
              </a:rPr>
              <a:t>. Natural Resources Canada. </a:t>
            </a:r>
            <a:r>
              <a:rPr lang="en-US" sz="1100" u="sng" dirty="0">
                <a:solidFill>
                  <a:srgbClr val="0000FF"/>
                </a:solidFill>
                <a:effectLst/>
                <a:latin typeface="Times New Roman" panose="02020603050405020304" pitchFamily="18" charset="0"/>
                <a:ea typeface="Calibri Light" panose="020F0302020204030204" pitchFamily="34" charset="0"/>
                <a:hlinkClick r:id="rId5"/>
              </a:rPr>
              <a:t>https://www.nrcan.gc.ca/our-natural-resources/forests/sustainable-forest-management/measuring-and-reporting/forest-classification/13179</a:t>
            </a:r>
            <a:r>
              <a:rPr lang="en-US"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457200" indent="-45720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Tree Canada. (n.d.). </a:t>
            </a:r>
            <a:r>
              <a:rPr lang="en-CA" sz="1100" i="1" dirty="0">
                <a:effectLst/>
                <a:latin typeface="Times New Roman" panose="02020603050405020304" pitchFamily="18" charset="0"/>
                <a:ea typeface="Times New Roman" panose="02020603050405020304" pitchFamily="18" charset="0"/>
              </a:rPr>
              <a:t>Trees of Canada – Tree Canada</a:t>
            </a:r>
            <a:r>
              <a:rPr lang="en-CA" sz="1100" dirty="0">
                <a:effectLst/>
                <a:latin typeface="Times New Roman" panose="02020603050405020304" pitchFamily="18" charset="0"/>
                <a:ea typeface="Times New Roman" panose="02020603050405020304" pitchFamily="18" charset="0"/>
              </a:rPr>
              <a:t>. Trees of Canada. Retrieved May 10, 2022, from </a:t>
            </a:r>
            <a:r>
              <a:rPr lang="en-CA" sz="1100" u="sng" dirty="0">
                <a:solidFill>
                  <a:srgbClr val="0000FF"/>
                </a:solidFill>
                <a:effectLst/>
                <a:latin typeface="Times New Roman" panose="02020603050405020304" pitchFamily="18" charset="0"/>
                <a:ea typeface="Times New Roman" panose="02020603050405020304" pitchFamily="18" charset="0"/>
                <a:hlinkClick r:id="rId6"/>
              </a:rPr>
              <a:t>https://treecanada.ca/resources/trees-of-canada/</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3</a:t>
            </a:fld>
            <a:endParaRPr lang="en-CA"/>
          </a:p>
        </p:txBody>
      </p:sp>
    </p:spTree>
    <p:extLst>
      <p:ext uri="{BB962C8B-B14F-4D97-AF65-F5344CB8AC3E}">
        <p14:creationId xmlns:p14="http://schemas.microsoft.com/office/powerpoint/2010/main" val="1677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4 and 5: Canada’s Forest Products</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Canada is a global forest product manufacturing leader and the fourth largest forest product exporter in the world by value as of 2019 (behind China, the United States, and Germany) (Natural Resources Canada, 2020, p. 53).</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Of Canada’s total exports, forest products make up 7% with the three largest export destinations being the United States, China, and Japan.</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Softwood lumber</a:t>
            </a:r>
            <a:r>
              <a:rPr lang="en-CA" sz="1100" dirty="0">
                <a:effectLst/>
                <a:latin typeface="Times New Roman" panose="02020603050405020304" pitchFamily="18" charset="0"/>
                <a:ea typeface="Calibri" panose="020F0502020204030204" pitchFamily="34" charset="0"/>
              </a:rPr>
              <a:t> is timber that is harvested from coniferous trees, which are trees that have cones and needle-like leaves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This lumber is then sawed into a variety of forest products such as dimensional lumber, appearance-grade lumber, and softwood boards.</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Dimensional softwood lumber products are mostly used for the framing in residential buildings; therefore, their demand and pricing are closely related to housing construction in the US, which is where 75% of Canada’s softwood lumber goes.</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Wood pulp</a:t>
            </a:r>
            <a:r>
              <a:rPr lang="en-CA" sz="1100" dirty="0">
                <a:effectLst/>
                <a:latin typeface="Times New Roman" panose="02020603050405020304" pitchFamily="18" charset="0"/>
                <a:ea typeface="Calibri" panose="020F0502020204030204" pitchFamily="34" charset="0"/>
              </a:rPr>
              <a:t> is a wood fibre that has been mechanically or chemically reduced to pulp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Wood pulp is used as an intermediate product that is then used to produce paper products, packaging, and is also used as a food additive and in clothing.</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The most common wood pulp product produced in Canada is northern bleached softwood kraft pulp (NBSK), which is used to make printing and writing paper, and tissue.</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Newsprint</a:t>
            </a:r>
            <a:r>
              <a:rPr lang="en-CA" sz="1100" dirty="0">
                <a:effectLst/>
                <a:latin typeface="Times New Roman" panose="02020603050405020304" pitchFamily="18" charset="0"/>
                <a:ea typeface="Calibri" panose="020F0502020204030204" pitchFamily="34" charset="0"/>
              </a:rPr>
              <a:t> is a pulp product made of thermomechanical pulp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It is used to make newspapers, magazines, and similar products.</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The market for newsprint has declined with the rise of digital media and is expected to continue declining.</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Printing and writing paper</a:t>
            </a:r>
            <a:r>
              <a:rPr lang="en-CA" sz="1100" dirty="0">
                <a:effectLst/>
                <a:latin typeface="Times New Roman" panose="02020603050405020304" pitchFamily="18" charset="0"/>
                <a:ea typeface="Calibri" panose="020F0502020204030204" pitchFamily="34" charset="0"/>
              </a:rPr>
              <a:t> is another pulp product that is higher quality than newsprint and is used for a variety of office papers such as for printers, envelopes, forms, and paper pads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Similar to the market decline for newsprint, the same is expected for printing and writing paper as the world becomes more digital.</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Structural wood panels</a:t>
            </a:r>
            <a:r>
              <a:rPr lang="en-CA" sz="1100" dirty="0">
                <a:effectLst/>
                <a:latin typeface="Times New Roman" panose="02020603050405020304" pitchFamily="18" charset="0"/>
                <a:ea typeface="Calibri" panose="020F0502020204030204" pitchFamily="34" charset="0"/>
              </a:rPr>
              <a:t> include oriented strand board (OSB) and plywood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OBS is made from strands of wood cut from small logs and is used mostly for load-bearing purposes in residential buildings, wall sheathing, flooring, roofing, and to make furniture.</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Plywood is made of several thin layers of wood that are glued together and is mostly used to make walls, floors, roof sheathing since it provides strength, stiffness, and stability.</a:t>
            </a:r>
          </a:p>
          <a:p>
            <a:pPr>
              <a:lnSpc>
                <a:spcPct val="107000"/>
              </a:lnSpc>
              <a:spcAft>
                <a:spcPts val="800"/>
              </a:spcAft>
            </a:pPr>
            <a:r>
              <a:rPr lang="en-CA" sz="1100" dirty="0">
                <a:effectLst/>
                <a:latin typeface="Times New Roman" panose="02020603050405020304" pitchFamily="18" charset="0"/>
                <a:ea typeface="Yu Mincho" panose="02020400000000000000" pitchFamily="18" charset="-128"/>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400" b="1" dirty="0">
                <a:effectLst/>
                <a:latin typeface="Times New Roman" panose="02020603050405020304" pitchFamily="18" charset="0"/>
                <a:ea typeface="Yu Mincho" panose="02020400000000000000" pitchFamily="18" charset="-128"/>
              </a:rPr>
              <a:t>Slide 4 and 5 References:</a:t>
            </a:r>
          </a:p>
          <a:p>
            <a:pPr>
              <a:lnSpc>
                <a:spcPct val="107000"/>
              </a:lnSpc>
              <a:spcAft>
                <a:spcPts val="800"/>
              </a:spcAft>
            </a:pPr>
            <a:endParaRPr lang="en-CA" sz="1400" b="1" dirty="0">
              <a:effectLst/>
              <a:latin typeface="Times New Roman" panose="02020603050405020304" pitchFamily="18" charset="0"/>
              <a:ea typeface="Yu Mincho" panose="02020400000000000000" pitchFamily="18" charset="-128"/>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200" dirty="0">
                <a:effectLst/>
                <a:latin typeface="Times New Roman" panose="02020603050405020304" pitchFamily="18" charset="0"/>
                <a:ea typeface="Times New Roman" panose="02020603050405020304" pitchFamily="18" charset="0"/>
              </a:rPr>
              <a:t>Natural Resources Canada. (2019). </a:t>
            </a:r>
            <a:r>
              <a:rPr lang="en-CA" sz="1200" i="1" dirty="0">
                <a:effectLst/>
                <a:latin typeface="Times New Roman" panose="02020603050405020304" pitchFamily="18" charset="0"/>
                <a:ea typeface="Times New Roman" panose="02020603050405020304" pitchFamily="18" charset="0"/>
              </a:rPr>
              <a:t>Forest fact book 2018-2019</a:t>
            </a:r>
            <a:r>
              <a:rPr lang="en-CA" sz="1200" dirty="0">
                <a:effectLst/>
                <a:latin typeface="Times New Roman" panose="02020603050405020304" pitchFamily="18" charset="0"/>
                <a:ea typeface="Times New Roman" panose="02020603050405020304" pitchFamily="18" charset="0"/>
              </a:rPr>
              <a:t>. Canadian Forest Service. </a:t>
            </a:r>
            <a:r>
              <a:rPr lang="en-CA" sz="1200" u="sng" dirty="0">
                <a:solidFill>
                  <a:srgbClr val="0000FF"/>
                </a:solidFill>
                <a:effectLst/>
                <a:latin typeface="Times New Roman" panose="02020603050405020304" pitchFamily="18" charset="0"/>
                <a:ea typeface="Times New Roman" panose="02020603050405020304" pitchFamily="18" charset="0"/>
              </a:rPr>
              <a:t>https://cfs.nrcan.gc.ca/publications?id=39505</a:t>
            </a:r>
            <a:endParaRPr lang="en-CA" sz="12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2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CA" sz="1200" dirty="0">
                <a:effectLst/>
                <a:latin typeface="Times New Roman" panose="02020603050405020304" pitchFamily="18" charset="0"/>
                <a:ea typeface="Times New Roman" panose="02020603050405020304" pitchFamily="18" charset="0"/>
              </a:rPr>
              <a:t>Natural Resources Canada. (2020). </a:t>
            </a:r>
            <a:r>
              <a:rPr lang="en-CA" sz="1200" i="1" dirty="0">
                <a:effectLst/>
                <a:latin typeface="Times New Roman" panose="02020603050405020304" pitchFamily="18" charset="0"/>
                <a:ea typeface="Times New Roman" panose="02020603050405020304" pitchFamily="18" charset="0"/>
              </a:rPr>
              <a:t>The State of Canada’s Forests: Annual Report 2020</a:t>
            </a:r>
            <a:r>
              <a:rPr lang="en-CA" sz="1200" dirty="0">
                <a:effectLst/>
                <a:latin typeface="Times New Roman" panose="02020603050405020304" pitchFamily="18" charset="0"/>
                <a:ea typeface="Times New Roman" panose="02020603050405020304" pitchFamily="18" charset="0"/>
              </a:rPr>
              <a:t>. Natural Resources Canada. </a:t>
            </a:r>
            <a:r>
              <a:rPr lang="en-CA" sz="1200" u="sng" dirty="0">
                <a:solidFill>
                  <a:srgbClr val="0000FF"/>
                </a:solidFill>
                <a:effectLst/>
                <a:latin typeface="Times New Roman" panose="02020603050405020304" pitchFamily="18" charset="0"/>
                <a:ea typeface="Times New Roman" panose="02020603050405020304" pitchFamily="18" charset="0"/>
                <a:hlinkClick r:id="rId3"/>
              </a:rPr>
              <a:t>https://cfs.nrcan.gc.ca/publications?id=40219</a:t>
            </a:r>
            <a:r>
              <a:rPr lang="en-CA" sz="1200" dirty="0">
                <a:effectLst/>
                <a:latin typeface="Times New Roman" panose="02020603050405020304" pitchFamily="18" charset="0"/>
                <a:ea typeface="Times New Roman" panose="02020603050405020304" pitchFamily="18" charset="0"/>
              </a:rPr>
              <a:t>.  </a:t>
            </a:r>
            <a:endParaRPr lang="en-CA" sz="14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endParaRPr lang="en-CA" sz="1400" dirty="0">
              <a:effectLst/>
              <a:latin typeface="Times New Roman" panose="02020603050405020304" pitchFamily="18" charset="0"/>
              <a:ea typeface="Times New Roman" panose="02020603050405020304" pitchFamily="18" charset="0"/>
            </a:endParaRPr>
          </a:p>
          <a:p>
            <a:pPr marL="0" indent="0">
              <a:spcAft>
                <a:spcPts val="800"/>
              </a:spcAft>
              <a:buFont typeface="Arial" panose="020B0604020202020204" pitchFamily="34" charset="0"/>
              <a:buNone/>
            </a:pPr>
            <a:endParaRPr lang="en-CA"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4</a:t>
            </a:fld>
            <a:endParaRPr lang="en-CA"/>
          </a:p>
        </p:txBody>
      </p:sp>
    </p:spTree>
    <p:extLst>
      <p:ext uri="{BB962C8B-B14F-4D97-AF65-F5344CB8AC3E}">
        <p14:creationId xmlns:p14="http://schemas.microsoft.com/office/powerpoint/2010/main" val="74308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4 and 5: Canada’s Forest Products</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panose="020F0502020204030204" pitchFamily="34" charset="0"/>
              </a:rPr>
              <a:t>Canada is a global forest product manufacturing leader and the fourth largest forest product exporter in the world by value as of 2019 (behind China, the United States, and Germany) (Natural Resources Canada, 2020, p. 53).</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Of Canada’s total exports, forest products make up 7% with the three largest export destinations being the United States, China, and Japan.</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Softwood lumber</a:t>
            </a:r>
            <a:r>
              <a:rPr lang="en-CA" sz="1100" dirty="0">
                <a:effectLst/>
                <a:latin typeface="Times New Roman" panose="02020603050405020304" pitchFamily="18" charset="0"/>
                <a:ea typeface="Calibri" panose="020F0502020204030204" pitchFamily="34" charset="0"/>
              </a:rPr>
              <a:t> is timber that is harvested from coniferous trees, which are trees that have cones and needle-like leaves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This lumber is then sawed into a variety of forest products such as dimensional lumber, appearance-grade lumber, and softwood boards.</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Dimensional softwood lumber products are mostly used for the framing in residential buildings; therefore, their demand and pricing are closely related to housing construction in the US, which is where 75% of Canada’s softwood lumber goes.</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Wood pulp</a:t>
            </a:r>
            <a:r>
              <a:rPr lang="en-CA" sz="1100" dirty="0">
                <a:effectLst/>
                <a:latin typeface="Times New Roman" panose="02020603050405020304" pitchFamily="18" charset="0"/>
                <a:ea typeface="Calibri" panose="020F0502020204030204" pitchFamily="34" charset="0"/>
              </a:rPr>
              <a:t> is a wood fibre that has been mechanically or chemically reduced to pulp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Wood pulp is used as an intermediate product that is then used to produce paper products, packaging, and is also used as a food additive and in clothing.</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The most common wood pulp product produced in Canada is northern bleached softwood kraft pulp (NBSK), which is used to make printing and writing paper, and tissue.</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Newsprint</a:t>
            </a:r>
            <a:r>
              <a:rPr lang="en-CA" sz="1100" dirty="0">
                <a:effectLst/>
                <a:latin typeface="Times New Roman" panose="02020603050405020304" pitchFamily="18" charset="0"/>
                <a:ea typeface="Calibri" panose="020F0502020204030204" pitchFamily="34" charset="0"/>
              </a:rPr>
              <a:t> is a pulp product made of thermomechanical pulp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It is used to make newspapers, magazines, and similar products.</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The market for newsprint has declined with the rise of digital media and is expected to continue declining.</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Printing and writing paper</a:t>
            </a:r>
            <a:r>
              <a:rPr lang="en-CA" sz="1100" dirty="0">
                <a:effectLst/>
                <a:latin typeface="Times New Roman" panose="02020603050405020304" pitchFamily="18" charset="0"/>
                <a:ea typeface="Calibri" panose="020F0502020204030204" pitchFamily="34" charset="0"/>
              </a:rPr>
              <a:t> is another pulp product that is higher quality than newsprint and is used for a variety of office papers such as for printers, envelopes, forms, and paper pads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Similar to the market decline for newsprint, the same is expected for printing and writing paper as the world becomes more digital.</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b="1" dirty="0">
                <a:effectLst/>
                <a:latin typeface="Times New Roman" panose="02020603050405020304" pitchFamily="18" charset="0"/>
                <a:ea typeface="Calibri" panose="020F0502020204030204" pitchFamily="34" charset="0"/>
              </a:rPr>
              <a:t>Structural wood panels</a:t>
            </a:r>
            <a:r>
              <a:rPr lang="en-CA" sz="1100" dirty="0">
                <a:effectLst/>
                <a:latin typeface="Times New Roman" panose="02020603050405020304" pitchFamily="18" charset="0"/>
                <a:ea typeface="Calibri" panose="020F0502020204030204" pitchFamily="34" charset="0"/>
              </a:rPr>
              <a:t> include oriented strand board (OSB) and plywood (Natural Resources Canada, 2019).</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OBS is made from strands of wood cut from small logs and is used mostly for load-bearing purposes in residential buildings, wall sheathing, flooring, roofing, and to make furniture.</a:t>
            </a: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Plywood is made of several thin layers of wood that are glued together and is mostly used to make walls, floors, roof sheathing since it provides strength, stiffness, and stability.</a:t>
            </a:r>
          </a:p>
          <a:p>
            <a:pPr>
              <a:lnSpc>
                <a:spcPct val="107000"/>
              </a:lnSpc>
              <a:spcAft>
                <a:spcPts val="800"/>
              </a:spcAft>
            </a:pPr>
            <a:r>
              <a:rPr lang="en-CA" sz="1100" dirty="0">
                <a:effectLst/>
                <a:latin typeface="Times New Roman" panose="02020603050405020304" pitchFamily="18" charset="0"/>
                <a:ea typeface="Yu Mincho" panose="02020400000000000000" pitchFamily="18" charset="-128"/>
              </a:rPr>
              <a:t> </a:t>
            </a:r>
            <a:endParaRPr lang="en-CA" sz="1100"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200" b="1" dirty="0">
                <a:effectLst/>
                <a:latin typeface="Times New Roman" panose="02020603050405020304" pitchFamily="18" charset="0"/>
                <a:ea typeface="Yu Mincho" panose="02020400000000000000" pitchFamily="18" charset="-128"/>
              </a:rPr>
              <a:t>Slide 4 and 5 References:</a:t>
            </a:r>
          </a:p>
          <a:p>
            <a:pPr>
              <a:lnSpc>
                <a:spcPct val="107000"/>
              </a:lnSpc>
              <a:spcAft>
                <a:spcPts val="800"/>
              </a:spcAft>
            </a:pPr>
            <a:endParaRPr lang="en-CA" sz="1200" b="1" dirty="0">
              <a:effectLst/>
              <a:latin typeface="Times New Roman" panose="02020603050405020304" pitchFamily="18" charset="0"/>
              <a:ea typeface="Yu Mincho" panose="02020400000000000000" pitchFamily="18" charset="-128"/>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100" dirty="0">
                <a:effectLst/>
                <a:latin typeface="Times New Roman" panose="02020603050405020304" pitchFamily="18" charset="0"/>
                <a:ea typeface="Times New Roman" panose="02020603050405020304" pitchFamily="18" charset="0"/>
              </a:rPr>
              <a:t>Natural Resources Canada. (2019). </a:t>
            </a:r>
            <a:r>
              <a:rPr lang="en-CA" sz="1100" i="1" dirty="0">
                <a:effectLst/>
                <a:latin typeface="Times New Roman" panose="02020603050405020304" pitchFamily="18" charset="0"/>
                <a:ea typeface="Times New Roman" panose="02020603050405020304" pitchFamily="18" charset="0"/>
              </a:rPr>
              <a:t>Forest fact book 2018-2019</a:t>
            </a:r>
            <a:r>
              <a:rPr lang="en-CA" sz="1100" dirty="0">
                <a:effectLst/>
                <a:latin typeface="Times New Roman" panose="02020603050405020304" pitchFamily="18" charset="0"/>
                <a:ea typeface="Times New Roman" panose="02020603050405020304" pitchFamily="18" charset="0"/>
              </a:rPr>
              <a:t>. Canadian Forest Service. </a:t>
            </a:r>
            <a:r>
              <a:rPr lang="en-CA" sz="1100" u="sng" dirty="0">
                <a:solidFill>
                  <a:srgbClr val="0000FF"/>
                </a:solidFill>
                <a:effectLst/>
                <a:latin typeface="Times New Roman" panose="02020603050405020304" pitchFamily="18" charset="0"/>
                <a:ea typeface="Times New Roman" panose="02020603050405020304" pitchFamily="18" charset="0"/>
              </a:rPr>
              <a:t>https://cfs.nrcan.gc.ca/publications?id=39505</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Natural Resources Canada. (2020). </a:t>
            </a:r>
            <a:r>
              <a:rPr lang="en-CA" sz="1100" i="1" dirty="0">
                <a:effectLst/>
                <a:latin typeface="Times New Roman" panose="02020603050405020304" pitchFamily="18" charset="0"/>
                <a:ea typeface="Times New Roman" panose="02020603050405020304" pitchFamily="18" charset="0"/>
              </a:rPr>
              <a:t>The State of Canada’s Forests: Annual Report 2020</a:t>
            </a:r>
            <a:r>
              <a:rPr lang="en-CA" sz="1100" dirty="0">
                <a:effectLst/>
                <a:latin typeface="Times New Roman" panose="02020603050405020304" pitchFamily="18" charset="0"/>
                <a:ea typeface="Times New Roman" panose="02020603050405020304" pitchFamily="18" charset="0"/>
              </a:rPr>
              <a:t>. Natural Resources Canada. </a:t>
            </a:r>
            <a:r>
              <a:rPr lang="en-CA" sz="1100" u="sng" dirty="0">
                <a:solidFill>
                  <a:srgbClr val="0000FF"/>
                </a:solidFill>
                <a:effectLst/>
                <a:latin typeface="Times New Roman" panose="02020603050405020304" pitchFamily="18" charset="0"/>
                <a:ea typeface="Times New Roman" panose="02020603050405020304" pitchFamily="18" charset="0"/>
                <a:hlinkClick r:id="rId3"/>
              </a:rPr>
              <a:t>https://cfs.nrcan.gc.ca/publications?id=40219</a:t>
            </a:r>
            <a:r>
              <a:rPr lang="en-CA" sz="1100" dirty="0">
                <a:effectLst/>
                <a:latin typeface="Times New Roman" panose="02020603050405020304" pitchFamily="18"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endParaRPr lang="en-CA" sz="1200" dirty="0">
              <a:effectLst/>
              <a:latin typeface="Times New Roman" panose="02020603050405020304" pitchFamily="18" charset="0"/>
              <a:ea typeface="Times New Roman" panose="02020603050405020304" pitchFamily="18" charset="0"/>
            </a:endParaRPr>
          </a:p>
          <a:p>
            <a:pPr marL="0" indent="0">
              <a:spcAft>
                <a:spcPts val="800"/>
              </a:spcAft>
              <a:buFont typeface="Arial" panose="020B0604020202020204" pitchFamily="34" charset="0"/>
              <a:buNone/>
            </a:pP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5</a:t>
            </a:fld>
            <a:endParaRPr lang="en-CA"/>
          </a:p>
        </p:txBody>
      </p:sp>
    </p:spTree>
    <p:extLst>
      <p:ext uri="{BB962C8B-B14F-4D97-AF65-F5344CB8AC3E}">
        <p14:creationId xmlns:p14="http://schemas.microsoft.com/office/powerpoint/2010/main" val="212889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6: Canada’s Forest Sector is Important for the Economy</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In 2020, 184,510 people were employed by the forest sector in Canada (Natural Resources Canada, 2021, p. 44).</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This includes 12,000 Indigenous people (6.5% of Canada’s forestry workforce) (Natural Resources Canada, 2021, p. 46).</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Although the COVID-19 pandemic and issues such as forest fires, pests, and trade disputes are expected to impact demand for forest products for several years. There are many opportunities for the forestry sector to continue to be a major employer for many communities across Canada, particularly remote and rural communities where few other industries operate (Natural Resources Canada, 2021, p. 44).</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In 2018, the forest sector generated $1.9 billion in revenue for provincial and territorial governments (Natural Resources Canada, 2020, p. 49).</a:t>
            </a:r>
            <a:endParaRPr lang="en-CA" sz="1100" dirty="0">
              <a:effectLst/>
              <a:latin typeface="Times New Roman" panose="02020603050405020304" pitchFamily="18" charset="0"/>
              <a:ea typeface="Calibri" panose="020F0502020204030204" pitchFamily="34" charset="0"/>
            </a:endParaRPr>
          </a:p>
          <a:p>
            <a:pPr marL="457200">
              <a:lnSpc>
                <a:spcPct val="115000"/>
              </a:lnSpc>
              <a:spcBef>
                <a:spcPts val="1200"/>
              </a:spcBef>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In 2020, the forest sector contributed $25.2 billion (1.2%) to Canada’s nominal GDP (Natural Resources Canada, 2021, p. 50).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This is a 4% increase from 2019, while the overall economy contracted by 5.6% during this period (Natural Resources Canada, 2021, p. 50).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Canada’s forestry sector’s real GDP declined by 1.6% while the total economy’s real GDP declined by 5.2% (Natural Resources Canada, 2021, p. 50).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The forest sector benefitted from higher lumber and panel prices, but the pandemic caused an overall decline in real terms due to a slowdown in some operations (Natural Resources Canada, 2021, p. 50).</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In 2019, Canada’s forest product exports were valued at $33 billion (4</a:t>
            </a:r>
            <a:r>
              <a:rPr lang="en-CA" sz="1100" baseline="30000" dirty="0">
                <a:effectLst/>
                <a:latin typeface="Times New Roman" panose="02020603050405020304" pitchFamily="18" charset="0"/>
                <a:ea typeface="Calibri Light" panose="020F0302020204030204" pitchFamily="34" charset="0"/>
              </a:rPr>
              <a:t>th</a:t>
            </a:r>
            <a:r>
              <a:rPr lang="en-CA" sz="1100" dirty="0">
                <a:effectLst/>
                <a:latin typeface="Times New Roman" panose="02020603050405020304" pitchFamily="18" charset="0"/>
                <a:ea typeface="Calibri Light" panose="020F0302020204030204" pitchFamily="34" charset="0"/>
              </a:rPr>
              <a:t> largest in the world behind China, the US, and Germany) (Natural Resources Canada, 2020, p. 49-50).</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Canada is a global leader in forest product production and over two thirds of these products are exported.</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buFont typeface=" Courier New "/>
              <a:buChar char="o"/>
            </a:pPr>
            <a:r>
              <a:rPr lang="en-CA" sz="1100" dirty="0">
                <a:effectLst/>
                <a:latin typeface="Times New Roman" panose="02020603050405020304" pitchFamily="18" charset="0"/>
                <a:ea typeface="Calibri Light" panose="020F0302020204030204" pitchFamily="34" charset="0"/>
              </a:rPr>
              <a:t>The United States is Canada’s largest trading partner and accounted for 68% of Canada’s forest product exports in 2019.</a:t>
            </a:r>
            <a:endParaRPr lang="en-CA" sz="1100" dirty="0">
              <a:effectLst/>
              <a:latin typeface="Times New Roman" panose="02020603050405020304" pitchFamily="18" charset="0"/>
              <a:ea typeface="Calibri" panose="020F0502020204030204" pitchFamily="34" charset="0"/>
            </a:endParaRPr>
          </a:p>
          <a:p>
            <a:pPr marL="914400">
              <a:lnSpc>
                <a:spcPct val="115000"/>
              </a:lnSpc>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100" b="1" dirty="0">
                <a:effectLst/>
                <a:latin typeface="Times New Roman" panose="02020603050405020304" pitchFamily="18" charset="0"/>
                <a:ea typeface="Calibri Light" panose="020F0302020204030204" pitchFamily="34" charset="0"/>
              </a:rPr>
              <a:t>Slide 6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(2020). </a:t>
            </a:r>
            <a:r>
              <a:rPr lang="en-CA" sz="1100" i="1" dirty="0">
                <a:effectLst/>
                <a:latin typeface="Times New Roman" panose="02020603050405020304" pitchFamily="18" charset="0"/>
                <a:ea typeface="Calibri" panose="020F0502020204030204" pitchFamily="34" charset="0"/>
              </a:rPr>
              <a:t>The State of Canada’s Forests: Annual Report 2020</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https://cfs.nrcan.gc.ca/publications?id=40219</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endParaRPr lang="en-CA" sz="1100" dirty="0">
              <a:effectLst/>
              <a:latin typeface="Times New Roman" panose="02020603050405020304" pitchFamily="18" charset="0"/>
              <a:ea typeface="Calibri Light" panose="020F0302020204030204" pitchFamily="34" charset="0"/>
            </a:endParaRPr>
          </a:p>
          <a:p>
            <a:pPr marL="171450" indent="-171450">
              <a:lnSpc>
                <a:spcPct val="115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(2021). </a:t>
            </a:r>
            <a:r>
              <a:rPr lang="en-CA" sz="1100" i="1" dirty="0">
                <a:effectLst/>
                <a:latin typeface="Times New Roman" panose="02020603050405020304" pitchFamily="18" charset="0"/>
                <a:ea typeface="Calibri" panose="020F0502020204030204" pitchFamily="34" charset="0"/>
              </a:rPr>
              <a:t>The State of Canada’s Forests: Annual Report 2021.</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https://www.nrcan.gc.ca/our-natural-resources/forests/state-canadas-forests-report/16496</a:t>
            </a:r>
            <a:r>
              <a:rPr lang="en-CA" sz="1100" dirty="0">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6</a:t>
            </a:fld>
            <a:endParaRPr lang="en-CA"/>
          </a:p>
        </p:txBody>
      </p:sp>
    </p:spTree>
    <p:extLst>
      <p:ext uri="{BB962C8B-B14F-4D97-AF65-F5344CB8AC3E}">
        <p14:creationId xmlns:p14="http://schemas.microsoft.com/office/powerpoint/2010/main" val="331961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7: Forest Harvesting</a:t>
            </a:r>
          </a:p>
          <a:p>
            <a:pPr>
              <a:lnSpc>
                <a:spcPct val="115000"/>
              </a:lnSpc>
              <a:spcBef>
                <a:spcPts val="200"/>
              </a:spcBef>
            </a:pP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In 2019, approximately </a:t>
            </a:r>
            <a:r>
              <a:rPr lang="en-US" sz="1100" i="1" dirty="0">
                <a:effectLst/>
                <a:latin typeface="Times New Roman" panose="02020603050405020304" pitchFamily="18" charset="0"/>
                <a:ea typeface="Calibri Light" panose="020F0302020204030204" pitchFamily="34" charset="0"/>
              </a:rPr>
              <a:t>757,000 hectares </a:t>
            </a:r>
            <a:r>
              <a:rPr lang="en-US" sz="1100" dirty="0">
                <a:effectLst/>
                <a:latin typeface="Times New Roman" panose="02020603050405020304" pitchFamily="18" charset="0"/>
                <a:ea typeface="Calibri Light" panose="020F0302020204030204" pitchFamily="34" charset="0"/>
              </a:rPr>
              <a:t>of forest were harvested - this is </a:t>
            </a:r>
            <a:r>
              <a:rPr lang="en-US" sz="1100" i="1" dirty="0">
                <a:effectLst/>
                <a:latin typeface="Times New Roman" panose="02020603050405020304" pitchFamily="18" charset="0"/>
                <a:ea typeface="Calibri Light" panose="020F0302020204030204" pitchFamily="34" charset="0"/>
              </a:rPr>
              <a:t>less than 0.5% </a:t>
            </a:r>
            <a:r>
              <a:rPr lang="en-US" sz="1100" dirty="0">
                <a:effectLst/>
                <a:latin typeface="Times New Roman" panose="02020603050405020304" pitchFamily="18" charset="0"/>
                <a:ea typeface="Calibri Light" panose="020F0302020204030204" pitchFamily="34" charset="0"/>
              </a:rPr>
              <a:t>of Canada’s forests annually (</a:t>
            </a:r>
            <a:r>
              <a:rPr lang="en-CA" sz="1100" dirty="0">
                <a:effectLst/>
                <a:latin typeface="Times New Roman" panose="02020603050405020304" pitchFamily="18" charset="0"/>
                <a:ea typeface="Calibri Light" panose="020F0302020204030204" pitchFamily="34" charset="0"/>
              </a:rPr>
              <a:t>Natural Resources Canada, 2021, p. 29</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 area harvested each year is significantly less than the areas impacted by insects and forest fires each year (N</a:t>
            </a:r>
            <a:r>
              <a:rPr lang="en-CA" sz="1100" dirty="0" err="1">
                <a:effectLst/>
                <a:latin typeface="Times New Roman" panose="02020603050405020304" pitchFamily="18" charset="0"/>
                <a:ea typeface="Calibri Light" panose="020F0302020204030204" pitchFamily="34" charset="0"/>
              </a:rPr>
              <a:t>atural</a:t>
            </a:r>
            <a:r>
              <a:rPr lang="en-CA" sz="1100" dirty="0">
                <a:effectLst/>
                <a:latin typeface="Times New Roman" panose="02020603050405020304" pitchFamily="18" charset="0"/>
                <a:ea typeface="Calibri Light" panose="020F0302020204030204" pitchFamily="34" charset="0"/>
              </a:rPr>
              <a:t> Resources Canada, 2021, p. 29</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 area harvested each year depends on multiple factors such as the demand for Canadian forest products, and forest management decisions in response to pests and forest fires (N</a:t>
            </a:r>
            <a:r>
              <a:rPr lang="en-CA" sz="1100" dirty="0" err="1">
                <a:effectLst/>
                <a:latin typeface="Times New Roman" panose="02020603050405020304" pitchFamily="18" charset="0"/>
                <a:ea typeface="Calibri Light" panose="020F0302020204030204" pitchFamily="34" charset="0"/>
              </a:rPr>
              <a:t>atural</a:t>
            </a:r>
            <a:r>
              <a:rPr lang="en-CA" sz="1100" dirty="0">
                <a:effectLst/>
                <a:latin typeface="Times New Roman" panose="02020603050405020304" pitchFamily="18" charset="0"/>
                <a:ea typeface="Calibri Light" panose="020F0302020204030204" pitchFamily="34" charset="0"/>
              </a:rPr>
              <a:t> Resources Canada, 2021, p. 29</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Harvesting of crown forests is regulated to ensure a sustainable supply of timber </a:t>
            </a:r>
            <a:r>
              <a:rPr lang="en-CA" sz="1100" dirty="0">
                <a:effectLst/>
                <a:latin typeface="Times New Roman" panose="02020603050405020304" pitchFamily="18" charset="0"/>
                <a:ea typeface="Calibri Light" panose="020F0302020204030204" pitchFamily="34" charset="0"/>
              </a:rPr>
              <a:t>(</a:t>
            </a:r>
            <a:r>
              <a:rPr lang="en-US" sz="1100" dirty="0">
                <a:effectLst/>
                <a:latin typeface="Times New Roman" panose="02020603050405020304" pitchFamily="18" charset="0"/>
                <a:ea typeface="Calibri Light" panose="020F0302020204030204" pitchFamily="34" charset="0"/>
              </a:rPr>
              <a:t>N</a:t>
            </a:r>
            <a:r>
              <a:rPr lang="en-CA" sz="1100" dirty="0" err="1">
                <a:effectLst/>
                <a:latin typeface="Times New Roman" panose="02020603050405020304" pitchFamily="18" charset="0"/>
                <a:ea typeface="Calibri Light" panose="020F0302020204030204" pitchFamily="34" charset="0"/>
              </a:rPr>
              <a:t>atural</a:t>
            </a:r>
            <a:r>
              <a:rPr lang="en-CA" sz="1100" dirty="0">
                <a:effectLst/>
                <a:latin typeface="Times New Roman" panose="02020603050405020304" pitchFamily="18" charset="0"/>
                <a:ea typeface="Calibri Light" panose="020F0302020204030204" pitchFamily="34" charset="0"/>
              </a:rPr>
              <a:t> Resources Canada, 2021, p. 29</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4572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200" b="1" dirty="0">
                <a:effectLst/>
                <a:latin typeface="Times New Roman" panose="02020603050405020304" pitchFamily="18" charset="0"/>
                <a:ea typeface="Calibri Light" panose="020F0302020204030204" pitchFamily="34" charset="0"/>
              </a:rPr>
              <a:t>Slide 7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(2021). </a:t>
            </a:r>
            <a:r>
              <a:rPr lang="en-CA" sz="1100" i="1" dirty="0">
                <a:effectLst/>
                <a:latin typeface="Times New Roman" panose="02020603050405020304" pitchFamily="18" charset="0"/>
                <a:ea typeface="Calibri Light" panose="020F0302020204030204" pitchFamily="34" charset="0"/>
              </a:rPr>
              <a:t>The State of Canada’s Forests: Annual Report 2021</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https://www.nrcan.gc.ca/our-natural-resources/forests/state-canadas-forests-report/16496</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7</a:t>
            </a:fld>
            <a:endParaRPr lang="en-CA"/>
          </a:p>
        </p:txBody>
      </p:sp>
    </p:spTree>
    <p:extLst>
      <p:ext uri="{BB962C8B-B14F-4D97-AF65-F5344CB8AC3E}">
        <p14:creationId xmlns:p14="http://schemas.microsoft.com/office/powerpoint/2010/main" val="214494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8: No Forest Harvesting is Allowed Without Regeneration</a:t>
            </a:r>
            <a:endParaRPr lang="en-CA" sz="1400" b="1" dirty="0">
              <a:effectLst/>
              <a:latin typeface="Times New Roman" panose="02020603050405020304" pitchFamily="18" charset="0"/>
              <a:ea typeface="Yu Gothic Light" panose="020B0300000000000000" pitchFamily="34" charset="-128"/>
            </a:endParaRPr>
          </a:p>
          <a:p>
            <a:pPr>
              <a:lnSpc>
                <a:spcPct val="115000"/>
              </a:lnSpc>
              <a:spcAft>
                <a:spcPts val="800"/>
              </a:spcAft>
            </a:pPr>
            <a:r>
              <a:rPr lang="en-CA" sz="1100" dirty="0">
                <a:effectLst/>
                <a:latin typeface="Times New Roman" panose="02020603050405020304" pitchFamily="18" charset="0"/>
                <a:ea typeface="Calibri" panose="020F0502020204030204" pitchFamily="34" charset="0"/>
              </a:rPr>
              <a:t> </a:t>
            </a:r>
          </a:p>
          <a:p>
            <a:pPr>
              <a:lnSpc>
                <a:spcPct val="115000"/>
              </a:lnSpc>
              <a:spcAft>
                <a:spcPts val="800"/>
              </a:spcAft>
            </a:pPr>
            <a:r>
              <a:rPr lang="en-CA" sz="1100" b="1" dirty="0">
                <a:effectLst/>
                <a:latin typeface="Times New Roman" panose="02020603050405020304" pitchFamily="18" charset="0"/>
                <a:ea typeface="Calibri" panose="020F0502020204030204" pitchFamily="34" charset="0"/>
              </a:rPr>
              <a:t>Regeneration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Forest regeneration is the act of growing back the forest after harvesting and is required on all public lands in Canada (</a:t>
            </a:r>
            <a:r>
              <a:rPr lang="en-CA" sz="1100" dirty="0">
                <a:effectLst/>
                <a:latin typeface="Times New Roman" panose="02020603050405020304" pitchFamily="18" charset="0"/>
                <a:ea typeface="Calibri Light" panose="020F0302020204030204" pitchFamily="34" charset="0"/>
              </a:rPr>
              <a:t>Natural Resources Canada, 2020, p. 25</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 type of forest regeneration method; artificial or natural regeneration, depends on the forest type, silviculture system, and required composition of the new forest (</a:t>
            </a:r>
            <a:r>
              <a:rPr lang="en-CA" sz="1100" dirty="0">
                <a:effectLst/>
                <a:latin typeface="Times New Roman" panose="02020603050405020304" pitchFamily="18" charset="0"/>
                <a:ea typeface="Calibri Light" panose="020F0302020204030204" pitchFamily="34" charset="0"/>
              </a:rPr>
              <a:t>Natural Resources Canada, 2020, p. 25</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Forest regeneration ensures that harvested areas regenerate into forests and continue to provide timber, ecosystem services, and social benefits such as recreation (</a:t>
            </a:r>
            <a:r>
              <a:rPr lang="en-CA" sz="1100" dirty="0">
                <a:effectLst/>
                <a:latin typeface="Times New Roman" panose="02020603050405020304" pitchFamily="18" charset="0"/>
                <a:ea typeface="Calibri Light" panose="020F0302020204030204" pitchFamily="34" charset="0"/>
              </a:rPr>
              <a:t>Natural Resources Canada, 2020, p. 25</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US" sz="1100" dirty="0">
                <a:effectLst/>
                <a:latin typeface="Times New Roman" panose="02020603050405020304" pitchFamily="18" charset="0"/>
                <a:ea typeface="Calibri Light" panose="020F0302020204030204" pitchFamily="34" charset="0"/>
              </a:rPr>
              <a:t>In 2019, approximately 547</a:t>
            </a:r>
            <a:r>
              <a:rPr lang="en-US" sz="1100" i="1" dirty="0">
                <a:effectLst/>
                <a:latin typeface="Times New Roman" panose="02020603050405020304" pitchFamily="18" charset="0"/>
                <a:ea typeface="Calibri Light" panose="020F0302020204030204" pitchFamily="34" charset="0"/>
              </a:rPr>
              <a:t> million seedlings </a:t>
            </a:r>
            <a:r>
              <a:rPr lang="en-US" sz="1100" dirty="0">
                <a:effectLst/>
                <a:latin typeface="Times New Roman" panose="02020603050405020304" pitchFamily="18" charset="0"/>
                <a:ea typeface="Calibri Light" panose="020F0302020204030204" pitchFamily="34" charset="0"/>
              </a:rPr>
              <a:t>were planted on 397,000 hectares of provincial forest land in Canada and </a:t>
            </a:r>
            <a:r>
              <a:rPr lang="en-US" sz="1100" i="1" dirty="0">
                <a:effectLst/>
                <a:latin typeface="Times New Roman" panose="02020603050405020304" pitchFamily="18" charset="0"/>
                <a:ea typeface="Calibri Light" panose="020F0302020204030204" pitchFamily="34" charset="0"/>
              </a:rPr>
              <a:t>8,600 hectares </a:t>
            </a:r>
            <a:r>
              <a:rPr lang="en-US" sz="1100" dirty="0">
                <a:effectLst/>
                <a:latin typeface="Times New Roman" panose="02020603050405020304" pitchFamily="18" charset="0"/>
                <a:ea typeface="Calibri Light" panose="020F0302020204030204" pitchFamily="34" charset="0"/>
              </a:rPr>
              <a:t>of forest were established by seeding (N</a:t>
            </a:r>
            <a:r>
              <a:rPr lang="en-CA" sz="1100" dirty="0" err="1">
                <a:effectLst/>
                <a:latin typeface="Times New Roman" panose="02020603050405020304" pitchFamily="18" charset="0"/>
                <a:ea typeface="Calibri Light" panose="020F0302020204030204" pitchFamily="34" charset="0"/>
              </a:rPr>
              <a:t>atural</a:t>
            </a:r>
            <a:r>
              <a:rPr lang="en-CA" sz="1100" dirty="0">
                <a:effectLst/>
                <a:latin typeface="Times New Roman" panose="02020603050405020304" pitchFamily="18" charset="0"/>
                <a:ea typeface="Calibri Light" panose="020F0302020204030204" pitchFamily="34" charset="0"/>
              </a:rPr>
              <a:t> Resources Canada, 2021, p. 30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US" sz="1100" dirty="0">
                <a:effectLst/>
                <a:latin typeface="Times New Roman" panose="02020603050405020304" pitchFamily="18" charset="0"/>
                <a:ea typeface="Calibri Light" panose="020F0302020204030204" pitchFamily="34" charset="0"/>
              </a:rPr>
              <a:t>The area regenerated each year is strongly related to the recent area harvested, which is impacted by market factors but is always bound by sustainable forest management laws and regulations (N</a:t>
            </a:r>
            <a:r>
              <a:rPr lang="en-CA" sz="1100" dirty="0" err="1">
                <a:effectLst/>
                <a:latin typeface="Times New Roman" panose="02020603050405020304" pitchFamily="18" charset="0"/>
                <a:ea typeface="Calibri Light" panose="020F0302020204030204" pitchFamily="34" charset="0"/>
              </a:rPr>
              <a:t>atural</a:t>
            </a:r>
            <a:r>
              <a:rPr lang="en-CA" sz="1100" dirty="0">
                <a:effectLst/>
                <a:latin typeface="Times New Roman" panose="02020603050405020304" pitchFamily="18" charset="0"/>
                <a:ea typeface="Calibri Light" panose="020F0302020204030204" pitchFamily="34" charset="0"/>
              </a:rPr>
              <a:t> Resources Canada, 2021, p. 30</a:t>
            </a:r>
            <a:r>
              <a:rPr lang="en-US"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914400">
              <a:lnSpc>
                <a:spcPct val="115000"/>
              </a:lnSpc>
              <a:spcBef>
                <a:spcPts val="1200"/>
              </a:spcBef>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US" sz="1200" b="1" dirty="0">
                <a:effectLst/>
                <a:latin typeface="Times New Roman" panose="02020603050405020304" pitchFamily="18" charset="0"/>
                <a:ea typeface="Calibri Light" panose="020F0302020204030204" pitchFamily="34" charset="0"/>
              </a:rPr>
              <a:t>Slide 8 References:</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(2020). </a:t>
            </a:r>
            <a:r>
              <a:rPr lang="en-CA" sz="1100" i="1" dirty="0">
                <a:effectLst/>
                <a:latin typeface="Times New Roman" panose="02020603050405020304" pitchFamily="18" charset="0"/>
                <a:ea typeface="Calibri Light" panose="020F0302020204030204" pitchFamily="34" charset="0"/>
              </a:rPr>
              <a:t>The State of Canada’s Forests: Annual Report 2020</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https://cfs.nrcan.gc.ca/publications?id=40219</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0" indent="0">
              <a:lnSpc>
                <a:spcPct val="115000"/>
              </a:lnSpc>
              <a:spcAft>
                <a:spcPts val="800"/>
              </a:spcAft>
              <a:buFont typeface="Arial" panose="020B0604020202020204" pitchFamily="34" charset="0"/>
              <a:buNone/>
            </a:pPr>
            <a:r>
              <a:rPr lang="en-CA" sz="1100" dirty="0">
                <a:effectLst/>
                <a:latin typeface="Times New Roman" panose="02020603050405020304" pitchFamily="18" charset="0"/>
                <a:ea typeface="Calibri" panose="020F0502020204030204" pitchFamily="34" charset="0"/>
              </a:rPr>
              <a:t> </a:t>
            </a: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Calibri Light" panose="020F0302020204030204" pitchFamily="34" charset="0"/>
              </a:rPr>
              <a:t>Natural Resources Canada. (2021). </a:t>
            </a:r>
            <a:r>
              <a:rPr lang="en-CA" sz="1100" i="1" dirty="0">
                <a:effectLst/>
                <a:latin typeface="Times New Roman" panose="02020603050405020304" pitchFamily="18" charset="0"/>
                <a:ea typeface="Calibri Light" panose="020F0302020204030204" pitchFamily="34" charset="0"/>
              </a:rPr>
              <a:t>The State of Canada’s Forests: Annual Report 2021</a:t>
            </a:r>
            <a:r>
              <a:rPr lang="en-CA" sz="1100" dirty="0">
                <a:effectLst/>
                <a:latin typeface="Times New Roman" panose="02020603050405020304" pitchFamily="18" charset="0"/>
                <a:ea typeface="Calibri Light" panose="020F0302020204030204" pitchFamily="34" charset="0"/>
              </a:rPr>
              <a:t>. Natural Resources Canada. </a:t>
            </a:r>
            <a:r>
              <a:rPr lang="en-CA" sz="1100" u="sng" dirty="0">
                <a:solidFill>
                  <a:srgbClr val="0000FF"/>
                </a:solidFill>
                <a:effectLst/>
                <a:latin typeface="Times New Roman" panose="02020603050405020304" pitchFamily="18" charset="0"/>
                <a:ea typeface="Calibri Light" panose="020F0302020204030204" pitchFamily="34" charset="0"/>
                <a:hlinkClick r:id="rId4"/>
              </a:rPr>
              <a:t>https://www.nrcan.gc.ca/our-natural-resources/forests/state-canadas-forests-report/16496</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8</a:t>
            </a:fld>
            <a:endParaRPr lang="en-CA"/>
          </a:p>
        </p:txBody>
      </p:sp>
    </p:spTree>
    <p:extLst>
      <p:ext uri="{BB962C8B-B14F-4D97-AF65-F5344CB8AC3E}">
        <p14:creationId xmlns:p14="http://schemas.microsoft.com/office/powerpoint/2010/main" val="348843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pPr>
            <a:r>
              <a:rPr lang="en-CA" sz="1400" b="1" u="sng" dirty="0">
                <a:solidFill>
                  <a:srgbClr val="0000FF"/>
                </a:solidFill>
                <a:effectLst/>
                <a:latin typeface="Times New Roman" panose="02020603050405020304" pitchFamily="18" charset="0"/>
                <a:ea typeface="Yu Gothic Light" panose="020B0300000000000000" pitchFamily="34" charset="-128"/>
              </a:rPr>
              <a:t>Slide 9: Is Forest Regeneration Successful?</a:t>
            </a:r>
            <a:endParaRPr lang="en-CA" sz="1400" b="1" dirty="0">
              <a:effectLst/>
              <a:latin typeface="Times New Roman" panose="02020603050405020304" pitchFamily="18" charset="0"/>
              <a:ea typeface="Yu Gothic Light" panose="020B0300000000000000" pitchFamily="34" charset="-128"/>
            </a:endParaRPr>
          </a:p>
          <a:p>
            <a:pPr marL="342900" lvl="0" indent="-342900">
              <a:lnSpc>
                <a:spcPct val="115000"/>
              </a:lnSpc>
              <a:spcBef>
                <a:spcPts val="1200"/>
              </a:spcBef>
              <a:buFont typeface="Symbol" panose="05050102010706020507" pitchFamily="18" charset="2"/>
              <a:buChar char="·"/>
            </a:pPr>
            <a:r>
              <a:rPr lang="en-CA" sz="1100" dirty="0">
                <a:effectLst/>
                <a:latin typeface="Times New Roman" panose="02020603050405020304" pitchFamily="18" charset="0"/>
                <a:ea typeface="Calibri Light" panose="020F0302020204030204" pitchFamily="34" charset="0"/>
              </a:rPr>
              <a:t>Independent forest audits occur every 10-12 years for each forest management unit in Ontario. The auditing period differs by province. (</a:t>
            </a: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2022; Ministry of Northern Development, Mines, Natural Resources and Forestry, 2021a</a:t>
            </a:r>
            <a:r>
              <a:rPr lang="en-CA" sz="1100" dirty="0">
                <a:effectLst/>
                <a:latin typeface="Times New Roman" panose="02020603050405020304" pitchFamily="18" charset="0"/>
                <a:ea typeface="Calibri Light" panose="020F0302020204030204" pitchFamily="34" charset="0"/>
              </a:rPr>
              <a:t>)</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During these audits, auditors assess sustainable forest management, which includes forest regeneration.</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An independent auditor assesses the performance of the sustainable forest license holder and the Ontario Ministry of Northern Development, Mines, Natural Resources and Forestry in meeting their forest management responsibilities.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Action plans are developed after the audits are done to address the findings made by the auditor.</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Light" panose="020F0302020204030204" pitchFamily="34" charset="0"/>
              </a:rPr>
              <a:t>Independent forest audit reports are publicly accessible and can be viewed here: </a:t>
            </a:r>
            <a:r>
              <a:rPr lang="en-CA" sz="1100" u="sng" dirty="0">
                <a:solidFill>
                  <a:srgbClr val="0000FF"/>
                </a:solidFill>
                <a:effectLst/>
                <a:latin typeface="Times New Roman" panose="02020603050405020304" pitchFamily="18" charset="0"/>
                <a:ea typeface="Calibri Light" panose="020F0302020204030204" pitchFamily="34" charset="0"/>
                <a:hlinkClick r:id="rId3"/>
              </a:rPr>
              <a:t>https://www.ontario.ca/page/independent-forest-audits.</a:t>
            </a:r>
            <a:endParaRPr lang="en-CA" sz="1100" dirty="0">
              <a:effectLst/>
              <a:latin typeface="Times New Roman" panose="02020603050405020304" pitchFamily="18" charset="0"/>
              <a:ea typeface="Calibri" panose="020F0502020204030204" pitchFamily="34" charset="0"/>
            </a:endParaRPr>
          </a:p>
          <a:p>
            <a:pPr marL="742950" lvl="1" indent="-285750">
              <a:lnSpc>
                <a:spcPct val="115000"/>
              </a:lnSpc>
              <a:spcBef>
                <a:spcPts val="1200"/>
              </a:spcBef>
              <a:spcAft>
                <a:spcPts val="800"/>
              </a:spcAft>
              <a:buFont typeface=" Courier New "/>
              <a:buChar char="o"/>
            </a:pPr>
            <a:r>
              <a:rPr lang="en-CA" sz="1100" dirty="0">
                <a:effectLst/>
                <a:latin typeface="Times New Roman" panose="02020603050405020304" pitchFamily="18" charset="0"/>
                <a:ea typeface="Calibri" panose="020F0502020204030204" pitchFamily="34" charset="0"/>
              </a:rPr>
              <a:t>Examples of third-party independent auditors in Ontario are KBM Resources Group (</a:t>
            </a:r>
            <a:r>
              <a:rPr lang="en-CA" sz="1100" u="sng" dirty="0">
                <a:solidFill>
                  <a:srgbClr val="0000FF"/>
                </a:solidFill>
                <a:effectLst/>
                <a:latin typeface="Times New Roman" panose="02020603050405020304" pitchFamily="18" charset="0"/>
                <a:ea typeface="Calibri" panose="020F0502020204030204" pitchFamily="34" charset="0"/>
                <a:hlinkClick r:id="rId4"/>
              </a:rPr>
              <a:t>https://kbm.ca/</a:t>
            </a:r>
            <a:r>
              <a:rPr lang="en-CA" sz="1100" dirty="0">
                <a:effectLst/>
                <a:latin typeface="Times New Roman" panose="02020603050405020304" pitchFamily="18" charset="0"/>
                <a:ea typeface="Calibri" panose="020F0502020204030204" pitchFamily="34" charset="0"/>
              </a:rPr>
              <a:t> ), </a:t>
            </a:r>
            <a:r>
              <a:rPr lang="en-CA" sz="1100" dirty="0" err="1">
                <a:effectLst/>
                <a:latin typeface="Times New Roman" panose="02020603050405020304" pitchFamily="18" charset="0"/>
                <a:ea typeface="Calibri" panose="020F0502020204030204" pitchFamily="34" charset="0"/>
              </a:rPr>
              <a:t>Arbex</a:t>
            </a:r>
            <a:r>
              <a:rPr lang="en-CA" sz="1100" dirty="0">
                <a:effectLst/>
                <a:latin typeface="Times New Roman" panose="02020603050405020304" pitchFamily="18" charset="0"/>
                <a:ea typeface="Calibri" panose="020F0502020204030204" pitchFamily="34" charset="0"/>
              </a:rPr>
              <a:t> Forest Resource Consultants Ltd. (http://arbex.ca/), and </a:t>
            </a:r>
            <a:r>
              <a:rPr lang="en-CA" sz="1100" dirty="0" err="1">
                <a:effectLst/>
                <a:latin typeface="Times New Roman" panose="02020603050405020304" pitchFamily="18" charset="0"/>
                <a:ea typeface="Calibri" panose="020F0502020204030204" pitchFamily="34" charset="0"/>
              </a:rPr>
              <a:t>ArborVitae</a:t>
            </a:r>
            <a:r>
              <a:rPr lang="en-CA" sz="1100" dirty="0">
                <a:effectLst/>
                <a:latin typeface="Times New Roman" panose="02020603050405020304" pitchFamily="18" charset="0"/>
                <a:ea typeface="Calibri" panose="020F0502020204030204" pitchFamily="34" charset="0"/>
              </a:rPr>
              <a:t> Environmental Services Ltd. (</a:t>
            </a:r>
            <a:r>
              <a:rPr lang="en-CA" sz="1100" u="sng" dirty="0">
                <a:solidFill>
                  <a:srgbClr val="0000FF"/>
                </a:solidFill>
                <a:effectLst/>
                <a:latin typeface="Times New Roman" panose="02020603050405020304" pitchFamily="18" charset="0"/>
                <a:ea typeface="Calibri" panose="020F0502020204030204" pitchFamily="34" charset="0"/>
                <a:hlinkClick r:id="rId5"/>
              </a:rPr>
              <a:t>http://www.avesltd.ca/</a:t>
            </a:r>
            <a:r>
              <a:rPr lang="en-CA" sz="1100" dirty="0">
                <a:effectLst/>
                <a:latin typeface="Times New Roman" panose="02020603050405020304" pitchFamily="18" charset="0"/>
                <a:ea typeface="Calibri" panose="020F0502020204030204" pitchFamily="34" charset="0"/>
              </a:rPr>
              <a:t>).</a:t>
            </a:r>
          </a:p>
          <a:p>
            <a:pPr marL="9144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u="none" dirty="0">
                <a:solidFill>
                  <a:srgbClr val="0000FF"/>
                </a:solidFill>
                <a:effectLst/>
                <a:latin typeface="Times New Roman" panose="02020603050405020304" pitchFamily="18" charset="0"/>
                <a:ea typeface="Calibri Light" panose="020F0302020204030204" pitchFamily="34" charset="0"/>
              </a:rPr>
              <a:t>From 1999 to 2019, the average compliance rate was 94% </a:t>
            </a:r>
            <a:r>
              <a:rPr lang="en-CA" sz="1100" u="none" dirty="0">
                <a:solidFill>
                  <a:srgbClr val="0000FF"/>
                </a:solidFill>
                <a:effectLst/>
                <a:latin typeface="Times New Roman" panose="02020603050405020304" pitchFamily="18" charset="0"/>
                <a:ea typeface="Calibri" panose="020F0502020204030204" pitchFamily="34" charset="0"/>
              </a:rPr>
              <a:t>(</a:t>
            </a:r>
            <a:r>
              <a:rPr lang="en-CA" sz="1100" u="none" dirty="0">
                <a:solidFill>
                  <a:srgbClr val="000000"/>
                </a:solidFill>
                <a:effectLst/>
                <a:latin typeface="Times New Roman" panose="02020603050405020304" pitchFamily="18" charset="0"/>
                <a:ea typeface="Calibri" panose="020F0502020204030204" pitchFamily="34" charset="0"/>
              </a:rPr>
              <a:t>Ministry of Northern Development, Mines, Natural Resources and Forestry, </a:t>
            </a:r>
            <a:r>
              <a:rPr lang="en-CA" sz="1100" u="none" dirty="0">
                <a:solidFill>
                  <a:srgbClr val="000000"/>
                </a:solidFill>
                <a:effectLst/>
                <a:latin typeface="Times New Roman" panose="02020603050405020304" pitchFamily="18" charset="0"/>
                <a:ea typeface="Calibri Light" panose="020F0302020204030204" pitchFamily="34" charset="0"/>
              </a:rPr>
              <a:t>2021b</a:t>
            </a:r>
            <a:r>
              <a:rPr lang="en-CA" sz="1100" u="none" dirty="0">
                <a:effectLst/>
                <a:latin typeface="Times New Roman" panose="02020603050405020304" pitchFamily="18" charset="0"/>
                <a:ea typeface="Calibri Light" panose="020F0302020204030204" pitchFamily="34" charset="0"/>
              </a:rPr>
              <a:t>).</a:t>
            </a:r>
            <a:r>
              <a:rPr lang="en-CA" sz="800" u="none" dirty="0">
                <a:effectLst/>
                <a:latin typeface="Times New Roman" panose="02020603050405020304" pitchFamily="18" charset="0"/>
                <a:ea typeface="Calibri" panose="020F0502020204030204" pitchFamily="34" charset="0"/>
              </a:rPr>
              <a:t>    </a:t>
            </a:r>
            <a:endParaRPr lang="en-CA" sz="1100" u="none" dirty="0">
              <a:effectLst/>
              <a:latin typeface="Times New Roman" panose="02020603050405020304" pitchFamily="18" charset="0"/>
              <a:ea typeface="Calibri" panose="020F0502020204030204" pitchFamily="34" charset="0"/>
            </a:endParaRPr>
          </a:p>
          <a:p>
            <a:pPr marL="457200">
              <a:lnSpc>
                <a:spcPct val="115000"/>
              </a:lnSpc>
              <a:spcBef>
                <a:spcPts val="1200"/>
              </a:spcBef>
            </a:pPr>
            <a:r>
              <a:rPr lang="en-CA" sz="1100" u="none" dirty="0">
                <a:effectLst/>
                <a:latin typeface="Calibri" panose="020F0502020204030204" pitchFamily="34" charset="0"/>
                <a:ea typeface="Yu Mincho" panose="02020400000000000000" pitchFamily="18" charset="-128"/>
                <a:cs typeface="Arial" panose="020B0604020202020204" pitchFamily="34" charset="0"/>
              </a:rPr>
              <a:t> </a:t>
            </a:r>
            <a:endParaRPr lang="en-CA" sz="1100" u="none"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u="none" dirty="0">
                <a:effectLst/>
                <a:latin typeface="Times New Roman" panose="02020603050405020304" pitchFamily="18" charset="0"/>
                <a:ea typeface="Calibri Light" panose="020F0302020204030204" pitchFamily="34" charset="0"/>
              </a:rPr>
              <a:t>It can take 15 or more years for harvested areas to be established (</a:t>
            </a:r>
            <a:r>
              <a:rPr lang="en-CA" sz="1100" u="none"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2021b</a:t>
            </a:r>
            <a:r>
              <a:rPr lang="en-CA" sz="1100" u="none" dirty="0">
                <a:effectLst/>
                <a:latin typeface="Times New Roman" panose="02020603050405020304" pitchFamily="18" charset="0"/>
                <a:ea typeface="Calibri Light" panose="020F0302020204030204" pitchFamily="34" charset="0"/>
              </a:rPr>
              <a:t>).</a:t>
            </a:r>
            <a:endParaRPr lang="en-CA" sz="1100" u="none" dirty="0">
              <a:effectLst/>
              <a:latin typeface="Times New Roman" panose="02020603050405020304" pitchFamily="18" charset="0"/>
              <a:ea typeface="Calibri" panose="020F0502020204030204" pitchFamily="34" charset="0"/>
            </a:endParaRPr>
          </a:p>
          <a:p>
            <a:pPr marL="457200">
              <a:lnSpc>
                <a:spcPct val="115000"/>
              </a:lnSpc>
              <a:spcBef>
                <a:spcPts val="1200"/>
              </a:spcBef>
            </a:pPr>
            <a:r>
              <a:rPr lang="en-CA" sz="1100" u="none" dirty="0">
                <a:effectLst/>
                <a:latin typeface="Calibri" panose="020F0502020204030204" pitchFamily="34" charset="0"/>
                <a:ea typeface="Yu Mincho" panose="02020400000000000000" pitchFamily="18" charset="-128"/>
                <a:cs typeface="Arial" panose="020B0604020202020204" pitchFamily="34" charset="0"/>
              </a:rPr>
              <a:t> </a:t>
            </a:r>
            <a:endParaRPr lang="en-CA" sz="1100" u="none" dirty="0">
              <a:effectLst/>
              <a:latin typeface="Times New Roman" panose="02020603050405020304" pitchFamily="18" charset="0"/>
              <a:ea typeface="Calibri" panose="020F0502020204030204" pitchFamily="34" charset="0"/>
            </a:endParaRPr>
          </a:p>
          <a:p>
            <a:pPr marL="342900" lvl="0" indent="-342900">
              <a:lnSpc>
                <a:spcPct val="115000"/>
              </a:lnSpc>
              <a:spcBef>
                <a:spcPts val="1200"/>
              </a:spcBef>
              <a:buFont typeface="Symbol" panose="05050102010706020507" pitchFamily="18" charset="2"/>
              <a:buChar char="·"/>
            </a:pPr>
            <a:r>
              <a:rPr lang="en-CA" sz="1100" u="none" dirty="0">
                <a:solidFill>
                  <a:srgbClr val="0000FF"/>
                </a:solidFill>
                <a:effectLst/>
                <a:latin typeface="Times New Roman" panose="02020603050405020304" pitchFamily="18" charset="0"/>
                <a:ea typeface="Calibri Light" panose="020F0302020204030204" pitchFamily="34" charset="0"/>
              </a:rPr>
              <a:t>In Ontario, forest managers conduct surveys to assess forest regeneration; successful regeneration is classified as "established”, which means that the</a:t>
            </a:r>
            <a:r>
              <a:rPr lang="en-CA" sz="1100" u="none" dirty="0">
                <a:solidFill>
                  <a:srgbClr val="000000"/>
                </a:solidFill>
                <a:effectLst/>
                <a:latin typeface="Times New Roman" panose="02020603050405020304" pitchFamily="18" charset="0"/>
                <a:ea typeface="Calibri" panose="020F0502020204030204" pitchFamily="34" charset="0"/>
              </a:rPr>
              <a:t> regenerating trees </a:t>
            </a:r>
            <a:r>
              <a:rPr lang="en-CA" sz="1100" u="none" dirty="0">
                <a:solidFill>
                  <a:srgbClr val="000000"/>
                </a:solidFill>
                <a:effectLst/>
                <a:latin typeface="Times New Roman" panose="02020603050405020304" pitchFamily="18" charset="0"/>
                <a:ea typeface="Calibri Light" panose="020F0302020204030204" pitchFamily="34" charset="0"/>
              </a:rPr>
              <a:t>meet standards (species composition</a:t>
            </a:r>
            <a:r>
              <a:rPr lang="en-CA" sz="1100" u="none" dirty="0">
                <a:solidFill>
                  <a:srgbClr val="000000"/>
                </a:solidFill>
                <a:effectLst/>
                <a:latin typeface="Times New Roman" panose="02020603050405020304" pitchFamily="18" charset="0"/>
                <a:ea typeface="Calibri" panose="020F0502020204030204" pitchFamily="34" charset="0"/>
              </a:rPr>
              <a:t>, height, and </a:t>
            </a:r>
            <a:r>
              <a:rPr lang="en-CA" sz="1100" u="none" dirty="0">
                <a:solidFill>
                  <a:srgbClr val="000000"/>
                </a:solidFill>
                <a:effectLst/>
                <a:latin typeface="Times New Roman" panose="02020603050405020304" pitchFamily="18" charset="0"/>
                <a:ea typeface="Calibri Light" panose="020F0302020204030204" pitchFamily="34" charset="0"/>
              </a:rPr>
              <a:t>site occupancy)</a:t>
            </a:r>
            <a:r>
              <a:rPr lang="en-CA" sz="1100" u="none" dirty="0">
                <a:solidFill>
                  <a:srgbClr val="000000"/>
                </a:solidFill>
                <a:effectLst/>
                <a:latin typeface="Times New Roman" panose="02020603050405020304" pitchFamily="18" charset="0"/>
                <a:ea typeface="Calibri" panose="020F0502020204030204" pitchFamily="34" charset="0"/>
              </a:rPr>
              <a:t> and are healthy and free from competing vegetation</a:t>
            </a:r>
            <a:r>
              <a:rPr lang="en-CA" sz="1100" u="none" dirty="0">
                <a:effectLst/>
                <a:latin typeface="Times New Roman" panose="02020603050405020304" pitchFamily="18" charset="0"/>
                <a:ea typeface="Calibri Light" panose="020F0302020204030204" pitchFamily="34" charset="0"/>
              </a:rPr>
              <a:t> (</a:t>
            </a:r>
            <a:r>
              <a:rPr lang="en-CA" sz="1100" u="none"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2021b</a:t>
            </a:r>
            <a:r>
              <a:rPr lang="en-CA" sz="1100" u="none" dirty="0">
                <a:effectLst/>
                <a:latin typeface="Times New Roman" panose="02020603050405020304" pitchFamily="18" charset="0"/>
                <a:ea typeface="Calibri Light" panose="020F0302020204030204" pitchFamily="34" charset="0"/>
              </a:rPr>
              <a:t>).</a:t>
            </a:r>
            <a:r>
              <a:rPr lang="en-CA" sz="800" u="none" dirty="0">
                <a:effectLst/>
                <a:latin typeface="Times New Roman" panose="02020603050405020304" pitchFamily="18" charset="0"/>
                <a:ea typeface="Calibri" panose="020F0502020204030204" pitchFamily="34" charset="0"/>
              </a:rPr>
              <a:t>  </a:t>
            </a:r>
            <a:endParaRPr lang="en-CA" sz="1100" u="none" dirty="0">
              <a:effectLst/>
              <a:latin typeface="Times New Roman" panose="02020603050405020304" pitchFamily="18" charset="0"/>
              <a:ea typeface="Calibri" panose="020F0502020204030204" pitchFamily="34" charset="0"/>
            </a:endParaRPr>
          </a:p>
          <a:p>
            <a:pPr marL="457200">
              <a:lnSpc>
                <a:spcPct val="115000"/>
              </a:lnSpc>
              <a:spcBef>
                <a:spcPts val="1200"/>
              </a:spcBef>
              <a:spcAft>
                <a:spcPts val="800"/>
              </a:spcAft>
            </a:pPr>
            <a:r>
              <a:rPr lang="en-CA" sz="1100" dirty="0">
                <a:effectLst/>
                <a:latin typeface="Calibri" panose="020F0502020204030204" pitchFamily="34" charset="0"/>
                <a:ea typeface="Yu Mincho" panose="02020400000000000000" pitchFamily="18" charset="-128"/>
                <a:cs typeface="Arial" panose="020B0604020202020204" pitchFamily="34" charset="0"/>
              </a:rPr>
              <a:t> </a:t>
            </a:r>
            <a:endParaRPr lang="en-CA" sz="1100" dirty="0">
              <a:effectLst/>
              <a:latin typeface="Times New Roman" panose="02020603050405020304" pitchFamily="18" charset="0"/>
              <a:ea typeface="Calibri" panose="020F0502020204030204" pitchFamily="34" charset="0"/>
            </a:endParaRPr>
          </a:p>
          <a:p>
            <a:pPr>
              <a:lnSpc>
                <a:spcPct val="115000"/>
              </a:lnSpc>
              <a:spcAft>
                <a:spcPts val="800"/>
              </a:spcAft>
            </a:pPr>
            <a:r>
              <a:rPr lang="en-CA" sz="1100" b="1" dirty="0">
                <a:effectLst/>
                <a:latin typeface="Times New Roman" panose="02020603050405020304" pitchFamily="18" charset="0"/>
                <a:ea typeface="Calibri Light" panose="020F0302020204030204" pitchFamily="34" charset="0"/>
              </a:rPr>
              <a:t>Slide 9 References:</a:t>
            </a:r>
            <a:r>
              <a:rPr lang="en-CA" sz="1100" dirty="0">
                <a:effectLst/>
                <a:latin typeface="Times New Roman" panose="02020603050405020304" pitchFamily="18" charset="0"/>
                <a:ea typeface="Calibri Light" panose="020F0302020204030204" pitchFamily="34" charset="0"/>
              </a:rPr>
              <a:t> </a:t>
            </a:r>
          </a:p>
          <a:p>
            <a:pPr>
              <a:lnSpc>
                <a:spcPct val="115000"/>
              </a:lnSpc>
              <a:spcAft>
                <a:spcPts val="800"/>
              </a:spcAft>
            </a:pPr>
            <a:endParaRPr lang="en-CA" sz="1100" dirty="0">
              <a:effectLst/>
              <a:latin typeface="Times New Roman" panose="02020603050405020304" pitchFamily="18" charset="0"/>
              <a:ea typeface="Calibri" panose="020F0502020204030204" pitchFamily="34" charset="0"/>
            </a:endParaRPr>
          </a:p>
          <a:p>
            <a:pPr marL="171450" indent="-171450">
              <a:lnSpc>
                <a:spcPct val="115000"/>
              </a:lnSpc>
              <a:spcAft>
                <a:spcPts val="800"/>
              </a:spcAft>
              <a:buFont typeface="Arial" panose="020B0604020202020204" pitchFamily="34" charset="0"/>
              <a:buChar char="•"/>
            </a:pPr>
            <a:r>
              <a:rPr lang="en-CA" sz="1100" dirty="0">
                <a:solidFill>
                  <a:srgbClr val="000000"/>
                </a:solidFill>
                <a:effectLst/>
                <a:latin typeface="Times New Roman" panose="02020603050405020304" pitchFamily="18" charset="0"/>
                <a:ea typeface="Calibri Light" panose="020F0302020204030204" pitchFamily="34" charset="0"/>
              </a:rPr>
              <a:t>Ministry of Northern Development, Mines, Natural Resources and Forestry. (2021a). </a:t>
            </a:r>
            <a:r>
              <a:rPr lang="en-CA" sz="1100" i="1" dirty="0">
                <a:solidFill>
                  <a:srgbClr val="000000"/>
                </a:solidFill>
                <a:effectLst/>
                <a:latin typeface="Times New Roman" panose="02020603050405020304" pitchFamily="18" charset="0"/>
                <a:ea typeface="Calibri Light" panose="020F0302020204030204" pitchFamily="34" charset="0"/>
              </a:rPr>
              <a:t>Forest monitoring</a:t>
            </a:r>
            <a:r>
              <a:rPr lang="en-CA" sz="1100" dirty="0">
                <a:solidFill>
                  <a:srgbClr val="000000"/>
                </a:solidFill>
                <a:effectLst/>
                <a:latin typeface="Times New Roman" panose="02020603050405020304" pitchFamily="18" charset="0"/>
                <a:ea typeface="Calibri Light" panose="020F0302020204030204" pitchFamily="34" charset="0"/>
              </a:rPr>
              <a:t>. Government of Ontario. </a:t>
            </a:r>
            <a:r>
              <a:rPr lang="en-CA" sz="1100" u="sng" dirty="0">
                <a:solidFill>
                  <a:srgbClr val="0000FF"/>
                </a:solidFill>
                <a:effectLst/>
                <a:latin typeface="Times New Roman" panose="02020603050405020304" pitchFamily="18" charset="0"/>
                <a:ea typeface="Calibri Light" panose="020F0302020204030204" pitchFamily="34" charset="0"/>
                <a:hlinkClick r:id="rId6"/>
              </a:rPr>
              <a:t>https://www.ontario.ca/page/forest-monitoring</a:t>
            </a:r>
            <a:r>
              <a:rPr lang="en-CA" sz="1100" dirty="0">
                <a:solidFill>
                  <a:srgbClr val="000000"/>
                </a:solidFill>
                <a:effectLst/>
                <a:latin typeface="Times New Roman" panose="02020603050405020304" pitchFamily="18" charset="0"/>
                <a:ea typeface="Calibri Light" panose="020F0302020204030204" pitchFamily="34" charset="0"/>
              </a:rPr>
              <a:t>. </a:t>
            </a:r>
            <a:endParaRPr lang="en-CA" sz="1100" dirty="0">
              <a:effectLst/>
              <a:latin typeface="Times New Roman" panose="02020603050405020304" pitchFamily="18" charset="0"/>
              <a:ea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100" dirty="0">
              <a:effectLst/>
              <a:latin typeface="Times New Roman" panose="02020603050405020304" pitchFamily="18" charset="0"/>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100" dirty="0">
                <a:effectLst/>
                <a:latin typeface="Times New Roman" panose="02020603050405020304" pitchFamily="18" charset="0"/>
                <a:ea typeface="Times New Roman" panose="02020603050405020304" pitchFamily="18" charset="0"/>
              </a:rPr>
              <a:t>Ministry of Northern Development, Mines, Natural Resources and Forestry. (2021b). </a:t>
            </a:r>
            <a:r>
              <a:rPr lang="en-CA" sz="1100" i="1" dirty="0">
                <a:effectLst/>
                <a:latin typeface="Times New Roman" panose="02020603050405020304" pitchFamily="18" charset="0"/>
                <a:ea typeface="Times New Roman" panose="02020603050405020304" pitchFamily="18" charset="0"/>
              </a:rPr>
              <a:t>State of Ontario’s Natural Resources - Forest 2021</a:t>
            </a:r>
            <a:r>
              <a:rPr lang="en-CA" sz="1100" dirty="0">
                <a:effectLst/>
                <a:latin typeface="Times New Roman" panose="02020603050405020304" pitchFamily="18" charset="0"/>
                <a:ea typeface="Times New Roman" panose="02020603050405020304" pitchFamily="18" charset="0"/>
              </a:rPr>
              <a:t>. Government of Ontario. </a:t>
            </a:r>
            <a:r>
              <a:rPr lang="en-CA" sz="1100" u="sng" dirty="0">
                <a:solidFill>
                  <a:srgbClr val="0000FF"/>
                </a:solidFill>
                <a:effectLst/>
                <a:latin typeface="Times New Roman" panose="02020603050405020304" pitchFamily="18" charset="0"/>
                <a:ea typeface="Times New Roman" panose="02020603050405020304" pitchFamily="18" charset="0"/>
                <a:hlinkClick r:id="rId7"/>
              </a:rPr>
              <a:t>https://www.ontario.ca/page/state-ontarios-natural-resources-forest-2021</a:t>
            </a:r>
            <a:r>
              <a:rPr lang="en-CA" sz="1100" dirty="0">
                <a:effectLst/>
                <a:latin typeface="Times New Roman" panose="02020603050405020304" pitchFamily="18" charset="0"/>
                <a:ea typeface="Times New Roman" panose="02020603050405020304" pitchFamily="18" charset="0"/>
              </a:rPr>
              <a:t>. </a:t>
            </a:r>
            <a:endParaRPr lang="en-CA" sz="11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0DE5612-E302-4B8F-B56E-A1FE96F4F281}" type="slidenum">
              <a:rPr lang="en-CA" smtClean="0"/>
              <a:t>9</a:t>
            </a:fld>
            <a:endParaRPr lang="en-CA"/>
          </a:p>
        </p:txBody>
      </p:sp>
    </p:spTree>
    <p:extLst>
      <p:ext uri="{BB962C8B-B14F-4D97-AF65-F5344CB8AC3E}">
        <p14:creationId xmlns:p14="http://schemas.microsoft.com/office/powerpoint/2010/main" val="3510013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3FA6-6932-4ECB-AD50-AF4FA8D6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F5BCA9D-E1CA-4349-86CA-D4D688145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E38BE5C1-0689-4261-AB97-CD0CF4B5EDD4}"/>
              </a:ext>
            </a:extLst>
          </p:cNvPr>
          <p:cNvSpPr>
            <a:spLocks noGrp="1"/>
          </p:cNvSpPr>
          <p:nvPr>
            <p:ph type="dt" sz="half" idx="10"/>
          </p:nvPr>
        </p:nvSpPr>
        <p:spPr/>
        <p:txBody>
          <a:bodyPr/>
          <a:lstStyle/>
          <a:p>
            <a:fld id="{FA2FE67E-E3ED-4BBB-AE74-362E2968DDEB}" type="datetime1">
              <a:rPr lang="en-CA" smtClean="0"/>
              <a:t>2022-08-19</a:t>
            </a:fld>
            <a:endParaRPr lang="en-CA"/>
          </a:p>
        </p:txBody>
      </p:sp>
      <p:sp>
        <p:nvSpPr>
          <p:cNvPr id="5" name="Footer Placeholder 4">
            <a:extLst>
              <a:ext uri="{FF2B5EF4-FFF2-40B4-BE49-F238E27FC236}">
                <a16:creationId xmlns:a16="http://schemas.microsoft.com/office/drawing/2014/main" id="{0BE64E26-F1EA-4FB3-9233-C1AF6B3635F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A5C4F96-86C1-4C6F-9F4F-B37ED09EDC26}"/>
              </a:ext>
            </a:extLst>
          </p:cNvPr>
          <p:cNvSpPr>
            <a:spLocks noGrp="1"/>
          </p:cNvSpPr>
          <p:nvPr>
            <p:ph type="sldNum" sz="quarter" idx="12"/>
          </p:nvPr>
        </p:nvSpPr>
        <p:spPr>
          <a:xfrm>
            <a:off x="8610600" y="6356349"/>
            <a:ext cx="2743200" cy="365125"/>
          </a:xfrm>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323712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8521-ACF7-4A2F-9021-922936B0CA8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FF1EA6F-258C-4D99-B1E4-71AFCE8AAA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A6CC68-8924-4103-96A5-FB874D693169}"/>
              </a:ext>
            </a:extLst>
          </p:cNvPr>
          <p:cNvSpPr>
            <a:spLocks noGrp="1"/>
          </p:cNvSpPr>
          <p:nvPr>
            <p:ph type="dt" sz="half" idx="10"/>
          </p:nvPr>
        </p:nvSpPr>
        <p:spPr/>
        <p:txBody>
          <a:bodyPr/>
          <a:lstStyle/>
          <a:p>
            <a:fld id="{0453D078-F64E-448F-875B-852D06784D43}" type="datetime1">
              <a:rPr lang="en-CA" smtClean="0"/>
              <a:t>2022-08-19</a:t>
            </a:fld>
            <a:endParaRPr lang="en-CA"/>
          </a:p>
        </p:txBody>
      </p:sp>
      <p:sp>
        <p:nvSpPr>
          <p:cNvPr id="5" name="Footer Placeholder 4">
            <a:extLst>
              <a:ext uri="{FF2B5EF4-FFF2-40B4-BE49-F238E27FC236}">
                <a16:creationId xmlns:a16="http://schemas.microsoft.com/office/drawing/2014/main" id="{807676DD-72C9-463D-802E-99C98CC248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ADA99E-B14B-432A-83E3-063856270284}"/>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189933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355BA1-F39B-4D12-B511-8C4EE790F7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3387B7F-98C1-4236-B1DC-D2801C9DBD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E55F8F-2F4D-4943-BB8E-4145F8126DD2}"/>
              </a:ext>
            </a:extLst>
          </p:cNvPr>
          <p:cNvSpPr>
            <a:spLocks noGrp="1"/>
          </p:cNvSpPr>
          <p:nvPr>
            <p:ph type="dt" sz="half" idx="10"/>
          </p:nvPr>
        </p:nvSpPr>
        <p:spPr/>
        <p:txBody>
          <a:bodyPr/>
          <a:lstStyle/>
          <a:p>
            <a:fld id="{D1399187-5F53-4D94-B86D-25446EAC186E}" type="datetime1">
              <a:rPr lang="en-CA" smtClean="0"/>
              <a:t>2022-08-19</a:t>
            </a:fld>
            <a:endParaRPr lang="en-CA"/>
          </a:p>
        </p:txBody>
      </p:sp>
      <p:sp>
        <p:nvSpPr>
          <p:cNvPr id="5" name="Footer Placeholder 4">
            <a:extLst>
              <a:ext uri="{FF2B5EF4-FFF2-40B4-BE49-F238E27FC236}">
                <a16:creationId xmlns:a16="http://schemas.microsoft.com/office/drawing/2014/main" id="{55C34052-06D4-45BD-89CE-9A79457CA6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1AE79E-684C-44FE-87FC-79EF5FEE75BA}"/>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6421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EEED-0516-43E9-983A-DCDA77A875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5CB874-0403-4040-8CBD-7493EAC0B5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C9B741A-46B6-4EA8-B9F0-3F072C5F210F}"/>
              </a:ext>
            </a:extLst>
          </p:cNvPr>
          <p:cNvSpPr>
            <a:spLocks noGrp="1"/>
          </p:cNvSpPr>
          <p:nvPr>
            <p:ph type="dt" sz="half" idx="10"/>
          </p:nvPr>
        </p:nvSpPr>
        <p:spPr/>
        <p:txBody>
          <a:bodyPr/>
          <a:lstStyle/>
          <a:p>
            <a:fld id="{A4F082F5-3FA8-4F6B-8199-C309E7AB5C1A}" type="datetime1">
              <a:rPr lang="en-CA" smtClean="0"/>
              <a:t>2022-08-19</a:t>
            </a:fld>
            <a:endParaRPr lang="en-CA"/>
          </a:p>
        </p:txBody>
      </p:sp>
      <p:sp>
        <p:nvSpPr>
          <p:cNvPr id="5" name="Footer Placeholder 4">
            <a:extLst>
              <a:ext uri="{FF2B5EF4-FFF2-40B4-BE49-F238E27FC236}">
                <a16:creationId xmlns:a16="http://schemas.microsoft.com/office/drawing/2014/main" id="{F9A02061-5A6F-4E6B-9276-26A25D7738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16B965-745E-4BDB-AEB3-9A4BE24D620F}"/>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151902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19BB-B0DD-465A-B7C7-4A1A614592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7A3545E-F431-471D-ABA2-F450675D08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6DFC5F-586A-4CCA-962C-C4066B3BE075}"/>
              </a:ext>
            </a:extLst>
          </p:cNvPr>
          <p:cNvSpPr>
            <a:spLocks noGrp="1"/>
          </p:cNvSpPr>
          <p:nvPr>
            <p:ph type="dt" sz="half" idx="10"/>
          </p:nvPr>
        </p:nvSpPr>
        <p:spPr/>
        <p:txBody>
          <a:bodyPr/>
          <a:lstStyle/>
          <a:p>
            <a:fld id="{4704BF66-0414-4DCF-9853-10920B43A460}" type="datetime1">
              <a:rPr lang="en-CA" smtClean="0"/>
              <a:t>2022-08-19</a:t>
            </a:fld>
            <a:endParaRPr lang="en-CA"/>
          </a:p>
        </p:txBody>
      </p:sp>
      <p:sp>
        <p:nvSpPr>
          <p:cNvPr id="5" name="Footer Placeholder 4">
            <a:extLst>
              <a:ext uri="{FF2B5EF4-FFF2-40B4-BE49-F238E27FC236}">
                <a16:creationId xmlns:a16="http://schemas.microsoft.com/office/drawing/2014/main" id="{EC3AEDEB-CFB6-4676-AA13-9E1A31C42CA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8E935F-3FD2-4AB1-89B0-A812FE94E740}"/>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129468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6006-44A4-412F-B1BD-E7D8A2DDDAF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F1F0B7A-485D-4287-93A5-6A8FB4EDBD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88902B4-FA3D-4713-A82A-0A43CCAFC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BC6EB06-47D4-42EF-9A23-0B34DD186584}"/>
              </a:ext>
            </a:extLst>
          </p:cNvPr>
          <p:cNvSpPr>
            <a:spLocks noGrp="1"/>
          </p:cNvSpPr>
          <p:nvPr>
            <p:ph type="dt" sz="half" idx="10"/>
          </p:nvPr>
        </p:nvSpPr>
        <p:spPr/>
        <p:txBody>
          <a:bodyPr/>
          <a:lstStyle/>
          <a:p>
            <a:fld id="{31730F62-DA46-4925-849D-3D832D43F98D}" type="datetime1">
              <a:rPr lang="en-CA" smtClean="0"/>
              <a:t>2022-08-19</a:t>
            </a:fld>
            <a:endParaRPr lang="en-CA"/>
          </a:p>
        </p:txBody>
      </p:sp>
      <p:sp>
        <p:nvSpPr>
          <p:cNvPr id="6" name="Footer Placeholder 5">
            <a:extLst>
              <a:ext uri="{FF2B5EF4-FFF2-40B4-BE49-F238E27FC236}">
                <a16:creationId xmlns:a16="http://schemas.microsoft.com/office/drawing/2014/main" id="{6AADB38B-3030-43B8-A266-F2D9523DE08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3356BF-DEF5-40A7-882B-B47BDA711C19}"/>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403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6992-1240-4848-A0CD-DE0E20EB622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7F30532-11D8-4A26-B04A-D234DE192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82D88-D60C-43B6-A0F3-261F7132C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4EF7A72-88A7-4A00-B6B1-3F14BF422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0B26B-4DC4-46E3-B1B8-01A81BC90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9B692BD-2A53-4C83-A3A7-2C70DAA5DEF8}"/>
              </a:ext>
            </a:extLst>
          </p:cNvPr>
          <p:cNvSpPr>
            <a:spLocks noGrp="1"/>
          </p:cNvSpPr>
          <p:nvPr>
            <p:ph type="dt" sz="half" idx="10"/>
          </p:nvPr>
        </p:nvSpPr>
        <p:spPr/>
        <p:txBody>
          <a:bodyPr/>
          <a:lstStyle/>
          <a:p>
            <a:fld id="{970F7479-C22C-4617-AEA2-A11B2987152F}" type="datetime1">
              <a:rPr lang="en-CA" smtClean="0"/>
              <a:t>2022-08-19</a:t>
            </a:fld>
            <a:endParaRPr lang="en-CA"/>
          </a:p>
        </p:txBody>
      </p:sp>
      <p:sp>
        <p:nvSpPr>
          <p:cNvPr id="8" name="Footer Placeholder 7">
            <a:extLst>
              <a:ext uri="{FF2B5EF4-FFF2-40B4-BE49-F238E27FC236}">
                <a16:creationId xmlns:a16="http://schemas.microsoft.com/office/drawing/2014/main" id="{B74CE188-FB84-4AC4-B87E-B39620F575A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BAADB99-4CF2-4BF9-A228-1F1FCCFA7C82}"/>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261481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6DB-BFAC-4E6F-BA2D-662F2CCEEB3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47084F5-79EE-4FAE-82A3-922A08967BFA}"/>
              </a:ext>
            </a:extLst>
          </p:cNvPr>
          <p:cNvSpPr>
            <a:spLocks noGrp="1"/>
          </p:cNvSpPr>
          <p:nvPr>
            <p:ph type="dt" sz="half" idx="10"/>
          </p:nvPr>
        </p:nvSpPr>
        <p:spPr/>
        <p:txBody>
          <a:bodyPr/>
          <a:lstStyle/>
          <a:p>
            <a:fld id="{2A23C750-A749-46DD-AA78-9726AF5F0221}" type="datetime1">
              <a:rPr lang="en-CA" smtClean="0"/>
              <a:t>2022-08-19</a:t>
            </a:fld>
            <a:endParaRPr lang="en-CA"/>
          </a:p>
        </p:txBody>
      </p:sp>
      <p:sp>
        <p:nvSpPr>
          <p:cNvPr id="4" name="Footer Placeholder 3">
            <a:extLst>
              <a:ext uri="{FF2B5EF4-FFF2-40B4-BE49-F238E27FC236}">
                <a16:creationId xmlns:a16="http://schemas.microsoft.com/office/drawing/2014/main" id="{64A8B6B6-EF00-4D4C-835B-F460A821F5D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B35F009-4848-404B-83A1-D2130F399484}"/>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355453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9E538-ACE4-4EBF-B86D-338AD643457C}"/>
              </a:ext>
            </a:extLst>
          </p:cNvPr>
          <p:cNvSpPr>
            <a:spLocks noGrp="1"/>
          </p:cNvSpPr>
          <p:nvPr>
            <p:ph type="dt" sz="half" idx="10"/>
          </p:nvPr>
        </p:nvSpPr>
        <p:spPr/>
        <p:txBody>
          <a:bodyPr/>
          <a:lstStyle/>
          <a:p>
            <a:fld id="{6013065F-B252-4853-8708-1ABB1F4ACCED}" type="datetime1">
              <a:rPr lang="en-CA" smtClean="0"/>
              <a:t>2022-08-19</a:t>
            </a:fld>
            <a:endParaRPr lang="en-CA"/>
          </a:p>
        </p:txBody>
      </p:sp>
      <p:sp>
        <p:nvSpPr>
          <p:cNvPr id="3" name="Footer Placeholder 2">
            <a:extLst>
              <a:ext uri="{FF2B5EF4-FFF2-40B4-BE49-F238E27FC236}">
                <a16:creationId xmlns:a16="http://schemas.microsoft.com/office/drawing/2014/main" id="{B7CE3903-E239-44EC-801E-2D132930594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1B50F3D-4B4A-420F-9C1B-C8E7CB133022}"/>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382797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2C85-34C1-4C7D-AD71-AB33A2D49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4245AAA-0426-4CA3-87CA-1939801D8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B16A875-6840-4846-9D14-D874195ED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0BB9-9171-4806-8EB8-0824D6774757}"/>
              </a:ext>
            </a:extLst>
          </p:cNvPr>
          <p:cNvSpPr>
            <a:spLocks noGrp="1"/>
          </p:cNvSpPr>
          <p:nvPr>
            <p:ph type="dt" sz="half" idx="10"/>
          </p:nvPr>
        </p:nvSpPr>
        <p:spPr/>
        <p:txBody>
          <a:bodyPr/>
          <a:lstStyle/>
          <a:p>
            <a:fld id="{C4309604-193A-4D24-84A5-051EFDA7460C}" type="datetime1">
              <a:rPr lang="en-CA" smtClean="0"/>
              <a:t>2022-08-19</a:t>
            </a:fld>
            <a:endParaRPr lang="en-CA"/>
          </a:p>
        </p:txBody>
      </p:sp>
      <p:sp>
        <p:nvSpPr>
          <p:cNvPr id="6" name="Footer Placeholder 5">
            <a:extLst>
              <a:ext uri="{FF2B5EF4-FFF2-40B4-BE49-F238E27FC236}">
                <a16:creationId xmlns:a16="http://schemas.microsoft.com/office/drawing/2014/main" id="{7004F3CF-7830-4415-AA0B-AECA1AC7AB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80B869-ACC6-48B9-A69F-78B30DEF8098}"/>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63042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1D87-3B91-444B-9E51-FE5D851F2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D592BD9-C539-40C1-93EC-1A6E88861D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79536E6-70CD-4125-AD52-78CE621FC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BC553-0DB5-4FD5-AB94-B4272727D6C0}"/>
              </a:ext>
            </a:extLst>
          </p:cNvPr>
          <p:cNvSpPr>
            <a:spLocks noGrp="1"/>
          </p:cNvSpPr>
          <p:nvPr>
            <p:ph type="dt" sz="half" idx="10"/>
          </p:nvPr>
        </p:nvSpPr>
        <p:spPr/>
        <p:txBody>
          <a:bodyPr/>
          <a:lstStyle/>
          <a:p>
            <a:fld id="{57CD9B86-4130-458E-A34A-8767333BC651}" type="datetime1">
              <a:rPr lang="en-CA" smtClean="0"/>
              <a:t>2022-08-19</a:t>
            </a:fld>
            <a:endParaRPr lang="en-CA"/>
          </a:p>
        </p:txBody>
      </p:sp>
      <p:sp>
        <p:nvSpPr>
          <p:cNvPr id="6" name="Footer Placeholder 5">
            <a:extLst>
              <a:ext uri="{FF2B5EF4-FFF2-40B4-BE49-F238E27FC236}">
                <a16:creationId xmlns:a16="http://schemas.microsoft.com/office/drawing/2014/main" id="{788D1620-C374-4305-AA57-806B5A2036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F2B2C6E-DB99-4335-A18D-E1C17A40F5B7}"/>
              </a:ext>
            </a:extLst>
          </p:cNvPr>
          <p:cNvSpPr>
            <a:spLocks noGrp="1"/>
          </p:cNvSpPr>
          <p:nvPr>
            <p:ph type="sldNum" sz="quarter" idx="12"/>
          </p:nvPr>
        </p:nvSpPr>
        <p:spPr/>
        <p:txBody>
          <a:bodyPr/>
          <a:lstStyle/>
          <a:p>
            <a:fld id="{5893CDE5-71C7-41C6-907D-4F9B703C24B7}" type="slidenum">
              <a:rPr lang="en-CA" smtClean="0"/>
              <a:t>‹#›</a:t>
            </a:fld>
            <a:endParaRPr lang="en-CA"/>
          </a:p>
        </p:txBody>
      </p:sp>
    </p:spTree>
    <p:extLst>
      <p:ext uri="{BB962C8B-B14F-4D97-AF65-F5344CB8AC3E}">
        <p14:creationId xmlns:p14="http://schemas.microsoft.com/office/powerpoint/2010/main" val="2567247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D8CA7-4A15-49A1-89D4-D39BF105D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8E068C-04AB-4C79-A596-FCFC4B124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FACAD3A-0BEB-4621-A8DD-9B8ABE20D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7829F-4666-42EA-8CE9-16A22459397E}" type="datetime1">
              <a:rPr lang="en-CA" smtClean="0"/>
              <a:t>2022-08-19</a:t>
            </a:fld>
            <a:endParaRPr lang="en-CA"/>
          </a:p>
        </p:txBody>
      </p:sp>
      <p:sp>
        <p:nvSpPr>
          <p:cNvPr id="5" name="Footer Placeholder 4">
            <a:extLst>
              <a:ext uri="{FF2B5EF4-FFF2-40B4-BE49-F238E27FC236}">
                <a16:creationId xmlns:a16="http://schemas.microsoft.com/office/drawing/2014/main" id="{927B0860-D43C-4AE4-BC8A-68AE1B4D5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AD92978-2CFC-4C51-B412-03F7AEB9DDCD}"/>
              </a:ext>
            </a:extLst>
          </p:cNvPr>
          <p:cNvSpPr>
            <a:spLocks noGrp="1"/>
          </p:cNvSpPr>
          <p:nvPr>
            <p:ph type="sldNum" sz="quarter" idx="4"/>
          </p:nvPr>
        </p:nvSpPr>
        <p:spPr>
          <a:xfrm>
            <a:off x="9019309" y="6353464"/>
            <a:ext cx="2743200" cy="365125"/>
          </a:xfrm>
          <a:prstGeom prst="rect">
            <a:avLst/>
          </a:prstGeom>
        </p:spPr>
        <p:txBody>
          <a:bodyPr vert="horz" lIns="91440" tIns="45720" rIns="91440" bIns="45720" rtlCol="0" anchor="ctr"/>
          <a:lstStyle>
            <a:lvl1pPr algn="r">
              <a:defRPr sz="1600">
                <a:solidFill>
                  <a:schemeClr val="tx1"/>
                </a:solidFill>
              </a:defRPr>
            </a:lvl1pPr>
          </a:lstStyle>
          <a:p>
            <a:fld id="{5893CDE5-71C7-41C6-907D-4F9B703C24B7}" type="slidenum">
              <a:rPr lang="en-CA" smtClean="0"/>
              <a:pPr/>
              <a:t>‹#›</a:t>
            </a:fld>
            <a:endParaRPr lang="en-CA" dirty="0"/>
          </a:p>
        </p:txBody>
      </p:sp>
      <p:pic>
        <p:nvPicPr>
          <p:cNvPr id="8" name="Picture 7" descr="Graphical user interface, text&#10;&#10;Description automatically generated">
            <a:extLst>
              <a:ext uri="{FF2B5EF4-FFF2-40B4-BE49-F238E27FC236}">
                <a16:creationId xmlns:a16="http://schemas.microsoft.com/office/drawing/2014/main" id="{49CC8C8B-FB75-7E06-163D-EF95F343FC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19323" y="6385753"/>
            <a:ext cx="1256839" cy="286888"/>
          </a:xfrm>
          <a:prstGeom prst="rect">
            <a:avLst/>
          </a:prstGeom>
        </p:spPr>
      </p:pic>
    </p:spTree>
    <p:extLst>
      <p:ext uri="{BB962C8B-B14F-4D97-AF65-F5344CB8AC3E}">
        <p14:creationId xmlns:p14="http://schemas.microsoft.com/office/powerpoint/2010/main" val="2277066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our-natural-resources/forests/sustainable-forest-management/forest-land-ownership/1749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justice.gc.ca/eng/csj-sjc/rfc-dlc/ccrf-ccdl/learn-apprend.html" TargetMode="External"/><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s://cites.org/eng/news/pr/CITES_Animals_and_Plants_Committee_Meetings_attract_record_turnout_of_the_worlds_scientific_experts_18072017" TargetMode="External"/><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nationtalk.ca/story/nafa-encourages-canadian-leadership-on-indigenous-rights-in-the-forest-and-welcomes-ainu-representation-to-the-permanent-indigenous-peoples-committee-of-fsc" TargetMode="External"/><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sookenewsmirror.com/news/conservation-groups-discover-ancient-old-growth-forest-near-port-renfrew/" TargetMode="External"/><Relationship Id="rId5" Type="http://schemas.openxmlformats.org/officeDocument/2006/relationships/hyperlink" Target="https://www.theglobeandmail.com/canada/british-columbia/article-loggers-protestors-remain-in-fairy-creek-as-rcmp-depart/"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nrcan.gc.ca/our-natural-resources/forests/sustainable-forest-management/conservation-and-protection-canadas-forests/woodland-caribou-boreal-population/13201" TargetMode="External"/><Relationship Id="rId5" Type="http://schemas.openxmlformats.org/officeDocument/2006/relationships/hyperlink" Target="http://www.ipcc.ch/" TargetMode="External"/><Relationship Id="rId4" Type="http://schemas.openxmlformats.org/officeDocument/2006/relationships/hyperlink" Target="https://doi.org/10.1038/nature1114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our-natural-resources/forests/state-canadas-forests-report/how-much-forest-does-canada-have/176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ertificationcanada.org/wp-content/uploads/2020/02/CertificationGlobalContext2019.pdf" TargetMode="External"/><Relationship Id="rId4" Type="http://schemas.openxmlformats.org/officeDocument/2006/relationships/hyperlink" Target="https://www.greenpeace.org/static/planet4-international-stateless/2021/04/b1e486be-greenpeace-international-report-destruction-certified_finaloptimised.pdf" TargetMode="External"/></Relationships>
</file>

<file path=ppt/slides/_rels/slide1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2.jpg"/><Relationship Id="rId7" Type="http://schemas.openxmlformats.org/officeDocument/2006/relationships/image" Target="../media/image36.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6.png"/><Relationship Id="rId4" Type="http://schemas.openxmlformats.org/officeDocument/2006/relationships/image" Target="../media/image33.png"/><Relationship Id="rId9" Type="http://schemas.openxmlformats.org/officeDocument/2006/relationships/hyperlink" Target="https://certificationcanada.org/en/statistics/canadian-statistic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d1ied5g1xfgpx8.cloudfront.net/pdfs/40219.pdf"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sites/nrcan/files/forest/sof2021/6317_NRCan_SoF_AR_2021_EN_P7B_web_accessibl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towardsdatascience.com/wildfire-destruction-a-random-forest-classification-of-forest-fires-e08070230276"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nafaforestry.org/"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meritrealestate.com/lumber-pri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7.jpe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6.jp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maps-tools-and-publications/maps/forest-maps/16874"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nrcan.gc.ca/sites/nrcan/files/forest/sof2021/6317_NRCan_SoF_AR_2021_EN_P7B_web_accessible.pdf" TargetMode="Externa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ww.nrcan.gc.ca/sites/nrcan/files/forest/sof2021/6317_NRCan_SoF_AR_2021_EN_P7B_web_accessible.pdf" TargetMode="Externa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nrcan.gc.ca/sites/nrcan/files/forest/sof2021/6317_NRCan_SoF_AR_2021_EN_P7B_web_accessible.pdf"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sites/nrcan/files/forest/sof2021/6317_NRCan_SoF_AR_2021_EN_P7B_web_accessibl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rcan.gc.ca/sites/nrcan/files/forest/sof2021/6317_NRCan_SoF_AR_2021_EN_P7B_web_accessible.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ontario.ca/page/independent-forest-audi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trees&#10;&#10;Description automatically generated with medium confidence">
            <a:extLst>
              <a:ext uri="{FF2B5EF4-FFF2-40B4-BE49-F238E27FC236}">
                <a16:creationId xmlns:a16="http://schemas.microsoft.com/office/drawing/2014/main" id="{2661303D-30E3-49EA-BEFC-5DA8F2364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12187263" cy="6858000"/>
          </a:xfrm>
          <a:prstGeom prst="rect">
            <a:avLst/>
          </a:prstGeom>
        </p:spPr>
      </p:pic>
      <p:sp>
        <p:nvSpPr>
          <p:cNvPr id="2" name="Title 1">
            <a:extLst>
              <a:ext uri="{FF2B5EF4-FFF2-40B4-BE49-F238E27FC236}">
                <a16:creationId xmlns:a16="http://schemas.microsoft.com/office/drawing/2014/main" id="{3A694A3F-F11E-4CD3-82F4-4B6DECD6A440}"/>
              </a:ext>
            </a:extLst>
          </p:cNvPr>
          <p:cNvSpPr>
            <a:spLocks noGrp="1"/>
          </p:cNvSpPr>
          <p:nvPr>
            <p:ph type="ctrTitle"/>
          </p:nvPr>
        </p:nvSpPr>
        <p:spPr>
          <a:xfrm>
            <a:off x="319596" y="337352"/>
            <a:ext cx="5442012" cy="3258104"/>
          </a:xfrm>
        </p:spPr>
        <p:txBody>
          <a:bodyPr anchor="t">
            <a:normAutofit/>
          </a:bodyPr>
          <a:lstStyle/>
          <a:p>
            <a:pPr algn="l"/>
            <a:r>
              <a:rPr lang="en-CA" sz="2800" b="1" i="1" dirty="0">
                <a:cs typeface="Times New Roman" panose="02020603050405020304" pitchFamily="18" charset="0"/>
              </a:rPr>
              <a:t>An Overview of Sustainable Forestry in Canada for Architecture and Engineering Students</a:t>
            </a:r>
          </a:p>
        </p:txBody>
      </p:sp>
      <p:sp>
        <p:nvSpPr>
          <p:cNvPr id="4" name="Title 1">
            <a:extLst>
              <a:ext uri="{FF2B5EF4-FFF2-40B4-BE49-F238E27FC236}">
                <a16:creationId xmlns:a16="http://schemas.microsoft.com/office/drawing/2014/main" id="{55229AE8-8030-4FB1-8ADD-F231EB93F9FB}"/>
              </a:ext>
            </a:extLst>
          </p:cNvPr>
          <p:cNvSpPr txBox="1">
            <a:spLocks/>
          </p:cNvSpPr>
          <p:nvPr/>
        </p:nvSpPr>
        <p:spPr>
          <a:xfrm>
            <a:off x="228156" y="4449517"/>
            <a:ext cx="2608661" cy="207113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1100" i="1" dirty="0">
                <a:cs typeface="Times New Roman" panose="02020603050405020304" pitchFamily="18" charset="0"/>
              </a:rPr>
              <a:t>Prepared by:</a:t>
            </a:r>
          </a:p>
          <a:p>
            <a:pPr algn="l"/>
            <a:r>
              <a:rPr lang="en-CA" sz="1100" i="1" dirty="0">
                <a:cs typeface="Times New Roman" panose="02020603050405020304" pitchFamily="18" charset="0"/>
              </a:rPr>
              <a:t>The Mass Timber Institute at the University of Toronto’s John H. Daniels Faculty of Architecture, Landscape, and Design for the Canadian Wood Council</a:t>
            </a:r>
          </a:p>
          <a:p>
            <a:pPr algn="l"/>
            <a:endParaRPr lang="en-CA" sz="1100" i="1" dirty="0">
              <a:cs typeface="Times New Roman" panose="02020603050405020304" pitchFamily="18" charset="0"/>
            </a:endParaRPr>
          </a:p>
          <a:p>
            <a:pPr algn="l"/>
            <a:r>
              <a:rPr lang="en-CA" sz="1100" i="1" dirty="0">
                <a:cs typeface="Times New Roman" panose="02020603050405020304" pitchFamily="18" charset="0"/>
              </a:rPr>
              <a:t>Monique Dosanjh</a:t>
            </a:r>
          </a:p>
          <a:p>
            <a:pPr algn="l"/>
            <a:r>
              <a:rPr lang="en-CA" sz="1100" i="1" dirty="0">
                <a:cs typeface="Times New Roman" panose="02020603050405020304" pitchFamily="18" charset="0"/>
              </a:rPr>
              <a:t>Shan Shukla</a:t>
            </a:r>
          </a:p>
          <a:p>
            <a:pPr algn="l"/>
            <a:r>
              <a:rPr lang="en-CA" sz="1100" i="1" dirty="0">
                <a:cs typeface="Times New Roman" panose="02020603050405020304" pitchFamily="18" charset="0"/>
              </a:rPr>
              <a:t>Sanjana Patel</a:t>
            </a:r>
          </a:p>
          <a:p>
            <a:pPr algn="l"/>
            <a:r>
              <a:rPr lang="en-CA" sz="1100" i="1" dirty="0">
                <a:cs typeface="Times New Roman" panose="02020603050405020304" pitchFamily="18" charset="0"/>
              </a:rPr>
              <a:t>Dr. Anne Koven</a:t>
            </a:r>
          </a:p>
          <a:p>
            <a:pPr algn="l"/>
            <a:endParaRPr lang="en-CA" sz="1600" i="1" dirty="0">
              <a:cs typeface="Times New Roman" panose="02020603050405020304" pitchFamily="18" charset="0"/>
            </a:endParaRPr>
          </a:p>
        </p:txBody>
      </p:sp>
      <p:pic>
        <p:nvPicPr>
          <p:cNvPr id="18" name="Picture 17" descr="Graphical user interface, text&#10;&#10;Description automatically generated with medium confidence">
            <a:extLst>
              <a:ext uri="{FF2B5EF4-FFF2-40B4-BE49-F238E27FC236}">
                <a16:creationId xmlns:a16="http://schemas.microsoft.com/office/drawing/2014/main" id="{D2487E88-5107-5D21-DDFC-A6C6BAF24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1744" y="6351610"/>
            <a:ext cx="1820091" cy="419356"/>
          </a:xfrm>
          <a:prstGeom prst="rect">
            <a:avLst/>
          </a:prstGeom>
        </p:spPr>
      </p:pic>
    </p:spTree>
    <p:extLst>
      <p:ext uri="{BB962C8B-B14F-4D97-AF65-F5344CB8AC3E}">
        <p14:creationId xmlns:p14="http://schemas.microsoft.com/office/powerpoint/2010/main" val="3544828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DAC163-3EA1-4D6B-A59F-90F338A38DE6}"/>
              </a:ext>
            </a:extLst>
          </p:cNvPr>
          <p:cNvPicPr>
            <a:picLocks noChangeAspect="1"/>
          </p:cNvPicPr>
          <p:nvPr/>
        </p:nvPicPr>
        <p:blipFill rotWithShape="1">
          <a:blip r:embed="rId3">
            <a:extLst>
              <a:ext uri="{28A0092B-C50C-407E-A947-70E740481C1C}">
                <a14:useLocalDpi xmlns:a14="http://schemas.microsoft.com/office/drawing/2010/main" val="0"/>
              </a:ext>
            </a:extLst>
          </a:blip>
          <a:srcRect t="30213" b="35528"/>
          <a:stretch/>
        </p:blipFill>
        <p:spPr>
          <a:xfrm>
            <a:off x="2269044" y="1024556"/>
            <a:ext cx="7898687" cy="5151060"/>
          </a:xfrm>
          <a:prstGeom prst="rect">
            <a:avLst/>
          </a:prstGeom>
        </p:spPr>
      </p:pic>
      <p:sp>
        <p:nvSpPr>
          <p:cNvPr id="3" name="Content Placeholder 2">
            <a:extLst>
              <a:ext uri="{FF2B5EF4-FFF2-40B4-BE49-F238E27FC236}">
                <a16:creationId xmlns:a16="http://schemas.microsoft.com/office/drawing/2014/main" id="{1CF49E7B-CE40-425D-A7F6-2E14B4337813}"/>
              </a:ext>
            </a:extLst>
          </p:cNvPr>
          <p:cNvSpPr>
            <a:spLocks noGrp="1"/>
          </p:cNvSpPr>
          <p:nvPr>
            <p:ph idx="1"/>
          </p:nvPr>
        </p:nvSpPr>
        <p:spPr>
          <a:xfrm>
            <a:off x="319595" y="1045083"/>
            <a:ext cx="3242755" cy="5309997"/>
          </a:xfrm>
        </p:spPr>
        <p:txBody>
          <a:bodyPr>
            <a:normAutofit/>
          </a:bodyPr>
          <a:lstStyle/>
          <a:p>
            <a:pPr marL="0" indent="0">
              <a:lnSpc>
                <a:spcPct val="110000"/>
              </a:lnSpc>
              <a:buNone/>
            </a:pPr>
            <a:r>
              <a:rPr lang="en-US" sz="1800" i="1" dirty="0">
                <a:solidFill>
                  <a:srgbClr val="844385"/>
                </a:solidFill>
              </a:rPr>
              <a:t>90% of Canada’s forests </a:t>
            </a:r>
            <a:r>
              <a:rPr lang="en-US" sz="1600" dirty="0"/>
              <a:t>are publicly owned (Crown Lands) and managed for the public by provincial and territorial governments.</a:t>
            </a:r>
          </a:p>
          <a:p>
            <a:pPr marL="0" indent="0">
              <a:lnSpc>
                <a:spcPct val="110000"/>
              </a:lnSpc>
              <a:buNone/>
            </a:pPr>
            <a:r>
              <a:rPr lang="en-US" sz="1800" i="1" dirty="0">
                <a:solidFill>
                  <a:srgbClr val="F7942E"/>
                </a:solidFill>
              </a:rPr>
              <a:t>4% of Canada’s forests </a:t>
            </a:r>
            <a:r>
              <a:rPr lang="en-US" sz="1600" dirty="0"/>
              <a:t>are publicly owned and managed for the public by the federal government.</a:t>
            </a:r>
          </a:p>
          <a:p>
            <a:pPr marL="0" indent="0">
              <a:lnSpc>
                <a:spcPct val="110000"/>
              </a:lnSpc>
              <a:buNone/>
            </a:pPr>
            <a:r>
              <a:rPr lang="en-US" sz="1800" i="1" dirty="0">
                <a:solidFill>
                  <a:schemeClr val="bg1">
                    <a:lumMod val="50000"/>
                  </a:schemeClr>
                </a:solidFill>
              </a:rPr>
              <a:t>6% of Canada’s forests </a:t>
            </a:r>
            <a:r>
              <a:rPr lang="en-US" sz="1600" dirty="0"/>
              <a:t>are privately owned.</a:t>
            </a:r>
          </a:p>
          <a:p>
            <a:pPr>
              <a:lnSpc>
                <a:spcPct val="110000"/>
              </a:lnSpc>
            </a:pPr>
            <a:r>
              <a:rPr lang="en-US" sz="1600" dirty="0"/>
              <a:t>Most harvesting in public forests in Canada is done by private forestry companies. </a:t>
            </a:r>
          </a:p>
          <a:p>
            <a:pPr>
              <a:lnSpc>
                <a:spcPct val="110000"/>
              </a:lnSpc>
            </a:pPr>
            <a:r>
              <a:rPr lang="en-US" sz="1600" dirty="0"/>
              <a:t>These companies have an agreement with the provincial or territorial government to supply timber and must comply with laws and regulations. </a:t>
            </a:r>
          </a:p>
          <a:p>
            <a:endParaRPr lang="en-CA" dirty="0"/>
          </a:p>
        </p:txBody>
      </p:sp>
      <p:sp>
        <p:nvSpPr>
          <p:cNvPr id="6" name="Title 1">
            <a:extLst>
              <a:ext uri="{FF2B5EF4-FFF2-40B4-BE49-F238E27FC236}">
                <a16:creationId xmlns:a16="http://schemas.microsoft.com/office/drawing/2014/main" id="{42DE2E2A-70FF-4317-8976-0F3F0F07BB61}"/>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Ownership of Canada’s Forests</a:t>
            </a:r>
            <a:endParaRPr lang="en-CA" sz="2800" b="1" i="1" dirty="0"/>
          </a:p>
        </p:txBody>
      </p:sp>
      <p:pic>
        <p:nvPicPr>
          <p:cNvPr id="5" name="Picture 4">
            <a:extLst>
              <a:ext uri="{FF2B5EF4-FFF2-40B4-BE49-F238E27FC236}">
                <a16:creationId xmlns:a16="http://schemas.microsoft.com/office/drawing/2014/main" id="{48854E1E-4CD8-454C-B88D-7901FF11297E}"/>
              </a:ext>
            </a:extLst>
          </p:cNvPr>
          <p:cNvPicPr>
            <a:picLocks noChangeAspect="1"/>
          </p:cNvPicPr>
          <p:nvPr/>
        </p:nvPicPr>
        <p:blipFill rotWithShape="1">
          <a:blip r:embed="rId3">
            <a:extLst>
              <a:ext uri="{28A0092B-C50C-407E-A947-70E740481C1C}">
                <a14:useLocalDpi xmlns:a14="http://schemas.microsoft.com/office/drawing/2010/main" val="0"/>
              </a:ext>
            </a:extLst>
          </a:blip>
          <a:srcRect l="22872" t="63787" r="2207" b="7825"/>
          <a:stretch/>
        </p:blipFill>
        <p:spPr>
          <a:xfrm>
            <a:off x="9324475" y="4441344"/>
            <a:ext cx="2699203" cy="1946827"/>
          </a:xfrm>
          <a:prstGeom prst="rect">
            <a:avLst/>
          </a:prstGeom>
        </p:spPr>
      </p:pic>
      <p:sp>
        <p:nvSpPr>
          <p:cNvPr id="7" name="Rectangle 6">
            <a:extLst>
              <a:ext uri="{FF2B5EF4-FFF2-40B4-BE49-F238E27FC236}">
                <a16:creationId xmlns:a16="http://schemas.microsoft.com/office/drawing/2014/main" id="{8BB34154-56AC-498C-B0CA-362DFA097213}"/>
              </a:ext>
            </a:extLst>
          </p:cNvPr>
          <p:cNvSpPr/>
          <p:nvPr/>
        </p:nvSpPr>
        <p:spPr>
          <a:xfrm rot="5400000" flipV="1">
            <a:off x="-3347901" y="3325041"/>
            <a:ext cx="6858000" cy="20791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10" name="Title 1">
            <a:extLst>
              <a:ext uri="{FF2B5EF4-FFF2-40B4-BE49-F238E27FC236}">
                <a16:creationId xmlns:a16="http://schemas.microsoft.com/office/drawing/2014/main" id="{814B65D1-52A2-4BCF-A25D-D4C0AA50C02B}"/>
              </a:ext>
            </a:extLst>
          </p:cNvPr>
          <p:cNvSpPr txBox="1">
            <a:spLocks/>
          </p:cNvSpPr>
          <p:nvPr/>
        </p:nvSpPr>
        <p:spPr>
          <a:xfrm>
            <a:off x="185058" y="6375607"/>
            <a:ext cx="7187742" cy="2403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ts val="1200"/>
              </a:spcAft>
            </a:pPr>
            <a:r>
              <a:rPr lang="en-US" sz="1000" dirty="0">
                <a:latin typeface="+mn-lt"/>
              </a:rPr>
              <a:t>Data Source: </a:t>
            </a:r>
            <a:r>
              <a:rPr lang="en-US" sz="1000" dirty="0">
                <a:effectLst/>
                <a:latin typeface="+mn-lt"/>
                <a:ea typeface="Times New Roman" panose="02020603050405020304" pitchFamily="18" charset="0"/>
              </a:rPr>
              <a:t>Natural Resources Canada. (2020). </a:t>
            </a:r>
            <a:r>
              <a:rPr lang="en-US" sz="1000" i="1" dirty="0">
                <a:effectLst/>
                <a:latin typeface="+mn-lt"/>
                <a:ea typeface="Times New Roman" panose="02020603050405020304" pitchFamily="18" charset="0"/>
              </a:rPr>
              <a:t>Forest land ownership</a:t>
            </a:r>
            <a:r>
              <a:rPr lang="en-US" sz="1000" dirty="0">
                <a:effectLst/>
                <a:latin typeface="+mn-lt"/>
                <a:ea typeface="Times New Roman" panose="02020603050405020304" pitchFamily="18" charset="0"/>
              </a:rPr>
              <a:t>. Natural Resources Canada. </a:t>
            </a:r>
            <a:r>
              <a:rPr lang="en-US" sz="1000" u="sng" dirty="0">
                <a:effectLst/>
                <a:latin typeface="+mn-lt"/>
                <a:ea typeface="Times New Roman" panose="02020603050405020304" pitchFamily="18" charset="0"/>
                <a:hlinkClick r:id="rId4">
                  <a:extLst>
                    <a:ext uri="{A12FA001-AC4F-418D-AE19-62706E023703}">
                      <ahyp:hlinkClr xmlns:ahyp="http://schemas.microsoft.com/office/drawing/2018/hyperlinkcolor" val="tx"/>
                    </a:ext>
                  </a:extLst>
                </a:hlinkClick>
              </a:rPr>
              <a:t>https://www.nrcan.gc.ca/our-natural-resources/forests/sustainable-forest-management/forest-land-ownership/17495</a:t>
            </a:r>
            <a:endParaRPr lang="en-US" sz="1000" b="0" dirty="0">
              <a:effectLst/>
              <a:latin typeface="+mn-lt"/>
            </a:endParaRPr>
          </a:p>
          <a:p>
            <a:pPr rtl="0" fontAlgn="base">
              <a:spcAft>
                <a:spcPts val="1200"/>
              </a:spcAft>
            </a:pPr>
            <a:endParaRPr lang="en-US" sz="700" b="0" i="0" u="none" strike="noStrike" dirty="0">
              <a:effectLst/>
              <a:latin typeface="+mn-lt"/>
            </a:endParaRPr>
          </a:p>
        </p:txBody>
      </p:sp>
      <p:grpSp>
        <p:nvGrpSpPr>
          <p:cNvPr id="13" name="Group 12">
            <a:extLst>
              <a:ext uri="{FF2B5EF4-FFF2-40B4-BE49-F238E27FC236}">
                <a16:creationId xmlns:a16="http://schemas.microsoft.com/office/drawing/2014/main" id="{A52E1615-C56D-03BB-3CFB-9EB9D32C5D0A}"/>
              </a:ext>
            </a:extLst>
          </p:cNvPr>
          <p:cNvGrpSpPr/>
          <p:nvPr/>
        </p:nvGrpSpPr>
        <p:grpSpPr>
          <a:xfrm>
            <a:off x="9167855" y="91115"/>
            <a:ext cx="2926500" cy="928758"/>
            <a:chOff x="9167855" y="91115"/>
            <a:chExt cx="2926500" cy="928758"/>
          </a:xfrm>
        </p:grpSpPr>
        <p:sp>
          <p:nvSpPr>
            <p:cNvPr id="14" name="Rectangle: Rounded Corners 13">
              <a:extLst>
                <a:ext uri="{FF2B5EF4-FFF2-40B4-BE49-F238E27FC236}">
                  <a16:creationId xmlns:a16="http://schemas.microsoft.com/office/drawing/2014/main" id="{AA6DADCC-BE67-AA81-B879-9046346D535F}"/>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3997F851-4506-A584-1EC1-FD7BCBCE5BC6}"/>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0" name="Picture 19" descr="Shape&#10;&#10;Description automatically generated">
              <a:extLst>
                <a:ext uri="{FF2B5EF4-FFF2-40B4-BE49-F238E27FC236}">
                  <a16:creationId xmlns:a16="http://schemas.microsoft.com/office/drawing/2014/main" id="{067C92C4-353F-C4F7-8C6C-557D45FAD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6B07AA55-B8F8-A9C3-0ED5-2B9A01C2BCD2}"/>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10</a:t>
            </a:fld>
            <a:endParaRPr lang="en-CA"/>
          </a:p>
        </p:txBody>
      </p:sp>
    </p:spTree>
    <p:extLst>
      <p:ext uri="{BB962C8B-B14F-4D97-AF65-F5344CB8AC3E}">
        <p14:creationId xmlns:p14="http://schemas.microsoft.com/office/powerpoint/2010/main" val="34646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00ECE-FD76-400B-BEE7-52A502AE8391}"/>
              </a:ext>
            </a:extLst>
          </p:cNvPr>
          <p:cNvSpPr>
            <a:spLocks noGrp="1"/>
          </p:cNvSpPr>
          <p:nvPr>
            <p:ph idx="1"/>
          </p:nvPr>
        </p:nvSpPr>
        <p:spPr>
          <a:xfrm>
            <a:off x="356987" y="3136091"/>
            <a:ext cx="5376588" cy="4498871"/>
          </a:xfrm>
        </p:spPr>
        <p:txBody>
          <a:bodyPr>
            <a:noAutofit/>
          </a:bodyPr>
          <a:lstStyle/>
          <a:p>
            <a:pPr marL="180000" lvl="1">
              <a:lnSpc>
                <a:spcPct val="110000"/>
              </a:lnSpc>
            </a:pPr>
            <a:r>
              <a:rPr lang="en-US" sz="1600" dirty="0">
                <a:latin typeface="Calibri" panose="020F0502020204030204" pitchFamily="34" charset="0"/>
                <a:cs typeface="Calibri" panose="020F0502020204030204" pitchFamily="34" charset="0"/>
              </a:rPr>
              <a:t>Indigenous interests are considered</a:t>
            </a:r>
          </a:p>
          <a:p>
            <a:pPr marL="180000" lvl="1">
              <a:lnSpc>
                <a:spcPct val="110000"/>
              </a:lnSpc>
            </a:pPr>
            <a:r>
              <a:rPr lang="en-US" sz="1600" dirty="0">
                <a:latin typeface="Calibri" panose="020F0502020204030204" pitchFamily="34" charset="0"/>
                <a:cs typeface="Calibri" panose="020F0502020204030204" pitchFamily="34" charset="0"/>
              </a:rPr>
              <a:t>Wildlife habitat is protected</a:t>
            </a:r>
          </a:p>
          <a:p>
            <a:pPr marL="180000" lvl="1">
              <a:lnSpc>
                <a:spcPct val="110000"/>
              </a:lnSpc>
            </a:pPr>
            <a:r>
              <a:rPr lang="en-US" sz="1600" dirty="0">
                <a:latin typeface="Calibri" panose="020F0502020204030204" pitchFamily="34" charset="0"/>
                <a:cs typeface="Calibri" panose="020F0502020204030204" pitchFamily="34" charset="0"/>
              </a:rPr>
              <a:t>Timber harvesting is regulated</a:t>
            </a:r>
          </a:p>
          <a:p>
            <a:pPr marL="180000" lvl="1">
              <a:lnSpc>
                <a:spcPct val="110000"/>
              </a:lnSpc>
            </a:pPr>
            <a:r>
              <a:rPr lang="en-US" sz="1600" dirty="0">
                <a:latin typeface="Calibri" panose="020F0502020204030204" pitchFamily="34" charset="0"/>
                <a:cs typeface="Calibri" panose="020F0502020204030204" pitchFamily="34" charset="0"/>
              </a:rPr>
              <a:t>Forest regeneration occurs</a:t>
            </a:r>
            <a:endParaRPr lang="en-US" sz="1600" i="1" dirty="0">
              <a:latin typeface="Calibri" panose="020F0502020204030204" pitchFamily="34" charset="0"/>
              <a:cs typeface="Calibri" panose="020F0502020204030204" pitchFamily="34" charset="0"/>
            </a:endParaRPr>
          </a:p>
          <a:p>
            <a:pPr>
              <a:lnSpc>
                <a:spcPct val="110000"/>
              </a:lnSpc>
            </a:pPr>
            <a:r>
              <a:rPr lang="en-US" sz="1600" dirty="0">
                <a:latin typeface="Calibri" panose="020F0502020204030204" pitchFamily="34" charset="0"/>
                <a:cs typeface="Calibri" panose="020F0502020204030204" pitchFamily="34" charset="0"/>
              </a:rPr>
              <a:t>Canada has many laws and regulations ensuring that forestry operations only occur in approved areas where there has been adequate and long-term planning. </a:t>
            </a:r>
          </a:p>
          <a:p>
            <a:pPr marL="180000" lvl="1">
              <a:lnSpc>
                <a:spcPct val="110000"/>
              </a:lnSpc>
            </a:pPr>
            <a:endParaRPr lang="en-US" sz="1600"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217AEBC-612F-4D63-BDDE-25081E1827C5}"/>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Provincial Forest Laws </a:t>
            </a:r>
            <a:endParaRPr lang="en-CA" sz="2800" b="1" i="1" dirty="0"/>
          </a:p>
        </p:txBody>
      </p:sp>
      <p:sp>
        <p:nvSpPr>
          <p:cNvPr id="6" name="TextBox 5">
            <a:extLst>
              <a:ext uri="{FF2B5EF4-FFF2-40B4-BE49-F238E27FC236}">
                <a16:creationId xmlns:a16="http://schemas.microsoft.com/office/drawing/2014/main" id="{03964055-3E5C-4137-ABEA-CC738B99DCF6}"/>
              </a:ext>
            </a:extLst>
          </p:cNvPr>
          <p:cNvSpPr txBox="1"/>
          <p:nvPr/>
        </p:nvSpPr>
        <p:spPr>
          <a:xfrm>
            <a:off x="224375" y="6412915"/>
            <a:ext cx="4806375" cy="246221"/>
          </a:xfrm>
          <a:prstGeom prst="rect">
            <a:avLst/>
          </a:prstGeom>
          <a:noFill/>
        </p:spPr>
        <p:txBody>
          <a:bodyPr wrap="square">
            <a:spAutoFit/>
          </a:bodyPr>
          <a:lstStyle/>
          <a:p>
            <a:r>
              <a:rPr lang="en-CA" sz="1000" dirty="0"/>
              <a:t>Image Credit: </a:t>
            </a:r>
            <a:r>
              <a:rPr lang="en-CA" sz="1000" dirty="0">
                <a:hlinkClick r:id="rId3">
                  <a:extLst>
                    <a:ext uri="{A12FA001-AC4F-418D-AE19-62706E023703}">
                      <ahyp:hlinkClr xmlns:ahyp="http://schemas.microsoft.com/office/drawing/2018/hyperlinkcolor" val="tx"/>
                    </a:ext>
                  </a:extLst>
                </a:hlinkClick>
              </a:rPr>
              <a:t>https://www.justice.gc.ca/eng/csj-sjc/rfc-dlc/ccrf-ccdl/learn-apprend.html</a:t>
            </a:r>
            <a:endParaRPr lang="en-CA" sz="1000" dirty="0"/>
          </a:p>
        </p:txBody>
      </p:sp>
      <p:sp>
        <p:nvSpPr>
          <p:cNvPr id="14" name="TextBox 13">
            <a:extLst>
              <a:ext uri="{FF2B5EF4-FFF2-40B4-BE49-F238E27FC236}">
                <a16:creationId xmlns:a16="http://schemas.microsoft.com/office/drawing/2014/main" id="{E0D8A5A2-0CFA-4B27-BBE4-9004E1FA182A}"/>
              </a:ext>
            </a:extLst>
          </p:cNvPr>
          <p:cNvSpPr txBox="1"/>
          <p:nvPr/>
        </p:nvSpPr>
        <p:spPr>
          <a:xfrm>
            <a:off x="317671" y="1027571"/>
            <a:ext cx="5517334" cy="2102883"/>
          </a:xfrm>
          <a:prstGeom prst="rect">
            <a:avLst/>
          </a:prstGeom>
          <a:noFill/>
        </p:spPr>
        <p:txBody>
          <a:bodyPr wrap="square">
            <a:spAutoFit/>
          </a:bodyPr>
          <a:lstStyle/>
          <a:p>
            <a:pPr>
              <a:lnSpc>
                <a:spcPct val="110000"/>
              </a:lnSpc>
              <a:spcAft>
                <a:spcPts val="1000"/>
              </a:spcAft>
            </a:pPr>
            <a:r>
              <a:rPr lang="en-US" sz="1600" dirty="0">
                <a:latin typeface="Calibri" panose="020F0502020204030204" pitchFamily="34" charset="0"/>
                <a:cs typeface="Calibri" panose="020F0502020204030204" pitchFamily="34" charset="0"/>
              </a:rPr>
              <a:t>Provinces and territories were given the power to manage their own forests (90% of Canada’s forests) in the </a:t>
            </a:r>
            <a:r>
              <a:rPr lang="en-US" sz="1600" i="1" dirty="0">
                <a:latin typeface="Calibri" panose="020F0502020204030204" pitchFamily="34" charset="0"/>
                <a:cs typeface="Calibri" panose="020F0502020204030204" pitchFamily="34" charset="0"/>
              </a:rPr>
              <a:t>Constitution Act, 1867 </a:t>
            </a:r>
            <a:r>
              <a:rPr lang="en-US" sz="1600" dirty="0">
                <a:latin typeface="Calibri" panose="020F0502020204030204" pitchFamily="34" charset="0"/>
                <a:cs typeface="Calibri" panose="020F0502020204030204" pitchFamily="34" charset="0"/>
              </a:rPr>
              <a:t>(also known as the </a:t>
            </a:r>
            <a:r>
              <a:rPr lang="en-US" sz="1600" i="1" dirty="0">
                <a:latin typeface="Calibri" panose="020F0502020204030204" pitchFamily="34" charset="0"/>
                <a:cs typeface="Calibri" panose="020F0502020204030204" pitchFamily="34" charset="0"/>
              </a:rPr>
              <a:t>British North America Act</a:t>
            </a:r>
            <a:r>
              <a:rPr lang="en-US" sz="1600" dirty="0">
                <a:latin typeface="Calibri" panose="020F0502020204030204" pitchFamily="34" charset="0"/>
                <a:cs typeface="Calibri" panose="020F0502020204030204" pitchFamily="34" charset="0"/>
              </a:rPr>
              <a:t>) and this was reaffirmed in Section 92A in the 1982 amendments to the </a:t>
            </a:r>
            <a:r>
              <a:rPr lang="en-US" sz="1600" i="1" dirty="0">
                <a:latin typeface="Calibri" panose="020F0502020204030204" pitchFamily="34" charset="0"/>
                <a:cs typeface="Calibri" panose="020F0502020204030204" pitchFamily="34" charset="0"/>
              </a:rPr>
              <a:t>Constitution Act.</a:t>
            </a:r>
          </a:p>
          <a:p>
            <a:pPr>
              <a:lnSpc>
                <a:spcPct val="110000"/>
              </a:lnSpc>
            </a:pPr>
            <a:r>
              <a:rPr lang="en-US" sz="1600" dirty="0">
                <a:latin typeface="Calibri" panose="020F0502020204030204" pitchFamily="34" charset="0"/>
                <a:cs typeface="Calibri" panose="020F0502020204030204" pitchFamily="34" charset="0"/>
              </a:rPr>
              <a:t>Provinces and territories develop and enforce laws, regulations, and policies related to forests, ensuring that:</a:t>
            </a:r>
          </a:p>
        </p:txBody>
      </p:sp>
      <p:sp>
        <p:nvSpPr>
          <p:cNvPr id="17" name="Rectangle 16">
            <a:extLst>
              <a:ext uri="{FF2B5EF4-FFF2-40B4-BE49-F238E27FC236}">
                <a16:creationId xmlns:a16="http://schemas.microsoft.com/office/drawing/2014/main" id="{D593DAA8-4BF2-44B5-8130-C8AAA9019685}"/>
              </a:ext>
            </a:extLst>
          </p:cNvPr>
          <p:cNvSpPr/>
          <p:nvPr/>
        </p:nvSpPr>
        <p:spPr>
          <a:xfrm rot="5400000" flipV="1">
            <a:off x="-3347901" y="3325041"/>
            <a:ext cx="6858000" cy="20791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pic>
        <p:nvPicPr>
          <p:cNvPr id="4" name="Picture 3" descr="Shape, square&#10;&#10;Description automatically generated">
            <a:extLst>
              <a:ext uri="{FF2B5EF4-FFF2-40B4-BE49-F238E27FC236}">
                <a16:creationId xmlns:a16="http://schemas.microsoft.com/office/drawing/2014/main" id="{66DE6664-1828-4963-85E5-C09C783EA59F}"/>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032189" y="1080674"/>
            <a:ext cx="5447540" cy="4498871"/>
          </a:xfrm>
          <a:prstGeom prst="rect">
            <a:avLst/>
          </a:prstGeom>
        </p:spPr>
      </p:pic>
      <p:pic>
        <p:nvPicPr>
          <p:cNvPr id="5" name="Picture 2" descr="Learn about the Charter">
            <a:extLst>
              <a:ext uri="{FF2B5EF4-FFF2-40B4-BE49-F238E27FC236}">
                <a16:creationId xmlns:a16="http://schemas.microsoft.com/office/drawing/2014/main" id="{45435489-88BB-430F-BCF5-0D80A1980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3416" y="1279666"/>
            <a:ext cx="4979128" cy="3355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EDDBC9-935C-4536-9F35-834B2082EFDE}"/>
              </a:ext>
            </a:extLst>
          </p:cNvPr>
          <p:cNvSpPr txBox="1"/>
          <p:nvPr/>
        </p:nvSpPr>
        <p:spPr>
          <a:xfrm>
            <a:off x="6204118" y="4717624"/>
            <a:ext cx="5275610" cy="954107"/>
          </a:xfrm>
          <a:prstGeom prst="rect">
            <a:avLst/>
          </a:prstGeom>
          <a:noFill/>
        </p:spPr>
        <p:txBody>
          <a:bodyPr wrap="square">
            <a:spAutoFit/>
          </a:bodyPr>
          <a:lstStyle/>
          <a:p>
            <a:r>
              <a:rPr lang="en-US" sz="1400" b="0" i="1" dirty="0">
                <a:solidFill>
                  <a:srgbClr val="1D1C1D"/>
                </a:solidFill>
                <a:effectLst/>
                <a:latin typeface="Slack-Lato"/>
              </a:rPr>
              <a:t>Amendments to the Constitution Act were made in 1982 and reaffirmed the power of provinces and territories to manage their own forests.</a:t>
            </a:r>
          </a:p>
          <a:p>
            <a:endParaRPr lang="en-CA" sz="1400" i="1" dirty="0"/>
          </a:p>
        </p:txBody>
      </p:sp>
      <p:grpSp>
        <p:nvGrpSpPr>
          <p:cNvPr id="16" name="Group 15">
            <a:extLst>
              <a:ext uri="{FF2B5EF4-FFF2-40B4-BE49-F238E27FC236}">
                <a16:creationId xmlns:a16="http://schemas.microsoft.com/office/drawing/2014/main" id="{55980CC1-B03C-3F24-F4E7-82185EAC1CBB}"/>
              </a:ext>
            </a:extLst>
          </p:cNvPr>
          <p:cNvGrpSpPr/>
          <p:nvPr/>
        </p:nvGrpSpPr>
        <p:grpSpPr>
          <a:xfrm>
            <a:off x="9167855" y="91115"/>
            <a:ext cx="2926500" cy="928758"/>
            <a:chOff x="9167855" y="91115"/>
            <a:chExt cx="2926500" cy="928758"/>
          </a:xfrm>
        </p:grpSpPr>
        <p:sp>
          <p:nvSpPr>
            <p:cNvPr id="18" name="Rectangle: Rounded Corners 17">
              <a:extLst>
                <a:ext uri="{FF2B5EF4-FFF2-40B4-BE49-F238E27FC236}">
                  <a16:creationId xmlns:a16="http://schemas.microsoft.com/office/drawing/2014/main" id="{78B2EF60-78EC-3C21-4AFE-82B8397D361D}"/>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3" name="TextBox 22">
              <a:extLst>
                <a:ext uri="{FF2B5EF4-FFF2-40B4-BE49-F238E27FC236}">
                  <a16:creationId xmlns:a16="http://schemas.microsoft.com/office/drawing/2014/main" id="{30053196-975F-BE4D-D413-E9EA5A87C8FF}"/>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4" name="Picture 23" descr="Shape&#10;&#10;Description automatically generated">
              <a:extLst>
                <a:ext uri="{FF2B5EF4-FFF2-40B4-BE49-F238E27FC236}">
                  <a16:creationId xmlns:a16="http://schemas.microsoft.com/office/drawing/2014/main" id="{CB203734-8C1F-1ECC-C152-BC4D15AA9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57E6BDB5-5FF8-E63D-0184-7F4A607BA135}"/>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11</a:t>
            </a:fld>
            <a:endParaRPr lang="en-CA"/>
          </a:p>
        </p:txBody>
      </p:sp>
    </p:spTree>
    <p:extLst>
      <p:ext uri="{BB962C8B-B14F-4D97-AF65-F5344CB8AC3E}">
        <p14:creationId xmlns:p14="http://schemas.microsoft.com/office/powerpoint/2010/main" val="397015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6E9F6-1958-736B-8F04-48AB51E3218C}"/>
              </a:ext>
            </a:extLst>
          </p:cNvPr>
          <p:cNvSpPr/>
          <p:nvPr/>
        </p:nvSpPr>
        <p:spPr>
          <a:xfrm>
            <a:off x="7037746" y="5762694"/>
            <a:ext cx="42008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Shape, square&#10;&#10;Description automatically generated">
            <a:extLst>
              <a:ext uri="{FF2B5EF4-FFF2-40B4-BE49-F238E27FC236}">
                <a16:creationId xmlns:a16="http://schemas.microsoft.com/office/drawing/2014/main" id="{7BCDEAAD-598B-43C4-BFAB-8BF82294FD13}"/>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429133">
            <a:off x="8251595" y="-25985"/>
            <a:ext cx="3940405" cy="3012874"/>
          </a:xfrm>
          <a:prstGeom prst="rect">
            <a:avLst/>
          </a:prstGeom>
        </p:spPr>
      </p:pic>
      <p:sp>
        <p:nvSpPr>
          <p:cNvPr id="4" name="Title 1">
            <a:extLst>
              <a:ext uri="{FF2B5EF4-FFF2-40B4-BE49-F238E27FC236}">
                <a16:creationId xmlns:a16="http://schemas.microsoft.com/office/drawing/2014/main" id="{2A9ED87F-C43E-4572-BD71-A2CACC6376ED}"/>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Federal Forest Laws</a:t>
            </a:r>
            <a:endParaRPr lang="en-CA" sz="2800" b="1" i="1" dirty="0"/>
          </a:p>
        </p:txBody>
      </p:sp>
      <p:sp>
        <p:nvSpPr>
          <p:cNvPr id="10" name="Content Placeholder 2">
            <a:extLst>
              <a:ext uri="{FF2B5EF4-FFF2-40B4-BE49-F238E27FC236}">
                <a16:creationId xmlns:a16="http://schemas.microsoft.com/office/drawing/2014/main" id="{40E17033-0227-4AE2-821B-FACA369621E7}"/>
              </a:ext>
            </a:extLst>
          </p:cNvPr>
          <p:cNvSpPr>
            <a:spLocks noGrp="1"/>
          </p:cNvSpPr>
          <p:nvPr>
            <p:ph idx="1"/>
          </p:nvPr>
        </p:nvSpPr>
        <p:spPr>
          <a:xfrm>
            <a:off x="334519" y="1051940"/>
            <a:ext cx="4285105" cy="5304743"/>
          </a:xfrm>
        </p:spPr>
        <p:txBody>
          <a:bodyPr>
            <a:noAutofit/>
          </a:bodyPr>
          <a:lstStyle/>
          <a:p>
            <a:pPr>
              <a:lnSpc>
                <a:spcPct val="110000"/>
              </a:lnSpc>
            </a:pPr>
            <a:r>
              <a:rPr lang="en-US" sz="1600" dirty="0">
                <a:latin typeface="Calibri" panose="020F0502020204030204" pitchFamily="34" charset="0"/>
                <a:cs typeface="Calibri" panose="020F0502020204030204" pitchFamily="34" charset="0"/>
              </a:rPr>
              <a:t>The federal government’s power to manage their forest lands (only 4% of Canada’s forests) was reaffirmed in Section 91 in the 1982 amendments to the </a:t>
            </a:r>
            <a:r>
              <a:rPr lang="en-US" sz="1600" i="1" dirty="0">
                <a:latin typeface="Calibri" panose="020F0502020204030204" pitchFamily="34" charset="0"/>
                <a:cs typeface="Calibri" panose="020F0502020204030204" pitchFamily="34" charset="0"/>
              </a:rPr>
              <a:t>Constitution Act.</a:t>
            </a:r>
          </a:p>
          <a:p>
            <a:pPr>
              <a:lnSpc>
                <a:spcPct val="110000"/>
              </a:lnSpc>
            </a:pPr>
            <a:r>
              <a:rPr lang="en-US" sz="1600" dirty="0">
                <a:latin typeface="Calibri" panose="020F0502020204030204" pitchFamily="34" charset="0"/>
                <a:cs typeface="Calibri" panose="020F0502020204030204" pitchFamily="34" charset="0"/>
              </a:rPr>
              <a:t>HOWEVER, the federal government has a major influence over Canadian forests because of responsibilities for Indigenous peoples and global agreements.</a:t>
            </a:r>
          </a:p>
          <a:p>
            <a:pPr>
              <a:lnSpc>
                <a:spcPct val="110000"/>
              </a:lnSpc>
            </a:pPr>
            <a:r>
              <a:rPr lang="en-US" sz="1600" dirty="0">
                <a:latin typeface="Calibri" panose="020F0502020204030204" pitchFamily="34" charset="0"/>
                <a:cs typeface="Calibri" panose="020F0502020204030204" pitchFamily="34" charset="0"/>
              </a:rPr>
              <a:t>Federal laws that apply to these forests include the Indian Act, First Nations Land Management Act, National Parks Act, Species at Risk Act, Migratory Birds Convention Act, Plant Protection Act, and Fisheries Act.</a:t>
            </a:r>
          </a:p>
          <a:p>
            <a:pPr>
              <a:lnSpc>
                <a:spcPct val="110000"/>
              </a:lnSpc>
            </a:pPr>
            <a:r>
              <a:rPr lang="en-US" sz="1600" dirty="0">
                <a:latin typeface="Calibri" panose="020F0502020204030204" pitchFamily="34" charset="0"/>
                <a:cs typeface="Calibri" panose="020F0502020204030204" pitchFamily="34" charset="0"/>
              </a:rPr>
              <a:t>International agreements that Canada is a signatory to include the Convention on Biological Diversity and the Convention on International Trade in Endangered Species of Wild Fauna and Flora.</a:t>
            </a:r>
          </a:p>
          <a:p>
            <a:pPr marL="0" indent="0">
              <a:lnSpc>
                <a:spcPct val="110000"/>
              </a:lnSpc>
              <a:buNone/>
            </a:pPr>
            <a:endParaRPr lang="en-US" sz="1600" dirty="0">
              <a:latin typeface="Calibri" panose="020F0502020204030204" pitchFamily="34" charset="0"/>
              <a:cs typeface="Calibri" panose="020F0502020204030204" pitchFamily="34" charset="0"/>
            </a:endParaRPr>
          </a:p>
        </p:txBody>
      </p:sp>
      <p:pic>
        <p:nvPicPr>
          <p:cNvPr id="7" name="Picture 6" descr="NAFA encourages Canadian leadership on Indigenous rights in the forest and  welcomes Ainu representation to the Permanent Indigenous Peoples Committee  of FSC">
            <a:extLst>
              <a:ext uri="{FF2B5EF4-FFF2-40B4-BE49-F238E27FC236}">
                <a16:creationId xmlns:a16="http://schemas.microsoft.com/office/drawing/2014/main" id="{FCD1C5AA-2A9F-441F-A8F9-39B2300FF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9133">
            <a:off x="8477588" y="416979"/>
            <a:ext cx="3548966" cy="15802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B285D0-D01C-4A31-A62C-FE6F8CB3ECEA}"/>
              </a:ext>
            </a:extLst>
          </p:cNvPr>
          <p:cNvSpPr txBox="1"/>
          <p:nvPr/>
        </p:nvSpPr>
        <p:spPr>
          <a:xfrm>
            <a:off x="4809101" y="256692"/>
            <a:ext cx="3265495" cy="861774"/>
          </a:xfrm>
          <a:prstGeom prst="rect">
            <a:avLst/>
          </a:prstGeom>
          <a:noFill/>
        </p:spPr>
        <p:txBody>
          <a:bodyPr wrap="square">
            <a:spAutoFit/>
          </a:bodyPr>
          <a:lstStyle/>
          <a:p>
            <a:r>
              <a:rPr lang="en-CA" sz="1000" dirty="0"/>
              <a:t>Image (Above) Credit:</a:t>
            </a:r>
          </a:p>
          <a:p>
            <a:r>
              <a:rPr lang="en-CA" sz="1000" dirty="0">
                <a:hlinkClick r:id="rId6">
                  <a:extLst>
                    <a:ext uri="{A12FA001-AC4F-418D-AE19-62706E023703}">
                      <ahyp:hlinkClr xmlns:ahyp="http://schemas.microsoft.com/office/drawing/2018/hyperlinkcolor" val="tx"/>
                    </a:ext>
                  </a:extLst>
                </a:hlinkClick>
              </a:rPr>
              <a:t>https://nationtalk.ca/story/nafa-encourages-canadian-leadership-on-indigenous-rights-in-the-forest-and-welcomes-ainu-representation-to-the-permanent-indigenous-peoples-committee-of-fsc</a:t>
            </a:r>
            <a:r>
              <a:rPr lang="en-CA" sz="1000" dirty="0"/>
              <a:t> </a:t>
            </a:r>
          </a:p>
        </p:txBody>
      </p:sp>
      <p:sp>
        <p:nvSpPr>
          <p:cNvPr id="9" name="Rectangle 8">
            <a:extLst>
              <a:ext uri="{FF2B5EF4-FFF2-40B4-BE49-F238E27FC236}">
                <a16:creationId xmlns:a16="http://schemas.microsoft.com/office/drawing/2014/main" id="{B2DEDE89-BAB5-42BA-9CFF-53079772443E}"/>
              </a:ext>
            </a:extLst>
          </p:cNvPr>
          <p:cNvSpPr/>
          <p:nvPr/>
        </p:nvSpPr>
        <p:spPr>
          <a:xfrm rot="5400000" flipV="1">
            <a:off x="-3347901" y="3325041"/>
            <a:ext cx="6858000" cy="20791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pic>
        <p:nvPicPr>
          <p:cNvPr id="11" name="Picture 10" descr="Shape, square&#10;&#10;Description automatically generated">
            <a:extLst>
              <a:ext uri="{FF2B5EF4-FFF2-40B4-BE49-F238E27FC236}">
                <a16:creationId xmlns:a16="http://schemas.microsoft.com/office/drawing/2014/main" id="{6C75775D-562F-4661-9EE6-E30589919700}"/>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21439311">
            <a:off x="4962856" y="2724208"/>
            <a:ext cx="6713441" cy="3847088"/>
          </a:xfrm>
          <a:prstGeom prst="rect">
            <a:avLst/>
          </a:prstGeom>
        </p:spPr>
      </p:pic>
      <p:pic>
        <p:nvPicPr>
          <p:cNvPr id="5" name="Picture 2" descr="CITES Animals and Plants Committee Meetings attract record turnout of the  world's scientific experts | CITES">
            <a:extLst>
              <a:ext uri="{FF2B5EF4-FFF2-40B4-BE49-F238E27FC236}">
                <a16:creationId xmlns:a16="http://schemas.microsoft.com/office/drawing/2014/main" id="{CFB6B892-A26E-4F11-8D4E-F934C52AA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39311">
            <a:off x="5271902" y="2919115"/>
            <a:ext cx="6093960" cy="28540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074D55-C0FC-4889-BFC3-E8803A6BBB25}"/>
              </a:ext>
            </a:extLst>
          </p:cNvPr>
          <p:cNvSpPr txBox="1"/>
          <p:nvPr/>
        </p:nvSpPr>
        <p:spPr>
          <a:xfrm rot="21439311">
            <a:off x="5096349" y="5856655"/>
            <a:ext cx="6096000" cy="584775"/>
          </a:xfrm>
          <a:prstGeom prst="rect">
            <a:avLst/>
          </a:prstGeom>
          <a:noFill/>
        </p:spPr>
        <p:txBody>
          <a:bodyPr wrap="square">
            <a:spAutoFit/>
          </a:bodyPr>
          <a:lstStyle/>
          <a:p>
            <a:pPr algn="ctr"/>
            <a:r>
              <a:rPr lang="en-US" sz="1600" b="0" i="1" dirty="0">
                <a:solidFill>
                  <a:srgbClr val="1D1C1D"/>
                </a:solidFill>
                <a:effectLst/>
                <a:latin typeface="Slack-Lato"/>
              </a:rPr>
              <a:t>Canada is a signatory to the Convention on International Trade in Endangered Species of Wild Fauna and Flora.</a:t>
            </a:r>
            <a:endParaRPr lang="en-CA" sz="1600" i="1" dirty="0">
              <a:solidFill>
                <a:srgbClr val="FF0000"/>
              </a:solidFill>
            </a:endParaRPr>
          </a:p>
        </p:txBody>
      </p:sp>
      <p:sp>
        <p:nvSpPr>
          <p:cNvPr id="15" name="TextBox 14">
            <a:extLst>
              <a:ext uri="{FF2B5EF4-FFF2-40B4-BE49-F238E27FC236}">
                <a16:creationId xmlns:a16="http://schemas.microsoft.com/office/drawing/2014/main" id="{3E54863E-1756-4A54-B60B-E1809C1A8131}"/>
              </a:ext>
            </a:extLst>
          </p:cNvPr>
          <p:cNvSpPr txBox="1"/>
          <p:nvPr/>
        </p:nvSpPr>
        <p:spPr>
          <a:xfrm>
            <a:off x="4809101" y="1241461"/>
            <a:ext cx="3265495" cy="1015663"/>
          </a:xfrm>
          <a:prstGeom prst="rect">
            <a:avLst/>
          </a:prstGeom>
          <a:noFill/>
        </p:spPr>
        <p:txBody>
          <a:bodyPr wrap="square">
            <a:spAutoFit/>
          </a:bodyPr>
          <a:lstStyle/>
          <a:p>
            <a:r>
              <a:rPr lang="en-CA" sz="1000" dirty="0"/>
              <a:t>Image (Below) Credit: </a:t>
            </a:r>
            <a:r>
              <a:rPr lang="en-CA" sz="1000" dirty="0">
                <a:hlinkClick r:id="rId8">
                  <a:extLst>
                    <a:ext uri="{A12FA001-AC4F-418D-AE19-62706E023703}">
                      <ahyp:hlinkClr xmlns:ahyp="http://schemas.microsoft.com/office/drawing/2018/hyperlinkcolor" val="tx"/>
                    </a:ext>
                  </a:extLst>
                </a:hlinkClick>
              </a:rPr>
              <a:t>https://cites.org/eng/news/pr/CITES_Animals_and_Plants_Committee_Meetings_attract_record_turnout_of_the_worlds_scientific_experts_18072017</a:t>
            </a:r>
            <a:endParaRPr lang="en-CA" sz="1000" dirty="0"/>
          </a:p>
          <a:p>
            <a:endParaRPr lang="en-CA" sz="1000" dirty="0"/>
          </a:p>
          <a:p>
            <a:endParaRPr lang="en-CA" sz="1000" dirty="0"/>
          </a:p>
        </p:txBody>
      </p:sp>
      <p:sp>
        <p:nvSpPr>
          <p:cNvPr id="2" name="Slide Number Placeholder 1">
            <a:extLst>
              <a:ext uri="{FF2B5EF4-FFF2-40B4-BE49-F238E27FC236}">
                <a16:creationId xmlns:a16="http://schemas.microsoft.com/office/drawing/2014/main" id="{36ACEDE7-8CEE-5A68-EE2D-100C0443EDD5}"/>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12</a:t>
            </a:fld>
            <a:endParaRPr lang="en-CA"/>
          </a:p>
        </p:txBody>
      </p:sp>
    </p:spTree>
    <p:extLst>
      <p:ext uri="{BB962C8B-B14F-4D97-AF65-F5344CB8AC3E}">
        <p14:creationId xmlns:p14="http://schemas.microsoft.com/office/powerpoint/2010/main" val="302666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E777E6-054D-F34E-2B88-34CFB6C54ADD}"/>
              </a:ext>
            </a:extLst>
          </p:cNvPr>
          <p:cNvSpPr/>
          <p:nvPr/>
        </p:nvSpPr>
        <p:spPr>
          <a:xfrm>
            <a:off x="7246200" y="5781191"/>
            <a:ext cx="39354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C9325212-E11E-4F06-BBF7-D93142C49D9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rot="330454">
            <a:off x="3260052" y="1667219"/>
            <a:ext cx="4966819" cy="4031561"/>
          </a:xfrm>
          <a:prstGeom prst="rect">
            <a:avLst/>
          </a:prstGeom>
        </p:spPr>
      </p:pic>
      <p:pic>
        <p:nvPicPr>
          <p:cNvPr id="12" name="Picture 11">
            <a:extLst>
              <a:ext uri="{FF2B5EF4-FFF2-40B4-BE49-F238E27FC236}">
                <a16:creationId xmlns:a16="http://schemas.microsoft.com/office/drawing/2014/main" id="{F7A8748A-91B2-4B4D-809F-EA0D71BEF7C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rot="21326951">
            <a:off x="8173945" y="-7431"/>
            <a:ext cx="3842658" cy="6306460"/>
          </a:xfrm>
          <a:prstGeom prst="rect">
            <a:avLst/>
          </a:prstGeom>
        </p:spPr>
      </p:pic>
      <p:pic>
        <p:nvPicPr>
          <p:cNvPr id="4" name="Picture 3" descr="Source: Sooke News Mirror (https://www.sookenewsmirror.com/news/conservation-groups-discover-ancient-old-growth-forest-near-port-renfrew/)">
            <a:extLst>
              <a:ext uri="{FF2B5EF4-FFF2-40B4-BE49-F238E27FC236}">
                <a16:creationId xmlns:a16="http://schemas.microsoft.com/office/drawing/2014/main" id="{55BBA926-E6D7-42E3-A0BD-35330F400151}"/>
              </a:ext>
            </a:extLst>
          </p:cNvPr>
          <p:cNvPicPr>
            <a:picLocks noChangeAspect="1"/>
          </p:cNvPicPr>
          <p:nvPr/>
        </p:nvPicPr>
        <p:blipFill rotWithShape="1">
          <a:blip r:embed="rId4">
            <a:extLst>
              <a:ext uri="{28A0092B-C50C-407E-A947-70E740481C1C}">
                <a14:useLocalDpi xmlns:a14="http://schemas.microsoft.com/office/drawing/2010/main" val="0"/>
              </a:ext>
            </a:extLst>
          </a:blip>
          <a:srcRect r="-1" b="6778"/>
          <a:stretch/>
        </p:blipFill>
        <p:spPr>
          <a:xfrm rot="21326951">
            <a:off x="8313948" y="188739"/>
            <a:ext cx="3484939" cy="4866948"/>
          </a:xfrm>
          <a:prstGeom prst="rect">
            <a:avLst/>
          </a:prstGeom>
        </p:spPr>
      </p:pic>
      <p:sp>
        <p:nvSpPr>
          <p:cNvPr id="5" name="Rectangle 4">
            <a:extLst>
              <a:ext uri="{FF2B5EF4-FFF2-40B4-BE49-F238E27FC236}">
                <a16:creationId xmlns:a16="http://schemas.microsoft.com/office/drawing/2014/main" id="{78204C59-6F67-4DDE-9A25-5C244B0A261A}"/>
              </a:ext>
            </a:extLst>
          </p:cNvPr>
          <p:cNvSpPr/>
          <p:nvPr/>
        </p:nvSpPr>
        <p:spPr>
          <a:xfrm rot="5400000" flipV="1">
            <a:off x="-3347901" y="3325041"/>
            <a:ext cx="6858000" cy="207917"/>
          </a:xfrm>
          <a:prstGeom prst="rect">
            <a:avLst/>
          </a:prstGeom>
          <a:solidFill>
            <a:srgbClr val="27A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6" name="Title 1">
            <a:extLst>
              <a:ext uri="{FF2B5EF4-FFF2-40B4-BE49-F238E27FC236}">
                <a16:creationId xmlns:a16="http://schemas.microsoft.com/office/drawing/2014/main" id="{88A8E206-3A2A-486F-9D2F-E7F27E6094C7}"/>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Old-Growth Forests</a:t>
            </a:r>
          </a:p>
        </p:txBody>
      </p:sp>
      <p:sp>
        <p:nvSpPr>
          <p:cNvPr id="9" name="Content Placeholder 2">
            <a:extLst>
              <a:ext uri="{FF2B5EF4-FFF2-40B4-BE49-F238E27FC236}">
                <a16:creationId xmlns:a16="http://schemas.microsoft.com/office/drawing/2014/main" id="{67DC28C9-7B4C-4927-B8CC-ADFEEA2AD645}"/>
              </a:ext>
            </a:extLst>
          </p:cNvPr>
          <p:cNvSpPr txBox="1">
            <a:spLocks/>
          </p:cNvSpPr>
          <p:nvPr/>
        </p:nvSpPr>
        <p:spPr>
          <a:xfrm>
            <a:off x="334519" y="1071898"/>
            <a:ext cx="2698048" cy="4899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t>Society’s views on forests were influenced by environmental ideas and philosophies for decades.</a:t>
            </a:r>
          </a:p>
          <a:p>
            <a:pPr>
              <a:lnSpc>
                <a:spcPct val="110000"/>
              </a:lnSpc>
            </a:pPr>
            <a:r>
              <a:rPr lang="en-US" sz="1600" dirty="0"/>
              <a:t> Old-growth forests are a focus of forest management involving:</a:t>
            </a:r>
          </a:p>
          <a:p>
            <a:pPr lvl="1">
              <a:lnSpc>
                <a:spcPct val="110000"/>
              </a:lnSpc>
            </a:pPr>
            <a:r>
              <a:rPr lang="en-US" sz="1600" dirty="0"/>
              <a:t>Aesthetics</a:t>
            </a:r>
          </a:p>
          <a:p>
            <a:pPr lvl="1">
              <a:lnSpc>
                <a:spcPct val="110000"/>
              </a:lnSpc>
            </a:pPr>
            <a:r>
              <a:rPr lang="en-US" sz="1600" dirty="0"/>
              <a:t>Cultural importance</a:t>
            </a:r>
          </a:p>
          <a:p>
            <a:pPr lvl="1">
              <a:lnSpc>
                <a:spcPct val="110000"/>
              </a:lnSpc>
            </a:pPr>
            <a:r>
              <a:rPr lang="en-US" sz="1600" dirty="0"/>
              <a:t>Biodiversity </a:t>
            </a:r>
          </a:p>
          <a:p>
            <a:pPr>
              <a:lnSpc>
                <a:spcPct val="110000"/>
              </a:lnSpc>
            </a:pPr>
            <a:r>
              <a:rPr lang="en-US" sz="1600" dirty="0"/>
              <a:t>This has led to political and social tension among the government, industry, Northern and Indigenous communities, and environmental groups.</a:t>
            </a:r>
          </a:p>
        </p:txBody>
      </p:sp>
      <p:sp>
        <p:nvSpPr>
          <p:cNvPr id="14" name="TextBox 13">
            <a:extLst>
              <a:ext uri="{FF2B5EF4-FFF2-40B4-BE49-F238E27FC236}">
                <a16:creationId xmlns:a16="http://schemas.microsoft.com/office/drawing/2014/main" id="{B7881E4E-5710-4EA2-AED2-17380EB693F3}"/>
              </a:ext>
            </a:extLst>
          </p:cNvPr>
          <p:cNvSpPr txBox="1"/>
          <p:nvPr/>
        </p:nvSpPr>
        <p:spPr>
          <a:xfrm rot="21350844">
            <a:off x="8486882" y="5305877"/>
            <a:ext cx="3586211" cy="646331"/>
          </a:xfrm>
          <a:prstGeom prst="rect">
            <a:avLst/>
          </a:prstGeom>
          <a:noFill/>
        </p:spPr>
        <p:txBody>
          <a:bodyPr wrap="square">
            <a:spAutoFit/>
          </a:bodyPr>
          <a:lstStyle/>
          <a:p>
            <a:pPr algn="ctr"/>
            <a:r>
              <a:rPr lang="en-US" sz="1800" i="1" dirty="0"/>
              <a:t>Many people and communities find inherent value in old-growth forests.</a:t>
            </a:r>
          </a:p>
        </p:txBody>
      </p:sp>
      <p:sp>
        <p:nvSpPr>
          <p:cNvPr id="16" name="TextBox 15">
            <a:extLst>
              <a:ext uri="{FF2B5EF4-FFF2-40B4-BE49-F238E27FC236}">
                <a16:creationId xmlns:a16="http://schemas.microsoft.com/office/drawing/2014/main" id="{58A7C6F3-5054-46B6-8135-672CDDF76943}"/>
              </a:ext>
            </a:extLst>
          </p:cNvPr>
          <p:cNvSpPr txBox="1"/>
          <p:nvPr/>
        </p:nvSpPr>
        <p:spPr>
          <a:xfrm>
            <a:off x="185057" y="6121035"/>
            <a:ext cx="8488425" cy="861774"/>
          </a:xfrm>
          <a:prstGeom prst="rect">
            <a:avLst/>
          </a:prstGeom>
          <a:noFill/>
        </p:spPr>
        <p:txBody>
          <a:bodyPr wrap="square">
            <a:spAutoFit/>
          </a:bodyPr>
          <a:lstStyle/>
          <a:p>
            <a:r>
              <a:rPr lang="en-CA" sz="1000" dirty="0"/>
              <a:t>Image (Left) Credit: </a:t>
            </a:r>
            <a:r>
              <a:rPr lang="en-US" sz="1000" dirty="0">
                <a:effectLst/>
              </a:rPr>
              <a:t>Jesse Winter. (May 25, 2021). [Protesters march near the fairy creek watershed after RCMP left]</a:t>
            </a:r>
            <a:r>
              <a:rPr lang="en-US" sz="1000" i="1" dirty="0">
                <a:effectLst/>
              </a:rPr>
              <a:t> </a:t>
            </a:r>
            <a:r>
              <a:rPr lang="en-US" sz="1000" dirty="0">
                <a:effectLst/>
              </a:rPr>
              <a:t>[Photograph]. The Globe and Mail. </a:t>
            </a:r>
            <a:r>
              <a:rPr lang="en-US" sz="1000" dirty="0">
                <a:effectLst/>
                <a:hlinkClick r:id="rId5">
                  <a:extLst>
                    <a:ext uri="{A12FA001-AC4F-418D-AE19-62706E023703}">
                      <ahyp:hlinkClr xmlns:ahyp="http://schemas.microsoft.com/office/drawing/2018/hyperlinkcolor" val="tx"/>
                    </a:ext>
                  </a:extLst>
                </a:hlinkClick>
              </a:rPr>
              <a:t>https://www.theglobeandmail.com/canada/british-columbia/article-loggers-protestors-remain-in-fairy-creek-as-rcmp-depart/</a:t>
            </a:r>
            <a:r>
              <a:rPr lang="en-US" sz="1000" dirty="0">
                <a:effectLst/>
              </a:rPr>
              <a:t>   </a:t>
            </a:r>
          </a:p>
          <a:p>
            <a:endParaRPr lang="en-US" sz="1000" dirty="0">
              <a:effectLst/>
            </a:endParaRPr>
          </a:p>
          <a:p>
            <a:r>
              <a:rPr lang="en-US" sz="1000" dirty="0"/>
              <a:t>Image (Right) : Sooke News Mirror (</a:t>
            </a:r>
            <a:r>
              <a:rPr lang="en-US" sz="1000" dirty="0">
                <a:hlinkClick r:id="rId6">
                  <a:extLst>
                    <a:ext uri="{A12FA001-AC4F-418D-AE19-62706E023703}">
                      <ahyp:hlinkClr xmlns:ahyp="http://schemas.microsoft.com/office/drawing/2018/hyperlinkcolor" val="tx"/>
                    </a:ext>
                  </a:extLst>
                </a:hlinkClick>
              </a:rPr>
              <a:t>https://www.sookenewsmirror.com/news/conservation-groups-discover-ancient-old-growth-forest-near-port-renfrew/</a:t>
            </a:r>
            <a:r>
              <a:rPr lang="en-US" sz="1000" dirty="0"/>
              <a:t> )</a:t>
            </a:r>
            <a:endParaRPr lang="en-US" sz="1000" dirty="0">
              <a:effectLst/>
            </a:endParaRPr>
          </a:p>
          <a:p>
            <a:r>
              <a:rPr lang="en-CA" sz="1000" dirty="0"/>
              <a:t> </a:t>
            </a:r>
          </a:p>
        </p:txBody>
      </p:sp>
      <p:sp>
        <p:nvSpPr>
          <p:cNvPr id="11" name="TextBox 10">
            <a:extLst>
              <a:ext uri="{FF2B5EF4-FFF2-40B4-BE49-F238E27FC236}">
                <a16:creationId xmlns:a16="http://schemas.microsoft.com/office/drawing/2014/main" id="{CBA4A4B1-5808-4A9A-BE48-307BAC004C59}"/>
              </a:ext>
            </a:extLst>
          </p:cNvPr>
          <p:cNvSpPr txBox="1"/>
          <p:nvPr/>
        </p:nvSpPr>
        <p:spPr>
          <a:xfrm rot="363859">
            <a:off x="3377569" y="5051890"/>
            <a:ext cx="4461323" cy="369332"/>
          </a:xfrm>
          <a:prstGeom prst="rect">
            <a:avLst/>
          </a:prstGeom>
          <a:noFill/>
        </p:spPr>
        <p:txBody>
          <a:bodyPr wrap="square">
            <a:spAutoFit/>
          </a:bodyPr>
          <a:lstStyle/>
          <a:p>
            <a:pPr algn="ctr"/>
            <a:r>
              <a:rPr lang="en-US" sz="1800" i="1" dirty="0"/>
              <a:t>Fairy Creek Protests, 2021.</a:t>
            </a:r>
          </a:p>
        </p:txBody>
      </p:sp>
      <p:pic>
        <p:nvPicPr>
          <p:cNvPr id="7" name="Picture 6" descr="A group of people walking on a path with signs&#10;&#10;Description automatically generated with low confidence">
            <a:extLst>
              <a:ext uri="{FF2B5EF4-FFF2-40B4-BE49-F238E27FC236}">
                <a16:creationId xmlns:a16="http://schemas.microsoft.com/office/drawing/2014/main" id="{4032E9F9-B352-0D6E-E2AA-43FD8B0C8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30454">
            <a:off x="3523602" y="1881069"/>
            <a:ext cx="4506776" cy="3005118"/>
          </a:xfrm>
          <a:prstGeom prst="rect">
            <a:avLst/>
          </a:prstGeom>
        </p:spPr>
      </p:pic>
      <p:sp>
        <p:nvSpPr>
          <p:cNvPr id="2" name="Slide Number Placeholder 1">
            <a:extLst>
              <a:ext uri="{FF2B5EF4-FFF2-40B4-BE49-F238E27FC236}">
                <a16:creationId xmlns:a16="http://schemas.microsoft.com/office/drawing/2014/main" id="{DAFFD810-EB73-BA04-80A8-705FCA993896}"/>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13</a:t>
            </a:fld>
            <a:endParaRPr lang="en-CA"/>
          </a:p>
        </p:txBody>
      </p:sp>
    </p:spTree>
    <p:extLst>
      <p:ext uri="{BB962C8B-B14F-4D97-AF65-F5344CB8AC3E}">
        <p14:creationId xmlns:p14="http://schemas.microsoft.com/office/powerpoint/2010/main" val="178548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E52C03-94A7-F8BE-5CD4-9451C5E928E5}"/>
              </a:ext>
            </a:extLst>
          </p:cNvPr>
          <p:cNvSpPr/>
          <p:nvPr/>
        </p:nvSpPr>
        <p:spPr>
          <a:xfrm>
            <a:off x="7077600" y="5745600"/>
            <a:ext cx="42768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17E6CFD2-73CD-4C64-A953-63C4F2AD4FF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rot="201465">
            <a:off x="5970708" y="66084"/>
            <a:ext cx="5606045" cy="5076703"/>
          </a:xfrm>
          <a:prstGeom prst="rect">
            <a:avLst/>
          </a:prstGeom>
        </p:spPr>
      </p:pic>
      <p:sp>
        <p:nvSpPr>
          <p:cNvPr id="3" name="Content Placeholder 2">
            <a:extLst>
              <a:ext uri="{FF2B5EF4-FFF2-40B4-BE49-F238E27FC236}">
                <a16:creationId xmlns:a16="http://schemas.microsoft.com/office/drawing/2014/main" id="{E6573F53-3268-463A-8411-DE14921E2F80}"/>
              </a:ext>
            </a:extLst>
          </p:cNvPr>
          <p:cNvSpPr>
            <a:spLocks noGrp="1"/>
          </p:cNvSpPr>
          <p:nvPr>
            <p:ph idx="1"/>
          </p:nvPr>
        </p:nvSpPr>
        <p:spPr>
          <a:xfrm>
            <a:off x="334518" y="1071898"/>
            <a:ext cx="5318919" cy="3680009"/>
          </a:xfrm>
        </p:spPr>
        <p:txBody>
          <a:bodyPr>
            <a:noAutofit/>
          </a:bodyPr>
          <a:lstStyle/>
          <a:p>
            <a:pPr>
              <a:lnSpc>
                <a:spcPct val="110000"/>
              </a:lnSpc>
            </a:pPr>
            <a:r>
              <a:rPr lang="en-US" sz="1400" dirty="0"/>
              <a:t>Global biodiversity needs protection on two main fronts: </a:t>
            </a:r>
          </a:p>
          <a:p>
            <a:pPr lvl="1">
              <a:lnSpc>
                <a:spcPct val="110000"/>
              </a:lnSpc>
            </a:pPr>
            <a:r>
              <a:rPr lang="en-US" sz="1400" dirty="0"/>
              <a:t>1. Maximizing the number of species is important as biodiversity loss leads to unforeseen consequences (Cardinale et al., 2012). </a:t>
            </a:r>
            <a:endParaRPr lang="en-US" sz="1400" dirty="0">
              <a:solidFill>
                <a:srgbClr val="FF0000"/>
              </a:solidFill>
            </a:endParaRPr>
          </a:p>
          <a:p>
            <a:pPr lvl="1">
              <a:lnSpc>
                <a:spcPct val="110000"/>
              </a:lnSpc>
            </a:pPr>
            <a:r>
              <a:rPr lang="en-US" sz="1400" dirty="0"/>
              <a:t>2. Protecting plant and forest biodiversity contributes to climate crisis solutions (Langford et al., 2022). </a:t>
            </a:r>
          </a:p>
          <a:p>
            <a:pPr>
              <a:lnSpc>
                <a:spcPct val="110000"/>
              </a:lnSpc>
            </a:pPr>
            <a:r>
              <a:rPr lang="en-US" sz="1400" dirty="0"/>
              <a:t>Forest fragmentation refers to a loss of forest and the division of the remaining forest into smaller blocks (</a:t>
            </a:r>
            <a:r>
              <a:rPr lang="en-US" sz="1400" dirty="0" err="1"/>
              <a:t>Riitters</a:t>
            </a:r>
            <a:r>
              <a:rPr lang="en-US" sz="1400" dirty="0"/>
              <a:t>, 2007). </a:t>
            </a:r>
          </a:p>
          <a:p>
            <a:pPr>
              <a:lnSpc>
                <a:spcPct val="110000"/>
              </a:lnSpc>
            </a:pPr>
            <a:r>
              <a:rPr lang="en-US" sz="1400" dirty="0"/>
              <a:t>The government of Canada is currently working towards habitat restoration for woodland caribou (Natural Resources Canada 2021). </a:t>
            </a:r>
            <a:endParaRPr lang="en-US" sz="1400" dirty="0">
              <a:solidFill>
                <a:srgbClr val="FF0000"/>
              </a:solidFill>
            </a:endParaRPr>
          </a:p>
          <a:p>
            <a:pPr>
              <a:lnSpc>
                <a:spcPct val="110000"/>
              </a:lnSpc>
            </a:pPr>
            <a:r>
              <a:rPr lang="en-US" sz="1400" dirty="0">
                <a:cs typeface="Calibri" panose="020F0502020204030204" pitchFamily="34" charset="0"/>
              </a:rPr>
              <a:t>Canada is a signatory to the High Ambition Coalition for Nature and People, which is committed to a global goal of protecting at least 30% of the world’s lands and oceans by 2030</a:t>
            </a:r>
          </a:p>
        </p:txBody>
      </p:sp>
      <p:sp>
        <p:nvSpPr>
          <p:cNvPr id="6" name="TextBox 5">
            <a:extLst>
              <a:ext uri="{FF2B5EF4-FFF2-40B4-BE49-F238E27FC236}">
                <a16:creationId xmlns:a16="http://schemas.microsoft.com/office/drawing/2014/main" id="{55509403-3555-4E1B-B739-995B4CE80CF6}"/>
              </a:ext>
            </a:extLst>
          </p:cNvPr>
          <p:cNvSpPr txBox="1"/>
          <p:nvPr/>
        </p:nvSpPr>
        <p:spPr>
          <a:xfrm>
            <a:off x="185059" y="5369799"/>
            <a:ext cx="12006942" cy="1477328"/>
          </a:xfrm>
          <a:prstGeom prst="rect">
            <a:avLst/>
          </a:prstGeom>
          <a:noFill/>
        </p:spPr>
        <p:txBody>
          <a:bodyPr wrap="square" rtlCol="0">
            <a:spAutoFit/>
          </a:bodyPr>
          <a:lstStyle/>
          <a:p>
            <a:r>
              <a:rPr lang="en-CA" sz="900" dirty="0">
                <a:effectLst/>
                <a:ea typeface="Times New Roman" panose="02020603050405020304" pitchFamily="18" charset="0"/>
              </a:rPr>
              <a:t>Cardinale, B. J., Duffy, J. E., Gonzalez, A., Hooper, D. U., </a:t>
            </a:r>
            <a:r>
              <a:rPr lang="en-CA" sz="900" dirty="0" err="1">
                <a:effectLst/>
                <a:ea typeface="Times New Roman" panose="02020603050405020304" pitchFamily="18" charset="0"/>
              </a:rPr>
              <a:t>Perrings</a:t>
            </a:r>
            <a:r>
              <a:rPr lang="en-CA" sz="900" dirty="0">
                <a:effectLst/>
                <a:ea typeface="Times New Roman" panose="02020603050405020304" pitchFamily="18" charset="0"/>
              </a:rPr>
              <a:t>, C., </a:t>
            </a:r>
            <a:r>
              <a:rPr lang="en-CA" sz="900" dirty="0" err="1">
                <a:effectLst/>
                <a:ea typeface="Times New Roman" panose="02020603050405020304" pitchFamily="18" charset="0"/>
              </a:rPr>
              <a:t>Venail</a:t>
            </a:r>
            <a:r>
              <a:rPr lang="en-CA" sz="900" dirty="0">
                <a:effectLst/>
                <a:ea typeface="Times New Roman" panose="02020603050405020304" pitchFamily="18" charset="0"/>
              </a:rPr>
              <a:t>, P., </a:t>
            </a:r>
            <a:r>
              <a:rPr lang="en-CA" sz="900" dirty="0" err="1">
                <a:effectLst/>
                <a:ea typeface="Times New Roman" panose="02020603050405020304" pitchFamily="18" charset="0"/>
              </a:rPr>
              <a:t>Narwani</a:t>
            </a:r>
            <a:r>
              <a:rPr lang="en-CA" sz="900" dirty="0">
                <a:effectLst/>
                <a:ea typeface="Times New Roman" panose="02020603050405020304" pitchFamily="18" charset="0"/>
              </a:rPr>
              <a:t>, A., </a:t>
            </a:r>
            <a:r>
              <a:rPr lang="en-CA" sz="900" dirty="0" err="1">
                <a:effectLst/>
                <a:ea typeface="Times New Roman" panose="02020603050405020304" pitchFamily="18" charset="0"/>
              </a:rPr>
              <a:t>MacE</a:t>
            </a:r>
            <a:r>
              <a:rPr lang="en-CA" sz="900" dirty="0">
                <a:effectLst/>
                <a:ea typeface="Times New Roman" panose="02020603050405020304" pitchFamily="18" charset="0"/>
              </a:rPr>
              <a:t>, G. M., Tilman, D., Wardle, D. A., </a:t>
            </a:r>
            <a:r>
              <a:rPr lang="en-CA" sz="900" dirty="0" err="1">
                <a:effectLst/>
                <a:ea typeface="Times New Roman" panose="02020603050405020304" pitchFamily="18" charset="0"/>
              </a:rPr>
              <a:t>Kinzig</a:t>
            </a:r>
            <a:r>
              <a:rPr lang="en-CA" sz="900" dirty="0">
                <a:effectLst/>
                <a:ea typeface="Times New Roman" panose="02020603050405020304" pitchFamily="18" charset="0"/>
              </a:rPr>
              <a:t>, A. P., Daily, G. C., </a:t>
            </a:r>
            <a:r>
              <a:rPr lang="en-CA" sz="900" dirty="0" err="1">
                <a:effectLst/>
                <a:ea typeface="Times New Roman" panose="02020603050405020304" pitchFamily="18" charset="0"/>
              </a:rPr>
              <a:t>Loreau</a:t>
            </a:r>
            <a:r>
              <a:rPr lang="en-CA" sz="900" dirty="0">
                <a:effectLst/>
                <a:ea typeface="Times New Roman" panose="02020603050405020304" pitchFamily="18" charset="0"/>
              </a:rPr>
              <a:t>, M., Grace, J. B., </a:t>
            </a:r>
            <a:r>
              <a:rPr lang="en-CA" sz="900" dirty="0" err="1">
                <a:effectLst/>
                <a:ea typeface="Times New Roman" panose="02020603050405020304" pitchFamily="18" charset="0"/>
              </a:rPr>
              <a:t>Larigauderie</a:t>
            </a:r>
            <a:r>
              <a:rPr lang="en-CA" sz="900" dirty="0">
                <a:effectLst/>
                <a:ea typeface="Times New Roman" panose="02020603050405020304" pitchFamily="18" charset="0"/>
              </a:rPr>
              <a:t>, A., </a:t>
            </a:r>
          </a:p>
          <a:p>
            <a:r>
              <a:rPr lang="en-CA" sz="900" dirty="0">
                <a:effectLst/>
                <a:ea typeface="Times New Roman" panose="02020603050405020304" pitchFamily="18" charset="0"/>
              </a:rPr>
              <a:t>Srivastava, D. S., &amp; Naeem, S. (2012). Biodiversity loss and its impact on humanity. In </a:t>
            </a:r>
            <a:r>
              <a:rPr lang="en-CA" sz="900" i="1" dirty="0">
                <a:effectLst/>
                <a:ea typeface="Times New Roman" panose="02020603050405020304" pitchFamily="18" charset="0"/>
              </a:rPr>
              <a:t>Nature</a:t>
            </a:r>
            <a:r>
              <a:rPr lang="en-CA" sz="900" dirty="0">
                <a:effectLst/>
                <a:ea typeface="Times New Roman" panose="02020603050405020304" pitchFamily="18" charset="0"/>
              </a:rPr>
              <a:t> (Vol. 486, Issue 7401, pp. 59–67). Nature Publishing Group. </a:t>
            </a:r>
            <a:r>
              <a:rPr lang="en-CA" sz="900" u="sng" dirty="0">
                <a:effectLst/>
                <a:ea typeface="Times New Roman" panose="02020603050405020304" pitchFamily="18" charset="0"/>
                <a:hlinkClick r:id="rId4">
                  <a:extLst>
                    <a:ext uri="{A12FA001-AC4F-418D-AE19-62706E023703}">
                      <ahyp:hlinkClr xmlns:ahyp="http://schemas.microsoft.com/office/drawing/2018/hyperlinkcolor" val="tx"/>
                    </a:ext>
                  </a:extLst>
                </a:hlinkClick>
              </a:rPr>
              <a:t>https://doi.org/10.1038/nature11148</a:t>
            </a:r>
            <a:endParaRPr lang="en-CA" sz="900" u="sng" dirty="0">
              <a:effectLst/>
              <a:ea typeface="Times New Roman" panose="02020603050405020304" pitchFamily="18" charset="0"/>
            </a:endParaRPr>
          </a:p>
          <a:p>
            <a:endParaRPr lang="en-CA" sz="900" dirty="0">
              <a:effectLst/>
              <a:ea typeface="Times New Roman" panose="02020603050405020304" pitchFamily="18" charset="0"/>
            </a:endParaRPr>
          </a:p>
          <a:p>
            <a:r>
              <a:rPr lang="en-CA" sz="900" dirty="0" err="1">
                <a:effectLst/>
                <a:ea typeface="Times New Roman" panose="02020603050405020304" pitchFamily="18" charset="0"/>
              </a:rPr>
              <a:t>Langsdorf</a:t>
            </a:r>
            <a:r>
              <a:rPr lang="en-CA" sz="900" dirty="0">
                <a:effectLst/>
                <a:ea typeface="Times New Roman" panose="02020603050405020304" pitchFamily="18" charset="0"/>
              </a:rPr>
              <a:t>, S., </a:t>
            </a:r>
            <a:r>
              <a:rPr lang="en-CA" sz="900" dirty="0" err="1">
                <a:effectLst/>
                <a:ea typeface="Times New Roman" panose="02020603050405020304" pitchFamily="18" charset="0"/>
              </a:rPr>
              <a:t>Löschke</a:t>
            </a:r>
            <a:r>
              <a:rPr lang="en-CA" sz="900" dirty="0">
                <a:effectLst/>
                <a:ea typeface="Times New Roman" panose="02020603050405020304" pitchFamily="18" charset="0"/>
              </a:rPr>
              <a:t>, S., </a:t>
            </a:r>
            <a:r>
              <a:rPr lang="en-CA" sz="900" dirty="0" err="1">
                <a:effectLst/>
                <a:ea typeface="Times New Roman" panose="02020603050405020304" pitchFamily="18" charset="0"/>
              </a:rPr>
              <a:t>Möller</a:t>
            </a:r>
            <a:r>
              <a:rPr lang="en-CA" sz="900" dirty="0">
                <a:effectLst/>
                <a:ea typeface="Times New Roman" panose="02020603050405020304" pitchFamily="18" charset="0"/>
              </a:rPr>
              <a:t>, V., &amp; </a:t>
            </a:r>
            <a:r>
              <a:rPr lang="en-CA" sz="900" dirty="0" err="1">
                <a:effectLst/>
                <a:ea typeface="Times New Roman" panose="02020603050405020304" pitchFamily="18" charset="0"/>
              </a:rPr>
              <a:t>Okem</a:t>
            </a:r>
            <a:r>
              <a:rPr lang="en-CA" sz="900" dirty="0">
                <a:effectLst/>
                <a:ea typeface="Times New Roman" panose="02020603050405020304" pitchFamily="18" charset="0"/>
              </a:rPr>
              <a:t>, A. (2022). </a:t>
            </a:r>
            <a:r>
              <a:rPr lang="en-CA" sz="900" i="1" dirty="0">
                <a:effectLst/>
                <a:ea typeface="Times New Roman" panose="02020603050405020304" pitchFamily="18" charset="0"/>
              </a:rPr>
              <a:t>Climate Change 2022 Impacts, Adaptation and Vulnerability Working Group II Contribution to the Sixth Assessment Report of the Intergovernmental Panel on Climate Change</a:t>
            </a:r>
            <a:r>
              <a:rPr lang="en-CA" sz="900" dirty="0">
                <a:effectLst/>
                <a:ea typeface="Times New Roman" panose="02020603050405020304" pitchFamily="18" charset="0"/>
              </a:rPr>
              <a:t>. </a:t>
            </a:r>
            <a:r>
              <a:rPr lang="en-CA" sz="900" u="sng" dirty="0">
                <a:effectLst/>
                <a:ea typeface="Times New Roman" panose="02020603050405020304" pitchFamily="18" charset="0"/>
                <a:hlinkClick r:id="rId5">
                  <a:extLst>
                    <a:ext uri="{A12FA001-AC4F-418D-AE19-62706E023703}">
                      <ahyp:hlinkClr xmlns:ahyp="http://schemas.microsoft.com/office/drawing/2018/hyperlinkcolor" val="tx"/>
                    </a:ext>
                  </a:extLst>
                </a:hlinkClick>
              </a:rPr>
              <a:t>www.ipcc.ch</a:t>
            </a:r>
            <a:r>
              <a:rPr lang="en-CA" sz="900" dirty="0">
                <a:effectLst/>
                <a:ea typeface="Times New Roman" panose="02020603050405020304" pitchFamily="18" charset="0"/>
              </a:rPr>
              <a:t> </a:t>
            </a:r>
            <a:endParaRPr lang="en-CA" sz="900" u="sng" dirty="0">
              <a:effectLst/>
              <a:ea typeface="Calibri Light" panose="020F0302020204030204" pitchFamily="34" charset="0"/>
            </a:endParaRPr>
          </a:p>
          <a:p>
            <a:endParaRPr lang="en-CA" sz="900" dirty="0">
              <a:effectLst/>
              <a:ea typeface="Calibri Light" panose="020F0302020204030204" pitchFamily="34" charset="0"/>
            </a:endParaRPr>
          </a:p>
          <a:p>
            <a:r>
              <a:rPr lang="en-CA" sz="900" dirty="0">
                <a:effectLst/>
                <a:ea typeface="Calibri Light" panose="020F0302020204030204" pitchFamily="34" charset="0"/>
              </a:rPr>
              <a:t>Natural Resources Canada. (2021). </a:t>
            </a:r>
            <a:r>
              <a:rPr lang="en-CA" sz="900" i="1" dirty="0">
                <a:effectLst/>
                <a:ea typeface="Calibri Light" panose="020F0302020204030204" pitchFamily="34" charset="0"/>
              </a:rPr>
              <a:t>Woodland caribou – boreal population</a:t>
            </a:r>
            <a:r>
              <a:rPr lang="en-CA" sz="900" dirty="0">
                <a:effectLst/>
                <a:ea typeface="Calibri Light" panose="020F0302020204030204" pitchFamily="34" charset="0"/>
              </a:rPr>
              <a:t>. Government of Canada. </a:t>
            </a:r>
          </a:p>
          <a:p>
            <a:r>
              <a:rPr lang="en-CA" sz="900" u="sng" dirty="0">
                <a:effectLst/>
                <a:ea typeface="Calibri Light" panose="020F0302020204030204" pitchFamily="34" charset="0"/>
                <a:hlinkClick r:id="rId6">
                  <a:extLst>
                    <a:ext uri="{A12FA001-AC4F-418D-AE19-62706E023703}">
                      <ahyp:hlinkClr xmlns:ahyp="http://schemas.microsoft.com/office/drawing/2018/hyperlinkcolor" val="tx"/>
                    </a:ext>
                  </a:extLst>
                </a:hlinkClick>
              </a:rPr>
              <a:t>https://www.Natural Resources Canada.gc.ca/our-natural-resources/forests/sustainable-forest-management/conservation-and-protection-</a:t>
            </a:r>
            <a:r>
              <a:rPr lang="en-CA" sz="900" u="sng" dirty="0" err="1">
                <a:effectLst/>
                <a:ea typeface="Calibri Light" panose="020F0302020204030204" pitchFamily="34" charset="0"/>
                <a:hlinkClick r:id="rId6">
                  <a:extLst>
                    <a:ext uri="{A12FA001-AC4F-418D-AE19-62706E023703}">
                      <ahyp:hlinkClr xmlns:ahyp="http://schemas.microsoft.com/office/drawing/2018/hyperlinkcolor" val="tx"/>
                    </a:ext>
                  </a:extLst>
                </a:hlinkClick>
              </a:rPr>
              <a:t>canadas</a:t>
            </a:r>
            <a:r>
              <a:rPr lang="en-CA" sz="900" u="sng" dirty="0">
                <a:effectLst/>
                <a:ea typeface="Calibri Light" panose="020F0302020204030204" pitchFamily="34" charset="0"/>
                <a:hlinkClick r:id="rId6">
                  <a:extLst>
                    <a:ext uri="{A12FA001-AC4F-418D-AE19-62706E023703}">
                      <ahyp:hlinkClr xmlns:ahyp="http://schemas.microsoft.com/office/drawing/2018/hyperlinkcolor" val="tx"/>
                    </a:ext>
                  </a:extLst>
                </a:hlinkClick>
              </a:rPr>
              <a:t>-forests/woodland-caribou-boreal-population/13201</a:t>
            </a:r>
            <a:endParaRPr lang="en-US" sz="900" dirty="0"/>
          </a:p>
          <a:p>
            <a:endParaRPr lang="en-US" sz="900" dirty="0"/>
          </a:p>
          <a:p>
            <a:r>
              <a:rPr lang="en-US" sz="900" dirty="0" err="1"/>
              <a:t>Riitters</a:t>
            </a:r>
            <a:r>
              <a:rPr lang="en-US" sz="900" dirty="0"/>
              <a:t>, Kurt H. 2007. Forest Fragmentation. Pages 9-15 In: Forest health monitoring: 2005 national technical report. </a:t>
            </a:r>
          </a:p>
          <a:p>
            <a:r>
              <a:rPr lang="en-US" sz="900" dirty="0"/>
              <a:t>General Technical Report SRS-104. Asheville, NC: U.S. Department of Agriculture, Forest Service, Southern Research Station.</a:t>
            </a:r>
            <a:endParaRPr lang="en-CA" sz="900" dirty="0"/>
          </a:p>
        </p:txBody>
      </p:sp>
      <p:pic>
        <p:nvPicPr>
          <p:cNvPr id="7" name="Picture 6" descr="Source: Wikimedia commons. &#10;">
            <a:extLst>
              <a:ext uri="{FF2B5EF4-FFF2-40B4-BE49-F238E27FC236}">
                <a16:creationId xmlns:a16="http://schemas.microsoft.com/office/drawing/2014/main" id="{B9134563-F3AC-4777-805E-676DA8EDB981}"/>
              </a:ext>
              <a:ext uri="{C183D7F6-B498-43B3-948B-1728B52AA6E4}">
                <adec:decorative xmlns:adec="http://schemas.microsoft.com/office/drawing/2017/decorative" val="0"/>
              </a:ext>
            </a:extLst>
          </p:cNvPr>
          <p:cNvPicPr>
            <a:picLocks noChangeAspect="1"/>
          </p:cNvPicPr>
          <p:nvPr/>
        </p:nvPicPr>
        <p:blipFill rotWithShape="1">
          <a:blip r:embed="rId7">
            <a:extLst>
              <a:ext uri="{28A0092B-C50C-407E-A947-70E740481C1C}">
                <a14:useLocalDpi xmlns:a14="http://schemas.microsoft.com/office/drawing/2010/main" val="0"/>
              </a:ext>
            </a:extLst>
          </a:blip>
          <a:srcRect l="15101" r="5160"/>
          <a:stretch/>
        </p:blipFill>
        <p:spPr>
          <a:xfrm rot="201465">
            <a:off x="6234124" y="175091"/>
            <a:ext cx="5104726" cy="4257198"/>
          </a:xfrm>
          <a:prstGeom prst="rect">
            <a:avLst/>
          </a:prstGeom>
        </p:spPr>
      </p:pic>
      <p:sp>
        <p:nvSpPr>
          <p:cNvPr id="10" name="TextBox 9">
            <a:extLst>
              <a:ext uri="{FF2B5EF4-FFF2-40B4-BE49-F238E27FC236}">
                <a16:creationId xmlns:a16="http://schemas.microsoft.com/office/drawing/2014/main" id="{4029010C-8603-4176-B960-85F99DF628A3}"/>
              </a:ext>
            </a:extLst>
          </p:cNvPr>
          <p:cNvSpPr txBox="1"/>
          <p:nvPr/>
        </p:nvSpPr>
        <p:spPr>
          <a:xfrm rot="201465">
            <a:off x="6060035" y="4530907"/>
            <a:ext cx="5161063" cy="584775"/>
          </a:xfrm>
          <a:prstGeom prst="rect">
            <a:avLst/>
          </a:prstGeom>
          <a:noFill/>
        </p:spPr>
        <p:txBody>
          <a:bodyPr wrap="square">
            <a:spAutoFit/>
          </a:bodyPr>
          <a:lstStyle/>
          <a:p>
            <a:pPr algn="ctr"/>
            <a:r>
              <a:rPr lang="en-US" sz="1600" i="1" dirty="0"/>
              <a:t>One focus in Canadian biodiversity protection is the conservation of woodland caribou and habitat. </a:t>
            </a:r>
          </a:p>
        </p:txBody>
      </p:sp>
      <p:sp>
        <p:nvSpPr>
          <p:cNvPr id="11" name="Rectangle 10">
            <a:extLst>
              <a:ext uri="{FF2B5EF4-FFF2-40B4-BE49-F238E27FC236}">
                <a16:creationId xmlns:a16="http://schemas.microsoft.com/office/drawing/2014/main" id="{72710D29-66E5-456A-A953-B315173F6642}"/>
              </a:ext>
            </a:extLst>
          </p:cNvPr>
          <p:cNvSpPr/>
          <p:nvPr/>
        </p:nvSpPr>
        <p:spPr>
          <a:xfrm rot="5400000" flipV="1">
            <a:off x="-3347901" y="3325041"/>
            <a:ext cx="6858000" cy="207917"/>
          </a:xfrm>
          <a:prstGeom prst="rect">
            <a:avLst/>
          </a:prstGeom>
          <a:solidFill>
            <a:srgbClr val="27A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12" name="Title 1">
            <a:extLst>
              <a:ext uri="{FF2B5EF4-FFF2-40B4-BE49-F238E27FC236}">
                <a16:creationId xmlns:a16="http://schemas.microsoft.com/office/drawing/2014/main" id="{217EDD55-1B9D-4826-959E-80B71D738DCD}"/>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Protecting Biodiversity</a:t>
            </a:r>
            <a:endParaRPr lang="en-CA" sz="2800" b="1" i="1" dirty="0"/>
          </a:p>
        </p:txBody>
      </p:sp>
      <p:sp>
        <p:nvSpPr>
          <p:cNvPr id="14" name="TextBox 13">
            <a:extLst>
              <a:ext uri="{FF2B5EF4-FFF2-40B4-BE49-F238E27FC236}">
                <a16:creationId xmlns:a16="http://schemas.microsoft.com/office/drawing/2014/main" id="{E84AE988-C192-42F6-A2E3-BBAEFB95D522}"/>
              </a:ext>
            </a:extLst>
          </p:cNvPr>
          <p:cNvSpPr txBox="1"/>
          <p:nvPr/>
        </p:nvSpPr>
        <p:spPr>
          <a:xfrm rot="219184">
            <a:off x="11519102" y="4699198"/>
            <a:ext cx="757976" cy="646331"/>
          </a:xfrm>
          <a:prstGeom prst="rect">
            <a:avLst/>
          </a:prstGeom>
          <a:noFill/>
        </p:spPr>
        <p:txBody>
          <a:bodyPr wrap="square">
            <a:spAutoFit/>
          </a:bodyPr>
          <a:lstStyle/>
          <a:p>
            <a:r>
              <a:rPr lang="en-CA" sz="900" dirty="0"/>
              <a:t>Image Credit: Wikimedia Commons. </a:t>
            </a:r>
          </a:p>
        </p:txBody>
      </p:sp>
      <p:sp>
        <p:nvSpPr>
          <p:cNvPr id="2" name="Slide Number Placeholder 1">
            <a:extLst>
              <a:ext uri="{FF2B5EF4-FFF2-40B4-BE49-F238E27FC236}">
                <a16:creationId xmlns:a16="http://schemas.microsoft.com/office/drawing/2014/main" id="{91D58EA1-B33C-EB9E-AF81-4BD94903952F}"/>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14</a:t>
            </a:fld>
            <a:endParaRPr lang="en-CA"/>
          </a:p>
        </p:txBody>
      </p:sp>
    </p:spTree>
    <p:extLst>
      <p:ext uri="{BB962C8B-B14F-4D97-AF65-F5344CB8AC3E}">
        <p14:creationId xmlns:p14="http://schemas.microsoft.com/office/powerpoint/2010/main" val="18326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36315-B17B-41FE-A686-21FF82E8A0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0" b="96448" l="47176" r="98851">
                        <a14:foregroundMark x1="59270" y1="3996" x2="55172" y2="7815"/>
                        <a14:foregroundMark x1="55172" y1="7815" x2="48476" y2="26643"/>
                        <a14:foregroundMark x1="48476" y1="26643" x2="46527" y2="54796"/>
                        <a14:foregroundMark x1="46527" y1="54796" x2="51074" y2="77353"/>
                        <a14:foregroundMark x1="51074" y1="77353" x2="56972" y2="88544"/>
                        <a14:foregroundMark x1="56972" y1="88544" x2="68581" y2="97113"/>
                        <a14:foregroundMark x1="72828" y1="97678" x2="73586" y2="97557"/>
                        <a14:foregroundMark x1="85074" y1="83670" x2="88503" y2="84185"/>
                        <a14:foregroundMark x1="96245" y1="76058" x2="97751" y2="71581"/>
                        <a14:foregroundMark x1="97751" y1="71581" x2="98251" y2="61989"/>
                        <a14:foregroundMark x1="98251" y1="61989" x2="92854" y2="16163"/>
                        <a14:foregroundMark x1="92854" y1="16163" x2="81809" y2="5773"/>
                        <a14:foregroundMark x1="81809" y1="5773" x2="61169" y2="1510"/>
                        <a14:foregroundMark x1="61169" y1="1510" x2="58321" y2="3996"/>
                        <a14:foregroundMark x1="51374" y1="25133" x2="48726" y2="31972"/>
                        <a14:foregroundMark x1="48726" y1="31972" x2="45477" y2="55861"/>
                        <a14:foregroundMark x1="45477" y1="55861" x2="47326" y2="64920"/>
                        <a14:foregroundMark x1="47326" y1="64920" x2="50525" y2="72647"/>
                        <a14:foregroundMark x1="52924" y1="35879" x2="56522" y2="44494"/>
                        <a14:foregroundMark x1="56522" y1="44494" x2="57871" y2="35435"/>
                        <a14:foregroundMark x1="57871" y1="35435" x2="53423" y2="32593"/>
                        <a14:foregroundMark x1="81609" y1="28508" x2="76462" y2="29574"/>
                        <a14:foregroundMark x1="76462" y1="29574" x2="81209" y2="39876"/>
                        <a14:foregroundMark x1="81209" y1="39876" x2="85507" y2="28064"/>
                        <a14:foregroundMark x1="85507" y1="28064" x2="85107" y2="27798"/>
                        <a14:foregroundMark x1="87106" y1="52842" x2="81659" y2="65275"/>
                        <a14:foregroundMark x1="81659" y1="65275" x2="88406" y2="66785"/>
                        <a14:foregroundMark x1="88406" y1="66785" x2="89255" y2="58082"/>
                        <a14:foregroundMark x1="92154" y1="14387" x2="98851" y2="37123"/>
                        <a14:foregroundMark x1="98851" y1="37123" x2="96359" y2="75938"/>
                        <a14:foregroundMark x1="69549" y1="96338" x2="65417" y2="94583"/>
                        <a14:foregroundMark x1="65417" y1="94583" x2="61269" y2="90053"/>
                        <a14:foregroundMark x1="87906" y1="60124" x2="83908" y2="61190"/>
                        <a14:foregroundMark x1="83908" y1="61190" x2="83108" y2="69094"/>
                        <a14:foregroundMark x1="83108" y1="69094" x2="85957" y2="64210"/>
                        <a14:foregroundMark x1="80310" y1="70604" x2="82659" y2="77531"/>
                        <a14:foregroundMark x1="82659" y1="77531" x2="86957" y2="80817"/>
                        <a14:foregroundMark x1="86957" y1="80817" x2="90955" y2="80817"/>
                        <a14:foregroundMark x1="90955" y1="80817" x2="95102" y2="76288"/>
                        <a14:foregroundMark x1="95102" y1="76288" x2="95552" y2="74778"/>
                        <a14:foregroundMark x1="78861" y1="80817" x2="78561" y2="87833"/>
                        <a14:foregroundMark x1="78561" y1="87833" x2="75412" y2="92451"/>
                        <a14:foregroundMark x1="75412" y1="92451" x2="70665" y2="96270"/>
                        <a14:foregroundMark x1="70665" y1="96270" x2="69365" y2="96448"/>
                        <a14:foregroundMark x1="77661" y1="88544" x2="74063" y2="94849"/>
                        <a14:foregroundMark x1="74063" y1="94849" x2="70415" y2="96448"/>
                        <a14:foregroundMark x1="77611" y1="88721" x2="74463" y2="94671"/>
                        <a14:foregroundMark x1="78211" y1="88544" x2="74863" y2="94760"/>
                        <a14:foregroundMark x1="74863" y1="94760" x2="74463" y2="95027"/>
                        <a14:foregroundMark x1="92104" y1="23979" x2="87256" y2="25844"/>
                        <a14:foregroundMark x1="87256" y1="25844" x2="87106" y2="33925"/>
                        <a14:foregroundMark x1="87106" y1="33925" x2="93003" y2="31083"/>
                        <a14:foregroundMark x1="93003" y1="31083" x2="91704" y2="25577"/>
                        <a14:backgroundMark x1="99750" y1="74512" x2="76062" y2="99378"/>
                        <a14:backgroundMark x1="85357" y1="81705" x2="81309" y2="83748"/>
                        <a14:backgroundMark x1="81309" y1="83748" x2="79692" y2="86298"/>
                        <a14:backgroundMark x1="69950" y1="98000" x2="69115" y2="98668"/>
                        <a14:backgroundMark x1="76943" y1="93610" x2="76762" y2="94671"/>
                        <a14:backgroundMark x1="75747" y1="95832" x2="77561" y2="95737"/>
                        <a14:backgroundMark x1="74713" y1="95915" x2="73713" y2="97602"/>
                      </a14:backgroundRemoval>
                    </a14:imgEffect>
                  </a14:imgLayer>
                </a14:imgProps>
              </a:ext>
              <a:ext uri="{28A0092B-C50C-407E-A947-70E740481C1C}">
                <a14:useLocalDpi xmlns:a14="http://schemas.microsoft.com/office/drawing/2010/main" val="0"/>
              </a:ext>
            </a:extLst>
          </a:blip>
          <a:srcRect l="45484" t="7" b="1150"/>
          <a:stretch/>
        </p:blipFill>
        <p:spPr>
          <a:xfrm>
            <a:off x="3803235" y="-61034"/>
            <a:ext cx="6644894" cy="6779623"/>
          </a:xfrm>
          <a:prstGeom prst="rect">
            <a:avLst/>
          </a:prstGeom>
        </p:spPr>
      </p:pic>
      <p:sp>
        <p:nvSpPr>
          <p:cNvPr id="4" name="Title 1">
            <a:extLst>
              <a:ext uri="{FF2B5EF4-FFF2-40B4-BE49-F238E27FC236}">
                <a16:creationId xmlns:a16="http://schemas.microsoft.com/office/drawing/2014/main" id="{5196050C-976B-4E9A-82D0-E62D5374419C}"/>
              </a:ext>
            </a:extLst>
          </p:cNvPr>
          <p:cNvSpPr txBox="1">
            <a:spLocks/>
          </p:cNvSpPr>
          <p:nvPr/>
        </p:nvSpPr>
        <p:spPr>
          <a:xfrm>
            <a:off x="319595" y="337352"/>
            <a:ext cx="5624005"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Forest Management Planning is Required by Law in Canada</a:t>
            </a:r>
            <a:endParaRPr lang="en-CA" sz="2800" b="1" i="1" dirty="0"/>
          </a:p>
        </p:txBody>
      </p:sp>
      <p:sp>
        <p:nvSpPr>
          <p:cNvPr id="7" name="Content Placeholder 2">
            <a:extLst>
              <a:ext uri="{FF2B5EF4-FFF2-40B4-BE49-F238E27FC236}">
                <a16:creationId xmlns:a16="http://schemas.microsoft.com/office/drawing/2014/main" id="{9D65B112-B8F6-48E4-94F5-DDEE563B56FD}"/>
              </a:ext>
            </a:extLst>
          </p:cNvPr>
          <p:cNvSpPr txBox="1">
            <a:spLocks/>
          </p:cNvSpPr>
          <p:nvPr/>
        </p:nvSpPr>
        <p:spPr>
          <a:xfrm>
            <a:off x="319595" y="1594683"/>
            <a:ext cx="3555719" cy="4974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t>One of the main tools used to ensure forest sustainability in Canada</a:t>
            </a:r>
          </a:p>
          <a:p>
            <a:pPr>
              <a:lnSpc>
                <a:spcPct val="110000"/>
              </a:lnSpc>
            </a:pPr>
            <a:r>
              <a:rPr lang="en-US" sz="1600" dirty="0"/>
              <a:t>There is long-term monitoring of forestry practices to ensure plan adherence  </a:t>
            </a:r>
          </a:p>
          <a:p>
            <a:pPr>
              <a:lnSpc>
                <a:spcPct val="110000"/>
              </a:lnSpc>
            </a:pPr>
            <a:r>
              <a:rPr lang="en-US" sz="1600" dirty="0"/>
              <a:t>Forest science is the foundation of forest management planning </a:t>
            </a:r>
          </a:p>
        </p:txBody>
      </p:sp>
      <p:sp>
        <p:nvSpPr>
          <p:cNvPr id="11" name="Rectangle 10">
            <a:extLst>
              <a:ext uri="{FF2B5EF4-FFF2-40B4-BE49-F238E27FC236}">
                <a16:creationId xmlns:a16="http://schemas.microsoft.com/office/drawing/2014/main" id="{FB959779-0878-47A0-9938-865A08A49698}"/>
              </a:ext>
            </a:extLst>
          </p:cNvPr>
          <p:cNvSpPr/>
          <p:nvPr/>
        </p:nvSpPr>
        <p:spPr>
          <a:xfrm rot="5400000" flipV="1">
            <a:off x="-3347901" y="3325041"/>
            <a:ext cx="6858000" cy="207917"/>
          </a:xfrm>
          <a:prstGeom prst="rect">
            <a:avLst/>
          </a:prstGeom>
          <a:solidFill>
            <a:srgbClr val="64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7957"/>
              </a:solidFill>
            </a:endParaRPr>
          </a:p>
        </p:txBody>
      </p:sp>
      <p:sp>
        <p:nvSpPr>
          <p:cNvPr id="12" name="TextBox 11">
            <a:extLst>
              <a:ext uri="{FF2B5EF4-FFF2-40B4-BE49-F238E27FC236}">
                <a16:creationId xmlns:a16="http://schemas.microsoft.com/office/drawing/2014/main" id="{F7DC70DD-F13C-44FA-9937-75EA7710AEAB}"/>
              </a:ext>
            </a:extLst>
          </p:cNvPr>
          <p:cNvSpPr txBox="1"/>
          <p:nvPr/>
        </p:nvSpPr>
        <p:spPr>
          <a:xfrm>
            <a:off x="185058" y="6604955"/>
            <a:ext cx="3012232" cy="246221"/>
          </a:xfrm>
          <a:prstGeom prst="rect">
            <a:avLst/>
          </a:prstGeom>
          <a:noFill/>
        </p:spPr>
        <p:txBody>
          <a:bodyPr wrap="square">
            <a:spAutoFit/>
          </a:bodyPr>
          <a:lstStyle/>
          <a:p>
            <a:r>
              <a:rPr lang="en-CA" sz="1000" dirty="0"/>
              <a:t>Image Credit: Sanjana Patel</a:t>
            </a:r>
          </a:p>
        </p:txBody>
      </p:sp>
      <p:grpSp>
        <p:nvGrpSpPr>
          <p:cNvPr id="13" name="Group 12">
            <a:extLst>
              <a:ext uri="{FF2B5EF4-FFF2-40B4-BE49-F238E27FC236}">
                <a16:creationId xmlns:a16="http://schemas.microsoft.com/office/drawing/2014/main" id="{45FE2789-8CCF-F15C-BFD4-B6501F608214}"/>
              </a:ext>
            </a:extLst>
          </p:cNvPr>
          <p:cNvGrpSpPr/>
          <p:nvPr/>
        </p:nvGrpSpPr>
        <p:grpSpPr>
          <a:xfrm>
            <a:off x="9167855" y="91115"/>
            <a:ext cx="2926500" cy="928758"/>
            <a:chOff x="9167855" y="91115"/>
            <a:chExt cx="2926500" cy="928758"/>
          </a:xfrm>
        </p:grpSpPr>
        <p:sp>
          <p:nvSpPr>
            <p:cNvPr id="14" name="Rectangle: Rounded Corners 13">
              <a:extLst>
                <a:ext uri="{FF2B5EF4-FFF2-40B4-BE49-F238E27FC236}">
                  <a16:creationId xmlns:a16="http://schemas.microsoft.com/office/drawing/2014/main" id="{2310E961-3576-ADA9-83D5-F294137F5F36}"/>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817B8332-6683-F85F-851E-8E7B94496419}"/>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0" name="Picture 19" descr="Shape&#10;&#10;Description automatically generated">
              <a:extLst>
                <a:ext uri="{FF2B5EF4-FFF2-40B4-BE49-F238E27FC236}">
                  <a16:creationId xmlns:a16="http://schemas.microsoft.com/office/drawing/2014/main" id="{05F8B535-F2EA-BCC1-4B9D-71275A7CC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AA80E7E4-DAC9-C31E-32A3-10BAAD21AAAB}"/>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15</a:t>
            </a:fld>
            <a:endParaRPr lang="en-CA"/>
          </a:p>
        </p:txBody>
      </p:sp>
    </p:spTree>
    <p:extLst>
      <p:ext uri="{BB962C8B-B14F-4D97-AF65-F5344CB8AC3E}">
        <p14:creationId xmlns:p14="http://schemas.microsoft.com/office/powerpoint/2010/main" val="287791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D7F94-7A32-4024-8265-1F2AB1B4D49C}"/>
              </a:ext>
            </a:extLst>
          </p:cNvPr>
          <p:cNvPicPr>
            <a:picLocks noChangeAspect="1"/>
          </p:cNvPicPr>
          <p:nvPr/>
        </p:nvPicPr>
        <p:blipFill rotWithShape="1">
          <a:blip r:embed="rId3">
            <a:extLst>
              <a:ext uri="{28A0092B-C50C-407E-A947-70E740481C1C}">
                <a14:useLocalDpi xmlns:a14="http://schemas.microsoft.com/office/drawing/2010/main" val="0"/>
              </a:ext>
            </a:extLst>
          </a:blip>
          <a:srcRect l="3193" r="16867"/>
          <a:stretch/>
        </p:blipFill>
        <p:spPr>
          <a:xfrm>
            <a:off x="3331029" y="620486"/>
            <a:ext cx="8860971" cy="6237514"/>
          </a:xfrm>
          <a:prstGeom prst="rect">
            <a:avLst/>
          </a:prstGeom>
        </p:spPr>
      </p:pic>
      <p:sp>
        <p:nvSpPr>
          <p:cNvPr id="4" name="Title 1">
            <a:extLst>
              <a:ext uri="{FF2B5EF4-FFF2-40B4-BE49-F238E27FC236}">
                <a16:creationId xmlns:a16="http://schemas.microsoft.com/office/drawing/2014/main" id="{77AF8902-83B2-4938-A86B-29EA1CB1A8A4}"/>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Silvicultural</a:t>
            </a:r>
            <a:r>
              <a:rPr lang="en-US" sz="2800" i="1" dirty="0"/>
              <a:t> </a:t>
            </a:r>
            <a:r>
              <a:rPr lang="en-US" sz="2800" b="1" i="1" dirty="0"/>
              <a:t>Systems</a:t>
            </a:r>
            <a:endParaRPr lang="en-CA" sz="2800" b="1" i="1" dirty="0"/>
          </a:p>
        </p:txBody>
      </p:sp>
      <p:sp>
        <p:nvSpPr>
          <p:cNvPr id="7" name="Content Placeholder 2">
            <a:extLst>
              <a:ext uri="{FF2B5EF4-FFF2-40B4-BE49-F238E27FC236}">
                <a16:creationId xmlns:a16="http://schemas.microsoft.com/office/drawing/2014/main" id="{8D31A27C-DE0A-45C5-800A-3AFFC8E0E246}"/>
              </a:ext>
            </a:extLst>
          </p:cNvPr>
          <p:cNvSpPr txBox="1">
            <a:spLocks/>
          </p:cNvSpPr>
          <p:nvPr/>
        </p:nvSpPr>
        <p:spPr>
          <a:xfrm>
            <a:off x="319595" y="1045083"/>
            <a:ext cx="2861755" cy="5612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t>Silviculture (from the Latin </a:t>
            </a:r>
            <a:r>
              <a:rPr lang="en-US" sz="1600" i="1" dirty="0" err="1"/>
              <a:t>silvi</a:t>
            </a:r>
            <a:r>
              <a:rPr lang="en-US" sz="1600" dirty="0"/>
              <a:t>, which means </a:t>
            </a:r>
            <a:r>
              <a:rPr lang="en-CA" sz="1600" dirty="0"/>
              <a:t>‘</a:t>
            </a:r>
            <a:r>
              <a:rPr lang="en-US" sz="1600" dirty="0"/>
              <a:t>forest’) is the art and science of growing trees.</a:t>
            </a:r>
            <a:endParaRPr lang="en-US" sz="1600" strike="sngStrike" dirty="0"/>
          </a:p>
          <a:p>
            <a:pPr>
              <a:lnSpc>
                <a:spcPct val="110000"/>
              </a:lnSpc>
            </a:pPr>
            <a:r>
              <a:rPr lang="en-US" sz="1600" dirty="0"/>
              <a:t>The silvicultural systems typically used in Canada are:</a:t>
            </a:r>
          </a:p>
          <a:p>
            <a:pPr lvl="1">
              <a:lnSpc>
                <a:spcPct val="110000"/>
              </a:lnSpc>
            </a:pPr>
            <a:r>
              <a:rPr lang="en-US" sz="1600" dirty="0"/>
              <a:t>Single tree selection </a:t>
            </a:r>
          </a:p>
          <a:p>
            <a:pPr lvl="1">
              <a:lnSpc>
                <a:spcPct val="110000"/>
              </a:lnSpc>
            </a:pPr>
            <a:r>
              <a:rPr lang="en-US" sz="1600" dirty="0"/>
              <a:t>Group selection </a:t>
            </a:r>
          </a:p>
          <a:p>
            <a:pPr lvl="1">
              <a:lnSpc>
                <a:spcPct val="110000"/>
              </a:lnSpc>
            </a:pPr>
            <a:r>
              <a:rPr lang="en-US" sz="1600" dirty="0"/>
              <a:t>Shelterwood</a:t>
            </a:r>
          </a:p>
          <a:p>
            <a:pPr lvl="1">
              <a:lnSpc>
                <a:spcPct val="110000"/>
              </a:lnSpc>
            </a:pPr>
            <a:r>
              <a:rPr lang="en-US" sz="1600" dirty="0"/>
              <a:t>Clear-cut (most controversial)</a:t>
            </a:r>
          </a:p>
          <a:p>
            <a:pPr>
              <a:lnSpc>
                <a:spcPct val="110000"/>
              </a:lnSpc>
            </a:pPr>
            <a:r>
              <a:rPr lang="en-US" sz="1600" dirty="0"/>
              <a:t>Silvicultural system selection depends on the condition of the forest stand such as the species’ shade tolerance and moisture needs.</a:t>
            </a:r>
          </a:p>
        </p:txBody>
      </p:sp>
      <p:sp>
        <p:nvSpPr>
          <p:cNvPr id="19" name="TextBox 18">
            <a:extLst>
              <a:ext uri="{FF2B5EF4-FFF2-40B4-BE49-F238E27FC236}">
                <a16:creationId xmlns:a16="http://schemas.microsoft.com/office/drawing/2014/main" id="{1CDE3941-5C65-45C6-A6FB-46DCB19F4B31}"/>
              </a:ext>
            </a:extLst>
          </p:cNvPr>
          <p:cNvSpPr txBox="1"/>
          <p:nvPr/>
        </p:nvSpPr>
        <p:spPr>
          <a:xfrm>
            <a:off x="3315887" y="3580779"/>
            <a:ext cx="2335753" cy="369332"/>
          </a:xfrm>
          <a:prstGeom prst="rect">
            <a:avLst/>
          </a:prstGeom>
          <a:solidFill>
            <a:schemeClr val="bg1"/>
          </a:solidFill>
        </p:spPr>
        <p:txBody>
          <a:bodyPr wrap="square">
            <a:spAutoFit/>
          </a:bodyPr>
          <a:lstStyle/>
          <a:p>
            <a:r>
              <a:rPr lang="en-US" sz="1800" i="1" dirty="0">
                <a:solidFill>
                  <a:srgbClr val="557F3A"/>
                </a:solidFill>
              </a:rPr>
              <a:t>Shelterwood</a:t>
            </a:r>
            <a:endParaRPr lang="en-CA" dirty="0">
              <a:solidFill>
                <a:srgbClr val="557F3A"/>
              </a:solidFill>
            </a:endParaRPr>
          </a:p>
        </p:txBody>
      </p:sp>
      <p:sp>
        <p:nvSpPr>
          <p:cNvPr id="20" name="TextBox 19">
            <a:extLst>
              <a:ext uri="{FF2B5EF4-FFF2-40B4-BE49-F238E27FC236}">
                <a16:creationId xmlns:a16="http://schemas.microsoft.com/office/drawing/2014/main" id="{98AF2824-32D2-4F34-BB23-FCB3B0910948}"/>
              </a:ext>
            </a:extLst>
          </p:cNvPr>
          <p:cNvSpPr txBox="1"/>
          <p:nvPr/>
        </p:nvSpPr>
        <p:spPr>
          <a:xfrm>
            <a:off x="7831617" y="3580779"/>
            <a:ext cx="2335753" cy="369332"/>
          </a:xfrm>
          <a:prstGeom prst="rect">
            <a:avLst/>
          </a:prstGeom>
          <a:solidFill>
            <a:schemeClr val="bg1"/>
          </a:solidFill>
        </p:spPr>
        <p:txBody>
          <a:bodyPr wrap="square">
            <a:spAutoFit/>
          </a:bodyPr>
          <a:lstStyle/>
          <a:p>
            <a:r>
              <a:rPr lang="en-US" sz="1800" i="1" dirty="0">
                <a:solidFill>
                  <a:srgbClr val="557F3A"/>
                </a:solidFill>
              </a:rPr>
              <a:t>Clear Cut</a:t>
            </a:r>
            <a:endParaRPr lang="en-CA" dirty="0">
              <a:solidFill>
                <a:srgbClr val="557F3A"/>
              </a:solidFill>
            </a:endParaRPr>
          </a:p>
        </p:txBody>
      </p:sp>
      <p:sp>
        <p:nvSpPr>
          <p:cNvPr id="21" name="TextBox 20">
            <a:extLst>
              <a:ext uri="{FF2B5EF4-FFF2-40B4-BE49-F238E27FC236}">
                <a16:creationId xmlns:a16="http://schemas.microsoft.com/office/drawing/2014/main" id="{78A38D3A-52AC-4E4F-BD6E-463DE3D802B0}"/>
              </a:ext>
            </a:extLst>
          </p:cNvPr>
          <p:cNvSpPr txBox="1"/>
          <p:nvPr/>
        </p:nvSpPr>
        <p:spPr>
          <a:xfrm>
            <a:off x="3385164" y="1045083"/>
            <a:ext cx="2335753" cy="369332"/>
          </a:xfrm>
          <a:prstGeom prst="rect">
            <a:avLst/>
          </a:prstGeom>
          <a:solidFill>
            <a:schemeClr val="bg1"/>
          </a:solidFill>
        </p:spPr>
        <p:txBody>
          <a:bodyPr wrap="square">
            <a:spAutoFit/>
          </a:bodyPr>
          <a:lstStyle/>
          <a:p>
            <a:r>
              <a:rPr lang="en-US" sz="1800" i="1" dirty="0">
                <a:solidFill>
                  <a:srgbClr val="557F3A"/>
                </a:solidFill>
              </a:rPr>
              <a:t>Single Tree Selection</a:t>
            </a:r>
            <a:endParaRPr lang="en-CA" dirty="0">
              <a:solidFill>
                <a:srgbClr val="557F3A"/>
              </a:solidFill>
            </a:endParaRPr>
          </a:p>
        </p:txBody>
      </p:sp>
      <p:sp>
        <p:nvSpPr>
          <p:cNvPr id="23" name="TextBox 22">
            <a:extLst>
              <a:ext uri="{FF2B5EF4-FFF2-40B4-BE49-F238E27FC236}">
                <a16:creationId xmlns:a16="http://schemas.microsoft.com/office/drawing/2014/main" id="{5EBCB3EC-86E2-4479-BDE5-B360E307168F}"/>
              </a:ext>
            </a:extLst>
          </p:cNvPr>
          <p:cNvSpPr txBox="1"/>
          <p:nvPr/>
        </p:nvSpPr>
        <p:spPr>
          <a:xfrm>
            <a:off x="7900894" y="1045083"/>
            <a:ext cx="2335753" cy="369332"/>
          </a:xfrm>
          <a:prstGeom prst="rect">
            <a:avLst/>
          </a:prstGeom>
          <a:solidFill>
            <a:schemeClr val="bg1"/>
          </a:solidFill>
        </p:spPr>
        <p:txBody>
          <a:bodyPr wrap="square">
            <a:spAutoFit/>
          </a:bodyPr>
          <a:lstStyle/>
          <a:p>
            <a:r>
              <a:rPr lang="en-US" sz="1800" i="1" dirty="0">
                <a:solidFill>
                  <a:srgbClr val="557F3A"/>
                </a:solidFill>
              </a:rPr>
              <a:t>Group Selection</a:t>
            </a:r>
            <a:endParaRPr lang="en-CA" dirty="0">
              <a:solidFill>
                <a:srgbClr val="557F3A"/>
              </a:solidFill>
            </a:endParaRPr>
          </a:p>
        </p:txBody>
      </p:sp>
      <p:sp>
        <p:nvSpPr>
          <p:cNvPr id="10" name="Rectangle 9">
            <a:extLst>
              <a:ext uri="{FF2B5EF4-FFF2-40B4-BE49-F238E27FC236}">
                <a16:creationId xmlns:a16="http://schemas.microsoft.com/office/drawing/2014/main" id="{E26F3197-6375-4DC6-B915-C2CE05D9A0A8}"/>
              </a:ext>
            </a:extLst>
          </p:cNvPr>
          <p:cNvSpPr/>
          <p:nvPr/>
        </p:nvSpPr>
        <p:spPr>
          <a:xfrm rot="5400000" flipV="1">
            <a:off x="-3347901" y="3325041"/>
            <a:ext cx="6858000" cy="207917"/>
          </a:xfrm>
          <a:prstGeom prst="rect">
            <a:avLst/>
          </a:prstGeom>
          <a:solidFill>
            <a:srgbClr val="64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7957"/>
              </a:solidFill>
            </a:endParaRPr>
          </a:p>
        </p:txBody>
      </p:sp>
      <p:sp>
        <p:nvSpPr>
          <p:cNvPr id="11" name="TextBox 10">
            <a:extLst>
              <a:ext uri="{FF2B5EF4-FFF2-40B4-BE49-F238E27FC236}">
                <a16:creationId xmlns:a16="http://schemas.microsoft.com/office/drawing/2014/main" id="{863E6911-3157-499C-8CC0-28EE292CE469}"/>
              </a:ext>
            </a:extLst>
          </p:cNvPr>
          <p:cNvSpPr txBox="1"/>
          <p:nvPr/>
        </p:nvSpPr>
        <p:spPr>
          <a:xfrm>
            <a:off x="185058" y="6610350"/>
            <a:ext cx="1873897" cy="246221"/>
          </a:xfrm>
          <a:prstGeom prst="rect">
            <a:avLst/>
          </a:prstGeom>
          <a:noFill/>
        </p:spPr>
        <p:txBody>
          <a:bodyPr wrap="square">
            <a:spAutoFit/>
          </a:bodyPr>
          <a:lstStyle/>
          <a:p>
            <a:r>
              <a:rPr lang="en-CA" sz="1000" dirty="0"/>
              <a:t>Image Credit: Sanjana Patel</a:t>
            </a:r>
          </a:p>
        </p:txBody>
      </p:sp>
      <p:grpSp>
        <p:nvGrpSpPr>
          <p:cNvPr id="16" name="Group 15">
            <a:extLst>
              <a:ext uri="{FF2B5EF4-FFF2-40B4-BE49-F238E27FC236}">
                <a16:creationId xmlns:a16="http://schemas.microsoft.com/office/drawing/2014/main" id="{8ACF68DC-5F92-47FF-910D-5B6330E1F8CB}"/>
              </a:ext>
            </a:extLst>
          </p:cNvPr>
          <p:cNvGrpSpPr/>
          <p:nvPr/>
        </p:nvGrpSpPr>
        <p:grpSpPr>
          <a:xfrm>
            <a:off x="9167855" y="91115"/>
            <a:ext cx="2926500" cy="928758"/>
            <a:chOff x="9167855" y="91115"/>
            <a:chExt cx="2926500" cy="928758"/>
          </a:xfrm>
        </p:grpSpPr>
        <p:sp>
          <p:nvSpPr>
            <p:cNvPr id="25" name="Rectangle: Rounded Corners 24">
              <a:extLst>
                <a:ext uri="{FF2B5EF4-FFF2-40B4-BE49-F238E27FC236}">
                  <a16:creationId xmlns:a16="http://schemas.microsoft.com/office/drawing/2014/main" id="{892C7488-F292-99F8-05C2-CD31518792A4}"/>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365EC3EA-13ED-D752-EA8C-2DD1DB6BB212}"/>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7" name="Picture 26" descr="Shape&#10;&#10;Description automatically generated">
              <a:extLst>
                <a:ext uri="{FF2B5EF4-FFF2-40B4-BE49-F238E27FC236}">
                  <a16:creationId xmlns:a16="http://schemas.microsoft.com/office/drawing/2014/main" id="{C7E31532-0624-63AA-7760-8C0C1A48A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F24A3B15-2EA0-9608-592A-B9FC861C7A58}"/>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16</a:t>
            </a:fld>
            <a:endParaRPr lang="en-CA"/>
          </a:p>
        </p:txBody>
      </p:sp>
    </p:spTree>
    <p:extLst>
      <p:ext uri="{BB962C8B-B14F-4D97-AF65-F5344CB8AC3E}">
        <p14:creationId xmlns:p14="http://schemas.microsoft.com/office/powerpoint/2010/main" val="278132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1345915-A393-E7EF-692F-9F7698B254BC}"/>
              </a:ext>
            </a:extLst>
          </p:cNvPr>
          <p:cNvSpPr/>
          <p:nvPr/>
        </p:nvSpPr>
        <p:spPr>
          <a:xfrm>
            <a:off x="7246200" y="5781191"/>
            <a:ext cx="39354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DBC8624B-2B61-43D4-9398-F4A80D383BD9}"/>
              </a:ext>
            </a:extLst>
          </p:cNvPr>
          <p:cNvPicPr>
            <a:picLocks noChangeAspect="1"/>
          </p:cNvPicPr>
          <p:nvPr/>
        </p:nvPicPr>
        <p:blipFill>
          <a:blip r:embed="rId3">
            <a:extLst>
              <a:ext uri="{28A0092B-C50C-407E-A947-70E740481C1C}">
                <a14:useLocalDpi xmlns:a14="http://schemas.microsoft.com/office/drawing/2010/main" val="0"/>
              </a:ext>
            </a:extLst>
          </a:blip>
          <a:srcRect l="53" r="53"/>
          <a:stretch/>
        </p:blipFill>
        <p:spPr>
          <a:xfrm>
            <a:off x="184315" y="1269506"/>
            <a:ext cx="9031739" cy="5588493"/>
          </a:xfrm>
          <a:prstGeom prst="rect">
            <a:avLst/>
          </a:prstGeom>
        </p:spPr>
      </p:pic>
      <p:sp>
        <p:nvSpPr>
          <p:cNvPr id="7" name="Rectangle 6">
            <a:extLst>
              <a:ext uri="{FF2B5EF4-FFF2-40B4-BE49-F238E27FC236}">
                <a16:creationId xmlns:a16="http://schemas.microsoft.com/office/drawing/2014/main" id="{C46B0D52-12C4-4A62-BA7A-628BAF5978A8}"/>
              </a:ext>
            </a:extLst>
          </p:cNvPr>
          <p:cNvSpPr/>
          <p:nvPr/>
        </p:nvSpPr>
        <p:spPr>
          <a:xfrm rot="5400000" flipV="1">
            <a:off x="-3347901" y="3325041"/>
            <a:ext cx="6858000" cy="207917"/>
          </a:xfrm>
          <a:prstGeom prst="rect">
            <a:avLst/>
          </a:prstGeom>
          <a:solidFill>
            <a:srgbClr val="64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7957"/>
              </a:solidFill>
            </a:endParaRPr>
          </a:p>
        </p:txBody>
      </p:sp>
      <p:sp>
        <p:nvSpPr>
          <p:cNvPr id="8" name="Title 1">
            <a:extLst>
              <a:ext uri="{FF2B5EF4-FFF2-40B4-BE49-F238E27FC236}">
                <a16:creationId xmlns:a16="http://schemas.microsoft.com/office/drawing/2014/main" id="{BA4EB4EA-FCB4-41FE-94A1-7DC63DC914B6}"/>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Causes of Deforestation </a:t>
            </a:r>
          </a:p>
        </p:txBody>
      </p:sp>
      <p:sp>
        <p:nvSpPr>
          <p:cNvPr id="2" name="Rectangle 1">
            <a:extLst>
              <a:ext uri="{FF2B5EF4-FFF2-40B4-BE49-F238E27FC236}">
                <a16:creationId xmlns:a16="http://schemas.microsoft.com/office/drawing/2014/main" id="{7C9C2A44-2BF7-4E42-8957-A52DE86D181D}"/>
              </a:ext>
            </a:extLst>
          </p:cNvPr>
          <p:cNvSpPr/>
          <p:nvPr/>
        </p:nvSpPr>
        <p:spPr>
          <a:xfrm>
            <a:off x="9779065" y="1305695"/>
            <a:ext cx="298036" cy="298036"/>
          </a:xfrm>
          <a:prstGeom prst="rect">
            <a:avLst/>
          </a:prstGeom>
          <a:solidFill>
            <a:srgbClr val="4E7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3E255FC6-A700-4E88-B380-E8D974AA17DD}"/>
              </a:ext>
            </a:extLst>
          </p:cNvPr>
          <p:cNvSpPr txBox="1"/>
          <p:nvPr/>
        </p:nvSpPr>
        <p:spPr>
          <a:xfrm>
            <a:off x="10157117" y="1270047"/>
            <a:ext cx="1581377" cy="369332"/>
          </a:xfrm>
          <a:prstGeom prst="rect">
            <a:avLst/>
          </a:prstGeom>
          <a:noFill/>
        </p:spPr>
        <p:txBody>
          <a:bodyPr wrap="square">
            <a:spAutoFit/>
          </a:bodyPr>
          <a:lstStyle/>
          <a:p>
            <a:r>
              <a:rPr lang="en-US" dirty="0"/>
              <a:t>Hydroelectric</a:t>
            </a:r>
            <a:endParaRPr lang="en-CA" dirty="0"/>
          </a:p>
        </p:txBody>
      </p:sp>
      <p:sp>
        <p:nvSpPr>
          <p:cNvPr id="10" name="Rectangle 9">
            <a:extLst>
              <a:ext uri="{FF2B5EF4-FFF2-40B4-BE49-F238E27FC236}">
                <a16:creationId xmlns:a16="http://schemas.microsoft.com/office/drawing/2014/main" id="{3229D437-E069-4AD5-940E-175AF113FB90}"/>
              </a:ext>
            </a:extLst>
          </p:cNvPr>
          <p:cNvSpPr/>
          <p:nvPr/>
        </p:nvSpPr>
        <p:spPr>
          <a:xfrm>
            <a:off x="9779065" y="3243323"/>
            <a:ext cx="298036" cy="298036"/>
          </a:xfrm>
          <a:prstGeom prst="rect">
            <a:avLst/>
          </a:prstGeom>
          <a:solidFill>
            <a:srgbClr val="078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087943E-7A1B-4A1F-BF76-60ED6A4BF99A}"/>
              </a:ext>
            </a:extLst>
          </p:cNvPr>
          <p:cNvSpPr txBox="1"/>
          <p:nvPr/>
        </p:nvSpPr>
        <p:spPr>
          <a:xfrm>
            <a:off x="10157117" y="3207675"/>
            <a:ext cx="1581377" cy="369332"/>
          </a:xfrm>
          <a:prstGeom prst="rect">
            <a:avLst/>
          </a:prstGeom>
          <a:noFill/>
        </p:spPr>
        <p:txBody>
          <a:bodyPr wrap="square">
            <a:spAutoFit/>
          </a:bodyPr>
          <a:lstStyle/>
          <a:p>
            <a:r>
              <a:rPr lang="en-US" dirty="0"/>
              <a:t>Forestry</a:t>
            </a:r>
            <a:endParaRPr lang="en-CA" dirty="0"/>
          </a:p>
        </p:txBody>
      </p:sp>
      <p:sp>
        <p:nvSpPr>
          <p:cNvPr id="12" name="Rectangle 11">
            <a:extLst>
              <a:ext uri="{FF2B5EF4-FFF2-40B4-BE49-F238E27FC236}">
                <a16:creationId xmlns:a16="http://schemas.microsoft.com/office/drawing/2014/main" id="{0A86E8CB-5490-4BC4-B4C3-BAD2FE3F9CEA}"/>
              </a:ext>
            </a:extLst>
          </p:cNvPr>
          <p:cNvSpPr/>
          <p:nvPr/>
        </p:nvSpPr>
        <p:spPr>
          <a:xfrm>
            <a:off x="9779065" y="1951571"/>
            <a:ext cx="298036" cy="298036"/>
          </a:xfrm>
          <a:prstGeom prst="rect">
            <a:avLst/>
          </a:prstGeom>
          <a:solidFill>
            <a:srgbClr val="6A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3649B1C8-1744-4478-AAFB-AEFD51373CC3}"/>
              </a:ext>
            </a:extLst>
          </p:cNvPr>
          <p:cNvSpPr txBox="1"/>
          <p:nvPr/>
        </p:nvSpPr>
        <p:spPr>
          <a:xfrm>
            <a:off x="10157117" y="1915923"/>
            <a:ext cx="1581377" cy="369332"/>
          </a:xfrm>
          <a:prstGeom prst="rect">
            <a:avLst/>
          </a:prstGeom>
          <a:noFill/>
        </p:spPr>
        <p:txBody>
          <a:bodyPr wrap="square">
            <a:spAutoFit/>
          </a:bodyPr>
          <a:lstStyle/>
          <a:p>
            <a:r>
              <a:rPr lang="en-US" dirty="0"/>
              <a:t>Built-up</a:t>
            </a:r>
            <a:endParaRPr lang="en-CA" dirty="0"/>
          </a:p>
        </p:txBody>
      </p:sp>
      <p:sp>
        <p:nvSpPr>
          <p:cNvPr id="14" name="Rectangle 13">
            <a:extLst>
              <a:ext uri="{FF2B5EF4-FFF2-40B4-BE49-F238E27FC236}">
                <a16:creationId xmlns:a16="http://schemas.microsoft.com/office/drawing/2014/main" id="{EFFAD0FB-9F6A-463F-A101-6B6D5B6DDD0C}"/>
              </a:ext>
            </a:extLst>
          </p:cNvPr>
          <p:cNvSpPr/>
          <p:nvPr/>
        </p:nvSpPr>
        <p:spPr>
          <a:xfrm>
            <a:off x="9779065" y="2597447"/>
            <a:ext cx="298036" cy="298036"/>
          </a:xfrm>
          <a:prstGeom prst="rect">
            <a:avLst/>
          </a:prstGeom>
          <a:solidFill>
            <a:srgbClr val="C01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AA8C832E-7525-4FEB-ACEC-2CE0F343F2CD}"/>
              </a:ext>
            </a:extLst>
          </p:cNvPr>
          <p:cNvSpPr txBox="1"/>
          <p:nvPr/>
        </p:nvSpPr>
        <p:spPr>
          <a:xfrm>
            <a:off x="10157117" y="2561799"/>
            <a:ext cx="2034883" cy="369332"/>
          </a:xfrm>
          <a:prstGeom prst="rect">
            <a:avLst/>
          </a:prstGeom>
          <a:noFill/>
        </p:spPr>
        <p:txBody>
          <a:bodyPr wrap="square">
            <a:spAutoFit/>
          </a:bodyPr>
          <a:lstStyle/>
          <a:p>
            <a:r>
              <a:rPr lang="en-US" dirty="0"/>
              <a:t>Mining, oil and gas</a:t>
            </a:r>
            <a:endParaRPr lang="en-CA" dirty="0"/>
          </a:p>
        </p:txBody>
      </p:sp>
      <p:sp>
        <p:nvSpPr>
          <p:cNvPr id="16" name="Rectangle 15">
            <a:extLst>
              <a:ext uri="{FF2B5EF4-FFF2-40B4-BE49-F238E27FC236}">
                <a16:creationId xmlns:a16="http://schemas.microsoft.com/office/drawing/2014/main" id="{0AB6E0B9-5750-45F4-80D9-DBA3735C4C1A}"/>
              </a:ext>
            </a:extLst>
          </p:cNvPr>
          <p:cNvSpPr/>
          <p:nvPr/>
        </p:nvSpPr>
        <p:spPr>
          <a:xfrm>
            <a:off x="9779065" y="3850228"/>
            <a:ext cx="298036" cy="298036"/>
          </a:xfrm>
          <a:prstGeom prst="rect">
            <a:avLst/>
          </a:prstGeom>
          <a:solidFill>
            <a:srgbClr val="F1B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FDD99579-9531-4458-9813-D70930B63F58}"/>
              </a:ext>
            </a:extLst>
          </p:cNvPr>
          <p:cNvSpPr txBox="1"/>
          <p:nvPr/>
        </p:nvSpPr>
        <p:spPr>
          <a:xfrm>
            <a:off x="10157117" y="3814580"/>
            <a:ext cx="1581377" cy="369332"/>
          </a:xfrm>
          <a:prstGeom prst="rect">
            <a:avLst/>
          </a:prstGeom>
          <a:noFill/>
        </p:spPr>
        <p:txBody>
          <a:bodyPr wrap="square">
            <a:spAutoFit/>
          </a:bodyPr>
          <a:lstStyle/>
          <a:p>
            <a:r>
              <a:rPr lang="en-US" dirty="0"/>
              <a:t>Agriculture</a:t>
            </a:r>
            <a:endParaRPr lang="en-CA" dirty="0"/>
          </a:p>
        </p:txBody>
      </p:sp>
      <p:sp>
        <p:nvSpPr>
          <p:cNvPr id="18" name="TextBox 17">
            <a:extLst>
              <a:ext uri="{FF2B5EF4-FFF2-40B4-BE49-F238E27FC236}">
                <a16:creationId xmlns:a16="http://schemas.microsoft.com/office/drawing/2014/main" id="{B553FDEA-000D-4898-A280-F45569DB5C54}"/>
              </a:ext>
            </a:extLst>
          </p:cNvPr>
          <p:cNvSpPr txBox="1"/>
          <p:nvPr/>
        </p:nvSpPr>
        <p:spPr>
          <a:xfrm>
            <a:off x="319594" y="895170"/>
            <a:ext cx="8896459" cy="369332"/>
          </a:xfrm>
          <a:prstGeom prst="rect">
            <a:avLst/>
          </a:prstGeom>
          <a:noFill/>
        </p:spPr>
        <p:txBody>
          <a:bodyPr wrap="square">
            <a:spAutoFit/>
          </a:bodyPr>
          <a:lstStyle/>
          <a:p>
            <a:pPr algn="l"/>
            <a:r>
              <a:rPr lang="en-US" i="0" dirty="0">
                <a:solidFill>
                  <a:srgbClr val="333333"/>
                </a:solidFill>
                <a:effectLst/>
              </a:rPr>
              <a:t>Estimated area (hectares) of annual deforestation in Canada, by industrial sector, 1990–2019</a:t>
            </a:r>
          </a:p>
        </p:txBody>
      </p:sp>
      <p:sp>
        <p:nvSpPr>
          <p:cNvPr id="19" name="TextBox 18">
            <a:extLst>
              <a:ext uri="{FF2B5EF4-FFF2-40B4-BE49-F238E27FC236}">
                <a16:creationId xmlns:a16="http://schemas.microsoft.com/office/drawing/2014/main" id="{8C9DA2AA-A482-4150-8090-799B6E267ACB}"/>
              </a:ext>
            </a:extLst>
          </p:cNvPr>
          <p:cNvSpPr txBox="1"/>
          <p:nvPr/>
        </p:nvSpPr>
        <p:spPr>
          <a:xfrm>
            <a:off x="9213900" y="4756880"/>
            <a:ext cx="2669055" cy="1631216"/>
          </a:xfrm>
          <a:prstGeom prst="rect">
            <a:avLst/>
          </a:prstGeom>
          <a:noFill/>
        </p:spPr>
        <p:txBody>
          <a:bodyPr wrap="square">
            <a:spAutoFit/>
          </a:bodyPr>
          <a:lstStyle/>
          <a:p>
            <a:pPr algn="r"/>
            <a:r>
              <a:rPr lang="en-CA" sz="1000" dirty="0"/>
              <a:t>Image Credit: </a:t>
            </a:r>
          </a:p>
          <a:p>
            <a:endParaRPr lang="en-CA" sz="1000" dirty="0"/>
          </a:p>
          <a:p>
            <a:pPr algn="r"/>
            <a:r>
              <a:rPr lang="en-US" sz="1000" dirty="0"/>
              <a:t>Natural Resources Canada. (2022, March 25). </a:t>
            </a:r>
            <a:r>
              <a:rPr lang="en-US" sz="1000" i="1" dirty="0"/>
              <a:t>How much forest does Canada have?</a:t>
            </a:r>
            <a:r>
              <a:rPr lang="en-US" sz="1000" dirty="0"/>
              <a:t> State of Canada’s Forests Report. </a:t>
            </a:r>
            <a:r>
              <a:rPr lang="en-US" sz="1000" dirty="0">
                <a:hlinkClick r:id="rId4">
                  <a:extLst>
                    <a:ext uri="{A12FA001-AC4F-418D-AE19-62706E023703}">
                      <ahyp:hlinkClr xmlns:ahyp="http://schemas.microsoft.com/office/drawing/2018/hyperlinkcolor" val="tx"/>
                    </a:ext>
                  </a:extLst>
                </a:hlinkClick>
              </a:rPr>
              <a:t>https://www.nrcan.gc.ca/our-natural-resources/forests/state-canadas-forests-report/how-much-forest-does-canada-have/17601</a:t>
            </a:r>
            <a:r>
              <a:rPr lang="en-US" sz="1000" dirty="0"/>
              <a:t> </a:t>
            </a:r>
          </a:p>
          <a:p>
            <a:endParaRPr lang="en-CA" sz="1000" dirty="0"/>
          </a:p>
        </p:txBody>
      </p:sp>
      <p:grpSp>
        <p:nvGrpSpPr>
          <p:cNvPr id="22" name="Group 21">
            <a:extLst>
              <a:ext uri="{FF2B5EF4-FFF2-40B4-BE49-F238E27FC236}">
                <a16:creationId xmlns:a16="http://schemas.microsoft.com/office/drawing/2014/main" id="{8A8CDE4E-8F9E-B6CB-229D-11428CBD7CEE}"/>
              </a:ext>
            </a:extLst>
          </p:cNvPr>
          <p:cNvGrpSpPr/>
          <p:nvPr/>
        </p:nvGrpSpPr>
        <p:grpSpPr>
          <a:xfrm>
            <a:off x="9167855" y="91115"/>
            <a:ext cx="2926500" cy="928758"/>
            <a:chOff x="9167855" y="91115"/>
            <a:chExt cx="2926500" cy="928758"/>
          </a:xfrm>
        </p:grpSpPr>
        <p:sp>
          <p:nvSpPr>
            <p:cNvPr id="23" name="Rectangle: Rounded Corners 22">
              <a:extLst>
                <a:ext uri="{FF2B5EF4-FFF2-40B4-BE49-F238E27FC236}">
                  <a16:creationId xmlns:a16="http://schemas.microsoft.com/office/drawing/2014/main" id="{AEB96B4A-B5B8-3F12-FBBD-EA513DEBF76A}"/>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4" name="TextBox 23">
              <a:extLst>
                <a:ext uri="{FF2B5EF4-FFF2-40B4-BE49-F238E27FC236}">
                  <a16:creationId xmlns:a16="http://schemas.microsoft.com/office/drawing/2014/main" id="{C1AF93AF-71BD-3F3B-A45E-A416FC397526}"/>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9" name="Picture 28" descr="Shape&#10;&#10;Description automatically generated">
              <a:extLst>
                <a:ext uri="{FF2B5EF4-FFF2-40B4-BE49-F238E27FC236}">
                  <a16:creationId xmlns:a16="http://schemas.microsoft.com/office/drawing/2014/main" id="{C8BA1FC3-D7CA-AE33-6A89-E5DEE39EA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3" name="Slide Number Placeholder 2">
            <a:extLst>
              <a:ext uri="{FF2B5EF4-FFF2-40B4-BE49-F238E27FC236}">
                <a16:creationId xmlns:a16="http://schemas.microsoft.com/office/drawing/2014/main" id="{484880A9-B35D-4A11-4F37-1FB138BDC1C1}"/>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17</a:t>
            </a:fld>
            <a:endParaRPr lang="en-CA" dirty="0"/>
          </a:p>
        </p:txBody>
      </p:sp>
    </p:spTree>
    <p:extLst>
      <p:ext uri="{BB962C8B-B14F-4D97-AF65-F5344CB8AC3E}">
        <p14:creationId xmlns:p14="http://schemas.microsoft.com/office/powerpoint/2010/main" val="384058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3993DD-B5AF-0FA6-0E8D-8147E6CC6DEB}"/>
              </a:ext>
            </a:extLst>
          </p:cNvPr>
          <p:cNvSpPr/>
          <p:nvPr/>
        </p:nvSpPr>
        <p:spPr>
          <a:xfrm>
            <a:off x="7246200" y="5781191"/>
            <a:ext cx="39354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2">
            <a:extLst>
              <a:ext uri="{FF2B5EF4-FFF2-40B4-BE49-F238E27FC236}">
                <a16:creationId xmlns:a16="http://schemas.microsoft.com/office/drawing/2014/main" id="{932E9E10-4704-47CF-A4E6-BADA6C59DBF1}"/>
              </a:ext>
            </a:extLst>
          </p:cNvPr>
          <p:cNvSpPr>
            <a:spLocks noGrp="1"/>
          </p:cNvSpPr>
          <p:nvPr>
            <p:ph idx="1"/>
          </p:nvPr>
        </p:nvSpPr>
        <p:spPr>
          <a:xfrm>
            <a:off x="319595" y="1023311"/>
            <a:ext cx="2913462" cy="4975986"/>
          </a:xfrm>
        </p:spPr>
        <p:txBody>
          <a:bodyPr>
            <a:normAutofit/>
          </a:bodyPr>
          <a:lstStyle/>
          <a:p>
            <a:pPr>
              <a:lnSpc>
                <a:spcPct val="110000"/>
              </a:lnSpc>
            </a:pPr>
            <a:r>
              <a:rPr lang="en-US" sz="1600" dirty="0"/>
              <a:t>Forest management certification (which is done by third-party independent auditors) is the public’s source of info to assess the sustainability of forestry operations. </a:t>
            </a:r>
          </a:p>
          <a:p>
            <a:pPr>
              <a:lnSpc>
                <a:spcPct val="110000"/>
              </a:lnSpc>
            </a:pPr>
            <a:r>
              <a:rPr lang="en-US" sz="1600" dirty="0"/>
              <a:t>In 2020, more than </a:t>
            </a:r>
            <a:r>
              <a:rPr lang="en-US" sz="2100" i="1" dirty="0">
                <a:solidFill>
                  <a:schemeClr val="bg1">
                    <a:lumMod val="50000"/>
                  </a:schemeClr>
                </a:solidFill>
              </a:rPr>
              <a:t>75% of Canada’s managed forests </a:t>
            </a:r>
            <a:r>
              <a:rPr lang="en-US" sz="1600" dirty="0"/>
              <a:t>were certified.</a:t>
            </a:r>
          </a:p>
          <a:p>
            <a:pPr>
              <a:lnSpc>
                <a:spcPct val="110000"/>
              </a:lnSpc>
            </a:pPr>
            <a:r>
              <a:rPr lang="en-US" sz="1600" dirty="0"/>
              <a:t>Some environmental advocates call for improvements to forest certification (Greenpeace International, 2021). </a:t>
            </a:r>
            <a:endParaRPr lang="en-US" sz="1600" dirty="0">
              <a:solidFill>
                <a:srgbClr val="FF0000"/>
              </a:solidFill>
            </a:endParaRPr>
          </a:p>
        </p:txBody>
      </p:sp>
      <p:sp>
        <p:nvSpPr>
          <p:cNvPr id="5" name="Title 1">
            <a:extLst>
              <a:ext uri="{FF2B5EF4-FFF2-40B4-BE49-F238E27FC236}">
                <a16:creationId xmlns:a16="http://schemas.microsoft.com/office/drawing/2014/main" id="{F0389D0A-1ABC-4F71-9B4C-41D70865346B}"/>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What is Forest Certification?</a:t>
            </a:r>
            <a:endParaRPr lang="en-CA" sz="2800" b="1" i="1" dirty="0"/>
          </a:p>
        </p:txBody>
      </p:sp>
      <p:pic>
        <p:nvPicPr>
          <p:cNvPr id="14" name="Picture 13">
            <a:extLst>
              <a:ext uri="{FF2B5EF4-FFF2-40B4-BE49-F238E27FC236}">
                <a16:creationId xmlns:a16="http://schemas.microsoft.com/office/drawing/2014/main" id="{A6B2139D-699E-4BC1-9BC5-C49C9D1604AE}"/>
              </a:ext>
            </a:extLst>
          </p:cNvPr>
          <p:cNvPicPr>
            <a:picLocks noChangeAspect="1"/>
          </p:cNvPicPr>
          <p:nvPr/>
        </p:nvPicPr>
        <p:blipFill>
          <a:blip r:embed="rId3">
            <a:extLst>
              <a:ext uri="{28A0092B-C50C-407E-A947-70E740481C1C}">
                <a14:useLocalDpi xmlns:a14="http://schemas.microsoft.com/office/drawing/2010/main" val="0"/>
              </a:ext>
            </a:extLst>
          </a:blip>
          <a:srcRect t="941" b="941"/>
          <a:stretch/>
        </p:blipFill>
        <p:spPr>
          <a:xfrm>
            <a:off x="3549181" y="941005"/>
            <a:ext cx="8638908" cy="4556281"/>
          </a:xfrm>
          <a:prstGeom prst="rect">
            <a:avLst/>
          </a:prstGeom>
        </p:spPr>
      </p:pic>
      <p:sp>
        <p:nvSpPr>
          <p:cNvPr id="8" name="Rectangle 7">
            <a:extLst>
              <a:ext uri="{FF2B5EF4-FFF2-40B4-BE49-F238E27FC236}">
                <a16:creationId xmlns:a16="http://schemas.microsoft.com/office/drawing/2014/main" id="{2C70AC5C-199B-409A-9D6D-F2714DC11C4D}"/>
              </a:ext>
            </a:extLst>
          </p:cNvPr>
          <p:cNvSpPr/>
          <p:nvPr/>
        </p:nvSpPr>
        <p:spPr>
          <a:xfrm rot="5400000" flipV="1">
            <a:off x="-3347901" y="3325041"/>
            <a:ext cx="6858000" cy="20791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10" name="Rectangle 9">
            <a:extLst>
              <a:ext uri="{FF2B5EF4-FFF2-40B4-BE49-F238E27FC236}">
                <a16:creationId xmlns:a16="http://schemas.microsoft.com/office/drawing/2014/main" id="{0D6DF719-6168-4AC1-9FB4-409DA2146A29}"/>
              </a:ext>
            </a:extLst>
          </p:cNvPr>
          <p:cNvSpPr/>
          <p:nvPr/>
        </p:nvSpPr>
        <p:spPr>
          <a:xfrm flipH="1">
            <a:off x="3362357" y="1114697"/>
            <a:ext cx="45719" cy="450135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D5A3DFB3-A4DC-D779-5C44-AD3316BE0E11}"/>
              </a:ext>
            </a:extLst>
          </p:cNvPr>
          <p:cNvSpPr txBox="1"/>
          <p:nvPr/>
        </p:nvSpPr>
        <p:spPr>
          <a:xfrm>
            <a:off x="185058" y="6006511"/>
            <a:ext cx="11238119" cy="1015663"/>
          </a:xfrm>
          <a:prstGeom prst="rect">
            <a:avLst/>
          </a:prstGeom>
          <a:noFill/>
        </p:spPr>
        <p:txBody>
          <a:bodyPr wrap="square">
            <a:spAutoFit/>
          </a:bodyPr>
          <a:lstStyle/>
          <a:p>
            <a:r>
              <a:rPr lang="en-CA" sz="1000" b="0" i="0" dirty="0">
                <a:effectLst/>
              </a:rPr>
              <a:t>Greenpeace International. (2021). Destruction: Certified. Greenpeace. </a:t>
            </a:r>
            <a:r>
              <a:rPr lang="en-CA" sz="1000" b="0" i="0" u="none" strike="noStrike" dirty="0">
                <a:effectLst/>
                <a:hlinkClick r:id="rId4">
                  <a:extLst>
                    <a:ext uri="{A12FA001-AC4F-418D-AE19-62706E023703}">
                      <ahyp:hlinkClr xmlns:ahyp="http://schemas.microsoft.com/office/drawing/2018/hyperlinkcolor" val="tx"/>
                    </a:ext>
                  </a:extLst>
                </a:hlinkClick>
              </a:rPr>
              <a:t>https://www.greenpeace.org/static/planet4-international-stateless/2021/04/b1e486be-greenpeace-international-report-destruction-certified_finaloptimised.pdf</a:t>
            </a:r>
            <a:endParaRPr lang="en-CA" sz="1000" dirty="0"/>
          </a:p>
          <a:p>
            <a:endParaRPr lang="en-CA" sz="1000" dirty="0"/>
          </a:p>
          <a:p>
            <a:r>
              <a:rPr lang="en-CA" sz="1000" dirty="0"/>
              <a:t>Image Credit: </a:t>
            </a:r>
            <a:r>
              <a:rPr lang="en-US" sz="1000" dirty="0"/>
              <a:t>Forest Products Association of Canada. (2019). </a:t>
            </a:r>
            <a:r>
              <a:rPr lang="en-US" sz="1000" i="1" dirty="0"/>
              <a:t>Canadian Certification in the Global Context</a:t>
            </a:r>
            <a:r>
              <a:rPr lang="en-US" sz="1000" dirty="0"/>
              <a:t>. </a:t>
            </a:r>
            <a:r>
              <a:rPr lang="en-US" sz="1000" dirty="0">
                <a:hlinkClick r:id="rId5">
                  <a:extLst>
                    <a:ext uri="{A12FA001-AC4F-418D-AE19-62706E023703}">
                      <ahyp:hlinkClr xmlns:ahyp="http://schemas.microsoft.com/office/drawing/2018/hyperlinkcolor" val="tx"/>
                    </a:ext>
                  </a:extLst>
                </a:hlinkClick>
              </a:rPr>
              <a:t>https://certificationcanada.org/wp-content/uploads/2020/02/CertificationGlobalContext2019.pdf</a:t>
            </a:r>
            <a:r>
              <a:rPr lang="en-US" sz="1000" dirty="0"/>
              <a:t> </a:t>
            </a:r>
          </a:p>
          <a:p>
            <a:endParaRPr lang="en-US" sz="1000" dirty="0"/>
          </a:p>
          <a:p>
            <a:endParaRPr lang="en-CA" sz="1000" dirty="0"/>
          </a:p>
        </p:txBody>
      </p:sp>
      <p:grpSp>
        <p:nvGrpSpPr>
          <p:cNvPr id="15" name="Group 14">
            <a:extLst>
              <a:ext uri="{FF2B5EF4-FFF2-40B4-BE49-F238E27FC236}">
                <a16:creationId xmlns:a16="http://schemas.microsoft.com/office/drawing/2014/main" id="{4757F76B-D3B9-9AD7-2530-9BCA4C4391FF}"/>
              </a:ext>
            </a:extLst>
          </p:cNvPr>
          <p:cNvGrpSpPr/>
          <p:nvPr/>
        </p:nvGrpSpPr>
        <p:grpSpPr>
          <a:xfrm>
            <a:off x="9167855" y="91115"/>
            <a:ext cx="2926500" cy="928758"/>
            <a:chOff x="9167855" y="91115"/>
            <a:chExt cx="2926500" cy="928758"/>
          </a:xfrm>
        </p:grpSpPr>
        <p:sp>
          <p:nvSpPr>
            <p:cNvPr id="16" name="Rectangle: Rounded Corners 15">
              <a:extLst>
                <a:ext uri="{FF2B5EF4-FFF2-40B4-BE49-F238E27FC236}">
                  <a16:creationId xmlns:a16="http://schemas.microsoft.com/office/drawing/2014/main" id="{999D0850-077A-FD75-D4C3-48DE4B1D1111}"/>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86CC0BF5-F45C-C539-F900-5A9839EFAFE3}"/>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2" name="Picture 21" descr="Shape&#10;&#10;Description automatically generated">
              <a:extLst>
                <a:ext uri="{FF2B5EF4-FFF2-40B4-BE49-F238E27FC236}">
                  <a16:creationId xmlns:a16="http://schemas.microsoft.com/office/drawing/2014/main" id="{BCCB4970-63FC-EF9C-10A9-F7C7CD4FC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C7C97863-D069-06D9-D934-4B15772D7A6A}"/>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18</a:t>
            </a:fld>
            <a:endParaRPr lang="en-CA"/>
          </a:p>
        </p:txBody>
      </p:sp>
    </p:spTree>
    <p:extLst>
      <p:ext uri="{BB962C8B-B14F-4D97-AF65-F5344CB8AC3E}">
        <p14:creationId xmlns:p14="http://schemas.microsoft.com/office/powerpoint/2010/main" val="429146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B1277F-6735-4E21-94B8-D4642640A069}"/>
              </a:ext>
            </a:extLst>
          </p:cNvPr>
          <p:cNvSpPr>
            <a:spLocks noGrp="1"/>
          </p:cNvSpPr>
          <p:nvPr>
            <p:ph idx="1"/>
          </p:nvPr>
        </p:nvSpPr>
        <p:spPr>
          <a:xfrm>
            <a:off x="319596" y="1045082"/>
            <a:ext cx="3654527" cy="3339349"/>
          </a:xfrm>
        </p:spPr>
        <p:txBody>
          <a:bodyPr>
            <a:normAutofit/>
          </a:bodyPr>
          <a:lstStyle/>
          <a:p>
            <a:pPr marL="0" indent="0">
              <a:lnSpc>
                <a:spcPct val="110000"/>
              </a:lnSpc>
              <a:buNone/>
            </a:pPr>
            <a:r>
              <a:rPr lang="en-US" sz="1600" dirty="0"/>
              <a:t>The 2 largest forest certification systems in Canada are: </a:t>
            </a:r>
          </a:p>
          <a:p>
            <a:pPr>
              <a:lnSpc>
                <a:spcPct val="110000"/>
              </a:lnSpc>
            </a:pPr>
            <a:r>
              <a:rPr lang="en-US" sz="1600" b="1" dirty="0">
                <a:solidFill>
                  <a:srgbClr val="844284"/>
                </a:solidFill>
              </a:rPr>
              <a:t>Forest Stewardship Council (FSC)</a:t>
            </a:r>
          </a:p>
          <a:p>
            <a:pPr marL="360000" lvl="2" indent="0">
              <a:lnSpc>
                <a:spcPct val="110000"/>
              </a:lnSpc>
            </a:pPr>
            <a:r>
              <a:rPr lang="en-US" sz="1600" dirty="0"/>
              <a:t>  Supported by environmental organizations</a:t>
            </a:r>
          </a:p>
          <a:p>
            <a:pPr>
              <a:lnSpc>
                <a:spcPct val="110000"/>
              </a:lnSpc>
            </a:pPr>
            <a:r>
              <a:rPr lang="en-US" sz="1600" b="1" dirty="0">
                <a:solidFill>
                  <a:srgbClr val="F7932D"/>
                </a:solidFill>
              </a:rPr>
              <a:t>Sustainable Forestry Initiative (SFI)</a:t>
            </a:r>
          </a:p>
          <a:p>
            <a:pPr marL="360000" lvl="2" indent="0">
              <a:lnSpc>
                <a:spcPct val="110000"/>
              </a:lnSpc>
            </a:pPr>
            <a:r>
              <a:rPr lang="en-US" sz="1600" dirty="0"/>
              <a:t>  Developed by the forest industry</a:t>
            </a:r>
          </a:p>
          <a:p>
            <a:pPr marL="0" indent="0">
              <a:lnSpc>
                <a:spcPct val="110000"/>
              </a:lnSpc>
              <a:buNone/>
            </a:pPr>
            <a:r>
              <a:rPr lang="en-US" sz="1600" dirty="0"/>
              <a:t>The Woodworkers Alliance for Rainforest Protection developed the idea of forest certification in the early 1990s. </a:t>
            </a:r>
          </a:p>
        </p:txBody>
      </p:sp>
      <p:sp>
        <p:nvSpPr>
          <p:cNvPr id="5" name="Title 1">
            <a:extLst>
              <a:ext uri="{FF2B5EF4-FFF2-40B4-BE49-F238E27FC236}">
                <a16:creationId xmlns:a16="http://schemas.microsoft.com/office/drawing/2014/main" id="{65531AA1-0328-4275-8F64-7B615ECAC0C0}"/>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Canada’s Certification Systems</a:t>
            </a:r>
            <a:endParaRPr lang="en-CA" sz="2800" b="1" i="1" dirty="0"/>
          </a:p>
        </p:txBody>
      </p:sp>
      <p:pic>
        <p:nvPicPr>
          <p:cNvPr id="24" name="Picture 23">
            <a:extLst>
              <a:ext uri="{FF2B5EF4-FFF2-40B4-BE49-F238E27FC236}">
                <a16:creationId xmlns:a16="http://schemas.microsoft.com/office/drawing/2014/main" id="{9973D81D-B266-4CAE-AA45-D06F98326891}"/>
              </a:ext>
            </a:extLst>
          </p:cNvPr>
          <p:cNvPicPr>
            <a:picLocks noChangeAspect="1"/>
          </p:cNvPicPr>
          <p:nvPr/>
        </p:nvPicPr>
        <p:blipFill rotWithShape="1">
          <a:blip r:embed="rId3">
            <a:extLst>
              <a:ext uri="{28A0092B-C50C-407E-A947-70E740481C1C}">
                <a14:useLocalDpi xmlns:a14="http://schemas.microsoft.com/office/drawing/2010/main" val="0"/>
              </a:ext>
            </a:extLst>
          </a:blip>
          <a:srcRect l="26885" t="30406" r="11792" b="35486"/>
          <a:stretch/>
        </p:blipFill>
        <p:spPr>
          <a:xfrm>
            <a:off x="8034327" y="1368597"/>
            <a:ext cx="3446297" cy="3648805"/>
          </a:xfrm>
          <a:prstGeom prst="rect">
            <a:avLst/>
          </a:prstGeom>
        </p:spPr>
      </p:pic>
      <p:sp>
        <p:nvSpPr>
          <p:cNvPr id="25" name="TextBox 24">
            <a:extLst>
              <a:ext uri="{FF2B5EF4-FFF2-40B4-BE49-F238E27FC236}">
                <a16:creationId xmlns:a16="http://schemas.microsoft.com/office/drawing/2014/main" id="{F496C72D-40BE-45B9-894C-300ED844212E}"/>
              </a:ext>
            </a:extLst>
          </p:cNvPr>
          <p:cNvSpPr txBox="1"/>
          <p:nvPr/>
        </p:nvSpPr>
        <p:spPr>
          <a:xfrm>
            <a:off x="11070116" y="4474935"/>
            <a:ext cx="1061062" cy="923330"/>
          </a:xfrm>
          <a:prstGeom prst="rect">
            <a:avLst/>
          </a:prstGeom>
          <a:noFill/>
        </p:spPr>
        <p:txBody>
          <a:bodyPr wrap="square">
            <a:spAutoFit/>
          </a:bodyPr>
          <a:lstStyle/>
          <a:p>
            <a:r>
              <a:rPr lang="en-US" sz="1800" i="1" dirty="0">
                <a:solidFill>
                  <a:srgbClr val="F7942E"/>
                </a:solidFill>
              </a:rPr>
              <a:t>66% SFI Certified</a:t>
            </a:r>
          </a:p>
          <a:p>
            <a:r>
              <a:rPr lang="en-US" i="1" dirty="0">
                <a:solidFill>
                  <a:srgbClr val="F7942E"/>
                </a:solidFill>
              </a:rPr>
              <a:t>(121)</a:t>
            </a:r>
            <a:endParaRPr lang="en-CA" dirty="0"/>
          </a:p>
        </p:txBody>
      </p:sp>
      <p:sp>
        <p:nvSpPr>
          <p:cNvPr id="26" name="TextBox 25">
            <a:extLst>
              <a:ext uri="{FF2B5EF4-FFF2-40B4-BE49-F238E27FC236}">
                <a16:creationId xmlns:a16="http://schemas.microsoft.com/office/drawing/2014/main" id="{6A5892BB-0ACE-4268-9911-DCB06367ED9E}"/>
              </a:ext>
            </a:extLst>
          </p:cNvPr>
          <p:cNvSpPr txBox="1"/>
          <p:nvPr/>
        </p:nvSpPr>
        <p:spPr>
          <a:xfrm>
            <a:off x="10941782" y="1149019"/>
            <a:ext cx="1136920" cy="923330"/>
          </a:xfrm>
          <a:prstGeom prst="rect">
            <a:avLst/>
          </a:prstGeom>
          <a:noFill/>
        </p:spPr>
        <p:txBody>
          <a:bodyPr wrap="square">
            <a:spAutoFit/>
          </a:bodyPr>
          <a:lstStyle/>
          <a:p>
            <a:r>
              <a:rPr lang="en-US" sz="1800" i="1" dirty="0">
                <a:solidFill>
                  <a:srgbClr val="844385"/>
                </a:solidFill>
              </a:rPr>
              <a:t>26% FSC Certified</a:t>
            </a:r>
          </a:p>
          <a:p>
            <a:r>
              <a:rPr lang="en-US" i="1" dirty="0">
                <a:solidFill>
                  <a:srgbClr val="844385"/>
                </a:solidFill>
              </a:rPr>
              <a:t>(48)</a:t>
            </a:r>
            <a:endParaRPr lang="en-CA" dirty="0">
              <a:solidFill>
                <a:srgbClr val="844385"/>
              </a:solidFill>
            </a:endParaRPr>
          </a:p>
        </p:txBody>
      </p:sp>
      <p:pic>
        <p:nvPicPr>
          <p:cNvPr id="27" name="Graphic 26">
            <a:extLst>
              <a:ext uri="{FF2B5EF4-FFF2-40B4-BE49-F238E27FC236}">
                <a16:creationId xmlns:a16="http://schemas.microsoft.com/office/drawing/2014/main" id="{A56A5B26-8565-46F9-9A0A-DB799A3A4C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34939" y="4589726"/>
            <a:ext cx="252431" cy="452409"/>
          </a:xfrm>
          <a:prstGeom prst="rect">
            <a:avLst/>
          </a:prstGeom>
        </p:spPr>
      </p:pic>
      <p:pic>
        <p:nvPicPr>
          <p:cNvPr id="28" name="Graphic 27">
            <a:extLst>
              <a:ext uri="{FF2B5EF4-FFF2-40B4-BE49-F238E27FC236}">
                <a16:creationId xmlns:a16="http://schemas.microsoft.com/office/drawing/2014/main" id="{D0A7E095-D1AE-490A-8CEA-6EFDAC5F8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8756" y="1224288"/>
            <a:ext cx="353025" cy="430048"/>
          </a:xfrm>
          <a:prstGeom prst="rect">
            <a:avLst/>
          </a:prstGeom>
        </p:spPr>
      </p:pic>
      <p:pic>
        <p:nvPicPr>
          <p:cNvPr id="29" name="Picture 28">
            <a:extLst>
              <a:ext uri="{FF2B5EF4-FFF2-40B4-BE49-F238E27FC236}">
                <a16:creationId xmlns:a16="http://schemas.microsoft.com/office/drawing/2014/main" id="{87E0DFFC-4C3C-4027-B5EE-48037AD52967}"/>
              </a:ext>
            </a:extLst>
          </p:cNvPr>
          <p:cNvPicPr>
            <a:picLocks noChangeAspect="1"/>
          </p:cNvPicPr>
          <p:nvPr/>
        </p:nvPicPr>
        <p:blipFill rotWithShape="1">
          <a:blip r:embed="rId3">
            <a:extLst>
              <a:ext uri="{28A0092B-C50C-407E-A947-70E740481C1C}">
                <a14:useLocalDpi xmlns:a14="http://schemas.microsoft.com/office/drawing/2010/main" val="0"/>
              </a:ext>
            </a:extLst>
          </a:blip>
          <a:srcRect l="23268" t="65688" r="8991" b="30406"/>
          <a:stretch/>
        </p:blipFill>
        <p:spPr>
          <a:xfrm>
            <a:off x="8623504" y="5223105"/>
            <a:ext cx="2267941" cy="248930"/>
          </a:xfrm>
          <a:prstGeom prst="rect">
            <a:avLst/>
          </a:prstGeom>
        </p:spPr>
      </p:pic>
      <p:sp>
        <p:nvSpPr>
          <p:cNvPr id="12" name="Rectangle 11">
            <a:extLst>
              <a:ext uri="{FF2B5EF4-FFF2-40B4-BE49-F238E27FC236}">
                <a16:creationId xmlns:a16="http://schemas.microsoft.com/office/drawing/2014/main" id="{E28FB80B-649B-4A76-86EC-2BE461D9F3C0}"/>
              </a:ext>
            </a:extLst>
          </p:cNvPr>
          <p:cNvSpPr/>
          <p:nvPr/>
        </p:nvSpPr>
        <p:spPr>
          <a:xfrm rot="5400000" flipV="1">
            <a:off x="-3347901" y="3325041"/>
            <a:ext cx="6858000" cy="207917"/>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graphicFrame>
        <p:nvGraphicFramePr>
          <p:cNvPr id="6" name="Chart 5">
            <a:extLst>
              <a:ext uri="{FF2B5EF4-FFF2-40B4-BE49-F238E27FC236}">
                <a16:creationId xmlns:a16="http://schemas.microsoft.com/office/drawing/2014/main" id="{D13922D3-E186-C6AD-0CC4-9F3AFBADE17E}"/>
              </a:ext>
            </a:extLst>
          </p:cNvPr>
          <p:cNvGraphicFramePr/>
          <p:nvPr>
            <p:extLst>
              <p:ext uri="{D42A27DB-BD31-4B8C-83A1-F6EECF244321}">
                <p14:modId xmlns:p14="http://schemas.microsoft.com/office/powerpoint/2010/main" val="3367491052"/>
              </p:ext>
            </p:extLst>
          </p:nvPr>
        </p:nvGraphicFramePr>
        <p:xfrm>
          <a:off x="3281470" y="1384298"/>
          <a:ext cx="5403293" cy="3602195"/>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a:extLst>
              <a:ext uri="{FF2B5EF4-FFF2-40B4-BE49-F238E27FC236}">
                <a16:creationId xmlns:a16="http://schemas.microsoft.com/office/drawing/2014/main" id="{BB8FA368-DDF0-B5AD-BB49-887ECC374698}"/>
              </a:ext>
            </a:extLst>
          </p:cNvPr>
          <p:cNvSpPr txBox="1"/>
          <p:nvPr/>
        </p:nvSpPr>
        <p:spPr>
          <a:xfrm>
            <a:off x="7145430" y="1149019"/>
            <a:ext cx="1136920" cy="923330"/>
          </a:xfrm>
          <a:prstGeom prst="rect">
            <a:avLst/>
          </a:prstGeom>
          <a:noFill/>
        </p:spPr>
        <p:txBody>
          <a:bodyPr wrap="square">
            <a:spAutoFit/>
          </a:bodyPr>
          <a:lstStyle/>
          <a:p>
            <a:r>
              <a:rPr lang="en-US" sz="1800" i="1" dirty="0">
                <a:solidFill>
                  <a:srgbClr val="844385"/>
                </a:solidFill>
              </a:rPr>
              <a:t>48% FSC Certified</a:t>
            </a:r>
          </a:p>
          <a:p>
            <a:r>
              <a:rPr lang="en-US" i="1" dirty="0">
                <a:solidFill>
                  <a:srgbClr val="844385"/>
                </a:solidFill>
              </a:rPr>
              <a:t>(220)</a:t>
            </a:r>
            <a:endParaRPr lang="en-CA" dirty="0">
              <a:solidFill>
                <a:srgbClr val="844385"/>
              </a:solidFill>
            </a:endParaRPr>
          </a:p>
        </p:txBody>
      </p:sp>
      <p:pic>
        <p:nvPicPr>
          <p:cNvPr id="17" name="Graphic 16">
            <a:extLst>
              <a:ext uri="{FF2B5EF4-FFF2-40B4-BE49-F238E27FC236}">
                <a16:creationId xmlns:a16="http://schemas.microsoft.com/office/drawing/2014/main" id="{1080B6D7-695F-843E-107E-1BD7810EF0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64061" y="1224288"/>
            <a:ext cx="353025" cy="430048"/>
          </a:xfrm>
          <a:prstGeom prst="rect">
            <a:avLst/>
          </a:prstGeom>
        </p:spPr>
      </p:pic>
      <p:sp>
        <p:nvSpPr>
          <p:cNvPr id="18" name="TextBox 17">
            <a:extLst>
              <a:ext uri="{FF2B5EF4-FFF2-40B4-BE49-F238E27FC236}">
                <a16:creationId xmlns:a16="http://schemas.microsoft.com/office/drawing/2014/main" id="{BFD27299-9915-A09E-446F-5D20344E86CF}"/>
              </a:ext>
            </a:extLst>
          </p:cNvPr>
          <p:cNvSpPr txBox="1"/>
          <p:nvPr/>
        </p:nvSpPr>
        <p:spPr>
          <a:xfrm>
            <a:off x="3986875" y="4474935"/>
            <a:ext cx="1061062" cy="923330"/>
          </a:xfrm>
          <a:prstGeom prst="rect">
            <a:avLst/>
          </a:prstGeom>
          <a:noFill/>
        </p:spPr>
        <p:txBody>
          <a:bodyPr wrap="square">
            <a:spAutoFit/>
          </a:bodyPr>
          <a:lstStyle/>
          <a:p>
            <a:r>
              <a:rPr lang="en-US" i="1" dirty="0">
                <a:solidFill>
                  <a:srgbClr val="F7942E"/>
                </a:solidFill>
              </a:rPr>
              <a:t>33</a:t>
            </a:r>
            <a:r>
              <a:rPr lang="en-US" sz="1800" i="1" dirty="0">
                <a:solidFill>
                  <a:srgbClr val="F7942E"/>
                </a:solidFill>
              </a:rPr>
              <a:t>% SFI Certified</a:t>
            </a:r>
          </a:p>
          <a:p>
            <a:r>
              <a:rPr lang="en-US" i="1" dirty="0">
                <a:solidFill>
                  <a:srgbClr val="F7942E"/>
                </a:solidFill>
              </a:rPr>
              <a:t>(150)</a:t>
            </a:r>
            <a:endParaRPr lang="en-CA" dirty="0"/>
          </a:p>
        </p:txBody>
      </p:sp>
      <p:pic>
        <p:nvPicPr>
          <p:cNvPr id="19" name="Graphic 18">
            <a:extLst>
              <a:ext uri="{FF2B5EF4-FFF2-40B4-BE49-F238E27FC236}">
                <a16:creationId xmlns:a16="http://schemas.microsoft.com/office/drawing/2014/main" id="{5614DC19-514D-479D-6DBA-3EB62EF41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1698" y="4589726"/>
            <a:ext cx="252431" cy="452409"/>
          </a:xfrm>
          <a:prstGeom prst="rect">
            <a:avLst/>
          </a:prstGeom>
        </p:spPr>
      </p:pic>
      <p:pic>
        <p:nvPicPr>
          <p:cNvPr id="20" name="Picture 19">
            <a:extLst>
              <a:ext uri="{FF2B5EF4-FFF2-40B4-BE49-F238E27FC236}">
                <a16:creationId xmlns:a16="http://schemas.microsoft.com/office/drawing/2014/main" id="{54A1C9D8-18B7-F2E7-5174-316B1C99EA08}"/>
              </a:ext>
            </a:extLst>
          </p:cNvPr>
          <p:cNvPicPr>
            <a:picLocks noChangeAspect="1"/>
          </p:cNvPicPr>
          <p:nvPr/>
        </p:nvPicPr>
        <p:blipFill rotWithShape="1">
          <a:blip r:embed="rId3">
            <a:extLst>
              <a:ext uri="{28A0092B-C50C-407E-A947-70E740481C1C}">
                <a14:useLocalDpi xmlns:a14="http://schemas.microsoft.com/office/drawing/2010/main" val="0"/>
              </a:ext>
            </a:extLst>
          </a:blip>
          <a:srcRect l="23268" t="65688" r="8991" b="30406"/>
          <a:stretch/>
        </p:blipFill>
        <p:spPr>
          <a:xfrm>
            <a:off x="4849145" y="5223105"/>
            <a:ext cx="2267941" cy="248930"/>
          </a:xfrm>
          <a:prstGeom prst="rect">
            <a:avLst/>
          </a:prstGeom>
        </p:spPr>
      </p:pic>
      <p:sp>
        <p:nvSpPr>
          <p:cNvPr id="22" name="TextBox 21">
            <a:extLst>
              <a:ext uri="{FF2B5EF4-FFF2-40B4-BE49-F238E27FC236}">
                <a16:creationId xmlns:a16="http://schemas.microsoft.com/office/drawing/2014/main" id="{F3CC488F-4A6A-10F6-4E08-25897391C294}"/>
              </a:ext>
            </a:extLst>
          </p:cNvPr>
          <p:cNvSpPr txBox="1"/>
          <p:nvPr/>
        </p:nvSpPr>
        <p:spPr>
          <a:xfrm>
            <a:off x="4639612" y="5708647"/>
            <a:ext cx="2687005" cy="584775"/>
          </a:xfrm>
          <a:prstGeom prst="rect">
            <a:avLst/>
          </a:prstGeom>
          <a:noFill/>
        </p:spPr>
        <p:txBody>
          <a:bodyPr wrap="square">
            <a:spAutoFit/>
          </a:bodyPr>
          <a:lstStyle/>
          <a:p>
            <a:pPr algn="ctr"/>
            <a:r>
              <a:rPr lang="en-US" sz="1600" dirty="0"/>
              <a:t>Global Forest Certification (millions of ha)</a:t>
            </a:r>
            <a:endParaRPr lang="en-CA" sz="1600" dirty="0"/>
          </a:p>
        </p:txBody>
      </p:sp>
      <p:sp>
        <p:nvSpPr>
          <p:cNvPr id="23" name="TextBox 22">
            <a:extLst>
              <a:ext uri="{FF2B5EF4-FFF2-40B4-BE49-F238E27FC236}">
                <a16:creationId xmlns:a16="http://schemas.microsoft.com/office/drawing/2014/main" id="{200A3CB6-B464-AA0C-2381-9C6BD5507A88}"/>
              </a:ext>
            </a:extLst>
          </p:cNvPr>
          <p:cNvSpPr txBox="1"/>
          <p:nvPr/>
        </p:nvSpPr>
        <p:spPr>
          <a:xfrm>
            <a:off x="8413971" y="5708647"/>
            <a:ext cx="2687005" cy="584775"/>
          </a:xfrm>
          <a:prstGeom prst="rect">
            <a:avLst/>
          </a:prstGeom>
          <a:noFill/>
        </p:spPr>
        <p:txBody>
          <a:bodyPr wrap="square">
            <a:spAutoFit/>
          </a:bodyPr>
          <a:lstStyle/>
          <a:p>
            <a:pPr algn="ctr"/>
            <a:r>
              <a:rPr lang="en-US" sz="1600" dirty="0"/>
              <a:t>Canadian Forest Certification (millions of ha)</a:t>
            </a:r>
            <a:endParaRPr lang="en-CA" sz="1600" dirty="0"/>
          </a:p>
        </p:txBody>
      </p:sp>
      <p:sp>
        <p:nvSpPr>
          <p:cNvPr id="30" name="TextBox 29">
            <a:extLst>
              <a:ext uri="{FF2B5EF4-FFF2-40B4-BE49-F238E27FC236}">
                <a16:creationId xmlns:a16="http://schemas.microsoft.com/office/drawing/2014/main" id="{37BD9839-4666-EF73-8227-0C036A49F0F9}"/>
              </a:ext>
            </a:extLst>
          </p:cNvPr>
          <p:cNvSpPr txBox="1"/>
          <p:nvPr/>
        </p:nvSpPr>
        <p:spPr>
          <a:xfrm>
            <a:off x="185057" y="6611779"/>
            <a:ext cx="7849269" cy="246221"/>
          </a:xfrm>
          <a:prstGeom prst="rect">
            <a:avLst/>
          </a:prstGeom>
          <a:noFill/>
        </p:spPr>
        <p:txBody>
          <a:bodyPr wrap="square">
            <a:spAutoFit/>
          </a:bodyPr>
          <a:lstStyle/>
          <a:p>
            <a:r>
              <a:rPr lang="en-CA" sz="1000" dirty="0"/>
              <a:t>Data Source: Certification Canada, 2021. 2020 Year-end Statistics. </a:t>
            </a:r>
            <a:r>
              <a:rPr lang="en-CA" sz="1000" dirty="0">
                <a:hlinkClick r:id="rId9">
                  <a:extLst>
                    <a:ext uri="{A12FA001-AC4F-418D-AE19-62706E023703}">
                      <ahyp:hlinkClr xmlns:ahyp="http://schemas.microsoft.com/office/drawing/2018/hyperlinkcolor" val="tx"/>
                    </a:ext>
                  </a:extLst>
                </a:hlinkClick>
              </a:rPr>
              <a:t>https://certificationcanada.org/en/statistics/canadian-statistics/</a:t>
            </a:r>
            <a:r>
              <a:rPr lang="en-CA" sz="1000" dirty="0"/>
              <a:t>  </a:t>
            </a:r>
          </a:p>
        </p:txBody>
      </p:sp>
      <p:sp>
        <p:nvSpPr>
          <p:cNvPr id="21" name="TextBox 20">
            <a:extLst>
              <a:ext uri="{FF2B5EF4-FFF2-40B4-BE49-F238E27FC236}">
                <a16:creationId xmlns:a16="http://schemas.microsoft.com/office/drawing/2014/main" id="{14A51D88-CAFD-A51E-B6DD-E6D0A717CCCC}"/>
              </a:ext>
            </a:extLst>
          </p:cNvPr>
          <p:cNvSpPr txBox="1"/>
          <p:nvPr/>
        </p:nvSpPr>
        <p:spPr>
          <a:xfrm>
            <a:off x="8880428" y="931455"/>
            <a:ext cx="1061062" cy="646331"/>
          </a:xfrm>
          <a:prstGeom prst="rect">
            <a:avLst/>
          </a:prstGeom>
          <a:noFill/>
        </p:spPr>
        <p:txBody>
          <a:bodyPr wrap="square">
            <a:spAutoFit/>
          </a:bodyPr>
          <a:lstStyle/>
          <a:p>
            <a:r>
              <a:rPr lang="en-US" sz="1800" i="1" dirty="0">
                <a:solidFill>
                  <a:srgbClr val="D2D2D2"/>
                </a:solidFill>
              </a:rPr>
              <a:t>8% Other</a:t>
            </a:r>
          </a:p>
          <a:p>
            <a:r>
              <a:rPr lang="en-US" i="1" dirty="0">
                <a:solidFill>
                  <a:srgbClr val="D2D2D2"/>
                </a:solidFill>
              </a:rPr>
              <a:t>(13)</a:t>
            </a:r>
            <a:endParaRPr lang="en-CA" dirty="0">
              <a:solidFill>
                <a:srgbClr val="D2D2D2"/>
              </a:solidFill>
            </a:endParaRPr>
          </a:p>
        </p:txBody>
      </p:sp>
      <p:sp>
        <p:nvSpPr>
          <p:cNvPr id="31" name="TextBox 30">
            <a:extLst>
              <a:ext uri="{FF2B5EF4-FFF2-40B4-BE49-F238E27FC236}">
                <a16:creationId xmlns:a16="http://schemas.microsoft.com/office/drawing/2014/main" id="{BE0A5067-3CE4-6336-4CD0-68B5B07D0243}"/>
              </a:ext>
            </a:extLst>
          </p:cNvPr>
          <p:cNvSpPr txBox="1"/>
          <p:nvPr/>
        </p:nvSpPr>
        <p:spPr>
          <a:xfrm>
            <a:off x="4181069" y="1217729"/>
            <a:ext cx="1321114" cy="646331"/>
          </a:xfrm>
          <a:prstGeom prst="rect">
            <a:avLst/>
          </a:prstGeom>
          <a:noFill/>
        </p:spPr>
        <p:txBody>
          <a:bodyPr wrap="square">
            <a:spAutoFit/>
          </a:bodyPr>
          <a:lstStyle/>
          <a:p>
            <a:r>
              <a:rPr lang="en-US" sz="1800" i="1" dirty="0">
                <a:solidFill>
                  <a:srgbClr val="D2D2D2"/>
                </a:solidFill>
              </a:rPr>
              <a:t>19% Other (86)</a:t>
            </a:r>
            <a:endParaRPr lang="en-CA" dirty="0">
              <a:solidFill>
                <a:srgbClr val="D2D2D2"/>
              </a:solidFill>
            </a:endParaRPr>
          </a:p>
        </p:txBody>
      </p:sp>
      <p:grpSp>
        <p:nvGrpSpPr>
          <p:cNvPr id="33" name="Group 32">
            <a:extLst>
              <a:ext uri="{FF2B5EF4-FFF2-40B4-BE49-F238E27FC236}">
                <a16:creationId xmlns:a16="http://schemas.microsoft.com/office/drawing/2014/main" id="{2B3CE0CB-9C6C-53D1-B96D-199AF7B817A5}"/>
              </a:ext>
            </a:extLst>
          </p:cNvPr>
          <p:cNvGrpSpPr/>
          <p:nvPr/>
        </p:nvGrpSpPr>
        <p:grpSpPr>
          <a:xfrm>
            <a:off x="9167855" y="91115"/>
            <a:ext cx="2926500" cy="928758"/>
            <a:chOff x="9167855" y="91115"/>
            <a:chExt cx="2926500" cy="928758"/>
          </a:xfrm>
        </p:grpSpPr>
        <p:sp>
          <p:nvSpPr>
            <p:cNvPr id="34" name="Rectangle: Rounded Corners 33">
              <a:extLst>
                <a:ext uri="{FF2B5EF4-FFF2-40B4-BE49-F238E27FC236}">
                  <a16:creationId xmlns:a16="http://schemas.microsoft.com/office/drawing/2014/main" id="{8E6B7A28-C013-B594-7725-DC2CB1FA93C1}"/>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39E621D2-D81C-6583-4FFF-BF2B003A6C40}"/>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36" name="Picture 35" descr="Shape&#10;&#10;Description automatically generated">
              <a:extLst>
                <a:ext uri="{FF2B5EF4-FFF2-40B4-BE49-F238E27FC236}">
                  <a16:creationId xmlns:a16="http://schemas.microsoft.com/office/drawing/2014/main" id="{D4A1F02B-7E6A-BE8F-9BF6-8A84B7EB16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65A76691-476E-7346-0D37-4703EE61F940}"/>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19</a:t>
            </a:fld>
            <a:endParaRPr lang="en-CA"/>
          </a:p>
        </p:txBody>
      </p:sp>
    </p:spTree>
    <p:extLst>
      <p:ext uri="{BB962C8B-B14F-4D97-AF65-F5344CB8AC3E}">
        <p14:creationId xmlns:p14="http://schemas.microsoft.com/office/powerpoint/2010/main" val="220904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B33EAC-EE04-6D0A-7D3F-973A646D9C72}"/>
              </a:ext>
            </a:extLst>
          </p:cNvPr>
          <p:cNvSpPr/>
          <p:nvPr/>
        </p:nvSpPr>
        <p:spPr>
          <a:xfrm>
            <a:off x="9067800" y="5745600"/>
            <a:ext cx="2710542"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29859417-ECB4-C523-6247-AD0C271EA147}"/>
              </a:ext>
            </a:extLst>
          </p:cNvPr>
          <p:cNvSpPr/>
          <p:nvPr/>
        </p:nvSpPr>
        <p:spPr>
          <a:xfrm>
            <a:off x="903479" y="1183189"/>
            <a:ext cx="2064583" cy="479270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F7A6618B-393C-4883-BDBA-2F1755EBD98B}"/>
              </a:ext>
            </a:extLst>
          </p:cNvPr>
          <p:cNvSpPr>
            <a:spLocks noGrp="1"/>
          </p:cNvSpPr>
          <p:nvPr>
            <p:ph type="title"/>
          </p:nvPr>
        </p:nvSpPr>
        <p:spPr>
          <a:xfrm>
            <a:off x="319596" y="337352"/>
            <a:ext cx="5696712" cy="603681"/>
          </a:xfrm>
        </p:spPr>
        <p:txBody>
          <a:bodyPr anchor="t">
            <a:normAutofit/>
          </a:bodyPr>
          <a:lstStyle/>
          <a:p>
            <a:r>
              <a:rPr lang="en-CA" sz="2800" b="1" i="1" dirty="0"/>
              <a:t>Canada: A Forest Country</a:t>
            </a:r>
          </a:p>
        </p:txBody>
      </p:sp>
      <p:pic>
        <p:nvPicPr>
          <p:cNvPr id="5" name="Picture 4">
            <a:extLst>
              <a:ext uri="{FF2B5EF4-FFF2-40B4-BE49-F238E27FC236}">
                <a16:creationId xmlns:a16="http://schemas.microsoft.com/office/drawing/2014/main" id="{F246FAC9-8044-4601-9B7A-D26432CE4D1F}"/>
              </a:ext>
            </a:extLst>
          </p:cNvPr>
          <p:cNvPicPr>
            <a:picLocks noChangeAspect="1"/>
          </p:cNvPicPr>
          <p:nvPr/>
        </p:nvPicPr>
        <p:blipFill rotWithShape="1">
          <a:blip r:embed="rId3"/>
          <a:srcRect t="16633" b="-16633"/>
          <a:stretch/>
        </p:blipFill>
        <p:spPr>
          <a:xfrm>
            <a:off x="4544579" y="1030167"/>
            <a:ext cx="6288130" cy="3175717"/>
          </a:xfrm>
          <a:prstGeom prst="rect">
            <a:avLst/>
          </a:prstGeom>
        </p:spPr>
      </p:pic>
      <p:pic>
        <p:nvPicPr>
          <p:cNvPr id="1026" name="Picture 2">
            <a:extLst>
              <a:ext uri="{FF2B5EF4-FFF2-40B4-BE49-F238E27FC236}">
                <a16:creationId xmlns:a16="http://schemas.microsoft.com/office/drawing/2014/main" id="{C4F44C67-4504-4063-8144-4245B8B17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38"/>
          <a:stretch/>
        </p:blipFill>
        <p:spPr bwMode="auto">
          <a:xfrm>
            <a:off x="4152998" y="4053558"/>
            <a:ext cx="7071292" cy="27559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732527B-5C07-4B05-850F-FAC2A140E6EA}"/>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4F678F4E-FCAC-6C0D-093A-E93A4932478E}"/>
              </a:ext>
            </a:extLst>
          </p:cNvPr>
          <p:cNvSpPr txBox="1"/>
          <p:nvPr/>
        </p:nvSpPr>
        <p:spPr>
          <a:xfrm>
            <a:off x="445886" y="6196902"/>
            <a:ext cx="3793621" cy="553998"/>
          </a:xfrm>
          <a:prstGeom prst="rect">
            <a:avLst/>
          </a:prstGeom>
          <a:noFill/>
        </p:spPr>
        <p:txBody>
          <a:bodyPr wrap="square">
            <a:spAutoFit/>
          </a:bodyPr>
          <a:lstStyle/>
          <a:p>
            <a:pPr rtl="0" fontAlgn="base">
              <a:spcAft>
                <a:spcPts val="1200"/>
              </a:spcAft>
            </a:pPr>
            <a:r>
              <a:rPr lang="en-US" sz="1000" dirty="0">
                <a:latin typeface="+mn-lt"/>
              </a:rPr>
              <a:t>Data Source: </a:t>
            </a:r>
            <a:r>
              <a:rPr lang="es-ES" sz="1000" dirty="0">
                <a:latin typeface="+mn-lt"/>
              </a:rPr>
              <a:t>Natural Resources Canada, 2020. </a:t>
            </a:r>
            <a:r>
              <a:rPr lang="es-ES" sz="1000" i="1" dirty="0">
                <a:latin typeface="+mn-lt"/>
              </a:rPr>
              <a:t>The State of Canada’s Forests: Annual Report 2020, </a:t>
            </a:r>
            <a:r>
              <a:rPr lang="es-ES" sz="1000" i="1" dirty="0"/>
              <a:t>8</a:t>
            </a:r>
            <a:r>
              <a:rPr lang="es-ES" sz="1000" dirty="0">
                <a:latin typeface="+mn-lt"/>
              </a:rPr>
              <a:t>. </a:t>
            </a:r>
            <a:r>
              <a:rPr lang="es-ES" sz="1000" dirty="0">
                <a:latin typeface="+mn-lt"/>
                <a:hlinkClick r:id="rId5">
                  <a:extLst>
                    <a:ext uri="{A12FA001-AC4F-418D-AE19-62706E023703}">
                      <ahyp:hlinkClr xmlns:ahyp="http://schemas.microsoft.com/office/drawing/2018/hyperlinkcolor" val="tx"/>
                    </a:ext>
                  </a:extLst>
                </a:hlinkClick>
              </a:rPr>
              <a:t>https://d1ied5g1xfgpx8.cloudfront.net/pdfs/40219.pdf</a:t>
            </a:r>
            <a:r>
              <a:rPr lang="es-ES" sz="1000" dirty="0">
                <a:latin typeface="+mn-lt"/>
              </a:rPr>
              <a:t> </a:t>
            </a:r>
            <a:endParaRPr lang="en-US" sz="1000" b="0" i="0" u="none" strike="noStrike" dirty="0">
              <a:effectLst/>
              <a:latin typeface="+mn-lt"/>
            </a:endParaRPr>
          </a:p>
        </p:txBody>
      </p:sp>
      <p:sp>
        <p:nvSpPr>
          <p:cNvPr id="11" name="TextBox 10">
            <a:extLst>
              <a:ext uri="{FF2B5EF4-FFF2-40B4-BE49-F238E27FC236}">
                <a16:creationId xmlns:a16="http://schemas.microsoft.com/office/drawing/2014/main" id="{FD89EE53-FEAA-692A-8D26-29A269C5F9E6}"/>
              </a:ext>
            </a:extLst>
          </p:cNvPr>
          <p:cNvSpPr txBox="1"/>
          <p:nvPr/>
        </p:nvSpPr>
        <p:spPr>
          <a:xfrm>
            <a:off x="964000" y="3529754"/>
            <a:ext cx="2081147" cy="2769989"/>
          </a:xfrm>
          <a:prstGeom prst="rect">
            <a:avLst/>
          </a:prstGeom>
          <a:noFill/>
        </p:spPr>
        <p:txBody>
          <a:bodyPr wrap="square">
            <a:spAutoFit/>
          </a:bodyPr>
          <a:lstStyle/>
          <a:p>
            <a:pPr rtl="0" fontAlgn="base">
              <a:spcAft>
                <a:spcPts val="1200"/>
              </a:spcAft>
            </a:pPr>
            <a:r>
              <a:rPr lang="en-US" sz="1400" dirty="0">
                <a:solidFill>
                  <a:srgbClr val="000000"/>
                </a:solidFill>
                <a:latin typeface="+mn-lt"/>
              </a:rPr>
              <a:t>Each PPT slide </a:t>
            </a:r>
            <a:r>
              <a:rPr lang="en-US" sz="1400" dirty="0">
                <a:solidFill>
                  <a:srgbClr val="000000"/>
                </a:solidFill>
              </a:rPr>
              <a:t>i</a:t>
            </a:r>
            <a:r>
              <a:rPr lang="en-US" sz="1400" dirty="0">
                <a:solidFill>
                  <a:srgbClr val="000000"/>
                </a:solidFill>
                <a:latin typeface="+mn-lt"/>
              </a:rPr>
              <a:t>s accompanied by notes and links.</a:t>
            </a:r>
          </a:p>
          <a:p>
            <a:pPr rtl="0" fontAlgn="base">
              <a:spcAft>
                <a:spcPts val="1200"/>
              </a:spcAft>
            </a:pPr>
            <a:r>
              <a:rPr lang="en-US" sz="1400" dirty="0">
                <a:solidFill>
                  <a:srgbClr val="000000"/>
                </a:solidFill>
              </a:rPr>
              <a:t>The L</a:t>
            </a:r>
            <a:r>
              <a:rPr lang="en-US" sz="1400" dirty="0">
                <a:solidFill>
                  <a:srgbClr val="000000"/>
                </a:solidFill>
                <a:latin typeface="+mn-lt"/>
              </a:rPr>
              <a:t>earning </a:t>
            </a:r>
            <a:r>
              <a:rPr lang="en-US" sz="1400" dirty="0">
                <a:solidFill>
                  <a:srgbClr val="000000"/>
                </a:solidFill>
              </a:rPr>
              <a:t>M</a:t>
            </a:r>
            <a:r>
              <a:rPr lang="en-US" sz="1400" dirty="0">
                <a:solidFill>
                  <a:srgbClr val="000000"/>
                </a:solidFill>
                <a:latin typeface="+mn-lt"/>
              </a:rPr>
              <a:t>odule document (PDF) compiles all notes, and links, and includes a </a:t>
            </a:r>
            <a:r>
              <a:rPr lang="en-US" sz="1400" b="1" dirty="0">
                <a:solidFill>
                  <a:srgbClr val="000000"/>
                </a:solidFill>
                <a:latin typeface="+mn-lt"/>
              </a:rPr>
              <a:t>Glossary of Terms</a:t>
            </a:r>
            <a:r>
              <a:rPr lang="en-US" sz="1400" dirty="0">
                <a:solidFill>
                  <a:srgbClr val="000000"/>
                </a:solidFill>
                <a:latin typeface="+mn-lt"/>
              </a:rPr>
              <a:t>, sample questions, and CACB learning objectives.</a:t>
            </a:r>
          </a:p>
          <a:p>
            <a:pPr rtl="0" fontAlgn="base">
              <a:spcAft>
                <a:spcPts val="1200"/>
              </a:spcAft>
            </a:pPr>
            <a:endParaRPr lang="en-US" sz="1400" dirty="0">
              <a:solidFill>
                <a:srgbClr val="000000"/>
              </a:solidFill>
              <a:latin typeface="+mn-lt"/>
            </a:endParaRPr>
          </a:p>
        </p:txBody>
      </p:sp>
      <p:sp>
        <p:nvSpPr>
          <p:cNvPr id="14" name="TextBox 13">
            <a:extLst>
              <a:ext uri="{FF2B5EF4-FFF2-40B4-BE49-F238E27FC236}">
                <a16:creationId xmlns:a16="http://schemas.microsoft.com/office/drawing/2014/main" id="{6B1AA004-D96C-A1C7-C5BA-F68CBB42604B}"/>
              </a:ext>
            </a:extLst>
          </p:cNvPr>
          <p:cNvSpPr txBox="1"/>
          <p:nvPr/>
        </p:nvSpPr>
        <p:spPr>
          <a:xfrm>
            <a:off x="4010350" y="663614"/>
            <a:ext cx="7915249" cy="338554"/>
          </a:xfrm>
          <a:prstGeom prst="rect">
            <a:avLst/>
          </a:prstGeom>
          <a:noFill/>
        </p:spPr>
        <p:txBody>
          <a:bodyPr wrap="square">
            <a:spAutoFit/>
          </a:bodyPr>
          <a:lstStyle/>
          <a:p>
            <a:pPr rtl="0" fontAlgn="base">
              <a:spcAft>
                <a:spcPts val="1200"/>
              </a:spcAft>
            </a:pPr>
            <a:r>
              <a:rPr lang="en-US" sz="1600" b="1" dirty="0"/>
              <a:t>With 362 million hectares of forest, Canada is the third-most forested country in the world.</a:t>
            </a:r>
            <a:endParaRPr lang="en-US" sz="1600" b="1" dirty="0">
              <a:solidFill>
                <a:srgbClr val="000000"/>
              </a:solidFill>
              <a:latin typeface="+mn-lt"/>
            </a:endParaRPr>
          </a:p>
        </p:txBody>
      </p:sp>
      <p:sp>
        <p:nvSpPr>
          <p:cNvPr id="15" name="TextBox 14">
            <a:extLst>
              <a:ext uri="{FF2B5EF4-FFF2-40B4-BE49-F238E27FC236}">
                <a16:creationId xmlns:a16="http://schemas.microsoft.com/office/drawing/2014/main" id="{3C22076E-11FD-5D86-9C61-101A2DEC773F}"/>
              </a:ext>
            </a:extLst>
          </p:cNvPr>
          <p:cNvSpPr txBox="1"/>
          <p:nvPr/>
        </p:nvSpPr>
        <p:spPr>
          <a:xfrm>
            <a:off x="4010350" y="3708453"/>
            <a:ext cx="7356588" cy="338554"/>
          </a:xfrm>
          <a:prstGeom prst="rect">
            <a:avLst/>
          </a:prstGeom>
          <a:noFill/>
        </p:spPr>
        <p:txBody>
          <a:bodyPr wrap="square">
            <a:spAutoFit/>
          </a:bodyPr>
          <a:lstStyle/>
          <a:p>
            <a:pPr rtl="0" fontAlgn="base">
              <a:spcAft>
                <a:spcPts val="1200"/>
              </a:spcAft>
            </a:pPr>
            <a:r>
              <a:rPr lang="en-US" sz="1600" b="1" dirty="0"/>
              <a:t>Canada’s forests are important to Canadians, the economy and the environment.</a:t>
            </a:r>
            <a:endParaRPr lang="en-US" sz="1600" b="1" dirty="0">
              <a:solidFill>
                <a:srgbClr val="000000"/>
              </a:solidFill>
              <a:latin typeface="+mn-lt"/>
            </a:endParaRPr>
          </a:p>
        </p:txBody>
      </p:sp>
      <p:sp>
        <p:nvSpPr>
          <p:cNvPr id="17" name="Rectangle 16">
            <a:extLst>
              <a:ext uri="{FF2B5EF4-FFF2-40B4-BE49-F238E27FC236}">
                <a16:creationId xmlns:a16="http://schemas.microsoft.com/office/drawing/2014/main" id="{4C38EB27-8DA2-07A7-A9C6-5C6EAF63B193}"/>
              </a:ext>
            </a:extLst>
          </p:cNvPr>
          <p:cNvSpPr/>
          <p:nvPr/>
        </p:nvSpPr>
        <p:spPr>
          <a:xfrm>
            <a:off x="3445613" y="1439043"/>
            <a:ext cx="36000" cy="4320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descr="Shape&#10;&#10;Description automatically generated">
            <a:extLst>
              <a:ext uri="{FF2B5EF4-FFF2-40B4-BE49-F238E27FC236}">
                <a16:creationId xmlns:a16="http://schemas.microsoft.com/office/drawing/2014/main" id="{70AF155C-A2F9-B4E5-0963-677D6A305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973" y="1718336"/>
            <a:ext cx="1636779" cy="1633731"/>
          </a:xfrm>
          <a:prstGeom prst="rect">
            <a:avLst/>
          </a:prstGeom>
        </p:spPr>
      </p:pic>
      <p:sp>
        <p:nvSpPr>
          <p:cNvPr id="6" name="TextBox 5">
            <a:extLst>
              <a:ext uri="{FF2B5EF4-FFF2-40B4-BE49-F238E27FC236}">
                <a16:creationId xmlns:a16="http://schemas.microsoft.com/office/drawing/2014/main" id="{0C130391-6AC0-1D94-346E-64104EAA3273}"/>
              </a:ext>
            </a:extLst>
          </p:cNvPr>
          <p:cNvSpPr txBox="1"/>
          <p:nvPr/>
        </p:nvSpPr>
        <p:spPr>
          <a:xfrm>
            <a:off x="1225272" y="1254151"/>
            <a:ext cx="1349152" cy="369332"/>
          </a:xfrm>
          <a:prstGeom prst="rect">
            <a:avLst/>
          </a:prstGeom>
          <a:noFill/>
        </p:spPr>
        <p:txBody>
          <a:bodyPr wrap="none" rtlCol="0">
            <a:spAutoFit/>
          </a:bodyPr>
          <a:lstStyle/>
          <a:p>
            <a:r>
              <a:rPr lang="en-US" u="sng" dirty="0"/>
              <a:t>Please note!</a:t>
            </a:r>
            <a:endParaRPr lang="en-CA" u="sng" dirty="0"/>
          </a:p>
        </p:txBody>
      </p:sp>
      <p:sp>
        <p:nvSpPr>
          <p:cNvPr id="9" name="Slide Number Placeholder 8">
            <a:extLst>
              <a:ext uri="{FF2B5EF4-FFF2-40B4-BE49-F238E27FC236}">
                <a16:creationId xmlns:a16="http://schemas.microsoft.com/office/drawing/2014/main" id="{CC3DBA84-AEF0-9346-82AB-ADD21162B40E}"/>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a:t>
            </a:fld>
            <a:endParaRPr lang="en-CA"/>
          </a:p>
        </p:txBody>
      </p:sp>
    </p:spTree>
    <p:extLst>
      <p:ext uri="{BB962C8B-B14F-4D97-AF65-F5344CB8AC3E}">
        <p14:creationId xmlns:p14="http://schemas.microsoft.com/office/powerpoint/2010/main" val="3814689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CA072B-194D-1E0B-FC3E-FB455943FBA2}"/>
              </a:ext>
            </a:extLst>
          </p:cNvPr>
          <p:cNvSpPr/>
          <p:nvPr/>
        </p:nvSpPr>
        <p:spPr>
          <a:xfrm>
            <a:off x="7246200" y="5781191"/>
            <a:ext cx="39354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2A2CD0E-5D3A-4FAF-8C64-813630DD1441}"/>
              </a:ext>
            </a:extLst>
          </p:cNvPr>
          <p:cNvSpPr>
            <a:spLocks noGrp="1"/>
          </p:cNvSpPr>
          <p:nvPr>
            <p:ph type="title"/>
          </p:nvPr>
        </p:nvSpPr>
        <p:spPr>
          <a:xfrm>
            <a:off x="319595" y="0"/>
            <a:ext cx="10515600" cy="1143000"/>
          </a:xfrm>
        </p:spPr>
        <p:txBody>
          <a:bodyPr>
            <a:normAutofit/>
          </a:bodyPr>
          <a:lstStyle/>
          <a:p>
            <a:r>
              <a:rPr lang="en-CA" sz="2800" b="1" i="1" dirty="0"/>
              <a:t>Natural Disturbance is in the Life Cycle of Forests</a:t>
            </a:r>
          </a:p>
        </p:txBody>
      </p:sp>
      <p:sp>
        <p:nvSpPr>
          <p:cNvPr id="3" name="Content Placeholder 2">
            <a:extLst>
              <a:ext uri="{FF2B5EF4-FFF2-40B4-BE49-F238E27FC236}">
                <a16:creationId xmlns:a16="http://schemas.microsoft.com/office/drawing/2014/main" id="{6C6630AD-3FC2-4799-A4A5-90737171D9A8}"/>
              </a:ext>
            </a:extLst>
          </p:cNvPr>
          <p:cNvSpPr>
            <a:spLocks noGrp="1"/>
          </p:cNvSpPr>
          <p:nvPr>
            <p:ph idx="1"/>
          </p:nvPr>
        </p:nvSpPr>
        <p:spPr>
          <a:xfrm>
            <a:off x="319595" y="1040377"/>
            <a:ext cx="4176205" cy="4522223"/>
          </a:xfrm>
        </p:spPr>
        <p:txBody>
          <a:bodyPr>
            <a:normAutofit/>
          </a:bodyPr>
          <a:lstStyle/>
          <a:p>
            <a:pPr lvl="1">
              <a:lnSpc>
                <a:spcPct val="110000"/>
              </a:lnSpc>
            </a:pPr>
            <a:r>
              <a:rPr lang="en-CA" sz="1600" dirty="0">
                <a:cs typeface="Calibri" panose="020F0502020204030204" pitchFamily="34" charset="0"/>
              </a:rPr>
              <a:t>Disturbances, such as forest fires, insect outbreaks, and diseases have regenerated forests for thousands of years.</a:t>
            </a:r>
          </a:p>
          <a:p>
            <a:pPr lvl="1">
              <a:lnSpc>
                <a:spcPct val="110000"/>
              </a:lnSpc>
            </a:pPr>
            <a:endParaRPr lang="en-CA" sz="1600" dirty="0">
              <a:cs typeface="Calibri" panose="020F0502020204030204" pitchFamily="34" charset="0"/>
            </a:endParaRPr>
          </a:p>
          <a:p>
            <a:pPr lvl="1">
              <a:lnSpc>
                <a:spcPct val="110000"/>
              </a:lnSpc>
            </a:pPr>
            <a:r>
              <a:rPr lang="en-US" sz="1600" dirty="0">
                <a:solidFill>
                  <a:srgbClr val="000000"/>
                </a:solidFill>
                <a:cs typeface="Calibri" panose="020F0502020204030204" pitchFamily="34" charset="0"/>
              </a:rPr>
              <a:t>Sustainable</a:t>
            </a:r>
            <a:r>
              <a:rPr lang="en-US" sz="1600" b="0" i="0" u="none" strike="noStrike" dirty="0">
                <a:solidFill>
                  <a:srgbClr val="000000"/>
                </a:solidFill>
                <a:effectLst/>
                <a:cs typeface="Calibri" panose="020F0502020204030204" pitchFamily="34" charset="0"/>
              </a:rPr>
              <a:t> forest management practices attempt to mimic natural disturbances (clearcuts in the disturbance-driven boreal forest).</a:t>
            </a:r>
          </a:p>
          <a:p>
            <a:pPr lvl="1">
              <a:lnSpc>
                <a:spcPct val="110000"/>
              </a:lnSpc>
            </a:pPr>
            <a:endParaRPr lang="en-CA" sz="1600" b="0" i="0" u="none" strike="noStrike" dirty="0">
              <a:solidFill>
                <a:srgbClr val="000000"/>
              </a:solidFill>
              <a:effectLst/>
              <a:cs typeface="Calibri" panose="020F0502020204030204" pitchFamily="34" charset="0"/>
            </a:endParaRPr>
          </a:p>
          <a:p>
            <a:pPr lvl="1">
              <a:lnSpc>
                <a:spcPct val="110000"/>
              </a:lnSpc>
            </a:pPr>
            <a:r>
              <a:rPr lang="en-CA" sz="1600" b="0" i="0" u="none" strike="noStrike" dirty="0">
                <a:solidFill>
                  <a:srgbClr val="000000"/>
                </a:solidFill>
                <a:effectLst/>
                <a:cs typeface="Calibri" panose="020F0502020204030204" pitchFamily="34" charset="0"/>
              </a:rPr>
              <a:t>Fire,</a:t>
            </a:r>
            <a:r>
              <a:rPr lang="en-CA" sz="1600" dirty="0">
                <a:solidFill>
                  <a:srgbClr val="000000"/>
                </a:solidFill>
                <a:cs typeface="Calibri" panose="020F0502020204030204" pitchFamily="34" charset="0"/>
              </a:rPr>
              <a:t> insect outbreaks, and other natural disturbances have a much larger impact on forests than harvesting does. </a:t>
            </a:r>
          </a:p>
          <a:p>
            <a:pPr marL="457200" lvl="1" indent="0">
              <a:lnSpc>
                <a:spcPct val="110000"/>
              </a:lnSpc>
              <a:buNone/>
            </a:pPr>
            <a:endParaRPr lang="en-CA" sz="1600" dirty="0">
              <a:solidFill>
                <a:srgbClr val="000000"/>
              </a:solidFill>
              <a:cs typeface="Calibri" panose="020F0502020204030204" pitchFamily="34" charset="0"/>
            </a:endParaRPr>
          </a:p>
        </p:txBody>
      </p:sp>
      <p:graphicFrame>
        <p:nvGraphicFramePr>
          <p:cNvPr id="7" name="Chart 6">
            <a:extLst>
              <a:ext uri="{FF2B5EF4-FFF2-40B4-BE49-F238E27FC236}">
                <a16:creationId xmlns:a16="http://schemas.microsoft.com/office/drawing/2014/main" id="{77920E91-7E1F-4EE9-91F8-6582F0765BBD}"/>
              </a:ext>
            </a:extLst>
          </p:cNvPr>
          <p:cNvGraphicFramePr/>
          <p:nvPr>
            <p:extLst>
              <p:ext uri="{D42A27DB-BD31-4B8C-83A1-F6EECF244321}">
                <p14:modId xmlns:p14="http://schemas.microsoft.com/office/powerpoint/2010/main" val="2623919485"/>
              </p:ext>
            </p:extLst>
          </p:nvPr>
        </p:nvGraphicFramePr>
        <p:xfrm>
          <a:off x="4829908" y="1035494"/>
          <a:ext cx="7136480" cy="4757654"/>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2E25B544-7B9A-4AFC-8B3F-908FA8104A5E}"/>
              </a:ext>
            </a:extLst>
          </p:cNvPr>
          <p:cNvSpPr txBox="1">
            <a:spLocks/>
          </p:cNvSpPr>
          <p:nvPr/>
        </p:nvSpPr>
        <p:spPr>
          <a:xfrm>
            <a:off x="7014116" y="5715417"/>
            <a:ext cx="3387195" cy="289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CA" sz="1200" dirty="0">
                <a:solidFill>
                  <a:srgbClr val="000000"/>
                </a:solidFill>
                <a:cs typeface="Calibri" panose="020F0502020204030204" pitchFamily="34" charset="0"/>
              </a:rPr>
              <a:t>INSECT AND FIRE              HARVEST</a:t>
            </a:r>
            <a:endParaRPr lang="en-US" sz="1200" dirty="0">
              <a:solidFill>
                <a:srgbClr val="000000"/>
              </a:solidFill>
              <a:cs typeface="Calibri" panose="020F0502020204030204" pitchFamily="34" charset="0"/>
            </a:endParaRPr>
          </a:p>
        </p:txBody>
      </p:sp>
      <p:sp>
        <p:nvSpPr>
          <p:cNvPr id="8" name="Rectangle 7">
            <a:extLst>
              <a:ext uri="{FF2B5EF4-FFF2-40B4-BE49-F238E27FC236}">
                <a16:creationId xmlns:a16="http://schemas.microsoft.com/office/drawing/2014/main" id="{6A4EAD01-9033-4351-BB3C-B678DC45FD6E}"/>
              </a:ext>
            </a:extLst>
          </p:cNvPr>
          <p:cNvSpPr/>
          <p:nvPr/>
        </p:nvSpPr>
        <p:spPr>
          <a:xfrm>
            <a:off x="8718482" y="5774764"/>
            <a:ext cx="242402" cy="125976"/>
          </a:xfrm>
          <a:prstGeom prst="rect">
            <a:avLst/>
          </a:prstGeom>
          <a:solidFill>
            <a:srgbClr val="27A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844284"/>
              </a:solidFill>
            </a:endParaRPr>
          </a:p>
        </p:txBody>
      </p:sp>
      <p:sp>
        <p:nvSpPr>
          <p:cNvPr id="10" name="Rectangle 9">
            <a:extLst>
              <a:ext uri="{FF2B5EF4-FFF2-40B4-BE49-F238E27FC236}">
                <a16:creationId xmlns:a16="http://schemas.microsoft.com/office/drawing/2014/main" id="{2E55FE0D-53E6-46D3-8822-7A933233E8F6}"/>
              </a:ext>
            </a:extLst>
          </p:cNvPr>
          <p:cNvSpPr/>
          <p:nvPr/>
        </p:nvSpPr>
        <p:spPr>
          <a:xfrm>
            <a:off x="7221817" y="5774764"/>
            <a:ext cx="242402" cy="125976"/>
          </a:xfrm>
          <a:prstGeom prst="rect">
            <a:avLst/>
          </a:prstGeom>
          <a:solidFill>
            <a:srgbClr val="844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844284"/>
              </a:solidFill>
            </a:endParaRPr>
          </a:p>
        </p:txBody>
      </p:sp>
      <p:sp>
        <p:nvSpPr>
          <p:cNvPr id="12" name="Rectangle 11">
            <a:extLst>
              <a:ext uri="{FF2B5EF4-FFF2-40B4-BE49-F238E27FC236}">
                <a16:creationId xmlns:a16="http://schemas.microsoft.com/office/drawing/2014/main" id="{67819A3D-F526-4A1E-A735-5522420FF5FC}"/>
              </a:ext>
            </a:extLst>
          </p:cNvPr>
          <p:cNvSpPr/>
          <p:nvPr/>
        </p:nvSpPr>
        <p:spPr>
          <a:xfrm rot="5400000" flipV="1">
            <a:off x="-3347901" y="3325041"/>
            <a:ext cx="6858000" cy="207917"/>
          </a:xfrm>
          <a:prstGeom prst="rect">
            <a:avLst/>
          </a:prstGeom>
          <a:solidFill>
            <a:srgbClr val="F79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9039D51-EE38-9ECC-8846-2F25D0668AC1}"/>
              </a:ext>
            </a:extLst>
          </p:cNvPr>
          <p:cNvSpPr txBox="1"/>
          <p:nvPr/>
        </p:nvSpPr>
        <p:spPr>
          <a:xfrm>
            <a:off x="10554561" y="4391615"/>
            <a:ext cx="1508485" cy="646331"/>
          </a:xfrm>
          <a:prstGeom prst="rect">
            <a:avLst/>
          </a:prstGeom>
          <a:noFill/>
        </p:spPr>
        <p:txBody>
          <a:bodyPr wrap="square">
            <a:spAutoFit/>
          </a:bodyPr>
          <a:lstStyle/>
          <a:p>
            <a:r>
              <a:rPr lang="en-US" i="1" dirty="0">
                <a:solidFill>
                  <a:srgbClr val="844385"/>
                </a:solidFill>
              </a:rPr>
              <a:t>96</a:t>
            </a:r>
            <a:r>
              <a:rPr lang="en-US" sz="1800" i="1" dirty="0">
                <a:solidFill>
                  <a:srgbClr val="844385"/>
                </a:solidFill>
              </a:rPr>
              <a:t>%</a:t>
            </a:r>
          </a:p>
          <a:p>
            <a:r>
              <a:rPr lang="en-US" i="1" dirty="0">
                <a:solidFill>
                  <a:srgbClr val="844385"/>
                </a:solidFill>
              </a:rPr>
              <a:t>(17,600,000)</a:t>
            </a:r>
            <a:endParaRPr lang="en-CA" dirty="0">
              <a:solidFill>
                <a:srgbClr val="844385"/>
              </a:solidFill>
            </a:endParaRPr>
          </a:p>
        </p:txBody>
      </p:sp>
      <p:sp>
        <p:nvSpPr>
          <p:cNvPr id="14" name="TextBox 13">
            <a:extLst>
              <a:ext uri="{FF2B5EF4-FFF2-40B4-BE49-F238E27FC236}">
                <a16:creationId xmlns:a16="http://schemas.microsoft.com/office/drawing/2014/main" id="{B495B7DF-C19B-B655-1E26-1B34FFBE203E}"/>
              </a:ext>
            </a:extLst>
          </p:cNvPr>
          <p:cNvSpPr txBox="1"/>
          <p:nvPr/>
        </p:nvSpPr>
        <p:spPr>
          <a:xfrm>
            <a:off x="7977082" y="765467"/>
            <a:ext cx="1437319" cy="369332"/>
          </a:xfrm>
          <a:prstGeom prst="rect">
            <a:avLst/>
          </a:prstGeom>
          <a:noFill/>
        </p:spPr>
        <p:txBody>
          <a:bodyPr wrap="square">
            <a:spAutoFit/>
          </a:bodyPr>
          <a:lstStyle/>
          <a:p>
            <a:r>
              <a:rPr lang="en-US" i="1" dirty="0">
                <a:solidFill>
                  <a:srgbClr val="27A449"/>
                </a:solidFill>
              </a:rPr>
              <a:t>4</a:t>
            </a:r>
            <a:r>
              <a:rPr lang="en-US" sz="1800" i="1" dirty="0">
                <a:solidFill>
                  <a:srgbClr val="27A449"/>
                </a:solidFill>
              </a:rPr>
              <a:t>% (740,000)</a:t>
            </a:r>
            <a:endParaRPr lang="en-CA" dirty="0">
              <a:solidFill>
                <a:srgbClr val="27A449"/>
              </a:solidFill>
            </a:endParaRPr>
          </a:p>
        </p:txBody>
      </p:sp>
      <p:sp>
        <p:nvSpPr>
          <p:cNvPr id="15" name="TextBox 14">
            <a:extLst>
              <a:ext uri="{FF2B5EF4-FFF2-40B4-BE49-F238E27FC236}">
                <a16:creationId xmlns:a16="http://schemas.microsoft.com/office/drawing/2014/main" id="{3CBDFDEA-22EF-2069-2B5E-A947E77D9FB0}"/>
              </a:ext>
            </a:extLst>
          </p:cNvPr>
          <p:cNvSpPr txBox="1"/>
          <p:nvPr/>
        </p:nvSpPr>
        <p:spPr>
          <a:xfrm>
            <a:off x="6096000" y="5990697"/>
            <a:ext cx="4551680" cy="584775"/>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n-US" sz="1600" dirty="0"/>
              <a:t>Disturbance due to Harvest vs. Insect and Fire (ha), Average from 2009-2019.</a:t>
            </a:r>
          </a:p>
        </p:txBody>
      </p:sp>
      <p:sp>
        <p:nvSpPr>
          <p:cNvPr id="16" name="TextBox 15">
            <a:extLst>
              <a:ext uri="{FF2B5EF4-FFF2-40B4-BE49-F238E27FC236}">
                <a16:creationId xmlns:a16="http://schemas.microsoft.com/office/drawing/2014/main" id="{39C57774-0799-4F48-078C-B71DCFCCD04C}"/>
              </a:ext>
            </a:extLst>
          </p:cNvPr>
          <p:cNvSpPr txBox="1"/>
          <p:nvPr/>
        </p:nvSpPr>
        <p:spPr>
          <a:xfrm>
            <a:off x="185058" y="6457890"/>
            <a:ext cx="6286862" cy="400110"/>
          </a:xfrm>
          <a:prstGeom prst="rect">
            <a:avLst/>
          </a:prstGeom>
          <a:noFill/>
        </p:spPr>
        <p:txBody>
          <a:bodyPr wrap="square">
            <a:spAutoFit/>
          </a:bodyPr>
          <a:lstStyle/>
          <a:p>
            <a:r>
              <a:rPr lang="en-CA" sz="1000" dirty="0"/>
              <a:t>Data Source: </a:t>
            </a:r>
            <a:r>
              <a:rPr lang="es-ES" sz="1000" dirty="0">
                <a:latin typeface="+mn-lt"/>
              </a:rPr>
              <a:t>Natural Resources Canada, 2021. </a:t>
            </a:r>
            <a:r>
              <a:rPr lang="es-ES" sz="1000" i="1" dirty="0">
                <a:latin typeface="+mn-lt"/>
              </a:rPr>
              <a:t>The State of Canada’s Forests: Annual Report 2021</a:t>
            </a:r>
            <a:r>
              <a:rPr lang="es-ES" sz="1000" dirty="0">
                <a:latin typeface="+mn-lt"/>
              </a:rPr>
              <a:t>, 33. </a:t>
            </a:r>
            <a:r>
              <a:rPr lang="es-ES" sz="1000" dirty="0">
                <a:latin typeface="+mn-lt"/>
                <a:hlinkClick r:id="rId4">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CA" sz="1000" dirty="0"/>
          </a:p>
        </p:txBody>
      </p:sp>
      <p:grpSp>
        <p:nvGrpSpPr>
          <p:cNvPr id="18" name="Group 17">
            <a:extLst>
              <a:ext uri="{FF2B5EF4-FFF2-40B4-BE49-F238E27FC236}">
                <a16:creationId xmlns:a16="http://schemas.microsoft.com/office/drawing/2014/main" id="{6DA0E095-04CA-D5D1-2FB9-C98F248831A8}"/>
              </a:ext>
            </a:extLst>
          </p:cNvPr>
          <p:cNvGrpSpPr/>
          <p:nvPr/>
        </p:nvGrpSpPr>
        <p:grpSpPr>
          <a:xfrm>
            <a:off x="9167855" y="91115"/>
            <a:ext cx="2926500" cy="928758"/>
            <a:chOff x="9167855" y="91115"/>
            <a:chExt cx="2926500" cy="928758"/>
          </a:xfrm>
        </p:grpSpPr>
        <p:sp>
          <p:nvSpPr>
            <p:cNvPr id="19" name="Rectangle: Rounded Corners 18">
              <a:extLst>
                <a:ext uri="{FF2B5EF4-FFF2-40B4-BE49-F238E27FC236}">
                  <a16:creationId xmlns:a16="http://schemas.microsoft.com/office/drawing/2014/main" id="{1C5CE1DD-B46B-378E-A967-0957DDCCD7EF}"/>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716EBE29-98BA-FFF3-E680-982891906106}"/>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1" name="Picture 20" descr="Shape&#10;&#10;Description automatically generated">
              <a:extLst>
                <a:ext uri="{FF2B5EF4-FFF2-40B4-BE49-F238E27FC236}">
                  <a16:creationId xmlns:a16="http://schemas.microsoft.com/office/drawing/2014/main" id="{33E44188-42AF-3415-4D89-6E119DD20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4" name="Slide Number Placeholder 3">
            <a:extLst>
              <a:ext uri="{FF2B5EF4-FFF2-40B4-BE49-F238E27FC236}">
                <a16:creationId xmlns:a16="http://schemas.microsoft.com/office/drawing/2014/main" id="{CC017EEF-09C8-CBE8-4DE0-0EE92A9D5D71}"/>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20</a:t>
            </a:fld>
            <a:endParaRPr lang="en-CA"/>
          </a:p>
        </p:txBody>
      </p:sp>
    </p:spTree>
    <p:extLst>
      <p:ext uri="{BB962C8B-B14F-4D97-AF65-F5344CB8AC3E}">
        <p14:creationId xmlns:p14="http://schemas.microsoft.com/office/powerpoint/2010/main" val="71633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CD0E-5D3A-4FAF-8C64-813630DD1441}"/>
              </a:ext>
            </a:extLst>
          </p:cNvPr>
          <p:cNvSpPr>
            <a:spLocks noGrp="1"/>
          </p:cNvSpPr>
          <p:nvPr>
            <p:ph type="title"/>
          </p:nvPr>
        </p:nvSpPr>
        <p:spPr>
          <a:xfrm>
            <a:off x="319595" y="103868"/>
            <a:ext cx="4774919" cy="1325563"/>
          </a:xfrm>
        </p:spPr>
        <p:txBody>
          <a:bodyPr>
            <a:normAutofit/>
          </a:bodyPr>
          <a:lstStyle/>
          <a:p>
            <a:r>
              <a:rPr lang="en-CA" sz="2800" b="1" i="1" dirty="0"/>
              <a:t>The Climate Crisis is Increasing the Frequency and Intensity of Natural Disturbance</a:t>
            </a:r>
          </a:p>
        </p:txBody>
      </p:sp>
      <p:sp>
        <p:nvSpPr>
          <p:cNvPr id="3" name="Content Placeholder 2">
            <a:extLst>
              <a:ext uri="{FF2B5EF4-FFF2-40B4-BE49-F238E27FC236}">
                <a16:creationId xmlns:a16="http://schemas.microsoft.com/office/drawing/2014/main" id="{6C6630AD-3FC2-4799-A4A5-90737171D9A8}"/>
              </a:ext>
            </a:extLst>
          </p:cNvPr>
          <p:cNvSpPr>
            <a:spLocks noGrp="1"/>
          </p:cNvSpPr>
          <p:nvPr>
            <p:ph idx="1"/>
          </p:nvPr>
        </p:nvSpPr>
        <p:spPr>
          <a:xfrm>
            <a:off x="319595" y="1849873"/>
            <a:ext cx="4437462" cy="3726712"/>
          </a:xfrm>
        </p:spPr>
        <p:txBody>
          <a:bodyPr>
            <a:normAutofit/>
          </a:bodyPr>
          <a:lstStyle/>
          <a:p>
            <a:pPr>
              <a:lnSpc>
                <a:spcPct val="110000"/>
              </a:lnSpc>
            </a:pPr>
            <a:r>
              <a:rPr lang="en-CA" sz="1600" dirty="0">
                <a:ea typeface="Dotum" panose="020B0503020000020004" pitchFamily="34" charset="-127"/>
                <a:cs typeface="Calibri" panose="020F0502020204030204" pitchFamily="34" charset="0"/>
              </a:rPr>
              <a:t>Fires, insect outbreaks, and diseases are becoming more frequent and severe due to climate change. </a:t>
            </a:r>
          </a:p>
          <a:p>
            <a:pPr>
              <a:lnSpc>
                <a:spcPct val="110000"/>
              </a:lnSpc>
            </a:pPr>
            <a:r>
              <a:rPr lang="en-CA" sz="1600" dirty="0">
                <a:ea typeface="Dotum" panose="020B0503020000020004" pitchFamily="34" charset="-127"/>
                <a:cs typeface="Calibri" panose="020F0502020204030204" pitchFamily="34" charset="0"/>
              </a:rPr>
              <a:t>This puts communities and forests at risk and releases large amounts of CO</a:t>
            </a:r>
            <a:r>
              <a:rPr lang="en-CA" sz="1600" baseline="-25000" dirty="0">
                <a:ea typeface="Dotum" panose="020B0503020000020004" pitchFamily="34" charset="-127"/>
                <a:cs typeface="Calibri" panose="020F0502020204030204" pitchFamily="34" charset="0"/>
              </a:rPr>
              <a:t>2</a:t>
            </a:r>
            <a:r>
              <a:rPr lang="en-CA" sz="1600" dirty="0">
                <a:ea typeface="Dotum" panose="020B0503020000020004" pitchFamily="34" charset="-127"/>
                <a:cs typeface="Calibri" panose="020F0502020204030204" pitchFamily="34" charset="0"/>
              </a:rPr>
              <a:t> into the atmosphere. </a:t>
            </a:r>
          </a:p>
          <a:p>
            <a:pPr>
              <a:lnSpc>
                <a:spcPct val="110000"/>
              </a:lnSpc>
            </a:pPr>
            <a:r>
              <a:rPr lang="en-CA" sz="1600" dirty="0">
                <a:ea typeface="Dotum" panose="020B0503020000020004" pitchFamily="34" charset="-127"/>
                <a:cs typeface="Calibri" panose="020F0502020204030204" pitchFamily="34" charset="0"/>
              </a:rPr>
              <a:t>Forest management practices to help forests adapt to climate change are being explored.</a:t>
            </a:r>
          </a:p>
          <a:p>
            <a:pPr marL="0" indent="0">
              <a:lnSpc>
                <a:spcPct val="110000"/>
              </a:lnSpc>
              <a:buNone/>
            </a:pPr>
            <a:endParaRPr lang="en-CA" sz="1600" dirty="0">
              <a:ea typeface="Dotum" panose="020B0503020000020004" pitchFamily="34" charset="-127"/>
              <a:cs typeface="Calibri" panose="020F0502020204030204" pitchFamily="34" charset="0"/>
            </a:endParaRPr>
          </a:p>
        </p:txBody>
      </p:sp>
      <p:pic>
        <p:nvPicPr>
          <p:cNvPr id="7" name="Picture 6" descr="Shape, square&#10;&#10;Description automatically generated">
            <a:extLst>
              <a:ext uri="{FF2B5EF4-FFF2-40B4-BE49-F238E27FC236}">
                <a16:creationId xmlns:a16="http://schemas.microsoft.com/office/drawing/2014/main" id="{1FC33BE3-9C07-4A59-8FAB-C647CD901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5" y="501796"/>
            <a:ext cx="6874916" cy="5581982"/>
          </a:xfrm>
          <a:prstGeom prst="rect">
            <a:avLst/>
          </a:prstGeom>
        </p:spPr>
      </p:pic>
      <p:pic>
        <p:nvPicPr>
          <p:cNvPr id="8" name="Picture 4" descr="Wildfire Destruction — A Random Forest Classification of Forest Fires | by  Sky B.T. Williams | Towards Data Science">
            <a:extLst>
              <a:ext uri="{FF2B5EF4-FFF2-40B4-BE49-F238E27FC236}">
                <a16:creationId xmlns:a16="http://schemas.microsoft.com/office/drawing/2014/main" id="{9858EEA9-3CEF-4080-ADE1-8B190296B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193" y="785050"/>
            <a:ext cx="6244657" cy="4161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06EB8E-D29C-4E34-B6DC-783F1CD3CBD1}"/>
              </a:ext>
            </a:extLst>
          </p:cNvPr>
          <p:cNvSpPr txBox="1"/>
          <p:nvPr/>
        </p:nvSpPr>
        <p:spPr>
          <a:xfrm>
            <a:off x="185058" y="5922577"/>
            <a:ext cx="4909455" cy="861774"/>
          </a:xfrm>
          <a:prstGeom prst="rect">
            <a:avLst/>
          </a:prstGeom>
          <a:noFill/>
        </p:spPr>
        <p:txBody>
          <a:bodyPr wrap="square">
            <a:spAutoFit/>
          </a:bodyPr>
          <a:lstStyle/>
          <a:p>
            <a:r>
              <a:rPr lang="en-CA" sz="1000" dirty="0"/>
              <a:t>Image Credit: </a:t>
            </a:r>
            <a:r>
              <a:rPr lang="en-US" sz="1000" dirty="0"/>
              <a:t>Williams, S. B. T. (2018). </a:t>
            </a:r>
            <a:r>
              <a:rPr lang="en-US" sz="1000" i="1" dirty="0"/>
              <a:t>Wildfire Destruction — A Random Forest Classification of Forest Fires | by Sky B.T. Williams | Towards Data Science</a:t>
            </a:r>
            <a:r>
              <a:rPr lang="en-US" sz="1000" dirty="0"/>
              <a:t>. Towards Data Science. </a:t>
            </a:r>
            <a:r>
              <a:rPr lang="en-US" sz="1000" dirty="0">
                <a:hlinkClick r:id="rId5">
                  <a:extLst>
                    <a:ext uri="{A12FA001-AC4F-418D-AE19-62706E023703}">
                      <ahyp:hlinkClr xmlns:ahyp="http://schemas.microsoft.com/office/drawing/2018/hyperlinkcolor" val="tx"/>
                    </a:ext>
                  </a:extLst>
                </a:hlinkClick>
              </a:rPr>
              <a:t>https://towardsdatascience.com/wildfire-destruction-a-random-forest-classification-of-forest-fires-e08070230276</a:t>
            </a:r>
            <a:r>
              <a:rPr lang="en-US" sz="1000" dirty="0"/>
              <a:t> </a:t>
            </a:r>
          </a:p>
          <a:p>
            <a:endParaRPr lang="en-CA" sz="1000" dirty="0"/>
          </a:p>
        </p:txBody>
      </p:sp>
      <p:sp>
        <p:nvSpPr>
          <p:cNvPr id="10" name="Rectangle 9">
            <a:extLst>
              <a:ext uri="{FF2B5EF4-FFF2-40B4-BE49-F238E27FC236}">
                <a16:creationId xmlns:a16="http://schemas.microsoft.com/office/drawing/2014/main" id="{EB2C883F-16E0-4A83-9BF2-FA3BACC2043B}"/>
              </a:ext>
            </a:extLst>
          </p:cNvPr>
          <p:cNvSpPr/>
          <p:nvPr/>
        </p:nvSpPr>
        <p:spPr>
          <a:xfrm rot="5400000" flipV="1">
            <a:off x="-3347901" y="3325041"/>
            <a:ext cx="6858000" cy="207917"/>
          </a:xfrm>
          <a:prstGeom prst="rect">
            <a:avLst/>
          </a:prstGeom>
          <a:solidFill>
            <a:srgbClr val="F79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A5149620-3930-4045-BE5F-0A6E6897E1B8}"/>
              </a:ext>
            </a:extLst>
          </p:cNvPr>
          <p:cNvSpPr txBox="1"/>
          <p:nvPr/>
        </p:nvSpPr>
        <p:spPr>
          <a:xfrm>
            <a:off x="5421194" y="5163279"/>
            <a:ext cx="6244656" cy="646331"/>
          </a:xfrm>
          <a:prstGeom prst="rect">
            <a:avLst/>
          </a:prstGeom>
          <a:noFill/>
        </p:spPr>
        <p:txBody>
          <a:bodyPr wrap="square" rtlCol="0">
            <a:spAutoFit/>
          </a:bodyPr>
          <a:lstStyle/>
          <a:p>
            <a:pPr algn="ctr"/>
            <a:r>
              <a:rPr lang="en-US" b="0" i="1" dirty="0">
                <a:solidFill>
                  <a:srgbClr val="1D1C1D"/>
                </a:solidFill>
                <a:effectLst/>
                <a:latin typeface="Slack-Lato"/>
              </a:rPr>
              <a:t>Forest fires are becoming more frequent and severe, putting communities and forests at risk.</a:t>
            </a:r>
            <a:endParaRPr lang="en-CA" i="1" dirty="0"/>
          </a:p>
        </p:txBody>
      </p:sp>
      <p:grpSp>
        <p:nvGrpSpPr>
          <p:cNvPr id="14" name="Group 13">
            <a:extLst>
              <a:ext uri="{FF2B5EF4-FFF2-40B4-BE49-F238E27FC236}">
                <a16:creationId xmlns:a16="http://schemas.microsoft.com/office/drawing/2014/main" id="{3BEC49CA-7BAC-F0B8-933B-BDEE212294A3}"/>
              </a:ext>
            </a:extLst>
          </p:cNvPr>
          <p:cNvGrpSpPr/>
          <p:nvPr/>
        </p:nvGrpSpPr>
        <p:grpSpPr>
          <a:xfrm>
            <a:off x="9167855" y="91115"/>
            <a:ext cx="2926500" cy="928758"/>
            <a:chOff x="9167855" y="91115"/>
            <a:chExt cx="2926500" cy="928758"/>
          </a:xfrm>
        </p:grpSpPr>
        <p:sp>
          <p:nvSpPr>
            <p:cNvPr id="15" name="Rectangle: Rounded Corners 14">
              <a:extLst>
                <a:ext uri="{FF2B5EF4-FFF2-40B4-BE49-F238E27FC236}">
                  <a16:creationId xmlns:a16="http://schemas.microsoft.com/office/drawing/2014/main" id="{B4FA8C8F-B986-5848-15A7-2268D6FCA60C}"/>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49B0AC9D-6F48-7D1B-F8A1-8431B091E5EE}"/>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1" name="Picture 20" descr="Shape&#10;&#10;Description automatically generated">
              <a:extLst>
                <a:ext uri="{FF2B5EF4-FFF2-40B4-BE49-F238E27FC236}">
                  <a16:creationId xmlns:a16="http://schemas.microsoft.com/office/drawing/2014/main" id="{98A2032C-75BA-5DBE-2534-3894D7D36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5" name="Slide Number Placeholder 4">
            <a:extLst>
              <a:ext uri="{FF2B5EF4-FFF2-40B4-BE49-F238E27FC236}">
                <a16:creationId xmlns:a16="http://schemas.microsoft.com/office/drawing/2014/main" id="{7A8EFDC6-3F29-17D4-30AB-D8147D971CB1}"/>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21</a:t>
            </a:fld>
            <a:endParaRPr lang="en-CA"/>
          </a:p>
        </p:txBody>
      </p:sp>
    </p:spTree>
    <p:extLst>
      <p:ext uri="{BB962C8B-B14F-4D97-AF65-F5344CB8AC3E}">
        <p14:creationId xmlns:p14="http://schemas.microsoft.com/office/powerpoint/2010/main" val="340326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9E9CD-E117-4B99-8D3E-4A4945962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8" y="-1"/>
            <a:ext cx="12187262" cy="6858000"/>
          </a:xfrm>
          <a:prstGeom prst="rect">
            <a:avLst/>
          </a:prstGeom>
        </p:spPr>
      </p:pic>
      <p:sp>
        <p:nvSpPr>
          <p:cNvPr id="8" name="Title 1">
            <a:extLst>
              <a:ext uri="{FF2B5EF4-FFF2-40B4-BE49-F238E27FC236}">
                <a16:creationId xmlns:a16="http://schemas.microsoft.com/office/drawing/2014/main" id="{DC1F1C4D-CBCB-42D9-B317-0E243CAAF9B9}"/>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Forests Capture and Store Carbon</a:t>
            </a:r>
          </a:p>
        </p:txBody>
      </p:sp>
      <p:sp>
        <p:nvSpPr>
          <p:cNvPr id="7" name="TextBox 6">
            <a:extLst>
              <a:ext uri="{FF2B5EF4-FFF2-40B4-BE49-F238E27FC236}">
                <a16:creationId xmlns:a16="http://schemas.microsoft.com/office/drawing/2014/main" id="{BCE7FBE7-8661-419B-8458-1CC4C9FA6E84}"/>
              </a:ext>
            </a:extLst>
          </p:cNvPr>
          <p:cNvSpPr txBox="1"/>
          <p:nvPr/>
        </p:nvSpPr>
        <p:spPr>
          <a:xfrm>
            <a:off x="1063261" y="1224841"/>
            <a:ext cx="4455796" cy="1077218"/>
          </a:xfrm>
          <a:prstGeom prst="rect">
            <a:avLst/>
          </a:prstGeom>
          <a:noFill/>
        </p:spPr>
        <p:txBody>
          <a:bodyPr wrap="square">
            <a:spAutoFit/>
          </a:bodyPr>
          <a:lstStyle/>
          <a:p>
            <a:r>
              <a:rPr lang="en-CA" sz="1600" dirty="0">
                <a:cs typeface="Arial"/>
              </a:rPr>
              <a:t>Forests are essential to absorbing carbon dioxide from the atmosphere.</a:t>
            </a:r>
          </a:p>
          <a:p>
            <a:r>
              <a:rPr lang="en-CA" sz="1600" dirty="0">
                <a:cs typeface="Arial"/>
              </a:rPr>
              <a:t>They have absorbed 25% of carbon emitted by human activities in the last 40 years </a:t>
            </a:r>
          </a:p>
        </p:txBody>
      </p:sp>
      <p:sp>
        <p:nvSpPr>
          <p:cNvPr id="9" name="TextBox 8">
            <a:extLst>
              <a:ext uri="{FF2B5EF4-FFF2-40B4-BE49-F238E27FC236}">
                <a16:creationId xmlns:a16="http://schemas.microsoft.com/office/drawing/2014/main" id="{31A8FFC5-47ED-4477-A3FE-80A9E25AD85F}"/>
              </a:ext>
            </a:extLst>
          </p:cNvPr>
          <p:cNvSpPr txBox="1"/>
          <p:nvPr/>
        </p:nvSpPr>
        <p:spPr>
          <a:xfrm>
            <a:off x="8236948" y="3783579"/>
            <a:ext cx="2387510" cy="830997"/>
          </a:xfrm>
          <a:prstGeom prst="rect">
            <a:avLst/>
          </a:prstGeom>
          <a:noFill/>
        </p:spPr>
        <p:txBody>
          <a:bodyPr wrap="square">
            <a:spAutoFit/>
          </a:bodyPr>
          <a:lstStyle/>
          <a:p>
            <a:pPr>
              <a:buClr>
                <a:srgbClr val="689D9B"/>
              </a:buClr>
            </a:pPr>
            <a:r>
              <a:rPr lang="en-CA" sz="1600" dirty="0">
                <a:cs typeface="Arial"/>
              </a:rPr>
              <a:t>Peat in the boreal forests of Canada stores large amounts of carbon. </a:t>
            </a:r>
          </a:p>
        </p:txBody>
      </p:sp>
      <p:sp>
        <p:nvSpPr>
          <p:cNvPr id="10" name="TextBox 9">
            <a:extLst>
              <a:ext uri="{FF2B5EF4-FFF2-40B4-BE49-F238E27FC236}">
                <a16:creationId xmlns:a16="http://schemas.microsoft.com/office/drawing/2014/main" id="{857EC4FE-A82E-4847-9E60-23433F828C99}"/>
              </a:ext>
            </a:extLst>
          </p:cNvPr>
          <p:cNvSpPr txBox="1"/>
          <p:nvPr/>
        </p:nvSpPr>
        <p:spPr>
          <a:xfrm>
            <a:off x="7351397" y="559491"/>
            <a:ext cx="3864429" cy="1697901"/>
          </a:xfrm>
          <a:prstGeom prst="rect">
            <a:avLst/>
          </a:prstGeom>
          <a:noFill/>
        </p:spPr>
        <p:txBody>
          <a:bodyPr wrap="square">
            <a:spAutoFit/>
          </a:bodyPr>
          <a:lstStyle/>
          <a:p>
            <a:pPr>
              <a:spcAft>
                <a:spcPts val="1000"/>
              </a:spcAft>
              <a:buClr>
                <a:srgbClr val="689D9B"/>
              </a:buClr>
            </a:pPr>
            <a:r>
              <a:rPr lang="en-CA" sz="1600" dirty="0">
                <a:cs typeface="Arial"/>
              </a:rPr>
              <a:t>Forests were carbon sinks, but are now turning to carbon sources.</a:t>
            </a:r>
          </a:p>
          <a:p>
            <a:pPr>
              <a:buClr>
                <a:srgbClr val="689D9B"/>
              </a:buClr>
            </a:pPr>
            <a:r>
              <a:rPr lang="en-CA" sz="1600" dirty="0">
                <a:cs typeface="Arial"/>
              </a:rPr>
              <a:t>Canada monitors greenhouse gas (GHG) emissions under the United Nations Framework Convention on Climate Change.</a:t>
            </a:r>
          </a:p>
          <a:p>
            <a:pPr>
              <a:buClr>
                <a:srgbClr val="689D9B"/>
              </a:buClr>
            </a:pPr>
            <a:r>
              <a:rPr lang="en-CA" sz="1600" dirty="0">
                <a:cs typeface="Arial"/>
              </a:rPr>
              <a:t> </a:t>
            </a:r>
          </a:p>
        </p:txBody>
      </p:sp>
      <p:sp>
        <p:nvSpPr>
          <p:cNvPr id="13" name="TextBox 12">
            <a:extLst>
              <a:ext uri="{FF2B5EF4-FFF2-40B4-BE49-F238E27FC236}">
                <a16:creationId xmlns:a16="http://schemas.microsoft.com/office/drawing/2014/main" id="{A9D948BD-F9A5-4E95-85B2-042D8AA1E5ED}"/>
              </a:ext>
            </a:extLst>
          </p:cNvPr>
          <p:cNvSpPr txBox="1"/>
          <p:nvPr/>
        </p:nvSpPr>
        <p:spPr>
          <a:xfrm rot="5400000">
            <a:off x="10560404" y="1383005"/>
            <a:ext cx="3012232" cy="246221"/>
          </a:xfrm>
          <a:prstGeom prst="rect">
            <a:avLst/>
          </a:prstGeom>
          <a:noFill/>
        </p:spPr>
        <p:txBody>
          <a:bodyPr wrap="square">
            <a:spAutoFit/>
          </a:bodyPr>
          <a:lstStyle/>
          <a:p>
            <a:r>
              <a:rPr lang="en-CA" sz="1000" dirty="0"/>
              <a:t>Image Credit: Sanjana Patel</a:t>
            </a:r>
          </a:p>
        </p:txBody>
      </p:sp>
      <p:sp>
        <p:nvSpPr>
          <p:cNvPr id="2" name="Slide Number Placeholder 1">
            <a:extLst>
              <a:ext uri="{FF2B5EF4-FFF2-40B4-BE49-F238E27FC236}">
                <a16:creationId xmlns:a16="http://schemas.microsoft.com/office/drawing/2014/main" id="{2E0A55F4-E6D8-CCE2-9454-EEB2570C3B99}"/>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solidFill>
                  <a:schemeClr val="bg2"/>
                </a:solidFill>
              </a:rPr>
              <a:t>22</a:t>
            </a:fld>
            <a:endParaRPr lang="en-CA" dirty="0">
              <a:solidFill>
                <a:schemeClr val="bg2"/>
              </a:solidFill>
            </a:endParaRPr>
          </a:p>
        </p:txBody>
      </p:sp>
    </p:spTree>
    <p:extLst>
      <p:ext uri="{BB962C8B-B14F-4D97-AF65-F5344CB8AC3E}">
        <p14:creationId xmlns:p14="http://schemas.microsoft.com/office/powerpoint/2010/main" val="898719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3B747E-534B-42FF-9258-3AEC5EDAF3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9" y="0"/>
            <a:ext cx="12187262" cy="6857999"/>
          </a:xfrm>
          <a:prstGeom prst="rect">
            <a:avLst/>
          </a:prstGeom>
        </p:spPr>
      </p:pic>
      <p:sp>
        <p:nvSpPr>
          <p:cNvPr id="6" name="TextBox 5">
            <a:extLst>
              <a:ext uri="{FF2B5EF4-FFF2-40B4-BE49-F238E27FC236}">
                <a16:creationId xmlns:a16="http://schemas.microsoft.com/office/drawing/2014/main" id="{2BFA94ED-782A-440E-BFC0-BE5D8A69D14E}"/>
              </a:ext>
            </a:extLst>
          </p:cNvPr>
          <p:cNvSpPr txBox="1"/>
          <p:nvPr/>
        </p:nvSpPr>
        <p:spPr>
          <a:xfrm rot="5400000">
            <a:off x="10560404" y="1383005"/>
            <a:ext cx="3012232" cy="246221"/>
          </a:xfrm>
          <a:prstGeom prst="rect">
            <a:avLst/>
          </a:prstGeom>
          <a:noFill/>
        </p:spPr>
        <p:txBody>
          <a:bodyPr wrap="square">
            <a:spAutoFit/>
          </a:bodyPr>
          <a:lstStyle/>
          <a:p>
            <a:r>
              <a:rPr lang="en-CA" sz="1000" dirty="0"/>
              <a:t>Image Credit: Sanjana Patel</a:t>
            </a:r>
          </a:p>
        </p:txBody>
      </p:sp>
      <p:sp>
        <p:nvSpPr>
          <p:cNvPr id="7" name="Title 1">
            <a:extLst>
              <a:ext uri="{FF2B5EF4-FFF2-40B4-BE49-F238E27FC236}">
                <a16:creationId xmlns:a16="http://schemas.microsoft.com/office/drawing/2014/main" id="{B8429C8F-3909-4690-BEB7-7FA30FBD2E0D}"/>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Factors Impacting Forest Carbon Storage</a:t>
            </a:r>
          </a:p>
        </p:txBody>
      </p:sp>
      <p:grpSp>
        <p:nvGrpSpPr>
          <p:cNvPr id="10" name="Group 9">
            <a:extLst>
              <a:ext uri="{FF2B5EF4-FFF2-40B4-BE49-F238E27FC236}">
                <a16:creationId xmlns:a16="http://schemas.microsoft.com/office/drawing/2014/main" id="{D9234686-2A13-767A-3ABA-EA7B691C99C3}"/>
              </a:ext>
            </a:extLst>
          </p:cNvPr>
          <p:cNvGrpSpPr/>
          <p:nvPr/>
        </p:nvGrpSpPr>
        <p:grpSpPr>
          <a:xfrm>
            <a:off x="9051270" y="91115"/>
            <a:ext cx="2926500" cy="928758"/>
            <a:chOff x="9167855" y="91115"/>
            <a:chExt cx="2926500" cy="928758"/>
          </a:xfrm>
        </p:grpSpPr>
        <p:sp>
          <p:nvSpPr>
            <p:cNvPr id="11" name="Rectangle: Rounded Corners 10">
              <a:extLst>
                <a:ext uri="{FF2B5EF4-FFF2-40B4-BE49-F238E27FC236}">
                  <a16:creationId xmlns:a16="http://schemas.microsoft.com/office/drawing/2014/main" id="{A0D7366D-7A08-E041-A89B-31A18E108EEC}"/>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5A0FB1CB-AA2C-CE1B-0C49-9204A235A4AA}"/>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17" name="Picture 16" descr="Shape&#10;&#10;Description automatically generated">
              <a:extLst>
                <a:ext uri="{FF2B5EF4-FFF2-40B4-BE49-F238E27FC236}">
                  <a16:creationId xmlns:a16="http://schemas.microsoft.com/office/drawing/2014/main" id="{5C1FA4DC-7086-06F0-A977-C0664DD3A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14" name="TextBox 13">
            <a:extLst>
              <a:ext uri="{FF2B5EF4-FFF2-40B4-BE49-F238E27FC236}">
                <a16:creationId xmlns:a16="http://schemas.microsoft.com/office/drawing/2014/main" id="{2428E684-A96A-9148-DAF8-F9C970599B95}"/>
              </a:ext>
            </a:extLst>
          </p:cNvPr>
          <p:cNvSpPr txBox="1"/>
          <p:nvPr/>
        </p:nvSpPr>
        <p:spPr>
          <a:xfrm>
            <a:off x="11753628" y="6420590"/>
            <a:ext cx="413658" cy="338554"/>
          </a:xfrm>
          <a:prstGeom prst="rect">
            <a:avLst/>
          </a:prstGeom>
          <a:noFill/>
        </p:spPr>
        <p:txBody>
          <a:bodyPr wrap="square">
            <a:spAutoFit/>
          </a:bodyPr>
          <a:lstStyle/>
          <a:p>
            <a:pPr rtl="0" fontAlgn="base">
              <a:spcAft>
                <a:spcPts val="1200"/>
              </a:spcAft>
            </a:pPr>
            <a:fld id="{C7E97DC8-F00A-45C0-BD37-5178032B25AB}" type="slidenum">
              <a:rPr lang="en-US" sz="1600" i="0" u="none" strike="noStrike" smtClean="0">
                <a:solidFill>
                  <a:schemeClr val="bg2"/>
                </a:solidFill>
                <a:effectLst/>
              </a:rPr>
              <a:t>23</a:t>
            </a:fld>
            <a:endParaRPr lang="en-US" sz="1600" i="0" u="none" strike="noStrike" dirty="0">
              <a:solidFill>
                <a:schemeClr val="bg2"/>
              </a:solidFill>
              <a:effectLst/>
              <a:latin typeface="+mn-lt"/>
            </a:endParaRPr>
          </a:p>
        </p:txBody>
      </p:sp>
    </p:spTree>
    <p:extLst>
      <p:ext uri="{BB962C8B-B14F-4D97-AF65-F5344CB8AC3E}">
        <p14:creationId xmlns:p14="http://schemas.microsoft.com/office/powerpoint/2010/main" val="3205475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5B7CB-1694-4FB2-9523-99A8E98DD768}"/>
              </a:ext>
            </a:extLst>
          </p:cNvPr>
          <p:cNvSpPr>
            <a:spLocks noGrp="1"/>
          </p:cNvSpPr>
          <p:nvPr>
            <p:ph type="title"/>
          </p:nvPr>
        </p:nvSpPr>
        <p:spPr>
          <a:xfrm>
            <a:off x="319595" y="202010"/>
            <a:ext cx="10515600" cy="715623"/>
          </a:xfrm>
        </p:spPr>
        <p:txBody>
          <a:bodyPr>
            <a:normAutofit/>
          </a:bodyPr>
          <a:lstStyle/>
          <a:p>
            <a:r>
              <a:rPr lang="en-CA" sz="2800" b="1" i="1" dirty="0"/>
              <a:t>Indigenous Participation in Forestry</a:t>
            </a:r>
          </a:p>
        </p:txBody>
      </p:sp>
      <p:sp>
        <p:nvSpPr>
          <p:cNvPr id="3" name="Content Placeholder 2">
            <a:extLst>
              <a:ext uri="{FF2B5EF4-FFF2-40B4-BE49-F238E27FC236}">
                <a16:creationId xmlns:a16="http://schemas.microsoft.com/office/drawing/2014/main" id="{8D17B154-702C-42AD-B17A-A317ACDA6AEA}"/>
              </a:ext>
            </a:extLst>
          </p:cNvPr>
          <p:cNvSpPr>
            <a:spLocks noGrp="1"/>
          </p:cNvSpPr>
          <p:nvPr>
            <p:ph idx="1"/>
          </p:nvPr>
        </p:nvSpPr>
        <p:spPr>
          <a:xfrm>
            <a:off x="319595" y="876935"/>
            <a:ext cx="3674336" cy="3907623"/>
          </a:xfrm>
        </p:spPr>
        <p:txBody>
          <a:bodyPr vert="horz" lIns="91440" tIns="45720" rIns="91440" bIns="45720" rtlCol="0" anchor="t">
            <a:noAutofit/>
          </a:bodyPr>
          <a:lstStyle/>
          <a:p>
            <a:r>
              <a:rPr lang="en-CA" sz="1600" dirty="0">
                <a:cs typeface="Arial"/>
              </a:rPr>
              <a:t>Important Indigenous traditional knowledge and experience can improve Canadian forest management.</a:t>
            </a:r>
            <a:endParaRPr lang="en-CA" sz="1100" dirty="0">
              <a:cs typeface="Arial"/>
            </a:endParaRPr>
          </a:p>
          <a:p>
            <a:r>
              <a:rPr lang="en-CA" sz="1600" dirty="0">
                <a:cs typeface="Arial"/>
              </a:rPr>
              <a:t>More than 70% of Indigenous peoples live near forest lands.</a:t>
            </a:r>
            <a:endParaRPr lang="en-CA" sz="1100" dirty="0">
              <a:cs typeface="Arial"/>
            </a:endParaRPr>
          </a:p>
          <a:p>
            <a:r>
              <a:rPr lang="en-CA" sz="1600" dirty="0">
                <a:cs typeface="Arial"/>
              </a:rPr>
              <a:t>Forests are associated with their Aboriginal and Treaty rights.</a:t>
            </a:r>
            <a:endParaRPr lang="en-CA" sz="1100" dirty="0">
              <a:cs typeface="Arial"/>
            </a:endParaRPr>
          </a:p>
          <a:p>
            <a:r>
              <a:rPr lang="en-CA" sz="1600" dirty="0">
                <a:cs typeface="Arial"/>
              </a:rPr>
              <a:t>Collaboration is growing with Indigenous communities:</a:t>
            </a:r>
          </a:p>
          <a:p>
            <a:pPr lvl="1"/>
            <a:r>
              <a:rPr lang="en-CA" sz="1600" dirty="0">
                <a:cs typeface="Arial"/>
              </a:rPr>
              <a:t>Sustainable Forestry Initiative (SFI)</a:t>
            </a:r>
          </a:p>
          <a:p>
            <a:pPr lvl="1"/>
            <a:r>
              <a:rPr lang="en-CA" sz="1600" dirty="0">
                <a:cs typeface="Arial"/>
              </a:rPr>
              <a:t>Natural Resources Canada (NRCan)</a:t>
            </a:r>
          </a:p>
          <a:p>
            <a:pPr lvl="1"/>
            <a:r>
              <a:rPr lang="en-CA" sz="1600" dirty="0">
                <a:cs typeface="Arial"/>
              </a:rPr>
              <a:t>Canadian Council of Forest Ministers (CCFM)</a:t>
            </a:r>
          </a:p>
          <a:p>
            <a:pPr lvl="1"/>
            <a:r>
              <a:rPr lang="en-CA" sz="1600" dirty="0">
                <a:cs typeface="Arial"/>
              </a:rPr>
              <a:t>Ontario Professional Forestry Association (OPFA)</a:t>
            </a:r>
          </a:p>
          <a:p>
            <a:pPr marL="0" indent="0">
              <a:buNone/>
            </a:pPr>
            <a:endParaRPr lang="en-CA" sz="1600" dirty="0">
              <a:cs typeface="Arial"/>
            </a:endParaRPr>
          </a:p>
          <a:p>
            <a:endParaRPr lang="en-CA" sz="1900" dirty="0">
              <a:cs typeface="Arial"/>
            </a:endParaRPr>
          </a:p>
          <a:p>
            <a:pPr marL="0" indent="0">
              <a:buClr>
                <a:srgbClr val="689D9B"/>
              </a:buClr>
              <a:buNone/>
            </a:pPr>
            <a:endParaRPr lang="en-CA" sz="1600" dirty="0">
              <a:cs typeface="Arial"/>
            </a:endParaRPr>
          </a:p>
        </p:txBody>
      </p:sp>
      <p:pic>
        <p:nvPicPr>
          <p:cNvPr id="5" name="Picture 4">
            <a:extLst>
              <a:ext uri="{FF2B5EF4-FFF2-40B4-BE49-F238E27FC236}">
                <a16:creationId xmlns:a16="http://schemas.microsoft.com/office/drawing/2014/main" id="{D148B069-BA99-4254-834D-7D28FC46ED1B}"/>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rot="21303068">
            <a:off x="3972419" y="725322"/>
            <a:ext cx="5194372" cy="3675642"/>
          </a:xfrm>
          <a:prstGeom prst="rect">
            <a:avLst/>
          </a:prstGeom>
        </p:spPr>
      </p:pic>
      <p:sp>
        <p:nvSpPr>
          <p:cNvPr id="10" name="TextBox 9">
            <a:extLst>
              <a:ext uri="{FF2B5EF4-FFF2-40B4-BE49-F238E27FC236}">
                <a16:creationId xmlns:a16="http://schemas.microsoft.com/office/drawing/2014/main" id="{34CA7A1E-E691-4C4E-8C7B-222860A1E290}"/>
              </a:ext>
            </a:extLst>
          </p:cNvPr>
          <p:cNvSpPr txBox="1"/>
          <p:nvPr/>
        </p:nvSpPr>
        <p:spPr>
          <a:xfrm>
            <a:off x="185058" y="6462528"/>
            <a:ext cx="6648791" cy="246221"/>
          </a:xfrm>
          <a:prstGeom prst="rect">
            <a:avLst/>
          </a:prstGeom>
          <a:noFill/>
        </p:spPr>
        <p:txBody>
          <a:bodyPr wrap="square">
            <a:spAutoFit/>
          </a:bodyPr>
          <a:lstStyle/>
          <a:p>
            <a:r>
              <a:rPr lang="en-CA" sz="1000" dirty="0"/>
              <a:t>Image Credits: </a:t>
            </a:r>
            <a:r>
              <a:rPr lang="en-US" sz="1000" b="0" i="0" dirty="0" err="1">
                <a:solidFill>
                  <a:srgbClr val="1D1C1D"/>
                </a:solidFill>
                <a:effectLst/>
                <a:latin typeface="Slack-Lato"/>
              </a:rPr>
              <a:t>Whitefeather</a:t>
            </a:r>
            <a:r>
              <a:rPr lang="en-US" sz="1000" b="0" i="0" dirty="0">
                <a:solidFill>
                  <a:srgbClr val="1D1C1D"/>
                </a:solidFill>
                <a:effectLst/>
                <a:latin typeface="Slack-Lato"/>
              </a:rPr>
              <a:t> Forest Community Resource Management Authority</a:t>
            </a:r>
            <a:endParaRPr lang="en-CA" sz="1000" dirty="0"/>
          </a:p>
        </p:txBody>
      </p:sp>
      <p:sp>
        <p:nvSpPr>
          <p:cNvPr id="11" name="Rectangle 10">
            <a:extLst>
              <a:ext uri="{FF2B5EF4-FFF2-40B4-BE49-F238E27FC236}">
                <a16:creationId xmlns:a16="http://schemas.microsoft.com/office/drawing/2014/main" id="{BC782DB5-9EA0-47DC-B4A3-5613818B9936}"/>
              </a:ext>
            </a:extLst>
          </p:cNvPr>
          <p:cNvSpPr/>
          <p:nvPr/>
        </p:nvSpPr>
        <p:spPr>
          <a:xfrm rot="5400000" flipV="1">
            <a:off x="-3347901" y="3325041"/>
            <a:ext cx="6858000" cy="207917"/>
          </a:xfrm>
          <a:prstGeom prst="rect">
            <a:avLst/>
          </a:prstGeom>
          <a:solidFill>
            <a:srgbClr val="547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7957"/>
              </a:solidFill>
            </a:endParaRPr>
          </a:p>
        </p:txBody>
      </p:sp>
      <p:pic>
        <p:nvPicPr>
          <p:cNvPr id="13" name="Picture 12" descr="A group of people standing outside&#10;&#10;Description automatically generated with medium confidence">
            <a:extLst>
              <a:ext uri="{FF2B5EF4-FFF2-40B4-BE49-F238E27FC236}">
                <a16:creationId xmlns:a16="http://schemas.microsoft.com/office/drawing/2014/main" id="{2A7B1451-64C9-42D9-81D8-BF8675E32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3068">
            <a:off x="4192451" y="888546"/>
            <a:ext cx="4729484" cy="2772660"/>
          </a:xfrm>
          <a:prstGeom prst="rect">
            <a:avLst/>
          </a:prstGeom>
        </p:spPr>
      </p:pic>
      <p:pic>
        <p:nvPicPr>
          <p:cNvPr id="15" name="Picture 14">
            <a:extLst>
              <a:ext uri="{FF2B5EF4-FFF2-40B4-BE49-F238E27FC236}">
                <a16:creationId xmlns:a16="http://schemas.microsoft.com/office/drawing/2014/main" id="{A3EE4909-501A-8ABD-58A0-47D921F1187F}"/>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rot="452686">
            <a:off x="8138199" y="2354547"/>
            <a:ext cx="4225344" cy="3859097"/>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95094098-6293-4DA1-8831-6B2828331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2686">
            <a:off x="8349900" y="2549151"/>
            <a:ext cx="3865052" cy="2898789"/>
          </a:xfrm>
          <a:prstGeom prst="rect">
            <a:avLst/>
          </a:prstGeom>
        </p:spPr>
      </p:pic>
      <p:sp>
        <p:nvSpPr>
          <p:cNvPr id="16" name="TextBox 15">
            <a:extLst>
              <a:ext uri="{FF2B5EF4-FFF2-40B4-BE49-F238E27FC236}">
                <a16:creationId xmlns:a16="http://schemas.microsoft.com/office/drawing/2014/main" id="{C653448D-128E-DB45-8F1A-8688842C6A7C}"/>
              </a:ext>
            </a:extLst>
          </p:cNvPr>
          <p:cNvSpPr txBox="1"/>
          <p:nvPr/>
        </p:nvSpPr>
        <p:spPr>
          <a:xfrm rot="441495">
            <a:off x="8197855" y="5367689"/>
            <a:ext cx="3839278" cy="830997"/>
          </a:xfrm>
          <a:prstGeom prst="rect">
            <a:avLst/>
          </a:prstGeom>
          <a:noFill/>
        </p:spPr>
        <p:txBody>
          <a:bodyPr wrap="square">
            <a:spAutoFit/>
          </a:bodyPr>
          <a:lstStyle/>
          <a:p>
            <a:pPr algn="ctr"/>
            <a:r>
              <a:rPr lang="en-US" sz="1600" b="0" i="1" dirty="0">
                <a:solidFill>
                  <a:srgbClr val="1D1C1D"/>
                </a:solidFill>
                <a:effectLst/>
                <a:latin typeface="Slack-Lato"/>
              </a:rPr>
              <a:t>Forest Ecosystem Management Technicians graduation from Confederation College (convocation held in Pikangikum). </a:t>
            </a:r>
            <a:endParaRPr lang="en-CA" sz="1600" i="1" dirty="0"/>
          </a:p>
        </p:txBody>
      </p:sp>
      <p:sp>
        <p:nvSpPr>
          <p:cNvPr id="17" name="TextBox 16">
            <a:extLst>
              <a:ext uri="{FF2B5EF4-FFF2-40B4-BE49-F238E27FC236}">
                <a16:creationId xmlns:a16="http://schemas.microsoft.com/office/drawing/2014/main" id="{5415AF70-40E1-7B06-55EC-B66DA16C1C45}"/>
              </a:ext>
            </a:extLst>
          </p:cNvPr>
          <p:cNvSpPr txBox="1"/>
          <p:nvPr/>
        </p:nvSpPr>
        <p:spPr>
          <a:xfrm>
            <a:off x="319595" y="5333026"/>
            <a:ext cx="6206358" cy="338554"/>
          </a:xfrm>
          <a:prstGeom prst="rect">
            <a:avLst/>
          </a:prstGeom>
          <a:noFill/>
        </p:spPr>
        <p:txBody>
          <a:bodyPr wrap="square">
            <a:spAutoFit/>
          </a:bodyPr>
          <a:lstStyle/>
          <a:p>
            <a:pPr marL="285750" indent="-285750">
              <a:buFont typeface="Arial" panose="020B0604020202020204" pitchFamily="34" charset="0"/>
              <a:buChar char="•"/>
            </a:pPr>
            <a:r>
              <a:rPr lang="en-CA" sz="1600" dirty="0"/>
              <a:t>Forestry is one of the largest Indigenous employers in Canada (FPAC).</a:t>
            </a:r>
            <a:endParaRPr lang="en-CA" sz="1600" dirty="0">
              <a:cs typeface="Arial"/>
            </a:endParaRPr>
          </a:p>
        </p:txBody>
      </p:sp>
      <p:sp>
        <p:nvSpPr>
          <p:cNvPr id="12" name="TextBox 11">
            <a:extLst>
              <a:ext uri="{FF2B5EF4-FFF2-40B4-BE49-F238E27FC236}">
                <a16:creationId xmlns:a16="http://schemas.microsoft.com/office/drawing/2014/main" id="{BCA105D8-860A-D8B0-2BE9-3E5944E74555}"/>
              </a:ext>
            </a:extLst>
          </p:cNvPr>
          <p:cNvSpPr txBox="1"/>
          <p:nvPr/>
        </p:nvSpPr>
        <p:spPr>
          <a:xfrm rot="21296475">
            <a:off x="4155799" y="3706539"/>
            <a:ext cx="4049551" cy="738664"/>
          </a:xfrm>
          <a:prstGeom prst="rect">
            <a:avLst/>
          </a:prstGeom>
          <a:noFill/>
        </p:spPr>
        <p:txBody>
          <a:bodyPr wrap="square">
            <a:spAutoFit/>
          </a:bodyPr>
          <a:lstStyle/>
          <a:p>
            <a:pPr algn="ctr"/>
            <a:r>
              <a:rPr lang="en-US" sz="1400" b="0" i="1" dirty="0">
                <a:solidFill>
                  <a:srgbClr val="1D1C1D"/>
                </a:solidFill>
                <a:effectLst/>
                <a:latin typeface="Slack-Lato"/>
              </a:rPr>
              <a:t>Graduate university student from Quebec and member of the Conseil des Atikamekw learning about light footprint forestry from </a:t>
            </a:r>
            <a:r>
              <a:rPr lang="en-US" sz="1400" b="0" i="1" dirty="0" err="1">
                <a:solidFill>
                  <a:srgbClr val="1D1C1D"/>
                </a:solidFill>
                <a:effectLst/>
                <a:latin typeface="Slack-Lato"/>
              </a:rPr>
              <a:t>Pikangikum</a:t>
            </a:r>
            <a:r>
              <a:rPr lang="en-US" sz="1400" b="0" i="1" dirty="0">
                <a:solidFill>
                  <a:srgbClr val="1D1C1D"/>
                </a:solidFill>
                <a:effectLst/>
                <a:latin typeface="Slack-Lato"/>
              </a:rPr>
              <a:t> Elders.</a:t>
            </a:r>
            <a:endParaRPr lang="en-CA" sz="1400" i="1" dirty="0"/>
          </a:p>
        </p:txBody>
      </p:sp>
      <p:grpSp>
        <p:nvGrpSpPr>
          <p:cNvPr id="19" name="Group 18">
            <a:extLst>
              <a:ext uri="{FF2B5EF4-FFF2-40B4-BE49-F238E27FC236}">
                <a16:creationId xmlns:a16="http://schemas.microsoft.com/office/drawing/2014/main" id="{7093A22D-B5A7-61A3-3419-69092C20D2F3}"/>
              </a:ext>
            </a:extLst>
          </p:cNvPr>
          <p:cNvGrpSpPr/>
          <p:nvPr/>
        </p:nvGrpSpPr>
        <p:grpSpPr>
          <a:xfrm>
            <a:off x="9167855" y="91115"/>
            <a:ext cx="2926500" cy="928758"/>
            <a:chOff x="9167855" y="91115"/>
            <a:chExt cx="2926500" cy="928758"/>
          </a:xfrm>
        </p:grpSpPr>
        <p:sp>
          <p:nvSpPr>
            <p:cNvPr id="20" name="Rectangle: Rounded Corners 19">
              <a:extLst>
                <a:ext uri="{FF2B5EF4-FFF2-40B4-BE49-F238E27FC236}">
                  <a16:creationId xmlns:a16="http://schemas.microsoft.com/office/drawing/2014/main" id="{DE8C8D22-BAF2-5601-53B3-B4D36D1A8449}"/>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07F06220-4504-6C90-CFC7-641F3E90A9DF}"/>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2" name="Picture 21" descr="Shape&#10;&#10;Description automatically generated">
              <a:extLst>
                <a:ext uri="{FF2B5EF4-FFF2-40B4-BE49-F238E27FC236}">
                  <a16:creationId xmlns:a16="http://schemas.microsoft.com/office/drawing/2014/main" id="{8AD3C448-6CAD-2F8C-ECA3-3AF15B1BA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4" name="Slide Number Placeholder 3">
            <a:extLst>
              <a:ext uri="{FF2B5EF4-FFF2-40B4-BE49-F238E27FC236}">
                <a16:creationId xmlns:a16="http://schemas.microsoft.com/office/drawing/2014/main" id="{79334CE9-505D-28DD-591E-AF9DFA974E0C}"/>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24</a:t>
            </a:fld>
            <a:endParaRPr lang="en-CA"/>
          </a:p>
        </p:txBody>
      </p:sp>
    </p:spTree>
    <p:extLst>
      <p:ext uri="{BB962C8B-B14F-4D97-AF65-F5344CB8AC3E}">
        <p14:creationId xmlns:p14="http://schemas.microsoft.com/office/powerpoint/2010/main" val="25902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3E63A0-463B-2A96-E37B-7350085F47D3}"/>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rot="21440370">
            <a:off x="309669" y="3712109"/>
            <a:ext cx="5577199" cy="3064210"/>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BDE76A6A-25E0-49CB-9EC9-5B963A5F5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0370">
            <a:off x="539846" y="3866315"/>
            <a:ext cx="5084583" cy="2294747"/>
          </a:xfrm>
          <a:prstGeom prst="rect">
            <a:avLst/>
          </a:prstGeom>
        </p:spPr>
      </p:pic>
      <p:pic>
        <p:nvPicPr>
          <p:cNvPr id="14" name="Picture 13">
            <a:extLst>
              <a:ext uri="{FF2B5EF4-FFF2-40B4-BE49-F238E27FC236}">
                <a16:creationId xmlns:a16="http://schemas.microsoft.com/office/drawing/2014/main" id="{8B554F23-19DA-4666-A390-8875C48F0F08}"/>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rot="292013">
            <a:off x="6354368" y="3172029"/>
            <a:ext cx="4222349" cy="2945695"/>
          </a:xfrm>
          <a:prstGeom prst="rect">
            <a:avLst/>
          </a:prstGeom>
        </p:spPr>
      </p:pic>
      <p:pic>
        <p:nvPicPr>
          <p:cNvPr id="11" name="Picture 10">
            <a:extLst>
              <a:ext uri="{FF2B5EF4-FFF2-40B4-BE49-F238E27FC236}">
                <a16:creationId xmlns:a16="http://schemas.microsoft.com/office/drawing/2014/main" id="{680D9F94-DE18-4AD0-AEDD-88A764E45C73}"/>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rot="21446415">
            <a:off x="7187853" y="33676"/>
            <a:ext cx="4984542" cy="3185042"/>
          </a:xfrm>
          <a:prstGeom prst="rect">
            <a:avLst/>
          </a:prstGeom>
        </p:spPr>
      </p:pic>
      <p:sp>
        <p:nvSpPr>
          <p:cNvPr id="2" name="Title 1">
            <a:extLst>
              <a:ext uri="{FF2B5EF4-FFF2-40B4-BE49-F238E27FC236}">
                <a16:creationId xmlns:a16="http://schemas.microsoft.com/office/drawing/2014/main" id="{AC7C72FB-CEBF-416D-8047-7368E4618C66}"/>
              </a:ext>
            </a:extLst>
          </p:cNvPr>
          <p:cNvSpPr>
            <a:spLocks noGrp="1"/>
          </p:cNvSpPr>
          <p:nvPr>
            <p:ph type="title"/>
          </p:nvPr>
        </p:nvSpPr>
        <p:spPr>
          <a:xfrm>
            <a:off x="319595" y="-102959"/>
            <a:ext cx="10515600" cy="1325563"/>
          </a:xfrm>
        </p:spPr>
        <p:txBody>
          <a:bodyPr>
            <a:normAutofit/>
          </a:bodyPr>
          <a:lstStyle/>
          <a:p>
            <a:r>
              <a:rPr lang="en-US" sz="2800" b="1" i="1" dirty="0"/>
              <a:t>Indigenous Communities and Forests	</a:t>
            </a:r>
            <a:endParaRPr lang="en-CA" sz="2800" b="1" i="1" dirty="0"/>
          </a:p>
        </p:txBody>
      </p:sp>
      <p:sp>
        <p:nvSpPr>
          <p:cNvPr id="3" name="Content Placeholder 2">
            <a:extLst>
              <a:ext uri="{FF2B5EF4-FFF2-40B4-BE49-F238E27FC236}">
                <a16:creationId xmlns:a16="http://schemas.microsoft.com/office/drawing/2014/main" id="{ED841F2C-830A-495D-836F-316202C2AAD1}"/>
              </a:ext>
            </a:extLst>
          </p:cNvPr>
          <p:cNvSpPr>
            <a:spLocks noGrp="1"/>
          </p:cNvSpPr>
          <p:nvPr>
            <p:ph idx="1"/>
          </p:nvPr>
        </p:nvSpPr>
        <p:spPr>
          <a:xfrm>
            <a:off x="319595" y="1020081"/>
            <a:ext cx="6348508" cy="4303033"/>
          </a:xfrm>
        </p:spPr>
        <p:txBody>
          <a:bodyPr>
            <a:normAutofit/>
          </a:bodyPr>
          <a:lstStyle/>
          <a:p>
            <a:r>
              <a:rPr lang="en-US" sz="1600" dirty="0"/>
              <a:t>Canadian courts have established the rights of Indigenous communities to be consulted for forest management activities.</a:t>
            </a:r>
          </a:p>
          <a:p>
            <a:r>
              <a:rPr lang="en-US" sz="1600" dirty="0"/>
              <a:t>The </a:t>
            </a:r>
            <a:r>
              <a:rPr lang="en-US" sz="1600" dirty="0">
                <a:hlinkClick r:id="rId5"/>
              </a:rPr>
              <a:t>National Aboriginal Forestry Association (NAFA</a:t>
            </a:r>
            <a:r>
              <a:rPr lang="en-US" sz="1600" dirty="0"/>
              <a:t>) is involved in successes and challenges in Indigenous forestry.</a:t>
            </a:r>
          </a:p>
          <a:p>
            <a:r>
              <a:rPr lang="en-CA" sz="1600" dirty="0"/>
              <a:t>There are Indigenous criticisms about their access to practicing forestry according to their cultural beliefs.</a:t>
            </a:r>
            <a:endParaRPr lang="en-US" sz="1600" dirty="0"/>
          </a:p>
          <a:p>
            <a:r>
              <a:rPr lang="en-US" sz="1600" dirty="0"/>
              <a:t>A few notable Indigenous communities involved in forestry: </a:t>
            </a:r>
          </a:p>
          <a:p>
            <a:pPr lvl="1"/>
            <a:r>
              <a:rPr lang="en-US" sz="1600" dirty="0" err="1"/>
              <a:t>Whitefeather</a:t>
            </a:r>
            <a:r>
              <a:rPr lang="en-US" sz="1600" dirty="0"/>
              <a:t> Forest Initiative from Pikangikum First Nation</a:t>
            </a:r>
          </a:p>
          <a:p>
            <a:pPr lvl="1"/>
            <a:r>
              <a:rPr lang="en-US" sz="1600" dirty="0" err="1"/>
              <a:t>Wabaseemoong</a:t>
            </a:r>
            <a:r>
              <a:rPr lang="en-US" sz="1600" dirty="0"/>
              <a:t> Independent Nations</a:t>
            </a:r>
          </a:p>
          <a:p>
            <a:pPr lvl="1"/>
            <a:endParaRPr lang="en-US" sz="1600" dirty="0"/>
          </a:p>
          <a:p>
            <a:pPr lvl="1"/>
            <a:endParaRPr lang="en-US" sz="1600" dirty="0"/>
          </a:p>
          <a:p>
            <a:pPr lvl="1"/>
            <a:endParaRPr lang="en-CA" sz="1600" dirty="0"/>
          </a:p>
        </p:txBody>
      </p:sp>
      <p:sp>
        <p:nvSpPr>
          <p:cNvPr id="9" name="TextBox 8">
            <a:extLst>
              <a:ext uri="{FF2B5EF4-FFF2-40B4-BE49-F238E27FC236}">
                <a16:creationId xmlns:a16="http://schemas.microsoft.com/office/drawing/2014/main" id="{3E579EE0-FB6B-4F1B-9D3B-2044560804CB}"/>
              </a:ext>
            </a:extLst>
          </p:cNvPr>
          <p:cNvSpPr txBox="1"/>
          <p:nvPr/>
        </p:nvSpPr>
        <p:spPr>
          <a:xfrm>
            <a:off x="10664622" y="4194585"/>
            <a:ext cx="1500971" cy="707886"/>
          </a:xfrm>
          <a:prstGeom prst="rect">
            <a:avLst/>
          </a:prstGeom>
          <a:noFill/>
        </p:spPr>
        <p:txBody>
          <a:bodyPr wrap="square">
            <a:spAutoFit/>
          </a:bodyPr>
          <a:lstStyle/>
          <a:p>
            <a:r>
              <a:rPr lang="en-CA" sz="1000" dirty="0"/>
              <a:t>Image Credits: </a:t>
            </a:r>
            <a:r>
              <a:rPr lang="en-US" sz="1000" b="0" i="0" dirty="0" err="1">
                <a:effectLst/>
              </a:rPr>
              <a:t>Whitefeather</a:t>
            </a:r>
            <a:r>
              <a:rPr lang="en-US" sz="1000" b="0" i="0" dirty="0">
                <a:effectLst/>
              </a:rPr>
              <a:t> Forest Community Resource Management Authority</a:t>
            </a:r>
            <a:r>
              <a:rPr lang="en-CA" sz="1000" dirty="0"/>
              <a:t> </a:t>
            </a:r>
          </a:p>
        </p:txBody>
      </p:sp>
      <p:pic>
        <p:nvPicPr>
          <p:cNvPr id="5" name="Picture 4" descr="A group of people sitting in chairs&#10;&#10;Description automatically generated with low confidence">
            <a:extLst>
              <a:ext uri="{FF2B5EF4-FFF2-40B4-BE49-F238E27FC236}">
                <a16:creationId xmlns:a16="http://schemas.microsoft.com/office/drawing/2014/main" id="{5423C0C7-FF88-41FA-83F5-DFAA80E73D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46415">
            <a:off x="7401884" y="175636"/>
            <a:ext cx="4579767" cy="2821065"/>
          </a:xfrm>
          <a:prstGeom prst="rect">
            <a:avLst/>
          </a:prstGeom>
        </p:spPr>
      </p:pic>
      <p:pic>
        <p:nvPicPr>
          <p:cNvPr id="13" name="Picture 12" descr="A picture containing text, person, indoor&#10;&#10;Description automatically generated">
            <a:extLst>
              <a:ext uri="{FF2B5EF4-FFF2-40B4-BE49-F238E27FC236}">
                <a16:creationId xmlns:a16="http://schemas.microsoft.com/office/drawing/2014/main" id="{E4B2FD7B-B74D-453B-9054-6B8CAE0365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2013">
            <a:off x="6533729" y="3317664"/>
            <a:ext cx="3846282" cy="2643390"/>
          </a:xfrm>
          <a:prstGeom prst="rect">
            <a:avLst/>
          </a:prstGeom>
        </p:spPr>
      </p:pic>
      <p:sp>
        <p:nvSpPr>
          <p:cNvPr id="15" name="Rectangle 14">
            <a:extLst>
              <a:ext uri="{FF2B5EF4-FFF2-40B4-BE49-F238E27FC236}">
                <a16:creationId xmlns:a16="http://schemas.microsoft.com/office/drawing/2014/main" id="{098B8FC2-98C8-E347-A9B0-F5B4F76E12E0}"/>
              </a:ext>
            </a:extLst>
          </p:cNvPr>
          <p:cNvSpPr/>
          <p:nvPr/>
        </p:nvSpPr>
        <p:spPr>
          <a:xfrm rot="5400000" flipV="1">
            <a:off x="-3347901" y="3325041"/>
            <a:ext cx="6858000" cy="207917"/>
          </a:xfrm>
          <a:prstGeom prst="rect">
            <a:avLst/>
          </a:prstGeom>
          <a:solidFill>
            <a:srgbClr val="547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647957"/>
              </a:solidFill>
            </a:endParaRPr>
          </a:p>
        </p:txBody>
      </p:sp>
      <p:sp>
        <p:nvSpPr>
          <p:cNvPr id="16" name="TextBox 15">
            <a:extLst>
              <a:ext uri="{FF2B5EF4-FFF2-40B4-BE49-F238E27FC236}">
                <a16:creationId xmlns:a16="http://schemas.microsoft.com/office/drawing/2014/main" id="{39F4F572-4B12-0DD5-684A-45CF048043CC}"/>
              </a:ext>
            </a:extLst>
          </p:cNvPr>
          <p:cNvSpPr txBox="1"/>
          <p:nvPr/>
        </p:nvSpPr>
        <p:spPr>
          <a:xfrm rot="21446529">
            <a:off x="319500" y="6147995"/>
            <a:ext cx="5625232" cy="584775"/>
          </a:xfrm>
          <a:prstGeom prst="rect">
            <a:avLst/>
          </a:prstGeom>
          <a:noFill/>
        </p:spPr>
        <p:txBody>
          <a:bodyPr wrap="square">
            <a:spAutoFit/>
          </a:bodyPr>
          <a:lstStyle/>
          <a:p>
            <a:pPr algn="ctr"/>
            <a:r>
              <a:rPr lang="en-US" sz="1600" b="0" i="1" dirty="0">
                <a:solidFill>
                  <a:srgbClr val="1D1C1D"/>
                </a:solidFill>
                <a:effectLst/>
              </a:rPr>
              <a:t>Images from the Long-Term Management Direction Open House at Pikangikum for the 2012-22 Forest Management Plan. </a:t>
            </a:r>
            <a:endParaRPr lang="en-CA" sz="1600" i="1" dirty="0"/>
          </a:p>
        </p:txBody>
      </p:sp>
      <p:sp>
        <p:nvSpPr>
          <p:cNvPr id="4" name="Slide Number Placeholder 3">
            <a:extLst>
              <a:ext uri="{FF2B5EF4-FFF2-40B4-BE49-F238E27FC236}">
                <a16:creationId xmlns:a16="http://schemas.microsoft.com/office/drawing/2014/main" id="{BA82D264-FA1B-F67B-45B2-BCFFC6F8A9FF}"/>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25</a:t>
            </a:fld>
            <a:endParaRPr lang="en-CA"/>
          </a:p>
        </p:txBody>
      </p:sp>
    </p:spTree>
    <p:extLst>
      <p:ext uri="{BB962C8B-B14F-4D97-AF65-F5344CB8AC3E}">
        <p14:creationId xmlns:p14="http://schemas.microsoft.com/office/powerpoint/2010/main" val="3169973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8081DD-B2F4-447C-9428-8AA960C49BA3}"/>
              </a:ext>
            </a:extLst>
          </p:cNvPr>
          <p:cNvSpPr>
            <a:spLocks noGrp="1"/>
          </p:cNvSpPr>
          <p:nvPr>
            <p:ph idx="1"/>
          </p:nvPr>
        </p:nvSpPr>
        <p:spPr>
          <a:xfrm>
            <a:off x="319595" y="1253330"/>
            <a:ext cx="4003023" cy="4351338"/>
          </a:xfrm>
        </p:spPr>
        <p:txBody>
          <a:bodyPr>
            <a:normAutofit/>
          </a:bodyPr>
          <a:lstStyle/>
          <a:p>
            <a:pPr marL="0" indent="0">
              <a:lnSpc>
                <a:spcPct val="110000"/>
              </a:lnSpc>
              <a:buNone/>
            </a:pPr>
            <a:r>
              <a:rPr lang="en-CA" sz="2100" i="1" dirty="0">
                <a:solidFill>
                  <a:srgbClr val="27A449"/>
                </a:solidFill>
              </a:rPr>
              <a:t>Benefits of Building with Wood </a:t>
            </a:r>
          </a:p>
          <a:p>
            <a:pPr>
              <a:lnSpc>
                <a:spcPct val="110000"/>
              </a:lnSpc>
            </a:pPr>
            <a:r>
              <a:rPr lang="en-CA" sz="1600" dirty="0"/>
              <a:t>Renewable and abundant</a:t>
            </a:r>
          </a:p>
          <a:p>
            <a:pPr>
              <a:lnSpc>
                <a:spcPct val="110000"/>
              </a:lnSpc>
            </a:pPr>
            <a:r>
              <a:rPr lang="en-CA" sz="1600" dirty="0"/>
              <a:t>Low embodied carbon and energy </a:t>
            </a:r>
          </a:p>
          <a:p>
            <a:pPr>
              <a:lnSpc>
                <a:spcPct val="110000"/>
              </a:lnSpc>
            </a:pPr>
            <a:r>
              <a:rPr lang="en-CA" sz="1600" dirty="0"/>
              <a:t>Visually appealing and enhanced wellbeing </a:t>
            </a:r>
          </a:p>
          <a:p>
            <a:pPr>
              <a:lnSpc>
                <a:spcPct val="110000"/>
              </a:lnSpc>
            </a:pPr>
            <a:r>
              <a:rPr lang="en-CA" sz="1600" dirty="0"/>
              <a:t>Strong, durable, and resilient</a:t>
            </a:r>
          </a:p>
          <a:p>
            <a:pPr>
              <a:lnSpc>
                <a:spcPct val="110000"/>
              </a:lnSpc>
            </a:pPr>
            <a:r>
              <a:rPr lang="en-CA" sz="1600" dirty="0"/>
              <a:t>Faster to build and often cost-effective</a:t>
            </a:r>
          </a:p>
          <a:p>
            <a:pPr>
              <a:lnSpc>
                <a:spcPct val="110000"/>
              </a:lnSpc>
            </a:pPr>
            <a:r>
              <a:rPr lang="en-CA" sz="1600" dirty="0"/>
              <a:t>Biodegradable and recyclable</a:t>
            </a:r>
          </a:p>
        </p:txBody>
      </p:sp>
      <p:sp>
        <p:nvSpPr>
          <p:cNvPr id="4" name="Rectangle 3">
            <a:extLst>
              <a:ext uri="{FF2B5EF4-FFF2-40B4-BE49-F238E27FC236}">
                <a16:creationId xmlns:a16="http://schemas.microsoft.com/office/drawing/2014/main" id="{ACC8F851-8332-4840-B210-A909F19F6C75}"/>
              </a:ext>
            </a:extLst>
          </p:cNvPr>
          <p:cNvSpPr/>
          <p:nvPr/>
        </p:nvSpPr>
        <p:spPr>
          <a:xfrm rot="5400000" flipV="1">
            <a:off x="-3347901" y="3325041"/>
            <a:ext cx="6858000" cy="207917"/>
          </a:xfrm>
          <a:prstGeom prst="rect">
            <a:avLst/>
          </a:prstGeom>
          <a:solidFill>
            <a:srgbClr val="27A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7" name="Title 1">
            <a:extLst>
              <a:ext uri="{FF2B5EF4-FFF2-40B4-BE49-F238E27FC236}">
                <a16:creationId xmlns:a16="http://schemas.microsoft.com/office/drawing/2014/main" id="{6E0E5270-03B6-44EF-B5B8-6D0234242AD8}"/>
              </a:ext>
            </a:extLst>
          </p:cNvPr>
          <p:cNvSpPr txBox="1">
            <a:spLocks/>
          </p:cNvSpPr>
          <p:nvPr/>
        </p:nvSpPr>
        <p:spPr>
          <a:xfrm>
            <a:off x="319595" y="-102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New Directions for Sustainable Forest Products</a:t>
            </a:r>
          </a:p>
        </p:txBody>
      </p:sp>
      <p:sp>
        <p:nvSpPr>
          <p:cNvPr id="12" name="TextBox 11">
            <a:extLst>
              <a:ext uri="{FF2B5EF4-FFF2-40B4-BE49-F238E27FC236}">
                <a16:creationId xmlns:a16="http://schemas.microsoft.com/office/drawing/2014/main" id="{4FD4059A-57F3-509F-2C68-EBF4F3B9F7F1}"/>
              </a:ext>
            </a:extLst>
          </p:cNvPr>
          <p:cNvSpPr txBox="1"/>
          <p:nvPr/>
        </p:nvSpPr>
        <p:spPr>
          <a:xfrm>
            <a:off x="185058" y="6323779"/>
            <a:ext cx="7122942" cy="553998"/>
          </a:xfrm>
          <a:prstGeom prst="rect">
            <a:avLst/>
          </a:prstGeom>
          <a:noFill/>
        </p:spPr>
        <p:txBody>
          <a:bodyPr wrap="square">
            <a:spAutoFit/>
          </a:bodyPr>
          <a:lstStyle/>
          <a:p>
            <a:r>
              <a:rPr lang="en-CA" sz="1000" dirty="0"/>
              <a:t>Image Credit: </a:t>
            </a:r>
            <a:r>
              <a:rPr lang="en-US" sz="1000" dirty="0" err="1"/>
              <a:t>Cavins</a:t>
            </a:r>
            <a:r>
              <a:rPr lang="en-US" sz="1000" dirty="0"/>
              <a:t>, S. (2021). </a:t>
            </a:r>
            <a:r>
              <a:rPr lang="en-US" sz="1000" i="1" dirty="0"/>
              <a:t>Do Lower Lumber Prices Mean Lower Home Prices? - Merit Real Estate</a:t>
            </a:r>
            <a:r>
              <a:rPr lang="en-US" sz="1000" dirty="0"/>
              <a:t>. </a:t>
            </a:r>
            <a:r>
              <a:rPr lang="en-US" sz="1000" dirty="0" err="1"/>
              <a:t>Merti</a:t>
            </a:r>
            <a:r>
              <a:rPr lang="en-US" sz="1000" dirty="0"/>
              <a:t> Real Estate, Inc. </a:t>
            </a:r>
            <a:r>
              <a:rPr lang="en-US" sz="1000" dirty="0">
                <a:hlinkClick r:id="rId3">
                  <a:extLst>
                    <a:ext uri="{A12FA001-AC4F-418D-AE19-62706E023703}">
                      <ahyp:hlinkClr xmlns:ahyp="http://schemas.microsoft.com/office/drawing/2018/hyperlinkcolor" val="tx"/>
                    </a:ext>
                  </a:extLst>
                </a:hlinkClick>
              </a:rPr>
              <a:t>https://meritrealestate.com/lumber-prices/</a:t>
            </a:r>
            <a:r>
              <a:rPr lang="en-US" sz="1000" dirty="0"/>
              <a:t> </a:t>
            </a:r>
          </a:p>
          <a:p>
            <a:endParaRPr lang="en-CA" sz="1000" dirty="0"/>
          </a:p>
        </p:txBody>
      </p:sp>
      <p:grpSp>
        <p:nvGrpSpPr>
          <p:cNvPr id="6" name="Group 5">
            <a:extLst>
              <a:ext uri="{FF2B5EF4-FFF2-40B4-BE49-F238E27FC236}">
                <a16:creationId xmlns:a16="http://schemas.microsoft.com/office/drawing/2014/main" id="{72FF4984-BE4B-C827-A0BD-3DBEC37135BB}"/>
              </a:ext>
            </a:extLst>
          </p:cNvPr>
          <p:cNvGrpSpPr/>
          <p:nvPr/>
        </p:nvGrpSpPr>
        <p:grpSpPr>
          <a:xfrm>
            <a:off x="4322618" y="989968"/>
            <a:ext cx="7576769" cy="5159043"/>
            <a:chOff x="4295636" y="1357504"/>
            <a:chExt cx="7576769" cy="5159043"/>
          </a:xfrm>
        </p:grpSpPr>
        <p:pic>
          <p:nvPicPr>
            <p:cNvPr id="5" name="Picture 4" descr="Shape&#10;&#10;Description automatically generated">
              <a:extLst>
                <a:ext uri="{FF2B5EF4-FFF2-40B4-BE49-F238E27FC236}">
                  <a16:creationId xmlns:a16="http://schemas.microsoft.com/office/drawing/2014/main" id="{1F21F5B2-AC1D-427B-B558-514CCE7FF85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4295636" y="1357504"/>
              <a:ext cx="7576769" cy="5159043"/>
            </a:xfrm>
            <a:prstGeom prst="rect">
              <a:avLst/>
            </a:prstGeom>
          </p:spPr>
        </p:pic>
        <p:pic>
          <p:nvPicPr>
            <p:cNvPr id="1030" name="Picture 6" descr="Residential Lumber Prices">
              <a:extLst>
                <a:ext uri="{FF2B5EF4-FFF2-40B4-BE49-F238E27FC236}">
                  <a16:creationId xmlns:a16="http://schemas.microsoft.com/office/drawing/2014/main" id="{96A8E2D1-4A64-A5E4-E248-D41524027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105" y="1620455"/>
              <a:ext cx="6915450" cy="38374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2E91B06-191F-0C23-C0B3-E0DCDF8C89DF}"/>
                </a:ext>
              </a:extLst>
            </p:cNvPr>
            <p:cNvSpPr txBox="1"/>
            <p:nvPr/>
          </p:nvSpPr>
          <p:spPr>
            <a:xfrm>
              <a:off x="4635105" y="5648684"/>
              <a:ext cx="6915450" cy="338554"/>
            </a:xfrm>
            <a:prstGeom prst="rect">
              <a:avLst/>
            </a:prstGeom>
            <a:noFill/>
          </p:spPr>
          <p:txBody>
            <a:bodyPr wrap="square">
              <a:spAutoFit/>
            </a:bodyPr>
            <a:lstStyle/>
            <a:p>
              <a:pPr algn="ctr"/>
              <a:r>
                <a:rPr lang="en-CA" sz="1600" i="1" dirty="0"/>
                <a:t>Construction workers in the process of building a traditional wood framed house</a:t>
              </a:r>
            </a:p>
          </p:txBody>
        </p:sp>
      </p:grpSp>
      <p:grpSp>
        <p:nvGrpSpPr>
          <p:cNvPr id="14" name="Group 13">
            <a:extLst>
              <a:ext uri="{FF2B5EF4-FFF2-40B4-BE49-F238E27FC236}">
                <a16:creationId xmlns:a16="http://schemas.microsoft.com/office/drawing/2014/main" id="{51561D41-967E-D6E2-5A97-AF28C7235798}"/>
              </a:ext>
            </a:extLst>
          </p:cNvPr>
          <p:cNvGrpSpPr/>
          <p:nvPr/>
        </p:nvGrpSpPr>
        <p:grpSpPr>
          <a:xfrm>
            <a:off x="9167855" y="91115"/>
            <a:ext cx="2926500" cy="928758"/>
            <a:chOff x="9167855" y="91115"/>
            <a:chExt cx="2926500" cy="928758"/>
          </a:xfrm>
        </p:grpSpPr>
        <p:sp>
          <p:nvSpPr>
            <p:cNvPr id="15" name="Rectangle: Rounded Corners 14">
              <a:extLst>
                <a:ext uri="{FF2B5EF4-FFF2-40B4-BE49-F238E27FC236}">
                  <a16:creationId xmlns:a16="http://schemas.microsoft.com/office/drawing/2014/main" id="{AB60836B-41F7-B0AF-88C3-BB648F0DF6E8}"/>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E9F3C561-D6E6-CDA2-D4E5-0EC1D8419F42}"/>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1" name="Picture 20" descr="Shape&#10;&#10;Description automatically generated">
              <a:extLst>
                <a:ext uri="{FF2B5EF4-FFF2-40B4-BE49-F238E27FC236}">
                  <a16:creationId xmlns:a16="http://schemas.microsoft.com/office/drawing/2014/main" id="{38608B34-5A16-EC89-A18F-EC17DDCD1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E028B390-B45B-E1B0-AD82-E099E972064A}"/>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26</a:t>
            </a:fld>
            <a:endParaRPr lang="en-CA"/>
          </a:p>
        </p:txBody>
      </p:sp>
    </p:spTree>
    <p:extLst>
      <p:ext uri="{BB962C8B-B14F-4D97-AF65-F5344CB8AC3E}">
        <p14:creationId xmlns:p14="http://schemas.microsoft.com/office/powerpoint/2010/main" val="179801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905A-26F7-49C4-8836-C8A8C7BD5EA0}"/>
              </a:ext>
            </a:extLst>
          </p:cNvPr>
          <p:cNvSpPr>
            <a:spLocks noGrp="1"/>
          </p:cNvSpPr>
          <p:nvPr>
            <p:ph type="title"/>
          </p:nvPr>
        </p:nvSpPr>
        <p:spPr>
          <a:xfrm>
            <a:off x="326570" y="337352"/>
            <a:ext cx="3203631" cy="1615273"/>
          </a:xfrm>
        </p:spPr>
        <p:txBody>
          <a:bodyPr>
            <a:noAutofit/>
          </a:bodyPr>
          <a:lstStyle/>
          <a:p>
            <a:r>
              <a:rPr lang="en-US" sz="2800" b="1" i="1" dirty="0"/>
              <a:t>Life-Cycle Assessment (LCA) Comparing Wood, Concrete, and Steel</a:t>
            </a:r>
            <a:endParaRPr lang="en-CA" sz="2800" b="1" i="1" dirty="0"/>
          </a:p>
        </p:txBody>
      </p:sp>
      <p:sp>
        <p:nvSpPr>
          <p:cNvPr id="3" name="Content Placeholder 2">
            <a:extLst>
              <a:ext uri="{FF2B5EF4-FFF2-40B4-BE49-F238E27FC236}">
                <a16:creationId xmlns:a16="http://schemas.microsoft.com/office/drawing/2014/main" id="{D73E0E45-5BFE-4F2C-9277-CDE50F0E5BDE}"/>
              </a:ext>
            </a:extLst>
          </p:cNvPr>
          <p:cNvSpPr>
            <a:spLocks noGrp="1"/>
          </p:cNvSpPr>
          <p:nvPr>
            <p:ph idx="1"/>
          </p:nvPr>
        </p:nvSpPr>
        <p:spPr>
          <a:xfrm>
            <a:off x="326572" y="2129741"/>
            <a:ext cx="3203632" cy="4047221"/>
          </a:xfrm>
        </p:spPr>
        <p:txBody>
          <a:bodyPr>
            <a:normAutofit fontScale="92500" lnSpcReduction="10000"/>
          </a:bodyPr>
          <a:lstStyle/>
          <a:p>
            <a:pPr>
              <a:lnSpc>
                <a:spcPct val="110000"/>
              </a:lnSpc>
            </a:pPr>
            <a:r>
              <a:rPr lang="en-CA" sz="1600" dirty="0"/>
              <a:t>There is sometimes controversy when comparing the environmental impact of certain materials.</a:t>
            </a:r>
          </a:p>
          <a:p>
            <a:pPr>
              <a:lnSpc>
                <a:spcPct val="110000"/>
              </a:lnSpc>
            </a:pPr>
            <a:r>
              <a:rPr lang="en-CA" sz="1600" dirty="0"/>
              <a:t>LCA is used to compare the embodied carbon of different processes and materials.</a:t>
            </a:r>
          </a:p>
          <a:p>
            <a:pPr>
              <a:lnSpc>
                <a:spcPct val="110000"/>
              </a:lnSpc>
            </a:pPr>
            <a:r>
              <a:rPr lang="en-CA" sz="1600" dirty="0"/>
              <a:t>In LCA studies, wood as a building material produces less carbon compared to concrete and steel.</a:t>
            </a:r>
          </a:p>
          <a:p>
            <a:pPr>
              <a:lnSpc>
                <a:spcPct val="110000"/>
              </a:lnSpc>
            </a:pPr>
            <a:r>
              <a:rPr lang="en-CA" sz="1600" dirty="0"/>
              <a:t>Scientists and practitioners continue to investigate biogenic features or characteristics. </a:t>
            </a:r>
          </a:p>
          <a:p>
            <a:pPr>
              <a:lnSpc>
                <a:spcPct val="110000"/>
              </a:lnSpc>
            </a:pPr>
            <a:r>
              <a:rPr lang="en-CA" sz="1600" dirty="0"/>
              <a:t>There is still a need for standardized LCA methodology.</a:t>
            </a:r>
          </a:p>
        </p:txBody>
      </p:sp>
      <p:pic>
        <p:nvPicPr>
          <p:cNvPr id="5" name="Picture 4" descr="Diagram&#10;&#10;Description automatically generated">
            <a:extLst>
              <a:ext uri="{FF2B5EF4-FFF2-40B4-BE49-F238E27FC236}">
                <a16:creationId xmlns:a16="http://schemas.microsoft.com/office/drawing/2014/main" id="{C59B90A8-9DF4-4B33-8EB1-657BCD854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089" y="119262"/>
            <a:ext cx="8450911" cy="6691030"/>
          </a:xfrm>
          <a:prstGeom prst="rect">
            <a:avLst/>
          </a:prstGeom>
        </p:spPr>
      </p:pic>
      <p:sp>
        <p:nvSpPr>
          <p:cNvPr id="7" name="TextBox 6">
            <a:extLst>
              <a:ext uri="{FF2B5EF4-FFF2-40B4-BE49-F238E27FC236}">
                <a16:creationId xmlns:a16="http://schemas.microsoft.com/office/drawing/2014/main" id="{2020B19B-029F-499D-97D6-ED21ACAC696E}"/>
              </a:ext>
            </a:extLst>
          </p:cNvPr>
          <p:cNvSpPr txBox="1"/>
          <p:nvPr/>
        </p:nvSpPr>
        <p:spPr>
          <a:xfrm>
            <a:off x="185058" y="6493194"/>
            <a:ext cx="9770984" cy="246221"/>
          </a:xfrm>
          <a:prstGeom prst="rect">
            <a:avLst/>
          </a:prstGeom>
          <a:noFill/>
        </p:spPr>
        <p:txBody>
          <a:bodyPr wrap="square">
            <a:spAutoFit/>
          </a:bodyPr>
          <a:lstStyle/>
          <a:p>
            <a:r>
              <a:rPr lang="en-CA" sz="1000" dirty="0"/>
              <a:t>Image Credit: </a:t>
            </a:r>
            <a:r>
              <a:rPr lang="en-US" sz="1000" b="0" i="0" dirty="0">
                <a:solidFill>
                  <a:srgbClr val="1D1C1D"/>
                </a:solidFill>
                <a:effectLst/>
                <a:latin typeface="Slack-Lato"/>
              </a:rPr>
              <a:t>World Business Council for Sustainable Development. (2021). </a:t>
            </a:r>
            <a:r>
              <a:rPr lang="en-US" sz="1000" b="0" i="1" dirty="0">
                <a:solidFill>
                  <a:srgbClr val="1D1C1D"/>
                </a:solidFill>
                <a:effectLst/>
                <a:latin typeface="Slack-Lato"/>
              </a:rPr>
              <a:t>Decarbonizing construction Guidance for investors and developers to reduce embodied carbon</a:t>
            </a:r>
            <a:endParaRPr lang="en-CA" sz="1000" dirty="0"/>
          </a:p>
        </p:txBody>
      </p:sp>
      <p:sp>
        <p:nvSpPr>
          <p:cNvPr id="6" name="Rectangle 5">
            <a:extLst>
              <a:ext uri="{FF2B5EF4-FFF2-40B4-BE49-F238E27FC236}">
                <a16:creationId xmlns:a16="http://schemas.microsoft.com/office/drawing/2014/main" id="{8E53FE9E-C87E-45CA-B55E-F0744E97A3B2}"/>
              </a:ext>
            </a:extLst>
          </p:cNvPr>
          <p:cNvSpPr/>
          <p:nvPr/>
        </p:nvSpPr>
        <p:spPr>
          <a:xfrm rot="5400000" flipV="1">
            <a:off x="-3347901" y="3325041"/>
            <a:ext cx="6858000" cy="207917"/>
          </a:xfrm>
          <a:prstGeom prst="rect">
            <a:avLst/>
          </a:prstGeom>
          <a:solidFill>
            <a:srgbClr val="27A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D2D2D2"/>
              </a:solidFill>
            </a:endParaRPr>
          </a:p>
        </p:txBody>
      </p:sp>
      <p:sp>
        <p:nvSpPr>
          <p:cNvPr id="9" name="Rectangle 8">
            <a:extLst>
              <a:ext uri="{FF2B5EF4-FFF2-40B4-BE49-F238E27FC236}">
                <a16:creationId xmlns:a16="http://schemas.microsoft.com/office/drawing/2014/main" id="{E9AA7111-F5E0-4B73-FFA1-EBE974D01C4F}"/>
              </a:ext>
            </a:extLst>
          </p:cNvPr>
          <p:cNvSpPr/>
          <p:nvPr/>
        </p:nvSpPr>
        <p:spPr>
          <a:xfrm>
            <a:off x="3733132" y="1212574"/>
            <a:ext cx="45719" cy="4964388"/>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4832A5CC-D795-FE19-2F5A-70865E22C67E}"/>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27</a:t>
            </a:fld>
            <a:endParaRPr lang="en-CA"/>
          </a:p>
        </p:txBody>
      </p:sp>
    </p:spTree>
    <p:extLst>
      <p:ext uri="{BB962C8B-B14F-4D97-AF65-F5344CB8AC3E}">
        <p14:creationId xmlns:p14="http://schemas.microsoft.com/office/powerpoint/2010/main" val="58464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AFE698-481B-5CBB-E271-589C74D57576}"/>
              </a:ext>
            </a:extLst>
          </p:cNvPr>
          <p:cNvSpPr/>
          <p:nvPr/>
        </p:nvSpPr>
        <p:spPr>
          <a:xfrm>
            <a:off x="7246200" y="5781191"/>
            <a:ext cx="3935400" cy="1031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F5559A8B-4A63-460C-8B07-F2EEE5CC2570}"/>
              </a:ext>
            </a:extLst>
          </p:cNvPr>
          <p:cNvSpPr>
            <a:spLocks noGrp="1"/>
          </p:cNvSpPr>
          <p:nvPr>
            <p:ph idx="1"/>
          </p:nvPr>
        </p:nvSpPr>
        <p:spPr>
          <a:xfrm>
            <a:off x="394195" y="1039828"/>
            <a:ext cx="3062684" cy="4190094"/>
          </a:xfrm>
        </p:spPr>
        <p:txBody>
          <a:bodyPr>
            <a:normAutofit/>
          </a:bodyPr>
          <a:lstStyle/>
          <a:p>
            <a:pPr>
              <a:lnSpc>
                <a:spcPct val="110000"/>
              </a:lnSpc>
            </a:pPr>
            <a:r>
              <a:rPr lang="en-CA" sz="1600" dirty="0"/>
              <a:t>Mass timber is an engineered wood structural building material used for large-scale infrastructure (mid-rise to tall buildings and bridges).</a:t>
            </a:r>
          </a:p>
          <a:p>
            <a:pPr>
              <a:lnSpc>
                <a:spcPct val="110000"/>
              </a:lnSpc>
            </a:pPr>
            <a:r>
              <a:rPr lang="en-CA" sz="1600" dirty="0"/>
              <a:t>Mass timber is a renewable building material with numerous environmental, social, and economic benefits. </a:t>
            </a:r>
          </a:p>
          <a:p>
            <a:pPr>
              <a:lnSpc>
                <a:spcPct val="110000"/>
              </a:lnSpc>
            </a:pPr>
            <a:r>
              <a:rPr lang="en-CA" sz="1600" dirty="0"/>
              <a:t>Canada could become a global leader in mass timber given its supply of wood from sustainably managed forests.</a:t>
            </a:r>
          </a:p>
        </p:txBody>
      </p:sp>
      <p:pic>
        <p:nvPicPr>
          <p:cNvPr id="17" name="Picture 16" descr="Diagram, engineering drawing&#10;&#10;Description automatically generated">
            <a:extLst>
              <a:ext uri="{FF2B5EF4-FFF2-40B4-BE49-F238E27FC236}">
                <a16:creationId xmlns:a16="http://schemas.microsoft.com/office/drawing/2014/main" id="{5FFD7942-B76B-4B94-82EA-84459936DC03}"/>
              </a:ext>
            </a:extLst>
          </p:cNvPr>
          <p:cNvPicPr>
            <a:picLocks noChangeAspect="1"/>
          </p:cNvPicPr>
          <p:nvPr/>
        </p:nvPicPr>
        <p:blipFill rotWithShape="1">
          <a:blip r:embed="rId3">
            <a:extLst>
              <a:ext uri="{28A0092B-C50C-407E-A947-70E740481C1C}">
                <a14:useLocalDpi xmlns:a14="http://schemas.microsoft.com/office/drawing/2010/main" val="0"/>
              </a:ext>
            </a:extLst>
          </a:blip>
          <a:srcRect r="10367"/>
          <a:stretch/>
        </p:blipFill>
        <p:spPr>
          <a:xfrm>
            <a:off x="8949156" y="3291468"/>
            <a:ext cx="3021051" cy="3365965"/>
          </a:xfrm>
          <a:prstGeom prst="rect">
            <a:avLst/>
          </a:prstGeom>
        </p:spPr>
      </p:pic>
      <p:sp>
        <p:nvSpPr>
          <p:cNvPr id="22" name="Title 1">
            <a:extLst>
              <a:ext uri="{FF2B5EF4-FFF2-40B4-BE49-F238E27FC236}">
                <a16:creationId xmlns:a16="http://schemas.microsoft.com/office/drawing/2014/main" id="{044EFB56-D912-4A93-B590-61A609ACE068}"/>
              </a:ext>
            </a:extLst>
          </p:cNvPr>
          <p:cNvSpPr txBox="1">
            <a:spLocks/>
          </p:cNvSpPr>
          <p:nvPr/>
        </p:nvSpPr>
        <p:spPr>
          <a:xfrm>
            <a:off x="319596" y="96676"/>
            <a:ext cx="4093167" cy="932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Potential</a:t>
            </a:r>
            <a:r>
              <a:rPr lang="en-CA" sz="2800" b="1" i="1" dirty="0"/>
              <a:t> for Mass Timber</a:t>
            </a:r>
          </a:p>
        </p:txBody>
      </p:sp>
      <p:pic>
        <p:nvPicPr>
          <p:cNvPr id="13" name="Picture 12" descr="Diagram, engineering drawing&#10;&#10;Description automatically generated">
            <a:extLst>
              <a:ext uri="{FF2B5EF4-FFF2-40B4-BE49-F238E27FC236}">
                <a16:creationId xmlns:a16="http://schemas.microsoft.com/office/drawing/2014/main" id="{82C99340-8DC0-4922-9CFA-706A382D8385}"/>
              </a:ext>
            </a:extLst>
          </p:cNvPr>
          <p:cNvPicPr>
            <a:picLocks noChangeAspect="1"/>
          </p:cNvPicPr>
          <p:nvPr/>
        </p:nvPicPr>
        <p:blipFill rotWithShape="1">
          <a:blip r:embed="rId4">
            <a:extLst>
              <a:ext uri="{28A0092B-C50C-407E-A947-70E740481C1C}">
                <a14:useLocalDpi xmlns:a14="http://schemas.microsoft.com/office/drawing/2010/main" val="0"/>
              </a:ext>
            </a:extLst>
          </a:blip>
          <a:srcRect r="10367"/>
          <a:stretch/>
        </p:blipFill>
        <p:spPr>
          <a:xfrm>
            <a:off x="8949156" y="665356"/>
            <a:ext cx="3021051" cy="3365965"/>
          </a:xfrm>
          <a:prstGeom prst="rect">
            <a:avLst/>
          </a:prstGeom>
        </p:spPr>
      </p:pic>
      <p:pic>
        <p:nvPicPr>
          <p:cNvPr id="15" name="Picture 14" descr="A picture containing building material, brick&#10;&#10;Description automatically generated">
            <a:extLst>
              <a:ext uri="{FF2B5EF4-FFF2-40B4-BE49-F238E27FC236}">
                <a16:creationId xmlns:a16="http://schemas.microsoft.com/office/drawing/2014/main" id="{C7262098-F908-405D-88D6-5F1F25DB9EBF}"/>
              </a:ext>
            </a:extLst>
          </p:cNvPr>
          <p:cNvPicPr>
            <a:picLocks noChangeAspect="1"/>
          </p:cNvPicPr>
          <p:nvPr/>
        </p:nvPicPr>
        <p:blipFill rotWithShape="1">
          <a:blip r:embed="rId5">
            <a:extLst>
              <a:ext uri="{28A0092B-C50C-407E-A947-70E740481C1C}">
                <a14:useLocalDpi xmlns:a14="http://schemas.microsoft.com/office/drawing/2010/main" val="0"/>
              </a:ext>
            </a:extLst>
          </a:blip>
          <a:srcRect r="10380"/>
          <a:stretch/>
        </p:blipFill>
        <p:spPr>
          <a:xfrm>
            <a:off x="6423034" y="3291468"/>
            <a:ext cx="3016564" cy="3365965"/>
          </a:xfrm>
          <a:prstGeom prst="rect">
            <a:avLst/>
          </a:prstGeom>
        </p:spPr>
      </p:pic>
      <p:pic>
        <p:nvPicPr>
          <p:cNvPr id="11" name="Picture 10" descr="A picture containing text, building, building material&#10;&#10;Description automatically generated">
            <a:extLst>
              <a:ext uri="{FF2B5EF4-FFF2-40B4-BE49-F238E27FC236}">
                <a16:creationId xmlns:a16="http://schemas.microsoft.com/office/drawing/2014/main" id="{A66422D7-BA1E-45A1-9324-C8F427F7562B}"/>
              </a:ext>
            </a:extLst>
          </p:cNvPr>
          <p:cNvPicPr>
            <a:picLocks noChangeAspect="1"/>
          </p:cNvPicPr>
          <p:nvPr/>
        </p:nvPicPr>
        <p:blipFill rotWithShape="1">
          <a:blip r:embed="rId6">
            <a:extLst>
              <a:ext uri="{28A0092B-C50C-407E-A947-70E740481C1C}">
                <a14:useLocalDpi xmlns:a14="http://schemas.microsoft.com/office/drawing/2010/main" val="0"/>
              </a:ext>
            </a:extLst>
          </a:blip>
          <a:srcRect r="10500"/>
          <a:stretch/>
        </p:blipFill>
        <p:spPr>
          <a:xfrm>
            <a:off x="6423033" y="665356"/>
            <a:ext cx="3016564" cy="3365965"/>
          </a:xfrm>
          <a:prstGeom prst="rect">
            <a:avLst/>
          </a:prstGeom>
        </p:spPr>
      </p:pic>
      <p:pic>
        <p:nvPicPr>
          <p:cNvPr id="9" name="Picture 8" descr="A picture containing engineering drawing&#10;&#10;Description automatically generated">
            <a:extLst>
              <a:ext uri="{FF2B5EF4-FFF2-40B4-BE49-F238E27FC236}">
                <a16:creationId xmlns:a16="http://schemas.microsoft.com/office/drawing/2014/main" id="{53F1949E-0EA3-4EA2-8F87-D43296015232}"/>
              </a:ext>
            </a:extLst>
          </p:cNvPr>
          <p:cNvPicPr>
            <a:picLocks noChangeAspect="1"/>
          </p:cNvPicPr>
          <p:nvPr/>
        </p:nvPicPr>
        <p:blipFill rotWithShape="1">
          <a:blip r:embed="rId7">
            <a:extLst>
              <a:ext uri="{28A0092B-C50C-407E-A947-70E740481C1C}">
                <a14:useLocalDpi xmlns:a14="http://schemas.microsoft.com/office/drawing/2010/main" val="0"/>
              </a:ext>
            </a:extLst>
          </a:blip>
          <a:srcRect r="15152"/>
          <a:stretch/>
        </p:blipFill>
        <p:spPr>
          <a:xfrm>
            <a:off x="3728217" y="3298375"/>
            <a:ext cx="2855960" cy="3365965"/>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210ECD71-8741-4868-8582-8CDE6962F73C}"/>
              </a:ext>
            </a:extLst>
          </p:cNvPr>
          <p:cNvPicPr>
            <a:picLocks noChangeAspect="1"/>
          </p:cNvPicPr>
          <p:nvPr/>
        </p:nvPicPr>
        <p:blipFill rotWithShape="1">
          <a:blip r:embed="rId8">
            <a:extLst>
              <a:ext uri="{28A0092B-C50C-407E-A947-70E740481C1C}">
                <a14:useLocalDpi xmlns:a14="http://schemas.microsoft.com/office/drawing/2010/main" val="0"/>
              </a:ext>
            </a:extLst>
          </a:blip>
          <a:srcRect r="15265"/>
          <a:stretch/>
        </p:blipFill>
        <p:spPr>
          <a:xfrm>
            <a:off x="3728217" y="665356"/>
            <a:ext cx="2855960" cy="3365965"/>
          </a:xfrm>
          <a:prstGeom prst="rect">
            <a:avLst/>
          </a:prstGeom>
        </p:spPr>
      </p:pic>
      <p:sp>
        <p:nvSpPr>
          <p:cNvPr id="10" name="Rectangle 9">
            <a:extLst>
              <a:ext uri="{FF2B5EF4-FFF2-40B4-BE49-F238E27FC236}">
                <a16:creationId xmlns:a16="http://schemas.microsoft.com/office/drawing/2014/main" id="{E18005EB-E07D-480D-9042-D935413E6FAF}"/>
              </a:ext>
            </a:extLst>
          </p:cNvPr>
          <p:cNvSpPr/>
          <p:nvPr/>
        </p:nvSpPr>
        <p:spPr>
          <a:xfrm rot="5400000" flipV="1">
            <a:off x="-3347901" y="3325041"/>
            <a:ext cx="6858000" cy="207917"/>
          </a:xfrm>
          <a:prstGeom prst="rect">
            <a:avLst/>
          </a:prstGeom>
          <a:solidFill>
            <a:srgbClr val="F794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D2A2D6E6-11E4-558E-57DD-D49A369D6408}"/>
              </a:ext>
            </a:extLst>
          </p:cNvPr>
          <p:cNvSpPr txBox="1"/>
          <p:nvPr/>
        </p:nvSpPr>
        <p:spPr>
          <a:xfrm>
            <a:off x="181721" y="6611779"/>
            <a:ext cx="6105644" cy="246221"/>
          </a:xfrm>
          <a:prstGeom prst="rect">
            <a:avLst/>
          </a:prstGeom>
          <a:noFill/>
        </p:spPr>
        <p:txBody>
          <a:bodyPr wrap="square">
            <a:spAutoFit/>
          </a:bodyPr>
          <a:lstStyle/>
          <a:p>
            <a:r>
              <a:rPr lang="en-CA" sz="1000" dirty="0"/>
              <a:t>Image Credit: Sanjana Patel</a:t>
            </a:r>
          </a:p>
        </p:txBody>
      </p:sp>
      <p:grpSp>
        <p:nvGrpSpPr>
          <p:cNvPr id="18" name="Group 17">
            <a:extLst>
              <a:ext uri="{FF2B5EF4-FFF2-40B4-BE49-F238E27FC236}">
                <a16:creationId xmlns:a16="http://schemas.microsoft.com/office/drawing/2014/main" id="{36E238BC-BB8F-3433-FBC8-F5AD0ACDE88D}"/>
              </a:ext>
            </a:extLst>
          </p:cNvPr>
          <p:cNvGrpSpPr/>
          <p:nvPr/>
        </p:nvGrpSpPr>
        <p:grpSpPr>
          <a:xfrm>
            <a:off x="9167855" y="91115"/>
            <a:ext cx="2926500" cy="928758"/>
            <a:chOff x="9167855" y="91115"/>
            <a:chExt cx="2926500" cy="928758"/>
          </a:xfrm>
        </p:grpSpPr>
        <p:sp>
          <p:nvSpPr>
            <p:cNvPr id="19" name="Rectangle: Rounded Corners 18">
              <a:extLst>
                <a:ext uri="{FF2B5EF4-FFF2-40B4-BE49-F238E27FC236}">
                  <a16:creationId xmlns:a16="http://schemas.microsoft.com/office/drawing/2014/main" id="{E285A89D-E4A9-5C70-D255-2F8F64B46C29}"/>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905F6279-150D-32C1-ED6C-3AB725215160}"/>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6" name="Picture 25" descr="Shape&#10;&#10;Description automatically generated">
              <a:extLst>
                <a:ext uri="{FF2B5EF4-FFF2-40B4-BE49-F238E27FC236}">
                  <a16:creationId xmlns:a16="http://schemas.microsoft.com/office/drawing/2014/main" id="{D0AD1217-53B4-3247-D317-2A8A55EFF2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6B251BF9-233B-8080-58E4-A957A9387470}"/>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28</a:t>
            </a:fld>
            <a:endParaRPr lang="en-CA"/>
          </a:p>
        </p:txBody>
      </p:sp>
    </p:spTree>
    <p:extLst>
      <p:ext uri="{BB962C8B-B14F-4D97-AF65-F5344CB8AC3E}">
        <p14:creationId xmlns:p14="http://schemas.microsoft.com/office/powerpoint/2010/main" val="341652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69342561-2D69-4F73-85DD-22D3A4C02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0057">
            <a:off x="5967390" y="744100"/>
            <a:ext cx="5886093" cy="4789065"/>
          </a:xfrm>
          <a:prstGeom prst="rect">
            <a:avLst/>
          </a:prstGeom>
        </p:spPr>
      </p:pic>
      <p:sp>
        <p:nvSpPr>
          <p:cNvPr id="4" name="Title 1">
            <a:extLst>
              <a:ext uri="{FF2B5EF4-FFF2-40B4-BE49-F238E27FC236}">
                <a16:creationId xmlns:a16="http://schemas.microsoft.com/office/drawing/2014/main" id="{2D3962CC-CD57-4932-8846-2AA592C433C8}"/>
              </a:ext>
            </a:extLst>
          </p:cNvPr>
          <p:cNvSpPr>
            <a:spLocks noGrp="1"/>
          </p:cNvSpPr>
          <p:nvPr>
            <p:ph type="title"/>
          </p:nvPr>
        </p:nvSpPr>
        <p:spPr>
          <a:xfrm>
            <a:off x="209635" y="21773"/>
            <a:ext cx="7203535" cy="1048808"/>
          </a:xfrm>
        </p:spPr>
        <p:txBody>
          <a:bodyPr>
            <a:normAutofit/>
          </a:bodyPr>
          <a:lstStyle/>
          <a:p>
            <a:r>
              <a:rPr lang="en-CA" sz="2800" b="1" i="1" dirty="0"/>
              <a:t>Contact for More Information and Updates</a:t>
            </a:r>
          </a:p>
        </p:txBody>
      </p:sp>
      <p:sp>
        <p:nvSpPr>
          <p:cNvPr id="5" name="Title 1">
            <a:extLst>
              <a:ext uri="{FF2B5EF4-FFF2-40B4-BE49-F238E27FC236}">
                <a16:creationId xmlns:a16="http://schemas.microsoft.com/office/drawing/2014/main" id="{0B4AC7F8-AC1A-4B05-927F-816A9EE96666}"/>
              </a:ext>
            </a:extLst>
          </p:cNvPr>
          <p:cNvSpPr txBox="1">
            <a:spLocks/>
          </p:cNvSpPr>
          <p:nvPr/>
        </p:nvSpPr>
        <p:spPr>
          <a:xfrm>
            <a:off x="209636" y="1017072"/>
            <a:ext cx="4935450" cy="1048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000"/>
              </a:spcAft>
            </a:pPr>
            <a:r>
              <a:rPr lang="en-CA" sz="1600" dirty="0"/>
              <a:t>Mass Timber Institute: www.academic.daniels.utoronto.ca/masstimberinstitute</a:t>
            </a:r>
          </a:p>
          <a:p>
            <a:r>
              <a:rPr lang="en-CA" sz="1600" dirty="0"/>
              <a:t>CWC: </a:t>
            </a:r>
          </a:p>
          <a:p>
            <a:r>
              <a:rPr lang="en-CA" sz="1600" dirty="0"/>
              <a:t>www.cwc.ca</a:t>
            </a:r>
          </a:p>
        </p:txBody>
      </p:sp>
      <p:sp>
        <p:nvSpPr>
          <p:cNvPr id="6" name="Rectangle 5">
            <a:extLst>
              <a:ext uri="{FF2B5EF4-FFF2-40B4-BE49-F238E27FC236}">
                <a16:creationId xmlns:a16="http://schemas.microsoft.com/office/drawing/2014/main" id="{3752BD09-5817-44CE-8F85-3476962EB566}"/>
              </a:ext>
            </a:extLst>
          </p:cNvPr>
          <p:cNvSpPr/>
          <p:nvPr/>
        </p:nvSpPr>
        <p:spPr>
          <a:xfrm rot="5400000" flipV="1">
            <a:off x="-3347901" y="3325041"/>
            <a:ext cx="6858000" cy="207917"/>
          </a:xfrm>
          <a:prstGeom prst="rect">
            <a:avLst/>
          </a:prstGeom>
          <a:solidFill>
            <a:srgbClr val="F794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10C76748-50BE-40E1-B26E-BC9E87224955}"/>
              </a:ext>
            </a:extLst>
          </p:cNvPr>
          <p:cNvSpPr txBox="1"/>
          <p:nvPr/>
        </p:nvSpPr>
        <p:spPr>
          <a:xfrm>
            <a:off x="178027" y="6532579"/>
            <a:ext cx="5314703" cy="246221"/>
          </a:xfrm>
          <a:prstGeom prst="rect">
            <a:avLst/>
          </a:prstGeom>
          <a:noFill/>
        </p:spPr>
        <p:txBody>
          <a:bodyPr wrap="square">
            <a:spAutoFit/>
          </a:bodyPr>
          <a:lstStyle/>
          <a:p>
            <a:r>
              <a:rPr lang="en-CA" sz="1000" dirty="0"/>
              <a:t>Image Credits: Daniels Ha/f Studio</a:t>
            </a:r>
          </a:p>
        </p:txBody>
      </p:sp>
      <p:pic>
        <p:nvPicPr>
          <p:cNvPr id="9" name="Picture 8" descr="A picture containing person, indoor, people, group&#10;&#10;Description automatically generated">
            <a:extLst>
              <a:ext uri="{FF2B5EF4-FFF2-40B4-BE49-F238E27FC236}">
                <a16:creationId xmlns:a16="http://schemas.microsoft.com/office/drawing/2014/main" id="{6BFCC144-889D-4D7F-A47A-4638CB5CD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4156">
            <a:off x="6208057" y="983129"/>
            <a:ext cx="5357797" cy="3576330"/>
          </a:xfrm>
          <a:prstGeom prst="rect">
            <a:avLst/>
          </a:prstGeom>
        </p:spPr>
      </p:pic>
      <p:sp>
        <p:nvSpPr>
          <p:cNvPr id="12" name="TextBox 11">
            <a:extLst>
              <a:ext uri="{FF2B5EF4-FFF2-40B4-BE49-F238E27FC236}">
                <a16:creationId xmlns:a16="http://schemas.microsoft.com/office/drawing/2014/main" id="{18852EBA-FB4B-4BA2-9D05-88615362BACD}"/>
              </a:ext>
            </a:extLst>
          </p:cNvPr>
          <p:cNvSpPr txBox="1"/>
          <p:nvPr/>
        </p:nvSpPr>
        <p:spPr>
          <a:xfrm rot="21238531">
            <a:off x="6335889" y="4586090"/>
            <a:ext cx="5505157" cy="830997"/>
          </a:xfrm>
          <a:prstGeom prst="rect">
            <a:avLst/>
          </a:prstGeom>
          <a:noFill/>
        </p:spPr>
        <p:txBody>
          <a:bodyPr wrap="square">
            <a:spAutoFit/>
          </a:bodyPr>
          <a:lstStyle/>
          <a:p>
            <a:pPr algn="ctr"/>
            <a:r>
              <a:rPr lang="en-CA" sz="1600" i="1" dirty="0"/>
              <a:t>Daniels Faculty architecture students visiting Timmerman Timberworks sawmill in New Lowell, ON as part of Ha/f Studio, led by professor Kelly Doran.</a:t>
            </a:r>
          </a:p>
        </p:txBody>
      </p:sp>
      <p:pic>
        <p:nvPicPr>
          <p:cNvPr id="13" name="Picture 12" descr="Shape, square&#10;&#10;Description automatically generated">
            <a:extLst>
              <a:ext uri="{FF2B5EF4-FFF2-40B4-BE49-F238E27FC236}">
                <a16:creationId xmlns:a16="http://schemas.microsoft.com/office/drawing/2014/main" id="{4C4B8C84-ED57-4F1E-9979-89CFD5A33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4762">
            <a:off x="534952" y="2374276"/>
            <a:ext cx="5046763" cy="4106166"/>
          </a:xfrm>
          <a:prstGeom prst="rect">
            <a:avLst/>
          </a:prstGeom>
        </p:spPr>
      </p:pic>
      <p:pic>
        <p:nvPicPr>
          <p:cNvPr id="11" name="Picture 10" descr="A group of people posing for a photo&#10;&#10;Description automatically generated with medium confidence">
            <a:extLst>
              <a:ext uri="{FF2B5EF4-FFF2-40B4-BE49-F238E27FC236}">
                <a16:creationId xmlns:a16="http://schemas.microsoft.com/office/drawing/2014/main" id="{DBD34441-314F-4CB2-9DA6-880272B53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7332">
            <a:off x="813787" y="2585144"/>
            <a:ext cx="4584320" cy="3060033"/>
          </a:xfrm>
          <a:prstGeom prst="rect">
            <a:avLst/>
          </a:prstGeom>
        </p:spPr>
      </p:pic>
      <p:sp>
        <p:nvSpPr>
          <p:cNvPr id="14" name="TextBox 13">
            <a:extLst>
              <a:ext uri="{FF2B5EF4-FFF2-40B4-BE49-F238E27FC236}">
                <a16:creationId xmlns:a16="http://schemas.microsoft.com/office/drawing/2014/main" id="{EE1F4ED7-CAD7-B279-3F76-9865B9BAF596}"/>
              </a:ext>
            </a:extLst>
          </p:cNvPr>
          <p:cNvSpPr txBox="1"/>
          <p:nvPr/>
        </p:nvSpPr>
        <p:spPr>
          <a:xfrm rot="439990">
            <a:off x="473373" y="5608279"/>
            <a:ext cx="4690116" cy="830997"/>
          </a:xfrm>
          <a:prstGeom prst="rect">
            <a:avLst/>
          </a:prstGeom>
          <a:noFill/>
        </p:spPr>
        <p:txBody>
          <a:bodyPr wrap="square">
            <a:spAutoFit/>
          </a:bodyPr>
          <a:lstStyle/>
          <a:p>
            <a:pPr algn="ctr"/>
            <a:r>
              <a:rPr lang="en-CA" sz="1600" i="1" dirty="0"/>
              <a:t>Daniels Faculty architecture students learn about sustainable forest management while visiting the Hendrie Tract in Anten Mills as part of Ha/f Studio.</a:t>
            </a:r>
          </a:p>
        </p:txBody>
      </p:sp>
      <p:grpSp>
        <p:nvGrpSpPr>
          <p:cNvPr id="17" name="Group 16">
            <a:extLst>
              <a:ext uri="{FF2B5EF4-FFF2-40B4-BE49-F238E27FC236}">
                <a16:creationId xmlns:a16="http://schemas.microsoft.com/office/drawing/2014/main" id="{3F61F2DE-6C9D-E896-59F8-8C2090A22FD4}"/>
              </a:ext>
            </a:extLst>
          </p:cNvPr>
          <p:cNvGrpSpPr/>
          <p:nvPr/>
        </p:nvGrpSpPr>
        <p:grpSpPr>
          <a:xfrm>
            <a:off x="9167855" y="91115"/>
            <a:ext cx="2926500" cy="928758"/>
            <a:chOff x="9167855" y="91115"/>
            <a:chExt cx="2926500" cy="928758"/>
          </a:xfrm>
        </p:grpSpPr>
        <p:sp>
          <p:nvSpPr>
            <p:cNvPr id="18" name="Rectangle: Rounded Corners 17">
              <a:extLst>
                <a:ext uri="{FF2B5EF4-FFF2-40B4-BE49-F238E27FC236}">
                  <a16:creationId xmlns:a16="http://schemas.microsoft.com/office/drawing/2014/main" id="{8813B580-CAC9-F03E-63F2-8080567AB4FE}"/>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D1FB76F7-13A2-CE0C-D147-69D966D6DC4C}"/>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4" name="Picture 23" descr="Shape&#10;&#10;Description automatically generated">
              <a:extLst>
                <a:ext uri="{FF2B5EF4-FFF2-40B4-BE49-F238E27FC236}">
                  <a16:creationId xmlns:a16="http://schemas.microsoft.com/office/drawing/2014/main" id="{BB3C0E2C-BB1B-9177-3074-CE114258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745EA675-E948-DC8B-5368-3009C18117C2}"/>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29</a:t>
            </a:fld>
            <a:endParaRPr lang="en-CA"/>
          </a:p>
        </p:txBody>
      </p:sp>
    </p:spTree>
    <p:extLst>
      <p:ext uri="{BB962C8B-B14F-4D97-AF65-F5344CB8AC3E}">
        <p14:creationId xmlns:p14="http://schemas.microsoft.com/office/powerpoint/2010/main" val="224164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7398E1-27AE-4D19-9B49-DDE3977E8E87}"/>
              </a:ext>
            </a:extLst>
          </p:cNvPr>
          <p:cNvPicPr>
            <a:picLocks noChangeAspect="1"/>
          </p:cNvPicPr>
          <p:nvPr/>
        </p:nvPicPr>
        <p:blipFill>
          <a:blip r:embed="rId3"/>
          <a:stretch>
            <a:fillRect/>
          </a:stretch>
        </p:blipFill>
        <p:spPr>
          <a:xfrm>
            <a:off x="4777711" y="0"/>
            <a:ext cx="7414289" cy="6858000"/>
          </a:xfrm>
          <a:prstGeom prst="rect">
            <a:avLst/>
          </a:prstGeom>
        </p:spPr>
      </p:pic>
      <p:sp>
        <p:nvSpPr>
          <p:cNvPr id="3" name="Content Placeholder 2">
            <a:extLst>
              <a:ext uri="{FF2B5EF4-FFF2-40B4-BE49-F238E27FC236}">
                <a16:creationId xmlns:a16="http://schemas.microsoft.com/office/drawing/2014/main" id="{A16B9261-BBFC-4198-A512-6AABEDD52818}"/>
              </a:ext>
            </a:extLst>
          </p:cNvPr>
          <p:cNvSpPr>
            <a:spLocks noGrp="1"/>
          </p:cNvSpPr>
          <p:nvPr>
            <p:ph idx="1"/>
          </p:nvPr>
        </p:nvSpPr>
        <p:spPr>
          <a:xfrm>
            <a:off x="319596" y="1606859"/>
            <a:ext cx="3299904" cy="3743960"/>
          </a:xfrm>
        </p:spPr>
        <p:txBody>
          <a:bodyPr>
            <a:normAutofit/>
          </a:bodyPr>
          <a:lstStyle/>
          <a:p>
            <a:pPr marL="0" indent="0">
              <a:lnSpc>
                <a:spcPct val="100000"/>
              </a:lnSpc>
              <a:buNone/>
            </a:pPr>
            <a:r>
              <a:rPr lang="en-US" sz="1800" i="1" dirty="0"/>
              <a:t>There are</a:t>
            </a:r>
            <a:r>
              <a:rPr lang="en-US" sz="1800" i="1" dirty="0">
                <a:solidFill>
                  <a:srgbClr val="844284"/>
                </a:solidFill>
              </a:rPr>
              <a:t> approximately 180 tree species </a:t>
            </a:r>
            <a:r>
              <a:rPr lang="en-US" sz="1600" dirty="0"/>
              <a:t>in Canada’s forests.</a:t>
            </a:r>
          </a:p>
          <a:p>
            <a:pPr marL="0" indent="0">
              <a:lnSpc>
                <a:spcPct val="100000"/>
              </a:lnSpc>
              <a:buNone/>
            </a:pPr>
            <a:r>
              <a:rPr lang="en-US" sz="1800" i="1" dirty="0">
                <a:solidFill>
                  <a:srgbClr val="844284"/>
                </a:solidFill>
              </a:rPr>
              <a:t>35 tree species </a:t>
            </a:r>
            <a:r>
              <a:rPr lang="en-US" sz="1600" dirty="0"/>
              <a:t>today are used for forest products.</a:t>
            </a:r>
          </a:p>
          <a:p>
            <a:pPr lvl="1">
              <a:lnSpc>
                <a:spcPct val="100000"/>
              </a:lnSpc>
            </a:pPr>
            <a:r>
              <a:rPr lang="en-US" sz="1600" dirty="0"/>
              <a:t>None of which are species at risk.</a:t>
            </a:r>
          </a:p>
          <a:p>
            <a:pPr marL="0" indent="0">
              <a:lnSpc>
                <a:spcPct val="100000"/>
              </a:lnSpc>
              <a:buNone/>
            </a:pPr>
            <a:r>
              <a:rPr lang="en-US" sz="1800" i="1" dirty="0">
                <a:solidFill>
                  <a:srgbClr val="844284"/>
                </a:solidFill>
              </a:rPr>
              <a:t>75% of Canada’s forests </a:t>
            </a:r>
            <a:r>
              <a:rPr lang="en-US" sz="1600" dirty="0"/>
              <a:t>are in the boreal zone. </a:t>
            </a:r>
          </a:p>
        </p:txBody>
      </p:sp>
      <p:sp>
        <p:nvSpPr>
          <p:cNvPr id="6" name="Title 1">
            <a:extLst>
              <a:ext uri="{FF2B5EF4-FFF2-40B4-BE49-F238E27FC236}">
                <a16:creationId xmlns:a16="http://schemas.microsoft.com/office/drawing/2014/main" id="{59FCC419-5D28-4154-B6D1-EF4964AA92D9}"/>
              </a:ext>
            </a:extLst>
          </p:cNvPr>
          <p:cNvSpPr txBox="1">
            <a:spLocks/>
          </p:cNvSpPr>
          <p:nvPr/>
        </p:nvSpPr>
        <p:spPr>
          <a:xfrm>
            <a:off x="319596" y="337352"/>
            <a:ext cx="4458115"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Which Trees are in Canada’s Forests?</a:t>
            </a:r>
          </a:p>
        </p:txBody>
      </p:sp>
      <p:sp>
        <p:nvSpPr>
          <p:cNvPr id="8" name="Rectangle 7">
            <a:extLst>
              <a:ext uri="{FF2B5EF4-FFF2-40B4-BE49-F238E27FC236}">
                <a16:creationId xmlns:a16="http://schemas.microsoft.com/office/drawing/2014/main" id="{302EA4B2-D6D0-46AD-8C16-454CC8233541}"/>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3F9C103-2D55-4402-887C-2423A2BF9904}"/>
              </a:ext>
            </a:extLst>
          </p:cNvPr>
          <p:cNvSpPr txBox="1"/>
          <p:nvPr/>
        </p:nvSpPr>
        <p:spPr>
          <a:xfrm>
            <a:off x="185057" y="6304002"/>
            <a:ext cx="4592653" cy="707886"/>
          </a:xfrm>
          <a:prstGeom prst="rect">
            <a:avLst/>
          </a:prstGeom>
          <a:noFill/>
        </p:spPr>
        <p:txBody>
          <a:bodyPr wrap="square">
            <a:spAutoFit/>
          </a:bodyPr>
          <a:lstStyle/>
          <a:p>
            <a:r>
              <a:rPr lang="en-CA" sz="1000" dirty="0">
                <a:cs typeface="Times New Roman" panose="02020603050405020304" pitchFamily="18" charset="0"/>
              </a:rPr>
              <a:t>Image Credit:</a:t>
            </a:r>
            <a:r>
              <a:rPr lang="en-US" sz="1000" dirty="0">
                <a:effectLst/>
                <a:ea typeface="Calibri Light" panose="020F0302020204030204" pitchFamily="34" charset="0"/>
                <a:cs typeface="Times New Roman" panose="02020603050405020304" pitchFamily="18" charset="0"/>
              </a:rPr>
              <a:t> Natural Resources Canada. (2021). </a:t>
            </a:r>
            <a:r>
              <a:rPr lang="en-US" sz="1000" i="1" dirty="0">
                <a:effectLst/>
                <a:ea typeface="Calibri Light" panose="020F0302020204030204" pitchFamily="34" charset="0"/>
                <a:cs typeface="Times New Roman" panose="02020603050405020304" pitchFamily="18" charset="0"/>
              </a:rPr>
              <a:t>Forest Maps</a:t>
            </a:r>
            <a:r>
              <a:rPr lang="en-US" sz="1000" dirty="0">
                <a:effectLst/>
                <a:ea typeface="Calibri Light" panose="020F0302020204030204" pitchFamily="34" charset="0"/>
                <a:cs typeface="Times New Roman" panose="02020603050405020304" pitchFamily="18" charset="0"/>
              </a:rPr>
              <a:t>. Natural Resources Canada. </a:t>
            </a:r>
            <a:r>
              <a:rPr lang="en-CA" sz="1000" u="none" dirty="0">
                <a:effectLst/>
                <a:ea typeface="Calibri Light" panose="020F0302020204030204" pitchFamily="34" charset="0"/>
                <a:cs typeface="Times New Roman" panose="02020603050405020304" pitchFamily="18" charset="0"/>
              </a:rPr>
              <a:t> </a:t>
            </a:r>
            <a:r>
              <a:rPr lang="en-US" sz="1000" u="sng" dirty="0">
                <a:effectLst/>
                <a:ea typeface="Calibri Light" panose="020F03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https://www.nrcan.gc.ca/maps-tools-and-publications/maps/forest-maps/16874</a:t>
            </a:r>
            <a:r>
              <a:rPr lang="en-US" sz="1000" dirty="0">
                <a:effectLst/>
                <a:ea typeface="Calibri Light" panose="020F0302020204030204" pitchFamily="34" charset="0"/>
                <a:cs typeface="Times New Roman" panose="02020603050405020304" pitchFamily="18" charset="0"/>
              </a:rPr>
              <a:t>.  </a:t>
            </a:r>
            <a:endParaRPr lang="en-CA" sz="1000" dirty="0">
              <a:effectLst/>
              <a:ea typeface="Calibri" panose="020F0502020204030204" pitchFamily="34" charset="0"/>
              <a:cs typeface="Times New Roman" panose="02020603050405020304" pitchFamily="18" charset="0"/>
            </a:endParaRPr>
          </a:p>
          <a:p>
            <a:endParaRPr lang="en-CA" sz="1000" dirty="0"/>
          </a:p>
        </p:txBody>
      </p:sp>
      <p:grpSp>
        <p:nvGrpSpPr>
          <p:cNvPr id="10" name="Group 9">
            <a:extLst>
              <a:ext uri="{FF2B5EF4-FFF2-40B4-BE49-F238E27FC236}">
                <a16:creationId xmlns:a16="http://schemas.microsoft.com/office/drawing/2014/main" id="{818B95C8-4F0B-7DA7-A766-377247E1D4EF}"/>
              </a:ext>
            </a:extLst>
          </p:cNvPr>
          <p:cNvGrpSpPr/>
          <p:nvPr/>
        </p:nvGrpSpPr>
        <p:grpSpPr>
          <a:xfrm>
            <a:off x="9167855" y="91115"/>
            <a:ext cx="2926500" cy="928758"/>
            <a:chOff x="9167855" y="91115"/>
            <a:chExt cx="2926500" cy="928758"/>
          </a:xfrm>
        </p:grpSpPr>
        <p:sp>
          <p:nvSpPr>
            <p:cNvPr id="11" name="Rectangle: Rounded Corners 10">
              <a:extLst>
                <a:ext uri="{FF2B5EF4-FFF2-40B4-BE49-F238E27FC236}">
                  <a16:creationId xmlns:a16="http://schemas.microsoft.com/office/drawing/2014/main" id="{D411D180-789C-4CBB-BAE3-1A1A433C1C11}"/>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0C051CEB-31E3-FB0D-4A20-EBCAB0CFC25F}"/>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13" name="Picture 12" descr="Shape&#10;&#10;Description automatically generated">
              <a:extLst>
                <a:ext uri="{FF2B5EF4-FFF2-40B4-BE49-F238E27FC236}">
                  <a16:creationId xmlns:a16="http://schemas.microsoft.com/office/drawing/2014/main" id="{DB45AFC1-4E2C-9CE2-1617-0B12DCC04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79D5393D-4A53-3FDB-7253-CE142C93929C}"/>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3</a:t>
            </a:fld>
            <a:endParaRPr lang="en-CA"/>
          </a:p>
        </p:txBody>
      </p:sp>
    </p:spTree>
    <p:extLst>
      <p:ext uri="{BB962C8B-B14F-4D97-AF65-F5344CB8AC3E}">
        <p14:creationId xmlns:p14="http://schemas.microsoft.com/office/powerpoint/2010/main" val="150536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322C-DC6F-4719-9302-63FC21327EB7}"/>
              </a:ext>
            </a:extLst>
          </p:cNvPr>
          <p:cNvSpPr>
            <a:spLocks noGrp="1"/>
          </p:cNvSpPr>
          <p:nvPr>
            <p:ph type="title"/>
          </p:nvPr>
        </p:nvSpPr>
        <p:spPr>
          <a:xfrm>
            <a:off x="319596" y="96676"/>
            <a:ext cx="4093167" cy="932156"/>
          </a:xfrm>
        </p:spPr>
        <p:txBody>
          <a:bodyPr>
            <a:normAutofit/>
          </a:bodyPr>
          <a:lstStyle/>
          <a:p>
            <a:r>
              <a:rPr lang="en-CA" sz="2800" b="1" i="1" dirty="0"/>
              <a:t>Canada’s Forest Products</a:t>
            </a:r>
          </a:p>
        </p:txBody>
      </p:sp>
      <p:sp>
        <p:nvSpPr>
          <p:cNvPr id="13" name="TextBox 12">
            <a:extLst>
              <a:ext uri="{FF2B5EF4-FFF2-40B4-BE49-F238E27FC236}">
                <a16:creationId xmlns:a16="http://schemas.microsoft.com/office/drawing/2014/main" id="{73E0FC1B-CF8D-44BF-84CB-FF7CF1DCC679}"/>
              </a:ext>
            </a:extLst>
          </p:cNvPr>
          <p:cNvSpPr txBox="1"/>
          <p:nvPr/>
        </p:nvSpPr>
        <p:spPr>
          <a:xfrm>
            <a:off x="634432" y="1960988"/>
            <a:ext cx="5860797" cy="1472198"/>
          </a:xfrm>
          <a:prstGeom prst="rect">
            <a:avLst/>
          </a:prstGeom>
          <a:noFill/>
        </p:spPr>
        <p:txBody>
          <a:bodyPr wrap="square">
            <a:spAutoFit/>
          </a:bodyPr>
          <a:lstStyle/>
          <a:p>
            <a:pPr marL="0" indent="0">
              <a:buNone/>
            </a:pPr>
            <a:r>
              <a:rPr lang="en-US" sz="2100" i="1" dirty="0">
                <a:solidFill>
                  <a:srgbClr val="844284"/>
                </a:solidFill>
                <a:latin typeface="Calibri" panose="020F0502020204030204" pitchFamily="34" charset="0"/>
                <a:cs typeface="Calibri" panose="020F0502020204030204" pitchFamily="34" charset="0"/>
              </a:rPr>
              <a:t>Softwood lumber </a:t>
            </a:r>
          </a:p>
          <a:p>
            <a:pPr marL="0" indent="0">
              <a:buNone/>
            </a:pPr>
            <a:endParaRPr lang="en-US" sz="800" i="1" dirty="0">
              <a:solidFill>
                <a:srgbClr val="844284"/>
              </a:solidFill>
              <a:latin typeface="Calibri" panose="020F0502020204030204" pitchFamily="34" charset="0"/>
              <a:cs typeface="Calibri" panose="020F0502020204030204" pitchFamily="34" charset="0"/>
            </a:endParaRPr>
          </a:p>
          <a:p>
            <a:pPr marL="0" lvl="1">
              <a:spcAft>
                <a:spcPts val="1000"/>
              </a:spcAft>
            </a:pPr>
            <a:r>
              <a:rPr lang="en-US" sz="1400" dirty="0">
                <a:latin typeface="Calibri" panose="020F0502020204030204" pitchFamily="34" charset="0"/>
                <a:cs typeface="Calibri" panose="020F0502020204030204" pitchFamily="34" charset="0"/>
              </a:rPr>
              <a:t>#2 GLOBAL PRODUCER (2016) AND #1 EXPORTER (2017)</a:t>
            </a:r>
          </a:p>
          <a:p>
            <a:pPr marL="0" lvl="1">
              <a:spcAft>
                <a:spcPts val="1000"/>
              </a:spcAft>
            </a:pPr>
            <a:r>
              <a:rPr lang="en-US" sz="1400" dirty="0">
                <a:latin typeface="Calibri" panose="020F0502020204030204" pitchFamily="34" charset="0"/>
                <a:cs typeface="Calibri" panose="020F0502020204030204" pitchFamily="34" charset="0"/>
              </a:rPr>
              <a:t>Conifer timber sawed into dimensional lumber and other products</a:t>
            </a:r>
          </a:p>
          <a:p>
            <a:pPr marL="0" lvl="1">
              <a:spcAft>
                <a:spcPts val="1000"/>
              </a:spcAft>
            </a:pPr>
            <a:r>
              <a:rPr lang="en-US" sz="1400" dirty="0">
                <a:latin typeface="Calibri" panose="020F0502020204030204" pitchFamily="34" charset="0"/>
                <a:cs typeface="Calibri" panose="020F0502020204030204" pitchFamily="34" charset="0"/>
              </a:rPr>
              <a:t>Biggest market is US housing construction </a:t>
            </a:r>
          </a:p>
        </p:txBody>
      </p:sp>
      <p:sp>
        <p:nvSpPr>
          <p:cNvPr id="14" name="TextBox 13">
            <a:extLst>
              <a:ext uri="{FF2B5EF4-FFF2-40B4-BE49-F238E27FC236}">
                <a16:creationId xmlns:a16="http://schemas.microsoft.com/office/drawing/2014/main" id="{2F120C29-E9B5-4633-8A55-6B8EEB37BD49}"/>
              </a:ext>
            </a:extLst>
          </p:cNvPr>
          <p:cNvSpPr txBox="1"/>
          <p:nvPr/>
        </p:nvSpPr>
        <p:spPr>
          <a:xfrm>
            <a:off x="634432" y="4768893"/>
            <a:ext cx="3413353" cy="1528624"/>
          </a:xfrm>
          <a:prstGeom prst="rect">
            <a:avLst/>
          </a:prstGeom>
          <a:noFill/>
        </p:spPr>
        <p:txBody>
          <a:bodyPr wrap="square">
            <a:spAutoFit/>
          </a:bodyPr>
          <a:lstStyle/>
          <a:p>
            <a:pPr marL="0" indent="0">
              <a:buNone/>
            </a:pPr>
            <a:r>
              <a:rPr lang="en-US" sz="2100" i="1" dirty="0">
                <a:solidFill>
                  <a:srgbClr val="844284"/>
                </a:solidFill>
                <a:latin typeface="Calibri" panose="020F0502020204030204" pitchFamily="34" charset="0"/>
                <a:cs typeface="Calibri" panose="020F0502020204030204" pitchFamily="34" charset="0"/>
              </a:rPr>
              <a:t>Wood pulp</a:t>
            </a:r>
          </a:p>
          <a:p>
            <a:pPr marL="0" indent="0">
              <a:buNone/>
            </a:pPr>
            <a:endParaRPr lang="en-US" sz="800" i="1" dirty="0">
              <a:solidFill>
                <a:srgbClr val="844284"/>
              </a:solidFill>
              <a:latin typeface="Calibri" panose="020F0502020204030204" pitchFamily="34" charset="0"/>
              <a:cs typeface="Calibri" panose="020F0502020204030204" pitchFamily="34" charset="0"/>
            </a:endParaRPr>
          </a:p>
          <a:p>
            <a:pPr marL="0" lvl="1">
              <a:spcAft>
                <a:spcPts val="1000"/>
              </a:spcAft>
            </a:pPr>
            <a:r>
              <a:rPr lang="en-US" sz="1400" dirty="0">
                <a:latin typeface="Calibri" panose="020F0502020204030204" pitchFamily="34" charset="0"/>
                <a:cs typeface="Calibri" panose="020F0502020204030204" pitchFamily="34" charset="0"/>
              </a:rPr>
              <a:t>#3 GLOBAL PRODUCER (2016) AND #2 EXPORTER (2017)</a:t>
            </a:r>
          </a:p>
          <a:p>
            <a:pPr marL="0" lvl="1">
              <a:spcAft>
                <a:spcPts val="1000"/>
              </a:spcAft>
            </a:pPr>
            <a:r>
              <a:rPr lang="en-US" sz="1400" dirty="0">
                <a:latin typeface="Calibri" panose="020F0502020204030204" pitchFamily="34" charset="0"/>
                <a:cs typeface="Calibri" panose="020F0502020204030204" pitchFamily="34" charset="0"/>
              </a:rPr>
              <a:t>For paper products, food additives, and many other products </a:t>
            </a:r>
          </a:p>
        </p:txBody>
      </p:sp>
      <p:sp>
        <p:nvSpPr>
          <p:cNvPr id="16" name="TextBox 15">
            <a:extLst>
              <a:ext uri="{FF2B5EF4-FFF2-40B4-BE49-F238E27FC236}">
                <a16:creationId xmlns:a16="http://schemas.microsoft.com/office/drawing/2014/main" id="{34F7D3E5-DD38-4D36-9E75-6081E2944DA8}"/>
              </a:ext>
            </a:extLst>
          </p:cNvPr>
          <p:cNvSpPr txBox="1"/>
          <p:nvPr/>
        </p:nvSpPr>
        <p:spPr>
          <a:xfrm>
            <a:off x="4297931" y="4768893"/>
            <a:ext cx="3413353" cy="1313180"/>
          </a:xfrm>
          <a:prstGeom prst="rect">
            <a:avLst/>
          </a:prstGeom>
          <a:noFill/>
        </p:spPr>
        <p:txBody>
          <a:bodyPr wrap="square">
            <a:spAutoFit/>
          </a:bodyPr>
          <a:lstStyle/>
          <a:p>
            <a:pPr marL="0" indent="0">
              <a:buNone/>
            </a:pPr>
            <a:r>
              <a:rPr lang="en-US" sz="2100" i="1" dirty="0">
                <a:solidFill>
                  <a:srgbClr val="844284"/>
                </a:solidFill>
                <a:latin typeface="Calibri" panose="020F0502020204030204" pitchFamily="34" charset="0"/>
                <a:cs typeface="Calibri" panose="020F0502020204030204" pitchFamily="34" charset="0"/>
              </a:rPr>
              <a:t>Newsprint</a:t>
            </a:r>
            <a:r>
              <a:rPr lang="en-US" sz="1600" dirty="0">
                <a:latin typeface="Calibri" panose="020F0502020204030204" pitchFamily="34" charset="0"/>
                <a:cs typeface="Calibri" panose="020F0502020204030204" pitchFamily="34" charset="0"/>
              </a:rPr>
              <a:t> </a:t>
            </a:r>
          </a:p>
          <a:p>
            <a:pPr marL="0" indent="0">
              <a:buNone/>
            </a:pPr>
            <a:endParaRPr lang="en-US" sz="800" dirty="0">
              <a:latin typeface="Calibri" panose="020F0502020204030204" pitchFamily="34" charset="0"/>
              <a:cs typeface="Calibri" panose="020F0502020204030204" pitchFamily="34" charset="0"/>
            </a:endParaRPr>
          </a:p>
          <a:p>
            <a:pPr marL="0" lvl="1">
              <a:spcAft>
                <a:spcPts val="1000"/>
              </a:spcAft>
            </a:pPr>
            <a:r>
              <a:rPr lang="en-US" sz="1400" dirty="0">
                <a:latin typeface="Calibri" panose="020F0502020204030204" pitchFamily="34" charset="0"/>
                <a:cs typeface="Calibri" panose="020F0502020204030204" pitchFamily="34" charset="0"/>
              </a:rPr>
              <a:t>#1 GLOBAL PRODUCER (2016) AND EXPORTER  (2017)</a:t>
            </a:r>
          </a:p>
          <a:p>
            <a:pPr marL="0" lvl="1">
              <a:spcAft>
                <a:spcPts val="1000"/>
              </a:spcAft>
            </a:pPr>
            <a:r>
              <a:rPr lang="en-US" sz="1400" dirty="0">
                <a:latin typeface="Calibri" panose="020F0502020204030204" pitchFamily="34" charset="0"/>
                <a:cs typeface="Calibri" panose="020F0502020204030204" pitchFamily="34" charset="0"/>
              </a:rPr>
              <a:t>For newspapers and magazines </a:t>
            </a:r>
          </a:p>
        </p:txBody>
      </p:sp>
      <p:sp>
        <p:nvSpPr>
          <p:cNvPr id="17" name="TextBox 16">
            <a:extLst>
              <a:ext uri="{FF2B5EF4-FFF2-40B4-BE49-F238E27FC236}">
                <a16:creationId xmlns:a16="http://schemas.microsoft.com/office/drawing/2014/main" id="{D4377FB7-8745-48C4-9FFD-342B0CE2A163}"/>
              </a:ext>
            </a:extLst>
          </p:cNvPr>
          <p:cNvSpPr txBox="1"/>
          <p:nvPr/>
        </p:nvSpPr>
        <p:spPr>
          <a:xfrm>
            <a:off x="7961430" y="4768893"/>
            <a:ext cx="3413353" cy="1528624"/>
          </a:xfrm>
          <a:prstGeom prst="rect">
            <a:avLst/>
          </a:prstGeom>
          <a:noFill/>
        </p:spPr>
        <p:txBody>
          <a:bodyPr wrap="square">
            <a:spAutoFit/>
          </a:bodyPr>
          <a:lstStyle/>
          <a:p>
            <a:pPr marL="0" indent="0">
              <a:buNone/>
            </a:pPr>
            <a:r>
              <a:rPr lang="en-US" sz="2100" i="1" dirty="0">
                <a:solidFill>
                  <a:srgbClr val="844284"/>
                </a:solidFill>
                <a:latin typeface="Calibri" panose="020F0502020204030204" pitchFamily="34" charset="0"/>
                <a:cs typeface="Calibri" panose="020F0502020204030204" pitchFamily="34" charset="0"/>
              </a:rPr>
              <a:t>Printing and writing paper</a:t>
            </a:r>
            <a:r>
              <a:rPr lang="en-US" sz="1600" dirty="0">
                <a:latin typeface="Calibri" panose="020F0502020204030204" pitchFamily="34" charset="0"/>
                <a:cs typeface="Calibri" panose="020F0502020204030204" pitchFamily="34" charset="0"/>
              </a:rPr>
              <a:t> </a:t>
            </a:r>
          </a:p>
          <a:p>
            <a:pPr marL="0" indent="0">
              <a:buNone/>
            </a:pPr>
            <a:endParaRPr lang="en-US" sz="800" dirty="0">
              <a:latin typeface="Calibri" panose="020F0502020204030204" pitchFamily="34" charset="0"/>
              <a:cs typeface="Calibri" panose="020F0502020204030204" pitchFamily="34" charset="0"/>
            </a:endParaRPr>
          </a:p>
          <a:p>
            <a:pPr marL="0" lvl="1">
              <a:spcAft>
                <a:spcPts val="1000"/>
              </a:spcAft>
            </a:pPr>
            <a:r>
              <a:rPr lang="en-US" sz="1400" dirty="0">
                <a:latin typeface="Calibri" panose="020F0502020204030204" pitchFamily="34" charset="0"/>
                <a:cs typeface="Calibri" panose="020F0502020204030204" pitchFamily="34" charset="0"/>
              </a:rPr>
              <a:t>#8 GLOBAL PRODUCER (2016) AND EXPORTER (2017) </a:t>
            </a:r>
          </a:p>
          <a:p>
            <a:pPr marL="0" lvl="1">
              <a:spcAft>
                <a:spcPts val="1000"/>
              </a:spcAft>
            </a:pPr>
            <a:r>
              <a:rPr lang="en-US" sz="1400" dirty="0">
                <a:latin typeface="Calibri" panose="020F0502020204030204" pitchFamily="34" charset="0"/>
                <a:cs typeface="Calibri" panose="020F0502020204030204" pitchFamily="34" charset="0"/>
              </a:rPr>
              <a:t>For higher quality, heavier paper for printers, envelopes, and forms</a:t>
            </a:r>
          </a:p>
        </p:txBody>
      </p:sp>
      <p:sp>
        <p:nvSpPr>
          <p:cNvPr id="19" name="TextBox 18">
            <a:extLst>
              <a:ext uri="{FF2B5EF4-FFF2-40B4-BE49-F238E27FC236}">
                <a16:creationId xmlns:a16="http://schemas.microsoft.com/office/drawing/2014/main" id="{DE959EF1-8632-4080-A10D-9D1B971AC6C0}"/>
              </a:ext>
            </a:extLst>
          </p:cNvPr>
          <p:cNvSpPr txBox="1"/>
          <p:nvPr/>
        </p:nvSpPr>
        <p:spPr>
          <a:xfrm>
            <a:off x="7961430" y="1960988"/>
            <a:ext cx="3413353" cy="1328569"/>
          </a:xfrm>
          <a:prstGeom prst="rect">
            <a:avLst/>
          </a:prstGeom>
          <a:noFill/>
        </p:spPr>
        <p:txBody>
          <a:bodyPr wrap="square">
            <a:spAutoFit/>
          </a:bodyPr>
          <a:lstStyle/>
          <a:p>
            <a:pPr marL="0" indent="0">
              <a:buNone/>
            </a:pPr>
            <a:r>
              <a:rPr lang="en-US" sz="2100" i="1" dirty="0">
                <a:solidFill>
                  <a:srgbClr val="844284"/>
                </a:solidFill>
                <a:latin typeface="Calibri" panose="020F0502020204030204" pitchFamily="34" charset="0"/>
                <a:cs typeface="Calibri" panose="020F0502020204030204" pitchFamily="34" charset="0"/>
              </a:rPr>
              <a:t>Structural wood panels</a:t>
            </a:r>
            <a:r>
              <a:rPr lang="en-US" sz="1600" dirty="0">
                <a:latin typeface="Calibri" panose="020F0502020204030204" pitchFamily="34" charset="0"/>
                <a:cs typeface="Calibri" panose="020F0502020204030204" pitchFamily="34" charset="0"/>
              </a:rPr>
              <a:t> </a:t>
            </a:r>
          </a:p>
          <a:p>
            <a:pPr marL="0" indent="0">
              <a:buNone/>
            </a:pPr>
            <a:endParaRPr lang="en-US" sz="800" dirty="0">
              <a:latin typeface="Calibri" panose="020F0502020204030204" pitchFamily="34" charset="0"/>
              <a:cs typeface="Calibri" panose="020F0502020204030204" pitchFamily="34" charset="0"/>
            </a:endParaRPr>
          </a:p>
          <a:p>
            <a:pPr marL="0" lvl="1">
              <a:spcAft>
                <a:spcPts val="1000"/>
              </a:spcAft>
            </a:pPr>
            <a:r>
              <a:rPr lang="en-US" sz="1400" dirty="0">
                <a:latin typeface="Calibri" panose="020F0502020204030204" pitchFamily="34" charset="0"/>
                <a:cs typeface="Calibri" panose="020F0502020204030204" pitchFamily="34" charset="0"/>
              </a:rPr>
              <a:t>#3 GLOBAL PRODUCER (2016) AND #2 EXPORTER (2017)</a:t>
            </a:r>
          </a:p>
          <a:p>
            <a:pPr marL="0" lvl="1">
              <a:spcAft>
                <a:spcPts val="1000"/>
              </a:spcAft>
            </a:pPr>
            <a:r>
              <a:rPr lang="en-US" sz="1400" dirty="0">
                <a:latin typeface="Calibri" panose="020F0502020204030204" pitchFamily="34" charset="0"/>
                <a:cs typeface="Calibri" panose="020F0502020204030204" pitchFamily="34" charset="0"/>
              </a:rPr>
              <a:t>For walls, floors, roofs, and furniture </a:t>
            </a:r>
          </a:p>
        </p:txBody>
      </p:sp>
      <p:sp>
        <p:nvSpPr>
          <p:cNvPr id="22" name="Rectangle: Rounded Corners 21">
            <a:extLst>
              <a:ext uri="{FF2B5EF4-FFF2-40B4-BE49-F238E27FC236}">
                <a16:creationId xmlns:a16="http://schemas.microsoft.com/office/drawing/2014/main" id="{21867B90-A789-4C48-B95F-94E3EFC27184}"/>
              </a:ext>
            </a:extLst>
          </p:cNvPr>
          <p:cNvSpPr/>
          <p:nvPr/>
        </p:nvSpPr>
        <p:spPr>
          <a:xfrm>
            <a:off x="518348" y="1028833"/>
            <a:ext cx="10777837" cy="2460780"/>
          </a:xfrm>
          <a:prstGeom prst="roundRect">
            <a:avLst/>
          </a:prstGeom>
          <a:noFill/>
          <a:ln w="28575">
            <a:solidFill>
              <a:srgbClr val="D2D2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1C70BF99-6EDE-4973-81AB-F3CFF11742C1}"/>
              </a:ext>
            </a:extLst>
          </p:cNvPr>
          <p:cNvSpPr txBox="1"/>
          <p:nvPr/>
        </p:nvSpPr>
        <p:spPr>
          <a:xfrm rot="5400000">
            <a:off x="10561391" y="2249183"/>
            <a:ext cx="1965337" cy="338554"/>
          </a:xfrm>
          <a:prstGeom prst="rect">
            <a:avLst/>
          </a:prstGeom>
          <a:noFill/>
        </p:spPr>
        <p:txBody>
          <a:bodyPr wrap="square">
            <a:spAutoFit/>
          </a:bodyPr>
          <a:lstStyle/>
          <a:p>
            <a:pPr marL="0" indent="0">
              <a:buNone/>
            </a:pPr>
            <a:r>
              <a:rPr lang="en-US" sz="1600" b="1" dirty="0">
                <a:solidFill>
                  <a:schemeClr val="tx1">
                    <a:lumMod val="50000"/>
                    <a:lumOff val="50000"/>
                  </a:schemeClr>
                </a:solidFill>
                <a:latin typeface="Calibri" panose="020F0502020204030204" pitchFamily="34" charset="0"/>
                <a:cs typeface="Calibri" panose="020F0502020204030204" pitchFamily="34" charset="0"/>
              </a:rPr>
              <a:t>FOR MASS TIMBER</a:t>
            </a:r>
          </a:p>
        </p:txBody>
      </p:sp>
      <p:sp>
        <p:nvSpPr>
          <p:cNvPr id="25" name="Rectangle 24">
            <a:extLst>
              <a:ext uri="{FF2B5EF4-FFF2-40B4-BE49-F238E27FC236}">
                <a16:creationId xmlns:a16="http://schemas.microsoft.com/office/drawing/2014/main" id="{32258812-227A-42F7-A755-D20A0FD4B44E}"/>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7" descr="A drawing of a horse&#10;&#10;Description automatically generated with low confidence">
            <a:extLst>
              <a:ext uri="{FF2B5EF4-FFF2-40B4-BE49-F238E27FC236}">
                <a16:creationId xmlns:a16="http://schemas.microsoft.com/office/drawing/2014/main" id="{2E9434A9-C5B0-4DBC-882D-77F9427C0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36" y="3741916"/>
            <a:ext cx="1208863" cy="918321"/>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3713D2AA-9B32-4984-9196-DC9F8250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240" y="3735323"/>
            <a:ext cx="1115475" cy="909674"/>
          </a:xfrm>
          <a:prstGeom prst="rect">
            <a:avLst/>
          </a:prstGeom>
        </p:spPr>
      </p:pic>
      <p:pic>
        <p:nvPicPr>
          <p:cNvPr id="30" name="Picture 29" descr="A picture containing text, businesscard&#10;&#10;Description automatically generated">
            <a:extLst>
              <a:ext uri="{FF2B5EF4-FFF2-40B4-BE49-F238E27FC236}">
                <a16:creationId xmlns:a16="http://schemas.microsoft.com/office/drawing/2014/main" id="{B6ED1783-8594-4149-B805-C05BDCA89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21" y="1081994"/>
            <a:ext cx="1008251" cy="937344"/>
          </a:xfrm>
          <a:prstGeom prst="rect">
            <a:avLst/>
          </a:prstGeom>
        </p:spPr>
      </p:pic>
      <p:pic>
        <p:nvPicPr>
          <p:cNvPr id="31" name="Picture 30" descr="Text&#10;&#10;Description automatically generated">
            <a:extLst>
              <a:ext uri="{FF2B5EF4-FFF2-40B4-BE49-F238E27FC236}">
                <a16:creationId xmlns:a16="http://schemas.microsoft.com/office/drawing/2014/main" id="{D1625D71-1C25-4342-A62B-8E52F319F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2763" y="3724082"/>
            <a:ext cx="1073969" cy="932156"/>
          </a:xfrm>
          <a:prstGeom prst="rect">
            <a:avLst/>
          </a:prstGeom>
        </p:spPr>
      </p:pic>
      <p:pic>
        <p:nvPicPr>
          <p:cNvPr id="32" name="Picture 31" descr="Diagram, engineering drawing&#10;&#10;Description automatically generated">
            <a:extLst>
              <a:ext uri="{FF2B5EF4-FFF2-40B4-BE49-F238E27FC236}">
                <a16:creationId xmlns:a16="http://schemas.microsoft.com/office/drawing/2014/main" id="{AE7ED3F5-86AF-43CC-8085-75A708383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240" y="1084587"/>
            <a:ext cx="1471734" cy="932156"/>
          </a:xfrm>
          <a:prstGeom prst="rect">
            <a:avLst/>
          </a:prstGeom>
        </p:spPr>
      </p:pic>
      <p:sp>
        <p:nvSpPr>
          <p:cNvPr id="18" name="TextBox 17">
            <a:extLst>
              <a:ext uri="{FF2B5EF4-FFF2-40B4-BE49-F238E27FC236}">
                <a16:creationId xmlns:a16="http://schemas.microsoft.com/office/drawing/2014/main" id="{85A8D366-9670-4E8F-92CE-3249B7E3E086}"/>
              </a:ext>
            </a:extLst>
          </p:cNvPr>
          <p:cNvSpPr txBox="1"/>
          <p:nvPr/>
        </p:nvSpPr>
        <p:spPr>
          <a:xfrm>
            <a:off x="518348" y="6318647"/>
            <a:ext cx="8654142" cy="553998"/>
          </a:xfrm>
          <a:prstGeom prst="rect">
            <a:avLst/>
          </a:prstGeom>
          <a:noFill/>
        </p:spPr>
        <p:txBody>
          <a:bodyPr wrap="square">
            <a:spAutoFit/>
          </a:bodyPr>
          <a:lstStyle/>
          <a:p>
            <a:r>
              <a:rPr lang="en-CA" sz="1000" dirty="0"/>
              <a:t>Image Credit: Sanjana Patel</a:t>
            </a:r>
          </a:p>
          <a:p>
            <a:r>
              <a:rPr lang="en-CA" sz="1000" dirty="0"/>
              <a:t>Data Source: </a:t>
            </a:r>
            <a:r>
              <a:rPr lang="es-ES" sz="1000" dirty="0">
                <a:latin typeface="+mn-lt"/>
              </a:rPr>
              <a:t>Natural </a:t>
            </a:r>
            <a:r>
              <a:rPr lang="es-ES" sz="1000" dirty="0" err="1">
                <a:latin typeface="+mn-lt"/>
              </a:rPr>
              <a:t>Resources</a:t>
            </a:r>
            <a:r>
              <a:rPr lang="es-ES" sz="1000" dirty="0">
                <a:latin typeface="+mn-lt"/>
              </a:rPr>
              <a:t> Canada, 2021. </a:t>
            </a:r>
            <a:r>
              <a:rPr lang="es-ES" sz="1000" i="1" dirty="0" err="1">
                <a:latin typeface="+mn-lt"/>
              </a:rPr>
              <a:t>The</a:t>
            </a:r>
            <a:r>
              <a:rPr lang="es-ES" sz="1000" i="1" dirty="0">
                <a:latin typeface="+mn-lt"/>
              </a:rPr>
              <a:t> </a:t>
            </a:r>
            <a:r>
              <a:rPr lang="es-ES" sz="1000" i="1" dirty="0" err="1">
                <a:latin typeface="+mn-lt"/>
              </a:rPr>
              <a:t>State</a:t>
            </a:r>
            <a:r>
              <a:rPr lang="es-ES" sz="1000" i="1" dirty="0">
                <a:latin typeface="+mn-lt"/>
              </a:rPr>
              <a:t> </a:t>
            </a:r>
            <a:r>
              <a:rPr lang="es-ES" sz="1000" i="1" dirty="0" err="1">
                <a:latin typeface="+mn-lt"/>
              </a:rPr>
              <a:t>of</a:t>
            </a:r>
            <a:r>
              <a:rPr lang="es-ES" sz="1000" i="1" dirty="0">
                <a:latin typeface="+mn-lt"/>
              </a:rPr>
              <a:t> </a:t>
            </a:r>
            <a:r>
              <a:rPr lang="es-ES" sz="1000" i="1" dirty="0" err="1">
                <a:latin typeface="+mn-lt"/>
              </a:rPr>
              <a:t>Canada’s</a:t>
            </a:r>
            <a:r>
              <a:rPr lang="es-ES" sz="1000" i="1" dirty="0">
                <a:latin typeface="+mn-lt"/>
              </a:rPr>
              <a:t> Forests: </a:t>
            </a:r>
            <a:r>
              <a:rPr lang="es-ES" sz="1000" i="1" dirty="0" err="1">
                <a:latin typeface="+mn-lt"/>
              </a:rPr>
              <a:t>Annual</a:t>
            </a:r>
            <a:r>
              <a:rPr lang="es-ES" sz="1000" i="1" dirty="0">
                <a:latin typeface="+mn-lt"/>
              </a:rPr>
              <a:t> </a:t>
            </a:r>
            <a:r>
              <a:rPr lang="es-ES" sz="1000" i="1" dirty="0" err="1">
                <a:latin typeface="+mn-lt"/>
              </a:rPr>
              <a:t>Report</a:t>
            </a:r>
            <a:r>
              <a:rPr lang="es-ES" sz="1000" i="1" dirty="0">
                <a:latin typeface="+mn-lt"/>
              </a:rPr>
              <a:t> 2021</a:t>
            </a:r>
            <a:r>
              <a:rPr lang="es-ES" sz="1000" dirty="0">
                <a:latin typeface="+mn-lt"/>
              </a:rPr>
              <a:t>, 52. </a:t>
            </a:r>
            <a:r>
              <a:rPr lang="es-ES" sz="1000" dirty="0">
                <a:latin typeface="+mn-lt"/>
                <a:hlinkClick r:id="rId8">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CA" sz="1000" dirty="0"/>
          </a:p>
        </p:txBody>
      </p:sp>
      <p:grpSp>
        <p:nvGrpSpPr>
          <p:cNvPr id="24" name="Group 23">
            <a:extLst>
              <a:ext uri="{FF2B5EF4-FFF2-40B4-BE49-F238E27FC236}">
                <a16:creationId xmlns:a16="http://schemas.microsoft.com/office/drawing/2014/main" id="{850864BB-F1B6-2C48-81F4-4BA2D8AFCA55}"/>
              </a:ext>
            </a:extLst>
          </p:cNvPr>
          <p:cNvGrpSpPr/>
          <p:nvPr/>
        </p:nvGrpSpPr>
        <p:grpSpPr>
          <a:xfrm>
            <a:off x="9167855" y="91115"/>
            <a:ext cx="2926500" cy="928758"/>
            <a:chOff x="9167855" y="91115"/>
            <a:chExt cx="2926500" cy="928758"/>
          </a:xfrm>
        </p:grpSpPr>
        <p:sp>
          <p:nvSpPr>
            <p:cNvPr id="26" name="Rectangle: Rounded Corners 25">
              <a:extLst>
                <a:ext uri="{FF2B5EF4-FFF2-40B4-BE49-F238E27FC236}">
                  <a16:creationId xmlns:a16="http://schemas.microsoft.com/office/drawing/2014/main" id="{687C7A7C-D3F3-C170-FEDB-57C8362CE7DB}"/>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E9255A54-663A-0391-BEDA-C560D4816680}"/>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37" name="Picture 36" descr="Shape&#10;&#10;Description automatically generated">
              <a:extLst>
                <a:ext uri="{FF2B5EF4-FFF2-40B4-BE49-F238E27FC236}">
                  <a16:creationId xmlns:a16="http://schemas.microsoft.com/office/drawing/2014/main" id="{3B663B1B-0858-3920-A86A-6324C5A21F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3" name="Slide Number Placeholder 2">
            <a:extLst>
              <a:ext uri="{FF2B5EF4-FFF2-40B4-BE49-F238E27FC236}">
                <a16:creationId xmlns:a16="http://schemas.microsoft.com/office/drawing/2014/main" id="{BA1BEBDB-6458-F419-8CB1-2DCE2661E93A}"/>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4</a:t>
            </a:fld>
            <a:endParaRPr lang="en-CA"/>
          </a:p>
        </p:txBody>
      </p:sp>
    </p:spTree>
    <p:extLst>
      <p:ext uri="{BB962C8B-B14F-4D97-AF65-F5344CB8AC3E}">
        <p14:creationId xmlns:p14="http://schemas.microsoft.com/office/powerpoint/2010/main" val="115105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3781188-A450-4302-B559-5B27A1D32869}"/>
              </a:ext>
            </a:extLst>
          </p:cNvPr>
          <p:cNvSpPr/>
          <p:nvPr/>
        </p:nvSpPr>
        <p:spPr>
          <a:xfrm>
            <a:off x="9647516" y="2078209"/>
            <a:ext cx="2008026" cy="2504942"/>
          </a:xfrm>
          <a:prstGeom prst="rect">
            <a:avLst/>
          </a:prstGeom>
          <a:solidFill>
            <a:srgbClr val="F794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a:extLst>
              <a:ext uri="{FF2B5EF4-FFF2-40B4-BE49-F238E27FC236}">
                <a16:creationId xmlns:a16="http://schemas.microsoft.com/office/drawing/2014/main" id="{B707F912-144C-472F-8193-C0D7490FDEB4}"/>
              </a:ext>
            </a:extLst>
          </p:cNvPr>
          <p:cNvSpPr/>
          <p:nvPr/>
        </p:nvSpPr>
        <p:spPr>
          <a:xfrm>
            <a:off x="7041350" y="2078209"/>
            <a:ext cx="2606165" cy="2504942"/>
          </a:xfrm>
          <a:prstGeom prst="rect">
            <a:avLst/>
          </a:prstGeom>
          <a:solidFill>
            <a:srgbClr val="F794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DB706038-988C-4272-86AC-AA71A59EE19C}"/>
              </a:ext>
            </a:extLst>
          </p:cNvPr>
          <p:cNvSpPr/>
          <p:nvPr/>
        </p:nvSpPr>
        <p:spPr>
          <a:xfrm>
            <a:off x="4249176" y="2078209"/>
            <a:ext cx="2820697" cy="2504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319329B5-219E-4997-A991-513A979BC713}"/>
              </a:ext>
            </a:extLst>
          </p:cNvPr>
          <p:cNvSpPr/>
          <p:nvPr/>
        </p:nvSpPr>
        <p:spPr>
          <a:xfrm>
            <a:off x="2399522" y="2082422"/>
            <a:ext cx="1849654" cy="2504942"/>
          </a:xfrm>
          <a:prstGeom prst="rect">
            <a:avLst/>
          </a:prstGeom>
          <a:solidFill>
            <a:srgbClr val="D2D2D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101BDDA0-CEA4-4113-8584-369C70020D30}"/>
              </a:ext>
            </a:extLst>
          </p:cNvPr>
          <p:cNvSpPr/>
          <p:nvPr/>
        </p:nvSpPr>
        <p:spPr>
          <a:xfrm>
            <a:off x="536459" y="2086634"/>
            <a:ext cx="1863063" cy="2504942"/>
          </a:xfrm>
          <a:prstGeom prst="rect">
            <a:avLst/>
          </a:prstGeom>
          <a:solidFill>
            <a:srgbClr val="F794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AC591515-310B-418B-91EE-A06F83B04F73}"/>
              </a:ext>
            </a:extLst>
          </p:cNvPr>
          <p:cNvSpPr/>
          <p:nvPr/>
        </p:nvSpPr>
        <p:spPr>
          <a:xfrm>
            <a:off x="536459" y="4583151"/>
            <a:ext cx="11119082" cy="1064667"/>
          </a:xfrm>
          <a:prstGeom prst="rect">
            <a:avLst/>
          </a:prstGeom>
          <a:solidFill>
            <a:srgbClr val="84428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A16B9261-BBFC-4198-A512-6AABEDD52818}"/>
              </a:ext>
            </a:extLst>
          </p:cNvPr>
          <p:cNvSpPr>
            <a:spLocks noGrp="1"/>
          </p:cNvSpPr>
          <p:nvPr>
            <p:ph idx="1"/>
          </p:nvPr>
        </p:nvSpPr>
        <p:spPr>
          <a:xfrm>
            <a:off x="430406" y="1401476"/>
            <a:ext cx="4892844" cy="685158"/>
          </a:xfrm>
        </p:spPr>
        <p:txBody>
          <a:bodyPr>
            <a:noAutofit/>
          </a:bodyPr>
          <a:lstStyle/>
          <a:p>
            <a:pPr marL="0" indent="0">
              <a:lnSpc>
                <a:spcPct val="100000"/>
              </a:lnSpc>
              <a:buNone/>
            </a:pPr>
            <a:r>
              <a:rPr lang="en-US" sz="2100" i="1" dirty="0">
                <a:solidFill>
                  <a:srgbClr val="844284"/>
                </a:solidFill>
              </a:rPr>
              <a:t>Exports of Canadian forest products, 2020</a:t>
            </a:r>
          </a:p>
        </p:txBody>
      </p:sp>
      <p:pic>
        <p:nvPicPr>
          <p:cNvPr id="18" name="Picture 17" descr="A drawing of a horse&#10;&#10;Description automatically generated with low confidence">
            <a:extLst>
              <a:ext uri="{FF2B5EF4-FFF2-40B4-BE49-F238E27FC236}">
                <a16:creationId xmlns:a16="http://schemas.microsoft.com/office/drawing/2014/main" id="{805DFF04-FD52-4508-96BE-2B222AF4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428" y="2272466"/>
            <a:ext cx="1483636" cy="1127054"/>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7059B115-9956-4B75-9BB2-F58D0C31B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7" y="2272466"/>
            <a:ext cx="1369020" cy="1116441"/>
          </a:xfrm>
          <a:prstGeom prst="rect">
            <a:avLst/>
          </a:prstGeom>
        </p:spPr>
      </p:pic>
      <p:pic>
        <p:nvPicPr>
          <p:cNvPr id="22" name="Picture 21" descr="A picture containing text, businesscard&#10;&#10;Description automatically generated">
            <a:extLst>
              <a:ext uri="{FF2B5EF4-FFF2-40B4-BE49-F238E27FC236}">
                <a16:creationId xmlns:a16="http://schemas.microsoft.com/office/drawing/2014/main" id="{65DFC99B-9D1F-454C-B0DC-A8891B62A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88" y="2272466"/>
            <a:ext cx="1237426" cy="1150402"/>
          </a:xfrm>
          <a:prstGeom prst="rect">
            <a:avLst/>
          </a:prstGeom>
        </p:spPr>
      </p:pic>
      <p:pic>
        <p:nvPicPr>
          <p:cNvPr id="24" name="Picture 23" descr="Text&#10;&#10;Description automatically generated">
            <a:extLst>
              <a:ext uri="{FF2B5EF4-FFF2-40B4-BE49-F238E27FC236}">
                <a16:creationId xmlns:a16="http://schemas.microsoft.com/office/drawing/2014/main" id="{C460B044-0D72-4308-A2D1-7B654C2A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2727" y="2272466"/>
            <a:ext cx="1318080" cy="1144034"/>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BB0B4B2-0423-4D72-80A5-5A8A9D7DB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9347" y="2272466"/>
            <a:ext cx="1806258" cy="1144034"/>
          </a:xfrm>
          <a:prstGeom prst="rect">
            <a:avLst/>
          </a:prstGeom>
        </p:spPr>
      </p:pic>
      <p:sp>
        <p:nvSpPr>
          <p:cNvPr id="28" name="TextBox 27">
            <a:extLst>
              <a:ext uri="{FF2B5EF4-FFF2-40B4-BE49-F238E27FC236}">
                <a16:creationId xmlns:a16="http://schemas.microsoft.com/office/drawing/2014/main" id="{0AD110D9-35A3-4141-AD13-89212F20DA5F}"/>
              </a:ext>
            </a:extLst>
          </p:cNvPr>
          <p:cNvSpPr txBox="1"/>
          <p:nvPr/>
        </p:nvSpPr>
        <p:spPr>
          <a:xfrm>
            <a:off x="728995" y="3508656"/>
            <a:ext cx="2113749" cy="907941"/>
          </a:xfrm>
          <a:prstGeom prst="rect">
            <a:avLst/>
          </a:prstGeom>
          <a:noFill/>
        </p:spPr>
        <p:txBody>
          <a:bodyPr wrap="square">
            <a:spAutoFit/>
          </a:bodyPr>
          <a:lstStyle/>
          <a:p>
            <a:r>
              <a:rPr lang="en-US" sz="2100" i="1" dirty="0">
                <a:solidFill>
                  <a:srgbClr val="844284"/>
                </a:solidFill>
              </a:rPr>
              <a:t>30%</a:t>
            </a:r>
            <a:endParaRPr lang="en-US" sz="1600" i="1" dirty="0">
              <a:solidFill>
                <a:srgbClr val="844284"/>
              </a:solidFill>
            </a:endParaRPr>
          </a:p>
          <a:p>
            <a:r>
              <a:rPr lang="en-US" sz="1600" b="1" i="1" dirty="0">
                <a:solidFill>
                  <a:srgbClr val="844284"/>
                </a:solidFill>
              </a:rPr>
              <a:t>Softwood lumber</a:t>
            </a:r>
          </a:p>
          <a:p>
            <a:r>
              <a:rPr lang="en-US" sz="1600" i="1" dirty="0">
                <a:solidFill>
                  <a:srgbClr val="844284"/>
                </a:solidFill>
              </a:rPr>
              <a:t>$10 billion</a:t>
            </a:r>
            <a:endParaRPr lang="en-CA" sz="1600" i="1" dirty="0">
              <a:solidFill>
                <a:srgbClr val="844284"/>
              </a:solidFill>
            </a:endParaRPr>
          </a:p>
        </p:txBody>
      </p:sp>
      <p:sp>
        <p:nvSpPr>
          <p:cNvPr id="29" name="TextBox 28">
            <a:extLst>
              <a:ext uri="{FF2B5EF4-FFF2-40B4-BE49-F238E27FC236}">
                <a16:creationId xmlns:a16="http://schemas.microsoft.com/office/drawing/2014/main" id="{E36829F9-A463-4174-BD00-C3E3122BD36A}"/>
              </a:ext>
            </a:extLst>
          </p:cNvPr>
          <p:cNvSpPr txBox="1"/>
          <p:nvPr/>
        </p:nvSpPr>
        <p:spPr>
          <a:xfrm>
            <a:off x="2705614" y="3508656"/>
            <a:ext cx="2113749" cy="907941"/>
          </a:xfrm>
          <a:prstGeom prst="rect">
            <a:avLst/>
          </a:prstGeom>
          <a:noFill/>
        </p:spPr>
        <p:txBody>
          <a:bodyPr wrap="square">
            <a:spAutoFit/>
          </a:bodyPr>
          <a:lstStyle/>
          <a:p>
            <a:r>
              <a:rPr lang="en-US" sz="2100" i="1" dirty="0">
                <a:solidFill>
                  <a:srgbClr val="844284"/>
                </a:solidFill>
              </a:rPr>
              <a:t>4%</a:t>
            </a:r>
          </a:p>
          <a:p>
            <a:r>
              <a:rPr lang="en-US" sz="1600" b="1" i="1" dirty="0">
                <a:solidFill>
                  <a:srgbClr val="844284"/>
                </a:solidFill>
              </a:rPr>
              <a:t>Newsprint</a:t>
            </a:r>
          </a:p>
          <a:p>
            <a:r>
              <a:rPr lang="en-US" sz="1600" i="1" dirty="0">
                <a:solidFill>
                  <a:srgbClr val="844284"/>
                </a:solidFill>
              </a:rPr>
              <a:t>$1.3 billion</a:t>
            </a:r>
            <a:endParaRPr lang="en-CA" sz="1600" i="1" dirty="0">
              <a:solidFill>
                <a:srgbClr val="844284"/>
              </a:solidFill>
            </a:endParaRPr>
          </a:p>
        </p:txBody>
      </p:sp>
      <p:sp>
        <p:nvSpPr>
          <p:cNvPr id="30" name="TextBox 29">
            <a:extLst>
              <a:ext uri="{FF2B5EF4-FFF2-40B4-BE49-F238E27FC236}">
                <a16:creationId xmlns:a16="http://schemas.microsoft.com/office/drawing/2014/main" id="{90C163F8-9B88-478C-8080-21804C6E7CC7}"/>
              </a:ext>
            </a:extLst>
          </p:cNvPr>
          <p:cNvSpPr txBox="1"/>
          <p:nvPr/>
        </p:nvSpPr>
        <p:spPr>
          <a:xfrm>
            <a:off x="4517769" y="3508656"/>
            <a:ext cx="2407141" cy="1154162"/>
          </a:xfrm>
          <a:prstGeom prst="rect">
            <a:avLst/>
          </a:prstGeom>
          <a:noFill/>
        </p:spPr>
        <p:txBody>
          <a:bodyPr wrap="square">
            <a:spAutoFit/>
          </a:bodyPr>
          <a:lstStyle/>
          <a:p>
            <a:r>
              <a:rPr lang="en-US" sz="2100" i="1" dirty="0">
                <a:solidFill>
                  <a:srgbClr val="844284"/>
                </a:solidFill>
              </a:rPr>
              <a:t>6%</a:t>
            </a:r>
          </a:p>
          <a:p>
            <a:r>
              <a:rPr lang="en-US" sz="1600" b="1" i="1" dirty="0">
                <a:solidFill>
                  <a:srgbClr val="844284"/>
                </a:solidFill>
              </a:rPr>
              <a:t>Printing and writing paper</a:t>
            </a:r>
          </a:p>
          <a:p>
            <a:r>
              <a:rPr lang="en-US" sz="1600" i="1" dirty="0">
                <a:solidFill>
                  <a:srgbClr val="844284"/>
                </a:solidFill>
              </a:rPr>
              <a:t>$2 billion</a:t>
            </a:r>
            <a:endParaRPr lang="en-CA" sz="1600" i="1" dirty="0">
              <a:solidFill>
                <a:srgbClr val="844284"/>
              </a:solidFill>
            </a:endParaRPr>
          </a:p>
        </p:txBody>
      </p:sp>
      <p:sp>
        <p:nvSpPr>
          <p:cNvPr id="31" name="TextBox 30">
            <a:extLst>
              <a:ext uri="{FF2B5EF4-FFF2-40B4-BE49-F238E27FC236}">
                <a16:creationId xmlns:a16="http://schemas.microsoft.com/office/drawing/2014/main" id="{42A46746-D404-4751-953B-549D38844F18}"/>
              </a:ext>
            </a:extLst>
          </p:cNvPr>
          <p:cNvSpPr txBox="1"/>
          <p:nvPr/>
        </p:nvSpPr>
        <p:spPr>
          <a:xfrm>
            <a:off x="7231002" y="3508656"/>
            <a:ext cx="3179354" cy="907941"/>
          </a:xfrm>
          <a:prstGeom prst="rect">
            <a:avLst/>
          </a:prstGeom>
          <a:noFill/>
        </p:spPr>
        <p:txBody>
          <a:bodyPr wrap="square">
            <a:spAutoFit/>
          </a:bodyPr>
          <a:lstStyle/>
          <a:p>
            <a:r>
              <a:rPr lang="en-US" sz="2100" i="1" dirty="0">
                <a:solidFill>
                  <a:srgbClr val="844284"/>
                </a:solidFill>
              </a:rPr>
              <a:t>9%</a:t>
            </a:r>
          </a:p>
          <a:p>
            <a:r>
              <a:rPr lang="en-US" sz="1600" b="1" i="1" dirty="0">
                <a:solidFill>
                  <a:srgbClr val="844284"/>
                </a:solidFill>
              </a:rPr>
              <a:t>Structural wood panels</a:t>
            </a:r>
          </a:p>
          <a:p>
            <a:r>
              <a:rPr lang="en-US" sz="1600" i="1" dirty="0">
                <a:solidFill>
                  <a:srgbClr val="844284"/>
                </a:solidFill>
              </a:rPr>
              <a:t>$2.9 billion</a:t>
            </a:r>
            <a:endParaRPr lang="en-CA" sz="1600" i="1" dirty="0">
              <a:solidFill>
                <a:srgbClr val="844284"/>
              </a:solidFill>
            </a:endParaRPr>
          </a:p>
        </p:txBody>
      </p:sp>
      <p:sp>
        <p:nvSpPr>
          <p:cNvPr id="32" name="TextBox 31">
            <a:extLst>
              <a:ext uri="{FF2B5EF4-FFF2-40B4-BE49-F238E27FC236}">
                <a16:creationId xmlns:a16="http://schemas.microsoft.com/office/drawing/2014/main" id="{9648CEDE-1DF0-462B-91A2-965994D6E8A6}"/>
              </a:ext>
            </a:extLst>
          </p:cNvPr>
          <p:cNvSpPr txBox="1"/>
          <p:nvPr/>
        </p:nvSpPr>
        <p:spPr>
          <a:xfrm>
            <a:off x="9832238" y="3508656"/>
            <a:ext cx="2092821" cy="907941"/>
          </a:xfrm>
          <a:prstGeom prst="rect">
            <a:avLst/>
          </a:prstGeom>
          <a:noFill/>
        </p:spPr>
        <p:txBody>
          <a:bodyPr wrap="square">
            <a:spAutoFit/>
          </a:bodyPr>
          <a:lstStyle/>
          <a:p>
            <a:r>
              <a:rPr lang="en-US" sz="2100" i="1" dirty="0">
                <a:solidFill>
                  <a:srgbClr val="844284"/>
                </a:solidFill>
              </a:rPr>
              <a:t>20%</a:t>
            </a:r>
          </a:p>
          <a:p>
            <a:r>
              <a:rPr lang="en-US" sz="1600" b="1" i="1" dirty="0">
                <a:solidFill>
                  <a:srgbClr val="844284"/>
                </a:solidFill>
              </a:rPr>
              <a:t>Wood pulp</a:t>
            </a:r>
          </a:p>
          <a:p>
            <a:r>
              <a:rPr lang="en-US" sz="1600" i="1" dirty="0">
                <a:solidFill>
                  <a:srgbClr val="844284"/>
                </a:solidFill>
              </a:rPr>
              <a:t>$6.7 billion</a:t>
            </a:r>
            <a:endParaRPr lang="en-CA" sz="1600" i="1" dirty="0">
              <a:solidFill>
                <a:srgbClr val="844284"/>
              </a:solidFill>
            </a:endParaRPr>
          </a:p>
        </p:txBody>
      </p:sp>
      <p:sp>
        <p:nvSpPr>
          <p:cNvPr id="33" name="TextBox 32">
            <a:extLst>
              <a:ext uri="{FF2B5EF4-FFF2-40B4-BE49-F238E27FC236}">
                <a16:creationId xmlns:a16="http://schemas.microsoft.com/office/drawing/2014/main" id="{2F12642D-278E-4F3B-8F6D-AFEE4A24C483}"/>
              </a:ext>
            </a:extLst>
          </p:cNvPr>
          <p:cNvSpPr txBox="1"/>
          <p:nvPr/>
        </p:nvSpPr>
        <p:spPr>
          <a:xfrm>
            <a:off x="728995" y="4739877"/>
            <a:ext cx="2885010" cy="907941"/>
          </a:xfrm>
          <a:prstGeom prst="rect">
            <a:avLst/>
          </a:prstGeom>
          <a:noFill/>
        </p:spPr>
        <p:txBody>
          <a:bodyPr wrap="square">
            <a:spAutoFit/>
          </a:bodyPr>
          <a:lstStyle/>
          <a:p>
            <a:r>
              <a:rPr lang="en-US" sz="2100" i="1" dirty="0">
                <a:solidFill>
                  <a:srgbClr val="844284"/>
                </a:solidFill>
              </a:rPr>
              <a:t>31%</a:t>
            </a:r>
          </a:p>
          <a:p>
            <a:r>
              <a:rPr lang="en-US" sz="1600" b="1" i="1" dirty="0">
                <a:solidFill>
                  <a:srgbClr val="844284"/>
                </a:solidFill>
              </a:rPr>
              <a:t>Other forest products</a:t>
            </a:r>
          </a:p>
          <a:p>
            <a:r>
              <a:rPr lang="en-US" sz="1600" i="1" dirty="0">
                <a:solidFill>
                  <a:srgbClr val="844284"/>
                </a:solidFill>
              </a:rPr>
              <a:t>$10.4 billion</a:t>
            </a:r>
            <a:endParaRPr lang="en-CA" sz="1600" i="1" dirty="0">
              <a:solidFill>
                <a:srgbClr val="844284"/>
              </a:solidFill>
            </a:endParaRPr>
          </a:p>
        </p:txBody>
      </p:sp>
      <p:sp>
        <p:nvSpPr>
          <p:cNvPr id="36" name="Title 1">
            <a:extLst>
              <a:ext uri="{FF2B5EF4-FFF2-40B4-BE49-F238E27FC236}">
                <a16:creationId xmlns:a16="http://schemas.microsoft.com/office/drawing/2014/main" id="{196E781C-18D8-4AFE-8C4C-4228D55A887C}"/>
              </a:ext>
            </a:extLst>
          </p:cNvPr>
          <p:cNvSpPr>
            <a:spLocks noGrp="1"/>
          </p:cNvSpPr>
          <p:nvPr>
            <p:ph type="title"/>
          </p:nvPr>
        </p:nvSpPr>
        <p:spPr>
          <a:xfrm>
            <a:off x="319596" y="96676"/>
            <a:ext cx="4093167" cy="932156"/>
          </a:xfrm>
        </p:spPr>
        <p:txBody>
          <a:bodyPr>
            <a:normAutofit/>
          </a:bodyPr>
          <a:lstStyle/>
          <a:p>
            <a:r>
              <a:rPr lang="en-CA" sz="2800" b="1" i="1" dirty="0"/>
              <a:t>Canada’s Forest Products</a:t>
            </a:r>
          </a:p>
        </p:txBody>
      </p:sp>
      <p:sp>
        <p:nvSpPr>
          <p:cNvPr id="43" name="Rectangle 42">
            <a:extLst>
              <a:ext uri="{FF2B5EF4-FFF2-40B4-BE49-F238E27FC236}">
                <a16:creationId xmlns:a16="http://schemas.microsoft.com/office/drawing/2014/main" id="{0AD32BF9-D0AC-4AA3-88F2-C8307BF27778}"/>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F57F6E69-0F11-4AC1-B8AE-56853C5A5464}"/>
              </a:ext>
            </a:extLst>
          </p:cNvPr>
          <p:cNvSpPr txBox="1"/>
          <p:nvPr/>
        </p:nvSpPr>
        <p:spPr>
          <a:xfrm>
            <a:off x="430406" y="6192789"/>
            <a:ext cx="8955033" cy="553998"/>
          </a:xfrm>
          <a:prstGeom prst="rect">
            <a:avLst/>
          </a:prstGeom>
          <a:noFill/>
        </p:spPr>
        <p:txBody>
          <a:bodyPr wrap="square">
            <a:spAutoFit/>
          </a:bodyPr>
          <a:lstStyle/>
          <a:p>
            <a:r>
              <a:rPr lang="en-CA" sz="1000" dirty="0"/>
              <a:t>Image Credit: Sanjana Patel</a:t>
            </a:r>
          </a:p>
          <a:p>
            <a:r>
              <a:rPr lang="en-US" sz="1000" b="0" i="0" dirty="0">
                <a:effectLst/>
                <a:latin typeface="Slack-Lato"/>
              </a:rPr>
              <a:t>Data Source: </a:t>
            </a:r>
            <a:r>
              <a:rPr lang="es-ES" sz="1000" dirty="0">
                <a:latin typeface="+mn-lt"/>
              </a:rPr>
              <a:t> Natural </a:t>
            </a:r>
            <a:r>
              <a:rPr lang="es-ES" sz="1000" dirty="0" err="1">
                <a:latin typeface="+mn-lt"/>
              </a:rPr>
              <a:t>Resources</a:t>
            </a:r>
            <a:r>
              <a:rPr lang="es-ES" sz="1000" dirty="0">
                <a:latin typeface="+mn-lt"/>
              </a:rPr>
              <a:t> Canada, 2021. </a:t>
            </a:r>
            <a:r>
              <a:rPr lang="es-ES" sz="1000" i="1" dirty="0" err="1">
                <a:latin typeface="+mn-lt"/>
              </a:rPr>
              <a:t>The</a:t>
            </a:r>
            <a:r>
              <a:rPr lang="es-ES" sz="1000" i="1" dirty="0">
                <a:latin typeface="+mn-lt"/>
              </a:rPr>
              <a:t> </a:t>
            </a:r>
            <a:r>
              <a:rPr lang="es-ES" sz="1000" i="1" dirty="0" err="1">
                <a:latin typeface="+mn-lt"/>
              </a:rPr>
              <a:t>State</a:t>
            </a:r>
            <a:r>
              <a:rPr lang="es-ES" sz="1000" i="1" dirty="0">
                <a:latin typeface="+mn-lt"/>
              </a:rPr>
              <a:t> </a:t>
            </a:r>
            <a:r>
              <a:rPr lang="es-ES" sz="1000" i="1" dirty="0" err="1">
                <a:latin typeface="+mn-lt"/>
              </a:rPr>
              <a:t>of</a:t>
            </a:r>
            <a:r>
              <a:rPr lang="es-ES" sz="1000" i="1" dirty="0">
                <a:latin typeface="+mn-lt"/>
              </a:rPr>
              <a:t> </a:t>
            </a:r>
            <a:r>
              <a:rPr lang="es-ES" sz="1000" i="1" dirty="0" err="1">
                <a:latin typeface="+mn-lt"/>
              </a:rPr>
              <a:t>Canada’s</a:t>
            </a:r>
            <a:r>
              <a:rPr lang="es-ES" sz="1000" i="1" dirty="0">
                <a:latin typeface="+mn-lt"/>
              </a:rPr>
              <a:t> Forests: </a:t>
            </a:r>
            <a:r>
              <a:rPr lang="es-ES" sz="1000" i="1" dirty="0" err="1">
                <a:latin typeface="+mn-lt"/>
              </a:rPr>
              <a:t>Annual</a:t>
            </a:r>
            <a:r>
              <a:rPr lang="es-ES" sz="1000" i="1" dirty="0">
                <a:latin typeface="+mn-lt"/>
              </a:rPr>
              <a:t> </a:t>
            </a:r>
            <a:r>
              <a:rPr lang="es-ES" sz="1000" i="1" dirty="0" err="1">
                <a:latin typeface="+mn-lt"/>
              </a:rPr>
              <a:t>Report</a:t>
            </a:r>
            <a:r>
              <a:rPr lang="es-ES" sz="1000" i="1" dirty="0">
                <a:latin typeface="+mn-lt"/>
              </a:rPr>
              <a:t> 2021</a:t>
            </a:r>
            <a:r>
              <a:rPr lang="es-ES" sz="1000" dirty="0">
                <a:latin typeface="+mn-lt"/>
              </a:rPr>
              <a:t>, 53. </a:t>
            </a:r>
            <a:r>
              <a:rPr lang="es-ES" sz="1000" dirty="0">
                <a:latin typeface="+mn-lt"/>
                <a:hlinkClick r:id="rId8">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US" sz="1000" b="0" i="0" dirty="0">
              <a:effectLst/>
              <a:latin typeface="Slack-Lato"/>
            </a:endParaRPr>
          </a:p>
        </p:txBody>
      </p:sp>
      <p:grpSp>
        <p:nvGrpSpPr>
          <p:cNvPr id="34" name="Group 33">
            <a:extLst>
              <a:ext uri="{FF2B5EF4-FFF2-40B4-BE49-F238E27FC236}">
                <a16:creationId xmlns:a16="http://schemas.microsoft.com/office/drawing/2014/main" id="{9AD20C0E-4A04-BA25-3238-8A3A4EC9291D}"/>
              </a:ext>
            </a:extLst>
          </p:cNvPr>
          <p:cNvGrpSpPr/>
          <p:nvPr/>
        </p:nvGrpSpPr>
        <p:grpSpPr>
          <a:xfrm>
            <a:off x="9167855" y="91115"/>
            <a:ext cx="2926500" cy="928758"/>
            <a:chOff x="9167855" y="91115"/>
            <a:chExt cx="2926500" cy="928758"/>
          </a:xfrm>
        </p:grpSpPr>
        <p:sp>
          <p:nvSpPr>
            <p:cNvPr id="35" name="Rectangle: Rounded Corners 34">
              <a:extLst>
                <a:ext uri="{FF2B5EF4-FFF2-40B4-BE49-F238E27FC236}">
                  <a16:creationId xmlns:a16="http://schemas.microsoft.com/office/drawing/2014/main" id="{77F68443-891E-6E17-3C28-58AE5D414C66}"/>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44" name="TextBox 43">
              <a:extLst>
                <a:ext uri="{FF2B5EF4-FFF2-40B4-BE49-F238E27FC236}">
                  <a16:creationId xmlns:a16="http://schemas.microsoft.com/office/drawing/2014/main" id="{288943A7-5803-FC7B-B0E1-A0F816ADE62D}"/>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49" name="Picture 48" descr="Shape&#10;&#10;Description automatically generated">
              <a:extLst>
                <a:ext uri="{FF2B5EF4-FFF2-40B4-BE49-F238E27FC236}">
                  <a16:creationId xmlns:a16="http://schemas.microsoft.com/office/drawing/2014/main" id="{9D64369D-58AB-8554-FF49-E60E61F07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D1ADF92D-CD5C-4261-CD1D-26D600E0E690}"/>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5</a:t>
            </a:fld>
            <a:endParaRPr lang="en-CA"/>
          </a:p>
        </p:txBody>
      </p:sp>
    </p:spTree>
    <p:extLst>
      <p:ext uri="{BB962C8B-B14F-4D97-AF65-F5344CB8AC3E}">
        <p14:creationId xmlns:p14="http://schemas.microsoft.com/office/powerpoint/2010/main" val="321012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EDD035-DC80-41F0-B6A0-8CF4B8FE4CC1}"/>
              </a:ext>
            </a:extLst>
          </p:cNvPr>
          <p:cNvSpPr txBox="1"/>
          <p:nvPr/>
        </p:nvSpPr>
        <p:spPr>
          <a:xfrm>
            <a:off x="185058" y="5996226"/>
            <a:ext cx="4694017" cy="861774"/>
          </a:xfrm>
          <a:prstGeom prst="rect">
            <a:avLst/>
          </a:prstGeom>
          <a:noFill/>
        </p:spPr>
        <p:txBody>
          <a:bodyPr wrap="square">
            <a:spAutoFit/>
          </a:bodyPr>
          <a:lstStyle/>
          <a:p>
            <a:r>
              <a:rPr lang="en-CA" sz="1000" dirty="0"/>
              <a:t>Image Credit: Sanjana Patel</a:t>
            </a:r>
          </a:p>
          <a:p>
            <a:r>
              <a:rPr lang="en-CA" sz="1000" dirty="0"/>
              <a:t>Data Source: </a:t>
            </a:r>
            <a:r>
              <a:rPr lang="es-ES" sz="1000" dirty="0">
                <a:latin typeface="+mn-lt"/>
              </a:rPr>
              <a:t>Natural Resources Canada, 2021. </a:t>
            </a:r>
            <a:r>
              <a:rPr lang="es-ES" sz="1000" i="1" dirty="0">
                <a:latin typeface="+mn-lt"/>
              </a:rPr>
              <a:t>The State of Canada’s Forests: Annual Report 2021</a:t>
            </a:r>
            <a:r>
              <a:rPr lang="es-ES" sz="1000" dirty="0">
                <a:latin typeface="+mn-lt"/>
              </a:rPr>
              <a:t>, </a:t>
            </a:r>
            <a:r>
              <a:rPr lang="es-ES" sz="1000" dirty="0"/>
              <a:t>51</a:t>
            </a:r>
            <a:r>
              <a:rPr lang="es-ES" sz="1000" dirty="0">
                <a:latin typeface="+mn-lt"/>
              </a:rPr>
              <a:t>. </a:t>
            </a:r>
            <a:r>
              <a:rPr lang="es-ES" sz="1000" dirty="0">
                <a:latin typeface="+mn-lt"/>
                <a:hlinkClick r:id="rId3">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CA" sz="1000" dirty="0"/>
          </a:p>
        </p:txBody>
      </p:sp>
      <p:sp>
        <p:nvSpPr>
          <p:cNvPr id="3" name="Content Placeholder 2">
            <a:extLst>
              <a:ext uri="{FF2B5EF4-FFF2-40B4-BE49-F238E27FC236}">
                <a16:creationId xmlns:a16="http://schemas.microsoft.com/office/drawing/2014/main" id="{EB4B817E-C0AD-40DE-8281-8023301805C3}"/>
              </a:ext>
            </a:extLst>
          </p:cNvPr>
          <p:cNvSpPr>
            <a:spLocks noGrp="1"/>
          </p:cNvSpPr>
          <p:nvPr>
            <p:ph idx="1"/>
          </p:nvPr>
        </p:nvSpPr>
        <p:spPr>
          <a:xfrm>
            <a:off x="8854628" y="4057240"/>
            <a:ext cx="2706992" cy="1938986"/>
          </a:xfrm>
        </p:spPr>
        <p:txBody>
          <a:bodyPr>
            <a:noAutofit/>
          </a:bodyPr>
          <a:lstStyle/>
          <a:p>
            <a:pPr marL="0" indent="0">
              <a:lnSpc>
                <a:spcPct val="110000"/>
              </a:lnSpc>
              <a:spcAft>
                <a:spcPts val="800"/>
              </a:spcAft>
              <a:buNone/>
            </a:pPr>
            <a:r>
              <a:rPr lang="en-CA" sz="1600" dirty="0">
                <a:effectLst/>
                <a:ea typeface="Calibri" panose="020F0502020204030204" pitchFamily="34" charset="0"/>
                <a:cs typeface="Calibri" panose="020F0502020204030204" pitchFamily="34" charset="0"/>
              </a:rPr>
              <a:t>In 2019, Canada’s</a:t>
            </a:r>
            <a:r>
              <a:rPr lang="en-CA" sz="2100" dirty="0">
                <a:effectLst/>
                <a:ea typeface="Calibri" panose="020F0502020204030204" pitchFamily="34" charset="0"/>
                <a:cs typeface="Calibri" panose="020F0502020204030204" pitchFamily="34" charset="0"/>
              </a:rPr>
              <a:t> </a:t>
            </a:r>
            <a:r>
              <a:rPr lang="en-CA" sz="2100" i="1" dirty="0">
                <a:solidFill>
                  <a:srgbClr val="844284"/>
                </a:solidFill>
                <a:effectLst/>
                <a:ea typeface="Calibri" panose="020F0502020204030204" pitchFamily="34" charset="0"/>
                <a:cs typeface="Calibri" panose="020F0502020204030204" pitchFamily="34" charset="0"/>
              </a:rPr>
              <a:t>forest product exports were valued at $33 billion</a:t>
            </a:r>
            <a:r>
              <a:rPr lang="en-CA" sz="2100" dirty="0">
                <a:solidFill>
                  <a:srgbClr val="844284"/>
                </a:solidFill>
                <a:effectLst/>
                <a:ea typeface="Calibri" panose="020F0502020204030204" pitchFamily="34" charset="0"/>
                <a:cs typeface="Calibri" panose="020F0502020204030204" pitchFamily="34" charset="0"/>
              </a:rPr>
              <a:t> </a:t>
            </a:r>
            <a:r>
              <a:rPr lang="en-CA" sz="1600" dirty="0">
                <a:effectLst/>
                <a:ea typeface="Calibri" panose="020F0502020204030204" pitchFamily="34" charset="0"/>
                <a:cs typeface="Calibri" panose="020F0502020204030204" pitchFamily="34" charset="0"/>
              </a:rPr>
              <a:t>(4</a:t>
            </a:r>
            <a:r>
              <a:rPr lang="en-CA" sz="1600" baseline="30000" dirty="0">
                <a:effectLst/>
                <a:ea typeface="Calibri" panose="020F0502020204030204" pitchFamily="34" charset="0"/>
                <a:cs typeface="Calibri" panose="020F0502020204030204" pitchFamily="34" charset="0"/>
              </a:rPr>
              <a:t>th</a:t>
            </a:r>
            <a:r>
              <a:rPr lang="en-CA" sz="1600" dirty="0">
                <a:effectLst/>
                <a:ea typeface="Calibri" panose="020F0502020204030204" pitchFamily="34" charset="0"/>
                <a:cs typeface="Calibri" panose="020F0502020204030204" pitchFamily="34" charset="0"/>
              </a:rPr>
              <a:t> largest in the world behind China, the US, and Germany).</a:t>
            </a:r>
          </a:p>
        </p:txBody>
      </p:sp>
      <p:sp>
        <p:nvSpPr>
          <p:cNvPr id="5" name="Rectangle 4">
            <a:extLst>
              <a:ext uri="{FF2B5EF4-FFF2-40B4-BE49-F238E27FC236}">
                <a16:creationId xmlns:a16="http://schemas.microsoft.com/office/drawing/2014/main" id="{598FA05C-49E8-4FE6-8760-BC95A39862A6}"/>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DACE6496-D648-48C2-8DEB-2E103269D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5527" y="1111449"/>
            <a:ext cx="2845195" cy="2842270"/>
          </a:xfrm>
          <a:prstGeom prst="rect">
            <a:avLst/>
          </a:prstGeom>
        </p:spPr>
      </p:pic>
      <p:pic>
        <p:nvPicPr>
          <p:cNvPr id="11" name="Picture 10">
            <a:extLst>
              <a:ext uri="{FF2B5EF4-FFF2-40B4-BE49-F238E27FC236}">
                <a16:creationId xmlns:a16="http://schemas.microsoft.com/office/drawing/2014/main" id="{D6884B76-0978-4585-B35F-BF3E788093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8200" y="1110903"/>
            <a:ext cx="2842270" cy="2845195"/>
          </a:xfrm>
          <a:prstGeom prst="rect">
            <a:avLst/>
          </a:prstGeom>
        </p:spPr>
      </p:pic>
      <p:pic>
        <p:nvPicPr>
          <p:cNvPr id="13" name="Picture 12">
            <a:extLst>
              <a:ext uri="{FF2B5EF4-FFF2-40B4-BE49-F238E27FC236}">
                <a16:creationId xmlns:a16="http://schemas.microsoft.com/office/drawing/2014/main" id="{D73EE094-83C9-41E4-928E-053348D0F3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11991" y="1111448"/>
            <a:ext cx="2842277" cy="2842277"/>
          </a:xfrm>
          <a:prstGeom prst="rect">
            <a:avLst/>
          </a:prstGeom>
        </p:spPr>
      </p:pic>
      <p:sp>
        <p:nvSpPr>
          <p:cNvPr id="15" name="TextBox 14">
            <a:extLst>
              <a:ext uri="{FF2B5EF4-FFF2-40B4-BE49-F238E27FC236}">
                <a16:creationId xmlns:a16="http://schemas.microsoft.com/office/drawing/2014/main" id="{E43E25B2-6B27-404D-BF03-0480784CAB94}"/>
              </a:ext>
            </a:extLst>
          </p:cNvPr>
          <p:cNvSpPr txBox="1"/>
          <p:nvPr/>
        </p:nvSpPr>
        <p:spPr>
          <a:xfrm>
            <a:off x="920054" y="4057241"/>
            <a:ext cx="3027478" cy="1788438"/>
          </a:xfrm>
          <a:prstGeom prst="rect">
            <a:avLst/>
          </a:prstGeom>
          <a:noFill/>
        </p:spPr>
        <p:txBody>
          <a:bodyPr wrap="square">
            <a:spAutoFit/>
          </a:bodyPr>
          <a:lstStyle/>
          <a:p>
            <a:pPr>
              <a:lnSpc>
                <a:spcPct val="110000"/>
              </a:lnSpc>
            </a:pPr>
            <a:r>
              <a:rPr lang="en-CA" sz="2100" i="1" dirty="0">
                <a:solidFill>
                  <a:srgbClr val="844284"/>
                </a:solidFill>
                <a:ea typeface="Calibri" panose="020F0502020204030204" pitchFamily="34" charset="0"/>
                <a:cs typeface="Calibri" panose="020F0502020204030204" pitchFamily="34" charset="0"/>
              </a:rPr>
              <a:t>184</a:t>
            </a:r>
            <a:r>
              <a:rPr lang="en-CA" sz="2100" i="1" dirty="0">
                <a:solidFill>
                  <a:srgbClr val="844284"/>
                </a:solidFill>
                <a:effectLst/>
                <a:ea typeface="Calibri" panose="020F0502020204030204" pitchFamily="34" charset="0"/>
                <a:cs typeface="Calibri" panose="020F0502020204030204" pitchFamily="34" charset="0"/>
              </a:rPr>
              <a:t>,510 people </a:t>
            </a:r>
            <a:r>
              <a:rPr lang="en-CA" sz="1600" dirty="0">
                <a:effectLst/>
                <a:ea typeface="Calibri" panose="020F0502020204030204" pitchFamily="34" charset="0"/>
                <a:cs typeface="Calibri" panose="020F0502020204030204" pitchFamily="34" charset="0"/>
              </a:rPr>
              <a:t>(2020) are employed by the forest sector in Canada.</a:t>
            </a:r>
          </a:p>
          <a:p>
            <a:pPr marL="0" lvl="1">
              <a:lnSpc>
                <a:spcPct val="110000"/>
              </a:lnSpc>
            </a:pPr>
            <a:r>
              <a:rPr lang="en-CA" sz="1600" dirty="0">
                <a:effectLst/>
                <a:ea typeface="Calibri" panose="020F0502020204030204" pitchFamily="34" charset="0"/>
                <a:cs typeface="Calibri" panose="020F0502020204030204" pitchFamily="34" charset="0"/>
              </a:rPr>
              <a:t>This includes 12,000 Indigenous people (6.5% of Canada’s forestry workforce). </a:t>
            </a:r>
          </a:p>
        </p:txBody>
      </p:sp>
      <p:sp>
        <p:nvSpPr>
          <p:cNvPr id="21" name="TextBox 20">
            <a:extLst>
              <a:ext uri="{FF2B5EF4-FFF2-40B4-BE49-F238E27FC236}">
                <a16:creationId xmlns:a16="http://schemas.microsoft.com/office/drawing/2014/main" id="{30347218-D221-4A49-9911-6BF47D594570}"/>
              </a:ext>
            </a:extLst>
          </p:cNvPr>
          <p:cNvSpPr txBox="1"/>
          <p:nvPr/>
        </p:nvSpPr>
        <p:spPr>
          <a:xfrm>
            <a:off x="4937766" y="4057241"/>
            <a:ext cx="3027478" cy="2664512"/>
          </a:xfrm>
          <a:prstGeom prst="rect">
            <a:avLst/>
          </a:prstGeom>
          <a:noFill/>
        </p:spPr>
        <p:txBody>
          <a:bodyPr wrap="square">
            <a:spAutoFit/>
          </a:bodyPr>
          <a:lstStyle/>
          <a:p>
            <a:pPr>
              <a:lnSpc>
                <a:spcPct val="110000"/>
              </a:lnSpc>
            </a:pPr>
            <a:r>
              <a:rPr lang="en-CA" sz="1600" dirty="0">
                <a:effectLst/>
                <a:ea typeface="Calibri" panose="020F0502020204030204" pitchFamily="34" charset="0"/>
                <a:cs typeface="Calibri" panose="020F0502020204030204" pitchFamily="34" charset="0"/>
              </a:rPr>
              <a:t>In 2018, the forest sector generated </a:t>
            </a:r>
            <a:r>
              <a:rPr lang="en-CA" sz="2000" i="1" dirty="0">
                <a:solidFill>
                  <a:srgbClr val="844284"/>
                </a:solidFill>
                <a:effectLst/>
                <a:ea typeface="Calibri" panose="020F0502020204030204" pitchFamily="34" charset="0"/>
                <a:cs typeface="Calibri" panose="020F0502020204030204" pitchFamily="34" charset="0"/>
              </a:rPr>
              <a:t>$1.9 billion in revenue </a:t>
            </a:r>
            <a:r>
              <a:rPr lang="en-CA" sz="1600" dirty="0">
                <a:effectLst/>
                <a:ea typeface="Calibri" panose="020F0502020204030204" pitchFamily="34" charset="0"/>
                <a:cs typeface="Calibri" panose="020F0502020204030204" pitchFamily="34" charset="0"/>
              </a:rPr>
              <a:t>for provincial and territorial governments.</a:t>
            </a:r>
          </a:p>
          <a:p>
            <a:pPr>
              <a:lnSpc>
                <a:spcPct val="110000"/>
              </a:lnSpc>
            </a:pPr>
            <a:r>
              <a:rPr lang="en-CA" sz="1600" dirty="0">
                <a:effectLst/>
                <a:ea typeface="Calibri" panose="020F0502020204030204" pitchFamily="34" charset="0"/>
                <a:cs typeface="Calibri" panose="020F0502020204030204" pitchFamily="34" charset="0"/>
              </a:rPr>
              <a:t>In 2020, the forest sector contributed </a:t>
            </a:r>
            <a:r>
              <a:rPr lang="en-CA" sz="2000" i="1" dirty="0">
                <a:solidFill>
                  <a:srgbClr val="844284"/>
                </a:solidFill>
                <a:effectLst/>
                <a:ea typeface="Calibri" panose="020F0502020204030204" pitchFamily="34" charset="0"/>
                <a:cs typeface="Calibri" panose="020F0502020204030204" pitchFamily="34" charset="0"/>
              </a:rPr>
              <a:t>$25.2 billion (1.2%) to Canada’s nominal GDP. </a:t>
            </a:r>
            <a:endParaRPr lang="en-CA" sz="2100" i="1" dirty="0">
              <a:solidFill>
                <a:srgbClr val="844284"/>
              </a:solidFill>
              <a:effectLst/>
              <a:ea typeface="Calibri" panose="020F0502020204030204" pitchFamily="34" charset="0"/>
              <a:cs typeface="Calibri" panose="020F0502020204030204" pitchFamily="34" charset="0"/>
            </a:endParaRPr>
          </a:p>
        </p:txBody>
      </p:sp>
      <p:sp>
        <p:nvSpPr>
          <p:cNvPr id="22" name="Title 1">
            <a:extLst>
              <a:ext uri="{FF2B5EF4-FFF2-40B4-BE49-F238E27FC236}">
                <a16:creationId xmlns:a16="http://schemas.microsoft.com/office/drawing/2014/main" id="{76309B49-8BB6-48A6-B4C9-F4F1D6115F40}"/>
              </a:ext>
            </a:extLst>
          </p:cNvPr>
          <p:cNvSpPr txBox="1">
            <a:spLocks/>
          </p:cNvSpPr>
          <p:nvPr/>
        </p:nvSpPr>
        <p:spPr>
          <a:xfrm>
            <a:off x="319595" y="96676"/>
            <a:ext cx="7843097" cy="932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Canada’s Forest Sector is Important for the Economy</a:t>
            </a:r>
          </a:p>
        </p:txBody>
      </p:sp>
      <p:grpSp>
        <p:nvGrpSpPr>
          <p:cNvPr id="16" name="Group 15">
            <a:extLst>
              <a:ext uri="{FF2B5EF4-FFF2-40B4-BE49-F238E27FC236}">
                <a16:creationId xmlns:a16="http://schemas.microsoft.com/office/drawing/2014/main" id="{EDFF5D2F-29EE-D9B7-D4F5-2D70AA92FD0D}"/>
              </a:ext>
            </a:extLst>
          </p:cNvPr>
          <p:cNvGrpSpPr/>
          <p:nvPr/>
        </p:nvGrpSpPr>
        <p:grpSpPr>
          <a:xfrm>
            <a:off x="9167855" y="91115"/>
            <a:ext cx="2926500" cy="928758"/>
            <a:chOff x="9167855" y="91115"/>
            <a:chExt cx="2926500" cy="928758"/>
          </a:xfrm>
        </p:grpSpPr>
        <p:sp>
          <p:nvSpPr>
            <p:cNvPr id="17" name="Rectangle: Rounded Corners 16">
              <a:extLst>
                <a:ext uri="{FF2B5EF4-FFF2-40B4-BE49-F238E27FC236}">
                  <a16:creationId xmlns:a16="http://schemas.microsoft.com/office/drawing/2014/main" id="{E7FDA477-1184-F670-AA32-71737A3E32F0}"/>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CF9C28E1-E62A-9E77-DD92-2393D4B70112}"/>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6" name="Picture 25" descr="Shape&#10;&#10;Description automatically generated">
              <a:extLst>
                <a:ext uri="{FF2B5EF4-FFF2-40B4-BE49-F238E27FC236}">
                  <a16:creationId xmlns:a16="http://schemas.microsoft.com/office/drawing/2014/main" id="{6C8EEB17-A62C-72AF-51FA-3C4F918D1B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8A44EDAE-6B0F-16C8-DF78-BC841BD38456}"/>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6</a:t>
            </a:fld>
            <a:endParaRPr lang="en-CA"/>
          </a:p>
        </p:txBody>
      </p:sp>
    </p:spTree>
    <p:extLst>
      <p:ext uri="{BB962C8B-B14F-4D97-AF65-F5344CB8AC3E}">
        <p14:creationId xmlns:p14="http://schemas.microsoft.com/office/powerpoint/2010/main" val="311597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47EED-547F-45FF-8B7B-9764E37D532B}"/>
              </a:ext>
            </a:extLst>
          </p:cNvPr>
          <p:cNvPicPr>
            <a:picLocks noChangeAspect="1"/>
          </p:cNvPicPr>
          <p:nvPr/>
        </p:nvPicPr>
        <p:blipFill rotWithShape="1">
          <a:blip r:embed="rId3">
            <a:extLst>
              <a:ext uri="{28A0092B-C50C-407E-A947-70E740481C1C}">
                <a14:useLocalDpi xmlns:a14="http://schemas.microsoft.com/office/drawing/2010/main" val="0"/>
              </a:ext>
            </a:extLst>
          </a:blip>
          <a:srcRect l="25" t="37008" r="27219"/>
          <a:stretch/>
        </p:blipFill>
        <p:spPr>
          <a:xfrm>
            <a:off x="0" y="1754917"/>
            <a:ext cx="8874803" cy="4320000"/>
          </a:xfrm>
          <a:prstGeom prst="rect">
            <a:avLst/>
          </a:prstGeom>
        </p:spPr>
      </p:pic>
      <p:sp>
        <p:nvSpPr>
          <p:cNvPr id="4" name="Rectangle 3">
            <a:extLst>
              <a:ext uri="{FF2B5EF4-FFF2-40B4-BE49-F238E27FC236}">
                <a16:creationId xmlns:a16="http://schemas.microsoft.com/office/drawing/2014/main" id="{6FA6FB6D-4468-433C-AE01-7B2EAF708DEC}"/>
              </a:ext>
            </a:extLst>
          </p:cNvPr>
          <p:cNvSpPr/>
          <p:nvPr/>
        </p:nvSpPr>
        <p:spPr>
          <a:xfrm>
            <a:off x="8874803" y="1512212"/>
            <a:ext cx="36000" cy="4320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63A86401-8636-4766-BABE-921675AB961D}"/>
              </a:ext>
            </a:extLst>
          </p:cNvPr>
          <p:cNvSpPr txBox="1">
            <a:spLocks/>
          </p:cNvSpPr>
          <p:nvPr/>
        </p:nvSpPr>
        <p:spPr>
          <a:xfrm>
            <a:off x="8917757" y="1696878"/>
            <a:ext cx="2954647" cy="2722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fontAlgn="base">
              <a:lnSpc>
                <a:spcPct val="110000"/>
              </a:lnSpc>
              <a:spcAft>
                <a:spcPts val="1200"/>
              </a:spcAft>
            </a:pPr>
            <a:r>
              <a:rPr lang="en-US" sz="1600" b="0" i="0" u="none" strike="noStrike" dirty="0">
                <a:solidFill>
                  <a:srgbClr val="000000"/>
                </a:solidFill>
                <a:effectLst/>
                <a:latin typeface="+mn-lt"/>
              </a:rPr>
              <a:t>In 2019, approximately </a:t>
            </a:r>
            <a:r>
              <a:rPr lang="en-US" sz="1600" b="0" i="1" u="none" strike="noStrike" dirty="0">
                <a:solidFill>
                  <a:srgbClr val="844284"/>
                </a:solidFill>
                <a:effectLst/>
                <a:latin typeface="+mn-lt"/>
              </a:rPr>
              <a:t>757,000 hectares </a:t>
            </a:r>
            <a:r>
              <a:rPr lang="en-US" sz="1600" b="0" i="0" u="none" strike="noStrike" dirty="0">
                <a:solidFill>
                  <a:srgbClr val="000000"/>
                </a:solidFill>
                <a:effectLst/>
                <a:latin typeface="+mn-lt"/>
              </a:rPr>
              <a:t>of forest were harvested - this is </a:t>
            </a:r>
            <a:r>
              <a:rPr lang="en-US" sz="1600" b="0" i="1" u="none" strike="noStrike" dirty="0">
                <a:solidFill>
                  <a:srgbClr val="844284"/>
                </a:solidFill>
                <a:effectLst/>
                <a:latin typeface="+mn-lt"/>
              </a:rPr>
              <a:t>less than 0.5% </a:t>
            </a:r>
            <a:r>
              <a:rPr lang="en-US" sz="1600" b="0" i="0" u="none" strike="noStrike" dirty="0">
                <a:solidFill>
                  <a:srgbClr val="000000"/>
                </a:solidFill>
                <a:effectLst/>
                <a:latin typeface="+mn-lt"/>
              </a:rPr>
              <a:t>of Canada’s forests annually.</a:t>
            </a:r>
          </a:p>
          <a:p>
            <a:pPr rtl="0" fontAlgn="base">
              <a:lnSpc>
                <a:spcPct val="110000"/>
              </a:lnSpc>
              <a:spcAft>
                <a:spcPts val="1200"/>
              </a:spcAft>
            </a:pPr>
            <a:r>
              <a:rPr lang="en-US" sz="1600" b="0" i="0" u="none" strike="noStrike" dirty="0">
                <a:solidFill>
                  <a:srgbClr val="000000"/>
                </a:solidFill>
                <a:effectLst/>
                <a:latin typeface="+mn-lt"/>
              </a:rPr>
              <a:t>Harvesting of crown forests is regulated to ensure a sustainable supply of timber.</a:t>
            </a:r>
          </a:p>
        </p:txBody>
      </p:sp>
      <p:sp>
        <p:nvSpPr>
          <p:cNvPr id="9" name="Title 1">
            <a:extLst>
              <a:ext uri="{FF2B5EF4-FFF2-40B4-BE49-F238E27FC236}">
                <a16:creationId xmlns:a16="http://schemas.microsoft.com/office/drawing/2014/main" id="{B0EC6F77-2794-47BD-9EB2-C84C2E0A1E40}"/>
              </a:ext>
            </a:extLst>
          </p:cNvPr>
          <p:cNvSpPr txBox="1">
            <a:spLocks/>
          </p:cNvSpPr>
          <p:nvPr/>
        </p:nvSpPr>
        <p:spPr>
          <a:xfrm>
            <a:off x="319596" y="337352"/>
            <a:ext cx="9028590"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Forest Harvesting</a:t>
            </a:r>
            <a:endParaRPr lang="en-CA" sz="2800" b="1" i="1" dirty="0"/>
          </a:p>
        </p:txBody>
      </p:sp>
      <p:sp>
        <p:nvSpPr>
          <p:cNvPr id="7" name="TextBox 6">
            <a:extLst>
              <a:ext uri="{FF2B5EF4-FFF2-40B4-BE49-F238E27FC236}">
                <a16:creationId xmlns:a16="http://schemas.microsoft.com/office/drawing/2014/main" id="{C0B67CEB-768F-46A5-8514-EF66C66ACB46}"/>
              </a:ext>
            </a:extLst>
          </p:cNvPr>
          <p:cNvSpPr txBox="1"/>
          <p:nvPr/>
        </p:nvSpPr>
        <p:spPr>
          <a:xfrm>
            <a:off x="7171595" y="2180378"/>
            <a:ext cx="1342472" cy="276999"/>
          </a:xfrm>
          <a:prstGeom prst="rect">
            <a:avLst/>
          </a:prstGeom>
          <a:noFill/>
        </p:spPr>
        <p:txBody>
          <a:bodyPr wrap="square">
            <a:spAutoFit/>
          </a:bodyPr>
          <a:lstStyle/>
          <a:p>
            <a:pPr rtl="0" fontAlgn="base">
              <a:spcAft>
                <a:spcPts val="1200"/>
              </a:spcAft>
            </a:pPr>
            <a:r>
              <a:rPr lang="en-US" sz="1200" b="0" i="1" u="none" strike="noStrike" dirty="0">
                <a:effectLst/>
                <a:latin typeface="+mn-lt"/>
              </a:rPr>
              <a:t>757,000 ha.</a:t>
            </a:r>
          </a:p>
        </p:txBody>
      </p:sp>
      <p:sp>
        <p:nvSpPr>
          <p:cNvPr id="11" name="Title 1">
            <a:extLst>
              <a:ext uri="{FF2B5EF4-FFF2-40B4-BE49-F238E27FC236}">
                <a16:creationId xmlns:a16="http://schemas.microsoft.com/office/drawing/2014/main" id="{61C747A9-9795-43F9-B419-E012349E17B5}"/>
              </a:ext>
            </a:extLst>
          </p:cNvPr>
          <p:cNvSpPr txBox="1">
            <a:spLocks/>
          </p:cNvSpPr>
          <p:nvPr/>
        </p:nvSpPr>
        <p:spPr>
          <a:xfrm>
            <a:off x="185058" y="6345099"/>
            <a:ext cx="6481556" cy="332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fontAlgn="base">
              <a:spcAft>
                <a:spcPts val="1200"/>
              </a:spcAft>
            </a:pPr>
            <a:r>
              <a:rPr lang="en-US" sz="1000" dirty="0">
                <a:latin typeface="+mn-lt"/>
              </a:rPr>
              <a:t>Data Source: </a:t>
            </a:r>
            <a:r>
              <a:rPr lang="es-ES" sz="1000" dirty="0">
                <a:latin typeface="+mn-lt"/>
              </a:rPr>
              <a:t>Natural Resources Canada, 2021. </a:t>
            </a:r>
            <a:r>
              <a:rPr lang="es-ES" sz="1000" i="1" dirty="0">
                <a:latin typeface="+mn-lt"/>
              </a:rPr>
              <a:t>The State of Canada’s Forests: Annual Report 2021</a:t>
            </a:r>
            <a:r>
              <a:rPr lang="es-ES" sz="1000" dirty="0">
                <a:latin typeface="+mn-lt"/>
              </a:rPr>
              <a:t>, 24. </a:t>
            </a:r>
            <a:r>
              <a:rPr lang="es-ES" sz="1000" dirty="0">
                <a:latin typeface="+mn-lt"/>
                <a:hlinkClick r:id="rId4">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US" sz="1000" b="0" i="0" u="none" strike="noStrike" dirty="0">
              <a:effectLst/>
              <a:latin typeface="+mn-lt"/>
            </a:endParaRPr>
          </a:p>
        </p:txBody>
      </p:sp>
      <p:sp>
        <p:nvSpPr>
          <p:cNvPr id="14" name="Rectangle 13">
            <a:extLst>
              <a:ext uri="{FF2B5EF4-FFF2-40B4-BE49-F238E27FC236}">
                <a16:creationId xmlns:a16="http://schemas.microsoft.com/office/drawing/2014/main" id="{53EA9672-47DE-4A21-994A-9D3A052A819B}"/>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 name="Group 14">
            <a:extLst>
              <a:ext uri="{FF2B5EF4-FFF2-40B4-BE49-F238E27FC236}">
                <a16:creationId xmlns:a16="http://schemas.microsoft.com/office/drawing/2014/main" id="{12E17F06-C7E9-428C-216F-F73960011DA2}"/>
              </a:ext>
            </a:extLst>
          </p:cNvPr>
          <p:cNvGrpSpPr/>
          <p:nvPr/>
        </p:nvGrpSpPr>
        <p:grpSpPr>
          <a:xfrm>
            <a:off x="9167855" y="91115"/>
            <a:ext cx="2926500" cy="928758"/>
            <a:chOff x="9167855" y="91115"/>
            <a:chExt cx="2926500" cy="928758"/>
          </a:xfrm>
        </p:grpSpPr>
        <p:sp>
          <p:nvSpPr>
            <p:cNvPr id="16" name="Rectangle: Rounded Corners 15">
              <a:extLst>
                <a:ext uri="{FF2B5EF4-FFF2-40B4-BE49-F238E27FC236}">
                  <a16:creationId xmlns:a16="http://schemas.microsoft.com/office/drawing/2014/main" id="{2E7AC67C-0317-E677-FABE-C2545AAC91AF}"/>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7B5A6CD9-5CE9-9633-4C43-B3FBBFBB713D}"/>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2" name="Picture 21" descr="Shape&#10;&#10;Description automatically generated">
              <a:extLst>
                <a:ext uri="{FF2B5EF4-FFF2-40B4-BE49-F238E27FC236}">
                  <a16:creationId xmlns:a16="http://schemas.microsoft.com/office/drawing/2014/main" id="{CB2EA317-F2FC-1091-7A62-B0FF761C0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56F659A6-2294-0A9D-460B-0150E102944C}"/>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7</a:t>
            </a:fld>
            <a:endParaRPr lang="en-CA"/>
          </a:p>
        </p:txBody>
      </p:sp>
    </p:spTree>
    <p:extLst>
      <p:ext uri="{BB962C8B-B14F-4D97-AF65-F5344CB8AC3E}">
        <p14:creationId xmlns:p14="http://schemas.microsoft.com/office/powerpoint/2010/main" val="242885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A07074-F6E4-341B-AA1E-D5B9CEEC8319}"/>
              </a:ext>
            </a:extLst>
          </p:cNvPr>
          <p:cNvPicPr>
            <a:picLocks noChangeAspect="1"/>
          </p:cNvPicPr>
          <p:nvPr/>
        </p:nvPicPr>
        <p:blipFill rotWithShape="1">
          <a:blip r:embed="rId3">
            <a:extLst>
              <a:ext uri="{28A0092B-C50C-407E-A947-70E740481C1C}">
                <a14:useLocalDpi xmlns:a14="http://schemas.microsoft.com/office/drawing/2010/main" val="0"/>
              </a:ext>
            </a:extLst>
          </a:blip>
          <a:srcRect l="25" t="38173" r="26924"/>
          <a:stretch/>
        </p:blipFill>
        <p:spPr>
          <a:xfrm>
            <a:off x="0" y="1786334"/>
            <a:ext cx="8910803" cy="4240076"/>
          </a:xfrm>
          <a:prstGeom prst="rect">
            <a:avLst/>
          </a:prstGeom>
        </p:spPr>
      </p:pic>
      <p:sp>
        <p:nvSpPr>
          <p:cNvPr id="9" name="Title 1">
            <a:extLst>
              <a:ext uri="{FF2B5EF4-FFF2-40B4-BE49-F238E27FC236}">
                <a16:creationId xmlns:a16="http://schemas.microsoft.com/office/drawing/2014/main" id="{B0EC6F77-2794-47BD-9EB2-C84C2E0A1E40}"/>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t>No Forest Harvesting is Allowed Without Regeneration</a:t>
            </a:r>
            <a:endParaRPr lang="en-CA" sz="2800" b="1" i="1" dirty="0"/>
          </a:p>
        </p:txBody>
      </p:sp>
      <p:sp>
        <p:nvSpPr>
          <p:cNvPr id="10" name="Title 1">
            <a:extLst>
              <a:ext uri="{FF2B5EF4-FFF2-40B4-BE49-F238E27FC236}">
                <a16:creationId xmlns:a16="http://schemas.microsoft.com/office/drawing/2014/main" id="{63A86401-8636-4766-BABE-921675AB961D}"/>
              </a:ext>
            </a:extLst>
          </p:cNvPr>
          <p:cNvSpPr txBox="1">
            <a:spLocks/>
          </p:cNvSpPr>
          <p:nvPr/>
        </p:nvSpPr>
        <p:spPr>
          <a:xfrm>
            <a:off x="8911596" y="1706410"/>
            <a:ext cx="2954647" cy="25288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fontAlgn="base">
              <a:lnSpc>
                <a:spcPct val="110000"/>
              </a:lnSpc>
              <a:spcAft>
                <a:spcPts val="1200"/>
              </a:spcAft>
            </a:pPr>
            <a:r>
              <a:rPr lang="en-US" sz="1600" b="0" i="0" u="none" strike="noStrike" dirty="0">
                <a:solidFill>
                  <a:srgbClr val="000000"/>
                </a:solidFill>
                <a:effectLst/>
                <a:latin typeface="+mn-lt"/>
              </a:rPr>
              <a:t>In 2019, more than:</a:t>
            </a:r>
          </a:p>
          <a:p>
            <a:pPr rtl="0" fontAlgn="base">
              <a:lnSpc>
                <a:spcPct val="110000"/>
              </a:lnSpc>
              <a:spcAft>
                <a:spcPts val="1200"/>
              </a:spcAft>
            </a:pPr>
            <a:r>
              <a:rPr lang="en-US" sz="1600" b="0" i="0" u="none" strike="noStrike" dirty="0">
                <a:solidFill>
                  <a:srgbClr val="000000"/>
                </a:solidFill>
                <a:effectLst/>
                <a:latin typeface="+mn-lt"/>
              </a:rPr>
              <a:t> </a:t>
            </a:r>
            <a:r>
              <a:rPr lang="en-US" sz="2100" i="1" dirty="0">
                <a:solidFill>
                  <a:srgbClr val="844284"/>
                </a:solidFill>
                <a:latin typeface="+mn-lt"/>
              </a:rPr>
              <a:t>54</a:t>
            </a:r>
            <a:r>
              <a:rPr lang="en-US" sz="2100" b="0" i="1" u="none" strike="noStrike" dirty="0">
                <a:solidFill>
                  <a:srgbClr val="844284"/>
                </a:solidFill>
                <a:effectLst/>
                <a:latin typeface="+mn-lt"/>
              </a:rPr>
              <a:t>7 million seedlings </a:t>
            </a:r>
            <a:r>
              <a:rPr lang="en-US" sz="1600" b="0" i="0" u="none" strike="noStrike" dirty="0">
                <a:solidFill>
                  <a:srgbClr val="000000"/>
                </a:solidFill>
                <a:effectLst/>
                <a:latin typeface="+mn-lt"/>
              </a:rPr>
              <a:t>were planted on 375,000 hectares of forest land in Canada </a:t>
            </a:r>
          </a:p>
          <a:p>
            <a:pPr rtl="0" fontAlgn="base">
              <a:lnSpc>
                <a:spcPct val="110000"/>
              </a:lnSpc>
              <a:spcAft>
                <a:spcPts val="1200"/>
              </a:spcAft>
            </a:pPr>
            <a:r>
              <a:rPr lang="en-US" sz="2100" i="1" dirty="0">
                <a:solidFill>
                  <a:srgbClr val="844284"/>
                </a:solidFill>
                <a:latin typeface="+mn-lt"/>
              </a:rPr>
              <a:t>8</a:t>
            </a:r>
            <a:r>
              <a:rPr lang="en-US" sz="2100" b="0" i="1" u="none" strike="noStrike" dirty="0">
                <a:solidFill>
                  <a:srgbClr val="844284"/>
                </a:solidFill>
                <a:effectLst/>
                <a:latin typeface="+mn-lt"/>
              </a:rPr>
              <a:t>,600 hectares </a:t>
            </a:r>
            <a:r>
              <a:rPr lang="en-US" sz="1600" b="0" i="0" u="none" strike="noStrike" dirty="0">
                <a:solidFill>
                  <a:srgbClr val="000000"/>
                </a:solidFill>
                <a:effectLst/>
                <a:latin typeface="+mn-lt"/>
              </a:rPr>
              <a:t>of forest were established by seeding </a:t>
            </a:r>
          </a:p>
        </p:txBody>
      </p:sp>
      <p:sp>
        <p:nvSpPr>
          <p:cNvPr id="8" name="TextBox 7">
            <a:extLst>
              <a:ext uri="{FF2B5EF4-FFF2-40B4-BE49-F238E27FC236}">
                <a16:creationId xmlns:a16="http://schemas.microsoft.com/office/drawing/2014/main" id="{64EB40AE-0B5D-46E2-AE7B-A2F31B2C2E92}"/>
              </a:ext>
            </a:extLst>
          </p:cNvPr>
          <p:cNvSpPr txBox="1"/>
          <p:nvPr/>
        </p:nvSpPr>
        <p:spPr>
          <a:xfrm>
            <a:off x="319595" y="1101213"/>
            <a:ext cx="6094520" cy="415498"/>
          </a:xfrm>
          <a:prstGeom prst="rect">
            <a:avLst/>
          </a:prstGeom>
        </p:spPr>
        <p:txBody>
          <a:bodyPr wrap="square">
            <a:spAutoFit/>
          </a:bodyPr>
          <a:lstStyle/>
          <a:p>
            <a:pPr rtl="0" fontAlgn="base">
              <a:spcAft>
                <a:spcPts val="1200"/>
              </a:spcAft>
            </a:pPr>
            <a:r>
              <a:rPr lang="en-US" sz="2100" b="0" i="1" u="none" strike="noStrike" dirty="0">
                <a:solidFill>
                  <a:srgbClr val="000000"/>
                </a:solidFill>
                <a:effectLst/>
              </a:rPr>
              <a:t>Regeneration</a:t>
            </a:r>
          </a:p>
        </p:txBody>
      </p:sp>
      <p:sp>
        <p:nvSpPr>
          <p:cNvPr id="11" name="Rectangle 10">
            <a:extLst>
              <a:ext uri="{FF2B5EF4-FFF2-40B4-BE49-F238E27FC236}">
                <a16:creationId xmlns:a16="http://schemas.microsoft.com/office/drawing/2014/main" id="{945F6EBD-A7F9-42ED-9FFC-95703FA5E5B0}"/>
              </a:ext>
            </a:extLst>
          </p:cNvPr>
          <p:cNvSpPr/>
          <p:nvPr/>
        </p:nvSpPr>
        <p:spPr>
          <a:xfrm>
            <a:off x="8874803" y="1532387"/>
            <a:ext cx="36000" cy="4320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
            <a:extLst>
              <a:ext uri="{FF2B5EF4-FFF2-40B4-BE49-F238E27FC236}">
                <a16:creationId xmlns:a16="http://schemas.microsoft.com/office/drawing/2014/main" id="{DA8B48F0-34E4-491E-8F9A-94E8A917273F}"/>
              </a:ext>
            </a:extLst>
          </p:cNvPr>
          <p:cNvSpPr txBox="1">
            <a:spLocks/>
          </p:cNvSpPr>
          <p:nvPr/>
        </p:nvSpPr>
        <p:spPr>
          <a:xfrm>
            <a:off x="185058" y="6335460"/>
            <a:ext cx="8591208" cy="3497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fontAlgn="base">
              <a:spcAft>
                <a:spcPts val="1200"/>
              </a:spcAft>
            </a:pPr>
            <a:r>
              <a:rPr lang="en-US" sz="1000" dirty="0">
                <a:latin typeface="+mn-lt"/>
              </a:rPr>
              <a:t>Data Source: </a:t>
            </a:r>
            <a:r>
              <a:rPr lang="es-ES" sz="1000" dirty="0">
                <a:latin typeface="+mn-lt"/>
              </a:rPr>
              <a:t>Natural Resources Canada, 2021. </a:t>
            </a:r>
            <a:r>
              <a:rPr lang="es-ES" sz="1000" i="1" dirty="0">
                <a:latin typeface="+mn-lt"/>
              </a:rPr>
              <a:t>The State of Canada’s Forests: Annual Report 2021, 25</a:t>
            </a:r>
            <a:r>
              <a:rPr lang="es-ES" sz="1000" dirty="0">
                <a:latin typeface="+mn-lt"/>
              </a:rPr>
              <a:t>. </a:t>
            </a:r>
            <a:r>
              <a:rPr lang="es-ES" sz="1000" dirty="0">
                <a:latin typeface="+mn-lt"/>
                <a:hlinkClick r:id="rId4">
                  <a:extLst>
                    <a:ext uri="{A12FA001-AC4F-418D-AE19-62706E023703}">
                      <ahyp:hlinkClr xmlns:ahyp="http://schemas.microsoft.com/office/drawing/2018/hyperlinkcolor" val="tx"/>
                    </a:ext>
                  </a:extLst>
                </a:hlinkClick>
              </a:rPr>
              <a:t>https://www.nrcan.gc.ca/sites/nrcan/files/forest/sof2021/6317_NRCan_SoF_AR_2021_EN_P7B_web_accessible.pdf</a:t>
            </a:r>
            <a:r>
              <a:rPr lang="es-ES" sz="1000" dirty="0">
                <a:latin typeface="+mn-lt"/>
              </a:rPr>
              <a:t> </a:t>
            </a:r>
            <a:endParaRPr lang="en-US" sz="1000" b="0" i="0" u="none" strike="noStrike" dirty="0">
              <a:effectLst/>
              <a:latin typeface="+mn-lt"/>
            </a:endParaRPr>
          </a:p>
        </p:txBody>
      </p:sp>
      <p:sp>
        <p:nvSpPr>
          <p:cNvPr id="13" name="Rectangle 12">
            <a:extLst>
              <a:ext uri="{FF2B5EF4-FFF2-40B4-BE49-F238E27FC236}">
                <a16:creationId xmlns:a16="http://schemas.microsoft.com/office/drawing/2014/main" id="{CFA92B92-1B83-4E08-9D98-B2869CDC4F9F}"/>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7" name="Group 16">
            <a:extLst>
              <a:ext uri="{FF2B5EF4-FFF2-40B4-BE49-F238E27FC236}">
                <a16:creationId xmlns:a16="http://schemas.microsoft.com/office/drawing/2014/main" id="{EC9516EB-466E-B38E-CD6D-DACD8A2CEF3D}"/>
              </a:ext>
            </a:extLst>
          </p:cNvPr>
          <p:cNvGrpSpPr/>
          <p:nvPr/>
        </p:nvGrpSpPr>
        <p:grpSpPr>
          <a:xfrm>
            <a:off x="9167855" y="91115"/>
            <a:ext cx="2926500" cy="928758"/>
            <a:chOff x="9167855" y="91115"/>
            <a:chExt cx="2926500" cy="928758"/>
          </a:xfrm>
        </p:grpSpPr>
        <p:sp>
          <p:nvSpPr>
            <p:cNvPr id="18" name="Rectangle: Rounded Corners 17">
              <a:extLst>
                <a:ext uri="{FF2B5EF4-FFF2-40B4-BE49-F238E27FC236}">
                  <a16:creationId xmlns:a16="http://schemas.microsoft.com/office/drawing/2014/main" id="{DA693780-2885-1DD7-ACFC-43E8EF8B4EFF}"/>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6E364C2D-EE55-2517-FAE1-6FC392C07395}"/>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4" name="Picture 23" descr="Shape&#10;&#10;Description automatically generated">
              <a:extLst>
                <a:ext uri="{FF2B5EF4-FFF2-40B4-BE49-F238E27FC236}">
                  <a16:creationId xmlns:a16="http://schemas.microsoft.com/office/drawing/2014/main" id="{C2C63262-A18C-2A01-DDD3-D33D92A8B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2" name="Slide Number Placeholder 1">
            <a:extLst>
              <a:ext uri="{FF2B5EF4-FFF2-40B4-BE49-F238E27FC236}">
                <a16:creationId xmlns:a16="http://schemas.microsoft.com/office/drawing/2014/main" id="{335F1F78-5888-10AC-18F9-85AA004750BE}"/>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8</a:t>
            </a:fld>
            <a:endParaRPr lang="en-CA"/>
          </a:p>
        </p:txBody>
      </p:sp>
    </p:spTree>
    <p:extLst>
      <p:ext uri="{BB962C8B-B14F-4D97-AF65-F5344CB8AC3E}">
        <p14:creationId xmlns:p14="http://schemas.microsoft.com/office/powerpoint/2010/main" val="2979967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bar chart&#10;&#10;Description automatically generated">
            <a:extLst>
              <a:ext uri="{FF2B5EF4-FFF2-40B4-BE49-F238E27FC236}">
                <a16:creationId xmlns:a16="http://schemas.microsoft.com/office/drawing/2014/main" id="{E22086F4-DCB7-2B89-9BC4-BB3B4C4CDF63}"/>
              </a:ext>
            </a:extLst>
          </p:cNvPr>
          <p:cNvPicPr>
            <a:picLocks noChangeAspect="1"/>
          </p:cNvPicPr>
          <p:nvPr/>
        </p:nvPicPr>
        <p:blipFill rotWithShape="1">
          <a:blip r:embed="rId3">
            <a:extLst>
              <a:ext uri="{28A0092B-C50C-407E-A947-70E740481C1C}">
                <a14:useLocalDpi xmlns:a14="http://schemas.microsoft.com/office/drawing/2010/main" val="0"/>
              </a:ext>
            </a:extLst>
          </a:blip>
          <a:srcRect t="4919" r="1285" b="8963"/>
          <a:stretch/>
        </p:blipFill>
        <p:spPr>
          <a:xfrm>
            <a:off x="2369" y="163181"/>
            <a:ext cx="12030570" cy="5905951"/>
          </a:xfrm>
          <a:prstGeom prst="rect">
            <a:avLst/>
          </a:prstGeom>
        </p:spPr>
      </p:pic>
      <p:sp>
        <p:nvSpPr>
          <p:cNvPr id="3" name="Content Placeholder 2">
            <a:extLst>
              <a:ext uri="{FF2B5EF4-FFF2-40B4-BE49-F238E27FC236}">
                <a16:creationId xmlns:a16="http://schemas.microsoft.com/office/drawing/2014/main" id="{CCBA414C-2E2E-4B4C-BF1A-BD5C45795FB3}"/>
              </a:ext>
            </a:extLst>
          </p:cNvPr>
          <p:cNvSpPr>
            <a:spLocks noGrp="1"/>
          </p:cNvSpPr>
          <p:nvPr>
            <p:ph idx="1"/>
          </p:nvPr>
        </p:nvSpPr>
        <p:spPr>
          <a:xfrm>
            <a:off x="430975" y="1045623"/>
            <a:ext cx="3140128" cy="5454396"/>
          </a:xfrm>
        </p:spPr>
        <p:txBody>
          <a:bodyPr>
            <a:noAutofit/>
          </a:bodyPr>
          <a:lstStyle/>
          <a:p>
            <a:pPr>
              <a:lnSpc>
                <a:spcPct val="110000"/>
              </a:lnSpc>
            </a:pPr>
            <a:r>
              <a:rPr lang="en-CA" sz="1600" dirty="0">
                <a:cs typeface="Calibri" panose="020F0502020204030204" pitchFamily="34" charset="0"/>
              </a:rPr>
              <a:t>For example, Independent Forest Audits occur every 10-12 years in Ontario. </a:t>
            </a:r>
          </a:p>
          <a:p>
            <a:pPr lvl="1">
              <a:lnSpc>
                <a:spcPct val="110000"/>
              </a:lnSpc>
            </a:pPr>
            <a:r>
              <a:rPr lang="en-CA" sz="1500" dirty="0">
                <a:cs typeface="Calibri" panose="020F0502020204030204" pitchFamily="34" charset="0"/>
              </a:rPr>
              <a:t>They assess sustainable forest management, which includes forest regeneration. </a:t>
            </a:r>
          </a:p>
          <a:p>
            <a:pPr>
              <a:lnSpc>
                <a:spcPct val="110000"/>
              </a:lnSpc>
            </a:pPr>
            <a:r>
              <a:rPr lang="en-CA" sz="1600" dirty="0">
                <a:cs typeface="Calibri" panose="020F0502020204030204" pitchFamily="34" charset="0"/>
              </a:rPr>
              <a:t>From 1999 to 2013, the average compliance rate was 94%.</a:t>
            </a:r>
          </a:p>
          <a:p>
            <a:pPr>
              <a:lnSpc>
                <a:spcPct val="110000"/>
              </a:lnSpc>
            </a:pPr>
            <a:r>
              <a:rPr lang="en-CA" sz="1600" dirty="0">
                <a:cs typeface="Calibri" panose="020F0502020204030204" pitchFamily="34" charset="0"/>
              </a:rPr>
              <a:t>It can take 15 or more years for harvested areas to be successfully regenerating, i.e. “established” in Ontario’s definition (see Glossary).</a:t>
            </a:r>
          </a:p>
        </p:txBody>
      </p:sp>
      <p:sp>
        <p:nvSpPr>
          <p:cNvPr id="8" name="TextBox 7">
            <a:extLst>
              <a:ext uri="{FF2B5EF4-FFF2-40B4-BE49-F238E27FC236}">
                <a16:creationId xmlns:a16="http://schemas.microsoft.com/office/drawing/2014/main" id="{02B6F22D-C24F-4A15-AFE9-A09C2C60687F}"/>
              </a:ext>
            </a:extLst>
          </p:cNvPr>
          <p:cNvSpPr txBox="1"/>
          <p:nvPr/>
        </p:nvSpPr>
        <p:spPr>
          <a:xfrm>
            <a:off x="429491" y="5922577"/>
            <a:ext cx="3250120" cy="861774"/>
          </a:xfrm>
          <a:prstGeom prst="rect">
            <a:avLst/>
          </a:prstGeom>
          <a:noFill/>
        </p:spPr>
        <p:txBody>
          <a:bodyPr wrap="square" rtlCol="0">
            <a:spAutoFit/>
          </a:bodyPr>
          <a:lstStyle/>
          <a:p>
            <a:r>
              <a:rPr lang="en-CA" sz="1000" dirty="0"/>
              <a:t>Data Source: </a:t>
            </a:r>
            <a:r>
              <a:rPr lang="en-CA" sz="1000" dirty="0">
                <a:effectLst/>
                <a:ea typeface="Calibri Light" panose="020F0302020204030204" pitchFamily="34" charset="0"/>
              </a:rPr>
              <a:t>Ministry of Northern Development, Mines, Natural Resources and Forestry. (2022). </a:t>
            </a:r>
            <a:r>
              <a:rPr lang="en-CA" sz="1000" i="1" dirty="0">
                <a:effectLst/>
                <a:ea typeface="Calibri Light" panose="020F0302020204030204" pitchFamily="34" charset="0"/>
              </a:rPr>
              <a:t>Independent forest audits</a:t>
            </a:r>
            <a:r>
              <a:rPr lang="en-CA" sz="1000" dirty="0">
                <a:effectLst/>
                <a:ea typeface="Calibri Light" panose="020F0302020204030204" pitchFamily="34" charset="0"/>
              </a:rPr>
              <a:t>. Government of Ontario. </a:t>
            </a:r>
            <a:r>
              <a:rPr lang="en-CA" sz="1000" u="sng" dirty="0">
                <a:effectLst/>
                <a:ea typeface="Calibri Light" panose="020F0302020204030204" pitchFamily="34" charset="0"/>
                <a:hlinkClick r:id="rId4">
                  <a:extLst>
                    <a:ext uri="{A12FA001-AC4F-418D-AE19-62706E023703}">
                      <ahyp:hlinkClr xmlns:ahyp="http://schemas.microsoft.com/office/drawing/2018/hyperlinkcolor" val="tx"/>
                    </a:ext>
                  </a:extLst>
                </a:hlinkClick>
              </a:rPr>
              <a:t>https://www.ontario.ca/page/independent-forest-audits.</a:t>
            </a:r>
            <a:r>
              <a:rPr lang="en-CA" sz="1000" dirty="0">
                <a:effectLst/>
                <a:ea typeface="Calibri Light" panose="020F0302020204030204" pitchFamily="34" charset="0"/>
              </a:rPr>
              <a:t> </a:t>
            </a:r>
            <a:endParaRPr lang="en-CA" sz="1000" dirty="0">
              <a:effectLst/>
              <a:ea typeface="Calibri" panose="020F0502020204030204" pitchFamily="34" charset="0"/>
            </a:endParaRPr>
          </a:p>
          <a:p>
            <a:endParaRPr lang="en-CA" sz="1000" dirty="0"/>
          </a:p>
        </p:txBody>
      </p:sp>
      <p:sp>
        <p:nvSpPr>
          <p:cNvPr id="10" name="Title 1">
            <a:extLst>
              <a:ext uri="{FF2B5EF4-FFF2-40B4-BE49-F238E27FC236}">
                <a16:creationId xmlns:a16="http://schemas.microsoft.com/office/drawing/2014/main" id="{A0C5A882-8828-4D84-8774-4A7FAC861B09}"/>
              </a:ext>
            </a:extLst>
          </p:cNvPr>
          <p:cNvSpPr txBox="1">
            <a:spLocks/>
          </p:cNvSpPr>
          <p:nvPr/>
        </p:nvSpPr>
        <p:spPr>
          <a:xfrm>
            <a:off x="319595" y="337352"/>
            <a:ext cx="8353887" cy="932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i="1" dirty="0"/>
              <a:t>Is Forest Regeneration Successful? </a:t>
            </a:r>
          </a:p>
        </p:txBody>
      </p:sp>
      <p:sp>
        <p:nvSpPr>
          <p:cNvPr id="12" name="Rectangle 11">
            <a:extLst>
              <a:ext uri="{FF2B5EF4-FFF2-40B4-BE49-F238E27FC236}">
                <a16:creationId xmlns:a16="http://schemas.microsoft.com/office/drawing/2014/main" id="{6C9F1746-8773-4791-BF89-24B7862D1F05}"/>
              </a:ext>
            </a:extLst>
          </p:cNvPr>
          <p:cNvSpPr/>
          <p:nvPr/>
        </p:nvSpPr>
        <p:spPr>
          <a:xfrm rot="5400000" flipV="1">
            <a:off x="-3347901" y="3325041"/>
            <a:ext cx="6858000" cy="207917"/>
          </a:xfrm>
          <a:prstGeom prst="rect">
            <a:avLst/>
          </a:prstGeom>
          <a:solidFill>
            <a:srgbClr val="8442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B1802AAE-1BE3-4EED-23D6-BF2F13F9C3F4}"/>
              </a:ext>
            </a:extLst>
          </p:cNvPr>
          <p:cNvGrpSpPr/>
          <p:nvPr/>
        </p:nvGrpSpPr>
        <p:grpSpPr>
          <a:xfrm>
            <a:off x="9167855" y="91115"/>
            <a:ext cx="2926500" cy="928758"/>
            <a:chOff x="9167855" y="91115"/>
            <a:chExt cx="2926500" cy="928758"/>
          </a:xfrm>
        </p:grpSpPr>
        <p:sp>
          <p:nvSpPr>
            <p:cNvPr id="14" name="Rectangle: Rounded Corners 13">
              <a:extLst>
                <a:ext uri="{FF2B5EF4-FFF2-40B4-BE49-F238E27FC236}">
                  <a16:creationId xmlns:a16="http://schemas.microsoft.com/office/drawing/2014/main" id="{C37FFC69-C33B-2304-F367-CCE328CFEA6E}"/>
                </a:ext>
              </a:extLst>
            </p:cNvPr>
            <p:cNvSpPr/>
            <p:nvPr/>
          </p:nvSpPr>
          <p:spPr>
            <a:xfrm rot="16200000">
              <a:off x="10329264" y="-1070294"/>
              <a:ext cx="603681" cy="2926500"/>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35D8FE01-E686-2B3D-07B7-EA001B9A1DD7}"/>
                </a:ext>
              </a:extLst>
            </p:cNvPr>
            <p:cNvSpPr txBox="1"/>
            <p:nvPr/>
          </p:nvSpPr>
          <p:spPr>
            <a:xfrm>
              <a:off x="9730854" y="127321"/>
              <a:ext cx="2302084" cy="892552"/>
            </a:xfrm>
            <a:prstGeom prst="rect">
              <a:avLst/>
            </a:prstGeom>
            <a:noFill/>
          </p:spPr>
          <p:txBody>
            <a:bodyPr wrap="square">
              <a:spAutoFit/>
            </a:bodyPr>
            <a:lstStyle/>
            <a:p>
              <a:pPr algn="r" rtl="0" fontAlgn="base">
                <a:spcAft>
                  <a:spcPts val="1200"/>
                </a:spcAft>
              </a:pPr>
              <a:r>
                <a:rPr lang="en-US" sz="1050" dirty="0">
                  <a:solidFill>
                    <a:srgbClr val="000000"/>
                  </a:solidFill>
                  <a:latin typeface="+mn-lt"/>
                </a:rPr>
                <a:t>Each PPT slide </a:t>
              </a:r>
              <a:r>
                <a:rPr lang="en-US" sz="1050" dirty="0">
                  <a:solidFill>
                    <a:srgbClr val="000000"/>
                  </a:solidFill>
                </a:rPr>
                <a:t>i</a:t>
              </a:r>
              <a:r>
                <a:rPr lang="en-US" sz="1050" dirty="0">
                  <a:solidFill>
                    <a:srgbClr val="000000"/>
                  </a:solidFill>
                  <a:latin typeface="+mn-lt"/>
                </a:rPr>
                <a:t>s accompanied by notes and links. See other resources in the learning module PDF document.</a:t>
              </a:r>
            </a:p>
            <a:p>
              <a:pPr rtl="0" fontAlgn="base">
                <a:spcAft>
                  <a:spcPts val="1200"/>
                </a:spcAft>
              </a:pPr>
              <a:endParaRPr lang="en-US" sz="1050" dirty="0">
                <a:solidFill>
                  <a:srgbClr val="000000"/>
                </a:solidFill>
                <a:latin typeface="+mn-lt"/>
              </a:endParaRPr>
            </a:p>
          </p:txBody>
        </p:sp>
        <p:pic>
          <p:nvPicPr>
            <p:cNvPr id="20" name="Picture 19" descr="Shape&#10;&#10;Description automatically generated">
              <a:extLst>
                <a:ext uri="{FF2B5EF4-FFF2-40B4-BE49-F238E27FC236}">
                  <a16:creationId xmlns:a16="http://schemas.microsoft.com/office/drawing/2014/main" id="{CF4DFB59-E7F0-B27B-CE6C-CC734A906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9" y="127321"/>
              <a:ext cx="532262" cy="531271"/>
            </a:xfrm>
            <a:prstGeom prst="rect">
              <a:avLst/>
            </a:prstGeom>
          </p:spPr>
        </p:pic>
      </p:grpSp>
      <p:sp>
        <p:nvSpPr>
          <p:cNvPr id="5" name="Slide Number Placeholder 4">
            <a:extLst>
              <a:ext uri="{FF2B5EF4-FFF2-40B4-BE49-F238E27FC236}">
                <a16:creationId xmlns:a16="http://schemas.microsoft.com/office/drawing/2014/main" id="{35CF63A2-1EC3-20A0-4D6E-C54EC6124296}"/>
              </a:ext>
            </a:extLst>
          </p:cNvPr>
          <p:cNvSpPr>
            <a:spLocks noGrp="1"/>
          </p:cNvSpPr>
          <p:nvPr>
            <p:ph type="sldNum" sz="quarter" idx="12"/>
          </p:nvPr>
        </p:nvSpPr>
        <p:spPr>
          <a:xfrm>
            <a:off x="9019309" y="6353464"/>
            <a:ext cx="2743200" cy="365125"/>
          </a:xfrm>
        </p:spPr>
        <p:txBody>
          <a:bodyPr/>
          <a:lstStyle/>
          <a:p>
            <a:fld id="{5893CDE5-71C7-41C6-907D-4F9B703C24B7}" type="slidenum">
              <a:rPr lang="en-CA" smtClean="0"/>
              <a:t>9</a:t>
            </a:fld>
            <a:endParaRPr lang="en-CA" dirty="0"/>
          </a:p>
        </p:txBody>
      </p:sp>
    </p:spTree>
    <p:extLst>
      <p:ext uri="{BB962C8B-B14F-4D97-AF65-F5344CB8AC3E}">
        <p14:creationId xmlns:p14="http://schemas.microsoft.com/office/powerpoint/2010/main" val="2798308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6" ma:contentTypeDescription="Create a new document." ma:contentTypeScope="" ma:versionID="ed8b3db7b927529770a398ae90d3f295">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9c03eff4a98e0c507c35d91660c66f7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3DBB1F-048C-4546-AA99-6DDEC8426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89403-8670-4c8a-a68b-beee026a3835"/>
    <ds:schemaRef ds:uri="216991cb-7b70-410c-8842-c0e7fbae0f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87572D-F063-4283-87EA-7FA63A1B9B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6658</TotalTime>
  <Words>20320</Words>
  <Application>Microsoft Office PowerPoint</Application>
  <PresentationFormat>Widescreen</PresentationFormat>
  <Paragraphs>1296</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An Overview of Sustainable Forestry in Canada for Architecture and Engineering Students</vt:lpstr>
      <vt:lpstr>Canada: A Forest Country</vt:lpstr>
      <vt:lpstr>PowerPoint Presentation</vt:lpstr>
      <vt:lpstr>Canada’s Forest Products</vt:lpstr>
      <vt:lpstr>Canada’s Forest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Disturbance is in the Life Cycle of Forests</vt:lpstr>
      <vt:lpstr>The Climate Crisis is Increasing the Frequency and Intensity of Natural Disturbance</vt:lpstr>
      <vt:lpstr>PowerPoint Presentation</vt:lpstr>
      <vt:lpstr>PowerPoint Presentation</vt:lpstr>
      <vt:lpstr>Indigenous Participation in Forestry</vt:lpstr>
      <vt:lpstr>Indigenous Communities and Forests </vt:lpstr>
      <vt:lpstr>PowerPoint Presentation</vt:lpstr>
      <vt:lpstr>Life-Cycle Assessment (LCA) Comparing Wood, Concrete, and Steel</vt:lpstr>
      <vt:lpstr>PowerPoint Presentation</vt:lpstr>
      <vt:lpstr>Contact for More Information and Updates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Sustainable Forestry in Canada for Architecture and Engineering Students</dc:title>
  <dc:creator>Monique Dosanjh</dc:creator>
  <cp:lastModifiedBy>Reed Kelterborn</cp:lastModifiedBy>
  <cp:revision>58</cp:revision>
  <dcterms:created xsi:type="dcterms:W3CDTF">2022-03-23T18:07:48Z</dcterms:created>
  <dcterms:modified xsi:type="dcterms:W3CDTF">2022-08-19T13:27:37Z</dcterms:modified>
</cp:coreProperties>
</file>