
<file path=[Content_Types].xml><?xml version="1.0" encoding="utf-8"?>
<Types xmlns="http://schemas.openxmlformats.org/package/2006/content-types">
  <Default Extension="bin" ContentType="application/vnd.openxmlformats-officedocument.presentationml.printerSetting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7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7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65.xml" ContentType="application/vnd.openxmlformats-officedocument.presentationml.slide+xml"/>
  <Override PartName="/ppt/slides/slide49.xml" ContentType="application/vnd.openxmlformats-officedocument.presentationml.slide+xml"/>
  <Override PartName="/ppt/slides/slide109.xml" ContentType="application/vnd.openxmlformats-officedocument.presentationml.slide+xml"/>
  <Override PartName="/ppt/slides/slide105.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66.xml" ContentType="application/vnd.openxmlformats-officedocument.presentationml.slide+xml"/>
  <Override PartName="/ppt/slides/slide124.xml" ContentType="application/vnd.openxmlformats-officedocument.presentationml.slide+xml"/>
  <Override PartName="/ppt/slides/slide128.xml" ContentType="application/vnd.openxmlformats-officedocument.presentationml.slide+xml"/>
  <Override PartName="/ppt/slides/slide104.xml" ContentType="application/vnd.openxmlformats-officedocument.presentationml.slide+xml"/>
  <Override PartName="/ppt/slides/slide129.xml" ContentType="application/vnd.openxmlformats-officedocument.presentationml.slide+xml"/>
  <Override PartName="/ppt/slides/slide110.xml" ContentType="application/vnd.openxmlformats-officedocument.presentationml.slide+xml"/>
  <Override PartName="/ppt/slides/slide102.xml" ContentType="application/vnd.openxmlformats-officedocument.presentationml.slide+xml"/>
  <Override PartName="/ppt/slides/slide77.xml" ContentType="application/vnd.openxmlformats-officedocument.presentationml.slide+xml"/>
  <Override PartName="/ppt/slides/slide103.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84.xml" ContentType="application/vnd.openxmlformats-officedocument.presentationml.slide+xml"/>
  <Override PartName="/ppt/slides/slide115.xml" ContentType="application/vnd.openxmlformats-officedocument.presentationml.slide+xml"/>
  <Override PartName="/ppt/slides/slide108.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07.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06.xml" ContentType="application/vnd.openxmlformats-officedocument.presentationml.slide+xml"/>
  <Override PartName="/ppt/slides/slide118.xml" ContentType="application/vnd.openxmlformats-officedocument.presentationml.slide+xml"/>
  <Override PartName="/ppt/slides/slide76.xml" ContentType="application/vnd.openxmlformats-officedocument.presentationml.slide+xml"/>
  <Override PartName="/ppt/slides/slide101.xml" ContentType="application/vnd.openxmlformats-officedocument.presentationml.slide+xml"/>
  <Override PartName="/ppt/slides/slide99.xml" ContentType="application/vnd.openxmlformats-officedocument.presentationml.slide+xml"/>
  <Override PartName="/ppt/slides/slide70.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71.xml" ContentType="application/vnd.openxmlformats-officedocument.presentationml.slide+xml"/>
  <Override PartName="/ppt/slides/slide83.xml" ContentType="application/vnd.openxmlformats-officedocument.presentationml.slide+xml"/>
  <Override PartName="/ppt/slides/slide91.xml" ContentType="application/vnd.openxmlformats-officedocument.presentationml.slide+xml"/>
  <Override PartName="/ppt/slides/slide8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0.xml" ContentType="application/vnd.openxmlformats-officedocument.presentationml.slide+xml"/>
  <Override PartName="/ppt/slides/slide68.xml" ContentType="application/vnd.openxmlformats-officedocument.presentationml.slide+xml"/>
  <Override PartName="/ppt/slides/slide100.xml" ContentType="application/vnd.openxmlformats-officedocument.presentationml.slide+xml"/>
  <Override PartName="/ppt/slides/slide92.xml" ContentType="application/vnd.openxmlformats-officedocument.presentationml.slide+xml"/>
  <Override PartName="/ppt/slides/slide72.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75.xml" ContentType="application/vnd.openxmlformats-officedocument.presentationml.slide+xml"/>
  <Override PartName="/ppt/slides/slide98.xml" ContentType="application/vnd.openxmlformats-officedocument.presentationml.slide+xml"/>
  <Override PartName="/ppt/slides/slide81.xml" ContentType="application/vnd.openxmlformats-officedocument.presentationml.slide+xml"/>
  <Override PartName="/ppt/slides/slide93.xml" ContentType="application/vnd.openxmlformats-officedocument.presentationml.slide+xml"/>
  <Override PartName="/ppt/slides/slide7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82.xml" ContentType="application/vnd.openxmlformats-officedocument.presentationml.slide+xml"/>
  <Override PartName="/ppt/slides/slide74.xml" ContentType="application/vnd.openxmlformats-officedocument.presentationml.slide+xml"/>
  <Override PartName="/ppt/notesSlides/notesSlide125.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77.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1.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8.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9.xml" ContentType="application/vnd.openxmlformats-officedocument.presentationml.notesSlide+xml"/>
  <Override PartName="/ppt/notesSlides/notesSlide90.xml" ContentType="application/vnd.openxmlformats-officedocument.presentationml.notesSlide+xml"/>
  <Override PartName="/ppt/notesSlides/notesSlide83.xml" ContentType="application/vnd.openxmlformats-officedocument.presentationml.notesSlide+xml"/>
  <Override PartName="/ppt/notesSlides/notesSlide113.xml" ContentType="application/vnd.openxmlformats-officedocument.presentationml.notesSlide+xml"/>
  <Override PartName="/ppt/notesSlides/notesSlide112.xml" ContentType="application/vnd.openxmlformats-officedocument.presentationml.notesSlide+xml"/>
  <Override PartName="/ppt/notesSlides/notesSlide111.xml" ContentType="application/vnd.openxmlformats-officedocument.presentationml.notesSlide+xml"/>
  <Override PartName="/ppt/notesSlides/notesSlide110.xml" ContentType="application/vnd.openxmlformats-officedocument.presentationml.notesSlide+xml"/>
  <Override PartName="/ppt/notesSlides/notesSlide109.xml" ContentType="application/vnd.openxmlformats-officedocument.presentationml.notesSlide+xml"/>
  <Override PartName="/ppt/notesSlides/notesSlide108.xml" ContentType="application/vnd.openxmlformats-officedocument.presentationml.notesSlide+xml"/>
  <Override PartName="/ppt/notesSlides/notesSlide107.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24.xml" ContentType="application/vnd.openxmlformats-officedocument.presentationml.notesSlide+xml"/>
  <Override PartName="/ppt/notesSlides/notesSlide126.xml" ContentType="application/vnd.openxmlformats-officedocument.presentationml.notesSlide+xml"/>
  <Override PartName="/ppt/notesSlides/notesSlide123.xml" ContentType="application/vnd.openxmlformats-officedocument.presentationml.notesSlide+xml"/>
  <Override PartName="/ppt/notesSlides/notesSlide122.xml" ContentType="application/vnd.openxmlformats-officedocument.presentationml.notesSlide+xml"/>
  <Override PartName="/ppt/notesSlides/notesSlide121.xml" ContentType="application/vnd.openxmlformats-officedocument.presentationml.notesSlide+xml"/>
  <Override PartName="/ppt/notesSlides/notesSlide120.xml" ContentType="application/vnd.openxmlformats-officedocument.presentationml.notesSlide+xml"/>
  <Override PartName="/ppt/notesSlides/notesSlide119.xml" ContentType="application/vnd.openxmlformats-officedocument.presentationml.notesSlide+xml"/>
  <Override PartName="/ppt/notesSlides/notesSlide118.xml" ContentType="application/vnd.openxmlformats-officedocument.presentationml.notesSlide+xml"/>
  <Override PartName="/ppt/notesSlides/notesSlide117.xml" ContentType="application/vnd.openxmlformats-officedocument.presentationml.notesSlide+xml"/>
  <Override PartName="/ppt/slideMasters/slideMaster1.xml" ContentType="application/vnd.openxmlformats-officedocument.presentationml.slideMaster+xml"/>
  <Override PartName="/ppt/notesSlides/notesSlide104.xml" ContentType="application/vnd.openxmlformats-officedocument.presentationml.notesSlide+xml"/>
  <Override PartName="/ppt/notesSlides/notesSlide103.xml" ContentType="application/vnd.openxmlformats-officedocument.presentationml.notesSlide+xml"/>
  <Override PartName="/ppt/notesSlides/notesSlide93.xml" ContentType="application/vnd.openxmlformats-officedocument.presentationml.notesSlide+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102.xml" ContentType="application/vnd.openxmlformats-officedocument.presentationml.notesSlide+xml"/>
  <Override PartName="/ppt/notesSlides/notesSlide101.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98.xml" ContentType="application/vnd.openxmlformats-officedocument.presentationml.notesSlide+xml"/>
  <Override PartName="/ppt/notesSlides/notesSlide97.xml" ContentType="application/vnd.openxmlformats-officedocument.presentationml.notesSlide+xml"/>
  <Override PartName="/ppt/notesSlides/notesSlide8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8.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56.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52.xml" ContentType="application/vnd.openxmlformats-officedocument.presentationml.notesSlide+xml"/>
  <Override PartName="/ppt/notesSlides/notesSlide33.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7.xml" ContentType="application/vnd.openxmlformats-officedocument.presentationml.notesSlide+xml"/>
  <Override PartName="/ppt/notesSlides/notesSlide64.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handoutMasters/handoutMaster1.xml" ContentType="application/vnd.openxmlformats-officedocument.presentationml.handoutMaster+xml"/>
  <Override PartName="/ppt/embeddings/oleObject20.bin" ContentType="application/vnd.openxmlformats-officedocument.oleObject"/>
  <Override PartName="/ppt/embeddings/oleObject19.bin" ContentType="application/vnd.openxmlformats-officedocument.oleObject"/>
  <Override PartName="/ppt/embeddings/oleObject18.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5.bin" ContentType="application/vnd.openxmlformats-officedocument.oleObject"/>
  <Override PartName="/ppt/notesMasters/notesMaster1.xml" ContentType="application/vnd.openxmlformats-officedocument.presentationml.notesMaster+xml"/>
  <Override PartName="/ppt/embeddings/oleObject27.bin" ContentType="application/vnd.openxmlformats-officedocument.oleObject"/>
  <Override PartName="/ppt/embeddings/oleObject26.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5.bin" ContentType="application/vnd.openxmlformats-officedocument.oleObject"/>
  <Override PartName="/ppt/embeddings/oleObject4.bin" ContentType="application/vnd.openxmlformats-officedocument.oleObject"/>
  <Override PartName="/ppt/embeddings/oleObject3.bin" ContentType="application/vnd.openxmlformats-officedocument.oleObject"/>
  <Override PartName="/ppt/embeddings/oleObject2.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embeddings/oleObject1.bin" ContentType="application/vnd.openxmlformats-officedocument.oleObject"/>
  <Override PartName="/ppt/embeddings/oleObject8.bin" ContentType="application/vnd.openxmlformats-officedocument.oleObject"/>
  <Override PartName="/ppt/embeddings/oleObject13.bin" ContentType="application/vnd.openxmlformats-officedocument.oleObject"/>
  <Override PartName="/ppt/embeddings/oleObject12.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47.bin" ContentType="application/vnd.openxmlformats-officedocument.oleObject"/>
  <Override PartName="/ppt/embeddings/oleObject46.bin" ContentType="application/vnd.openxmlformats-officedocument.oleObject"/>
  <Override PartName="/ppt/embeddings/oleObject43.bin" ContentType="application/vnd.openxmlformats-officedocument.oleObject"/>
  <Override PartName="/ppt/embeddings/oleObject45.bin" ContentType="application/vnd.openxmlformats-officedocument.oleObject"/>
  <Override PartName="/ppt/embeddings/oleObject44.bin" ContentType="application/vnd.openxmlformats-officedocument.oleObject"/>
  <Override PartName="/ppt/embeddings/oleObject48.bin" ContentType="application/vnd.openxmlformats-officedocument.oleObject"/>
  <Override PartName="/ppt/embeddings/oleObject50.bin" ContentType="application/vnd.openxmlformats-officedocument.oleObject"/>
  <Override PartName="/ppt/embeddings/oleObject49.bin" ContentType="application/vnd.openxmlformats-officedocument.oleObject"/>
  <Override PartName="/ppt/embeddings/oleObject34.bin" ContentType="application/vnd.openxmlformats-officedocument.oleObject"/>
  <Override PartName="/ppt/embeddings/oleObject33.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2.bin" ContentType="application/vnd.openxmlformats-officedocument.oleObject"/>
  <Override PartName="/ppt/embeddings/oleObject31.bin" ContentType="application/vnd.openxmlformats-officedocument.oleObject"/>
  <Override PartName="/ppt/embeddings/oleObject41.bin" ContentType="application/vnd.openxmlformats-officedocument.oleObject"/>
  <Override PartName="/ppt/embeddings/oleObject39.bin" ContentType="application/vnd.openxmlformats-officedocument.oleObject"/>
  <Override PartName="/ppt/embeddings/oleObject42.bin" ContentType="application/vnd.openxmlformats-officedocument.oleObject"/>
  <Override PartName="/ppt/embeddings/oleObject38.bin" ContentType="application/vnd.openxmlformats-officedocument.oleObject"/>
  <Override PartName="/ppt/embeddings/oleObject40.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5.bin" ContentType="application/vnd.openxmlformats-officedocument.oleObject"/>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3"/>
  </p:notesMasterIdLst>
  <p:handoutMasterIdLst>
    <p:handoutMasterId r:id="rId134"/>
  </p:handoutMasterIdLst>
  <p:sldIdLst>
    <p:sldId id="567" r:id="rId2"/>
    <p:sldId id="620" r:id="rId3"/>
    <p:sldId id="568" r:id="rId4"/>
    <p:sldId id="569" r:id="rId5"/>
    <p:sldId id="570" r:id="rId6"/>
    <p:sldId id="571" r:id="rId7"/>
    <p:sldId id="572" r:id="rId8"/>
    <p:sldId id="573" r:id="rId9"/>
    <p:sldId id="574" r:id="rId10"/>
    <p:sldId id="575" r:id="rId11"/>
    <p:sldId id="576" r:id="rId12"/>
    <p:sldId id="577" r:id="rId13"/>
    <p:sldId id="578" r:id="rId14"/>
    <p:sldId id="580" r:id="rId15"/>
    <p:sldId id="582" r:id="rId16"/>
    <p:sldId id="583" r:id="rId17"/>
    <p:sldId id="585" r:id="rId18"/>
    <p:sldId id="586" r:id="rId19"/>
    <p:sldId id="587" r:id="rId20"/>
    <p:sldId id="588" r:id="rId21"/>
    <p:sldId id="589" r:id="rId22"/>
    <p:sldId id="590" r:id="rId23"/>
    <p:sldId id="591" r:id="rId24"/>
    <p:sldId id="592" r:id="rId25"/>
    <p:sldId id="593" r:id="rId26"/>
    <p:sldId id="595" r:id="rId27"/>
    <p:sldId id="594" r:id="rId28"/>
    <p:sldId id="596" r:id="rId29"/>
    <p:sldId id="598" r:id="rId30"/>
    <p:sldId id="599" r:id="rId31"/>
    <p:sldId id="600" r:id="rId32"/>
    <p:sldId id="601" r:id="rId33"/>
    <p:sldId id="602" r:id="rId34"/>
    <p:sldId id="603" r:id="rId35"/>
    <p:sldId id="604" r:id="rId36"/>
    <p:sldId id="605" r:id="rId37"/>
    <p:sldId id="606" r:id="rId38"/>
    <p:sldId id="607" r:id="rId39"/>
    <p:sldId id="610" r:id="rId40"/>
    <p:sldId id="611" r:id="rId41"/>
    <p:sldId id="613" r:id="rId42"/>
    <p:sldId id="614" r:id="rId43"/>
    <p:sldId id="615" r:id="rId44"/>
    <p:sldId id="622" r:id="rId45"/>
    <p:sldId id="618" r:id="rId46"/>
    <p:sldId id="619" r:id="rId47"/>
    <p:sldId id="359" r:id="rId48"/>
    <p:sldId id="408" r:id="rId49"/>
    <p:sldId id="409" r:id="rId50"/>
    <p:sldId id="559" r:id="rId51"/>
    <p:sldId id="560" r:id="rId52"/>
    <p:sldId id="412" r:id="rId53"/>
    <p:sldId id="414" r:id="rId54"/>
    <p:sldId id="487" r:id="rId55"/>
    <p:sldId id="488" r:id="rId56"/>
    <p:sldId id="489" r:id="rId57"/>
    <p:sldId id="490" r:id="rId58"/>
    <p:sldId id="491" r:id="rId59"/>
    <p:sldId id="492" r:id="rId60"/>
    <p:sldId id="493" r:id="rId61"/>
    <p:sldId id="494" r:id="rId62"/>
    <p:sldId id="416" r:id="rId63"/>
    <p:sldId id="415" r:id="rId64"/>
    <p:sldId id="422" r:id="rId65"/>
    <p:sldId id="498" r:id="rId66"/>
    <p:sldId id="429" r:id="rId67"/>
    <p:sldId id="430" r:id="rId68"/>
    <p:sldId id="519" r:id="rId69"/>
    <p:sldId id="431" r:id="rId70"/>
    <p:sldId id="432" r:id="rId71"/>
    <p:sldId id="520" r:id="rId72"/>
    <p:sldId id="433" r:id="rId73"/>
    <p:sldId id="521" r:id="rId74"/>
    <p:sldId id="563" r:id="rId75"/>
    <p:sldId id="564" r:id="rId76"/>
    <p:sldId id="565" r:id="rId77"/>
    <p:sldId id="439" r:id="rId78"/>
    <p:sldId id="523" r:id="rId79"/>
    <p:sldId id="550" r:id="rId80"/>
    <p:sldId id="551" r:id="rId81"/>
    <p:sldId id="552" r:id="rId82"/>
    <p:sldId id="553" r:id="rId83"/>
    <p:sldId id="440" r:id="rId84"/>
    <p:sldId id="445" r:id="rId85"/>
    <p:sldId id="531" r:id="rId86"/>
    <p:sldId id="532" r:id="rId87"/>
    <p:sldId id="526" r:id="rId88"/>
    <p:sldId id="527" r:id="rId89"/>
    <p:sldId id="530" r:id="rId90"/>
    <p:sldId id="528" r:id="rId91"/>
    <p:sldId id="548" r:id="rId92"/>
    <p:sldId id="456" r:id="rId93"/>
    <p:sldId id="524" r:id="rId94"/>
    <p:sldId id="533" r:id="rId95"/>
    <p:sldId id="464" r:id="rId96"/>
    <p:sldId id="473" r:id="rId97"/>
    <p:sldId id="465" r:id="rId98"/>
    <p:sldId id="466" r:id="rId99"/>
    <p:sldId id="537" r:id="rId100"/>
    <p:sldId id="475" r:id="rId101"/>
    <p:sldId id="534" r:id="rId102"/>
    <p:sldId id="539" r:id="rId103"/>
    <p:sldId id="540" r:id="rId104"/>
    <p:sldId id="542" r:id="rId105"/>
    <p:sldId id="543" r:id="rId106"/>
    <p:sldId id="544" r:id="rId107"/>
    <p:sldId id="545" r:id="rId108"/>
    <p:sldId id="546" r:id="rId109"/>
    <p:sldId id="547" r:id="rId110"/>
    <p:sldId id="623" r:id="rId111"/>
    <p:sldId id="624" r:id="rId112"/>
    <p:sldId id="625" r:id="rId113"/>
    <p:sldId id="627" r:id="rId114"/>
    <p:sldId id="628" r:id="rId115"/>
    <p:sldId id="629" r:id="rId116"/>
    <p:sldId id="630" r:id="rId117"/>
    <p:sldId id="631" r:id="rId118"/>
    <p:sldId id="632" r:id="rId119"/>
    <p:sldId id="633" r:id="rId120"/>
    <p:sldId id="634" r:id="rId121"/>
    <p:sldId id="635" r:id="rId122"/>
    <p:sldId id="636" r:id="rId123"/>
    <p:sldId id="637" r:id="rId124"/>
    <p:sldId id="638" r:id="rId125"/>
    <p:sldId id="639" r:id="rId126"/>
    <p:sldId id="640" r:id="rId127"/>
    <p:sldId id="641" r:id="rId128"/>
    <p:sldId id="642" r:id="rId129"/>
    <p:sldId id="643" r:id="rId130"/>
    <p:sldId id="621" r:id="rId131"/>
    <p:sldId id="566" r:id="rId132"/>
  </p:sldIdLst>
  <p:sldSz cx="9144000" cy="6858000" type="screen4x3"/>
  <p:notesSz cx="7099300" cy="10234613"/>
  <p:defaultTextStyle>
    <a:defPPr>
      <a:defRPr lang="en-CA"/>
    </a:defPPr>
    <a:lvl1pPr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95B"/>
    <a:srgbClr val="008000"/>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05" autoAdjust="0"/>
  </p:normalViewPr>
  <p:slideViewPr>
    <p:cSldViewPr>
      <p:cViewPr varScale="1">
        <p:scale>
          <a:sx n="121" d="100"/>
          <a:sy n="121" d="100"/>
        </p:scale>
        <p:origin x="-880" y="-11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448"/>
    </p:cViewPr>
  </p:sorterViewPr>
  <p:notesViewPr>
    <p:cSldViewPr>
      <p:cViewPr varScale="1">
        <p:scale>
          <a:sx n="53" d="100"/>
          <a:sy n="53" d="100"/>
        </p:scale>
        <p:origin x="-1170"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3" Type="http://schemas.openxmlformats.org/officeDocument/2006/relationships/slide" Target="slides/slide62.xml"/><Relationship Id="rId42" Type="http://schemas.openxmlformats.org/officeDocument/2006/relationships/slide" Target="slides/slide41.xml"/><Relationship Id="rId21" Type="http://schemas.openxmlformats.org/officeDocument/2006/relationships/slide" Target="slides/slide20.xml"/><Relationship Id="rId138" Type="http://schemas.openxmlformats.org/officeDocument/2006/relationships/theme" Target="theme/theme1.xml"/><Relationship Id="rId84" Type="http://schemas.openxmlformats.org/officeDocument/2006/relationships/slide" Target="slides/slide83.xml"/><Relationship Id="rId107" Type="http://schemas.openxmlformats.org/officeDocument/2006/relationships/slide" Target="slides/slide106.xml"/><Relationship Id="rId11" Type="http://schemas.openxmlformats.org/officeDocument/2006/relationships/slide" Target="slides/slide10.xml"/><Relationship Id="rId123" Type="http://schemas.openxmlformats.org/officeDocument/2006/relationships/slide" Target="slides/slide122.xml"/><Relationship Id="rId128" Type="http://schemas.openxmlformats.org/officeDocument/2006/relationships/slide" Target="slides/slide127.xml"/><Relationship Id="rId102" Type="http://schemas.openxmlformats.org/officeDocument/2006/relationships/slide" Target="slides/slide101.xml"/><Relationship Id="rId74" Type="http://schemas.openxmlformats.org/officeDocument/2006/relationships/slide" Target="slides/slide73.xml"/><Relationship Id="rId79" Type="http://schemas.openxmlformats.org/officeDocument/2006/relationships/slide" Target="slides/slide78.xml"/><Relationship Id="rId53" Type="http://schemas.openxmlformats.org/officeDocument/2006/relationships/slide" Target="slides/slide52.xml"/><Relationship Id="rId58" Type="http://schemas.openxmlformats.org/officeDocument/2006/relationships/slide" Target="slides/slide57.xml"/><Relationship Id="rId32" Type="http://schemas.openxmlformats.org/officeDocument/2006/relationships/slide" Target="slides/slide31.xml"/><Relationship Id="rId37" Type="http://schemas.openxmlformats.org/officeDocument/2006/relationships/slide" Target="slides/slide36.xml"/><Relationship Id="rId90" Type="http://schemas.openxmlformats.org/officeDocument/2006/relationships/slide" Target="slides/slide89.xml"/><Relationship Id="rId95" Type="http://schemas.openxmlformats.org/officeDocument/2006/relationships/slide" Target="slides/slide94.xml"/><Relationship Id="rId5" Type="http://schemas.openxmlformats.org/officeDocument/2006/relationships/slide" Target="slides/slide4.xml"/><Relationship Id="rId64" Type="http://schemas.openxmlformats.org/officeDocument/2006/relationships/slide" Target="slides/slide63.xml"/><Relationship Id="rId69" Type="http://schemas.openxmlformats.org/officeDocument/2006/relationships/slide" Target="slides/slide68.xml"/><Relationship Id="rId43" Type="http://schemas.openxmlformats.org/officeDocument/2006/relationships/slide" Target="slides/slide42.xml"/><Relationship Id="rId48" Type="http://schemas.openxmlformats.org/officeDocument/2006/relationships/slide" Target="slides/slide47.xml"/><Relationship Id="rId22" Type="http://schemas.openxmlformats.org/officeDocument/2006/relationships/slide" Target="slides/slide21.xml"/><Relationship Id="rId27" Type="http://schemas.openxmlformats.org/officeDocument/2006/relationships/slide" Target="slides/slide26.xml"/><Relationship Id="rId134" Type="http://schemas.openxmlformats.org/officeDocument/2006/relationships/handoutMaster" Target="handoutMasters/handoutMaster1.xml"/><Relationship Id="rId139" Type="http://schemas.openxmlformats.org/officeDocument/2006/relationships/tableStyles" Target="tableStyles.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124" Type="http://schemas.openxmlformats.org/officeDocument/2006/relationships/slide" Target="slides/slide123.xml"/><Relationship Id="rId129" Type="http://schemas.openxmlformats.org/officeDocument/2006/relationships/slide" Target="slides/slide128.xml"/><Relationship Id="rId103" Type="http://schemas.openxmlformats.org/officeDocument/2006/relationships/slide" Target="slides/slide102.xml"/><Relationship Id="rId108" Type="http://schemas.openxmlformats.org/officeDocument/2006/relationships/slide" Target="slides/slide107.xml"/><Relationship Id="rId59" Type="http://schemas.openxmlformats.org/officeDocument/2006/relationships/slide" Target="slides/slide58.xml"/><Relationship Id="rId33" Type="http://schemas.openxmlformats.org/officeDocument/2006/relationships/slide" Target="slides/slide32.xml"/><Relationship Id="rId38" Type="http://schemas.openxmlformats.org/officeDocument/2006/relationships/slide" Target="slides/slide37.xml"/><Relationship Id="rId91" Type="http://schemas.openxmlformats.org/officeDocument/2006/relationships/slide" Target="slides/slide90.xml"/><Relationship Id="rId96" Type="http://schemas.openxmlformats.org/officeDocument/2006/relationships/slide" Target="slides/slide95.xml"/><Relationship Id="rId70" Type="http://schemas.openxmlformats.org/officeDocument/2006/relationships/slide" Target="slides/slide69.xml"/><Relationship Id="rId75" Type="http://schemas.openxmlformats.org/officeDocument/2006/relationships/slide" Target="slides/slide74.xml"/><Relationship Id="rId54" Type="http://schemas.openxmlformats.org/officeDocument/2006/relationships/slide" Target="slides/slide53.xml"/><Relationship Id="rId14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49" Type="http://schemas.openxmlformats.org/officeDocument/2006/relationships/slide" Target="slides/slide48.xml"/><Relationship Id="rId23" Type="http://schemas.openxmlformats.org/officeDocument/2006/relationships/slide" Target="slides/slide22.xml"/><Relationship Id="rId28" Type="http://schemas.openxmlformats.org/officeDocument/2006/relationships/slide" Target="slides/slide27.xml"/><Relationship Id="rId114" Type="http://schemas.openxmlformats.org/officeDocument/2006/relationships/slide" Target="slides/slide113.xml"/><Relationship Id="rId119" Type="http://schemas.openxmlformats.org/officeDocument/2006/relationships/slide" Target="slides/slide118.xml"/><Relationship Id="rId60" Type="http://schemas.openxmlformats.org/officeDocument/2006/relationships/slide" Target="slides/slide59.xml"/><Relationship Id="rId65" Type="http://schemas.openxmlformats.org/officeDocument/2006/relationships/slide" Target="slides/slide64.xml"/><Relationship Id="rId44" Type="http://schemas.openxmlformats.org/officeDocument/2006/relationships/slide" Target="slides/slide43.xml"/><Relationship Id="rId130" Type="http://schemas.openxmlformats.org/officeDocument/2006/relationships/slide" Target="slides/slide129.xml"/><Relationship Id="rId135" Type="http://schemas.openxmlformats.org/officeDocument/2006/relationships/printerSettings" Target="printerSettings/printerSettings1.bin"/><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109" Type="http://schemas.openxmlformats.org/officeDocument/2006/relationships/slide" Target="slides/slide108.xml"/><Relationship Id="rId39" Type="http://schemas.openxmlformats.org/officeDocument/2006/relationships/slide" Target="slides/slide38.xml"/><Relationship Id="rId120" Type="http://schemas.openxmlformats.org/officeDocument/2006/relationships/slide" Target="slides/slide119.xml"/><Relationship Id="rId125" Type="http://schemas.openxmlformats.org/officeDocument/2006/relationships/slide" Target="slides/slide124.xml"/><Relationship Id="rId104" Type="http://schemas.openxmlformats.org/officeDocument/2006/relationships/slide" Target="slides/slide103.xml"/><Relationship Id="rId97" Type="http://schemas.openxmlformats.org/officeDocument/2006/relationships/slide" Target="slides/slide96.xml"/><Relationship Id="rId76" Type="http://schemas.openxmlformats.org/officeDocument/2006/relationships/slide" Target="slides/slide75.xml"/><Relationship Id="rId50" Type="http://schemas.openxmlformats.org/officeDocument/2006/relationships/slide" Target="slides/slide49.xml"/><Relationship Id="rId55" Type="http://schemas.openxmlformats.org/officeDocument/2006/relationships/slide" Target="slides/slide54.xml"/><Relationship Id="rId34" Type="http://schemas.openxmlformats.org/officeDocument/2006/relationships/slide" Target="slides/slide33.xml"/><Relationship Id="rId141" Type="http://schemas.openxmlformats.org/officeDocument/2006/relationships/customXml" Target="../customXml/item2.xml"/><Relationship Id="rId92" Type="http://schemas.openxmlformats.org/officeDocument/2006/relationships/slide" Target="slides/slide91.xml"/><Relationship Id="rId71" Type="http://schemas.openxmlformats.org/officeDocument/2006/relationships/slide" Target="slides/slide70.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66" Type="http://schemas.openxmlformats.org/officeDocument/2006/relationships/slide" Target="slides/slide65.xml"/><Relationship Id="rId40" Type="http://schemas.openxmlformats.org/officeDocument/2006/relationships/slide" Target="slides/slide39.xml"/><Relationship Id="rId45" Type="http://schemas.openxmlformats.org/officeDocument/2006/relationships/slide" Target="slides/slide44.xml"/><Relationship Id="rId24" Type="http://schemas.openxmlformats.org/officeDocument/2006/relationships/slide" Target="slides/slide23.xml"/><Relationship Id="rId131" Type="http://schemas.openxmlformats.org/officeDocument/2006/relationships/slide" Target="slides/slide130.xml"/><Relationship Id="rId136" Type="http://schemas.openxmlformats.org/officeDocument/2006/relationships/presProps" Target="presProps.xml"/><Relationship Id="rId110" Type="http://schemas.openxmlformats.org/officeDocument/2006/relationships/slide" Target="slides/slide109.xml"/><Relationship Id="rId115" Type="http://schemas.openxmlformats.org/officeDocument/2006/relationships/slide" Target="slides/slide114.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126" Type="http://schemas.openxmlformats.org/officeDocument/2006/relationships/slide" Target="slides/slide125.xml"/><Relationship Id="rId105" Type="http://schemas.openxmlformats.org/officeDocument/2006/relationships/slide" Target="slides/slide104.xml"/><Relationship Id="rId100" Type="http://schemas.openxmlformats.org/officeDocument/2006/relationships/slide" Target="slides/slide99.xml"/><Relationship Id="rId77" Type="http://schemas.openxmlformats.org/officeDocument/2006/relationships/slide" Target="slides/slide76.xml"/><Relationship Id="rId56" Type="http://schemas.openxmlformats.org/officeDocument/2006/relationships/slide" Target="slides/slide55.xml"/><Relationship Id="rId30" Type="http://schemas.openxmlformats.org/officeDocument/2006/relationships/slide" Target="slides/slide29.xml"/><Relationship Id="rId35" Type="http://schemas.openxmlformats.org/officeDocument/2006/relationships/slide" Target="slides/slide34.xml"/><Relationship Id="rId121" Type="http://schemas.openxmlformats.org/officeDocument/2006/relationships/slide" Target="slides/slide120.xml"/><Relationship Id="rId93" Type="http://schemas.openxmlformats.org/officeDocument/2006/relationships/slide" Target="slides/slide92.xml"/><Relationship Id="rId98" Type="http://schemas.openxmlformats.org/officeDocument/2006/relationships/slide" Target="slides/slide97.xml"/><Relationship Id="rId72" Type="http://schemas.openxmlformats.org/officeDocument/2006/relationships/slide" Target="slides/slide71.xml"/><Relationship Id="rId8" Type="http://schemas.openxmlformats.org/officeDocument/2006/relationships/slide" Target="slides/slide7.xml"/><Relationship Id="rId51" Type="http://schemas.openxmlformats.org/officeDocument/2006/relationships/slide" Target="slides/slide50.xml"/><Relationship Id="rId142" Type="http://schemas.openxmlformats.org/officeDocument/2006/relationships/customXml" Target="../customXml/item3.xml"/><Relationship Id="rId3" Type="http://schemas.openxmlformats.org/officeDocument/2006/relationships/slide" Target="slides/slide2.xml"/><Relationship Id="rId67" Type="http://schemas.openxmlformats.org/officeDocument/2006/relationships/slide" Target="slides/slide66.xml"/><Relationship Id="rId46" Type="http://schemas.openxmlformats.org/officeDocument/2006/relationships/slide" Target="slides/slide45.xml"/><Relationship Id="rId25" Type="http://schemas.openxmlformats.org/officeDocument/2006/relationships/slide" Target="slides/slide24.xml"/><Relationship Id="rId137" Type="http://schemas.openxmlformats.org/officeDocument/2006/relationships/viewProps" Target="viewProps.xml"/><Relationship Id="rId116" Type="http://schemas.openxmlformats.org/officeDocument/2006/relationships/slide" Target="slides/slide115.xml"/><Relationship Id="rId62" Type="http://schemas.openxmlformats.org/officeDocument/2006/relationships/slide" Target="slides/slide61.xml"/><Relationship Id="rId41" Type="http://schemas.openxmlformats.org/officeDocument/2006/relationships/slide" Target="slides/slide40.xml"/><Relationship Id="rId20" Type="http://schemas.openxmlformats.org/officeDocument/2006/relationships/slide" Target="slides/slide19.xml"/><Relationship Id="rId132" Type="http://schemas.openxmlformats.org/officeDocument/2006/relationships/slide" Target="slides/slide131.xml"/><Relationship Id="rId111" Type="http://schemas.openxmlformats.org/officeDocument/2006/relationships/slide" Target="slides/slide110.xml"/><Relationship Id="rId83" Type="http://schemas.openxmlformats.org/officeDocument/2006/relationships/slide" Target="slides/slide82.xml"/><Relationship Id="rId88" Type="http://schemas.openxmlformats.org/officeDocument/2006/relationships/slide" Target="slides/slide87.xml"/><Relationship Id="rId15" Type="http://schemas.openxmlformats.org/officeDocument/2006/relationships/slide" Target="slides/slide14.xml"/><Relationship Id="rId127" Type="http://schemas.openxmlformats.org/officeDocument/2006/relationships/slide" Target="slides/slide126.xml"/><Relationship Id="rId106" Type="http://schemas.openxmlformats.org/officeDocument/2006/relationships/slide" Target="slides/slide105.xml"/><Relationship Id="rId57" Type="http://schemas.openxmlformats.org/officeDocument/2006/relationships/slide" Target="slides/slide56.xml"/><Relationship Id="rId36" Type="http://schemas.openxmlformats.org/officeDocument/2006/relationships/slide" Target="slides/slide35.xml"/><Relationship Id="rId10" Type="http://schemas.openxmlformats.org/officeDocument/2006/relationships/slide" Target="slides/slide9.xml"/><Relationship Id="rId122" Type="http://schemas.openxmlformats.org/officeDocument/2006/relationships/slide" Target="slides/slide121.xml"/><Relationship Id="rId94" Type="http://schemas.openxmlformats.org/officeDocument/2006/relationships/slide" Target="slides/slide93.xml"/><Relationship Id="rId101" Type="http://schemas.openxmlformats.org/officeDocument/2006/relationships/slide" Target="slides/slide100.xml"/><Relationship Id="rId99" Type="http://schemas.openxmlformats.org/officeDocument/2006/relationships/slide" Target="slides/slide98.xml"/><Relationship Id="rId73" Type="http://schemas.openxmlformats.org/officeDocument/2006/relationships/slide" Target="slides/slide72.xml"/><Relationship Id="rId78" Type="http://schemas.openxmlformats.org/officeDocument/2006/relationships/slide" Target="slides/slide77.xml"/><Relationship Id="rId52" Type="http://schemas.openxmlformats.org/officeDocument/2006/relationships/slide" Target="slides/slide51.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68" Type="http://schemas.openxmlformats.org/officeDocument/2006/relationships/slide" Target="slides/slide67.xml"/><Relationship Id="rId47" Type="http://schemas.openxmlformats.org/officeDocument/2006/relationships/slide" Target="slides/slide46.xml"/><Relationship Id="rId133" Type="http://schemas.openxmlformats.org/officeDocument/2006/relationships/notesMaster" Target="notesMasters/notesMaster1.xml"/><Relationship Id="rId112" Type="http://schemas.openxmlformats.org/officeDocument/2006/relationships/slide" Target="slides/slide111.xml"/><Relationship Id="rId89" Type="http://schemas.openxmlformats.org/officeDocument/2006/relationships/slide" Target="slides/slide88.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wmf"/><Relationship Id="rId3" Type="http://schemas.openxmlformats.org/officeDocument/2006/relationships/image" Target="../media/image4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wmf"/><Relationship Id="rId2" Type="http://schemas.openxmlformats.org/officeDocument/2006/relationships/image" Target="../media/image43.wmf"/><Relationship Id="rId3" Type="http://schemas.openxmlformats.org/officeDocument/2006/relationships/image" Target="../media/image4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8.wmf"/><Relationship Id="rId2" Type="http://schemas.openxmlformats.org/officeDocument/2006/relationships/image" Target="../media/image69.wmf"/><Relationship Id="rId3" Type="http://schemas.openxmlformats.org/officeDocument/2006/relationships/image" Target="../media/image7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6.wmf"/><Relationship Id="rId2" Type="http://schemas.openxmlformats.org/officeDocument/2006/relationships/image" Target="../media/image77.emf"/><Relationship Id="rId3" Type="http://schemas.openxmlformats.org/officeDocument/2006/relationships/image" Target="../media/image7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wmf"/><Relationship Id="rId1" Type="http://schemas.openxmlformats.org/officeDocument/2006/relationships/image" Target="../media/image7.wmf"/><Relationship Id="rId2"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3.wmf"/><Relationship Id="rId2" Type="http://schemas.openxmlformats.org/officeDocument/2006/relationships/image" Target="../media/image94.wmf"/><Relationship Id="rId3" Type="http://schemas.openxmlformats.org/officeDocument/2006/relationships/image" Target="../media/image95.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1.wmf"/><Relationship Id="rId4" Type="http://schemas.openxmlformats.org/officeDocument/2006/relationships/image" Target="../media/image102.wmf"/><Relationship Id="rId1" Type="http://schemas.openxmlformats.org/officeDocument/2006/relationships/image" Target="../media/image99.wmf"/><Relationship Id="rId2" Type="http://schemas.openxmlformats.org/officeDocument/2006/relationships/image" Target="../media/image10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5.wmf"/><Relationship Id="rId2" Type="http://schemas.openxmlformats.org/officeDocument/2006/relationships/image" Target="../media/image11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t"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310275"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t" anchorCtr="0" compatLnSpc="1">
            <a:prstTxWarp prst="textNoShape">
              <a:avLst/>
            </a:prstTxWarp>
          </a:bodyPr>
          <a:lstStyle>
            <a:lvl1pPr algn="r" defTabSz="990600">
              <a:defRPr sz="1300" smtClean="0">
                <a:latin typeface="Arial" charset="0"/>
                <a:cs typeface="+mn-cs"/>
              </a:defRPr>
            </a:lvl1pPr>
          </a:lstStyle>
          <a:p>
            <a:pPr>
              <a:defRPr/>
            </a:pPr>
            <a:endParaRPr lang="en-CA"/>
          </a:p>
        </p:txBody>
      </p:sp>
      <p:sp>
        <p:nvSpPr>
          <p:cNvPr id="310276"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b"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310277"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b" anchorCtr="0" compatLnSpc="1">
            <a:prstTxWarp prst="textNoShape">
              <a:avLst/>
            </a:prstTxWarp>
          </a:bodyPr>
          <a:lstStyle>
            <a:lvl1pPr algn="r" defTabSz="990600">
              <a:defRPr sz="1300" smtClean="0">
                <a:latin typeface="Arial" charset="0"/>
                <a:cs typeface="+mn-cs"/>
              </a:defRPr>
            </a:lvl1pPr>
          </a:lstStyle>
          <a:p>
            <a:pPr>
              <a:defRPr/>
            </a:pPr>
            <a:fld id="{C8BB7115-DE39-4E43-8589-C1E5CEB4A1CC}" type="slidenum">
              <a:rPr lang="en-CA"/>
              <a:pPr>
                <a:defRPr/>
              </a:pPr>
              <a:t>‹#›</a:t>
            </a:fld>
            <a:endParaRPr lang="en-CA"/>
          </a:p>
        </p:txBody>
      </p:sp>
    </p:spTree>
    <p:extLst>
      <p:ext uri="{BB962C8B-B14F-4D97-AF65-F5344CB8AC3E}">
        <p14:creationId xmlns:p14="http://schemas.microsoft.com/office/powerpoint/2010/main" val="3493823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t"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90115" name="Rectangle 3"/>
          <p:cNvSpPr>
            <a:spLocks noGrp="1" noChangeArrowheads="1"/>
          </p:cNvSpPr>
          <p:nvPr>
            <p:ph type="dt"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t" anchorCtr="0" compatLnSpc="1">
            <a:prstTxWarp prst="textNoShape">
              <a:avLst/>
            </a:prstTxWarp>
          </a:bodyPr>
          <a:lstStyle>
            <a:lvl1pPr algn="r" defTabSz="990600">
              <a:defRPr sz="1300" smtClean="0">
                <a:latin typeface="Arial" charset="0"/>
                <a:cs typeface="+mn-cs"/>
              </a:defRPr>
            </a:lvl1pPr>
          </a:lstStyle>
          <a:p>
            <a:pPr>
              <a:defRPr/>
            </a:pPr>
            <a:endParaRPr lang="en-CA"/>
          </a:p>
        </p:txBody>
      </p:sp>
      <p:sp>
        <p:nvSpPr>
          <p:cNvPr id="90116"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0117" name="Rectangle 5"/>
          <p:cNvSpPr>
            <a:spLocks noGrp="1" noChangeArrowheads="1"/>
          </p:cNvSpPr>
          <p:nvPr>
            <p:ph type="body" sz="quarter" idx="3"/>
          </p:nvPr>
        </p:nvSpPr>
        <p:spPr bwMode="auto">
          <a:xfrm>
            <a:off x="711200" y="4862513"/>
            <a:ext cx="5676900"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90118" name="Rectangle 6"/>
          <p:cNvSpPr>
            <a:spLocks noGrp="1" noChangeArrowheads="1"/>
          </p:cNvSpPr>
          <p:nvPr>
            <p:ph type="ftr" sz="quarter" idx="4"/>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b"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90119" name="Rectangle 7"/>
          <p:cNvSpPr>
            <a:spLocks noGrp="1" noChangeArrowheads="1"/>
          </p:cNvSpPr>
          <p:nvPr>
            <p:ph type="sldNum" sz="quarter" idx="5"/>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9038" tIns="49519" rIns="99038" bIns="49519" numCol="1" anchor="b" anchorCtr="0" compatLnSpc="1">
            <a:prstTxWarp prst="textNoShape">
              <a:avLst/>
            </a:prstTxWarp>
          </a:bodyPr>
          <a:lstStyle>
            <a:lvl1pPr algn="r" defTabSz="990600">
              <a:defRPr sz="1300" smtClean="0">
                <a:latin typeface="Arial" charset="0"/>
                <a:cs typeface="+mn-cs"/>
              </a:defRPr>
            </a:lvl1pPr>
          </a:lstStyle>
          <a:p>
            <a:pPr>
              <a:defRPr/>
            </a:pPr>
            <a:fld id="{A6FFB431-C849-8141-BFB6-8CFE6F28FE25}" type="slidenum">
              <a:rPr lang="en-CA"/>
              <a:pPr>
                <a:defRPr/>
              </a:pPr>
              <a:t>‹#›</a:t>
            </a:fld>
            <a:endParaRPr lang="en-CA"/>
          </a:p>
        </p:txBody>
      </p:sp>
    </p:spTree>
    <p:extLst>
      <p:ext uri="{BB962C8B-B14F-4D97-AF65-F5344CB8AC3E}">
        <p14:creationId xmlns:p14="http://schemas.microsoft.com/office/powerpoint/2010/main" val="387236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22C793-832F-DC45-A343-190AC02D9553}" type="slidenum">
              <a:rPr lang="en-CA"/>
              <a:pPr>
                <a:defRPr/>
              </a:pPr>
              <a:t>1</a:t>
            </a:fld>
            <a:endParaRPr lang="en-CA"/>
          </a:p>
        </p:txBody>
      </p:sp>
      <p:sp>
        <p:nvSpPr>
          <p:cNvPr id="82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5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0489D9-6F19-0B42-B510-15205888AC12}" type="slidenum">
              <a:rPr lang="en-CA"/>
              <a:pPr>
                <a:defRPr/>
              </a:pPr>
              <a:t>10</a:t>
            </a:fld>
            <a:endParaRPr lang="en-CA"/>
          </a:p>
        </p:txBody>
      </p:sp>
      <p:sp>
        <p:nvSpPr>
          <p:cNvPr id="302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2083" name="Rectangle 3"/>
          <p:cNvSpPr>
            <a:spLocks noGrp="1" noChangeArrowheads="1"/>
          </p:cNvSpPr>
          <p:nvPr>
            <p:ph type="body" idx="1"/>
          </p:nvPr>
        </p:nvSpPr>
        <p:spPr/>
        <p:txBody>
          <a:bodyPr/>
          <a:lstStyle/>
          <a:p>
            <a:pPr eaLnBrk="1" hangingPunct="1">
              <a:defRPr/>
            </a:pPr>
            <a:r>
              <a:rPr lang="en-US" dirty="0" smtClean="0">
                <a:cs typeface="+mn-cs"/>
              </a:rPr>
              <a:t>Here are some SG values for selected</a:t>
            </a:r>
            <a:r>
              <a:rPr lang="en-US" baseline="0" dirty="0" smtClean="0">
                <a:cs typeface="+mn-cs"/>
              </a:rPr>
              <a:t> hardwood species in North America. They range from 0.38 for basswood to 0.77 for hickory. Note that hardwoods do not always have high SG. </a:t>
            </a:r>
            <a:endParaRPr lang="en-US" dirty="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visual grading rules used in North America</a:t>
            </a:r>
            <a:r>
              <a:rPr lang="en-US" baseline="0" dirty="0" smtClean="0"/>
              <a:t> are based on the strength ratio concept. Strength ratio is defined as the strength of wood with defect over the strength of clear straight grain wood. Using information shown on the right graph, the size of allowable edge knot can be determined for specific strength ratio. For instance Select Structural grade has a strength ratio of 67%, which led to the edge knot size ratio k/h as defined by the left figure.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101</a:t>
            </a:fld>
            <a:endParaRPr lang="en-CA"/>
          </a:p>
        </p:txBody>
      </p:sp>
    </p:spTree>
    <p:extLst>
      <p:ext uri="{BB962C8B-B14F-4D97-AF65-F5344CB8AC3E}">
        <p14:creationId xmlns:p14="http://schemas.microsoft.com/office/powerpoint/2010/main" val="40775238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 exhibits reduction in stiffness and strength under</a:t>
            </a:r>
            <a:r>
              <a:rPr lang="en-US" baseline="0" dirty="0" smtClean="0"/>
              <a:t> sustained loading. Creep is a phenomenon where a system continues to deform under the same magnitude of load over time. Other materials such as concrete also exhibits creep </a:t>
            </a:r>
            <a:r>
              <a:rPr lang="en-US" baseline="0" dirty="0" err="1" smtClean="0"/>
              <a:t>behaviour</a:t>
            </a:r>
            <a:r>
              <a:rPr lang="en-US" baseline="0" dirty="0" smtClean="0"/>
              <a:t>. In addition, wood strength decreases if a sustained load is applied over time, leading to potential unexpected failure. This phenomenon is known as creep rupture or duration of load (</a:t>
            </a:r>
            <a:r>
              <a:rPr lang="en-US" baseline="0" dirty="0" err="1" smtClean="0"/>
              <a:t>DoL</a:t>
            </a:r>
            <a:r>
              <a:rPr lang="en-US" baseline="0" dirty="0" smtClean="0"/>
              <a:t>) </a:t>
            </a:r>
            <a:r>
              <a:rPr lang="en-US" baseline="0" dirty="0" err="1" smtClean="0"/>
              <a:t>efffect</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102</a:t>
            </a:fld>
            <a:endParaRPr lang="en-CA"/>
          </a:p>
        </p:txBody>
      </p:sp>
    </p:spTree>
    <p:extLst>
      <p:ext uri="{BB962C8B-B14F-4D97-AF65-F5344CB8AC3E}">
        <p14:creationId xmlns:p14="http://schemas.microsoft.com/office/powerpoint/2010/main" val="30156753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Creep can be accelerated</a:t>
            </a:r>
            <a:r>
              <a:rPr lang="en-US" baseline="0" dirty="0" smtClean="0"/>
              <a:t> by moisture, especially if there is moisture fluctuation as shown in the figure on the right.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103</a:t>
            </a:fld>
            <a:endParaRPr lang="en-CA"/>
          </a:p>
        </p:txBody>
      </p:sp>
    </p:spTree>
    <p:extLst>
      <p:ext uri="{BB962C8B-B14F-4D97-AF65-F5344CB8AC3E}">
        <p14:creationId xmlns:p14="http://schemas.microsoft.com/office/powerpoint/2010/main" val="6749043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later half 20</a:t>
            </a:r>
            <a:r>
              <a:rPr lang="en-CA" baseline="30000" dirty="0"/>
              <a:t>th</a:t>
            </a:r>
            <a:r>
              <a:rPr lang="en-CA" baseline="0" dirty="0"/>
              <a:t> century the DOL factors used in Canada and US codes were based on experimental results collected at the US Forest Products Laboratory. Using there results, a curve (called Madison Curve) was developed in earlier standards to explain load duration effects on strength.</a:t>
            </a:r>
            <a:endParaRPr lang="en-CA" dirty="0"/>
          </a:p>
        </p:txBody>
      </p:sp>
      <p:sp>
        <p:nvSpPr>
          <p:cNvPr id="4" name="Slide Number Placeholder 3"/>
          <p:cNvSpPr>
            <a:spLocks noGrp="1"/>
          </p:cNvSpPr>
          <p:nvPr>
            <p:ph type="sldNum" sz="quarter" idx="10"/>
          </p:nvPr>
        </p:nvSpPr>
        <p:spPr/>
        <p:txBody>
          <a:bodyPr/>
          <a:lstStyle/>
          <a:p>
            <a:fld id="{1CE2590B-3D07-472B-B9BD-C760447193A6}" type="slidenum">
              <a:rPr lang="en-CA" smtClean="0"/>
              <a:t>104</a:t>
            </a:fld>
            <a:endParaRPr lang="en-CA"/>
          </a:p>
        </p:txBody>
      </p:sp>
      <p:sp>
        <p:nvSpPr>
          <p:cNvPr id="5" name="Footer Placeholder 4"/>
          <p:cNvSpPr>
            <a:spLocks noGrp="1"/>
          </p:cNvSpPr>
          <p:nvPr>
            <p:ph type="ftr" sz="quarter" idx="11"/>
          </p:nvPr>
        </p:nvSpPr>
        <p:spPr/>
        <p:txBody>
          <a:bodyPr/>
          <a:lstStyle/>
          <a:p>
            <a:r>
              <a:rPr lang="en-CA"/>
              <a:t>CVG4146</a:t>
            </a:r>
          </a:p>
        </p:txBody>
      </p:sp>
      <p:sp>
        <p:nvSpPr>
          <p:cNvPr id="6" name="Date Placeholder 5"/>
          <p:cNvSpPr>
            <a:spLocks noGrp="1"/>
          </p:cNvSpPr>
          <p:nvPr>
            <p:ph type="dt" idx="12"/>
          </p:nvPr>
        </p:nvSpPr>
        <p:spPr/>
        <p:txBody>
          <a:bodyPr/>
          <a:lstStyle/>
          <a:p>
            <a:r>
              <a:rPr lang="en-CA"/>
              <a:t>12/01/2012</a:t>
            </a:r>
          </a:p>
        </p:txBody>
      </p:sp>
    </p:spTree>
    <p:extLst>
      <p:ext uri="{BB962C8B-B14F-4D97-AF65-F5344CB8AC3E}">
        <p14:creationId xmlns:p14="http://schemas.microsoft.com/office/powerpoint/2010/main" val="26304941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Madison curve was developed based on the bending testing</a:t>
            </a:r>
            <a:r>
              <a:rPr lang="en-US" baseline="0" dirty="0" smtClean="0"/>
              <a:t> of lumber samples of various species and load ratio. Load ratio is defined as the applied stress over the short-term strength of the lumber. Each point on the graph indicates the time to failure of a piece of lumber at a specific strength ratio. The longest duration of loading was 7 years. The Madison curve formed the basis of the the duration of load factor in many countries.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105</a:t>
            </a:fld>
            <a:endParaRPr lang="en-CA"/>
          </a:p>
        </p:txBody>
      </p:sp>
    </p:spTree>
    <p:extLst>
      <p:ext uri="{BB962C8B-B14F-4D97-AF65-F5344CB8AC3E}">
        <p14:creationId xmlns:p14="http://schemas.microsoft.com/office/powerpoint/2010/main" val="40043691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figure here shows how the duration of load factor(K</a:t>
            </a:r>
            <a:r>
              <a:rPr lang="en-US" baseline="-25000" dirty="0" smtClean="0"/>
              <a:t>D</a:t>
            </a:r>
            <a:r>
              <a:rPr lang="en-US" baseline="0" dirty="0" smtClean="0"/>
              <a:t>) in design was derived by referencing the standard term of loading, as defined by the design standard. For example in CSA O86 the standard term is a duration of roughly 7 days, giving a short-term value of 1,15 and a long-term value of 0.65.</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106</a:t>
            </a:fld>
            <a:endParaRPr lang="en-CA"/>
          </a:p>
        </p:txBody>
      </p:sp>
    </p:spTree>
    <p:extLst>
      <p:ext uri="{BB962C8B-B14F-4D97-AF65-F5344CB8AC3E}">
        <p14:creationId xmlns:p14="http://schemas.microsoft.com/office/powerpoint/2010/main" val="7496789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design properties in design standards are usually determined by testing of the product or for composite products, by calculations based on use of mechanics model and component properties. Specified strengths are based on lower 5</a:t>
            </a:r>
            <a:r>
              <a:rPr lang="en-US" baseline="30000" dirty="0" smtClean="0"/>
              <a:t>th</a:t>
            </a:r>
            <a:r>
              <a:rPr lang="en-US" baseline="0" dirty="0" smtClean="0"/>
              <a:t> percentile value with a  75% confidence. Stiffness properties used in serviceability design calculations are based on mean value.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107</a:t>
            </a:fld>
            <a:endParaRPr lang="en-CA"/>
          </a:p>
        </p:txBody>
      </p:sp>
    </p:spTree>
    <p:extLst>
      <p:ext uri="{BB962C8B-B14F-4D97-AF65-F5344CB8AC3E}">
        <p14:creationId xmlns:p14="http://schemas.microsoft.com/office/powerpoint/2010/main" val="8121178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 is a natural material that</a:t>
            </a:r>
            <a:r>
              <a:rPr lang="en-US" baseline="0" dirty="0" smtClean="0"/>
              <a:t> exhibits a large variation in material properties. Generally to characterize the 5</a:t>
            </a:r>
            <a:r>
              <a:rPr lang="en-US" baseline="30000" dirty="0" smtClean="0"/>
              <a:t>th</a:t>
            </a:r>
            <a:r>
              <a:rPr lang="en-US" baseline="0" dirty="0" smtClean="0"/>
              <a:t> percentile property well a relatively large sample size is required for testing. The material property distribution can be represented by a statistical distribution. </a:t>
            </a:r>
            <a:r>
              <a:rPr lang="en-US" baseline="0" dirty="0" err="1" smtClean="0"/>
              <a:t>Weibull</a:t>
            </a:r>
            <a:r>
              <a:rPr lang="en-US" baseline="0" dirty="0" smtClean="0"/>
              <a:t> distribution is commonly used as it has been found to represent wood properties well. The 5</a:t>
            </a:r>
            <a:r>
              <a:rPr lang="en-US" baseline="30000" dirty="0" smtClean="0"/>
              <a:t>th</a:t>
            </a:r>
            <a:r>
              <a:rPr lang="en-US" baseline="0" dirty="0" smtClean="0"/>
              <a:t> percentile can then be determined from the equation defining the statistical distribution. The graph on the right illustrates the benefits of a low variability material in terms of design properties.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108</a:t>
            </a:fld>
            <a:endParaRPr lang="en-CA"/>
          </a:p>
        </p:txBody>
      </p:sp>
    </p:spTree>
    <p:extLst>
      <p:ext uri="{BB962C8B-B14F-4D97-AF65-F5344CB8AC3E}">
        <p14:creationId xmlns:p14="http://schemas.microsoft.com/office/powerpoint/2010/main" val="25936236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5</a:t>
            </a:r>
            <a:r>
              <a:rPr lang="en-US" baseline="30000" dirty="0" smtClean="0"/>
              <a:t>th</a:t>
            </a:r>
            <a:r>
              <a:rPr lang="en-US" dirty="0" smtClean="0"/>
              <a:t> percentile value at 75 percent confidence</a:t>
            </a:r>
            <a:r>
              <a:rPr lang="en-US" baseline="0" dirty="0" smtClean="0"/>
              <a:t> level</a:t>
            </a:r>
            <a:r>
              <a:rPr lang="en-US" dirty="0" smtClean="0"/>
              <a:t> (A</a:t>
            </a:r>
            <a:r>
              <a:rPr lang="en-US" baseline="-25000" dirty="0" smtClean="0"/>
              <a:t>5%</a:t>
            </a:r>
            <a:r>
              <a:rPr lang="en-US" baseline="0" dirty="0" smtClean="0"/>
              <a:t>)</a:t>
            </a:r>
            <a:r>
              <a:rPr lang="en-US" dirty="0" smtClean="0"/>
              <a:t>  is</a:t>
            </a:r>
            <a:r>
              <a:rPr lang="en-US" baseline="0" dirty="0" smtClean="0"/>
              <a:t> obtained the specified is calculated by applying factors to adjust for moisture condition and duration of load during the testing that deviate from the standard conditions specified in design standard. Other factors may be applied.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109</a:t>
            </a:fld>
            <a:endParaRPr lang="en-CA"/>
          </a:p>
        </p:txBody>
      </p:sp>
    </p:spTree>
    <p:extLst>
      <p:ext uri="{BB962C8B-B14F-4D97-AF65-F5344CB8AC3E}">
        <p14:creationId xmlns:p14="http://schemas.microsoft.com/office/powerpoint/2010/main" val="27960795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 major</a:t>
            </a:r>
            <a:r>
              <a:rPr lang="en-US" baseline="0" dirty="0" smtClean="0"/>
              <a:t> modification factors for timber design are listed here.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111</a:t>
            </a:fld>
            <a:endParaRPr lang="en-CA"/>
          </a:p>
        </p:txBody>
      </p:sp>
    </p:spTree>
    <p:extLst>
      <p:ext uri="{BB962C8B-B14F-4D97-AF65-F5344CB8AC3E}">
        <p14:creationId xmlns:p14="http://schemas.microsoft.com/office/powerpoint/2010/main" val="273293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93FB63-7391-C340-8A4A-9E0D5376AC03}" type="slidenum">
              <a:rPr lang="en-CA"/>
              <a:pPr>
                <a:defRPr/>
              </a:pPr>
              <a:t>11</a:t>
            </a:fld>
            <a:endParaRPr lang="en-CA"/>
          </a:p>
        </p:txBody>
      </p:sp>
      <p:sp>
        <p:nvSpPr>
          <p:cNvPr id="304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413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cs typeface="+mn-cs"/>
              </a:rPr>
              <a:t>Here is a list of basic</a:t>
            </a:r>
            <a:r>
              <a:rPr lang="en-US" baseline="0" dirty="0" smtClean="0">
                <a:cs typeface="+mn-cs"/>
              </a:rPr>
              <a:t> SG values for selected softwood species in North America. Note that </a:t>
            </a:r>
            <a:r>
              <a:rPr lang="en-US" sz="1200" kern="1200" baseline="0" dirty="0" smtClean="0">
                <a:solidFill>
                  <a:schemeClr val="tx1"/>
                </a:solidFill>
                <a:latin typeface="Arial" charset="0"/>
                <a:ea typeface="ＭＳ Ｐゴシック" charset="0"/>
                <a:cs typeface="ＭＳ Ｐゴシック" charset="0"/>
              </a:rPr>
              <a:t>some hardwoods e.g. basswood has SG lower than some softwoods.</a:t>
            </a:r>
            <a:endParaRPr lang="en-US" sz="1200" kern="1200" dirty="0" smtClean="0">
              <a:solidFill>
                <a:schemeClr val="tx1"/>
              </a:solidFill>
              <a:latin typeface="Arial" charset="0"/>
              <a:ea typeface="ＭＳ Ｐゴシック" charset="0"/>
              <a:cs typeface="ＭＳ Ｐゴシック" charset="0"/>
            </a:endParaRPr>
          </a:p>
          <a:p>
            <a:pPr eaLnBrk="1" hangingPunct="1">
              <a:defRPr/>
            </a:pPr>
            <a:endParaRPr lang="en-US" dirty="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the later half 20</a:t>
            </a:r>
            <a:r>
              <a:rPr lang="en-CA" baseline="30000" dirty="0" smtClean="0"/>
              <a:t>th</a:t>
            </a:r>
            <a:r>
              <a:rPr lang="en-CA" baseline="0" dirty="0" smtClean="0"/>
              <a:t> century the DOL factors used in Canada and US codes were based on experimental results collected at the US Forest Products Laboratory. Using there results, a curve (called Madison Curve) was developed in earlier standards to explain load duration effects on strength.</a:t>
            </a:r>
            <a:endParaRPr lang="en-CA" dirty="0"/>
          </a:p>
        </p:txBody>
      </p:sp>
      <p:sp>
        <p:nvSpPr>
          <p:cNvPr id="4" name="Slide Number Placeholder 3"/>
          <p:cNvSpPr>
            <a:spLocks noGrp="1"/>
          </p:cNvSpPr>
          <p:nvPr>
            <p:ph type="sldNum" sz="quarter" idx="10"/>
          </p:nvPr>
        </p:nvSpPr>
        <p:spPr/>
        <p:txBody>
          <a:bodyPr/>
          <a:lstStyle/>
          <a:p>
            <a:fld id="{1CE2590B-3D07-472B-B9BD-C760447193A6}" type="slidenum">
              <a:rPr lang="en-CA" smtClean="0"/>
              <a:t>112</a:t>
            </a:fld>
            <a:endParaRPr lang="en-CA"/>
          </a:p>
        </p:txBody>
      </p:sp>
      <p:sp>
        <p:nvSpPr>
          <p:cNvPr id="5" name="Footer Placeholder 4"/>
          <p:cNvSpPr>
            <a:spLocks noGrp="1"/>
          </p:cNvSpPr>
          <p:nvPr>
            <p:ph type="ftr" sz="quarter" idx="11"/>
          </p:nvPr>
        </p:nvSpPr>
        <p:spPr/>
        <p:txBody>
          <a:bodyPr/>
          <a:lstStyle/>
          <a:p>
            <a:r>
              <a:rPr lang="en-CA" smtClean="0"/>
              <a:t>CVG4146</a:t>
            </a:r>
            <a:endParaRPr lang="en-CA"/>
          </a:p>
        </p:txBody>
      </p:sp>
      <p:sp>
        <p:nvSpPr>
          <p:cNvPr id="6" name="Date Placeholder 5"/>
          <p:cNvSpPr>
            <a:spLocks noGrp="1"/>
          </p:cNvSpPr>
          <p:nvPr>
            <p:ph type="dt" idx="12"/>
          </p:nvPr>
        </p:nvSpPr>
        <p:spPr/>
        <p:txBody>
          <a:bodyPr/>
          <a:lstStyle/>
          <a:p>
            <a:r>
              <a:rPr lang="en-CA" smtClean="0"/>
              <a:t>12/01/2012</a:t>
            </a:r>
            <a:endParaRPr lang="en-CA"/>
          </a:p>
        </p:txBody>
      </p:sp>
    </p:spTree>
    <p:extLst>
      <p:ext uri="{BB962C8B-B14F-4D97-AF65-F5344CB8AC3E}">
        <p14:creationId xmlns:p14="http://schemas.microsoft.com/office/powerpoint/2010/main" val="26304941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table in O86 that explains the basis of each duration term.</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114</a:t>
            </a:fld>
            <a:endParaRPr lang="en-CA"/>
          </a:p>
        </p:txBody>
      </p:sp>
    </p:spTree>
    <p:extLst>
      <p:ext uri="{BB962C8B-B14F-4D97-AF65-F5344CB8AC3E}">
        <p14:creationId xmlns:p14="http://schemas.microsoft.com/office/powerpoint/2010/main" val="12431937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most designs, loads</a:t>
            </a:r>
            <a:r>
              <a:rPr lang="en-US" baseline="0" dirty="0" smtClean="0"/>
              <a:t> with different duration are combined. O86 allows for interpolation between long term and short term duration depending on the ratio of dead over live load ratio, using the equation shown in the figure here.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115</a:t>
            </a:fld>
            <a:endParaRPr lang="en-CA"/>
          </a:p>
        </p:txBody>
      </p:sp>
    </p:spTree>
    <p:extLst>
      <p:ext uri="{BB962C8B-B14F-4D97-AF65-F5344CB8AC3E}">
        <p14:creationId xmlns:p14="http://schemas.microsoft.com/office/powerpoint/2010/main" val="17960647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equation in previous slide was implemented in O86 to allow for reduction in K</a:t>
            </a:r>
            <a:r>
              <a:rPr lang="en-US" baseline="-25000" dirty="0" smtClean="0"/>
              <a:t>D</a:t>
            </a:r>
            <a:r>
              <a:rPr lang="en-US" baseline="0" dirty="0" smtClean="0"/>
              <a:t> where the long-term load is greater than the standard term load (4.3..2.3)</a:t>
            </a:r>
          </a:p>
          <a:p>
            <a:endParaRPr lang="en-US" baseline="0" dirty="0" smtClean="0"/>
          </a:p>
          <a:p>
            <a:r>
              <a:rPr lang="en-US" baseline="0" dirty="0" smtClean="0"/>
              <a:t>Also 4.3.2.4 states for combination of load durations, use K</a:t>
            </a:r>
            <a:r>
              <a:rPr lang="en-US" baseline="-25000" dirty="0" smtClean="0"/>
              <a:t>D</a:t>
            </a:r>
            <a:r>
              <a:rPr lang="en-US" baseline="0" dirty="0" smtClean="0"/>
              <a:t> for the most dominant load. As an example for the load combination here, use K</a:t>
            </a:r>
            <a:r>
              <a:rPr lang="en-US" baseline="-25000" dirty="0" smtClean="0"/>
              <a:t>D</a:t>
            </a:r>
            <a:r>
              <a:rPr lang="en-US" baseline="0" dirty="0" smtClean="0"/>
              <a:t>=1.15 because wind is </a:t>
            </a:r>
            <a:r>
              <a:rPr lang="en-US" baseline="0" smtClean="0"/>
              <a:t>most dominant.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116</a:t>
            </a:fld>
            <a:endParaRPr lang="en-CA"/>
          </a:p>
        </p:txBody>
      </p:sp>
    </p:spTree>
    <p:extLst>
      <p:ext uri="{BB962C8B-B14F-4D97-AF65-F5344CB8AC3E}">
        <p14:creationId xmlns:p14="http://schemas.microsoft.com/office/powerpoint/2010/main" val="37318281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 factor accounts for the ability of a structure to share applied</a:t>
            </a:r>
            <a:r>
              <a:rPr lang="en-US" baseline="0" dirty="0" smtClean="0"/>
              <a:t> load. A load-sharing system will have a lower safety risk because when a member fails the applied load can be re-distributed to other structural members, without collapse. Typically a value of greater than one is applied to a system that has main structural members closely spaced (not more than 610mm or 2ft). A greater increase is allowed if there are better mechanism such as fastened sheathing to transfer the load between framing members.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117</a:t>
            </a:fld>
            <a:endParaRPr lang="en-CA"/>
          </a:p>
        </p:txBody>
      </p:sp>
    </p:spTree>
    <p:extLst>
      <p:ext uri="{BB962C8B-B14F-4D97-AF65-F5344CB8AC3E}">
        <p14:creationId xmlns:p14="http://schemas.microsoft.com/office/powerpoint/2010/main" val="33986917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condition</a:t>
            </a:r>
            <a:r>
              <a:rPr lang="en-US" baseline="0" dirty="0" smtClean="0"/>
              <a:t> for using K</a:t>
            </a:r>
            <a:r>
              <a:rPr lang="en-US" baseline="-25000" dirty="0" smtClean="0"/>
              <a:t>H</a:t>
            </a:r>
            <a:r>
              <a:rPr lang="en-US" baseline="0" dirty="0" smtClean="0"/>
              <a:t>=1.1, Case 1</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118</a:t>
            </a:fld>
            <a:endParaRPr lang="en-CA"/>
          </a:p>
        </p:txBody>
      </p:sp>
    </p:spTree>
    <p:extLst>
      <p:ext uri="{BB962C8B-B14F-4D97-AF65-F5344CB8AC3E}">
        <p14:creationId xmlns:p14="http://schemas.microsoft.com/office/powerpoint/2010/main" val="26193087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conditions for K</a:t>
            </a:r>
            <a:r>
              <a:rPr lang="en-US" baseline="-25000" dirty="0" smtClean="0"/>
              <a:t>H</a:t>
            </a:r>
            <a:r>
              <a:rPr lang="en-US" baseline="0" dirty="0" smtClean="0"/>
              <a:t>=1.4. Essentially such a system occurs usually in light wood frame structures with specific fastening and sheathing panel requirements. This is case 2.</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119</a:t>
            </a:fld>
            <a:endParaRPr lang="en-CA"/>
          </a:p>
        </p:txBody>
      </p:sp>
    </p:spTree>
    <p:extLst>
      <p:ext uri="{BB962C8B-B14F-4D97-AF65-F5344CB8AC3E}">
        <p14:creationId xmlns:p14="http://schemas.microsoft.com/office/powerpoint/2010/main" val="11094841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5.4.4 provide K</a:t>
            </a:r>
            <a:r>
              <a:rPr lang="en-US" baseline="-25000" dirty="0" smtClean="0"/>
              <a:t>H</a:t>
            </a:r>
            <a:r>
              <a:rPr lang="en-US" baseline="0" dirty="0" smtClean="0"/>
              <a:t> value for Case 1 and 2 for different properties and products,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120</a:t>
            </a:fld>
            <a:endParaRPr lang="en-CA"/>
          </a:p>
        </p:txBody>
      </p:sp>
    </p:spTree>
    <p:extLst>
      <p:ext uri="{BB962C8B-B14F-4D97-AF65-F5344CB8AC3E}">
        <p14:creationId xmlns:p14="http://schemas.microsoft.com/office/powerpoint/2010/main" val="31347642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O86 there are 2 moisture service conditions, dry or wet. Dry is defined as condition making MC in lumber of an average of 15%. Wet condition is defined as MC in lumber of consistnetly19% or higher.</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121</a:t>
            </a:fld>
            <a:endParaRPr lang="en-CA"/>
          </a:p>
        </p:txBody>
      </p:sp>
    </p:spTree>
    <p:extLst>
      <p:ext uri="{BB962C8B-B14F-4D97-AF65-F5344CB8AC3E}">
        <p14:creationId xmlns:p14="http://schemas.microsoft.com/office/powerpoint/2010/main" val="22743028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Designers would judge if the service condition would lead</a:t>
            </a:r>
            <a:r>
              <a:rPr lang="en-US" baseline="0" dirty="0" smtClean="0"/>
              <a:t> to MC higher than 19%, for example in a swimming pool. Note for dry condition, occasional wetting above 15% is permitted.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122</a:t>
            </a:fld>
            <a:endParaRPr lang="en-CA"/>
          </a:p>
        </p:txBody>
      </p:sp>
    </p:spTree>
    <p:extLst>
      <p:ext uri="{BB962C8B-B14F-4D97-AF65-F5344CB8AC3E}">
        <p14:creationId xmlns:p14="http://schemas.microsoft.com/office/powerpoint/2010/main" val="255903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C1B6FD-E92C-DF4D-8B27-93FF3D9CF10D}" type="slidenum">
              <a:rPr lang="en-CA"/>
              <a:pPr>
                <a:defRPr/>
              </a:pPr>
              <a:t>12</a:t>
            </a:fld>
            <a:endParaRPr lang="en-CA"/>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6547" name="Rectangle 3"/>
          <p:cNvSpPr>
            <a:spLocks noGrp="1" noChangeArrowheads="1"/>
          </p:cNvSpPr>
          <p:nvPr>
            <p:ph type="body" idx="1"/>
          </p:nvPr>
        </p:nvSpPr>
        <p:spPr/>
        <p:txBody>
          <a:bodyPr/>
          <a:lstStyle/>
          <a:p>
            <a:pPr eaLnBrk="1" hangingPunct="1">
              <a:defRPr/>
            </a:pPr>
            <a:r>
              <a:rPr lang="en-US" dirty="0" smtClean="0">
                <a:cs typeface="+mn-cs"/>
              </a:rPr>
              <a:t>Standardized</a:t>
            </a:r>
            <a:r>
              <a:rPr lang="en-US" baseline="0" dirty="0" smtClean="0">
                <a:cs typeface="+mn-cs"/>
              </a:rPr>
              <a:t> methods of measuring SG is given in ASTM D2395. The volume of a wood block can be measured using the buoyancy-in-water principles, which state that the buoyancy force in g or kg </a:t>
            </a:r>
            <a:r>
              <a:rPr lang="en-US" baseline="0" dirty="0" err="1" smtClean="0">
                <a:cs typeface="+mn-cs"/>
              </a:rPr>
              <a:t>iis</a:t>
            </a:r>
            <a:r>
              <a:rPr lang="en-US" baseline="0" dirty="0" smtClean="0">
                <a:cs typeface="+mn-cs"/>
              </a:rPr>
              <a:t> equivalent to the mass of the volume of water displaced by the wood block.</a:t>
            </a:r>
            <a:endParaRPr lang="en-US" dirty="0">
              <a:cs typeface="+mn-c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5.4.2 provide values</a:t>
            </a:r>
            <a:r>
              <a:rPr lang="en-US" baseline="0" dirty="0" smtClean="0"/>
              <a:t> for service conditions for different properties for lumber products. Different tables for provide for different products and for connections. Note that larger products are less affected by moisture condition since it will take longer time for large member to reach EMC than smaller member.</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123</a:t>
            </a:fld>
            <a:endParaRPr lang="en-CA"/>
          </a:p>
        </p:txBody>
      </p:sp>
    </p:spTree>
    <p:extLst>
      <p:ext uri="{BB962C8B-B14F-4D97-AF65-F5344CB8AC3E}">
        <p14:creationId xmlns:p14="http://schemas.microsoft.com/office/powerpoint/2010/main" val="38852640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a:t>
            </a:r>
            <a:r>
              <a:rPr lang="en-US" baseline="0" dirty="0" smtClean="0"/>
              <a:t> been found that strengths of wood products decrease with member size or volume. This is know as the size or volume effect. This is because larger member has a higher probability of containing a strength governing defect, such as knot.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124</a:t>
            </a:fld>
            <a:endParaRPr lang="en-CA"/>
          </a:p>
        </p:txBody>
      </p:sp>
    </p:spTree>
    <p:extLst>
      <p:ext uri="{BB962C8B-B14F-4D97-AF65-F5344CB8AC3E}">
        <p14:creationId xmlns:p14="http://schemas.microsoft.com/office/powerpoint/2010/main" val="3436099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figure shows the decrease</a:t>
            </a:r>
            <a:r>
              <a:rPr lang="en-CA" baseline="0" dirty="0" smtClean="0"/>
              <a:t> in bending strength for dimension lumber with lumber depth. </a:t>
            </a:r>
            <a:r>
              <a:rPr lang="en-CA" dirty="0" smtClean="0"/>
              <a:t>Full </a:t>
            </a:r>
            <a:r>
              <a:rPr lang="en-CA" dirty="0" smtClean="0"/>
              <a:t>size evaluation of 38 mm dimension lumber conducted at a constant length-to-depth ratio typically show that deeper members have lower strengths. For constant depth members, strength tends to decrease</a:t>
            </a:r>
            <a:r>
              <a:rPr lang="en-CA" baseline="0" dirty="0" smtClean="0"/>
              <a:t> as member test length increases. The dependence of apparent strength on the member size and loading condition and the type of test specimen is called size effect phenomenon.</a:t>
            </a:r>
          </a:p>
          <a:p>
            <a:endParaRPr lang="en-CA" baseline="0" dirty="0" smtClean="0"/>
          </a:p>
          <a:p>
            <a:r>
              <a:rPr lang="en-CA" baseline="0" dirty="0" smtClean="0"/>
              <a:t>Size effects are less pronounced for ductile failures than for brittle failures.</a:t>
            </a:r>
            <a:endParaRPr lang="en-CA" dirty="0"/>
          </a:p>
        </p:txBody>
      </p:sp>
      <p:sp>
        <p:nvSpPr>
          <p:cNvPr id="4" name="Slide Number Placeholder 3"/>
          <p:cNvSpPr>
            <a:spLocks noGrp="1"/>
          </p:cNvSpPr>
          <p:nvPr>
            <p:ph type="sldNum" sz="quarter" idx="10"/>
          </p:nvPr>
        </p:nvSpPr>
        <p:spPr/>
        <p:txBody>
          <a:bodyPr/>
          <a:lstStyle/>
          <a:p>
            <a:fld id="{1CE2590B-3D07-472B-B9BD-C760447193A6}" type="slidenum">
              <a:rPr lang="en-CA" smtClean="0"/>
              <a:t>125</a:t>
            </a:fld>
            <a:endParaRPr lang="en-CA"/>
          </a:p>
        </p:txBody>
      </p:sp>
      <p:sp>
        <p:nvSpPr>
          <p:cNvPr id="5" name="Footer Placeholder 4"/>
          <p:cNvSpPr>
            <a:spLocks noGrp="1"/>
          </p:cNvSpPr>
          <p:nvPr>
            <p:ph type="ftr" sz="quarter" idx="11"/>
          </p:nvPr>
        </p:nvSpPr>
        <p:spPr/>
        <p:txBody>
          <a:bodyPr/>
          <a:lstStyle/>
          <a:p>
            <a:r>
              <a:rPr lang="en-CA" smtClean="0"/>
              <a:t>CVG4146</a:t>
            </a:r>
            <a:endParaRPr lang="en-CA"/>
          </a:p>
        </p:txBody>
      </p:sp>
      <p:sp>
        <p:nvSpPr>
          <p:cNvPr id="6" name="Date Placeholder 5"/>
          <p:cNvSpPr>
            <a:spLocks noGrp="1"/>
          </p:cNvSpPr>
          <p:nvPr>
            <p:ph type="dt" idx="12"/>
          </p:nvPr>
        </p:nvSpPr>
        <p:spPr/>
        <p:txBody>
          <a:bodyPr/>
          <a:lstStyle/>
          <a:p>
            <a:r>
              <a:rPr lang="en-CA" smtClean="0"/>
              <a:t>12/01/2012</a:t>
            </a:r>
            <a:endParaRPr lang="en-CA"/>
          </a:p>
        </p:txBody>
      </p:sp>
    </p:spTree>
    <p:extLst>
      <p:ext uri="{BB962C8B-B14F-4D97-AF65-F5344CB8AC3E}">
        <p14:creationId xmlns:p14="http://schemas.microsoft.com/office/powerpoint/2010/main" val="10532706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Table 5.4.5 lists</a:t>
            </a:r>
            <a:r>
              <a:rPr lang="en-CA" baseline="0" dirty="0" smtClean="0"/>
              <a:t> the values for size factor for lumber for different properties. The range is from 0.8 to 1.7.</a:t>
            </a:r>
            <a:endParaRPr lang="en-CA" dirty="0"/>
          </a:p>
        </p:txBody>
      </p:sp>
      <p:sp>
        <p:nvSpPr>
          <p:cNvPr id="4" name="Footer Placeholder 3"/>
          <p:cNvSpPr>
            <a:spLocks noGrp="1"/>
          </p:cNvSpPr>
          <p:nvPr>
            <p:ph type="ftr" sz="quarter" idx="10"/>
          </p:nvPr>
        </p:nvSpPr>
        <p:spPr/>
        <p:txBody>
          <a:bodyPr/>
          <a:lstStyle/>
          <a:p>
            <a:r>
              <a:rPr lang="en-CA" smtClean="0"/>
              <a:t>CVG4146</a:t>
            </a:r>
            <a:endParaRPr lang="en-CA"/>
          </a:p>
        </p:txBody>
      </p:sp>
      <p:sp>
        <p:nvSpPr>
          <p:cNvPr id="5" name="Slide Number Placeholder 4"/>
          <p:cNvSpPr>
            <a:spLocks noGrp="1"/>
          </p:cNvSpPr>
          <p:nvPr>
            <p:ph type="sldNum" sz="quarter" idx="11"/>
          </p:nvPr>
        </p:nvSpPr>
        <p:spPr/>
        <p:txBody>
          <a:bodyPr/>
          <a:lstStyle/>
          <a:p>
            <a:fld id="{1CE2590B-3D07-472B-B9BD-C760447193A6}" type="slidenum">
              <a:rPr lang="en-CA" smtClean="0"/>
              <a:t>126</a:t>
            </a:fld>
            <a:endParaRPr lang="en-CA"/>
          </a:p>
        </p:txBody>
      </p:sp>
      <p:sp>
        <p:nvSpPr>
          <p:cNvPr id="6" name="Date Placeholder 5"/>
          <p:cNvSpPr>
            <a:spLocks noGrp="1"/>
          </p:cNvSpPr>
          <p:nvPr>
            <p:ph type="dt" idx="12"/>
          </p:nvPr>
        </p:nvSpPr>
        <p:spPr/>
        <p:txBody>
          <a:bodyPr/>
          <a:lstStyle/>
          <a:p>
            <a:r>
              <a:rPr lang="en-CA" smtClean="0"/>
              <a:t>12/01/2012</a:t>
            </a:r>
            <a:endParaRPr lang="en-CA"/>
          </a:p>
        </p:txBody>
      </p:sp>
    </p:spTree>
    <p:extLst>
      <p:ext uri="{BB962C8B-B14F-4D97-AF65-F5344CB8AC3E}">
        <p14:creationId xmlns:p14="http://schemas.microsoft.com/office/powerpoint/2010/main" val="3611330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Chemical</a:t>
            </a:r>
            <a:r>
              <a:rPr lang="en-US" baseline="0" dirty="0" smtClean="0"/>
              <a:t> treatment is sometimes applied to wood products to improve decay resistance and reduce flammability. The chemical itself generally does not affect strength of wood, but the treatment process may. For instance if the wood is incised to facilitate penetration of chemical into wood. Incision is achieved by a sharp pin that is pushed into wood to fracture wood surface as shown in the picture.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127</a:t>
            </a:fld>
            <a:endParaRPr lang="en-CA"/>
          </a:p>
        </p:txBody>
      </p:sp>
    </p:spTree>
    <p:extLst>
      <p:ext uri="{BB962C8B-B14F-4D97-AF65-F5344CB8AC3E}">
        <p14:creationId xmlns:p14="http://schemas.microsoft.com/office/powerpoint/2010/main" val="33748405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fire retardant</a:t>
            </a:r>
            <a:r>
              <a:rPr lang="en-US" baseline="0" dirty="0" smtClean="0"/>
              <a:t> treatment. The treatment chemical may cause wood to absorb more moisture thereby indirectly reducing the mechanical properties of wood.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128</a:t>
            </a:fld>
            <a:endParaRPr lang="en-CA"/>
          </a:p>
        </p:txBody>
      </p:sp>
    </p:spTree>
    <p:extLst>
      <p:ext uri="{BB962C8B-B14F-4D97-AF65-F5344CB8AC3E}">
        <p14:creationId xmlns:p14="http://schemas.microsoft.com/office/powerpoint/2010/main" val="11658949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5.4.3 provides</a:t>
            </a:r>
            <a:r>
              <a:rPr lang="en-US" baseline="0" dirty="0" smtClean="0"/>
              <a:t> values for treatment factor for wood. Note that incising only affects strength properties and modulus of small dimension lumber members, and the effect is greater for dry wood than </a:t>
            </a:r>
            <a:r>
              <a:rPr lang="en-US" baseline="0" smtClean="0"/>
              <a:t>wet wood.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129</a:t>
            </a:fld>
            <a:endParaRPr lang="en-CA"/>
          </a:p>
        </p:txBody>
      </p:sp>
    </p:spTree>
    <p:extLst>
      <p:ext uri="{BB962C8B-B14F-4D97-AF65-F5344CB8AC3E}">
        <p14:creationId xmlns:p14="http://schemas.microsoft.com/office/powerpoint/2010/main" val="253731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1EBF45-955E-514D-A58E-5F7AC0E1ADEC}" type="slidenum">
              <a:rPr lang="en-CA"/>
              <a:pPr>
                <a:defRPr/>
              </a:pPr>
              <a:t>13</a:t>
            </a:fld>
            <a:endParaRPr lang="en-CA"/>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pPr eaLnBrk="1" hangingPunct="1">
              <a:defRPr/>
            </a:pPr>
            <a:r>
              <a:rPr lang="en-US" dirty="0" smtClean="0">
                <a:cs typeface="+mn-cs"/>
              </a:rPr>
              <a:t>ASTM allows for direct measurement of dimensions</a:t>
            </a:r>
            <a:r>
              <a:rPr lang="en-US" baseline="0" dirty="0" smtClean="0">
                <a:cs typeface="+mn-cs"/>
              </a:rPr>
              <a:t> of a wood block using caliper or rules. This direct method works for wood block of regular shape. The so-called immersion method is used when the wood block does not have a regular shape e.g. wood chips. It is a considered a more accurate method than direct measurement, if the moisture uptake into the wood block can be avoid. This can be achieved sometimes by coating the wood block with wax. Two possible procedures for the immersion method. First one is to use a graduated cylinder, where the volume can be read off directly. The second procedure is by measuring the buoyancy force. A possible test setup is shown in the left figure, When a piece of wood is push into a bath of water resting on a balance, the balance reading will change. The change in balance reading is equal to the buoyancy force as defined in the previous slide i.e. mass of the same volume of water displaced by the wood block. Since density of water is 1 g/cc, if the force is X g, then the volume is X cc.</a:t>
            </a:r>
          </a:p>
          <a:p>
            <a:pPr eaLnBrk="1" hangingPunct="1">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E1FD1-D6F6-0646-BB50-7DFC7A7D1DF0}" type="slidenum">
              <a:rPr lang="en-CA"/>
              <a:pPr>
                <a:defRPr/>
              </a:pPr>
              <a:t>14</a:t>
            </a:fld>
            <a:endParaRPr lang="en-CA"/>
          </a:p>
        </p:txBody>
      </p:sp>
      <p:sp>
        <p:nvSpPr>
          <p:cNvPr id="242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691" name="Rectangle 3"/>
          <p:cNvSpPr>
            <a:spLocks noGrp="1" noChangeArrowheads="1"/>
          </p:cNvSpPr>
          <p:nvPr>
            <p:ph type="body" idx="1"/>
          </p:nvPr>
        </p:nvSpPr>
        <p:spPr/>
        <p:txBody>
          <a:bodyPr/>
          <a:lstStyle/>
          <a:p>
            <a:pPr eaLnBrk="1" hangingPunct="1">
              <a:lnSpc>
                <a:spcPct val="90000"/>
              </a:lnSpc>
              <a:defRPr/>
            </a:pPr>
            <a:r>
              <a:rPr lang="en-CA" sz="900" dirty="0">
                <a:cs typeface="+mn-cs"/>
              </a:rPr>
              <a:t>Knowledge of wood specific gravity can help you visualize the nature of a particular wood. What specific gravity reveals about the void volume of wood is especially useful. </a:t>
            </a:r>
          </a:p>
          <a:p>
            <a:pPr eaLnBrk="1" hangingPunct="1">
              <a:lnSpc>
                <a:spcPct val="90000"/>
              </a:lnSpc>
              <a:defRPr/>
            </a:pPr>
            <a:r>
              <a:rPr lang="en-CA" sz="900" dirty="0">
                <a:cs typeface="+mn-cs"/>
              </a:rPr>
              <a:t>Some woods, such as balsa wood, are known as extremely light-weight woods. Other woods have a reputation of being hard, heavy, and very strong; among these woods are ebony and lignum-vitae. While the very light weight and very heavy woods are obviously quite different, they are also remarkably the same, especially with respect to specific gravity. </a:t>
            </a:r>
          </a:p>
          <a:p>
            <a:pPr eaLnBrk="1" hangingPunct="1">
              <a:lnSpc>
                <a:spcPct val="90000"/>
              </a:lnSpc>
              <a:defRPr/>
            </a:pPr>
            <a:r>
              <a:rPr lang="en-CA" sz="900" dirty="0">
                <a:cs typeface="+mn-cs"/>
              </a:rPr>
              <a:t>When a microscopic piece of a wood cell wall is isolated such that all void spaces - lumens, pit openings, pit cavities - are avoided, and the specific gravity of that solid, void-free cell wall material is measured, the specific gravity is just under 1.5. This is the case whether the cell wall material originates in balsa, aspen, cedar, pine, redwood, oak, hickory, ebony, or any other wood species. Thus, the nature of individual woods is almost totally determined by the configuration of areas within wood that are not occupied by wood substance. </a:t>
            </a:r>
          </a:p>
          <a:p>
            <a:pPr eaLnBrk="1" hangingPunct="1">
              <a:lnSpc>
                <a:spcPct val="90000"/>
              </a:lnSpc>
              <a:defRPr/>
            </a:pPr>
            <a:r>
              <a:rPr lang="en-CA" sz="900" dirty="0">
                <a:cs typeface="+mn-cs"/>
              </a:rPr>
              <a:t>The consistent specific gravity of solid wood substance from one wood to another provides a convenient way of visualizing various woods. </a:t>
            </a:r>
            <a:r>
              <a:rPr lang="en-CA" sz="900" dirty="0" smtClean="0">
                <a:cs typeface="+mn-cs"/>
              </a:rPr>
              <a:t>Since </a:t>
            </a:r>
            <a:r>
              <a:rPr lang="en-CA" sz="900" dirty="0">
                <a:cs typeface="+mn-cs"/>
              </a:rPr>
              <a:t>the void-free wood substance has a specific gravity of just under 1.5, this is the absolute maximum specific gravity of any wood. And, since there are no woods that lack cell lumens and pits, the highest specific gravity is less than the 1.5 maximum. With a specific gravity of up to 1.0, Cocobolo wood from South America, is one of the more dense woods in the world. A magnified cross section and tangential section shows how little of the volume of this wood is comprised of cell lumens. </a:t>
            </a:r>
          </a:p>
          <a:p>
            <a:pPr eaLnBrk="1" hangingPunct="1">
              <a:lnSpc>
                <a:spcPct val="90000"/>
              </a:lnSpc>
              <a:defRPr/>
            </a:pPr>
            <a:endParaRPr lang="en-US" sz="900" dirty="0">
              <a:cs typeface="+mn-cs"/>
            </a:endParaRPr>
          </a:p>
          <a:p>
            <a:pPr eaLnBrk="1" hangingPunct="1">
              <a:lnSpc>
                <a:spcPct val="90000"/>
              </a:lnSpc>
              <a:defRPr/>
            </a:pPr>
            <a:r>
              <a:rPr lang="en-CA" sz="900" dirty="0">
                <a:cs typeface="+mn-cs"/>
              </a:rPr>
              <a:t>In contrast to cocobolo, consider </a:t>
            </a:r>
            <a:r>
              <a:rPr lang="en-CA" sz="900" dirty="0" err="1">
                <a:cs typeface="+mn-cs"/>
              </a:rPr>
              <a:t>kapur</a:t>
            </a:r>
            <a:r>
              <a:rPr lang="en-CA" sz="900" dirty="0">
                <a:cs typeface="+mn-cs"/>
              </a:rPr>
              <a:t>, a wood of southwest Asia. With a specific gravity of about 0.60 more of the volume of this wood is contained in void spaces between wood substance. This can be readily seen by looking at a magnified cross section. </a:t>
            </a:r>
          </a:p>
          <a:p>
            <a:pPr eaLnBrk="1" hangingPunct="1">
              <a:lnSpc>
                <a:spcPct val="90000"/>
              </a:lnSpc>
              <a:defRPr/>
            </a:pPr>
            <a:endParaRPr lang="en-US" sz="900" dirty="0">
              <a:cs typeface="+mn-cs"/>
            </a:endParaRPr>
          </a:p>
          <a:p>
            <a:pPr eaLnBrk="1" hangingPunct="1">
              <a:lnSpc>
                <a:spcPct val="90000"/>
              </a:lnSpc>
              <a:defRPr/>
            </a:pPr>
            <a:r>
              <a:rPr lang="en-CA" sz="900" dirty="0">
                <a:cs typeface="+mn-cs"/>
              </a:rPr>
              <a:t>But just how much of </a:t>
            </a:r>
            <a:r>
              <a:rPr lang="en-CA" sz="900" dirty="0" err="1">
                <a:cs typeface="+mn-cs"/>
              </a:rPr>
              <a:t>kapur</a:t>
            </a:r>
            <a:r>
              <a:rPr lang="en-CA" sz="900" dirty="0">
                <a:cs typeface="+mn-cs"/>
              </a:rPr>
              <a:t> is airspace rather than wood? For that matter, what about woods that are commonly used such as ponderosa pine, Douglas-fir, oak, and hickory? </a:t>
            </a:r>
          </a:p>
          <a:p>
            <a:pPr eaLnBrk="1" hangingPunct="1">
              <a:lnSpc>
                <a:spcPct val="90000"/>
              </a:lnSpc>
              <a:defRPr/>
            </a:pPr>
            <a:r>
              <a:rPr lang="en-CA" sz="900" dirty="0">
                <a:cs typeface="+mn-cs"/>
              </a:rPr>
              <a:t>As already noted, if a wood were to have a dry specific gravity of 1.5 it would consist entirely of wood substance, and would have no air spaces within it. On the other hand, a wood with a dry specific gravity of 0.75 would contain 50% airspace. To put this in context, 0.75 is the specific gravity of pignut hickory, the highest specific gravity of all commonly used woods in the United States. This wood, which is viewed as being incredibly hard and dense, is half airspace or void volume.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B108D6-072F-AA47-BE99-B732265DC0DF}" type="slidenum">
              <a:rPr lang="en-CA"/>
              <a:pPr>
                <a:defRPr/>
              </a:pPr>
              <a:t>15</a:t>
            </a:fld>
            <a:endParaRPr lang="en-CA"/>
          </a:p>
        </p:txBody>
      </p:sp>
      <p:sp>
        <p:nvSpPr>
          <p:cNvPr id="24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6787" name="Rectangle 3"/>
          <p:cNvSpPr>
            <a:spLocks noGrp="1" noChangeArrowheads="1"/>
          </p:cNvSpPr>
          <p:nvPr>
            <p:ph type="body" idx="1"/>
          </p:nvPr>
        </p:nvSpPr>
        <p:spPr/>
        <p:txBody>
          <a:bodyPr/>
          <a:lstStyle/>
          <a:p>
            <a:pPr eaLnBrk="1" hangingPunct="1">
              <a:defRPr/>
            </a:pPr>
            <a:r>
              <a:rPr lang="en-US" dirty="0" smtClean="0">
                <a:cs typeface="+mn-cs"/>
              </a:rPr>
              <a:t>Since</a:t>
            </a:r>
            <a:r>
              <a:rPr lang="en-US" baseline="0" dirty="0" smtClean="0">
                <a:cs typeface="+mn-cs"/>
              </a:rPr>
              <a:t> the literature values provided can be of different basis. To facilitate comparison, it is often necessary to convert one SG value to another. Working from basic principles, this equation can be used to convert green SG to SG at a specific MC X, if </a:t>
            </a:r>
            <a:r>
              <a:rPr lang="en-US" baseline="0" smtClean="0">
                <a:cs typeface="+mn-cs"/>
              </a:rPr>
              <a:t>the volumetric shrinkage </a:t>
            </a:r>
            <a:r>
              <a:rPr lang="en-US" baseline="0" dirty="0" smtClean="0">
                <a:cs typeface="+mn-cs"/>
              </a:rPr>
              <a:t>from green to X % MC is known (</a:t>
            </a:r>
            <a:r>
              <a:rPr lang="en-US" baseline="0" dirty="0" err="1" smtClean="0">
                <a:cs typeface="+mn-cs"/>
              </a:rPr>
              <a:t>S</a:t>
            </a:r>
            <a:r>
              <a:rPr lang="en-US" baseline="-25000" dirty="0" err="1" smtClean="0">
                <a:cs typeface="+mn-cs"/>
              </a:rPr>
              <a:t>v</a:t>
            </a:r>
            <a:r>
              <a:rPr lang="en-US" baseline="0" dirty="0" smtClean="0">
                <a:cs typeface="+mn-cs"/>
              </a:rPr>
              <a:t>).</a:t>
            </a:r>
            <a:endParaRPr lang="en-US" baseline="-25000" dirty="0" smtClean="0">
              <a:cs typeface="+mn-cs"/>
            </a:endParaRPr>
          </a:p>
          <a:p>
            <a:pPr eaLnBrk="1" hangingPunct="1">
              <a:defRPr/>
            </a:pPr>
            <a:endParaRPr lang="en-US" dirty="0" smtClean="0">
              <a:cs typeface="+mn-cs"/>
            </a:endParaRPr>
          </a:p>
          <a:p>
            <a:pPr eaLnBrk="1" hangingPunct="1">
              <a:defRPr/>
            </a:pPr>
            <a:r>
              <a:rPr lang="en-US" dirty="0" smtClean="0">
                <a:cs typeface="+mn-cs"/>
              </a:rPr>
              <a:t>Background : </a:t>
            </a:r>
            <a:r>
              <a:rPr lang="en-US" dirty="0" err="1" smtClean="0">
                <a:cs typeface="+mn-cs"/>
              </a:rPr>
              <a:t>SG</a:t>
            </a:r>
            <a:r>
              <a:rPr lang="en-US" baseline="-25000" dirty="0" err="1" smtClean="0">
                <a:cs typeface="+mn-cs"/>
              </a:rPr>
              <a:t>g</a:t>
            </a:r>
            <a:r>
              <a:rPr lang="en-US" dirty="0" smtClean="0">
                <a:cs typeface="+mn-cs"/>
              </a:rPr>
              <a:t> </a:t>
            </a:r>
            <a:r>
              <a:rPr lang="en-US" dirty="0">
                <a:cs typeface="+mn-cs"/>
              </a:rPr>
              <a:t>= </a:t>
            </a:r>
            <a:r>
              <a:rPr lang="en-US" dirty="0" smtClean="0">
                <a:cs typeface="+mn-cs"/>
              </a:rPr>
              <a:t>M</a:t>
            </a:r>
            <a:r>
              <a:rPr lang="en-US" baseline="-25000" dirty="0" smtClean="0">
                <a:cs typeface="+mn-cs"/>
              </a:rPr>
              <a:t>OD</a:t>
            </a:r>
            <a:r>
              <a:rPr lang="en-US" dirty="0" smtClean="0">
                <a:cs typeface="+mn-cs"/>
              </a:rPr>
              <a:t> </a:t>
            </a:r>
            <a:r>
              <a:rPr lang="en-US" dirty="0">
                <a:cs typeface="+mn-cs"/>
              </a:rPr>
              <a:t>/ </a:t>
            </a:r>
            <a:r>
              <a:rPr lang="en-US" dirty="0" smtClean="0">
                <a:cs typeface="+mn-cs"/>
              </a:rPr>
              <a:t>V</a:t>
            </a:r>
            <a:r>
              <a:rPr lang="en-US" baseline="-25000" dirty="0" smtClean="0">
                <a:cs typeface="+mn-cs"/>
              </a:rPr>
              <a:t>g</a:t>
            </a:r>
            <a:r>
              <a:rPr lang="en-US" dirty="0">
                <a:cs typeface="+mn-cs"/>
              </a:rPr>
              <a:t>;</a:t>
            </a:r>
            <a:r>
              <a:rPr lang="en-US" baseline="0" dirty="0" smtClean="0">
                <a:cs typeface="+mn-cs"/>
              </a:rPr>
              <a:t> SG</a:t>
            </a:r>
            <a:r>
              <a:rPr lang="en-US" baseline="-25000" dirty="0" smtClean="0">
                <a:cs typeface="+mn-cs"/>
              </a:rPr>
              <a:t>X</a:t>
            </a:r>
            <a:r>
              <a:rPr lang="en-US" baseline="0" dirty="0">
                <a:cs typeface="+mn-cs"/>
              </a:rPr>
              <a:t>=</a:t>
            </a:r>
            <a:r>
              <a:rPr lang="en-US" baseline="0" dirty="0" smtClean="0">
                <a:cs typeface="+mn-cs"/>
              </a:rPr>
              <a:t>M</a:t>
            </a:r>
            <a:r>
              <a:rPr lang="en-US" baseline="-25000" dirty="0" smtClean="0">
                <a:cs typeface="+mn-cs"/>
              </a:rPr>
              <a:t>OD</a:t>
            </a:r>
            <a:r>
              <a:rPr lang="en-US" baseline="0" dirty="0" smtClean="0">
                <a:cs typeface="+mn-cs"/>
              </a:rPr>
              <a:t> </a:t>
            </a:r>
            <a:r>
              <a:rPr lang="en-US" baseline="0" dirty="0">
                <a:cs typeface="+mn-cs"/>
              </a:rPr>
              <a:t>/ </a:t>
            </a:r>
            <a:r>
              <a:rPr lang="en-US" baseline="0" dirty="0" smtClean="0">
                <a:cs typeface="+mn-cs"/>
              </a:rPr>
              <a:t>V</a:t>
            </a:r>
            <a:r>
              <a:rPr lang="en-US" baseline="-25000" dirty="0" smtClean="0">
                <a:cs typeface="+mn-cs"/>
              </a:rPr>
              <a:t>X</a:t>
            </a:r>
            <a:r>
              <a:rPr lang="en-US" baseline="0" dirty="0" smtClean="0">
                <a:cs typeface="+mn-cs"/>
              </a:rPr>
              <a:t>; V</a:t>
            </a:r>
            <a:r>
              <a:rPr lang="en-US" baseline="-25000" dirty="0" smtClean="0">
                <a:cs typeface="+mn-cs"/>
              </a:rPr>
              <a:t>X</a:t>
            </a:r>
            <a:r>
              <a:rPr lang="en-US" baseline="0" dirty="0" smtClean="0">
                <a:cs typeface="+mn-cs"/>
              </a:rPr>
              <a:t>=V</a:t>
            </a:r>
            <a:r>
              <a:rPr lang="en-US" baseline="-25000" dirty="0" smtClean="0">
                <a:cs typeface="+mn-cs"/>
              </a:rPr>
              <a:t>g</a:t>
            </a:r>
            <a:r>
              <a:rPr lang="en-US" baseline="0" dirty="0" smtClean="0">
                <a:cs typeface="+mn-cs"/>
              </a:rPr>
              <a:t> </a:t>
            </a:r>
            <a:r>
              <a:rPr lang="en-US" baseline="0" dirty="0">
                <a:cs typeface="+mn-cs"/>
              </a:rPr>
              <a:t>(1 – </a:t>
            </a:r>
            <a:r>
              <a:rPr lang="en-US" baseline="0" dirty="0" err="1" smtClean="0">
                <a:cs typeface="+mn-cs"/>
              </a:rPr>
              <a:t>S</a:t>
            </a:r>
            <a:r>
              <a:rPr lang="en-US" baseline="-25000" dirty="0" err="1" smtClean="0">
                <a:cs typeface="+mn-cs"/>
              </a:rPr>
              <a:t>v</a:t>
            </a:r>
            <a:r>
              <a:rPr lang="en-US" baseline="0" dirty="0" smtClean="0">
                <a:cs typeface="+mn-cs"/>
              </a:rPr>
              <a:t>)</a:t>
            </a:r>
          </a:p>
          <a:p>
            <a:pPr eaLnBrk="1" hangingPunct="1">
              <a:defRPr/>
            </a:pP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6058B7-AD10-0C48-A510-D9A75FA57B42}" type="slidenum">
              <a:rPr lang="en-CA"/>
              <a:pPr>
                <a:defRPr/>
              </a:pPr>
              <a:t>16</a:t>
            </a:fld>
            <a:endParaRPr lang="en-CA"/>
          </a:p>
        </p:txBody>
      </p:sp>
      <p:sp>
        <p:nvSpPr>
          <p:cNvPr id="30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8227" name="Rectangle 3"/>
          <p:cNvSpPr>
            <a:spLocks noGrp="1" noChangeArrowheads="1"/>
          </p:cNvSpPr>
          <p:nvPr>
            <p:ph type="body" idx="1"/>
          </p:nvPr>
        </p:nvSpPr>
        <p:spPr/>
        <p:txBody>
          <a:bodyPr/>
          <a:lstStyle/>
          <a:p>
            <a:pPr eaLnBrk="1" hangingPunct="1">
              <a:defRPr/>
            </a:pPr>
            <a:r>
              <a:rPr lang="en-CA" dirty="0">
                <a:cs typeface="+mn-cs"/>
              </a:rPr>
              <a:t>Strength In general, the higher the specific gravity or density the higher the strength. This relationship is illustrated in the </a:t>
            </a:r>
            <a:r>
              <a:rPr lang="en-CA" dirty="0" smtClean="0">
                <a:cs typeface="+mn-cs"/>
              </a:rPr>
              <a:t>graph.</a:t>
            </a:r>
            <a:endParaRPr lang="en-CA" dirty="0">
              <a:cs typeface="+mn-cs"/>
            </a:endParaRPr>
          </a:p>
          <a:p>
            <a:pPr eaLnBrk="1" hangingPunct="1">
              <a:defRPr/>
            </a:pPr>
            <a:r>
              <a:rPr lang="en-CA" dirty="0">
                <a:cs typeface="+mn-cs"/>
              </a:rPr>
              <a:t>This general relationship holds for static bending strength, compression and tension parallel to the grain, compression and tension perpendicular to the grain, hardness, and shear strength. The single exception is impact strength; very high specific gravity woods will occasionally shatter under an impact load, whereas less stiff woods will absorb the load without failing.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F4F8BC-86FC-B947-AB7F-0C78E3C41252}" type="slidenum">
              <a:rPr lang="en-CA"/>
              <a:pPr>
                <a:defRPr/>
              </a:pPr>
              <a:t>17</a:t>
            </a:fld>
            <a:endParaRPr lang="en-CA"/>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pPr eaLnBrk="1" hangingPunct="1">
              <a:defRPr/>
            </a:pPr>
            <a:r>
              <a:rPr lang="en-US" dirty="0" smtClean="0">
                <a:cs typeface="+mn-cs"/>
              </a:rPr>
              <a:t>Wood is a hygroscopic material, meaning</a:t>
            </a:r>
            <a:r>
              <a:rPr lang="en-US" baseline="0" dirty="0" smtClean="0">
                <a:cs typeface="+mn-cs"/>
              </a:rPr>
              <a:t> that it readily absorbs moisture from the air if the right environmental condition occurs. Dry wood will absorb moisture from and wet wood will lose moisture from air. Water molecules constantly move in and out of a piece of wood until an equilibrium condition is reached </a:t>
            </a:r>
            <a:r>
              <a:rPr lang="en-US" baseline="0" dirty="0" err="1" smtClean="0">
                <a:cs typeface="+mn-cs"/>
              </a:rPr>
              <a:t>ie</a:t>
            </a:r>
            <a:r>
              <a:rPr lang="en-US" baseline="0" dirty="0" smtClean="0">
                <a:cs typeface="+mn-cs"/>
              </a:rPr>
              <a:t> there is no net change in water in wood. Knowing the moisture content in wood is important as many physical and mechanical properties of wood are dependent on the moisture content in the wood.</a:t>
            </a: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3A8C8B-13AB-5548-91EC-E4CF5B5FE8AF}" type="slidenum">
              <a:rPr lang="en-CA"/>
              <a:pPr>
                <a:defRPr/>
              </a:pPr>
              <a:t>18</a:t>
            </a:fld>
            <a:endParaRPr lang="en-CA"/>
          </a:p>
        </p:txBody>
      </p:sp>
      <p:sp>
        <p:nvSpPr>
          <p:cNvPr id="18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p:txBody>
          <a:bodyPr/>
          <a:lstStyle/>
          <a:p>
            <a:pPr eaLnBrk="1" hangingPunct="1">
              <a:defRPr/>
            </a:pPr>
            <a:r>
              <a:rPr lang="en-US" dirty="0" smtClean="0">
                <a:cs typeface="+mn-cs"/>
              </a:rPr>
              <a:t>MC</a:t>
            </a:r>
            <a:r>
              <a:rPr lang="en-US" baseline="0" dirty="0" smtClean="0">
                <a:cs typeface="+mn-cs"/>
              </a:rPr>
              <a:t> is defined as the mass of water in wood divided by oven-dry (bone dry) mass of wood. In the lab, the procedure to measure MC in wood is to weigh its mass first (Wi), oven dry the wood and then measure oven-dry mass (</a:t>
            </a:r>
            <a:r>
              <a:rPr lang="en-US" baseline="0" dirty="0" err="1" smtClean="0">
                <a:cs typeface="+mn-cs"/>
              </a:rPr>
              <a:t>Wo</a:t>
            </a:r>
            <a:r>
              <a:rPr lang="en-US" baseline="0" dirty="0" smtClean="0">
                <a:cs typeface="+mn-cs"/>
              </a:rPr>
              <a:t>).Therefore mathematically it is generally calculated using the second equation.</a:t>
            </a: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94A01A-1D8C-C140-A902-C3B980EEF349}" type="slidenum">
              <a:rPr lang="en-CA"/>
              <a:pPr>
                <a:defRPr/>
              </a:pPr>
              <a:t>19</a:t>
            </a:fld>
            <a:endParaRPr lang="en-CA"/>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r>
              <a:rPr lang="en-US" dirty="0" smtClean="0">
                <a:cs typeface="+mn-cs"/>
              </a:rPr>
              <a:t>There are generally 3 traditional methods</a:t>
            </a:r>
            <a:r>
              <a:rPr lang="en-US" baseline="0" dirty="0" smtClean="0">
                <a:cs typeface="+mn-cs"/>
              </a:rPr>
              <a:t> of measuring moisture content of wood: oven dry, electrical resistance and distillation method. Which method to use depends on the accuracy required, time and resources available. Oven-dry method is commonly used in research studies, as it typically involves measuring the initial mass, putting the wood in an oven and then measure the oven-dry mass at the end. Electrical resistance is usually used by the industry for quick measurement of MC in wood. It is based on relationship between electrical resistance and MC in wood. The next slide provides more details on the electrical meter method. Such relationship is species and temperature dependent, so correction factors are required and generally provided by manufacturers moisture meters. Even with corrections, the measurement errors could be a few percent points. The best range if 6%-28% (</a:t>
            </a:r>
            <a:r>
              <a:rPr lang="en-US" baseline="0" dirty="0" err="1" smtClean="0">
                <a:cs typeface="+mn-cs"/>
              </a:rPr>
              <a:t>fibre</a:t>
            </a:r>
            <a:r>
              <a:rPr lang="en-US" baseline="0" dirty="0" smtClean="0">
                <a:cs typeface="+mn-cs"/>
              </a:rPr>
              <a:t> saturation point, or FSP). Distillation method is normally used for species that has a high extractive content, as it collects and measures driven off, rather than difference in initial and oven-dry mas. It is most accurate but time-consuming to perform and require specific apparatus.</a:t>
            </a:r>
          </a:p>
          <a:p>
            <a:pPr eaLnBrk="1" hangingPunct="1">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lecture series</a:t>
            </a:r>
            <a:r>
              <a:rPr lang="en-US" baseline="0" dirty="0" smtClean="0"/>
              <a:t> consists of two parts. First part is on physical properties of wood and the second part is on mechanical properties of wood. As with any structural materials, it is important that designers understand the characteristics of the material that he/she specifies. This would minimize </a:t>
            </a:r>
            <a:r>
              <a:rPr lang="en-US" baseline="0" dirty="0" err="1" smtClean="0"/>
              <a:t>mis</a:t>
            </a:r>
            <a:r>
              <a:rPr lang="en-US" baseline="0" dirty="0" smtClean="0"/>
              <a:t>-use and problem designs.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a:t>
            </a:fld>
            <a:endParaRPr lang="en-CA"/>
          </a:p>
        </p:txBody>
      </p:sp>
    </p:spTree>
    <p:extLst>
      <p:ext uri="{BB962C8B-B14F-4D97-AF65-F5344CB8AC3E}">
        <p14:creationId xmlns:p14="http://schemas.microsoft.com/office/powerpoint/2010/main" val="4101045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CEA4E8-5101-9D4B-A1CC-E6295812EF19}" type="slidenum">
              <a:rPr lang="en-CA"/>
              <a:pPr>
                <a:defRPr/>
              </a:pPr>
              <a:t>20</a:t>
            </a:fld>
            <a:endParaRPr lang="en-CA"/>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p:txBody>
          <a:bodyPr/>
          <a:lstStyle/>
          <a:p>
            <a:pPr eaLnBrk="1" hangingPunct="1">
              <a:defRPr/>
            </a:pPr>
            <a:r>
              <a:rPr lang="en-US" dirty="0" smtClean="0">
                <a:cs typeface="+mn-cs"/>
              </a:rPr>
              <a:t>The graph</a:t>
            </a:r>
            <a:r>
              <a:rPr lang="en-US" baseline="0" dirty="0" smtClean="0">
                <a:cs typeface="+mn-cs"/>
              </a:rPr>
              <a:t> on the left depicts a typical relationship between Log of electrical resistance and percent MC, which illustrates that the relationship has some variation. The pictures in the right show two types of hand-held moisture meters, with two pins. Note that the pins must line up in the direction of the grain for accurate measurement. </a:t>
            </a:r>
            <a:endParaRPr lang="en-US" dirty="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EDBFD9-54B5-9647-B332-818780FD13F8}" type="slidenum">
              <a:rPr lang="en-CA"/>
              <a:pPr>
                <a:defRPr/>
              </a:pPr>
              <a:t>21</a:t>
            </a:fld>
            <a:endParaRPr lang="en-CA"/>
          </a:p>
        </p:txBody>
      </p:sp>
      <p:sp>
        <p:nvSpPr>
          <p:cNvPr id="439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9299" name="Rectangle 3"/>
          <p:cNvSpPr>
            <a:spLocks noGrp="1" noChangeArrowheads="1"/>
          </p:cNvSpPr>
          <p:nvPr>
            <p:ph type="body" idx="1"/>
          </p:nvPr>
        </p:nvSpPr>
        <p:spPr/>
        <p:txBody>
          <a:bodyPr/>
          <a:lstStyle/>
          <a:p>
            <a:pPr eaLnBrk="1" hangingPunct="1">
              <a:defRPr/>
            </a:pPr>
            <a:r>
              <a:rPr lang="en-US" baseline="0" dirty="0" smtClean="0">
                <a:cs typeface="+mn-cs"/>
              </a:rPr>
              <a:t>Recent advanced techniques include use of electric wave or measurement of electric capacitance principles. These are more expensive devices and are suited for production line implementation as these are non-destructive or non-contact devices.</a:t>
            </a: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41CB9D-3A40-DD4E-AEB9-B4B4B4F03861}" type="slidenum">
              <a:rPr lang="en-CA"/>
              <a:pPr>
                <a:defRPr/>
              </a:pPr>
              <a:t>22</a:t>
            </a:fld>
            <a:endParaRPr lang="en-CA"/>
          </a:p>
        </p:txBody>
      </p:sp>
      <p:sp>
        <p:nvSpPr>
          <p:cNvPr id="19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p:txBody>
          <a:bodyPr/>
          <a:lstStyle/>
          <a:p>
            <a:pPr eaLnBrk="1" hangingPunct="1">
              <a:defRPr/>
            </a:pPr>
            <a:r>
              <a:rPr lang="en-US" dirty="0" smtClean="0">
                <a:cs typeface="+mn-cs"/>
              </a:rPr>
              <a:t>Water molecules</a:t>
            </a:r>
            <a:r>
              <a:rPr lang="en-US" baseline="0" dirty="0" smtClean="0">
                <a:cs typeface="+mn-cs"/>
              </a:rPr>
              <a:t> in wood cell can be found either inside the cell wall or in the cell cavity known as cell lumen.</a:t>
            </a: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D06634-A9CC-1A49-ACDF-37379C607591}" type="slidenum">
              <a:rPr lang="en-CA"/>
              <a:pPr>
                <a:defRPr/>
              </a:pPr>
              <a:t>23</a:t>
            </a:fld>
            <a:endParaRPr lang="en-CA"/>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0"/>
                <a:cs typeface="ＭＳ Ｐゴシック" charset="0"/>
              </a:rPr>
              <a:t>Water present</a:t>
            </a:r>
            <a:r>
              <a:rPr lang="en-US" sz="1200" kern="1200" baseline="0" dirty="0" smtClean="0">
                <a:solidFill>
                  <a:schemeClr val="tx1"/>
                </a:solidFill>
                <a:latin typeface="Arial" charset="0"/>
                <a:ea typeface="ＭＳ Ｐゴシック" charset="0"/>
                <a:cs typeface="ＭＳ Ｐゴシック" charset="0"/>
              </a:rPr>
              <a:t> in wood cell is in one of two forms: bound water and free water. Free water is no chemically attached to wood molecules and is simply located in cell wall cavity, known as cell lumen.  Free water affects mass of wood but not physical and mechanical properties of wood. Bound water is chemically attached to cell wall material. It affects most physical (e.g. shrinkage, swelling and thermal) and mechanical (e.g. strength and stiffness) properties. </a:t>
            </a: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4CB896-7835-1A4F-8AF9-37058EEA388C}" type="slidenum">
              <a:rPr lang="en-CA"/>
              <a:pPr>
                <a:defRPr/>
              </a:pPr>
              <a:t>24</a:t>
            </a:fld>
            <a:endParaRPr lang="en-CA"/>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p:txBody>
          <a:bodyPr/>
          <a:lstStyle/>
          <a:p>
            <a:pPr eaLnBrk="1" hangingPunct="1">
              <a:defRPr/>
            </a:pPr>
            <a:r>
              <a:rPr lang="en-US" dirty="0" smtClean="0">
                <a:cs typeface="+mn-cs"/>
              </a:rPr>
              <a:t>Living trees </a:t>
            </a:r>
            <a:r>
              <a:rPr lang="en-US" baseline="0" dirty="0" smtClean="0">
                <a:cs typeface="+mn-cs"/>
              </a:rPr>
              <a:t>contain a large quantity of water, specially in the outer part of the tree, called sapwood. Sapwood cells have lower density and larger cavity, hence the reason for its ability to hold more water than heartwood. In softwood trees, the MC of sapwood can be well over 150% MC and </a:t>
            </a:r>
            <a:r>
              <a:rPr lang="en-US" baseline="0" dirty="0" err="1" smtClean="0">
                <a:cs typeface="+mn-cs"/>
              </a:rPr>
              <a:t>heardwood</a:t>
            </a:r>
            <a:r>
              <a:rPr lang="en-US" baseline="0" dirty="0" smtClean="0">
                <a:cs typeface="+mn-cs"/>
              </a:rPr>
              <a:t> MC is usually around 50%.</a:t>
            </a: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C03CCE-8422-6E43-847D-704FCC8BC99F}" type="slidenum">
              <a:rPr lang="en-CA"/>
              <a:pPr>
                <a:defRPr/>
              </a:pPr>
              <a:t>25</a:t>
            </a:fld>
            <a:endParaRPr lang="en-CA"/>
          </a:p>
        </p:txBody>
      </p:sp>
      <p:sp>
        <p:nvSpPr>
          <p:cNvPr id="196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611" name="Rectangle 3"/>
          <p:cNvSpPr>
            <a:spLocks noGrp="1" noChangeArrowheads="1"/>
          </p:cNvSpPr>
          <p:nvPr>
            <p:ph type="body" idx="1"/>
          </p:nvPr>
        </p:nvSpPr>
        <p:spPr/>
        <p:txBody>
          <a:bodyPr/>
          <a:lstStyle/>
          <a:p>
            <a:pPr eaLnBrk="1" hangingPunct="1">
              <a:defRPr/>
            </a:pPr>
            <a:r>
              <a:rPr lang="en-CA" sz="1200" kern="1200" dirty="0" smtClean="0">
                <a:solidFill>
                  <a:schemeClr val="tx1"/>
                </a:solidFill>
                <a:latin typeface="Arial" charset="0"/>
                <a:ea typeface="ＭＳ Ｐゴシック" charset="0"/>
                <a:cs typeface="ＭＳ Ｐゴシック" charset="0"/>
              </a:rPr>
              <a:t>The point at which all the liquid water in the lumen has been removed but the cell wall is fully saturated is called </a:t>
            </a:r>
            <a:r>
              <a:rPr lang="en-CA" sz="1200" kern="1200" dirty="0" smtClean="0">
                <a:solidFill>
                  <a:srgbClr val="FF3300"/>
                </a:solidFill>
                <a:latin typeface="Arial" charset="0"/>
                <a:ea typeface="ＭＳ Ｐゴシック" charset="0"/>
                <a:cs typeface="ＭＳ Ｐゴシック" charset="0"/>
              </a:rPr>
              <a:t>fibre</a:t>
            </a:r>
            <a:r>
              <a:rPr lang="en-CA" sz="1200" kern="1200" baseline="0" dirty="0" smtClean="0">
                <a:solidFill>
                  <a:srgbClr val="FF3300"/>
                </a:solidFill>
                <a:latin typeface="Arial" charset="0"/>
                <a:ea typeface="ＭＳ Ｐゴシック" charset="0"/>
                <a:cs typeface="ＭＳ Ｐゴシック" charset="0"/>
              </a:rPr>
              <a:t> saturated point (FSP). For most species FSP is between 25% - 30% and can be assumed to be around 28%. FSP is a critical moisture content point for wood because above FSP there is no change in mechanical properties and shrinkage/swelling due to moisture content change. This is because any additional water will be added as free wall to the cell lumen. Conversely, below FSP additional water enters or departs the cell wall which changes its dimensions and therefore mechanical properties and causes shrinkage or swelling in wood depending on water is added or removed. The graph on the right shows changes in some mechanical properties with MC. As can be seen, the relationship is flat above about 28% MC.</a:t>
            </a:r>
          </a:p>
          <a:p>
            <a:pPr eaLnBrk="1" hangingPunct="1">
              <a:defRPr/>
            </a:pPr>
            <a:endParaRPr lang="en-US" dirty="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5601B5-FC78-5C44-9F73-F10073575970}" type="slidenum">
              <a:rPr lang="en-CA"/>
              <a:pPr>
                <a:defRPr/>
              </a:pPr>
              <a:t>26</a:t>
            </a:fld>
            <a:endParaRPr lang="en-CA"/>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r>
              <a:rPr lang="en-US" dirty="0" smtClean="0">
                <a:cs typeface="+mn-cs"/>
              </a:rPr>
              <a:t>FSP is affected by a number of factors.</a:t>
            </a:r>
            <a:r>
              <a:rPr lang="en-US" baseline="0" dirty="0" smtClean="0">
                <a:cs typeface="+mn-cs"/>
              </a:rPr>
              <a:t> Among the factors are</a:t>
            </a:r>
            <a:r>
              <a:rPr lang="en-US" dirty="0" smtClean="0">
                <a:cs typeface="+mn-cs"/>
              </a:rPr>
              <a:t> </a:t>
            </a:r>
            <a:r>
              <a:rPr lang="en-US" baseline="0" dirty="0" smtClean="0">
                <a:cs typeface="+mn-cs"/>
              </a:rPr>
              <a:t>extractive contents of wood, proportion of cellulose, lignin and hemicellulose in the wood, and temperature.  Since extractive content and proportion of cellulose/lignin/</a:t>
            </a:r>
            <a:r>
              <a:rPr lang="en-US" baseline="0" dirty="0" err="1" smtClean="0">
                <a:cs typeface="+mn-cs"/>
              </a:rPr>
              <a:t>hemicullose</a:t>
            </a:r>
            <a:r>
              <a:rPr lang="en-US" baseline="0" dirty="0" smtClean="0">
                <a:cs typeface="+mn-cs"/>
              </a:rPr>
              <a:t> are species dependent. This explains why FSP is also  species dependent.</a:t>
            </a:r>
            <a:endParaRPr lang="en-US" dirty="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36F743-8CD6-8549-9011-1F112C7AC6B0}" type="slidenum">
              <a:rPr lang="en-CA"/>
              <a:pPr>
                <a:defRPr/>
              </a:pPr>
              <a:t>27</a:t>
            </a:fld>
            <a:endParaRPr lang="en-CA"/>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r>
              <a:rPr lang="en-US" dirty="0" smtClean="0">
                <a:cs typeface="+mn-cs"/>
              </a:rPr>
              <a:t>This table shows the FSP for various softwood and hardwood</a:t>
            </a:r>
            <a:r>
              <a:rPr lang="en-US" baseline="0" dirty="0" smtClean="0">
                <a:cs typeface="+mn-cs"/>
              </a:rPr>
              <a:t> species in North America measured at room temperature.</a:t>
            </a:r>
            <a:endParaRPr lang="en-US" dirty="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ABCCD8-F0BA-AF48-9975-336FBB3FEACD}" type="slidenum">
              <a:rPr lang="en-CA"/>
              <a:pPr>
                <a:defRPr/>
              </a:pPr>
              <a:t>28</a:t>
            </a:fld>
            <a:endParaRPr lang="en-CA"/>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cs typeface="+mn-cs"/>
              </a:rPr>
              <a:t>As</a:t>
            </a:r>
            <a:r>
              <a:rPr lang="en-US" baseline="0" dirty="0" smtClean="0">
                <a:cs typeface="+mn-cs"/>
              </a:rPr>
              <a:t> stated above </a:t>
            </a:r>
            <a:r>
              <a:rPr lang="en-US" dirty="0" smtClean="0">
                <a:cs typeface="+mn-cs"/>
              </a:rPr>
              <a:t>moisture in wood would</a:t>
            </a:r>
            <a:r>
              <a:rPr lang="en-US" baseline="0" dirty="0" smtClean="0">
                <a:cs typeface="+mn-cs"/>
              </a:rPr>
              <a:t> eventually be in equilibrium with the environment </a:t>
            </a:r>
            <a:r>
              <a:rPr lang="en-US" baseline="0" dirty="0" err="1" smtClean="0">
                <a:cs typeface="+mn-cs"/>
              </a:rPr>
              <a:t>ie</a:t>
            </a:r>
            <a:r>
              <a:rPr lang="en-US" baseline="0" dirty="0" smtClean="0">
                <a:cs typeface="+mn-cs"/>
              </a:rPr>
              <a:t> water in and out of wood is balanced. The MC at which equilibrium MC is achieved Is known as equilibrium moisture content (EMC). If is primarily dependent on temperature and relative humidity in the air. </a:t>
            </a:r>
            <a:r>
              <a:rPr lang="en-US" sz="1200" kern="1200" baseline="0" dirty="0" smtClean="0">
                <a:solidFill>
                  <a:schemeClr val="tx1"/>
                </a:solidFill>
                <a:latin typeface="Arial" charset="0"/>
                <a:ea typeface="ＭＳ Ｐゴシック" charset="0"/>
                <a:cs typeface="ＭＳ Ｐゴシック" charset="0"/>
              </a:rPr>
              <a:t>Generally as temperature increases EMC increases. Similarly as RH increases EMC also increase. This is because in both cases, the air can hold more moisture as either temperature or RH increasers. EMC is affected by these 3 factors on the left. Species </a:t>
            </a:r>
            <a:r>
              <a:rPr lang="en-US" sz="1200" kern="1200" baseline="0" dirty="0" err="1" smtClean="0">
                <a:solidFill>
                  <a:schemeClr val="tx1"/>
                </a:solidFill>
                <a:latin typeface="Arial" charset="0"/>
                <a:ea typeface="ＭＳ Ｐゴシック" charset="0"/>
                <a:cs typeface="ＭＳ Ｐゴシック" charset="0"/>
              </a:rPr>
              <a:t>infuence</a:t>
            </a:r>
            <a:r>
              <a:rPr lang="en-US" sz="1200" kern="1200" baseline="0" dirty="0" smtClean="0">
                <a:solidFill>
                  <a:schemeClr val="tx1"/>
                </a:solidFill>
                <a:latin typeface="Arial" charset="0"/>
                <a:ea typeface="ＭＳ Ｐゴシック" charset="0"/>
                <a:cs typeface="ＭＳ Ｐゴシック" charset="0"/>
              </a:rPr>
              <a:t> is relatively minor, compared with T and RH.</a:t>
            </a:r>
            <a:endParaRPr lang="en-US" sz="1200" kern="1200" dirty="0" smtClean="0">
              <a:solidFill>
                <a:schemeClr val="tx1"/>
              </a:solidFill>
              <a:latin typeface="Arial" charset="0"/>
              <a:ea typeface="ＭＳ Ｐゴシック" charset="0"/>
              <a:cs typeface="ＭＳ Ｐゴシック" charset="0"/>
            </a:endParaRPr>
          </a:p>
          <a:p>
            <a:pPr eaLnBrk="1" hangingPunct="1">
              <a:defRPr/>
            </a:pPr>
            <a:endParaRPr lang="en-US" dirty="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1559C2-3595-FC40-B0C7-8EEEA405D874}" type="slidenum">
              <a:rPr lang="en-CA"/>
              <a:pPr>
                <a:defRPr/>
              </a:pPr>
              <a:t>29</a:t>
            </a:fld>
            <a:endParaRPr lang="en-CA"/>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p:txBody>
          <a:bodyPr/>
          <a:lstStyle/>
          <a:p>
            <a:pPr eaLnBrk="1" hangingPunct="1">
              <a:defRPr/>
            </a:pPr>
            <a:r>
              <a:rPr lang="en-US" dirty="0" smtClean="0">
                <a:cs typeface="+mn-cs"/>
              </a:rPr>
              <a:t>As</a:t>
            </a:r>
            <a:r>
              <a:rPr lang="en-US" baseline="0" dirty="0" smtClean="0">
                <a:cs typeface="+mn-cs"/>
              </a:rPr>
              <a:t> an average for a number of species, EMC of solid wood at a specific combination of temperature and RH, EMC can be calculated using this equation. Parameters in Metric (Celsius) or Imperial (Fahrenheit) units are defined separately. Note h is input as a fraction and not as a percent value.</a:t>
            </a: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 density is one of the </a:t>
            </a:r>
            <a:r>
              <a:rPr lang="en-US" smtClean="0"/>
              <a:t>most important </a:t>
            </a:r>
            <a:r>
              <a:rPr lang="en-US" dirty="0" smtClean="0"/>
              <a:t>physical properties of wood. Unlike other materials such as steel and concrete, wood formation</a:t>
            </a:r>
            <a:r>
              <a:rPr lang="en-US" baseline="0" dirty="0" smtClean="0"/>
              <a:t> cannot be controlled. Density of wood is often used to provide an indication of its physical and mechanical properties since it can be measured non-destructively with relative ease. Here is a list of wood properties that have a good correlation with wood density.</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a:t>
            </a:fld>
            <a:endParaRPr lang="en-CA"/>
          </a:p>
        </p:txBody>
      </p:sp>
    </p:spTree>
    <p:extLst>
      <p:ext uri="{BB962C8B-B14F-4D97-AF65-F5344CB8AC3E}">
        <p14:creationId xmlns:p14="http://schemas.microsoft.com/office/powerpoint/2010/main" val="1681649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plot showing variation of EMC with temperature and RH. Note that RH is the more dominant parameter.</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30</a:t>
            </a:fld>
            <a:endParaRPr lang="en-CA"/>
          </a:p>
        </p:txBody>
      </p:sp>
    </p:spTree>
    <p:extLst>
      <p:ext uri="{BB962C8B-B14F-4D97-AF65-F5344CB8AC3E}">
        <p14:creationId xmlns:p14="http://schemas.microsoft.com/office/powerpoint/2010/main" val="2536444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A83C36-AE56-1F49-9930-6A9AB02DB3D4}" type="slidenum">
              <a:rPr lang="en-CA"/>
              <a:pPr>
                <a:defRPr/>
              </a:pPr>
              <a:t>31</a:t>
            </a:fld>
            <a:endParaRPr lang="en-CA"/>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p:txBody>
          <a:bodyPr/>
          <a:lstStyle/>
          <a:p>
            <a:pPr eaLnBrk="1" hangingPunct="1">
              <a:defRPr/>
            </a:pPr>
            <a:r>
              <a:rPr lang="en-US" dirty="0" smtClean="0">
                <a:cs typeface="+mn-cs"/>
              </a:rPr>
              <a:t>The</a:t>
            </a:r>
            <a:r>
              <a:rPr lang="en-US" baseline="0" dirty="0" smtClean="0">
                <a:cs typeface="+mn-cs"/>
              </a:rPr>
              <a:t> equation shown before was for solid wood material. For other man-made composite products, which are produced under heat and pressure the EMC is different, This is because these composite products are produced under heat and pressure, which change the ability of the original wood to hold moisture. Generally these composite products’ EMC is lower than solid wood for the same T and RH.</a:t>
            </a:r>
          </a:p>
          <a:p>
            <a:pPr eaLnBrk="1" hangingPunct="1">
              <a:defRPr/>
            </a:pP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5E0D44-1BD8-254F-9FC1-FF2ED9D898C8}" type="slidenum">
              <a:rPr lang="en-CA"/>
              <a:pPr>
                <a:defRPr/>
              </a:pPr>
              <a:t>32</a:t>
            </a:fld>
            <a:endParaRPr lang="en-CA"/>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pPr eaLnBrk="1" hangingPunct="1">
              <a:defRPr/>
            </a:pPr>
            <a:r>
              <a:rPr lang="en-US" dirty="0" smtClean="0">
                <a:cs typeface="+mn-cs"/>
              </a:rPr>
              <a:t>Wood is a material that changes its dimensions when it absorbs moisture</a:t>
            </a:r>
            <a:r>
              <a:rPr lang="en-US" baseline="0" dirty="0" smtClean="0">
                <a:cs typeface="+mn-cs"/>
              </a:rPr>
              <a:t> (swelling)</a:t>
            </a:r>
            <a:r>
              <a:rPr lang="en-US" dirty="0" smtClean="0">
                <a:cs typeface="+mn-cs"/>
              </a:rPr>
              <a:t> or desorbs</a:t>
            </a:r>
            <a:r>
              <a:rPr lang="en-US" baseline="0" dirty="0" smtClean="0">
                <a:cs typeface="+mn-cs"/>
              </a:rPr>
              <a:t> moisture (shrinkage) </a:t>
            </a:r>
            <a:r>
              <a:rPr lang="en-US" dirty="0" smtClean="0">
                <a:cs typeface="+mn-cs"/>
              </a:rPr>
              <a:t>below FSP.</a:t>
            </a:r>
            <a:r>
              <a:rPr lang="en-US" baseline="0" dirty="0" smtClean="0">
                <a:cs typeface="+mn-cs"/>
              </a:rPr>
              <a:t> Note above FSP there is no shrinkage or swelling.</a:t>
            </a: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57A12B-7F1D-0143-8088-529995BE77B1}" type="slidenum">
              <a:rPr lang="en-CA"/>
              <a:pPr>
                <a:defRPr/>
              </a:pPr>
              <a:t>33</a:t>
            </a:fld>
            <a:endParaRPr lang="en-CA"/>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eaLnBrk="1" hangingPunct="1">
              <a:defRPr/>
            </a:pPr>
            <a:r>
              <a:rPr lang="en-US" dirty="0" smtClean="0">
                <a:cs typeface="+mn-cs"/>
              </a:rPr>
              <a:t>In wood science,</a:t>
            </a:r>
            <a:r>
              <a:rPr lang="en-US" baseline="0" dirty="0" smtClean="0">
                <a:cs typeface="+mn-cs"/>
              </a:rPr>
              <a:t> shrinkage is defined as decrease in dimension over original dimension. Change in dimension is usually calculated based on subtracting final dimension from original dimension, as shown in the equation at the bottom.</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D4534D-9803-EF4C-8EF9-4228E0C4FF5E}" type="slidenum">
              <a:rPr lang="en-CA"/>
              <a:pPr>
                <a:defRPr/>
              </a:pPr>
              <a:t>34</a:t>
            </a:fld>
            <a:endParaRPr lang="en-CA"/>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9059" name="Rectangle 3"/>
          <p:cNvSpPr>
            <a:spLocks noGrp="1" noChangeArrowheads="1"/>
          </p:cNvSpPr>
          <p:nvPr>
            <p:ph type="body" idx="1"/>
          </p:nvPr>
        </p:nvSpPr>
        <p:spPr/>
        <p:txBody>
          <a:bodyPr/>
          <a:lstStyle/>
          <a:p>
            <a:pPr eaLnBrk="1" hangingPunct="1">
              <a:defRPr/>
            </a:pPr>
            <a:r>
              <a:rPr lang="en-US" dirty="0" smtClean="0">
                <a:cs typeface="+mn-cs"/>
              </a:rPr>
              <a:t>Swelling is the opposite of shrinkage i.e.</a:t>
            </a:r>
            <a:r>
              <a:rPr lang="en-US" baseline="0" dirty="0" smtClean="0">
                <a:cs typeface="+mn-cs"/>
              </a:rPr>
              <a:t> </a:t>
            </a:r>
            <a:r>
              <a:rPr lang="en-US" dirty="0" smtClean="0">
                <a:cs typeface="+mn-cs"/>
              </a:rPr>
              <a:t>increase in dimension over original</a:t>
            </a:r>
            <a:r>
              <a:rPr lang="en-US" baseline="0" dirty="0" smtClean="0">
                <a:cs typeface="+mn-cs"/>
              </a:rPr>
              <a:t> dimension. Change in dimension is obtained by subtracting the original dimension from the final dimension.</a:t>
            </a:r>
            <a:endParaRPr lang="en-US" dirty="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90CEBA-803C-124C-AF99-714D741A6C3E}" type="slidenum">
              <a:rPr lang="en-CA"/>
              <a:pPr>
                <a:defRPr/>
              </a:pPr>
              <a:t>35</a:t>
            </a:fld>
            <a:endParaRPr lang="en-CA"/>
          </a:p>
        </p:txBody>
      </p:sp>
      <p:sp>
        <p:nvSpPr>
          <p:cNvPr id="22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p:txBody>
          <a:bodyPr/>
          <a:lstStyle/>
          <a:p>
            <a:pPr eaLnBrk="1" hangingPunct="1">
              <a:defRPr/>
            </a:pPr>
            <a:r>
              <a:rPr lang="en-US" dirty="0" smtClean="0">
                <a:cs typeface="+mn-cs"/>
              </a:rPr>
              <a:t>Shrinkage</a:t>
            </a:r>
            <a:r>
              <a:rPr lang="en-US" baseline="0" dirty="0" smtClean="0">
                <a:cs typeface="+mn-cs"/>
              </a:rPr>
              <a:t> (and therefore swelling) is different in the three major directions in wood (</a:t>
            </a:r>
            <a:r>
              <a:rPr lang="en-US" baseline="0" dirty="0" err="1" smtClean="0">
                <a:cs typeface="+mn-cs"/>
              </a:rPr>
              <a:t>ie</a:t>
            </a:r>
            <a:r>
              <a:rPr lang="en-US" baseline="0" dirty="0" smtClean="0">
                <a:cs typeface="+mn-cs"/>
              </a:rPr>
              <a:t> orthotropic properties) The longitudinal direction is along the length of the tree i.e. parallel to the wood grain. Longitudinal shrinkage is negligible and is about 0.1-0.2% from FSP to oven-dry condition (roughly 28% MC to 0% MC). Tangential shrinkage is highest at 6-13% whereas radial shrinkage is roughly half of that at 2-8% depending on species.</a:t>
            </a:r>
            <a:endParaRPr lang="en-US" dirty="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75637C-7FA6-C048-9D40-AF6391AE7EA5}" type="slidenum">
              <a:rPr lang="en-CA"/>
              <a:pPr>
                <a:defRPr/>
              </a:pPr>
              <a:t>36</a:t>
            </a:fld>
            <a:endParaRPr lang="en-CA"/>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eaLnBrk="1" hangingPunct="1">
              <a:defRPr/>
            </a:pPr>
            <a:r>
              <a:rPr lang="en-US" dirty="0" smtClean="0">
                <a:cs typeface="+mn-cs"/>
              </a:rPr>
              <a:t>This table</a:t>
            </a:r>
            <a:r>
              <a:rPr lang="en-US" baseline="0" dirty="0" smtClean="0">
                <a:cs typeface="+mn-cs"/>
              </a:rPr>
              <a:t> from the Wood Handbook provides Radial, Tangential and Volumetric shrinkage values for different softwood and hardwood species. As a general rule the shrinkage/swelling coefficient (FSP to OD) is dependent on the specific gravity of wood, because a higher SG wood would have more cell wall material to shrink or swell.</a:t>
            </a:r>
          </a:p>
          <a:p>
            <a:pPr eaLnBrk="1" hangingPunct="1">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41C497-56F4-024B-836B-2C8E824421F6}" type="slidenum">
              <a:rPr lang="en-CA"/>
              <a:pPr>
                <a:defRPr/>
              </a:pPr>
              <a:t>37</a:t>
            </a:fld>
            <a:endParaRPr lang="en-CA"/>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pPr eaLnBrk="1" hangingPunct="1">
              <a:defRPr/>
            </a:pPr>
            <a:r>
              <a:rPr lang="en-US" dirty="0" smtClean="0">
                <a:cs typeface="+mn-cs"/>
              </a:rPr>
              <a:t>Here the shrinkage values</a:t>
            </a:r>
            <a:r>
              <a:rPr lang="en-US" baseline="0" dirty="0" smtClean="0">
                <a:cs typeface="+mn-cs"/>
              </a:rPr>
              <a:t> of wood in the three major directions from FSP to OD condition are summarized. Generally the volumetric shrinkage is roughly the sum of tangential and radial shrinkage as illustrated in the figure on right. </a:t>
            </a: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0E980E-CCA6-0246-ADB9-D71F0B96D05D}" type="slidenum">
              <a:rPr lang="en-CA"/>
              <a:pPr>
                <a:defRPr/>
              </a:pPr>
              <a:t>38</a:t>
            </a:fld>
            <a:endParaRPr lang="en-CA"/>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pPr eaLnBrk="1" hangingPunct="1">
              <a:defRPr/>
            </a:pPr>
            <a:r>
              <a:rPr lang="en-US" dirty="0" smtClean="0">
                <a:cs typeface="+mn-cs"/>
              </a:rPr>
              <a:t>Note</a:t>
            </a:r>
            <a:r>
              <a:rPr lang="en-US" baseline="0" dirty="0" smtClean="0">
                <a:cs typeface="+mn-cs"/>
              </a:rPr>
              <a:t> all published shrinkage coefficients are from FSP to OD. If the interest is to obtain shrinkage when wood dries from FSP to a specific MC, Linear interpolation can be assumed. Therefore the equation is shown here. If FSP for the species in unknown, a value of 28% can be assumed.</a:t>
            </a: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913C97-7566-E646-8CC6-A3D7E4FBDD20}" type="slidenum">
              <a:rPr lang="en-CA"/>
              <a:pPr>
                <a:defRPr/>
              </a:pPr>
              <a:t>39</a:t>
            </a:fld>
            <a:endParaRPr lang="en-CA"/>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eaLnBrk="1" hangingPunct="1">
              <a:defRPr/>
            </a:pPr>
            <a:r>
              <a:rPr lang="en-US" dirty="0" smtClean="0">
                <a:cs typeface="+mn-cs"/>
              </a:rPr>
              <a:t>Since</a:t>
            </a:r>
            <a:r>
              <a:rPr lang="en-US" baseline="0" dirty="0" smtClean="0">
                <a:cs typeface="+mn-cs"/>
              </a:rPr>
              <a:t> wood shrinks differently in radial and tangential shrinkage. This differential shrinkage is the main reason for the distortion of lumber and boards. For A the board distorts in the manner as shown because the top edge is dominated by tangential shrinkage, whereas the bottom edge is influenced by both radial and tangential shrinkage due to the growth ring curvature in the cross section. Since radial shrinkage is smaller, therefore the top edge shrink more than bottom edge, causing the piece to distort. For piece B, since the edges of the boards are all parallel to the tangential and radial direction because there is no curvature in the growth ring pattern in the cross section, there is no differential shrinkage for top and bottom edges. Therefore the piece remain undistorted. The distortion patterns for the other pieces in the figure can be explained by the same principle of growth ring pattern relative to the tangential and radial directions.</a:t>
            </a:r>
          </a:p>
          <a:p>
            <a:pPr eaLnBrk="1" hangingPunct="1">
              <a:defRPr/>
            </a:pP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8B4CDE-6583-4245-AD44-0E6E3FF9ED3C}" type="slidenum">
              <a:rPr lang="en-CA"/>
              <a:pPr>
                <a:defRPr/>
              </a:pPr>
              <a:t>4</a:t>
            </a:fld>
            <a:endParaRPr lang="en-CA"/>
          </a:p>
        </p:txBody>
      </p:sp>
      <p:sp>
        <p:nvSpPr>
          <p:cNvPr id="23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p:txBody>
          <a:bodyPr/>
          <a:lstStyle/>
          <a:p>
            <a:pPr eaLnBrk="1" hangingPunct="1">
              <a:defRPr/>
            </a:pPr>
            <a:r>
              <a:rPr lang="en-CA" dirty="0" smtClean="0">
                <a:cs typeface="+mn-cs"/>
              </a:rPr>
              <a:t>This</a:t>
            </a:r>
            <a:r>
              <a:rPr lang="en-CA" baseline="0" dirty="0" smtClean="0">
                <a:cs typeface="+mn-cs"/>
              </a:rPr>
              <a:t> is standard definition of density of a material. Units can be in Metric or Imperial (mainly in USA). Conversion is provide from </a:t>
            </a:r>
            <a:r>
              <a:rPr lang="en-CA" baseline="0" dirty="0" err="1" smtClean="0">
                <a:cs typeface="+mn-cs"/>
              </a:rPr>
              <a:t>lb</a:t>
            </a:r>
            <a:r>
              <a:rPr lang="en-CA" baseline="0" dirty="0" smtClean="0">
                <a:cs typeface="+mn-cs"/>
              </a:rPr>
              <a:t>/ft3 to kg/m3.</a:t>
            </a:r>
            <a:endParaRPr lang="en-CA"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smtClean="0">
                <a:latin typeface="Calibri" charset="0"/>
              </a:rPr>
              <a:t>Shown in this slide are a few types</a:t>
            </a:r>
            <a:r>
              <a:rPr lang="en-US" baseline="0" dirty="0" smtClean="0">
                <a:latin typeface="Calibri" charset="0"/>
              </a:rPr>
              <a:t> of warping in lumber and timber,</a:t>
            </a:r>
          </a:p>
          <a:p>
            <a:pPr>
              <a:spcBef>
                <a:spcPct val="0"/>
              </a:spcBef>
            </a:pPr>
            <a:endParaRPr lang="en-US" dirty="0">
              <a:latin typeface="Calibri" charset="0"/>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defRPr>
            </a:lvl1pPr>
            <a:lvl2pPr marL="804763" indent="-309524">
              <a:defRPr sz="2600">
                <a:solidFill>
                  <a:schemeClr val="tx1"/>
                </a:solidFill>
                <a:latin typeface="Arial" charset="0"/>
                <a:ea typeface="ＭＳ Ｐゴシック" charset="0"/>
              </a:defRPr>
            </a:lvl2pPr>
            <a:lvl3pPr marL="1238098" indent="-247620">
              <a:defRPr sz="2600">
                <a:solidFill>
                  <a:schemeClr val="tx1"/>
                </a:solidFill>
                <a:latin typeface="Arial" charset="0"/>
                <a:ea typeface="ＭＳ Ｐゴシック" charset="0"/>
              </a:defRPr>
            </a:lvl3pPr>
            <a:lvl4pPr marL="1733337" indent="-247620">
              <a:defRPr sz="2600">
                <a:solidFill>
                  <a:schemeClr val="tx1"/>
                </a:solidFill>
                <a:latin typeface="Arial" charset="0"/>
                <a:ea typeface="ＭＳ Ｐゴシック" charset="0"/>
              </a:defRPr>
            </a:lvl4pPr>
            <a:lvl5pPr marL="2228576" indent="-247620">
              <a:defRPr sz="2600">
                <a:solidFill>
                  <a:schemeClr val="tx1"/>
                </a:solidFill>
                <a:latin typeface="Arial" charset="0"/>
                <a:ea typeface="ＭＳ Ｐゴシック" charset="0"/>
              </a:defRPr>
            </a:lvl5pPr>
            <a:lvl6pPr marL="2723815" indent="-247620" algn="ctr" eaLnBrk="0" fontAlgn="base" hangingPunct="0">
              <a:spcBef>
                <a:spcPct val="0"/>
              </a:spcBef>
              <a:spcAft>
                <a:spcPct val="0"/>
              </a:spcAft>
              <a:defRPr sz="2600">
                <a:solidFill>
                  <a:schemeClr val="tx1"/>
                </a:solidFill>
                <a:latin typeface="Arial" charset="0"/>
                <a:ea typeface="ＭＳ Ｐゴシック" charset="0"/>
              </a:defRPr>
            </a:lvl6pPr>
            <a:lvl7pPr marL="3219054" indent="-247620" algn="ctr" eaLnBrk="0" fontAlgn="base" hangingPunct="0">
              <a:spcBef>
                <a:spcPct val="0"/>
              </a:spcBef>
              <a:spcAft>
                <a:spcPct val="0"/>
              </a:spcAft>
              <a:defRPr sz="2600">
                <a:solidFill>
                  <a:schemeClr val="tx1"/>
                </a:solidFill>
                <a:latin typeface="Arial" charset="0"/>
                <a:ea typeface="ＭＳ Ｐゴシック" charset="0"/>
              </a:defRPr>
            </a:lvl7pPr>
            <a:lvl8pPr marL="3714293" indent="-247620" algn="ctr" eaLnBrk="0" fontAlgn="base" hangingPunct="0">
              <a:spcBef>
                <a:spcPct val="0"/>
              </a:spcBef>
              <a:spcAft>
                <a:spcPct val="0"/>
              </a:spcAft>
              <a:defRPr sz="2600">
                <a:solidFill>
                  <a:schemeClr val="tx1"/>
                </a:solidFill>
                <a:latin typeface="Arial" charset="0"/>
                <a:ea typeface="ＭＳ Ｐゴシック" charset="0"/>
              </a:defRPr>
            </a:lvl8pPr>
            <a:lvl9pPr marL="4209532" indent="-247620" algn="ctr" eaLnBrk="0" fontAlgn="base" hangingPunct="0">
              <a:spcBef>
                <a:spcPct val="0"/>
              </a:spcBef>
              <a:spcAft>
                <a:spcPct val="0"/>
              </a:spcAft>
              <a:defRPr sz="2600">
                <a:solidFill>
                  <a:schemeClr val="tx1"/>
                </a:solidFill>
                <a:latin typeface="Arial" charset="0"/>
                <a:ea typeface="ＭＳ Ｐゴシック" charset="0"/>
              </a:defRPr>
            </a:lvl9pPr>
          </a:lstStyle>
          <a:p>
            <a:fld id="{28EA9F77-7BED-9541-A54F-5544F51E769A}" type="slidenum">
              <a:rPr lang="en-US" sz="1300"/>
              <a:pPr/>
              <a:t>40</a:t>
            </a:fld>
            <a:endParaRPr 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Thermal conductivity (K)  is a measure of the rate of heat flow through a material due to a temperature gradient.</a:t>
            </a:r>
            <a:r>
              <a:rPr lang="en-US" sz="1200" baseline="0" dirty="0" smtClean="0"/>
              <a:t> </a:t>
            </a:r>
            <a:r>
              <a:rPr lang="en-US" dirty="0" smtClean="0"/>
              <a:t>The thermal conductivity of wood is influenced</a:t>
            </a:r>
            <a:r>
              <a:rPr lang="en-US" baseline="0" dirty="0" smtClean="0"/>
              <a:t> by its specific gravity. Intuitively the more cell wall material there is the higher the thermal conductivity or lower the thermal insulation value. Therefore thermal conductivity of wood (K) has a good correlation with its</a:t>
            </a:r>
            <a:r>
              <a:rPr lang="en-US" dirty="0" smtClean="0"/>
              <a:t> specific gravity.</a:t>
            </a:r>
            <a:r>
              <a:rPr lang="en-US" baseline="0" dirty="0" smtClean="0"/>
              <a:t> K in the perpendicular to grain direction per inch can be calculated from its specific gravity (SG_M) and moisture content (M) using the equation shown here. Units are Btu per h per ft2 per F degree. Parameter C is dependent on M. Wood conducts heat faster in the longitudinal direction and K is about 2 – 2.8 times that in the perpendicular to grain direction.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41</a:t>
            </a:fld>
            <a:endParaRPr lang="en-CA"/>
          </a:p>
        </p:txBody>
      </p:sp>
    </p:spTree>
    <p:extLst>
      <p:ext uri="{BB962C8B-B14F-4D97-AF65-F5344CB8AC3E}">
        <p14:creationId xmlns:p14="http://schemas.microsoft.com/office/powerpoint/2010/main" val="586786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42</a:t>
            </a:fld>
            <a:endParaRPr lang="en-CA"/>
          </a:p>
        </p:txBody>
      </p:sp>
    </p:spTree>
    <p:extLst>
      <p:ext uri="{BB962C8B-B14F-4D97-AF65-F5344CB8AC3E}">
        <p14:creationId xmlns:p14="http://schemas.microsoft.com/office/powerpoint/2010/main" val="3254103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Thermal conductivity</a:t>
            </a:r>
            <a:r>
              <a:rPr lang="en-US" baseline="0" dirty="0" smtClean="0"/>
              <a:t> generally increases with moisture content in the wood as moisture would occupy the air voids in the wood cellular structure. The figure on the right shows the relationship between K and M for different SG. The Metric units for K is W/m/K. To convert from Imperial to Metric multiply by 0.14422. Note that thermal resistance (R ) is the reciprocal of K.</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43</a:t>
            </a:fld>
            <a:endParaRPr lang="en-CA"/>
          </a:p>
        </p:txBody>
      </p:sp>
    </p:spTree>
    <p:extLst>
      <p:ext uri="{BB962C8B-B14F-4D97-AF65-F5344CB8AC3E}">
        <p14:creationId xmlns:p14="http://schemas.microsoft.com/office/powerpoint/2010/main" val="4169506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a:t>
            </a:r>
            <a:r>
              <a:rPr lang="en-US" baseline="0" dirty="0" smtClean="0"/>
              <a:t> to thermal conductivity, thermal expansion coefficient of wood, α, is also related to SG in the radial and tangential directions as shown in the bottom 2 equations. α is defined as shown in the equation here. Thermal expansion in the L direction is independent of SG and is given by the equation shown here.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44</a:t>
            </a:fld>
            <a:endParaRPr lang="en-CA"/>
          </a:p>
        </p:txBody>
      </p:sp>
    </p:spTree>
    <p:extLst>
      <p:ext uri="{BB962C8B-B14F-4D97-AF65-F5344CB8AC3E}">
        <p14:creationId xmlns:p14="http://schemas.microsoft.com/office/powerpoint/2010/main" val="4026742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convert from Imperial to Metric units, multiplied by 1.8 i.e. per °C.</a:t>
            </a:r>
            <a:r>
              <a:rPr lang="en-US" baseline="0" dirty="0" smtClean="0"/>
              <a:t> Compared with steel and concrete, t</a:t>
            </a:r>
            <a:r>
              <a:rPr lang="en-US" dirty="0" smtClean="0"/>
              <a:t>hermal expansion of wood is lower:</a:t>
            </a:r>
            <a:r>
              <a:rPr lang="en-US" baseline="0" dirty="0" smtClean="0"/>
              <a:t> steel is 3 times that of wood whereas c</a:t>
            </a:r>
            <a:r>
              <a:rPr lang="en-US" dirty="0" smtClean="0"/>
              <a:t>oncrete is 2 time.</a:t>
            </a:r>
          </a:p>
          <a:p>
            <a:r>
              <a:rPr lang="en-US" dirty="0" smtClean="0"/>
              <a:t>Thermal expansion of wood containing moisture is insignificant because it is offset by the shrinkage due to loss of moisture. </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45</a:t>
            </a:fld>
            <a:endParaRPr lang="en-CA"/>
          </a:p>
        </p:txBody>
      </p:sp>
    </p:spTree>
    <p:extLst>
      <p:ext uri="{BB962C8B-B14F-4D97-AF65-F5344CB8AC3E}">
        <p14:creationId xmlns:p14="http://schemas.microsoft.com/office/powerpoint/2010/main" val="545854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a:t>
            </a:r>
            <a:r>
              <a:rPr lang="en-US" baseline="0" dirty="0" smtClean="0"/>
              <a:t> burns at about 275 degree C </a:t>
            </a:r>
            <a:r>
              <a:rPr lang="en-US" baseline="0" dirty="0" err="1" smtClean="0"/>
              <a:t>ie</a:t>
            </a:r>
            <a:r>
              <a:rPr lang="en-US" baseline="0" dirty="0" smtClean="0"/>
              <a:t> wood would burn when this temperature is reached. Flame spread or speed of ignition is dependent on size of wood, rate of heat loos, and rate of supply of heat to the burning surface. When wood burns it gives off heat and it has been a significant energy sources for humans for thousands of years. Heat of combustion of one unit weight of wood e.g. 1 </a:t>
            </a:r>
            <a:r>
              <a:rPr lang="en-US" baseline="0" dirty="0" err="1" smtClean="0"/>
              <a:t>lb</a:t>
            </a:r>
            <a:r>
              <a:rPr lang="en-US" baseline="0" dirty="0" smtClean="0"/>
              <a:t> is shown to be constant across all species, 8500 – 9000 Btu. In other words when burning 1 </a:t>
            </a:r>
            <a:r>
              <a:rPr lang="en-US" baseline="0" dirty="0" err="1" smtClean="0"/>
              <a:t>lb</a:t>
            </a:r>
            <a:r>
              <a:rPr lang="en-US" baseline="0" dirty="0" smtClean="0"/>
              <a:t> of OD wood, 8500 to 9000 Btu is produced. When the wood contains moisture, its heat of combustion value decreases and can be calculated from </a:t>
            </a:r>
            <a:r>
              <a:rPr lang="en-US" baseline="0" smtClean="0"/>
              <a:t>this equation.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46</a:t>
            </a:fld>
            <a:endParaRPr lang="en-CA"/>
          </a:p>
        </p:txBody>
      </p:sp>
    </p:spTree>
    <p:extLst>
      <p:ext uri="{BB962C8B-B14F-4D97-AF65-F5344CB8AC3E}">
        <p14:creationId xmlns:p14="http://schemas.microsoft.com/office/powerpoint/2010/main" val="2000487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22C793-832F-DC45-A343-190AC02D9553}" type="slidenum">
              <a:rPr lang="en-CA"/>
              <a:pPr>
                <a:defRPr/>
              </a:pPr>
              <a:t>47</a:t>
            </a:fld>
            <a:endParaRPr lang="en-CA"/>
          </a:p>
        </p:txBody>
      </p:sp>
      <p:sp>
        <p:nvSpPr>
          <p:cNvPr id="82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5347"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lecture series addresses the </a:t>
            </a:r>
            <a:r>
              <a:rPr lang="en-US" dirty="0" err="1" smtClean="0"/>
              <a:t>behaviour</a:t>
            </a:r>
            <a:r>
              <a:rPr lang="en-US" baseline="0" dirty="0" smtClean="0"/>
              <a:t> of wood under different types of stresses, and measurement of mechanical properties of small clear wood specimens, and how mechanical properties are influenced b various factors, including these</a:t>
            </a:r>
            <a:r>
              <a:rPr lang="is-IS" baseline="0" smtClean="0"/>
              <a:t>…....</a:t>
            </a:r>
          </a:p>
          <a:p>
            <a:endParaRPr lang="en-US"/>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48</a:t>
            </a:fld>
            <a:endParaRPr lang="en-CA"/>
          </a:p>
        </p:txBody>
      </p:sp>
    </p:spTree>
    <p:extLst>
      <p:ext uri="{BB962C8B-B14F-4D97-AF65-F5344CB8AC3E}">
        <p14:creationId xmlns:p14="http://schemas.microsoft.com/office/powerpoint/2010/main" val="3350671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1C4E3-88AE-5940-9D6B-870C6EC6F16C}" type="slidenum">
              <a:rPr lang="en-CA"/>
              <a:pPr/>
              <a:t>49</a:t>
            </a:fld>
            <a:endParaRPr lang="en-CA"/>
          </a:p>
        </p:txBody>
      </p:sp>
      <p:sp>
        <p:nvSpPr>
          <p:cNvPr id="1046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6531" name="Rectangle 3"/>
          <p:cNvSpPr>
            <a:spLocks noGrp="1" noChangeArrowheads="1"/>
          </p:cNvSpPr>
          <p:nvPr>
            <p:ph type="body" idx="1"/>
          </p:nvPr>
        </p:nvSpPr>
        <p:spPr/>
        <p:txBody>
          <a:bodyPr/>
          <a:lstStyle/>
          <a:p>
            <a:r>
              <a:rPr lang="en-US" dirty="0" smtClean="0"/>
              <a:t>There are two types of mechanical</a:t>
            </a:r>
            <a:r>
              <a:rPr lang="en-US" baseline="0" dirty="0" smtClean="0"/>
              <a:t> properties. Strength properties govern the load carrying ability with fracture of material. Stiffness properties govern the deformation of a material under load, and it is not related failure of the material.</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5752F9-5392-E84A-824D-AB5D0D3055F8}" type="slidenum">
              <a:rPr lang="en-CA"/>
              <a:pPr>
                <a:defRPr/>
              </a:pPr>
              <a:t>5</a:t>
            </a:fld>
            <a:endParaRPr lang="en-CA"/>
          </a:p>
        </p:txBody>
      </p:sp>
      <p:sp>
        <p:nvSpPr>
          <p:cNvPr id="23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3"/>
          <p:cNvSpPr>
            <a:spLocks noGrp="1" noChangeArrowheads="1"/>
          </p:cNvSpPr>
          <p:nvPr>
            <p:ph type="body" idx="1"/>
          </p:nvPr>
        </p:nvSpPr>
        <p:spPr/>
        <p:txBody>
          <a:bodyPr/>
          <a:lstStyle/>
          <a:p>
            <a:pPr eaLnBrk="1" hangingPunct="1">
              <a:defRPr/>
            </a:pPr>
            <a:r>
              <a:rPr lang="en-US" dirty="0" smtClean="0">
                <a:cs typeface="+mn-cs"/>
              </a:rPr>
              <a:t>Since</a:t>
            </a:r>
            <a:r>
              <a:rPr lang="en-US" baseline="0" dirty="0" smtClean="0">
                <a:cs typeface="+mn-cs"/>
              </a:rPr>
              <a:t> both wood mass and volume can be influenced by the moisture it contains, when stating density of wood it should also state the basis of the density value. Here are 4 possible definitions. OD is when the piece of wood is completely dry without any moisture. Air-dry density is fro wood at a moisture content of a%. Green density is when the wood is completely saturated with water This is often the case when wood is freshly cut from a tree. Bulk density is defined as completely dry mass over completely </a:t>
            </a:r>
            <a:r>
              <a:rPr lang="en-US" baseline="0" smtClean="0">
                <a:cs typeface="+mn-cs"/>
              </a:rPr>
              <a:t>saturated volume. </a:t>
            </a:r>
            <a:endParaRPr lang="en-US" dirty="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a:t>
            </a:r>
            <a:r>
              <a:rPr lang="en-US" baseline="0" dirty="0" smtClean="0"/>
              <a:t> with steel, concrete and aluminum, density of wood is much lower. MOE is a stiffness property. Most mechanical properties of wood are lower except for tensile strength of concrete.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50</a:t>
            </a:fld>
            <a:endParaRPr lang="en-CA"/>
          </a:p>
        </p:txBody>
      </p:sp>
    </p:spTree>
    <p:extLst>
      <p:ext uri="{BB962C8B-B14F-4D97-AF65-F5344CB8AC3E}">
        <p14:creationId xmlns:p14="http://schemas.microsoft.com/office/powerpoint/2010/main" val="1671547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wood is generally less stiff and weaker,</a:t>
            </a:r>
            <a:r>
              <a:rPr lang="en-US" baseline="0" dirty="0" smtClean="0"/>
              <a:t> the strength and stiffness to density ratio of wood is comparable with other materials. This is significant because it means ease of handling during construction.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51</a:t>
            </a:fld>
            <a:endParaRPr lang="en-CA"/>
          </a:p>
        </p:txBody>
      </p:sp>
    </p:spTree>
    <p:extLst>
      <p:ext uri="{BB962C8B-B14F-4D97-AF65-F5344CB8AC3E}">
        <p14:creationId xmlns:p14="http://schemas.microsoft.com/office/powerpoint/2010/main" val="1912594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FE154-D625-6243-8B94-138D9C4B69A3}" type="slidenum">
              <a:rPr lang="en-CA"/>
              <a:pPr/>
              <a:t>52</a:t>
            </a:fld>
            <a:endParaRPr lang="en-CA"/>
          </a:p>
        </p:txBody>
      </p:sp>
      <p:sp>
        <p:nvSpPr>
          <p:cNvPr id="134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4515" name="Rectangle 3"/>
          <p:cNvSpPr>
            <a:spLocks noGrp="1" noChangeArrowheads="1"/>
          </p:cNvSpPr>
          <p:nvPr>
            <p:ph type="body" idx="1"/>
          </p:nvPr>
        </p:nvSpPr>
        <p:spPr/>
        <p:txBody>
          <a:bodyPr/>
          <a:lstStyle/>
          <a:p>
            <a:r>
              <a:rPr lang="en-US" dirty="0" smtClean="0"/>
              <a:t>Wood is considered</a:t>
            </a:r>
            <a:r>
              <a:rPr lang="en-US" baseline="0" dirty="0" smtClean="0"/>
              <a:t> to be </a:t>
            </a:r>
            <a:r>
              <a:rPr lang="en-US" dirty="0" smtClean="0"/>
              <a:t>an orthotropic material with three</a:t>
            </a:r>
            <a:r>
              <a:rPr lang="en-US" baseline="0" dirty="0" smtClean="0"/>
              <a:t> principal material property axes. These are longitudinal, tangential and radial. L direction aligns with wood grain. Radial direction is perpendicular to growth ring. Tangential direction by definition is the direction parallel to the growth ring.</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597F0-3BCE-FC48-AC22-B13C56CED604}" type="slidenum">
              <a:rPr lang="en-CA"/>
              <a:pPr/>
              <a:t>53</a:t>
            </a:fld>
            <a:endParaRPr lang="en-CA"/>
          </a:p>
        </p:txBody>
      </p:sp>
      <p:sp>
        <p:nvSpPr>
          <p:cNvPr id="130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0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dirty="0"/>
              <a:t>Wood may be described as an orthotropic material; that is, it has unique and independent mechanical properties in the directions of three mutually perpendicular axes: </a:t>
            </a:r>
            <a:r>
              <a:rPr lang="en-CA" sz="1000" dirty="0" smtClean="0"/>
              <a:t>longitudinal</a:t>
            </a:r>
            <a:r>
              <a:rPr lang="en-CA" sz="1000" dirty="0"/>
              <a:t>, radial, and tangential. The longitudinal axis L is parallel to the fiber (grain); the radial </a:t>
            </a:r>
            <a:r>
              <a:rPr lang="en-CA" sz="1000" dirty="0" smtClean="0"/>
              <a:t>axis R </a:t>
            </a:r>
            <a:r>
              <a:rPr lang="en-CA" sz="1000" dirty="0"/>
              <a:t>is normal to the growth rings (perpendicular to the grain in the radial direction); and the tangential axis T is perpendicular to the grain but tangent to the growth rings</a:t>
            </a:r>
            <a:r>
              <a:rPr lang="en-CA" sz="1000" dirty="0" smtClean="0"/>
              <a:t>.</a:t>
            </a:r>
          </a:p>
          <a:p>
            <a:endParaRPr lang="en-CA" sz="1000" dirty="0" smtClean="0"/>
          </a:p>
          <a:p>
            <a:r>
              <a:rPr lang="en-CA" sz="1000" dirty="0" smtClean="0"/>
              <a:t>Note that the E/G ratio of wood is roughly about 14. In CSA O86 it is generally assumed to be 16.</a:t>
            </a:r>
            <a:endParaRPr lang="en-CA" sz="1000" dirty="0"/>
          </a:p>
          <a:p>
            <a:endParaRPr lang="en-CA" sz="1000" dirty="0" smtClean="0"/>
          </a:p>
          <a:p>
            <a:r>
              <a:rPr lang="en-CA" sz="1000" dirty="0" smtClean="0"/>
              <a:t>The modular</a:t>
            </a:r>
            <a:r>
              <a:rPr lang="en-CA" sz="1000" baseline="0" dirty="0" smtClean="0"/>
              <a:t> ratios for E and G are greatest between longitudinal direction the the two transverse direction (R and T). For practical purposes, there is no differentiation between R and T direction as it is not practical to do it in practice. Therefore wood properties are often referred to as parallel (L) and perpendicular (R and T) direction only.</a:t>
            </a:r>
            <a:endParaRPr lang="en-CA" sz="1000" dirty="0"/>
          </a:p>
        </p:txBody>
      </p:sp>
      <p:sp>
        <p:nvSpPr>
          <p:cNvPr id="4" name="Slide Number Placeholder 3"/>
          <p:cNvSpPr>
            <a:spLocks noGrp="1"/>
          </p:cNvSpPr>
          <p:nvPr>
            <p:ph type="sldNum" sz="quarter" idx="10"/>
          </p:nvPr>
        </p:nvSpPr>
        <p:spPr/>
        <p:txBody>
          <a:bodyPr/>
          <a:lstStyle/>
          <a:p>
            <a:fld id="{1CE2590B-3D07-472B-B9BD-C760447193A6}" type="slidenum">
              <a:rPr lang="en-CA" smtClean="0"/>
              <a:t>54</a:t>
            </a:fld>
            <a:endParaRPr lang="en-CA"/>
          </a:p>
        </p:txBody>
      </p:sp>
      <p:sp>
        <p:nvSpPr>
          <p:cNvPr id="5" name="Footer Placeholder 4"/>
          <p:cNvSpPr>
            <a:spLocks noGrp="1"/>
          </p:cNvSpPr>
          <p:nvPr>
            <p:ph type="ftr" sz="quarter" idx="11"/>
          </p:nvPr>
        </p:nvSpPr>
        <p:spPr/>
        <p:txBody>
          <a:bodyPr/>
          <a:lstStyle/>
          <a:p>
            <a:r>
              <a:rPr lang="en-CA"/>
              <a:t>CVG4146</a:t>
            </a:r>
          </a:p>
        </p:txBody>
      </p:sp>
      <p:sp>
        <p:nvSpPr>
          <p:cNvPr id="6" name="Date Placeholder 5"/>
          <p:cNvSpPr>
            <a:spLocks noGrp="1"/>
          </p:cNvSpPr>
          <p:nvPr>
            <p:ph type="dt" idx="12"/>
          </p:nvPr>
        </p:nvSpPr>
        <p:spPr/>
        <p:txBody>
          <a:bodyPr/>
          <a:lstStyle/>
          <a:p>
            <a:r>
              <a:rPr lang="en-CA"/>
              <a:t>12/01/2012</a:t>
            </a:r>
          </a:p>
        </p:txBody>
      </p:sp>
    </p:spTree>
    <p:extLst>
      <p:ext uri="{BB962C8B-B14F-4D97-AF65-F5344CB8AC3E}">
        <p14:creationId xmlns:p14="http://schemas.microsoft.com/office/powerpoint/2010/main" val="2261150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is a list of important mechanical properties of wood, which are presented in design standards. </a:t>
            </a:r>
          </a:p>
          <a:p>
            <a:endParaRPr lang="en-CA" dirty="0"/>
          </a:p>
          <a:p>
            <a:r>
              <a:rPr lang="en-CA" dirty="0"/>
              <a:t>Rolling shear strength—Shear strength of wood where shearing force is in a longitudinal plane and is acting </a:t>
            </a:r>
            <a:r>
              <a:rPr lang="en-CA" dirty="0" smtClean="0"/>
              <a:t>perpendicular </a:t>
            </a:r>
            <a:r>
              <a:rPr lang="en-CA" dirty="0"/>
              <a:t>to the grain. Few test values of rolling shear in solid wood have been reported. In limited tests, rolling shear strength averaged 18% to 28% of parallel-to-grain shear values. Rolling shear strength is about the same in the </a:t>
            </a:r>
            <a:r>
              <a:rPr lang="en-CA" dirty="0" smtClean="0"/>
              <a:t>longitudinal</a:t>
            </a:r>
            <a:r>
              <a:rPr lang="en-CA" dirty="0"/>
              <a:t>–radial and longitudinal–tangential planes</a:t>
            </a:r>
            <a:r>
              <a:rPr lang="en-CA" dirty="0" smtClean="0"/>
              <a:t>. </a:t>
            </a:r>
          </a:p>
          <a:p>
            <a:endParaRPr lang="en-CA" dirty="0" smtClean="0"/>
          </a:p>
          <a:p>
            <a:r>
              <a:rPr lang="en-CA" dirty="0" smtClean="0"/>
              <a:t>Wood</a:t>
            </a:r>
            <a:r>
              <a:rPr lang="en-CA" baseline="0" dirty="0" smtClean="0"/>
              <a:t> is strong and stiff when loaded parallel to the grain and weak and flexible when loaded perpendicular to the grain.</a:t>
            </a:r>
            <a:endParaRPr lang="en-CA" dirty="0"/>
          </a:p>
        </p:txBody>
      </p:sp>
      <p:sp>
        <p:nvSpPr>
          <p:cNvPr id="4" name="Slide Number Placeholder 3"/>
          <p:cNvSpPr>
            <a:spLocks noGrp="1"/>
          </p:cNvSpPr>
          <p:nvPr>
            <p:ph type="sldNum" sz="quarter" idx="10"/>
          </p:nvPr>
        </p:nvSpPr>
        <p:spPr/>
        <p:txBody>
          <a:bodyPr/>
          <a:lstStyle/>
          <a:p>
            <a:fld id="{1CE2590B-3D07-472B-B9BD-C760447193A6}" type="slidenum">
              <a:rPr lang="en-CA" smtClean="0"/>
              <a:t>55</a:t>
            </a:fld>
            <a:endParaRPr lang="en-CA"/>
          </a:p>
        </p:txBody>
      </p:sp>
      <p:sp>
        <p:nvSpPr>
          <p:cNvPr id="5" name="Footer Placeholder 4"/>
          <p:cNvSpPr>
            <a:spLocks noGrp="1"/>
          </p:cNvSpPr>
          <p:nvPr>
            <p:ph type="ftr" sz="quarter" idx="11"/>
          </p:nvPr>
        </p:nvSpPr>
        <p:spPr/>
        <p:txBody>
          <a:bodyPr/>
          <a:lstStyle/>
          <a:p>
            <a:r>
              <a:rPr lang="en-CA"/>
              <a:t>CVG4146</a:t>
            </a:r>
          </a:p>
        </p:txBody>
      </p:sp>
      <p:sp>
        <p:nvSpPr>
          <p:cNvPr id="6" name="Date Placeholder 5"/>
          <p:cNvSpPr>
            <a:spLocks noGrp="1"/>
          </p:cNvSpPr>
          <p:nvPr>
            <p:ph type="dt" idx="12"/>
          </p:nvPr>
        </p:nvSpPr>
        <p:spPr/>
        <p:txBody>
          <a:bodyPr/>
          <a:lstStyle/>
          <a:p>
            <a:r>
              <a:rPr lang="en-CA"/>
              <a:t>12/01/2012</a:t>
            </a:r>
          </a:p>
        </p:txBody>
      </p:sp>
    </p:spTree>
    <p:extLst>
      <p:ext uri="{BB962C8B-B14F-4D97-AF65-F5344CB8AC3E}">
        <p14:creationId xmlns:p14="http://schemas.microsoft.com/office/powerpoint/2010/main" val="487789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Strength of</a:t>
            </a:r>
            <a:r>
              <a:rPr lang="en-US" baseline="0" dirty="0" smtClean="0"/>
              <a:t> wood is different when loaded parallel and perpendicular to grain. A ratio of 20 to 1 is not uncommon. When load is applied at an angle to the grain, the decrease in strength is exponential in comparison with the parallel to grain strength, as illustrated in the figure at the bottom right.</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56</a:t>
            </a:fld>
            <a:endParaRPr lang="en-CA"/>
          </a:p>
        </p:txBody>
      </p:sp>
    </p:spTree>
    <p:extLst>
      <p:ext uri="{BB962C8B-B14F-4D97-AF65-F5344CB8AC3E}">
        <p14:creationId xmlns:p14="http://schemas.microsoft.com/office/powerpoint/2010/main" val="2803115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496064-7FC8-B74D-83D3-6A216756ED11}" type="slidenum">
              <a:rPr lang="en-CA"/>
              <a:pPr/>
              <a:t>57</a:t>
            </a:fld>
            <a:endParaRPr lang="en-CA"/>
          </a:p>
        </p:txBody>
      </p:sp>
      <p:sp>
        <p:nvSpPr>
          <p:cNvPr id="1063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3939" name="Rectangle 3"/>
          <p:cNvSpPr>
            <a:spLocks noGrp="1" noChangeArrowheads="1"/>
          </p:cNvSpPr>
          <p:nvPr>
            <p:ph type="body" idx="1"/>
          </p:nvPr>
        </p:nvSpPr>
        <p:spPr/>
        <p:txBody>
          <a:bodyPr/>
          <a:lstStyle/>
          <a:p>
            <a:r>
              <a:rPr lang="en-US" dirty="0" smtClean="0"/>
              <a:t>The relationship</a:t>
            </a:r>
            <a:r>
              <a:rPr lang="en-US" baseline="0" dirty="0" smtClean="0"/>
              <a:t> between strength property and grain angle can be represented by the famous Hankinson’s formula. The constant n is dependent on the property of interest and is given in this table.  Hankinson’s formula is adopted in CSA O86 for calculating strength of wood and connections when loaded at an angle to wood grain.</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schematic</a:t>
            </a:r>
            <a:r>
              <a:rPr lang="en-US" baseline="0" dirty="0" smtClean="0"/>
              <a:t> figure compares load-deformation response when wood is stressed parallel and perpendicular to grain direction. As can be seen, there is some signs of plasticity in the response, more so in the perpendicular to grain curve. Indeed only under compression perpendicular grain loading that wood exhibits some ductile </a:t>
            </a:r>
            <a:r>
              <a:rPr lang="en-US" baseline="0" dirty="0" err="1" smtClean="0"/>
              <a:t>behaviour</a:t>
            </a:r>
            <a:r>
              <a:rPr lang="en-US" baseline="0" smtClean="0"/>
              <a: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58</a:t>
            </a:fld>
            <a:endParaRPr lang="en-CA"/>
          </a:p>
        </p:txBody>
      </p:sp>
    </p:spTree>
    <p:extLst>
      <p:ext uri="{BB962C8B-B14F-4D97-AF65-F5344CB8AC3E}">
        <p14:creationId xmlns:p14="http://schemas.microsoft.com/office/powerpoint/2010/main" val="1130880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tensile</a:t>
            </a:r>
            <a:r>
              <a:rPr lang="en-US" baseline="0" dirty="0" smtClean="0"/>
              <a:t> force the </a:t>
            </a:r>
            <a:r>
              <a:rPr lang="en-US" baseline="0" dirty="0" err="1" smtClean="0"/>
              <a:t>behaviour</a:t>
            </a:r>
            <a:r>
              <a:rPr lang="en-US" baseline="0" dirty="0" smtClean="0"/>
              <a:t> of wood is brittle in both directions with sudden failure when wood reaches its ultimate strength with no plastic region. Perpendicular to grain strength is about 5% that of parallel to grain strength.</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59</a:t>
            </a:fld>
            <a:endParaRPr lang="en-CA"/>
          </a:p>
        </p:txBody>
      </p:sp>
    </p:spTree>
    <p:extLst>
      <p:ext uri="{BB962C8B-B14F-4D97-AF65-F5344CB8AC3E}">
        <p14:creationId xmlns:p14="http://schemas.microsoft.com/office/powerpoint/2010/main" val="2724795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E85DE2-EA4B-8547-864A-D4AFA717DCE5}" type="slidenum">
              <a:rPr lang="en-CA"/>
              <a:pPr>
                <a:defRPr/>
              </a:pPr>
              <a:t>6</a:t>
            </a:fld>
            <a:endParaRPr lang="en-CA"/>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0579" name="Rectangle 3"/>
          <p:cNvSpPr>
            <a:spLocks noGrp="1" noChangeArrowheads="1"/>
          </p:cNvSpPr>
          <p:nvPr>
            <p:ph type="body" idx="1"/>
          </p:nvPr>
        </p:nvSpPr>
        <p:spPr/>
        <p:txBody>
          <a:bodyPr/>
          <a:lstStyle/>
          <a:p>
            <a:pPr eaLnBrk="1" hangingPunct="1">
              <a:defRPr/>
            </a:pPr>
            <a:r>
              <a:rPr lang="en-US" b="1" dirty="0">
                <a:solidFill>
                  <a:schemeClr val="bg1"/>
                </a:solidFill>
                <a:cs typeface="+mn-cs"/>
              </a:rPr>
              <a:t>Specific gravity (G)</a:t>
            </a:r>
            <a:r>
              <a:rPr lang="en-US" dirty="0">
                <a:solidFill>
                  <a:schemeClr val="bg1"/>
                </a:solidFill>
                <a:cs typeface="+mn-cs"/>
              </a:rPr>
              <a:t> is defined as the ratio of the density of a substance to that of water at the same temperature.  When describing wood, specific gravity is usually based on the oven-dry mass of wood and the volume of that same quantity of wood at some specified moisture </a:t>
            </a:r>
            <a:r>
              <a:rPr lang="en-US" dirty="0" smtClean="0">
                <a:solidFill>
                  <a:schemeClr val="bg1"/>
                </a:solidFill>
                <a:cs typeface="+mn-cs"/>
              </a:rPr>
              <a:t>content</a:t>
            </a:r>
            <a:r>
              <a:rPr lang="en-US" baseline="0" dirty="0" smtClean="0">
                <a:solidFill>
                  <a:schemeClr val="bg1"/>
                </a:solidFill>
                <a:cs typeface="+mn-cs"/>
              </a:rPr>
              <a:t> such as green, OD and at any MC. The rationale for using OD mass is that it avoids the potential influence of MC on SG. This explains why SG is a better indicator of wood properties than density, because presence of moisture would increase density but not strength. Numerically SG equals to density of wood in g/cc since density of water is 1 g/cc.</a:t>
            </a:r>
          </a:p>
          <a:p>
            <a:pPr eaLnBrk="1" hangingPunct="1">
              <a:defRPr/>
            </a:pPr>
            <a:endParaRPr lang="en-CA" dirty="0">
              <a:solidFill>
                <a:schemeClr val="bg1"/>
              </a:solidFill>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a:t>
            </a:r>
            <a:r>
              <a:rPr lang="en-US" baseline="0" dirty="0" smtClean="0"/>
              <a:t> fails in shear when there is possibility of crack growth. Therefore potential failure modes are parallel to grain (failure along grain) and rolling shear (failure along growth ring). Shear parallel to grain is less affected by presence of knots and more influenced by slope of grain and presence of initial cracks and checks.</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60</a:t>
            </a:fld>
            <a:endParaRPr lang="en-CA"/>
          </a:p>
        </p:txBody>
      </p:sp>
    </p:spTree>
    <p:extLst>
      <p:ext uri="{BB962C8B-B14F-4D97-AF65-F5344CB8AC3E}">
        <p14:creationId xmlns:p14="http://schemas.microsoft.com/office/powerpoint/2010/main" val="734111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scientific terms,</a:t>
            </a:r>
            <a:r>
              <a:rPr lang="en-US" baseline="0" dirty="0" smtClean="0"/>
              <a:t> there is no such thing as ‘bending failure’.  </a:t>
            </a:r>
            <a:r>
              <a:rPr lang="en-US" dirty="0" smtClean="0"/>
              <a:t>Under bending, a wooden beam can fail in a number of manners, tension, compression,</a:t>
            </a:r>
            <a:r>
              <a:rPr lang="en-US" baseline="0" dirty="0" smtClean="0"/>
              <a:t> </a:t>
            </a:r>
            <a:r>
              <a:rPr lang="en-US" dirty="0" smtClean="0"/>
              <a:t>shear and potentially bearing. Therefore</a:t>
            </a:r>
            <a:r>
              <a:rPr lang="en-US" baseline="0" dirty="0" smtClean="0"/>
              <a:t> the term modulus of rupture (MOR) is often used for bending strength of wood.</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61</a:t>
            </a:fld>
            <a:endParaRPr lang="en-CA"/>
          </a:p>
        </p:txBody>
      </p:sp>
    </p:spTree>
    <p:extLst>
      <p:ext uri="{BB962C8B-B14F-4D97-AF65-F5344CB8AC3E}">
        <p14:creationId xmlns:p14="http://schemas.microsoft.com/office/powerpoint/2010/main" val="2179382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1C818-3DE7-F740-AF9C-EBAE9346F4D2}" type="slidenum">
              <a:rPr lang="en-CA"/>
              <a:pPr/>
              <a:t>62</a:t>
            </a:fld>
            <a:endParaRPr lang="en-CA"/>
          </a:p>
        </p:txBody>
      </p:sp>
      <p:sp>
        <p:nvSpPr>
          <p:cNvPr id="131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23" name="Rectangle 3"/>
          <p:cNvSpPr>
            <a:spLocks noGrp="1" noChangeArrowheads="1"/>
          </p:cNvSpPr>
          <p:nvPr>
            <p:ph type="body" idx="1"/>
          </p:nvPr>
        </p:nvSpPr>
        <p:spPr/>
        <p:txBody>
          <a:bodyPr/>
          <a:lstStyle/>
          <a:p>
            <a:r>
              <a:rPr lang="en-US" dirty="0" smtClean="0"/>
              <a:t>Hooke’s law defines the stress-strain relationship for an linear-elastic</a:t>
            </a:r>
            <a:r>
              <a:rPr lang="en-US" baseline="0" dirty="0" smtClean="0"/>
              <a:t> material. Most materials are not linear elastic but may be true under low stress level.</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194F5F-CC0F-A043-80EC-8CE37EF50B48}" type="slidenum">
              <a:rPr lang="en-CA"/>
              <a:pPr/>
              <a:t>63</a:t>
            </a:fld>
            <a:endParaRPr lang="en-CA"/>
          </a:p>
        </p:txBody>
      </p:sp>
      <p:sp>
        <p:nvSpPr>
          <p:cNvPr id="1049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9603" name="Rectangle 3"/>
          <p:cNvSpPr>
            <a:spLocks noGrp="1" noChangeArrowheads="1"/>
          </p:cNvSpPr>
          <p:nvPr>
            <p:ph type="body" idx="1"/>
          </p:nvPr>
        </p:nvSpPr>
        <p:spPr/>
        <p:txBody>
          <a:bodyPr/>
          <a:lstStyle/>
          <a:p>
            <a:r>
              <a:rPr lang="en-US" dirty="0" smtClean="0"/>
              <a:t>When</a:t>
            </a:r>
            <a:r>
              <a:rPr lang="en-US" baseline="0" dirty="0" smtClean="0"/>
              <a:t> wood is stressed in compression or tension, the stress-strain response generally have 3 parts. Initial linear portion can be used to calculate Young’s modulus or modulus of elasticity (MOE). The point where the stress-strain curve deviates from straight line is usually called the proportional limit. Under tension there is generally no or small plastic region. Under compression, especially perpendicular to grain, there is usually some plastic deformation.</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75CE5-1D8F-3341-BCB3-3C66C9444C0B}" type="slidenum">
              <a:rPr lang="en-CA"/>
              <a:pPr/>
              <a:t>64</a:t>
            </a:fld>
            <a:endParaRPr lang="en-CA"/>
          </a:p>
        </p:txBody>
      </p:sp>
      <p:sp>
        <p:nvSpPr>
          <p:cNvPr id="105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5747" name="Rectangle 3"/>
          <p:cNvSpPr>
            <a:spLocks noGrp="1" noChangeArrowheads="1"/>
          </p:cNvSpPr>
          <p:nvPr>
            <p:ph type="body" idx="1"/>
          </p:nvPr>
        </p:nvSpPr>
        <p:spPr/>
        <p:txBody>
          <a:bodyPr/>
          <a:lstStyle/>
          <a:p>
            <a:r>
              <a:rPr lang="en-US" dirty="0" smtClean="0"/>
              <a:t>Wood is a natural material with generally a larger variation</a:t>
            </a:r>
            <a:r>
              <a:rPr lang="en-US" baseline="0" dirty="0" smtClean="0"/>
              <a:t> mechanical properties than other common structural materials such as steel and concrete. This table shows some mechanical properties values for common hardwood and softwood specie grown in North America.</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A96E8-9CC7-6D43-B98E-282AE8ED752D}" type="slidenum">
              <a:rPr lang="en-CA"/>
              <a:pPr/>
              <a:t>66</a:t>
            </a:fld>
            <a:endParaRPr lang="en-CA"/>
          </a:p>
        </p:txBody>
      </p:sp>
      <p:sp>
        <p:nvSpPr>
          <p:cNvPr id="135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0659" name="Rectangle 3"/>
          <p:cNvSpPr>
            <a:spLocks noGrp="1" noChangeArrowheads="1"/>
          </p:cNvSpPr>
          <p:nvPr>
            <p:ph type="body" idx="1"/>
          </p:nvPr>
        </p:nvSpPr>
        <p:spPr/>
        <p:txBody>
          <a:bodyPr/>
          <a:lstStyle/>
          <a:p>
            <a:r>
              <a:rPr lang="en-US" dirty="0" smtClean="0"/>
              <a:t>There are two categories</a:t>
            </a:r>
            <a:r>
              <a:rPr lang="en-US" baseline="0" dirty="0" smtClean="0"/>
              <a:t> of test method to measure mechanical properties of wood. The first category is for small clear wood specimens. The second category is for structural size lumber that contains growth features, such as knots. In North America, most standard test methods are published in ASTM standards. The methods presented later in this lecture series belong to the first category </a:t>
            </a:r>
            <a:r>
              <a:rPr lang="en-US" baseline="0" dirty="0" err="1" smtClean="0"/>
              <a:t>ie</a:t>
            </a:r>
            <a:r>
              <a:rPr lang="en-US" baseline="0" dirty="0" smtClean="0"/>
              <a:t> for some clear wood.</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14AC5-0118-BD4A-B182-0237D21D49F3}" type="slidenum">
              <a:rPr lang="en-CA"/>
              <a:pPr/>
              <a:t>67</a:t>
            </a:fld>
            <a:endParaRPr lang="en-CA"/>
          </a:p>
        </p:txBody>
      </p:sp>
      <p:sp>
        <p:nvSpPr>
          <p:cNvPr id="135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4755" name="Rectangle 3"/>
          <p:cNvSpPr>
            <a:spLocks noGrp="1" noChangeArrowheads="1"/>
          </p:cNvSpPr>
          <p:nvPr>
            <p:ph type="body" idx="1"/>
          </p:nvPr>
        </p:nvSpPr>
        <p:spPr/>
        <p:txBody>
          <a:bodyPr/>
          <a:lstStyle/>
          <a:p>
            <a:r>
              <a:rPr lang="en-US" dirty="0" smtClean="0"/>
              <a:t>This is a picture of the test</a:t>
            </a:r>
            <a:r>
              <a:rPr lang="en-US" baseline="0" dirty="0" smtClean="0"/>
              <a:t> set-up for compression parallel to grain. The specimen is loaded via two steel platen in a universal test machine. A displacement transducer can be used to measure the compression over a gauge length. A plot of load-deformation can be obtained which can be used to extract compressive strength, modulus of elasticity (using the slope of the load-deformation line) and the proportion limit. A You-tube video of a compression parallel to grain test can be viewed by clicking the web link.</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possible</a:t>
            </a:r>
            <a:r>
              <a:rPr lang="en-US" baseline="0" dirty="0" smtClean="0"/>
              <a:t> failure modes under compression parallel to grain tests. Note that mode f is </a:t>
            </a:r>
            <a:r>
              <a:rPr lang="en-US" baseline="0" dirty="0" err="1" smtClean="0"/>
              <a:t>likley</a:t>
            </a:r>
            <a:r>
              <a:rPr lang="en-US" baseline="0" dirty="0" smtClean="0"/>
              <a:t> caused by improper specimens alignment of machining and should be discarded if that mode occurs.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68</a:t>
            </a:fld>
            <a:endParaRPr lang="en-CA"/>
          </a:p>
        </p:txBody>
      </p:sp>
    </p:spTree>
    <p:extLst>
      <p:ext uri="{BB962C8B-B14F-4D97-AF65-F5344CB8AC3E}">
        <p14:creationId xmlns:p14="http://schemas.microsoft.com/office/powerpoint/2010/main" val="38508057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42B3F-004E-5E4E-B96C-C0535EF20DD7}" type="slidenum">
              <a:rPr lang="en-CA"/>
              <a:pPr/>
              <a:t>69</a:t>
            </a:fld>
            <a:endParaRPr lang="en-CA"/>
          </a:p>
        </p:txBody>
      </p:sp>
      <p:sp>
        <p:nvSpPr>
          <p:cNvPr id="135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6803" name="Rectangle 3"/>
          <p:cNvSpPr>
            <a:spLocks noGrp="1" noChangeArrowheads="1"/>
          </p:cNvSpPr>
          <p:nvPr>
            <p:ph type="body" idx="1"/>
          </p:nvPr>
        </p:nvSpPr>
        <p:spPr/>
        <p:txBody>
          <a:bodyPr/>
          <a:lstStyle/>
          <a:p>
            <a:r>
              <a:rPr lang="en-US" dirty="0" smtClean="0"/>
              <a:t>This slide illustrates how the three properties can be calculated</a:t>
            </a:r>
            <a:r>
              <a:rPr lang="en-US" baseline="0" dirty="0" smtClean="0"/>
              <a:t> from the load </a:t>
            </a:r>
            <a:r>
              <a:rPr lang="en-US" baseline="0" dirty="0" err="1" smtClean="0"/>
              <a:t>vs</a:t>
            </a:r>
            <a:r>
              <a:rPr lang="en-US" baseline="0" dirty="0" smtClean="0"/>
              <a:t> deformation plot.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C3EBE-C8A3-B440-A980-E66B5A9D765C}" type="slidenum">
              <a:rPr lang="en-CA"/>
              <a:pPr/>
              <a:t>70</a:t>
            </a:fld>
            <a:endParaRPr lang="en-CA"/>
          </a:p>
        </p:txBody>
      </p:sp>
      <p:sp>
        <p:nvSpPr>
          <p:cNvPr id="135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88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a picture of the test</a:t>
            </a:r>
            <a:r>
              <a:rPr lang="en-US" baseline="0" dirty="0" smtClean="0"/>
              <a:t> set-up for compression perpendicular to grain. The specimen is compressed using a steel plate. A displacement transducer can be used to measure the the platen movement as a measurement of the compression deformation. A plot of load-deformation can be obtained which can be used to extract modulus of elasticity (using the slope of the load-deformation line) and the proportion limit. Note that under compression </a:t>
            </a:r>
            <a:r>
              <a:rPr lang="en-US" baseline="0" dirty="0" err="1" smtClean="0"/>
              <a:t>perp</a:t>
            </a:r>
            <a:r>
              <a:rPr lang="en-US" baseline="0" dirty="0" smtClean="0"/>
              <a:t> to grain, there may not be a well defined peak load. A You-tube video of a compression parallel to grain test can be viewed by clicking the web link.</a:t>
            </a:r>
            <a:endParaRPr lang="en-US" dirty="0" smtClean="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ED0BA2-6C2E-424C-A0DC-AFB8E447DF32}" type="slidenum">
              <a:rPr lang="en-CA"/>
              <a:pPr>
                <a:defRPr/>
              </a:pPr>
              <a:t>7</a:t>
            </a:fld>
            <a:endParaRPr lang="en-CA"/>
          </a:p>
        </p:txBody>
      </p:sp>
      <p:sp>
        <p:nvSpPr>
          <p:cNvPr id="28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5699" name="Rectangle 3"/>
          <p:cNvSpPr>
            <a:spLocks noGrp="1" noChangeArrowheads="1"/>
          </p:cNvSpPr>
          <p:nvPr>
            <p:ph type="body" idx="1"/>
          </p:nvPr>
        </p:nvSpPr>
        <p:spPr/>
        <p:txBody>
          <a:bodyPr/>
          <a:lstStyle/>
          <a:p>
            <a:pPr eaLnBrk="1" hangingPunct="1">
              <a:defRPr/>
            </a:pPr>
            <a:r>
              <a:rPr lang="en-CA" dirty="0" smtClean="0">
                <a:cs typeface="+mn-cs"/>
              </a:rPr>
              <a:t>The</a:t>
            </a:r>
            <a:r>
              <a:rPr lang="en-CA" baseline="0" dirty="0" smtClean="0">
                <a:cs typeface="+mn-cs"/>
              </a:rPr>
              <a:t> most common SG is basic SG which is based on oven-dry mass and green volume. In this case, mass is the lowest possible and volume is the highest possible for a piece of wood. Because of these, basic SG has the lowest value among all possible bases for SG of a piece of wood.</a:t>
            </a:r>
            <a:endParaRPr lang="en-CA" dirty="0">
              <a:cs typeface="+mn-cs"/>
            </a:endParaRPr>
          </a:p>
          <a:p>
            <a:pPr eaLnBrk="1" hangingPunct="1">
              <a:defRPr/>
            </a:pPr>
            <a:endParaRPr lang="en-CA" dirty="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three possible</a:t>
            </a:r>
            <a:r>
              <a:rPr lang="en-US" baseline="0" dirty="0" smtClean="0"/>
              <a:t> failure modes under compression perpendicular to grain.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71</a:t>
            </a:fld>
            <a:endParaRPr lang="en-CA"/>
          </a:p>
        </p:txBody>
      </p:sp>
    </p:spTree>
    <p:extLst>
      <p:ext uri="{BB962C8B-B14F-4D97-AF65-F5344CB8AC3E}">
        <p14:creationId xmlns:p14="http://schemas.microsoft.com/office/powerpoint/2010/main" val="25910456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00029-3917-0A4B-AE00-7E834D83F6E0}" type="slidenum">
              <a:rPr lang="en-CA"/>
              <a:pPr/>
              <a:t>72</a:t>
            </a:fld>
            <a:endParaRPr lang="en-CA"/>
          </a:p>
        </p:txBody>
      </p:sp>
      <p:sp>
        <p:nvSpPr>
          <p:cNvPr id="136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0899" name="Rectangle 3"/>
          <p:cNvSpPr>
            <a:spLocks noGrp="1" noChangeArrowheads="1"/>
          </p:cNvSpPr>
          <p:nvPr>
            <p:ph type="body" idx="1"/>
          </p:nvPr>
        </p:nvSpPr>
        <p:spPr/>
        <p:txBody>
          <a:bodyPr/>
          <a:lstStyle/>
          <a:p>
            <a:r>
              <a:rPr lang="en-US" dirty="0" smtClean="0"/>
              <a:t>A step block specimen is used to measure longitudinal</a:t>
            </a:r>
            <a:r>
              <a:rPr lang="en-US" baseline="0" dirty="0" smtClean="0"/>
              <a:t> shear. The load is applied via two steel block. Shear strength is calculated by dividing the maximum force divided by the shear area.</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test set-up will ensure that the shear plane will occur at the edge of the steel</a:t>
            </a:r>
            <a:r>
              <a:rPr lang="en-US" baseline="0" dirty="0" smtClean="0"/>
              <a:t> blocks.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73</a:t>
            </a:fld>
            <a:endParaRPr lang="en-CA"/>
          </a:p>
        </p:txBody>
      </p:sp>
    </p:spTree>
    <p:extLst>
      <p:ext uri="{BB962C8B-B14F-4D97-AF65-F5344CB8AC3E}">
        <p14:creationId xmlns:p14="http://schemas.microsoft.com/office/powerpoint/2010/main" val="6557070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Verdana" pitchFamily="34" charset="0"/>
              </a:defRPr>
            </a:lvl1pPr>
            <a:lvl2pPr marL="804763" indent="-309524" eaLnBrk="0" hangingPunct="0">
              <a:defRPr sz="1500">
                <a:solidFill>
                  <a:schemeClr val="tx1"/>
                </a:solidFill>
                <a:latin typeface="Verdana" pitchFamily="34" charset="0"/>
              </a:defRPr>
            </a:lvl2pPr>
            <a:lvl3pPr marL="1238098" indent="-247620" eaLnBrk="0" hangingPunct="0">
              <a:defRPr sz="1500">
                <a:solidFill>
                  <a:schemeClr val="tx1"/>
                </a:solidFill>
                <a:latin typeface="Verdana" pitchFamily="34" charset="0"/>
              </a:defRPr>
            </a:lvl3pPr>
            <a:lvl4pPr marL="1733337" indent="-247620" eaLnBrk="0" hangingPunct="0">
              <a:defRPr sz="1500">
                <a:solidFill>
                  <a:schemeClr val="tx1"/>
                </a:solidFill>
                <a:latin typeface="Verdana" pitchFamily="34" charset="0"/>
              </a:defRPr>
            </a:lvl4pPr>
            <a:lvl5pPr marL="2228576" indent="-247620" eaLnBrk="0" hangingPunct="0">
              <a:defRPr sz="1500">
                <a:solidFill>
                  <a:schemeClr val="tx1"/>
                </a:solidFill>
                <a:latin typeface="Verdana" pitchFamily="34" charset="0"/>
              </a:defRPr>
            </a:lvl5pPr>
            <a:lvl6pPr marL="2723815" indent="-247620" eaLnBrk="0" fontAlgn="base" hangingPunct="0">
              <a:spcBef>
                <a:spcPct val="0"/>
              </a:spcBef>
              <a:spcAft>
                <a:spcPct val="0"/>
              </a:spcAft>
              <a:defRPr sz="1500">
                <a:solidFill>
                  <a:schemeClr val="tx1"/>
                </a:solidFill>
                <a:latin typeface="Verdana" pitchFamily="34" charset="0"/>
              </a:defRPr>
            </a:lvl6pPr>
            <a:lvl7pPr marL="3219054" indent="-247620" eaLnBrk="0" fontAlgn="base" hangingPunct="0">
              <a:spcBef>
                <a:spcPct val="0"/>
              </a:spcBef>
              <a:spcAft>
                <a:spcPct val="0"/>
              </a:spcAft>
              <a:defRPr sz="1500">
                <a:solidFill>
                  <a:schemeClr val="tx1"/>
                </a:solidFill>
                <a:latin typeface="Verdana" pitchFamily="34" charset="0"/>
              </a:defRPr>
            </a:lvl7pPr>
            <a:lvl8pPr marL="3714293" indent="-247620" eaLnBrk="0" fontAlgn="base" hangingPunct="0">
              <a:spcBef>
                <a:spcPct val="0"/>
              </a:spcBef>
              <a:spcAft>
                <a:spcPct val="0"/>
              </a:spcAft>
              <a:defRPr sz="1500">
                <a:solidFill>
                  <a:schemeClr val="tx1"/>
                </a:solidFill>
                <a:latin typeface="Verdana" pitchFamily="34" charset="0"/>
              </a:defRPr>
            </a:lvl8pPr>
            <a:lvl9pPr marL="4209532" indent="-247620" eaLnBrk="0" fontAlgn="base" hangingPunct="0">
              <a:spcBef>
                <a:spcPct val="0"/>
              </a:spcBef>
              <a:spcAft>
                <a:spcPct val="0"/>
              </a:spcAft>
              <a:defRPr sz="1500">
                <a:solidFill>
                  <a:schemeClr val="tx1"/>
                </a:solidFill>
                <a:latin typeface="Verdana" pitchFamily="34" charset="0"/>
              </a:defRPr>
            </a:lvl9pPr>
          </a:lstStyle>
          <a:p>
            <a:pPr eaLnBrk="1" hangingPunct="1"/>
            <a:fld id="{BC13E312-C097-45F7-9394-40B1FE1CC430}" type="slidenum">
              <a:rPr lang="de-DE" sz="1300">
                <a:latin typeface="Arial" charset="0"/>
              </a:rPr>
              <a:pPr eaLnBrk="1" hangingPunct="1"/>
              <a:t>74</a:t>
            </a:fld>
            <a:endParaRPr lang="de-DE" sz="1300">
              <a:latin typeface="Arial" charset="0"/>
            </a:endParaRPr>
          </a:p>
        </p:txBody>
      </p:sp>
      <p:sp>
        <p:nvSpPr>
          <p:cNvPr id="84995" name="Rectangle 2"/>
          <p:cNvSpPr>
            <a:spLocks noGrp="1" noRot="1" noChangeAspect="1" noChangeArrowheads="1" noTextEdit="1"/>
          </p:cNvSpPr>
          <p:nvPr>
            <p:ph type="sldImg"/>
          </p:nvPr>
        </p:nvSpPr>
        <p:spPr>
          <a:xfrm>
            <a:off x="1003300" y="773113"/>
            <a:ext cx="5111750" cy="3833812"/>
          </a:xfrm>
          <a:solidFill>
            <a:srgbClr val="FFFFFF"/>
          </a:solidFill>
          <a:ln/>
        </p:spPr>
      </p:sp>
      <p:sp>
        <p:nvSpPr>
          <p:cNvPr id="84996" name="Text Box 3"/>
          <p:cNvSpPr>
            <a:spLocks noGrp="1" noChangeArrowheads="1"/>
          </p:cNvSpPr>
          <p:nvPr>
            <p:ph type="body" idx="1"/>
          </p:nvPr>
        </p:nvSpPr>
        <p:spPr>
          <a:xfrm>
            <a:off x="945362" y="4861442"/>
            <a:ext cx="5208578" cy="2767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62" tIns="50932" rIns="101862" bIns="50932">
            <a:spAutoFit/>
          </a:bodyPr>
          <a:lstStyle/>
          <a:p>
            <a:pPr defTabSz="486642" eaLnBrk="1" hangingPunct="1">
              <a:lnSpc>
                <a:spcPct val="93000"/>
              </a:lnSpc>
              <a:spcBef>
                <a:spcPts val="487"/>
              </a:spcBef>
              <a:tabLst>
                <a:tab pos="0" algn="l"/>
                <a:tab pos="990478" algn="l"/>
                <a:tab pos="1980956" algn="l"/>
                <a:tab pos="2971434" algn="l"/>
                <a:tab pos="3961912" algn="l"/>
                <a:tab pos="4952390" algn="l"/>
                <a:tab pos="5942868" algn="l"/>
                <a:tab pos="6933347" algn="l"/>
                <a:tab pos="7923825" algn="l"/>
                <a:tab pos="8914303" algn="l"/>
                <a:tab pos="9904781" algn="l"/>
                <a:tab pos="10895259" algn="l"/>
              </a:tabLst>
            </a:pPr>
            <a:r>
              <a:rPr lang="en-GB" dirty="0" smtClean="0">
                <a:ea typeface="Lucida Sans Unicode" pitchFamily="34" charset="0"/>
                <a:cs typeface="Lucida Sans Unicode" pitchFamily="34" charset="0"/>
              </a:rPr>
              <a:t>Growth</a:t>
            </a:r>
            <a:r>
              <a:rPr lang="en-GB" baseline="0" dirty="0" smtClean="0">
                <a:ea typeface="Lucida Sans Unicode" pitchFamily="34" charset="0"/>
                <a:cs typeface="Lucida Sans Unicode" pitchFamily="34" charset="0"/>
              </a:rPr>
              <a:t> rings are planes of weakness in wood. Therefore stressed in shear as shown in a cross layer in plywood or CLT, the </a:t>
            </a:r>
            <a:r>
              <a:rPr lang="en-GB" baseline="0" dirty="0" err="1" smtClean="0">
                <a:ea typeface="Lucida Sans Unicode" pitchFamily="34" charset="0"/>
                <a:cs typeface="Lucida Sans Unicode" pitchFamily="34" charset="0"/>
              </a:rPr>
              <a:t>earlywood</a:t>
            </a:r>
            <a:r>
              <a:rPr lang="en-GB" baseline="0" dirty="0" smtClean="0">
                <a:ea typeface="Lucida Sans Unicode" pitchFamily="34" charset="0"/>
                <a:cs typeface="Lucida Sans Unicode" pitchFamily="34" charset="0"/>
              </a:rPr>
              <a:t> and latewood will roll over each other, generating the so-called rolling shear failure, also scientifically know as shear through-thickness.</a:t>
            </a:r>
            <a:endParaRPr lang="en-GB" dirty="0">
              <a:ea typeface="Lucida Sans Unicode" pitchFamily="34" charset="0"/>
              <a:cs typeface="Lucida Sans Unicode"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defTabSz="993957"/>
            <a:fld id="{9610C5E0-E19C-45A1-BE3D-19DCDA803BEC}" type="slidenum">
              <a:rPr lang="en-US" smtClean="0">
                <a:latin typeface="Arial" pitchFamily="34" charset="0"/>
              </a:rPr>
              <a:pPr defTabSz="993957"/>
              <a:t>75</a:t>
            </a:fld>
            <a:endParaRPr 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fr-FR" dirty="0" smtClean="0">
                <a:latin typeface="Arial" pitchFamily="34" charset="0"/>
              </a:rPr>
              <a:t>Rolling</a:t>
            </a:r>
            <a:r>
              <a:rPr lang="fr-FR" baseline="0" dirty="0" smtClean="0">
                <a:latin typeface="Arial" pitchFamily="34" charset="0"/>
              </a:rPr>
              <a:t> </a:t>
            </a:r>
            <a:r>
              <a:rPr lang="fr-FR" baseline="0" dirty="0" err="1" smtClean="0">
                <a:latin typeface="Arial" pitchFamily="34" charset="0"/>
              </a:rPr>
              <a:t>shear</a:t>
            </a:r>
            <a:r>
              <a:rPr lang="fr-FR" baseline="0" dirty="0" smtClean="0">
                <a:latin typeface="Arial" pitchFamily="34" charset="0"/>
              </a:rPr>
              <a:t> </a:t>
            </a:r>
            <a:r>
              <a:rPr lang="fr-FR" baseline="0" dirty="0" err="1" smtClean="0">
                <a:latin typeface="Arial" pitchFamily="34" charset="0"/>
              </a:rPr>
              <a:t>failure</a:t>
            </a:r>
            <a:r>
              <a:rPr lang="fr-FR" baseline="0" dirty="0" smtClean="0">
                <a:latin typeface="Arial" pitchFamily="34" charset="0"/>
              </a:rPr>
              <a:t> </a:t>
            </a:r>
            <a:r>
              <a:rPr lang="fr-FR" baseline="0" dirty="0" err="1" smtClean="0">
                <a:latin typeface="Arial" pitchFamily="34" charset="0"/>
              </a:rPr>
              <a:t>can</a:t>
            </a:r>
            <a:r>
              <a:rPr lang="fr-FR" baseline="0" dirty="0" smtClean="0">
                <a:latin typeface="Arial" pitchFamily="34" charset="0"/>
              </a:rPr>
              <a:t> </a:t>
            </a:r>
            <a:r>
              <a:rPr lang="fr-FR" baseline="0" dirty="0" err="1" smtClean="0">
                <a:latin typeface="Arial" pitchFamily="34" charset="0"/>
              </a:rPr>
              <a:t>occur</a:t>
            </a:r>
            <a:r>
              <a:rPr lang="fr-FR" baseline="0" dirty="0" smtClean="0">
                <a:latin typeface="Arial" pitchFamily="34" charset="0"/>
              </a:rPr>
              <a:t> in CLT </a:t>
            </a:r>
            <a:r>
              <a:rPr lang="fr-FR" baseline="0" dirty="0" err="1" smtClean="0">
                <a:latin typeface="Arial" pitchFamily="34" charset="0"/>
              </a:rPr>
              <a:t>when</a:t>
            </a:r>
            <a:r>
              <a:rPr lang="fr-FR" baseline="0" dirty="0" smtClean="0">
                <a:latin typeface="Arial" pitchFamily="34" charset="0"/>
              </a:rPr>
              <a:t> </a:t>
            </a:r>
            <a:r>
              <a:rPr lang="fr-FR" baseline="0" dirty="0" err="1" smtClean="0">
                <a:latin typeface="Arial" pitchFamily="34" charset="0"/>
              </a:rPr>
              <a:t>loaded</a:t>
            </a:r>
            <a:r>
              <a:rPr lang="fr-FR" baseline="0" dirty="0" smtClean="0">
                <a:latin typeface="Arial" pitchFamily="34" charset="0"/>
              </a:rPr>
              <a:t> </a:t>
            </a:r>
            <a:r>
              <a:rPr lang="fr-FR" baseline="0" dirty="0" err="1" smtClean="0">
                <a:latin typeface="Arial" pitchFamily="34" charset="0"/>
              </a:rPr>
              <a:t>under</a:t>
            </a:r>
            <a:r>
              <a:rPr lang="fr-FR" baseline="0" dirty="0" smtClean="0">
                <a:latin typeface="Arial" pitchFamily="34" charset="0"/>
              </a:rPr>
              <a:t> out-of-plane </a:t>
            </a:r>
            <a:r>
              <a:rPr lang="fr-FR" baseline="0" dirty="0" err="1" smtClean="0">
                <a:latin typeface="Arial" pitchFamily="34" charset="0"/>
              </a:rPr>
              <a:t>bending</a:t>
            </a:r>
            <a:r>
              <a:rPr lang="fr-FR" baseline="0" dirty="0" smtClean="0">
                <a:latin typeface="Arial" pitchFamily="34" charset="0"/>
              </a:rPr>
              <a:t>.</a:t>
            </a:r>
            <a:endParaRPr lang="fr-FR" dirty="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Rolling shear strength can be measured using a two-plate</a:t>
            </a:r>
            <a:r>
              <a:rPr lang="en-US" baseline="0" dirty="0" smtClean="0"/>
              <a:t> shear test. The test setup is inclined at an angle theta. Equation for calculating shear strength is shown here. If shear modulus is desired, a displacement transducer can be used to measure the sliding of the two steel plates.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76</a:t>
            </a:fld>
            <a:endParaRPr lang="en-CA"/>
          </a:p>
        </p:txBody>
      </p:sp>
    </p:spTree>
    <p:extLst>
      <p:ext uri="{BB962C8B-B14F-4D97-AF65-F5344CB8AC3E}">
        <p14:creationId xmlns:p14="http://schemas.microsoft.com/office/powerpoint/2010/main" val="42834286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5E8F2-768D-324A-BA87-95A042C9982F}" type="slidenum">
              <a:rPr lang="en-CA"/>
              <a:pPr/>
              <a:t>77</a:t>
            </a:fld>
            <a:endParaRPr lang="en-CA"/>
          </a:p>
        </p:txBody>
      </p:sp>
      <p:sp>
        <p:nvSpPr>
          <p:cNvPr id="137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31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a picture of the test</a:t>
            </a:r>
            <a:r>
              <a:rPr lang="en-US" baseline="0" dirty="0" smtClean="0"/>
              <a:t> set-up for tension parallel to grain. The specimen is loaded via two steel fixtures in a universal test machine. Sometimes, grips are used at the ends of the specimen to apply the tensile force. A displacement transducer can be used to measure the compression over a gauge length. A plot of load-deformation can be obtained which can be used to extract compressive strength, modulus of elasticity (using the slope of the load-deformation line) and the proportion limit. </a:t>
            </a:r>
            <a:endParaRPr lang="en-US" dirty="0" smtClean="0"/>
          </a:p>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failure modes under tension parallel to grain.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78</a:t>
            </a:fld>
            <a:endParaRPr lang="en-CA"/>
          </a:p>
        </p:txBody>
      </p:sp>
    </p:spTree>
    <p:extLst>
      <p:ext uri="{BB962C8B-B14F-4D97-AF65-F5344CB8AC3E}">
        <p14:creationId xmlns:p14="http://schemas.microsoft.com/office/powerpoint/2010/main" val="22386309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3CFC9-50F7-334E-8B7D-DC0E22BFC7D5}" type="slidenum">
              <a:rPr lang="en-CA"/>
              <a:pPr/>
              <a:t>79</a:t>
            </a:fld>
            <a:endParaRPr lang="en-CA"/>
          </a:p>
        </p:txBody>
      </p:sp>
      <p:sp>
        <p:nvSpPr>
          <p:cNvPr id="136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2947" name="Rectangle 3"/>
          <p:cNvSpPr>
            <a:spLocks noGrp="1" noChangeArrowheads="1"/>
          </p:cNvSpPr>
          <p:nvPr>
            <p:ph type="body" idx="1"/>
          </p:nvPr>
        </p:nvSpPr>
        <p:spPr/>
        <p:txBody>
          <a:bodyPr/>
          <a:lstStyle/>
          <a:p>
            <a:r>
              <a:rPr lang="en-US" dirty="0" smtClean="0"/>
              <a:t>Until bending test,</a:t>
            </a:r>
            <a:r>
              <a:rPr lang="en-US" baseline="0" dirty="0" smtClean="0"/>
              <a:t> the main properties to be determined are MOR and MOE. A displacement transducer is used to measure the beam deflection, usually at mid-span. You can watch a You-tube video clip of a bending test on lumber specimen.</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A5913-CAD3-9E42-A1C8-78AD9F10D5A6}" type="slidenum">
              <a:rPr lang="en-CA"/>
              <a:pPr/>
              <a:t>80</a:t>
            </a:fld>
            <a:endParaRPr lang="en-CA"/>
          </a:p>
        </p:txBody>
      </p:sp>
      <p:sp>
        <p:nvSpPr>
          <p:cNvPr id="136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4995" name="Rectangle 3"/>
          <p:cNvSpPr>
            <a:spLocks noGrp="1" noChangeArrowheads="1"/>
          </p:cNvSpPr>
          <p:nvPr>
            <p:ph type="body" idx="1"/>
          </p:nvPr>
        </p:nvSpPr>
        <p:spPr/>
        <p:txBody>
          <a:bodyPr/>
          <a:lstStyle/>
          <a:p>
            <a:r>
              <a:rPr lang="en-US" dirty="0" smtClean="0"/>
              <a:t>The load-deflection response is often linear-elastic until failure. The peak load and slope of the load-deflection</a:t>
            </a:r>
            <a:r>
              <a:rPr lang="en-US" baseline="0" dirty="0" smtClean="0"/>
              <a:t> response are used in calculating MOR and MOE respectively.</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A738CD-2FF3-B041-A754-7894A7DD4124}" type="slidenum">
              <a:rPr lang="en-CA"/>
              <a:pPr>
                <a:defRPr/>
              </a:pPr>
              <a:t>8</a:t>
            </a:fld>
            <a:endParaRPr lang="en-CA"/>
          </a:p>
        </p:txBody>
      </p:sp>
      <p:sp>
        <p:nvSpPr>
          <p:cNvPr id="28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7747" name="Rectangle 3"/>
          <p:cNvSpPr>
            <a:spLocks noGrp="1" noChangeArrowheads="1"/>
          </p:cNvSpPr>
          <p:nvPr>
            <p:ph type="body" idx="1"/>
          </p:nvPr>
        </p:nvSpPr>
        <p:spPr/>
        <p:txBody>
          <a:bodyPr/>
          <a:lstStyle/>
          <a:p>
            <a:pPr eaLnBrk="1" hangingPunct="1">
              <a:defRPr/>
            </a:pPr>
            <a:r>
              <a:rPr lang="en-US" dirty="0" smtClean="0">
                <a:cs typeface="+mn-cs"/>
              </a:rPr>
              <a:t>Another common SG is OD basis,</a:t>
            </a:r>
            <a:r>
              <a:rPr lang="en-US" baseline="0" dirty="0" smtClean="0">
                <a:cs typeface="+mn-cs"/>
              </a:rPr>
              <a:t> which is based on OD mass and OD volume. OD SG is often used to predict thermal diffusivity (conductivity).</a:t>
            </a:r>
            <a:endParaRPr lang="en-US" dirty="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AB4D6-6699-C540-B6FE-84386BCF815C}" type="slidenum">
              <a:rPr lang="en-CA"/>
              <a:pPr/>
              <a:t>81</a:t>
            </a:fld>
            <a:endParaRPr lang="en-CA"/>
          </a:p>
        </p:txBody>
      </p:sp>
      <p:sp>
        <p:nvSpPr>
          <p:cNvPr id="136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7043" name="Rectangle 3"/>
          <p:cNvSpPr>
            <a:spLocks noGrp="1" noChangeArrowheads="1"/>
          </p:cNvSpPr>
          <p:nvPr>
            <p:ph type="body" idx="1"/>
          </p:nvPr>
        </p:nvSpPr>
        <p:spPr/>
        <p:txBody>
          <a:bodyPr/>
          <a:lstStyle/>
          <a:p>
            <a:r>
              <a:rPr lang="en-US" dirty="0" smtClean="0"/>
              <a:t>There are different</a:t>
            </a:r>
            <a:r>
              <a:rPr lang="en-US" baseline="0" dirty="0" smtClean="0"/>
              <a:t> methods of loading the beam specimen. The most common one is the third-point loading on the right. Equations for calculating MOR and MOE for point load and third-point loading are given here.</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failure modes under bending load.</a:t>
            </a:r>
            <a:r>
              <a:rPr lang="en-US" baseline="0" dirty="0" smtClean="0"/>
              <a:t> Mode f is actually a shear failure and usually occurs in short-span test or in specimen that already has an end check. Answer to 2 – usually (b) due to slope of grain. Answer to 3 – mode e due to compression failure, which exhibits some plastic </a:t>
            </a:r>
            <a:r>
              <a:rPr lang="en-US" baseline="0" dirty="0" err="1" smtClean="0"/>
              <a:t>behaviour</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82</a:t>
            </a:fld>
            <a:endParaRPr lang="en-CA"/>
          </a:p>
        </p:txBody>
      </p:sp>
    </p:spTree>
    <p:extLst>
      <p:ext uri="{BB962C8B-B14F-4D97-AF65-F5344CB8AC3E}">
        <p14:creationId xmlns:p14="http://schemas.microsoft.com/office/powerpoint/2010/main" val="41220807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3A4CD-98AA-B54D-8C86-1032762F79E5}" type="slidenum">
              <a:rPr lang="en-CA"/>
              <a:pPr/>
              <a:t>83</a:t>
            </a:fld>
            <a:endParaRPr lang="en-CA"/>
          </a:p>
        </p:txBody>
      </p:sp>
      <p:sp>
        <p:nvSpPr>
          <p:cNvPr id="137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5235" name="Rectangle 3"/>
          <p:cNvSpPr>
            <a:spLocks noGrp="1" noChangeArrowheads="1"/>
          </p:cNvSpPr>
          <p:nvPr>
            <p:ph type="body" idx="1"/>
          </p:nvPr>
        </p:nvSpPr>
        <p:spPr/>
        <p:txBody>
          <a:bodyPr/>
          <a:lstStyle/>
          <a:p>
            <a:r>
              <a:rPr lang="en-US" dirty="0" smtClean="0"/>
              <a:t>This</a:t>
            </a:r>
            <a:r>
              <a:rPr lang="en-US" baseline="0" dirty="0" smtClean="0"/>
              <a:t> is the test set-up for tension perpendicular to grain. Wood is extremely weak in tension perpendicular to grain. A shaped specimen is required to ensure that failure occurs in the reduced cross </a:t>
            </a:r>
            <a:r>
              <a:rPr lang="en-US" baseline="0" smtClean="0"/>
              <a:t>sectional area.</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7CA6B-F877-D348-AC7E-54B7268CA659}" type="slidenum">
              <a:rPr lang="en-CA"/>
              <a:pPr/>
              <a:t>84</a:t>
            </a:fld>
            <a:endParaRPr lang="en-CA"/>
          </a:p>
        </p:txBody>
      </p:sp>
      <p:sp>
        <p:nvSpPr>
          <p:cNvPr id="137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93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Wood Handbook, which can be</a:t>
            </a:r>
            <a:r>
              <a:rPr lang="en-US" baseline="0" dirty="0" smtClean="0"/>
              <a:t> downloaded for free, is a good reference for mechanical properties of the majority of species grown in North America, as well as some exotic species. Here is one table from the Wood Handbook. Note that the properties are for small clear wood without defects and straight grain.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85</a:t>
            </a:fld>
            <a:endParaRPr lang="en-CA"/>
          </a:p>
        </p:txBody>
      </p:sp>
    </p:spTree>
    <p:extLst>
      <p:ext uri="{BB962C8B-B14F-4D97-AF65-F5344CB8AC3E}">
        <p14:creationId xmlns:p14="http://schemas.microsoft.com/office/powerpoint/2010/main" val="12721251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t>
            </a:r>
            <a:r>
              <a:rPr lang="en-US" dirty="0" err="1" smtClean="0"/>
              <a:t>interpretating</a:t>
            </a:r>
            <a:r>
              <a:rPr lang="en-US" baseline="0" dirty="0" smtClean="0"/>
              <a:t> published mechanical properties of species, it is necessary to understand the origin of the data. Here are a number factors that you should be aware of when getting data from the literature.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86</a:t>
            </a:fld>
            <a:endParaRPr lang="en-CA"/>
          </a:p>
        </p:txBody>
      </p:sp>
    </p:spTree>
    <p:extLst>
      <p:ext uri="{BB962C8B-B14F-4D97-AF65-F5344CB8AC3E}">
        <p14:creationId xmlns:p14="http://schemas.microsoft.com/office/powerpoint/2010/main" val="24904910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discuss the factors that affect mechanical</a:t>
            </a:r>
            <a:r>
              <a:rPr lang="en-US" baseline="0" dirty="0" smtClean="0"/>
              <a:t> properties of wood. There are 3 main categories: environmental, natural growth features and long-term loading effect.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87</a:t>
            </a:fld>
            <a:endParaRPr lang="en-CA"/>
          </a:p>
        </p:txBody>
      </p:sp>
    </p:spTree>
    <p:extLst>
      <p:ext uri="{BB962C8B-B14F-4D97-AF65-F5344CB8AC3E}">
        <p14:creationId xmlns:p14="http://schemas.microsoft.com/office/powerpoint/2010/main" val="7503609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389F28-5103-7743-AE91-5C3D938843C0}" type="slidenum">
              <a:rPr lang="en-CA"/>
              <a:pPr/>
              <a:t>88</a:t>
            </a:fld>
            <a:endParaRPr lang="en-CA"/>
          </a:p>
        </p:txBody>
      </p:sp>
      <p:sp>
        <p:nvSpPr>
          <p:cNvPr id="142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1315" name="Rectangle 3"/>
          <p:cNvSpPr>
            <a:spLocks noGrp="1" noChangeArrowheads="1"/>
          </p:cNvSpPr>
          <p:nvPr>
            <p:ph type="body" idx="1"/>
          </p:nvPr>
        </p:nvSpPr>
        <p:spPr/>
        <p:txBody>
          <a:bodyPr/>
          <a:lstStyle/>
          <a:p>
            <a:r>
              <a:rPr lang="en-US" dirty="0" smtClean="0"/>
              <a:t>A major environmental</a:t>
            </a:r>
            <a:r>
              <a:rPr lang="en-US" baseline="0" dirty="0" smtClean="0"/>
              <a:t> factor is moisture content in wood. Mechanical properties of wood decreases near linearly with increasing moisture content from 0% MC to about FSP. Above FSP, there is no change in mechanical properties when there is any change in MC. The graph on the left shows the relationship for 4 mechanical properties.</a:t>
            </a:r>
          </a:p>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2EBE2E-1D8E-DC46-8DDE-444CEC305F69}" type="slidenum">
              <a:rPr lang="en-CA"/>
              <a:pPr/>
              <a:t>89</a:t>
            </a:fld>
            <a:endParaRPr lang="en-CA"/>
          </a:p>
        </p:txBody>
      </p:sp>
      <p:sp>
        <p:nvSpPr>
          <p:cNvPr id="1059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9843" name="Rectangle 3"/>
          <p:cNvSpPr>
            <a:spLocks noGrp="1" noChangeArrowheads="1"/>
          </p:cNvSpPr>
          <p:nvPr>
            <p:ph type="body" idx="1"/>
          </p:nvPr>
        </p:nvSpPr>
        <p:spPr/>
        <p:txBody>
          <a:bodyPr/>
          <a:lstStyle/>
          <a:p>
            <a:r>
              <a:rPr lang="en-US" dirty="0" smtClean="0"/>
              <a:t>The table here from</a:t>
            </a:r>
            <a:r>
              <a:rPr lang="en-US" baseline="0" dirty="0" smtClean="0"/>
              <a:t> Wood Handbook provides an indication of percent change in mechanical properties for 1% change in MC (α) for clear wood. α  is defined in the equation here.</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A0F64-DFAE-DA4C-9C80-1046B7E2CBC0}" type="slidenum">
              <a:rPr lang="en-CA"/>
              <a:pPr/>
              <a:t>90</a:t>
            </a:fld>
            <a:endParaRPr lang="en-CA"/>
          </a:p>
        </p:txBody>
      </p:sp>
      <p:sp>
        <p:nvSpPr>
          <p:cNvPr id="1060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0867" name="Rectangle 3"/>
          <p:cNvSpPr>
            <a:spLocks noGrp="1" noChangeArrowheads="1"/>
          </p:cNvSpPr>
          <p:nvPr>
            <p:ph type="body" idx="1"/>
          </p:nvPr>
        </p:nvSpPr>
        <p:spPr/>
        <p:txBody>
          <a:bodyPr/>
          <a:lstStyle/>
          <a:p>
            <a:r>
              <a:rPr lang="en-US" dirty="0" smtClean="0"/>
              <a:t>The</a:t>
            </a:r>
            <a:r>
              <a:rPr lang="en-US" baseline="0" dirty="0" smtClean="0"/>
              <a:t> Wood Handbook provides mechanical properties for dry and green conditions. Dry condition is often defined as 12% MC. Often it is necessary to estimate the properties at a different MC. This equation can be used for that purpose.</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35E103-75FA-FF46-8923-B82D364F72EE}" type="slidenum">
              <a:rPr lang="en-CA"/>
              <a:pPr>
                <a:defRPr/>
              </a:pPr>
              <a:t>9</a:t>
            </a:fld>
            <a:endParaRPr lang="en-CA"/>
          </a:p>
        </p:txBody>
      </p:sp>
      <p:sp>
        <p:nvSpPr>
          <p:cNvPr id="289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9795" name="Rectangle 3"/>
          <p:cNvSpPr>
            <a:spLocks noGrp="1" noChangeArrowheads="1"/>
          </p:cNvSpPr>
          <p:nvPr>
            <p:ph type="body" idx="1"/>
          </p:nvPr>
        </p:nvSpPr>
        <p:spPr/>
        <p:txBody>
          <a:bodyPr/>
          <a:lstStyle/>
          <a:p>
            <a:pPr eaLnBrk="1" hangingPunct="1">
              <a:defRPr/>
            </a:pPr>
            <a:r>
              <a:rPr lang="en-US" dirty="0" smtClean="0">
                <a:cs typeface="+mn-cs"/>
              </a:rPr>
              <a:t>SG based on 12%MC</a:t>
            </a:r>
            <a:r>
              <a:rPr lang="en-US" baseline="0" dirty="0" smtClean="0">
                <a:cs typeface="+mn-cs"/>
              </a:rPr>
              <a:t> volume (nominal SG) is </a:t>
            </a:r>
            <a:r>
              <a:rPr lang="en-US" dirty="0" smtClean="0">
                <a:cs typeface="+mn-cs"/>
              </a:rPr>
              <a:t>sometimes used for calculating some strength properties of wood e.g. MOE.</a:t>
            </a:r>
            <a:r>
              <a:rPr lang="en-US" baseline="0" dirty="0" smtClean="0">
                <a:cs typeface="+mn-cs"/>
              </a:rPr>
              <a:t> This is because in some regions, e.g. Europe, design properties are often based on 12% MC in wood.</a:t>
            </a:r>
            <a:r>
              <a:rPr lang="en-US" dirty="0" smtClean="0">
                <a:cs typeface="+mn-cs"/>
              </a:rPr>
              <a:t> </a:t>
            </a:r>
            <a:r>
              <a:rPr lang="en-US" baseline="0" dirty="0" smtClean="0">
                <a:cs typeface="+mn-cs"/>
              </a:rPr>
              <a:t> </a:t>
            </a:r>
            <a:endParaRPr lang="en-US" dirty="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a:t>
            </a:r>
            <a:r>
              <a:rPr lang="en-US" baseline="0" dirty="0" smtClean="0"/>
              <a:t> is softened by increased temperature. Therefore mechanical properties decrease as temperature increases, and vice versa. However the process is reversible if the temperature is not increased above 100 degree C </a:t>
            </a:r>
            <a:r>
              <a:rPr lang="en-US" baseline="0" dirty="0" err="1" smtClean="0"/>
              <a:t>ie</a:t>
            </a:r>
            <a:r>
              <a:rPr lang="en-US" baseline="0" dirty="0" smtClean="0"/>
              <a:t> there is no permanent change in mechanical properties. However if wood is heated to above 100 degree C there is a long term degradation effect on mechanical properties as illustrated in the figure on the right. Note that there is a complex influence of MC since any heat would change the MC in wood as well as softening the wood.</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91</a:t>
            </a:fld>
            <a:endParaRPr lang="en-CA"/>
          </a:p>
        </p:txBody>
      </p:sp>
    </p:spTree>
    <p:extLst>
      <p:ext uri="{BB962C8B-B14F-4D97-AF65-F5344CB8AC3E}">
        <p14:creationId xmlns:p14="http://schemas.microsoft.com/office/powerpoint/2010/main" val="38517911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46E60-99FC-934D-8C4A-B692E752602C}" type="slidenum">
              <a:rPr lang="en-CA"/>
              <a:pPr/>
              <a:t>92</a:t>
            </a:fld>
            <a:endParaRPr lang="en-CA"/>
          </a:p>
        </p:txBody>
      </p:sp>
      <p:sp>
        <p:nvSpPr>
          <p:cNvPr id="141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8243" name="Rectangle 3"/>
          <p:cNvSpPr>
            <a:spLocks noGrp="1" noChangeArrowheads="1"/>
          </p:cNvSpPr>
          <p:nvPr>
            <p:ph type="body" idx="1"/>
          </p:nvPr>
        </p:nvSpPr>
        <p:spPr/>
        <p:txBody>
          <a:bodyPr/>
          <a:lstStyle/>
          <a:p>
            <a:r>
              <a:rPr lang="en-US"/>
              <a:t>Strength In general, the higher the specific gravity or density the higher the strength. This relationship is illustrated in the graph at the right. </a:t>
            </a:r>
          </a:p>
          <a:p>
            <a:r>
              <a:rPr lang="en-US"/>
              <a:t>This general relationship holds for static bending strength, compression and tension parallel to the grain, compression and tension perpendicular to the grain, hardness, and shear strength. The single exception is impact strength; very high specific gravity woods will occasionally shatter under an impact load, whereas less stiff woods will absorb the load without failing.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is from Wood Handbook. It provides</a:t>
            </a:r>
            <a:r>
              <a:rPr lang="en-US" baseline="0" dirty="0" smtClean="0"/>
              <a:t> equations depicting the relationship between mechanical properties and specific gravity for clear wood.</a:t>
            </a:r>
            <a:r>
              <a:rPr lang="en-US" dirty="0" smtClean="0"/>
              <a:t> Different relationships are given for softwood and hardwood. Note the conditions</a:t>
            </a:r>
            <a:r>
              <a:rPr lang="en-US" baseline="0" dirty="0" smtClean="0"/>
              <a:t> appropriate for the </a:t>
            </a:r>
            <a:r>
              <a:rPr lang="en-US" baseline="0" smtClean="0"/>
              <a:t>the properties.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93</a:t>
            </a:fld>
            <a:endParaRPr lang="en-CA"/>
          </a:p>
        </p:txBody>
      </p:sp>
    </p:spTree>
    <p:extLst>
      <p:ext uri="{BB962C8B-B14F-4D97-AF65-F5344CB8AC3E}">
        <p14:creationId xmlns:p14="http://schemas.microsoft.com/office/powerpoint/2010/main" val="26703932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Slope</a:t>
            </a:r>
            <a:r>
              <a:rPr lang="en-US" baseline="0" dirty="0" smtClean="0"/>
              <a:t> of grain is a phenomenon where the grain direction in a piece of lumber is not parallel to the length direction of the piece. It can occur as a result of natural grain deviation in trees (see picture in bottom left) or a result of sawing process </a:t>
            </a:r>
            <a:r>
              <a:rPr lang="en-US" baseline="0" dirty="0" err="1" smtClean="0"/>
              <a:t>ie</a:t>
            </a:r>
            <a:r>
              <a:rPr lang="en-US" baseline="0" dirty="0" smtClean="0"/>
              <a:t> sawing not parallel to axis of the log. </a:t>
            </a:r>
            <a:r>
              <a:rPr lang="en-US" baseline="0" dirty="0" err="1" smtClean="0"/>
              <a:t>SoG</a:t>
            </a:r>
            <a:r>
              <a:rPr lang="en-US" baseline="0" dirty="0" smtClean="0"/>
              <a:t> is a major visual grading feature.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94</a:t>
            </a:fld>
            <a:endParaRPr lang="en-CA"/>
          </a:p>
        </p:txBody>
      </p:sp>
    </p:spTree>
    <p:extLst>
      <p:ext uri="{BB962C8B-B14F-4D97-AF65-F5344CB8AC3E}">
        <p14:creationId xmlns:p14="http://schemas.microsoft.com/office/powerpoint/2010/main" val="33849348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16139A-28A0-8142-91C3-D0186B7247AB}" type="slidenum">
              <a:rPr lang="en-CA"/>
              <a:pPr/>
              <a:t>95</a:t>
            </a:fld>
            <a:endParaRPr lang="en-CA"/>
          </a:p>
        </p:txBody>
      </p:sp>
      <p:sp>
        <p:nvSpPr>
          <p:cNvPr id="1062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2915" name="Rectangle 3"/>
          <p:cNvSpPr>
            <a:spLocks noGrp="1" noChangeArrowheads="1"/>
          </p:cNvSpPr>
          <p:nvPr>
            <p:ph type="body" idx="1"/>
          </p:nvPr>
        </p:nvSpPr>
        <p:spPr/>
        <p:txBody>
          <a:bodyPr/>
          <a:lstStyle/>
          <a:p>
            <a:r>
              <a:rPr lang="en-US" dirty="0" err="1" smtClean="0"/>
              <a:t>SoG</a:t>
            </a:r>
            <a:r>
              <a:rPr lang="en-US" baseline="0" dirty="0" smtClean="0"/>
              <a:t> has a major impact on mechanical properties of wood – strength properties decrease exponentially with grain angle. SOG in lumber can be measured by a mechanical device called grain scribe or by a scanning machine.</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D1CFF-DDDE-D441-801E-65298EC1CC22}" type="slidenum">
              <a:rPr lang="en-CA"/>
              <a:pPr/>
              <a:t>96</a:t>
            </a:fld>
            <a:endParaRPr lang="en-CA"/>
          </a:p>
        </p:txBody>
      </p:sp>
      <p:sp>
        <p:nvSpPr>
          <p:cNvPr id="135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2707" name="Rectangle 3"/>
          <p:cNvSpPr>
            <a:spLocks noGrp="1" noChangeArrowheads="1"/>
          </p:cNvSpPr>
          <p:nvPr>
            <p:ph type="body" idx="1"/>
          </p:nvPr>
        </p:nvSpPr>
        <p:spPr/>
        <p:txBody>
          <a:bodyPr/>
          <a:lstStyle/>
          <a:p>
            <a:r>
              <a:rPr lang="en-US" dirty="0" smtClean="0"/>
              <a:t>Shown in the table are</a:t>
            </a:r>
            <a:r>
              <a:rPr lang="en-US" baseline="0" dirty="0" smtClean="0"/>
              <a:t> the percent reductions caused by specific </a:t>
            </a:r>
            <a:r>
              <a:rPr lang="en-US" baseline="0" dirty="0" err="1" smtClean="0"/>
              <a:t>SoG</a:t>
            </a:r>
            <a:r>
              <a:rPr lang="en-US" baseline="0" dirty="0" smtClean="0"/>
              <a:t> values.</a:t>
            </a:r>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43607-56C2-3047-B5DA-E6E4FEE6B6C3}" type="slidenum">
              <a:rPr lang="en-CA"/>
              <a:pPr/>
              <a:t>97</a:t>
            </a:fld>
            <a:endParaRPr lang="en-CA"/>
          </a:p>
        </p:txBody>
      </p:sp>
      <p:sp>
        <p:nvSpPr>
          <p:cNvPr id="1063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3939" name="Rectangle 3"/>
          <p:cNvSpPr>
            <a:spLocks noGrp="1" noChangeArrowheads="1"/>
          </p:cNvSpPr>
          <p:nvPr>
            <p:ph type="body" idx="1"/>
          </p:nvPr>
        </p:nvSpPr>
        <p:spPr/>
        <p:txBody>
          <a:bodyPr/>
          <a:lstStyle/>
          <a:p>
            <a:r>
              <a:rPr lang="en-US" dirty="0" smtClean="0"/>
              <a:t>The</a:t>
            </a:r>
            <a:r>
              <a:rPr lang="en-US" baseline="0" dirty="0" smtClean="0"/>
              <a:t> Hankinson’s formula is commonly used to calculate strength of wood when loaded at a grain angle or a lumber piece exhibits </a:t>
            </a:r>
            <a:r>
              <a:rPr lang="en-US" baseline="0" dirty="0" err="1" smtClean="0"/>
              <a:t>SoG</a:t>
            </a:r>
            <a:r>
              <a:rPr lang="en-US" baseline="0" dirty="0" smtClean="0"/>
              <a:t>.</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5CC572-9DCD-FC4E-BFAE-4A7FCD33F3B4}" type="slidenum">
              <a:rPr lang="en-CA"/>
              <a:pPr/>
              <a:t>98</a:t>
            </a:fld>
            <a:endParaRPr lang="en-CA"/>
          </a:p>
        </p:txBody>
      </p:sp>
      <p:sp>
        <p:nvSpPr>
          <p:cNvPr id="134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5539" name="Rectangle 3"/>
          <p:cNvSpPr>
            <a:spLocks noGrp="1" noChangeArrowheads="1"/>
          </p:cNvSpPr>
          <p:nvPr>
            <p:ph type="body" idx="1"/>
          </p:nvPr>
        </p:nvSpPr>
        <p:spPr/>
        <p:txBody>
          <a:bodyPr/>
          <a:lstStyle/>
          <a:p>
            <a:r>
              <a:rPr lang="en-US" dirty="0" smtClean="0"/>
              <a:t>A</a:t>
            </a:r>
            <a:r>
              <a:rPr lang="en-US" baseline="0" dirty="0" smtClean="0"/>
              <a:t> calculation example demonstrating the application of Hankinson’s formula.</a:t>
            </a:r>
          </a:p>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FD723-F282-544E-8AC5-313EE7453181}" type="slidenum">
              <a:rPr lang="en-CA"/>
              <a:pPr/>
              <a:t>99</a:t>
            </a:fld>
            <a:endParaRPr lang="en-CA"/>
          </a:p>
        </p:txBody>
      </p:sp>
      <p:sp>
        <p:nvSpPr>
          <p:cNvPr id="5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3267" name="Rectangle 3"/>
          <p:cNvSpPr>
            <a:spLocks noGrp="1" noChangeArrowheads="1"/>
          </p:cNvSpPr>
          <p:nvPr>
            <p:ph type="body" idx="1"/>
          </p:nvPr>
        </p:nvSpPr>
        <p:spPr/>
        <p:txBody>
          <a:bodyPr/>
          <a:lstStyle/>
          <a:p>
            <a:r>
              <a:rPr lang="en-CA" dirty="0" smtClean="0"/>
              <a:t>Knot is another major growth feature that affects mechanical properties.</a:t>
            </a:r>
            <a:r>
              <a:rPr lang="en-CA" baseline="0" dirty="0" smtClean="0"/>
              <a:t> There are different types of knots depending on how lumber is sawn from the log and whether the branch that causes the knot in lumber is dead or live when the tree was harvested.</a:t>
            </a:r>
            <a:endParaRPr lang="en-CA"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58598-4AE2-394C-9CD4-290556905B70}" type="slidenum">
              <a:rPr lang="en-CA"/>
              <a:pPr/>
              <a:t>100</a:t>
            </a:fld>
            <a:endParaRPr lang="en-CA"/>
          </a:p>
        </p:txBody>
      </p:sp>
      <p:sp>
        <p:nvSpPr>
          <p:cNvPr id="135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3731" name="Rectangle 3"/>
          <p:cNvSpPr>
            <a:spLocks noGrp="1" noChangeArrowheads="1"/>
          </p:cNvSpPr>
          <p:nvPr>
            <p:ph type="body" idx="1"/>
          </p:nvPr>
        </p:nvSpPr>
        <p:spPr/>
        <p:txBody>
          <a:bodyPr/>
          <a:lstStyle/>
          <a:p>
            <a:r>
              <a:rPr lang="en-US" dirty="0" smtClean="0"/>
              <a:t>The table here shows the reduction in strength for different knot sizes on</a:t>
            </a:r>
            <a:r>
              <a:rPr lang="en-US" baseline="0" dirty="0" smtClean="0"/>
              <a:t> the wide face</a:t>
            </a:r>
            <a:r>
              <a:rPr lang="en-US" dirty="0" smtClean="0"/>
              <a:t> in 2x6 and 2x10 lumber. Strength reduction</a:t>
            </a:r>
            <a:r>
              <a:rPr lang="en-US" baseline="0" dirty="0" smtClean="0"/>
              <a:t> is greater when the knot Is at the edge compared with at the </a:t>
            </a:r>
            <a:r>
              <a:rPr lang="en-US" baseline="0" dirty="0" err="1" smtClean="0"/>
              <a:t>centre</a:t>
            </a:r>
            <a:r>
              <a:rPr lang="en-US" baseline="0" dirty="0" smtClean="0"/>
              <a:t> of a cross section.</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7912F6CE-6F82-1745-8C89-8FDAAFC586E8}" type="slidenum">
              <a:rPr lang="en-CA"/>
              <a:pPr>
                <a:defRPr/>
              </a:pPr>
              <a:t>‹#›</a:t>
            </a:fld>
            <a:endParaRPr lang="en-CA"/>
          </a:p>
        </p:txBody>
      </p:sp>
    </p:spTree>
    <p:extLst>
      <p:ext uri="{BB962C8B-B14F-4D97-AF65-F5344CB8AC3E}">
        <p14:creationId xmlns:p14="http://schemas.microsoft.com/office/powerpoint/2010/main" val="56257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7C36C9FC-812F-034A-8971-43BADD28A176}" type="slidenum">
              <a:rPr lang="en-CA"/>
              <a:pPr>
                <a:defRPr/>
              </a:pPr>
              <a:t>‹#›</a:t>
            </a:fld>
            <a:endParaRPr lang="en-CA"/>
          </a:p>
        </p:txBody>
      </p:sp>
    </p:spTree>
    <p:extLst>
      <p:ext uri="{BB962C8B-B14F-4D97-AF65-F5344CB8AC3E}">
        <p14:creationId xmlns:p14="http://schemas.microsoft.com/office/powerpoint/2010/main" val="21652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9A13E447-D6AC-4546-9BDF-7B0822450A92}" type="slidenum">
              <a:rPr lang="en-CA"/>
              <a:pPr>
                <a:defRPr/>
              </a:pPr>
              <a:t>‹#›</a:t>
            </a:fld>
            <a:endParaRPr lang="en-CA"/>
          </a:p>
        </p:txBody>
      </p:sp>
    </p:spTree>
    <p:extLst>
      <p:ext uri="{BB962C8B-B14F-4D97-AF65-F5344CB8AC3E}">
        <p14:creationId xmlns:p14="http://schemas.microsoft.com/office/powerpoint/2010/main" val="375261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E6963CB3-76AD-7647-8E90-46CB311A7DC1}" type="slidenum">
              <a:rPr lang="en-CA"/>
              <a:pPr>
                <a:defRPr/>
              </a:pPr>
              <a:t>‹#›</a:t>
            </a:fld>
            <a:endParaRPr lang="en-CA"/>
          </a:p>
        </p:txBody>
      </p:sp>
    </p:spTree>
    <p:extLst>
      <p:ext uri="{BB962C8B-B14F-4D97-AF65-F5344CB8AC3E}">
        <p14:creationId xmlns:p14="http://schemas.microsoft.com/office/powerpoint/2010/main" val="105983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6FDA1FE7-86E7-D545-96AB-9C4E9FAC3B85}" type="slidenum">
              <a:rPr lang="en-CA"/>
              <a:pPr>
                <a:defRPr/>
              </a:pPr>
              <a:t>‹#›</a:t>
            </a:fld>
            <a:endParaRPr lang="en-CA"/>
          </a:p>
        </p:txBody>
      </p:sp>
    </p:spTree>
    <p:extLst>
      <p:ext uri="{BB962C8B-B14F-4D97-AF65-F5344CB8AC3E}">
        <p14:creationId xmlns:p14="http://schemas.microsoft.com/office/powerpoint/2010/main" val="426504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CA"/>
          </a:p>
        </p:txBody>
      </p:sp>
      <p:sp>
        <p:nvSpPr>
          <p:cNvPr id="7" name="Rectangle 5"/>
          <p:cNvSpPr>
            <a:spLocks noGrp="1" noChangeArrowheads="1"/>
          </p:cNvSpPr>
          <p:nvPr>
            <p:ph type="ftr" sz="quarter" idx="11"/>
          </p:nvPr>
        </p:nvSpPr>
        <p:spPr>
          <a:ln/>
        </p:spPr>
        <p:txBody>
          <a:bodyPr/>
          <a:lstStyle>
            <a:lvl1pPr>
              <a:defRPr/>
            </a:lvl1pPr>
          </a:lstStyle>
          <a:p>
            <a:pPr>
              <a:defRPr/>
            </a:pPr>
            <a:endParaRPr lang="en-CA"/>
          </a:p>
        </p:txBody>
      </p:sp>
      <p:sp>
        <p:nvSpPr>
          <p:cNvPr id="8" name="Rectangle 6"/>
          <p:cNvSpPr>
            <a:spLocks noGrp="1" noChangeArrowheads="1"/>
          </p:cNvSpPr>
          <p:nvPr>
            <p:ph type="sldNum" sz="quarter" idx="12"/>
          </p:nvPr>
        </p:nvSpPr>
        <p:spPr>
          <a:ln/>
        </p:spPr>
        <p:txBody>
          <a:bodyPr/>
          <a:lstStyle>
            <a:lvl1pPr>
              <a:defRPr/>
            </a:lvl1pPr>
          </a:lstStyle>
          <a:p>
            <a:pPr>
              <a:defRPr/>
            </a:pPr>
            <a:fld id="{CC66F55A-1F83-DB4A-AE94-4C8FAE232CFB}" type="slidenum">
              <a:rPr lang="en-CA"/>
              <a:pPr>
                <a:defRPr/>
              </a:pPr>
              <a:t>‹#›</a:t>
            </a:fld>
            <a:endParaRPr lang="en-CA"/>
          </a:p>
        </p:txBody>
      </p:sp>
    </p:spTree>
    <p:extLst>
      <p:ext uri="{BB962C8B-B14F-4D97-AF65-F5344CB8AC3E}">
        <p14:creationId xmlns:p14="http://schemas.microsoft.com/office/powerpoint/2010/main" val="502633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CA"/>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CA"/>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CA"/>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89B1CC74-1163-5F4B-9775-AE38AAE1F30A}" type="slidenum">
              <a:rPr lang="en-CA"/>
              <a:pPr/>
              <a:t>‹#›</a:t>
            </a:fld>
            <a:endParaRPr lang="en-CA"/>
          </a:p>
        </p:txBody>
      </p:sp>
    </p:spTree>
    <p:extLst>
      <p:ext uri="{BB962C8B-B14F-4D97-AF65-F5344CB8AC3E}">
        <p14:creationId xmlns:p14="http://schemas.microsoft.com/office/powerpoint/2010/main" val="3027777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CA"/>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CA"/>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3002C95-6744-CE48-BD27-413BFC288046}" type="slidenum">
              <a:rPr lang="en-CA"/>
              <a:pPr/>
              <a:t>‹#›</a:t>
            </a:fld>
            <a:endParaRPr lang="en-CA"/>
          </a:p>
        </p:txBody>
      </p:sp>
    </p:spTree>
    <p:extLst>
      <p:ext uri="{BB962C8B-B14F-4D97-AF65-F5344CB8AC3E}">
        <p14:creationId xmlns:p14="http://schemas.microsoft.com/office/powerpoint/2010/main" val="3012542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CA"/>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CA"/>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B8AEC4F-A5F0-504C-A5D4-CFDF6215F16C}" type="slidenum">
              <a:rPr lang="en-CA"/>
              <a:pPr/>
              <a:t>‹#›</a:t>
            </a:fld>
            <a:endParaRPr lang="en-CA"/>
          </a:p>
        </p:txBody>
      </p:sp>
    </p:spTree>
    <p:extLst>
      <p:ext uri="{BB962C8B-B14F-4D97-AF65-F5344CB8AC3E}">
        <p14:creationId xmlns:p14="http://schemas.microsoft.com/office/powerpoint/2010/main" val="3940209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CA"/>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CA"/>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E09CAE2-DE4A-1642-8779-EF987D206014}" type="slidenum">
              <a:rPr lang="en-CA"/>
              <a:pPr/>
              <a:t>‹#›</a:t>
            </a:fld>
            <a:endParaRPr lang="en-CA"/>
          </a:p>
        </p:txBody>
      </p:sp>
    </p:spTree>
    <p:extLst>
      <p:ext uri="{BB962C8B-B14F-4D97-AF65-F5344CB8AC3E}">
        <p14:creationId xmlns:p14="http://schemas.microsoft.com/office/powerpoint/2010/main" val="354917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204497DD-CF60-054B-8343-F61B0AA275D3}" type="slidenum">
              <a:rPr lang="en-CA"/>
              <a:pPr>
                <a:defRPr/>
              </a:pPr>
              <a:t>‹#›</a:t>
            </a:fld>
            <a:endParaRPr lang="en-CA"/>
          </a:p>
        </p:txBody>
      </p:sp>
    </p:spTree>
    <p:extLst>
      <p:ext uri="{BB962C8B-B14F-4D97-AF65-F5344CB8AC3E}">
        <p14:creationId xmlns:p14="http://schemas.microsoft.com/office/powerpoint/2010/main" val="373012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FD0E4CDB-03FF-5F48-8442-0C1673B059EA}" type="slidenum">
              <a:rPr lang="en-CA"/>
              <a:pPr>
                <a:defRPr/>
              </a:pPr>
              <a:t>‹#›</a:t>
            </a:fld>
            <a:endParaRPr lang="en-CA"/>
          </a:p>
        </p:txBody>
      </p:sp>
    </p:spTree>
    <p:extLst>
      <p:ext uri="{BB962C8B-B14F-4D97-AF65-F5344CB8AC3E}">
        <p14:creationId xmlns:p14="http://schemas.microsoft.com/office/powerpoint/2010/main" val="230465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B8572F76-DB68-A543-856F-D54CE3AA8E85}" type="slidenum">
              <a:rPr lang="en-CA"/>
              <a:pPr>
                <a:defRPr/>
              </a:pPr>
              <a:t>‹#›</a:t>
            </a:fld>
            <a:endParaRPr lang="en-CA"/>
          </a:p>
        </p:txBody>
      </p:sp>
    </p:spTree>
    <p:extLst>
      <p:ext uri="{BB962C8B-B14F-4D97-AF65-F5344CB8AC3E}">
        <p14:creationId xmlns:p14="http://schemas.microsoft.com/office/powerpoint/2010/main" val="1773831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CA"/>
          </a:p>
        </p:txBody>
      </p:sp>
      <p:sp>
        <p:nvSpPr>
          <p:cNvPr id="8" name="Rectangle 5"/>
          <p:cNvSpPr>
            <a:spLocks noGrp="1" noChangeArrowheads="1"/>
          </p:cNvSpPr>
          <p:nvPr>
            <p:ph type="ftr" sz="quarter" idx="11"/>
          </p:nvPr>
        </p:nvSpPr>
        <p:spPr>
          <a:ln/>
        </p:spPr>
        <p:txBody>
          <a:bodyPr/>
          <a:lstStyle>
            <a:lvl1pPr>
              <a:defRPr/>
            </a:lvl1pPr>
          </a:lstStyle>
          <a:p>
            <a:pPr>
              <a:defRPr/>
            </a:pPr>
            <a:endParaRPr lang="en-CA"/>
          </a:p>
        </p:txBody>
      </p:sp>
      <p:sp>
        <p:nvSpPr>
          <p:cNvPr id="9" name="Rectangle 6"/>
          <p:cNvSpPr>
            <a:spLocks noGrp="1" noChangeArrowheads="1"/>
          </p:cNvSpPr>
          <p:nvPr>
            <p:ph type="sldNum" sz="quarter" idx="12"/>
          </p:nvPr>
        </p:nvSpPr>
        <p:spPr>
          <a:ln/>
        </p:spPr>
        <p:txBody>
          <a:bodyPr/>
          <a:lstStyle>
            <a:lvl1pPr>
              <a:defRPr/>
            </a:lvl1pPr>
          </a:lstStyle>
          <a:p>
            <a:pPr>
              <a:defRPr/>
            </a:pPr>
            <a:fld id="{3CA80266-32A8-9E4B-8E94-F9E44407875C}" type="slidenum">
              <a:rPr lang="en-CA"/>
              <a:pPr>
                <a:defRPr/>
              </a:pPr>
              <a:t>‹#›</a:t>
            </a:fld>
            <a:endParaRPr lang="en-CA"/>
          </a:p>
        </p:txBody>
      </p:sp>
    </p:spTree>
    <p:extLst>
      <p:ext uri="{BB962C8B-B14F-4D97-AF65-F5344CB8AC3E}">
        <p14:creationId xmlns:p14="http://schemas.microsoft.com/office/powerpoint/2010/main" val="271541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CA"/>
          </a:p>
        </p:txBody>
      </p:sp>
      <p:sp>
        <p:nvSpPr>
          <p:cNvPr id="4" name="Rectangle 5"/>
          <p:cNvSpPr>
            <a:spLocks noGrp="1" noChangeArrowheads="1"/>
          </p:cNvSpPr>
          <p:nvPr>
            <p:ph type="ftr" sz="quarter" idx="11"/>
          </p:nvPr>
        </p:nvSpPr>
        <p:spPr>
          <a:ln/>
        </p:spPr>
        <p:txBody>
          <a:bodyPr/>
          <a:lstStyle>
            <a:lvl1pPr>
              <a:defRPr/>
            </a:lvl1pPr>
          </a:lstStyle>
          <a:p>
            <a:pPr>
              <a:defRPr/>
            </a:pPr>
            <a:endParaRPr lang="en-CA"/>
          </a:p>
        </p:txBody>
      </p:sp>
      <p:sp>
        <p:nvSpPr>
          <p:cNvPr id="5" name="Rectangle 6"/>
          <p:cNvSpPr>
            <a:spLocks noGrp="1" noChangeArrowheads="1"/>
          </p:cNvSpPr>
          <p:nvPr>
            <p:ph type="sldNum" sz="quarter" idx="12"/>
          </p:nvPr>
        </p:nvSpPr>
        <p:spPr>
          <a:ln/>
        </p:spPr>
        <p:txBody>
          <a:bodyPr/>
          <a:lstStyle>
            <a:lvl1pPr>
              <a:defRPr/>
            </a:lvl1pPr>
          </a:lstStyle>
          <a:p>
            <a:pPr>
              <a:defRPr/>
            </a:pPr>
            <a:fld id="{DE46D9DF-370C-274C-B1FF-B01DBCE2C802}" type="slidenum">
              <a:rPr lang="en-CA"/>
              <a:pPr>
                <a:defRPr/>
              </a:pPr>
              <a:t>‹#›</a:t>
            </a:fld>
            <a:endParaRPr lang="en-CA"/>
          </a:p>
        </p:txBody>
      </p:sp>
    </p:spTree>
    <p:extLst>
      <p:ext uri="{BB962C8B-B14F-4D97-AF65-F5344CB8AC3E}">
        <p14:creationId xmlns:p14="http://schemas.microsoft.com/office/powerpoint/2010/main" val="566088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p>
        </p:txBody>
      </p:sp>
      <p:sp>
        <p:nvSpPr>
          <p:cNvPr id="3" name="Rectangle 5"/>
          <p:cNvSpPr>
            <a:spLocks noGrp="1" noChangeArrowheads="1"/>
          </p:cNvSpPr>
          <p:nvPr>
            <p:ph type="ftr" sz="quarter" idx="11"/>
          </p:nvPr>
        </p:nvSpPr>
        <p:spPr>
          <a:ln/>
        </p:spPr>
        <p:txBody>
          <a:bodyPr/>
          <a:lstStyle>
            <a:lvl1pPr>
              <a:defRPr/>
            </a:lvl1pPr>
          </a:lstStyle>
          <a:p>
            <a:pPr>
              <a:defRPr/>
            </a:pPr>
            <a:endParaRPr lang="en-CA"/>
          </a:p>
        </p:txBody>
      </p:sp>
      <p:sp>
        <p:nvSpPr>
          <p:cNvPr id="4" name="Rectangle 6"/>
          <p:cNvSpPr>
            <a:spLocks noGrp="1" noChangeArrowheads="1"/>
          </p:cNvSpPr>
          <p:nvPr>
            <p:ph type="sldNum" sz="quarter" idx="12"/>
          </p:nvPr>
        </p:nvSpPr>
        <p:spPr>
          <a:ln/>
        </p:spPr>
        <p:txBody>
          <a:bodyPr/>
          <a:lstStyle>
            <a:lvl1pPr>
              <a:defRPr/>
            </a:lvl1pPr>
          </a:lstStyle>
          <a:p>
            <a:pPr>
              <a:defRPr/>
            </a:pPr>
            <a:fld id="{356FFA28-CAA9-704D-BD0C-695ED87681CA}" type="slidenum">
              <a:rPr lang="en-CA"/>
              <a:pPr>
                <a:defRPr/>
              </a:pPr>
              <a:t>‹#›</a:t>
            </a:fld>
            <a:endParaRPr lang="en-CA"/>
          </a:p>
        </p:txBody>
      </p:sp>
    </p:spTree>
    <p:extLst>
      <p:ext uri="{BB962C8B-B14F-4D97-AF65-F5344CB8AC3E}">
        <p14:creationId xmlns:p14="http://schemas.microsoft.com/office/powerpoint/2010/main" val="205942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37C3EFE4-0C82-4D4F-8B6A-ECF9165D8033}" type="slidenum">
              <a:rPr lang="en-CA"/>
              <a:pPr>
                <a:defRPr/>
              </a:pPr>
              <a:t>‹#›</a:t>
            </a:fld>
            <a:endParaRPr lang="en-CA"/>
          </a:p>
        </p:txBody>
      </p:sp>
    </p:spTree>
    <p:extLst>
      <p:ext uri="{BB962C8B-B14F-4D97-AF65-F5344CB8AC3E}">
        <p14:creationId xmlns:p14="http://schemas.microsoft.com/office/powerpoint/2010/main" val="111340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7C541E60-FB14-0D4E-8D65-9F3F8B8B8BB0}" type="slidenum">
              <a:rPr lang="en-CA"/>
              <a:pPr>
                <a:defRPr/>
              </a:pPr>
              <a:t>‹#›</a:t>
            </a:fld>
            <a:endParaRPr lang="en-CA"/>
          </a:p>
        </p:txBody>
      </p:sp>
    </p:spTree>
    <p:extLst>
      <p:ext uri="{BB962C8B-B14F-4D97-AF65-F5344CB8AC3E}">
        <p14:creationId xmlns:p14="http://schemas.microsoft.com/office/powerpoint/2010/main" val="3597086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atin typeface="+mn-lt"/>
                <a:cs typeface="+mn-cs"/>
              </a:defRPr>
            </a:lvl1pPr>
          </a:lstStyle>
          <a:p>
            <a:pPr>
              <a:defRPr/>
            </a:pPr>
            <a:endParaRPr lang="en-C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atin typeface="+mn-lt"/>
                <a:cs typeface="+mn-cs"/>
              </a:defRPr>
            </a:lvl1pPr>
          </a:lstStyle>
          <a:p>
            <a:pPr>
              <a:defRPr/>
            </a:pPr>
            <a:endParaRPr lang="en-C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atin typeface="+mn-lt"/>
                <a:cs typeface="+mn-cs"/>
              </a:defRPr>
            </a:lvl1pPr>
          </a:lstStyle>
          <a:p>
            <a:pPr>
              <a:defRPr/>
            </a:pPr>
            <a:fld id="{6F11998E-59E1-7246-82B3-6498B291E8C2}" type="slidenum">
              <a:rPr lang="en-CA" smtClean="0"/>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oleObject" Target="../embeddings/oleObject49.bin"/><Relationship Id="rId7" Type="http://schemas.openxmlformats.org/officeDocument/2006/relationships/image" Target="../media/image135.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3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3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4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41.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43.JPG"/><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44.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14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46.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47.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48.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4.xml"/><Relationship Id="rId3" Type="http://schemas.openxmlformats.org/officeDocument/2006/relationships/image" Target="../media/image149.png"/></Relationships>
</file>

<file path=ppt/slides/_rels/slide128.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52.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oleObject" Target="../embeddings/oleObject50.bin"/><Relationship Id="rId6" Type="http://schemas.openxmlformats.org/officeDocument/2006/relationships/image" Target="../media/image115.wmf"/><Relationship Id="rId7" Type="http://schemas.openxmlformats.org/officeDocument/2006/relationships/slide" Target="slide51.xml"/><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0.bin"/><Relationship Id="rId5" Type="http://schemas.openxmlformats.org/officeDocument/2006/relationships/image" Target="../media/image17.emf"/><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1.bin"/><Relationship Id="rId5" Type="http://schemas.openxmlformats.org/officeDocument/2006/relationships/image" Target="../media/image20.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2.bin"/><Relationship Id="rId5" Type="http://schemas.openxmlformats.org/officeDocument/2006/relationships/image" Target="../media/image23.wmf"/><Relationship Id="rId6" Type="http://schemas.openxmlformats.org/officeDocument/2006/relationships/oleObject" Target="../embeddings/oleObject13.bin"/><Relationship Id="rId7" Type="http://schemas.openxmlformats.org/officeDocument/2006/relationships/image" Target="../media/image24.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e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3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4.bin"/><Relationship Id="rId5" Type="http://schemas.openxmlformats.org/officeDocument/2006/relationships/image" Target="../media/image38.emf"/><Relationship Id="rId6" Type="http://schemas.openxmlformats.org/officeDocument/2006/relationships/oleObject" Target="../embeddings/oleObject15.bin"/><Relationship Id="rId7" Type="http://schemas.openxmlformats.org/officeDocument/2006/relationships/image" Target="../media/image39.wmf"/><Relationship Id="rId8" Type="http://schemas.openxmlformats.org/officeDocument/2006/relationships/oleObject" Target="../embeddings/oleObject16.bin"/><Relationship Id="rId9" Type="http://schemas.openxmlformats.org/officeDocument/2006/relationships/image" Target="../media/image40.wmf"/><Relationship Id="rId10" Type="http://schemas.openxmlformats.org/officeDocument/2006/relationships/image" Target="../media/image41.jpeg"/><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17.bin"/><Relationship Id="rId5" Type="http://schemas.openxmlformats.org/officeDocument/2006/relationships/image" Target="../media/image42.wmf"/><Relationship Id="rId6" Type="http://schemas.openxmlformats.org/officeDocument/2006/relationships/oleObject" Target="../embeddings/oleObject18.bin"/><Relationship Id="rId7" Type="http://schemas.openxmlformats.org/officeDocument/2006/relationships/image" Target="../media/image43.wmf"/><Relationship Id="rId8" Type="http://schemas.openxmlformats.org/officeDocument/2006/relationships/oleObject" Target="../embeddings/oleObject19.bin"/><Relationship Id="rId9" Type="http://schemas.openxmlformats.org/officeDocument/2006/relationships/image" Target="../media/image44.wmf"/><Relationship Id="rId10" Type="http://schemas.openxmlformats.org/officeDocument/2006/relationships/image" Target="../media/image41.jpe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20.bin"/><Relationship Id="rId5" Type="http://schemas.openxmlformats.org/officeDocument/2006/relationships/image" Target="../media/image48.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6.w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54.png"/><Relationship Id="rId5" Type="http://schemas.openxmlformats.org/officeDocument/2006/relationships/oleObject" Target="../embeddings/oleObject21.bin"/><Relationship Id="rId6" Type="http://schemas.openxmlformats.org/officeDocument/2006/relationships/image" Target="../media/image53.emf"/><Relationship Id="rId7" Type="http://schemas.openxmlformats.org/officeDocument/2006/relationships/oleObject" Target="../embeddings/oleObject22.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23.bin"/><Relationship Id="rId5" Type="http://schemas.openxmlformats.org/officeDocument/2006/relationships/image" Target="../media/image55.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7.wmf"/><Relationship Id="rId6" Type="http://schemas.openxmlformats.org/officeDocument/2006/relationships/oleObject" Target="../embeddings/oleObject3.bin"/><Relationship Id="rId7" Type="http://schemas.openxmlformats.org/officeDocument/2006/relationships/image" Target="../media/image8.wmf"/><Relationship Id="rId8" Type="http://schemas.openxmlformats.org/officeDocument/2006/relationships/oleObject" Target="../embeddings/oleObject4.bin"/><Relationship Id="rId9" Type="http://schemas.openxmlformats.org/officeDocument/2006/relationships/image" Target="../media/image9.wmf"/><Relationship Id="rId10" Type="http://schemas.openxmlformats.org/officeDocument/2006/relationships/oleObject" Target="../embeddings/oleObject5.bin"/><Relationship Id="rId11"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4" Type="http://schemas.microsoft.com/office/2007/relationships/hdphoto" Target="../media/hdphoto2.wdp"/><Relationship Id="rId5" Type="http://schemas.openxmlformats.org/officeDocument/2006/relationships/image" Target="../media/image45.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24.bin"/><Relationship Id="rId5" Type="http://schemas.openxmlformats.org/officeDocument/2006/relationships/image" Target="../media/image60.emf"/><Relationship Id="rId6" Type="http://schemas.openxmlformats.org/officeDocument/2006/relationships/image" Target="../media/image61.png"/><Relationship Id="rId1" Type="http://schemas.openxmlformats.org/officeDocument/2006/relationships/vmlDrawing" Target="../drawings/vmlDrawing15.vml"/><Relationship Id="rId2"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6.bin"/><Relationship Id="rId5" Type="http://schemas.openxmlformats.org/officeDocument/2006/relationships/image" Target="../media/image11.w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25.bin"/><Relationship Id="rId5" Type="http://schemas.openxmlformats.org/officeDocument/2006/relationships/image" Target="../media/image68.wmf"/><Relationship Id="rId6" Type="http://schemas.openxmlformats.org/officeDocument/2006/relationships/image" Target="../media/image71.jpeg"/><Relationship Id="rId7" Type="http://schemas.openxmlformats.org/officeDocument/2006/relationships/oleObject" Target="../embeddings/oleObject26.bin"/><Relationship Id="rId8" Type="http://schemas.openxmlformats.org/officeDocument/2006/relationships/image" Target="../media/image69.wmf"/><Relationship Id="rId9" Type="http://schemas.openxmlformats.org/officeDocument/2006/relationships/oleObject" Target="../embeddings/oleObject27.bin"/><Relationship Id="rId10" Type="http://schemas.openxmlformats.org/officeDocument/2006/relationships/image" Target="../media/image70.wmf"/><Relationship Id="rId1" Type="http://schemas.openxmlformats.org/officeDocument/2006/relationships/vmlDrawing" Target="../drawings/vmlDrawing16.vml"/><Relationship Id="rId2"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4" Type="http://schemas.microsoft.com/office/2007/relationships/hdphoto" Target="../media/hdphoto3.wdp"/><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hyperlink" Target="https://youtu.be/DFeHYFPElvE" TargetMode="External"/><Relationship Id="rId4" Type="http://schemas.openxmlformats.org/officeDocument/2006/relationships/image" Target="../media/image74.png"/><Relationship Id="rId1" Type="http://schemas.openxmlformats.org/officeDocument/2006/relationships/slideLayout" Target="../slideLayouts/slideLayout16.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4"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1" Type="http://schemas.openxmlformats.org/officeDocument/2006/relationships/oleObject" Target="../embeddings/oleObject32.bin"/><Relationship Id="rId12" Type="http://schemas.openxmlformats.org/officeDocument/2006/relationships/image" Target="../media/image78.wmf"/><Relationship Id="rId1" Type="http://schemas.openxmlformats.org/officeDocument/2006/relationships/vmlDrawing" Target="../drawings/vmlDrawing17.vml"/><Relationship Id="rId2" Type="http://schemas.openxmlformats.org/officeDocument/2006/relationships/slideLayout" Target="../slideLayouts/slideLayout15.xml"/><Relationship Id="rId3" Type="http://schemas.openxmlformats.org/officeDocument/2006/relationships/notesSlide" Target="../notesSlides/notesSlide68.xml"/><Relationship Id="rId4" Type="http://schemas.openxmlformats.org/officeDocument/2006/relationships/oleObject" Target="../embeddings/oleObject28.bin"/><Relationship Id="rId5" Type="http://schemas.openxmlformats.org/officeDocument/2006/relationships/image" Target="../media/image76.wmf"/><Relationship Id="rId6" Type="http://schemas.openxmlformats.org/officeDocument/2006/relationships/oleObject" Target="../embeddings/oleObject29.bin"/><Relationship Id="rId7" Type="http://schemas.openxmlformats.org/officeDocument/2006/relationships/oleObject" Target="../embeddings/oleObject30.bin"/><Relationship Id="rId8" Type="http://schemas.openxmlformats.org/officeDocument/2006/relationships/image" Target="../media/image79.jpeg"/><Relationship Id="rId9" Type="http://schemas.openxmlformats.org/officeDocument/2006/relationships/oleObject" Target="../embeddings/oleObject31.bin"/><Relationship Id="rId10" Type="http://schemas.openxmlformats.org/officeDocument/2006/relationships/image" Target="../media/image77.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7.bin"/><Relationship Id="rId5" Type="http://schemas.openxmlformats.org/officeDocument/2006/relationships/image" Target="../media/image12.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81.png"/><Relationship Id="rId5" Type="http://schemas.openxmlformats.org/officeDocument/2006/relationships/oleObject" Target="../embeddings/oleObject33.bin"/><Relationship Id="rId6" Type="http://schemas.openxmlformats.org/officeDocument/2006/relationships/image" Target="../media/image80.wmf"/><Relationship Id="rId7" Type="http://schemas.openxmlformats.org/officeDocument/2006/relationships/hyperlink" Target="https://youtu.be/yqAFSKlALwk" TargetMode="External"/><Relationship Id="rId1" Type="http://schemas.openxmlformats.org/officeDocument/2006/relationships/vmlDrawing" Target="../drawings/vmlDrawing18.vml"/><Relationship Id="rId2"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4" Type="http://schemas.microsoft.com/office/2007/relationships/hdphoto" Target="../media/hdphoto5.wdp"/><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84.jpeg"/><Relationship Id="rId5" Type="http://schemas.openxmlformats.org/officeDocument/2006/relationships/oleObject" Target="../embeddings/oleObject34.bin"/><Relationship Id="rId6" Type="http://schemas.openxmlformats.org/officeDocument/2006/relationships/image" Target="../media/image83.emf"/><Relationship Id="rId7" Type="http://schemas.openxmlformats.org/officeDocument/2006/relationships/image" Target="../media/image85.png"/><Relationship Id="rId1" Type="http://schemas.openxmlformats.org/officeDocument/2006/relationships/vmlDrawing" Target="../drawings/vmlDrawing19.vml"/><Relationship Id="rId2"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4"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image" Target="../media/image96.png"/><Relationship Id="rId5" Type="http://schemas.openxmlformats.org/officeDocument/2006/relationships/oleObject" Target="../embeddings/oleObject35.bin"/><Relationship Id="rId6" Type="http://schemas.openxmlformats.org/officeDocument/2006/relationships/image" Target="../media/image93.wmf"/><Relationship Id="rId7" Type="http://schemas.openxmlformats.org/officeDocument/2006/relationships/oleObject" Target="../embeddings/oleObject36.bin"/><Relationship Id="rId8" Type="http://schemas.openxmlformats.org/officeDocument/2006/relationships/image" Target="../media/image94.wmf"/><Relationship Id="rId9" Type="http://schemas.openxmlformats.org/officeDocument/2006/relationships/oleObject" Target="../embeddings/oleObject37.bin"/><Relationship Id="rId10" Type="http://schemas.openxmlformats.org/officeDocument/2006/relationships/image" Target="../media/image95.emf"/><Relationship Id="rId1" Type="http://schemas.openxmlformats.org/officeDocument/2006/relationships/vmlDrawing" Target="../drawings/vmlDrawing20.vml"/><Relationship Id="rId2"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4" Type="http://schemas.microsoft.com/office/2007/relationships/hdphoto" Target="../media/hdphoto7.wdp"/><Relationship Id="rId1" Type="http://schemas.openxmlformats.org/officeDocument/2006/relationships/slideLayout" Target="../slideLayouts/slideLayout15.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GnpjeW8BT8" TargetMode="External"/><Relationship Id="rId4" Type="http://schemas.openxmlformats.org/officeDocument/2006/relationships/image" Target="../media/image98.png"/><Relationship Id="rId5" Type="http://schemas.openxmlformats.org/officeDocument/2006/relationships/hyperlink" Target="https://youtu.be/GnUpjeW8BT8" TargetMode="External"/><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8.bin"/><Relationship Id="rId5" Type="http://schemas.openxmlformats.org/officeDocument/2006/relationships/image" Target="../media/image13.wmf"/><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oleObject" Target="../embeddings/oleObject38.bin"/><Relationship Id="rId5" Type="http://schemas.openxmlformats.org/officeDocument/2006/relationships/image" Target="../media/image99.wmf"/><Relationship Id="rId6" Type="http://schemas.openxmlformats.org/officeDocument/2006/relationships/oleObject" Target="../embeddings/oleObject39.bin"/><Relationship Id="rId7" Type="http://schemas.openxmlformats.org/officeDocument/2006/relationships/image" Target="../media/image100.wmf"/><Relationship Id="rId8" Type="http://schemas.openxmlformats.org/officeDocument/2006/relationships/oleObject" Target="../embeddings/oleObject40.bin"/><Relationship Id="rId9" Type="http://schemas.openxmlformats.org/officeDocument/2006/relationships/image" Target="../media/image101.wmf"/><Relationship Id="rId10" Type="http://schemas.openxmlformats.org/officeDocument/2006/relationships/oleObject" Target="../embeddings/oleObject41.bin"/><Relationship Id="rId11" Type="http://schemas.openxmlformats.org/officeDocument/2006/relationships/image" Target="../media/image102.wmf"/><Relationship Id="rId1" Type="http://schemas.openxmlformats.org/officeDocument/2006/relationships/vmlDrawing" Target="../drawings/vmlDrawing21.vml"/><Relationship Id="rId2"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4" Type="http://schemas.microsoft.com/office/2007/relationships/hdphoto" Target="../media/hdphoto8.wdp"/><Relationship Id="rId1" Type="http://schemas.openxmlformats.org/officeDocument/2006/relationships/slideLayout" Target="../slideLayouts/slideLayout16.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105.png"/><Relationship Id="rId5" Type="http://schemas.openxmlformats.org/officeDocument/2006/relationships/image" Target="../media/image106.jpeg"/><Relationship Id="rId6" Type="http://schemas.openxmlformats.org/officeDocument/2006/relationships/oleObject" Target="../embeddings/oleObject42.bin"/><Relationship Id="rId7" Type="http://schemas.openxmlformats.org/officeDocument/2006/relationships/image" Target="../media/image104.wmf"/><Relationship Id="rId1" Type="http://schemas.openxmlformats.org/officeDocument/2006/relationships/vmlDrawing" Target="../drawings/vmlDrawing22.vml"/><Relationship Id="rId2"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jpg"/><Relationship Id="rId4" Type="http://schemas.openxmlformats.org/officeDocument/2006/relationships/hyperlink" Target="http://www.google.ca/url?sa=i&amp;rct=j&amp;q=&amp;esrc=s&amp;source=images&amp;cd=&amp;ved=0ahUKEwi2rr_g8pbQAhWQ8oMKHQkgDIYQjRwIBw&amp;url=http://www.nztoday.net/news/articleView.html?idxno=3095&amp;bvm=bv.137904068,d.amc&amp;psig=AFQjCNHWN3CY1W0dTex75ON2pVNidQDH9Q&amp;ust=1478616705395752" TargetMode="External"/><Relationship Id="rId5" Type="http://schemas.openxmlformats.org/officeDocument/2006/relationships/image" Target="../media/image108.jpeg"/><Relationship Id="rId6" Type="http://schemas.openxmlformats.org/officeDocument/2006/relationships/image" Target="../media/image109.jpeg"/><Relationship Id="rId7"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1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7.xml"/><Relationship Id="rId3" Type="http://schemas.openxmlformats.org/officeDocument/2006/relationships/image" Target="../media/image112.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image" Target="../media/image114.png"/><Relationship Id="rId5" Type="http://schemas.openxmlformats.org/officeDocument/2006/relationships/oleObject" Target="../embeddings/oleObject43.bin"/><Relationship Id="rId6" Type="http://schemas.openxmlformats.org/officeDocument/2006/relationships/image" Target="../media/image113.wmf"/><Relationship Id="rId1" Type="http://schemas.openxmlformats.org/officeDocument/2006/relationships/vmlDrawing" Target="../drawings/vmlDrawing23.vml"/><Relationship Id="rId2"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9.bin"/><Relationship Id="rId5" Type="http://schemas.openxmlformats.org/officeDocument/2006/relationships/image" Target="../media/image14.wmf"/><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44.bin"/><Relationship Id="rId5" Type="http://schemas.openxmlformats.org/officeDocument/2006/relationships/image" Target="../media/image115.wmf"/><Relationship Id="rId6" Type="http://schemas.openxmlformats.org/officeDocument/2006/relationships/oleObject" Target="../embeddings/oleObject45.bin"/><Relationship Id="rId7" Type="http://schemas.openxmlformats.org/officeDocument/2006/relationships/image" Target="../media/image116.wmf"/><Relationship Id="rId1" Type="http://schemas.openxmlformats.org/officeDocument/2006/relationships/vmlDrawing" Target="../drawings/vmlDrawing24.vml"/><Relationship Id="rId2"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17.jp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119.jpeg"/><Relationship Id="rId5" Type="http://schemas.openxmlformats.org/officeDocument/2006/relationships/oleObject" Target="../embeddings/oleObject46.bin"/><Relationship Id="rId6" Type="http://schemas.openxmlformats.org/officeDocument/2006/relationships/image" Target="../media/image118.emf"/><Relationship Id="rId1" Type="http://schemas.openxmlformats.org/officeDocument/2006/relationships/vmlDrawing" Target="../drawings/vmlDrawing25.vml"/><Relationship Id="rId2"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20.jpg"/></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24.png"/><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1.png"/><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oleObject" Target="../embeddings/oleObject47.bin"/><Relationship Id="rId5" Type="http://schemas.openxmlformats.org/officeDocument/2006/relationships/image" Target="../media/image126.emf"/><Relationship Id="rId1" Type="http://schemas.openxmlformats.org/officeDocument/2006/relationships/vmlDrawing" Target="../drawings/vmlDrawing26.vml"/><Relationship Id="rId2"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image" Target="../media/image128.jpeg"/><Relationship Id="rId5" Type="http://schemas.openxmlformats.org/officeDocument/2006/relationships/image" Target="../media/image129.png"/><Relationship Id="rId6" Type="http://schemas.openxmlformats.org/officeDocument/2006/relationships/oleObject" Target="../embeddings/oleObject48.bin"/><Relationship Id="rId7" Type="http://schemas.openxmlformats.org/officeDocument/2006/relationships/image" Target="../media/image127.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685800" y="692150"/>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sz="4400">
              <a:solidFill>
                <a:schemeClr val="tx2"/>
              </a:solidFill>
              <a:cs typeface="+mn-cs"/>
            </a:endParaRPr>
          </a:p>
        </p:txBody>
      </p:sp>
      <p:sp>
        <p:nvSpPr>
          <p:cNvPr id="17414" name="Rectangle 6"/>
          <p:cNvSpPr>
            <a:spLocks noChangeArrowheads="1"/>
          </p:cNvSpPr>
          <p:nvPr/>
        </p:nvSpPr>
        <p:spPr bwMode="auto">
          <a:xfrm>
            <a:off x="827584" y="2780928"/>
            <a:ext cx="7560840" cy="14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90000"/>
              </a:lnSpc>
              <a:spcBef>
                <a:spcPct val="20000"/>
              </a:spcBef>
              <a:defRPr/>
            </a:pPr>
            <a:r>
              <a:rPr lang="en-US" sz="3200" dirty="0" smtClean="0">
                <a:cs typeface="+mn-cs"/>
              </a:rPr>
              <a:t>Y. H. Chui</a:t>
            </a:r>
          </a:p>
          <a:p>
            <a:pPr marL="342900" indent="-342900" algn="ctr">
              <a:lnSpc>
                <a:spcPct val="90000"/>
              </a:lnSpc>
              <a:spcBef>
                <a:spcPct val="20000"/>
              </a:spcBef>
              <a:defRPr/>
            </a:pPr>
            <a:r>
              <a:rPr lang="en-US" sz="3200" dirty="0" smtClean="0">
                <a:cs typeface="+mn-cs"/>
              </a:rPr>
              <a:t>University of Alberta</a:t>
            </a:r>
            <a:endParaRPr lang="en-US" sz="3200" dirty="0">
              <a:cs typeface="+mn-cs"/>
            </a:endParaRPr>
          </a:p>
        </p:txBody>
      </p:sp>
      <p:sp>
        <p:nvSpPr>
          <p:cNvPr id="17415" name="Rectangle 7"/>
          <p:cNvSpPr>
            <a:spLocks noGrp="1" noChangeArrowheads="1"/>
          </p:cNvSpPr>
          <p:nvPr>
            <p:ph type="ctrTitle"/>
          </p:nvPr>
        </p:nvSpPr>
        <p:spPr>
          <a:xfrm>
            <a:off x="467544" y="548680"/>
            <a:ext cx="8460432" cy="1944216"/>
          </a:xfrm>
        </p:spPr>
        <p:txBody>
          <a:bodyPr/>
          <a:lstStyle/>
          <a:p>
            <a:pPr eaLnBrk="1" hangingPunct="1">
              <a:defRPr/>
            </a:pPr>
            <a:r>
              <a:rPr lang="en-US" sz="4000" b="1" dirty="0">
                <a:solidFill>
                  <a:srgbClr val="800000"/>
                </a:solidFill>
                <a:cs typeface="+mj-cs"/>
              </a:rPr>
              <a:t>Lecture #1 </a:t>
            </a:r>
            <a:br>
              <a:rPr lang="en-US" sz="4000" b="1" dirty="0">
                <a:solidFill>
                  <a:srgbClr val="800000"/>
                </a:solidFill>
                <a:cs typeface="+mj-cs"/>
              </a:rPr>
            </a:br>
            <a:r>
              <a:rPr lang="en-US" sz="4000" b="1" dirty="0">
                <a:solidFill>
                  <a:srgbClr val="800000"/>
                </a:solidFill>
                <a:cs typeface="+mj-cs"/>
              </a:rPr>
              <a:t>Physical </a:t>
            </a:r>
            <a:r>
              <a:rPr lang="en-US" sz="4000" b="1" dirty="0" smtClean="0">
                <a:solidFill>
                  <a:srgbClr val="800000"/>
                </a:solidFill>
                <a:cs typeface="+mj-cs"/>
              </a:rPr>
              <a:t>and </a:t>
            </a:r>
            <a:r>
              <a:rPr lang="en-US" sz="4000" b="1" dirty="0">
                <a:solidFill>
                  <a:srgbClr val="800000"/>
                </a:solidFill>
                <a:cs typeface="+mj-cs"/>
              </a:rPr>
              <a:t>Mechanical </a:t>
            </a:r>
            <a:r>
              <a:rPr lang="en-US" sz="4000" b="1" dirty="0" smtClean="0">
                <a:solidFill>
                  <a:srgbClr val="800000"/>
                </a:solidFill>
                <a:cs typeface="+mj-cs"/>
              </a:rPr>
              <a:t>Properties of Wood</a:t>
            </a:r>
            <a:endParaRPr lang="en-CA" sz="4000" b="1" dirty="0">
              <a:solidFill>
                <a:srgbClr val="800000"/>
              </a:solidFill>
              <a:cs typeface="+mj-cs"/>
            </a:endParaRPr>
          </a:p>
        </p:txBody>
      </p:sp>
      <p:grpSp>
        <p:nvGrpSpPr>
          <p:cNvPr id="3" name="Group 2"/>
          <p:cNvGrpSpPr/>
          <p:nvPr/>
        </p:nvGrpSpPr>
        <p:grpSpPr>
          <a:xfrm>
            <a:off x="323528" y="3861048"/>
            <a:ext cx="8384493" cy="2668463"/>
            <a:chOff x="323528" y="3861048"/>
            <a:chExt cx="8384493" cy="2668463"/>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077072"/>
              <a:ext cx="2771286" cy="245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 name="Group 5"/>
            <p:cNvGrpSpPr/>
            <p:nvPr/>
          </p:nvGrpSpPr>
          <p:grpSpPr>
            <a:xfrm>
              <a:off x="3779912" y="4293096"/>
              <a:ext cx="4928109" cy="1822358"/>
              <a:chOff x="930553" y="4293096"/>
              <a:chExt cx="7489436" cy="2254406"/>
            </a:xfrm>
          </p:grpSpPr>
          <p:pic>
            <p:nvPicPr>
              <p:cNvPr id="7" name="Picture 4" descr="stpic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53" y="4306092"/>
                <a:ext cx="1863336" cy="1444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stpic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293096"/>
                <a:ext cx="1262696" cy="1894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pic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7294" y="4451633"/>
                <a:ext cx="1448169" cy="14481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stpic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0431" y="4374633"/>
                <a:ext cx="1369558" cy="21728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23528" y="3861048"/>
              <a:ext cx="3240360" cy="576064"/>
            </a:xfrm>
            <a:prstGeom prst="rect">
              <a:avLst/>
            </a:pr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51484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pPr>
              <a:defRPr/>
            </a:pPr>
            <a:fld id="{5D8E47FC-467C-BB48-AC8E-E8FA7C5F6A03}" type="slidenum">
              <a:rPr lang="en-CA"/>
              <a:pPr>
                <a:defRPr/>
              </a:pPr>
              <a:t>10</a:t>
            </a:fld>
            <a:endParaRPr lang="en-CA"/>
          </a:p>
        </p:txBody>
      </p:sp>
      <p:sp>
        <p:nvSpPr>
          <p:cNvPr id="301058" name="Rectangle 2"/>
          <p:cNvSpPr>
            <a:spLocks noGrp="1" noChangeArrowheads="1"/>
          </p:cNvSpPr>
          <p:nvPr>
            <p:ph type="title"/>
          </p:nvPr>
        </p:nvSpPr>
        <p:spPr>
          <a:xfrm>
            <a:off x="207963" y="274638"/>
            <a:ext cx="8686800" cy="1143000"/>
          </a:xfrm>
        </p:spPr>
        <p:txBody>
          <a:bodyPr/>
          <a:lstStyle/>
          <a:p>
            <a:pPr eaLnBrk="1" hangingPunct="1">
              <a:defRPr/>
            </a:pPr>
            <a:r>
              <a:rPr lang="en-US" sz="4000" dirty="0" smtClean="0">
                <a:solidFill>
                  <a:schemeClr val="tx1"/>
                </a:solidFill>
                <a:cs typeface="+mj-cs"/>
              </a:rPr>
              <a:t>Basic SG </a:t>
            </a:r>
            <a:r>
              <a:rPr lang="en-US" sz="4000" dirty="0">
                <a:solidFill>
                  <a:schemeClr val="tx1"/>
                </a:solidFill>
                <a:cs typeface="+mj-cs"/>
              </a:rPr>
              <a:t>of </a:t>
            </a:r>
            <a:r>
              <a:rPr lang="en-US" sz="4000" dirty="0" smtClean="0">
                <a:solidFill>
                  <a:schemeClr val="tx1"/>
                </a:solidFill>
                <a:cs typeface="+mj-cs"/>
              </a:rPr>
              <a:t>some </a:t>
            </a:r>
            <a:r>
              <a:rPr lang="en-US" sz="4000" dirty="0">
                <a:solidFill>
                  <a:schemeClr val="tx1"/>
                </a:solidFill>
                <a:cs typeface="+mj-cs"/>
              </a:rPr>
              <a:t>h</a:t>
            </a:r>
            <a:r>
              <a:rPr lang="en-US" sz="4000" dirty="0" smtClean="0">
                <a:solidFill>
                  <a:schemeClr val="tx1"/>
                </a:solidFill>
                <a:cs typeface="+mj-cs"/>
              </a:rPr>
              <a:t>ardwoods</a:t>
            </a:r>
            <a:endParaRPr lang="en-US" sz="4000" dirty="0">
              <a:solidFill>
                <a:schemeClr val="tx1"/>
              </a:solidFill>
              <a:cs typeface="+mj-cs"/>
            </a:endParaRPr>
          </a:p>
        </p:txBody>
      </p:sp>
      <p:graphicFrame>
        <p:nvGraphicFramePr>
          <p:cNvPr id="301091" name="Group 35"/>
          <p:cNvGraphicFramePr>
            <a:graphicFrameLocks noGrp="1"/>
          </p:cNvGraphicFramePr>
          <p:nvPr>
            <p:ph idx="1"/>
            <p:extLst>
              <p:ext uri="{D42A27DB-BD31-4B8C-83A1-F6EECF244321}">
                <p14:modId xmlns:p14="http://schemas.microsoft.com/office/powerpoint/2010/main" val="232376105"/>
              </p:ext>
            </p:extLst>
          </p:nvPr>
        </p:nvGraphicFramePr>
        <p:xfrm>
          <a:off x="457200" y="1600200"/>
          <a:ext cx="8229600" cy="4064002"/>
        </p:xfrm>
        <a:graphic>
          <a:graphicData uri="http://schemas.openxmlformats.org/drawingml/2006/table">
            <a:tbl>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rPr>
                        <a:t>Specific Gravity (12%)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white ash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rPr>
                        <a:t>aspen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basswood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yellow birch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rPr>
                        <a:t>hickory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sugar maple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red oak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white oak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rPr>
                        <a:t>0.72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538051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C6DFF9A0-4893-B543-87E0-C8784353595C}" type="slidenum">
              <a:rPr lang="en-CA"/>
              <a:pPr/>
              <a:t>100</a:t>
            </a:fld>
            <a:endParaRPr lang="en-CA"/>
          </a:p>
        </p:txBody>
      </p:sp>
      <p:sp>
        <p:nvSpPr>
          <p:cNvPr id="1339394" name="Rectangle 2"/>
          <p:cNvSpPr>
            <a:spLocks noGrp="1" noChangeArrowheads="1"/>
          </p:cNvSpPr>
          <p:nvPr>
            <p:ph type="title"/>
          </p:nvPr>
        </p:nvSpPr>
        <p:spPr>
          <a:xfrm>
            <a:off x="457200" y="274638"/>
            <a:ext cx="8229600" cy="706437"/>
          </a:xfrm>
        </p:spPr>
        <p:txBody>
          <a:bodyPr/>
          <a:lstStyle/>
          <a:p>
            <a:r>
              <a:rPr lang="en-CA" sz="4000" b="1" dirty="0"/>
              <a:t>Knots</a:t>
            </a:r>
            <a:endParaRPr lang="en-US" sz="4000" b="1" dirty="0"/>
          </a:p>
        </p:txBody>
      </p:sp>
      <p:pic>
        <p:nvPicPr>
          <p:cNvPr id="1339396" name="Picture 4" descr="Shot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8642350" cy="31178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39401" name="Picture 9" descr="Sho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063" y="4581525"/>
            <a:ext cx="3714750"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1680" y="1916832"/>
            <a:ext cx="4248472" cy="2448272"/>
          </a:xfrm>
          <a:prstGeom prst="rect">
            <a:avLst/>
          </a:prstGeom>
          <a:ln w="12700">
            <a:solidFill>
              <a:srgbClr val="FF33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5940152" y="1916832"/>
            <a:ext cx="2880320" cy="2448272"/>
          </a:xfrm>
          <a:prstGeom prst="rect">
            <a:avLst/>
          </a:prstGeom>
          <a:ln w="12700">
            <a:solidFill>
              <a:srgbClr val="FF33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5148064" y="6488669"/>
            <a:ext cx="2016224" cy="276999"/>
          </a:xfrm>
          <a:prstGeom prst="rect">
            <a:avLst/>
          </a:prstGeom>
          <a:noFill/>
        </p:spPr>
        <p:txBody>
          <a:bodyPr wrap="square" rtlCol="0">
            <a:spAutoFit/>
          </a:bodyPr>
          <a:lstStyle/>
          <a:p>
            <a:r>
              <a:rPr lang="en-US" sz="1200" dirty="0" smtClean="0"/>
              <a:t>Source : Wood Handbook</a:t>
            </a:r>
            <a:endParaRPr lang="en-US" sz="1200" dirty="0"/>
          </a:p>
        </p:txBody>
      </p:sp>
    </p:spTree>
    <p:extLst>
      <p:ext uri="{BB962C8B-B14F-4D97-AF65-F5344CB8AC3E}">
        <p14:creationId xmlns:p14="http://schemas.microsoft.com/office/powerpoint/2010/main" val="1630781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Strength ratio concept</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101</a:t>
            </a:fld>
            <a:endParaRPr lang="en-CA"/>
          </a:p>
        </p:txBody>
      </p:sp>
      <p:pic>
        <p:nvPicPr>
          <p:cNvPr id="5" name="Picture 4"/>
          <p:cNvPicPr>
            <a:picLocks noChangeAspect="1"/>
          </p:cNvPicPr>
          <p:nvPr/>
        </p:nvPicPr>
        <p:blipFill>
          <a:blip r:embed="rId4"/>
          <a:stretch>
            <a:fillRect/>
          </a:stretch>
        </p:blipFill>
        <p:spPr>
          <a:xfrm>
            <a:off x="467544" y="3645024"/>
            <a:ext cx="3812531" cy="2160240"/>
          </a:xfrm>
          <a:prstGeom prst="rect">
            <a:avLst/>
          </a:prstGeom>
        </p:spPr>
      </p:pic>
      <p:pic>
        <p:nvPicPr>
          <p:cNvPr id="6" name="Picture 5"/>
          <p:cNvPicPr>
            <a:picLocks noChangeAspect="1"/>
          </p:cNvPicPr>
          <p:nvPr/>
        </p:nvPicPr>
        <p:blipFill>
          <a:blip r:embed="rId5"/>
          <a:stretch>
            <a:fillRect/>
          </a:stretch>
        </p:blipFill>
        <p:spPr>
          <a:xfrm>
            <a:off x="4283968" y="3212976"/>
            <a:ext cx="4301110" cy="2749444"/>
          </a:xfrm>
          <a:prstGeom prst="rect">
            <a:avLst/>
          </a:prstGeom>
        </p:spPr>
      </p:pic>
      <p:sp>
        <p:nvSpPr>
          <p:cNvPr id="7" name="TextBox 6"/>
          <p:cNvSpPr txBox="1"/>
          <p:nvPr/>
        </p:nvSpPr>
        <p:spPr>
          <a:xfrm>
            <a:off x="4788024" y="5877272"/>
            <a:ext cx="3312368" cy="646331"/>
          </a:xfrm>
          <a:prstGeom prst="rect">
            <a:avLst/>
          </a:prstGeom>
          <a:noFill/>
        </p:spPr>
        <p:txBody>
          <a:bodyPr wrap="square" rtlCol="0">
            <a:spAutoFit/>
          </a:bodyPr>
          <a:lstStyle/>
          <a:p>
            <a:r>
              <a:rPr lang="en-US" dirty="0"/>
              <a:t>Influence of edge knot on strength ratio</a:t>
            </a:r>
          </a:p>
        </p:txBody>
      </p:sp>
      <p:sp>
        <p:nvSpPr>
          <p:cNvPr id="8" name="Rectangle 3"/>
          <p:cNvSpPr txBox="1">
            <a:spLocks noChangeArrowheads="1"/>
          </p:cNvSpPr>
          <p:nvPr/>
        </p:nvSpPr>
        <p:spPr bwMode="auto">
          <a:xfrm>
            <a:off x="467544" y="1196753"/>
            <a:ext cx="822960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endParaRPr lang="en-US" dirty="0"/>
          </a:p>
          <a:p>
            <a:endParaRPr lang="en-US" dirty="0"/>
          </a:p>
          <a:p>
            <a:r>
              <a:rPr lang="en-US" dirty="0"/>
              <a:t>Form the basis of visual grading rules</a:t>
            </a:r>
          </a:p>
        </p:txBody>
      </p:sp>
      <p:graphicFrame>
        <p:nvGraphicFramePr>
          <p:cNvPr id="9" name="Object 8"/>
          <p:cNvGraphicFramePr>
            <a:graphicFrameLocks noChangeAspect="1"/>
          </p:cNvGraphicFramePr>
          <p:nvPr>
            <p:extLst>
              <p:ext uri="{D42A27DB-BD31-4B8C-83A1-F6EECF244321}">
                <p14:modId xmlns:p14="http://schemas.microsoft.com/office/powerpoint/2010/main" val="2897619390"/>
              </p:ext>
            </p:extLst>
          </p:nvPr>
        </p:nvGraphicFramePr>
        <p:xfrm>
          <a:off x="1293813" y="1484313"/>
          <a:ext cx="6684962" cy="792162"/>
        </p:xfrm>
        <a:graphic>
          <a:graphicData uri="http://schemas.openxmlformats.org/presentationml/2006/ole">
            <mc:AlternateContent xmlns:mc="http://schemas.openxmlformats.org/markup-compatibility/2006">
              <mc:Choice xmlns:v="urn:schemas-microsoft-com:vml" Requires="v">
                <p:oleObj spid="_x0000_s417973" name="Equation" r:id="rId6" imgW="3644900" imgH="431800" progId="Equation.3">
                  <p:embed/>
                </p:oleObj>
              </mc:Choice>
              <mc:Fallback>
                <p:oleObj name="Equation" r:id="rId6" imgW="3644900" imgH="431800" progId="Equation.3">
                  <p:embed/>
                  <p:pic>
                    <p:nvPicPr>
                      <p:cNvPr id="0" name=""/>
                      <p:cNvPicPr/>
                      <p:nvPr/>
                    </p:nvPicPr>
                    <p:blipFill>
                      <a:blip r:embed="rId7"/>
                      <a:stretch>
                        <a:fillRect/>
                      </a:stretch>
                    </p:blipFill>
                    <p:spPr>
                      <a:xfrm>
                        <a:off x="1293813" y="1484313"/>
                        <a:ext cx="6684962" cy="792162"/>
                      </a:xfrm>
                      <a:prstGeom prst="rect">
                        <a:avLst/>
                      </a:prstGeom>
                    </p:spPr>
                  </p:pic>
                </p:oleObj>
              </mc:Fallback>
            </mc:AlternateContent>
          </a:graphicData>
        </a:graphic>
      </p:graphicFrame>
      <p:grpSp>
        <p:nvGrpSpPr>
          <p:cNvPr id="14" name="Group 13"/>
          <p:cNvGrpSpPr/>
          <p:nvPr/>
        </p:nvGrpSpPr>
        <p:grpSpPr>
          <a:xfrm>
            <a:off x="4932040" y="3861048"/>
            <a:ext cx="3744416" cy="646331"/>
            <a:chOff x="4932040" y="3861048"/>
            <a:chExt cx="3744416" cy="646331"/>
          </a:xfrm>
        </p:grpSpPr>
        <p:cxnSp>
          <p:nvCxnSpPr>
            <p:cNvPr id="10" name="Straight Connector 9"/>
            <p:cNvCxnSpPr/>
            <p:nvPr/>
          </p:nvCxnSpPr>
          <p:spPr>
            <a:xfrm>
              <a:off x="4932040" y="4149080"/>
              <a:ext cx="1440160" cy="0"/>
            </a:xfrm>
            <a:prstGeom prst="line">
              <a:avLst/>
            </a:prstGeom>
            <a:ln w="12700">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372200" y="3861048"/>
              <a:ext cx="2304256" cy="646331"/>
            </a:xfrm>
            <a:prstGeom prst="rect">
              <a:avLst/>
            </a:prstGeom>
            <a:noFill/>
          </p:spPr>
          <p:txBody>
            <a:bodyPr wrap="square" rtlCol="0">
              <a:spAutoFit/>
            </a:bodyPr>
            <a:lstStyle/>
            <a:p>
              <a:r>
                <a:rPr lang="en-US" dirty="0"/>
                <a:t>Select Structure grade (67%)</a:t>
              </a:r>
            </a:p>
          </p:txBody>
        </p:sp>
      </p:grpSp>
      <p:cxnSp>
        <p:nvCxnSpPr>
          <p:cNvPr id="13" name="Straight Connector 12"/>
          <p:cNvCxnSpPr/>
          <p:nvPr/>
        </p:nvCxnSpPr>
        <p:spPr>
          <a:xfrm>
            <a:off x="5652120" y="4005064"/>
            <a:ext cx="0" cy="1512168"/>
          </a:xfrm>
          <a:prstGeom prst="line">
            <a:avLst/>
          </a:prstGeom>
          <a:ln w="12700">
            <a:solidFill>
              <a:srgbClr val="FF0000"/>
            </a:solidFill>
            <a:prstDash val="dashDot"/>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48064" y="6488669"/>
            <a:ext cx="2016224" cy="276999"/>
          </a:xfrm>
          <a:prstGeom prst="rect">
            <a:avLst/>
          </a:prstGeom>
          <a:noFill/>
        </p:spPr>
        <p:txBody>
          <a:bodyPr wrap="square" rtlCol="0">
            <a:spAutoFit/>
          </a:bodyPr>
          <a:lstStyle/>
          <a:p>
            <a:r>
              <a:rPr lang="en-US" sz="1200" dirty="0" smtClean="0"/>
              <a:t>Source : Wood Handbook</a:t>
            </a:r>
            <a:endParaRPr lang="en-US" sz="1200" dirty="0"/>
          </a:p>
        </p:txBody>
      </p:sp>
    </p:spTree>
    <p:extLst>
      <p:ext uri="{BB962C8B-B14F-4D97-AF65-F5344CB8AC3E}">
        <p14:creationId xmlns:p14="http://schemas.microsoft.com/office/powerpoint/2010/main" val="576900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Creep and creep rupture of wood</a:t>
            </a:r>
          </a:p>
        </p:txBody>
      </p:sp>
      <p:sp>
        <p:nvSpPr>
          <p:cNvPr id="3" name="Content Placeholder 2"/>
          <p:cNvSpPr>
            <a:spLocks noGrp="1"/>
          </p:cNvSpPr>
          <p:nvPr>
            <p:ph idx="1"/>
          </p:nvPr>
        </p:nvSpPr>
        <p:spPr/>
        <p:txBody>
          <a:bodyPr/>
          <a:lstStyle/>
          <a:p>
            <a:r>
              <a:rPr lang="en-US" dirty="0"/>
              <a:t>Wood continues to deform under the action of a constant sustained load – Creep</a:t>
            </a:r>
          </a:p>
          <a:p>
            <a:r>
              <a:rPr lang="en-US" dirty="0"/>
              <a:t>Wood subjected to a sustained load may fail over time – Creep rupture (also known as duration of load)</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102</a:t>
            </a:fld>
            <a:endParaRPr lang="en-CA"/>
          </a:p>
        </p:txBody>
      </p:sp>
    </p:spTree>
    <p:extLst>
      <p:ext uri="{BB962C8B-B14F-4D97-AF65-F5344CB8AC3E}">
        <p14:creationId xmlns:p14="http://schemas.microsoft.com/office/powerpoint/2010/main" val="24354317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lstStyle/>
          <a:p>
            <a:r>
              <a:rPr lang="en-US" b="1" dirty="0"/>
              <a:t>Creep phenomenon</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103</a:t>
            </a:fld>
            <a:endParaRPr lang="en-CA"/>
          </a:p>
        </p:txBody>
      </p:sp>
      <p:pic>
        <p:nvPicPr>
          <p:cNvPr id="12" name="Picture 11"/>
          <p:cNvPicPr>
            <a:picLocks noChangeAspect="1"/>
          </p:cNvPicPr>
          <p:nvPr/>
        </p:nvPicPr>
        <p:blipFill>
          <a:blip r:embed="rId3"/>
          <a:stretch>
            <a:fillRect/>
          </a:stretch>
        </p:blipFill>
        <p:spPr>
          <a:xfrm>
            <a:off x="3744265" y="1412776"/>
            <a:ext cx="5372968" cy="4783457"/>
          </a:xfrm>
          <a:prstGeom prst="rect">
            <a:avLst/>
          </a:prstGeom>
        </p:spPr>
      </p:pic>
      <p:sp>
        <p:nvSpPr>
          <p:cNvPr id="13" name="Content Placeholder 2"/>
          <p:cNvSpPr>
            <a:spLocks noGrp="1"/>
          </p:cNvSpPr>
          <p:nvPr>
            <p:ph idx="1"/>
          </p:nvPr>
        </p:nvSpPr>
        <p:spPr>
          <a:xfrm>
            <a:off x="395536" y="1556792"/>
            <a:ext cx="4114800" cy="4525963"/>
          </a:xfrm>
        </p:spPr>
        <p:txBody>
          <a:bodyPr/>
          <a:lstStyle/>
          <a:p>
            <a:r>
              <a:rPr lang="en-US" dirty="0"/>
              <a:t>Creep is increased by fluctuating moisture condition</a:t>
            </a:r>
          </a:p>
          <a:p>
            <a:r>
              <a:rPr lang="en-US" dirty="0"/>
              <a:t>Long-term deflection needs to be accounted for under dead load in design</a:t>
            </a:r>
          </a:p>
        </p:txBody>
      </p:sp>
    </p:spTree>
    <p:extLst>
      <p:ext uri="{BB962C8B-B14F-4D97-AF65-F5344CB8AC3E}">
        <p14:creationId xmlns:p14="http://schemas.microsoft.com/office/powerpoint/2010/main" val="8074770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67544" y="260648"/>
            <a:ext cx="8229600" cy="814102"/>
          </a:xfrm>
        </p:spPr>
        <p:txBody>
          <a:bodyPr/>
          <a:lstStyle/>
          <a:p>
            <a:r>
              <a:rPr lang="en-US" b="1" dirty="0">
                <a:solidFill>
                  <a:schemeClr val="tx1"/>
                </a:solidFill>
              </a:rPr>
              <a:t>Creep rupture</a:t>
            </a:r>
            <a:endParaRPr lang="en-CA" b="1" dirty="0">
              <a:solidFill>
                <a:schemeClr val="tx1"/>
              </a:solidFill>
            </a:endParaRPr>
          </a:p>
        </p:txBody>
      </p:sp>
      <p:sp>
        <p:nvSpPr>
          <p:cNvPr id="67587" name="Rectangle 3"/>
          <p:cNvSpPr>
            <a:spLocks noGrp="1" noChangeArrowheads="1"/>
          </p:cNvSpPr>
          <p:nvPr>
            <p:ph type="body" idx="1"/>
          </p:nvPr>
        </p:nvSpPr>
        <p:spPr>
          <a:xfrm>
            <a:off x="539552" y="1196752"/>
            <a:ext cx="8229600" cy="3145476"/>
          </a:xfrm>
        </p:spPr>
        <p:txBody>
          <a:bodyPr>
            <a:spAutoFit/>
          </a:bodyPr>
          <a:lstStyle/>
          <a:p>
            <a:r>
              <a:rPr lang="en-US" dirty="0">
                <a:solidFill>
                  <a:schemeClr val="tx1"/>
                </a:solidFill>
              </a:rPr>
              <a:t>Wood can carry a higher load for a short period of time than it can carry for a long period of time</a:t>
            </a:r>
          </a:p>
          <a:p>
            <a:r>
              <a:rPr lang="en-US" dirty="0"/>
              <a:t>Basis of duration of load effect factor in  design standards is the Madison curve developed at US Forest Products Lab</a:t>
            </a:r>
          </a:p>
        </p:txBody>
      </p:sp>
    </p:spTree>
    <p:extLst>
      <p:ext uri="{BB962C8B-B14F-4D97-AF65-F5344CB8AC3E}">
        <p14:creationId xmlns:p14="http://schemas.microsoft.com/office/powerpoint/2010/main" val="10008893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52" y="126646"/>
            <a:ext cx="8229600" cy="1143000"/>
          </a:xfrm>
        </p:spPr>
        <p:txBody>
          <a:bodyPr/>
          <a:lstStyle/>
          <a:p>
            <a:r>
              <a:rPr lang="en-US" b="1" dirty="0"/>
              <a:t>Madison curve</a:t>
            </a:r>
          </a:p>
        </p:txBody>
      </p:sp>
      <p:pic>
        <p:nvPicPr>
          <p:cNvPr id="4" name="Picture 3"/>
          <p:cNvPicPr>
            <a:picLocks noChangeAspect="1"/>
          </p:cNvPicPr>
          <p:nvPr/>
        </p:nvPicPr>
        <p:blipFill>
          <a:blip r:embed="rId3"/>
          <a:stretch>
            <a:fillRect/>
          </a:stretch>
        </p:blipFill>
        <p:spPr>
          <a:xfrm rot="5400000">
            <a:off x="955743" y="774574"/>
            <a:ext cx="5588354" cy="6372540"/>
          </a:xfrm>
          <a:prstGeom prst="rect">
            <a:avLst/>
          </a:prstGeom>
        </p:spPr>
      </p:pic>
      <p:sp>
        <p:nvSpPr>
          <p:cNvPr id="5" name="TextBox 4"/>
          <p:cNvSpPr txBox="1"/>
          <p:nvPr/>
        </p:nvSpPr>
        <p:spPr>
          <a:xfrm>
            <a:off x="6936190" y="1533217"/>
            <a:ext cx="2010457" cy="3693319"/>
          </a:xfrm>
          <a:prstGeom prst="rect">
            <a:avLst/>
          </a:prstGeom>
          <a:noFill/>
        </p:spPr>
        <p:txBody>
          <a:bodyPr wrap="square" rtlCol="0">
            <a:spAutoFit/>
          </a:bodyPr>
          <a:lstStyle/>
          <a:p>
            <a:pPr marL="285750" indent="-285750">
              <a:buFontTx/>
              <a:buChar char="-"/>
            </a:pPr>
            <a:r>
              <a:rPr lang="en-US" dirty="0"/>
              <a:t>Groups of lumber tested at different load levels relative to short-term strength</a:t>
            </a:r>
          </a:p>
          <a:p>
            <a:pPr marL="285750" indent="-285750">
              <a:buFontTx/>
              <a:buChar char="-"/>
            </a:pPr>
            <a:r>
              <a:rPr lang="en-US" dirty="0"/>
              <a:t>Load held constant until failure</a:t>
            </a:r>
          </a:p>
          <a:p>
            <a:pPr marL="285750" indent="-285750">
              <a:buFontTx/>
              <a:buChar char="-"/>
            </a:pPr>
            <a:r>
              <a:rPr lang="en-US" dirty="0"/>
              <a:t>Longest duration is 7 years</a:t>
            </a:r>
          </a:p>
          <a:p>
            <a:endParaRPr lang="en-US" dirty="0"/>
          </a:p>
        </p:txBody>
      </p:sp>
      <p:sp>
        <p:nvSpPr>
          <p:cNvPr id="6" name="TextBox 5"/>
          <p:cNvSpPr txBox="1"/>
          <p:nvPr/>
        </p:nvSpPr>
        <p:spPr>
          <a:xfrm>
            <a:off x="132763" y="1693402"/>
            <a:ext cx="430887" cy="1601869"/>
          </a:xfrm>
          <a:prstGeom prst="rect">
            <a:avLst/>
          </a:prstGeom>
          <a:noFill/>
        </p:spPr>
        <p:txBody>
          <a:bodyPr vert="vert270" wrap="square" rtlCol="0">
            <a:spAutoFit/>
          </a:bodyPr>
          <a:lstStyle/>
          <a:p>
            <a:r>
              <a:rPr lang="en-US" sz="1600" dirty="0"/>
              <a:t>Applied load ratio </a:t>
            </a:r>
          </a:p>
        </p:txBody>
      </p:sp>
      <p:sp>
        <p:nvSpPr>
          <p:cNvPr id="7" name="TextBox 6"/>
          <p:cNvSpPr txBox="1"/>
          <p:nvPr/>
        </p:nvSpPr>
        <p:spPr>
          <a:xfrm>
            <a:off x="6660232" y="6021288"/>
            <a:ext cx="1072318" cy="369332"/>
          </a:xfrm>
          <a:prstGeom prst="rect">
            <a:avLst/>
          </a:prstGeom>
          <a:noFill/>
        </p:spPr>
        <p:txBody>
          <a:bodyPr wrap="square" rtlCol="0">
            <a:spAutoFit/>
          </a:bodyPr>
          <a:lstStyle/>
          <a:p>
            <a:r>
              <a:rPr lang="en-US" dirty="0"/>
              <a:t>Time (h)</a:t>
            </a:r>
          </a:p>
        </p:txBody>
      </p:sp>
      <p:cxnSp>
        <p:nvCxnSpPr>
          <p:cNvPr id="8" name="Straight Connector 7"/>
          <p:cNvCxnSpPr/>
          <p:nvPr/>
        </p:nvCxnSpPr>
        <p:spPr>
          <a:xfrm>
            <a:off x="5004048" y="2420888"/>
            <a:ext cx="0" cy="3456384"/>
          </a:xfrm>
          <a:prstGeom prst="line">
            <a:avLst/>
          </a:prstGeom>
          <a:ln w="12700">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868144" y="2564904"/>
            <a:ext cx="0" cy="3312368"/>
          </a:xfrm>
          <a:prstGeom prst="line">
            <a:avLst/>
          </a:prstGeom>
          <a:ln w="12700">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779912" y="2132856"/>
            <a:ext cx="0" cy="3744416"/>
          </a:xfrm>
          <a:prstGeom prst="line">
            <a:avLst/>
          </a:prstGeom>
          <a:ln w="12700">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99792" y="1556792"/>
            <a:ext cx="0" cy="4392488"/>
          </a:xfrm>
          <a:prstGeom prst="line">
            <a:avLst/>
          </a:prstGeom>
          <a:ln w="12700">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411760" y="1268760"/>
            <a:ext cx="576064" cy="369332"/>
          </a:xfrm>
          <a:prstGeom prst="rect">
            <a:avLst/>
          </a:prstGeom>
          <a:solidFill>
            <a:schemeClr val="bg1"/>
          </a:solidFill>
        </p:spPr>
        <p:txBody>
          <a:bodyPr wrap="square" rtlCol="0">
            <a:spAutoFit/>
          </a:bodyPr>
          <a:lstStyle/>
          <a:p>
            <a:r>
              <a:rPr lang="en-US" dirty="0">
                <a:solidFill>
                  <a:srgbClr val="FF0000"/>
                </a:solidFill>
              </a:rPr>
              <a:t>1 h</a:t>
            </a:r>
          </a:p>
        </p:txBody>
      </p:sp>
      <p:sp>
        <p:nvSpPr>
          <p:cNvPr id="21" name="TextBox 20"/>
          <p:cNvSpPr txBox="1"/>
          <p:nvPr/>
        </p:nvSpPr>
        <p:spPr>
          <a:xfrm>
            <a:off x="3491880" y="1700808"/>
            <a:ext cx="576064" cy="369332"/>
          </a:xfrm>
          <a:prstGeom prst="rect">
            <a:avLst/>
          </a:prstGeom>
          <a:solidFill>
            <a:schemeClr val="bg1"/>
          </a:solidFill>
        </p:spPr>
        <p:txBody>
          <a:bodyPr wrap="square" rtlCol="0">
            <a:spAutoFit/>
          </a:bodyPr>
          <a:lstStyle/>
          <a:p>
            <a:r>
              <a:rPr lang="en-US" dirty="0">
                <a:solidFill>
                  <a:srgbClr val="FF0000"/>
                </a:solidFill>
              </a:rPr>
              <a:t>1 d</a:t>
            </a:r>
          </a:p>
        </p:txBody>
      </p:sp>
      <p:sp>
        <p:nvSpPr>
          <p:cNvPr id="22" name="TextBox 21"/>
          <p:cNvSpPr txBox="1"/>
          <p:nvPr/>
        </p:nvSpPr>
        <p:spPr>
          <a:xfrm>
            <a:off x="4716016" y="1988840"/>
            <a:ext cx="720080" cy="369332"/>
          </a:xfrm>
          <a:prstGeom prst="rect">
            <a:avLst/>
          </a:prstGeom>
          <a:solidFill>
            <a:schemeClr val="bg1"/>
          </a:solidFill>
        </p:spPr>
        <p:txBody>
          <a:bodyPr wrap="square" rtlCol="0">
            <a:spAutoFit/>
          </a:bodyPr>
          <a:lstStyle/>
          <a:p>
            <a:r>
              <a:rPr lang="en-US" dirty="0">
                <a:solidFill>
                  <a:srgbClr val="FF0000"/>
                </a:solidFill>
              </a:rPr>
              <a:t>1 </a:t>
            </a:r>
            <a:r>
              <a:rPr lang="en-US" dirty="0" err="1">
                <a:solidFill>
                  <a:srgbClr val="FF0000"/>
                </a:solidFill>
              </a:rPr>
              <a:t>mth</a:t>
            </a:r>
            <a:endParaRPr lang="en-US" dirty="0">
              <a:solidFill>
                <a:srgbClr val="FF0000"/>
              </a:solidFill>
            </a:endParaRPr>
          </a:p>
        </p:txBody>
      </p:sp>
      <p:sp>
        <p:nvSpPr>
          <p:cNvPr id="23" name="TextBox 22"/>
          <p:cNvSpPr txBox="1"/>
          <p:nvPr/>
        </p:nvSpPr>
        <p:spPr>
          <a:xfrm>
            <a:off x="5580112" y="2204864"/>
            <a:ext cx="576064" cy="369332"/>
          </a:xfrm>
          <a:prstGeom prst="rect">
            <a:avLst/>
          </a:prstGeom>
          <a:solidFill>
            <a:schemeClr val="bg1"/>
          </a:solidFill>
        </p:spPr>
        <p:txBody>
          <a:bodyPr wrap="square" rtlCol="0">
            <a:spAutoFit/>
          </a:bodyPr>
          <a:lstStyle/>
          <a:p>
            <a:r>
              <a:rPr lang="en-US" dirty="0">
                <a:solidFill>
                  <a:srgbClr val="FF0000"/>
                </a:solidFill>
              </a:rPr>
              <a:t>1 </a:t>
            </a:r>
            <a:r>
              <a:rPr lang="en-US" dirty="0" err="1">
                <a:solidFill>
                  <a:srgbClr val="FF0000"/>
                </a:solidFill>
              </a:rPr>
              <a:t>yr</a:t>
            </a:r>
            <a:endParaRPr lang="en-US" dirty="0">
              <a:solidFill>
                <a:srgbClr val="FF0000"/>
              </a:solidFill>
            </a:endParaRPr>
          </a:p>
        </p:txBody>
      </p:sp>
      <p:cxnSp>
        <p:nvCxnSpPr>
          <p:cNvPr id="24" name="Straight Connector 23"/>
          <p:cNvCxnSpPr/>
          <p:nvPr/>
        </p:nvCxnSpPr>
        <p:spPr>
          <a:xfrm>
            <a:off x="6444208" y="2924944"/>
            <a:ext cx="0" cy="2952328"/>
          </a:xfrm>
          <a:prstGeom prst="line">
            <a:avLst/>
          </a:prstGeom>
          <a:ln w="12700">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156176" y="2492896"/>
            <a:ext cx="576064" cy="369332"/>
          </a:xfrm>
          <a:prstGeom prst="rect">
            <a:avLst/>
          </a:prstGeom>
          <a:solidFill>
            <a:schemeClr val="bg1"/>
          </a:solidFill>
        </p:spPr>
        <p:txBody>
          <a:bodyPr wrap="square" rtlCol="0">
            <a:spAutoFit/>
          </a:bodyPr>
          <a:lstStyle/>
          <a:p>
            <a:r>
              <a:rPr lang="en-US" dirty="0">
                <a:solidFill>
                  <a:srgbClr val="FF0000"/>
                </a:solidFill>
              </a:rPr>
              <a:t>7 </a:t>
            </a:r>
            <a:r>
              <a:rPr lang="en-US" dirty="0" err="1">
                <a:solidFill>
                  <a:srgbClr val="FF0000"/>
                </a:solidFill>
              </a:rPr>
              <a:t>yr</a:t>
            </a:r>
            <a:endParaRPr lang="en-US" dirty="0">
              <a:solidFill>
                <a:srgbClr val="FF0000"/>
              </a:solidFill>
            </a:endParaRPr>
          </a:p>
        </p:txBody>
      </p:sp>
    </p:spTree>
    <p:extLst>
      <p:ext uri="{BB962C8B-B14F-4D97-AF65-F5344CB8AC3E}">
        <p14:creationId xmlns:p14="http://schemas.microsoft.com/office/powerpoint/2010/main" val="20850682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Typical load duration factors for design</a:t>
            </a:r>
          </a:p>
        </p:txBody>
      </p:sp>
      <p:sp>
        <p:nvSpPr>
          <p:cNvPr id="4" name="Slide Number Placeholder 3"/>
          <p:cNvSpPr>
            <a:spLocks noGrp="1"/>
          </p:cNvSpPr>
          <p:nvPr>
            <p:ph type="sldNum" sz="quarter" idx="12"/>
          </p:nvPr>
        </p:nvSpPr>
        <p:spPr>
          <a:xfrm>
            <a:off x="6553200" y="6245225"/>
            <a:ext cx="2133600" cy="476250"/>
          </a:xfrm>
        </p:spPr>
        <p:txBody>
          <a:bodyPr/>
          <a:lstStyle/>
          <a:p>
            <a:pPr>
              <a:defRPr/>
            </a:pPr>
            <a:fld id="{204497DD-CF60-054B-8343-F61B0AA275D3}" type="slidenum">
              <a:rPr lang="en-CA" smtClean="0"/>
              <a:pPr>
                <a:defRPr/>
              </a:pPr>
              <a:t>106</a:t>
            </a:fld>
            <a:endParaRPr lang="en-CA"/>
          </a:p>
        </p:txBody>
      </p:sp>
      <p:pic>
        <p:nvPicPr>
          <p:cNvPr id="5" name="Picture 4"/>
          <p:cNvPicPr>
            <a:picLocks noChangeAspect="1"/>
          </p:cNvPicPr>
          <p:nvPr/>
        </p:nvPicPr>
        <p:blipFill>
          <a:blip r:embed="rId3"/>
          <a:stretch>
            <a:fillRect/>
          </a:stretch>
        </p:blipFill>
        <p:spPr>
          <a:xfrm>
            <a:off x="1187624" y="1412776"/>
            <a:ext cx="6245448" cy="5298271"/>
          </a:xfrm>
          <a:prstGeom prst="rect">
            <a:avLst/>
          </a:prstGeom>
        </p:spPr>
      </p:pic>
      <p:sp>
        <p:nvSpPr>
          <p:cNvPr id="8" name="Rectangle 7"/>
          <p:cNvSpPr/>
          <p:nvPr/>
        </p:nvSpPr>
        <p:spPr>
          <a:xfrm>
            <a:off x="6300192" y="1484784"/>
            <a:ext cx="1152128" cy="3600400"/>
          </a:xfrm>
          <a:prstGeom prst="rect">
            <a:avLst/>
          </a:pr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 name="Group 9"/>
          <p:cNvGrpSpPr/>
          <p:nvPr/>
        </p:nvGrpSpPr>
        <p:grpSpPr>
          <a:xfrm>
            <a:off x="4211960" y="2708920"/>
            <a:ext cx="4752528" cy="2304256"/>
            <a:chOff x="4211960" y="2708920"/>
            <a:chExt cx="4752528" cy="2304256"/>
          </a:xfrm>
        </p:grpSpPr>
        <p:grpSp>
          <p:nvGrpSpPr>
            <p:cNvPr id="7" name="Group 6"/>
            <p:cNvGrpSpPr/>
            <p:nvPr/>
          </p:nvGrpSpPr>
          <p:grpSpPr>
            <a:xfrm>
              <a:off x="4211960" y="2708920"/>
              <a:ext cx="1008112" cy="2304256"/>
              <a:chOff x="4932040" y="2780928"/>
              <a:chExt cx="1008112" cy="2304256"/>
            </a:xfrm>
          </p:grpSpPr>
          <p:cxnSp>
            <p:nvCxnSpPr>
              <p:cNvPr id="6" name="Straight Connector 5"/>
              <p:cNvCxnSpPr/>
              <p:nvPr/>
            </p:nvCxnSpPr>
            <p:spPr>
              <a:xfrm>
                <a:off x="5364088" y="3501008"/>
                <a:ext cx="0" cy="1584176"/>
              </a:xfrm>
              <a:prstGeom prst="line">
                <a:avLst/>
              </a:prstGeom>
              <a:ln w="12700">
                <a:solidFill>
                  <a:srgbClr val="FF0000"/>
                </a:solidFill>
                <a:prstDash val="lgDash"/>
                <a:tailEnd type="none"/>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932040" y="2780928"/>
                <a:ext cx="1008112" cy="646331"/>
              </a:xfrm>
              <a:prstGeom prst="rect">
                <a:avLst/>
              </a:prstGeom>
              <a:noFill/>
            </p:spPr>
            <p:txBody>
              <a:bodyPr wrap="square" rtlCol="0">
                <a:spAutoFit/>
              </a:bodyPr>
              <a:lstStyle/>
              <a:p>
                <a:r>
                  <a:rPr lang="en-US" dirty="0"/>
                  <a:t>Standard Term</a:t>
                </a:r>
              </a:p>
            </p:txBody>
          </p:sp>
        </p:grpSp>
        <p:sp>
          <p:nvSpPr>
            <p:cNvPr id="9" name="TextBox 8"/>
            <p:cNvSpPr txBox="1"/>
            <p:nvPr/>
          </p:nvSpPr>
          <p:spPr>
            <a:xfrm>
              <a:off x="6588224" y="2780928"/>
              <a:ext cx="2376264" cy="1569660"/>
            </a:xfrm>
            <a:prstGeom prst="rect">
              <a:avLst/>
            </a:prstGeom>
            <a:noFill/>
          </p:spPr>
          <p:txBody>
            <a:bodyPr wrap="square" rtlCol="0">
              <a:spAutoFit/>
            </a:bodyPr>
            <a:lstStyle/>
            <a:p>
              <a:r>
                <a:rPr lang="en-US" sz="2400" dirty="0">
                  <a:solidFill>
                    <a:srgbClr val="FF0000"/>
                  </a:solidFill>
                </a:rPr>
                <a:t>K</a:t>
              </a:r>
              <a:r>
                <a:rPr lang="en-US" sz="2400" baseline="-25000" dirty="0">
                  <a:solidFill>
                    <a:srgbClr val="FF0000"/>
                  </a:solidFill>
                </a:rPr>
                <a:t>D</a:t>
              </a:r>
              <a:r>
                <a:rPr lang="en-US" sz="2400" dirty="0">
                  <a:solidFill>
                    <a:srgbClr val="FF0000"/>
                  </a:solidFill>
                </a:rPr>
                <a:t> :</a:t>
              </a:r>
            </a:p>
            <a:p>
              <a:r>
                <a:rPr lang="en-US" sz="2400" dirty="0">
                  <a:solidFill>
                    <a:srgbClr val="FF0000"/>
                  </a:solidFill>
                </a:rPr>
                <a:t>Short-term 1.15</a:t>
              </a:r>
            </a:p>
            <a:p>
              <a:r>
                <a:rPr lang="en-US" sz="2400" dirty="0">
                  <a:solidFill>
                    <a:srgbClr val="FF0000"/>
                  </a:solidFill>
                </a:rPr>
                <a:t>Standard term 1.0</a:t>
              </a:r>
            </a:p>
            <a:p>
              <a:r>
                <a:rPr lang="en-US" sz="2400" dirty="0">
                  <a:solidFill>
                    <a:srgbClr val="FF0000"/>
                  </a:solidFill>
                </a:rPr>
                <a:t>Long term  0.65</a:t>
              </a:r>
            </a:p>
          </p:txBody>
        </p:sp>
      </p:grpSp>
    </p:spTree>
    <p:extLst>
      <p:ext uri="{BB962C8B-B14F-4D97-AF65-F5344CB8AC3E}">
        <p14:creationId xmlns:p14="http://schemas.microsoft.com/office/powerpoint/2010/main" val="3169331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Derivation of design properties</a:t>
            </a:r>
          </a:p>
        </p:txBody>
      </p:sp>
      <p:sp>
        <p:nvSpPr>
          <p:cNvPr id="3" name="Content Placeholder 2"/>
          <p:cNvSpPr>
            <a:spLocks noGrp="1"/>
          </p:cNvSpPr>
          <p:nvPr>
            <p:ph idx="1"/>
          </p:nvPr>
        </p:nvSpPr>
        <p:spPr>
          <a:xfrm>
            <a:off x="539552" y="1268760"/>
            <a:ext cx="7931224" cy="4525963"/>
          </a:xfrm>
        </p:spPr>
        <p:txBody>
          <a:bodyPr/>
          <a:lstStyle/>
          <a:p>
            <a:r>
              <a:rPr lang="en-US" dirty="0"/>
              <a:t>Design properties are derived based on either</a:t>
            </a:r>
          </a:p>
          <a:p>
            <a:pPr lvl="1"/>
            <a:r>
              <a:rPr lang="en-US" dirty="0"/>
              <a:t>Testing (lumber, SCL, panels); or</a:t>
            </a:r>
          </a:p>
          <a:p>
            <a:pPr lvl="1"/>
            <a:r>
              <a:rPr lang="en-US" dirty="0"/>
              <a:t>Calculation (wood I-joist, glulam, CLT)</a:t>
            </a:r>
          </a:p>
          <a:p>
            <a:r>
              <a:rPr lang="en-US" dirty="0"/>
              <a:t>Strength design properties (e.g. MOR) are based on 5</a:t>
            </a:r>
            <a:r>
              <a:rPr lang="en-US" baseline="30000" dirty="0"/>
              <a:t>th</a:t>
            </a:r>
            <a:r>
              <a:rPr lang="en-US" dirty="0"/>
              <a:t> percentile with a 75 percent confidence </a:t>
            </a:r>
            <a:endParaRPr lang="en-US" dirty="0" smtClean="0"/>
          </a:p>
          <a:p>
            <a:r>
              <a:rPr lang="en-US" dirty="0" smtClean="0"/>
              <a:t>Stiffness </a:t>
            </a:r>
            <a:r>
              <a:rPr lang="en-US" dirty="0"/>
              <a:t>design properties (e.g. MOE) are based on mean value</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107</a:t>
            </a:fld>
            <a:endParaRPr lang="en-CA"/>
          </a:p>
        </p:txBody>
      </p:sp>
    </p:spTree>
    <p:extLst>
      <p:ext uri="{BB962C8B-B14F-4D97-AF65-F5344CB8AC3E}">
        <p14:creationId xmlns:p14="http://schemas.microsoft.com/office/powerpoint/2010/main" val="6744567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Derivation of design properties</a:t>
            </a:r>
          </a:p>
        </p:txBody>
      </p:sp>
      <p:sp>
        <p:nvSpPr>
          <p:cNvPr id="4" name="Slide Number Placeholder 3"/>
          <p:cNvSpPr>
            <a:spLocks noGrp="1"/>
          </p:cNvSpPr>
          <p:nvPr>
            <p:ph type="sldNum" sz="quarter" idx="12"/>
          </p:nvPr>
        </p:nvSpPr>
        <p:spPr>
          <a:xfrm>
            <a:off x="6444208" y="6237312"/>
            <a:ext cx="2133600" cy="476250"/>
          </a:xfrm>
        </p:spPr>
        <p:txBody>
          <a:bodyPr/>
          <a:lstStyle/>
          <a:p>
            <a:pPr>
              <a:defRPr/>
            </a:pPr>
            <a:fld id="{204497DD-CF60-054B-8343-F61B0AA275D3}" type="slidenum">
              <a:rPr lang="en-CA" smtClean="0"/>
              <a:pPr>
                <a:defRPr/>
              </a:pPr>
              <a:t>108</a:t>
            </a:fld>
            <a:endParaRPr lang="en-CA"/>
          </a:p>
        </p:txBody>
      </p:sp>
      <p:cxnSp>
        <p:nvCxnSpPr>
          <p:cNvPr id="9" name="Straight Arrow Connector 8"/>
          <p:cNvCxnSpPr/>
          <p:nvPr/>
        </p:nvCxnSpPr>
        <p:spPr>
          <a:xfrm flipV="1">
            <a:off x="4706888" y="1844824"/>
            <a:ext cx="0" cy="288032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706888" y="4725144"/>
            <a:ext cx="403244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4994920" y="2276872"/>
            <a:ext cx="3262391" cy="2384284"/>
          </a:xfrm>
          <a:custGeom>
            <a:avLst/>
            <a:gdLst>
              <a:gd name="connsiteX0" fmla="*/ 0 w 3262391"/>
              <a:gd name="connsiteY0" fmla="*/ 2373336 h 2384284"/>
              <a:gd name="connsiteX1" fmla="*/ 536434 w 3262391"/>
              <a:gd name="connsiteY1" fmla="*/ 2252900 h 2384284"/>
              <a:gd name="connsiteX2" fmla="*/ 919600 w 3262391"/>
              <a:gd name="connsiteY2" fmla="*/ 1639772 h 2384284"/>
              <a:gd name="connsiteX3" fmla="*/ 1193291 w 3262391"/>
              <a:gd name="connsiteY3" fmla="*/ 731029 h 2384284"/>
              <a:gd name="connsiteX4" fmla="*/ 1379400 w 3262391"/>
              <a:gd name="connsiteY4" fmla="*/ 172644 h 2384284"/>
              <a:gd name="connsiteX5" fmla="*/ 1631196 w 3262391"/>
              <a:gd name="connsiteY5" fmla="*/ 19362 h 2384284"/>
              <a:gd name="connsiteX6" fmla="*/ 1893939 w 3262391"/>
              <a:gd name="connsiteY6" fmla="*/ 544901 h 2384284"/>
              <a:gd name="connsiteX7" fmla="*/ 2112891 w 3262391"/>
              <a:gd name="connsiteY7" fmla="*/ 1245618 h 2384284"/>
              <a:gd name="connsiteX8" fmla="*/ 2331843 w 3262391"/>
              <a:gd name="connsiteY8" fmla="*/ 1891592 h 2384284"/>
              <a:gd name="connsiteX9" fmla="*/ 2627429 w 3262391"/>
              <a:gd name="connsiteY9" fmla="*/ 2263848 h 2384284"/>
              <a:gd name="connsiteX10" fmla="*/ 3262391 w 3262391"/>
              <a:gd name="connsiteY10" fmla="*/ 2384284 h 238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2391" h="2384284">
                <a:moveTo>
                  <a:pt x="0" y="2373336"/>
                </a:moveTo>
                <a:cubicBezTo>
                  <a:pt x="191583" y="2374248"/>
                  <a:pt x="383167" y="2375161"/>
                  <a:pt x="536434" y="2252900"/>
                </a:cubicBezTo>
                <a:cubicBezTo>
                  <a:pt x="689701" y="2130639"/>
                  <a:pt x="810124" y="1893417"/>
                  <a:pt x="919600" y="1639772"/>
                </a:cubicBezTo>
                <a:cubicBezTo>
                  <a:pt x="1029076" y="1386127"/>
                  <a:pt x="1116658" y="975550"/>
                  <a:pt x="1193291" y="731029"/>
                </a:cubicBezTo>
                <a:cubicBezTo>
                  <a:pt x="1269924" y="486508"/>
                  <a:pt x="1306416" y="291255"/>
                  <a:pt x="1379400" y="172644"/>
                </a:cubicBezTo>
                <a:cubicBezTo>
                  <a:pt x="1452384" y="54033"/>
                  <a:pt x="1545440" y="-42681"/>
                  <a:pt x="1631196" y="19362"/>
                </a:cubicBezTo>
                <a:cubicBezTo>
                  <a:pt x="1716952" y="81405"/>
                  <a:pt x="1813657" y="340525"/>
                  <a:pt x="1893939" y="544901"/>
                </a:cubicBezTo>
                <a:cubicBezTo>
                  <a:pt x="1974221" y="749277"/>
                  <a:pt x="2039907" y="1021169"/>
                  <a:pt x="2112891" y="1245618"/>
                </a:cubicBezTo>
                <a:cubicBezTo>
                  <a:pt x="2185875" y="1470067"/>
                  <a:pt x="2246087" y="1721887"/>
                  <a:pt x="2331843" y="1891592"/>
                </a:cubicBezTo>
                <a:cubicBezTo>
                  <a:pt x="2417599" y="2061297"/>
                  <a:pt x="2472338" y="2181733"/>
                  <a:pt x="2627429" y="2263848"/>
                </a:cubicBezTo>
                <a:cubicBezTo>
                  <a:pt x="2782520" y="2345963"/>
                  <a:pt x="3022455" y="2365123"/>
                  <a:pt x="3262391" y="2384284"/>
                </a:cubicBezTo>
              </a:path>
            </a:pathLst>
          </a:custGeom>
          <a:ln w="25400">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642992" y="1700808"/>
            <a:ext cx="2145733" cy="2925151"/>
          </a:xfrm>
          <a:custGeom>
            <a:avLst/>
            <a:gdLst>
              <a:gd name="connsiteX0" fmla="*/ 0 w 2145733"/>
              <a:gd name="connsiteY0" fmla="*/ 2903254 h 2925151"/>
              <a:gd name="connsiteX1" fmla="*/ 383166 w 2145733"/>
              <a:gd name="connsiteY1" fmla="*/ 2739023 h 2925151"/>
              <a:gd name="connsiteX2" fmla="*/ 613066 w 2145733"/>
              <a:gd name="connsiteY2" fmla="*/ 2224433 h 2925151"/>
              <a:gd name="connsiteX3" fmla="*/ 733490 w 2145733"/>
              <a:gd name="connsiteY3" fmla="*/ 1655100 h 2925151"/>
              <a:gd name="connsiteX4" fmla="*/ 821071 w 2145733"/>
              <a:gd name="connsiteY4" fmla="*/ 976280 h 2925151"/>
              <a:gd name="connsiteX5" fmla="*/ 832019 w 2145733"/>
              <a:gd name="connsiteY5" fmla="*/ 319357 h 2925151"/>
              <a:gd name="connsiteX6" fmla="*/ 919600 w 2145733"/>
              <a:gd name="connsiteY6" fmla="*/ 1845 h 2925151"/>
              <a:gd name="connsiteX7" fmla="*/ 1029076 w 2145733"/>
              <a:gd name="connsiteY7" fmla="*/ 450742 h 2925151"/>
              <a:gd name="connsiteX8" fmla="*/ 1149500 w 2145733"/>
              <a:gd name="connsiteY8" fmla="*/ 1260947 h 2925151"/>
              <a:gd name="connsiteX9" fmla="*/ 1269924 w 2145733"/>
              <a:gd name="connsiteY9" fmla="*/ 1874075 h 2925151"/>
              <a:gd name="connsiteX10" fmla="*/ 1445085 w 2145733"/>
              <a:gd name="connsiteY10" fmla="*/ 2465305 h 2925151"/>
              <a:gd name="connsiteX11" fmla="*/ 1576457 w 2145733"/>
              <a:gd name="connsiteY11" fmla="*/ 2706177 h 2925151"/>
              <a:gd name="connsiteX12" fmla="*/ 1718776 w 2145733"/>
              <a:gd name="connsiteY12" fmla="*/ 2881356 h 2925151"/>
              <a:gd name="connsiteX13" fmla="*/ 2145733 w 2145733"/>
              <a:gd name="connsiteY13" fmla="*/ 2925151 h 292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5733" h="2925151">
                <a:moveTo>
                  <a:pt x="0" y="2903254"/>
                </a:moveTo>
                <a:cubicBezTo>
                  <a:pt x="140494" y="2877707"/>
                  <a:pt x="280988" y="2852160"/>
                  <a:pt x="383166" y="2739023"/>
                </a:cubicBezTo>
                <a:cubicBezTo>
                  <a:pt x="485344" y="2625886"/>
                  <a:pt x="554679" y="2405087"/>
                  <a:pt x="613066" y="2224433"/>
                </a:cubicBezTo>
                <a:cubicBezTo>
                  <a:pt x="671453" y="2043779"/>
                  <a:pt x="698823" y="1863125"/>
                  <a:pt x="733490" y="1655100"/>
                </a:cubicBezTo>
                <a:cubicBezTo>
                  <a:pt x="768157" y="1447075"/>
                  <a:pt x="804650" y="1198904"/>
                  <a:pt x="821071" y="976280"/>
                </a:cubicBezTo>
                <a:cubicBezTo>
                  <a:pt x="837493" y="753656"/>
                  <a:pt x="815598" y="481763"/>
                  <a:pt x="832019" y="319357"/>
                </a:cubicBezTo>
                <a:cubicBezTo>
                  <a:pt x="848440" y="156951"/>
                  <a:pt x="886757" y="-20052"/>
                  <a:pt x="919600" y="1845"/>
                </a:cubicBezTo>
                <a:cubicBezTo>
                  <a:pt x="952443" y="23742"/>
                  <a:pt x="990759" y="240892"/>
                  <a:pt x="1029076" y="450742"/>
                </a:cubicBezTo>
                <a:cubicBezTo>
                  <a:pt x="1067393" y="660592"/>
                  <a:pt x="1109359" y="1023725"/>
                  <a:pt x="1149500" y="1260947"/>
                </a:cubicBezTo>
                <a:cubicBezTo>
                  <a:pt x="1189641" y="1498169"/>
                  <a:pt x="1220660" y="1673349"/>
                  <a:pt x="1269924" y="1874075"/>
                </a:cubicBezTo>
                <a:cubicBezTo>
                  <a:pt x="1319188" y="2074801"/>
                  <a:pt x="1393996" y="2326621"/>
                  <a:pt x="1445085" y="2465305"/>
                </a:cubicBezTo>
                <a:cubicBezTo>
                  <a:pt x="1496174" y="2603989"/>
                  <a:pt x="1530842" y="2636835"/>
                  <a:pt x="1576457" y="2706177"/>
                </a:cubicBezTo>
                <a:cubicBezTo>
                  <a:pt x="1622072" y="2775519"/>
                  <a:pt x="1623897" y="2844860"/>
                  <a:pt x="1718776" y="2881356"/>
                </a:cubicBezTo>
                <a:cubicBezTo>
                  <a:pt x="1813655" y="2917852"/>
                  <a:pt x="2145733" y="2925151"/>
                  <a:pt x="2145733" y="2925151"/>
                </a:cubicBezTo>
              </a:path>
            </a:pathLst>
          </a:cu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7443192" y="4869160"/>
            <a:ext cx="1728192" cy="369332"/>
          </a:xfrm>
          <a:prstGeom prst="rect">
            <a:avLst/>
          </a:prstGeom>
          <a:noFill/>
        </p:spPr>
        <p:txBody>
          <a:bodyPr wrap="square" rtlCol="0">
            <a:spAutoFit/>
          </a:bodyPr>
          <a:lstStyle/>
          <a:p>
            <a:r>
              <a:rPr lang="en-US" dirty="0"/>
              <a:t>Property value</a:t>
            </a:r>
          </a:p>
        </p:txBody>
      </p:sp>
      <p:sp>
        <p:nvSpPr>
          <p:cNvPr id="18" name="TextBox 17"/>
          <p:cNvSpPr txBox="1"/>
          <p:nvPr/>
        </p:nvSpPr>
        <p:spPr>
          <a:xfrm>
            <a:off x="4490864" y="1484784"/>
            <a:ext cx="576064" cy="369332"/>
          </a:xfrm>
          <a:prstGeom prst="rect">
            <a:avLst/>
          </a:prstGeom>
          <a:noFill/>
        </p:spPr>
        <p:txBody>
          <a:bodyPr wrap="square" rtlCol="0">
            <a:spAutoFit/>
          </a:bodyPr>
          <a:lstStyle/>
          <a:p>
            <a:r>
              <a:rPr lang="en-US" dirty="0"/>
              <a:t>No.</a:t>
            </a:r>
          </a:p>
        </p:txBody>
      </p:sp>
      <p:cxnSp>
        <p:nvCxnSpPr>
          <p:cNvPr id="22" name="Straight Connector 21"/>
          <p:cNvCxnSpPr/>
          <p:nvPr/>
        </p:nvCxnSpPr>
        <p:spPr>
          <a:xfrm>
            <a:off x="6579096" y="1484784"/>
            <a:ext cx="0" cy="3384376"/>
          </a:xfrm>
          <a:prstGeom prst="line">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426968" y="4293096"/>
            <a:ext cx="0" cy="576064"/>
          </a:xfrm>
          <a:prstGeom prst="line">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03032" y="4293096"/>
            <a:ext cx="0" cy="576064"/>
          </a:xfrm>
          <a:prstGeom prst="line">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588224" y="1700808"/>
            <a:ext cx="504056" cy="369332"/>
          </a:xfrm>
          <a:prstGeom prst="rect">
            <a:avLst/>
          </a:prstGeom>
          <a:noFill/>
        </p:spPr>
        <p:txBody>
          <a:bodyPr wrap="square" rtlCol="0">
            <a:spAutoFit/>
          </a:bodyPr>
          <a:lstStyle/>
          <a:p>
            <a:r>
              <a:rPr lang="en-US" dirty="0"/>
              <a:t>B</a:t>
            </a:r>
          </a:p>
        </p:txBody>
      </p:sp>
      <p:sp>
        <p:nvSpPr>
          <p:cNvPr id="27" name="TextBox 26"/>
          <p:cNvSpPr txBox="1"/>
          <p:nvPr/>
        </p:nvSpPr>
        <p:spPr>
          <a:xfrm>
            <a:off x="7020272" y="2996952"/>
            <a:ext cx="504056" cy="369332"/>
          </a:xfrm>
          <a:prstGeom prst="rect">
            <a:avLst/>
          </a:prstGeom>
          <a:noFill/>
        </p:spPr>
        <p:txBody>
          <a:bodyPr wrap="square" rtlCol="0">
            <a:spAutoFit/>
          </a:bodyPr>
          <a:lstStyle/>
          <a:p>
            <a:r>
              <a:rPr lang="en-US" dirty="0">
                <a:solidFill>
                  <a:srgbClr val="0000FF"/>
                </a:solidFill>
              </a:rPr>
              <a:t>A</a:t>
            </a:r>
          </a:p>
        </p:txBody>
      </p:sp>
      <p:sp>
        <p:nvSpPr>
          <p:cNvPr id="28" name="TextBox 27"/>
          <p:cNvSpPr txBox="1"/>
          <p:nvPr/>
        </p:nvSpPr>
        <p:spPr>
          <a:xfrm>
            <a:off x="6363072" y="4941168"/>
            <a:ext cx="936104" cy="646331"/>
          </a:xfrm>
          <a:prstGeom prst="rect">
            <a:avLst/>
          </a:prstGeom>
          <a:noFill/>
        </p:spPr>
        <p:txBody>
          <a:bodyPr wrap="square" rtlCol="0">
            <a:spAutoFit/>
          </a:bodyPr>
          <a:lstStyle/>
          <a:p>
            <a:r>
              <a:rPr lang="en-US" dirty="0" err="1">
                <a:solidFill>
                  <a:srgbClr val="0000FF"/>
                </a:solidFill>
              </a:rPr>
              <a:t>A</a:t>
            </a:r>
            <a:r>
              <a:rPr lang="en-US" baseline="-25000" dirty="0" err="1">
                <a:solidFill>
                  <a:srgbClr val="0000FF"/>
                </a:solidFill>
              </a:rPr>
              <a:t>mean</a:t>
            </a:r>
            <a:endParaRPr lang="en-US" dirty="0">
              <a:solidFill>
                <a:srgbClr val="0000FF"/>
              </a:solidFill>
            </a:endParaRPr>
          </a:p>
          <a:p>
            <a:r>
              <a:rPr lang="en-US" dirty="0" err="1"/>
              <a:t>B</a:t>
            </a:r>
            <a:r>
              <a:rPr lang="en-US" baseline="-25000" dirty="0" err="1"/>
              <a:t>mean</a:t>
            </a:r>
            <a:endParaRPr lang="en-US" dirty="0"/>
          </a:p>
        </p:txBody>
      </p:sp>
      <p:sp>
        <p:nvSpPr>
          <p:cNvPr id="29" name="TextBox 28"/>
          <p:cNvSpPr txBox="1"/>
          <p:nvPr/>
        </p:nvSpPr>
        <p:spPr>
          <a:xfrm>
            <a:off x="4994920" y="4797152"/>
            <a:ext cx="648072" cy="369332"/>
          </a:xfrm>
          <a:prstGeom prst="rect">
            <a:avLst/>
          </a:prstGeom>
          <a:noFill/>
        </p:spPr>
        <p:txBody>
          <a:bodyPr wrap="square" rtlCol="0">
            <a:spAutoFit/>
          </a:bodyPr>
          <a:lstStyle/>
          <a:p>
            <a:r>
              <a:rPr lang="en-US" dirty="0">
                <a:solidFill>
                  <a:srgbClr val="0000FF"/>
                </a:solidFill>
              </a:rPr>
              <a:t>A</a:t>
            </a:r>
            <a:r>
              <a:rPr lang="en-US" baseline="-25000" dirty="0">
                <a:solidFill>
                  <a:srgbClr val="0000FF"/>
                </a:solidFill>
              </a:rPr>
              <a:t>5%</a:t>
            </a:r>
            <a:endParaRPr lang="en-US" dirty="0">
              <a:solidFill>
                <a:srgbClr val="0000FF"/>
              </a:solidFill>
            </a:endParaRPr>
          </a:p>
        </p:txBody>
      </p:sp>
      <p:sp>
        <p:nvSpPr>
          <p:cNvPr id="30" name="TextBox 29"/>
          <p:cNvSpPr txBox="1"/>
          <p:nvPr/>
        </p:nvSpPr>
        <p:spPr>
          <a:xfrm>
            <a:off x="5715000" y="4797152"/>
            <a:ext cx="648072" cy="369332"/>
          </a:xfrm>
          <a:prstGeom prst="rect">
            <a:avLst/>
          </a:prstGeom>
          <a:noFill/>
        </p:spPr>
        <p:txBody>
          <a:bodyPr wrap="square" rtlCol="0">
            <a:spAutoFit/>
          </a:bodyPr>
          <a:lstStyle/>
          <a:p>
            <a:r>
              <a:rPr lang="en-US" dirty="0"/>
              <a:t>B</a:t>
            </a:r>
            <a:r>
              <a:rPr lang="en-US" baseline="-25000" dirty="0"/>
              <a:t>5%</a:t>
            </a:r>
            <a:endParaRPr lang="en-US" dirty="0"/>
          </a:p>
        </p:txBody>
      </p:sp>
      <p:sp>
        <p:nvSpPr>
          <p:cNvPr id="31" name="Rectangle 3"/>
          <p:cNvSpPr txBox="1">
            <a:spLocks noChangeArrowheads="1"/>
          </p:cNvSpPr>
          <p:nvPr/>
        </p:nvSpPr>
        <p:spPr bwMode="auto">
          <a:xfrm>
            <a:off x="395536" y="1268760"/>
            <a:ext cx="4176464" cy="504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400" dirty="0"/>
              <a:t>Mechanical properties of wood products have high variability – relatively large sample size is required (&gt;30)</a:t>
            </a:r>
          </a:p>
          <a:p>
            <a:r>
              <a:rPr lang="en-US" sz="2400" dirty="0"/>
              <a:t>A statistical distribution is fitted to test data (e.g. </a:t>
            </a:r>
            <a:r>
              <a:rPr lang="en-US" sz="2400" dirty="0" err="1"/>
              <a:t>Weibull</a:t>
            </a:r>
            <a:r>
              <a:rPr lang="en-US" sz="2400" dirty="0"/>
              <a:t>, Normal)</a:t>
            </a:r>
          </a:p>
          <a:p>
            <a:r>
              <a:rPr lang="en-US" sz="2400" dirty="0"/>
              <a:t>Product B will have a higher strength design property than Product A (a lower variability but similar mean value) </a:t>
            </a:r>
          </a:p>
        </p:txBody>
      </p:sp>
    </p:spTree>
    <p:extLst>
      <p:ext uri="{BB962C8B-B14F-4D97-AF65-F5344CB8AC3E}">
        <p14:creationId xmlns:p14="http://schemas.microsoft.com/office/powerpoint/2010/main" val="14827133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Derivation of design properties</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109</a:t>
            </a:fld>
            <a:endParaRPr lang="en-CA"/>
          </a:p>
        </p:txBody>
      </p:sp>
      <p:sp>
        <p:nvSpPr>
          <p:cNvPr id="31" name="Rectangle 3"/>
          <p:cNvSpPr txBox="1">
            <a:spLocks noChangeArrowheads="1"/>
          </p:cNvSpPr>
          <p:nvPr/>
        </p:nvSpPr>
        <p:spPr bwMode="auto">
          <a:xfrm>
            <a:off x="395536" y="1340768"/>
            <a:ext cx="8064896" cy="417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400" dirty="0"/>
              <a:t>For Limit States Design code,</a:t>
            </a:r>
          </a:p>
          <a:p>
            <a:pPr marL="457200" lvl="1" indent="0">
              <a:buNone/>
            </a:pPr>
            <a:endParaRPr lang="en-US" sz="2000" dirty="0"/>
          </a:p>
          <a:p>
            <a:pPr marL="457200" lvl="1" indent="0">
              <a:buNone/>
            </a:pPr>
            <a:r>
              <a:rPr lang="en-US" b="1" dirty="0">
                <a:solidFill>
                  <a:srgbClr val="0000FF"/>
                </a:solidFill>
              </a:rPr>
              <a:t>Specified strength =  A</a:t>
            </a:r>
            <a:r>
              <a:rPr lang="en-US" b="1" baseline="-25000" dirty="0">
                <a:solidFill>
                  <a:srgbClr val="0000FF"/>
                </a:solidFill>
              </a:rPr>
              <a:t>5% </a:t>
            </a:r>
            <a:r>
              <a:rPr lang="en-US" dirty="0">
                <a:solidFill>
                  <a:srgbClr val="0000FF"/>
                </a:solidFill>
              </a:rPr>
              <a:t>x</a:t>
            </a:r>
            <a:r>
              <a:rPr lang="en-US" b="1" dirty="0">
                <a:solidFill>
                  <a:srgbClr val="0000FF"/>
                </a:solidFill>
              </a:rPr>
              <a:t> </a:t>
            </a:r>
            <a:r>
              <a:rPr lang="en-US" b="1" dirty="0" smtClean="0">
                <a:solidFill>
                  <a:srgbClr val="0000FF"/>
                </a:solidFill>
              </a:rPr>
              <a:t>K</a:t>
            </a:r>
            <a:r>
              <a:rPr lang="en-US" b="1" baseline="-25000" dirty="0" smtClean="0">
                <a:solidFill>
                  <a:srgbClr val="0000FF"/>
                </a:solidFill>
              </a:rPr>
              <a:t>S</a:t>
            </a:r>
            <a:r>
              <a:rPr lang="en-US" b="1" dirty="0" smtClean="0">
                <a:solidFill>
                  <a:srgbClr val="0000FF"/>
                </a:solidFill>
              </a:rPr>
              <a:t> </a:t>
            </a:r>
            <a:r>
              <a:rPr lang="en-US" dirty="0">
                <a:solidFill>
                  <a:srgbClr val="0000FF"/>
                </a:solidFill>
              </a:rPr>
              <a:t>x</a:t>
            </a:r>
            <a:r>
              <a:rPr lang="en-US" b="1" dirty="0">
                <a:solidFill>
                  <a:srgbClr val="0000FF"/>
                </a:solidFill>
              </a:rPr>
              <a:t> </a:t>
            </a:r>
            <a:r>
              <a:rPr lang="en-US" b="1" dirty="0" err="1">
                <a:solidFill>
                  <a:srgbClr val="0000FF"/>
                </a:solidFill>
              </a:rPr>
              <a:t>K</a:t>
            </a:r>
            <a:r>
              <a:rPr lang="en-US" b="1" baseline="-25000" dirty="0" err="1">
                <a:solidFill>
                  <a:srgbClr val="0000FF"/>
                </a:solidFill>
              </a:rPr>
              <a:t>DoL</a:t>
            </a:r>
            <a:r>
              <a:rPr lang="en-US" b="1" dirty="0">
                <a:solidFill>
                  <a:srgbClr val="0000FF"/>
                </a:solidFill>
              </a:rPr>
              <a:t> </a:t>
            </a:r>
            <a:r>
              <a:rPr lang="en-US" dirty="0">
                <a:solidFill>
                  <a:srgbClr val="0000FF"/>
                </a:solidFill>
              </a:rPr>
              <a:t>x</a:t>
            </a:r>
            <a:r>
              <a:rPr lang="en-US" b="1" dirty="0">
                <a:solidFill>
                  <a:srgbClr val="0000FF"/>
                </a:solidFill>
              </a:rPr>
              <a:t> K</a:t>
            </a:r>
            <a:r>
              <a:rPr lang="en-US" b="1" baseline="-25000" dirty="0">
                <a:solidFill>
                  <a:srgbClr val="0000FF"/>
                </a:solidFill>
              </a:rPr>
              <a:t>MC</a:t>
            </a:r>
            <a:endParaRPr lang="en-US" dirty="0"/>
          </a:p>
          <a:p>
            <a:pPr marL="457200" lvl="1" indent="0">
              <a:buNone/>
            </a:pPr>
            <a:r>
              <a:rPr lang="en-US" sz="2000" dirty="0"/>
              <a:t>	</a:t>
            </a:r>
          </a:p>
          <a:p>
            <a:pPr marL="457200" lvl="1" indent="0">
              <a:buNone/>
            </a:pPr>
            <a:r>
              <a:rPr lang="en-US" sz="2000" dirty="0"/>
              <a:t>where </a:t>
            </a:r>
          </a:p>
          <a:p>
            <a:pPr marL="457200" lvl="1" indent="0">
              <a:buNone/>
            </a:pPr>
            <a:r>
              <a:rPr lang="en-US" sz="2000" dirty="0"/>
              <a:t>	K</a:t>
            </a:r>
            <a:r>
              <a:rPr lang="en-US" sz="2000" baseline="-25000" dirty="0"/>
              <a:t>S</a:t>
            </a:r>
            <a:r>
              <a:rPr lang="en-US" sz="2000" dirty="0"/>
              <a:t> = </a:t>
            </a:r>
            <a:r>
              <a:rPr lang="en-US" sz="2000" dirty="0" smtClean="0"/>
              <a:t>other factors that may be necessary</a:t>
            </a:r>
            <a:endParaRPr lang="en-US" sz="2000" dirty="0"/>
          </a:p>
          <a:p>
            <a:pPr marL="457200" lvl="1" indent="0">
              <a:buNone/>
            </a:pPr>
            <a:r>
              <a:rPr lang="en-US" sz="2000" dirty="0"/>
              <a:t>	</a:t>
            </a:r>
            <a:r>
              <a:rPr lang="en-US" sz="2000" dirty="0" err="1"/>
              <a:t>K</a:t>
            </a:r>
            <a:r>
              <a:rPr lang="en-US" sz="2000" baseline="-25000" dirty="0" err="1"/>
              <a:t>DoL</a:t>
            </a:r>
            <a:r>
              <a:rPr lang="en-US" sz="2000" dirty="0"/>
              <a:t> = Duration of load factor to convert from short-term test (5 min) to standard term (roughly 7 days)</a:t>
            </a:r>
          </a:p>
          <a:p>
            <a:pPr marL="457200" lvl="1" indent="0">
              <a:buNone/>
            </a:pPr>
            <a:r>
              <a:rPr lang="en-US" sz="2000" dirty="0"/>
              <a:t>	K</a:t>
            </a:r>
            <a:r>
              <a:rPr lang="en-US" sz="2000" baseline="-25000" dirty="0"/>
              <a:t>MC</a:t>
            </a:r>
            <a:r>
              <a:rPr lang="en-US" sz="2000" dirty="0"/>
              <a:t> = Moisture adjustment factor to convert to 15% MC level (dry condition definition), if test condition differs</a:t>
            </a:r>
          </a:p>
          <a:p>
            <a:pPr marL="457200" lvl="1" indent="0">
              <a:buNone/>
            </a:pPr>
            <a:endParaRPr lang="en-US" sz="2000" dirty="0"/>
          </a:p>
        </p:txBody>
      </p:sp>
    </p:spTree>
    <p:extLst>
      <p:ext uri="{BB962C8B-B14F-4D97-AF65-F5344CB8AC3E}">
        <p14:creationId xmlns:p14="http://schemas.microsoft.com/office/powerpoint/2010/main" val="276575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a:spLocks noGrp="1"/>
          </p:cNvSpPr>
          <p:nvPr>
            <p:ph type="sldNum" sz="quarter" idx="12"/>
          </p:nvPr>
        </p:nvSpPr>
        <p:spPr/>
        <p:txBody>
          <a:bodyPr/>
          <a:lstStyle/>
          <a:p>
            <a:pPr>
              <a:defRPr/>
            </a:pPr>
            <a:fld id="{72744617-50FE-924F-98F1-7A2D4DE1278A}" type="slidenum">
              <a:rPr lang="en-CA"/>
              <a:pPr>
                <a:defRPr/>
              </a:pPr>
              <a:t>11</a:t>
            </a:fld>
            <a:endParaRPr lang="en-CA"/>
          </a:p>
        </p:txBody>
      </p:sp>
      <p:sp>
        <p:nvSpPr>
          <p:cNvPr id="303106" name="Rectangle 2"/>
          <p:cNvSpPr>
            <a:spLocks noGrp="1" noChangeArrowheads="1"/>
          </p:cNvSpPr>
          <p:nvPr>
            <p:ph type="title"/>
          </p:nvPr>
        </p:nvSpPr>
        <p:spPr>
          <a:xfrm>
            <a:off x="193675" y="274638"/>
            <a:ext cx="8686800" cy="1143000"/>
          </a:xfrm>
        </p:spPr>
        <p:txBody>
          <a:bodyPr/>
          <a:lstStyle/>
          <a:p>
            <a:pPr eaLnBrk="1" hangingPunct="1">
              <a:defRPr/>
            </a:pPr>
            <a:r>
              <a:rPr lang="en-US" sz="4000" dirty="0" smtClean="0">
                <a:solidFill>
                  <a:schemeClr val="tx1"/>
                </a:solidFill>
                <a:cs typeface="+mj-cs"/>
              </a:rPr>
              <a:t>Basic SG of </a:t>
            </a:r>
            <a:r>
              <a:rPr lang="en-US" sz="4000" dirty="0">
                <a:solidFill>
                  <a:schemeClr val="tx1"/>
                </a:solidFill>
                <a:cs typeface="+mj-cs"/>
              </a:rPr>
              <a:t>s</a:t>
            </a:r>
            <a:r>
              <a:rPr lang="en-US" sz="4000" dirty="0" smtClean="0">
                <a:solidFill>
                  <a:schemeClr val="tx1"/>
                </a:solidFill>
                <a:cs typeface="+mj-cs"/>
              </a:rPr>
              <a:t>ome </a:t>
            </a:r>
            <a:r>
              <a:rPr lang="en-US" sz="4000" dirty="0">
                <a:solidFill>
                  <a:schemeClr val="tx1"/>
                </a:solidFill>
                <a:cs typeface="+mj-cs"/>
              </a:rPr>
              <a:t>s</a:t>
            </a:r>
            <a:r>
              <a:rPr lang="en-US" sz="4000" dirty="0" smtClean="0">
                <a:solidFill>
                  <a:schemeClr val="tx1"/>
                </a:solidFill>
                <a:cs typeface="+mj-cs"/>
              </a:rPr>
              <a:t>oftwoods</a:t>
            </a:r>
            <a:endParaRPr lang="en-US" sz="4000" dirty="0">
              <a:solidFill>
                <a:schemeClr val="tx1"/>
              </a:solidFill>
              <a:cs typeface="+mj-cs"/>
            </a:endParaRPr>
          </a:p>
        </p:txBody>
      </p:sp>
      <p:graphicFrame>
        <p:nvGraphicFramePr>
          <p:cNvPr id="303142" name="Group 38"/>
          <p:cNvGraphicFramePr>
            <a:graphicFrameLocks noGrp="1"/>
          </p:cNvGraphicFramePr>
          <p:nvPr>
            <p:ph idx="1"/>
            <p:extLst>
              <p:ext uri="{D42A27DB-BD31-4B8C-83A1-F6EECF244321}">
                <p14:modId xmlns:p14="http://schemas.microsoft.com/office/powerpoint/2010/main" val="1853656250"/>
              </p:ext>
            </p:extLst>
          </p:nvPr>
        </p:nvGraphicFramePr>
        <p:xfrm>
          <a:off x="457200" y="1600200"/>
          <a:ext cx="8229600" cy="4581527"/>
        </p:xfrm>
        <a:graphic>
          <a:graphicData uri="http://schemas.openxmlformats.org/drawingml/2006/table">
            <a:tbl>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rPr>
                        <a:t>Specific Gravity (12%)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eastern white cedar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balsam fir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rPr>
                        <a:t>0.37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eastern hemlock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eastern white pine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jack pine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red pine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52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black spruce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red spruce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0.42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white spruce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charset="0"/>
                        </a:rPr>
                        <a:t>0.37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8397495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1600" y="2060848"/>
            <a:ext cx="7200800" cy="1143000"/>
          </a:xfrm>
        </p:spPr>
        <p:txBody>
          <a:bodyPr/>
          <a:lstStyle/>
          <a:p>
            <a:r>
              <a:rPr lang="en-US" sz="4800" b="1" dirty="0" smtClean="0"/>
              <a:t>Design modification factors for timber structures</a:t>
            </a:r>
            <a:endParaRPr lang="en-CA" sz="4800" b="1" dirty="0"/>
          </a:p>
        </p:txBody>
      </p:sp>
    </p:spTree>
    <p:extLst>
      <p:ext uri="{BB962C8B-B14F-4D97-AF65-F5344CB8AC3E}">
        <p14:creationId xmlns:p14="http://schemas.microsoft.com/office/powerpoint/2010/main" val="412566823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6589199" cy="1280890"/>
          </a:xfrm>
        </p:spPr>
        <p:txBody>
          <a:bodyPr>
            <a:normAutofit fontScale="90000"/>
          </a:bodyPr>
          <a:lstStyle/>
          <a:p>
            <a:r>
              <a:rPr lang="en-CA" b="1" dirty="0" smtClean="0"/>
              <a:t>Modification factors for structural timber design</a:t>
            </a:r>
            <a:endParaRPr lang="en-CA" b="1" dirty="0"/>
          </a:p>
        </p:txBody>
      </p:sp>
      <p:sp>
        <p:nvSpPr>
          <p:cNvPr id="3" name="Content Placeholder 2"/>
          <p:cNvSpPr>
            <a:spLocks noGrp="1"/>
          </p:cNvSpPr>
          <p:nvPr>
            <p:ph idx="1"/>
          </p:nvPr>
        </p:nvSpPr>
        <p:spPr>
          <a:xfrm>
            <a:off x="683568" y="1844824"/>
            <a:ext cx="7596844" cy="4388893"/>
          </a:xfrm>
        </p:spPr>
        <p:txBody>
          <a:bodyPr>
            <a:spAutoFit/>
          </a:bodyPr>
          <a:lstStyle/>
          <a:p>
            <a:r>
              <a:rPr lang="en-CA" sz="2400" dirty="0" smtClean="0">
                <a:solidFill>
                  <a:schemeClr val="tx1"/>
                </a:solidFill>
              </a:rPr>
              <a:t>Duration of load factor K</a:t>
            </a:r>
            <a:r>
              <a:rPr lang="en-CA" sz="2400" baseline="-25000" dirty="0" smtClean="0">
                <a:solidFill>
                  <a:schemeClr val="tx1"/>
                </a:solidFill>
              </a:rPr>
              <a:t>D</a:t>
            </a:r>
          </a:p>
          <a:p>
            <a:pPr lvl="1"/>
            <a:r>
              <a:rPr lang="en-CA" sz="2000" dirty="0" smtClean="0">
                <a:solidFill>
                  <a:schemeClr val="tx1"/>
                </a:solidFill>
              </a:rPr>
              <a:t>To reflect the effect of load duration on strength</a:t>
            </a:r>
          </a:p>
          <a:p>
            <a:r>
              <a:rPr lang="en-CA" sz="2400" dirty="0" smtClean="0">
                <a:solidFill>
                  <a:schemeClr val="tx1"/>
                </a:solidFill>
              </a:rPr>
              <a:t>Service condition factor K</a:t>
            </a:r>
            <a:r>
              <a:rPr lang="en-CA" sz="2400" baseline="-25000" dirty="0" smtClean="0">
                <a:solidFill>
                  <a:schemeClr val="tx1"/>
                </a:solidFill>
              </a:rPr>
              <a:t>S</a:t>
            </a:r>
          </a:p>
          <a:p>
            <a:pPr lvl="1"/>
            <a:r>
              <a:rPr lang="en-CA" sz="2000" dirty="0" smtClean="0">
                <a:solidFill>
                  <a:schemeClr val="tx1"/>
                </a:solidFill>
              </a:rPr>
              <a:t>To take into account the effect of MC on strength</a:t>
            </a:r>
          </a:p>
          <a:p>
            <a:r>
              <a:rPr lang="en-CA" sz="2400" dirty="0" smtClean="0">
                <a:solidFill>
                  <a:schemeClr val="tx1"/>
                </a:solidFill>
              </a:rPr>
              <a:t>Size factor K</a:t>
            </a:r>
            <a:r>
              <a:rPr lang="en-CA" sz="2400" baseline="-25000" dirty="0" smtClean="0">
                <a:solidFill>
                  <a:schemeClr val="tx1"/>
                </a:solidFill>
              </a:rPr>
              <a:t>Z</a:t>
            </a:r>
          </a:p>
          <a:p>
            <a:pPr lvl="1"/>
            <a:r>
              <a:rPr lang="en-CA" sz="2000" dirty="0" smtClean="0">
                <a:solidFill>
                  <a:schemeClr val="tx1"/>
                </a:solidFill>
              </a:rPr>
              <a:t>To take into account the effect of size on strength</a:t>
            </a:r>
          </a:p>
          <a:p>
            <a:r>
              <a:rPr lang="en-CA" sz="2400" dirty="0"/>
              <a:t>System factor K</a:t>
            </a:r>
            <a:r>
              <a:rPr lang="en-CA" sz="2400" baseline="-25000" dirty="0"/>
              <a:t>H</a:t>
            </a:r>
          </a:p>
          <a:p>
            <a:pPr lvl="1"/>
            <a:r>
              <a:rPr lang="en-CA" sz="2000" dirty="0"/>
              <a:t>To take into account the system </a:t>
            </a:r>
            <a:r>
              <a:rPr lang="en-CA" sz="2000" dirty="0" smtClean="0"/>
              <a:t>behaviour</a:t>
            </a:r>
            <a:endParaRPr lang="en-CA" sz="2000" dirty="0"/>
          </a:p>
          <a:p>
            <a:r>
              <a:rPr lang="en-CA" sz="2400" dirty="0" smtClean="0">
                <a:solidFill>
                  <a:schemeClr val="tx1"/>
                </a:solidFill>
              </a:rPr>
              <a:t>Treatment factor K</a:t>
            </a:r>
            <a:r>
              <a:rPr lang="en-CA" sz="2400" baseline="-25000" dirty="0" smtClean="0">
                <a:solidFill>
                  <a:schemeClr val="tx1"/>
                </a:solidFill>
              </a:rPr>
              <a:t>T</a:t>
            </a:r>
            <a:endParaRPr lang="en-CA" sz="2400" dirty="0" smtClean="0">
              <a:solidFill>
                <a:schemeClr val="tx1"/>
              </a:solidFill>
            </a:endParaRPr>
          </a:p>
          <a:p>
            <a:pPr lvl="1"/>
            <a:r>
              <a:rPr lang="en-CA" sz="2000" dirty="0" smtClean="0">
                <a:solidFill>
                  <a:schemeClr val="tx1"/>
                </a:solidFill>
              </a:rPr>
              <a:t>To account for the influence of preservative and fire-retardant treatment</a:t>
            </a:r>
            <a:endParaRPr lang="en-CA" sz="2000" dirty="0">
              <a:solidFill>
                <a:schemeClr val="tx1"/>
              </a:solidFill>
            </a:endParaRPr>
          </a:p>
        </p:txBody>
      </p:sp>
    </p:spTree>
    <p:extLst>
      <p:ext uri="{BB962C8B-B14F-4D97-AF65-F5344CB8AC3E}">
        <p14:creationId xmlns:p14="http://schemas.microsoft.com/office/powerpoint/2010/main" val="214060989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95536" y="332656"/>
            <a:ext cx="8229600" cy="814102"/>
          </a:xfrm>
        </p:spPr>
        <p:txBody>
          <a:bodyPr/>
          <a:lstStyle/>
          <a:p>
            <a:r>
              <a:rPr lang="en-US" b="1" dirty="0" smtClean="0">
                <a:solidFill>
                  <a:schemeClr val="tx1"/>
                </a:solidFill>
              </a:rPr>
              <a:t>Duration of Load Effect</a:t>
            </a:r>
            <a:endParaRPr lang="en-CA" b="1" dirty="0" smtClean="0">
              <a:solidFill>
                <a:schemeClr val="tx1"/>
              </a:solidFill>
            </a:endParaRPr>
          </a:p>
        </p:txBody>
      </p:sp>
      <p:sp>
        <p:nvSpPr>
          <p:cNvPr id="67587" name="Rectangle 3"/>
          <p:cNvSpPr>
            <a:spLocks noGrp="1" noChangeArrowheads="1"/>
          </p:cNvSpPr>
          <p:nvPr>
            <p:ph type="body" idx="1"/>
          </p:nvPr>
        </p:nvSpPr>
        <p:spPr>
          <a:xfrm>
            <a:off x="539552" y="1268760"/>
            <a:ext cx="8229600" cy="3145476"/>
          </a:xfrm>
        </p:spPr>
        <p:txBody>
          <a:bodyPr>
            <a:spAutoFit/>
          </a:bodyPr>
          <a:lstStyle/>
          <a:p>
            <a:r>
              <a:rPr lang="en-US" dirty="0" smtClean="0">
                <a:solidFill>
                  <a:schemeClr val="tx1"/>
                </a:solidFill>
              </a:rPr>
              <a:t>Wood can carry a higher load for a short period of time than it can carry for a long period of time</a:t>
            </a:r>
          </a:p>
          <a:p>
            <a:r>
              <a:rPr lang="en-US" dirty="0"/>
              <a:t>Basis of duration of load effect factor in  design </a:t>
            </a:r>
            <a:r>
              <a:rPr lang="en-US" dirty="0" smtClean="0"/>
              <a:t>standards is the Madison curve developed at US Forest Products Lab</a:t>
            </a:r>
          </a:p>
        </p:txBody>
      </p:sp>
    </p:spTree>
    <p:extLst>
      <p:ext uri="{BB962C8B-B14F-4D97-AF65-F5344CB8AC3E}">
        <p14:creationId xmlns:p14="http://schemas.microsoft.com/office/powerpoint/2010/main" val="53946582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b="1" smtClean="0">
                <a:solidFill>
                  <a:schemeClr val="tx1"/>
                </a:solidFill>
              </a:rPr>
              <a:t>Modification Factors</a:t>
            </a:r>
            <a:endParaRPr lang="en-CA" b="1" smtClean="0">
              <a:solidFill>
                <a:schemeClr val="tx1"/>
              </a:solidFill>
            </a:endParaRPr>
          </a:p>
        </p:txBody>
      </p:sp>
      <p:sp>
        <p:nvSpPr>
          <p:cNvPr id="132099" name="Rectangle 3"/>
          <p:cNvSpPr>
            <a:spLocks noGrp="1" noChangeArrowheads="1"/>
          </p:cNvSpPr>
          <p:nvPr>
            <p:ph type="body" idx="1"/>
          </p:nvPr>
        </p:nvSpPr>
        <p:spPr>
          <a:xfrm>
            <a:off x="647564" y="1808821"/>
            <a:ext cx="7772400" cy="648072"/>
          </a:xfrm>
        </p:spPr>
        <p:txBody>
          <a:bodyPr>
            <a:normAutofit/>
          </a:bodyPr>
          <a:lstStyle/>
          <a:p>
            <a:pPr marL="0" indent="0">
              <a:buNone/>
            </a:pPr>
            <a:r>
              <a:rPr lang="en-US" b="1" dirty="0" smtClean="0">
                <a:solidFill>
                  <a:schemeClr val="tx1"/>
                </a:solidFill>
              </a:rPr>
              <a:t>Load duration factor, K</a:t>
            </a:r>
            <a:r>
              <a:rPr lang="en-US" b="1" baseline="-25000" dirty="0" smtClean="0">
                <a:solidFill>
                  <a:schemeClr val="tx1"/>
                </a:solidFill>
              </a:rPr>
              <a:t>D</a:t>
            </a:r>
            <a:endParaRPr lang="en-US" b="1" dirty="0" smtClean="0">
              <a:solidFill>
                <a:schemeClr val="tx1"/>
              </a:solidFill>
            </a:endParaRPr>
          </a:p>
          <a:p>
            <a:pPr lvl="1"/>
            <a:endParaRPr lang="en-US" sz="2400" dirty="0" smtClean="0">
              <a:solidFill>
                <a:schemeClr val="tx1"/>
              </a:solidFill>
            </a:endParaRPr>
          </a:p>
        </p:txBody>
      </p:sp>
      <p:sp>
        <p:nvSpPr>
          <p:cNvPr id="132100" name="Rectangle 4"/>
          <p:cNvSpPr>
            <a:spLocks noChangeArrowheads="1"/>
          </p:cNvSpPr>
          <p:nvPr/>
        </p:nvSpPr>
        <p:spPr bwMode="auto">
          <a:xfrm>
            <a:off x="863588" y="2564904"/>
            <a:ext cx="783392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spcBef>
                <a:spcPct val="20000"/>
              </a:spcBef>
              <a:buFont typeface="Arial" pitchFamily="34" charset="0"/>
              <a:buChar char="•"/>
            </a:pPr>
            <a:r>
              <a:rPr lang="en-US" sz="2800" dirty="0" smtClean="0"/>
              <a:t>Short term (&lt; 7 days), </a:t>
            </a:r>
            <a:r>
              <a:rPr lang="en-US" sz="2800" dirty="0"/>
              <a:t>K</a:t>
            </a:r>
            <a:r>
              <a:rPr lang="en-US" sz="2800" baseline="-25000" dirty="0"/>
              <a:t>D</a:t>
            </a:r>
            <a:r>
              <a:rPr lang="en-US" sz="2800" dirty="0"/>
              <a:t>=1.15 (wind, earthquake, </a:t>
            </a:r>
            <a:r>
              <a:rPr lang="en-US" sz="2800" dirty="0" smtClean="0"/>
              <a:t>formwork, impact)</a:t>
            </a:r>
          </a:p>
          <a:p>
            <a:pPr marL="457200" indent="-457200">
              <a:spcBef>
                <a:spcPct val="20000"/>
              </a:spcBef>
              <a:buFont typeface="Arial" pitchFamily="34" charset="0"/>
              <a:buChar char="•"/>
            </a:pPr>
            <a:r>
              <a:rPr lang="en-US" sz="2800" dirty="0" smtClean="0"/>
              <a:t>Standard </a:t>
            </a:r>
            <a:r>
              <a:rPr lang="en-US" sz="2800" dirty="0"/>
              <a:t>term, K</a:t>
            </a:r>
            <a:r>
              <a:rPr lang="en-US" sz="2800" baseline="-25000" dirty="0"/>
              <a:t>D</a:t>
            </a:r>
            <a:r>
              <a:rPr lang="en-US" sz="2800" dirty="0"/>
              <a:t>=1.0 (snow, </a:t>
            </a:r>
            <a:r>
              <a:rPr lang="en-US" sz="2800" dirty="0" smtClean="0"/>
              <a:t>live, dead load in combination with snow or live)</a:t>
            </a:r>
          </a:p>
          <a:p>
            <a:pPr marL="457200" indent="-457200">
              <a:spcBef>
                <a:spcPct val="20000"/>
              </a:spcBef>
              <a:buFont typeface="Arial" pitchFamily="34" charset="0"/>
              <a:buChar char="•"/>
            </a:pPr>
            <a:r>
              <a:rPr lang="en-US" sz="2800" dirty="0" smtClean="0"/>
              <a:t>Long term, </a:t>
            </a:r>
            <a:r>
              <a:rPr lang="en-US" sz="2800" dirty="0"/>
              <a:t>K</a:t>
            </a:r>
            <a:r>
              <a:rPr lang="en-US" sz="2800" baseline="-25000" dirty="0"/>
              <a:t>D</a:t>
            </a:r>
            <a:r>
              <a:rPr lang="en-US" sz="2800" dirty="0" smtClean="0"/>
              <a:t>= 0.65 (dead load, earth </a:t>
            </a:r>
            <a:r>
              <a:rPr lang="en-US" sz="2800" dirty="0"/>
              <a:t>pressure, retaining wall)</a:t>
            </a:r>
          </a:p>
          <a:p>
            <a:pPr marL="742950" lvl="1" indent="-285750">
              <a:spcBef>
                <a:spcPct val="20000"/>
              </a:spcBef>
              <a:buFontTx/>
              <a:buChar char="–"/>
            </a:pPr>
            <a:endParaRPr lang="en-US" sz="3600" dirty="0"/>
          </a:p>
        </p:txBody>
      </p:sp>
    </p:spTree>
    <p:extLst>
      <p:ext uri="{BB962C8B-B14F-4D97-AF65-F5344CB8AC3E}">
        <p14:creationId xmlns:p14="http://schemas.microsoft.com/office/powerpoint/2010/main" val="7877464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CA" sz="4000" b="1" dirty="0"/>
              <a:t>Duration of load </a:t>
            </a:r>
            <a:r>
              <a:rPr lang="en-CA" sz="4000" b="1" dirty="0" smtClean="0"/>
              <a:t>factor, K</a:t>
            </a:r>
            <a:r>
              <a:rPr lang="en-CA" sz="4000" b="1" baseline="-25000" dirty="0" smtClean="0"/>
              <a:t>D</a:t>
            </a:r>
            <a:r>
              <a:rPr lang="en-CA" sz="4000" b="1" dirty="0" smtClean="0"/>
              <a:t> </a:t>
            </a:r>
            <a:endParaRPr lang="en-CA" sz="4000" b="1" dirty="0"/>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144271"/>
            <a:ext cx="8513491" cy="5436604"/>
          </a:xfrm>
          <a:prstGeom prst="rect">
            <a:avLst/>
          </a:prstGeom>
        </p:spPr>
      </p:pic>
      <p:cxnSp>
        <p:nvCxnSpPr>
          <p:cNvPr id="6" name="Straight Connector 5"/>
          <p:cNvCxnSpPr/>
          <p:nvPr/>
        </p:nvCxnSpPr>
        <p:spPr>
          <a:xfrm>
            <a:off x="2987824" y="3068960"/>
            <a:ext cx="56166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43808" y="3356992"/>
            <a:ext cx="10801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87824" y="4005064"/>
            <a:ext cx="53285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15816" y="4149080"/>
            <a:ext cx="43924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96208" y="4849633"/>
            <a:ext cx="33759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48264" y="5229200"/>
            <a:ext cx="165618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43808" y="5445224"/>
            <a:ext cx="179192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44008" y="5445224"/>
            <a:ext cx="1616044" cy="18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43808" y="5805264"/>
            <a:ext cx="1619154" cy="18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24128" y="5661248"/>
            <a:ext cx="2599838" cy="18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43808" y="6110538"/>
            <a:ext cx="208823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54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39552" y="260648"/>
            <a:ext cx="8143875" cy="1143000"/>
          </a:xfrm>
        </p:spPr>
        <p:txBody>
          <a:bodyPr>
            <a:normAutofit/>
          </a:bodyPr>
          <a:lstStyle/>
          <a:p>
            <a:r>
              <a:rPr lang="en-US" sz="4000" b="1" dirty="0" smtClean="0">
                <a:solidFill>
                  <a:schemeClr val="tx1"/>
                </a:solidFill>
              </a:rPr>
              <a:t>Duration of load effect, K</a:t>
            </a:r>
            <a:r>
              <a:rPr lang="en-US" sz="4000" b="1" baseline="-25000" dirty="0" smtClean="0">
                <a:solidFill>
                  <a:schemeClr val="tx1"/>
                </a:solidFill>
              </a:rPr>
              <a:t>D</a:t>
            </a:r>
          </a:p>
        </p:txBody>
      </p:sp>
      <p:sp>
        <p:nvSpPr>
          <p:cNvPr id="133123" name="Line 5"/>
          <p:cNvSpPr>
            <a:spLocks noChangeShapeType="1"/>
          </p:cNvSpPr>
          <p:nvPr/>
        </p:nvSpPr>
        <p:spPr bwMode="auto">
          <a:xfrm>
            <a:off x="1187450" y="1628775"/>
            <a:ext cx="0" cy="4537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24" name="Line 6"/>
          <p:cNvSpPr>
            <a:spLocks noChangeShapeType="1"/>
          </p:cNvSpPr>
          <p:nvPr/>
        </p:nvSpPr>
        <p:spPr bwMode="auto">
          <a:xfrm>
            <a:off x="1187450" y="6165850"/>
            <a:ext cx="70564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25" name="Text Box 7"/>
          <p:cNvSpPr txBox="1">
            <a:spLocks noChangeArrowheads="1"/>
          </p:cNvSpPr>
          <p:nvPr/>
        </p:nvSpPr>
        <p:spPr bwMode="auto">
          <a:xfrm>
            <a:off x="3563938" y="6381328"/>
            <a:ext cx="260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Arial" pitchFamily="34" charset="0"/>
              </a:rPr>
              <a:t>Load duration (hours)</a:t>
            </a:r>
          </a:p>
        </p:txBody>
      </p:sp>
      <p:sp>
        <p:nvSpPr>
          <p:cNvPr id="133126" name="Text Box 8"/>
          <p:cNvSpPr txBox="1">
            <a:spLocks noChangeArrowheads="1"/>
          </p:cNvSpPr>
          <p:nvPr/>
        </p:nvSpPr>
        <p:spPr bwMode="auto">
          <a:xfrm rot="-5400000">
            <a:off x="-805755" y="3334147"/>
            <a:ext cx="2511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Arial" pitchFamily="34" charset="0"/>
              </a:rPr>
              <a:t>Specified strength %</a:t>
            </a:r>
          </a:p>
        </p:txBody>
      </p:sp>
      <p:sp>
        <p:nvSpPr>
          <p:cNvPr id="133127" name="Text Box 9"/>
          <p:cNvSpPr txBox="1">
            <a:spLocks noChangeArrowheads="1"/>
          </p:cNvSpPr>
          <p:nvPr/>
        </p:nvSpPr>
        <p:spPr bwMode="auto">
          <a:xfrm>
            <a:off x="684213" y="1628775"/>
            <a:ext cx="479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100</a:t>
            </a:r>
          </a:p>
        </p:txBody>
      </p:sp>
      <p:sp>
        <p:nvSpPr>
          <p:cNvPr id="133128" name="Text Box 10"/>
          <p:cNvSpPr txBox="1">
            <a:spLocks noChangeArrowheads="1"/>
          </p:cNvSpPr>
          <p:nvPr/>
        </p:nvSpPr>
        <p:spPr bwMode="auto">
          <a:xfrm>
            <a:off x="733425" y="542925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50</a:t>
            </a:r>
          </a:p>
        </p:txBody>
      </p:sp>
      <p:sp>
        <p:nvSpPr>
          <p:cNvPr id="133129" name="Text Box 11"/>
          <p:cNvSpPr txBox="1">
            <a:spLocks noChangeArrowheads="1"/>
          </p:cNvSpPr>
          <p:nvPr/>
        </p:nvSpPr>
        <p:spPr bwMode="auto">
          <a:xfrm>
            <a:off x="733425" y="23495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90</a:t>
            </a:r>
          </a:p>
        </p:txBody>
      </p:sp>
      <p:sp>
        <p:nvSpPr>
          <p:cNvPr id="133130" name="Text Box 12"/>
          <p:cNvSpPr txBox="1">
            <a:spLocks noChangeArrowheads="1"/>
          </p:cNvSpPr>
          <p:nvPr/>
        </p:nvSpPr>
        <p:spPr bwMode="auto">
          <a:xfrm>
            <a:off x="733425" y="3141663"/>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80</a:t>
            </a:r>
          </a:p>
        </p:txBody>
      </p:sp>
      <p:sp>
        <p:nvSpPr>
          <p:cNvPr id="133131" name="Text Box 13"/>
          <p:cNvSpPr txBox="1">
            <a:spLocks noChangeArrowheads="1"/>
          </p:cNvSpPr>
          <p:nvPr/>
        </p:nvSpPr>
        <p:spPr bwMode="auto">
          <a:xfrm>
            <a:off x="733425" y="3933825"/>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70</a:t>
            </a:r>
          </a:p>
        </p:txBody>
      </p:sp>
      <p:sp>
        <p:nvSpPr>
          <p:cNvPr id="133132" name="Text Box 14"/>
          <p:cNvSpPr txBox="1">
            <a:spLocks noChangeArrowheads="1"/>
          </p:cNvSpPr>
          <p:nvPr/>
        </p:nvSpPr>
        <p:spPr bwMode="auto">
          <a:xfrm>
            <a:off x="733425" y="4708525"/>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60</a:t>
            </a:r>
          </a:p>
        </p:txBody>
      </p:sp>
      <p:sp>
        <p:nvSpPr>
          <p:cNvPr id="133133" name="Text Box 15"/>
          <p:cNvSpPr txBox="1">
            <a:spLocks noChangeArrowheads="1"/>
          </p:cNvSpPr>
          <p:nvPr/>
        </p:nvSpPr>
        <p:spPr bwMode="auto">
          <a:xfrm>
            <a:off x="1714500" y="61658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2000</a:t>
            </a:r>
          </a:p>
        </p:txBody>
      </p:sp>
      <p:sp>
        <p:nvSpPr>
          <p:cNvPr id="133134" name="Text Box 16"/>
          <p:cNvSpPr txBox="1">
            <a:spLocks noChangeArrowheads="1"/>
          </p:cNvSpPr>
          <p:nvPr/>
        </p:nvSpPr>
        <p:spPr bwMode="auto">
          <a:xfrm>
            <a:off x="3227388" y="61658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4000</a:t>
            </a:r>
          </a:p>
        </p:txBody>
      </p:sp>
      <p:sp>
        <p:nvSpPr>
          <p:cNvPr id="133135" name="Text Box 17"/>
          <p:cNvSpPr txBox="1">
            <a:spLocks noChangeArrowheads="1"/>
          </p:cNvSpPr>
          <p:nvPr/>
        </p:nvSpPr>
        <p:spPr bwMode="auto">
          <a:xfrm>
            <a:off x="4667250" y="61658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6000</a:t>
            </a:r>
          </a:p>
        </p:txBody>
      </p:sp>
      <p:sp>
        <p:nvSpPr>
          <p:cNvPr id="133136" name="Text Box 18"/>
          <p:cNvSpPr txBox="1">
            <a:spLocks noChangeArrowheads="1"/>
          </p:cNvSpPr>
          <p:nvPr/>
        </p:nvSpPr>
        <p:spPr bwMode="auto">
          <a:xfrm>
            <a:off x="6035675" y="61658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8000</a:t>
            </a:r>
          </a:p>
        </p:txBody>
      </p:sp>
      <p:sp>
        <p:nvSpPr>
          <p:cNvPr id="133137" name="Text Box 19"/>
          <p:cNvSpPr txBox="1">
            <a:spLocks noChangeArrowheads="1"/>
          </p:cNvSpPr>
          <p:nvPr/>
        </p:nvSpPr>
        <p:spPr bwMode="auto">
          <a:xfrm>
            <a:off x="7329488" y="61658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10,000</a:t>
            </a:r>
          </a:p>
        </p:txBody>
      </p:sp>
      <p:sp>
        <p:nvSpPr>
          <p:cNvPr id="133138" name="Text Box 23"/>
          <p:cNvSpPr txBox="1">
            <a:spLocks noChangeArrowheads="1"/>
          </p:cNvSpPr>
          <p:nvPr/>
        </p:nvSpPr>
        <p:spPr bwMode="auto">
          <a:xfrm>
            <a:off x="6467475" y="6237288"/>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b="1">
                <a:latin typeface="Arial" pitchFamily="34" charset="0"/>
              </a:rPr>
              <a:t>1 year</a:t>
            </a:r>
          </a:p>
        </p:txBody>
      </p:sp>
      <p:sp>
        <p:nvSpPr>
          <p:cNvPr id="133139" name="Line 24"/>
          <p:cNvSpPr>
            <a:spLocks noChangeShapeType="1"/>
          </p:cNvSpPr>
          <p:nvPr/>
        </p:nvSpPr>
        <p:spPr bwMode="auto">
          <a:xfrm flipV="1">
            <a:off x="6732588" y="1700213"/>
            <a:ext cx="0" cy="4465637"/>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133140" name="Rectangle 25"/>
          <p:cNvSpPr>
            <a:spLocks noChangeArrowheads="1"/>
          </p:cNvSpPr>
          <p:nvPr/>
        </p:nvSpPr>
        <p:spPr bwMode="auto">
          <a:xfrm>
            <a:off x="1763713" y="2997200"/>
            <a:ext cx="1079500" cy="647700"/>
          </a:xfrm>
          <a:prstGeom prst="rect">
            <a:avLst/>
          </a:prstGeom>
          <a:solidFill>
            <a:srgbClr val="DDDDD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CA"/>
          </a:p>
        </p:txBody>
      </p:sp>
      <p:sp>
        <p:nvSpPr>
          <p:cNvPr id="133141" name="Freeform 27"/>
          <p:cNvSpPr>
            <a:spLocks/>
          </p:cNvSpPr>
          <p:nvPr/>
        </p:nvSpPr>
        <p:spPr bwMode="auto">
          <a:xfrm>
            <a:off x="1187450" y="1773238"/>
            <a:ext cx="6624638" cy="2808287"/>
          </a:xfrm>
          <a:custGeom>
            <a:avLst/>
            <a:gdLst>
              <a:gd name="T0" fmla="*/ 0 w 4173"/>
              <a:gd name="T1" fmla="*/ 0 h 1769"/>
              <a:gd name="T2" fmla="*/ 2147483647 w 4173"/>
              <a:gd name="T3" fmla="*/ 2147483647 h 1769"/>
              <a:gd name="T4" fmla="*/ 2147483647 w 4173"/>
              <a:gd name="T5" fmla="*/ 2147483647 h 1769"/>
              <a:gd name="T6" fmla="*/ 2147483647 w 4173"/>
              <a:gd name="T7" fmla="*/ 2147483647 h 1769"/>
              <a:gd name="T8" fmla="*/ 2147483647 w 4173"/>
              <a:gd name="T9" fmla="*/ 2147483647 h 1769"/>
              <a:gd name="T10" fmla="*/ 2147483647 w 4173"/>
              <a:gd name="T11" fmla="*/ 2147483647 h 1769"/>
              <a:gd name="T12" fmla="*/ 2147483647 w 4173"/>
              <a:gd name="T13" fmla="*/ 2147483647 h 1769"/>
              <a:gd name="T14" fmla="*/ 0 60000 65536"/>
              <a:gd name="T15" fmla="*/ 0 60000 65536"/>
              <a:gd name="T16" fmla="*/ 0 60000 65536"/>
              <a:gd name="T17" fmla="*/ 0 60000 65536"/>
              <a:gd name="T18" fmla="*/ 0 60000 65536"/>
              <a:gd name="T19" fmla="*/ 0 60000 65536"/>
              <a:gd name="T20" fmla="*/ 0 60000 65536"/>
              <a:gd name="T21" fmla="*/ 0 w 4173"/>
              <a:gd name="T22" fmla="*/ 0 h 1769"/>
              <a:gd name="T23" fmla="*/ 4173 w 4173"/>
              <a:gd name="T24" fmla="*/ 1769 h 17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73" h="1769">
                <a:moveTo>
                  <a:pt x="0" y="0"/>
                </a:moveTo>
                <a:cubicBezTo>
                  <a:pt x="42" y="257"/>
                  <a:pt x="84" y="514"/>
                  <a:pt x="182" y="680"/>
                </a:cubicBezTo>
                <a:cubicBezTo>
                  <a:pt x="280" y="846"/>
                  <a:pt x="371" y="915"/>
                  <a:pt x="590" y="998"/>
                </a:cubicBezTo>
                <a:cubicBezTo>
                  <a:pt x="809" y="1081"/>
                  <a:pt x="1149" y="1111"/>
                  <a:pt x="1497" y="1179"/>
                </a:cubicBezTo>
                <a:cubicBezTo>
                  <a:pt x="1845" y="1247"/>
                  <a:pt x="2343" y="1338"/>
                  <a:pt x="2676" y="1406"/>
                </a:cubicBezTo>
                <a:cubicBezTo>
                  <a:pt x="3009" y="1474"/>
                  <a:pt x="3244" y="1527"/>
                  <a:pt x="3493" y="1587"/>
                </a:cubicBezTo>
                <a:cubicBezTo>
                  <a:pt x="3742" y="1647"/>
                  <a:pt x="3957" y="1708"/>
                  <a:pt x="4173" y="1769"/>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33142" name="Line 28"/>
          <p:cNvSpPr>
            <a:spLocks noChangeShapeType="1"/>
          </p:cNvSpPr>
          <p:nvPr/>
        </p:nvSpPr>
        <p:spPr bwMode="auto">
          <a:xfrm flipH="1">
            <a:off x="2627313" y="2492375"/>
            <a:ext cx="1152525" cy="720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3143" name="Text Box 29"/>
          <p:cNvSpPr txBox="1">
            <a:spLocks noChangeArrowheads="1"/>
          </p:cNvSpPr>
          <p:nvPr/>
        </p:nvSpPr>
        <p:spPr bwMode="auto">
          <a:xfrm>
            <a:off x="3670300" y="1935163"/>
            <a:ext cx="2447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b="1">
                <a:latin typeface="Arial" pitchFamily="34" charset="0"/>
              </a:rPr>
              <a:t>most design cases (~3 months)</a:t>
            </a:r>
          </a:p>
        </p:txBody>
      </p:sp>
      <p:sp>
        <p:nvSpPr>
          <p:cNvPr id="133144" name="Text Box 30"/>
          <p:cNvSpPr txBox="1">
            <a:spLocks noChangeArrowheads="1"/>
          </p:cNvSpPr>
          <p:nvPr/>
        </p:nvSpPr>
        <p:spPr bwMode="auto">
          <a:xfrm>
            <a:off x="1324560" y="1628775"/>
            <a:ext cx="1487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dirty="0">
                <a:solidFill>
                  <a:srgbClr val="0000FF"/>
                </a:solidFill>
                <a:latin typeface="Arial" pitchFamily="34" charset="0"/>
              </a:rPr>
              <a:t>K</a:t>
            </a:r>
            <a:r>
              <a:rPr lang="en-US" baseline="-25000" dirty="0">
                <a:solidFill>
                  <a:srgbClr val="0000FF"/>
                </a:solidFill>
                <a:latin typeface="Arial" pitchFamily="34" charset="0"/>
              </a:rPr>
              <a:t>D</a:t>
            </a:r>
            <a:r>
              <a:rPr lang="en-US" dirty="0">
                <a:solidFill>
                  <a:srgbClr val="0000FF"/>
                </a:solidFill>
                <a:latin typeface="Arial" pitchFamily="34" charset="0"/>
              </a:rPr>
              <a:t> = 1.15</a:t>
            </a:r>
          </a:p>
        </p:txBody>
      </p:sp>
      <p:sp>
        <p:nvSpPr>
          <p:cNvPr id="133145" name="Text Box 31"/>
          <p:cNvSpPr txBox="1">
            <a:spLocks noChangeArrowheads="1"/>
          </p:cNvSpPr>
          <p:nvPr/>
        </p:nvSpPr>
        <p:spPr bwMode="auto">
          <a:xfrm>
            <a:off x="7444372" y="4797425"/>
            <a:ext cx="1487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dirty="0">
                <a:solidFill>
                  <a:srgbClr val="0000FF"/>
                </a:solidFill>
                <a:latin typeface="Arial" pitchFamily="34" charset="0"/>
              </a:rPr>
              <a:t>K</a:t>
            </a:r>
            <a:r>
              <a:rPr lang="en-US" baseline="-25000" dirty="0">
                <a:solidFill>
                  <a:srgbClr val="0000FF"/>
                </a:solidFill>
                <a:latin typeface="Arial" pitchFamily="34" charset="0"/>
              </a:rPr>
              <a:t>D</a:t>
            </a:r>
            <a:r>
              <a:rPr lang="en-US" dirty="0">
                <a:solidFill>
                  <a:srgbClr val="0000FF"/>
                </a:solidFill>
                <a:latin typeface="Arial" pitchFamily="34" charset="0"/>
              </a:rPr>
              <a:t> = 0.65</a:t>
            </a:r>
          </a:p>
        </p:txBody>
      </p:sp>
      <p:sp>
        <p:nvSpPr>
          <p:cNvPr id="133146" name="Text Box 32"/>
          <p:cNvSpPr txBox="1">
            <a:spLocks noChangeArrowheads="1"/>
          </p:cNvSpPr>
          <p:nvPr/>
        </p:nvSpPr>
        <p:spPr bwMode="auto">
          <a:xfrm>
            <a:off x="3196876" y="2997200"/>
            <a:ext cx="13167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solidFill>
                  <a:srgbClr val="0000FF"/>
                </a:solidFill>
                <a:latin typeface="Arial" pitchFamily="34" charset="0"/>
              </a:rPr>
              <a:t>K</a:t>
            </a:r>
            <a:r>
              <a:rPr lang="en-US" baseline="-25000">
                <a:solidFill>
                  <a:srgbClr val="0000FF"/>
                </a:solidFill>
                <a:latin typeface="Arial" pitchFamily="34" charset="0"/>
              </a:rPr>
              <a:t>D</a:t>
            </a:r>
            <a:r>
              <a:rPr lang="en-US">
                <a:solidFill>
                  <a:srgbClr val="0000FF"/>
                </a:solidFill>
                <a:latin typeface="Arial" pitchFamily="34" charset="0"/>
              </a:rPr>
              <a:t> = 1.0</a:t>
            </a:r>
          </a:p>
        </p:txBody>
      </p:sp>
      <p:sp>
        <p:nvSpPr>
          <p:cNvPr id="133147" name="Text Box 33"/>
          <p:cNvSpPr txBox="1">
            <a:spLocks noChangeArrowheads="1"/>
          </p:cNvSpPr>
          <p:nvPr/>
        </p:nvSpPr>
        <p:spPr bwMode="auto">
          <a:xfrm>
            <a:off x="1957983" y="4365625"/>
            <a:ext cx="42914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dirty="0">
                <a:solidFill>
                  <a:srgbClr val="FF0000"/>
                </a:solidFill>
                <a:latin typeface="Arial" pitchFamily="34" charset="0"/>
              </a:rPr>
              <a:t>K</a:t>
            </a:r>
            <a:r>
              <a:rPr lang="en-US" baseline="-25000" dirty="0">
                <a:solidFill>
                  <a:srgbClr val="FF0000"/>
                </a:solidFill>
                <a:latin typeface="Arial" pitchFamily="34" charset="0"/>
              </a:rPr>
              <a:t>D</a:t>
            </a:r>
            <a:r>
              <a:rPr lang="en-US" dirty="0">
                <a:solidFill>
                  <a:srgbClr val="FF0000"/>
                </a:solidFill>
                <a:latin typeface="Arial" pitchFamily="34" charset="0"/>
              </a:rPr>
              <a:t> = 1.0 – 0.5 log (D/L) </a:t>
            </a:r>
            <a:r>
              <a:rPr lang="en-US" dirty="0">
                <a:solidFill>
                  <a:srgbClr val="FF0000"/>
                </a:solidFill>
                <a:latin typeface="Arial" pitchFamily="34" charset="0"/>
                <a:cs typeface="Arial" pitchFamily="34" charset="0"/>
              </a:rPr>
              <a:t>≥ </a:t>
            </a:r>
            <a:r>
              <a:rPr lang="en-US" dirty="0" smtClean="0">
                <a:solidFill>
                  <a:srgbClr val="FF0000"/>
                </a:solidFill>
                <a:latin typeface="Arial" pitchFamily="34" charset="0"/>
                <a:cs typeface="Arial" pitchFamily="34" charset="0"/>
              </a:rPr>
              <a:t>0.65</a:t>
            </a:r>
            <a:endParaRPr lang="en-US" dirty="0">
              <a:solidFill>
                <a:srgbClr val="FF0000"/>
              </a:solidFill>
              <a:latin typeface="Arial" pitchFamily="34" charset="0"/>
              <a:cs typeface="Arial" pitchFamily="34" charset="0"/>
            </a:endParaRPr>
          </a:p>
        </p:txBody>
      </p:sp>
      <p:sp>
        <p:nvSpPr>
          <p:cNvPr id="133148" name="Text Box 34"/>
          <p:cNvSpPr txBox="1">
            <a:spLocks noChangeArrowheads="1"/>
          </p:cNvSpPr>
          <p:nvPr/>
        </p:nvSpPr>
        <p:spPr bwMode="auto">
          <a:xfrm>
            <a:off x="1619250" y="3644900"/>
            <a:ext cx="140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atin typeface="Arial" pitchFamily="34" charset="0"/>
              </a:rPr>
              <a:t>Live load</a:t>
            </a:r>
          </a:p>
        </p:txBody>
      </p:sp>
      <p:sp>
        <p:nvSpPr>
          <p:cNvPr id="133149" name="Text Box 35"/>
          <p:cNvSpPr txBox="1">
            <a:spLocks noChangeArrowheads="1"/>
          </p:cNvSpPr>
          <p:nvPr/>
        </p:nvSpPr>
        <p:spPr bwMode="auto">
          <a:xfrm>
            <a:off x="1258888" y="2060575"/>
            <a:ext cx="1541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atin typeface="Arial" pitchFamily="34" charset="0"/>
              </a:rPr>
              <a:t>Wind load</a:t>
            </a:r>
          </a:p>
        </p:txBody>
      </p:sp>
      <p:sp>
        <p:nvSpPr>
          <p:cNvPr id="133150" name="Text Box 36"/>
          <p:cNvSpPr txBox="1">
            <a:spLocks noChangeArrowheads="1"/>
          </p:cNvSpPr>
          <p:nvPr/>
        </p:nvSpPr>
        <p:spPr bwMode="auto">
          <a:xfrm>
            <a:off x="7440613" y="5229225"/>
            <a:ext cx="1576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atin typeface="Arial" pitchFamily="34" charset="0"/>
              </a:rPr>
              <a:t>Dead load</a:t>
            </a:r>
          </a:p>
        </p:txBody>
      </p:sp>
      <p:grpSp>
        <p:nvGrpSpPr>
          <p:cNvPr id="133153" name="Group 68"/>
          <p:cNvGrpSpPr>
            <a:grpSpLocks/>
          </p:cNvGrpSpPr>
          <p:nvPr/>
        </p:nvGrpSpPr>
        <p:grpSpPr bwMode="auto">
          <a:xfrm>
            <a:off x="1979613" y="5084763"/>
            <a:ext cx="3455987" cy="889000"/>
            <a:chOff x="1202" y="2779"/>
            <a:chExt cx="2177" cy="560"/>
          </a:xfrm>
        </p:grpSpPr>
        <p:sp>
          <p:nvSpPr>
            <p:cNvPr id="133154" name="Rectangle 69"/>
            <p:cNvSpPr>
              <a:spLocks noChangeArrowheads="1"/>
            </p:cNvSpPr>
            <p:nvPr/>
          </p:nvSpPr>
          <p:spPr bwMode="auto">
            <a:xfrm>
              <a:off x="1247" y="2795"/>
              <a:ext cx="2132" cy="91"/>
            </a:xfrm>
            <a:prstGeom prst="rect">
              <a:avLst/>
            </a:prstGeom>
            <a:solidFill>
              <a:srgbClr val="CC9900"/>
            </a:solidFill>
            <a:ln w="9525" algn="ctr">
              <a:solidFill>
                <a:srgbClr val="663300"/>
              </a:solidFill>
              <a:miter lim="800000"/>
              <a:headEnd/>
              <a:tailEnd/>
            </a:ln>
          </p:spPr>
          <p:txBody>
            <a:bodyPr wrap="none" anchor="ctr"/>
            <a:lstStyle/>
            <a:p>
              <a:endParaRPr lang="en-CA"/>
            </a:p>
          </p:txBody>
        </p:sp>
        <p:sp>
          <p:nvSpPr>
            <p:cNvPr id="133155" name="AutoShape 70"/>
            <p:cNvSpPr>
              <a:spLocks noChangeArrowheads="1"/>
            </p:cNvSpPr>
            <p:nvPr/>
          </p:nvSpPr>
          <p:spPr bwMode="auto">
            <a:xfrm>
              <a:off x="1202" y="2886"/>
              <a:ext cx="136" cy="136"/>
            </a:xfrm>
            <a:prstGeom prst="triangle">
              <a:avLst>
                <a:gd name="adj" fmla="val 50000"/>
              </a:avLst>
            </a:prstGeom>
            <a:solidFill>
              <a:srgbClr val="000000"/>
            </a:solidFill>
            <a:ln w="9525" algn="ctr">
              <a:solidFill>
                <a:srgbClr val="000000"/>
              </a:solidFill>
              <a:miter lim="800000"/>
              <a:headEnd/>
              <a:tailEnd/>
            </a:ln>
          </p:spPr>
          <p:txBody>
            <a:bodyPr wrap="none" anchor="ctr"/>
            <a:lstStyle/>
            <a:p>
              <a:endParaRPr lang="en-CA"/>
            </a:p>
          </p:txBody>
        </p:sp>
        <p:sp>
          <p:nvSpPr>
            <p:cNvPr id="133156" name="AutoShape 71"/>
            <p:cNvSpPr>
              <a:spLocks noChangeArrowheads="1"/>
            </p:cNvSpPr>
            <p:nvPr/>
          </p:nvSpPr>
          <p:spPr bwMode="auto">
            <a:xfrm>
              <a:off x="3243" y="2886"/>
              <a:ext cx="136" cy="136"/>
            </a:xfrm>
            <a:prstGeom prst="triangle">
              <a:avLst>
                <a:gd name="adj" fmla="val 50000"/>
              </a:avLst>
            </a:prstGeom>
            <a:solidFill>
              <a:srgbClr val="000000"/>
            </a:solidFill>
            <a:ln w="9525" algn="ctr">
              <a:solidFill>
                <a:srgbClr val="000000"/>
              </a:solidFill>
              <a:miter lim="800000"/>
              <a:headEnd/>
              <a:tailEnd/>
            </a:ln>
          </p:spPr>
          <p:txBody>
            <a:bodyPr wrap="none" anchor="ctr"/>
            <a:lstStyle/>
            <a:p>
              <a:endParaRPr lang="en-CA"/>
            </a:p>
          </p:txBody>
        </p:sp>
        <p:sp>
          <p:nvSpPr>
            <p:cNvPr id="133157" name="Oval 72"/>
            <p:cNvSpPr>
              <a:spLocks noChangeArrowheads="1"/>
            </p:cNvSpPr>
            <p:nvPr/>
          </p:nvSpPr>
          <p:spPr bwMode="auto">
            <a:xfrm>
              <a:off x="1927" y="3112"/>
              <a:ext cx="635" cy="91"/>
            </a:xfrm>
            <a:prstGeom prst="ellipse">
              <a:avLst/>
            </a:prstGeom>
            <a:solidFill>
              <a:srgbClr val="808080"/>
            </a:solidFill>
            <a:ln w="28575" algn="ctr">
              <a:solidFill>
                <a:srgbClr val="000000"/>
              </a:solidFill>
              <a:round/>
              <a:headEnd/>
              <a:tailEnd/>
            </a:ln>
          </p:spPr>
          <p:txBody>
            <a:bodyPr wrap="none" anchor="ctr"/>
            <a:lstStyle/>
            <a:p>
              <a:endParaRPr lang="en-CA"/>
            </a:p>
          </p:txBody>
        </p:sp>
        <p:sp>
          <p:nvSpPr>
            <p:cNvPr id="133158" name="Oval 73"/>
            <p:cNvSpPr>
              <a:spLocks noChangeArrowheads="1"/>
            </p:cNvSpPr>
            <p:nvPr/>
          </p:nvSpPr>
          <p:spPr bwMode="auto">
            <a:xfrm>
              <a:off x="1927" y="3203"/>
              <a:ext cx="635" cy="91"/>
            </a:xfrm>
            <a:prstGeom prst="ellipse">
              <a:avLst/>
            </a:prstGeom>
            <a:solidFill>
              <a:srgbClr val="808080"/>
            </a:solidFill>
            <a:ln w="28575" algn="ctr">
              <a:solidFill>
                <a:srgbClr val="000000"/>
              </a:solidFill>
              <a:round/>
              <a:headEnd/>
              <a:tailEnd/>
            </a:ln>
          </p:spPr>
          <p:txBody>
            <a:bodyPr wrap="none" anchor="ctr"/>
            <a:lstStyle/>
            <a:p>
              <a:endParaRPr lang="en-CA"/>
            </a:p>
          </p:txBody>
        </p:sp>
        <p:sp>
          <p:nvSpPr>
            <p:cNvPr id="133159" name="Oval 74"/>
            <p:cNvSpPr>
              <a:spLocks noChangeArrowheads="1"/>
            </p:cNvSpPr>
            <p:nvPr/>
          </p:nvSpPr>
          <p:spPr bwMode="auto">
            <a:xfrm>
              <a:off x="1927" y="3021"/>
              <a:ext cx="635" cy="91"/>
            </a:xfrm>
            <a:prstGeom prst="ellipse">
              <a:avLst/>
            </a:prstGeom>
            <a:solidFill>
              <a:srgbClr val="808080"/>
            </a:solidFill>
            <a:ln w="28575" algn="ctr">
              <a:solidFill>
                <a:srgbClr val="000000"/>
              </a:solidFill>
              <a:round/>
              <a:headEnd/>
              <a:tailEnd/>
            </a:ln>
          </p:spPr>
          <p:txBody>
            <a:bodyPr wrap="none" anchor="ctr"/>
            <a:lstStyle/>
            <a:p>
              <a:endParaRPr lang="en-CA"/>
            </a:p>
          </p:txBody>
        </p:sp>
        <p:sp>
          <p:nvSpPr>
            <p:cNvPr id="133160" name="Line 75"/>
            <p:cNvSpPr>
              <a:spLocks noChangeShapeType="1"/>
            </p:cNvSpPr>
            <p:nvPr/>
          </p:nvSpPr>
          <p:spPr bwMode="auto">
            <a:xfrm>
              <a:off x="2244" y="2795"/>
              <a:ext cx="0" cy="544"/>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61" name="Line 76"/>
            <p:cNvSpPr>
              <a:spLocks noChangeShapeType="1"/>
            </p:cNvSpPr>
            <p:nvPr/>
          </p:nvSpPr>
          <p:spPr bwMode="auto">
            <a:xfrm>
              <a:off x="2174" y="3329"/>
              <a:ext cx="136"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62" name="Line 77"/>
            <p:cNvSpPr>
              <a:spLocks noChangeShapeType="1"/>
            </p:cNvSpPr>
            <p:nvPr/>
          </p:nvSpPr>
          <p:spPr bwMode="auto">
            <a:xfrm>
              <a:off x="2174" y="2779"/>
              <a:ext cx="136"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grpSp>
    </p:spTree>
    <p:extLst>
      <p:ext uri="{BB962C8B-B14F-4D97-AF65-F5344CB8AC3E}">
        <p14:creationId xmlns:p14="http://schemas.microsoft.com/office/powerpoint/2010/main" val="374687380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b="1" dirty="0" smtClean="0">
                <a:solidFill>
                  <a:schemeClr val="tx1"/>
                </a:solidFill>
              </a:rPr>
              <a:t>Modification Factors - K</a:t>
            </a:r>
            <a:r>
              <a:rPr lang="en-US" b="1" baseline="-25000" dirty="0" smtClean="0">
                <a:solidFill>
                  <a:schemeClr val="tx1"/>
                </a:solidFill>
              </a:rPr>
              <a:t>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88" y="1916832"/>
            <a:ext cx="8753376" cy="23762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87" y="4557640"/>
            <a:ext cx="8753377" cy="1066894"/>
          </a:xfrm>
          <a:prstGeom prst="rect">
            <a:avLst/>
          </a:prstGeom>
        </p:spPr>
      </p:pic>
      <p:cxnSp>
        <p:nvCxnSpPr>
          <p:cNvPr id="8" name="Straight Connector 7"/>
          <p:cNvCxnSpPr/>
          <p:nvPr/>
        </p:nvCxnSpPr>
        <p:spPr bwMode="auto">
          <a:xfrm flipV="1">
            <a:off x="3067845" y="5281080"/>
            <a:ext cx="5680619" cy="1"/>
          </a:xfrm>
          <a:prstGeom prst="line">
            <a:avLst/>
          </a:prstGeom>
          <a:ln>
            <a:solidFill>
              <a:srgbClr val="FF33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bwMode="auto">
          <a:xfrm flipV="1">
            <a:off x="287524" y="5517232"/>
            <a:ext cx="2592288" cy="1"/>
          </a:xfrm>
          <a:prstGeom prst="line">
            <a:avLst/>
          </a:prstGeom>
          <a:ln>
            <a:solidFill>
              <a:srgbClr val="FF33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a:off x="490363" y="2420888"/>
            <a:ext cx="165618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80062" y="2436033"/>
            <a:ext cx="150816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1560" y="2708920"/>
            <a:ext cx="36004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87624" y="5805264"/>
            <a:ext cx="2592288" cy="400110"/>
          </a:xfrm>
          <a:prstGeom prst="rect">
            <a:avLst/>
          </a:prstGeom>
          <a:noFill/>
        </p:spPr>
        <p:txBody>
          <a:bodyPr wrap="square" rtlCol="0">
            <a:spAutoFit/>
          </a:bodyPr>
          <a:lstStyle/>
          <a:p>
            <a:r>
              <a:rPr lang="en-CA" sz="2000" dirty="0" smtClean="0"/>
              <a:t>1.25D+1.4</a:t>
            </a:r>
            <a:r>
              <a:rPr lang="en-CA" sz="2000" dirty="0" smtClean="0">
                <a:solidFill>
                  <a:srgbClr val="C00000"/>
                </a:solidFill>
              </a:rPr>
              <a:t>W</a:t>
            </a:r>
            <a:r>
              <a:rPr lang="en-CA" sz="2000" dirty="0" smtClean="0"/>
              <a:t>+0.5L</a:t>
            </a:r>
            <a:endParaRPr lang="en-CA" sz="2000" dirty="0"/>
          </a:p>
        </p:txBody>
      </p:sp>
      <p:sp>
        <p:nvSpPr>
          <p:cNvPr id="16" name="TextBox 15"/>
          <p:cNvSpPr txBox="1"/>
          <p:nvPr/>
        </p:nvSpPr>
        <p:spPr>
          <a:xfrm>
            <a:off x="3635896" y="5836042"/>
            <a:ext cx="1444166" cy="369332"/>
          </a:xfrm>
          <a:prstGeom prst="rect">
            <a:avLst/>
          </a:prstGeom>
          <a:noFill/>
        </p:spPr>
        <p:txBody>
          <a:bodyPr wrap="square" rtlCol="0">
            <a:spAutoFit/>
          </a:bodyPr>
          <a:lstStyle/>
          <a:p>
            <a:r>
              <a:rPr lang="en-CA" dirty="0" smtClean="0"/>
              <a:t>K</a:t>
            </a:r>
            <a:r>
              <a:rPr lang="en-CA" baseline="-25000" dirty="0" smtClean="0"/>
              <a:t>D</a:t>
            </a:r>
            <a:r>
              <a:rPr lang="en-CA" dirty="0" smtClean="0"/>
              <a:t> = 1.15</a:t>
            </a:r>
            <a:endParaRPr lang="en-CA" dirty="0"/>
          </a:p>
        </p:txBody>
      </p:sp>
    </p:spTree>
    <p:extLst>
      <p:ext uri="{BB962C8B-B14F-4D97-AF65-F5344CB8AC3E}">
        <p14:creationId xmlns:p14="http://schemas.microsoft.com/office/powerpoint/2010/main" val="1916674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259507" y="430337"/>
            <a:ext cx="6589199" cy="860674"/>
          </a:xfrm>
        </p:spPr>
        <p:txBody>
          <a:bodyPr/>
          <a:lstStyle/>
          <a:p>
            <a:r>
              <a:rPr lang="en-US" b="1" dirty="0" smtClean="0">
                <a:solidFill>
                  <a:schemeClr val="tx1"/>
                </a:solidFill>
              </a:rPr>
              <a:t>Modification Factors</a:t>
            </a:r>
            <a:endParaRPr lang="en-CA" b="1" dirty="0" smtClean="0">
              <a:solidFill>
                <a:schemeClr val="tx1"/>
              </a:solidFill>
            </a:endParaRPr>
          </a:p>
        </p:txBody>
      </p:sp>
      <p:sp>
        <p:nvSpPr>
          <p:cNvPr id="136195" name="Rectangle 3"/>
          <p:cNvSpPr>
            <a:spLocks noGrp="1" noChangeArrowheads="1"/>
          </p:cNvSpPr>
          <p:nvPr>
            <p:ph type="body" idx="1"/>
          </p:nvPr>
        </p:nvSpPr>
        <p:spPr>
          <a:xfrm>
            <a:off x="1259632" y="1304764"/>
            <a:ext cx="7232760" cy="4187357"/>
          </a:xfrm>
        </p:spPr>
        <p:txBody>
          <a:bodyPr>
            <a:noAutofit/>
          </a:bodyPr>
          <a:lstStyle/>
          <a:p>
            <a:r>
              <a:rPr lang="en-US" sz="2800" b="1" dirty="0" smtClean="0">
                <a:solidFill>
                  <a:schemeClr val="tx1"/>
                </a:solidFill>
              </a:rPr>
              <a:t>System Factor, K</a:t>
            </a:r>
            <a:r>
              <a:rPr lang="en-US" sz="2800" b="1" baseline="-25000" dirty="0" smtClean="0">
                <a:solidFill>
                  <a:schemeClr val="tx1"/>
                </a:solidFill>
              </a:rPr>
              <a:t>H</a:t>
            </a:r>
            <a:endParaRPr lang="en-US" sz="2800" b="1" dirty="0">
              <a:solidFill>
                <a:schemeClr val="tx1"/>
              </a:solidFill>
            </a:endParaRPr>
          </a:p>
          <a:p>
            <a:pPr lvl="1"/>
            <a:r>
              <a:rPr lang="en-US" sz="2400" dirty="0" smtClean="0"/>
              <a:t>Repetitive members</a:t>
            </a:r>
          </a:p>
          <a:p>
            <a:pPr lvl="1"/>
            <a:r>
              <a:rPr lang="en-US" sz="2400" dirty="0"/>
              <a:t>Load distributed over several framing </a:t>
            </a:r>
            <a:r>
              <a:rPr lang="en-US" sz="2400" dirty="0" smtClean="0"/>
              <a:t>members</a:t>
            </a:r>
          </a:p>
          <a:p>
            <a:pPr>
              <a:spcBef>
                <a:spcPct val="20000"/>
              </a:spcBef>
            </a:pPr>
            <a:r>
              <a:rPr lang="en-US" sz="2800" dirty="0">
                <a:solidFill>
                  <a:schemeClr val="tx1"/>
                </a:solidFill>
              </a:rPr>
              <a:t>Requirements:</a:t>
            </a:r>
          </a:p>
          <a:p>
            <a:pPr lvl="1"/>
            <a:r>
              <a:rPr lang="en-US" sz="2400" dirty="0"/>
              <a:t>Case 1: three or more parallel members spaced no more than 610 mm apart, K</a:t>
            </a:r>
            <a:r>
              <a:rPr lang="en-US" sz="2400" baseline="-25000" dirty="0"/>
              <a:t>H</a:t>
            </a:r>
            <a:r>
              <a:rPr lang="en-US" sz="2400" dirty="0"/>
              <a:t>=1.1</a:t>
            </a:r>
          </a:p>
          <a:p>
            <a:pPr lvl="1"/>
            <a:r>
              <a:rPr lang="en-US" sz="2400" dirty="0"/>
              <a:t>Case 2: in addition, a sheathing material of a specific thickness is attached to the members, K</a:t>
            </a:r>
            <a:r>
              <a:rPr lang="en-US" sz="2400" baseline="-25000" dirty="0"/>
              <a:t>H</a:t>
            </a:r>
            <a:r>
              <a:rPr lang="en-US" sz="2400" dirty="0"/>
              <a:t>=1.4</a:t>
            </a:r>
          </a:p>
          <a:p>
            <a:pPr lvl="1"/>
            <a:endParaRPr lang="en-US" sz="2400" dirty="0" smtClean="0">
              <a:solidFill>
                <a:schemeClr val="tx1"/>
              </a:solidFill>
            </a:endParaRPr>
          </a:p>
        </p:txBody>
      </p:sp>
      <p:sp>
        <p:nvSpPr>
          <p:cNvPr id="136197" name="Rectangle 5"/>
          <p:cNvSpPr>
            <a:spLocks noChangeArrowheads="1"/>
          </p:cNvSpPr>
          <p:nvPr/>
        </p:nvSpPr>
        <p:spPr bwMode="auto">
          <a:xfrm>
            <a:off x="676275" y="4176712"/>
            <a:ext cx="7581900" cy="206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pPr>
            <a:endParaRPr lang="en-US" sz="2000" b="1" dirty="0"/>
          </a:p>
        </p:txBody>
      </p:sp>
    </p:spTree>
    <p:extLst>
      <p:ext uri="{BB962C8B-B14F-4D97-AF65-F5344CB8AC3E}">
        <p14:creationId xmlns:p14="http://schemas.microsoft.com/office/powerpoint/2010/main" val="345490469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b="1" smtClean="0">
                <a:solidFill>
                  <a:schemeClr val="tx1"/>
                </a:solidFill>
              </a:rPr>
              <a:t>Load sharing  K</a:t>
            </a:r>
            <a:r>
              <a:rPr lang="en-US" b="1" baseline="-25000" smtClean="0">
                <a:solidFill>
                  <a:schemeClr val="tx1"/>
                </a:solidFill>
              </a:rPr>
              <a:t>H</a:t>
            </a:r>
          </a:p>
        </p:txBody>
      </p:sp>
      <p:sp>
        <p:nvSpPr>
          <p:cNvPr id="137238" name="Line 34"/>
          <p:cNvSpPr>
            <a:spLocks noChangeShapeType="1"/>
          </p:cNvSpPr>
          <p:nvPr/>
        </p:nvSpPr>
        <p:spPr bwMode="auto">
          <a:xfrm>
            <a:off x="2111374" y="5727299"/>
            <a:ext cx="792162" cy="287337"/>
          </a:xfrm>
          <a:prstGeom prst="line">
            <a:avLst/>
          </a:prstGeom>
          <a:noFill/>
          <a:ln w="9525">
            <a:solidFill>
              <a:srgbClr val="66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9" name="Text Box 35"/>
          <p:cNvSpPr txBox="1">
            <a:spLocks noChangeArrowheads="1"/>
          </p:cNvSpPr>
          <p:nvPr/>
        </p:nvSpPr>
        <p:spPr bwMode="auto">
          <a:xfrm rot="1262250">
            <a:off x="1751011" y="5871761"/>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Arial" pitchFamily="34" charset="0"/>
              </a:rPr>
              <a:t>&lt; </a:t>
            </a:r>
            <a:r>
              <a:rPr lang="en-US" sz="2000" dirty="0" smtClean="0">
                <a:latin typeface="Arial" pitchFamily="34" charset="0"/>
              </a:rPr>
              <a:t>610mm</a:t>
            </a:r>
            <a:endParaRPr lang="en-US" sz="2000" dirty="0">
              <a:latin typeface="Arial" pitchFamily="34" charset="0"/>
            </a:endParaRPr>
          </a:p>
        </p:txBody>
      </p:sp>
      <p:sp>
        <p:nvSpPr>
          <p:cNvPr id="137240" name="Text Box 36"/>
          <p:cNvSpPr txBox="1">
            <a:spLocks noChangeArrowheads="1"/>
          </p:cNvSpPr>
          <p:nvPr/>
        </p:nvSpPr>
        <p:spPr bwMode="auto">
          <a:xfrm>
            <a:off x="557627" y="1941513"/>
            <a:ext cx="1570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latin typeface="Arial" pitchFamily="34" charset="0"/>
              </a:rPr>
              <a:t>3 or more members sharing</a:t>
            </a:r>
          </a:p>
        </p:txBody>
      </p:sp>
      <p:sp>
        <p:nvSpPr>
          <p:cNvPr id="137241" name="Rectangle 37"/>
          <p:cNvSpPr>
            <a:spLocks noChangeArrowheads="1"/>
          </p:cNvSpPr>
          <p:nvPr/>
        </p:nvSpPr>
        <p:spPr bwMode="auto">
          <a:xfrm>
            <a:off x="6553930" y="5314950"/>
            <a:ext cx="1787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a:r>
              <a:rPr lang="en-US" b="1" dirty="0" smtClean="0">
                <a:latin typeface="Arial" pitchFamily="34" charset="0"/>
              </a:rPr>
              <a:t>Case </a:t>
            </a:r>
            <a:r>
              <a:rPr lang="en-US" b="1" dirty="0">
                <a:latin typeface="Arial" pitchFamily="34" charset="0"/>
              </a:rPr>
              <a:t>1 system</a:t>
            </a:r>
          </a:p>
          <a:p>
            <a:pPr algn="ctr"/>
            <a:r>
              <a:rPr lang="en-US" b="1" dirty="0">
                <a:latin typeface="Arial" pitchFamily="34" charset="0"/>
              </a:rPr>
              <a:t>K</a:t>
            </a:r>
            <a:r>
              <a:rPr lang="en-US" b="1" baseline="-25000" dirty="0">
                <a:latin typeface="Arial" pitchFamily="34" charset="0"/>
              </a:rPr>
              <a:t>H </a:t>
            </a:r>
            <a:r>
              <a:rPr lang="en-US" b="1" dirty="0">
                <a:latin typeface="Arial" pitchFamily="34" charset="0"/>
              </a:rPr>
              <a:t>= 1.1</a:t>
            </a:r>
          </a:p>
        </p:txBody>
      </p:sp>
      <p:grpSp>
        <p:nvGrpSpPr>
          <p:cNvPr id="2" name="Group 1"/>
          <p:cNvGrpSpPr/>
          <p:nvPr/>
        </p:nvGrpSpPr>
        <p:grpSpPr>
          <a:xfrm>
            <a:off x="2008188" y="2133600"/>
            <a:ext cx="5011737" cy="4175125"/>
            <a:chOff x="2008188" y="2133600"/>
            <a:chExt cx="5011737" cy="4175125"/>
          </a:xfrm>
        </p:grpSpPr>
        <p:sp>
          <p:nvSpPr>
            <p:cNvPr id="137219" name="AutoShape 5"/>
            <p:cNvSpPr>
              <a:spLocks noChangeArrowheads="1"/>
            </p:cNvSpPr>
            <p:nvPr/>
          </p:nvSpPr>
          <p:spPr bwMode="auto">
            <a:xfrm rot="-5400000">
              <a:off x="1258094" y="4509294"/>
              <a:ext cx="1873250" cy="360362"/>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137220" name="AutoShape 6"/>
            <p:cNvSpPr>
              <a:spLocks noChangeArrowheads="1"/>
            </p:cNvSpPr>
            <p:nvPr/>
          </p:nvSpPr>
          <p:spPr bwMode="auto">
            <a:xfrm rot="-5400000">
              <a:off x="2086769" y="4831557"/>
              <a:ext cx="1873250" cy="360362"/>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137221" name="AutoShape 7"/>
            <p:cNvSpPr>
              <a:spLocks noChangeArrowheads="1"/>
            </p:cNvSpPr>
            <p:nvPr/>
          </p:nvSpPr>
          <p:spPr bwMode="auto">
            <a:xfrm rot="-5400000">
              <a:off x="2878932" y="5191918"/>
              <a:ext cx="1873250" cy="360363"/>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137222" name="Freeform 15"/>
            <p:cNvSpPr>
              <a:spLocks/>
            </p:cNvSpPr>
            <p:nvPr/>
          </p:nvSpPr>
          <p:spPr bwMode="auto">
            <a:xfrm>
              <a:off x="3635375" y="3141663"/>
              <a:ext cx="3097213" cy="1439862"/>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37223" name="Freeform 16"/>
            <p:cNvSpPr>
              <a:spLocks/>
            </p:cNvSpPr>
            <p:nvPr/>
          </p:nvSpPr>
          <p:spPr bwMode="auto">
            <a:xfrm>
              <a:off x="2008188" y="2449513"/>
              <a:ext cx="3097212" cy="1439862"/>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37224" name="Freeform 17"/>
            <p:cNvSpPr>
              <a:spLocks/>
            </p:cNvSpPr>
            <p:nvPr/>
          </p:nvSpPr>
          <p:spPr bwMode="auto">
            <a:xfrm>
              <a:off x="2843213" y="2781300"/>
              <a:ext cx="3097212" cy="1439863"/>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37225" name="Line 19"/>
            <p:cNvSpPr>
              <a:spLocks noChangeShapeType="1"/>
            </p:cNvSpPr>
            <p:nvPr/>
          </p:nvSpPr>
          <p:spPr bwMode="auto">
            <a:xfrm flipV="1">
              <a:off x="3189288" y="5661025"/>
              <a:ext cx="446087" cy="288925"/>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7226" name="Line 20"/>
            <p:cNvSpPr>
              <a:spLocks noChangeShapeType="1"/>
            </p:cNvSpPr>
            <p:nvPr/>
          </p:nvSpPr>
          <p:spPr bwMode="auto">
            <a:xfrm flipV="1">
              <a:off x="2382838" y="5314950"/>
              <a:ext cx="446087" cy="288925"/>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7227" name="Freeform 22"/>
            <p:cNvSpPr>
              <a:spLocks/>
            </p:cNvSpPr>
            <p:nvPr/>
          </p:nvSpPr>
          <p:spPr bwMode="auto">
            <a:xfrm>
              <a:off x="2822575" y="2276475"/>
              <a:ext cx="4197350" cy="1728788"/>
            </a:xfrm>
            <a:custGeom>
              <a:avLst/>
              <a:gdLst>
                <a:gd name="T0" fmla="*/ 2147483647 w 2644"/>
                <a:gd name="T1" fmla="*/ 0 h 1089"/>
                <a:gd name="T2" fmla="*/ 2147483647 w 2644"/>
                <a:gd name="T3" fmla="*/ 2147483647 h 1089"/>
                <a:gd name="T4" fmla="*/ 2147483647 w 2644"/>
                <a:gd name="T5" fmla="*/ 2147483647 h 1089"/>
                <a:gd name="T6" fmla="*/ 2147483647 w 2644"/>
                <a:gd name="T7" fmla="*/ 2147483647 h 1089"/>
                <a:gd name="T8" fmla="*/ 2147483647 w 2644"/>
                <a:gd name="T9" fmla="*/ 2147483647 h 1089"/>
                <a:gd name="T10" fmla="*/ 2147483647 w 2644"/>
                <a:gd name="T11" fmla="*/ 2147483647 h 1089"/>
                <a:gd name="T12" fmla="*/ 2147483647 w 2644"/>
                <a:gd name="T13" fmla="*/ 2147483647 h 1089"/>
                <a:gd name="T14" fmla="*/ 2147483647 w 2644"/>
                <a:gd name="T15" fmla="*/ 2147483647 h 1089"/>
                <a:gd name="T16" fmla="*/ 2147483647 w 2644"/>
                <a:gd name="T17" fmla="*/ 2147483647 h 1089"/>
                <a:gd name="T18" fmla="*/ 2147483647 w 2644"/>
                <a:gd name="T19" fmla="*/ 2147483647 h 1089"/>
                <a:gd name="T20" fmla="*/ 2147483647 w 2644"/>
                <a:gd name="T21" fmla="*/ 2147483647 h 1089"/>
                <a:gd name="T22" fmla="*/ 2147483647 w 2644"/>
                <a:gd name="T23" fmla="*/ 2147483647 h 1089"/>
                <a:gd name="T24" fmla="*/ 2147483647 w 2644"/>
                <a:gd name="T25" fmla="*/ 2147483647 h 1089"/>
                <a:gd name="T26" fmla="*/ 2147483647 w 2644"/>
                <a:gd name="T27" fmla="*/ 2147483647 h 1089"/>
                <a:gd name="T28" fmla="*/ 2147483647 w 2644"/>
                <a:gd name="T29" fmla="*/ 2147483647 h 1089"/>
                <a:gd name="T30" fmla="*/ 2147483647 w 2644"/>
                <a:gd name="T31" fmla="*/ 2147483647 h 1089"/>
                <a:gd name="T32" fmla="*/ 2147483647 w 2644"/>
                <a:gd name="T33" fmla="*/ 2147483647 h 1089"/>
                <a:gd name="T34" fmla="*/ 2147483647 w 2644"/>
                <a:gd name="T35" fmla="*/ 2147483647 h 1089"/>
                <a:gd name="T36" fmla="*/ 2147483647 w 2644"/>
                <a:gd name="T37" fmla="*/ 2147483647 h 1089"/>
                <a:gd name="T38" fmla="*/ 2147483647 w 2644"/>
                <a:gd name="T39" fmla="*/ 2147483647 h 1089"/>
                <a:gd name="T40" fmla="*/ 2147483647 w 2644"/>
                <a:gd name="T41" fmla="*/ 2147483647 h 1089"/>
                <a:gd name="T42" fmla="*/ 2147483647 w 2644"/>
                <a:gd name="T43" fmla="*/ 2147483647 h 1089"/>
                <a:gd name="T44" fmla="*/ 2147483647 w 2644"/>
                <a:gd name="T45" fmla="*/ 0 h 10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4"/>
                <a:gd name="T70" fmla="*/ 0 h 1089"/>
                <a:gd name="T71" fmla="*/ 2644 w 2644"/>
                <a:gd name="T72" fmla="*/ 1089 h 10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4" h="1089">
                  <a:moveTo>
                    <a:pt x="966" y="0"/>
                  </a:moveTo>
                  <a:cubicBezTo>
                    <a:pt x="648" y="121"/>
                    <a:pt x="327" y="234"/>
                    <a:pt x="13" y="363"/>
                  </a:cubicBezTo>
                  <a:cubicBezTo>
                    <a:pt x="3" y="367"/>
                    <a:pt x="0" y="385"/>
                    <a:pt x="5" y="395"/>
                  </a:cubicBezTo>
                  <a:cubicBezTo>
                    <a:pt x="17" y="420"/>
                    <a:pt x="60" y="406"/>
                    <a:pt x="87" y="413"/>
                  </a:cubicBezTo>
                  <a:cubicBezTo>
                    <a:pt x="115" y="420"/>
                    <a:pt x="169" y="440"/>
                    <a:pt x="169" y="440"/>
                  </a:cubicBezTo>
                  <a:cubicBezTo>
                    <a:pt x="175" y="446"/>
                    <a:pt x="180" y="456"/>
                    <a:pt x="188" y="459"/>
                  </a:cubicBezTo>
                  <a:cubicBezTo>
                    <a:pt x="211" y="468"/>
                    <a:pt x="261" y="477"/>
                    <a:pt x="261" y="477"/>
                  </a:cubicBezTo>
                  <a:cubicBezTo>
                    <a:pt x="289" y="505"/>
                    <a:pt x="314" y="507"/>
                    <a:pt x="343" y="532"/>
                  </a:cubicBezTo>
                  <a:cubicBezTo>
                    <a:pt x="376" y="560"/>
                    <a:pt x="403" y="592"/>
                    <a:pt x="444" y="605"/>
                  </a:cubicBezTo>
                  <a:cubicBezTo>
                    <a:pt x="480" y="660"/>
                    <a:pt x="517" y="714"/>
                    <a:pt x="553" y="769"/>
                  </a:cubicBezTo>
                  <a:cubicBezTo>
                    <a:pt x="565" y="787"/>
                    <a:pt x="590" y="794"/>
                    <a:pt x="608" y="806"/>
                  </a:cubicBezTo>
                  <a:cubicBezTo>
                    <a:pt x="624" y="817"/>
                    <a:pt x="663" y="824"/>
                    <a:pt x="663" y="824"/>
                  </a:cubicBezTo>
                  <a:cubicBezTo>
                    <a:pt x="703" y="866"/>
                    <a:pt x="774" y="875"/>
                    <a:pt x="828" y="888"/>
                  </a:cubicBezTo>
                  <a:cubicBezTo>
                    <a:pt x="837" y="890"/>
                    <a:pt x="846" y="896"/>
                    <a:pt x="855" y="897"/>
                  </a:cubicBezTo>
                  <a:lnTo>
                    <a:pt x="1038" y="916"/>
                  </a:lnTo>
                  <a:cubicBezTo>
                    <a:pt x="1038" y="916"/>
                    <a:pt x="1038" y="916"/>
                    <a:pt x="1038" y="916"/>
                  </a:cubicBezTo>
                  <a:cubicBezTo>
                    <a:pt x="1172" y="935"/>
                    <a:pt x="1306" y="948"/>
                    <a:pt x="1440" y="961"/>
                  </a:cubicBezTo>
                  <a:cubicBezTo>
                    <a:pt x="1461" y="963"/>
                    <a:pt x="1483" y="969"/>
                    <a:pt x="1504" y="971"/>
                  </a:cubicBezTo>
                  <a:cubicBezTo>
                    <a:pt x="1568" y="978"/>
                    <a:pt x="1696" y="989"/>
                    <a:pt x="1696" y="989"/>
                  </a:cubicBezTo>
                  <a:cubicBezTo>
                    <a:pt x="1750" y="1007"/>
                    <a:pt x="1748" y="999"/>
                    <a:pt x="1788" y="1035"/>
                  </a:cubicBezTo>
                  <a:cubicBezTo>
                    <a:pt x="1807" y="1052"/>
                    <a:pt x="1843" y="1089"/>
                    <a:pt x="1843" y="1089"/>
                  </a:cubicBezTo>
                  <a:lnTo>
                    <a:pt x="2644" y="681"/>
                  </a:lnTo>
                  <a:lnTo>
                    <a:pt x="966" y="0"/>
                  </a:lnTo>
                  <a:close/>
                </a:path>
              </a:pathLst>
            </a:custGeom>
            <a:solidFill>
              <a:srgbClr val="CC9900"/>
            </a:solidFill>
            <a:ln w="9525" cap="flat" cmpd="sng">
              <a:solidFill>
                <a:srgbClr val="663300"/>
              </a:solidFill>
              <a:prstDash val="solid"/>
              <a:round/>
              <a:headEnd type="none" w="med" len="med"/>
              <a:tailEnd type="none" w="med" len="med"/>
            </a:ln>
          </p:spPr>
          <p:txBody>
            <a:bodyPr/>
            <a:lstStyle/>
            <a:p>
              <a:endParaRPr lang="en-CA"/>
            </a:p>
          </p:txBody>
        </p:sp>
        <p:sp>
          <p:nvSpPr>
            <p:cNvPr id="137228" name="Line 24"/>
            <p:cNvSpPr>
              <a:spLocks noChangeShapeType="1"/>
            </p:cNvSpPr>
            <p:nvPr/>
          </p:nvSpPr>
          <p:spPr bwMode="auto">
            <a:xfrm flipV="1">
              <a:off x="3995738" y="4581525"/>
              <a:ext cx="3024187" cy="1727200"/>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7229" name="Line 25"/>
            <p:cNvSpPr>
              <a:spLocks noChangeShapeType="1"/>
            </p:cNvSpPr>
            <p:nvPr/>
          </p:nvSpPr>
          <p:spPr bwMode="auto">
            <a:xfrm flipV="1">
              <a:off x="7019925" y="3429000"/>
              <a:ext cx="0" cy="1152525"/>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7230" name="Line 26"/>
            <p:cNvSpPr>
              <a:spLocks noChangeShapeType="1"/>
            </p:cNvSpPr>
            <p:nvPr/>
          </p:nvSpPr>
          <p:spPr bwMode="auto">
            <a:xfrm>
              <a:off x="3708400" y="2133600"/>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1" name="Line 27"/>
            <p:cNvSpPr>
              <a:spLocks noChangeShapeType="1"/>
            </p:cNvSpPr>
            <p:nvPr/>
          </p:nvSpPr>
          <p:spPr bwMode="auto">
            <a:xfrm>
              <a:off x="3924300" y="22050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2" name="Line 28"/>
            <p:cNvSpPr>
              <a:spLocks noChangeShapeType="1"/>
            </p:cNvSpPr>
            <p:nvPr/>
          </p:nvSpPr>
          <p:spPr bwMode="auto">
            <a:xfrm>
              <a:off x="4140200" y="235108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3" name="Line 29"/>
            <p:cNvSpPr>
              <a:spLocks noChangeShapeType="1"/>
            </p:cNvSpPr>
            <p:nvPr/>
          </p:nvSpPr>
          <p:spPr bwMode="auto">
            <a:xfrm>
              <a:off x="4356100" y="24209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4" name="Line 30"/>
            <p:cNvSpPr>
              <a:spLocks noChangeShapeType="1"/>
            </p:cNvSpPr>
            <p:nvPr/>
          </p:nvSpPr>
          <p:spPr bwMode="auto">
            <a:xfrm>
              <a:off x="4572000" y="24923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5" name="Line 31"/>
            <p:cNvSpPr>
              <a:spLocks noChangeShapeType="1"/>
            </p:cNvSpPr>
            <p:nvPr/>
          </p:nvSpPr>
          <p:spPr bwMode="auto">
            <a:xfrm>
              <a:off x="4787900" y="26368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6" name="Line 32"/>
            <p:cNvSpPr>
              <a:spLocks noChangeShapeType="1"/>
            </p:cNvSpPr>
            <p:nvPr/>
          </p:nvSpPr>
          <p:spPr bwMode="auto">
            <a:xfrm>
              <a:off x="5003800" y="27082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37" name="Line 33"/>
            <p:cNvSpPr>
              <a:spLocks noChangeShapeType="1"/>
            </p:cNvSpPr>
            <p:nvPr/>
          </p:nvSpPr>
          <p:spPr bwMode="auto">
            <a:xfrm>
              <a:off x="5219700" y="29241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7242" name="Freeform 38"/>
            <p:cNvSpPr>
              <a:spLocks/>
            </p:cNvSpPr>
            <p:nvPr/>
          </p:nvSpPr>
          <p:spPr bwMode="auto">
            <a:xfrm>
              <a:off x="2859088" y="2873375"/>
              <a:ext cx="2887662" cy="1160463"/>
            </a:xfrm>
            <a:custGeom>
              <a:avLst/>
              <a:gdLst>
                <a:gd name="T0" fmla="*/ 0 w 1819"/>
                <a:gd name="T1" fmla="*/ 0 h 731"/>
                <a:gd name="T2" fmla="*/ 2147483647 w 1819"/>
                <a:gd name="T3" fmla="*/ 2147483647 h 731"/>
                <a:gd name="T4" fmla="*/ 2147483647 w 1819"/>
                <a:gd name="T5" fmla="*/ 2147483647 h 731"/>
                <a:gd name="T6" fmla="*/ 2147483647 w 1819"/>
                <a:gd name="T7" fmla="*/ 2147483647 h 731"/>
                <a:gd name="T8" fmla="*/ 2147483647 w 1819"/>
                <a:gd name="T9" fmla="*/ 2147483647 h 731"/>
                <a:gd name="T10" fmla="*/ 2147483647 w 1819"/>
                <a:gd name="T11" fmla="*/ 2147483647 h 731"/>
                <a:gd name="T12" fmla="*/ 2147483647 w 1819"/>
                <a:gd name="T13" fmla="*/ 2147483647 h 731"/>
                <a:gd name="T14" fmla="*/ 2147483647 w 1819"/>
                <a:gd name="T15" fmla="*/ 2147483647 h 731"/>
                <a:gd name="T16" fmla="*/ 2147483647 w 1819"/>
                <a:gd name="T17" fmla="*/ 2147483647 h 731"/>
                <a:gd name="T18" fmla="*/ 2147483647 w 1819"/>
                <a:gd name="T19" fmla="*/ 2147483647 h 731"/>
                <a:gd name="T20" fmla="*/ 2147483647 w 1819"/>
                <a:gd name="T21" fmla="*/ 2147483647 h 731"/>
                <a:gd name="T22" fmla="*/ 2147483647 w 1819"/>
                <a:gd name="T23" fmla="*/ 2147483647 h 731"/>
                <a:gd name="T24" fmla="*/ 2147483647 w 1819"/>
                <a:gd name="T25" fmla="*/ 2147483647 h 731"/>
                <a:gd name="T26" fmla="*/ 2147483647 w 1819"/>
                <a:gd name="T27" fmla="*/ 2147483647 h 731"/>
                <a:gd name="T28" fmla="*/ 2147483647 w 1819"/>
                <a:gd name="T29" fmla="*/ 2147483647 h 731"/>
                <a:gd name="T30" fmla="*/ 2147483647 w 1819"/>
                <a:gd name="T31" fmla="*/ 2147483647 h 731"/>
                <a:gd name="T32" fmla="*/ 2147483647 w 1819"/>
                <a:gd name="T33" fmla="*/ 2147483647 h 731"/>
                <a:gd name="T34" fmla="*/ 2147483647 w 1819"/>
                <a:gd name="T35" fmla="*/ 2147483647 h 731"/>
                <a:gd name="T36" fmla="*/ 2147483647 w 1819"/>
                <a:gd name="T37" fmla="*/ 2147483647 h 7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9"/>
                <a:gd name="T58" fmla="*/ 0 h 731"/>
                <a:gd name="T59" fmla="*/ 1819 w 1819"/>
                <a:gd name="T60" fmla="*/ 731 h 7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9" h="731">
                  <a:moveTo>
                    <a:pt x="0" y="0"/>
                  </a:moveTo>
                  <a:cubicBezTo>
                    <a:pt x="17" y="11"/>
                    <a:pt x="39" y="14"/>
                    <a:pt x="55" y="27"/>
                  </a:cubicBezTo>
                  <a:cubicBezTo>
                    <a:pt x="64" y="34"/>
                    <a:pt x="63" y="49"/>
                    <a:pt x="73" y="54"/>
                  </a:cubicBezTo>
                  <a:cubicBezTo>
                    <a:pt x="90" y="62"/>
                    <a:pt x="110" y="60"/>
                    <a:pt x="128" y="64"/>
                  </a:cubicBezTo>
                  <a:cubicBezTo>
                    <a:pt x="158" y="71"/>
                    <a:pt x="189" y="81"/>
                    <a:pt x="219" y="91"/>
                  </a:cubicBezTo>
                  <a:cubicBezTo>
                    <a:pt x="309" y="178"/>
                    <a:pt x="194" y="74"/>
                    <a:pt x="274" y="128"/>
                  </a:cubicBezTo>
                  <a:cubicBezTo>
                    <a:pt x="306" y="149"/>
                    <a:pt x="318" y="169"/>
                    <a:pt x="356" y="182"/>
                  </a:cubicBezTo>
                  <a:cubicBezTo>
                    <a:pt x="393" y="219"/>
                    <a:pt x="436" y="247"/>
                    <a:pt x="466" y="292"/>
                  </a:cubicBezTo>
                  <a:cubicBezTo>
                    <a:pt x="480" y="337"/>
                    <a:pt x="502" y="341"/>
                    <a:pt x="539" y="374"/>
                  </a:cubicBezTo>
                  <a:cubicBezTo>
                    <a:pt x="601" y="430"/>
                    <a:pt x="560" y="412"/>
                    <a:pt x="612" y="429"/>
                  </a:cubicBezTo>
                  <a:cubicBezTo>
                    <a:pt x="637" y="454"/>
                    <a:pt x="654" y="490"/>
                    <a:pt x="686" y="502"/>
                  </a:cubicBezTo>
                  <a:cubicBezTo>
                    <a:pt x="774" y="534"/>
                    <a:pt x="859" y="546"/>
                    <a:pt x="951" y="557"/>
                  </a:cubicBezTo>
                  <a:cubicBezTo>
                    <a:pt x="997" y="562"/>
                    <a:pt x="1042" y="570"/>
                    <a:pt x="1088" y="576"/>
                  </a:cubicBezTo>
                  <a:cubicBezTo>
                    <a:pt x="1109" y="579"/>
                    <a:pt x="1152" y="585"/>
                    <a:pt x="1152" y="585"/>
                  </a:cubicBezTo>
                  <a:cubicBezTo>
                    <a:pt x="1219" y="607"/>
                    <a:pt x="1172" y="594"/>
                    <a:pt x="1307" y="603"/>
                  </a:cubicBezTo>
                  <a:cubicBezTo>
                    <a:pt x="1443" y="612"/>
                    <a:pt x="1577" y="611"/>
                    <a:pt x="1710" y="640"/>
                  </a:cubicBezTo>
                  <a:cubicBezTo>
                    <a:pt x="1728" y="658"/>
                    <a:pt x="1746" y="676"/>
                    <a:pt x="1764" y="694"/>
                  </a:cubicBezTo>
                  <a:cubicBezTo>
                    <a:pt x="1770" y="700"/>
                    <a:pt x="1775" y="710"/>
                    <a:pt x="1783" y="713"/>
                  </a:cubicBezTo>
                  <a:cubicBezTo>
                    <a:pt x="1814" y="723"/>
                    <a:pt x="1803" y="715"/>
                    <a:pt x="1819" y="731"/>
                  </a:cubicBezTo>
                </a:path>
              </a:pathLst>
            </a:custGeom>
            <a:noFill/>
            <a:ln w="76200" cap="flat" cmpd="sng">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37243" name="Line 39"/>
            <p:cNvSpPr>
              <a:spLocks noChangeShapeType="1"/>
            </p:cNvSpPr>
            <p:nvPr/>
          </p:nvSpPr>
          <p:spPr bwMode="auto">
            <a:xfrm flipV="1">
              <a:off x="5724525" y="3357563"/>
              <a:ext cx="1295400" cy="64770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grpSp>
    </p:spTree>
    <p:extLst>
      <p:ext uri="{BB962C8B-B14F-4D97-AF65-F5344CB8AC3E}">
        <p14:creationId xmlns:p14="http://schemas.microsoft.com/office/powerpoint/2010/main" val="95583530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Oval 33"/>
          <p:cNvSpPr>
            <a:spLocks noChangeArrowheads="1"/>
          </p:cNvSpPr>
          <p:nvPr/>
        </p:nvSpPr>
        <p:spPr bwMode="auto">
          <a:xfrm>
            <a:off x="4970463" y="3081338"/>
            <a:ext cx="73025" cy="71437"/>
          </a:xfrm>
          <a:prstGeom prst="ellipse">
            <a:avLst/>
          </a:prstGeom>
          <a:solidFill>
            <a:schemeClr val="bg2"/>
          </a:solidFill>
          <a:ln w="9525" algn="ctr">
            <a:solidFill>
              <a:srgbClr val="FF0000"/>
            </a:solidFill>
            <a:round/>
            <a:headEnd/>
            <a:tailEnd/>
          </a:ln>
        </p:spPr>
        <p:txBody>
          <a:bodyPr wrap="none" anchor="ctr"/>
          <a:lstStyle/>
          <a:p>
            <a:endParaRPr lang="en-CA"/>
          </a:p>
        </p:txBody>
      </p:sp>
      <p:sp>
        <p:nvSpPr>
          <p:cNvPr id="138243" name="Rectangle 2"/>
          <p:cNvSpPr>
            <a:spLocks noGrp="1" noChangeArrowheads="1"/>
          </p:cNvSpPr>
          <p:nvPr>
            <p:ph type="title"/>
          </p:nvPr>
        </p:nvSpPr>
        <p:spPr>
          <a:xfrm>
            <a:off x="433387" y="282781"/>
            <a:ext cx="8229600" cy="850106"/>
          </a:xfrm>
        </p:spPr>
        <p:txBody>
          <a:bodyPr/>
          <a:lstStyle/>
          <a:p>
            <a:r>
              <a:rPr lang="en-US" b="1" dirty="0" smtClean="0">
                <a:solidFill>
                  <a:schemeClr val="tx1"/>
                </a:solidFill>
              </a:rPr>
              <a:t>Load sharing  K</a:t>
            </a:r>
            <a:r>
              <a:rPr lang="en-US" b="1" baseline="-25000" dirty="0" smtClean="0">
                <a:solidFill>
                  <a:schemeClr val="tx1"/>
                </a:solidFill>
              </a:rPr>
              <a:t>H</a:t>
            </a:r>
          </a:p>
        </p:txBody>
      </p:sp>
      <p:sp>
        <p:nvSpPr>
          <p:cNvPr id="138244" name="AutoShape 3"/>
          <p:cNvSpPr>
            <a:spLocks noChangeArrowheads="1"/>
          </p:cNvSpPr>
          <p:nvPr/>
        </p:nvSpPr>
        <p:spPr bwMode="auto">
          <a:xfrm rot="-5400000">
            <a:off x="1258094" y="4509294"/>
            <a:ext cx="1873250" cy="360362"/>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138245" name="AutoShape 4"/>
          <p:cNvSpPr>
            <a:spLocks noChangeArrowheads="1"/>
          </p:cNvSpPr>
          <p:nvPr/>
        </p:nvSpPr>
        <p:spPr bwMode="auto">
          <a:xfrm rot="-5400000">
            <a:off x="2086769" y="4831557"/>
            <a:ext cx="1873250" cy="360362"/>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138246" name="AutoShape 5"/>
          <p:cNvSpPr>
            <a:spLocks noChangeArrowheads="1"/>
          </p:cNvSpPr>
          <p:nvPr/>
        </p:nvSpPr>
        <p:spPr bwMode="auto">
          <a:xfrm rot="-5400000">
            <a:off x="2878932" y="5191918"/>
            <a:ext cx="1873250" cy="360363"/>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138247" name="Freeform 6"/>
          <p:cNvSpPr>
            <a:spLocks/>
          </p:cNvSpPr>
          <p:nvPr/>
        </p:nvSpPr>
        <p:spPr bwMode="auto">
          <a:xfrm>
            <a:off x="3635375" y="3141663"/>
            <a:ext cx="3097213" cy="1439862"/>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38248" name="Freeform 7"/>
          <p:cNvSpPr>
            <a:spLocks/>
          </p:cNvSpPr>
          <p:nvPr/>
        </p:nvSpPr>
        <p:spPr bwMode="auto">
          <a:xfrm>
            <a:off x="2008188" y="2449513"/>
            <a:ext cx="3097212" cy="1439862"/>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38249" name="Freeform 8"/>
          <p:cNvSpPr>
            <a:spLocks/>
          </p:cNvSpPr>
          <p:nvPr/>
        </p:nvSpPr>
        <p:spPr bwMode="auto">
          <a:xfrm>
            <a:off x="2843213" y="2781300"/>
            <a:ext cx="3097212" cy="1439863"/>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38250" name="Line 9"/>
          <p:cNvSpPr>
            <a:spLocks noChangeShapeType="1"/>
          </p:cNvSpPr>
          <p:nvPr/>
        </p:nvSpPr>
        <p:spPr bwMode="auto">
          <a:xfrm flipV="1">
            <a:off x="3189288" y="5661025"/>
            <a:ext cx="446087" cy="288925"/>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8251" name="Line 10"/>
          <p:cNvSpPr>
            <a:spLocks noChangeShapeType="1"/>
          </p:cNvSpPr>
          <p:nvPr/>
        </p:nvSpPr>
        <p:spPr bwMode="auto">
          <a:xfrm flipV="1">
            <a:off x="2382838" y="5314950"/>
            <a:ext cx="446087" cy="288925"/>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8252" name="Freeform 11"/>
          <p:cNvSpPr>
            <a:spLocks/>
          </p:cNvSpPr>
          <p:nvPr/>
        </p:nvSpPr>
        <p:spPr bwMode="auto">
          <a:xfrm>
            <a:off x="2822575" y="2276475"/>
            <a:ext cx="4197350" cy="1728788"/>
          </a:xfrm>
          <a:custGeom>
            <a:avLst/>
            <a:gdLst>
              <a:gd name="T0" fmla="*/ 2147483647 w 2644"/>
              <a:gd name="T1" fmla="*/ 0 h 1089"/>
              <a:gd name="T2" fmla="*/ 2147483647 w 2644"/>
              <a:gd name="T3" fmla="*/ 2147483647 h 1089"/>
              <a:gd name="T4" fmla="*/ 2147483647 w 2644"/>
              <a:gd name="T5" fmla="*/ 2147483647 h 1089"/>
              <a:gd name="T6" fmla="*/ 2147483647 w 2644"/>
              <a:gd name="T7" fmla="*/ 2147483647 h 1089"/>
              <a:gd name="T8" fmla="*/ 2147483647 w 2644"/>
              <a:gd name="T9" fmla="*/ 2147483647 h 1089"/>
              <a:gd name="T10" fmla="*/ 2147483647 w 2644"/>
              <a:gd name="T11" fmla="*/ 2147483647 h 1089"/>
              <a:gd name="T12" fmla="*/ 2147483647 w 2644"/>
              <a:gd name="T13" fmla="*/ 2147483647 h 1089"/>
              <a:gd name="T14" fmla="*/ 2147483647 w 2644"/>
              <a:gd name="T15" fmla="*/ 2147483647 h 1089"/>
              <a:gd name="T16" fmla="*/ 2147483647 w 2644"/>
              <a:gd name="T17" fmla="*/ 2147483647 h 1089"/>
              <a:gd name="T18" fmla="*/ 2147483647 w 2644"/>
              <a:gd name="T19" fmla="*/ 2147483647 h 1089"/>
              <a:gd name="T20" fmla="*/ 2147483647 w 2644"/>
              <a:gd name="T21" fmla="*/ 2147483647 h 1089"/>
              <a:gd name="T22" fmla="*/ 2147483647 w 2644"/>
              <a:gd name="T23" fmla="*/ 2147483647 h 1089"/>
              <a:gd name="T24" fmla="*/ 2147483647 w 2644"/>
              <a:gd name="T25" fmla="*/ 2147483647 h 1089"/>
              <a:gd name="T26" fmla="*/ 2147483647 w 2644"/>
              <a:gd name="T27" fmla="*/ 2147483647 h 1089"/>
              <a:gd name="T28" fmla="*/ 2147483647 w 2644"/>
              <a:gd name="T29" fmla="*/ 2147483647 h 1089"/>
              <a:gd name="T30" fmla="*/ 2147483647 w 2644"/>
              <a:gd name="T31" fmla="*/ 2147483647 h 1089"/>
              <a:gd name="T32" fmla="*/ 2147483647 w 2644"/>
              <a:gd name="T33" fmla="*/ 2147483647 h 1089"/>
              <a:gd name="T34" fmla="*/ 2147483647 w 2644"/>
              <a:gd name="T35" fmla="*/ 2147483647 h 1089"/>
              <a:gd name="T36" fmla="*/ 2147483647 w 2644"/>
              <a:gd name="T37" fmla="*/ 2147483647 h 1089"/>
              <a:gd name="T38" fmla="*/ 2147483647 w 2644"/>
              <a:gd name="T39" fmla="*/ 2147483647 h 1089"/>
              <a:gd name="T40" fmla="*/ 2147483647 w 2644"/>
              <a:gd name="T41" fmla="*/ 2147483647 h 1089"/>
              <a:gd name="T42" fmla="*/ 2147483647 w 2644"/>
              <a:gd name="T43" fmla="*/ 2147483647 h 1089"/>
              <a:gd name="T44" fmla="*/ 2147483647 w 2644"/>
              <a:gd name="T45" fmla="*/ 0 h 10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4"/>
              <a:gd name="T70" fmla="*/ 0 h 1089"/>
              <a:gd name="T71" fmla="*/ 2644 w 2644"/>
              <a:gd name="T72" fmla="*/ 1089 h 10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4" h="1089">
                <a:moveTo>
                  <a:pt x="966" y="0"/>
                </a:moveTo>
                <a:cubicBezTo>
                  <a:pt x="648" y="121"/>
                  <a:pt x="327" y="234"/>
                  <a:pt x="13" y="363"/>
                </a:cubicBezTo>
                <a:cubicBezTo>
                  <a:pt x="3" y="367"/>
                  <a:pt x="0" y="385"/>
                  <a:pt x="5" y="395"/>
                </a:cubicBezTo>
                <a:cubicBezTo>
                  <a:pt x="17" y="420"/>
                  <a:pt x="60" y="406"/>
                  <a:pt x="87" y="413"/>
                </a:cubicBezTo>
                <a:cubicBezTo>
                  <a:pt x="115" y="420"/>
                  <a:pt x="169" y="440"/>
                  <a:pt x="169" y="440"/>
                </a:cubicBezTo>
                <a:cubicBezTo>
                  <a:pt x="175" y="446"/>
                  <a:pt x="180" y="456"/>
                  <a:pt x="188" y="459"/>
                </a:cubicBezTo>
                <a:cubicBezTo>
                  <a:pt x="211" y="468"/>
                  <a:pt x="261" y="477"/>
                  <a:pt x="261" y="477"/>
                </a:cubicBezTo>
                <a:cubicBezTo>
                  <a:pt x="289" y="505"/>
                  <a:pt x="314" y="507"/>
                  <a:pt x="343" y="532"/>
                </a:cubicBezTo>
                <a:cubicBezTo>
                  <a:pt x="376" y="560"/>
                  <a:pt x="403" y="592"/>
                  <a:pt x="444" y="605"/>
                </a:cubicBezTo>
                <a:cubicBezTo>
                  <a:pt x="480" y="660"/>
                  <a:pt x="517" y="714"/>
                  <a:pt x="553" y="769"/>
                </a:cubicBezTo>
                <a:cubicBezTo>
                  <a:pt x="565" y="787"/>
                  <a:pt x="590" y="794"/>
                  <a:pt x="608" y="806"/>
                </a:cubicBezTo>
                <a:cubicBezTo>
                  <a:pt x="624" y="817"/>
                  <a:pt x="663" y="824"/>
                  <a:pt x="663" y="824"/>
                </a:cubicBezTo>
                <a:cubicBezTo>
                  <a:pt x="703" y="866"/>
                  <a:pt x="774" y="875"/>
                  <a:pt x="828" y="888"/>
                </a:cubicBezTo>
                <a:cubicBezTo>
                  <a:pt x="837" y="890"/>
                  <a:pt x="846" y="896"/>
                  <a:pt x="855" y="897"/>
                </a:cubicBezTo>
                <a:lnTo>
                  <a:pt x="1038" y="916"/>
                </a:lnTo>
                <a:cubicBezTo>
                  <a:pt x="1038" y="916"/>
                  <a:pt x="1038" y="916"/>
                  <a:pt x="1038" y="916"/>
                </a:cubicBezTo>
                <a:cubicBezTo>
                  <a:pt x="1172" y="935"/>
                  <a:pt x="1306" y="948"/>
                  <a:pt x="1440" y="961"/>
                </a:cubicBezTo>
                <a:cubicBezTo>
                  <a:pt x="1461" y="963"/>
                  <a:pt x="1483" y="969"/>
                  <a:pt x="1504" y="971"/>
                </a:cubicBezTo>
                <a:cubicBezTo>
                  <a:pt x="1568" y="978"/>
                  <a:pt x="1696" y="989"/>
                  <a:pt x="1696" y="989"/>
                </a:cubicBezTo>
                <a:cubicBezTo>
                  <a:pt x="1750" y="1007"/>
                  <a:pt x="1748" y="999"/>
                  <a:pt x="1788" y="1035"/>
                </a:cubicBezTo>
                <a:cubicBezTo>
                  <a:pt x="1807" y="1052"/>
                  <a:pt x="1843" y="1089"/>
                  <a:pt x="1843" y="1089"/>
                </a:cubicBezTo>
                <a:lnTo>
                  <a:pt x="2644" y="681"/>
                </a:lnTo>
                <a:lnTo>
                  <a:pt x="966" y="0"/>
                </a:lnTo>
                <a:close/>
              </a:path>
            </a:pathLst>
          </a:custGeom>
          <a:solidFill>
            <a:srgbClr val="CC9900"/>
          </a:solidFill>
          <a:ln w="9525" cap="flat" cmpd="sng">
            <a:solidFill>
              <a:srgbClr val="663300"/>
            </a:solidFill>
            <a:prstDash val="solid"/>
            <a:round/>
            <a:headEnd type="none" w="med" len="med"/>
            <a:tailEnd type="none" w="med" len="med"/>
          </a:ln>
        </p:spPr>
        <p:txBody>
          <a:bodyPr/>
          <a:lstStyle/>
          <a:p>
            <a:endParaRPr lang="en-CA"/>
          </a:p>
        </p:txBody>
      </p:sp>
      <p:sp>
        <p:nvSpPr>
          <p:cNvPr id="138253" name="Line 12"/>
          <p:cNvSpPr>
            <a:spLocks noChangeShapeType="1"/>
          </p:cNvSpPr>
          <p:nvPr/>
        </p:nvSpPr>
        <p:spPr bwMode="auto">
          <a:xfrm flipV="1">
            <a:off x="3995738" y="4581525"/>
            <a:ext cx="3024187" cy="1727200"/>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8254" name="Line 13"/>
          <p:cNvSpPr>
            <a:spLocks noChangeShapeType="1"/>
          </p:cNvSpPr>
          <p:nvPr/>
        </p:nvSpPr>
        <p:spPr bwMode="auto">
          <a:xfrm flipV="1">
            <a:off x="7019925" y="3429000"/>
            <a:ext cx="0" cy="1152525"/>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8255" name="Line 14"/>
          <p:cNvSpPr>
            <a:spLocks noChangeShapeType="1"/>
          </p:cNvSpPr>
          <p:nvPr/>
        </p:nvSpPr>
        <p:spPr bwMode="auto">
          <a:xfrm>
            <a:off x="3708400" y="2133600"/>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56" name="Line 15"/>
          <p:cNvSpPr>
            <a:spLocks noChangeShapeType="1"/>
          </p:cNvSpPr>
          <p:nvPr/>
        </p:nvSpPr>
        <p:spPr bwMode="auto">
          <a:xfrm>
            <a:off x="3924300" y="22050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57" name="Line 16"/>
          <p:cNvSpPr>
            <a:spLocks noChangeShapeType="1"/>
          </p:cNvSpPr>
          <p:nvPr/>
        </p:nvSpPr>
        <p:spPr bwMode="auto">
          <a:xfrm>
            <a:off x="4140200" y="235108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58" name="Line 17"/>
          <p:cNvSpPr>
            <a:spLocks noChangeShapeType="1"/>
          </p:cNvSpPr>
          <p:nvPr/>
        </p:nvSpPr>
        <p:spPr bwMode="auto">
          <a:xfrm>
            <a:off x="4356100" y="24209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59" name="Line 18"/>
          <p:cNvSpPr>
            <a:spLocks noChangeShapeType="1"/>
          </p:cNvSpPr>
          <p:nvPr/>
        </p:nvSpPr>
        <p:spPr bwMode="auto">
          <a:xfrm>
            <a:off x="4572000" y="24923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60" name="Line 22"/>
          <p:cNvSpPr>
            <a:spLocks noChangeShapeType="1"/>
          </p:cNvSpPr>
          <p:nvPr/>
        </p:nvSpPr>
        <p:spPr bwMode="auto">
          <a:xfrm>
            <a:off x="2195513" y="5805488"/>
            <a:ext cx="792162" cy="287337"/>
          </a:xfrm>
          <a:prstGeom prst="line">
            <a:avLst/>
          </a:prstGeom>
          <a:noFill/>
          <a:ln w="9525">
            <a:solidFill>
              <a:srgbClr val="66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61" name="Text Box 23"/>
          <p:cNvSpPr txBox="1">
            <a:spLocks noChangeArrowheads="1"/>
          </p:cNvSpPr>
          <p:nvPr/>
        </p:nvSpPr>
        <p:spPr bwMode="auto">
          <a:xfrm rot="1262250">
            <a:off x="1835150" y="5949950"/>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Arial" pitchFamily="34" charset="0"/>
              </a:rPr>
              <a:t>&lt; </a:t>
            </a:r>
            <a:r>
              <a:rPr lang="en-US" sz="2000" dirty="0" smtClean="0">
                <a:latin typeface="Arial" pitchFamily="34" charset="0"/>
              </a:rPr>
              <a:t>610mm</a:t>
            </a:r>
            <a:endParaRPr lang="en-US" sz="2000" dirty="0">
              <a:latin typeface="Arial" pitchFamily="34" charset="0"/>
            </a:endParaRPr>
          </a:p>
        </p:txBody>
      </p:sp>
      <p:sp>
        <p:nvSpPr>
          <p:cNvPr id="138262" name="Text Box 24"/>
          <p:cNvSpPr txBox="1">
            <a:spLocks noChangeArrowheads="1"/>
          </p:cNvSpPr>
          <p:nvPr/>
        </p:nvSpPr>
        <p:spPr bwMode="auto">
          <a:xfrm>
            <a:off x="323850" y="4149725"/>
            <a:ext cx="1570038"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latin typeface="Arial" pitchFamily="34" charset="0"/>
              </a:rPr>
              <a:t>3 or more members sharing</a:t>
            </a:r>
          </a:p>
        </p:txBody>
      </p:sp>
      <p:sp>
        <p:nvSpPr>
          <p:cNvPr id="138263" name="Rectangle 25"/>
          <p:cNvSpPr>
            <a:spLocks noChangeArrowheads="1"/>
          </p:cNvSpPr>
          <p:nvPr/>
        </p:nvSpPr>
        <p:spPr bwMode="auto">
          <a:xfrm>
            <a:off x="5507830" y="5108396"/>
            <a:ext cx="32281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r>
              <a:rPr lang="en-US" dirty="0" smtClean="0">
                <a:latin typeface="Arial" pitchFamily="34" charset="0"/>
              </a:rPr>
              <a:t>Case </a:t>
            </a:r>
            <a:r>
              <a:rPr lang="en-US" dirty="0">
                <a:latin typeface="Arial" pitchFamily="34" charset="0"/>
              </a:rPr>
              <a:t>2 system</a:t>
            </a:r>
          </a:p>
          <a:p>
            <a:pPr algn="ctr"/>
            <a:r>
              <a:rPr lang="en-US" dirty="0">
                <a:latin typeface="Arial" pitchFamily="34" charset="0"/>
              </a:rPr>
              <a:t>K</a:t>
            </a:r>
            <a:r>
              <a:rPr lang="en-US" baseline="-25000" dirty="0">
                <a:latin typeface="Arial" pitchFamily="34" charset="0"/>
              </a:rPr>
              <a:t>H </a:t>
            </a:r>
            <a:r>
              <a:rPr lang="en-US" dirty="0">
                <a:latin typeface="Arial" pitchFamily="34" charset="0"/>
              </a:rPr>
              <a:t>= </a:t>
            </a:r>
            <a:r>
              <a:rPr lang="en-US" dirty="0" smtClean="0">
                <a:latin typeface="Arial" pitchFamily="34" charset="0"/>
              </a:rPr>
              <a:t>1.4</a:t>
            </a:r>
          </a:p>
          <a:p>
            <a:pPr algn="ctr"/>
            <a:r>
              <a:rPr lang="en-US" dirty="0" smtClean="0">
                <a:latin typeface="Arial" pitchFamily="34" charset="0"/>
              </a:rPr>
              <a:t>(visually graded:</a:t>
            </a:r>
          </a:p>
          <a:p>
            <a:pPr algn="ctr"/>
            <a:r>
              <a:rPr lang="en-US" dirty="0" smtClean="0">
                <a:latin typeface="Arial" pitchFamily="34" charset="0"/>
              </a:rPr>
              <a:t>bending &amp; shear)</a:t>
            </a:r>
            <a:endParaRPr lang="en-US" dirty="0">
              <a:latin typeface="Arial" pitchFamily="34" charset="0"/>
            </a:endParaRPr>
          </a:p>
        </p:txBody>
      </p:sp>
      <p:sp>
        <p:nvSpPr>
          <p:cNvPr id="138264" name="Freeform 26"/>
          <p:cNvSpPr>
            <a:spLocks/>
          </p:cNvSpPr>
          <p:nvPr/>
        </p:nvSpPr>
        <p:spPr bwMode="auto">
          <a:xfrm>
            <a:off x="2859088" y="2873375"/>
            <a:ext cx="2887662" cy="1160463"/>
          </a:xfrm>
          <a:custGeom>
            <a:avLst/>
            <a:gdLst>
              <a:gd name="T0" fmla="*/ 0 w 1819"/>
              <a:gd name="T1" fmla="*/ 0 h 731"/>
              <a:gd name="T2" fmla="*/ 2147483647 w 1819"/>
              <a:gd name="T3" fmla="*/ 2147483647 h 731"/>
              <a:gd name="T4" fmla="*/ 2147483647 w 1819"/>
              <a:gd name="T5" fmla="*/ 2147483647 h 731"/>
              <a:gd name="T6" fmla="*/ 2147483647 w 1819"/>
              <a:gd name="T7" fmla="*/ 2147483647 h 731"/>
              <a:gd name="T8" fmla="*/ 2147483647 w 1819"/>
              <a:gd name="T9" fmla="*/ 2147483647 h 731"/>
              <a:gd name="T10" fmla="*/ 2147483647 w 1819"/>
              <a:gd name="T11" fmla="*/ 2147483647 h 731"/>
              <a:gd name="T12" fmla="*/ 2147483647 w 1819"/>
              <a:gd name="T13" fmla="*/ 2147483647 h 731"/>
              <a:gd name="T14" fmla="*/ 2147483647 w 1819"/>
              <a:gd name="T15" fmla="*/ 2147483647 h 731"/>
              <a:gd name="T16" fmla="*/ 2147483647 w 1819"/>
              <a:gd name="T17" fmla="*/ 2147483647 h 731"/>
              <a:gd name="T18" fmla="*/ 2147483647 w 1819"/>
              <a:gd name="T19" fmla="*/ 2147483647 h 731"/>
              <a:gd name="T20" fmla="*/ 2147483647 w 1819"/>
              <a:gd name="T21" fmla="*/ 2147483647 h 731"/>
              <a:gd name="T22" fmla="*/ 2147483647 w 1819"/>
              <a:gd name="T23" fmla="*/ 2147483647 h 731"/>
              <a:gd name="T24" fmla="*/ 2147483647 w 1819"/>
              <a:gd name="T25" fmla="*/ 2147483647 h 731"/>
              <a:gd name="T26" fmla="*/ 2147483647 w 1819"/>
              <a:gd name="T27" fmla="*/ 2147483647 h 731"/>
              <a:gd name="T28" fmla="*/ 2147483647 w 1819"/>
              <a:gd name="T29" fmla="*/ 2147483647 h 731"/>
              <a:gd name="T30" fmla="*/ 2147483647 w 1819"/>
              <a:gd name="T31" fmla="*/ 2147483647 h 731"/>
              <a:gd name="T32" fmla="*/ 2147483647 w 1819"/>
              <a:gd name="T33" fmla="*/ 2147483647 h 731"/>
              <a:gd name="T34" fmla="*/ 2147483647 w 1819"/>
              <a:gd name="T35" fmla="*/ 2147483647 h 731"/>
              <a:gd name="T36" fmla="*/ 2147483647 w 1819"/>
              <a:gd name="T37" fmla="*/ 2147483647 h 7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9"/>
              <a:gd name="T58" fmla="*/ 0 h 731"/>
              <a:gd name="T59" fmla="*/ 1819 w 1819"/>
              <a:gd name="T60" fmla="*/ 731 h 7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9" h="731">
                <a:moveTo>
                  <a:pt x="0" y="0"/>
                </a:moveTo>
                <a:cubicBezTo>
                  <a:pt x="17" y="11"/>
                  <a:pt x="39" y="14"/>
                  <a:pt x="55" y="27"/>
                </a:cubicBezTo>
                <a:cubicBezTo>
                  <a:pt x="64" y="34"/>
                  <a:pt x="63" y="49"/>
                  <a:pt x="73" y="54"/>
                </a:cubicBezTo>
                <a:cubicBezTo>
                  <a:pt x="90" y="62"/>
                  <a:pt x="110" y="60"/>
                  <a:pt x="128" y="64"/>
                </a:cubicBezTo>
                <a:cubicBezTo>
                  <a:pt x="158" y="71"/>
                  <a:pt x="189" y="81"/>
                  <a:pt x="219" y="91"/>
                </a:cubicBezTo>
                <a:cubicBezTo>
                  <a:pt x="309" y="178"/>
                  <a:pt x="194" y="74"/>
                  <a:pt x="274" y="128"/>
                </a:cubicBezTo>
                <a:cubicBezTo>
                  <a:pt x="306" y="149"/>
                  <a:pt x="318" y="169"/>
                  <a:pt x="356" y="182"/>
                </a:cubicBezTo>
                <a:cubicBezTo>
                  <a:pt x="393" y="219"/>
                  <a:pt x="436" y="247"/>
                  <a:pt x="466" y="292"/>
                </a:cubicBezTo>
                <a:cubicBezTo>
                  <a:pt x="480" y="337"/>
                  <a:pt x="502" y="341"/>
                  <a:pt x="539" y="374"/>
                </a:cubicBezTo>
                <a:cubicBezTo>
                  <a:pt x="601" y="430"/>
                  <a:pt x="560" y="412"/>
                  <a:pt x="612" y="429"/>
                </a:cubicBezTo>
                <a:cubicBezTo>
                  <a:pt x="637" y="454"/>
                  <a:pt x="654" y="490"/>
                  <a:pt x="686" y="502"/>
                </a:cubicBezTo>
                <a:cubicBezTo>
                  <a:pt x="774" y="534"/>
                  <a:pt x="859" y="546"/>
                  <a:pt x="951" y="557"/>
                </a:cubicBezTo>
                <a:cubicBezTo>
                  <a:pt x="997" y="562"/>
                  <a:pt x="1042" y="570"/>
                  <a:pt x="1088" y="576"/>
                </a:cubicBezTo>
                <a:cubicBezTo>
                  <a:pt x="1109" y="579"/>
                  <a:pt x="1152" y="585"/>
                  <a:pt x="1152" y="585"/>
                </a:cubicBezTo>
                <a:cubicBezTo>
                  <a:pt x="1219" y="607"/>
                  <a:pt x="1172" y="594"/>
                  <a:pt x="1307" y="603"/>
                </a:cubicBezTo>
                <a:cubicBezTo>
                  <a:pt x="1443" y="612"/>
                  <a:pt x="1577" y="611"/>
                  <a:pt x="1710" y="640"/>
                </a:cubicBezTo>
                <a:cubicBezTo>
                  <a:pt x="1728" y="658"/>
                  <a:pt x="1746" y="676"/>
                  <a:pt x="1764" y="694"/>
                </a:cubicBezTo>
                <a:cubicBezTo>
                  <a:pt x="1770" y="700"/>
                  <a:pt x="1775" y="710"/>
                  <a:pt x="1783" y="713"/>
                </a:cubicBezTo>
                <a:cubicBezTo>
                  <a:pt x="1814" y="723"/>
                  <a:pt x="1803" y="715"/>
                  <a:pt x="1819" y="731"/>
                </a:cubicBezTo>
              </a:path>
            </a:pathLst>
          </a:custGeom>
          <a:noFill/>
          <a:ln w="76200" cap="flat" cmpd="sng">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38265" name="Line 27"/>
          <p:cNvSpPr>
            <a:spLocks noChangeShapeType="1"/>
          </p:cNvSpPr>
          <p:nvPr/>
        </p:nvSpPr>
        <p:spPr bwMode="auto">
          <a:xfrm flipV="1">
            <a:off x="5724525" y="3357563"/>
            <a:ext cx="1295400" cy="64770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8266" name="Line 28"/>
          <p:cNvSpPr>
            <a:spLocks noChangeShapeType="1"/>
          </p:cNvSpPr>
          <p:nvPr/>
        </p:nvSpPr>
        <p:spPr bwMode="auto">
          <a:xfrm flipH="1">
            <a:off x="5795963" y="2349500"/>
            <a:ext cx="863600" cy="792163"/>
          </a:xfrm>
          <a:prstGeom prst="line">
            <a:avLst/>
          </a:prstGeom>
          <a:noFill/>
          <a:ln w="28575">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CA"/>
          </a:p>
        </p:txBody>
      </p:sp>
      <p:sp>
        <p:nvSpPr>
          <p:cNvPr id="138267" name="Text Box 29"/>
          <p:cNvSpPr txBox="1">
            <a:spLocks noChangeArrowheads="1"/>
          </p:cNvSpPr>
          <p:nvPr/>
        </p:nvSpPr>
        <p:spPr bwMode="auto">
          <a:xfrm>
            <a:off x="5421594" y="1965325"/>
            <a:ext cx="3212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dirty="0">
                <a:latin typeface="Arial" pitchFamily="34" charset="0"/>
              </a:rPr>
              <a:t>9.5mm min. sheathing</a:t>
            </a:r>
          </a:p>
        </p:txBody>
      </p:sp>
      <p:sp>
        <p:nvSpPr>
          <p:cNvPr id="138268" name="Line 30"/>
          <p:cNvSpPr>
            <a:spLocks noChangeShapeType="1"/>
          </p:cNvSpPr>
          <p:nvPr/>
        </p:nvSpPr>
        <p:spPr bwMode="auto">
          <a:xfrm flipV="1">
            <a:off x="3995738" y="2852738"/>
            <a:ext cx="1728787" cy="792162"/>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8269" name="Line 20"/>
          <p:cNvSpPr>
            <a:spLocks noChangeShapeType="1"/>
          </p:cNvSpPr>
          <p:nvPr/>
        </p:nvSpPr>
        <p:spPr bwMode="auto">
          <a:xfrm>
            <a:off x="5003800" y="27082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70" name="Line 19"/>
          <p:cNvSpPr>
            <a:spLocks noChangeShapeType="1"/>
          </p:cNvSpPr>
          <p:nvPr/>
        </p:nvSpPr>
        <p:spPr bwMode="auto">
          <a:xfrm>
            <a:off x="4787900" y="26368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71" name="Line 21"/>
          <p:cNvSpPr>
            <a:spLocks noChangeShapeType="1"/>
          </p:cNvSpPr>
          <p:nvPr/>
        </p:nvSpPr>
        <p:spPr bwMode="auto">
          <a:xfrm>
            <a:off x="5219700" y="29241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72" name="Oval 31"/>
          <p:cNvSpPr>
            <a:spLocks noChangeArrowheads="1"/>
          </p:cNvSpPr>
          <p:nvPr/>
        </p:nvSpPr>
        <p:spPr bwMode="auto">
          <a:xfrm>
            <a:off x="5580063" y="2806700"/>
            <a:ext cx="73025" cy="71438"/>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73" name="Oval 32"/>
          <p:cNvSpPr>
            <a:spLocks noChangeArrowheads="1"/>
          </p:cNvSpPr>
          <p:nvPr/>
        </p:nvSpPr>
        <p:spPr bwMode="auto">
          <a:xfrm>
            <a:off x="5135563" y="3128963"/>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74" name="Oval 34"/>
          <p:cNvSpPr>
            <a:spLocks noChangeArrowheads="1"/>
          </p:cNvSpPr>
          <p:nvPr/>
        </p:nvSpPr>
        <p:spPr bwMode="auto">
          <a:xfrm>
            <a:off x="4643438" y="3357563"/>
            <a:ext cx="73025" cy="71437"/>
          </a:xfrm>
          <a:prstGeom prst="ellipse">
            <a:avLst/>
          </a:prstGeom>
          <a:solidFill>
            <a:schemeClr val="bg1"/>
          </a:solidFill>
          <a:ln w="9525" algn="ctr">
            <a:solidFill>
              <a:srgbClr val="000000"/>
            </a:solidFill>
            <a:round/>
            <a:headEnd/>
            <a:tailEnd/>
          </a:ln>
        </p:spPr>
        <p:txBody>
          <a:bodyPr wrap="none" anchor="ctr"/>
          <a:lstStyle/>
          <a:p>
            <a:endParaRPr lang="en-CA"/>
          </a:p>
        </p:txBody>
      </p:sp>
      <p:sp>
        <p:nvSpPr>
          <p:cNvPr id="138275" name="Oval 35"/>
          <p:cNvSpPr>
            <a:spLocks noChangeArrowheads="1"/>
          </p:cNvSpPr>
          <p:nvPr/>
        </p:nvSpPr>
        <p:spPr bwMode="auto">
          <a:xfrm>
            <a:off x="4511675" y="3297238"/>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76" name="Oval 36"/>
          <p:cNvSpPr>
            <a:spLocks noChangeArrowheads="1"/>
          </p:cNvSpPr>
          <p:nvPr/>
        </p:nvSpPr>
        <p:spPr bwMode="auto">
          <a:xfrm>
            <a:off x="4186238" y="3560763"/>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77" name="Oval 37"/>
          <p:cNvSpPr>
            <a:spLocks noChangeArrowheads="1"/>
          </p:cNvSpPr>
          <p:nvPr/>
        </p:nvSpPr>
        <p:spPr bwMode="auto">
          <a:xfrm>
            <a:off x="4006850" y="3525838"/>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78" name="Oval 38"/>
          <p:cNvSpPr>
            <a:spLocks noChangeArrowheads="1"/>
          </p:cNvSpPr>
          <p:nvPr/>
        </p:nvSpPr>
        <p:spPr bwMode="auto">
          <a:xfrm>
            <a:off x="5711825" y="2865438"/>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79" name="Oval 39"/>
          <p:cNvSpPr>
            <a:spLocks noChangeArrowheads="1"/>
          </p:cNvSpPr>
          <p:nvPr/>
        </p:nvSpPr>
        <p:spPr bwMode="auto">
          <a:xfrm>
            <a:off x="6443663" y="3167063"/>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80" name="Oval 40"/>
          <p:cNvSpPr>
            <a:spLocks noChangeArrowheads="1"/>
          </p:cNvSpPr>
          <p:nvPr/>
        </p:nvSpPr>
        <p:spPr bwMode="auto">
          <a:xfrm>
            <a:off x="4714875" y="2493963"/>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81" name="Oval 41"/>
          <p:cNvSpPr>
            <a:spLocks noChangeArrowheads="1"/>
          </p:cNvSpPr>
          <p:nvPr/>
        </p:nvSpPr>
        <p:spPr bwMode="auto">
          <a:xfrm>
            <a:off x="5292725" y="3717925"/>
            <a:ext cx="73025" cy="71438"/>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82" name="Oval 42"/>
          <p:cNvSpPr>
            <a:spLocks noChangeArrowheads="1"/>
          </p:cNvSpPr>
          <p:nvPr/>
        </p:nvSpPr>
        <p:spPr bwMode="auto">
          <a:xfrm>
            <a:off x="3708400" y="2997200"/>
            <a:ext cx="73025" cy="71438"/>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83" name="Oval 43"/>
          <p:cNvSpPr>
            <a:spLocks noChangeArrowheads="1"/>
          </p:cNvSpPr>
          <p:nvPr/>
        </p:nvSpPr>
        <p:spPr bwMode="auto">
          <a:xfrm>
            <a:off x="5003800" y="3068638"/>
            <a:ext cx="73025" cy="71437"/>
          </a:xfrm>
          <a:prstGeom prst="ellipse">
            <a:avLst/>
          </a:prstGeom>
          <a:solidFill>
            <a:schemeClr val="bg2"/>
          </a:solidFill>
          <a:ln w="9525" algn="ctr">
            <a:solidFill>
              <a:srgbClr val="000000"/>
            </a:solidFill>
            <a:round/>
            <a:headEnd/>
            <a:tailEnd/>
          </a:ln>
        </p:spPr>
        <p:txBody>
          <a:bodyPr wrap="none" anchor="ctr"/>
          <a:lstStyle/>
          <a:p>
            <a:endParaRPr lang="en-CA"/>
          </a:p>
        </p:txBody>
      </p:sp>
      <p:sp>
        <p:nvSpPr>
          <p:cNvPr id="138284" name="Text Box 44"/>
          <p:cNvSpPr txBox="1">
            <a:spLocks noChangeArrowheads="1"/>
          </p:cNvSpPr>
          <p:nvPr/>
        </p:nvSpPr>
        <p:spPr bwMode="auto">
          <a:xfrm>
            <a:off x="250825" y="1553069"/>
            <a:ext cx="2520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latin typeface="Arial" pitchFamily="34" charset="0"/>
              </a:rPr>
              <a:t>150mm edge nailing</a:t>
            </a:r>
          </a:p>
          <a:p>
            <a:pPr algn="ctr">
              <a:spcBef>
                <a:spcPct val="50000"/>
              </a:spcBef>
            </a:pPr>
            <a:r>
              <a:rPr lang="en-US" dirty="0">
                <a:latin typeface="Arial" pitchFamily="34" charset="0"/>
              </a:rPr>
              <a:t>300mm intermediate</a:t>
            </a:r>
          </a:p>
          <a:p>
            <a:pPr algn="ctr">
              <a:spcBef>
                <a:spcPct val="50000"/>
              </a:spcBef>
            </a:pPr>
            <a:endParaRPr lang="en-US" dirty="0">
              <a:latin typeface="Arial" pitchFamily="34" charset="0"/>
            </a:endParaRPr>
          </a:p>
        </p:txBody>
      </p:sp>
      <p:sp>
        <p:nvSpPr>
          <p:cNvPr id="138285" name="Line 45"/>
          <p:cNvSpPr>
            <a:spLocks noChangeShapeType="1"/>
          </p:cNvSpPr>
          <p:nvPr/>
        </p:nvSpPr>
        <p:spPr bwMode="auto">
          <a:xfrm>
            <a:off x="2771775" y="2205038"/>
            <a:ext cx="2160588" cy="863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8286" name="Line 47"/>
          <p:cNvSpPr>
            <a:spLocks noChangeShapeType="1"/>
          </p:cNvSpPr>
          <p:nvPr/>
        </p:nvSpPr>
        <p:spPr bwMode="auto">
          <a:xfrm>
            <a:off x="2700338" y="2636838"/>
            <a:ext cx="935037" cy="3603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22344357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F32A5FFB-C2CA-AB49-9F94-376D680D151D}" type="slidenum">
              <a:rPr lang="en-CA"/>
              <a:pPr>
                <a:defRPr/>
              </a:pPr>
              <a:t>12</a:t>
            </a:fld>
            <a:endParaRPr lang="en-CA"/>
          </a:p>
        </p:txBody>
      </p:sp>
      <p:sp>
        <p:nvSpPr>
          <p:cNvPr id="118786" name="Rectangle 2"/>
          <p:cNvSpPr>
            <a:spLocks noGrp="1" noChangeArrowheads="1"/>
          </p:cNvSpPr>
          <p:nvPr>
            <p:ph type="title"/>
          </p:nvPr>
        </p:nvSpPr>
        <p:spPr/>
        <p:txBody>
          <a:bodyPr/>
          <a:lstStyle/>
          <a:p>
            <a:pPr eaLnBrk="1" hangingPunct="1">
              <a:defRPr/>
            </a:pPr>
            <a:r>
              <a:rPr lang="en-US" sz="4000">
                <a:cs typeface="+mj-cs"/>
              </a:rPr>
              <a:t>Measurement of Specific Gravity</a:t>
            </a:r>
            <a:r>
              <a:rPr lang="en-US" sz="4000" b="1">
                <a:cs typeface="+mj-cs"/>
              </a:rPr>
              <a:t> </a:t>
            </a:r>
          </a:p>
        </p:txBody>
      </p:sp>
      <p:sp>
        <p:nvSpPr>
          <p:cNvPr id="118787" name="Rectangle 3"/>
          <p:cNvSpPr>
            <a:spLocks noGrp="1" noChangeArrowheads="1"/>
          </p:cNvSpPr>
          <p:nvPr>
            <p:ph type="body" idx="1"/>
          </p:nvPr>
        </p:nvSpPr>
        <p:spPr/>
        <p:txBody>
          <a:bodyPr/>
          <a:lstStyle/>
          <a:p>
            <a:pPr eaLnBrk="1" hangingPunct="1">
              <a:defRPr/>
            </a:pPr>
            <a:r>
              <a:rPr lang="en-US" dirty="0">
                <a:cs typeface="+mn-cs"/>
              </a:rPr>
              <a:t>ASTM D 2395–14 “Standard Test Methods for Specific Gravity of Wood and Wood-Based Materials”</a:t>
            </a:r>
          </a:p>
          <a:p>
            <a:pPr eaLnBrk="1" hangingPunct="1">
              <a:defRPr/>
            </a:pPr>
            <a:endParaRPr lang="en-US" dirty="0">
              <a:cs typeface="+mn-cs"/>
            </a:endParaRPr>
          </a:p>
        </p:txBody>
      </p:sp>
      <p:sp>
        <p:nvSpPr>
          <p:cNvPr id="118790" name="Text Box 6"/>
          <p:cNvSpPr txBox="1">
            <a:spLocks noChangeArrowheads="1"/>
          </p:cNvSpPr>
          <p:nvPr/>
        </p:nvSpPr>
        <p:spPr bwMode="auto">
          <a:xfrm>
            <a:off x="2214176" y="5407571"/>
            <a:ext cx="437797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CA" dirty="0">
                <a:latin typeface="Arial" charset="0"/>
                <a:cs typeface="+mn-cs"/>
              </a:rPr>
              <a:t>Density of water at 20°C=1000 kg/m</a:t>
            </a:r>
            <a:r>
              <a:rPr lang="en-CA" baseline="30000" dirty="0">
                <a:latin typeface="Arial" charset="0"/>
                <a:cs typeface="+mn-cs"/>
              </a:rPr>
              <a:t>3</a:t>
            </a:r>
          </a:p>
        </p:txBody>
      </p:sp>
      <p:grpSp>
        <p:nvGrpSpPr>
          <p:cNvPr id="35" name="Group 34">
            <a:extLst>
              <a:ext uri="{FF2B5EF4-FFF2-40B4-BE49-F238E27FC236}">
                <a16:creationId xmlns:a16="http://schemas.microsoft.com/office/drawing/2014/main" xmlns="" id="{E2A24D06-C8EA-4BAC-ADE7-27496CBF0AA1}"/>
              </a:ext>
            </a:extLst>
          </p:cNvPr>
          <p:cNvGrpSpPr/>
          <p:nvPr/>
        </p:nvGrpSpPr>
        <p:grpSpPr>
          <a:xfrm>
            <a:off x="3131840" y="3477123"/>
            <a:ext cx="2428870" cy="1767085"/>
            <a:chOff x="3120654" y="3715038"/>
            <a:chExt cx="2428870" cy="1767085"/>
          </a:xfrm>
        </p:grpSpPr>
        <p:cxnSp>
          <p:nvCxnSpPr>
            <p:cNvPr id="3" name="Straight Connector 2">
              <a:extLst>
                <a:ext uri="{FF2B5EF4-FFF2-40B4-BE49-F238E27FC236}">
                  <a16:creationId xmlns:a16="http://schemas.microsoft.com/office/drawing/2014/main" xmlns="" id="{8485C164-933B-4544-9A58-903FF34A3F17}"/>
                </a:ext>
              </a:extLst>
            </p:cNvPr>
            <p:cNvCxnSpPr/>
            <p:nvPr/>
          </p:nvCxnSpPr>
          <p:spPr>
            <a:xfrm>
              <a:off x="3563888" y="3933056"/>
              <a:ext cx="216024" cy="1152128"/>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xmlns="" id="{CD56BAA3-2B96-437E-989D-BCFC81B362DB}"/>
                </a:ext>
              </a:extLst>
            </p:cNvPr>
            <p:cNvCxnSpPr/>
            <p:nvPr/>
          </p:nvCxnSpPr>
          <p:spPr>
            <a:xfrm>
              <a:off x="3779912" y="5085184"/>
              <a:ext cx="1224136" cy="0"/>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xmlns="" id="{D5F2BACD-DFF7-4380-9730-5B8D51CD0CD6}"/>
                </a:ext>
              </a:extLst>
            </p:cNvPr>
            <p:cNvCxnSpPr/>
            <p:nvPr/>
          </p:nvCxnSpPr>
          <p:spPr>
            <a:xfrm flipV="1">
              <a:off x="5004048" y="3933056"/>
              <a:ext cx="216024" cy="1152128"/>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16" name="Freeform: Shape 15">
              <a:extLst>
                <a:ext uri="{FF2B5EF4-FFF2-40B4-BE49-F238E27FC236}">
                  <a16:creationId xmlns:a16="http://schemas.microsoft.com/office/drawing/2014/main" xmlns="" id="{971E7CEE-8499-4EB9-BB7A-17709B945F63}"/>
                </a:ext>
              </a:extLst>
            </p:cNvPr>
            <p:cNvSpPr/>
            <p:nvPr/>
          </p:nvSpPr>
          <p:spPr>
            <a:xfrm>
              <a:off x="3603543" y="4162401"/>
              <a:ext cx="1576873" cy="74986"/>
            </a:xfrm>
            <a:custGeom>
              <a:avLst/>
              <a:gdLst>
                <a:gd name="connsiteX0" fmla="*/ 0 w 1576873"/>
                <a:gd name="connsiteY0" fmla="*/ 65631 h 74986"/>
                <a:gd name="connsiteX1" fmla="*/ 289249 w 1576873"/>
                <a:gd name="connsiteY1" fmla="*/ 18978 h 74986"/>
                <a:gd name="connsiteX2" fmla="*/ 681134 w 1576873"/>
                <a:gd name="connsiteY2" fmla="*/ 46970 h 74986"/>
                <a:gd name="connsiteX3" fmla="*/ 1017036 w 1576873"/>
                <a:gd name="connsiteY3" fmla="*/ 317 h 74986"/>
                <a:gd name="connsiteX4" fmla="*/ 1315616 w 1576873"/>
                <a:gd name="connsiteY4" fmla="*/ 74962 h 74986"/>
                <a:gd name="connsiteX5" fmla="*/ 1576873 w 1576873"/>
                <a:gd name="connsiteY5" fmla="*/ 9648 h 7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873" h="74986">
                  <a:moveTo>
                    <a:pt x="0" y="65631"/>
                  </a:moveTo>
                  <a:cubicBezTo>
                    <a:pt x="87863" y="43859"/>
                    <a:pt x="175727" y="22088"/>
                    <a:pt x="289249" y="18978"/>
                  </a:cubicBezTo>
                  <a:cubicBezTo>
                    <a:pt x="402771" y="15868"/>
                    <a:pt x="559836" y="50080"/>
                    <a:pt x="681134" y="46970"/>
                  </a:cubicBezTo>
                  <a:cubicBezTo>
                    <a:pt x="802432" y="43860"/>
                    <a:pt x="911289" y="-4348"/>
                    <a:pt x="1017036" y="317"/>
                  </a:cubicBezTo>
                  <a:cubicBezTo>
                    <a:pt x="1122783" y="4982"/>
                    <a:pt x="1222310" y="73407"/>
                    <a:pt x="1315616" y="74962"/>
                  </a:cubicBezTo>
                  <a:cubicBezTo>
                    <a:pt x="1408922" y="76517"/>
                    <a:pt x="1480457" y="3428"/>
                    <a:pt x="1576873" y="9648"/>
                  </a:cubicBezTo>
                </a:path>
              </a:pathLst>
            </a:custGeom>
            <a:noFill/>
            <a:ln w="1905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grpSp>
          <p:nvGrpSpPr>
            <p:cNvPr id="29" name="Group 28">
              <a:extLst>
                <a:ext uri="{FF2B5EF4-FFF2-40B4-BE49-F238E27FC236}">
                  <a16:creationId xmlns:a16="http://schemas.microsoft.com/office/drawing/2014/main" xmlns="" id="{69E41828-64A1-4C0A-8ADD-34634564283D}"/>
                </a:ext>
              </a:extLst>
            </p:cNvPr>
            <p:cNvGrpSpPr/>
            <p:nvPr/>
          </p:nvGrpSpPr>
          <p:grpSpPr>
            <a:xfrm>
              <a:off x="4123258" y="4370019"/>
              <a:ext cx="504056" cy="451692"/>
              <a:chOff x="4211960" y="4386883"/>
              <a:chExt cx="504056" cy="451692"/>
            </a:xfrm>
          </p:grpSpPr>
          <p:sp>
            <p:nvSpPr>
              <p:cNvPr id="17" name="Rectangle 16">
                <a:extLst>
                  <a:ext uri="{FF2B5EF4-FFF2-40B4-BE49-F238E27FC236}">
                    <a16:creationId xmlns:a16="http://schemas.microsoft.com/office/drawing/2014/main" xmlns="" id="{726A91FE-1F82-4A1A-92CD-67938FCC4D4F}"/>
                  </a:ext>
                </a:extLst>
              </p:cNvPr>
              <p:cNvSpPr/>
              <p:nvPr/>
            </p:nvSpPr>
            <p:spPr>
              <a:xfrm>
                <a:off x="4211960" y="4509119"/>
                <a:ext cx="360040" cy="329456"/>
              </a:xfrm>
              <a:prstGeom prst="rect">
                <a:avLst/>
              </a:prstGeom>
              <a:ln w="12700">
                <a:solidFill>
                  <a:srgbClr val="FFC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18" name="Parallelogram 17">
                <a:extLst>
                  <a:ext uri="{FF2B5EF4-FFF2-40B4-BE49-F238E27FC236}">
                    <a16:creationId xmlns:a16="http://schemas.microsoft.com/office/drawing/2014/main" xmlns="" id="{EEAD870A-9CB7-4EB8-A8DF-151258442704}"/>
                  </a:ext>
                </a:extLst>
              </p:cNvPr>
              <p:cNvSpPr/>
              <p:nvPr/>
            </p:nvSpPr>
            <p:spPr>
              <a:xfrm>
                <a:off x="4211960" y="4390058"/>
                <a:ext cx="504056" cy="118146"/>
              </a:xfrm>
              <a:prstGeom prst="parallelogram">
                <a:avLst>
                  <a:gd name="adj" fmla="val 120443"/>
                </a:avLst>
              </a:prstGeom>
              <a:ln w="12700">
                <a:solidFill>
                  <a:srgbClr val="FFC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cxnSp>
            <p:nvCxnSpPr>
              <p:cNvPr id="21" name="Straight Connector 20">
                <a:extLst>
                  <a:ext uri="{FF2B5EF4-FFF2-40B4-BE49-F238E27FC236}">
                    <a16:creationId xmlns:a16="http://schemas.microsoft.com/office/drawing/2014/main" xmlns="" id="{F2EEA246-5CF1-41C5-8E74-DB9991676C41}"/>
                  </a:ext>
                </a:extLst>
              </p:cNvPr>
              <p:cNvCxnSpPr>
                <a:cxnSpLocks/>
              </p:cNvCxnSpPr>
              <p:nvPr/>
            </p:nvCxnSpPr>
            <p:spPr>
              <a:xfrm flipH="1">
                <a:off x="4715588" y="4386883"/>
                <a:ext cx="1" cy="300708"/>
              </a:xfrm>
              <a:prstGeom prst="line">
                <a:avLst/>
              </a:prstGeom>
              <a:ln w="12700">
                <a:solidFill>
                  <a:srgbClr val="FFC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4C1A5D8E-3C74-4EFE-80D9-0341E034BBD7}"/>
                  </a:ext>
                </a:extLst>
              </p:cNvPr>
              <p:cNvCxnSpPr>
                <a:cxnSpLocks/>
              </p:cNvCxnSpPr>
              <p:nvPr/>
            </p:nvCxnSpPr>
            <p:spPr>
              <a:xfrm flipH="1">
                <a:off x="4572001" y="4687591"/>
                <a:ext cx="143160" cy="150984"/>
              </a:xfrm>
              <a:prstGeom prst="line">
                <a:avLst/>
              </a:prstGeom>
              <a:ln w="12700">
                <a:solidFill>
                  <a:srgbClr val="FFC000"/>
                </a:solidFill>
                <a:tailEnd type="none"/>
              </a:ln>
              <a:effectLst/>
            </p:spPr>
            <p:style>
              <a:lnRef idx="2">
                <a:schemeClr val="accent1"/>
              </a:lnRef>
              <a:fillRef idx="0">
                <a:schemeClr val="accent1"/>
              </a:fillRef>
              <a:effectRef idx="1">
                <a:schemeClr val="accent1"/>
              </a:effectRef>
              <a:fontRef idx="minor">
                <a:schemeClr val="tx1"/>
              </a:fontRef>
            </p:style>
          </p:cxnSp>
        </p:grpSp>
        <p:cxnSp>
          <p:nvCxnSpPr>
            <p:cNvPr id="31" name="Straight Arrow Connector 30">
              <a:extLst>
                <a:ext uri="{FF2B5EF4-FFF2-40B4-BE49-F238E27FC236}">
                  <a16:creationId xmlns:a16="http://schemas.microsoft.com/office/drawing/2014/main" xmlns="" id="{0328587E-ADDA-421E-8B94-F7EDA4901E3D}"/>
                </a:ext>
              </a:extLst>
            </p:cNvPr>
            <p:cNvCxnSpPr>
              <a:cxnSpLocks/>
            </p:cNvCxnSpPr>
            <p:nvPr/>
          </p:nvCxnSpPr>
          <p:spPr>
            <a:xfrm>
              <a:off x="4367725" y="4060642"/>
              <a:ext cx="4898" cy="36813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xmlns="" id="{76759832-84F5-451C-B15D-A20D7ACF1EDB}"/>
                </a:ext>
              </a:extLst>
            </p:cNvPr>
            <p:cNvCxnSpPr>
              <a:cxnSpLocks/>
            </p:cNvCxnSpPr>
            <p:nvPr/>
          </p:nvCxnSpPr>
          <p:spPr>
            <a:xfrm flipH="1" flipV="1">
              <a:off x="4375286" y="4769926"/>
              <a:ext cx="4814" cy="24986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xmlns="" id="{37D137B8-01FA-49F9-BB67-69E13C6AEFF3}"/>
                </a:ext>
              </a:extLst>
            </p:cNvPr>
            <p:cNvSpPr txBox="1"/>
            <p:nvPr/>
          </p:nvSpPr>
          <p:spPr>
            <a:xfrm>
              <a:off x="4039296" y="3715038"/>
              <a:ext cx="671979" cy="369332"/>
            </a:xfrm>
            <a:prstGeom prst="rect">
              <a:avLst/>
            </a:prstGeom>
            <a:noFill/>
          </p:spPr>
          <p:txBody>
            <a:bodyPr wrap="none" rtlCol="0">
              <a:spAutoFit/>
            </a:bodyPr>
            <a:lstStyle/>
            <a:p>
              <a:r>
                <a:rPr lang="en-CA" dirty="0"/>
                <a:t>Mass</a:t>
              </a:r>
            </a:p>
          </p:txBody>
        </p:sp>
        <p:sp>
          <p:nvSpPr>
            <p:cNvPr id="34" name="TextBox 33">
              <a:extLst>
                <a:ext uri="{FF2B5EF4-FFF2-40B4-BE49-F238E27FC236}">
                  <a16:creationId xmlns:a16="http://schemas.microsoft.com/office/drawing/2014/main" xmlns="" id="{D8B7486A-6A4D-4B50-ADCD-B6B34C7239DB}"/>
                </a:ext>
              </a:extLst>
            </p:cNvPr>
            <p:cNvSpPr txBox="1"/>
            <p:nvPr/>
          </p:nvSpPr>
          <p:spPr>
            <a:xfrm>
              <a:off x="4031033" y="4459135"/>
              <a:ext cx="608113" cy="338554"/>
            </a:xfrm>
            <a:prstGeom prst="rect">
              <a:avLst/>
            </a:prstGeom>
            <a:noFill/>
          </p:spPr>
          <p:txBody>
            <a:bodyPr wrap="square" rtlCol="0">
              <a:spAutoFit/>
            </a:bodyPr>
            <a:lstStyle/>
            <a:p>
              <a:r>
                <a:rPr lang="en-CA" sz="1600" dirty="0"/>
                <a:t>1 m</a:t>
              </a:r>
              <a:r>
                <a:rPr lang="en-CA" sz="1600" baseline="30000" dirty="0"/>
                <a:t>3</a:t>
              </a:r>
            </a:p>
          </p:txBody>
        </p:sp>
        <p:sp>
          <p:nvSpPr>
            <p:cNvPr id="40" name="TextBox 39">
              <a:extLst>
                <a:ext uri="{FF2B5EF4-FFF2-40B4-BE49-F238E27FC236}">
                  <a16:creationId xmlns:a16="http://schemas.microsoft.com/office/drawing/2014/main" xmlns="" id="{C9828843-76CA-4699-8AEC-EF99E9600B7D}"/>
                </a:ext>
              </a:extLst>
            </p:cNvPr>
            <p:cNvSpPr txBox="1"/>
            <p:nvPr/>
          </p:nvSpPr>
          <p:spPr>
            <a:xfrm>
              <a:off x="3120654" y="5112791"/>
              <a:ext cx="2428870" cy="369332"/>
            </a:xfrm>
            <a:prstGeom prst="rect">
              <a:avLst/>
            </a:prstGeom>
            <a:noFill/>
          </p:spPr>
          <p:txBody>
            <a:bodyPr wrap="none" rtlCol="0">
              <a:spAutoFit/>
            </a:bodyPr>
            <a:lstStyle/>
            <a:p>
              <a:r>
                <a:rPr lang="en-CA" dirty="0"/>
                <a:t>Max. buoyancy 1000 kg</a:t>
              </a:r>
            </a:p>
          </p:txBody>
        </p:sp>
      </p:grpSp>
    </p:spTree>
    <p:extLst>
      <p:ext uri="{BB962C8B-B14F-4D97-AF65-F5344CB8AC3E}">
        <p14:creationId xmlns:p14="http://schemas.microsoft.com/office/powerpoint/2010/main" val="5030441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67544" y="332656"/>
            <a:ext cx="8229600" cy="958118"/>
          </a:xfrm>
        </p:spPr>
        <p:txBody>
          <a:bodyPr/>
          <a:lstStyle/>
          <a:p>
            <a:r>
              <a:rPr lang="en-US" b="1" dirty="0" smtClean="0">
                <a:solidFill>
                  <a:schemeClr val="tx1"/>
                </a:solidFill>
              </a:rPr>
              <a:t>Modification Factors</a:t>
            </a:r>
            <a:endParaRPr lang="en-CA" b="1" dirty="0" smtClean="0">
              <a:solidFill>
                <a:schemeClr val="tx1"/>
              </a:solidFill>
            </a:endParaRPr>
          </a:p>
        </p:txBody>
      </p:sp>
      <p:sp>
        <p:nvSpPr>
          <p:cNvPr id="139267" name="Rectangle 3"/>
          <p:cNvSpPr>
            <a:spLocks noGrp="1" noChangeArrowheads="1"/>
          </p:cNvSpPr>
          <p:nvPr>
            <p:ph type="body" idx="1"/>
          </p:nvPr>
        </p:nvSpPr>
        <p:spPr>
          <a:xfrm>
            <a:off x="647564" y="1484784"/>
            <a:ext cx="7772400" cy="648072"/>
          </a:xfrm>
        </p:spPr>
        <p:txBody>
          <a:bodyPr>
            <a:normAutofit/>
          </a:bodyPr>
          <a:lstStyle/>
          <a:p>
            <a:r>
              <a:rPr lang="en-US" sz="2400" b="1" dirty="0" smtClean="0">
                <a:solidFill>
                  <a:schemeClr val="tx1"/>
                </a:solidFill>
              </a:rPr>
              <a:t>System Factor, K</a:t>
            </a:r>
            <a:r>
              <a:rPr lang="en-US" sz="2400" b="1" baseline="-25000" dirty="0" smtClean="0">
                <a:solidFill>
                  <a:schemeClr val="tx1"/>
                </a:solidFill>
              </a:rPr>
              <a:t>H</a:t>
            </a:r>
            <a:endParaRPr lang="en-US" sz="2400" b="1" dirty="0" smtClean="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2336440"/>
            <a:ext cx="8572500" cy="4152900"/>
          </a:xfrm>
          <a:prstGeom prst="rect">
            <a:avLst/>
          </a:prstGeom>
        </p:spPr>
      </p:pic>
    </p:spTree>
    <p:extLst>
      <p:ext uri="{BB962C8B-B14F-4D97-AF65-F5344CB8AC3E}">
        <p14:creationId xmlns:p14="http://schemas.microsoft.com/office/powerpoint/2010/main" val="313043532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043608" y="404664"/>
            <a:ext cx="6589199" cy="617597"/>
          </a:xfrm>
        </p:spPr>
        <p:txBody>
          <a:bodyPr>
            <a:normAutofit fontScale="90000"/>
          </a:bodyPr>
          <a:lstStyle/>
          <a:p>
            <a:r>
              <a:rPr lang="en-US" b="1" dirty="0" smtClean="0">
                <a:solidFill>
                  <a:schemeClr val="tx1"/>
                </a:solidFill>
              </a:rPr>
              <a:t>Modification Factors</a:t>
            </a:r>
            <a:endParaRPr lang="en-CA" b="1" dirty="0" smtClean="0">
              <a:solidFill>
                <a:schemeClr val="tx1"/>
              </a:solidFill>
            </a:endParaRPr>
          </a:p>
        </p:txBody>
      </p:sp>
      <p:sp>
        <p:nvSpPr>
          <p:cNvPr id="140291" name="Rectangle 3"/>
          <p:cNvSpPr>
            <a:spLocks noGrp="1" noChangeArrowheads="1"/>
          </p:cNvSpPr>
          <p:nvPr>
            <p:ph type="body" idx="1"/>
          </p:nvPr>
        </p:nvSpPr>
        <p:spPr>
          <a:xfrm>
            <a:off x="945992" y="1457151"/>
            <a:ext cx="7772400" cy="747713"/>
          </a:xfrm>
        </p:spPr>
        <p:txBody>
          <a:bodyPr>
            <a:normAutofit/>
          </a:bodyPr>
          <a:lstStyle/>
          <a:p>
            <a:r>
              <a:rPr lang="en-US" sz="2800" b="1" dirty="0" smtClean="0">
                <a:solidFill>
                  <a:schemeClr val="tx1"/>
                </a:solidFill>
              </a:rPr>
              <a:t>Service Condition Factor, K</a:t>
            </a:r>
            <a:r>
              <a:rPr lang="en-US" sz="2800" b="1" baseline="-25000" dirty="0" smtClean="0">
                <a:solidFill>
                  <a:schemeClr val="tx1"/>
                </a:solidFill>
              </a:rPr>
              <a:t>S</a:t>
            </a:r>
            <a:endParaRPr lang="en-US" sz="2800" b="1" dirty="0" smtClean="0">
              <a:solidFill>
                <a:schemeClr val="tx1"/>
              </a:solidFill>
            </a:endParaRPr>
          </a:p>
          <a:p>
            <a:pPr lvl="1"/>
            <a:endParaRPr lang="en-US" sz="2400" b="1" dirty="0" smtClean="0">
              <a:solidFill>
                <a:schemeClr val="tx1"/>
              </a:solidFill>
            </a:endParaRPr>
          </a:p>
        </p:txBody>
      </p:sp>
      <p:sp>
        <p:nvSpPr>
          <p:cNvPr id="140292" name="Rectangle 4"/>
          <p:cNvSpPr>
            <a:spLocks noChangeArrowheads="1"/>
          </p:cNvSpPr>
          <p:nvPr/>
        </p:nvSpPr>
        <p:spPr bwMode="auto">
          <a:xfrm>
            <a:off x="945992" y="2204864"/>
            <a:ext cx="7581900" cy="153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r>
              <a:rPr lang="en-US" sz="2800" dirty="0"/>
              <a:t>Specified strengths of wood are based on test results for dry service condition, average 15% and not exceed 19% </a:t>
            </a:r>
          </a:p>
        </p:txBody>
      </p:sp>
      <p:sp>
        <p:nvSpPr>
          <p:cNvPr id="140293" name="Rectangle 5"/>
          <p:cNvSpPr>
            <a:spLocks noChangeArrowheads="1"/>
          </p:cNvSpPr>
          <p:nvPr/>
        </p:nvSpPr>
        <p:spPr bwMode="auto">
          <a:xfrm>
            <a:off x="676275" y="4305300"/>
            <a:ext cx="7581900" cy="121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pPr>
            <a:r>
              <a:rPr lang="en-US" sz="2800" b="1" dirty="0"/>
              <a:t>K</a:t>
            </a:r>
            <a:r>
              <a:rPr lang="en-US" sz="2800" b="1" baseline="-25000" dirty="0"/>
              <a:t>S</a:t>
            </a:r>
            <a:r>
              <a:rPr lang="en-US" sz="2800" b="1" dirty="0"/>
              <a:t> can differ for different properties and wood products</a:t>
            </a:r>
          </a:p>
        </p:txBody>
      </p:sp>
    </p:spTree>
    <p:extLst>
      <p:ext uri="{BB962C8B-B14F-4D97-AF65-F5344CB8AC3E}">
        <p14:creationId xmlns:p14="http://schemas.microsoft.com/office/powerpoint/2010/main" val="4075069605"/>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Scan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01638"/>
            <a:ext cx="9145588"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16578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619672" y="524521"/>
            <a:ext cx="6589199" cy="752662"/>
          </a:xfrm>
        </p:spPr>
        <p:txBody>
          <a:bodyPr>
            <a:normAutofit fontScale="90000"/>
          </a:bodyPr>
          <a:lstStyle/>
          <a:p>
            <a:r>
              <a:rPr lang="en-US" b="1" dirty="0" smtClean="0">
                <a:solidFill>
                  <a:schemeClr val="tx1"/>
                </a:solidFill>
              </a:rPr>
              <a:t>Modification Factors</a:t>
            </a:r>
            <a:endParaRPr lang="en-CA" b="1" dirty="0" smtClean="0">
              <a:solidFill>
                <a:schemeClr val="tx1"/>
              </a:solidFill>
            </a:endParaRPr>
          </a:p>
        </p:txBody>
      </p:sp>
      <p:sp>
        <p:nvSpPr>
          <p:cNvPr id="143363" name="Rectangle 3"/>
          <p:cNvSpPr>
            <a:spLocks noGrp="1" noChangeArrowheads="1"/>
          </p:cNvSpPr>
          <p:nvPr>
            <p:ph type="body" idx="1"/>
          </p:nvPr>
        </p:nvSpPr>
        <p:spPr>
          <a:xfrm>
            <a:off x="899592" y="1448780"/>
            <a:ext cx="7772400" cy="747713"/>
          </a:xfrm>
        </p:spPr>
        <p:txBody>
          <a:bodyPr>
            <a:normAutofit/>
          </a:bodyPr>
          <a:lstStyle/>
          <a:p>
            <a:r>
              <a:rPr lang="en-US" sz="2400" b="1" dirty="0" smtClean="0">
                <a:solidFill>
                  <a:schemeClr val="tx1"/>
                </a:solidFill>
              </a:rPr>
              <a:t>Service Condition Factor, K</a:t>
            </a:r>
            <a:r>
              <a:rPr lang="en-US" sz="2400" b="1" baseline="-25000" dirty="0" smtClean="0">
                <a:solidFill>
                  <a:schemeClr val="tx1"/>
                </a:solidFill>
              </a:rPr>
              <a:t>S</a:t>
            </a:r>
            <a:endParaRPr lang="en-US" sz="2400" b="1" dirty="0" smtClean="0">
              <a:solidFill>
                <a:schemeClr val="tx1"/>
              </a:solidFill>
            </a:endParaRPr>
          </a:p>
          <a:p>
            <a:pPr lvl="1"/>
            <a:endParaRPr lang="en-US" sz="2000" b="1" dirty="0" smtClean="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368090"/>
            <a:ext cx="8496436" cy="3801684"/>
          </a:xfrm>
          <a:prstGeom prst="rect">
            <a:avLst/>
          </a:prstGeom>
        </p:spPr>
      </p:pic>
    </p:spTree>
    <p:extLst>
      <p:ext uri="{BB962C8B-B14F-4D97-AF65-F5344CB8AC3E}">
        <p14:creationId xmlns:p14="http://schemas.microsoft.com/office/powerpoint/2010/main" val="1775570608"/>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115616" y="620688"/>
            <a:ext cx="6589199" cy="788666"/>
          </a:xfrm>
        </p:spPr>
        <p:txBody>
          <a:bodyPr/>
          <a:lstStyle/>
          <a:p>
            <a:r>
              <a:rPr lang="en-US" b="1" dirty="0" smtClean="0">
                <a:solidFill>
                  <a:schemeClr val="tx1"/>
                </a:solidFill>
              </a:rPr>
              <a:t>Modification Factors</a:t>
            </a:r>
            <a:endParaRPr lang="en-CA" b="1" dirty="0" smtClean="0">
              <a:solidFill>
                <a:schemeClr val="tx1"/>
              </a:solidFill>
            </a:endParaRPr>
          </a:p>
        </p:txBody>
      </p:sp>
      <p:sp>
        <p:nvSpPr>
          <p:cNvPr id="144387" name="Rectangle 3"/>
          <p:cNvSpPr>
            <a:spLocks noGrp="1" noChangeArrowheads="1"/>
          </p:cNvSpPr>
          <p:nvPr>
            <p:ph type="body" idx="1"/>
          </p:nvPr>
        </p:nvSpPr>
        <p:spPr>
          <a:xfrm>
            <a:off x="1050925" y="1628800"/>
            <a:ext cx="7772400" cy="747713"/>
          </a:xfrm>
        </p:spPr>
        <p:txBody>
          <a:bodyPr>
            <a:normAutofit/>
          </a:bodyPr>
          <a:lstStyle/>
          <a:p>
            <a:r>
              <a:rPr lang="en-US" sz="2800" b="1" smtClean="0">
                <a:solidFill>
                  <a:schemeClr val="tx1"/>
                </a:solidFill>
              </a:rPr>
              <a:t>Size Factor, K</a:t>
            </a:r>
            <a:r>
              <a:rPr lang="en-US" sz="2800" b="1" baseline="-25000" smtClean="0">
                <a:solidFill>
                  <a:schemeClr val="tx1"/>
                </a:solidFill>
              </a:rPr>
              <a:t>z</a:t>
            </a:r>
            <a:endParaRPr lang="en-US" sz="2800" b="1" smtClean="0">
              <a:solidFill>
                <a:schemeClr val="tx1"/>
              </a:solidFill>
            </a:endParaRPr>
          </a:p>
          <a:p>
            <a:pPr lvl="1"/>
            <a:endParaRPr lang="en-US" sz="2400" b="1" smtClean="0">
              <a:solidFill>
                <a:schemeClr val="tx1"/>
              </a:solidFill>
            </a:endParaRPr>
          </a:p>
        </p:txBody>
      </p:sp>
      <p:sp>
        <p:nvSpPr>
          <p:cNvPr id="144388" name="Rectangle 4"/>
          <p:cNvSpPr>
            <a:spLocks noChangeArrowheads="1"/>
          </p:cNvSpPr>
          <p:nvPr/>
        </p:nvSpPr>
        <p:spPr bwMode="auto">
          <a:xfrm>
            <a:off x="1241425" y="2706688"/>
            <a:ext cx="75819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r>
              <a:rPr lang="en-US" sz="2800" dirty="0"/>
              <a:t>Larger members tend to be weaker than smaller members, due to the increased probability for </a:t>
            </a:r>
            <a:r>
              <a:rPr lang="en-US" sz="2800" dirty="0" smtClean="0"/>
              <a:t>defects</a:t>
            </a:r>
            <a:endParaRPr lang="en-US" sz="2800" dirty="0"/>
          </a:p>
        </p:txBody>
      </p:sp>
    </p:spTree>
    <p:extLst>
      <p:ext uri="{BB962C8B-B14F-4D97-AF65-F5344CB8AC3E}">
        <p14:creationId xmlns:p14="http://schemas.microsoft.com/office/powerpoint/2010/main" val="1312211550"/>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14102"/>
          </a:xfrm>
        </p:spPr>
        <p:txBody>
          <a:bodyPr/>
          <a:lstStyle/>
          <a:p>
            <a:r>
              <a:rPr lang="en-CA" b="1" dirty="0" smtClean="0"/>
              <a:t>Size effect in timber</a:t>
            </a:r>
            <a:endParaRPr lang="en-CA" b="1" dirty="0"/>
          </a:p>
        </p:txBody>
      </p:sp>
      <p:sp>
        <p:nvSpPr>
          <p:cNvPr id="3" name="Content Placeholder 2"/>
          <p:cNvSpPr>
            <a:spLocks noGrp="1"/>
          </p:cNvSpPr>
          <p:nvPr>
            <p:ph idx="1"/>
          </p:nvPr>
        </p:nvSpPr>
        <p:spPr>
          <a:xfrm>
            <a:off x="274148" y="1239179"/>
            <a:ext cx="4668245" cy="3637919"/>
          </a:xfrm>
        </p:spPr>
        <p:txBody>
          <a:bodyPr wrap="square">
            <a:spAutoFit/>
          </a:bodyPr>
          <a:lstStyle/>
          <a:p>
            <a:r>
              <a:rPr lang="en-CA" dirty="0" smtClean="0"/>
              <a:t>Strength properties decrease with increasing piece size – size (or volume) effect</a:t>
            </a:r>
          </a:p>
          <a:p>
            <a:r>
              <a:rPr lang="en-CA" dirty="0" smtClean="0"/>
              <a:t>Larger piece has a higher probability of containing more and larger defects</a:t>
            </a: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849" y="1544659"/>
            <a:ext cx="4005100" cy="3732025"/>
          </a:xfrm>
          <a:prstGeom prst="rect">
            <a:avLst/>
          </a:prstGeom>
        </p:spPr>
      </p:pic>
      <p:sp>
        <p:nvSpPr>
          <p:cNvPr id="6" name="TextBox 5"/>
          <p:cNvSpPr txBox="1"/>
          <p:nvPr/>
        </p:nvSpPr>
        <p:spPr>
          <a:xfrm>
            <a:off x="5554450" y="5276684"/>
            <a:ext cx="3132349" cy="523220"/>
          </a:xfrm>
          <a:prstGeom prst="rect">
            <a:avLst/>
          </a:prstGeom>
          <a:noFill/>
        </p:spPr>
        <p:txBody>
          <a:bodyPr wrap="square" rtlCol="0">
            <a:spAutoFit/>
          </a:bodyPr>
          <a:lstStyle/>
          <a:p>
            <a:r>
              <a:rPr lang="en-CA" sz="1400" dirty="0" smtClean="0"/>
              <a:t>Apparent depth effect for Douglas Fir-Larch and Hem-Fir tested in bending</a:t>
            </a:r>
            <a:endParaRPr lang="en-CA" sz="1400" dirty="0"/>
          </a:p>
        </p:txBody>
      </p:sp>
    </p:spTree>
    <p:extLst>
      <p:ext uri="{BB962C8B-B14F-4D97-AF65-F5344CB8AC3E}">
        <p14:creationId xmlns:p14="http://schemas.microsoft.com/office/powerpoint/2010/main" val="2016569281"/>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11560" y="260648"/>
            <a:ext cx="8229600" cy="814102"/>
          </a:xfrm>
        </p:spPr>
        <p:txBody>
          <a:bodyPr/>
          <a:lstStyle/>
          <a:p>
            <a:r>
              <a:rPr lang="en-US" b="1" dirty="0" smtClean="0">
                <a:solidFill>
                  <a:schemeClr val="tx1"/>
                </a:solidFill>
              </a:rPr>
              <a:t>Modification Factors</a:t>
            </a:r>
            <a:endParaRPr lang="en-CA" b="1" dirty="0" smtClean="0">
              <a:solidFill>
                <a:schemeClr val="tx1"/>
              </a:solidFill>
            </a:endParaRPr>
          </a:p>
        </p:txBody>
      </p:sp>
      <p:sp>
        <p:nvSpPr>
          <p:cNvPr id="145411" name="Rectangle 3"/>
          <p:cNvSpPr>
            <a:spLocks noGrp="1" noChangeArrowheads="1"/>
          </p:cNvSpPr>
          <p:nvPr>
            <p:ph type="body" idx="1"/>
          </p:nvPr>
        </p:nvSpPr>
        <p:spPr>
          <a:xfrm>
            <a:off x="899323" y="1254943"/>
            <a:ext cx="7772400" cy="747713"/>
          </a:xfrm>
        </p:spPr>
        <p:txBody>
          <a:bodyPr>
            <a:normAutofit/>
          </a:bodyPr>
          <a:lstStyle/>
          <a:p>
            <a:r>
              <a:rPr lang="en-US" sz="2800" b="1" dirty="0" smtClean="0">
                <a:solidFill>
                  <a:schemeClr val="tx1"/>
                </a:solidFill>
              </a:rPr>
              <a:t>Size Factor, </a:t>
            </a:r>
            <a:r>
              <a:rPr lang="en-US" sz="2800" b="1" dirty="0" err="1" smtClean="0">
                <a:solidFill>
                  <a:schemeClr val="tx1"/>
                </a:solidFill>
              </a:rPr>
              <a:t>K</a:t>
            </a:r>
            <a:r>
              <a:rPr lang="en-US" sz="2800" b="1" baseline="-25000" dirty="0" err="1" smtClean="0">
                <a:solidFill>
                  <a:schemeClr val="tx1"/>
                </a:solidFill>
              </a:rPr>
              <a:t>z</a:t>
            </a:r>
            <a:endParaRPr lang="en-US" sz="2800" b="1" dirty="0" smtClean="0">
              <a:solidFill>
                <a:schemeClr val="tx1"/>
              </a:solidFill>
            </a:endParaRPr>
          </a:p>
        </p:txBody>
      </p:sp>
      <p:sp>
        <p:nvSpPr>
          <p:cNvPr id="145413" name="Rectangle 5"/>
          <p:cNvSpPr>
            <a:spLocks noChangeArrowheads="1"/>
          </p:cNvSpPr>
          <p:nvPr/>
        </p:nvSpPr>
        <p:spPr bwMode="auto">
          <a:xfrm>
            <a:off x="0" y="5651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914400" algn="l"/>
                <a:tab pos="-457200" algn="l"/>
                <a:tab pos="1539875" algn="l"/>
                <a:tab pos="2292350" algn="l"/>
              </a:tabLst>
            </a:pP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44" y="1852748"/>
            <a:ext cx="8226557" cy="5002938"/>
          </a:xfrm>
          <a:prstGeom prst="rect">
            <a:avLst/>
          </a:prstGeom>
        </p:spPr>
      </p:pic>
    </p:spTree>
    <p:extLst>
      <p:ext uri="{BB962C8B-B14F-4D97-AF65-F5344CB8AC3E}">
        <p14:creationId xmlns:p14="http://schemas.microsoft.com/office/powerpoint/2010/main" val="264204706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685800" y="609600"/>
            <a:ext cx="7772400" cy="947192"/>
          </a:xfrm>
        </p:spPr>
        <p:txBody>
          <a:bodyPr/>
          <a:lstStyle/>
          <a:p>
            <a:r>
              <a:rPr lang="en-US" b="1" dirty="0" smtClean="0">
                <a:solidFill>
                  <a:schemeClr val="tx1"/>
                </a:solidFill>
              </a:rPr>
              <a:t>Modification Factors</a:t>
            </a:r>
            <a:endParaRPr lang="en-CA" b="1" dirty="0" smtClean="0">
              <a:solidFill>
                <a:schemeClr val="tx1"/>
              </a:solidFill>
            </a:endParaRPr>
          </a:p>
        </p:txBody>
      </p:sp>
      <p:sp>
        <p:nvSpPr>
          <p:cNvPr id="146435" name="Rectangle 3"/>
          <p:cNvSpPr>
            <a:spLocks noGrp="1" noChangeArrowheads="1"/>
          </p:cNvSpPr>
          <p:nvPr>
            <p:ph type="body" sz="half" idx="1"/>
          </p:nvPr>
        </p:nvSpPr>
        <p:spPr>
          <a:xfrm>
            <a:off x="719572" y="1700808"/>
            <a:ext cx="3810000" cy="642228"/>
          </a:xfrm>
        </p:spPr>
        <p:txBody>
          <a:bodyPr>
            <a:normAutofit fontScale="92500"/>
          </a:bodyPr>
          <a:lstStyle/>
          <a:p>
            <a:r>
              <a:rPr lang="en-US" sz="2800" b="1" dirty="0" smtClean="0">
                <a:solidFill>
                  <a:schemeClr val="tx1"/>
                </a:solidFill>
              </a:rPr>
              <a:t>Treatment Factor, K</a:t>
            </a:r>
            <a:r>
              <a:rPr lang="en-US" sz="2800" b="1" baseline="-25000" dirty="0" smtClean="0">
                <a:solidFill>
                  <a:schemeClr val="tx1"/>
                </a:solidFill>
              </a:rPr>
              <a:t>T</a:t>
            </a:r>
            <a:endParaRPr lang="en-US" sz="2800" b="1" dirty="0" smtClean="0">
              <a:solidFill>
                <a:schemeClr val="tx1"/>
              </a:solidFill>
            </a:endParaRPr>
          </a:p>
          <a:p>
            <a:pPr lvl="1"/>
            <a:endParaRPr lang="en-US" sz="2400" b="1" dirty="0" smtClean="0">
              <a:solidFill>
                <a:schemeClr val="tx1"/>
              </a:solidFill>
            </a:endParaRPr>
          </a:p>
        </p:txBody>
      </p:sp>
      <p:sp>
        <p:nvSpPr>
          <p:cNvPr id="146436" name="Rectangle 4"/>
          <p:cNvSpPr>
            <a:spLocks noChangeArrowheads="1"/>
          </p:cNvSpPr>
          <p:nvPr/>
        </p:nvSpPr>
        <p:spPr bwMode="auto">
          <a:xfrm>
            <a:off x="876300" y="2254128"/>
            <a:ext cx="758190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20000"/>
              </a:spcBef>
              <a:buFontTx/>
              <a:buChar char="–"/>
            </a:pPr>
            <a:r>
              <a:rPr lang="en-US" sz="2800" dirty="0" smtClean="0"/>
              <a:t>Preservative treatment has little effect on structural properties</a:t>
            </a:r>
          </a:p>
          <a:p>
            <a:pPr marL="742950" lvl="1" indent="-285750">
              <a:spcBef>
                <a:spcPct val="20000"/>
              </a:spcBef>
              <a:buFontTx/>
              <a:buChar char="–"/>
            </a:pPr>
            <a:r>
              <a:rPr lang="en-US" sz="2800" dirty="0" smtClean="0"/>
              <a:t>Incisions </a:t>
            </a:r>
            <a:r>
              <a:rPr lang="en-US" sz="2800" dirty="0"/>
              <a:t>made for better solvent penetration may affect the strength </a:t>
            </a:r>
          </a:p>
        </p:txBody>
      </p:sp>
      <p:pic>
        <p:nvPicPr>
          <p:cNvPr id="6" name="Picture 5"/>
          <p:cNvPicPr>
            <a:picLocks noChangeAspect="1"/>
          </p:cNvPicPr>
          <p:nvPr/>
        </p:nvPicPr>
        <p:blipFill>
          <a:blip r:embed="rId3"/>
          <a:stretch>
            <a:fillRect/>
          </a:stretch>
        </p:blipFill>
        <p:spPr>
          <a:xfrm>
            <a:off x="5369331" y="3706218"/>
            <a:ext cx="2516446" cy="1837101"/>
          </a:xfrm>
          <a:prstGeom prst="rect">
            <a:avLst/>
          </a:prstGeom>
        </p:spPr>
      </p:pic>
      <p:sp>
        <p:nvSpPr>
          <p:cNvPr id="7" name="TextBox 6"/>
          <p:cNvSpPr txBox="1"/>
          <p:nvPr/>
        </p:nvSpPr>
        <p:spPr>
          <a:xfrm>
            <a:off x="5369331" y="5371690"/>
            <a:ext cx="2516446" cy="646331"/>
          </a:xfrm>
          <a:prstGeom prst="rect">
            <a:avLst/>
          </a:prstGeom>
          <a:solidFill>
            <a:schemeClr val="bg1"/>
          </a:solidFill>
        </p:spPr>
        <p:txBody>
          <a:bodyPr wrap="square" rtlCol="0">
            <a:spAutoFit/>
          </a:bodyPr>
          <a:lstStyle/>
          <a:p>
            <a:pPr algn="ctr"/>
            <a:r>
              <a:rPr lang="en-US" dirty="0" smtClean="0"/>
              <a:t>Incised wood for better preservative penetration </a:t>
            </a:r>
            <a:endParaRPr lang="en-US" dirty="0"/>
          </a:p>
        </p:txBody>
      </p:sp>
    </p:spTree>
    <p:extLst>
      <p:ext uri="{BB962C8B-B14F-4D97-AF65-F5344CB8AC3E}">
        <p14:creationId xmlns:p14="http://schemas.microsoft.com/office/powerpoint/2010/main" val="512187416"/>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5" descr="Scan3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2172143"/>
            <a:ext cx="43561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6" descr="Scan3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172143"/>
            <a:ext cx="4321175"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Line 7"/>
          <p:cNvSpPr>
            <a:spLocks noChangeShapeType="1"/>
          </p:cNvSpPr>
          <p:nvPr/>
        </p:nvSpPr>
        <p:spPr bwMode="auto">
          <a:xfrm flipH="1">
            <a:off x="2700337" y="1652419"/>
            <a:ext cx="935037" cy="8636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47462" name="Line 8"/>
          <p:cNvSpPr>
            <a:spLocks noChangeShapeType="1"/>
          </p:cNvSpPr>
          <p:nvPr/>
        </p:nvSpPr>
        <p:spPr bwMode="auto">
          <a:xfrm>
            <a:off x="5730271" y="1668111"/>
            <a:ext cx="719138" cy="1008063"/>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47463" name="Text Box 9"/>
          <p:cNvSpPr txBox="1">
            <a:spLocks noChangeArrowheads="1"/>
          </p:cNvSpPr>
          <p:nvPr/>
        </p:nvSpPr>
        <p:spPr bwMode="auto">
          <a:xfrm>
            <a:off x="144463" y="4921604"/>
            <a:ext cx="4197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t>Typically no effect, except when wood surface is incised</a:t>
            </a:r>
          </a:p>
        </p:txBody>
      </p:sp>
      <p:sp>
        <p:nvSpPr>
          <p:cNvPr id="147464" name="Text Box 10"/>
          <p:cNvSpPr txBox="1">
            <a:spLocks noChangeArrowheads="1"/>
          </p:cNvSpPr>
          <p:nvPr/>
        </p:nvSpPr>
        <p:spPr bwMode="auto">
          <a:xfrm>
            <a:off x="4624388" y="4959158"/>
            <a:ext cx="434022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t>Fire retardant has a </a:t>
            </a:r>
            <a:r>
              <a:rPr lang="en-US" dirty="0" smtClean="0"/>
              <a:t>tendency to enhance moisture absorption leading to higher MC</a:t>
            </a:r>
            <a:endParaRPr lang="en-US" dirty="0"/>
          </a:p>
        </p:txBody>
      </p:sp>
      <p:sp>
        <p:nvSpPr>
          <p:cNvPr id="2" name="TextBox 1"/>
          <p:cNvSpPr txBox="1"/>
          <p:nvPr/>
        </p:nvSpPr>
        <p:spPr>
          <a:xfrm>
            <a:off x="611560" y="404664"/>
            <a:ext cx="8064896" cy="1200329"/>
          </a:xfrm>
          <a:prstGeom prst="rect">
            <a:avLst/>
          </a:prstGeom>
          <a:noFill/>
        </p:spPr>
        <p:txBody>
          <a:bodyPr wrap="square" rtlCol="0">
            <a:spAutoFit/>
          </a:bodyPr>
          <a:lstStyle/>
          <a:p>
            <a:pPr algn="ctr"/>
            <a:r>
              <a:rPr lang="en-US" sz="3600" b="1" dirty="0">
                <a:latin typeface="+mn-lt"/>
              </a:rPr>
              <a:t>Chemical treatment of wood against</a:t>
            </a:r>
            <a:br>
              <a:rPr lang="en-US" sz="3600" b="1" dirty="0">
                <a:latin typeface="+mn-lt"/>
              </a:rPr>
            </a:br>
            <a:r>
              <a:rPr lang="en-US" sz="3600" b="1" dirty="0">
                <a:latin typeface="+mn-lt"/>
              </a:rPr>
              <a:t>decay and fire </a:t>
            </a:r>
          </a:p>
        </p:txBody>
      </p:sp>
    </p:spTree>
    <p:extLst>
      <p:ext uri="{BB962C8B-B14F-4D97-AF65-F5344CB8AC3E}">
        <p14:creationId xmlns:p14="http://schemas.microsoft.com/office/powerpoint/2010/main" val="1786770898"/>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12177" y="167497"/>
            <a:ext cx="8229600" cy="922114"/>
          </a:xfrm>
        </p:spPr>
        <p:txBody>
          <a:bodyPr/>
          <a:lstStyle/>
          <a:p>
            <a:r>
              <a:rPr lang="en-US" sz="4000" b="1" dirty="0">
                <a:solidFill>
                  <a:schemeClr val="tx1"/>
                </a:solidFill>
              </a:rPr>
              <a:t>Treatment </a:t>
            </a:r>
            <a:r>
              <a:rPr lang="en-US" sz="4000" b="1" dirty="0" smtClean="0">
                <a:solidFill>
                  <a:schemeClr val="tx1"/>
                </a:solidFill>
              </a:rPr>
              <a:t>Factor </a:t>
            </a:r>
            <a:r>
              <a:rPr lang="en-US" sz="4000" b="1" dirty="0">
                <a:solidFill>
                  <a:schemeClr val="tx1"/>
                </a:solidFill>
              </a:rPr>
              <a:t>K</a:t>
            </a:r>
            <a:r>
              <a:rPr lang="en-US" sz="4000" b="1" baseline="-25000" dirty="0">
                <a:solidFill>
                  <a:schemeClr val="tx1"/>
                </a:solidFill>
              </a:rPr>
              <a:t>T</a:t>
            </a:r>
            <a:endParaRPr lang="en-US" sz="40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66" y="1196753"/>
            <a:ext cx="6842376" cy="4236194"/>
          </a:xfrm>
          <a:prstGeom prst="rect">
            <a:avLst/>
          </a:prstGeom>
        </p:spPr>
      </p:pic>
      <p:cxnSp>
        <p:nvCxnSpPr>
          <p:cNvPr id="4" name="Straight Connector 3"/>
          <p:cNvCxnSpPr/>
          <p:nvPr/>
        </p:nvCxnSpPr>
        <p:spPr>
          <a:xfrm>
            <a:off x="1479705" y="4167235"/>
            <a:ext cx="20162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47239" y="5373272"/>
            <a:ext cx="7556790" cy="923330"/>
          </a:xfrm>
          <a:prstGeom prst="rect">
            <a:avLst/>
          </a:prstGeom>
          <a:noFill/>
        </p:spPr>
        <p:txBody>
          <a:bodyPr wrap="square" rtlCol="0">
            <a:spAutoFit/>
          </a:bodyPr>
          <a:lstStyle/>
          <a:p>
            <a:r>
              <a:rPr lang="en-CA" dirty="0">
                <a:latin typeface="+mn-lt"/>
              </a:rPr>
              <a:t>Investigations of the influence of incising and treating on the strength properties of </a:t>
            </a:r>
            <a:r>
              <a:rPr lang="en-CA" u="sng" dirty="0">
                <a:latin typeface="+mn-lt"/>
              </a:rPr>
              <a:t>larger sections </a:t>
            </a:r>
            <a:r>
              <a:rPr lang="en-CA" dirty="0">
                <a:latin typeface="+mn-lt"/>
              </a:rPr>
              <a:t>did not demonstrate any consistent </a:t>
            </a:r>
            <a:r>
              <a:rPr lang="en-CA" dirty="0" smtClean="0">
                <a:latin typeface="+mn-lt"/>
              </a:rPr>
              <a:t>reductions:</a:t>
            </a:r>
            <a:endParaRPr lang="en-CA" dirty="0">
              <a:latin typeface="+mn-lt"/>
            </a:endParaRPr>
          </a:p>
        </p:txBody>
      </p:sp>
      <p:sp>
        <p:nvSpPr>
          <p:cNvPr id="8" name="TextBox 7"/>
          <p:cNvSpPr txBox="1"/>
          <p:nvPr/>
        </p:nvSpPr>
        <p:spPr>
          <a:xfrm>
            <a:off x="2411760" y="5949280"/>
            <a:ext cx="1079541" cy="369332"/>
          </a:xfrm>
          <a:prstGeom prst="rect">
            <a:avLst/>
          </a:prstGeom>
          <a:noFill/>
        </p:spPr>
        <p:txBody>
          <a:bodyPr wrap="square" rtlCol="0">
            <a:spAutoFit/>
          </a:bodyPr>
          <a:lstStyle/>
          <a:p>
            <a:r>
              <a:rPr lang="en-CA" dirty="0" smtClean="0">
                <a:latin typeface="+mn-lt"/>
              </a:rPr>
              <a:t>K</a:t>
            </a:r>
            <a:r>
              <a:rPr lang="en-CA" baseline="-25000" dirty="0" smtClean="0">
                <a:latin typeface="+mn-lt"/>
              </a:rPr>
              <a:t>T</a:t>
            </a:r>
            <a:r>
              <a:rPr lang="en-CA" dirty="0" smtClean="0">
                <a:latin typeface="+mn-lt"/>
              </a:rPr>
              <a:t>=1.0</a:t>
            </a:r>
            <a:endParaRPr lang="en-CA" dirty="0">
              <a:latin typeface="+mn-lt"/>
            </a:endParaRPr>
          </a:p>
        </p:txBody>
      </p:sp>
    </p:spTree>
    <p:extLst>
      <p:ext uri="{BB962C8B-B14F-4D97-AF65-F5344CB8AC3E}">
        <p14:creationId xmlns:p14="http://schemas.microsoft.com/office/powerpoint/2010/main" val="1261848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xmlns="" id="{55F82C0E-6642-47EA-B4AA-F72B4E800DDD}"/>
              </a:ext>
            </a:extLst>
          </p:cNvPr>
          <p:cNvPicPr>
            <a:picLocks noChangeAspect="1"/>
          </p:cNvPicPr>
          <p:nvPr/>
        </p:nvPicPr>
        <p:blipFill rotWithShape="1">
          <a:blip r:embed="rId3"/>
          <a:srcRect l="58169" t="47367" r="6438" b="8992"/>
          <a:stretch/>
        </p:blipFill>
        <p:spPr>
          <a:xfrm>
            <a:off x="6012160" y="1196752"/>
            <a:ext cx="3053880" cy="5040000"/>
          </a:xfrm>
          <a:prstGeom prst="rect">
            <a:avLst/>
          </a:prstGeom>
        </p:spPr>
      </p:pic>
      <p:sp>
        <p:nvSpPr>
          <p:cNvPr id="8" name="Slide Number Placeholder 7"/>
          <p:cNvSpPr>
            <a:spLocks noGrp="1"/>
          </p:cNvSpPr>
          <p:nvPr>
            <p:ph type="sldNum" sz="quarter" idx="12"/>
          </p:nvPr>
        </p:nvSpPr>
        <p:spPr/>
        <p:txBody>
          <a:bodyPr/>
          <a:lstStyle/>
          <a:p>
            <a:pPr>
              <a:defRPr/>
            </a:pPr>
            <a:fld id="{2D3A1A88-377E-684A-987C-5E911012CC5E}" type="slidenum">
              <a:rPr lang="en-CA"/>
              <a:pPr>
                <a:defRPr/>
              </a:pPr>
              <a:t>13</a:t>
            </a:fld>
            <a:endParaRPr lang="en-CA"/>
          </a:p>
        </p:txBody>
      </p:sp>
      <p:sp>
        <p:nvSpPr>
          <p:cNvPr id="160770" name="Rectangle 2"/>
          <p:cNvSpPr>
            <a:spLocks noGrp="1" noChangeArrowheads="1"/>
          </p:cNvSpPr>
          <p:nvPr>
            <p:ph type="title"/>
          </p:nvPr>
        </p:nvSpPr>
        <p:spPr>
          <a:xfrm>
            <a:off x="457200" y="44450"/>
            <a:ext cx="8229600" cy="1143000"/>
          </a:xfrm>
        </p:spPr>
        <p:txBody>
          <a:bodyPr/>
          <a:lstStyle/>
          <a:p>
            <a:pPr eaLnBrk="1" hangingPunct="1">
              <a:defRPr/>
            </a:pPr>
            <a:r>
              <a:rPr lang="en-CA">
                <a:cs typeface="+mj-cs"/>
              </a:rPr>
              <a:t>Measurement of dimensions</a:t>
            </a:r>
          </a:p>
        </p:txBody>
      </p:sp>
      <p:sp>
        <p:nvSpPr>
          <p:cNvPr id="160771" name="Rectangle 3"/>
          <p:cNvSpPr>
            <a:spLocks noGrp="1" noChangeArrowheads="1"/>
          </p:cNvSpPr>
          <p:nvPr>
            <p:ph type="body" sz="half" idx="1"/>
          </p:nvPr>
        </p:nvSpPr>
        <p:spPr>
          <a:xfrm>
            <a:off x="395536" y="1052736"/>
            <a:ext cx="6275040" cy="2615180"/>
          </a:xfrm>
        </p:spPr>
        <p:txBody>
          <a:bodyPr/>
          <a:lstStyle/>
          <a:p>
            <a:pPr eaLnBrk="1" hangingPunct="1">
              <a:defRPr/>
            </a:pPr>
            <a:r>
              <a:rPr lang="en-CA" sz="2400" dirty="0">
                <a:cs typeface="+mn-cs"/>
              </a:rPr>
              <a:t>Direct measurement of dimensions</a:t>
            </a:r>
          </a:p>
          <a:p>
            <a:pPr lvl="1" eaLnBrk="1" hangingPunct="1">
              <a:defRPr/>
            </a:pPr>
            <a:r>
              <a:rPr lang="en-CA" sz="2000" dirty="0"/>
              <a:t>For regular shape</a:t>
            </a:r>
          </a:p>
          <a:p>
            <a:pPr eaLnBrk="1" hangingPunct="1">
              <a:defRPr/>
            </a:pPr>
            <a:r>
              <a:rPr lang="en-CA" sz="2400" dirty="0">
                <a:cs typeface="+mn-cs"/>
              </a:rPr>
              <a:t>Immersion method</a:t>
            </a:r>
          </a:p>
          <a:p>
            <a:pPr lvl="1" eaLnBrk="1" hangingPunct="1">
              <a:defRPr/>
            </a:pPr>
            <a:r>
              <a:rPr lang="en-CA" sz="2000" dirty="0"/>
              <a:t>For irregular shape</a:t>
            </a:r>
          </a:p>
          <a:p>
            <a:pPr lvl="1" eaLnBrk="1" hangingPunct="1">
              <a:defRPr/>
            </a:pPr>
            <a:r>
              <a:rPr lang="en-CA" sz="2000" dirty="0"/>
              <a:t>Buoyancy weight of a specimen, more accurate</a:t>
            </a:r>
          </a:p>
          <a:p>
            <a:pPr lvl="1" eaLnBrk="1" hangingPunct="1">
              <a:defRPr/>
            </a:pPr>
            <a:r>
              <a:rPr lang="en-CA" sz="2000" dirty="0"/>
              <a:t>Dry specimen coated with wax</a:t>
            </a:r>
          </a:p>
        </p:txBody>
      </p:sp>
      <p:grpSp>
        <p:nvGrpSpPr>
          <p:cNvPr id="63" name="Group 62">
            <a:extLst>
              <a:ext uri="{FF2B5EF4-FFF2-40B4-BE49-F238E27FC236}">
                <a16:creationId xmlns:a16="http://schemas.microsoft.com/office/drawing/2014/main" xmlns="" id="{E001E482-F4A0-450A-BA72-AC7C1EB1AD1C}"/>
              </a:ext>
            </a:extLst>
          </p:cNvPr>
          <p:cNvGrpSpPr/>
          <p:nvPr/>
        </p:nvGrpSpPr>
        <p:grpSpPr>
          <a:xfrm>
            <a:off x="478656" y="3776305"/>
            <a:ext cx="4801751" cy="2706269"/>
            <a:chOff x="755576" y="3746919"/>
            <a:chExt cx="4801751" cy="2706269"/>
          </a:xfrm>
        </p:grpSpPr>
        <p:grpSp>
          <p:nvGrpSpPr>
            <p:cNvPr id="19" name="Group 18">
              <a:extLst>
                <a:ext uri="{FF2B5EF4-FFF2-40B4-BE49-F238E27FC236}">
                  <a16:creationId xmlns:a16="http://schemas.microsoft.com/office/drawing/2014/main" xmlns="" id="{977D493D-F698-4058-8F9B-0FC0BE1CE5AB}"/>
                </a:ext>
              </a:extLst>
            </p:cNvPr>
            <p:cNvGrpSpPr/>
            <p:nvPr/>
          </p:nvGrpSpPr>
          <p:grpSpPr>
            <a:xfrm>
              <a:off x="755576" y="3746919"/>
              <a:ext cx="4032448" cy="2706269"/>
              <a:chOff x="755576" y="3746919"/>
              <a:chExt cx="4032448" cy="2706269"/>
            </a:xfrm>
          </p:grpSpPr>
          <p:cxnSp>
            <p:nvCxnSpPr>
              <p:cNvPr id="3" name="Straight Connector 2">
                <a:extLst>
                  <a:ext uri="{FF2B5EF4-FFF2-40B4-BE49-F238E27FC236}">
                    <a16:creationId xmlns:a16="http://schemas.microsoft.com/office/drawing/2014/main" xmlns="" id="{D3E4216A-E5E6-430B-BC1D-9F593E503816}"/>
                  </a:ext>
                </a:extLst>
              </p:cNvPr>
              <p:cNvCxnSpPr/>
              <p:nvPr/>
            </p:nvCxnSpPr>
            <p:spPr>
              <a:xfrm>
                <a:off x="755576" y="6453188"/>
                <a:ext cx="4032448" cy="0"/>
              </a:xfrm>
              <a:prstGeom prst="line">
                <a:avLst/>
              </a:prstGeom>
              <a:ln>
                <a:tailEnd type="none"/>
              </a:ln>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xmlns="" id="{3C0760BD-3CAA-4FC5-BC41-731819B458AC}"/>
                  </a:ext>
                </a:extLst>
              </p:cNvPr>
              <p:cNvCxnSpPr>
                <a:cxnSpLocks/>
              </p:cNvCxnSpPr>
              <p:nvPr/>
            </p:nvCxnSpPr>
            <p:spPr>
              <a:xfrm flipV="1">
                <a:off x="971600" y="6372948"/>
                <a:ext cx="0" cy="8024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xmlns="" id="{F5FD10B3-8FF7-40B5-A8CB-E98E8D57D77D}"/>
                  </a:ext>
                </a:extLst>
              </p:cNvPr>
              <p:cNvSpPr/>
              <p:nvPr/>
            </p:nvSpPr>
            <p:spPr>
              <a:xfrm>
                <a:off x="1224132" y="3746919"/>
                <a:ext cx="45719" cy="2584599"/>
              </a:xfrm>
              <a:prstGeom prst="rect">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dirty="0"/>
              </a:p>
            </p:txBody>
          </p:sp>
          <p:cxnSp>
            <p:nvCxnSpPr>
              <p:cNvPr id="9" name="Straight Connector 8">
                <a:extLst>
                  <a:ext uri="{FF2B5EF4-FFF2-40B4-BE49-F238E27FC236}">
                    <a16:creationId xmlns:a16="http://schemas.microsoft.com/office/drawing/2014/main" xmlns="" id="{4D6A5FAD-159A-4D4F-9896-B82A6EFB2BD5}"/>
                  </a:ext>
                </a:extLst>
              </p:cNvPr>
              <p:cNvCxnSpPr>
                <a:cxnSpLocks/>
                <a:stCxn id="6" idx="2"/>
              </p:cNvCxnSpPr>
              <p:nvPr/>
            </p:nvCxnSpPr>
            <p:spPr>
              <a:xfrm flipH="1">
                <a:off x="971600" y="6331518"/>
                <a:ext cx="275392" cy="4143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B877E95B-BCD4-4FDA-AD96-AF6C8A5232ED}"/>
                  </a:ext>
                </a:extLst>
              </p:cNvPr>
              <p:cNvCxnSpPr>
                <a:cxnSpLocks/>
              </p:cNvCxnSpPr>
              <p:nvPr/>
            </p:nvCxnSpPr>
            <p:spPr>
              <a:xfrm flipV="1">
                <a:off x="1529538" y="6372948"/>
                <a:ext cx="0" cy="8024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BC38F0A0-6A55-4CE3-8C06-0CA25381A973}"/>
                  </a:ext>
                </a:extLst>
              </p:cNvPr>
              <p:cNvCxnSpPr>
                <a:cxnSpLocks/>
              </p:cNvCxnSpPr>
              <p:nvPr/>
            </p:nvCxnSpPr>
            <p:spPr>
              <a:xfrm flipH="1" flipV="1">
                <a:off x="1233867" y="6331518"/>
                <a:ext cx="295671" cy="43882"/>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xmlns="" id="{5345853D-AF78-4E96-81F1-8EC3DFAA7248}"/>
                  </a:ext>
                </a:extLst>
              </p:cNvPr>
              <p:cNvSpPr/>
              <p:nvPr/>
            </p:nvSpPr>
            <p:spPr>
              <a:xfrm>
                <a:off x="971600" y="3933825"/>
                <a:ext cx="1833178" cy="45719"/>
              </a:xfrm>
              <a:prstGeom prst="rect">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grpSp>
        <p:sp>
          <p:nvSpPr>
            <p:cNvPr id="20" name="Rectangle 19">
              <a:extLst>
                <a:ext uri="{FF2B5EF4-FFF2-40B4-BE49-F238E27FC236}">
                  <a16:creationId xmlns:a16="http://schemas.microsoft.com/office/drawing/2014/main" xmlns="" id="{D2FEA59C-90E4-498B-8F76-3BF440992C97}"/>
                </a:ext>
              </a:extLst>
            </p:cNvPr>
            <p:cNvSpPr/>
            <p:nvPr/>
          </p:nvSpPr>
          <p:spPr>
            <a:xfrm>
              <a:off x="2539647" y="3828483"/>
              <a:ext cx="45719" cy="1129013"/>
            </a:xfrm>
            <a:prstGeom prst="rec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21" name="Isosceles Triangle 20">
              <a:extLst>
                <a:ext uri="{FF2B5EF4-FFF2-40B4-BE49-F238E27FC236}">
                  <a16:creationId xmlns:a16="http://schemas.microsoft.com/office/drawing/2014/main" xmlns="" id="{A9A6596F-E55A-49CB-B319-53F961FCD0F7}"/>
                </a:ext>
              </a:extLst>
            </p:cNvPr>
            <p:cNvSpPr/>
            <p:nvPr/>
          </p:nvSpPr>
          <p:spPr>
            <a:xfrm rot="10800000">
              <a:off x="2539644" y="4963621"/>
              <a:ext cx="45719" cy="141750"/>
            </a:xfrm>
            <a:prstGeom prst="triangl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22" name="Rectangle 21">
              <a:extLst>
                <a:ext uri="{FF2B5EF4-FFF2-40B4-BE49-F238E27FC236}">
                  <a16:creationId xmlns:a16="http://schemas.microsoft.com/office/drawing/2014/main" xmlns="" id="{85A21982-7DF3-40C3-8E61-FF4588411497}"/>
                </a:ext>
              </a:extLst>
            </p:cNvPr>
            <p:cNvSpPr/>
            <p:nvPr/>
          </p:nvSpPr>
          <p:spPr>
            <a:xfrm>
              <a:off x="1996155" y="4745357"/>
              <a:ext cx="1132699" cy="527000"/>
            </a:xfrm>
            <a:prstGeom prst="rec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23" name="Rectangle 22">
              <a:extLst>
                <a:ext uri="{FF2B5EF4-FFF2-40B4-BE49-F238E27FC236}">
                  <a16:creationId xmlns:a16="http://schemas.microsoft.com/office/drawing/2014/main" xmlns="" id="{915A7109-0B2F-4C48-A397-1FC1788759E5}"/>
                </a:ext>
              </a:extLst>
            </p:cNvPr>
            <p:cNvSpPr/>
            <p:nvPr/>
          </p:nvSpPr>
          <p:spPr>
            <a:xfrm>
              <a:off x="2233466" y="4935070"/>
              <a:ext cx="612353" cy="202879"/>
            </a:xfrm>
            <a:prstGeom prst="rect">
              <a:avLst/>
            </a:prstGeom>
            <a:ln w="38100">
              <a:solidFill>
                <a:srgbClr val="FFC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CA" sz="1400" dirty="0">
                  <a:solidFill>
                    <a:srgbClr val="0000FF"/>
                  </a:solidFill>
                </a:rPr>
                <a:t>wood</a:t>
              </a:r>
            </a:p>
          </p:txBody>
        </p:sp>
        <p:cxnSp>
          <p:nvCxnSpPr>
            <p:cNvPr id="25" name="Straight Connector 24">
              <a:extLst>
                <a:ext uri="{FF2B5EF4-FFF2-40B4-BE49-F238E27FC236}">
                  <a16:creationId xmlns:a16="http://schemas.microsoft.com/office/drawing/2014/main" xmlns="" id="{DBDAC8EA-2BA7-46C2-8157-E46840F88BA9}"/>
                </a:ext>
              </a:extLst>
            </p:cNvPr>
            <p:cNvCxnSpPr/>
            <p:nvPr/>
          </p:nvCxnSpPr>
          <p:spPr>
            <a:xfrm>
              <a:off x="1996155" y="4797152"/>
              <a:ext cx="1132699" cy="0"/>
            </a:xfrm>
            <a:prstGeom prst="line">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xmlns="" id="{8CDE131D-6FCE-4AC2-8291-3A73A7073F08}"/>
                </a:ext>
              </a:extLst>
            </p:cNvPr>
            <p:cNvSpPr/>
            <p:nvPr/>
          </p:nvSpPr>
          <p:spPr>
            <a:xfrm>
              <a:off x="1737399" y="5272357"/>
              <a:ext cx="1610465" cy="45719"/>
            </a:xfrm>
            <a:prstGeom prst="rec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31" name="Rectangle 30">
              <a:extLst>
                <a:ext uri="{FF2B5EF4-FFF2-40B4-BE49-F238E27FC236}">
                  <a16:creationId xmlns:a16="http://schemas.microsoft.com/office/drawing/2014/main" xmlns="" id="{8A32B53A-EE31-4897-A5ED-9A77285AAFE8}"/>
                </a:ext>
              </a:extLst>
            </p:cNvPr>
            <p:cNvSpPr/>
            <p:nvPr/>
          </p:nvSpPr>
          <p:spPr>
            <a:xfrm>
              <a:off x="3946862" y="5272356"/>
              <a:ext cx="1610465" cy="45719"/>
            </a:xfrm>
            <a:prstGeom prst="rec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cxnSp>
          <p:nvCxnSpPr>
            <p:cNvPr id="32" name="Straight Connector 31">
              <a:extLst>
                <a:ext uri="{FF2B5EF4-FFF2-40B4-BE49-F238E27FC236}">
                  <a16:creationId xmlns:a16="http://schemas.microsoft.com/office/drawing/2014/main" xmlns="" id="{FB3BAB1D-E06A-41DD-AC9D-0F5EA070A068}"/>
                </a:ext>
              </a:extLst>
            </p:cNvPr>
            <p:cNvCxnSpPr>
              <a:cxnSpLocks/>
            </p:cNvCxnSpPr>
            <p:nvPr/>
          </p:nvCxnSpPr>
          <p:spPr>
            <a:xfrm flipH="1">
              <a:off x="3350906" y="6303363"/>
              <a:ext cx="275392" cy="4143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xmlns="" id="{82D7EBA5-A918-46F1-88C0-407E91E8608A}"/>
                </a:ext>
              </a:extLst>
            </p:cNvPr>
            <p:cNvCxnSpPr>
              <a:cxnSpLocks/>
            </p:cNvCxnSpPr>
            <p:nvPr/>
          </p:nvCxnSpPr>
          <p:spPr>
            <a:xfrm flipH="1" flipV="1">
              <a:off x="3645495" y="6303363"/>
              <a:ext cx="295671" cy="43882"/>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DFE4FB6A-6425-43C6-AEC4-77699661B15B}"/>
                </a:ext>
              </a:extLst>
            </p:cNvPr>
            <p:cNvCxnSpPr>
              <a:cxnSpLocks/>
            </p:cNvCxnSpPr>
            <p:nvPr/>
          </p:nvCxnSpPr>
          <p:spPr>
            <a:xfrm>
              <a:off x="3350906" y="6344793"/>
              <a:ext cx="0" cy="100955"/>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xmlns="" id="{E97A57B9-6DB5-4593-87B9-3CFDE10D67F4}"/>
                </a:ext>
              </a:extLst>
            </p:cNvPr>
            <p:cNvCxnSpPr/>
            <p:nvPr/>
          </p:nvCxnSpPr>
          <p:spPr>
            <a:xfrm>
              <a:off x="3941166" y="6344792"/>
              <a:ext cx="0" cy="100955"/>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9AD30145-32DB-4C41-9C98-010192591EE4}"/>
                </a:ext>
              </a:extLst>
            </p:cNvPr>
            <p:cNvCxnSpPr>
              <a:cxnSpLocks/>
            </p:cNvCxnSpPr>
            <p:nvPr/>
          </p:nvCxnSpPr>
          <p:spPr>
            <a:xfrm flipV="1">
              <a:off x="3635896" y="5589240"/>
              <a:ext cx="0" cy="720338"/>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37EC969F-8C59-4FB6-8840-DAC5C9DDEF0E}"/>
                </a:ext>
              </a:extLst>
            </p:cNvPr>
            <p:cNvCxnSpPr>
              <a:stCxn id="26" idx="2"/>
            </p:cNvCxnSpPr>
            <p:nvPr/>
          </p:nvCxnSpPr>
          <p:spPr>
            <a:xfrm flipH="1">
              <a:off x="2539642" y="5318076"/>
              <a:ext cx="2990" cy="271164"/>
            </a:xfrm>
            <a:prstGeom prst="line">
              <a:avLst/>
            </a:prstGeom>
            <a:ln w="381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626878F0-B262-4B87-B03F-722D6FEE5BF3}"/>
                </a:ext>
              </a:extLst>
            </p:cNvPr>
            <p:cNvCxnSpPr>
              <a:cxnSpLocks/>
            </p:cNvCxnSpPr>
            <p:nvPr/>
          </p:nvCxnSpPr>
          <p:spPr>
            <a:xfrm>
              <a:off x="4760454" y="5314354"/>
              <a:ext cx="5695" cy="271165"/>
            </a:xfrm>
            <a:prstGeom prst="line">
              <a:avLst/>
            </a:prstGeom>
            <a:ln w="381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EDF37EF0-9255-4145-B177-AB0057EDCCCA}"/>
                </a:ext>
              </a:extLst>
            </p:cNvPr>
            <p:cNvCxnSpPr>
              <a:cxnSpLocks/>
            </p:cNvCxnSpPr>
            <p:nvPr/>
          </p:nvCxnSpPr>
          <p:spPr>
            <a:xfrm>
              <a:off x="2521304" y="5585519"/>
              <a:ext cx="2266720" cy="0"/>
            </a:xfrm>
            <a:prstGeom prst="line">
              <a:avLst/>
            </a:prstGeom>
            <a:ln w="381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xmlns="" id="{D2CE3EE3-7AE5-4894-B55A-2C5A9437378D}"/>
                </a:ext>
              </a:extLst>
            </p:cNvPr>
            <p:cNvGrpSpPr/>
            <p:nvPr/>
          </p:nvGrpSpPr>
          <p:grpSpPr>
            <a:xfrm>
              <a:off x="4749137" y="4783203"/>
              <a:ext cx="178002" cy="475204"/>
              <a:chOff x="4647330" y="4783203"/>
              <a:chExt cx="178002" cy="475204"/>
            </a:xfrm>
          </p:grpSpPr>
          <p:sp>
            <p:nvSpPr>
              <p:cNvPr id="57" name="Rectangle 56">
                <a:extLst>
                  <a:ext uri="{FF2B5EF4-FFF2-40B4-BE49-F238E27FC236}">
                    <a16:creationId xmlns:a16="http://schemas.microsoft.com/office/drawing/2014/main" xmlns="" id="{917C4309-9BA8-44F2-AE88-DF143429CDAD}"/>
                  </a:ext>
                </a:extLst>
              </p:cNvPr>
              <p:cNvSpPr/>
              <p:nvPr/>
            </p:nvSpPr>
            <p:spPr>
              <a:xfrm>
                <a:off x="4647330" y="4947267"/>
                <a:ext cx="178002" cy="311140"/>
              </a:xfrm>
              <a:prstGeom prst="rect">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58" name="Isosceles Triangle 57">
                <a:extLst>
                  <a:ext uri="{FF2B5EF4-FFF2-40B4-BE49-F238E27FC236}">
                    <a16:creationId xmlns:a16="http://schemas.microsoft.com/office/drawing/2014/main" xmlns="" id="{9D1621F3-7A29-49FF-A226-D7C16062C905}"/>
                  </a:ext>
                </a:extLst>
              </p:cNvPr>
              <p:cNvSpPr/>
              <p:nvPr/>
            </p:nvSpPr>
            <p:spPr>
              <a:xfrm>
                <a:off x="4647330" y="4786923"/>
                <a:ext cx="178002" cy="168512"/>
              </a:xfrm>
              <a:prstGeom prst="triangle">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59" name="Oval 58">
                <a:extLst>
                  <a:ext uri="{FF2B5EF4-FFF2-40B4-BE49-F238E27FC236}">
                    <a16:creationId xmlns:a16="http://schemas.microsoft.com/office/drawing/2014/main" xmlns="" id="{1E75A85E-2C12-4AE7-B862-5ECD3BCC083A}"/>
                  </a:ext>
                </a:extLst>
              </p:cNvPr>
              <p:cNvSpPr/>
              <p:nvPr/>
            </p:nvSpPr>
            <p:spPr>
              <a:xfrm flipH="1">
                <a:off x="4681469" y="4783203"/>
                <a:ext cx="111759" cy="133784"/>
              </a:xfrm>
              <a:prstGeom prst="ellipse">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grpSp>
        <p:pic>
          <p:nvPicPr>
            <p:cNvPr id="61" name="Picture 60">
              <a:extLst>
                <a:ext uri="{FF2B5EF4-FFF2-40B4-BE49-F238E27FC236}">
                  <a16:creationId xmlns:a16="http://schemas.microsoft.com/office/drawing/2014/main" xmlns="" id="{E3E9F004-139E-4157-8ECF-EBFE806F18FD}"/>
                </a:ext>
              </a:extLst>
            </p:cNvPr>
            <p:cNvPicPr>
              <a:picLocks noChangeAspect="1"/>
            </p:cNvPicPr>
            <p:nvPr/>
          </p:nvPicPr>
          <p:blipFill>
            <a:blip r:embed="rId4"/>
            <a:stretch>
              <a:fillRect/>
            </a:stretch>
          </p:blipFill>
          <p:spPr>
            <a:xfrm>
              <a:off x="5105791" y="4889694"/>
              <a:ext cx="150275" cy="375687"/>
            </a:xfrm>
            <a:prstGeom prst="rect">
              <a:avLst/>
            </a:prstGeom>
          </p:spPr>
        </p:pic>
        <p:grpSp>
          <p:nvGrpSpPr>
            <p:cNvPr id="66" name="Group 65">
              <a:extLst>
                <a:ext uri="{FF2B5EF4-FFF2-40B4-BE49-F238E27FC236}">
                  <a16:creationId xmlns:a16="http://schemas.microsoft.com/office/drawing/2014/main" xmlns="" id="{A4DCC1B4-652D-448C-9C3B-FB9952477745}"/>
                </a:ext>
              </a:extLst>
            </p:cNvPr>
            <p:cNvGrpSpPr/>
            <p:nvPr/>
          </p:nvGrpSpPr>
          <p:grpSpPr>
            <a:xfrm>
              <a:off x="4224202" y="4581128"/>
              <a:ext cx="300240" cy="677279"/>
              <a:chOff x="4647330" y="4783203"/>
              <a:chExt cx="178002" cy="475204"/>
            </a:xfrm>
          </p:grpSpPr>
          <p:sp>
            <p:nvSpPr>
              <p:cNvPr id="67" name="Rectangle 66">
                <a:extLst>
                  <a:ext uri="{FF2B5EF4-FFF2-40B4-BE49-F238E27FC236}">
                    <a16:creationId xmlns:a16="http://schemas.microsoft.com/office/drawing/2014/main" xmlns="" id="{A8A21E78-C65E-4CDB-9CD9-C3713FA12660}"/>
                  </a:ext>
                </a:extLst>
              </p:cNvPr>
              <p:cNvSpPr/>
              <p:nvPr/>
            </p:nvSpPr>
            <p:spPr>
              <a:xfrm>
                <a:off x="4647330" y="4947267"/>
                <a:ext cx="178002" cy="311140"/>
              </a:xfrm>
              <a:prstGeom prst="rect">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68" name="Isosceles Triangle 67">
                <a:extLst>
                  <a:ext uri="{FF2B5EF4-FFF2-40B4-BE49-F238E27FC236}">
                    <a16:creationId xmlns:a16="http://schemas.microsoft.com/office/drawing/2014/main" xmlns="" id="{595569FF-E950-4CCF-B75E-086BE93AD7FF}"/>
                  </a:ext>
                </a:extLst>
              </p:cNvPr>
              <p:cNvSpPr/>
              <p:nvPr/>
            </p:nvSpPr>
            <p:spPr>
              <a:xfrm>
                <a:off x="4647330" y="4786923"/>
                <a:ext cx="178002" cy="168512"/>
              </a:xfrm>
              <a:prstGeom prst="triangle">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69" name="Oval 68">
                <a:extLst>
                  <a:ext uri="{FF2B5EF4-FFF2-40B4-BE49-F238E27FC236}">
                    <a16:creationId xmlns:a16="http://schemas.microsoft.com/office/drawing/2014/main" xmlns="" id="{60018F99-7ACC-46B0-95D0-F13135ACC6BD}"/>
                  </a:ext>
                </a:extLst>
              </p:cNvPr>
              <p:cNvSpPr/>
              <p:nvPr/>
            </p:nvSpPr>
            <p:spPr>
              <a:xfrm flipH="1">
                <a:off x="4681469" y="4783203"/>
                <a:ext cx="111759" cy="133784"/>
              </a:xfrm>
              <a:prstGeom prst="ellipse">
                <a:avLst/>
              </a:prstGeom>
              <a:solidFill>
                <a:schemeClr val="tx1">
                  <a:lumMod val="85000"/>
                  <a:lumOff val="15000"/>
                </a:schemeClr>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grpSp>
        <p:sp>
          <p:nvSpPr>
            <p:cNvPr id="62" name="TextBox 61">
              <a:extLst>
                <a:ext uri="{FF2B5EF4-FFF2-40B4-BE49-F238E27FC236}">
                  <a16:creationId xmlns:a16="http://schemas.microsoft.com/office/drawing/2014/main" xmlns="" id="{8C22C216-A2C3-49A0-A0C2-557462FBE6CE}"/>
                </a:ext>
              </a:extLst>
            </p:cNvPr>
            <p:cNvSpPr txBox="1"/>
            <p:nvPr/>
          </p:nvSpPr>
          <p:spPr>
            <a:xfrm>
              <a:off x="4470291" y="4492796"/>
              <a:ext cx="980156" cy="369332"/>
            </a:xfrm>
            <a:prstGeom prst="rect">
              <a:avLst/>
            </a:prstGeom>
            <a:noFill/>
          </p:spPr>
          <p:txBody>
            <a:bodyPr wrap="none" rtlCol="0">
              <a:spAutoFit/>
            </a:bodyPr>
            <a:lstStyle/>
            <a:p>
              <a:r>
                <a:rPr lang="en-CA" dirty="0">
                  <a:solidFill>
                    <a:srgbClr val="0000FF"/>
                  </a:solidFill>
                  <a:latin typeface="Arial" panose="020B0604020202020204" pitchFamily="34" charset="0"/>
                  <a:cs typeface="Arial" panose="020B0604020202020204" pitchFamily="34" charset="0"/>
                </a:rPr>
                <a:t>weights</a:t>
              </a:r>
            </a:p>
          </p:txBody>
        </p:sp>
        <p:sp>
          <p:nvSpPr>
            <p:cNvPr id="71" name="TextBox 70">
              <a:extLst>
                <a:ext uri="{FF2B5EF4-FFF2-40B4-BE49-F238E27FC236}">
                  <a16:creationId xmlns:a16="http://schemas.microsoft.com/office/drawing/2014/main" xmlns="" id="{E3AB5417-C4EE-4ADE-8A98-A6D659FA3D78}"/>
                </a:ext>
              </a:extLst>
            </p:cNvPr>
            <p:cNvSpPr txBox="1"/>
            <p:nvPr/>
          </p:nvSpPr>
          <p:spPr>
            <a:xfrm>
              <a:off x="2539642" y="3986084"/>
              <a:ext cx="1338828" cy="369332"/>
            </a:xfrm>
            <a:prstGeom prst="rect">
              <a:avLst/>
            </a:prstGeom>
            <a:noFill/>
          </p:spPr>
          <p:txBody>
            <a:bodyPr wrap="none" rtlCol="0">
              <a:spAutoFit/>
            </a:bodyPr>
            <a:lstStyle/>
            <a:p>
              <a:r>
                <a:rPr lang="en-CA" dirty="0">
                  <a:solidFill>
                    <a:srgbClr val="0000FF"/>
                  </a:solidFill>
                  <a:latin typeface="Arial" panose="020B0604020202020204" pitchFamily="34" charset="0"/>
                  <a:cs typeface="Arial" panose="020B0604020202020204" pitchFamily="34" charset="0"/>
                </a:rPr>
                <a:t>pointed rod</a:t>
              </a:r>
            </a:p>
          </p:txBody>
        </p:sp>
        <p:sp>
          <p:nvSpPr>
            <p:cNvPr id="72" name="TextBox 71">
              <a:extLst>
                <a:ext uri="{FF2B5EF4-FFF2-40B4-BE49-F238E27FC236}">
                  <a16:creationId xmlns:a16="http://schemas.microsoft.com/office/drawing/2014/main" xmlns="" id="{629F7917-8610-47FA-9E22-ADB741F7024E}"/>
                </a:ext>
              </a:extLst>
            </p:cNvPr>
            <p:cNvSpPr txBox="1"/>
            <p:nvPr/>
          </p:nvSpPr>
          <p:spPr>
            <a:xfrm>
              <a:off x="1217821" y="4427820"/>
              <a:ext cx="1133644" cy="369332"/>
            </a:xfrm>
            <a:prstGeom prst="rect">
              <a:avLst/>
            </a:prstGeom>
            <a:noFill/>
          </p:spPr>
          <p:txBody>
            <a:bodyPr wrap="none" rtlCol="0">
              <a:spAutoFit/>
            </a:bodyPr>
            <a:lstStyle/>
            <a:p>
              <a:r>
                <a:rPr lang="en-CA" dirty="0">
                  <a:solidFill>
                    <a:srgbClr val="0000FF"/>
                  </a:solidFill>
                  <a:latin typeface="Arial" panose="020B0604020202020204" pitchFamily="34" charset="0"/>
                  <a:cs typeface="Arial" panose="020B0604020202020204" pitchFamily="34" charset="0"/>
                </a:rPr>
                <a:t>container</a:t>
              </a:r>
            </a:p>
          </p:txBody>
        </p:sp>
        <p:sp>
          <p:nvSpPr>
            <p:cNvPr id="73" name="TextBox 72">
              <a:extLst>
                <a:ext uri="{FF2B5EF4-FFF2-40B4-BE49-F238E27FC236}">
                  <a16:creationId xmlns:a16="http://schemas.microsoft.com/office/drawing/2014/main" xmlns="" id="{CB5D528B-CEEE-48E3-A358-0B1EA65A69AF}"/>
                </a:ext>
              </a:extLst>
            </p:cNvPr>
            <p:cNvSpPr txBox="1"/>
            <p:nvPr/>
          </p:nvSpPr>
          <p:spPr>
            <a:xfrm>
              <a:off x="2908527" y="4454859"/>
              <a:ext cx="761947" cy="369332"/>
            </a:xfrm>
            <a:prstGeom prst="rect">
              <a:avLst/>
            </a:prstGeom>
            <a:noFill/>
          </p:spPr>
          <p:txBody>
            <a:bodyPr wrap="none" rtlCol="0">
              <a:spAutoFit/>
            </a:bodyPr>
            <a:lstStyle/>
            <a:p>
              <a:r>
                <a:rPr lang="en-CA" dirty="0">
                  <a:solidFill>
                    <a:srgbClr val="0000FF"/>
                  </a:solidFill>
                  <a:latin typeface="Arial" panose="020B0604020202020204" pitchFamily="34" charset="0"/>
                  <a:cs typeface="Arial" panose="020B0604020202020204" pitchFamily="34" charset="0"/>
                </a:rPr>
                <a:t>water</a:t>
              </a:r>
            </a:p>
          </p:txBody>
        </p:sp>
      </p:grpSp>
      <p:sp>
        <p:nvSpPr>
          <p:cNvPr id="64" name="TextBox 63">
            <a:extLst>
              <a:ext uri="{FF2B5EF4-FFF2-40B4-BE49-F238E27FC236}">
                <a16:creationId xmlns:a16="http://schemas.microsoft.com/office/drawing/2014/main" xmlns="" id="{2DAC25FF-0CB0-484B-AE23-A528C0FED102}"/>
              </a:ext>
            </a:extLst>
          </p:cNvPr>
          <p:cNvSpPr txBox="1"/>
          <p:nvPr/>
        </p:nvSpPr>
        <p:spPr>
          <a:xfrm>
            <a:off x="0" y="6485100"/>
            <a:ext cx="6013185" cy="307777"/>
          </a:xfrm>
          <a:prstGeom prst="rect">
            <a:avLst/>
          </a:prstGeom>
          <a:solidFill>
            <a:schemeClr val="accent3"/>
          </a:solidFill>
        </p:spPr>
        <p:txBody>
          <a:bodyPr wrap="none" rtlCol="0">
            <a:spAutoFit/>
          </a:bodyPr>
          <a:lstStyle/>
          <a:p>
            <a:r>
              <a:rPr lang="en-CA" sz="1400" dirty="0">
                <a:latin typeface="Arial" panose="020B0604020202020204" pitchFamily="34" charset="0"/>
                <a:cs typeface="Arial" panose="020B0604020202020204" pitchFamily="34" charset="0"/>
              </a:rPr>
              <a:t>Diagrammatic sketch of apparatus used to measure volume of specimens</a:t>
            </a:r>
          </a:p>
        </p:txBody>
      </p:sp>
      <p:sp>
        <p:nvSpPr>
          <p:cNvPr id="78" name="TextBox 77">
            <a:extLst>
              <a:ext uri="{FF2B5EF4-FFF2-40B4-BE49-F238E27FC236}">
                <a16:creationId xmlns:a16="http://schemas.microsoft.com/office/drawing/2014/main" xmlns="" id="{CFD7641B-12BB-4088-AF4D-1C9EECC59DC8}"/>
              </a:ext>
            </a:extLst>
          </p:cNvPr>
          <p:cNvSpPr txBox="1"/>
          <p:nvPr/>
        </p:nvSpPr>
        <p:spPr>
          <a:xfrm>
            <a:off x="6300192" y="6237312"/>
            <a:ext cx="1689886" cy="246221"/>
          </a:xfrm>
          <a:prstGeom prst="rect">
            <a:avLst/>
          </a:prstGeom>
          <a:noFill/>
        </p:spPr>
        <p:txBody>
          <a:bodyPr wrap="none" rtlCol="0">
            <a:spAutoFit/>
          </a:bodyPr>
          <a:lstStyle/>
          <a:p>
            <a:r>
              <a:rPr lang="en-CA" sz="1000" dirty="0"/>
              <a:t>(Source: ASTM D 2395–14) </a:t>
            </a:r>
          </a:p>
        </p:txBody>
      </p:sp>
    </p:spTree>
    <p:extLst>
      <p:ext uri="{BB962C8B-B14F-4D97-AF65-F5344CB8AC3E}">
        <p14:creationId xmlns:p14="http://schemas.microsoft.com/office/powerpoint/2010/main" val="25400368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857500"/>
            <a:ext cx="8229600" cy="1143000"/>
          </a:xfrm>
        </p:spPr>
        <p:txBody>
          <a:bodyPr/>
          <a:lstStyle/>
          <a:p>
            <a:r>
              <a:rPr lang="en-CA" dirty="0" smtClean="0"/>
              <a:t>End</a:t>
            </a:r>
            <a:br>
              <a:rPr lang="en-CA" dirty="0" smtClean="0"/>
            </a:br>
            <a:r>
              <a:rPr lang="en-CA" dirty="0" smtClean="0"/>
              <a:t>Lecture #1</a:t>
            </a:r>
            <a:endParaRPr lang="en-US"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130</a:t>
            </a:fld>
            <a:endParaRPr lang="en-CA"/>
          </a:p>
        </p:txBody>
      </p:sp>
    </p:spTree>
    <p:extLst>
      <p:ext uri="{BB962C8B-B14F-4D97-AF65-F5344CB8AC3E}">
        <p14:creationId xmlns:p14="http://schemas.microsoft.com/office/powerpoint/2010/main" val="2191186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Wood Handbook</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131</a:t>
            </a:fld>
            <a:endParaRPr lang="en-CA"/>
          </a:p>
        </p:txBody>
      </p:sp>
      <p:grpSp>
        <p:nvGrpSpPr>
          <p:cNvPr id="7" name="Group 6"/>
          <p:cNvGrpSpPr/>
          <p:nvPr/>
        </p:nvGrpSpPr>
        <p:grpSpPr>
          <a:xfrm>
            <a:off x="539552" y="1340768"/>
            <a:ext cx="8172400" cy="3664403"/>
            <a:chOff x="0" y="1988840"/>
            <a:chExt cx="9144000" cy="3952435"/>
          </a:xfrm>
        </p:grpSpPr>
        <p:pic>
          <p:nvPicPr>
            <p:cNvPr id="5" name="Picture 4"/>
            <p:cNvPicPr>
              <a:picLocks noChangeAspect="1"/>
            </p:cNvPicPr>
            <p:nvPr/>
          </p:nvPicPr>
          <p:blipFill>
            <a:blip r:embed="rId3"/>
            <a:stretch>
              <a:fillRect/>
            </a:stretch>
          </p:blipFill>
          <p:spPr>
            <a:xfrm>
              <a:off x="0" y="1988840"/>
              <a:ext cx="9144000" cy="1653016"/>
            </a:xfrm>
            <a:prstGeom prst="rect">
              <a:avLst/>
            </a:prstGeom>
          </p:spPr>
        </p:pic>
        <p:pic>
          <p:nvPicPr>
            <p:cNvPr id="6" name="Picture 5"/>
            <p:cNvPicPr>
              <a:picLocks noChangeAspect="1"/>
            </p:cNvPicPr>
            <p:nvPr/>
          </p:nvPicPr>
          <p:blipFill>
            <a:blip r:embed="rId4"/>
            <a:stretch>
              <a:fillRect/>
            </a:stretch>
          </p:blipFill>
          <p:spPr>
            <a:xfrm>
              <a:off x="0" y="3645024"/>
              <a:ext cx="9144000" cy="2296251"/>
            </a:xfrm>
            <a:prstGeom prst="rect">
              <a:avLst/>
            </a:prstGeom>
          </p:spPr>
        </p:pic>
      </p:grpSp>
      <p:sp>
        <p:nvSpPr>
          <p:cNvPr id="8" name="Rectangle 7"/>
          <p:cNvSpPr/>
          <p:nvPr/>
        </p:nvSpPr>
        <p:spPr>
          <a:xfrm>
            <a:off x="539552" y="3933056"/>
            <a:ext cx="8208912" cy="720080"/>
          </a:xfrm>
          <a:prstGeom prst="rect">
            <a:avLst/>
          </a:prstGeom>
          <a:ln w="12700">
            <a:solidFill>
              <a:srgbClr val="FF33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9" name="Object 5"/>
          <p:cNvGraphicFramePr>
            <a:graphicFrameLocks noGrp="1" noChangeAspect="1"/>
          </p:cNvGraphicFramePr>
          <p:nvPr>
            <p:ph sz="half" idx="1"/>
            <p:extLst>
              <p:ext uri="{D42A27DB-BD31-4B8C-83A1-F6EECF244321}">
                <p14:modId xmlns:p14="http://schemas.microsoft.com/office/powerpoint/2010/main" val="953149776"/>
              </p:ext>
            </p:extLst>
          </p:nvPr>
        </p:nvGraphicFramePr>
        <p:xfrm>
          <a:off x="3347864" y="5229200"/>
          <a:ext cx="2545438" cy="1247205"/>
        </p:xfrm>
        <a:graphic>
          <a:graphicData uri="http://schemas.openxmlformats.org/presentationml/2006/ole">
            <mc:AlternateContent xmlns:mc="http://schemas.openxmlformats.org/markup-compatibility/2006">
              <mc:Choice xmlns:v="urn:schemas-microsoft-com:vml" Requires="v">
                <p:oleObj spid="_x0000_s432260" name="Equation" r:id="rId5" imgW="1295280" imgH="634680" progId="Equation.3">
                  <p:embed/>
                </p:oleObj>
              </mc:Choice>
              <mc:Fallback>
                <p:oleObj name="Equation" r:id="rId5" imgW="1295280" imgH="634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5229200"/>
                        <a:ext cx="2545438" cy="1247205"/>
                      </a:xfrm>
                      <a:prstGeom prst="rect">
                        <a:avLst/>
                      </a:prstGeom>
                      <a:noFill/>
                      <a:ln>
                        <a:noFill/>
                      </a:ln>
                      <a:effectLst/>
                      <a:extLst/>
                    </p:spPr>
                  </p:pic>
                </p:oleObj>
              </mc:Fallback>
            </mc:AlternateContent>
          </a:graphicData>
        </a:graphic>
      </p:graphicFrame>
      <p:sp>
        <p:nvSpPr>
          <p:cNvPr id="10" name="Action Button: Return 9">
            <a:hlinkClick r:id="rId7" action="ppaction://hlinksldjump"/>
          </p:cNvPr>
          <p:cNvSpPr/>
          <p:nvPr/>
        </p:nvSpPr>
        <p:spPr>
          <a:xfrm>
            <a:off x="7308304" y="5589240"/>
            <a:ext cx="522063" cy="417807"/>
          </a:xfrm>
          <a:prstGeom prst="actionButtonReturn">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1170335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pPr>
              <a:defRPr/>
            </a:pPr>
            <a:fld id="{CB885A17-9F13-414D-9A33-04CF8D7012AF}" type="slidenum">
              <a:rPr lang="en-CA"/>
              <a:pPr>
                <a:defRPr/>
              </a:pPr>
              <a:t>14</a:t>
            </a:fld>
            <a:endParaRPr lang="en-CA"/>
          </a:p>
        </p:txBody>
      </p:sp>
      <p:sp>
        <p:nvSpPr>
          <p:cNvPr id="38914" name="Rectangle 2"/>
          <p:cNvSpPr>
            <a:spLocks noGrp="1" noChangeArrowheads="1"/>
          </p:cNvSpPr>
          <p:nvPr>
            <p:ph type="title"/>
          </p:nvPr>
        </p:nvSpPr>
        <p:spPr/>
        <p:txBody>
          <a:bodyPr/>
          <a:lstStyle/>
          <a:p>
            <a:pPr eaLnBrk="1" hangingPunct="1">
              <a:defRPr/>
            </a:pPr>
            <a:r>
              <a:rPr lang="en-CA">
                <a:cs typeface="+mj-cs"/>
              </a:rPr>
              <a:t>POROSITY / VOID VOLUME</a:t>
            </a:r>
          </a:p>
        </p:txBody>
      </p:sp>
      <p:sp>
        <p:nvSpPr>
          <p:cNvPr id="38916" name="Text Box 4"/>
          <p:cNvSpPr txBox="1">
            <a:spLocks noChangeArrowheads="1"/>
          </p:cNvSpPr>
          <p:nvPr/>
        </p:nvSpPr>
        <p:spPr bwMode="auto">
          <a:xfrm>
            <a:off x="1379538" y="1592263"/>
            <a:ext cx="6432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CA" altLang="zh-CN" sz="2400">
                <a:solidFill>
                  <a:srgbClr val="FF3300"/>
                </a:solidFill>
                <a:latin typeface="Arial" charset="0"/>
                <a:ea typeface="宋体" charset="0"/>
                <a:cs typeface="宋体" charset="0"/>
              </a:rPr>
              <a:t>Void spaces in wood include cell lumens, pit openings, pit cavities, and intercellular spaces.</a:t>
            </a:r>
            <a:r>
              <a:rPr lang="en-CA" altLang="zh-CN">
                <a:solidFill>
                  <a:srgbClr val="FF3300"/>
                </a:solidFill>
                <a:latin typeface="Arial" charset="0"/>
                <a:ea typeface="宋体" charset="0"/>
                <a:cs typeface="宋体" charset="0"/>
              </a:rPr>
              <a:t> </a:t>
            </a:r>
            <a:endParaRPr lang="en-CA">
              <a:solidFill>
                <a:srgbClr val="FF3300"/>
              </a:solidFill>
              <a:latin typeface="Arial" charset="0"/>
              <a:cs typeface="+mn-cs"/>
            </a:endParaRPr>
          </a:p>
        </p:txBody>
      </p:sp>
      <p:sp>
        <p:nvSpPr>
          <p:cNvPr id="38918" name="Rectangle 6"/>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30725" name="Object 5"/>
          <p:cNvGraphicFramePr>
            <a:graphicFrameLocks noChangeAspect="1"/>
          </p:cNvGraphicFramePr>
          <p:nvPr>
            <p:extLst>
              <p:ext uri="{D42A27DB-BD31-4B8C-83A1-F6EECF244321}">
                <p14:modId xmlns:p14="http://schemas.microsoft.com/office/powerpoint/2010/main" val="2082589727"/>
              </p:ext>
            </p:extLst>
          </p:nvPr>
        </p:nvGraphicFramePr>
        <p:xfrm>
          <a:off x="1919288" y="2870200"/>
          <a:ext cx="5275262" cy="1130300"/>
        </p:xfrm>
        <a:graphic>
          <a:graphicData uri="http://schemas.openxmlformats.org/presentationml/2006/ole">
            <mc:AlternateContent xmlns:mc="http://schemas.openxmlformats.org/markup-compatibility/2006">
              <mc:Choice xmlns:v="urn:schemas-microsoft-com:vml" Requires="v">
                <p:oleObj spid="_x0000_s454763" name="Equation" r:id="rId4" imgW="1892300" imgH="406400" progId="Equation.3">
                  <p:embed/>
                </p:oleObj>
              </mc:Choice>
              <mc:Fallback>
                <p:oleObj name="Equation" r:id="rId4" imgW="1892300" imgH="406400" progId="Equation.3">
                  <p:embed/>
                  <p:pic>
                    <p:nvPicPr>
                      <p:cNvPr id="0" name=""/>
                      <p:cNvPicPr>
                        <a:picLocks noChangeAspect="1" noChangeArrowheads="1"/>
                      </p:cNvPicPr>
                      <p:nvPr/>
                    </p:nvPicPr>
                    <p:blipFill>
                      <a:blip r:embed="rId5"/>
                      <a:srcRect/>
                      <a:stretch>
                        <a:fillRect/>
                      </a:stretch>
                    </p:blipFill>
                    <p:spPr bwMode="auto">
                      <a:xfrm>
                        <a:off x="1919288" y="2870200"/>
                        <a:ext cx="527526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0726" name="Group 14"/>
          <p:cNvGrpSpPr>
            <a:grpSpLocks/>
          </p:cNvGrpSpPr>
          <p:nvPr/>
        </p:nvGrpSpPr>
        <p:grpSpPr bwMode="auto">
          <a:xfrm>
            <a:off x="1331640" y="4149080"/>
            <a:ext cx="2927350" cy="2247900"/>
            <a:chOff x="249" y="2659"/>
            <a:chExt cx="1844" cy="1416"/>
          </a:xfrm>
        </p:grpSpPr>
        <p:pic>
          <p:nvPicPr>
            <p:cNvPr id="30730" name="Picture 8" descr="ccbl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2659"/>
              <a:ext cx="1578"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9"/>
            <p:cNvSpPr txBox="1">
              <a:spLocks noChangeArrowheads="1"/>
            </p:cNvSpPr>
            <p:nvPr/>
          </p:nvSpPr>
          <p:spPr bwMode="auto">
            <a:xfrm>
              <a:off x="249" y="3844"/>
              <a:ext cx="18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dirty="0">
                  <a:latin typeface="Arial" charset="0"/>
                  <a:cs typeface="+mn-cs"/>
                </a:rPr>
                <a:t>Cocobolo (South America) </a:t>
              </a:r>
            </a:p>
          </p:txBody>
        </p:sp>
      </p:grpSp>
      <p:grpSp>
        <p:nvGrpSpPr>
          <p:cNvPr id="30727" name="Group 13"/>
          <p:cNvGrpSpPr>
            <a:grpSpLocks/>
          </p:cNvGrpSpPr>
          <p:nvPr/>
        </p:nvGrpSpPr>
        <p:grpSpPr bwMode="auto">
          <a:xfrm>
            <a:off x="5076056" y="4149080"/>
            <a:ext cx="2647950" cy="2249488"/>
            <a:chOff x="3055" y="2659"/>
            <a:chExt cx="1668" cy="1417"/>
          </a:xfrm>
        </p:grpSpPr>
        <p:pic>
          <p:nvPicPr>
            <p:cNvPr id="30728" name="Picture 11" descr="kap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5" y="2659"/>
              <a:ext cx="154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12"/>
            <p:cNvSpPr txBox="1">
              <a:spLocks noChangeArrowheads="1"/>
            </p:cNvSpPr>
            <p:nvPr/>
          </p:nvSpPr>
          <p:spPr bwMode="auto">
            <a:xfrm>
              <a:off x="3055" y="3845"/>
              <a:ext cx="16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a:latin typeface="Arial" charset="0"/>
                  <a:cs typeface="+mn-cs"/>
                </a:rPr>
                <a:t>Kapur (Southwest Asia) </a:t>
              </a:r>
            </a:p>
          </p:txBody>
        </p:sp>
      </p:grpSp>
    </p:spTree>
    <p:extLst>
      <p:ext uri="{BB962C8B-B14F-4D97-AF65-F5344CB8AC3E}">
        <p14:creationId xmlns:p14="http://schemas.microsoft.com/office/powerpoint/2010/main" val="193920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E69202C-E04C-EF40-95DF-5804FD2CF338}" type="slidenum">
              <a:rPr lang="en-CA"/>
              <a:pPr>
                <a:defRPr/>
              </a:pPr>
              <a:t>15</a:t>
            </a:fld>
            <a:endParaRPr lang="en-CA"/>
          </a:p>
        </p:txBody>
      </p:sp>
      <p:sp>
        <p:nvSpPr>
          <p:cNvPr id="49154" name="Rectangle 2"/>
          <p:cNvSpPr>
            <a:spLocks noGrp="1" noChangeArrowheads="1"/>
          </p:cNvSpPr>
          <p:nvPr>
            <p:ph type="title"/>
          </p:nvPr>
        </p:nvSpPr>
        <p:spPr/>
        <p:txBody>
          <a:bodyPr/>
          <a:lstStyle/>
          <a:p>
            <a:pPr eaLnBrk="1" hangingPunct="1">
              <a:defRPr/>
            </a:pPr>
            <a:r>
              <a:rPr lang="en-CA" dirty="0">
                <a:cs typeface="+mj-cs"/>
              </a:rPr>
              <a:t>Estimation of </a:t>
            </a:r>
            <a:r>
              <a:rPr lang="en-CA" i="1" dirty="0">
                <a:cs typeface="+mj-cs"/>
              </a:rPr>
              <a:t>SG</a:t>
            </a:r>
            <a:r>
              <a:rPr lang="en-CA" dirty="0">
                <a:cs typeface="+mj-cs"/>
              </a:rPr>
              <a:t> at a given </a:t>
            </a:r>
            <a:r>
              <a:rPr lang="en-CA" i="1" dirty="0">
                <a:cs typeface="+mj-cs"/>
              </a:rPr>
              <a:t>MC</a:t>
            </a:r>
          </a:p>
        </p:txBody>
      </p:sp>
      <p:sp>
        <p:nvSpPr>
          <p:cNvPr id="49158" name="Rectangle 6"/>
          <p:cNvSpPr>
            <a:spLocks noGrp="1" noChangeArrowheads="1"/>
          </p:cNvSpPr>
          <p:nvPr>
            <p:ph type="body" idx="1"/>
          </p:nvPr>
        </p:nvSpPr>
        <p:spPr>
          <a:xfrm>
            <a:off x="467544" y="4149080"/>
            <a:ext cx="8229600" cy="1944687"/>
          </a:xfrm>
        </p:spPr>
        <p:txBody>
          <a:bodyPr/>
          <a:lstStyle/>
          <a:p>
            <a:pPr eaLnBrk="1" hangingPunct="1">
              <a:lnSpc>
                <a:spcPct val="90000"/>
              </a:lnSpc>
              <a:defRPr/>
            </a:pPr>
            <a:r>
              <a:rPr lang="en-CA" sz="2800" dirty="0">
                <a:latin typeface="Times New Roman" charset="0"/>
                <a:cs typeface="+mn-cs"/>
              </a:rPr>
              <a:t>SG</a:t>
            </a:r>
            <a:r>
              <a:rPr lang="en-CA" sz="2800" i="1" baseline="-25000" dirty="0">
                <a:latin typeface="Times New Roman" charset="0"/>
                <a:cs typeface="+mn-cs"/>
              </a:rPr>
              <a:t>X </a:t>
            </a:r>
            <a:r>
              <a:rPr lang="en-CA" sz="2800" dirty="0">
                <a:latin typeface="Times New Roman" charset="0"/>
                <a:cs typeface="+mn-cs"/>
              </a:rPr>
              <a:t>: 	SG at X% moisture content</a:t>
            </a:r>
          </a:p>
          <a:p>
            <a:pPr eaLnBrk="1" hangingPunct="1">
              <a:lnSpc>
                <a:spcPct val="90000"/>
              </a:lnSpc>
              <a:defRPr/>
            </a:pPr>
            <a:r>
              <a:rPr lang="en-CA" sz="2800" i="1" dirty="0" err="1">
                <a:latin typeface="Times New Roman" charset="0"/>
                <a:cs typeface="+mn-cs"/>
              </a:rPr>
              <a:t>SG</a:t>
            </a:r>
            <a:r>
              <a:rPr lang="en-CA" sz="2800" baseline="-25000" dirty="0" err="1">
                <a:latin typeface="Times New Roman" charset="0"/>
                <a:cs typeface="+mn-cs"/>
              </a:rPr>
              <a:t>green</a:t>
            </a:r>
            <a:r>
              <a:rPr lang="en-CA" sz="2800" dirty="0">
                <a:latin typeface="Times New Roman" charset="0"/>
                <a:cs typeface="+mn-cs"/>
              </a:rPr>
              <a:t>: 	SG at green condition</a:t>
            </a:r>
          </a:p>
          <a:p>
            <a:pPr eaLnBrk="1" hangingPunct="1">
              <a:lnSpc>
                <a:spcPct val="90000"/>
              </a:lnSpc>
              <a:defRPr/>
            </a:pPr>
            <a:r>
              <a:rPr lang="en-CA" sz="2800" i="1" dirty="0">
                <a:latin typeface="Times New Roman" charset="0"/>
                <a:cs typeface="+mn-cs"/>
              </a:rPr>
              <a:t>S</a:t>
            </a:r>
            <a:r>
              <a:rPr lang="en-CA" sz="2800" i="1" baseline="-25000" dirty="0">
                <a:latin typeface="Times New Roman" charset="0"/>
                <a:cs typeface="+mn-cs"/>
              </a:rPr>
              <a:t>V</a:t>
            </a:r>
            <a:r>
              <a:rPr lang="en-CA" sz="2800" dirty="0">
                <a:latin typeface="Times New Roman" charset="0"/>
                <a:cs typeface="+mn-cs"/>
              </a:rPr>
              <a:t>: 		Volumetric shrinkage from green to X% 		moisture content</a:t>
            </a:r>
          </a:p>
        </p:txBody>
      </p:sp>
      <p:graphicFrame>
        <p:nvGraphicFramePr>
          <p:cNvPr id="34820" name="Object 4"/>
          <p:cNvGraphicFramePr>
            <a:graphicFrameLocks noGrp="1" noChangeAspect="1"/>
          </p:cNvGraphicFramePr>
          <p:nvPr>
            <p:ph idx="4294967295"/>
            <p:extLst>
              <p:ext uri="{D42A27DB-BD31-4B8C-83A1-F6EECF244321}">
                <p14:modId xmlns:p14="http://schemas.microsoft.com/office/powerpoint/2010/main" val="1916960951"/>
              </p:ext>
            </p:extLst>
          </p:nvPr>
        </p:nvGraphicFramePr>
        <p:xfrm>
          <a:off x="2627784" y="2708920"/>
          <a:ext cx="2851150" cy="1446213"/>
        </p:xfrm>
        <a:graphic>
          <a:graphicData uri="http://schemas.openxmlformats.org/presentationml/2006/ole">
            <mc:AlternateContent xmlns:mc="http://schemas.openxmlformats.org/markup-compatibility/2006">
              <mc:Choice xmlns:v="urn:schemas-microsoft-com:vml" Requires="v">
                <p:oleObj spid="_x0000_s455787" name="Equation" r:id="rId4" imgW="876300" imgH="444500" progId="Equation.3">
                  <p:embed/>
                </p:oleObj>
              </mc:Choice>
              <mc:Fallback>
                <p:oleObj name="Equation" r:id="rId4" imgW="876300" imgH="444500" progId="Equation.3">
                  <p:embed/>
                  <p:pic>
                    <p:nvPicPr>
                      <p:cNvPr id="0" name=""/>
                      <p:cNvPicPr>
                        <a:picLocks noChangeAspect="1" noChangeArrowheads="1"/>
                      </p:cNvPicPr>
                      <p:nvPr/>
                    </p:nvPicPr>
                    <p:blipFill>
                      <a:blip r:embed="rId5"/>
                      <a:srcRect/>
                      <a:stretch>
                        <a:fillRect/>
                      </a:stretch>
                    </p:blipFill>
                    <p:spPr bwMode="auto">
                      <a:xfrm>
                        <a:off x="2627784" y="2708920"/>
                        <a:ext cx="2851150"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 name="Rectangle 1"/>
          <p:cNvSpPr/>
          <p:nvPr/>
        </p:nvSpPr>
        <p:spPr>
          <a:xfrm>
            <a:off x="1331640" y="1484784"/>
            <a:ext cx="6840760" cy="954107"/>
          </a:xfrm>
          <a:prstGeom prst="rect">
            <a:avLst/>
          </a:prstGeom>
        </p:spPr>
        <p:txBody>
          <a:bodyPr wrap="square">
            <a:spAutoFit/>
          </a:bodyPr>
          <a:lstStyle/>
          <a:p>
            <a:r>
              <a:rPr lang="en-CA" sz="2800" dirty="0">
                <a:solidFill>
                  <a:srgbClr val="FF0000"/>
                </a:solidFill>
              </a:rPr>
              <a:t>Wood moisture content must be stated when referring to either density or specific gravity</a:t>
            </a:r>
            <a:endParaRPr lang="en-US" sz="2800" dirty="0">
              <a:solidFill>
                <a:srgbClr val="FF0000"/>
              </a:solidFill>
            </a:endParaRPr>
          </a:p>
        </p:txBody>
      </p:sp>
    </p:spTree>
    <p:extLst>
      <p:ext uri="{BB962C8B-B14F-4D97-AF65-F5344CB8AC3E}">
        <p14:creationId xmlns:p14="http://schemas.microsoft.com/office/powerpoint/2010/main" val="385137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FAB6E56-157B-4F40-A63E-63DDA5199A0D}" type="slidenum">
              <a:rPr lang="en-CA"/>
              <a:pPr>
                <a:defRPr/>
              </a:pPr>
              <a:t>16</a:t>
            </a:fld>
            <a:endParaRPr lang="en-CA"/>
          </a:p>
        </p:txBody>
      </p:sp>
      <p:sp>
        <p:nvSpPr>
          <p:cNvPr id="307204" name="Rectangle 4"/>
          <p:cNvSpPr>
            <a:spLocks noGrp="1" noChangeArrowheads="1"/>
          </p:cNvSpPr>
          <p:nvPr>
            <p:ph type="title"/>
          </p:nvPr>
        </p:nvSpPr>
        <p:spPr/>
        <p:txBody>
          <a:bodyPr/>
          <a:lstStyle/>
          <a:p>
            <a:pPr eaLnBrk="1" hangingPunct="1">
              <a:defRPr/>
            </a:pPr>
            <a:r>
              <a:rPr lang="en-CA" sz="4000">
                <a:cs typeface="+mj-cs"/>
              </a:rPr>
              <a:t>Effect of Specific Gravity on Mechanical Properties</a:t>
            </a:r>
          </a:p>
        </p:txBody>
      </p:sp>
      <p:pic>
        <p:nvPicPr>
          <p:cNvPr id="3" name="Picture 2">
            <a:extLst>
              <a:ext uri="{FF2B5EF4-FFF2-40B4-BE49-F238E27FC236}">
                <a16:creationId xmlns:a16="http://schemas.microsoft.com/office/drawing/2014/main" xmlns="" id="{65311C77-3C95-44A5-9A9D-B2CE33771B74}"/>
              </a:ext>
            </a:extLst>
          </p:cNvPr>
          <p:cNvPicPr>
            <a:picLocks noChangeAspect="1"/>
          </p:cNvPicPr>
          <p:nvPr/>
        </p:nvPicPr>
        <p:blipFill>
          <a:blip r:embed="rId3"/>
          <a:stretch>
            <a:fillRect/>
          </a:stretch>
        </p:blipFill>
        <p:spPr>
          <a:xfrm>
            <a:off x="2326020" y="1435362"/>
            <a:ext cx="4491959" cy="5148000"/>
          </a:xfrm>
          <a:prstGeom prst="rect">
            <a:avLst/>
          </a:prstGeom>
        </p:spPr>
      </p:pic>
    </p:spTree>
    <p:extLst>
      <p:ext uri="{BB962C8B-B14F-4D97-AF65-F5344CB8AC3E}">
        <p14:creationId xmlns:p14="http://schemas.microsoft.com/office/powerpoint/2010/main" val="3737771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pPr>
              <a:defRPr/>
            </a:pPr>
            <a:fld id="{BE8DE894-CF85-7047-959E-5F68F60FDB4A}" type="slidenum">
              <a:rPr lang="en-CA"/>
              <a:pPr>
                <a:defRPr/>
              </a:pPr>
              <a:t>17</a:t>
            </a:fld>
            <a:endParaRPr lang="en-CA"/>
          </a:p>
        </p:txBody>
      </p:sp>
      <p:sp>
        <p:nvSpPr>
          <p:cNvPr id="18436" name="Rectangle 4"/>
          <p:cNvSpPr>
            <a:spLocks noGrp="1" noChangeArrowheads="1"/>
          </p:cNvSpPr>
          <p:nvPr>
            <p:ph type="title"/>
          </p:nvPr>
        </p:nvSpPr>
        <p:spPr>
          <a:xfrm>
            <a:off x="539750" y="260350"/>
            <a:ext cx="8229600" cy="1143000"/>
          </a:xfrm>
        </p:spPr>
        <p:txBody>
          <a:bodyPr/>
          <a:lstStyle/>
          <a:p>
            <a:pPr eaLnBrk="1" hangingPunct="1">
              <a:defRPr/>
            </a:pPr>
            <a:r>
              <a:rPr lang="fr-CA">
                <a:solidFill>
                  <a:srgbClr val="0000FF"/>
                </a:solidFill>
                <a:cs typeface="+mj-cs"/>
              </a:rPr>
              <a:t>WATER AND WOOD</a:t>
            </a:r>
            <a:endParaRPr lang="en-CA">
              <a:solidFill>
                <a:srgbClr val="0000FF"/>
              </a:solidFill>
              <a:cs typeface="+mj-cs"/>
            </a:endParaRPr>
          </a:p>
        </p:txBody>
      </p:sp>
      <p:sp>
        <p:nvSpPr>
          <p:cNvPr id="18438" name="Text Box 6"/>
          <p:cNvSpPr txBox="1">
            <a:spLocks noChangeArrowheads="1"/>
          </p:cNvSpPr>
          <p:nvPr/>
        </p:nvSpPr>
        <p:spPr bwMode="auto">
          <a:xfrm>
            <a:off x="971550" y="4868863"/>
            <a:ext cx="7269163"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buFont typeface="Arial"/>
              <a:buChar char="•"/>
              <a:defRPr/>
            </a:pPr>
            <a:r>
              <a:rPr lang="en-CA" sz="2800" dirty="0">
                <a:solidFill>
                  <a:srgbClr val="0000FF"/>
                </a:solidFill>
                <a:cs typeface="+mn-cs"/>
              </a:rPr>
              <a:t>Wood is a hygroscopic material</a:t>
            </a:r>
          </a:p>
          <a:p>
            <a:pPr marL="342900" indent="-342900">
              <a:buFont typeface="Arial"/>
              <a:buChar char="•"/>
              <a:defRPr/>
            </a:pPr>
            <a:r>
              <a:rPr lang="en-CA" sz="2800" dirty="0">
                <a:solidFill>
                  <a:srgbClr val="0000FF"/>
                </a:solidFill>
                <a:cs typeface="+mn-cs"/>
              </a:rPr>
              <a:t>Physical and mechanical properties are greatly influenced by the amount of water present</a:t>
            </a:r>
            <a:endParaRPr lang="en-CA" sz="2800" b="1" dirty="0">
              <a:solidFill>
                <a:srgbClr val="0000FF"/>
              </a:solidFill>
              <a:cs typeface="+mn-cs"/>
            </a:endParaRPr>
          </a:p>
        </p:txBody>
      </p:sp>
      <p:pic>
        <p:nvPicPr>
          <p:cNvPr id="18439" name="Picture 7" descr="tab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39975" y="1773238"/>
            <a:ext cx="4357688" cy="28305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441" name="Line 9"/>
          <p:cNvSpPr>
            <a:spLocks noChangeShapeType="1"/>
          </p:cNvSpPr>
          <p:nvPr/>
        </p:nvSpPr>
        <p:spPr bwMode="auto">
          <a:xfrm flipH="1">
            <a:off x="6192838" y="1622425"/>
            <a:ext cx="1152525" cy="647700"/>
          </a:xfrm>
          <a:prstGeom prst="line">
            <a:avLst/>
          </a:prstGeom>
          <a:noFill/>
          <a:ln w="508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442" name="Line 10"/>
          <p:cNvSpPr>
            <a:spLocks noChangeShapeType="1"/>
          </p:cNvSpPr>
          <p:nvPr/>
        </p:nvSpPr>
        <p:spPr bwMode="auto">
          <a:xfrm flipH="1">
            <a:off x="6192838" y="1838325"/>
            <a:ext cx="1152525" cy="647700"/>
          </a:xfrm>
          <a:prstGeom prst="line">
            <a:avLst/>
          </a:prstGeom>
          <a:noFill/>
          <a:ln w="508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443" name="Line 11"/>
          <p:cNvSpPr>
            <a:spLocks noChangeShapeType="1"/>
          </p:cNvSpPr>
          <p:nvPr/>
        </p:nvSpPr>
        <p:spPr bwMode="auto">
          <a:xfrm flipH="1">
            <a:off x="6192838" y="2055813"/>
            <a:ext cx="1152525" cy="647700"/>
          </a:xfrm>
          <a:prstGeom prst="line">
            <a:avLst/>
          </a:prstGeom>
          <a:noFill/>
          <a:ln w="508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444" name="Line 12"/>
          <p:cNvSpPr>
            <a:spLocks noChangeShapeType="1"/>
          </p:cNvSpPr>
          <p:nvPr/>
        </p:nvSpPr>
        <p:spPr bwMode="auto">
          <a:xfrm flipH="1" flipV="1">
            <a:off x="1584325" y="2127250"/>
            <a:ext cx="1223963" cy="287338"/>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445" name="Line 13"/>
          <p:cNvSpPr>
            <a:spLocks noChangeShapeType="1"/>
          </p:cNvSpPr>
          <p:nvPr/>
        </p:nvSpPr>
        <p:spPr bwMode="auto">
          <a:xfrm flipH="1" flipV="1">
            <a:off x="1584325" y="2327275"/>
            <a:ext cx="1223963" cy="287338"/>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446" name="Line 14"/>
          <p:cNvSpPr>
            <a:spLocks noChangeShapeType="1"/>
          </p:cNvSpPr>
          <p:nvPr/>
        </p:nvSpPr>
        <p:spPr bwMode="auto">
          <a:xfrm flipH="1" flipV="1">
            <a:off x="1593850" y="2527300"/>
            <a:ext cx="1223963" cy="287338"/>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447" name="Text Box 15"/>
          <p:cNvSpPr txBox="1">
            <a:spLocks noChangeArrowheads="1"/>
          </p:cNvSpPr>
          <p:nvPr/>
        </p:nvSpPr>
        <p:spPr bwMode="auto">
          <a:xfrm>
            <a:off x="7489825" y="1695450"/>
            <a:ext cx="611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a:cs typeface="+mn-cs"/>
              </a:rPr>
              <a:t>H</a:t>
            </a:r>
            <a:r>
              <a:rPr lang="en-CA" baseline="-25000">
                <a:cs typeface="+mn-cs"/>
              </a:rPr>
              <a:t>2</a:t>
            </a:r>
            <a:r>
              <a:rPr lang="en-CA">
                <a:cs typeface="+mn-cs"/>
              </a:rPr>
              <a:t>O</a:t>
            </a:r>
          </a:p>
        </p:txBody>
      </p:sp>
      <p:sp>
        <p:nvSpPr>
          <p:cNvPr id="18448" name="Text Box 16"/>
          <p:cNvSpPr txBox="1">
            <a:spLocks noChangeArrowheads="1"/>
          </p:cNvSpPr>
          <p:nvPr/>
        </p:nvSpPr>
        <p:spPr bwMode="auto">
          <a:xfrm>
            <a:off x="865188" y="2054225"/>
            <a:ext cx="6111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a:cs typeface="+mn-cs"/>
              </a:rPr>
              <a:t>H</a:t>
            </a:r>
            <a:r>
              <a:rPr lang="en-CA" baseline="-25000">
                <a:cs typeface="+mn-cs"/>
              </a:rPr>
              <a:t>2</a:t>
            </a:r>
            <a:r>
              <a:rPr lang="en-CA">
                <a:cs typeface="+mn-cs"/>
              </a:rPr>
              <a:t>O</a:t>
            </a:r>
          </a:p>
        </p:txBody>
      </p:sp>
    </p:spTree>
    <p:extLst>
      <p:ext uri="{BB962C8B-B14F-4D97-AF65-F5344CB8AC3E}">
        <p14:creationId xmlns:p14="http://schemas.microsoft.com/office/powerpoint/2010/main" val="741056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9ED47FA-4368-D64F-B8E7-21AE10D9DA19}" type="slidenum">
              <a:rPr lang="en-CA"/>
              <a:pPr>
                <a:defRPr/>
              </a:pPr>
              <a:t>18</a:t>
            </a:fld>
            <a:endParaRPr lang="en-CA"/>
          </a:p>
        </p:txBody>
      </p:sp>
      <p:sp>
        <p:nvSpPr>
          <p:cNvPr id="83970" name="Rectangle 2"/>
          <p:cNvSpPr>
            <a:spLocks noGrp="1" noChangeArrowheads="1"/>
          </p:cNvSpPr>
          <p:nvPr>
            <p:ph type="title"/>
          </p:nvPr>
        </p:nvSpPr>
        <p:spPr/>
        <p:txBody>
          <a:bodyPr/>
          <a:lstStyle/>
          <a:p>
            <a:pPr eaLnBrk="1" hangingPunct="1">
              <a:defRPr/>
            </a:pPr>
            <a:r>
              <a:rPr lang="en-CA" sz="4000" b="1" dirty="0">
                <a:cs typeface="+mj-cs"/>
              </a:rPr>
              <a:t>Moisture Content</a:t>
            </a:r>
          </a:p>
        </p:txBody>
      </p:sp>
      <p:sp>
        <p:nvSpPr>
          <p:cNvPr id="83973" name="Rectangle 5"/>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49156" name="Object 4"/>
          <p:cNvGraphicFramePr>
            <a:graphicFrameLocks noChangeAspect="1"/>
          </p:cNvGraphicFramePr>
          <p:nvPr/>
        </p:nvGraphicFramePr>
        <p:xfrm>
          <a:off x="1979613" y="3213100"/>
          <a:ext cx="5065712" cy="871538"/>
        </p:xfrm>
        <a:graphic>
          <a:graphicData uri="http://schemas.openxmlformats.org/presentationml/2006/ole">
            <mc:AlternateContent xmlns:mc="http://schemas.openxmlformats.org/markup-compatibility/2006">
              <mc:Choice xmlns:v="urn:schemas-microsoft-com:vml" Requires="v">
                <p:oleObj spid="_x0000_s457926" name="Equation" r:id="rId4" imgW="2489200" imgH="431800" progId="Equation.3">
                  <p:embed/>
                </p:oleObj>
              </mc:Choice>
              <mc:Fallback>
                <p:oleObj name="Equation" r:id="rId4" imgW="24892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3213100"/>
                        <a:ext cx="50657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4" name="Rectangle 6"/>
          <p:cNvSpPr>
            <a:spLocks noChangeArrowheads="1"/>
          </p:cNvSpPr>
          <p:nvPr/>
        </p:nvSpPr>
        <p:spPr bwMode="auto">
          <a:xfrm>
            <a:off x="885825" y="1628775"/>
            <a:ext cx="73437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b="1">
                <a:cs typeface="+mn-cs"/>
              </a:rPr>
              <a:t>Moisture content (MC)</a:t>
            </a:r>
            <a:r>
              <a:rPr lang="en-US" sz="2800">
                <a:cs typeface="+mn-cs"/>
              </a:rPr>
              <a:t> is the mass of water contained in the wood, usually expressed as a percentage:</a:t>
            </a:r>
            <a:endParaRPr lang="en-CA" sz="2800">
              <a:cs typeface="+mn-cs"/>
            </a:endParaRPr>
          </a:p>
        </p:txBody>
      </p:sp>
      <p:graphicFrame>
        <p:nvGraphicFramePr>
          <p:cNvPr id="49158" name="Object 7"/>
          <p:cNvGraphicFramePr>
            <a:graphicFrameLocks noGrp="1" noChangeAspect="1"/>
          </p:cNvGraphicFramePr>
          <p:nvPr>
            <p:ph idx="1"/>
          </p:nvPr>
        </p:nvGraphicFramePr>
        <p:xfrm>
          <a:off x="1979613" y="4573588"/>
          <a:ext cx="5400675" cy="1808162"/>
        </p:xfrm>
        <a:graphic>
          <a:graphicData uri="http://schemas.openxmlformats.org/presentationml/2006/ole">
            <mc:AlternateContent xmlns:mc="http://schemas.openxmlformats.org/markup-compatibility/2006">
              <mc:Choice xmlns:v="urn:schemas-microsoft-com:vml" Requires="v">
                <p:oleObj spid="_x0000_s457927" name="Equation" r:id="rId6" imgW="2844800" imgH="952500" progId="Equation.3">
                  <p:embed/>
                </p:oleObj>
              </mc:Choice>
              <mc:Fallback>
                <p:oleObj name="Equation" r:id="rId6" imgW="2844800" imgH="952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4573588"/>
                        <a:ext cx="5400675" cy="180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161050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DD945BC6-5E1F-3D4D-8F43-114D9C13114E}" type="slidenum">
              <a:rPr lang="en-CA"/>
              <a:pPr>
                <a:defRPr/>
              </a:pPr>
              <a:t>19</a:t>
            </a:fld>
            <a:endParaRPr lang="en-CA"/>
          </a:p>
        </p:txBody>
      </p:sp>
      <p:sp>
        <p:nvSpPr>
          <p:cNvPr id="82946" name="Rectangle 2"/>
          <p:cNvSpPr>
            <a:spLocks noGrp="1" noChangeArrowheads="1"/>
          </p:cNvSpPr>
          <p:nvPr>
            <p:ph type="title"/>
          </p:nvPr>
        </p:nvSpPr>
        <p:spPr>
          <a:xfrm>
            <a:off x="457200" y="274638"/>
            <a:ext cx="8435280" cy="1143000"/>
          </a:xfrm>
        </p:spPr>
        <p:txBody>
          <a:bodyPr/>
          <a:lstStyle/>
          <a:p>
            <a:pPr eaLnBrk="1" hangingPunct="1">
              <a:defRPr/>
            </a:pPr>
            <a:r>
              <a:rPr lang="en-CA" sz="4000" b="1" dirty="0">
                <a:cs typeface="+mj-cs"/>
              </a:rPr>
              <a:t>Measurement of Moisture Content</a:t>
            </a:r>
          </a:p>
        </p:txBody>
      </p:sp>
      <p:sp>
        <p:nvSpPr>
          <p:cNvPr id="82947" name="Rectangle 3"/>
          <p:cNvSpPr>
            <a:spLocks noGrp="1" noChangeArrowheads="1"/>
          </p:cNvSpPr>
          <p:nvPr>
            <p:ph type="body" idx="1"/>
          </p:nvPr>
        </p:nvSpPr>
        <p:spPr>
          <a:xfrm>
            <a:off x="1115616" y="1340768"/>
            <a:ext cx="7297935" cy="4525963"/>
          </a:xfrm>
        </p:spPr>
        <p:txBody>
          <a:bodyPr/>
          <a:lstStyle/>
          <a:p>
            <a:pPr eaLnBrk="1" hangingPunct="1">
              <a:lnSpc>
                <a:spcPct val="80000"/>
              </a:lnSpc>
              <a:defRPr/>
            </a:pPr>
            <a:r>
              <a:rPr lang="en-CA" sz="2400" dirty="0">
                <a:cs typeface="+mn-cs"/>
              </a:rPr>
              <a:t>Oven-dry method</a:t>
            </a:r>
          </a:p>
          <a:p>
            <a:pPr lvl="1" eaLnBrk="1" hangingPunct="1">
              <a:lnSpc>
                <a:spcPct val="80000"/>
              </a:lnSpc>
              <a:defRPr/>
            </a:pPr>
            <a:r>
              <a:rPr lang="en-CA" sz="2400" dirty="0"/>
              <a:t>Oven temperature: 103</a:t>
            </a:r>
            <a:r>
              <a:rPr lang="en-US" sz="2400" dirty="0">
                <a:cs typeface="Arial" charset="0"/>
              </a:rPr>
              <a:t>±2</a:t>
            </a:r>
            <a:r>
              <a:rPr lang="en-US" sz="2400" baseline="30000" dirty="0">
                <a:cs typeface="Arial" charset="0"/>
              </a:rPr>
              <a:t>o</a:t>
            </a:r>
            <a:r>
              <a:rPr lang="en-US" sz="2400" dirty="0">
                <a:cs typeface="Arial" charset="0"/>
              </a:rPr>
              <a:t>C</a:t>
            </a:r>
          </a:p>
          <a:p>
            <a:pPr lvl="1" eaLnBrk="1" hangingPunct="1">
              <a:lnSpc>
                <a:spcPct val="80000"/>
              </a:lnSpc>
              <a:defRPr/>
            </a:pPr>
            <a:r>
              <a:rPr lang="en-US" sz="2400" dirty="0">
                <a:cs typeface="Arial" charset="0"/>
              </a:rPr>
              <a:t>Accurate</a:t>
            </a:r>
          </a:p>
          <a:p>
            <a:pPr eaLnBrk="1" hangingPunct="1">
              <a:lnSpc>
                <a:spcPct val="80000"/>
              </a:lnSpc>
              <a:defRPr/>
            </a:pPr>
            <a:r>
              <a:rPr lang="en-CA" sz="2400" dirty="0">
                <a:cs typeface="+mn-cs"/>
              </a:rPr>
              <a:t>Electrical resistance method</a:t>
            </a:r>
          </a:p>
          <a:p>
            <a:pPr lvl="1" eaLnBrk="1" hangingPunct="1">
              <a:lnSpc>
                <a:spcPct val="80000"/>
              </a:lnSpc>
              <a:defRPr/>
            </a:pPr>
            <a:r>
              <a:rPr lang="en-CA" sz="2400" dirty="0"/>
              <a:t>Good for field measurement</a:t>
            </a:r>
          </a:p>
          <a:p>
            <a:pPr lvl="1" eaLnBrk="1" hangingPunct="1">
              <a:lnSpc>
                <a:spcPct val="80000"/>
              </a:lnSpc>
              <a:defRPr/>
            </a:pPr>
            <a:r>
              <a:rPr lang="en-CA" sz="2400" dirty="0"/>
              <a:t>Species and temperature dependent</a:t>
            </a:r>
          </a:p>
          <a:p>
            <a:pPr lvl="1" eaLnBrk="1" hangingPunct="1">
              <a:lnSpc>
                <a:spcPct val="80000"/>
              </a:lnSpc>
              <a:defRPr/>
            </a:pPr>
            <a:r>
              <a:rPr lang="en-CA" sz="2400" dirty="0"/>
              <a:t>Only works well between 6% and FSP (i.e. 28%)</a:t>
            </a:r>
          </a:p>
          <a:p>
            <a:pPr lvl="1" eaLnBrk="1" hangingPunct="1">
              <a:lnSpc>
                <a:spcPct val="80000"/>
              </a:lnSpc>
              <a:defRPr/>
            </a:pPr>
            <a:r>
              <a:rPr lang="en-CA" sz="2400" dirty="0"/>
              <a:t>Not very accurate (measurement error 3-5%)</a:t>
            </a:r>
          </a:p>
          <a:p>
            <a:pPr eaLnBrk="1" hangingPunct="1">
              <a:lnSpc>
                <a:spcPct val="80000"/>
              </a:lnSpc>
              <a:defRPr/>
            </a:pPr>
            <a:r>
              <a:rPr lang="en-CA" sz="2400" dirty="0">
                <a:cs typeface="+mn-cs"/>
              </a:rPr>
              <a:t>Distillation method</a:t>
            </a:r>
          </a:p>
          <a:p>
            <a:pPr lvl="1" eaLnBrk="1" hangingPunct="1">
              <a:lnSpc>
                <a:spcPct val="80000"/>
              </a:lnSpc>
              <a:defRPr/>
            </a:pPr>
            <a:r>
              <a:rPr lang="en-CA" sz="2400" dirty="0"/>
              <a:t>Measurement of moisture driven off</a:t>
            </a:r>
          </a:p>
          <a:p>
            <a:pPr lvl="1" eaLnBrk="1" hangingPunct="1">
              <a:lnSpc>
                <a:spcPct val="80000"/>
              </a:lnSpc>
              <a:defRPr/>
            </a:pPr>
            <a:r>
              <a:rPr lang="en-CA" sz="2400" dirty="0"/>
              <a:t>Good for wood with high extractive content</a:t>
            </a:r>
          </a:p>
          <a:p>
            <a:pPr lvl="1" eaLnBrk="1" hangingPunct="1">
              <a:lnSpc>
                <a:spcPct val="80000"/>
              </a:lnSpc>
              <a:defRPr/>
            </a:pPr>
            <a:r>
              <a:rPr lang="en-CA" sz="2400" dirty="0"/>
              <a:t>More accurate than oven-dry method</a:t>
            </a:r>
          </a:p>
          <a:p>
            <a:pPr lvl="1" eaLnBrk="1" hangingPunct="1">
              <a:lnSpc>
                <a:spcPct val="80000"/>
              </a:lnSpc>
              <a:defRPr/>
            </a:pPr>
            <a:r>
              <a:rPr lang="en-CA" sz="2400" dirty="0"/>
              <a:t>Delicate apparatus required</a:t>
            </a:r>
          </a:p>
        </p:txBody>
      </p:sp>
    </p:spTree>
    <p:extLst>
      <p:ext uri="{BB962C8B-B14F-4D97-AF65-F5344CB8AC3E}">
        <p14:creationId xmlns:p14="http://schemas.microsoft.com/office/powerpoint/2010/main" val="1104063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E6EFAE5-3F5E-4C69-899F-F26E72E096BC}"/>
              </a:ext>
            </a:extLst>
          </p:cNvPr>
          <p:cNvSpPr>
            <a:spLocks noGrp="1"/>
          </p:cNvSpPr>
          <p:nvPr>
            <p:ph type="sldNum" sz="quarter" idx="12"/>
          </p:nvPr>
        </p:nvSpPr>
        <p:spPr/>
        <p:txBody>
          <a:bodyPr/>
          <a:lstStyle/>
          <a:p>
            <a:pPr>
              <a:defRPr/>
            </a:pPr>
            <a:fld id="{204497DD-CF60-054B-8343-F61B0AA275D3}" type="slidenum">
              <a:rPr lang="en-CA" smtClean="0"/>
              <a:pPr>
                <a:defRPr/>
              </a:pPr>
              <a:t>2</a:t>
            </a:fld>
            <a:endParaRPr lang="en-CA"/>
          </a:p>
        </p:txBody>
      </p:sp>
      <p:sp>
        <p:nvSpPr>
          <p:cNvPr id="5" name="Rectangle 7">
            <a:extLst>
              <a:ext uri="{FF2B5EF4-FFF2-40B4-BE49-F238E27FC236}">
                <a16:creationId xmlns:a16="http://schemas.microsoft.com/office/drawing/2014/main" xmlns="" id="{C56A48E9-5F57-4FE0-A1E0-DE62AB6CF46F}"/>
              </a:ext>
            </a:extLst>
          </p:cNvPr>
          <p:cNvSpPr txBox="1">
            <a:spLocks noChangeArrowheads="1"/>
          </p:cNvSpPr>
          <p:nvPr/>
        </p:nvSpPr>
        <p:spPr bwMode="auto">
          <a:xfrm>
            <a:off x="0" y="1628800"/>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n-US" b="1" kern="0" dirty="0">
                <a:solidFill>
                  <a:srgbClr val="800000"/>
                </a:solidFill>
                <a:cs typeface="+mj-cs"/>
              </a:rPr>
              <a:t>Part 1– Physical Properties of Wood</a:t>
            </a:r>
            <a:endParaRPr lang="en-CA" b="1" kern="0" dirty="0">
              <a:solidFill>
                <a:srgbClr val="800000"/>
              </a:solidFill>
              <a:cs typeface="+mj-cs"/>
            </a:endParaRPr>
          </a:p>
        </p:txBody>
      </p:sp>
      <p:pic>
        <p:nvPicPr>
          <p:cNvPr id="6" name="Picture 4">
            <a:extLst>
              <a:ext uri="{FF2B5EF4-FFF2-40B4-BE49-F238E27FC236}">
                <a16:creationId xmlns:a16="http://schemas.microsoft.com/office/drawing/2014/main" xmlns="" id="{4FBF2EA5-926D-41B0-A7A9-4369AA05E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429000"/>
            <a:ext cx="3744416" cy="331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980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pPr>
              <a:defRPr/>
            </a:pPr>
            <a:fld id="{D6EE7191-871E-414F-8650-35FB52376A84}" type="slidenum">
              <a:rPr lang="en-CA"/>
              <a:pPr>
                <a:defRPr/>
              </a:pPr>
              <a:t>20</a:t>
            </a:fld>
            <a:endParaRPr lang="en-CA"/>
          </a:p>
        </p:txBody>
      </p:sp>
      <p:sp>
        <p:nvSpPr>
          <p:cNvPr id="88069" name="Rectangle 5"/>
          <p:cNvSpPr>
            <a:spLocks noGrp="1" noChangeArrowheads="1"/>
          </p:cNvSpPr>
          <p:nvPr>
            <p:ph type="title"/>
          </p:nvPr>
        </p:nvSpPr>
        <p:spPr>
          <a:xfrm>
            <a:off x="457200" y="115888"/>
            <a:ext cx="8229600" cy="1143000"/>
          </a:xfrm>
        </p:spPr>
        <p:txBody>
          <a:bodyPr/>
          <a:lstStyle/>
          <a:p>
            <a:pPr eaLnBrk="1" hangingPunct="1">
              <a:defRPr/>
            </a:pPr>
            <a:r>
              <a:rPr lang="en-CA" sz="4000" b="1" dirty="0">
                <a:cs typeface="+mj-cs"/>
              </a:rPr>
              <a:t>Electrical Resistance Method</a:t>
            </a:r>
          </a:p>
        </p:txBody>
      </p:sp>
      <p:pic>
        <p:nvPicPr>
          <p:cNvPr id="3" name="Picture 2"/>
          <p:cNvPicPr>
            <a:picLocks noChangeAspect="1"/>
          </p:cNvPicPr>
          <p:nvPr/>
        </p:nvPicPr>
        <p:blipFill>
          <a:blip r:embed="rId3"/>
          <a:stretch>
            <a:fillRect/>
          </a:stretch>
        </p:blipFill>
        <p:spPr>
          <a:xfrm>
            <a:off x="5796136" y="4126151"/>
            <a:ext cx="2520280" cy="2520280"/>
          </a:xfrm>
          <a:prstGeom prst="rect">
            <a:avLst/>
          </a:prstGeom>
        </p:spPr>
      </p:pic>
      <p:pic>
        <p:nvPicPr>
          <p:cNvPr id="6" name="Picture 5">
            <a:extLst>
              <a:ext uri="{FF2B5EF4-FFF2-40B4-BE49-F238E27FC236}">
                <a16:creationId xmlns:a16="http://schemas.microsoft.com/office/drawing/2014/main" xmlns="" id="{2E2676EE-67E9-4A52-937C-D37D68A19EC7}"/>
              </a:ext>
            </a:extLst>
          </p:cNvPr>
          <p:cNvPicPr>
            <a:picLocks noChangeAspect="1"/>
          </p:cNvPicPr>
          <p:nvPr/>
        </p:nvPicPr>
        <p:blipFill rotWithShape="1">
          <a:blip r:embed="rId4"/>
          <a:srcRect b="8323"/>
          <a:stretch/>
        </p:blipFill>
        <p:spPr>
          <a:xfrm>
            <a:off x="135732" y="2012452"/>
            <a:ext cx="5257485" cy="4320000"/>
          </a:xfrm>
          <a:prstGeom prst="rect">
            <a:avLst/>
          </a:prstGeom>
        </p:spPr>
      </p:pic>
      <p:sp>
        <p:nvSpPr>
          <p:cNvPr id="13" name="TextBox 12">
            <a:extLst>
              <a:ext uri="{FF2B5EF4-FFF2-40B4-BE49-F238E27FC236}">
                <a16:creationId xmlns:a16="http://schemas.microsoft.com/office/drawing/2014/main" xmlns="" id="{055C18EE-FDEA-4E19-9320-910A839386B6}"/>
              </a:ext>
            </a:extLst>
          </p:cNvPr>
          <p:cNvSpPr txBox="1"/>
          <p:nvPr/>
        </p:nvSpPr>
        <p:spPr>
          <a:xfrm>
            <a:off x="200516" y="6250446"/>
            <a:ext cx="3003332" cy="246221"/>
          </a:xfrm>
          <a:prstGeom prst="rect">
            <a:avLst/>
          </a:prstGeom>
          <a:noFill/>
        </p:spPr>
        <p:txBody>
          <a:bodyPr wrap="square" rtlCol="0">
            <a:spAutoFit/>
          </a:bodyPr>
          <a:lstStyle/>
          <a:p>
            <a:r>
              <a:rPr lang="en-CA" sz="1000" dirty="0"/>
              <a:t>(Source: Glass and </a:t>
            </a:r>
            <a:r>
              <a:rPr lang="en-CA" sz="1000" dirty="0" err="1"/>
              <a:t>Zelinka</a:t>
            </a:r>
            <a:r>
              <a:rPr lang="en-CA" sz="1000" dirty="0"/>
              <a:t> 2010) </a:t>
            </a:r>
          </a:p>
        </p:txBody>
      </p:sp>
      <p:sp>
        <p:nvSpPr>
          <p:cNvPr id="10" name="Rectangle 9">
            <a:extLst>
              <a:ext uri="{FF2B5EF4-FFF2-40B4-BE49-F238E27FC236}">
                <a16:creationId xmlns:a16="http://schemas.microsoft.com/office/drawing/2014/main" xmlns="" id="{6F327BBE-A704-4086-A10F-5ED5BCD08797}"/>
              </a:ext>
            </a:extLst>
          </p:cNvPr>
          <p:cNvSpPr/>
          <p:nvPr/>
        </p:nvSpPr>
        <p:spPr>
          <a:xfrm>
            <a:off x="118436" y="1703665"/>
            <a:ext cx="5292079" cy="369332"/>
          </a:xfrm>
          <a:prstGeom prst="rect">
            <a:avLst/>
          </a:prstGeom>
        </p:spPr>
        <p:txBody>
          <a:bodyPr wrap="square">
            <a:spAutoFit/>
          </a:bodyPr>
          <a:lstStyle/>
          <a:p>
            <a:r>
              <a:rPr lang="en-CA" dirty="0"/>
              <a:t>Relationship of electrical resistance to moisture content</a:t>
            </a:r>
          </a:p>
        </p:txBody>
      </p:sp>
      <p:pic>
        <p:nvPicPr>
          <p:cNvPr id="463874" name="Picture 2" descr="https://logismarketde.cdnwm.com/ip/tci-climacontrol-temperatur-und-feuchtemessgeraet-testo-635-2-temperatur-und-feuchtemessgeraet-0563-6352-holzfeuchte-zerstoerungsfrei-und-schnell-messen-1229050-FGR.jpg?imgmax=800">
            <a:extLst>
              <a:ext uri="{FF2B5EF4-FFF2-40B4-BE49-F238E27FC236}">
                <a16:creationId xmlns:a16="http://schemas.microsoft.com/office/drawing/2014/main" xmlns="" id="{86453DC7-3304-45DC-9E72-3B22C9F196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951"/>
          <a:stretch/>
        </p:blipFill>
        <p:spPr bwMode="auto">
          <a:xfrm>
            <a:off x="5789451" y="1319990"/>
            <a:ext cx="2533650" cy="27450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70A8BD5-21CF-406A-BB14-F67BC6F67255}"/>
              </a:ext>
            </a:extLst>
          </p:cNvPr>
          <p:cNvSpPr/>
          <p:nvPr/>
        </p:nvSpPr>
        <p:spPr>
          <a:xfrm>
            <a:off x="5776635" y="1319990"/>
            <a:ext cx="1455848" cy="246221"/>
          </a:xfrm>
          <a:prstGeom prst="rect">
            <a:avLst/>
          </a:prstGeom>
        </p:spPr>
        <p:txBody>
          <a:bodyPr wrap="none">
            <a:spAutoFit/>
          </a:bodyPr>
          <a:lstStyle/>
          <a:p>
            <a:r>
              <a:rPr lang="en-CA" sz="1000" dirty="0"/>
              <a:t>(Source: logismarket.de)</a:t>
            </a:r>
          </a:p>
        </p:txBody>
      </p:sp>
    </p:spTree>
    <p:extLst>
      <p:ext uri="{BB962C8B-B14F-4D97-AF65-F5344CB8AC3E}">
        <p14:creationId xmlns:p14="http://schemas.microsoft.com/office/powerpoint/2010/main" val="34009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1FAD69A6-27B5-1B4B-9BAC-E4BF6D185540}" type="slidenum">
              <a:rPr lang="en-CA"/>
              <a:pPr>
                <a:defRPr/>
              </a:pPr>
              <a:t>21</a:t>
            </a:fld>
            <a:endParaRPr lang="en-CA"/>
          </a:p>
        </p:txBody>
      </p:sp>
      <p:sp>
        <p:nvSpPr>
          <p:cNvPr id="438274" name="Rectangle 2"/>
          <p:cNvSpPr>
            <a:spLocks noGrp="1" noChangeArrowheads="1"/>
          </p:cNvSpPr>
          <p:nvPr>
            <p:ph type="title"/>
          </p:nvPr>
        </p:nvSpPr>
        <p:spPr/>
        <p:txBody>
          <a:bodyPr/>
          <a:lstStyle/>
          <a:p>
            <a:pPr eaLnBrk="1" hangingPunct="1">
              <a:defRPr/>
            </a:pPr>
            <a:r>
              <a:rPr lang="en-CA" sz="3600" b="1" dirty="0">
                <a:cs typeface="+mj-cs"/>
              </a:rPr>
              <a:t>Measurement of Moisture Content</a:t>
            </a:r>
          </a:p>
        </p:txBody>
      </p:sp>
      <p:sp>
        <p:nvSpPr>
          <p:cNvPr id="438275" name="Rectangle 3"/>
          <p:cNvSpPr>
            <a:spLocks noGrp="1" noChangeArrowheads="1"/>
          </p:cNvSpPr>
          <p:nvPr>
            <p:ph type="body" idx="1"/>
          </p:nvPr>
        </p:nvSpPr>
        <p:spPr>
          <a:xfrm>
            <a:off x="395536" y="1556792"/>
            <a:ext cx="8352928" cy="4525963"/>
          </a:xfrm>
        </p:spPr>
        <p:txBody>
          <a:bodyPr/>
          <a:lstStyle/>
          <a:p>
            <a:pPr eaLnBrk="1" hangingPunct="1">
              <a:defRPr/>
            </a:pPr>
            <a:r>
              <a:rPr lang="en-CA" dirty="0">
                <a:cs typeface="+mn-cs"/>
              </a:rPr>
              <a:t>Advanced production line methods</a:t>
            </a:r>
          </a:p>
          <a:p>
            <a:pPr lvl="1" eaLnBrk="1" hangingPunct="1">
              <a:defRPr/>
            </a:pPr>
            <a:r>
              <a:rPr lang="en-CA" dirty="0"/>
              <a:t>Infrared/radio frequency/microwave (suitable for high speed production)</a:t>
            </a:r>
          </a:p>
          <a:p>
            <a:pPr lvl="1" eaLnBrk="1" hangingPunct="1">
              <a:defRPr/>
            </a:pPr>
            <a:r>
              <a:rPr lang="en-CA" dirty="0"/>
              <a:t>Electrical capacitance</a:t>
            </a:r>
          </a:p>
        </p:txBody>
      </p:sp>
      <p:pic>
        <p:nvPicPr>
          <p:cNvPr id="2" name="Picture 1"/>
          <p:cNvPicPr>
            <a:picLocks noChangeAspect="1"/>
          </p:cNvPicPr>
          <p:nvPr/>
        </p:nvPicPr>
        <p:blipFill>
          <a:blip r:embed="rId3"/>
          <a:stretch>
            <a:fillRect/>
          </a:stretch>
        </p:blipFill>
        <p:spPr>
          <a:xfrm>
            <a:off x="107504" y="4797152"/>
            <a:ext cx="5792066" cy="1666211"/>
          </a:xfrm>
          <a:prstGeom prst="rect">
            <a:avLst/>
          </a:prstGeom>
        </p:spPr>
      </p:pic>
      <p:pic>
        <p:nvPicPr>
          <p:cNvPr id="3" name="Picture 2"/>
          <p:cNvPicPr>
            <a:picLocks noChangeAspect="1"/>
          </p:cNvPicPr>
          <p:nvPr/>
        </p:nvPicPr>
        <p:blipFill>
          <a:blip r:embed="rId4"/>
          <a:stretch>
            <a:fillRect/>
          </a:stretch>
        </p:blipFill>
        <p:spPr>
          <a:xfrm>
            <a:off x="4233252" y="3501008"/>
            <a:ext cx="4922538" cy="1872208"/>
          </a:xfrm>
          <a:prstGeom prst="rect">
            <a:avLst/>
          </a:prstGeom>
        </p:spPr>
      </p:pic>
    </p:spTree>
    <p:extLst>
      <p:ext uri="{BB962C8B-B14F-4D97-AF65-F5344CB8AC3E}">
        <p14:creationId xmlns:p14="http://schemas.microsoft.com/office/powerpoint/2010/main" val="2422942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A3690DA-77FC-1C44-AD4B-990C7DA3A1E0}" type="slidenum">
              <a:rPr lang="en-CA"/>
              <a:pPr>
                <a:defRPr/>
              </a:pPr>
              <a:t>22</a:t>
            </a:fld>
            <a:endParaRPr lang="en-CA"/>
          </a:p>
        </p:txBody>
      </p:sp>
      <p:sp>
        <p:nvSpPr>
          <p:cNvPr id="57346" name="Rectangle 2"/>
          <p:cNvSpPr>
            <a:spLocks noGrp="1" noChangeArrowheads="1"/>
          </p:cNvSpPr>
          <p:nvPr>
            <p:ph type="title"/>
          </p:nvPr>
        </p:nvSpPr>
        <p:spPr/>
        <p:txBody>
          <a:bodyPr/>
          <a:lstStyle/>
          <a:p>
            <a:pPr eaLnBrk="1" hangingPunct="1">
              <a:defRPr/>
            </a:pPr>
            <a:r>
              <a:rPr lang="en-CA" sz="4000" b="1" dirty="0">
                <a:cs typeface="+mj-cs"/>
              </a:rPr>
              <a:t>Location of Water in Wood</a:t>
            </a:r>
          </a:p>
        </p:txBody>
      </p:sp>
      <p:sp>
        <p:nvSpPr>
          <p:cNvPr id="57350" name="Rectangle 6"/>
          <p:cNvSpPr>
            <a:spLocks noGrp="1" noChangeArrowheads="1"/>
          </p:cNvSpPr>
          <p:nvPr>
            <p:ph type="body" idx="1"/>
          </p:nvPr>
        </p:nvSpPr>
        <p:spPr>
          <a:xfrm>
            <a:off x="6282680" y="2099283"/>
            <a:ext cx="2674640" cy="2659434"/>
          </a:xfrm>
        </p:spPr>
        <p:txBody>
          <a:bodyPr/>
          <a:lstStyle/>
          <a:p>
            <a:pPr eaLnBrk="1" hangingPunct="1">
              <a:defRPr/>
            </a:pPr>
            <a:r>
              <a:rPr lang="en-CA" sz="2000" dirty="0">
                <a:cs typeface="+mn-cs"/>
              </a:rPr>
              <a:t>In voids such as cell lumens</a:t>
            </a:r>
          </a:p>
          <a:p>
            <a:pPr eaLnBrk="1" hangingPunct="1">
              <a:defRPr/>
            </a:pPr>
            <a:r>
              <a:rPr lang="en-CA" sz="2000" dirty="0">
                <a:cs typeface="+mn-cs"/>
              </a:rPr>
              <a:t>Within cell walls</a:t>
            </a:r>
          </a:p>
        </p:txBody>
      </p:sp>
      <p:pic>
        <p:nvPicPr>
          <p:cNvPr id="4" name="Picture 3">
            <a:extLst>
              <a:ext uri="{FF2B5EF4-FFF2-40B4-BE49-F238E27FC236}">
                <a16:creationId xmlns:a16="http://schemas.microsoft.com/office/drawing/2014/main" xmlns="" id="{ACB241F0-0411-4B50-8498-64A05D4D1872}"/>
              </a:ext>
            </a:extLst>
          </p:cNvPr>
          <p:cNvPicPr>
            <a:picLocks noChangeAspect="1"/>
          </p:cNvPicPr>
          <p:nvPr/>
        </p:nvPicPr>
        <p:blipFill>
          <a:blip r:embed="rId3"/>
          <a:stretch>
            <a:fillRect/>
          </a:stretch>
        </p:blipFill>
        <p:spPr>
          <a:xfrm>
            <a:off x="109006" y="1484784"/>
            <a:ext cx="6173674" cy="4536000"/>
          </a:xfrm>
          <a:prstGeom prst="rect">
            <a:avLst/>
          </a:prstGeom>
        </p:spPr>
      </p:pic>
      <p:sp>
        <p:nvSpPr>
          <p:cNvPr id="5" name="Rectangle 4">
            <a:extLst>
              <a:ext uri="{FF2B5EF4-FFF2-40B4-BE49-F238E27FC236}">
                <a16:creationId xmlns:a16="http://schemas.microsoft.com/office/drawing/2014/main" xmlns="" id="{A8F54277-CA2C-47EF-89F8-535B631B0F29}"/>
              </a:ext>
            </a:extLst>
          </p:cNvPr>
          <p:cNvSpPr/>
          <p:nvPr/>
        </p:nvSpPr>
        <p:spPr>
          <a:xfrm>
            <a:off x="254140" y="5875893"/>
            <a:ext cx="2941703" cy="369332"/>
          </a:xfrm>
          <a:prstGeom prst="rect">
            <a:avLst/>
          </a:prstGeom>
        </p:spPr>
        <p:txBody>
          <a:bodyPr wrap="none">
            <a:spAutoFit/>
          </a:bodyPr>
          <a:lstStyle/>
          <a:p>
            <a:r>
              <a:rPr lang="en-CA" dirty="0">
                <a:latin typeface="Sabon-Roman"/>
              </a:rPr>
              <a:t>Water in a cell of green wood</a:t>
            </a:r>
            <a:endParaRPr lang="en-CA" dirty="0"/>
          </a:p>
        </p:txBody>
      </p:sp>
      <p:sp>
        <p:nvSpPr>
          <p:cNvPr id="7" name="Rectangle 6">
            <a:extLst>
              <a:ext uri="{FF2B5EF4-FFF2-40B4-BE49-F238E27FC236}">
                <a16:creationId xmlns:a16="http://schemas.microsoft.com/office/drawing/2014/main" xmlns="" id="{2D5107F6-AFBD-40C3-BFF7-217740D9CCC9}"/>
              </a:ext>
            </a:extLst>
          </p:cNvPr>
          <p:cNvSpPr/>
          <p:nvPr/>
        </p:nvSpPr>
        <p:spPr>
          <a:xfrm>
            <a:off x="3606594" y="5875893"/>
            <a:ext cx="2710229" cy="369332"/>
          </a:xfrm>
          <a:prstGeom prst="rect">
            <a:avLst/>
          </a:prstGeom>
        </p:spPr>
        <p:txBody>
          <a:bodyPr wrap="none">
            <a:spAutoFit/>
          </a:bodyPr>
          <a:lstStyle/>
          <a:p>
            <a:r>
              <a:rPr lang="en-CA" dirty="0">
                <a:latin typeface="Sabon-Roman"/>
              </a:rPr>
              <a:t>Water in a cell of dry wood</a:t>
            </a:r>
            <a:endParaRPr lang="en-CA" dirty="0"/>
          </a:p>
        </p:txBody>
      </p:sp>
      <p:sp>
        <p:nvSpPr>
          <p:cNvPr id="8" name="Rectangle 7">
            <a:extLst>
              <a:ext uri="{FF2B5EF4-FFF2-40B4-BE49-F238E27FC236}">
                <a16:creationId xmlns:a16="http://schemas.microsoft.com/office/drawing/2014/main" xmlns="" id="{BEB103CE-BE28-4994-830A-5AD1E8F72C7B}"/>
              </a:ext>
            </a:extLst>
          </p:cNvPr>
          <p:cNvSpPr/>
          <p:nvPr/>
        </p:nvSpPr>
        <p:spPr>
          <a:xfrm>
            <a:off x="2634212" y="5405231"/>
            <a:ext cx="1944763" cy="246221"/>
          </a:xfrm>
          <a:prstGeom prst="rect">
            <a:avLst/>
          </a:prstGeom>
        </p:spPr>
        <p:txBody>
          <a:bodyPr wrap="none">
            <a:spAutoFit/>
          </a:bodyPr>
          <a:lstStyle/>
          <a:p>
            <a:r>
              <a:rPr lang="en-CA" sz="1000" dirty="0"/>
              <a:t>(Source: </a:t>
            </a:r>
            <a:r>
              <a:rPr lang="en-CA" sz="1000" dirty="0" err="1"/>
              <a:t>Shmulsky</a:t>
            </a:r>
            <a:r>
              <a:rPr lang="en-CA" sz="1000" dirty="0"/>
              <a:t> &amp; Jones 2011)</a:t>
            </a:r>
          </a:p>
        </p:txBody>
      </p:sp>
    </p:spTree>
    <p:extLst>
      <p:ext uri="{BB962C8B-B14F-4D97-AF65-F5344CB8AC3E}">
        <p14:creationId xmlns:p14="http://schemas.microsoft.com/office/powerpoint/2010/main" val="4233601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7A7AC6D2-0B6F-F445-8258-ABDB5BDF4510}" type="slidenum">
              <a:rPr lang="en-CA"/>
              <a:pPr>
                <a:defRPr/>
              </a:pPr>
              <a:t>23</a:t>
            </a:fld>
            <a:endParaRPr lang="en-CA"/>
          </a:p>
        </p:txBody>
      </p:sp>
      <p:sp>
        <p:nvSpPr>
          <p:cNvPr id="64514" name="Rectangle 2"/>
          <p:cNvSpPr>
            <a:spLocks noGrp="1" noChangeArrowheads="1"/>
          </p:cNvSpPr>
          <p:nvPr>
            <p:ph type="title"/>
          </p:nvPr>
        </p:nvSpPr>
        <p:spPr/>
        <p:txBody>
          <a:bodyPr/>
          <a:lstStyle/>
          <a:p>
            <a:pPr eaLnBrk="1" hangingPunct="1">
              <a:defRPr/>
            </a:pPr>
            <a:r>
              <a:rPr lang="en-CA" sz="4000" b="1" dirty="0">
                <a:cs typeface="+mj-cs"/>
              </a:rPr>
              <a:t>Nature of Water in Wood</a:t>
            </a:r>
          </a:p>
        </p:txBody>
      </p:sp>
      <p:sp>
        <p:nvSpPr>
          <p:cNvPr id="64515" name="Rectangle 3"/>
          <p:cNvSpPr>
            <a:spLocks noGrp="1" noChangeArrowheads="1"/>
          </p:cNvSpPr>
          <p:nvPr>
            <p:ph type="body" idx="1"/>
          </p:nvPr>
        </p:nvSpPr>
        <p:spPr/>
        <p:txBody>
          <a:bodyPr/>
          <a:lstStyle/>
          <a:p>
            <a:pPr eaLnBrk="1" hangingPunct="1">
              <a:lnSpc>
                <a:spcPct val="90000"/>
              </a:lnSpc>
              <a:defRPr/>
            </a:pPr>
            <a:r>
              <a:rPr lang="en-CA" sz="2800" dirty="0">
                <a:solidFill>
                  <a:srgbClr val="FF3300"/>
                </a:solidFill>
                <a:cs typeface="+mn-cs"/>
              </a:rPr>
              <a:t>Free water</a:t>
            </a:r>
            <a:endParaRPr lang="en-CA" sz="2800" dirty="0">
              <a:cs typeface="+mn-cs"/>
            </a:endParaRPr>
          </a:p>
          <a:p>
            <a:pPr lvl="1" eaLnBrk="1" hangingPunct="1">
              <a:lnSpc>
                <a:spcPct val="90000"/>
              </a:lnSpc>
              <a:defRPr/>
            </a:pPr>
            <a:r>
              <a:rPr lang="en-CA" sz="2400" dirty="0"/>
              <a:t>in voids such as lumens, </a:t>
            </a:r>
            <a:r>
              <a:rPr lang="en-CA" altLang="zh-CN" sz="2400" dirty="0">
                <a:ea typeface="宋体" charset="0"/>
                <a:cs typeface="宋体" charset="0"/>
              </a:rPr>
              <a:t>pit openings, pit cavities, and intercellular spaces</a:t>
            </a:r>
          </a:p>
          <a:p>
            <a:pPr lvl="1" eaLnBrk="1" hangingPunct="1">
              <a:lnSpc>
                <a:spcPct val="90000"/>
              </a:lnSpc>
              <a:defRPr/>
            </a:pPr>
            <a:r>
              <a:rPr lang="en-CA" altLang="zh-CN" sz="2400" dirty="0">
                <a:ea typeface="宋体" charset="0"/>
                <a:cs typeface="宋体" charset="0"/>
              </a:rPr>
              <a:t>Influence weight only</a:t>
            </a:r>
          </a:p>
          <a:p>
            <a:pPr eaLnBrk="1" hangingPunct="1">
              <a:lnSpc>
                <a:spcPct val="90000"/>
              </a:lnSpc>
              <a:defRPr/>
            </a:pPr>
            <a:r>
              <a:rPr lang="en-CA" altLang="zh-CN" sz="2800" dirty="0">
                <a:solidFill>
                  <a:srgbClr val="FF3300"/>
                </a:solidFill>
                <a:ea typeface="宋体" charset="0"/>
                <a:cs typeface="宋体" charset="0"/>
              </a:rPr>
              <a:t>Bound water</a:t>
            </a:r>
          </a:p>
          <a:p>
            <a:pPr lvl="1" eaLnBrk="1" hangingPunct="1">
              <a:lnSpc>
                <a:spcPct val="90000"/>
              </a:lnSpc>
              <a:defRPr/>
            </a:pPr>
            <a:r>
              <a:rPr lang="en-CA" altLang="zh-CN" sz="2400" dirty="0">
                <a:ea typeface="宋体" charset="0"/>
                <a:cs typeface="宋体" charset="0"/>
              </a:rPr>
              <a:t>held by </a:t>
            </a:r>
            <a:r>
              <a:rPr lang="en-CA" altLang="zh-CN" sz="2400" dirty="0" err="1">
                <a:ea typeface="宋体" charset="0"/>
                <a:cs typeface="宋体" charset="0"/>
              </a:rPr>
              <a:t>physico</a:t>
            </a:r>
            <a:r>
              <a:rPr lang="en-CA" altLang="zh-CN" sz="2400" dirty="0">
                <a:ea typeface="宋体" charset="0"/>
                <a:cs typeface="宋体" charset="0"/>
              </a:rPr>
              <a:t>-chemical forces (hydrogen bonds) in cell wall</a:t>
            </a:r>
          </a:p>
          <a:p>
            <a:pPr lvl="1" eaLnBrk="1" hangingPunct="1">
              <a:lnSpc>
                <a:spcPct val="90000"/>
              </a:lnSpc>
              <a:defRPr/>
            </a:pPr>
            <a:r>
              <a:rPr lang="en-CA" altLang="zh-CN" sz="2400" dirty="0">
                <a:ea typeface="宋体" charset="0"/>
                <a:cs typeface="宋体" charset="0"/>
              </a:rPr>
              <a:t>Influence most physical and mechanical properties</a:t>
            </a:r>
          </a:p>
        </p:txBody>
      </p:sp>
    </p:spTree>
    <p:extLst>
      <p:ext uri="{BB962C8B-B14F-4D97-AF65-F5344CB8AC3E}">
        <p14:creationId xmlns:p14="http://schemas.microsoft.com/office/powerpoint/2010/main" val="1990060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F79FF672-5B41-D743-80C4-0032AC65CEA9}" type="slidenum">
              <a:rPr lang="en-CA"/>
              <a:pPr>
                <a:defRPr/>
              </a:pPr>
              <a:t>24</a:t>
            </a:fld>
            <a:endParaRPr lang="en-CA"/>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 y="1176359"/>
            <a:ext cx="790098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7" name="Rectangle 5"/>
          <p:cNvSpPr>
            <a:spLocks noGrp="1" noChangeArrowheads="1"/>
          </p:cNvSpPr>
          <p:nvPr>
            <p:ph type="title"/>
          </p:nvPr>
        </p:nvSpPr>
        <p:spPr>
          <a:xfrm>
            <a:off x="1736812" y="188640"/>
            <a:ext cx="5670376" cy="1143000"/>
          </a:xfrm>
        </p:spPr>
        <p:txBody>
          <a:bodyPr/>
          <a:lstStyle/>
          <a:p>
            <a:pPr eaLnBrk="1" hangingPunct="1">
              <a:defRPr/>
            </a:pPr>
            <a:r>
              <a:rPr lang="en-US" sz="4000" b="1" dirty="0">
                <a:cs typeface="+mj-cs"/>
              </a:rPr>
              <a:t>Water in Softwood</a:t>
            </a:r>
            <a:endParaRPr lang="en-CA" sz="4000" b="1" dirty="0">
              <a:cs typeface="+mj-cs"/>
            </a:endParaRPr>
          </a:p>
        </p:txBody>
      </p:sp>
    </p:spTree>
    <p:extLst>
      <p:ext uri="{BB962C8B-B14F-4D97-AF65-F5344CB8AC3E}">
        <p14:creationId xmlns:p14="http://schemas.microsoft.com/office/powerpoint/2010/main" val="3041122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E5C7FFFA-7A4B-154F-B6FD-D657E6020DD8}" type="slidenum">
              <a:rPr lang="en-CA"/>
              <a:pPr>
                <a:defRPr/>
              </a:pPr>
              <a:t>25</a:t>
            </a:fld>
            <a:endParaRPr lang="en-CA"/>
          </a:p>
        </p:txBody>
      </p:sp>
      <p:sp>
        <p:nvSpPr>
          <p:cNvPr id="73730" name="Rectangle 2"/>
          <p:cNvSpPr>
            <a:spLocks noGrp="1" noChangeArrowheads="1"/>
          </p:cNvSpPr>
          <p:nvPr>
            <p:ph type="title"/>
          </p:nvPr>
        </p:nvSpPr>
        <p:spPr>
          <a:xfrm>
            <a:off x="457200" y="347663"/>
            <a:ext cx="4475163" cy="1143000"/>
          </a:xfrm>
        </p:spPr>
        <p:txBody>
          <a:bodyPr/>
          <a:lstStyle/>
          <a:p>
            <a:pPr eaLnBrk="1" hangingPunct="1">
              <a:defRPr/>
            </a:pPr>
            <a:r>
              <a:rPr lang="en-CA" sz="4000" b="1" dirty="0">
                <a:cs typeface="+mj-cs"/>
              </a:rPr>
              <a:t>Fibre Saturation Point (FSP)</a:t>
            </a:r>
          </a:p>
        </p:txBody>
      </p:sp>
      <p:sp>
        <p:nvSpPr>
          <p:cNvPr id="73731" name="Rectangle 3"/>
          <p:cNvSpPr>
            <a:spLocks noGrp="1" noChangeArrowheads="1"/>
          </p:cNvSpPr>
          <p:nvPr>
            <p:ph type="body" idx="1"/>
          </p:nvPr>
        </p:nvSpPr>
        <p:spPr>
          <a:xfrm>
            <a:off x="493713" y="1855788"/>
            <a:ext cx="4402137" cy="4525962"/>
          </a:xfrm>
        </p:spPr>
        <p:txBody>
          <a:bodyPr/>
          <a:lstStyle/>
          <a:p>
            <a:pPr eaLnBrk="1" hangingPunct="1">
              <a:lnSpc>
                <a:spcPct val="90000"/>
              </a:lnSpc>
              <a:defRPr/>
            </a:pPr>
            <a:r>
              <a:rPr lang="en-CA" sz="2400" dirty="0">
                <a:cs typeface="+mn-cs"/>
              </a:rPr>
              <a:t>The point at which all the liquid water in the lumen has been removed but the cell wall is still saturated is called </a:t>
            </a:r>
            <a:r>
              <a:rPr lang="en-CA" sz="2400" dirty="0">
                <a:solidFill>
                  <a:srgbClr val="FF3300"/>
                </a:solidFill>
                <a:cs typeface="+mn-cs"/>
              </a:rPr>
              <a:t>FSP</a:t>
            </a:r>
            <a:r>
              <a:rPr lang="en-CA" sz="2400" dirty="0">
                <a:cs typeface="+mn-cs"/>
              </a:rPr>
              <a:t>.</a:t>
            </a:r>
          </a:p>
          <a:p>
            <a:pPr eaLnBrk="1" hangingPunct="1">
              <a:lnSpc>
                <a:spcPct val="90000"/>
              </a:lnSpc>
              <a:defRPr/>
            </a:pPr>
            <a:r>
              <a:rPr lang="en-CA" sz="2400" dirty="0">
                <a:cs typeface="+mn-cs"/>
              </a:rPr>
              <a:t>This is </a:t>
            </a:r>
            <a:r>
              <a:rPr lang="en-CA" sz="2400" dirty="0">
                <a:solidFill>
                  <a:srgbClr val="FF3300"/>
                </a:solidFill>
                <a:cs typeface="+mn-cs"/>
              </a:rPr>
              <a:t>a critical point</a:t>
            </a:r>
            <a:r>
              <a:rPr lang="en-CA" sz="2400" dirty="0">
                <a:cs typeface="+mn-cs"/>
              </a:rPr>
              <a:t> since below this most properties of wood are altered by changes in moisture content.</a:t>
            </a:r>
          </a:p>
          <a:p>
            <a:pPr eaLnBrk="1" hangingPunct="1">
              <a:lnSpc>
                <a:spcPct val="90000"/>
              </a:lnSpc>
              <a:defRPr/>
            </a:pPr>
            <a:r>
              <a:rPr lang="en-CA" sz="2400" dirty="0">
                <a:cs typeface="+mn-cs"/>
              </a:rPr>
              <a:t>MC at FSP is about </a:t>
            </a:r>
            <a:r>
              <a:rPr lang="en-CA" sz="2400" dirty="0">
                <a:solidFill>
                  <a:srgbClr val="FF3300"/>
                </a:solidFill>
                <a:cs typeface="+mn-cs"/>
              </a:rPr>
              <a:t>28%</a:t>
            </a:r>
            <a:r>
              <a:rPr lang="en-CA" sz="2400" dirty="0">
                <a:cs typeface="+mn-cs"/>
              </a:rPr>
              <a:t>, ranging from 25% to 30%</a:t>
            </a:r>
          </a:p>
        </p:txBody>
      </p:sp>
      <p:pic>
        <p:nvPicPr>
          <p:cNvPr id="3" name="Picture 2">
            <a:extLst>
              <a:ext uri="{FF2B5EF4-FFF2-40B4-BE49-F238E27FC236}">
                <a16:creationId xmlns:a16="http://schemas.microsoft.com/office/drawing/2014/main" xmlns="" id="{C282A480-7B0A-4FF9-8B35-601C38F9BBFE}"/>
              </a:ext>
            </a:extLst>
          </p:cNvPr>
          <p:cNvPicPr>
            <a:picLocks noChangeAspect="1"/>
          </p:cNvPicPr>
          <p:nvPr/>
        </p:nvPicPr>
        <p:blipFill>
          <a:blip r:embed="rId3"/>
          <a:stretch>
            <a:fillRect/>
          </a:stretch>
        </p:blipFill>
        <p:spPr>
          <a:xfrm>
            <a:off x="4932363" y="0"/>
            <a:ext cx="3945391" cy="6840000"/>
          </a:xfrm>
          <a:prstGeom prst="rect">
            <a:avLst/>
          </a:prstGeom>
        </p:spPr>
      </p:pic>
    </p:spTree>
    <p:extLst>
      <p:ext uri="{BB962C8B-B14F-4D97-AF65-F5344CB8AC3E}">
        <p14:creationId xmlns:p14="http://schemas.microsoft.com/office/powerpoint/2010/main" val="848963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5A53914D-FF8B-2443-B5FE-8D7D9FCF8652}" type="slidenum">
              <a:rPr lang="en-CA"/>
              <a:pPr>
                <a:defRPr/>
              </a:pPr>
              <a:t>26</a:t>
            </a:fld>
            <a:endParaRPr lang="en-CA"/>
          </a:p>
        </p:txBody>
      </p:sp>
      <p:sp>
        <p:nvSpPr>
          <p:cNvPr id="74758" name="Rectangle 6"/>
          <p:cNvSpPr>
            <a:spLocks noGrp="1" noChangeArrowheads="1"/>
          </p:cNvSpPr>
          <p:nvPr>
            <p:ph type="title"/>
          </p:nvPr>
        </p:nvSpPr>
        <p:spPr>
          <a:xfrm>
            <a:off x="1042988" y="404813"/>
            <a:ext cx="6994525" cy="1143000"/>
          </a:xfrm>
        </p:spPr>
        <p:txBody>
          <a:bodyPr/>
          <a:lstStyle/>
          <a:p>
            <a:pPr eaLnBrk="1" hangingPunct="1">
              <a:defRPr/>
            </a:pPr>
            <a:r>
              <a:rPr lang="en-CA" sz="4000" b="1" dirty="0">
                <a:cs typeface="+mj-cs"/>
              </a:rPr>
              <a:t>Factors influencing FSP</a:t>
            </a:r>
          </a:p>
        </p:txBody>
      </p:sp>
      <p:sp>
        <p:nvSpPr>
          <p:cNvPr id="74765" name="Rectangle 13"/>
          <p:cNvSpPr>
            <a:spLocks noGrp="1" noChangeArrowheads="1"/>
          </p:cNvSpPr>
          <p:nvPr>
            <p:ph type="body" idx="1"/>
          </p:nvPr>
        </p:nvSpPr>
        <p:spPr>
          <a:xfrm>
            <a:off x="1531938" y="1628775"/>
            <a:ext cx="6048375" cy="3849688"/>
          </a:xfrm>
        </p:spPr>
        <p:txBody>
          <a:bodyPr/>
          <a:lstStyle/>
          <a:p>
            <a:pPr eaLnBrk="1" hangingPunct="1">
              <a:lnSpc>
                <a:spcPct val="80000"/>
              </a:lnSpc>
              <a:defRPr/>
            </a:pPr>
            <a:r>
              <a:rPr lang="en-CA" sz="2800" dirty="0" smtClean="0">
                <a:cs typeface="+mn-cs"/>
              </a:rPr>
              <a:t>Extractives </a:t>
            </a:r>
            <a:r>
              <a:rPr lang="en-CA" sz="2800" dirty="0">
                <a:cs typeface="+mn-cs"/>
              </a:rPr>
              <a:t>such as resin, tannins, and fatty acids </a:t>
            </a:r>
          </a:p>
          <a:p>
            <a:pPr eaLnBrk="1" hangingPunct="1">
              <a:lnSpc>
                <a:spcPct val="80000"/>
              </a:lnSpc>
              <a:defRPr/>
            </a:pPr>
            <a:r>
              <a:rPr lang="en-CA" sz="2800" dirty="0">
                <a:cs typeface="+mn-cs"/>
              </a:rPr>
              <a:t>Chemical components</a:t>
            </a:r>
          </a:p>
          <a:p>
            <a:pPr lvl="1" eaLnBrk="1" hangingPunct="1">
              <a:lnSpc>
                <a:spcPct val="80000"/>
              </a:lnSpc>
              <a:defRPr/>
            </a:pPr>
            <a:r>
              <a:rPr lang="en-CA" sz="2400" dirty="0"/>
              <a:t>Cellulose: </a:t>
            </a:r>
            <a:r>
              <a:rPr lang="en-CA" sz="2400" dirty="0">
                <a:solidFill>
                  <a:srgbClr val="FF0000"/>
                </a:solidFill>
              </a:rPr>
              <a:t>40 - 50%</a:t>
            </a:r>
          </a:p>
          <a:p>
            <a:pPr lvl="1" eaLnBrk="1" hangingPunct="1">
              <a:lnSpc>
                <a:spcPct val="80000"/>
              </a:lnSpc>
              <a:defRPr/>
            </a:pPr>
            <a:r>
              <a:rPr lang="en-CA" sz="2400" dirty="0"/>
              <a:t>Hemicellulose: </a:t>
            </a:r>
            <a:r>
              <a:rPr lang="en-CA" sz="2400" dirty="0">
                <a:solidFill>
                  <a:srgbClr val="FF0000"/>
                </a:solidFill>
              </a:rPr>
              <a:t>20 - 30%</a:t>
            </a:r>
          </a:p>
          <a:p>
            <a:pPr lvl="1" eaLnBrk="1" hangingPunct="1">
              <a:lnSpc>
                <a:spcPct val="80000"/>
              </a:lnSpc>
              <a:defRPr/>
            </a:pPr>
            <a:r>
              <a:rPr lang="en-CA" sz="2400" dirty="0"/>
              <a:t>Lignin: </a:t>
            </a:r>
            <a:r>
              <a:rPr lang="en-CA" sz="2400" dirty="0">
                <a:solidFill>
                  <a:srgbClr val="FF0000"/>
                </a:solidFill>
              </a:rPr>
              <a:t>15 - 40% </a:t>
            </a:r>
          </a:p>
          <a:p>
            <a:pPr eaLnBrk="1" hangingPunct="1">
              <a:lnSpc>
                <a:spcPct val="80000"/>
              </a:lnSpc>
              <a:defRPr/>
            </a:pPr>
            <a:r>
              <a:rPr lang="en-CA" sz="2800" dirty="0">
                <a:cs typeface="+mn-cs"/>
              </a:rPr>
              <a:t>Temperature</a:t>
            </a:r>
          </a:p>
          <a:p>
            <a:pPr eaLnBrk="1" hangingPunct="1">
              <a:lnSpc>
                <a:spcPct val="80000"/>
              </a:lnSpc>
              <a:defRPr/>
            </a:pPr>
            <a:r>
              <a:rPr lang="en-CA" sz="2800" dirty="0">
                <a:cs typeface="+mn-cs"/>
              </a:rPr>
              <a:t>…</a:t>
            </a:r>
          </a:p>
        </p:txBody>
      </p:sp>
    </p:spTree>
    <p:extLst>
      <p:ext uri="{BB962C8B-B14F-4D97-AF65-F5344CB8AC3E}">
        <p14:creationId xmlns:p14="http://schemas.microsoft.com/office/powerpoint/2010/main" val="510553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CBB0FAF-B5D4-DF47-8A5D-8EB4A516BAC0}" type="slidenum">
              <a:rPr lang="en-CA"/>
              <a:pPr>
                <a:defRPr/>
              </a:pPr>
              <a:t>27</a:t>
            </a:fld>
            <a:endParaRPr lang="en-CA"/>
          </a:p>
        </p:txBody>
      </p:sp>
      <p:sp>
        <p:nvSpPr>
          <p:cNvPr id="77830" name="Rectangle 6"/>
          <p:cNvSpPr>
            <a:spLocks noGrp="1" noChangeArrowheads="1"/>
          </p:cNvSpPr>
          <p:nvPr>
            <p:ph type="title"/>
          </p:nvPr>
        </p:nvSpPr>
        <p:spPr/>
        <p:txBody>
          <a:bodyPr/>
          <a:lstStyle/>
          <a:p>
            <a:pPr eaLnBrk="1" hangingPunct="1">
              <a:defRPr/>
            </a:pPr>
            <a:r>
              <a:rPr lang="en-CA" sz="4000" b="1" dirty="0">
                <a:cs typeface="+mj-cs"/>
              </a:rPr>
              <a:t>Fibre Saturation Point (FSP)</a:t>
            </a:r>
          </a:p>
        </p:txBody>
      </p:sp>
      <p:grpSp>
        <p:nvGrpSpPr>
          <p:cNvPr id="71683" name="Group 10"/>
          <p:cNvGrpSpPr>
            <a:grpSpLocks/>
          </p:cNvGrpSpPr>
          <p:nvPr/>
        </p:nvGrpSpPr>
        <p:grpSpPr bwMode="auto">
          <a:xfrm>
            <a:off x="1179878" y="1557340"/>
            <a:ext cx="6874839" cy="395831"/>
            <a:chOff x="839" y="1071"/>
            <a:chExt cx="4158" cy="227"/>
          </a:xfrm>
        </p:grpSpPr>
        <p:sp>
          <p:nvSpPr>
            <p:cNvPr id="77832" name="Rectangle 8"/>
            <p:cNvSpPr>
              <a:spLocks noChangeArrowheads="1"/>
            </p:cNvSpPr>
            <p:nvPr/>
          </p:nvSpPr>
          <p:spPr bwMode="auto">
            <a:xfrm>
              <a:off x="839" y="1071"/>
              <a:ext cx="544"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33" name="Rectangle 9"/>
            <p:cNvSpPr>
              <a:spLocks noChangeArrowheads="1"/>
            </p:cNvSpPr>
            <p:nvPr/>
          </p:nvSpPr>
          <p:spPr bwMode="auto">
            <a:xfrm>
              <a:off x="4815" y="1071"/>
              <a:ext cx="182" cy="1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pic>
        <p:nvPicPr>
          <p:cNvPr id="3" name="Picture 2">
            <a:extLst>
              <a:ext uri="{FF2B5EF4-FFF2-40B4-BE49-F238E27FC236}">
                <a16:creationId xmlns:a16="http://schemas.microsoft.com/office/drawing/2014/main" xmlns="" id="{B43587F2-2D1C-4C2B-A2E2-42EE393C31AF}"/>
              </a:ext>
            </a:extLst>
          </p:cNvPr>
          <p:cNvPicPr>
            <a:picLocks noChangeAspect="1"/>
          </p:cNvPicPr>
          <p:nvPr/>
        </p:nvPicPr>
        <p:blipFill>
          <a:blip r:embed="rId3"/>
          <a:stretch>
            <a:fillRect/>
          </a:stretch>
        </p:blipFill>
        <p:spPr>
          <a:xfrm>
            <a:off x="323528" y="1247477"/>
            <a:ext cx="8244000" cy="5241052"/>
          </a:xfrm>
          <a:prstGeom prst="rect">
            <a:avLst/>
          </a:prstGeom>
        </p:spPr>
      </p:pic>
    </p:spTree>
    <p:extLst>
      <p:ext uri="{BB962C8B-B14F-4D97-AF65-F5344CB8AC3E}">
        <p14:creationId xmlns:p14="http://schemas.microsoft.com/office/powerpoint/2010/main" val="3734473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F24B978C-29BE-1C48-9694-FD9CE85A7B47}" type="slidenum">
              <a:rPr lang="en-CA"/>
              <a:pPr>
                <a:defRPr/>
              </a:pPr>
              <a:t>28</a:t>
            </a:fld>
            <a:endParaRPr lang="en-CA"/>
          </a:p>
        </p:txBody>
      </p:sp>
      <p:sp>
        <p:nvSpPr>
          <p:cNvPr id="97282" name="Rectangle 2"/>
          <p:cNvSpPr>
            <a:spLocks noGrp="1" noChangeArrowheads="1"/>
          </p:cNvSpPr>
          <p:nvPr>
            <p:ph type="title"/>
          </p:nvPr>
        </p:nvSpPr>
        <p:spPr/>
        <p:txBody>
          <a:bodyPr/>
          <a:lstStyle/>
          <a:p>
            <a:pPr eaLnBrk="1" hangingPunct="1">
              <a:defRPr/>
            </a:pPr>
            <a:r>
              <a:rPr lang="en-CA" sz="3600" b="1" dirty="0">
                <a:cs typeface="+mj-cs"/>
              </a:rPr>
              <a:t>Equilibrium Moisture Content (EMC)</a:t>
            </a:r>
          </a:p>
        </p:txBody>
      </p:sp>
      <p:sp>
        <p:nvSpPr>
          <p:cNvPr id="97283" name="Rectangle 3"/>
          <p:cNvSpPr>
            <a:spLocks noGrp="1" noChangeArrowheads="1"/>
          </p:cNvSpPr>
          <p:nvPr>
            <p:ph type="body" idx="1"/>
          </p:nvPr>
        </p:nvSpPr>
        <p:spPr>
          <a:xfrm>
            <a:off x="467544" y="1196752"/>
            <a:ext cx="8229600" cy="4525963"/>
          </a:xfrm>
        </p:spPr>
        <p:txBody>
          <a:bodyPr/>
          <a:lstStyle/>
          <a:p>
            <a:pPr eaLnBrk="1" hangingPunct="1">
              <a:lnSpc>
                <a:spcPct val="90000"/>
              </a:lnSpc>
              <a:buFont typeface="Arial"/>
              <a:buChar char="•"/>
              <a:defRPr/>
            </a:pPr>
            <a:r>
              <a:rPr lang="en-CA" sz="2800" dirty="0" smtClean="0">
                <a:solidFill>
                  <a:srgbClr val="FF3300"/>
                </a:solidFill>
                <a:cs typeface="+mn-cs"/>
              </a:rPr>
              <a:t>Wood </a:t>
            </a:r>
            <a:r>
              <a:rPr lang="en-CA" sz="2800" dirty="0">
                <a:solidFill>
                  <a:srgbClr val="FF3300"/>
                </a:solidFill>
                <a:cs typeface="+mn-cs"/>
              </a:rPr>
              <a:t>is a hygroscopic material</a:t>
            </a:r>
            <a:r>
              <a:rPr lang="en-CA" sz="2800" dirty="0">
                <a:cs typeface="+mn-cs"/>
              </a:rPr>
              <a:t>, which </a:t>
            </a:r>
            <a:r>
              <a:rPr lang="en-CA" altLang="zh-CN" sz="2800" dirty="0">
                <a:ea typeface="宋体" charset="0"/>
                <a:cs typeface="宋体" charset="0"/>
              </a:rPr>
              <a:t>constantly exchanges moisture with its surrounding atmosphere even in an equilibrium system. This depends on the surrounding atmosphere’s moisture carrying capability that is proportional to its </a:t>
            </a:r>
            <a:r>
              <a:rPr lang="en-CA" altLang="zh-CN" sz="2800" dirty="0" smtClean="0">
                <a:ea typeface="宋体" charset="0"/>
                <a:cs typeface="宋体" charset="0"/>
              </a:rPr>
              <a:t>temperature and </a:t>
            </a:r>
            <a:r>
              <a:rPr lang="en-CA" altLang="zh-CN" sz="2800" dirty="0">
                <a:ea typeface="宋体" charset="0"/>
                <a:cs typeface="宋体" charset="0"/>
              </a:rPr>
              <a:t>relative </a:t>
            </a:r>
            <a:r>
              <a:rPr lang="en-CA" altLang="zh-CN" sz="2800" dirty="0" smtClean="0">
                <a:ea typeface="宋体" charset="0"/>
                <a:cs typeface="宋体" charset="0"/>
              </a:rPr>
              <a:t>humidity.</a:t>
            </a:r>
          </a:p>
          <a:p>
            <a:pPr eaLnBrk="1" hangingPunct="1">
              <a:lnSpc>
                <a:spcPct val="90000"/>
              </a:lnSpc>
              <a:buFont typeface="Arial"/>
              <a:buChar char="•"/>
              <a:defRPr/>
            </a:pPr>
            <a:r>
              <a:rPr lang="en-CA" altLang="zh-CN" sz="2800" dirty="0">
                <a:ea typeface="宋体" charset="0"/>
                <a:cs typeface="宋体" charset="0"/>
              </a:rPr>
              <a:t> </a:t>
            </a:r>
            <a:r>
              <a:rPr lang="en-CA" altLang="zh-CN" sz="2800" dirty="0" smtClean="0">
                <a:ea typeface="宋体" charset="0"/>
                <a:cs typeface="宋体" charset="0"/>
              </a:rPr>
              <a:t>The MC at which water transfers in and out of wood equal to each other </a:t>
            </a:r>
            <a:r>
              <a:rPr lang="en-CA" altLang="zh-CN" sz="2800" dirty="0" err="1" smtClean="0">
                <a:ea typeface="宋体" charset="0"/>
                <a:cs typeface="宋体" charset="0"/>
              </a:rPr>
              <a:t>ie</a:t>
            </a:r>
            <a:r>
              <a:rPr lang="en-CA" altLang="zh-CN" sz="2800" dirty="0" smtClean="0">
                <a:ea typeface="宋体" charset="0"/>
                <a:cs typeface="宋体" charset="0"/>
              </a:rPr>
              <a:t> there is no net change in MC, is known as equilibrium moisture content (EMC).</a:t>
            </a:r>
            <a:r>
              <a:rPr lang="en-CA" altLang="zh-CN" sz="2800" dirty="0">
                <a:ea typeface="宋体" charset="0"/>
                <a:cs typeface="宋体" charset="0"/>
              </a:rPr>
              <a:t>	</a:t>
            </a:r>
          </a:p>
          <a:p>
            <a:pPr eaLnBrk="1" hangingPunct="1">
              <a:lnSpc>
                <a:spcPct val="90000"/>
              </a:lnSpc>
              <a:buFont typeface="Arial"/>
              <a:buChar char="•"/>
              <a:defRPr/>
            </a:pPr>
            <a:r>
              <a:rPr lang="en-CA" sz="2800" dirty="0" smtClean="0">
                <a:ea typeface="宋体" charset="0"/>
                <a:cs typeface="宋体" charset="0"/>
              </a:rPr>
              <a:t>EMC is affected by temperature, RH and to a less degree on species.</a:t>
            </a:r>
            <a:endParaRPr lang="en-CA" sz="2800" dirty="0">
              <a:cs typeface="+mn-cs"/>
            </a:endParaRPr>
          </a:p>
        </p:txBody>
      </p:sp>
    </p:spTree>
    <p:extLst>
      <p:ext uri="{BB962C8B-B14F-4D97-AF65-F5344CB8AC3E}">
        <p14:creationId xmlns:p14="http://schemas.microsoft.com/office/powerpoint/2010/main" val="368337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pPr>
              <a:defRPr/>
            </a:pPr>
            <a:fld id="{166E06CE-6293-4B42-BFBA-0CAC3102C828}" type="slidenum">
              <a:rPr lang="en-CA"/>
              <a:pPr>
                <a:defRPr/>
              </a:pPr>
              <a:t>29</a:t>
            </a:fld>
            <a:endParaRPr lang="en-CA"/>
          </a:p>
        </p:txBody>
      </p:sp>
      <p:sp>
        <p:nvSpPr>
          <p:cNvPr id="102402" name="Rectangle 2"/>
          <p:cNvSpPr>
            <a:spLocks noGrp="1" noChangeArrowheads="1"/>
          </p:cNvSpPr>
          <p:nvPr>
            <p:ph type="title"/>
          </p:nvPr>
        </p:nvSpPr>
        <p:spPr/>
        <p:txBody>
          <a:bodyPr/>
          <a:lstStyle/>
          <a:p>
            <a:pPr eaLnBrk="1" hangingPunct="1">
              <a:defRPr/>
            </a:pPr>
            <a:r>
              <a:rPr lang="en-CA" b="1" dirty="0">
                <a:cs typeface="+mj-cs"/>
              </a:rPr>
              <a:t>Estimation of EMC for solid wood</a:t>
            </a:r>
          </a:p>
        </p:txBody>
      </p:sp>
      <p:sp>
        <p:nvSpPr>
          <p:cNvPr id="102415" name="Text Box 15"/>
          <p:cNvSpPr txBox="1">
            <a:spLocks noChangeArrowheads="1"/>
          </p:cNvSpPr>
          <p:nvPr/>
        </p:nvSpPr>
        <p:spPr bwMode="auto">
          <a:xfrm>
            <a:off x="2535238" y="2933700"/>
            <a:ext cx="6213226"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CA" sz="2000" b="1" dirty="0">
                <a:cs typeface="+mn-cs"/>
              </a:rPr>
              <a:t>where </a:t>
            </a:r>
            <a:r>
              <a:rPr lang="en-CA" sz="2000" b="1" i="1" dirty="0">
                <a:cs typeface="+mn-cs"/>
              </a:rPr>
              <a:t>h</a:t>
            </a:r>
            <a:r>
              <a:rPr lang="en-CA" sz="2000" b="1" dirty="0">
                <a:cs typeface="+mn-cs"/>
              </a:rPr>
              <a:t> is relative humidity (%/100, </a:t>
            </a:r>
            <a:r>
              <a:rPr lang="en-CA" sz="2000" b="1" dirty="0">
                <a:solidFill>
                  <a:srgbClr val="FF0000"/>
                </a:solidFill>
                <a:cs typeface="+mn-cs"/>
              </a:rPr>
              <a:t>if 20% RH h=0.2</a:t>
            </a:r>
            <a:r>
              <a:rPr lang="en-CA" sz="2000" b="1" dirty="0">
                <a:cs typeface="+mn-cs"/>
              </a:rPr>
              <a:t>)</a:t>
            </a:r>
          </a:p>
        </p:txBody>
      </p:sp>
      <p:pic>
        <p:nvPicPr>
          <p:cNvPr id="8" name="Picture 7">
            <a:extLst>
              <a:ext uri="{FF2B5EF4-FFF2-40B4-BE49-F238E27FC236}">
                <a16:creationId xmlns:a16="http://schemas.microsoft.com/office/drawing/2014/main" xmlns="" id="{6A39B294-EA60-4055-83F9-05C964A1A2DF}"/>
              </a:ext>
            </a:extLst>
          </p:cNvPr>
          <p:cNvPicPr>
            <a:picLocks noChangeAspect="1"/>
          </p:cNvPicPr>
          <p:nvPr/>
        </p:nvPicPr>
        <p:blipFill rotWithShape="1">
          <a:blip r:embed="rId3"/>
          <a:srcRect b="51927"/>
          <a:stretch/>
        </p:blipFill>
        <p:spPr>
          <a:xfrm>
            <a:off x="0" y="3519785"/>
            <a:ext cx="5362657" cy="1440000"/>
          </a:xfrm>
          <a:prstGeom prst="rect">
            <a:avLst/>
          </a:prstGeom>
        </p:spPr>
      </p:pic>
      <p:pic>
        <p:nvPicPr>
          <p:cNvPr id="11" name="Picture 10">
            <a:extLst>
              <a:ext uri="{FF2B5EF4-FFF2-40B4-BE49-F238E27FC236}">
                <a16:creationId xmlns:a16="http://schemas.microsoft.com/office/drawing/2014/main" xmlns="" id="{A3E4245A-AA5C-451D-8085-EC15F18A50D2}"/>
              </a:ext>
            </a:extLst>
          </p:cNvPr>
          <p:cNvPicPr>
            <a:picLocks noChangeAspect="1"/>
          </p:cNvPicPr>
          <p:nvPr/>
        </p:nvPicPr>
        <p:blipFill rotWithShape="1">
          <a:blip r:embed="rId3"/>
          <a:srcRect t="50000"/>
          <a:stretch/>
        </p:blipFill>
        <p:spPr>
          <a:xfrm>
            <a:off x="3063861" y="5097111"/>
            <a:ext cx="5155979" cy="1440000"/>
          </a:xfrm>
          <a:prstGeom prst="rect">
            <a:avLst/>
          </a:prstGeom>
        </p:spPr>
      </p:pic>
      <p:grpSp>
        <p:nvGrpSpPr>
          <p:cNvPr id="9" name="Group 13"/>
          <p:cNvGrpSpPr>
            <a:grpSpLocks/>
          </p:cNvGrpSpPr>
          <p:nvPr/>
        </p:nvGrpSpPr>
        <p:grpSpPr bwMode="auto">
          <a:xfrm>
            <a:off x="2123728" y="1772816"/>
            <a:ext cx="5400600" cy="1080120"/>
            <a:chOff x="-100" y="1408"/>
            <a:chExt cx="2980" cy="495"/>
          </a:xfrm>
        </p:grpSpPr>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 y="1408"/>
              <a:ext cx="2504"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Text Box 12"/>
            <p:cNvSpPr txBox="1">
              <a:spLocks noChangeArrowheads="1"/>
            </p:cNvSpPr>
            <p:nvPr/>
          </p:nvSpPr>
          <p:spPr bwMode="auto">
            <a:xfrm>
              <a:off x="-100" y="1515"/>
              <a:ext cx="688" cy="2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CA" b="1" i="1">
                  <a:cs typeface="+mn-cs"/>
                </a:rPr>
                <a:t>EMC </a:t>
              </a:r>
              <a:r>
                <a:rPr lang="en-CA" b="1">
                  <a:cs typeface="+mn-cs"/>
                </a:rPr>
                <a:t>(%)</a:t>
              </a:r>
            </a:p>
          </p:txBody>
        </p:sp>
      </p:grpSp>
    </p:spTree>
    <p:extLst>
      <p:ext uri="{BB962C8B-B14F-4D97-AF65-F5344CB8AC3E}">
        <p14:creationId xmlns:p14="http://schemas.microsoft.com/office/powerpoint/2010/main" val="3285024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solidFill>
                  <a:srgbClr val="0000FF"/>
                </a:solidFill>
                <a:cs typeface="+mj-cs"/>
              </a:rPr>
              <a:t>Wood Density</a:t>
            </a:r>
          </a:p>
        </p:txBody>
      </p:sp>
      <p:sp>
        <p:nvSpPr>
          <p:cNvPr id="3" name="Content Placeholder 2"/>
          <p:cNvSpPr>
            <a:spLocks noGrp="1"/>
          </p:cNvSpPr>
          <p:nvPr>
            <p:ph idx="1"/>
          </p:nvPr>
        </p:nvSpPr>
        <p:spPr>
          <a:xfrm>
            <a:off x="467544" y="1484784"/>
            <a:ext cx="8229600" cy="4525963"/>
          </a:xfrm>
        </p:spPr>
        <p:txBody>
          <a:bodyPr/>
          <a:lstStyle/>
          <a:p>
            <a:pPr eaLnBrk="1" hangingPunct="1">
              <a:defRPr/>
            </a:pPr>
            <a:r>
              <a:rPr lang="en-US" dirty="0">
                <a:solidFill>
                  <a:srgbClr val="0000FF"/>
                </a:solidFill>
                <a:cs typeface="+mn-cs"/>
              </a:rPr>
              <a:t>An important indicator of other wood properties:</a:t>
            </a:r>
          </a:p>
          <a:p>
            <a:pPr lvl="1" eaLnBrk="1" hangingPunct="1">
              <a:defRPr/>
            </a:pPr>
            <a:r>
              <a:rPr lang="en-US" dirty="0">
                <a:solidFill>
                  <a:srgbClr val="0000FF"/>
                </a:solidFill>
              </a:rPr>
              <a:t>Strength &amp; stiffness</a:t>
            </a:r>
          </a:p>
          <a:p>
            <a:pPr lvl="1" eaLnBrk="1" hangingPunct="1">
              <a:defRPr/>
            </a:pPr>
            <a:r>
              <a:rPr lang="en-US" dirty="0">
                <a:solidFill>
                  <a:srgbClr val="0000FF"/>
                </a:solidFill>
              </a:rPr>
              <a:t>Thermal conductivity</a:t>
            </a:r>
          </a:p>
          <a:p>
            <a:pPr lvl="1" eaLnBrk="1" hangingPunct="1">
              <a:defRPr/>
            </a:pPr>
            <a:r>
              <a:rPr lang="en-US" dirty="0">
                <a:solidFill>
                  <a:srgbClr val="0000FF"/>
                </a:solidFill>
              </a:rPr>
              <a:t>Shrinkage/swelling</a:t>
            </a:r>
          </a:p>
          <a:p>
            <a:pPr lvl="1" eaLnBrk="1" hangingPunct="1">
              <a:defRPr/>
            </a:pPr>
            <a:r>
              <a:rPr lang="en-US" dirty="0">
                <a:solidFill>
                  <a:srgbClr val="0000FF"/>
                </a:solidFill>
              </a:rPr>
              <a:t>Paint adhesion</a:t>
            </a:r>
          </a:p>
          <a:p>
            <a:pPr lvl="1" eaLnBrk="1" hangingPunct="1">
              <a:defRPr/>
            </a:pPr>
            <a:r>
              <a:rPr lang="en-US" dirty="0">
                <a:solidFill>
                  <a:srgbClr val="0000FF"/>
                </a:solidFill>
              </a:rPr>
              <a:t>Glue adhesion</a:t>
            </a:r>
          </a:p>
          <a:p>
            <a:pPr lvl="1" eaLnBrk="1" hangingPunct="1">
              <a:defRPr/>
            </a:pPr>
            <a:r>
              <a:rPr lang="en-US" dirty="0">
                <a:solidFill>
                  <a:srgbClr val="0000FF"/>
                </a:solidFill>
              </a:rPr>
              <a:t>Drying</a:t>
            </a:r>
          </a:p>
        </p:txBody>
      </p:sp>
      <p:sp>
        <p:nvSpPr>
          <p:cNvPr id="4" name="Slide Number Placeholder 3"/>
          <p:cNvSpPr>
            <a:spLocks noGrp="1"/>
          </p:cNvSpPr>
          <p:nvPr>
            <p:ph type="sldNum" sz="quarter" idx="12"/>
          </p:nvPr>
        </p:nvSpPr>
        <p:spPr/>
        <p:txBody>
          <a:bodyPr/>
          <a:lstStyle/>
          <a:p>
            <a:pPr>
              <a:defRPr/>
            </a:pPr>
            <a:fld id="{CEDC145A-FA07-A042-8A00-B32219EF80FC}" type="slidenum">
              <a:rPr lang="en-CA"/>
              <a:pPr>
                <a:defRPr/>
              </a:pPr>
              <a:t>3</a:t>
            </a:fld>
            <a:endParaRPr lang="en-CA"/>
          </a:p>
        </p:txBody>
      </p:sp>
    </p:spTree>
    <p:extLst>
      <p:ext uri="{BB962C8B-B14F-4D97-AF65-F5344CB8AC3E}">
        <p14:creationId xmlns:p14="http://schemas.microsoft.com/office/powerpoint/2010/main" val="24826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EMC </a:t>
            </a:r>
            <a:r>
              <a:rPr lang="en-US" b="1" dirty="0" err="1"/>
              <a:t>vs</a:t>
            </a:r>
            <a:r>
              <a:rPr lang="en-US" b="1" dirty="0"/>
              <a:t> RH (Wood)</a:t>
            </a:r>
          </a:p>
        </p:txBody>
      </p:sp>
      <p:sp>
        <p:nvSpPr>
          <p:cNvPr id="6" name="Slide Number Placeholder 5"/>
          <p:cNvSpPr>
            <a:spLocks noGrp="1"/>
          </p:cNvSpPr>
          <p:nvPr>
            <p:ph type="sldNum" sz="quarter" idx="12"/>
          </p:nvPr>
        </p:nvSpPr>
        <p:spPr/>
        <p:txBody>
          <a:bodyPr/>
          <a:lstStyle/>
          <a:p>
            <a:pPr>
              <a:defRPr/>
            </a:pPr>
            <a:fld id="{B5258B24-EA5E-4E48-A012-BA12A17AF5FA}" type="slidenum">
              <a:rPr lang="en-CA" smtClean="0"/>
              <a:pPr>
                <a:defRPr/>
              </a:pPr>
              <a:t>30</a:t>
            </a:fld>
            <a:endParaRPr lang="en-CA"/>
          </a:p>
        </p:txBody>
      </p:sp>
      <p:pic>
        <p:nvPicPr>
          <p:cNvPr id="7" name="Picture 6"/>
          <p:cNvPicPr>
            <a:picLocks noChangeAspect="1"/>
          </p:cNvPicPr>
          <p:nvPr/>
        </p:nvPicPr>
        <p:blipFill>
          <a:blip r:embed="rId3"/>
          <a:stretch>
            <a:fillRect/>
          </a:stretch>
        </p:blipFill>
        <p:spPr>
          <a:xfrm>
            <a:off x="899592" y="1484784"/>
            <a:ext cx="7556500" cy="4940300"/>
          </a:xfrm>
          <a:prstGeom prst="rect">
            <a:avLst/>
          </a:prstGeom>
        </p:spPr>
      </p:pic>
    </p:spTree>
    <p:extLst>
      <p:ext uri="{BB962C8B-B14F-4D97-AF65-F5344CB8AC3E}">
        <p14:creationId xmlns:p14="http://schemas.microsoft.com/office/powerpoint/2010/main" val="386046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8F8DAC-8E8D-4231-B0FE-873C1A7549F0}"/>
              </a:ext>
            </a:extLst>
          </p:cNvPr>
          <p:cNvPicPr>
            <a:picLocks noChangeAspect="1"/>
          </p:cNvPicPr>
          <p:nvPr/>
        </p:nvPicPr>
        <p:blipFill rotWithShape="1">
          <a:blip r:embed="rId3"/>
          <a:srcRect r="1963"/>
          <a:stretch/>
        </p:blipFill>
        <p:spPr>
          <a:xfrm>
            <a:off x="128751" y="1296752"/>
            <a:ext cx="8964488" cy="3259394"/>
          </a:xfrm>
          <a:prstGeom prst="rect">
            <a:avLst/>
          </a:prstGeom>
        </p:spPr>
      </p:pic>
      <p:sp>
        <p:nvSpPr>
          <p:cNvPr id="7" name="Slide Number Placeholder 5"/>
          <p:cNvSpPr>
            <a:spLocks noGrp="1"/>
          </p:cNvSpPr>
          <p:nvPr>
            <p:ph type="sldNum" sz="quarter" idx="12"/>
          </p:nvPr>
        </p:nvSpPr>
        <p:spPr/>
        <p:txBody>
          <a:bodyPr/>
          <a:lstStyle/>
          <a:p>
            <a:pPr>
              <a:defRPr/>
            </a:pPr>
            <a:fld id="{2BEFF89E-0526-9A49-875E-49E6FFE7DFD7}" type="slidenum">
              <a:rPr lang="en-CA"/>
              <a:pPr>
                <a:defRPr/>
              </a:pPr>
              <a:t>31</a:t>
            </a:fld>
            <a:endParaRPr lang="en-CA"/>
          </a:p>
        </p:txBody>
      </p:sp>
      <p:sp>
        <p:nvSpPr>
          <p:cNvPr id="110597" name="Rectangle 5"/>
          <p:cNvSpPr>
            <a:spLocks noGrp="1" noChangeArrowheads="1"/>
          </p:cNvSpPr>
          <p:nvPr>
            <p:ph type="title"/>
          </p:nvPr>
        </p:nvSpPr>
        <p:spPr/>
        <p:txBody>
          <a:bodyPr/>
          <a:lstStyle/>
          <a:p>
            <a:pPr eaLnBrk="1" hangingPunct="1">
              <a:defRPr/>
            </a:pPr>
            <a:r>
              <a:rPr lang="en-CA" sz="4000" b="1" i="1" dirty="0">
                <a:cs typeface="+mj-cs"/>
              </a:rPr>
              <a:t>EMC</a:t>
            </a:r>
            <a:r>
              <a:rPr lang="en-CA" sz="4000" b="1" dirty="0">
                <a:cs typeface="+mj-cs"/>
              </a:rPr>
              <a:t> of Forest Products</a:t>
            </a:r>
          </a:p>
        </p:txBody>
      </p:sp>
      <p:sp>
        <p:nvSpPr>
          <p:cNvPr id="110600" name="Rectangle 8"/>
          <p:cNvSpPr>
            <a:spLocks noGrp="1" noChangeArrowheads="1"/>
          </p:cNvSpPr>
          <p:nvPr>
            <p:ph type="body" idx="1"/>
          </p:nvPr>
        </p:nvSpPr>
        <p:spPr>
          <a:xfrm>
            <a:off x="683568" y="4653136"/>
            <a:ext cx="7643812" cy="1257300"/>
          </a:xfrm>
        </p:spPr>
        <p:txBody>
          <a:bodyPr/>
          <a:lstStyle/>
          <a:p>
            <a:pPr eaLnBrk="1" hangingPunct="1">
              <a:lnSpc>
                <a:spcPct val="80000"/>
              </a:lnSpc>
              <a:defRPr/>
            </a:pPr>
            <a:r>
              <a:rPr lang="en-CA" sz="1800" dirty="0">
                <a:cs typeface="+mn-cs"/>
              </a:rPr>
              <a:t>EMC of wood products is slightly lower than the raw wood from which they are produced</a:t>
            </a:r>
          </a:p>
          <a:p>
            <a:pPr lvl="1" eaLnBrk="1" hangingPunct="1">
              <a:lnSpc>
                <a:spcPct val="80000"/>
              </a:lnSpc>
              <a:defRPr/>
            </a:pPr>
            <a:r>
              <a:rPr lang="en-CA" sz="1800" dirty="0"/>
              <a:t>Application of resins, coatings and sizing materials</a:t>
            </a:r>
          </a:p>
          <a:p>
            <a:pPr lvl="1" eaLnBrk="1" hangingPunct="1">
              <a:lnSpc>
                <a:spcPct val="80000"/>
              </a:lnSpc>
              <a:defRPr/>
            </a:pPr>
            <a:r>
              <a:rPr lang="en-CA" sz="1800" dirty="0"/>
              <a:t>Effect of heat </a:t>
            </a:r>
            <a:r>
              <a:rPr lang="en-CA" sz="1800" dirty="0" smtClean="0"/>
              <a:t>treatment</a:t>
            </a:r>
            <a:endParaRPr lang="en-CA" sz="1800" dirty="0"/>
          </a:p>
        </p:txBody>
      </p:sp>
    </p:spTree>
    <p:extLst>
      <p:ext uri="{BB962C8B-B14F-4D97-AF65-F5344CB8AC3E}">
        <p14:creationId xmlns:p14="http://schemas.microsoft.com/office/powerpoint/2010/main" val="1996609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0EB064B-206F-E545-B277-0C80732F0840}" type="slidenum">
              <a:rPr lang="en-CA"/>
              <a:pPr>
                <a:defRPr/>
              </a:pPr>
              <a:t>32</a:t>
            </a:fld>
            <a:endParaRPr lang="en-CA"/>
          </a:p>
        </p:txBody>
      </p:sp>
      <p:sp>
        <p:nvSpPr>
          <p:cNvPr id="130050" name="Rectangle 2"/>
          <p:cNvSpPr>
            <a:spLocks noGrp="1" noChangeArrowheads="1"/>
          </p:cNvSpPr>
          <p:nvPr>
            <p:ph type="title"/>
          </p:nvPr>
        </p:nvSpPr>
        <p:spPr/>
        <p:txBody>
          <a:bodyPr/>
          <a:lstStyle/>
          <a:p>
            <a:pPr eaLnBrk="1" hangingPunct="1">
              <a:defRPr/>
            </a:pPr>
            <a:r>
              <a:rPr lang="en-CA" sz="4000" b="1" dirty="0">
                <a:solidFill>
                  <a:schemeClr val="tx1"/>
                </a:solidFill>
                <a:cs typeface="+mj-cs"/>
              </a:rPr>
              <a:t>Shrinkage and Swelling</a:t>
            </a:r>
          </a:p>
        </p:txBody>
      </p:sp>
      <p:sp>
        <p:nvSpPr>
          <p:cNvPr id="130053" name="Rectangle 5"/>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30057" name="Rectangle 9"/>
          <p:cNvSpPr>
            <a:spLocks noGrp="1" noChangeArrowheads="1"/>
          </p:cNvSpPr>
          <p:nvPr>
            <p:ph type="body" idx="1"/>
          </p:nvPr>
        </p:nvSpPr>
        <p:spPr>
          <a:xfrm>
            <a:off x="395288" y="1484313"/>
            <a:ext cx="8447087" cy="5040312"/>
          </a:xfrm>
        </p:spPr>
        <p:txBody>
          <a:bodyPr/>
          <a:lstStyle/>
          <a:p>
            <a:pPr eaLnBrk="1" hangingPunct="1">
              <a:defRPr/>
            </a:pPr>
            <a:r>
              <a:rPr lang="en-CA" altLang="zh-CN" dirty="0">
                <a:ea typeface="宋体" charset="0"/>
                <a:cs typeface="宋体" charset="0"/>
              </a:rPr>
              <a:t>Wood begins to shrink as it dries below the </a:t>
            </a:r>
            <a:r>
              <a:rPr lang="en-CA" altLang="zh-CN" i="1" dirty="0">
                <a:ea typeface="宋体" charset="0"/>
                <a:cs typeface="宋体" charset="0"/>
              </a:rPr>
              <a:t>FSP</a:t>
            </a:r>
            <a:r>
              <a:rPr lang="en-CA" altLang="zh-CN" dirty="0">
                <a:ea typeface="宋体" charset="0"/>
                <a:cs typeface="宋体" charset="0"/>
              </a:rPr>
              <a:t>, and continues to shrink until </a:t>
            </a:r>
            <a:r>
              <a:rPr lang="en-CA" altLang="zh-CN" i="1" dirty="0">
                <a:ea typeface="宋体" charset="0"/>
                <a:cs typeface="宋体" charset="0"/>
              </a:rPr>
              <a:t>MC</a:t>
            </a:r>
            <a:r>
              <a:rPr lang="en-CA" altLang="zh-CN" dirty="0">
                <a:ea typeface="宋体" charset="0"/>
                <a:cs typeface="宋体" charset="0"/>
              </a:rPr>
              <a:t> = 0. </a:t>
            </a:r>
          </a:p>
          <a:p>
            <a:pPr eaLnBrk="1" hangingPunct="1">
              <a:defRPr/>
            </a:pPr>
            <a:r>
              <a:rPr lang="en-CA" altLang="zh-CN" dirty="0">
                <a:ea typeface="宋体" charset="0"/>
                <a:cs typeface="宋体" charset="0"/>
              </a:rPr>
              <a:t>Wood swells as it absorbs moisture until </a:t>
            </a:r>
            <a:r>
              <a:rPr lang="en-CA" altLang="zh-CN" i="1" dirty="0">
                <a:ea typeface="宋体" charset="0"/>
                <a:cs typeface="宋体" charset="0"/>
              </a:rPr>
              <a:t>MC</a:t>
            </a:r>
            <a:r>
              <a:rPr lang="en-CA" altLang="zh-CN" dirty="0">
                <a:ea typeface="宋体" charset="0"/>
                <a:cs typeface="宋体" charset="0"/>
              </a:rPr>
              <a:t> = </a:t>
            </a:r>
            <a:r>
              <a:rPr lang="en-CA" altLang="zh-CN" i="1" dirty="0">
                <a:ea typeface="宋体" charset="0"/>
                <a:cs typeface="宋体" charset="0"/>
              </a:rPr>
              <a:t>FSP</a:t>
            </a:r>
            <a:r>
              <a:rPr lang="en-CA" altLang="zh-CN" dirty="0">
                <a:ea typeface="宋体" charset="0"/>
                <a:cs typeface="宋体" charset="0"/>
              </a:rPr>
              <a:t>. No further swelling occurs if </a:t>
            </a:r>
            <a:r>
              <a:rPr lang="en-CA" altLang="zh-CN" i="1" dirty="0">
                <a:ea typeface="宋体" charset="0"/>
                <a:cs typeface="宋体" charset="0"/>
              </a:rPr>
              <a:t>MC </a:t>
            </a:r>
            <a:r>
              <a:rPr lang="en-CA" altLang="zh-CN" dirty="0">
                <a:ea typeface="宋体" charset="0"/>
                <a:cs typeface="宋体" charset="0"/>
              </a:rPr>
              <a:t>&gt; </a:t>
            </a:r>
            <a:r>
              <a:rPr lang="en-CA" altLang="zh-CN" i="1" dirty="0">
                <a:ea typeface="宋体" charset="0"/>
                <a:cs typeface="宋体" charset="0"/>
              </a:rPr>
              <a:t>FSP</a:t>
            </a:r>
            <a:r>
              <a:rPr lang="en-CA" altLang="zh-CN" dirty="0">
                <a:ea typeface="宋体" charset="0"/>
                <a:cs typeface="宋体" charset="0"/>
              </a:rPr>
              <a:t>. </a:t>
            </a:r>
          </a:p>
        </p:txBody>
      </p:sp>
    </p:spTree>
    <p:extLst>
      <p:ext uri="{BB962C8B-B14F-4D97-AF65-F5344CB8AC3E}">
        <p14:creationId xmlns:p14="http://schemas.microsoft.com/office/powerpoint/2010/main" val="318736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6"/>
          <p:cNvSpPr>
            <a:spLocks noGrp="1"/>
          </p:cNvSpPr>
          <p:nvPr>
            <p:ph type="sldNum" sz="quarter" idx="12"/>
          </p:nvPr>
        </p:nvSpPr>
        <p:spPr/>
        <p:txBody>
          <a:bodyPr/>
          <a:lstStyle/>
          <a:p>
            <a:pPr>
              <a:defRPr/>
            </a:pPr>
            <a:fld id="{879A53F8-9D21-7C45-A22F-2C32CE3379C7}" type="slidenum">
              <a:rPr lang="en-CA"/>
              <a:pPr>
                <a:defRPr/>
              </a:pPr>
              <a:t>33</a:t>
            </a:fld>
            <a:endParaRPr lang="en-CA"/>
          </a:p>
        </p:txBody>
      </p:sp>
      <p:sp>
        <p:nvSpPr>
          <p:cNvPr id="131074" name="Rectangle 2"/>
          <p:cNvSpPr>
            <a:spLocks noGrp="1" noChangeArrowheads="1"/>
          </p:cNvSpPr>
          <p:nvPr>
            <p:ph type="title"/>
          </p:nvPr>
        </p:nvSpPr>
        <p:spPr/>
        <p:txBody>
          <a:bodyPr/>
          <a:lstStyle/>
          <a:p>
            <a:pPr eaLnBrk="1" hangingPunct="1">
              <a:defRPr/>
            </a:pPr>
            <a:r>
              <a:rPr lang="en-CA" sz="3600" b="1" dirty="0">
                <a:cs typeface="+mj-cs"/>
              </a:rPr>
              <a:t>Calculation of Shrinkage</a:t>
            </a:r>
          </a:p>
        </p:txBody>
      </p:sp>
      <p:graphicFrame>
        <p:nvGraphicFramePr>
          <p:cNvPr id="96259" name="Object 19"/>
          <p:cNvGraphicFramePr>
            <a:graphicFrameLocks noGrp="1" noChangeAspect="1"/>
          </p:cNvGraphicFramePr>
          <p:nvPr>
            <p:ph sz="half" idx="1"/>
            <p:extLst>
              <p:ext uri="{D42A27DB-BD31-4B8C-83A1-F6EECF244321}">
                <p14:modId xmlns:p14="http://schemas.microsoft.com/office/powerpoint/2010/main" val="1904468803"/>
              </p:ext>
            </p:extLst>
          </p:nvPr>
        </p:nvGraphicFramePr>
        <p:xfrm>
          <a:off x="1441450" y="5661025"/>
          <a:ext cx="5973763" cy="706438"/>
        </p:xfrm>
        <a:graphic>
          <a:graphicData uri="http://schemas.openxmlformats.org/presentationml/2006/ole">
            <mc:AlternateContent xmlns:mc="http://schemas.openxmlformats.org/markup-compatibility/2006">
              <mc:Choice xmlns:v="urn:schemas-microsoft-com:vml" Requires="v">
                <p:oleObj spid="_x0000_s459040" name="Equation" r:id="rId4" imgW="3759200" imgH="444500" progId="Equation.3">
                  <p:embed/>
                </p:oleObj>
              </mc:Choice>
              <mc:Fallback>
                <p:oleObj name="Equation" r:id="rId4" imgW="3759200" imgH="444500" progId="Equation.3">
                  <p:embed/>
                  <p:pic>
                    <p:nvPicPr>
                      <p:cNvPr id="0" name=""/>
                      <p:cNvPicPr>
                        <a:picLocks noChangeAspect="1" noChangeArrowheads="1"/>
                      </p:cNvPicPr>
                      <p:nvPr/>
                    </p:nvPicPr>
                    <p:blipFill>
                      <a:blip r:embed="rId5"/>
                      <a:srcRect/>
                      <a:stretch>
                        <a:fillRect/>
                      </a:stretch>
                    </p:blipFill>
                    <p:spPr bwMode="auto">
                      <a:xfrm>
                        <a:off x="1441450" y="5661025"/>
                        <a:ext cx="5973763"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96260" name="Object 4"/>
          <p:cNvGraphicFramePr>
            <a:graphicFrameLocks noChangeAspect="1"/>
          </p:cNvGraphicFramePr>
          <p:nvPr/>
        </p:nvGraphicFramePr>
        <p:xfrm>
          <a:off x="1331913" y="1844675"/>
          <a:ext cx="6410325" cy="860425"/>
        </p:xfrm>
        <a:graphic>
          <a:graphicData uri="http://schemas.openxmlformats.org/presentationml/2006/ole">
            <mc:AlternateContent xmlns:mc="http://schemas.openxmlformats.org/markup-compatibility/2006">
              <mc:Choice xmlns:v="urn:schemas-microsoft-com:vml" Requires="v">
                <p:oleObj spid="_x0000_s459041" name="Equation" r:id="rId6" imgW="3200400" imgH="431800" progId="Equation.DSMT4">
                  <p:embed/>
                </p:oleObj>
              </mc:Choice>
              <mc:Fallback>
                <p:oleObj name="Equation" r:id="rId6" imgW="3200400" imgH="431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1844675"/>
                        <a:ext cx="64103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6261" name="Object 21"/>
          <p:cNvGraphicFramePr>
            <a:graphicFrameLocks noGrp="1" noChangeAspect="1"/>
          </p:cNvGraphicFramePr>
          <p:nvPr>
            <p:ph sz="half" idx="2"/>
          </p:nvPr>
        </p:nvGraphicFramePr>
        <p:xfrm>
          <a:off x="4494213" y="3573463"/>
          <a:ext cx="4041775" cy="892175"/>
        </p:xfrm>
        <a:graphic>
          <a:graphicData uri="http://schemas.openxmlformats.org/presentationml/2006/ole">
            <mc:AlternateContent xmlns:mc="http://schemas.openxmlformats.org/markup-compatibility/2006">
              <mc:Choice xmlns:v="urn:schemas-microsoft-com:vml" Requires="v">
                <p:oleObj spid="_x0000_s459042" name="Equation" r:id="rId8" imgW="1955800" imgH="431800" progId="Equation.3">
                  <p:embed/>
                </p:oleObj>
              </mc:Choice>
              <mc:Fallback>
                <p:oleObj name="Equation" r:id="rId8" imgW="19558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4213" y="3573463"/>
                        <a:ext cx="404177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31095" name="Text Box 23"/>
          <p:cNvSpPr txBox="1">
            <a:spLocks noChangeArrowheads="1"/>
          </p:cNvSpPr>
          <p:nvPr/>
        </p:nvSpPr>
        <p:spPr bwMode="auto">
          <a:xfrm>
            <a:off x="323850" y="1412875"/>
            <a:ext cx="1944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u="sng">
                <a:cs typeface="+mn-cs"/>
              </a:rPr>
              <a:t>In wood science</a:t>
            </a:r>
            <a:endParaRPr lang="en-CA" u="sng">
              <a:cs typeface="+mn-cs"/>
            </a:endParaRPr>
          </a:p>
        </p:txBody>
      </p:sp>
      <p:sp>
        <p:nvSpPr>
          <p:cNvPr id="131096" name="Text Box 24"/>
          <p:cNvSpPr txBox="1">
            <a:spLocks noChangeArrowheads="1"/>
          </p:cNvSpPr>
          <p:nvPr/>
        </p:nvSpPr>
        <p:spPr bwMode="auto">
          <a:xfrm>
            <a:off x="323850" y="5445125"/>
            <a:ext cx="1296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u="sng">
                <a:cs typeface="+mn-cs"/>
              </a:rPr>
              <a:t>Generally</a:t>
            </a:r>
            <a:endParaRPr lang="en-CA" u="sng">
              <a:cs typeface="+mn-cs"/>
            </a:endParaRPr>
          </a:p>
        </p:txBody>
      </p:sp>
      <p:grpSp>
        <p:nvGrpSpPr>
          <p:cNvPr id="96264" name="Group 29"/>
          <p:cNvGrpSpPr>
            <a:grpSpLocks/>
          </p:cNvGrpSpPr>
          <p:nvPr/>
        </p:nvGrpSpPr>
        <p:grpSpPr bwMode="auto">
          <a:xfrm>
            <a:off x="741363" y="2781300"/>
            <a:ext cx="3325812" cy="2549525"/>
            <a:chOff x="467" y="1752"/>
            <a:chExt cx="2095" cy="1606"/>
          </a:xfrm>
        </p:grpSpPr>
        <p:sp>
          <p:nvSpPr>
            <p:cNvPr id="131082" name="Rectangle 10" descr="Oak"/>
            <p:cNvSpPr>
              <a:spLocks noChangeArrowheads="1"/>
            </p:cNvSpPr>
            <p:nvPr/>
          </p:nvSpPr>
          <p:spPr bwMode="auto">
            <a:xfrm>
              <a:off x="467" y="1933"/>
              <a:ext cx="2086" cy="227"/>
            </a:xfrm>
            <a:prstGeom prst="rect">
              <a:avLst/>
            </a:prstGeom>
            <a:blipFill dpi="0" rotWithShape="0">
              <a:blip r:embed="rId10"/>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1083" name="Rectangle 11" descr="Oak"/>
            <p:cNvSpPr>
              <a:spLocks noChangeArrowheads="1"/>
            </p:cNvSpPr>
            <p:nvPr/>
          </p:nvSpPr>
          <p:spPr bwMode="auto">
            <a:xfrm>
              <a:off x="467" y="2681"/>
              <a:ext cx="1679" cy="227"/>
            </a:xfrm>
            <a:prstGeom prst="rect">
              <a:avLst/>
            </a:prstGeom>
            <a:blipFill dpi="0" rotWithShape="1">
              <a:blip r:embed="rId10"/>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1084" name="AutoShape 12"/>
            <p:cNvSpPr>
              <a:spLocks/>
            </p:cNvSpPr>
            <p:nvPr/>
          </p:nvSpPr>
          <p:spPr bwMode="auto">
            <a:xfrm rot="5400000">
              <a:off x="2281" y="2863"/>
              <a:ext cx="136" cy="408"/>
            </a:xfrm>
            <a:prstGeom prst="rightBrace">
              <a:avLst>
                <a:gd name="adj1" fmla="val 25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2000" i="1">
                <a:cs typeface="+mn-cs"/>
              </a:endParaRPr>
            </a:p>
          </p:txBody>
        </p:sp>
        <p:sp>
          <p:nvSpPr>
            <p:cNvPr id="131085" name="AutoShape 13"/>
            <p:cNvSpPr>
              <a:spLocks/>
            </p:cNvSpPr>
            <p:nvPr/>
          </p:nvSpPr>
          <p:spPr bwMode="auto">
            <a:xfrm rot="5400000">
              <a:off x="1418" y="1263"/>
              <a:ext cx="203" cy="2086"/>
            </a:xfrm>
            <a:prstGeom prst="rightBrace">
              <a:avLst>
                <a:gd name="adj1" fmla="val 8563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1086" name="Text Box 14"/>
            <p:cNvSpPr txBox="1">
              <a:spLocks noChangeArrowheads="1"/>
            </p:cNvSpPr>
            <p:nvPr/>
          </p:nvSpPr>
          <p:spPr bwMode="auto">
            <a:xfrm>
              <a:off x="2199" y="3099"/>
              <a:ext cx="3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i="1">
                  <a:cs typeface="Arial" charset="0"/>
                </a:rPr>
                <a:t>∆l</a:t>
              </a:r>
            </a:p>
          </p:txBody>
        </p:sp>
        <p:sp>
          <p:nvSpPr>
            <p:cNvPr id="131087" name="Text Box 15"/>
            <p:cNvSpPr txBox="1">
              <a:spLocks noChangeArrowheads="1"/>
            </p:cNvSpPr>
            <p:nvPr/>
          </p:nvSpPr>
          <p:spPr bwMode="auto">
            <a:xfrm>
              <a:off x="1420" y="2405"/>
              <a:ext cx="2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i="1">
                  <a:cs typeface="Arial" charset="0"/>
                </a:rPr>
                <a:t>l</a:t>
              </a:r>
              <a:r>
                <a:rPr lang="en-US" sz="2000" i="1" baseline="-25000">
                  <a:cs typeface="Arial" charset="0"/>
                </a:rPr>
                <a:t>0</a:t>
              </a:r>
              <a:endParaRPr lang="en-CA" sz="2000" i="1">
                <a:cs typeface="Arial" charset="0"/>
              </a:endParaRPr>
            </a:p>
          </p:txBody>
        </p:sp>
        <p:sp>
          <p:nvSpPr>
            <p:cNvPr id="131088" name="AutoShape 16"/>
            <p:cNvSpPr>
              <a:spLocks/>
            </p:cNvSpPr>
            <p:nvPr/>
          </p:nvSpPr>
          <p:spPr bwMode="auto">
            <a:xfrm rot="5400000">
              <a:off x="1242" y="2233"/>
              <a:ext cx="136" cy="1669"/>
            </a:xfrm>
            <a:prstGeom prst="rightBrace">
              <a:avLst>
                <a:gd name="adj1" fmla="val 1022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2000" i="1">
                <a:cs typeface="+mn-cs"/>
              </a:endParaRPr>
            </a:p>
          </p:txBody>
        </p:sp>
        <p:sp>
          <p:nvSpPr>
            <p:cNvPr id="131089" name="Text Box 17"/>
            <p:cNvSpPr txBox="1">
              <a:spLocks noChangeArrowheads="1"/>
            </p:cNvSpPr>
            <p:nvPr/>
          </p:nvSpPr>
          <p:spPr bwMode="auto">
            <a:xfrm>
              <a:off x="1211" y="3108"/>
              <a:ext cx="2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i="1">
                  <a:cs typeface="Arial" charset="0"/>
                </a:rPr>
                <a:t>l</a:t>
              </a:r>
              <a:r>
                <a:rPr lang="en-US" sz="2000" i="1" baseline="-25000">
                  <a:cs typeface="Arial" charset="0"/>
                </a:rPr>
                <a:t>1</a:t>
              </a:r>
              <a:endParaRPr lang="en-CA" sz="2000" i="1">
                <a:cs typeface="Arial" charset="0"/>
              </a:endParaRPr>
            </a:p>
          </p:txBody>
        </p:sp>
        <p:sp>
          <p:nvSpPr>
            <p:cNvPr id="131098" name="Line 26"/>
            <p:cNvSpPr>
              <a:spLocks noChangeShapeType="1"/>
            </p:cNvSpPr>
            <p:nvPr/>
          </p:nvSpPr>
          <p:spPr bwMode="auto">
            <a:xfrm>
              <a:off x="2145" y="1752"/>
              <a:ext cx="0" cy="1224"/>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1099" name="Line 27"/>
            <p:cNvSpPr>
              <a:spLocks noChangeShapeType="1"/>
            </p:cNvSpPr>
            <p:nvPr/>
          </p:nvSpPr>
          <p:spPr bwMode="auto">
            <a:xfrm>
              <a:off x="2553" y="1752"/>
              <a:ext cx="0" cy="1224"/>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Tree>
    <p:extLst>
      <p:ext uri="{BB962C8B-B14F-4D97-AF65-F5344CB8AC3E}">
        <p14:creationId xmlns:p14="http://schemas.microsoft.com/office/powerpoint/2010/main" val="2319951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p:cNvSpPr>
            <a:spLocks noGrp="1"/>
          </p:cNvSpPr>
          <p:nvPr>
            <p:ph type="sldNum" sz="quarter" idx="12"/>
          </p:nvPr>
        </p:nvSpPr>
        <p:spPr/>
        <p:txBody>
          <a:bodyPr/>
          <a:lstStyle/>
          <a:p>
            <a:pPr>
              <a:defRPr/>
            </a:pPr>
            <a:fld id="{765B4E93-4755-6D4E-A0C1-5840DA64E116}" type="slidenum">
              <a:rPr lang="en-CA"/>
              <a:pPr>
                <a:defRPr/>
              </a:pPr>
              <a:t>34</a:t>
            </a:fld>
            <a:endParaRPr lang="en-CA"/>
          </a:p>
        </p:txBody>
      </p:sp>
      <p:sp>
        <p:nvSpPr>
          <p:cNvPr id="428040" name="Rectangle 8"/>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98307" name="Object 7"/>
          <p:cNvGraphicFramePr>
            <a:graphicFrameLocks noChangeAspect="1"/>
          </p:cNvGraphicFramePr>
          <p:nvPr/>
        </p:nvGraphicFramePr>
        <p:xfrm>
          <a:off x="1830388" y="1844675"/>
          <a:ext cx="5481637" cy="865188"/>
        </p:xfrm>
        <a:graphic>
          <a:graphicData uri="http://schemas.openxmlformats.org/presentationml/2006/ole">
            <mc:AlternateContent xmlns:mc="http://schemas.openxmlformats.org/markup-compatibility/2006">
              <mc:Choice xmlns:v="urn:schemas-microsoft-com:vml" Requires="v">
                <p:oleObj spid="_x0000_s460064" name="Equation" r:id="rId4" imgW="2717800" imgH="431800" progId="Equation.DSMT4">
                  <p:embed/>
                </p:oleObj>
              </mc:Choice>
              <mc:Fallback>
                <p:oleObj name="Equation" r:id="rId4" imgW="2717800" imgH="431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388" y="1844675"/>
                        <a:ext cx="548163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8308" name="Object 9"/>
          <p:cNvGraphicFramePr>
            <a:graphicFrameLocks noChangeAspect="1"/>
          </p:cNvGraphicFramePr>
          <p:nvPr/>
        </p:nvGraphicFramePr>
        <p:xfrm>
          <a:off x="1476375" y="5589588"/>
          <a:ext cx="6335713" cy="723900"/>
        </p:xfrm>
        <a:graphic>
          <a:graphicData uri="http://schemas.openxmlformats.org/presentationml/2006/ole">
            <mc:AlternateContent xmlns:mc="http://schemas.openxmlformats.org/markup-compatibility/2006">
              <mc:Choice xmlns:v="urn:schemas-microsoft-com:vml" Requires="v">
                <p:oleObj spid="_x0000_s460065" name="Equation" r:id="rId6" imgW="3746500" imgH="431800" progId="Equation.DSMT4">
                  <p:embed/>
                </p:oleObj>
              </mc:Choice>
              <mc:Fallback>
                <p:oleObj name="Equation" r:id="rId6" imgW="3746500" imgH="431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5589588"/>
                        <a:ext cx="63357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8043" name="Rectangle 11"/>
          <p:cNvSpPr>
            <a:spLocks noGrp="1" noChangeArrowheads="1"/>
          </p:cNvSpPr>
          <p:nvPr>
            <p:ph type="title"/>
          </p:nvPr>
        </p:nvSpPr>
        <p:spPr/>
        <p:txBody>
          <a:bodyPr/>
          <a:lstStyle/>
          <a:p>
            <a:pPr eaLnBrk="1" hangingPunct="1">
              <a:defRPr/>
            </a:pPr>
            <a:r>
              <a:rPr lang="en-CA" sz="3600" b="1" dirty="0">
                <a:cs typeface="+mj-cs"/>
              </a:rPr>
              <a:t>Calculation of Swelling</a:t>
            </a:r>
          </a:p>
        </p:txBody>
      </p:sp>
      <p:graphicFrame>
        <p:nvGraphicFramePr>
          <p:cNvPr id="98310" name="Object 24"/>
          <p:cNvGraphicFramePr>
            <a:graphicFrameLocks noGrp="1" noChangeAspect="1"/>
          </p:cNvGraphicFramePr>
          <p:nvPr>
            <p:ph idx="1"/>
          </p:nvPr>
        </p:nvGraphicFramePr>
        <p:xfrm>
          <a:off x="4513263" y="3589338"/>
          <a:ext cx="4079875" cy="846137"/>
        </p:xfrm>
        <a:graphic>
          <a:graphicData uri="http://schemas.openxmlformats.org/presentationml/2006/ole">
            <mc:AlternateContent xmlns:mc="http://schemas.openxmlformats.org/markup-compatibility/2006">
              <mc:Choice xmlns:v="urn:schemas-microsoft-com:vml" Requires="v">
                <p:oleObj spid="_x0000_s460066" name="Equation" r:id="rId8" imgW="2082800" imgH="431800" progId="Equation.3">
                  <p:embed/>
                </p:oleObj>
              </mc:Choice>
              <mc:Fallback>
                <p:oleObj name="Equation" r:id="rId8" imgW="20828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3263" y="3589338"/>
                        <a:ext cx="4079875" cy="84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428059" name="Text Box 27"/>
          <p:cNvSpPr txBox="1">
            <a:spLocks noChangeArrowheads="1"/>
          </p:cNvSpPr>
          <p:nvPr/>
        </p:nvSpPr>
        <p:spPr bwMode="auto">
          <a:xfrm>
            <a:off x="323850" y="141287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u="sng">
                <a:cs typeface="+mn-cs"/>
              </a:rPr>
              <a:t>In wood science</a:t>
            </a:r>
            <a:endParaRPr lang="en-CA" u="sng">
              <a:cs typeface="+mn-cs"/>
            </a:endParaRPr>
          </a:p>
        </p:txBody>
      </p:sp>
      <p:sp>
        <p:nvSpPr>
          <p:cNvPr id="428060" name="Text Box 28"/>
          <p:cNvSpPr txBox="1">
            <a:spLocks noChangeArrowheads="1"/>
          </p:cNvSpPr>
          <p:nvPr/>
        </p:nvSpPr>
        <p:spPr bwMode="auto">
          <a:xfrm>
            <a:off x="323850" y="5445125"/>
            <a:ext cx="1296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u="sng">
                <a:cs typeface="+mn-cs"/>
              </a:rPr>
              <a:t>Generally</a:t>
            </a:r>
            <a:endParaRPr lang="en-CA" u="sng">
              <a:cs typeface="+mn-cs"/>
            </a:endParaRPr>
          </a:p>
        </p:txBody>
      </p:sp>
      <p:grpSp>
        <p:nvGrpSpPr>
          <p:cNvPr id="98313" name="Group 34"/>
          <p:cNvGrpSpPr>
            <a:grpSpLocks/>
          </p:cNvGrpSpPr>
          <p:nvPr/>
        </p:nvGrpSpPr>
        <p:grpSpPr bwMode="auto">
          <a:xfrm>
            <a:off x="741363" y="2779713"/>
            <a:ext cx="3325812" cy="2479675"/>
            <a:chOff x="467" y="1751"/>
            <a:chExt cx="2095" cy="1562"/>
          </a:xfrm>
        </p:grpSpPr>
        <p:sp>
          <p:nvSpPr>
            <p:cNvPr id="428047" name="Rectangle 15" descr="Oak"/>
            <p:cNvSpPr>
              <a:spLocks noChangeArrowheads="1"/>
            </p:cNvSpPr>
            <p:nvPr/>
          </p:nvSpPr>
          <p:spPr bwMode="auto">
            <a:xfrm>
              <a:off x="467" y="2594"/>
              <a:ext cx="2086" cy="227"/>
            </a:xfrm>
            <a:prstGeom prst="rect">
              <a:avLst/>
            </a:prstGeom>
            <a:blipFill dpi="0" rotWithShape="1">
              <a:blip r:embed="rId10"/>
              <a:srcRect/>
              <a:tile tx="0" ty="0" sx="100000" sy="100000" flip="none" algn="tl"/>
            </a:blipFill>
            <a:ln w="9525">
              <a:solidFill>
                <a:srgbClr val="8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8048" name="Rectangle 16" descr="Oak"/>
            <p:cNvSpPr>
              <a:spLocks noChangeArrowheads="1"/>
            </p:cNvSpPr>
            <p:nvPr/>
          </p:nvSpPr>
          <p:spPr bwMode="auto">
            <a:xfrm>
              <a:off x="467" y="1887"/>
              <a:ext cx="1679" cy="227"/>
            </a:xfrm>
            <a:prstGeom prst="rect">
              <a:avLst/>
            </a:prstGeom>
            <a:blipFill dpi="0" rotWithShape="1">
              <a:blip r:embed="rId10"/>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8049" name="AutoShape 17"/>
            <p:cNvSpPr>
              <a:spLocks/>
            </p:cNvSpPr>
            <p:nvPr/>
          </p:nvSpPr>
          <p:spPr bwMode="auto">
            <a:xfrm rot="5400000">
              <a:off x="2281" y="2069"/>
              <a:ext cx="136" cy="408"/>
            </a:xfrm>
            <a:prstGeom prst="rightBrace">
              <a:avLst>
                <a:gd name="adj1" fmla="val 25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2000" i="1">
                <a:cs typeface="+mn-cs"/>
              </a:endParaRPr>
            </a:p>
          </p:txBody>
        </p:sp>
        <p:sp>
          <p:nvSpPr>
            <p:cNvPr id="428050" name="AutoShape 18"/>
            <p:cNvSpPr>
              <a:spLocks/>
            </p:cNvSpPr>
            <p:nvPr/>
          </p:nvSpPr>
          <p:spPr bwMode="auto">
            <a:xfrm rot="5400000">
              <a:off x="1417" y="1948"/>
              <a:ext cx="203" cy="2086"/>
            </a:xfrm>
            <a:prstGeom prst="rightBrace">
              <a:avLst>
                <a:gd name="adj1" fmla="val 8563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8051" name="Text Box 19"/>
            <p:cNvSpPr txBox="1">
              <a:spLocks noChangeArrowheads="1"/>
            </p:cNvSpPr>
            <p:nvPr/>
          </p:nvSpPr>
          <p:spPr bwMode="auto">
            <a:xfrm>
              <a:off x="2190" y="2305"/>
              <a:ext cx="32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i="1">
                  <a:cs typeface="Arial" charset="0"/>
                </a:rPr>
                <a:t>∆a</a:t>
              </a:r>
            </a:p>
          </p:txBody>
        </p:sp>
        <p:sp>
          <p:nvSpPr>
            <p:cNvPr id="428052" name="Text Box 20"/>
            <p:cNvSpPr txBox="1">
              <a:spLocks noChangeArrowheads="1"/>
            </p:cNvSpPr>
            <p:nvPr/>
          </p:nvSpPr>
          <p:spPr bwMode="auto">
            <a:xfrm>
              <a:off x="1429" y="3063"/>
              <a:ext cx="2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i="1">
                  <a:cs typeface="Arial" charset="0"/>
                </a:rPr>
                <a:t>a</a:t>
              </a:r>
              <a:r>
                <a:rPr lang="en-US" sz="2000" i="1" baseline="-25000">
                  <a:cs typeface="Arial" charset="0"/>
                </a:rPr>
                <a:t>1</a:t>
              </a:r>
              <a:endParaRPr lang="en-CA" sz="2000" i="1">
                <a:cs typeface="Arial" charset="0"/>
              </a:endParaRPr>
            </a:p>
          </p:txBody>
        </p:sp>
        <p:sp>
          <p:nvSpPr>
            <p:cNvPr id="428053" name="AutoShape 21"/>
            <p:cNvSpPr>
              <a:spLocks/>
            </p:cNvSpPr>
            <p:nvPr/>
          </p:nvSpPr>
          <p:spPr bwMode="auto">
            <a:xfrm rot="5400000">
              <a:off x="1242" y="1438"/>
              <a:ext cx="136" cy="1669"/>
            </a:xfrm>
            <a:prstGeom prst="rightBrace">
              <a:avLst>
                <a:gd name="adj1" fmla="val 1022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a:defRPr/>
              </a:pPr>
              <a:endParaRPr lang="en-US" sz="2000" i="1">
                <a:cs typeface="+mn-cs"/>
              </a:endParaRPr>
            </a:p>
          </p:txBody>
        </p:sp>
        <p:sp>
          <p:nvSpPr>
            <p:cNvPr id="428054" name="Text Box 22"/>
            <p:cNvSpPr txBox="1">
              <a:spLocks noChangeArrowheads="1"/>
            </p:cNvSpPr>
            <p:nvPr/>
          </p:nvSpPr>
          <p:spPr bwMode="auto">
            <a:xfrm>
              <a:off x="1156" y="2296"/>
              <a:ext cx="2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i="1">
                  <a:cs typeface="Arial" charset="0"/>
                </a:rPr>
                <a:t>a</a:t>
              </a:r>
              <a:r>
                <a:rPr lang="en-US" sz="2000" i="1" baseline="-25000">
                  <a:cs typeface="Arial" charset="0"/>
                </a:rPr>
                <a:t>0</a:t>
              </a:r>
              <a:endParaRPr lang="en-CA" sz="2000" i="1">
                <a:cs typeface="Arial" charset="0"/>
              </a:endParaRPr>
            </a:p>
          </p:txBody>
        </p:sp>
        <p:sp>
          <p:nvSpPr>
            <p:cNvPr id="428063" name="Line 31"/>
            <p:cNvSpPr>
              <a:spLocks noChangeShapeType="1"/>
            </p:cNvSpPr>
            <p:nvPr/>
          </p:nvSpPr>
          <p:spPr bwMode="auto">
            <a:xfrm>
              <a:off x="2145" y="1751"/>
              <a:ext cx="0" cy="1134"/>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28064" name="Line 32"/>
            <p:cNvSpPr>
              <a:spLocks noChangeShapeType="1"/>
            </p:cNvSpPr>
            <p:nvPr/>
          </p:nvSpPr>
          <p:spPr bwMode="auto">
            <a:xfrm>
              <a:off x="2553" y="1751"/>
              <a:ext cx="0" cy="1134"/>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Tree>
    <p:extLst>
      <p:ext uri="{BB962C8B-B14F-4D97-AF65-F5344CB8AC3E}">
        <p14:creationId xmlns:p14="http://schemas.microsoft.com/office/powerpoint/2010/main" val="122941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EEFA667F-0102-F641-BE00-53FD3230FFC1}" type="slidenum">
              <a:rPr lang="en-CA"/>
              <a:pPr>
                <a:defRPr/>
              </a:pPr>
              <a:t>35</a:t>
            </a:fld>
            <a:endParaRPr lang="en-CA"/>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1144"/>
            <a:ext cx="7048500"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9" name="Text Box 5"/>
          <p:cNvSpPr txBox="1">
            <a:spLocks noChangeArrowheads="1"/>
          </p:cNvSpPr>
          <p:nvPr/>
        </p:nvSpPr>
        <p:spPr bwMode="auto">
          <a:xfrm>
            <a:off x="251520" y="5949280"/>
            <a:ext cx="7920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CA" dirty="0">
                <a:solidFill>
                  <a:schemeClr val="tx2"/>
                </a:solidFill>
                <a:cs typeface="+mn-cs"/>
              </a:rPr>
              <a:t>Anisotropy in Wood: </a:t>
            </a:r>
            <a:r>
              <a:rPr lang="en-CA" dirty="0">
                <a:cs typeface="+mn-cs"/>
              </a:rPr>
              <a:t>direction-dependent</a:t>
            </a:r>
            <a:r>
              <a:rPr lang="en-CA" dirty="0" smtClean="0">
                <a:cs typeface="+mn-cs"/>
              </a:rPr>
              <a:t>. Generally assumed to be orthotropic in R, T and L directions)</a:t>
            </a:r>
            <a:endParaRPr lang="en-CA" dirty="0">
              <a:cs typeface="+mn-cs"/>
            </a:endParaRPr>
          </a:p>
        </p:txBody>
      </p:sp>
      <p:pic>
        <p:nvPicPr>
          <p:cNvPr id="5" name="Picture 2" descr="Related image">
            <a:extLst>
              <a:ext uri="{FF2B5EF4-FFF2-40B4-BE49-F238E27FC236}">
                <a16:creationId xmlns:a16="http://schemas.microsoft.com/office/drawing/2014/main" xmlns="" id="{31571B50-3B77-49CF-A4F5-DC9742D2247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895" t="16718" r="4977"/>
          <a:stretch/>
        </p:blipFill>
        <p:spPr bwMode="auto">
          <a:xfrm rot="1027427">
            <a:off x="6312235" y="900815"/>
            <a:ext cx="2643938" cy="167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143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8814DB3-807C-9442-9C8D-FC4F2D404D3F}" type="slidenum">
              <a:rPr lang="en-CA"/>
              <a:pPr>
                <a:defRPr/>
              </a:pPr>
              <a:t>36</a:t>
            </a:fld>
            <a:endParaRPr lang="en-CA"/>
          </a:p>
        </p:txBody>
      </p:sp>
      <p:sp>
        <p:nvSpPr>
          <p:cNvPr id="133122" name="Rectangle 2"/>
          <p:cNvSpPr>
            <a:spLocks noGrp="1" noChangeArrowheads="1"/>
          </p:cNvSpPr>
          <p:nvPr>
            <p:ph type="title"/>
          </p:nvPr>
        </p:nvSpPr>
        <p:spPr/>
        <p:txBody>
          <a:bodyPr/>
          <a:lstStyle/>
          <a:p>
            <a:pPr eaLnBrk="1" hangingPunct="1">
              <a:defRPr/>
            </a:pPr>
            <a:r>
              <a:rPr lang="en-CA" sz="3200" b="1" dirty="0">
                <a:cs typeface="+mj-cs"/>
              </a:rPr>
              <a:t>Shrinkage values of wood from green to oven-dry moisture content</a:t>
            </a:r>
          </a:p>
        </p:txBody>
      </p:sp>
      <p:pic>
        <p:nvPicPr>
          <p:cNvPr id="8" name="Content Placeholder 7">
            <a:extLst>
              <a:ext uri="{FF2B5EF4-FFF2-40B4-BE49-F238E27FC236}">
                <a16:creationId xmlns:a16="http://schemas.microsoft.com/office/drawing/2014/main" xmlns="" id="{4ABA5FC8-B924-43AB-AD79-22DB1F482CB6}"/>
              </a:ext>
            </a:extLst>
          </p:cNvPr>
          <p:cNvPicPr>
            <a:picLocks noGrp="1" noChangeAspect="1"/>
          </p:cNvPicPr>
          <p:nvPr>
            <p:ph idx="1"/>
          </p:nvPr>
        </p:nvPicPr>
        <p:blipFill>
          <a:blip r:embed="rId3"/>
          <a:stretch>
            <a:fillRect/>
          </a:stretch>
        </p:blipFill>
        <p:spPr>
          <a:xfrm>
            <a:off x="1547664" y="1363362"/>
            <a:ext cx="6590728" cy="5220000"/>
          </a:xfrm>
        </p:spPr>
      </p:pic>
    </p:spTree>
    <p:extLst>
      <p:ext uri="{BB962C8B-B14F-4D97-AF65-F5344CB8AC3E}">
        <p14:creationId xmlns:p14="http://schemas.microsoft.com/office/powerpoint/2010/main" val="1441634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55D8B404-1290-E34E-AA4F-044668D73BE4}" type="slidenum">
              <a:rPr lang="en-CA"/>
              <a:pPr>
                <a:defRPr/>
              </a:pPr>
              <a:t>37</a:t>
            </a:fld>
            <a:endParaRPr lang="en-CA"/>
          </a:p>
        </p:txBody>
      </p:sp>
      <p:sp>
        <p:nvSpPr>
          <p:cNvPr id="137218" name="Rectangle 2"/>
          <p:cNvSpPr>
            <a:spLocks noGrp="1" noChangeArrowheads="1"/>
          </p:cNvSpPr>
          <p:nvPr>
            <p:ph type="title"/>
          </p:nvPr>
        </p:nvSpPr>
        <p:spPr/>
        <p:txBody>
          <a:bodyPr/>
          <a:lstStyle/>
          <a:p>
            <a:pPr eaLnBrk="1" hangingPunct="1">
              <a:defRPr/>
            </a:pPr>
            <a:r>
              <a:rPr lang="en-CA" sz="4000" b="1" dirty="0">
                <a:cs typeface="+mj-cs"/>
              </a:rPr>
              <a:t>Shrinkage difference in 3 directions</a:t>
            </a:r>
          </a:p>
        </p:txBody>
      </p:sp>
      <p:sp>
        <p:nvSpPr>
          <p:cNvPr id="137219" name="Rectangle 3"/>
          <p:cNvSpPr>
            <a:spLocks noGrp="1" noChangeArrowheads="1"/>
          </p:cNvSpPr>
          <p:nvPr>
            <p:ph type="body" sz="half" idx="1"/>
          </p:nvPr>
        </p:nvSpPr>
        <p:spPr>
          <a:xfrm>
            <a:off x="395536" y="1484784"/>
            <a:ext cx="4703688" cy="4525962"/>
          </a:xfrm>
        </p:spPr>
        <p:txBody>
          <a:bodyPr/>
          <a:lstStyle/>
          <a:p>
            <a:pPr eaLnBrk="1" hangingPunct="1">
              <a:lnSpc>
                <a:spcPct val="90000"/>
              </a:lnSpc>
              <a:defRPr/>
            </a:pPr>
            <a:r>
              <a:rPr lang="en-CA" sz="2400" dirty="0">
                <a:cs typeface="+mn-cs"/>
              </a:rPr>
              <a:t>Values of </a:t>
            </a:r>
            <a:r>
              <a:rPr lang="en-CA" sz="2400" dirty="0" smtClean="0">
                <a:cs typeface="+mn-cs"/>
              </a:rPr>
              <a:t>wood </a:t>
            </a:r>
            <a:r>
              <a:rPr lang="en-CA" sz="2400" dirty="0">
                <a:cs typeface="+mn-cs"/>
              </a:rPr>
              <a:t>from </a:t>
            </a:r>
            <a:r>
              <a:rPr lang="en-CA" sz="2400" dirty="0" smtClean="0">
                <a:cs typeface="+mn-cs"/>
              </a:rPr>
              <a:t>FSP </a:t>
            </a:r>
            <a:r>
              <a:rPr lang="en-CA" sz="2400" dirty="0">
                <a:cs typeface="+mn-cs"/>
              </a:rPr>
              <a:t>to oven-dry condition</a:t>
            </a:r>
          </a:p>
          <a:p>
            <a:pPr lvl="1" eaLnBrk="1" hangingPunct="1">
              <a:lnSpc>
                <a:spcPct val="90000"/>
              </a:lnSpc>
              <a:defRPr/>
            </a:pPr>
            <a:r>
              <a:rPr lang="en-CA" sz="2000" dirty="0"/>
              <a:t>Longitudinal shrinkage (</a:t>
            </a:r>
            <a:r>
              <a:rPr lang="en-CA" sz="2000" i="1" dirty="0">
                <a:cs typeface="Arial" charset="0"/>
              </a:rPr>
              <a:t>S</a:t>
            </a:r>
            <a:r>
              <a:rPr lang="en-CA" sz="2000" i="1" baseline="-25000" dirty="0">
                <a:cs typeface="Arial" charset="0"/>
              </a:rPr>
              <a:t>L</a:t>
            </a:r>
            <a:r>
              <a:rPr lang="en-CA" sz="2000" dirty="0">
                <a:cs typeface="Arial" charset="0"/>
              </a:rPr>
              <a:t>)</a:t>
            </a:r>
            <a:r>
              <a:rPr lang="en-CA" sz="2000" dirty="0"/>
              <a:t>: 0.1-0.2%</a:t>
            </a:r>
          </a:p>
          <a:p>
            <a:pPr lvl="2" eaLnBrk="1" hangingPunct="1">
              <a:lnSpc>
                <a:spcPct val="90000"/>
              </a:lnSpc>
              <a:defRPr/>
            </a:pPr>
            <a:r>
              <a:rPr lang="en-CA" sz="1800" dirty="0"/>
              <a:t>Negligible for most practical purposes</a:t>
            </a:r>
          </a:p>
          <a:p>
            <a:pPr lvl="1" eaLnBrk="1" hangingPunct="1">
              <a:lnSpc>
                <a:spcPct val="90000"/>
              </a:lnSpc>
              <a:defRPr/>
            </a:pPr>
            <a:r>
              <a:rPr lang="en-CA" sz="2000" dirty="0"/>
              <a:t>Radial shrinkage (</a:t>
            </a:r>
            <a:r>
              <a:rPr lang="en-CA" sz="2000" i="1" dirty="0">
                <a:cs typeface="Arial" charset="0"/>
              </a:rPr>
              <a:t>S</a:t>
            </a:r>
            <a:r>
              <a:rPr lang="en-CA" sz="2000" i="1" baseline="-25000" dirty="0">
                <a:cs typeface="Arial" charset="0"/>
              </a:rPr>
              <a:t>R</a:t>
            </a:r>
            <a:r>
              <a:rPr lang="en-CA" sz="2000" dirty="0">
                <a:cs typeface="Arial" charset="0"/>
              </a:rPr>
              <a:t>)</a:t>
            </a:r>
            <a:r>
              <a:rPr lang="en-CA" sz="2000" dirty="0"/>
              <a:t>: 2-8%</a:t>
            </a:r>
          </a:p>
          <a:p>
            <a:pPr lvl="1" eaLnBrk="1" hangingPunct="1">
              <a:lnSpc>
                <a:spcPct val="90000"/>
              </a:lnSpc>
              <a:defRPr/>
            </a:pPr>
            <a:r>
              <a:rPr lang="en-CA" sz="2000" dirty="0"/>
              <a:t>Tangential shrinkage (</a:t>
            </a:r>
            <a:r>
              <a:rPr lang="en-CA" sz="2000" i="1" dirty="0">
                <a:cs typeface="Arial" charset="0"/>
              </a:rPr>
              <a:t>S</a:t>
            </a:r>
            <a:r>
              <a:rPr lang="en-CA" sz="2000" i="1" baseline="-25000" dirty="0">
                <a:cs typeface="Arial" charset="0"/>
              </a:rPr>
              <a:t>T</a:t>
            </a:r>
            <a:r>
              <a:rPr lang="en-CA" sz="2000" dirty="0">
                <a:cs typeface="Arial" charset="0"/>
              </a:rPr>
              <a:t>)</a:t>
            </a:r>
            <a:r>
              <a:rPr lang="en-CA" sz="2000" dirty="0"/>
              <a:t> : 6-13%</a:t>
            </a:r>
          </a:p>
          <a:p>
            <a:pPr lvl="1" eaLnBrk="1" hangingPunct="1">
              <a:lnSpc>
                <a:spcPct val="90000"/>
              </a:lnSpc>
              <a:defRPr/>
            </a:pPr>
            <a:r>
              <a:rPr lang="en-CA" sz="2000" dirty="0"/>
              <a:t>Volumetric: </a:t>
            </a:r>
            <a:r>
              <a:rPr lang="en-CA" sz="2000" i="1" dirty="0">
                <a:solidFill>
                  <a:srgbClr val="FF3300"/>
                </a:solidFill>
              </a:rPr>
              <a:t>S</a:t>
            </a:r>
            <a:r>
              <a:rPr lang="en-CA" sz="2000" i="1" baseline="-25000" dirty="0">
                <a:solidFill>
                  <a:srgbClr val="FF3300"/>
                </a:solidFill>
              </a:rPr>
              <a:t>V</a:t>
            </a:r>
            <a:r>
              <a:rPr lang="en-CA" sz="2000" baseline="-25000" dirty="0">
                <a:solidFill>
                  <a:srgbClr val="FF3300"/>
                </a:solidFill>
              </a:rPr>
              <a:t> </a:t>
            </a:r>
            <a:r>
              <a:rPr lang="en-CA" sz="2000" dirty="0">
                <a:solidFill>
                  <a:srgbClr val="FF3300"/>
                </a:solidFill>
                <a:cs typeface="Arial" charset="0"/>
              </a:rPr>
              <a:t>≈ </a:t>
            </a:r>
            <a:r>
              <a:rPr lang="en-CA" sz="2000" i="1" dirty="0">
                <a:solidFill>
                  <a:srgbClr val="FF3300"/>
                </a:solidFill>
                <a:cs typeface="Arial" charset="0"/>
              </a:rPr>
              <a:t>S</a:t>
            </a:r>
            <a:r>
              <a:rPr lang="en-CA" sz="2000" i="1" baseline="-25000" dirty="0">
                <a:solidFill>
                  <a:srgbClr val="FF3300"/>
                </a:solidFill>
                <a:cs typeface="Arial" charset="0"/>
              </a:rPr>
              <a:t>R</a:t>
            </a:r>
            <a:r>
              <a:rPr lang="en-CA" sz="2000" dirty="0">
                <a:solidFill>
                  <a:srgbClr val="FF3300"/>
                </a:solidFill>
                <a:cs typeface="Arial" charset="0"/>
              </a:rPr>
              <a:t> + </a:t>
            </a:r>
            <a:r>
              <a:rPr lang="en-CA" sz="2000" i="1" dirty="0" smtClean="0">
                <a:solidFill>
                  <a:srgbClr val="FF3300"/>
                </a:solidFill>
                <a:cs typeface="Arial" charset="0"/>
              </a:rPr>
              <a:t>S</a:t>
            </a:r>
            <a:r>
              <a:rPr lang="en-CA" sz="2000" i="1" baseline="-25000" dirty="0" smtClean="0">
                <a:solidFill>
                  <a:srgbClr val="FF3300"/>
                </a:solidFill>
                <a:cs typeface="Arial" charset="0"/>
              </a:rPr>
              <a:t>T</a:t>
            </a:r>
            <a:endParaRPr lang="en-CA" sz="2000" i="1" dirty="0">
              <a:solidFill>
                <a:srgbClr val="FF3300"/>
              </a:solidFill>
              <a:cs typeface="Arial" charset="0"/>
            </a:endParaRPr>
          </a:p>
        </p:txBody>
      </p:sp>
      <p:sp>
        <p:nvSpPr>
          <p:cNvPr id="137222" name="Text Box 6"/>
          <p:cNvSpPr txBox="1">
            <a:spLocks noChangeArrowheads="1"/>
          </p:cNvSpPr>
          <p:nvPr/>
        </p:nvSpPr>
        <p:spPr bwMode="auto">
          <a:xfrm>
            <a:off x="4860032" y="6382921"/>
            <a:ext cx="41044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CA" sz="1600" dirty="0">
                <a:solidFill>
                  <a:schemeClr val="tx2"/>
                </a:solidFill>
                <a:cs typeface="+mn-cs"/>
              </a:rPr>
              <a:t>Moisture content vs. shrinkage in Douglas-fir</a:t>
            </a:r>
            <a:endParaRPr lang="en-US" sz="1600" dirty="0">
              <a:solidFill>
                <a:schemeClr val="tx2"/>
              </a:solidFill>
              <a:cs typeface="+mn-cs"/>
            </a:endParaRPr>
          </a:p>
        </p:txBody>
      </p:sp>
      <p:pic>
        <p:nvPicPr>
          <p:cNvPr id="3" name="Picture 2">
            <a:extLst>
              <a:ext uri="{FF2B5EF4-FFF2-40B4-BE49-F238E27FC236}">
                <a16:creationId xmlns:a16="http://schemas.microsoft.com/office/drawing/2014/main" xmlns="" id="{986CCE8B-6E6C-4E60-B9C5-13846D0F372D}"/>
              </a:ext>
            </a:extLst>
          </p:cNvPr>
          <p:cNvPicPr>
            <a:picLocks noChangeAspect="1"/>
          </p:cNvPicPr>
          <p:nvPr/>
        </p:nvPicPr>
        <p:blipFill>
          <a:blip r:embed="rId3"/>
          <a:stretch>
            <a:fillRect/>
          </a:stretch>
        </p:blipFill>
        <p:spPr>
          <a:xfrm>
            <a:off x="5508104" y="1484784"/>
            <a:ext cx="2921551" cy="4968000"/>
          </a:xfrm>
          <a:prstGeom prst="rect">
            <a:avLst/>
          </a:prstGeom>
        </p:spPr>
      </p:pic>
    </p:spTree>
    <p:extLst>
      <p:ext uri="{BB962C8B-B14F-4D97-AF65-F5344CB8AC3E}">
        <p14:creationId xmlns:p14="http://schemas.microsoft.com/office/powerpoint/2010/main" val="3476141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4E821B5-28DD-D747-990B-AB8566DB0BF5}" type="slidenum">
              <a:rPr lang="en-CA"/>
              <a:pPr>
                <a:defRPr/>
              </a:pPr>
              <a:t>38</a:t>
            </a:fld>
            <a:endParaRPr lang="en-CA"/>
          </a:p>
        </p:txBody>
      </p:sp>
      <p:sp>
        <p:nvSpPr>
          <p:cNvPr id="145410" name="Rectangle 2"/>
          <p:cNvSpPr>
            <a:spLocks noGrp="1" noChangeArrowheads="1"/>
          </p:cNvSpPr>
          <p:nvPr>
            <p:ph type="title"/>
          </p:nvPr>
        </p:nvSpPr>
        <p:spPr/>
        <p:txBody>
          <a:bodyPr/>
          <a:lstStyle/>
          <a:p>
            <a:pPr eaLnBrk="1" hangingPunct="1">
              <a:defRPr/>
            </a:pPr>
            <a:r>
              <a:rPr lang="en-CA" sz="3600" b="1" dirty="0">
                <a:cs typeface="+mj-cs"/>
              </a:rPr>
              <a:t>Estimation of shrinkage at a given </a:t>
            </a:r>
            <a:r>
              <a:rPr lang="en-CA" sz="3600" b="1" i="1" dirty="0">
                <a:cs typeface="+mj-cs"/>
              </a:rPr>
              <a:t>MC</a:t>
            </a:r>
          </a:p>
        </p:txBody>
      </p:sp>
      <p:sp>
        <p:nvSpPr>
          <p:cNvPr id="145413" name="Rectangle 5"/>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100356" name="Object 4"/>
          <p:cNvGraphicFramePr>
            <a:graphicFrameLocks noChangeAspect="1"/>
          </p:cNvGraphicFramePr>
          <p:nvPr/>
        </p:nvGraphicFramePr>
        <p:xfrm>
          <a:off x="1525588" y="1916113"/>
          <a:ext cx="5373687" cy="1608137"/>
        </p:xfrm>
        <a:graphic>
          <a:graphicData uri="http://schemas.openxmlformats.org/presentationml/2006/ole">
            <mc:AlternateContent xmlns:mc="http://schemas.openxmlformats.org/markup-compatibility/2006">
              <mc:Choice xmlns:v="urn:schemas-microsoft-com:vml" Requires="v">
                <p:oleObj spid="_x0000_s460908" name="Equation" r:id="rId4" imgW="1435100" imgH="431800" progId="Equation.3">
                  <p:embed/>
                </p:oleObj>
              </mc:Choice>
              <mc:Fallback>
                <p:oleObj name="Equation" r:id="rId4" imgW="14351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1916113"/>
                        <a:ext cx="537368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5414" name="Rectangle 6"/>
          <p:cNvSpPr>
            <a:spLocks noGrp="1" noChangeArrowheads="1"/>
          </p:cNvSpPr>
          <p:nvPr>
            <p:ph type="body" idx="1"/>
          </p:nvPr>
        </p:nvSpPr>
        <p:spPr>
          <a:xfrm>
            <a:off x="457200" y="4005263"/>
            <a:ext cx="8229600" cy="2120900"/>
          </a:xfrm>
        </p:spPr>
        <p:txBody>
          <a:bodyPr/>
          <a:lstStyle/>
          <a:p>
            <a:pPr eaLnBrk="1" hangingPunct="1">
              <a:lnSpc>
                <a:spcPct val="90000"/>
              </a:lnSpc>
              <a:defRPr/>
            </a:pPr>
            <a:r>
              <a:rPr lang="en-CA" altLang="zh-CN" i="1">
                <a:ea typeface="宋体" charset="0"/>
                <a:cs typeface="宋体" charset="0"/>
              </a:rPr>
              <a:t>S</a:t>
            </a:r>
            <a:r>
              <a:rPr lang="en-CA" altLang="zh-CN" i="1" baseline="-25000">
                <a:ea typeface="宋体" charset="0"/>
                <a:cs typeface="宋体" charset="0"/>
              </a:rPr>
              <a:t>MC</a:t>
            </a:r>
            <a:r>
              <a:rPr lang="en-CA" altLang="zh-CN">
                <a:ea typeface="宋体" charset="0"/>
                <a:cs typeface="宋体" charset="0"/>
              </a:rPr>
              <a:t> is the shrinkage from the green (</a:t>
            </a:r>
            <a:r>
              <a:rPr lang="en-CA" altLang="zh-CN" i="1">
                <a:ea typeface="宋体" charset="0"/>
                <a:cs typeface="宋体" charset="0"/>
              </a:rPr>
              <a:t>FSP</a:t>
            </a:r>
            <a:r>
              <a:rPr lang="en-CA" altLang="zh-CN">
                <a:ea typeface="宋体" charset="0"/>
                <a:cs typeface="宋体" charset="0"/>
              </a:rPr>
              <a:t>) condition to the </a:t>
            </a:r>
            <a:r>
              <a:rPr lang="en-CA" altLang="zh-CN" i="1">
                <a:ea typeface="宋体" charset="0"/>
                <a:cs typeface="宋体" charset="0"/>
              </a:rPr>
              <a:t>MC</a:t>
            </a:r>
            <a:r>
              <a:rPr lang="en-CA" altLang="zh-CN">
                <a:ea typeface="宋体" charset="0"/>
                <a:cs typeface="宋体" charset="0"/>
              </a:rPr>
              <a:t> of interest;</a:t>
            </a:r>
          </a:p>
          <a:p>
            <a:pPr eaLnBrk="1" hangingPunct="1">
              <a:lnSpc>
                <a:spcPct val="90000"/>
              </a:lnSpc>
              <a:defRPr/>
            </a:pPr>
            <a:r>
              <a:rPr lang="en-CA" altLang="zh-CN" i="1">
                <a:ea typeface="宋体" charset="0"/>
                <a:cs typeface="宋体" charset="0"/>
              </a:rPr>
              <a:t>S</a:t>
            </a:r>
            <a:r>
              <a:rPr lang="en-CA" altLang="zh-CN" i="1" baseline="-25000">
                <a:ea typeface="宋体" charset="0"/>
                <a:cs typeface="宋体" charset="0"/>
              </a:rPr>
              <a:t>O</a:t>
            </a:r>
            <a:r>
              <a:rPr lang="en-CA" altLang="zh-CN">
                <a:ea typeface="宋体" charset="0"/>
                <a:cs typeface="宋体" charset="0"/>
              </a:rPr>
              <a:t> is the total shrinkage from the green to oven-dry condition. </a:t>
            </a:r>
            <a:endParaRPr lang="en-CA">
              <a:cs typeface="+mn-cs"/>
            </a:endParaRPr>
          </a:p>
        </p:txBody>
      </p:sp>
    </p:spTree>
    <p:extLst>
      <p:ext uri="{BB962C8B-B14F-4D97-AF65-F5344CB8AC3E}">
        <p14:creationId xmlns:p14="http://schemas.microsoft.com/office/powerpoint/2010/main" val="2724393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B6123C9-F8BC-44EC-896C-3A419AB19264}"/>
              </a:ext>
            </a:extLst>
          </p:cNvPr>
          <p:cNvPicPr>
            <a:picLocks noChangeAspect="1"/>
          </p:cNvPicPr>
          <p:nvPr/>
        </p:nvPicPr>
        <p:blipFill>
          <a:blip r:embed="rId3"/>
          <a:stretch>
            <a:fillRect/>
          </a:stretch>
        </p:blipFill>
        <p:spPr>
          <a:xfrm>
            <a:off x="4163103" y="2279958"/>
            <a:ext cx="4681073" cy="4248000"/>
          </a:xfrm>
          <a:prstGeom prst="rect">
            <a:avLst/>
          </a:prstGeom>
        </p:spPr>
      </p:pic>
      <p:sp>
        <p:nvSpPr>
          <p:cNvPr id="13" name="Slide Number Placeholder 6"/>
          <p:cNvSpPr>
            <a:spLocks noGrp="1"/>
          </p:cNvSpPr>
          <p:nvPr>
            <p:ph type="sldNum" sz="quarter" idx="12"/>
          </p:nvPr>
        </p:nvSpPr>
        <p:spPr/>
        <p:txBody>
          <a:bodyPr/>
          <a:lstStyle/>
          <a:p>
            <a:pPr>
              <a:defRPr/>
            </a:pPr>
            <a:fld id="{9F8E2A09-359C-604F-8A2F-683ACEE5F07C}" type="slidenum">
              <a:rPr lang="en-CA"/>
              <a:pPr>
                <a:defRPr/>
              </a:pPr>
              <a:t>39</a:t>
            </a:fld>
            <a:endParaRPr lang="en-CA"/>
          </a:p>
        </p:txBody>
      </p:sp>
      <p:sp>
        <p:nvSpPr>
          <p:cNvPr id="136194" name="Rectangle 2"/>
          <p:cNvSpPr>
            <a:spLocks noGrp="1" noChangeArrowheads="1"/>
          </p:cNvSpPr>
          <p:nvPr>
            <p:ph type="title"/>
          </p:nvPr>
        </p:nvSpPr>
        <p:spPr/>
        <p:txBody>
          <a:bodyPr/>
          <a:lstStyle/>
          <a:p>
            <a:pPr eaLnBrk="1" hangingPunct="1">
              <a:defRPr/>
            </a:pPr>
            <a:r>
              <a:rPr lang="en-CA" altLang="zh-CN" sz="4000" b="1" dirty="0">
                <a:ea typeface="宋体" charset="0"/>
                <a:cs typeface="宋体" charset="0"/>
              </a:rPr>
              <a:t>Differential Shrinkage</a:t>
            </a:r>
            <a:endParaRPr lang="en-CA" sz="4000" b="1" dirty="0">
              <a:cs typeface="+mj-cs"/>
            </a:endParaRPr>
          </a:p>
        </p:txBody>
      </p:sp>
      <p:sp>
        <p:nvSpPr>
          <p:cNvPr id="136195" name="Rectangle 3"/>
          <p:cNvSpPr>
            <a:spLocks noGrp="1" noChangeArrowheads="1"/>
          </p:cNvSpPr>
          <p:nvPr>
            <p:ph type="body" sz="half" idx="1"/>
          </p:nvPr>
        </p:nvSpPr>
        <p:spPr>
          <a:xfrm>
            <a:off x="461963" y="1600200"/>
            <a:ext cx="4038600" cy="4525963"/>
          </a:xfrm>
        </p:spPr>
        <p:txBody>
          <a:bodyPr/>
          <a:lstStyle/>
          <a:p>
            <a:pPr eaLnBrk="1" hangingPunct="1">
              <a:defRPr/>
            </a:pPr>
            <a:r>
              <a:rPr lang="en-CA" sz="2800">
                <a:cs typeface="+mn-cs"/>
              </a:rPr>
              <a:t>Reflection of anisotropic nature of wood</a:t>
            </a:r>
          </a:p>
          <a:p>
            <a:pPr eaLnBrk="1" hangingPunct="1">
              <a:defRPr/>
            </a:pPr>
            <a:r>
              <a:rPr lang="en-CA" sz="2800">
                <a:cs typeface="+mn-cs"/>
              </a:rPr>
              <a:t>Causing distortion in boards and lumber</a:t>
            </a:r>
          </a:p>
        </p:txBody>
      </p:sp>
      <p:sp>
        <p:nvSpPr>
          <p:cNvPr id="136198" name="Oval 6"/>
          <p:cNvSpPr>
            <a:spLocks noChangeArrowheads="1"/>
          </p:cNvSpPr>
          <p:nvPr/>
        </p:nvSpPr>
        <p:spPr bwMode="auto">
          <a:xfrm>
            <a:off x="5629403" y="2344573"/>
            <a:ext cx="1584325" cy="73437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199" name="Text Box 7"/>
          <p:cNvSpPr txBox="1">
            <a:spLocks noChangeArrowheads="1"/>
          </p:cNvSpPr>
          <p:nvPr/>
        </p:nvSpPr>
        <p:spPr bwMode="auto">
          <a:xfrm>
            <a:off x="5940425" y="1412875"/>
            <a:ext cx="2809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CA" dirty="0" smtClean="0">
                <a:cs typeface="+mn-cs"/>
              </a:rPr>
              <a:t>A. Why </a:t>
            </a:r>
            <a:r>
              <a:rPr lang="en-CA" dirty="0">
                <a:cs typeface="+mn-cs"/>
              </a:rPr>
              <a:t>does this piece warp this way after drying?</a:t>
            </a:r>
            <a:endParaRPr lang="en-US" dirty="0">
              <a:cs typeface="+mn-cs"/>
            </a:endParaRPr>
          </a:p>
        </p:txBody>
      </p:sp>
      <p:sp>
        <p:nvSpPr>
          <p:cNvPr id="136200" name="Line 8"/>
          <p:cNvSpPr>
            <a:spLocks noChangeShapeType="1"/>
          </p:cNvSpPr>
          <p:nvPr/>
        </p:nvSpPr>
        <p:spPr bwMode="auto">
          <a:xfrm flipH="1">
            <a:off x="7092950" y="2060575"/>
            <a:ext cx="2159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201" name="Oval 9"/>
          <p:cNvSpPr>
            <a:spLocks noChangeArrowheads="1"/>
          </p:cNvSpPr>
          <p:nvPr/>
        </p:nvSpPr>
        <p:spPr bwMode="auto">
          <a:xfrm>
            <a:off x="4470265" y="4172914"/>
            <a:ext cx="1326491" cy="73437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202" name="Text Box 10"/>
          <p:cNvSpPr txBox="1">
            <a:spLocks noChangeArrowheads="1"/>
          </p:cNvSpPr>
          <p:nvPr/>
        </p:nvSpPr>
        <p:spPr bwMode="auto">
          <a:xfrm>
            <a:off x="1835150" y="5300663"/>
            <a:ext cx="24495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CA" dirty="0" smtClean="0">
                <a:cs typeface="+mn-cs"/>
              </a:rPr>
              <a:t>B. Why </a:t>
            </a:r>
            <a:r>
              <a:rPr lang="en-CA" dirty="0">
                <a:cs typeface="+mn-cs"/>
              </a:rPr>
              <a:t>do the 4 sides of this piece remain square after drying?</a:t>
            </a:r>
            <a:endParaRPr lang="en-US" dirty="0">
              <a:cs typeface="+mn-cs"/>
            </a:endParaRPr>
          </a:p>
        </p:txBody>
      </p:sp>
      <p:sp>
        <p:nvSpPr>
          <p:cNvPr id="136203" name="Line 11"/>
          <p:cNvSpPr>
            <a:spLocks noChangeShapeType="1"/>
          </p:cNvSpPr>
          <p:nvPr/>
        </p:nvSpPr>
        <p:spPr bwMode="auto">
          <a:xfrm flipV="1">
            <a:off x="3851275" y="4797425"/>
            <a:ext cx="649288"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 name="Rectangle 15">
            <a:extLst>
              <a:ext uri="{FF2B5EF4-FFF2-40B4-BE49-F238E27FC236}">
                <a16:creationId xmlns:a16="http://schemas.microsoft.com/office/drawing/2014/main" xmlns="" id="{0837A84E-33A7-4BE1-8F1C-84471590920C}"/>
              </a:ext>
            </a:extLst>
          </p:cNvPr>
          <p:cNvSpPr/>
          <p:nvPr/>
        </p:nvSpPr>
        <p:spPr>
          <a:xfrm>
            <a:off x="5940152" y="6309320"/>
            <a:ext cx="2016022" cy="261610"/>
          </a:xfrm>
          <a:prstGeom prst="rect">
            <a:avLst/>
          </a:prstGeom>
        </p:spPr>
        <p:txBody>
          <a:bodyPr wrap="none">
            <a:spAutoFit/>
          </a:bodyPr>
          <a:lstStyle/>
          <a:p>
            <a:r>
              <a:rPr lang="en-CA" sz="1100" dirty="0"/>
              <a:t>(Source: Wood Handbook 2010)</a:t>
            </a:r>
          </a:p>
        </p:txBody>
      </p:sp>
    </p:spTree>
    <p:extLst>
      <p:ext uri="{BB962C8B-B14F-4D97-AF65-F5344CB8AC3E}">
        <p14:creationId xmlns:p14="http://schemas.microsoft.com/office/powerpoint/2010/main" val="231404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E6F637B1-46AD-1643-B5E8-F0276B3D7AF4}" type="slidenum">
              <a:rPr lang="en-CA"/>
              <a:pPr>
                <a:defRPr/>
              </a:pPr>
              <a:t>4</a:t>
            </a:fld>
            <a:endParaRPr lang="en-CA"/>
          </a:p>
        </p:txBody>
      </p:sp>
      <p:sp>
        <p:nvSpPr>
          <p:cNvPr id="26626" name="Rectangle 2"/>
          <p:cNvSpPr>
            <a:spLocks noGrp="1" noChangeArrowheads="1"/>
          </p:cNvSpPr>
          <p:nvPr>
            <p:ph type="title"/>
          </p:nvPr>
        </p:nvSpPr>
        <p:spPr/>
        <p:txBody>
          <a:bodyPr/>
          <a:lstStyle/>
          <a:p>
            <a:pPr eaLnBrk="1" hangingPunct="1">
              <a:defRPr/>
            </a:pPr>
            <a:r>
              <a:rPr lang="en-CA" dirty="0">
                <a:cs typeface="+mj-cs"/>
              </a:rPr>
              <a:t>Definition of Density</a:t>
            </a:r>
          </a:p>
        </p:txBody>
      </p:sp>
      <p:sp>
        <p:nvSpPr>
          <p:cNvPr id="26631" name="Rectangle 7"/>
          <p:cNvSpPr>
            <a:spLocks noGrp="1" noChangeArrowheads="1"/>
          </p:cNvSpPr>
          <p:nvPr>
            <p:ph type="body" sz="half" idx="2"/>
          </p:nvPr>
        </p:nvSpPr>
        <p:spPr>
          <a:xfrm>
            <a:off x="323850" y="3789363"/>
            <a:ext cx="4038600" cy="2405062"/>
          </a:xfrm>
        </p:spPr>
        <p:txBody>
          <a:bodyPr/>
          <a:lstStyle/>
          <a:p>
            <a:pPr eaLnBrk="1" hangingPunct="1">
              <a:defRPr/>
            </a:pPr>
            <a:r>
              <a:rPr lang="en-CA" altLang="zh-CN" sz="2400" i="1">
                <a:ea typeface="宋体" charset="0"/>
                <a:cs typeface="宋体" charset="0"/>
                <a:sym typeface="Symbol" charset="0"/>
              </a:rPr>
              <a:t></a:t>
            </a:r>
            <a:r>
              <a:rPr lang="en-CA" altLang="zh-CN" sz="2400">
                <a:ea typeface="宋体" charset="0"/>
                <a:cs typeface="宋体" charset="0"/>
              </a:rPr>
              <a:t>: density </a:t>
            </a:r>
          </a:p>
          <a:p>
            <a:pPr eaLnBrk="1" hangingPunct="1">
              <a:defRPr/>
            </a:pPr>
            <a:r>
              <a:rPr lang="en-CA" altLang="zh-CN" sz="2400" i="1">
                <a:ea typeface="宋体" charset="0"/>
                <a:cs typeface="宋体" charset="0"/>
              </a:rPr>
              <a:t>m</a:t>
            </a:r>
            <a:r>
              <a:rPr lang="en-CA" altLang="zh-CN" sz="2400">
                <a:ea typeface="宋体" charset="0"/>
                <a:cs typeface="宋体" charset="0"/>
              </a:rPr>
              <a:t>: mass</a:t>
            </a:r>
          </a:p>
          <a:p>
            <a:pPr eaLnBrk="1" hangingPunct="1">
              <a:defRPr/>
            </a:pPr>
            <a:r>
              <a:rPr lang="en-CA" altLang="zh-CN" sz="2400" i="1">
                <a:ea typeface="宋体" charset="0"/>
                <a:cs typeface="宋体" charset="0"/>
              </a:rPr>
              <a:t>V</a:t>
            </a:r>
            <a:r>
              <a:rPr lang="en-CA" altLang="zh-CN" sz="2400">
                <a:ea typeface="宋体" charset="0"/>
                <a:cs typeface="宋体" charset="0"/>
              </a:rPr>
              <a:t>: volume of the piece of wood used in its determination </a:t>
            </a:r>
            <a:endParaRPr lang="en-CA" sz="2400">
              <a:cs typeface="+mn-cs"/>
            </a:endParaRPr>
          </a:p>
        </p:txBody>
      </p:sp>
      <p:sp>
        <p:nvSpPr>
          <p:cNvPr id="26629" name="Rectangle 5"/>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6149" name="Object 4"/>
          <p:cNvGraphicFramePr>
            <a:graphicFrameLocks noChangeAspect="1"/>
          </p:cNvGraphicFramePr>
          <p:nvPr/>
        </p:nvGraphicFramePr>
        <p:xfrm>
          <a:off x="581025" y="1268413"/>
          <a:ext cx="2646363" cy="2325687"/>
        </p:xfrm>
        <a:graphic>
          <a:graphicData uri="http://schemas.openxmlformats.org/presentationml/2006/ole">
            <mc:AlternateContent xmlns:mc="http://schemas.openxmlformats.org/markup-compatibility/2006">
              <mc:Choice xmlns:v="urn:schemas-microsoft-com:vml" Requires="v">
                <p:oleObj spid="_x0000_s448619" name="Equation" r:id="rId4" imgW="444307" imgH="393529" progId="Equation.3">
                  <p:embed/>
                </p:oleObj>
              </mc:Choice>
              <mc:Fallback>
                <p:oleObj name="Equation" r:id="rId4" imgW="444307"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 y="1268413"/>
                        <a:ext cx="2646363"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2" name="Rectangle 8"/>
          <p:cNvSpPr>
            <a:spLocks noChangeArrowheads="1"/>
          </p:cNvSpPr>
          <p:nvPr/>
        </p:nvSpPr>
        <p:spPr bwMode="auto">
          <a:xfrm>
            <a:off x="4516438" y="2349500"/>
            <a:ext cx="4424362"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r>
              <a:rPr lang="en-US" altLang="zh-CN" sz="2400">
                <a:latin typeface="Arial" charset="0"/>
                <a:ea typeface="宋体" charset="0"/>
                <a:cs typeface="宋体" charset="0"/>
              </a:rPr>
              <a:t>Units:</a:t>
            </a:r>
            <a:endParaRPr lang="en-CA" altLang="zh-CN" sz="2400">
              <a:latin typeface="Arial" charset="0"/>
              <a:ea typeface="宋体" charset="0"/>
              <a:cs typeface="宋体" charset="0"/>
            </a:endParaRPr>
          </a:p>
          <a:p>
            <a:pPr marL="342900" indent="-342900">
              <a:spcBef>
                <a:spcPct val="20000"/>
              </a:spcBef>
              <a:buFontTx/>
              <a:buChar char="•"/>
              <a:defRPr/>
            </a:pPr>
            <a:r>
              <a:rPr lang="en-CA" altLang="zh-CN" sz="2400">
                <a:latin typeface="Arial" charset="0"/>
                <a:ea typeface="宋体" charset="0"/>
                <a:cs typeface="宋体" charset="0"/>
              </a:rPr>
              <a:t>pounds per cubic foot (lb/ft</a:t>
            </a:r>
            <a:r>
              <a:rPr lang="en-CA" altLang="zh-CN" sz="2400" baseline="30000">
                <a:latin typeface="Arial" charset="0"/>
                <a:ea typeface="宋体" charset="0"/>
                <a:cs typeface="宋体" charset="0"/>
              </a:rPr>
              <a:t>3</a:t>
            </a:r>
            <a:r>
              <a:rPr lang="en-CA" altLang="zh-CN" sz="2400">
                <a:latin typeface="Arial" charset="0"/>
                <a:ea typeface="宋体" charset="0"/>
                <a:cs typeface="宋体" charset="0"/>
              </a:rPr>
              <a:t>) </a:t>
            </a:r>
          </a:p>
          <a:p>
            <a:pPr marL="342900" indent="-342900">
              <a:spcBef>
                <a:spcPct val="20000"/>
              </a:spcBef>
              <a:buFontTx/>
              <a:buChar char="•"/>
              <a:defRPr/>
            </a:pPr>
            <a:r>
              <a:rPr lang="en-CA" altLang="zh-CN" sz="2400">
                <a:latin typeface="Arial" charset="0"/>
                <a:ea typeface="宋体" charset="0"/>
                <a:cs typeface="宋体" charset="0"/>
              </a:rPr>
              <a:t>grams per cubic centimetre (g/cm</a:t>
            </a:r>
            <a:r>
              <a:rPr lang="en-CA" altLang="zh-CN" sz="2400" baseline="30000">
                <a:latin typeface="Arial" charset="0"/>
                <a:ea typeface="宋体" charset="0"/>
                <a:cs typeface="宋体" charset="0"/>
              </a:rPr>
              <a:t>3</a:t>
            </a:r>
            <a:r>
              <a:rPr lang="en-CA" altLang="zh-CN" sz="2400">
                <a:latin typeface="Arial" charset="0"/>
                <a:ea typeface="宋体" charset="0"/>
                <a:cs typeface="宋体" charset="0"/>
              </a:rPr>
              <a:t>)</a:t>
            </a:r>
          </a:p>
          <a:p>
            <a:pPr marL="342900" indent="-342900">
              <a:spcBef>
                <a:spcPct val="20000"/>
              </a:spcBef>
              <a:buFontTx/>
              <a:buChar char="•"/>
              <a:defRPr/>
            </a:pPr>
            <a:r>
              <a:rPr lang="en-CA" altLang="zh-CN" sz="2400">
                <a:latin typeface="Arial" charset="0"/>
                <a:ea typeface="宋体" charset="0"/>
                <a:cs typeface="宋体" charset="0"/>
              </a:rPr>
              <a:t>kilograms per cubic metre (kg/m</a:t>
            </a:r>
            <a:r>
              <a:rPr lang="en-CA" altLang="zh-CN" sz="2400" baseline="30000">
                <a:latin typeface="Arial" charset="0"/>
                <a:ea typeface="宋体" charset="0"/>
                <a:cs typeface="宋体" charset="0"/>
              </a:rPr>
              <a:t>3</a:t>
            </a:r>
            <a:r>
              <a:rPr lang="en-CA" altLang="zh-CN" sz="2400">
                <a:latin typeface="Arial" charset="0"/>
                <a:ea typeface="宋体" charset="0"/>
                <a:cs typeface="宋体" charset="0"/>
              </a:rPr>
              <a:t>)</a:t>
            </a:r>
          </a:p>
          <a:p>
            <a:pPr marL="342900" indent="-342900">
              <a:spcBef>
                <a:spcPct val="20000"/>
              </a:spcBef>
              <a:buFontTx/>
              <a:buChar char="•"/>
              <a:defRPr/>
            </a:pPr>
            <a:r>
              <a:rPr lang="en-CA" altLang="zh-CN" sz="2400">
                <a:latin typeface="Arial" charset="0"/>
                <a:ea typeface="宋体" charset="0"/>
                <a:cs typeface="宋体" charset="0"/>
              </a:rPr>
              <a:t>1 lb/ft</a:t>
            </a:r>
            <a:r>
              <a:rPr lang="en-CA" altLang="zh-CN" sz="2400" baseline="30000">
                <a:latin typeface="Arial" charset="0"/>
                <a:ea typeface="宋体" charset="0"/>
                <a:cs typeface="宋体" charset="0"/>
              </a:rPr>
              <a:t>3</a:t>
            </a:r>
            <a:r>
              <a:rPr lang="en-CA" altLang="zh-CN" sz="2400">
                <a:latin typeface="Arial" charset="0"/>
                <a:ea typeface="宋体" charset="0"/>
                <a:cs typeface="宋体" charset="0"/>
              </a:rPr>
              <a:t> </a:t>
            </a:r>
            <a:r>
              <a:rPr lang="en-CA" altLang="zh-CN" sz="2400">
                <a:latin typeface="Arial" charset="0"/>
                <a:ea typeface="宋体" charset="0"/>
                <a:cs typeface="Arial" charset="0"/>
              </a:rPr>
              <a:t>≈</a:t>
            </a:r>
            <a:r>
              <a:rPr lang="en-CA" altLang="zh-CN" sz="2400">
                <a:latin typeface="Arial" charset="0"/>
                <a:ea typeface="宋体" charset="0"/>
                <a:cs typeface="宋体" charset="0"/>
              </a:rPr>
              <a:t> 16 kg/m</a:t>
            </a:r>
            <a:r>
              <a:rPr lang="en-CA" altLang="zh-CN" sz="2400" baseline="30000">
                <a:latin typeface="Arial" charset="0"/>
                <a:ea typeface="宋体" charset="0"/>
                <a:cs typeface="宋体" charset="0"/>
              </a:rPr>
              <a:t>3</a:t>
            </a:r>
          </a:p>
        </p:txBody>
      </p:sp>
    </p:spTree>
    <p:extLst>
      <p:ext uri="{BB962C8B-B14F-4D97-AF65-F5344CB8AC3E}">
        <p14:creationId xmlns:p14="http://schemas.microsoft.com/office/powerpoint/2010/main" val="3743259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fld id="{41BBF76F-3557-B748-AA19-F3278D72AD09}" type="slidenum">
              <a:rPr lang="en-US"/>
              <a:pPr/>
              <a:t>40</a:t>
            </a:fld>
            <a:endParaRPr lang="en-US"/>
          </a:p>
        </p:txBody>
      </p:sp>
      <p:sp>
        <p:nvSpPr>
          <p:cNvPr id="37890" name="Rectangle 2"/>
          <p:cNvSpPr>
            <a:spLocks noGrp="1" noChangeArrowheads="1"/>
          </p:cNvSpPr>
          <p:nvPr>
            <p:ph type="title"/>
          </p:nvPr>
        </p:nvSpPr>
        <p:spPr>
          <a:xfrm>
            <a:off x="6443663" y="609600"/>
            <a:ext cx="2014537" cy="658813"/>
          </a:xfrm>
        </p:spPr>
        <p:txBody>
          <a:bodyPr/>
          <a:lstStyle/>
          <a:p>
            <a:r>
              <a:rPr lang="en-US" sz="4000">
                <a:latin typeface="Arial" charset="0"/>
              </a:rPr>
              <a:t>Warp</a:t>
            </a:r>
          </a:p>
        </p:txBody>
      </p:sp>
      <p:pic>
        <p:nvPicPr>
          <p:cNvPr id="6" name="Content Placeholder 5">
            <a:extLst>
              <a:ext uri="{FF2B5EF4-FFF2-40B4-BE49-F238E27FC236}">
                <a16:creationId xmlns:a16="http://schemas.microsoft.com/office/drawing/2014/main" xmlns="" id="{91602F69-F590-4271-8197-8881BD3D31C1}"/>
              </a:ext>
            </a:extLst>
          </p:cNvPr>
          <p:cNvPicPr>
            <a:picLocks noGrp="1" noChangeAspect="1"/>
          </p:cNvPicPr>
          <p:nvPr>
            <p:ph idx="1"/>
          </p:nvPr>
        </p:nvPicPr>
        <p:blipFill>
          <a:blip r:embed="rId3"/>
          <a:stretch>
            <a:fillRect/>
          </a:stretch>
        </p:blipFill>
        <p:spPr>
          <a:xfrm>
            <a:off x="727625" y="346970"/>
            <a:ext cx="4375973" cy="5760000"/>
          </a:xfrm>
        </p:spPr>
      </p:pic>
      <p:sp>
        <p:nvSpPr>
          <p:cNvPr id="9" name="Rectangle 8">
            <a:extLst>
              <a:ext uri="{FF2B5EF4-FFF2-40B4-BE49-F238E27FC236}">
                <a16:creationId xmlns:a16="http://schemas.microsoft.com/office/drawing/2014/main" xmlns="" id="{CECDB955-E5CA-4B4A-95FB-5EB6BF6E175C}"/>
              </a:ext>
            </a:extLst>
          </p:cNvPr>
          <p:cNvSpPr/>
          <p:nvPr/>
        </p:nvSpPr>
        <p:spPr>
          <a:xfrm>
            <a:off x="3203848" y="5805264"/>
            <a:ext cx="1866217" cy="246221"/>
          </a:xfrm>
          <a:prstGeom prst="rect">
            <a:avLst/>
          </a:prstGeom>
        </p:spPr>
        <p:txBody>
          <a:bodyPr wrap="none">
            <a:spAutoFit/>
          </a:bodyPr>
          <a:lstStyle/>
          <a:p>
            <a:r>
              <a:rPr lang="en-CA" sz="1000" dirty="0"/>
              <a:t>(Source: Wood Handbook 2010)</a:t>
            </a:r>
          </a:p>
        </p:txBody>
      </p:sp>
    </p:spTree>
    <p:extLst>
      <p:ext uri="{BB962C8B-B14F-4D97-AF65-F5344CB8AC3E}">
        <p14:creationId xmlns:p14="http://schemas.microsoft.com/office/powerpoint/2010/main" val="3816447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sz="4000" b="1" dirty="0"/>
              <a:t>Thermal Conductivity</a:t>
            </a:r>
          </a:p>
        </p:txBody>
      </p:sp>
      <p:sp>
        <p:nvSpPr>
          <p:cNvPr id="3" name="Content Placeholder 2"/>
          <p:cNvSpPr>
            <a:spLocks noGrp="1"/>
          </p:cNvSpPr>
          <p:nvPr>
            <p:ph idx="1"/>
          </p:nvPr>
        </p:nvSpPr>
        <p:spPr>
          <a:xfrm>
            <a:off x="467544" y="1196752"/>
            <a:ext cx="8229600" cy="4525963"/>
          </a:xfrm>
        </p:spPr>
        <p:txBody>
          <a:bodyPr/>
          <a:lstStyle/>
          <a:p>
            <a:r>
              <a:rPr lang="en-US" sz="2800" dirty="0"/>
              <a:t>Thermal conductivity (K)  is a measure of the rate of heat flow through a material due to a temperature gradient</a:t>
            </a:r>
          </a:p>
          <a:p>
            <a:r>
              <a:rPr lang="en-US" sz="2800" dirty="0"/>
              <a:t>K parallel to grain is about 2 – 2.8 time that in perpendicular to grain direction</a:t>
            </a:r>
          </a:p>
          <a:p>
            <a:r>
              <a:rPr lang="en-US" sz="2800" dirty="0"/>
              <a:t>K in transverse direction (perpendicular to grain) is related to SG and MC</a:t>
            </a:r>
          </a:p>
          <a:p>
            <a:pPr marL="0" indent="0">
              <a:buNone/>
            </a:pPr>
            <a:r>
              <a:rPr lang="en-US" sz="2000" dirty="0"/>
              <a:t>	</a:t>
            </a:r>
            <a:r>
              <a:rPr lang="en-US" sz="2000" dirty="0">
                <a:solidFill>
                  <a:srgbClr val="0000FF"/>
                </a:solidFill>
              </a:rPr>
              <a:t>K = SG</a:t>
            </a:r>
            <a:r>
              <a:rPr lang="en-US" sz="2000" baseline="-25000" dirty="0">
                <a:solidFill>
                  <a:srgbClr val="0000FF"/>
                </a:solidFill>
              </a:rPr>
              <a:t>M</a:t>
            </a:r>
            <a:r>
              <a:rPr lang="en-US" sz="2000" dirty="0">
                <a:solidFill>
                  <a:srgbClr val="0000FF"/>
                </a:solidFill>
              </a:rPr>
              <a:t> (1.39 + C </a:t>
            </a:r>
            <a:r>
              <a:rPr lang="en-US" sz="2000" dirty="0">
                <a:solidFill>
                  <a:srgbClr val="0000FF"/>
                </a:solidFill>
                <a:latin typeface="Wingdings"/>
                <a:ea typeface="Wingdings"/>
                <a:cs typeface="Wingdings"/>
                <a:sym typeface="Wingdings"/>
              </a:rPr>
              <a:t></a:t>
            </a:r>
            <a:r>
              <a:rPr lang="en-US" sz="2000" dirty="0">
                <a:solidFill>
                  <a:srgbClr val="0000FF"/>
                </a:solidFill>
                <a:sym typeface="Wingdings"/>
              </a:rPr>
              <a:t>M) + 0.165,   </a:t>
            </a:r>
            <a:r>
              <a:rPr lang="en-US" sz="2000" dirty="0">
                <a:solidFill>
                  <a:srgbClr val="0000FF"/>
                </a:solidFill>
              </a:rPr>
              <a:t>Btu/ (h. ft</a:t>
            </a:r>
            <a:r>
              <a:rPr lang="en-US" sz="2000" baseline="30000" dirty="0">
                <a:solidFill>
                  <a:srgbClr val="0000FF"/>
                </a:solidFill>
              </a:rPr>
              <a:t>2</a:t>
            </a:r>
            <a:r>
              <a:rPr lang="en-US" sz="2000" dirty="0">
                <a:solidFill>
                  <a:srgbClr val="0000FF"/>
                </a:solidFill>
              </a:rPr>
              <a:t>.°F) per inch</a:t>
            </a:r>
          </a:p>
          <a:p>
            <a:pPr marL="0" indent="0">
              <a:buNone/>
            </a:pPr>
            <a:r>
              <a:rPr lang="en-US" sz="2000" dirty="0"/>
              <a:t>		where C = 0.028 for M &lt; 40%</a:t>
            </a:r>
          </a:p>
          <a:p>
            <a:pPr marL="0" indent="0">
              <a:buNone/>
            </a:pPr>
            <a:r>
              <a:rPr lang="en-US" sz="2000" dirty="0"/>
              <a:t>		    	  = 0.038 for M ≥ 40%</a:t>
            </a:r>
          </a:p>
          <a:p>
            <a:pPr marL="0" indent="0">
              <a:buNone/>
            </a:pPr>
            <a:r>
              <a:rPr lang="en-US" sz="2000" dirty="0"/>
              <a:t>		            M = MC in %</a:t>
            </a:r>
          </a:p>
          <a:p>
            <a:pPr marL="0" indent="0">
              <a:buNone/>
            </a:pPr>
            <a:r>
              <a:rPr lang="en-US" sz="2000" dirty="0"/>
              <a:t>		          SG</a:t>
            </a:r>
            <a:r>
              <a:rPr lang="en-US" sz="2000" baseline="-25000" dirty="0"/>
              <a:t>M</a:t>
            </a:r>
            <a:r>
              <a:rPr lang="en-US" sz="2000" dirty="0"/>
              <a:t> = SG based on OD mass and volume at M</a:t>
            </a:r>
          </a:p>
          <a:p>
            <a:endParaRPr lang="en-US"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41</a:t>
            </a:fld>
            <a:endParaRPr lang="en-CA"/>
          </a:p>
        </p:txBody>
      </p:sp>
    </p:spTree>
    <p:extLst>
      <p:ext uri="{BB962C8B-B14F-4D97-AF65-F5344CB8AC3E}">
        <p14:creationId xmlns:p14="http://schemas.microsoft.com/office/powerpoint/2010/main" val="2519789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568952" cy="1143000"/>
          </a:xfrm>
        </p:spPr>
        <p:txBody>
          <a:bodyPr/>
          <a:lstStyle/>
          <a:p>
            <a:r>
              <a:rPr lang="en-US" sz="3600" b="1" dirty="0"/>
              <a:t>Thermal conductivity of selected species</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42</a:t>
            </a:fld>
            <a:endParaRPr lang="en-CA"/>
          </a:p>
        </p:txBody>
      </p:sp>
      <p:pic>
        <p:nvPicPr>
          <p:cNvPr id="7" name="Picture 6">
            <a:extLst>
              <a:ext uri="{FF2B5EF4-FFF2-40B4-BE49-F238E27FC236}">
                <a16:creationId xmlns:a16="http://schemas.microsoft.com/office/drawing/2014/main" xmlns="" id="{F55EFB7D-EFF3-4231-8A2F-D5CA75FE0B1F}"/>
              </a:ext>
            </a:extLst>
          </p:cNvPr>
          <p:cNvPicPr>
            <a:picLocks noChangeAspect="1"/>
          </p:cNvPicPr>
          <p:nvPr/>
        </p:nvPicPr>
        <p:blipFill>
          <a:blip r:embed="rId3"/>
          <a:stretch>
            <a:fillRect/>
          </a:stretch>
        </p:blipFill>
        <p:spPr>
          <a:xfrm>
            <a:off x="0" y="1427584"/>
            <a:ext cx="9144000" cy="4847726"/>
          </a:xfrm>
          <a:prstGeom prst="rect">
            <a:avLst/>
          </a:prstGeom>
        </p:spPr>
      </p:pic>
      <p:sp>
        <p:nvSpPr>
          <p:cNvPr id="8" name="Rectangle 7">
            <a:extLst>
              <a:ext uri="{FF2B5EF4-FFF2-40B4-BE49-F238E27FC236}">
                <a16:creationId xmlns:a16="http://schemas.microsoft.com/office/drawing/2014/main" xmlns="" id="{289C078F-AC96-428D-904C-3BA01BEDD218}"/>
              </a:ext>
            </a:extLst>
          </p:cNvPr>
          <p:cNvSpPr/>
          <p:nvPr/>
        </p:nvSpPr>
        <p:spPr>
          <a:xfrm>
            <a:off x="2340532" y="6483350"/>
            <a:ext cx="1866217" cy="246221"/>
          </a:xfrm>
          <a:prstGeom prst="rect">
            <a:avLst/>
          </a:prstGeom>
        </p:spPr>
        <p:txBody>
          <a:bodyPr wrap="none">
            <a:spAutoFit/>
          </a:bodyPr>
          <a:lstStyle/>
          <a:p>
            <a:r>
              <a:rPr lang="en-CA" sz="1000" dirty="0"/>
              <a:t>(Source: Wood Handbook 2010)</a:t>
            </a:r>
          </a:p>
        </p:txBody>
      </p:sp>
    </p:spTree>
    <p:extLst>
      <p:ext uri="{BB962C8B-B14F-4D97-AF65-F5344CB8AC3E}">
        <p14:creationId xmlns:p14="http://schemas.microsoft.com/office/powerpoint/2010/main" val="745527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sz="4000" b="1" dirty="0"/>
              <a:t>Thermal Conductivity</a:t>
            </a:r>
          </a:p>
        </p:txBody>
      </p:sp>
      <p:sp>
        <p:nvSpPr>
          <p:cNvPr id="3" name="Content Placeholder 2"/>
          <p:cNvSpPr>
            <a:spLocks noGrp="1"/>
          </p:cNvSpPr>
          <p:nvPr>
            <p:ph idx="1"/>
          </p:nvPr>
        </p:nvSpPr>
        <p:spPr>
          <a:xfrm>
            <a:off x="467544" y="1196752"/>
            <a:ext cx="3816424" cy="4525963"/>
          </a:xfrm>
        </p:spPr>
        <p:txBody>
          <a:bodyPr/>
          <a:lstStyle/>
          <a:p>
            <a:r>
              <a:rPr lang="en-US" sz="2800" dirty="0"/>
              <a:t>Metric units for K :     Watt / m / Kelvin</a:t>
            </a:r>
          </a:p>
          <a:p>
            <a:r>
              <a:rPr lang="en-US" sz="2800" dirty="0"/>
              <a:t>Conversion from Imperial to Metric – multiplied by 0.14422</a:t>
            </a:r>
          </a:p>
          <a:p>
            <a:r>
              <a:rPr lang="en-US" sz="2800" dirty="0"/>
              <a:t>Thermal resistance, R = 1/K per inch</a:t>
            </a:r>
          </a:p>
          <a:p>
            <a:endParaRPr lang="en-US" sz="2800"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43</a:t>
            </a:fld>
            <a:endParaRPr lang="en-CA"/>
          </a:p>
        </p:txBody>
      </p:sp>
      <p:pic>
        <p:nvPicPr>
          <p:cNvPr id="5" name="Picture 4"/>
          <p:cNvPicPr>
            <a:picLocks noChangeAspect="1"/>
          </p:cNvPicPr>
          <p:nvPr/>
        </p:nvPicPr>
        <p:blipFill>
          <a:blip r:embed="rId3"/>
          <a:stretch>
            <a:fillRect/>
          </a:stretch>
        </p:blipFill>
        <p:spPr>
          <a:xfrm rot="156693">
            <a:off x="4324421" y="1154149"/>
            <a:ext cx="4566294" cy="5040429"/>
          </a:xfrm>
          <a:prstGeom prst="rect">
            <a:avLst/>
          </a:prstGeom>
        </p:spPr>
      </p:pic>
    </p:spTree>
    <p:extLst>
      <p:ext uri="{BB962C8B-B14F-4D97-AF65-F5344CB8AC3E}">
        <p14:creationId xmlns:p14="http://schemas.microsoft.com/office/powerpoint/2010/main" val="2387964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3600" b="1" dirty="0" smtClean="0"/>
              <a:t>Thermal Expansion</a:t>
            </a:r>
            <a:endParaRPr lang="en-US" sz="3600" b="1" dirty="0"/>
          </a:p>
        </p:txBody>
      </p:sp>
      <p:sp>
        <p:nvSpPr>
          <p:cNvPr id="3" name="Content Placeholder 2"/>
          <p:cNvSpPr>
            <a:spLocks noGrp="1"/>
          </p:cNvSpPr>
          <p:nvPr>
            <p:ph idx="1"/>
          </p:nvPr>
        </p:nvSpPr>
        <p:spPr>
          <a:xfrm>
            <a:off x="611560" y="1196752"/>
            <a:ext cx="8229600" cy="4525963"/>
          </a:xfrm>
        </p:spPr>
        <p:txBody>
          <a:bodyPr/>
          <a:lstStyle/>
          <a:p>
            <a:r>
              <a:rPr lang="en-US" dirty="0" smtClean="0"/>
              <a:t>Thermal expansion</a:t>
            </a:r>
          </a:p>
          <a:p>
            <a:pPr marL="914400" lvl="2" indent="0">
              <a:buNone/>
            </a:pPr>
            <a:r>
              <a:rPr lang="en-US" dirty="0"/>
              <a:t>w</a:t>
            </a:r>
            <a:r>
              <a:rPr lang="en-US" dirty="0" smtClean="0"/>
              <a:t>here </a:t>
            </a:r>
            <a:r>
              <a:rPr lang="en-US" dirty="0" err="1" smtClean="0"/>
              <a:t>Δ</a:t>
            </a:r>
            <a:r>
              <a:rPr lang="en-US" dirty="0" smtClean="0"/>
              <a:t>   = change in dimension</a:t>
            </a:r>
          </a:p>
          <a:p>
            <a:pPr marL="914400" lvl="2" indent="0">
              <a:buNone/>
            </a:pPr>
            <a:r>
              <a:rPr lang="en-US" dirty="0" smtClean="0"/>
              <a:t>          ΔT = change in temperature</a:t>
            </a:r>
          </a:p>
          <a:p>
            <a:pPr marL="914400" lvl="2" indent="0">
              <a:buNone/>
            </a:pPr>
            <a:r>
              <a:rPr lang="en-US" dirty="0"/>
              <a:t> </a:t>
            </a:r>
            <a:r>
              <a:rPr lang="en-US" dirty="0" smtClean="0"/>
              <a:t>              = original dimension</a:t>
            </a:r>
          </a:p>
          <a:p>
            <a:pPr marL="571500" indent="-457200"/>
            <a:r>
              <a:rPr lang="en-US" dirty="0"/>
              <a:t>In R and T directions, α is dependent on SG</a:t>
            </a:r>
            <a:r>
              <a:rPr lang="en-US" baseline="-25000" dirty="0"/>
              <a:t>OD</a:t>
            </a:r>
            <a:endParaRPr lang="en-US" dirty="0"/>
          </a:p>
          <a:p>
            <a:pPr marL="514350" lvl="1" indent="0">
              <a:buNone/>
            </a:pPr>
            <a:r>
              <a:rPr lang="en-US" sz="2400" dirty="0"/>
              <a:t>	α</a:t>
            </a:r>
            <a:r>
              <a:rPr lang="en-US" sz="2400" baseline="-25000" dirty="0"/>
              <a:t>R</a:t>
            </a:r>
            <a:r>
              <a:rPr lang="en-US" sz="2400" dirty="0"/>
              <a:t> = (18 x SG</a:t>
            </a:r>
            <a:r>
              <a:rPr lang="en-US" sz="2400" baseline="-25000" dirty="0"/>
              <a:t>OD</a:t>
            </a:r>
            <a:r>
              <a:rPr lang="en-US" sz="2400" dirty="0"/>
              <a:t> + 5.5) 10</a:t>
            </a:r>
            <a:r>
              <a:rPr lang="en-US" sz="2400" baseline="30000" dirty="0"/>
              <a:t>-6</a:t>
            </a:r>
            <a:r>
              <a:rPr lang="en-US" sz="2400" dirty="0"/>
              <a:t> per °F</a:t>
            </a:r>
          </a:p>
          <a:p>
            <a:pPr marL="514350" lvl="1" indent="0">
              <a:buNone/>
            </a:pPr>
            <a:r>
              <a:rPr lang="en-US" sz="2400" dirty="0"/>
              <a:t>	α</a:t>
            </a:r>
            <a:r>
              <a:rPr lang="en-US" sz="2400" baseline="-25000" dirty="0"/>
              <a:t>T</a:t>
            </a:r>
            <a:r>
              <a:rPr lang="en-US" sz="2400" dirty="0"/>
              <a:t> = (18 x SG</a:t>
            </a:r>
            <a:r>
              <a:rPr lang="en-US" sz="2400" baseline="-25000" dirty="0"/>
              <a:t>OD</a:t>
            </a:r>
            <a:r>
              <a:rPr lang="en-US" sz="2400" dirty="0"/>
              <a:t> + 10.2) 10</a:t>
            </a:r>
            <a:r>
              <a:rPr lang="en-US" sz="2400" baseline="30000" dirty="0"/>
              <a:t>-6</a:t>
            </a:r>
            <a:r>
              <a:rPr lang="en-US" sz="2400" dirty="0"/>
              <a:t> per °F</a:t>
            </a:r>
          </a:p>
          <a:p>
            <a:pPr marL="571500" indent="-457200"/>
            <a:r>
              <a:rPr lang="en-US" dirty="0" smtClean="0"/>
              <a:t>α is independent of SG in L direction </a:t>
            </a:r>
          </a:p>
          <a:p>
            <a:pPr marL="514350" lvl="1" indent="0">
              <a:buNone/>
            </a:pPr>
            <a:r>
              <a:rPr lang="en-US" dirty="0" smtClean="0"/>
              <a:t>	</a:t>
            </a:r>
            <a:r>
              <a:rPr lang="en-US" sz="2400" dirty="0" smtClean="0"/>
              <a:t>α</a:t>
            </a:r>
            <a:r>
              <a:rPr lang="en-US" sz="2400" baseline="-25000" dirty="0" smtClean="0"/>
              <a:t>L</a:t>
            </a:r>
            <a:r>
              <a:rPr lang="en-US" sz="2400" dirty="0" smtClean="0"/>
              <a:t> = 1.7 – 2.5 x 10</a:t>
            </a:r>
            <a:r>
              <a:rPr lang="en-US" sz="2400" baseline="30000" dirty="0" smtClean="0"/>
              <a:t>-6</a:t>
            </a:r>
            <a:r>
              <a:rPr lang="en-US" sz="2400" dirty="0" smtClean="0"/>
              <a:t> per °F</a:t>
            </a:r>
          </a:p>
          <a:p>
            <a:pPr marL="114300" indent="0">
              <a:buNone/>
            </a:pPr>
            <a:endParaRPr lang="en-US" dirty="0" smtClean="0"/>
          </a:p>
          <a:p>
            <a:pPr marL="914400" lvl="2" indent="0">
              <a:buNone/>
            </a:pPr>
            <a:endParaRPr lang="en-US" dirty="0"/>
          </a:p>
          <a:p>
            <a:pPr marL="914400" lvl="2" indent="0">
              <a:buNone/>
            </a:pPr>
            <a:endParaRPr lang="en-US" dirty="0" smtClean="0"/>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44</a:t>
            </a:fld>
            <a:endParaRPr lang="en-CA" dirty="0"/>
          </a:p>
        </p:txBody>
      </p:sp>
      <p:pic>
        <p:nvPicPr>
          <p:cNvPr id="5" name="Picture 4"/>
          <p:cNvPicPr>
            <a:picLocks noChangeAspect="1"/>
          </p:cNvPicPr>
          <p:nvPr/>
        </p:nvPicPr>
        <p:blipFill>
          <a:blip r:embed="rId4"/>
          <a:stretch>
            <a:fillRect/>
          </a:stretch>
        </p:blipFill>
        <p:spPr>
          <a:xfrm>
            <a:off x="6156176" y="1052736"/>
            <a:ext cx="2652515" cy="94411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131858697"/>
              </p:ext>
            </p:extLst>
          </p:nvPr>
        </p:nvGraphicFramePr>
        <p:xfrm>
          <a:off x="2627784" y="1700808"/>
          <a:ext cx="360040" cy="520058"/>
        </p:xfrm>
        <a:graphic>
          <a:graphicData uri="http://schemas.openxmlformats.org/presentationml/2006/ole">
            <mc:AlternateContent xmlns:mc="http://schemas.openxmlformats.org/markup-compatibility/2006">
              <mc:Choice xmlns:v="urn:schemas-microsoft-com:vml" Requires="v">
                <p:oleObj spid="_x0000_s469083"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2627784" y="1700808"/>
                        <a:ext cx="360040" cy="52005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92505907"/>
              </p:ext>
            </p:extLst>
          </p:nvPr>
        </p:nvGraphicFramePr>
        <p:xfrm>
          <a:off x="2555776" y="2636912"/>
          <a:ext cx="360040" cy="520058"/>
        </p:xfrm>
        <a:graphic>
          <a:graphicData uri="http://schemas.openxmlformats.org/presentationml/2006/ole">
            <mc:AlternateContent xmlns:mc="http://schemas.openxmlformats.org/markup-compatibility/2006">
              <mc:Choice xmlns:v="urn:schemas-microsoft-com:vml" Requires="v">
                <p:oleObj spid="_x0000_s469084" name="Equation" r:id="rId7" imgW="114300" imgH="165100" progId="Equation.3">
                  <p:embed/>
                </p:oleObj>
              </mc:Choice>
              <mc:Fallback>
                <p:oleObj name="Equation" r:id="rId7" imgW="114300" imgH="165100" progId="Equation.3">
                  <p:embed/>
                  <p:pic>
                    <p:nvPicPr>
                      <p:cNvPr id="0" name=""/>
                      <p:cNvPicPr/>
                      <p:nvPr/>
                    </p:nvPicPr>
                    <p:blipFill>
                      <a:blip r:embed="rId6"/>
                      <a:stretch>
                        <a:fillRect/>
                      </a:stretch>
                    </p:blipFill>
                    <p:spPr>
                      <a:xfrm>
                        <a:off x="2555776" y="2636912"/>
                        <a:ext cx="360040" cy="520058"/>
                      </a:xfrm>
                      <a:prstGeom prst="rect">
                        <a:avLst/>
                      </a:prstGeom>
                    </p:spPr>
                  </p:pic>
                </p:oleObj>
              </mc:Fallback>
            </mc:AlternateContent>
          </a:graphicData>
        </a:graphic>
      </p:graphicFrame>
    </p:spTree>
    <p:extLst>
      <p:ext uri="{BB962C8B-B14F-4D97-AF65-F5344CB8AC3E}">
        <p14:creationId xmlns:p14="http://schemas.microsoft.com/office/powerpoint/2010/main" val="23442972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4000" b="1" dirty="0"/>
              <a:t>Thermal Expansion</a:t>
            </a:r>
          </a:p>
        </p:txBody>
      </p:sp>
      <p:sp>
        <p:nvSpPr>
          <p:cNvPr id="3" name="Content Placeholder 2"/>
          <p:cNvSpPr>
            <a:spLocks noGrp="1"/>
          </p:cNvSpPr>
          <p:nvPr>
            <p:ph idx="1"/>
          </p:nvPr>
        </p:nvSpPr>
        <p:spPr>
          <a:xfrm>
            <a:off x="611560" y="1196752"/>
            <a:ext cx="8229600" cy="4525963"/>
          </a:xfrm>
        </p:spPr>
        <p:txBody>
          <a:bodyPr/>
          <a:lstStyle/>
          <a:p>
            <a:r>
              <a:rPr lang="en-US" dirty="0"/>
              <a:t>To convert from Imperial to Metric units, multiplied by 1.8 i.e. per °C</a:t>
            </a:r>
          </a:p>
          <a:p>
            <a:r>
              <a:rPr lang="en-US" dirty="0"/>
              <a:t>Thermal expansion of other materials:</a:t>
            </a:r>
          </a:p>
          <a:p>
            <a:pPr marL="457200" lvl="1" indent="0">
              <a:buNone/>
            </a:pPr>
            <a:r>
              <a:rPr lang="en-US" dirty="0"/>
              <a:t>Steel : 3 times</a:t>
            </a:r>
          </a:p>
          <a:p>
            <a:pPr marL="457200" lvl="1" indent="0">
              <a:buNone/>
            </a:pPr>
            <a:r>
              <a:rPr lang="en-US" dirty="0"/>
              <a:t>Concrete : 2 times</a:t>
            </a:r>
          </a:p>
          <a:p>
            <a:r>
              <a:rPr lang="en-US" dirty="0"/>
              <a:t>Thermal expansion of wood containing moisture is insignificant because it is offset by the shrinkage due to loss of moisture</a:t>
            </a:r>
          </a:p>
          <a:p>
            <a:pPr marL="114300" indent="0">
              <a:buNone/>
            </a:pPr>
            <a:endParaRPr lang="en-US" dirty="0"/>
          </a:p>
          <a:p>
            <a:pPr marL="914400" lvl="2" indent="0">
              <a:buNone/>
            </a:pPr>
            <a:endParaRPr lang="en-US" dirty="0"/>
          </a:p>
          <a:p>
            <a:pPr marL="914400" lvl="2"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45</a:t>
            </a:fld>
            <a:endParaRPr lang="en-CA" dirty="0"/>
          </a:p>
        </p:txBody>
      </p:sp>
    </p:spTree>
    <p:extLst>
      <p:ext uri="{BB962C8B-B14F-4D97-AF65-F5344CB8AC3E}">
        <p14:creationId xmlns:p14="http://schemas.microsoft.com/office/powerpoint/2010/main" val="4200289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4000" b="1" dirty="0"/>
              <a:t>Combustion of wood</a:t>
            </a:r>
          </a:p>
        </p:txBody>
      </p:sp>
      <p:sp>
        <p:nvSpPr>
          <p:cNvPr id="3" name="Content Placeholder 2"/>
          <p:cNvSpPr>
            <a:spLocks noGrp="1"/>
          </p:cNvSpPr>
          <p:nvPr>
            <p:ph idx="1"/>
          </p:nvPr>
        </p:nvSpPr>
        <p:spPr>
          <a:xfrm>
            <a:off x="611560" y="1196752"/>
            <a:ext cx="8229600" cy="4525963"/>
          </a:xfrm>
        </p:spPr>
        <p:txBody>
          <a:bodyPr/>
          <a:lstStyle/>
          <a:p>
            <a:r>
              <a:rPr lang="en-US" dirty="0"/>
              <a:t>Ignition temperature of wood is 275°C</a:t>
            </a:r>
          </a:p>
          <a:p>
            <a:r>
              <a:rPr lang="en-US" dirty="0"/>
              <a:t>Speed of ignition depends on: 1) </a:t>
            </a:r>
            <a:r>
              <a:rPr lang="en-US" sz="2800" dirty="0"/>
              <a:t>Size of wood; 2) Rate of heat loss from surface; 3) Rate of supply of heat to surface</a:t>
            </a:r>
          </a:p>
          <a:p>
            <a:r>
              <a:rPr lang="en-US" sz="2800" dirty="0"/>
              <a:t>Heat of combustion (H) is defined as Btu produced by burning 1 pound of material</a:t>
            </a:r>
          </a:p>
          <a:p>
            <a:pPr lvl="1"/>
            <a:r>
              <a:rPr lang="en-US" sz="2400" dirty="0"/>
              <a:t>For OD wood, H = 8500 – 9000 Btu</a:t>
            </a:r>
          </a:p>
          <a:p>
            <a:pPr lvl="1"/>
            <a:r>
              <a:rPr lang="en-US" sz="2400" dirty="0"/>
              <a:t>Heat value is reduced by any presence of moisture in wood</a:t>
            </a:r>
          </a:p>
          <a:p>
            <a:pPr marL="457200" lvl="1" indent="0">
              <a:buNone/>
            </a:pPr>
            <a:r>
              <a:rPr lang="en-US" sz="2400" dirty="0"/>
              <a:t>	Btu per pound of wood with moisture </a:t>
            </a: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46</a:t>
            </a:fld>
            <a:endParaRPr lang="en-CA" dirty="0"/>
          </a:p>
        </p:txBody>
      </p:sp>
      <p:graphicFrame>
        <p:nvGraphicFramePr>
          <p:cNvPr id="5" name="Object 4"/>
          <p:cNvGraphicFramePr>
            <a:graphicFrameLocks noChangeAspect="1"/>
          </p:cNvGraphicFramePr>
          <p:nvPr>
            <p:extLst>
              <p:ext uri="{D42A27DB-BD31-4B8C-83A1-F6EECF244321}">
                <p14:modId xmlns:p14="http://schemas.microsoft.com/office/powerpoint/2010/main" val="2083809907"/>
              </p:ext>
            </p:extLst>
          </p:nvPr>
        </p:nvGraphicFramePr>
        <p:xfrm>
          <a:off x="6588224" y="5301208"/>
          <a:ext cx="2259781" cy="792088"/>
        </p:xfrm>
        <a:graphic>
          <a:graphicData uri="http://schemas.openxmlformats.org/presentationml/2006/ole">
            <mc:AlternateContent xmlns:mc="http://schemas.openxmlformats.org/markup-compatibility/2006">
              <mc:Choice xmlns:v="urn:schemas-microsoft-com:vml" Requires="v">
                <p:oleObj spid="_x0000_s462955" name="Equation" r:id="rId4" imgW="1231900" imgH="431800" progId="Equation.3">
                  <p:embed/>
                </p:oleObj>
              </mc:Choice>
              <mc:Fallback>
                <p:oleObj name="Equation" r:id="rId4" imgW="1231900" imgH="431800" progId="Equation.3">
                  <p:embed/>
                  <p:pic>
                    <p:nvPicPr>
                      <p:cNvPr id="0" name=""/>
                      <p:cNvPicPr/>
                      <p:nvPr/>
                    </p:nvPicPr>
                    <p:blipFill>
                      <a:blip r:embed="rId5"/>
                      <a:stretch>
                        <a:fillRect/>
                      </a:stretch>
                    </p:blipFill>
                    <p:spPr>
                      <a:xfrm>
                        <a:off x="6588224" y="5301208"/>
                        <a:ext cx="2259781" cy="792088"/>
                      </a:xfrm>
                      <a:prstGeom prst="rect">
                        <a:avLst/>
                      </a:prstGeom>
                    </p:spPr>
                  </p:pic>
                </p:oleObj>
              </mc:Fallback>
            </mc:AlternateContent>
          </a:graphicData>
        </a:graphic>
      </p:graphicFrame>
    </p:spTree>
    <p:extLst>
      <p:ext uri="{BB962C8B-B14F-4D97-AF65-F5344CB8AC3E}">
        <p14:creationId xmlns:p14="http://schemas.microsoft.com/office/powerpoint/2010/main" val="196262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685800" y="692150"/>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sz="4400">
              <a:solidFill>
                <a:schemeClr val="tx2"/>
              </a:solidFill>
              <a:cs typeface="+mn-cs"/>
            </a:endParaRPr>
          </a:p>
        </p:txBody>
      </p:sp>
      <p:sp>
        <p:nvSpPr>
          <p:cNvPr id="17415" name="Rectangle 7"/>
          <p:cNvSpPr>
            <a:spLocks noGrp="1" noChangeArrowheads="1"/>
          </p:cNvSpPr>
          <p:nvPr>
            <p:ph type="ctrTitle"/>
          </p:nvPr>
        </p:nvSpPr>
        <p:spPr>
          <a:xfrm>
            <a:off x="0" y="1829891"/>
            <a:ext cx="9144000" cy="1470025"/>
          </a:xfrm>
        </p:spPr>
        <p:txBody>
          <a:bodyPr/>
          <a:lstStyle/>
          <a:p>
            <a:pPr eaLnBrk="1" hangingPunct="1">
              <a:defRPr/>
            </a:pPr>
            <a:r>
              <a:rPr lang="en-US" b="1" dirty="0">
                <a:solidFill>
                  <a:srgbClr val="800000"/>
                </a:solidFill>
                <a:cs typeface="+mj-cs"/>
              </a:rPr>
              <a:t>Part 2– Mechanical Properties of Wood</a:t>
            </a:r>
            <a:endParaRPr lang="en-CA" b="1" dirty="0">
              <a:solidFill>
                <a:srgbClr val="800000"/>
              </a:solidFill>
              <a:cs typeface="+mj-cs"/>
            </a:endParaRPr>
          </a:p>
        </p:txBody>
      </p:sp>
      <p:pic>
        <p:nvPicPr>
          <p:cNvPr id="11" name="Picture 4" descr="stpic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53" y="4306092"/>
            <a:ext cx="1863336" cy="14444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stpic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293096"/>
            <a:ext cx="1262696" cy="18940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tpic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294" y="4451633"/>
            <a:ext cx="1448169" cy="14481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stpic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431" y="4374633"/>
            <a:ext cx="1369558" cy="21728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a:solidFill>
                  <a:srgbClr val="0000FF"/>
                </a:solidFill>
                <a:cs typeface="+mj-cs"/>
              </a:rPr>
              <a:t>Mechanical properties</a:t>
            </a:r>
          </a:p>
        </p:txBody>
      </p:sp>
      <p:sp>
        <p:nvSpPr>
          <p:cNvPr id="3" name="Content Placeholder 2"/>
          <p:cNvSpPr>
            <a:spLocks noGrp="1"/>
          </p:cNvSpPr>
          <p:nvPr>
            <p:ph idx="1"/>
          </p:nvPr>
        </p:nvSpPr>
        <p:spPr>
          <a:xfrm>
            <a:off x="323528" y="1268760"/>
            <a:ext cx="8712968" cy="4525963"/>
          </a:xfrm>
        </p:spPr>
        <p:txBody>
          <a:bodyPr/>
          <a:lstStyle/>
          <a:p>
            <a:pPr eaLnBrk="1" hangingPunct="1">
              <a:defRPr/>
            </a:pPr>
            <a:r>
              <a:rPr lang="en-US" dirty="0" err="1">
                <a:solidFill>
                  <a:srgbClr val="0000FF"/>
                </a:solidFill>
                <a:cs typeface="+mn-cs"/>
              </a:rPr>
              <a:t>Behaviour</a:t>
            </a:r>
            <a:r>
              <a:rPr lang="en-US" dirty="0">
                <a:solidFill>
                  <a:srgbClr val="0000FF"/>
                </a:solidFill>
                <a:cs typeface="+mn-cs"/>
              </a:rPr>
              <a:t> of wood under different types of stress</a:t>
            </a:r>
          </a:p>
          <a:p>
            <a:pPr eaLnBrk="1" hangingPunct="1">
              <a:defRPr/>
            </a:pPr>
            <a:r>
              <a:rPr lang="en-US" dirty="0">
                <a:solidFill>
                  <a:srgbClr val="0000FF"/>
                </a:solidFill>
                <a:cs typeface="+mn-cs"/>
              </a:rPr>
              <a:t>Methods of measurement for small clear wood</a:t>
            </a:r>
          </a:p>
          <a:p>
            <a:pPr eaLnBrk="1" hangingPunct="1">
              <a:defRPr/>
            </a:pPr>
            <a:r>
              <a:rPr lang="en-US" dirty="0">
                <a:solidFill>
                  <a:srgbClr val="0000FF"/>
                </a:solidFill>
                <a:cs typeface="+mn-cs"/>
              </a:rPr>
              <a:t>Factors influencing mechanical properties of wood</a:t>
            </a:r>
          </a:p>
          <a:p>
            <a:pPr lvl="1" eaLnBrk="1" hangingPunct="1">
              <a:defRPr/>
            </a:pPr>
            <a:r>
              <a:rPr lang="en-US" dirty="0">
                <a:solidFill>
                  <a:srgbClr val="0000FF"/>
                </a:solidFill>
                <a:cs typeface="+mn-cs"/>
              </a:rPr>
              <a:t>Environmental (e.g. moisture, temperature)</a:t>
            </a:r>
          </a:p>
          <a:p>
            <a:pPr lvl="1" eaLnBrk="1" hangingPunct="1">
              <a:defRPr/>
            </a:pPr>
            <a:r>
              <a:rPr lang="en-US" dirty="0">
                <a:solidFill>
                  <a:srgbClr val="0000FF"/>
                </a:solidFill>
                <a:cs typeface="+mn-cs"/>
              </a:rPr>
              <a:t>Growth features (e.g. grain, knots, density)</a:t>
            </a:r>
          </a:p>
          <a:p>
            <a:pPr lvl="1" eaLnBrk="1" hangingPunct="1">
              <a:defRPr/>
            </a:pPr>
            <a:r>
              <a:rPr lang="en-US" dirty="0">
                <a:solidFill>
                  <a:srgbClr val="0000FF"/>
                </a:solidFill>
                <a:cs typeface="+mn-cs"/>
              </a:rPr>
              <a:t>Long-term </a:t>
            </a:r>
            <a:r>
              <a:rPr lang="en-US" dirty="0" smtClean="0">
                <a:solidFill>
                  <a:srgbClr val="0000FF"/>
                </a:solidFill>
                <a:cs typeface="+mn-cs"/>
              </a:rPr>
              <a:t>loading</a:t>
            </a:r>
          </a:p>
          <a:p>
            <a:pPr eaLnBrk="1" hangingPunct="1">
              <a:defRPr/>
            </a:pPr>
            <a:r>
              <a:rPr lang="en-US" dirty="0" smtClean="0">
                <a:solidFill>
                  <a:srgbClr val="0000FF"/>
                </a:solidFill>
                <a:cs typeface="+mn-cs"/>
              </a:rPr>
              <a:t>Modification factors used in design</a:t>
            </a:r>
            <a:endParaRPr lang="en-US" dirty="0">
              <a:solidFill>
                <a:srgbClr val="0000FF"/>
              </a:solidFill>
              <a:cs typeface="+mn-cs"/>
            </a:endParaRPr>
          </a:p>
          <a:p>
            <a:pPr eaLnBrk="1" hangingPunct="1">
              <a:defRPr/>
            </a:pPr>
            <a:endParaRPr lang="en-US" dirty="0">
              <a:solidFill>
                <a:srgbClr val="0000FF"/>
              </a:solidFill>
              <a:cs typeface="+mn-cs"/>
            </a:endParaRPr>
          </a:p>
        </p:txBody>
      </p:sp>
      <p:sp>
        <p:nvSpPr>
          <p:cNvPr id="4" name="Slide Number Placeholder 3"/>
          <p:cNvSpPr>
            <a:spLocks noGrp="1"/>
          </p:cNvSpPr>
          <p:nvPr>
            <p:ph type="sldNum" sz="quarter" idx="12"/>
          </p:nvPr>
        </p:nvSpPr>
        <p:spPr/>
        <p:txBody>
          <a:bodyPr/>
          <a:lstStyle/>
          <a:p>
            <a:pPr>
              <a:defRPr/>
            </a:pPr>
            <a:fld id="{CEDC145A-FA07-A042-8A00-B32219EF80FC}" type="slidenum">
              <a:rPr lang="en-CA"/>
              <a:pPr>
                <a:defRPr/>
              </a:pPr>
              <a:t>48</a:t>
            </a:fld>
            <a:endParaRPr lang="en-CA"/>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E722322-991E-344C-9106-089642378A57}" type="slidenum">
              <a:rPr lang="en-CA"/>
              <a:pPr/>
              <a:t>49</a:t>
            </a:fld>
            <a:endParaRPr lang="en-CA"/>
          </a:p>
        </p:txBody>
      </p:sp>
      <p:sp>
        <p:nvSpPr>
          <p:cNvPr id="894978" name="Rectangle 2"/>
          <p:cNvSpPr>
            <a:spLocks noGrp="1" noChangeArrowheads="1"/>
          </p:cNvSpPr>
          <p:nvPr>
            <p:ph type="title"/>
          </p:nvPr>
        </p:nvSpPr>
        <p:spPr/>
        <p:txBody>
          <a:bodyPr/>
          <a:lstStyle/>
          <a:p>
            <a:r>
              <a:rPr lang="en-US" sz="4000" b="1" dirty="0"/>
              <a:t>What are mechanical properties?</a:t>
            </a:r>
            <a:endParaRPr lang="en-CA" sz="4000" b="1" dirty="0"/>
          </a:p>
        </p:txBody>
      </p:sp>
      <p:sp>
        <p:nvSpPr>
          <p:cNvPr id="894979" name="Rectangle 3"/>
          <p:cNvSpPr>
            <a:spLocks noGrp="1" noChangeArrowheads="1"/>
          </p:cNvSpPr>
          <p:nvPr>
            <p:ph type="body" idx="1"/>
          </p:nvPr>
        </p:nvSpPr>
        <p:spPr/>
        <p:txBody>
          <a:bodyPr/>
          <a:lstStyle/>
          <a:p>
            <a:pPr>
              <a:lnSpc>
                <a:spcPct val="90000"/>
              </a:lnSpc>
            </a:pPr>
            <a:r>
              <a:rPr lang="en-CA" sz="2800" dirty="0">
                <a:solidFill>
                  <a:srgbClr val="FF3300"/>
                </a:solidFill>
              </a:rPr>
              <a:t>Strength</a:t>
            </a:r>
            <a:r>
              <a:rPr lang="en-CA" sz="2800" dirty="0">
                <a:latin typeface="Arial"/>
              </a:rPr>
              <a:t> </a:t>
            </a:r>
            <a:r>
              <a:rPr lang="en-CA" sz="2800" dirty="0"/>
              <a:t>: the ability of a material to resist applied loads or forces without failure.</a:t>
            </a:r>
          </a:p>
          <a:p>
            <a:pPr>
              <a:lnSpc>
                <a:spcPct val="90000"/>
              </a:lnSpc>
            </a:pPr>
            <a:r>
              <a:rPr lang="en-CA" sz="2800" dirty="0">
                <a:solidFill>
                  <a:srgbClr val="FF3300"/>
                </a:solidFill>
              </a:rPr>
              <a:t>Resistance to deformation (stiffness)</a:t>
            </a:r>
            <a:r>
              <a:rPr lang="en-CA" sz="2800" dirty="0"/>
              <a:t>: change in dimension of a material when subjected to an applied load.</a:t>
            </a:r>
          </a:p>
        </p:txBody>
      </p:sp>
    </p:spTree>
    <p:extLst>
      <p:ext uri="{BB962C8B-B14F-4D97-AF65-F5344CB8AC3E}">
        <p14:creationId xmlns:p14="http://schemas.microsoft.com/office/powerpoint/2010/main" val="3797902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14E61F5D-6311-6242-A2B6-D32A23B48C82}" type="slidenum">
              <a:rPr lang="en-CA"/>
              <a:pPr>
                <a:defRPr/>
              </a:pPr>
              <a:t>5</a:t>
            </a:fld>
            <a:endParaRPr lang="en-CA"/>
          </a:p>
        </p:txBody>
      </p:sp>
      <p:sp>
        <p:nvSpPr>
          <p:cNvPr id="28674" name="Rectangle 2"/>
          <p:cNvSpPr>
            <a:spLocks noGrp="1" noChangeArrowheads="1"/>
          </p:cNvSpPr>
          <p:nvPr>
            <p:ph type="title"/>
          </p:nvPr>
        </p:nvSpPr>
        <p:spPr/>
        <p:txBody>
          <a:bodyPr/>
          <a:lstStyle/>
          <a:p>
            <a:pPr eaLnBrk="1" hangingPunct="1">
              <a:defRPr/>
            </a:pPr>
            <a:r>
              <a:rPr lang="en-CA">
                <a:cs typeface="+mj-cs"/>
              </a:rPr>
              <a:t>Wood Density</a:t>
            </a:r>
          </a:p>
        </p:txBody>
      </p:sp>
      <p:sp>
        <p:nvSpPr>
          <p:cNvPr id="28677" name="Rectangle 5"/>
          <p:cNvSpPr>
            <a:spLocks noChangeArrowheads="1"/>
          </p:cNvSpPr>
          <p:nvPr/>
        </p:nvSpPr>
        <p:spPr bwMode="auto">
          <a:xfrm>
            <a:off x="0"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8196" name="Object 4"/>
          <p:cNvGraphicFramePr>
            <a:graphicFrameLocks noChangeAspect="1"/>
          </p:cNvGraphicFramePr>
          <p:nvPr/>
        </p:nvGraphicFramePr>
        <p:xfrm>
          <a:off x="2389188" y="1808163"/>
          <a:ext cx="3552825" cy="863600"/>
        </p:xfrm>
        <a:graphic>
          <a:graphicData uri="http://schemas.openxmlformats.org/presentationml/2006/ole">
            <mc:AlternateContent xmlns:mc="http://schemas.openxmlformats.org/markup-compatibility/2006">
              <mc:Choice xmlns:v="urn:schemas-microsoft-com:vml" Requires="v">
                <p:oleObj spid="_x0000_s449910" name="Equation" r:id="rId4" imgW="1790700" imgH="431800" progId="Equation.3">
                  <p:embed/>
                </p:oleObj>
              </mc:Choice>
              <mc:Fallback>
                <p:oleObj name="Equation" r:id="rId4" imgW="17907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188" y="1808163"/>
                        <a:ext cx="3552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0" name="Rectangle 8"/>
          <p:cNvSpPr>
            <a:spLocks noChangeArrowheads="1"/>
          </p:cNvSpPr>
          <p:nvPr/>
        </p:nvSpPr>
        <p:spPr bwMode="auto">
          <a:xfrm>
            <a:off x="0" y="2976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8198" name="Object 7"/>
          <p:cNvGraphicFramePr>
            <a:graphicFrameLocks noChangeAspect="1"/>
          </p:cNvGraphicFramePr>
          <p:nvPr/>
        </p:nvGraphicFramePr>
        <p:xfrm>
          <a:off x="2389188" y="2890838"/>
          <a:ext cx="3359150" cy="863600"/>
        </p:xfrm>
        <a:graphic>
          <a:graphicData uri="http://schemas.openxmlformats.org/presentationml/2006/ole">
            <mc:AlternateContent xmlns:mc="http://schemas.openxmlformats.org/markup-compatibility/2006">
              <mc:Choice xmlns:v="urn:schemas-microsoft-com:vml" Requires="v">
                <p:oleObj spid="_x0000_s449911" name="Equation" r:id="rId6" imgW="1688367" imgH="431613" progId="Equation.3">
                  <p:embed/>
                </p:oleObj>
              </mc:Choice>
              <mc:Fallback>
                <p:oleObj name="Equation" r:id="rId6" imgW="1688367"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188" y="2890838"/>
                        <a:ext cx="33591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9" name="Object 6"/>
          <p:cNvGraphicFramePr>
            <a:graphicFrameLocks noChangeAspect="1"/>
          </p:cNvGraphicFramePr>
          <p:nvPr/>
        </p:nvGraphicFramePr>
        <p:xfrm>
          <a:off x="2378075" y="5132388"/>
          <a:ext cx="4502150" cy="889000"/>
        </p:xfrm>
        <a:graphic>
          <a:graphicData uri="http://schemas.openxmlformats.org/presentationml/2006/ole">
            <mc:AlternateContent xmlns:mc="http://schemas.openxmlformats.org/markup-compatibility/2006">
              <mc:Choice xmlns:v="urn:schemas-microsoft-com:vml" Requires="v">
                <p:oleObj spid="_x0000_s449912" name="Equation" r:id="rId8" imgW="2247900" imgH="444500" progId="Equation.3">
                  <p:embed/>
                </p:oleObj>
              </mc:Choice>
              <mc:Fallback>
                <p:oleObj name="Equation" r:id="rId8" imgW="22479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8075" y="5132388"/>
                        <a:ext cx="45021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0" name="Object 11"/>
          <p:cNvGraphicFramePr>
            <a:graphicFrameLocks noGrp="1" noChangeAspect="1"/>
          </p:cNvGraphicFramePr>
          <p:nvPr>
            <p:ph idx="1"/>
          </p:nvPr>
        </p:nvGraphicFramePr>
        <p:xfrm>
          <a:off x="2401888" y="3973513"/>
          <a:ext cx="4495800" cy="939800"/>
        </p:xfrm>
        <a:graphic>
          <a:graphicData uri="http://schemas.openxmlformats.org/presentationml/2006/ole">
            <mc:AlternateContent xmlns:mc="http://schemas.openxmlformats.org/markup-compatibility/2006">
              <mc:Choice xmlns:v="urn:schemas-microsoft-com:vml" Requires="v">
                <p:oleObj spid="_x0000_s449913" name="Equation" r:id="rId10" imgW="2247900" imgH="469900" progId="Equation.3">
                  <p:embed/>
                </p:oleObj>
              </mc:Choice>
              <mc:Fallback>
                <p:oleObj name="Equation" r:id="rId10" imgW="2247900" imgH="4699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1888" y="3973513"/>
                        <a:ext cx="44958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8685" name="Text Box 13"/>
          <p:cNvSpPr txBox="1">
            <a:spLocks noChangeArrowheads="1"/>
          </p:cNvSpPr>
          <p:nvPr/>
        </p:nvSpPr>
        <p:spPr bwMode="auto">
          <a:xfrm>
            <a:off x="4085837" y="6307896"/>
            <a:ext cx="438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Arial" charset="0"/>
                <a:cs typeface="+mn-cs"/>
              </a:rPr>
              <a:t>Oven-dry, air-dry, green and bulk density.</a:t>
            </a:r>
            <a:endParaRPr lang="en-CA" dirty="0">
              <a:latin typeface="Arial" charset="0"/>
              <a:cs typeface="+mn-cs"/>
            </a:endParaRPr>
          </a:p>
        </p:txBody>
      </p:sp>
    </p:spTree>
    <p:extLst>
      <p:ext uri="{BB962C8B-B14F-4D97-AF65-F5344CB8AC3E}">
        <p14:creationId xmlns:p14="http://schemas.microsoft.com/office/powerpoint/2010/main" val="2258161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84807"/>
                </a:solidFill>
              </a:rPr>
              <a:t>Comparison of wood with other materials</a:t>
            </a:r>
          </a:p>
        </p:txBody>
      </p:sp>
      <p:graphicFrame>
        <p:nvGraphicFramePr>
          <p:cNvPr id="4" name="Group 57"/>
          <p:cNvGraphicFramePr>
            <a:graphicFrameLocks noGrp="1"/>
          </p:cNvGraphicFramePr>
          <p:nvPr>
            <p:ph sz="half" idx="4294967295"/>
            <p:extLst>
              <p:ext uri="{D42A27DB-BD31-4B8C-83A1-F6EECF244321}">
                <p14:modId xmlns:p14="http://schemas.microsoft.com/office/powerpoint/2010/main" val="3790095898"/>
              </p:ext>
            </p:extLst>
          </p:nvPr>
        </p:nvGraphicFramePr>
        <p:xfrm>
          <a:off x="539750" y="1844675"/>
          <a:ext cx="7983590" cy="4025028"/>
        </p:xfrm>
        <a:graphic>
          <a:graphicData uri="http://schemas.openxmlformats.org/drawingml/2006/table">
            <a:tbl>
              <a:tblPr/>
              <a:tblGrid>
                <a:gridCol w="1718042">
                  <a:extLst>
                    <a:ext uri="{9D8B030D-6E8A-4147-A177-3AD203B41FA5}">
                      <a16:colId xmlns:a16="http://schemas.microsoft.com/office/drawing/2014/main" xmlns="" val="20000"/>
                    </a:ext>
                  </a:extLst>
                </a:gridCol>
                <a:gridCol w="1929514">
                  <a:extLst>
                    <a:ext uri="{9D8B030D-6E8A-4147-A177-3AD203B41FA5}">
                      <a16:colId xmlns:a16="http://schemas.microsoft.com/office/drawing/2014/main" xmlns="" val="20001"/>
                    </a:ext>
                  </a:extLst>
                </a:gridCol>
                <a:gridCol w="2093652">
                  <a:extLst>
                    <a:ext uri="{9D8B030D-6E8A-4147-A177-3AD203B41FA5}">
                      <a16:colId xmlns:a16="http://schemas.microsoft.com/office/drawing/2014/main" xmlns="" val="20002"/>
                    </a:ext>
                  </a:extLst>
                </a:gridCol>
                <a:gridCol w="2242382">
                  <a:extLst>
                    <a:ext uri="{9D8B030D-6E8A-4147-A177-3AD203B41FA5}">
                      <a16:colId xmlns:a16="http://schemas.microsoft.com/office/drawing/2014/main" xmlns="" val="20003"/>
                    </a:ext>
                  </a:extLst>
                </a:gridCol>
              </a:tblGrid>
              <a:tr h="1029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Material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Density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(kg/m</a:t>
                      </a:r>
                      <a:r>
                        <a:rPr kumimoji="0" lang="en-CA" sz="2000" b="1" i="0" u="none" strike="noStrike" cap="none" normalizeH="0" baseline="30000" dirty="0">
                          <a:ln>
                            <a:noFill/>
                          </a:ln>
                          <a:solidFill>
                            <a:schemeClr val="tx1"/>
                          </a:solidFill>
                          <a:effectLst/>
                          <a:latin typeface="Arial" charset="0"/>
                          <a:ea typeface="ＭＳ Ｐゴシック" charset="0"/>
                        </a:rPr>
                        <a:t>3</a:t>
                      </a:r>
                      <a:r>
                        <a:rPr kumimoji="0" lang="en-CA" sz="2000" b="1" i="0" u="none" strike="noStrike" cap="none" normalizeH="0" baseline="0" dirty="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MOE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a:t>
                      </a:r>
                      <a:r>
                        <a:rPr kumimoji="0" lang="en-CA" sz="2000" b="1" i="0" u="none" strike="noStrike" cap="none" normalizeH="0" baseline="0" dirty="0" err="1">
                          <a:ln>
                            <a:noFill/>
                          </a:ln>
                          <a:solidFill>
                            <a:schemeClr val="tx1"/>
                          </a:solidFill>
                          <a:effectLst/>
                          <a:latin typeface="Arial" charset="0"/>
                          <a:ea typeface="ＭＳ Ｐゴシック" charset="0"/>
                        </a:rPr>
                        <a:t>GPa</a:t>
                      </a:r>
                      <a:r>
                        <a:rPr kumimoji="0" lang="en-CA" sz="2000" b="1" i="0" u="none" strike="noStrike" cap="none" normalizeH="0" baseline="0" dirty="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Tensile strength  (</a:t>
                      </a:r>
                      <a:r>
                        <a:rPr kumimoji="0" lang="en-CA" sz="2000" b="1" i="0" u="none" strike="noStrike" cap="none" normalizeH="0" baseline="0" dirty="0" err="1">
                          <a:ln>
                            <a:noFill/>
                          </a:ln>
                          <a:solidFill>
                            <a:schemeClr val="tx1"/>
                          </a:solidFill>
                          <a:effectLst/>
                          <a:latin typeface="Arial" charset="0"/>
                          <a:ea typeface="ＭＳ Ｐゴシック" charset="0"/>
                        </a:rPr>
                        <a:t>MPa</a:t>
                      </a:r>
                      <a:r>
                        <a:rPr kumimoji="0" lang="en-CA" sz="2000" b="1" i="0" u="none" strike="noStrike" cap="none" normalizeH="0" baseline="0" dirty="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488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Wood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507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Mild steel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7800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470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Aluminum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2700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488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Concrete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2300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203892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6"/>
          <p:cNvSpPr>
            <a:spLocks noGrp="1"/>
          </p:cNvSpPr>
          <p:nvPr>
            <p:ph type="sldNum" sz="quarter" idx="12"/>
          </p:nvPr>
        </p:nvSpPr>
        <p:spPr/>
        <p:txBody>
          <a:bodyPr/>
          <a:lstStyle/>
          <a:p>
            <a:fld id="{0946FE78-AC48-CF40-958A-DA975173E6BD}" type="slidenum">
              <a:rPr lang="en-CA"/>
              <a:pPr/>
              <a:t>51</a:t>
            </a:fld>
            <a:endParaRPr lang="en-CA"/>
          </a:p>
        </p:txBody>
      </p:sp>
      <p:sp>
        <p:nvSpPr>
          <p:cNvPr id="1398824" name="Rectangle 40"/>
          <p:cNvSpPr>
            <a:spLocks noGrp="1" noChangeArrowheads="1"/>
          </p:cNvSpPr>
          <p:nvPr>
            <p:ph type="title"/>
          </p:nvPr>
        </p:nvSpPr>
        <p:spPr/>
        <p:txBody>
          <a:bodyPr/>
          <a:lstStyle/>
          <a:p>
            <a:r>
              <a:rPr lang="en-CA"/>
              <a:t>Ratio of </a:t>
            </a:r>
            <a:r>
              <a:rPr lang="ja-JP" altLang="en-CA">
                <a:latin typeface="Arial"/>
              </a:rPr>
              <a:t>‘</a:t>
            </a:r>
            <a:r>
              <a:rPr lang="en-CA"/>
              <a:t>strength</a:t>
            </a:r>
            <a:r>
              <a:rPr lang="ja-JP" altLang="en-CA">
                <a:latin typeface="Arial"/>
              </a:rPr>
              <a:t>’</a:t>
            </a:r>
            <a:r>
              <a:rPr lang="en-CA"/>
              <a:t> to density</a:t>
            </a:r>
          </a:p>
        </p:txBody>
      </p:sp>
      <p:graphicFrame>
        <p:nvGraphicFramePr>
          <p:cNvPr id="1398841" name="Group 57"/>
          <p:cNvGraphicFramePr>
            <a:graphicFrameLocks noGrp="1"/>
          </p:cNvGraphicFramePr>
          <p:nvPr>
            <p:ph sz="half" idx="2"/>
            <p:extLst>
              <p:ext uri="{D42A27DB-BD31-4B8C-83A1-F6EECF244321}">
                <p14:modId xmlns:p14="http://schemas.microsoft.com/office/powerpoint/2010/main" val="4064706637"/>
              </p:ext>
            </p:extLst>
          </p:nvPr>
        </p:nvGraphicFramePr>
        <p:xfrm>
          <a:off x="539552" y="1556792"/>
          <a:ext cx="8147050" cy="3564891"/>
        </p:xfrm>
        <a:graphic>
          <a:graphicData uri="http://schemas.openxmlformats.org/drawingml/2006/table">
            <a:tbl>
              <a:tblPr/>
              <a:tblGrid>
                <a:gridCol w="2036763">
                  <a:extLst>
                    <a:ext uri="{9D8B030D-6E8A-4147-A177-3AD203B41FA5}">
                      <a16:colId xmlns:a16="http://schemas.microsoft.com/office/drawing/2014/main" xmlns="" val="20000"/>
                    </a:ext>
                  </a:extLst>
                </a:gridCol>
                <a:gridCol w="2036762">
                  <a:extLst>
                    <a:ext uri="{9D8B030D-6E8A-4147-A177-3AD203B41FA5}">
                      <a16:colId xmlns:a16="http://schemas.microsoft.com/office/drawing/2014/main" xmlns="" val="20001"/>
                    </a:ext>
                  </a:extLst>
                </a:gridCol>
                <a:gridCol w="2036763">
                  <a:extLst>
                    <a:ext uri="{9D8B030D-6E8A-4147-A177-3AD203B41FA5}">
                      <a16:colId xmlns:a16="http://schemas.microsoft.com/office/drawing/2014/main" xmlns="" val="20002"/>
                    </a:ext>
                  </a:extLst>
                </a:gridCol>
                <a:gridCol w="2036762">
                  <a:extLst>
                    <a:ext uri="{9D8B030D-6E8A-4147-A177-3AD203B41FA5}">
                      <a16:colId xmlns:a16="http://schemas.microsoft.com/office/drawing/2014/main" xmlns="" val="20003"/>
                    </a:ext>
                  </a:extLst>
                </a:gridCol>
              </a:tblGrid>
              <a:tr h="879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Material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MOE / density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Tensile strength / density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1" i="0" u="none" strike="noStrike" cap="none" normalizeH="0" baseline="0" dirty="0">
                          <a:ln>
                            <a:noFill/>
                          </a:ln>
                          <a:solidFill>
                            <a:schemeClr val="tx1"/>
                          </a:solidFill>
                          <a:effectLst/>
                          <a:latin typeface="Arial" charset="0"/>
                          <a:ea typeface="ＭＳ Ｐゴシック" charset="0"/>
                        </a:rPr>
                        <a:t>Compressive strength / density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39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Wood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20-30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120-170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rgbClr val="FF0000"/>
                          </a:solidFill>
                          <a:effectLst/>
                          <a:latin typeface="Arial" charset="0"/>
                          <a:ea typeface="ＭＳ Ｐゴシック" charset="0"/>
                        </a:rPr>
                        <a:t>60-90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41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Mild steel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38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Aluminum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130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9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Concrete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a:ln>
                            <a:noFill/>
                          </a:ln>
                          <a:solidFill>
                            <a:schemeClr val="tx1"/>
                          </a:solidFill>
                          <a:effectLst/>
                          <a:latin typeface="Arial" charset="0"/>
                          <a:ea typeface="ＭＳ Ｐゴシック"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b="0" i="0" u="none" strike="noStrike" cap="none" normalizeH="0" baseline="0" dirty="0">
                          <a:ln>
                            <a:noFill/>
                          </a:ln>
                          <a:solidFill>
                            <a:schemeClr val="tx1"/>
                          </a:solidFill>
                          <a:effectLst/>
                          <a:latin typeface="Arial" charset="0"/>
                          <a:ea typeface="ＭＳ Ｐゴシック"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133080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FC0D884-654D-CC46-872C-18200180020F}" type="slidenum">
              <a:rPr lang="en-CA"/>
              <a:pPr/>
              <a:t>52</a:t>
            </a:fld>
            <a:endParaRPr lang="en-CA"/>
          </a:p>
        </p:txBody>
      </p:sp>
      <p:sp>
        <p:nvSpPr>
          <p:cNvPr id="1343490" name="Rectangle 2"/>
          <p:cNvSpPr>
            <a:spLocks noGrp="1" noChangeArrowheads="1"/>
          </p:cNvSpPr>
          <p:nvPr>
            <p:ph type="title"/>
          </p:nvPr>
        </p:nvSpPr>
        <p:spPr>
          <a:xfrm>
            <a:off x="338138" y="274638"/>
            <a:ext cx="8435975" cy="1143000"/>
          </a:xfrm>
        </p:spPr>
        <p:txBody>
          <a:bodyPr/>
          <a:lstStyle/>
          <a:p>
            <a:r>
              <a:rPr lang="en-CA" sz="3600" b="1" dirty="0"/>
              <a:t>Orthotropic model of a clear wood block</a:t>
            </a:r>
          </a:p>
        </p:txBody>
      </p:sp>
      <p:pic>
        <p:nvPicPr>
          <p:cNvPr id="1343491" name="Picture 3" descr="20%"/>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2338368" y="2196157"/>
            <a:ext cx="6783387" cy="4052888"/>
          </a:xfrm>
          <a:noFill/>
          <a:ln/>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cap="flat" cmpd="sng">
                <a:solidFill>
                  <a:srgbClr val="FF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463874" name="Picture 2" descr="Related image">
            <a:extLst>
              <a:ext uri="{FF2B5EF4-FFF2-40B4-BE49-F238E27FC236}">
                <a16:creationId xmlns:a16="http://schemas.microsoft.com/office/drawing/2014/main" xmlns="" id="{31571B50-3B77-49CF-A4F5-DC9742D2247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895" t="16718" r="4977"/>
          <a:stretch/>
        </p:blipFill>
        <p:spPr bwMode="auto">
          <a:xfrm>
            <a:off x="236885" y="1426319"/>
            <a:ext cx="3639194" cy="230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A09059CB-C7EF-45E8-B839-5A7D8F284BF9}"/>
              </a:ext>
            </a:extLst>
          </p:cNvPr>
          <p:cNvSpPr/>
          <p:nvPr/>
        </p:nvSpPr>
        <p:spPr>
          <a:xfrm>
            <a:off x="225053" y="5733256"/>
            <a:ext cx="1866217" cy="246221"/>
          </a:xfrm>
          <a:prstGeom prst="rect">
            <a:avLst/>
          </a:prstGeom>
        </p:spPr>
        <p:txBody>
          <a:bodyPr wrap="none">
            <a:spAutoFit/>
          </a:bodyPr>
          <a:lstStyle/>
          <a:p>
            <a:r>
              <a:rPr lang="en-CA" sz="1000" dirty="0"/>
              <a:t>(Source: Wood Handbook 2010)</a:t>
            </a:r>
          </a:p>
        </p:txBody>
      </p:sp>
    </p:spTree>
    <p:extLst>
      <p:ext uri="{BB962C8B-B14F-4D97-AF65-F5344CB8AC3E}">
        <p14:creationId xmlns:p14="http://schemas.microsoft.com/office/powerpoint/2010/main" val="396656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F2781F2F-4B26-8E48-BB9C-ADEA2536D4C9}" type="slidenum">
              <a:rPr lang="en-CA"/>
              <a:pPr/>
              <a:t>53</a:t>
            </a:fld>
            <a:endParaRPr lang="en-CA"/>
          </a:p>
        </p:txBody>
      </p:sp>
      <p:sp>
        <p:nvSpPr>
          <p:cNvPr id="1307650" name="Rectangle 2"/>
          <p:cNvSpPr>
            <a:spLocks noGrp="1" noChangeArrowheads="1"/>
          </p:cNvSpPr>
          <p:nvPr>
            <p:ph type="title"/>
          </p:nvPr>
        </p:nvSpPr>
        <p:spPr/>
        <p:txBody>
          <a:bodyPr/>
          <a:lstStyle/>
          <a:p>
            <a:r>
              <a:rPr lang="en-CA" b="1" dirty="0"/>
              <a:t>Types of loading</a:t>
            </a:r>
            <a:endParaRPr lang="en-US" b="1" dirty="0"/>
          </a:p>
        </p:txBody>
      </p:sp>
      <p:pic>
        <p:nvPicPr>
          <p:cNvPr id="1307652" name="Picture 4" descr="stpic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05038"/>
            <a:ext cx="2408237"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307653" name="Picture 5" descr="stpic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060575"/>
            <a:ext cx="16319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307654" name="Picture 6" descr="stpic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349500"/>
            <a:ext cx="1871662" cy="1871663"/>
          </a:xfrm>
          <a:prstGeom prst="rect">
            <a:avLst/>
          </a:prstGeom>
          <a:noFill/>
          <a:extLst>
            <a:ext uri="{909E8E84-426E-40dd-AFC4-6F175D3DCCD1}">
              <a14:hiddenFill xmlns:a14="http://schemas.microsoft.com/office/drawing/2010/main">
                <a:solidFill>
                  <a:srgbClr val="FFFFFF"/>
                </a:solidFill>
              </a14:hiddenFill>
            </a:ext>
          </a:extLst>
        </p:spPr>
      </p:pic>
      <p:pic>
        <p:nvPicPr>
          <p:cNvPr id="1307655" name="Picture 7" descr="stpic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2060575"/>
            <a:ext cx="1770062" cy="2808288"/>
          </a:xfrm>
          <a:prstGeom prst="rect">
            <a:avLst/>
          </a:prstGeom>
          <a:noFill/>
          <a:extLst>
            <a:ext uri="{909E8E84-426E-40dd-AFC4-6F175D3DCCD1}">
              <a14:hiddenFill xmlns:a14="http://schemas.microsoft.com/office/drawing/2010/main">
                <a:solidFill>
                  <a:srgbClr val="FFFFFF"/>
                </a:solidFill>
              </a14:hiddenFill>
            </a:ext>
          </a:extLst>
        </p:spPr>
      </p:pic>
      <p:sp>
        <p:nvSpPr>
          <p:cNvPr id="1307657" name="Text Box 9" descr="20%"/>
          <p:cNvSpPr txBox="1">
            <a:spLocks noChangeArrowheads="1"/>
          </p:cNvSpPr>
          <p:nvPr/>
        </p:nvSpPr>
        <p:spPr bwMode="auto">
          <a:xfrm>
            <a:off x="971550" y="4652963"/>
            <a:ext cx="1441450"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Bending </a:t>
            </a:r>
          </a:p>
        </p:txBody>
      </p:sp>
      <p:sp>
        <p:nvSpPr>
          <p:cNvPr id="1307658" name="Text Box 10" descr="20%"/>
          <p:cNvSpPr txBox="1">
            <a:spLocks noChangeArrowheads="1"/>
          </p:cNvSpPr>
          <p:nvPr/>
        </p:nvSpPr>
        <p:spPr bwMode="auto">
          <a:xfrm>
            <a:off x="2916238" y="4652963"/>
            <a:ext cx="1800225"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Compression </a:t>
            </a:r>
          </a:p>
        </p:txBody>
      </p:sp>
      <p:sp>
        <p:nvSpPr>
          <p:cNvPr id="1307659" name="Text Box 11" descr="20%"/>
          <p:cNvSpPr txBox="1">
            <a:spLocks noChangeArrowheads="1"/>
          </p:cNvSpPr>
          <p:nvPr/>
        </p:nvSpPr>
        <p:spPr bwMode="auto">
          <a:xfrm>
            <a:off x="7092950" y="4724400"/>
            <a:ext cx="935038"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Shear </a:t>
            </a:r>
          </a:p>
        </p:txBody>
      </p:sp>
      <p:sp>
        <p:nvSpPr>
          <p:cNvPr id="1307660" name="Text Box 12" descr="20%"/>
          <p:cNvSpPr txBox="1">
            <a:spLocks noChangeArrowheads="1"/>
          </p:cNvSpPr>
          <p:nvPr/>
        </p:nvSpPr>
        <p:spPr bwMode="auto">
          <a:xfrm>
            <a:off x="5003800" y="4652963"/>
            <a:ext cx="1150938"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Tensile </a:t>
            </a:r>
          </a:p>
        </p:txBody>
      </p:sp>
    </p:spTree>
    <p:extLst>
      <p:ext uri="{BB962C8B-B14F-4D97-AF65-F5344CB8AC3E}">
        <p14:creationId xmlns:p14="http://schemas.microsoft.com/office/powerpoint/2010/main" val="1732907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4"/>
          <p:cNvSpPr>
            <a:spLocks noGrp="1" noChangeArrowheads="1"/>
          </p:cNvSpPr>
          <p:nvPr>
            <p:ph type="body" idx="1"/>
          </p:nvPr>
        </p:nvSpPr>
        <p:spPr>
          <a:xfrm>
            <a:off x="855417" y="1124306"/>
            <a:ext cx="7715227" cy="5550598"/>
          </a:xfrm>
          <a:noFill/>
        </p:spPr>
        <p:txBody>
          <a:bodyPr>
            <a:normAutofit fontScale="92500" lnSpcReduction="10000"/>
          </a:bodyPr>
          <a:lstStyle/>
          <a:p>
            <a:r>
              <a:rPr lang="en-US" sz="2800" dirty="0">
                <a:solidFill>
                  <a:schemeClr val="tx1"/>
                </a:solidFill>
              </a:rPr>
              <a:t>Orthotropic – properties being directionally dependent</a:t>
            </a:r>
          </a:p>
          <a:p>
            <a:endParaRPr lang="en-US" sz="2800" dirty="0"/>
          </a:p>
          <a:p>
            <a:endParaRPr lang="en-US" sz="2800" dirty="0">
              <a:solidFill>
                <a:schemeClr val="tx1"/>
              </a:solidFill>
            </a:endParaRPr>
          </a:p>
          <a:p>
            <a:endParaRPr lang="en-US" sz="2800" dirty="0"/>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p>
          <a:p>
            <a:r>
              <a:rPr lang="en-US" sz="2800" dirty="0">
                <a:solidFill>
                  <a:schemeClr val="tx1"/>
                </a:solidFill>
              </a:rPr>
              <a:t>For practical purpose, assume t</a:t>
            </a:r>
            <a:r>
              <a:rPr lang="en-US" sz="2800" dirty="0"/>
              <a:t>wo principal directions</a:t>
            </a:r>
            <a:r>
              <a:rPr lang="en-US" sz="2400" dirty="0"/>
              <a:t>: </a:t>
            </a:r>
          </a:p>
          <a:p>
            <a:pPr lvl="2"/>
            <a:r>
              <a:rPr lang="en-US" sz="2000" dirty="0">
                <a:solidFill>
                  <a:schemeClr val="tx1"/>
                </a:solidFill>
              </a:rPr>
              <a:t>Parallel to grain (Longitudinal)</a:t>
            </a:r>
          </a:p>
          <a:p>
            <a:pPr lvl="2"/>
            <a:r>
              <a:rPr lang="en-US" sz="2000" dirty="0">
                <a:solidFill>
                  <a:schemeClr val="tx1"/>
                </a:solidFill>
              </a:rPr>
              <a:t>Perpendicular to grain (Tangential and Radial)</a:t>
            </a:r>
          </a:p>
        </p:txBody>
      </p:sp>
      <p:sp>
        <p:nvSpPr>
          <p:cNvPr id="50178" name="Rectangle 2"/>
          <p:cNvSpPr>
            <a:spLocks noGrp="1" noChangeArrowheads="1"/>
          </p:cNvSpPr>
          <p:nvPr>
            <p:ph type="title"/>
          </p:nvPr>
        </p:nvSpPr>
        <p:spPr>
          <a:xfrm>
            <a:off x="467544" y="188640"/>
            <a:ext cx="7990656" cy="684076"/>
          </a:xfrm>
        </p:spPr>
        <p:txBody>
          <a:bodyPr>
            <a:normAutofit fontScale="90000"/>
          </a:bodyPr>
          <a:lstStyle/>
          <a:p>
            <a:r>
              <a:rPr lang="en-US" b="1" dirty="0">
                <a:solidFill>
                  <a:schemeClr val="tx1"/>
                </a:solidFill>
              </a:rPr>
              <a:t>Mechanical Properties</a:t>
            </a:r>
          </a:p>
        </p:txBody>
      </p:sp>
      <p:sp>
        <p:nvSpPr>
          <p:cNvPr id="5" name="Text Box 4"/>
          <p:cNvSpPr txBox="1">
            <a:spLocks noChangeArrowheads="1"/>
          </p:cNvSpPr>
          <p:nvPr/>
        </p:nvSpPr>
        <p:spPr bwMode="auto">
          <a:xfrm>
            <a:off x="4860032" y="2132856"/>
            <a:ext cx="355831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a:solidFill>
                  <a:srgbClr val="FF0000"/>
                </a:solidFill>
              </a:rPr>
              <a:t>E</a:t>
            </a:r>
            <a:r>
              <a:rPr lang="en-US" sz="2400" b="1" baseline="-25000" dirty="0">
                <a:solidFill>
                  <a:srgbClr val="FF0000"/>
                </a:solidFill>
              </a:rPr>
              <a:t>L</a:t>
            </a:r>
            <a:r>
              <a:rPr lang="en-US" sz="2400" b="1" dirty="0">
                <a:solidFill>
                  <a:srgbClr val="FF0000"/>
                </a:solidFill>
              </a:rPr>
              <a:t> : E</a:t>
            </a:r>
            <a:r>
              <a:rPr lang="en-US" sz="2400" b="1" baseline="-25000" dirty="0">
                <a:solidFill>
                  <a:srgbClr val="FF0000"/>
                </a:solidFill>
              </a:rPr>
              <a:t>R</a:t>
            </a:r>
            <a:r>
              <a:rPr lang="en-US" sz="2400" b="1" dirty="0">
                <a:solidFill>
                  <a:srgbClr val="FF0000"/>
                </a:solidFill>
              </a:rPr>
              <a:t> : E</a:t>
            </a:r>
            <a:r>
              <a:rPr lang="en-US" sz="2400" b="1" baseline="-25000" dirty="0">
                <a:solidFill>
                  <a:srgbClr val="FF0000"/>
                </a:solidFill>
              </a:rPr>
              <a:t>T</a:t>
            </a:r>
            <a:r>
              <a:rPr lang="en-US" sz="2400" b="1" dirty="0">
                <a:solidFill>
                  <a:srgbClr val="FF0000"/>
                </a:solidFill>
              </a:rPr>
              <a:t> </a:t>
            </a:r>
            <a:r>
              <a:rPr lang="en-US" sz="2400" b="1" dirty="0">
                <a:solidFill>
                  <a:srgbClr val="FF0000"/>
                </a:solidFill>
                <a:cs typeface="Arial" pitchFamily="34" charset="0"/>
              </a:rPr>
              <a:t>≈ 20 : 1.6 : 1</a:t>
            </a:r>
          </a:p>
          <a:p>
            <a:pPr>
              <a:spcBef>
                <a:spcPct val="50000"/>
              </a:spcBef>
            </a:pPr>
            <a:r>
              <a:rPr lang="en-US" sz="2400" b="1" dirty="0">
                <a:solidFill>
                  <a:srgbClr val="FF0000"/>
                </a:solidFill>
                <a:cs typeface="Arial" pitchFamily="34" charset="0"/>
              </a:rPr>
              <a:t>G</a:t>
            </a:r>
            <a:r>
              <a:rPr lang="en-US" sz="2400" b="1" baseline="-25000" dirty="0">
                <a:solidFill>
                  <a:srgbClr val="FF0000"/>
                </a:solidFill>
                <a:cs typeface="Arial" pitchFamily="34" charset="0"/>
              </a:rPr>
              <a:t>LR</a:t>
            </a:r>
            <a:r>
              <a:rPr lang="en-US" sz="2400" b="1" dirty="0">
                <a:solidFill>
                  <a:srgbClr val="FF0000"/>
                </a:solidFill>
                <a:cs typeface="Arial" pitchFamily="34" charset="0"/>
              </a:rPr>
              <a:t> : G</a:t>
            </a:r>
            <a:r>
              <a:rPr lang="en-US" sz="2400" b="1" baseline="-25000" dirty="0">
                <a:solidFill>
                  <a:srgbClr val="FF0000"/>
                </a:solidFill>
                <a:cs typeface="Arial" pitchFamily="34" charset="0"/>
              </a:rPr>
              <a:t>LT</a:t>
            </a:r>
            <a:r>
              <a:rPr lang="en-US" sz="2400" b="1" dirty="0">
                <a:solidFill>
                  <a:srgbClr val="FF0000"/>
                </a:solidFill>
                <a:cs typeface="Arial" pitchFamily="34" charset="0"/>
              </a:rPr>
              <a:t> : G</a:t>
            </a:r>
            <a:r>
              <a:rPr lang="en-US" sz="2400" b="1" baseline="-25000" dirty="0">
                <a:solidFill>
                  <a:srgbClr val="FF0000"/>
                </a:solidFill>
                <a:cs typeface="Arial" pitchFamily="34" charset="0"/>
              </a:rPr>
              <a:t>RT</a:t>
            </a:r>
            <a:r>
              <a:rPr lang="en-US" sz="2400" b="1" dirty="0">
                <a:solidFill>
                  <a:srgbClr val="FF0000"/>
                </a:solidFill>
                <a:cs typeface="Arial" pitchFamily="34" charset="0"/>
              </a:rPr>
              <a:t> </a:t>
            </a:r>
            <a:r>
              <a:rPr lang="en-US" sz="2400" b="1" dirty="0">
                <a:solidFill>
                  <a:srgbClr val="FF0000"/>
                </a:solidFill>
              </a:rPr>
              <a:t>≈ 10 : 9.4 : 1</a:t>
            </a:r>
          </a:p>
          <a:p>
            <a:pPr>
              <a:spcBef>
                <a:spcPct val="50000"/>
              </a:spcBef>
            </a:pPr>
            <a:r>
              <a:rPr lang="en-US" sz="2400" b="1" dirty="0">
                <a:solidFill>
                  <a:srgbClr val="FF0000"/>
                </a:solidFill>
              </a:rPr>
              <a:t>E</a:t>
            </a:r>
            <a:r>
              <a:rPr lang="en-US" sz="2400" b="1" baseline="-25000" dirty="0">
                <a:solidFill>
                  <a:srgbClr val="FF0000"/>
                </a:solidFill>
              </a:rPr>
              <a:t>L</a:t>
            </a:r>
            <a:r>
              <a:rPr lang="en-US" sz="2400" b="1" dirty="0">
                <a:solidFill>
                  <a:srgbClr val="FF0000"/>
                </a:solidFill>
              </a:rPr>
              <a:t> : G</a:t>
            </a:r>
            <a:r>
              <a:rPr lang="en-US" sz="2400" b="1" baseline="-25000" dirty="0">
                <a:solidFill>
                  <a:srgbClr val="FF0000"/>
                </a:solidFill>
              </a:rPr>
              <a:t>LR</a:t>
            </a:r>
            <a:r>
              <a:rPr lang="en-US" sz="2400" b="1" dirty="0">
                <a:solidFill>
                  <a:srgbClr val="FF0000"/>
                </a:solidFill>
              </a:rPr>
              <a:t> ≈ 14 : 1 </a:t>
            </a:r>
          </a:p>
        </p:txBody>
      </p:sp>
      <p:sp>
        <p:nvSpPr>
          <p:cNvPr id="3" name="TextBox 2"/>
          <p:cNvSpPr txBox="1"/>
          <p:nvPr/>
        </p:nvSpPr>
        <p:spPr>
          <a:xfrm>
            <a:off x="4860032" y="4077072"/>
            <a:ext cx="3615420" cy="646331"/>
          </a:xfrm>
          <a:prstGeom prst="rect">
            <a:avLst/>
          </a:prstGeom>
          <a:noFill/>
        </p:spPr>
        <p:txBody>
          <a:bodyPr wrap="square" rtlCol="0">
            <a:spAutoFit/>
          </a:bodyPr>
          <a:lstStyle/>
          <a:p>
            <a:r>
              <a:rPr lang="en-US" dirty="0">
                <a:solidFill>
                  <a:srgbClr val="FF0000"/>
                </a:solidFill>
              </a:rPr>
              <a:t>E – Young’s modulus, G – shear modulus</a:t>
            </a:r>
          </a:p>
        </p:txBody>
      </p:sp>
      <p:pic>
        <p:nvPicPr>
          <p:cNvPr id="7" name="Picture 2" descr="Related image">
            <a:extLst>
              <a:ext uri="{FF2B5EF4-FFF2-40B4-BE49-F238E27FC236}">
                <a16:creationId xmlns:a16="http://schemas.microsoft.com/office/drawing/2014/main" xmlns="" id="{655F613D-29D7-4E55-92FA-DAC39AC5C99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895" t="16718" r="4977"/>
          <a:stretch/>
        </p:blipFill>
        <p:spPr bwMode="auto">
          <a:xfrm>
            <a:off x="598136" y="2104142"/>
            <a:ext cx="4037228" cy="2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950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536" y="260648"/>
            <a:ext cx="7990656" cy="684076"/>
          </a:xfrm>
        </p:spPr>
        <p:txBody>
          <a:bodyPr>
            <a:normAutofit fontScale="90000"/>
          </a:bodyPr>
          <a:lstStyle/>
          <a:p>
            <a:r>
              <a:rPr lang="en-US" b="1" dirty="0">
                <a:solidFill>
                  <a:schemeClr val="tx1"/>
                </a:solidFill>
              </a:rPr>
              <a:t>Mechanical Properties</a:t>
            </a:r>
          </a:p>
        </p:txBody>
      </p:sp>
      <p:sp>
        <p:nvSpPr>
          <p:cNvPr id="50179" name="Rectangle 4"/>
          <p:cNvSpPr>
            <a:spLocks noGrp="1" noChangeArrowheads="1"/>
          </p:cNvSpPr>
          <p:nvPr>
            <p:ph type="body" idx="1"/>
          </p:nvPr>
        </p:nvSpPr>
        <p:spPr>
          <a:xfrm>
            <a:off x="431540" y="1268760"/>
            <a:ext cx="8532948" cy="5132040"/>
          </a:xfrm>
          <a:noFill/>
        </p:spPr>
        <p:txBody>
          <a:bodyPr>
            <a:normAutofit/>
          </a:bodyPr>
          <a:lstStyle/>
          <a:p>
            <a:r>
              <a:rPr lang="en-US" dirty="0">
                <a:solidFill>
                  <a:schemeClr val="tx1"/>
                </a:solidFill>
              </a:rPr>
              <a:t>Elastic properties</a:t>
            </a:r>
          </a:p>
          <a:p>
            <a:pPr lvl="1"/>
            <a:r>
              <a:rPr lang="en-US" sz="2000" dirty="0">
                <a:solidFill>
                  <a:schemeClr val="tx1"/>
                </a:solidFill>
              </a:rPr>
              <a:t>Modulus of elasticity (E): resistance to deformation caused by axial stress</a:t>
            </a:r>
          </a:p>
          <a:p>
            <a:pPr lvl="1"/>
            <a:r>
              <a:rPr lang="en-US" sz="2000" dirty="0">
                <a:solidFill>
                  <a:schemeClr val="tx1"/>
                </a:solidFill>
              </a:rPr>
              <a:t>Modulus of rigidity (G): resistance to deformation caused by shear stress</a:t>
            </a:r>
          </a:p>
          <a:p>
            <a:r>
              <a:rPr lang="en-CA" dirty="0">
                <a:solidFill>
                  <a:schemeClr val="tx1"/>
                </a:solidFill>
              </a:rPr>
              <a:t>Common strength properties</a:t>
            </a:r>
          </a:p>
          <a:p>
            <a:pPr lvl="1"/>
            <a:r>
              <a:rPr lang="en-CA" sz="2000" dirty="0">
                <a:solidFill>
                  <a:schemeClr val="tx1"/>
                </a:solidFill>
              </a:rPr>
              <a:t>Modulus of rupture (MOR): strength of a member in bending (extreme fibre stress in tension or compression)</a:t>
            </a:r>
          </a:p>
          <a:p>
            <a:pPr lvl="1"/>
            <a:r>
              <a:rPr lang="en-CA" sz="2000" dirty="0">
                <a:solidFill>
                  <a:schemeClr val="tx1"/>
                </a:solidFill>
              </a:rPr>
              <a:t>Compressive strength: parallel &amp; perpendicular to grain</a:t>
            </a:r>
          </a:p>
          <a:p>
            <a:pPr lvl="1"/>
            <a:r>
              <a:rPr lang="en-CA" sz="2000" dirty="0">
                <a:solidFill>
                  <a:schemeClr val="tx1"/>
                </a:solidFill>
              </a:rPr>
              <a:t>Tensile strength: parallel &amp; perpendicular to grain</a:t>
            </a:r>
          </a:p>
          <a:p>
            <a:pPr lvl="1"/>
            <a:r>
              <a:rPr lang="en-CA" sz="2000" dirty="0">
                <a:solidFill>
                  <a:schemeClr val="tx1"/>
                </a:solidFill>
              </a:rPr>
              <a:t>Shear </a:t>
            </a:r>
            <a:r>
              <a:rPr lang="en-CA" sz="2000" dirty="0" smtClean="0">
                <a:solidFill>
                  <a:schemeClr val="tx1"/>
                </a:solidFill>
              </a:rPr>
              <a:t>strength: </a:t>
            </a:r>
            <a:r>
              <a:rPr lang="en-CA" sz="2000" dirty="0">
                <a:solidFill>
                  <a:schemeClr val="tx1"/>
                </a:solidFill>
              </a:rPr>
              <a:t>parallel to </a:t>
            </a:r>
            <a:r>
              <a:rPr lang="en-CA" sz="2000" dirty="0" smtClean="0">
                <a:solidFill>
                  <a:schemeClr val="tx1"/>
                </a:solidFill>
              </a:rPr>
              <a:t>grain and through-thickness (rolling shear)</a:t>
            </a:r>
            <a:endParaRPr lang="en-CA" sz="2000" dirty="0">
              <a:solidFill>
                <a:schemeClr val="tx1"/>
              </a:solidFill>
            </a:endParaRPr>
          </a:p>
          <a:p>
            <a:endParaRPr lang="en-CA" sz="2400" dirty="0">
              <a:solidFill>
                <a:schemeClr val="tx1"/>
              </a:solidFill>
            </a:endParaRPr>
          </a:p>
        </p:txBody>
      </p:sp>
      <p:sp>
        <p:nvSpPr>
          <p:cNvPr id="3" name="TextBox 2"/>
          <p:cNvSpPr txBox="1"/>
          <p:nvPr/>
        </p:nvSpPr>
        <p:spPr>
          <a:xfrm>
            <a:off x="1835696" y="5877272"/>
            <a:ext cx="5400600" cy="707886"/>
          </a:xfrm>
          <a:prstGeom prst="rect">
            <a:avLst/>
          </a:prstGeom>
          <a:noFill/>
          <a:ln>
            <a:solidFill>
              <a:srgbClr val="C00000"/>
            </a:solidFill>
          </a:ln>
        </p:spPr>
        <p:txBody>
          <a:bodyPr wrap="square" rtlCol="0">
            <a:spAutoFit/>
          </a:bodyPr>
          <a:lstStyle/>
          <a:p>
            <a:r>
              <a:rPr lang="en-US" sz="2000" b="1" dirty="0"/>
              <a:t>Strong in parallel-to-grain direction</a:t>
            </a:r>
          </a:p>
          <a:p>
            <a:r>
              <a:rPr lang="en-US" sz="2000" b="1" dirty="0"/>
              <a:t>Weak in perpendicular-to-grain direction</a:t>
            </a:r>
            <a:endParaRPr lang="en-CA" b="1" dirty="0"/>
          </a:p>
        </p:txBody>
      </p:sp>
    </p:spTree>
    <p:extLst>
      <p:ext uri="{BB962C8B-B14F-4D97-AF65-F5344CB8AC3E}">
        <p14:creationId xmlns:p14="http://schemas.microsoft.com/office/powerpoint/2010/main" val="1180158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C:\My Documents\My web\Slide presentations\Structure and Properties of wood\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660" y="4054088"/>
            <a:ext cx="405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My Documents\Daniels Work\Hugo Stuff\Photo Presentation\Your Now VERY SMALL Pictures\0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660" y="1332136"/>
            <a:ext cx="405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p:nvSpPr>
        <p:spPr bwMode="auto">
          <a:xfrm>
            <a:off x="323528" y="188640"/>
            <a:ext cx="7920880" cy="115212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r>
              <a:rPr lang="en-US" sz="3600" b="1" dirty="0">
                <a:solidFill>
                  <a:srgbClr val="4C6A2C"/>
                </a:solidFill>
                <a:latin typeface="Arial" panose="020B0604020202020204" pitchFamily="34" charset="0"/>
                <a:ea typeface="Geneva" pitchFamily="34" charset="0"/>
                <a:cs typeface="Arial" panose="020B0604020202020204" pitchFamily="34" charset="0"/>
              </a:rPr>
              <a:t>Strength of wood depends on loading direction relative to grain</a:t>
            </a:r>
          </a:p>
        </p:txBody>
      </p:sp>
      <p:sp>
        <p:nvSpPr>
          <p:cNvPr id="6" name="Rectangle 4"/>
          <p:cNvSpPr>
            <a:spLocks noChangeArrowheads="1"/>
          </p:cNvSpPr>
          <p:nvPr/>
        </p:nvSpPr>
        <p:spPr bwMode="auto">
          <a:xfrm>
            <a:off x="467544" y="1844824"/>
            <a:ext cx="39604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2575" indent="-282575" algn="l" defTabSz="280988" eaLnBrk="1" hangingPunct="1">
              <a:spcBef>
                <a:spcPct val="20000"/>
              </a:spcBef>
              <a:buClr>
                <a:srgbClr val="51A500"/>
              </a:buClr>
              <a:buFontTx/>
              <a:buChar char="•"/>
            </a:pPr>
            <a:r>
              <a:rPr lang="en-US" sz="3200" dirty="0"/>
              <a:t>Parallel-to-grain strength ≈ 20 x </a:t>
            </a:r>
            <a:r>
              <a:rPr lang="en-US" sz="3200" dirty="0" err="1"/>
              <a:t>perp</a:t>
            </a:r>
            <a:r>
              <a:rPr lang="en-US" sz="3200" dirty="0"/>
              <a:t>-to-grain strength</a:t>
            </a:r>
          </a:p>
        </p:txBody>
      </p:sp>
      <p:pic>
        <p:nvPicPr>
          <p:cNvPr id="463874" name="Picture 2" descr="Related image">
            <a:extLst>
              <a:ext uri="{FF2B5EF4-FFF2-40B4-BE49-F238E27FC236}">
                <a16:creationId xmlns:a16="http://schemas.microsoft.com/office/drawing/2014/main" xmlns="" id="{569653AE-544C-4D57-AB5D-7226F1267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448" y="3645024"/>
            <a:ext cx="4130019"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946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8597" name="Object 5"/>
          <p:cNvGraphicFramePr>
            <a:graphicFrameLocks noGrp="1" noChangeAspect="1"/>
          </p:cNvGraphicFramePr>
          <p:nvPr>
            <p:ph idx="4294967295"/>
            <p:extLst>
              <p:ext uri="{D42A27DB-BD31-4B8C-83A1-F6EECF244321}">
                <p14:modId xmlns:p14="http://schemas.microsoft.com/office/powerpoint/2010/main" val="432925522"/>
              </p:ext>
            </p:extLst>
          </p:nvPr>
        </p:nvGraphicFramePr>
        <p:xfrm>
          <a:off x="539552" y="1772816"/>
          <a:ext cx="3355975" cy="966787"/>
        </p:xfrm>
        <a:graphic>
          <a:graphicData uri="http://schemas.openxmlformats.org/presentationml/2006/ole">
            <mc:AlternateContent xmlns:mc="http://schemas.openxmlformats.org/markup-compatibility/2006">
              <mc:Choice xmlns:v="urn:schemas-microsoft-com:vml" Requires="v">
                <p:oleObj spid="_x0000_s405706" name="Equation" r:id="rId4" imgW="1498600" imgH="431800" progId="Equation.3">
                  <p:embed/>
                </p:oleObj>
              </mc:Choice>
              <mc:Fallback>
                <p:oleObj name="Equation" r:id="rId4" imgW="1498600" imgH="431800" progId="Equation.3">
                  <p:embed/>
                  <p:pic>
                    <p:nvPicPr>
                      <p:cNvPr id="0" name=""/>
                      <p:cNvPicPr>
                        <a:picLocks noChangeAspect="1" noChangeArrowheads="1"/>
                      </p:cNvPicPr>
                      <p:nvPr/>
                    </p:nvPicPr>
                    <p:blipFill>
                      <a:blip r:embed="rId5"/>
                      <a:srcRect/>
                      <a:stretch>
                        <a:fillRect/>
                      </a:stretch>
                    </p:blipFill>
                    <p:spPr bwMode="auto">
                      <a:xfrm>
                        <a:off x="539552" y="1772816"/>
                        <a:ext cx="3355975"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878653" name="Group 61"/>
          <p:cNvGraphicFramePr>
            <a:graphicFrameLocks noGrp="1"/>
          </p:cNvGraphicFramePr>
          <p:nvPr>
            <p:ph sz="half" idx="2"/>
            <p:extLst>
              <p:ext uri="{D42A27DB-BD31-4B8C-83A1-F6EECF244321}">
                <p14:modId xmlns:p14="http://schemas.microsoft.com/office/powerpoint/2010/main" val="2933975624"/>
              </p:ext>
            </p:extLst>
          </p:nvPr>
        </p:nvGraphicFramePr>
        <p:xfrm>
          <a:off x="467544" y="4293096"/>
          <a:ext cx="4176463" cy="1676400"/>
        </p:xfrm>
        <a:graphic>
          <a:graphicData uri="http://schemas.openxmlformats.org/drawingml/2006/table">
            <a:tbl>
              <a:tblPr/>
              <a:tblGrid>
                <a:gridCol w="1517668">
                  <a:extLst>
                    <a:ext uri="{9D8B030D-6E8A-4147-A177-3AD203B41FA5}">
                      <a16:colId xmlns:a16="http://schemas.microsoft.com/office/drawing/2014/main" xmlns="" val="20000"/>
                    </a:ext>
                  </a:extLst>
                </a:gridCol>
                <a:gridCol w="1074620">
                  <a:extLst>
                    <a:ext uri="{9D8B030D-6E8A-4147-A177-3AD203B41FA5}">
                      <a16:colId xmlns:a16="http://schemas.microsoft.com/office/drawing/2014/main" xmlns="" val="20001"/>
                    </a:ext>
                  </a:extLst>
                </a:gridCol>
                <a:gridCol w="1584175">
                  <a:extLst>
                    <a:ext uri="{9D8B030D-6E8A-4147-A177-3AD203B41FA5}">
                      <a16:colId xmlns:a16="http://schemas.microsoft.com/office/drawing/2014/main" xmlns="" val="20002"/>
                    </a:ext>
                  </a:extLst>
                </a:gridCol>
              </a:tblGrid>
              <a:tr h="28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rPr>
                        <a:t>Property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charset="0"/>
                          <a:ea typeface="ＭＳ Ｐゴシック" charset="0"/>
                          <a:cs typeface="Times New Roman" charset="0"/>
                        </a:rPr>
                        <a:t>P</a:t>
                      </a:r>
                      <a:r>
                        <a:rPr kumimoji="0" lang="en-US" sz="1600" b="1" i="1" u="none" strike="noStrike" cap="none" normalizeH="0" baseline="-25000" dirty="0">
                          <a:ln>
                            <a:noFill/>
                          </a:ln>
                          <a:solidFill>
                            <a:schemeClr val="tx1"/>
                          </a:solidFill>
                          <a:effectLst/>
                          <a:latin typeface="Times New Roman" charset="0"/>
                          <a:ea typeface="ＭＳ Ｐゴシック" charset="0"/>
                          <a:cs typeface="Times New Roman" charset="0"/>
                        </a:rPr>
                        <a:t>┴ </a:t>
                      </a:r>
                      <a:r>
                        <a:rPr kumimoji="0" lang="en-US" sz="1600" b="1" i="1" u="none" strike="noStrike" cap="none" normalizeH="0" baseline="0" dirty="0">
                          <a:ln>
                            <a:noFill/>
                          </a:ln>
                          <a:solidFill>
                            <a:schemeClr val="tx1"/>
                          </a:solidFill>
                          <a:effectLst/>
                          <a:latin typeface="Times New Roman" charset="0"/>
                          <a:ea typeface="ＭＳ Ｐゴシック" charset="0"/>
                          <a:cs typeface="Times New Roman" charset="0"/>
                        </a:rPr>
                        <a:t>/</a:t>
                      </a:r>
                      <a:r>
                        <a:rPr kumimoji="0" lang="en-US" sz="1600" b="1" i="1" u="none" strike="noStrike" cap="none" normalizeH="0" baseline="-25000" dirty="0">
                          <a:ln>
                            <a:noFill/>
                          </a:ln>
                          <a:solidFill>
                            <a:schemeClr val="tx1"/>
                          </a:solidFill>
                          <a:effectLst/>
                          <a:latin typeface="Times New Roman" charset="0"/>
                          <a:ea typeface="ＭＳ Ｐゴシック" charset="0"/>
                          <a:cs typeface="Times New Roman" charset="0"/>
                        </a:rPr>
                        <a:t> </a:t>
                      </a:r>
                      <a:r>
                        <a:rPr kumimoji="0" lang="en-US" sz="1600" b="1" i="1" u="none" strike="noStrike" cap="none" normalizeH="0" baseline="0" dirty="0">
                          <a:ln>
                            <a:noFill/>
                          </a:ln>
                          <a:solidFill>
                            <a:schemeClr val="tx1"/>
                          </a:solidFill>
                          <a:effectLst/>
                          <a:latin typeface="Times New Roman" charset="0"/>
                          <a:ea typeface="ＭＳ Ｐゴシック" charset="0"/>
                          <a:cs typeface="Times New Roman" charset="0"/>
                        </a:rPr>
                        <a:t>P</a:t>
                      </a:r>
                      <a:r>
                        <a:rPr kumimoji="0" lang="en-US" sz="1600" b="1" i="1" u="none" strike="noStrike" cap="none" normalizeH="0" baseline="-25000" dirty="0">
                          <a:ln>
                            <a:noFill/>
                          </a:ln>
                          <a:solidFill>
                            <a:schemeClr val="tx1"/>
                          </a:solidFill>
                          <a:effectLst/>
                          <a:latin typeface="Times New Roman" charset="0"/>
                          <a:ea typeface="ＭＳ Ｐゴシック" charset="0"/>
                          <a:cs typeface="Times New Roman"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82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Tension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1.5 - 2.0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0.04 - 0.07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8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Compression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2.0 - 2.5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0.03 - 0.40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8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MOR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1.5 - 2.0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0.04 - 0.10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MOE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0.04 - 0.12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pic>
        <p:nvPicPr>
          <p:cNvPr id="18" name="Picture 4" descr="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1556792"/>
            <a:ext cx="4129087" cy="46799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4" name="Rectangle 8"/>
          <p:cNvSpPr>
            <a:spLocks noChangeArrowheads="1"/>
          </p:cNvSpPr>
          <p:nvPr/>
        </p:nvSpPr>
        <p:spPr bwMode="auto">
          <a:xfrm>
            <a:off x="395536" y="332656"/>
            <a:ext cx="7920880" cy="115212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r>
              <a:rPr lang="en-US" sz="3600" b="1" dirty="0">
                <a:solidFill>
                  <a:srgbClr val="4C6A2C"/>
                </a:solidFill>
                <a:latin typeface="Arial" panose="020B0604020202020204" pitchFamily="34" charset="0"/>
                <a:ea typeface="Geneva" pitchFamily="34" charset="0"/>
                <a:cs typeface="Arial" panose="020B0604020202020204" pitchFamily="34" charset="0"/>
              </a:rPr>
              <a:t>Hankinson’s formula</a:t>
            </a:r>
          </a:p>
        </p:txBody>
      </p:sp>
      <p:sp>
        <p:nvSpPr>
          <p:cNvPr id="4" name="TextBox 3"/>
          <p:cNvSpPr txBox="1"/>
          <p:nvPr/>
        </p:nvSpPr>
        <p:spPr>
          <a:xfrm>
            <a:off x="395536" y="1268760"/>
            <a:ext cx="4176464" cy="523220"/>
          </a:xfrm>
          <a:prstGeom prst="rect">
            <a:avLst/>
          </a:prstGeom>
          <a:noFill/>
        </p:spPr>
        <p:txBody>
          <a:bodyPr wrap="square" rtlCol="0">
            <a:spAutoFit/>
          </a:bodyPr>
          <a:lstStyle/>
          <a:p>
            <a:r>
              <a:rPr lang="en-US" sz="2800" dirty="0"/>
              <a:t>Strength at angle </a:t>
            </a:r>
            <a:r>
              <a:rPr lang="en-US" sz="2800" dirty="0" err="1"/>
              <a:t>θ</a:t>
            </a:r>
            <a:r>
              <a:rPr lang="en-US" sz="2800" dirty="0"/>
              <a:t>, </a:t>
            </a:r>
            <a:r>
              <a:rPr lang="en-US" sz="2800" dirty="0" err="1"/>
              <a:t>P</a:t>
            </a:r>
            <a:r>
              <a:rPr lang="en-US" sz="2800" baseline="-25000" dirty="0" err="1"/>
              <a:t>θ</a:t>
            </a:r>
            <a:endParaRPr lang="en-US" sz="2800" baseline="-25000" dirty="0"/>
          </a:p>
        </p:txBody>
      </p:sp>
      <p:sp>
        <p:nvSpPr>
          <p:cNvPr id="14" name="TextBox 13"/>
          <p:cNvSpPr txBox="1"/>
          <p:nvPr/>
        </p:nvSpPr>
        <p:spPr>
          <a:xfrm>
            <a:off x="323528" y="2852936"/>
            <a:ext cx="4392488" cy="1015663"/>
          </a:xfrm>
          <a:prstGeom prst="rect">
            <a:avLst/>
          </a:prstGeom>
          <a:noFill/>
        </p:spPr>
        <p:txBody>
          <a:bodyPr wrap="square" rtlCol="0">
            <a:spAutoFit/>
          </a:bodyPr>
          <a:lstStyle/>
          <a:p>
            <a:r>
              <a:rPr lang="en-US" sz="2000" dirty="0"/>
              <a:t>where P</a:t>
            </a:r>
            <a:r>
              <a:rPr lang="en-US" sz="2000" baseline="-25000" dirty="0"/>
              <a:t>//</a:t>
            </a:r>
            <a:r>
              <a:rPr lang="en-US" sz="2000" dirty="0"/>
              <a:t> and P</a:t>
            </a:r>
            <a:r>
              <a:rPr lang="en-US" sz="2000" b="1" i="1" baseline="-25000" dirty="0">
                <a:cs typeface="Times New Roman" charset="0"/>
              </a:rPr>
              <a:t>┴ </a:t>
            </a:r>
            <a:r>
              <a:rPr lang="en-US" sz="2000" dirty="0"/>
              <a:t> are strength parallel and perpendicular to grain respectively, n is dependent on property</a:t>
            </a:r>
            <a:endParaRPr lang="en-US" sz="2000" baseline="-25000" dirty="0"/>
          </a:p>
        </p:txBody>
      </p:sp>
    </p:spTree>
    <p:extLst>
      <p:ext uri="{BB962C8B-B14F-4D97-AF65-F5344CB8AC3E}">
        <p14:creationId xmlns:p14="http://schemas.microsoft.com/office/powerpoint/2010/main" val="157562441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My Documents\Daniels Work\Hugo Stuff\Photo Presentation\Your Now VERY SMALL Pictures\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256" y="822092"/>
            <a:ext cx="405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My Documents\Daniels Work\Hugo Stuff\Photo Presentation\Your Now VERY SMALL Pictures\0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255" y="3605976"/>
            <a:ext cx="4050001"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p:nvSpPr>
        <p:spPr bwMode="auto">
          <a:xfrm>
            <a:off x="539552" y="260648"/>
            <a:ext cx="3960440" cy="115212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r>
              <a:rPr lang="en-US" sz="3600" b="1" dirty="0">
                <a:solidFill>
                  <a:srgbClr val="4C6A2C"/>
                </a:solidFill>
                <a:latin typeface="Arial" panose="020B0604020202020204" pitchFamily="34" charset="0"/>
                <a:ea typeface="Geneva" pitchFamily="34" charset="0"/>
                <a:cs typeface="Arial" panose="020B0604020202020204" pitchFamily="34" charset="0"/>
              </a:rPr>
              <a:t>Compression</a:t>
            </a:r>
          </a:p>
        </p:txBody>
      </p:sp>
      <p:sp>
        <p:nvSpPr>
          <p:cNvPr id="5" name="Rectangle 4"/>
          <p:cNvSpPr>
            <a:spLocks noChangeArrowheads="1"/>
          </p:cNvSpPr>
          <p:nvPr/>
        </p:nvSpPr>
        <p:spPr bwMode="auto">
          <a:xfrm>
            <a:off x="179512" y="1196752"/>
            <a:ext cx="43924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2575" indent="-282575" algn="l" defTabSz="280988" eaLnBrk="1" hangingPunct="1">
              <a:spcBef>
                <a:spcPct val="20000"/>
              </a:spcBef>
              <a:buClr>
                <a:srgbClr val="51A500"/>
              </a:buClr>
              <a:buFontTx/>
              <a:buChar char="•"/>
            </a:pPr>
            <a:r>
              <a:rPr lang="en-US" sz="3200" dirty="0" err="1"/>
              <a:t>Perp</a:t>
            </a:r>
            <a:r>
              <a:rPr lang="en-US" sz="3200" dirty="0"/>
              <a:t>-to-grain is about 10%-20% that of par-to-grain strength</a:t>
            </a:r>
          </a:p>
        </p:txBody>
      </p:sp>
      <p:cxnSp>
        <p:nvCxnSpPr>
          <p:cNvPr id="8" name="Straight Connector 7"/>
          <p:cNvCxnSpPr/>
          <p:nvPr/>
        </p:nvCxnSpPr>
        <p:spPr>
          <a:xfrm>
            <a:off x="611560" y="3356992"/>
            <a:ext cx="0" cy="2808312"/>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1560" y="6165304"/>
            <a:ext cx="3600400" cy="0"/>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9512" y="2924944"/>
            <a:ext cx="1008112" cy="461665"/>
          </a:xfrm>
          <a:prstGeom prst="rect">
            <a:avLst/>
          </a:prstGeom>
          <a:noFill/>
        </p:spPr>
        <p:txBody>
          <a:bodyPr wrap="square" rtlCol="0">
            <a:spAutoFit/>
          </a:bodyPr>
          <a:lstStyle/>
          <a:p>
            <a:r>
              <a:rPr lang="en-US" dirty="0"/>
              <a:t>Load</a:t>
            </a:r>
          </a:p>
        </p:txBody>
      </p:sp>
      <p:sp>
        <p:nvSpPr>
          <p:cNvPr id="13" name="TextBox 12"/>
          <p:cNvSpPr txBox="1"/>
          <p:nvPr/>
        </p:nvSpPr>
        <p:spPr>
          <a:xfrm>
            <a:off x="2483768" y="6237312"/>
            <a:ext cx="2016224" cy="461665"/>
          </a:xfrm>
          <a:prstGeom prst="rect">
            <a:avLst/>
          </a:prstGeom>
          <a:noFill/>
        </p:spPr>
        <p:txBody>
          <a:bodyPr wrap="square" rtlCol="0">
            <a:spAutoFit/>
          </a:bodyPr>
          <a:lstStyle/>
          <a:p>
            <a:r>
              <a:rPr lang="en-US" dirty="0"/>
              <a:t>Deformation</a:t>
            </a:r>
          </a:p>
        </p:txBody>
      </p:sp>
      <p:sp>
        <p:nvSpPr>
          <p:cNvPr id="15" name="Freeform 14"/>
          <p:cNvSpPr/>
          <p:nvPr/>
        </p:nvSpPr>
        <p:spPr>
          <a:xfrm>
            <a:off x="595751" y="3356993"/>
            <a:ext cx="1744001" cy="2805212"/>
          </a:xfrm>
          <a:custGeom>
            <a:avLst/>
            <a:gdLst>
              <a:gd name="connsiteX0" fmla="*/ 0 w 1567767"/>
              <a:gd name="connsiteY0" fmla="*/ 2485497 h 2485497"/>
              <a:gd name="connsiteX1" fmla="*/ 329231 w 1567767"/>
              <a:gd name="connsiteY1" fmla="*/ 1434943 h 2485497"/>
              <a:gd name="connsiteX2" fmla="*/ 783884 w 1567767"/>
              <a:gd name="connsiteY2" fmla="*/ 494149 h 2485497"/>
              <a:gd name="connsiteX3" fmla="*/ 1175826 w 1567767"/>
              <a:gd name="connsiteY3" fmla="*/ 39431 h 2485497"/>
              <a:gd name="connsiteX4" fmla="*/ 1567767 w 1567767"/>
              <a:gd name="connsiteY4" fmla="*/ 23751 h 248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67" h="2485497">
                <a:moveTo>
                  <a:pt x="0" y="2485497"/>
                </a:moveTo>
                <a:cubicBezTo>
                  <a:pt x="99292" y="2126165"/>
                  <a:pt x="198584" y="1766834"/>
                  <a:pt x="329231" y="1434943"/>
                </a:cubicBezTo>
                <a:cubicBezTo>
                  <a:pt x="459878" y="1103052"/>
                  <a:pt x="642785" y="726734"/>
                  <a:pt x="783884" y="494149"/>
                </a:cubicBezTo>
                <a:cubicBezTo>
                  <a:pt x="924983" y="261564"/>
                  <a:pt x="1045179" y="117831"/>
                  <a:pt x="1175826" y="39431"/>
                </a:cubicBezTo>
                <a:cubicBezTo>
                  <a:pt x="1306473" y="-38969"/>
                  <a:pt x="1567767" y="23751"/>
                  <a:pt x="1567767" y="23751"/>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611429" y="5234766"/>
            <a:ext cx="3982128" cy="927438"/>
          </a:xfrm>
          <a:custGeom>
            <a:avLst/>
            <a:gdLst>
              <a:gd name="connsiteX0" fmla="*/ 0 w 3982128"/>
              <a:gd name="connsiteY0" fmla="*/ 927438 h 927438"/>
              <a:gd name="connsiteX1" fmla="*/ 297876 w 3982128"/>
              <a:gd name="connsiteY1" fmla="*/ 582480 h 927438"/>
              <a:gd name="connsiteX2" fmla="*/ 548718 w 3982128"/>
              <a:gd name="connsiteY2" fmla="*/ 347281 h 927438"/>
              <a:gd name="connsiteX3" fmla="*/ 830916 w 3982128"/>
              <a:gd name="connsiteY3" fmla="*/ 237522 h 927438"/>
              <a:gd name="connsiteX4" fmla="*/ 1254214 w 3982128"/>
              <a:gd name="connsiteY4" fmla="*/ 96403 h 927438"/>
              <a:gd name="connsiteX5" fmla="*/ 1755899 w 3982128"/>
              <a:gd name="connsiteY5" fmla="*/ 33683 h 927438"/>
              <a:gd name="connsiteX6" fmla="*/ 2179196 w 3982128"/>
              <a:gd name="connsiteY6" fmla="*/ 2323 h 927438"/>
              <a:gd name="connsiteX7" fmla="*/ 2759270 w 3982128"/>
              <a:gd name="connsiteY7" fmla="*/ 2323 h 927438"/>
              <a:gd name="connsiteX8" fmla="*/ 3151211 w 3982128"/>
              <a:gd name="connsiteY8" fmla="*/ 2323 h 927438"/>
              <a:gd name="connsiteX9" fmla="*/ 3699930 w 3982128"/>
              <a:gd name="connsiteY9" fmla="*/ 2323 h 927438"/>
              <a:gd name="connsiteX10" fmla="*/ 3982128 w 3982128"/>
              <a:gd name="connsiteY10" fmla="*/ 2323 h 927438"/>
              <a:gd name="connsiteX0" fmla="*/ 0 w 3982128"/>
              <a:gd name="connsiteY0" fmla="*/ 927438 h 927438"/>
              <a:gd name="connsiteX1" fmla="*/ 297876 w 3982128"/>
              <a:gd name="connsiteY1" fmla="*/ 582480 h 927438"/>
              <a:gd name="connsiteX2" fmla="*/ 548718 w 3982128"/>
              <a:gd name="connsiteY2" fmla="*/ 394321 h 927438"/>
              <a:gd name="connsiteX3" fmla="*/ 830916 w 3982128"/>
              <a:gd name="connsiteY3" fmla="*/ 237522 h 927438"/>
              <a:gd name="connsiteX4" fmla="*/ 1254214 w 3982128"/>
              <a:gd name="connsiteY4" fmla="*/ 96403 h 927438"/>
              <a:gd name="connsiteX5" fmla="*/ 1755899 w 3982128"/>
              <a:gd name="connsiteY5" fmla="*/ 33683 h 927438"/>
              <a:gd name="connsiteX6" fmla="*/ 2179196 w 3982128"/>
              <a:gd name="connsiteY6" fmla="*/ 2323 h 927438"/>
              <a:gd name="connsiteX7" fmla="*/ 2759270 w 3982128"/>
              <a:gd name="connsiteY7" fmla="*/ 2323 h 927438"/>
              <a:gd name="connsiteX8" fmla="*/ 3151211 w 3982128"/>
              <a:gd name="connsiteY8" fmla="*/ 2323 h 927438"/>
              <a:gd name="connsiteX9" fmla="*/ 3699930 w 3982128"/>
              <a:gd name="connsiteY9" fmla="*/ 2323 h 927438"/>
              <a:gd name="connsiteX10" fmla="*/ 3982128 w 3982128"/>
              <a:gd name="connsiteY10" fmla="*/ 2323 h 9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2128" h="927438">
                <a:moveTo>
                  <a:pt x="0" y="927438"/>
                </a:moveTo>
                <a:cubicBezTo>
                  <a:pt x="103211" y="803305"/>
                  <a:pt x="206423" y="671333"/>
                  <a:pt x="297876" y="582480"/>
                </a:cubicBezTo>
                <a:cubicBezTo>
                  <a:pt x="389329" y="493627"/>
                  <a:pt x="459878" y="451814"/>
                  <a:pt x="548718" y="394321"/>
                </a:cubicBezTo>
                <a:cubicBezTo>
                  <a:pt x="637558" y="336828"/>
                  <a:pt x="713333" y="287175"/>
                  <a:pt x="830916" y="237522"/>
                </a:cubicBezTo>
                <a:cubicBezTo>
                  <a:pt x="948499" y="187869"/>
                  <a:pt x="1100050" y="130376"/>
                  <a:pt x="1254214" y="96403"/>
                </a:cubicBezTo>
                <a:cubicBezTo>
                  <a:pt x="1408378" y="62430"/>
                  <a:pt x="1601735" y="49363"/>
                  <a:pt x="1755899" y="33683"/>
                </a:cubicBezTo>
                <a:cubicBezTo>
                  <a:pt x="1910063" y="18003"/>
                  <a:pt x="2011968" y="7550"/>
                  <a:pt x="2179196" y="2323"/>
                </a:cubicBezTo>
                <a:cubicBezTo>
                  <a:pt x="2346424" y="-2904"/>
                  <a:pt x="2759270" y="2323"/>
                  <a:pt x="2759270" y="2323"/>
                </a:cubicBezTo>
                <a:lnTo>
                  <a:pt x="3151211" y="2323"/>
                </a:lnTo>
                <a:lnTo>
                  <a:pt x="3699930" y="2323"/>
                </a:lnTo>
                <a:lnTo>
                  <a:pt x="3982128" y="2323"/>
                </a:ln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2411760" y="3212976"/>
            <a:ext cx="1008112" cy="461665"/>
          </a:xfrm>
          <a:prstGeom prst="rect">
            <a:avLst/>
          </a:prstGeom>
          <a:noFill/>
        </p:spPr>
        <p:txBody>
          <a:bodyPr wrap="square" rtlCol="0">
            <a:spAutoFit/>
          </a:bodyPr>
          <a:lstStyle/>
          <a:p>
            <a:r>
              <a:rPr lang="en-US" dirty="0">
                <a:solidFill>
                  <a:srgbClr val="FF0000"/>
                </a:solidFill>
              </a:rPr>
              <a:t>Par</a:t>
            </a:r>
          </a:p>
        </p:txBody>
      </p:sp>
      <p:sp>
        <p:nvSpPr>
          <p:cNvPr id="19" name="TextBox 18"/>
          <p:cNvSpPr txBox="1"/>
          <p:nvPr/>
        </p:nvSpPr>
        <p:spPr>
          <a:xfrm>
            <a:off x="3563888" y="4725144"/>
            <a:ext cx="1008112" cy="461665"/>
          </a:xfrm>
          <a:prstGeom prst="rect">
            <a:avLst/>
          </a:prstGeom>
          <a:noFill/>
        </p:spPr>
        <p:txBody>
          <a:bodyPr wrap="square" rtlCol="0">
            <a:spAutoFit/>
          </a:bodyPr>
          <a:lstStyle/>
          <a:p>
            <a:r>
              <a:rPr lang="en-US" dirty="0" err="1">
                <a:solidFill>
                  <a:srgbClr val="0000FF"/>
                </a:solidFill>
              </a:rPr>
              <a:t>Perp</a:t>
            </a:r>
            <a:endParaRPr lang="en-US" dirty="0">
              <a:solidFill>
                <a:srgbClr val="0000FF"/>
              </a:solidFill>
            </a:endParaRPr>
          </a:p>
        </p:txBody>
      </p:sp>
      <p:grpSp>
        <p:nvGrpSpPr>
          <p:cNvPr id="23" name="Group 22"/>
          <p:cNvGrpSpPr/>
          <p:nvPr/>
        </p:nvGrpSpPr>
        <p:grpSpPr>
          <a:xfrm>
            <a:off x="2195736" y="3284984"/>
            <a:ext cx="288032" cy="216024"/>
            <a:chOff x="3491880" y="4077072"/>
            <a:chExt cx="288032" cy="216024"/>
          </a:xfrm>
        </p:grpSpPr>
        <p:cxnSp>
          <p:nvCxnSpPr>
            <p:cNvPr id="24" name="Straight Connector 23"/>
            <p:cNvCxnSpPr/>
            <p:nvPr/>
          </p:nvCxnSpPr>
          <p:spPr>
            <a:xfrm flipV="1">
              <a:off x="3563888" y="4077072"/>
              <a:ext cx="144016" cy="21602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491880" y="4077072"/>
              <a:ext cx="288032" cy="21602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28517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My Documents\Daniels Work\Hugo Stuff\Photo Presentation\Your Now VERY SMALL Pictures\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149080"/>
            <a:ext cx="3682752" cy="245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My Documents\Daniels Work\Hugo Stuff\Photo Presentation\Your Now VERY SMALL Pictures\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628800"/>
            <a:ext cx="3574740" cy="238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p:nvSpPr>
        <p:spPr bwMode="auto">
          <a:xfrm>
            <a:off x="395536" y="332656"/>
            <a:ext cx="3960440" cy="115212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r>
              <a:rPr lang="en-US" sz="3600" b="1" dirty="0">
                <a:solidFill>
                  <a:srgbClr val="4C6A2C"/>
                </a:solidFill>
                <a:latin typeface="Arial" panose="020B0604020202020204" pitchFamily="34" charset="0"/>
                <a:ea typeface="Geneva" pitchFamily="34" charset="0"/>
                <a:cs typeface="Arial" panose="020B0604020202020204" pitchFamily="34" charset="0"/>
              </a:rPr>
              <a:t>Tension</a:t>
            </a:r>
          </a:p>
        </p:txBody>
      </p:sp>
      <p:sp>
        <p:nvSpPr>
          <p:cNvPr id="5" name="Rectangle 4"/>
          <p:cNvSpPr>
            <a:spLocks noChangeArrowheads="1"/>
          </p:cNvSpPr>
          <p:nvPr/>
        </p:nvSpPr>
        <p:spPr bwMode="auto">
          <a:xfrm>
            <a:off x="323528" y="1340768"/>
            <a:ext cx="46805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2575" indent="-282575" defTabSz="280988">
              <a:spcBef>
                <a:spcPct val="20000"/>
              </a:spcBef>
              <a:buClr>
                <a:srgbClr val="51A500"/>
              </a:buClr>
              <a:buFontTx/>
              <a:buChar char="•"/>
            </a:pPr>
            <a:r>
              <a:rPr lang="en-US" sz="3200" dirty="0" err="1"/>
              <a:t>Perp</a:t>
            </a:r>
            <a:r>
              <a:rPr lang="en-US" sz="3200" dirty="0"/>
              <a:t>-to-grain strength is only about 5% that of par-to-grain</a:t>
            </a:r>
          </a:p>
        </p:txBody>
      </p:sp>
      <p:cxnSp>
        <p:nvCxnSpPr>
          <p:cNvPr id="6" name="Straight Connector 5"/>
          <p:cNvCxnSpPr/>
          <p:nvPr/>
        </p:nvCxnSpPr>
        <p:spPr>
          <a:xfrm>
            <a:off x="611560" y="3356992"/>
            <a:ext cx="0" cy="2808312"/>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11560" y="6165304"/>
            <a:ext cx="3600400" cy="0"/>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79512" y="2924944"/>
            <a:ext cx="1008112" cy="461665"/>
          </a:xfrm>
          <a:prstGeom prst="rect">
            <a:avLst/>
          </a:prstGeom>
          <a:noFill/>
        </p:spPr>
        <p:txBody>
          <a:bodyPr wrap="square" rtlCol="0">
            <a:spAutoFit/>
          </a:bodyPr>
          <a:lstStyle/>
          <a:p>
            <a:r>
              <a:rPr lang="en-US" dirty="0"/>
              <a:t>Load</a:t>
            </a:r>
          </a:p>
        </p:txBody>
      </p:sp>
      <p:sp>
        <p:nvSpPr>
          <p:cNvPr id="9" name="TextBox 8"/>
          <p:cNvSpPr txBox="1"/>
          <p:nvPr/>
        </p:nvSpPr>
        <p:spPr>
          <a:xfrm>
            <a:off x="2483768" y="6237312"/>
            <a:ext cx="2016224" cy="461665"/>
          </a:xfrm>
          <a:prstGeom prst="rect">
            <a:avLst/>
          </a:prstGeom>
          <a:noFill/>
        </p:spPr>
        <p:txBody>
          <a:bodyPr wrap="square" rtlCol="0">
            <a:spAutoFit/>
          </a:bodyPr>
          <a:lstStyle/>
          <a:p>
            <a:r>
              <a:rPr lang="en-US" dirty="0"/>
              <a:t>Deformation</a:t>
            </a:r>
          </a:p>
        </p:txBody>
      </p:sp>
      <p:sp>
        <p:nvSpPr>
          <p:cNvPr id="12" name="TextBox 11"/>
          <p:cNvSpPr txBox="1"/>
          <p:nvPr/>
        </p:nvSpPr>
        <p:spPr>
          <a:xfrm>
            <a:off x="2411760" y="3212976"/>
            <a:ext cx="1008112" cy="461665"/>
          </a:xfrm>
          <a:prstGeom prst="rect">
            <a:avLst/>
          </a:prstGeom>
          <a:noFill/>
        </p:spPr>
        <p:txBody>
          <a:bodyPr wrap="square" rtlCol="0">
            <a:spAutoFit/>
          </a:bodyPr>
          <a:lstStyle/>
          <a:p>
            <a:r>
              <a:rPr lang="en-US" dirty="0">
                <a:solidFill>
                  <a:srgbClr val="FF0000"/>
                </a:solidFill>
              </a:rPr>
              <a:t>Par</a:t>
            </a:r>
          </a:p>
        </p:txBody>
      </p:sp>
      <p:sp>
        <p:nvSpPr>
          <p:cNvPr id="13" name="TextBox 12"/>
          <p:cNvSpPr txBox="1"/>
          <p:nvPr/>
        </p:nvSpPr>
        <p:spPr>
          <a:xfrm>
            <a:off x="1331640" y="5517232"/>
            <a:ext cx="1008112" cy="461665"/>
          </a:xfrm>
          <a:prstGeom prst="rect">
            <a:avLst/>
          </a:prstGeom>
          <a:noFill/>
        </p:spPr>
        <p:txBody>
          <a:bodyPr wrap="square" rtlCol="0">
            <a:spAutoFit/>
          </a:bodyPr>
          <a:lstStyle/>
          <a:p>
            <a:r>
              <a:rPr lang="en-US" dirty="0" err="1">
                <a:solidFill>
                  <a:srgbClr val="0000FF"/>
                </a:solidFill>
              </a:rPr>
              <a:t>Perp</a:t>
            </a:r>
            <a:endParaRPr lang="en-US" dirty="0">
              <a:solidFill>
                <a:srgbClr val="0000FF"/>
              </a:solidFill>
            </a:endParaRPr>
          </a:p>
        </p:txBody>
      </p:sp>
      <p:cxnSp>
        <p:nvCxnSpPr>
          <p:cNvPr id="14" name="Straight Connector 13"/>
          <p:cNvCxnSpPr/>
          <p:nvPr/>
        </p:nvCxnSpPr>
        <p:spPr>
          <a:xfrm flipV="1">
            <a:off x="611560" y="3573016"/>
            <a:ext cx="1728192" cy="2592288"/>
          </a:xfrm>
          <a:prstGeom prst="line">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11560" y="5805264"/>
            <a:ext cx="576064" cy="360040"/>
          </a:xfrm>
          <a:prstGeom prst="line">
            <a:avLst/>
          </a:prstGeom>
          <a:ln>
            <a:solidFill>
              <a:srgbClr val="0000FF"/>
            </a:solidFill>
            <a:tailEnd type="none"/>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2195736" y="3501008"/>
            <a:ext cx="288032" cy="216024"/>
            <a:chOff x="3491880" y="4077072"/>
            <a:chExt cx="288032" cy="216024"/>
          </a:xfrm>
        </p:grpSpPr>
        <p:cxnSp>
          <p:nvCxnSpPr>
            <p:cNvPr id="19" name="Straight Connector 18"/>
            <p:cNvCxnSpPr/>
            <p:nvPr/>
          </p:nvCxnSpPr>
          <p:spPr>
            <a:xfrm flipV="1">
              <a:off x="3563888" y="4077072"/>
              <a:ext cx="144016" cy="21602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491880" y="4077072"/>
              <a:ext cx="288032" cy="21602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1043608" y="5733256"/>
            <a:ext cx="288032" cy="216024"/>
            <a:chOff x="3491880" y="4077072"/>
            <a:chExt cx="288032" cy="216024"/>
          </a:xfrm>
        </p:grpSpPr>
        <p:cxnSp>
          <p:nvCxnSpPr>
            <p:cNvPr id="25" name="Straight Connector 24"/>
            <p:cNvCxnSpPr/>
            <p:nvPr/>
          </p:nvCxnSpPr>
          <p:spPr>
            <a:xfrm flipV="1">
              <a:off x="3563888" y="4077072"/>
              <a:ext cx="144016" cy="21602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491880" y="4077072"/>
              <a:ext cx="288032" cy="21602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5147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ADC9880C-8E16-824A-B653-1AA45BB15148}" type="slidenum">
              <a:rPr lang="en-CA"/>
              <a:pPr>
                <a:defRPr/>
              </a:pPr>
              <a:t>6</a:t>
            </a:fld>
            <a:endParaRPr lang="en-CA"/>
          </a:p>
        </p:txBody>
      </p:sp>
      <p:sp>
        <p:nvSpPr>
          <p:cNvPr id="278530" name="Rectangle 2"/>
          <p:cNvSpPr>
            <a:spLocks noGrp="1" noChangeArrowheads="1"/>
          </p:cNvSpPr>
          <p:nvPr>
            <p:ph type="title"/>
          </p:nvPr>
        </p:nvSpPr>
        <p:spPr/>
        <p:txBody>
          <a:bodyPr/>
          <a:lstStyle/>
          <a:p>
            <a:pPr eaLnBrk="1" hangingPunct="1">
              <a:defRPr/>
            </a:pPr>
            <a:r>
              <a:rPr lang="en-US" sz="4000" dirty="0">
                <a:cs typeface="+mj-cs"/>
              </a:rPr>
              <a:t>Definition of Specific Gravity (Relative Density)</a:t>
            </a:r>
            <a:endParaRPr lang="en-CA" sz="4000" dirty="0">
              <a:cs typeface="+mj-cs"/>
            </a:endParaRPr>
          </a:p>
        </p:txBody>
      </p:sp>
      <p:sp>
        <p:nvSpPr>
          <p:cNvPr id="278531" name="Rectangle 3"/>
          <p:cNvSpPr>
            <a:spLocks noGrp="1" noChangeArrowheads="1"/>
          </p:cNvSpPr>
          <p:nvPr>
            <p:ph type="body" sz="half" idx="1"/>
          </p:nvPr>
        </p:nvSpPr>
        <p:spPr>
          <a:xfrm>
            <a:off x="468313" y="1989138"/>
            <a:ext cx="8207375" cy="4133850"/>
          </a:xfrm>
        </p:spPr>
        <p:txBody>
          <a:bodyPr/>
          <a:lstStyle/>
          <a:p>
            <a:pPr eaLnBrk="1" hangingPunct="1">
              <a:lnSpc>
                <a:spcPct val="80000"/>
              </a:lnSpc>
              <a:defRPr/>
            </a:pPr>
            <a:r>
              <a:rPr lang="en-US" sz="2400" dirty="0">
                <a:cs typeface="+mn-cs"/>
              </a:rPr>
              <a:t>In general terms, the ratio of the density (relative density) of a substance to that of water at the same temperature. </a:t>
            </a:r>
          </a:p>
          <a:p>
            <a:pPr eaLnBrk="1" hangingPunct="1">
              <a:lnSpc>
                <a:spcPct val="80000"/>
              </a:lnSpc>
              <a:defRPr/>
            </a:pPr>
            <a:r>
              <a:rPr lang="en-US" sz="2400" dirty="0">
                <a:cs typeface="+mn-cs"/>
              </a:rPr>
              <a:t>In wood science, </a:t>
            </a:r>
          </a:p>
          <a:p>
            <a:pPr eaLnBrk="1" hangingPunct="1">
              <a:lnSpc>
                <a:spcPct val="80000"/>
              </a:lnSpc>
              <a:defRPr/>
            </a:pPr>
            <a:endParaRPr lang="en-US" sz="2400" dirty="0">
              <a:cs typeface="+mn-cs"/>
            </a:endParaRPr>
          </a:p>
          <a:p>
            <a:pPr eaLnBrk="1" hangingPunct="1">
              <a:lnSpc>
                <a:spcPct val="80000"/>
              </a:lnSpc>
              <a:defRPr/>
            </a:pPr>
            <a:endParaRPr lang="en-US" sz="2400" dirty="0">
              <a:cs typeface="+mn-cs"/>
            </a:endParaRPr>
          </a:p>
          <a:p>
            <a:pPr eaLnBrk="1" hangingPunct="1">
              <a:lnSpc>
                <a:spcPct val="80000"/>
              </a:lnSpc>
              <a:defRPr/>
            </a:pPr>
            <a:endParaRPr lang="en-US" sz="2400" dirty="0">
              <a:cs typeface="+mn-cs"/>
            </a:endParaRPr>
          </a:p>
          <a:p>
            <a:pPr eaLnBrk="1" hangingPunct="1">
              <a:lnSpc>
                <a:spcPct val="80000"/>
              </a:lnSpc>
              <a:defRPr/>
            </a:pPr>
            <a:endParaRPr lang="en-US" sz="2400" dirty="0">
              <a:cs typeface="+mn-cs"/>
            </a:endParaRPr>
          </a:p>
          <a:p>
            <a:pPr eaLnBrk="1" hangingPunct="1">
              <a:lnSpc>
                <a:spcPct val="80000"/>
              </a:lnSpc>
              <a:defRPr/>
            </a:pPr>
            <a:endParaRPr lang="en-US" sz="2400" dirty="0">
              <a:cs typeface="+mn-cs"/>
            </a:endParaRPr>
          </a:p>
          <a:p>
            <a:pPr eaLnBrk="1" hangingPunct="1">
              <a:lnSpc>
                <a:spcPct val="80000"/>
              </a:lnSpc>
              <a:defRPr/>
            </a:pPr>
            <a:r>
              <a:rPr lang="en-CA" sz="2400" dirty="0">
                <a:solidFill>
                  <a:schemeClr val="accent2"/>
                </a:solidFill>
                <a:cs typeface="+mn-cs"/>
              </a:rPr>
              <a:t>Specific gravity is always based on mass when oven-dry (OD), but volume can be at any given MC, e.g. green, oven dry or at any moisture content</a:t>
            </a:r>
          </a:p>
        </p:txBody>
      </p:sp>
      <p:graphicFrame>
        <p:nvGraphicFramePr>
          <p:cNvPr id="10244" name="Object 4"/>
          <p:cNvGraphicFramePr>
            <a:graphicFrameLocks noGrp="1" noChangeAspect="1"/>
          </p:cNvGraphicFramePr>
          <p:nvPr>
            <p:ph sz="half" idx="2"/>
          </p:nvPr>
        </p:nvGraphicFramePr>
        <p:xfrm>
          <a:off x="998538" y="3662363"/>
          <a:ext cx="6929437" cy="923925"/>
        </p:xfrm>
        <a:graphic>
          <a:graphicData uri="http://schemas.openxmlformats.org/presentationml/2006/ole">
            <mc:AlternateContent xmlns:mc="http://schemas.openxmlformats.org/markup-compatibility/2006">
              <mc:Choice xmlns:v="urn:schemas-microsoft-com:vml" Requires="v">
                <p:oleObj spid="_x0000_s450667" name="Equation" r:id="rId4" imgW="3238500" imgH="431800" progId="Equation.3">
                  <p:embed/>
                </p:oleObj>
              </mc:Choice>
              <mc:Fallback>
                <p:oleObj name="Equation" r:id="rId4" imgW="32385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3662363"/>
                        <a:ext cx="6929437"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78538" name="Oval 10"/>
          <p:cNvSpPr>
            <a:spLocks noChangeArrowheads="1"/>
          </p:cNvSpPr>
          <p:nvPr/>
        </p:nvSpPr>
        <p:spPr bwMode="auto">
          <a:xfrm>
            <a:off x="4140200" y="3573463"/>
            <a:ext cx="1585913" cy="649287"/>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8486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My Documents\Daniels Work\Hugo Stuff\Photo Presentation\Your Now VERY SMALL Pictures\0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90204"/>
            <a:ext cx="486000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p:cNvSpPr>
            <a:spLocks noChangeArrowheads="1"/>
          </p:cNvSpPr>
          <p:nvPr/>
        </p:nvSpPr>
        <p:spPr bwMode="auto">
          <a:xfrm>
            <a:off x="539552" y="332656"/>
            <a:ext cx="8136904" cy="115212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r>
              <a:rPr lang="en-US" sz="3600" b="1" dirty="0">
                <a:solidFill>
                  <a:srgbClr val="4C6A2C"/>
                </a:solidFill>
                <a:latin typeface="Arial" panose="020B0604020202020204" pitchFamily="34" charset="0"/>
                <a:ea typeface="Geneva" pitchFamily="34" charset="0"/>
                <a:cs typeface="Arial" panose="020B0604020202020204" pitchFamily="34" charset="0"/>
              </a:rPr>
              <a:t>Shear parallel to grain (longitudinal shear)</a:t>
            </a:r>
          </a:p>
        </p:txBody>
      </p:sp>
      <p:sp>
        <p:nvSpPr>
          <p:cNvPr id="4" name="Rectangle 3"/>
          <p:cNvSpPr>
            <a:spLocks noChangeArrowheads="1"/>
          </p:cNvSpPr>
          <p:nvPr/>
        </p:nvSpPr>
        <p:spPr bwMode="auto">
          <a:xfrm>
            <a:off x="323528" y="1556792"/>
            <a:ext cx="4104456" cy="422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2575" indent="-282575" defTabSz="280988">
              <a:spcBef>
                <a:spcPct val="20000"/>
              </a:spcBef>
              <a:buClr>
                <a:srgbClr val="51A500"/>
              </a:buClr>
              <a:buFontTx/>
              <a:buChar char="•"/>
            </a:pPr>
            <a:r>
              <a:rPr lang="en-US" sz="3200" dirty="0"/>
              <a:t>Not as affected by knot for tension and compression</a:t>
            </a:r>
          </a:p>
          <a:p>
            <a:pPr marL="282575" indent="-282575" defTabSz="280988">
              <a:spcBef>
                <a:spcPct val="20000"/>
              </a:spcBef>
              <a:buClr>
                <a:srgbClr val="51A500"/>
              </a:buClr>
              <a:buFontTx/>
              <a:buChar char="•"/>
            </a:pPr>
            <a:r>
              <a:rPr lang="en-US" sz="3200" dirty="0"/>
              <a:t>Property could be enhanced by knots</a:t>
            </a:r>
          </a:p>
          <a:p>
            <a:pPr marL="282575" indent="-282575" defTabSz="280988">
              <a:spcBef>
                <a:spcPct val="20000"/>
              </a:spcBef>
              <a:buClr>
                <a:srgbClr val="51A500"/>
              </a:buClr>
              <a:buFontTx/>
              <a:buChar char="•"/>
            </a:pPr>
            <a:r>
              <a:rPr lang="en-US" sz="3200" dirty="0"/>
              <a:t>Initial crack and splitting are weakness</a:t>
            </a:r>
          </a:p>
        </p:txBody>
      </p:sp>
    </p:spTree>
    <p:extLst>
      <p:ext uri="{BB962C8B-B14F-4D97-AF65-F5344CB8AC3E}">
        <p14:creationId xmlns:p14="http://schemas.microsoft.com/office/powerpoint/2010/main" val="1266531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My Documents\Daniels Work\Hugo Stuff\Photo Presentation\Your Now VERY SMALL Pictures\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570" y="2276872"/>
            <a:ext cx="4942430" cy="29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p:cNvSpPr>
            <a:spLocks noChangeArrowheads="1"/>
          </p:cNvSpPr>
          <p:nvPr/>
        </p:nvSpPr>
        <p:spPr bwMode="auto">
          <a:xfrm>
            <a:off x="539552" y="188640"/>
            <a:ext cx="6120680" cy="115212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r>
              <a:rPr lang="en-US" sz="3600" b="1" dirty="0">
                <a:solidFill>
                  <a:srgbClr val="4C6A2C"/>
                </a:solidFill>
                <a:latin typeface="Arial" panose="020B0604020202020204" pitchFamily="34" charset="0"/>
                <a:ea typeface="Geneva" pitchFamily="34" charset="0"/>
                <a:cs typeface="Arial" panose="020B0604020202020204" pitchFamily="34" charset="0"/>
              </a:rPr>
              <a:t>Bending</a:t>
            </a:r>
          </a:p>
        </p:txBody>
      </p:sp>
      <p:sp>
        <p:nvSpPr>
          <p:cNvPr id="4" name="Rectangle 3"/>
          <p:cNvSpPr>
            <a:spLocks noChangeArrowheads="1"/>
          </p:cNvSpPr>
          <p:nvPr/>
        </p:nvSpPr>
        <p:spPr bwMode="auto">
          <a:xfrm>
            <a:off x="323528" y="1196752"/>
            <a:ext cx="4536504" cy="619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2575" indent="-282575" defTabSz="280988">
              <a:spcBef>
                <a:spcPct val="20000"/>
              </a:spcBef>
              <a:buClr>
                <a:srgbClr val="51A500"/>
              </a:buClr>
              <a:buFontTx/>
              <a:buChar char="•"/>
            </a:pPr>
            <a:r>
              <a:rPr lang="en-US" sz="3200" dirty="0"/>
              <a:t>Potential failure modes:</a:t>
            </a:r>
          </a:p>
          <a:p>
            <a:pPr marL="739775" lvl="1" indent="-282575" defTabSz="280988">
              <a:spcBef>
                <a:spcPct val="20000"/>
              </a:spcBef>
              <a:buClr>
                <a:srgbClr val="51A500"/>
              </a:buClr>
              <a:buFontTx/>
              <a:buChar char="•"/>
            </a:pPr>
            <a:r>
              <a:rPr lang="en-US" sz="3200" dirty="0"/>
              <a:t>Tension</a:t>
            </a:r>
          </a:p>
          <a:p>
            <a:pPr marL="739775" lvl="1" indent="-282575" defTabSz="280988">
              <a:spcBef>
                <a:spcPct val="20000"/>
              </a:spcBef>
              <a:buClr>
                <a:srgbClr val="51A500"/>
              </a:buClr>
              <a:buFontTx/>
              <a:buChar char="•"/>
            </a:pPr>
            <a:r>
              <a:rPr lang="en-US" sz="3200" dirty="0"/>
              <a:t>Compression</a:t>
            </a:r>
          </a:p>
          <a:p>
            <a:pPr marL="739775" lvl="1" indent="-282575" defTabSz="280988">
              <a:spcBef>
                <a:spcPct val="20000"/>
              </a:spcBef>
              <a:buClr>
                <a:srgbClr val="51A500"/>
              </a:buClr>
              <a:buFontTx/>
              <a:buChar char="•"/>
            </a:pPr>
            <a:r>
              <a:rPr lang="en-US" sz="3200" dirty="0"/>
              <a:t>Shear</a:t>
            </a:r>
          </a:p>
          <a:p>
            <a:pPr marL="739775" lvl="1" indent="-282575" defTabSz="280988">
              <a:spcBef>
                <a:spcPct val="20000"/>
              </a:spcBef>
              <a:buClr>
                <a:srgbClr val="51A500"/>
              </a:buClr>
              <a:buFontTx/>
              <a:buChar char="•"/>
            </a:pPr>
            <a:r>
              <a:rPr lang="en-US" sz="3200" dirty="0"/>
              <a:t>Bearing</a:t>
            </a:r>
          </a:p>
          <a:p>
            <a:pPr marL="282575" indent="-282575" defTabSz="280988">
              <a:spcBef>
                <a:spcPct val="20000"/>
              </a:spcBef>
              <a:buClr>
                <a:srgbClr val="51A500"/>
              </a:buClr>
              <a:buFontTx/>
              <a:buChar char="•"/>
            </a:pPr>
            <a:r>
              <a:rPr lang="en-US" sz="3200" dirty="0"/>
              <a:t>One of these would govern in </a:t>
            </a:r>
            <a:r>
              <a:rPr lang="en-US" sz="3200" dirty="0" smtClean="0"/>
              <a:t>practice</a:t>
            </a:r>
          </a:p>
          <a:p>
            <a:pPr marL="282575" indent="-282575" defTabSz="280988">
              <a:spcBef>
                <a:spcPct val="20000"/>
              </a:spcBef>
              <a:buClr>
                <a:srgbClr val="51A500"/>
              </a:buClr>
              <a:buFontTx/>
              <a:buChar char="•"/>
            </a:pPr>
            <a:r>
              <a:rPr lang="en-US" sz="3200" dirty="0" smtClean="0"/>
              <a:t>Modulus of rupture (MOR) is often used for bending strength</a:t>
            </a:r>
            <a:endParaRPr lang="en-US" sz="3200" dirty="0"/>
          </a:p>
          <a:p>
            <a:pPr marL="282575" indent="-282575" defTabSz="280988">
              <a:spcBef>
                <a:spcPct val="20000"/>
              </a:spcBef>
              <a:buClr>
                <a:srgbClr val="51A500"/>
              </a:buClr>
              <a:buFontTx/>
              <a:buChar char="•"/>
            </a:pPr>
            <a:endParaRPr lang="en-US" sz="3200" dirty="0"/>
          </a:p>
        </p:txBody>
      </p:sp>
    </p:spTree>
    <p:extLst>
      <p:ext uri="{BB962C8B-B14F-4D97-AF65-F5344CB8AC3E}">
        <p14:creationId xmlns:p14="http://schemas.microsoft.com/office/powerpoint/2010/main" val="4227181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B7822E4-02B7-7246-B642-914DB252A3E4}" type="slidenum">
              <a:rPr lang="en-CA"/>
              <a:pPr/>
              <a:t>62</a:t>
            </a:fld>
            <a:endParaRPr lang="en-CA"/>
          </a:p>
        </p:txBody>
      </p:sp>
      <p:sp>
        <p:nvSpPr>
          <p:cNvPr id="1309698" name="Rectangle 2"/>
          <p:cNvSpPr>
            <a:spLocks noGrp="1" noChangeArrowheads="1"/>
          </p:cNvSpPr>
          <p:nvPr>
            <p:ph type="title" sz="quarter"/>
          </p:nvPr>
        </p:nvSpPr>
        <p:spPr/>
        <p:txBody>
          <a:bodyPr/>
          <a:lstStyle/>
          <a:p>
            <a:r>
              <a:rPr lang="en-CA" sz="4000" b="1" dirty="0"/>
              <a:t>Hooke</a:t>
            </a:r>
            <a:r>
              <a:rPr lang="ja-JP" altLang="en-CA" sz="4000" b="1" dirty="0">
                <a:latin typeface="Arial"/>
              </a:rPr>
              <a:t>’</a:t>
            </a:r>
            <a:r>
              <a:rPr lang="en-CA" sz="4000" b="1" dirty="0"/>
              <a:t>s law</a:t>
            </a:r>
            <a:endParaRPr lang="en-US" sz="4000" b="1" dirty="0"/>
          </a:p>
        </p:txBody>
      </p:sp>
      <p:graphicFrame>
        <p:nvGraphicFramePr>
          <p:cNvPr id="1309710" name="Object 14"/>
          <p:cNvGraphicFramePr>
            <a:graphicFrameLocks noGrp="1" noChangeAspect="1"/>
          </p:cNvGraphicFramePr>
          <p:nvPr>
            <p:ph sz="quarter" idx="2"/>
            <p:extLst>
              <p:ext uri="{D42A27DB-BD31-4B8C-83A1-F6EECF244321}">
                <p14:modId xmlns:p14="http://schemas.microsoft.com/office/powerpoint/2010/main" val="2165432667"/>
              </p:ext>
            </p:extLst>
          </p:nvPr>
        </p:nvGraphicFramePr>
        <p:xfrm>
          <a:off x="827584" y="4293096"/>
          <a:ext cx="2112963" cy="647700"/>
        </p:xfrm>
        <a:graphic>
          <a:graphicData uri="http://schemas.openxmlformats.org/presentationml/2006/ole">
            <mc:AlternateContent xmlns:mc="http://schemas.openxmlformats.org/markup-compatibility/2006">
              <mc:Choice xmlns:v="urn:schemas-microsoft-com:vml" Requires="v">
                <p:oleObj spid="_x0000_s264723" name="Equation" r:id="rId4" imgW="1409400" imgH="431640" progId="Equation.DSMT4">
                  <p:embed/>
                </p:oleObj>
              </mc:Choice>
              <mc:Fallback>
                <p:oleObj name="Equation" r:id="rId4" imgW="140940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4293096"/>
                        <a:ext cx="21129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09701" name="Picture 5" descr="CUBE"/>
          <p:cNvPicPr>
            <a:picLocks noChangeAspect="1" noChangeArrowheads="1"/>
          </p:cNvPicPr>
          <p:nvPr/>
        </p:nvPicPr>
        <p:blipFill>
          <a:blip r:embed="rId6">
            <a:extLst>
              <a:ext uri="{28A0092B-C50C-407E-A947-70E740481C1C}">
                <a14:useLocalDpi xmlns:a14="http://schemas.microsoft.com/office/drawing/2010/main" val="0"/>
              </a:ext>
            </a:extLst>
          </a:blip>
          <a:srcRect b="35027"/>
          <a:stretch>
            <a:fillRect/>
          </a:stretch>
        </p:blipFill>
        <p:spPr bwMode="auto">
          <a:xfrm>
            <a:off x="323528" y="1700808"/>
            <a:ext cx="3657600" cy="2376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09716" name="Object 20"/>
          <p:cNvGraphicFramePr>
            <a:graphicFrameLocks noGrp="1" noChangeAspect="1"/>
          </p:cNvGraphicFramePr>
          <p:nvPr>
            <p:ph sz="quarter" idx="4"/>
            <p:extLst>
              <p:ext uri="{D42A27DB-BD31-4B8C-83A1-F6EECF244321}">
                <p14:modId xmlns:p14="http://schemas.microsoft.com/office/powerpoint/2010/main" val="1646421863"/>
              </p:ext>
            </p:extLst>
          </p:nvPr>
        </p:nvGraphicFramePr>
        <p:xfrm>
          <a:off x="4716016" y="6021288"/>
          <a:ext cx="3130550" cy="630237"/>
        </p:xfrm>
        <a:graphic>
          <a:graphicData uri="http://schemas.openxmlformats.org/presentationml/2006/ole">
            <mc:AlternateContent xmlns:mc="http://schemas.openxmlformats.org/markup-compatibility/2006">
              <mc:Choice xmlns:v="urn:schemas-microsoft-com:vml" Requires="v">
                <p:oleObj spid="_x0000_s264724" name="Equation" r:id="rId7" imgW="2082600" imgH="419040" progId="Equation.DSMT4">
                  <p:embed/>
                </p:oleObj>
              </mc:Choice>
              <mc:Fallback>
                <p:oleObj name="Equation" r:id="rId7" imgW="2082600" imgH="419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016" y="6021288"/>
                        <a:ext cx="3130550" cy="630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309718" name="Object 22"/>
          <p:cNvGraphicFramePr>
            <a:graphicFrameLocks noChangeAspect="1"/>
          </p:cNvGraphicFramePr>
          <p:nvPr>
            <p:extLst>
              <p:ext uri="{D42A27DB-BD31-4B8C-83A1-F6EECF244321}">
                <p14:modId xmlns:p14="http://schemas.microsoft.com/office/powerpoint/2010/main" val="1864446537"/>
              </p:ext>
            </p:extLst>
          </p:nvPr>
        </p:nvGraphicFramePr>
        <p:xfrm>
          <a:off x="755576" y="5229200"/>
          <a:ext cx="3516313" cy="647700"/>
        </p:xfrm>
        <a:graphic>
          <a:graphicData uri="http://schemas.openxmlformats.org/presentationml/2006/ole">
            <mc:AlternateContent xmlns:mc="http://schemas.openxmlformats.org/markup-compatibility/2006">
              <mc:Choice xmlns:v="urn:schemas-microsoft-com:vml" Requires="v">
                <p:oleObj spid="_x0000_s264725" name="Equation" r:id="rId9" imgW="2336760" imgH="431640" progId="Equation.3">
                  <p:embed/>
                </p:oleObj>
              </mc:Choice>
              <mc:Fallback>
                <p:oleObj name="Equation" r:id="rId9" imgW="2336760" imgH="431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576" y="5229200"/>
                        <a:ext cx="351631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10" name="Straight Connector 9"/>
          <p:cNvCxnSpPr/>
          <p:nvPr/>
        </p:nvCxnSpPr>
        <p:spPr>
          <a:xfrm>
            <a:off x="5076056" y="2780928"/>
            <a:ext cx="0" cy="2808312"/>
          </a:xfrm>
          <a:prstGeom prst="line">
            <a:avLst/>
          </a:prstGeom>
          <a:ln>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076056" y="5589240"/>
            <a:ext cx="3600400"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27984" y="2204864"/>
            <a:ext cx="1008112" cy="646331"/>
          </a:xfrm>
          <a:prstGeom prst="rect">
            <a:avLst/>
          </a:prstGeom>
          <a:noFill/>
        </p:spPr>
        <p:txBody>
          <a:bodyPr wrap="square" rtlCol="0">
            <a:spAutoFit/>
          </a:bodyPr>
          <a:lstStyle/>
          <a:p>
            <a:r>
              <a:rPr lang="en-US" dirty="0"/>
              <a:t>Load / Stress</a:t>
            </a:r>
          </a:p>
        </p:txBody>
      </p:sp>
      <p:sp>
        <p:nvSpPr>
          <p:cNvPr id="13" name="TextBox 12"/>
          <p:cNvSpPr txBox="1"/>
          <p:nvPr/>
        </p:nvSpPr>
        <p:spPr>
          <a:xfrm>
            <a:off x="6588224" y="5589240"/>
            <a:ext cx="2232248" cy="369332"/>
          </a:xfrm>
          <a:prstGeom prst="rect">
            <a:avLst/>
          </a:prstGeom>
          <a:noFill/>
        </p:spPr>
        <p:txBody>
          <a:bodyPr wrap="square" rtlCol="0">
            <a:spAutoFit/>
          </a:bodyPr>
          <a:lstStyle/>
          <a:p>
            <a:r>
              <a:rPr lang="en-US" dirty="0"/>
              <a:t>Deformation / Strain</a:t>
            </a:r>
          </a:p>
        </p:txBody>
      </p:sp>
      <p:cxnSp>
        <p:nvCxnSpPr>
          <p:cNvPr id="14" name="Straight Connector 13"/>
          <p:cNvCxnSpPr/>
          <p:nvPr/>
        </p:nvCxnSpPr>
        <p:spPr>
          <a:xfrm flipV="1">
            <a:off x="5076056" y="2996952"/>
            <a:ext cx="1728192" cy="2592288"/>
          </a:xfrm>
          <a:prstGeom prst="line">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52120" y="1916832"/>
            <a:ext cx="2952328" cy="523220"/>
          </a:xfrm>
          <a:prstGeom prst="rect">
            <a:avLst/>
          </a:prstGeom>
          <a:noFill/>
        </p:spPr>
        <p:txBody>
          <a:bodyPr wrap="square" rtlCol="0">
            <a:spAutoFit/>
          </a:bodyPr>
          <a:lstStyle/>
          <a:p>
            <a:r>
              <a:rPr lang="en-US" sz="2800" dirty="0"/>
              <a:t>Idealized material</a:t>
            </a:r>
          </a:p>
        </p:txBody>
      </p:sp>
    </p:spTree>
    <p:extLst>
      <p:ext uri="{BB962C8B-B14F-4D97-AF65-F5344CB8AC3E}">
        <p14:creationId xmlns:p14="http://schemas.microsoft.com/office/powerpoint/2010/main" val="637672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417C133-A575-D640-B3C1-C605A55002DF}" type="slidenum">
              <a:rPr lang="en-CA"/>
              <a:pPr/>
              <a:t>63</a:t>
            </a:fld>
            <a:endParaRPr lang="en-CA"/>
          </a:p>
        </p:txBody>
      </p:sp>
      <p:sp>
        <p:nvSpPr>
          <p:cNvPr id="893954" name="Rectangle 2"/>
          <p:cNvSpPr>
            <a:spLocks noGrp="1" noChangeArrowheads="1"/>
          </p:cNvSpPr>
          <p:nvPr>
            <p:ph type="title"/>
          </p:nvPr>
        </p:nvSpPr>
        <p:spPr/>
        <p:txBody>
          <a:bodyPr/>
          <a:lstStyle/>
          <a:p>
            <a:r>
              <a:rPr lang="en-CA" b="1" dirty="0"/>
              <a:t>Stress-strain response</a:t>
            </a:r>
          </a:p>
        </p:txBody>
      </p:sp>
      <p:sp>
        <p:nvSpPr>
          <p:cNvPr id="893955" name="Rectangle 3"/>
          <p:cNvSpPr>
            <a:spLocks noGrp="1" noChangeArrowheads="1"/>
          </p:cNvSpPr>
          <p:nvPr>
            <p:ph type="body" sz="half" idx="1"/>
          </p:nvPr>
        </p:nvSpPr>
        <p:spPr>
          <a:xfrm>
            <a:off x="395536" y="1556792"/>
            <a:ext cx="4038600" cy="4525962"/>
          </a:xfrm>
        </p:spPr>
        <p:txBody>
          <a:bodyPr/>
          <a:lstStyle/>
          <a:p>
            <a:pPr>
              <a:lnSpc>
                <a:spcPct val="90000"/>
              </a:lnSpc>
            </a:pPr>
            <a:r>
              <a:rPr lang="en-CA" sz="2400" dirty="0"/>
              <a:t>Shape of stress-strain differs under different loading</a:t>
            </a:r>
          </a:p>
          <a:p>
            <a:pPr>
              <a:lnSpc>
                <a:spcPct val="90000"/>
              </a:lnSpc>
            </a:pPr>
            <a:r>
              <a:rPr lang="en-CA" sz="2400" dirty="0"/>
              <a:t>3 key parts: Elastic, plastic and failure</a:t>
            </a:r>
          </a:p>
          <a:p>
            <a:pPr lvl="1">
              <a:lnSpc>
                <a:spcPct val="90000"/>
              </a:lnSpc>
            </a:pPr>
            <a:r>
              <a:rPr lang="en-CA" sz="2000" dirty="0"/>
              <a:t>Linear elasticity</a:t>
            </a:r>
          </a:p>
          <a:p>
            <a:pPr lvl="1">
              <a:lnSpc>
                <a:spcPct val="90000"/>
              </a:lnSpc>
            </a:pPr>
            <a:r>
              <a:rPr lang="en-CA" sz="2000" dirty="0"/>
              <a:t>Brittle and ductile failure</a:t>
            </a:r>
          </a:p>
          <a:p>
            <a:pPr>
              <a:lnSpc>
                <a:spcPct val="90000"/>
              </a:lnSpc>
            </a:pPr>
            <a:r>
              <a:rPr lang="en-CA" sz="2400" dirty="0"/>
              <a:t>Hooke</a:t>
            </a:r>
            <a:r>
              <a:rPr lang="ja-JP" altLang="en-CA" sz="2400" dirty="0">
                <a:latin typeface="Arial"/>
              </a:rPr>
              <a:t>’</a:t>
            </a:r>
            <a:r>
              <a:rPr lang="en-CA" sz="2400" dirty="0"/>
              <a:t>s law</a:t>
            </a:r>
          </a:p>
          <a:p>
            <a:pPr lvl="1">
              <a:lnSpc>
                <a:spcPct val="90000"/>
              </a:lnSpc>
            </a:pPr>
            <a:r>
              <a:rPr lang="en-CA" sz="2000" dirty="0"/>
              <a:t>Proportional limit</a:t>
            </a:r>
          </a:p>
          <a:p>
            <a:pPr lvl="1">
              <a:lnSpc>
                <a:spcPct val="90000"/>
              </a:lnSpc>
            </a:pPr>
            <a:r>
              <a:rPr lang="en-CA" sz="2000" dirty="0"/>
              <a:t>Young</a:t>
            </a:r>
            <a:r>
              <a:rPr lang="ja-JP" altLang="en-CA" sz="2000" dirty="0">
                <a:latin typeface="Arial"/>
              </a:rPr>
              <a:t>’</a:t>
            </a:r>
            <a:r>
              <a:rPr lang="en-CA" sz="2000" dirty="0"/>
              <a:t>s modulus </a:t>
            </a:r>
            <a:r>
              <a:rPr lang="en-CA" sz="2000" dirty="0" smtClean="0"/>
              <a:t>(E) / </a:t>
            </a:r>
            <a:r>
              <a:rPr lang="en-CA" sz="2000" dirty="0"/>
              <a:t>Modulus of </a:t>
            </a:r>
            <a:r>
              <a:rPr lang="en-CA" sz="2000" dirty="0" smtClean="0"/>
              <a:t>elasticity (MOE)</a:t>
            </a:r>
            <a:endParaRPr lang="en-CA" sz="2000" dirty="0"/>
          </a:p>
        </p:txBody>
      </p:sp>
      <p:pic>
        <p:nvPicPr>
          <p:cNvPr id="893956" name="Picture 4" descr="20%"/>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355976" y="1412776"/>
            <a:ext cx="4687729" cy="4320000"/>
          </a:xfrm>
          <a:noFill/>
          <a:ln/>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893958" name="Text Box 6" descr="20%"/>
          <p:cNvSpPr txBox="1">
            <a:spLocks noChangeArrowheads="1"/>
          </p:cNvSpPr>
          <p:nvPr/>
        </p:nvSpPr>
        <p:spPr bwMode="auto">
          <a:xfrm>
            <a:off x="4355976" y="5589240"/>
            <a:ext cx="4633912" cy="6413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b="0" dirty="0"/>
              <a:t>Stress versus strain curves for wood loaded in tension and compression</a:t>
            </a:r>
            <a:endParaRPr lang="en-CA" dirty="0"/>
          </a:p>
        </p:txBody>
      </p:sp>
    </p:spTree>
    <p:extLst>
      <p:ext uri="{BB962C8B-B14F-4D97-AF65-F5344CB8AC3E}">
        <p14:creationId xmlns:p14="http://schemas.microsoft.com/office/powerpoint/2010/main" val="553312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8B14ABA-9F93-4784-B789-A320C4D16AA1}"/>
              </a:ext>
            </a:extLst>
          </p:cNvPr>
          <p:cNvPicPr>
            <a:picLocks noChangeAspect="1"/>
          </p:cNvPicPr>
          <p:nvPr/>
        </p:nvPicPr>
        <p:blipFill>
          <a:blip r:embed="rId3"/>
          <a:stretch>
            <a:fillRect/>
          </a:stretch>
        </p:blipFill>
        <p:spPr>
          <a:xfrm>
            <a:off x="1187624" y="1292544"/>
            <a:ext cx="6542890" cy="5544000"/>
          </a:xfrm>
          <a:prstGeom prst="rect">
            <a:avLst/>
          </a:prstGeom>
        </p:spPr>
      </p:pic>
      <p:sp>
        <p:nvSpPr>
          <p:cNvPr id="7" name="Slide Number Placeholder 5"/>
          <p:cNvSpPr>
            <a:spLocks noGrp="1"/>
          </p:cNvSpPr>
          <p:nvPr>
            <p:ph type="sldNum" sz="quarter" idx="12"/>
          </p:nvPr>
        </p:nvSpPr>
        <p:spPr/>
        <p:txBody>
          <a:bodyPr/>
          <a:lstStyle/>
          <a:p>
            <a:fld id="{21727ADA-5A07-0748-8033-58C9BAFA3E67}" type="slidenum">
              <a:rPr lang="en-CA"/>
              <a:pPr/>
              <a:t>64</a:t>
            </a:fld>
            <a:endParaRPr lang="en-CA"/>
          </a:p>
        </p:txBody>
      </p:sp>
      <p:sp>
        <p:nvSpPr>
          <p:cNvPr id="898053" name="Rectangle 5"/>
          <p:cNvSpPr>
            <a:spLocks noGrp="1" noChangeArrowheads="1"/>
          </p:cNvSpPr>
          <p:nvPr>
            <p:ph type="title"/>
          </p:nvPr>
        </p:nvSpPr>
        <p:spPr/>
        <p:txBody>
          <a:bodyPr/>
          <a:lstStyle/>
          <a:p>
            <a:r>
              <a:rPr lang="en-CA" sz="4000" b="1" dirty="0"/>
              <a:t>Relative strength among species</a:t>
            </a:r>
          </a:p>
        </p:txBody>
      </p:sp>
      <p:sp>
        <p:nvSpPr>
          <p:cNvPr id="898055" name="Rectangle 7"/>
          <p:cNvSpPr>
            <a:spLocks noChangeArrowheads="1"/>
          </p:cNvSpPr>
          <p:nvPr/>
        </p:nvSpPr>
        <p:spPr bwMode="auto">
          <a:xfrm>
            <a:off x="3500776" y="4265040"/>
            <a:ext cx="358775" cy="2159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8056" name="Rectangle 8"/>
          <p:cNvSpPr>
            <a:spLocks noChangeArrowheads="1"/>
          </p:cNvSpPr>
          <p:nvPr/>
        </p:nvSpPr>
        <p:spPr bwMode="auto">
          <a:xfrm>
            <a:off x="3500775" y="6309444"/>
            <a:ext cx="358775" cy="2159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3" name="Straight Connector 2"/>
          <p:cNvCxnSpPr/>
          <p:nvPr/>
        </p:nvCxnSpPr>
        <p:spPr>
          <a:xfrm>
            <a:off x="179512" y="3425302"/>
            <a:ext cx="8856984" cy="0"/>
          </a:xfrm>
          <a:prstGeom prst="line">
            <a:avLst/>
          </a:prstGeom>
          <a:ln w="127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79512" y="4797152"/>
            <a:ext cx="8856984" cy="0"/>
          </a:xfrm>
          <a:prstGeom prst="line">
            <a:avLst/>
          </a:prstGeom>
          <a:ln w="127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xmlns="" id="{4072D972-4803-4F3E-8A40-54123A580759}"/>
              </a:ext>
            </a:extLst>
          </p:cNvPr>
          <p:cNvSpPr/>
          <p:nvPr/>
        </p:nvSpPr>
        <p:spPr>
          <a:xfrm>
            <a:off x="5004048" y="6583362"/>
            <a:ext cx="1944763" cy="246221"/>
          </a:xfrm>
          <a:prstGeom prst="rect">
            <a:avLst/>
          </a:prstGeom>
        </p:spPr>
        <p:txBody>
          <a:bodyPr wrap="none">
            <a:spAutoFit/>
          </a:bodyPr>
          <a:lstStyle/>
          <a:p>
            <a:r>
              <a:rPr lang="en-CA" sz="1000" dirty="0"/>
              <a:t>(Source: </a:t>
            </a:r>
            <a:r>
              <a:rPr lang="en-CA" sz="1000" dirty="0" err="1"/>
              <a:t>Shmulsky</a:t>
            </a:r>
            <a:r>
              <a:rPr lang="en-CA" sz="1000" dirty="0"/>
              <a:t> &amp; Jones 2011)</a:t>
            </a:r>
          </a:p>
        </p:txBody>
      </p:sp>
    </p:spTree>
    <p:extLst>
      <p:ext uri="{BB962C8B-B14F-4D97-AF65-F5344CB8AC3E}">
        <p14:creationId xmlns:p14="http://schemas.microsoft.com/office/powerpoint/2010/main" val="3041899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a:solidFill>
                  <a:srgbClr val="0000FF"/>
                </a:solidFill>
                <a:cs typeface="+mj-cs"/>
              </a:rPr>
              <a:t>Mechanical properties</a:t>
            </a:r>
          </a:p>
        </p:txBody>
      </p:sp>
      <p:sp>
        <p:nvSpPr>
          <p:cNvPr id="3" name="Content Placeholder 2"/>
          <p:cNvSpPr>
            <a:spLocks noGrp="1"/>
          </p:cNvSpPr>
          <p:nvPr>
            <p:ph idx="1"/>
          </p:nvPr>
        </p:nvSpPr>
        <p:spPr/>
        <p:txBody>
          <a:bodyPr/>
          <a:lstStyle/>
          <a:p>
            <a:pPr eaLnBrk="1" hangingPunct="1">
              <a:defRPr/>
            </a:pPr>
            <a:r>
              <a:rPr lang="en-US" dirty="0" err="1">
                <a:solidFill>
                  <a:schemeClr val="bg2">
                    <a:lumMod val="40000"/>
                    <a:lumOff val="60000"/>
                  </a:schemeClr>
                </a:solidFill>
                <a:cs typeface="+mn-cs"/>
              </a:rPr>
              <a:t>Behaviour</a:t>
            </a:r>
            <a:r>
              <a:rPr lang="en-US" dirty="0">
                <a:solidFill>
                  <a:schemeClr val="bg2">
                    <a:lumMod val="40000"/>
                    <a:lumOff val="60000"/>
                  </a:schemeClr>
                </a:solidFill>
                <a:cs typeface="+mn-cs"/>
              </a:rPr>
              <a:t> of wood under different types of stress</a:t>
            </a:r>
          </a:p>
          <a:p>
            <a:pPr eaLnBrk="1" hangingPunct="1">
              <a:defRPr/>
            </a:pPr>
            <a:r>
              <a:rPr lang="en-US" dirty="0">
                <a:solidFill>
                  <a:srgbClr val="0000FF"/>
                </a:solidFill>
                <a:cs typeface="+mn-cs"/>
              </a:rPr>
              <a:t>Methods of measurement for small clear wood</a:t>
            </a:r>
          </a:p>
          <a:p>
            <a:pPr eaLnBrk="1" hangingPunct="1">
              <a:defRPr/>
            </a:pPr>
            <a:r>
              <a:rPr lang="en-US" dirty="0">
                <a:solidFill>
                  <a:srgbClr val="CCCCCC"/>
                </a:solidFill>
                <a:cs typeface="+mn-cs"/>
              </a:rPr>
              <a:t>Factors influencing mechanical properties of wood</a:t>
            </a:r>
          </a:p>
          <a:p>
            <a:pPr lvl="1" eaLnBrk="1" hangingPunct="1">
              <a:defRPr/>
            </a:pPr>
            <a:r>
              <a:rPr lang="en-US" dirty="0">
                <a:solidFill>
                  <a:srgbClr val="CCCCCC"/>
                </a:solidFill>
                <a:cs typeface="+mn-cs"/>
              </a:rPr>
              <a:t>Environmental (e.g. moisture, temperature)</a:t>
            </a:r>
          </a:p>
          <a:p>
            <a:pPr lvl="1" eaLnBrk="1" hangingPunct="1">
              <a:defRPr/>
            </a:pPr>
            <a:r>
              <a:rPr lang="en-US" dirty="0">
                <a:solidFill>
                  <a:srgbClr val="CCCCCC"/>
                </a:solidFill>
                <a:cs typeface="+mn-cs"/>
              </a:rPr>
              <a:t>Growth features (e.g. grain, knots, density)</a:t>
            </a:r>
          </a:p>
          <a:p>
            <a:pPr lvl="1" eaLnBrk="1" hangingPunct="1">
              <a:defRPr/>
            </a:pPr>
            <a:r>
              <a:rPr lang="en-US" dirty="0">
                <a:solidFill>
                  <a:srgbClr val="CCCCCC"/>
                </a:solidFill>
                <a:cs typeface="+mn-cs"/>
              </a:rPr>
              <a:t>Long-term loading</a:t>
            </a:r>
          </a:p>
          <a:p>
            <a:pPr eaLnBrk="1" hangingPunct="1">
              <a:defRPr/>
            </a:pPr>
            <a:endParaRPr lang="en-US" dirty="0">
              <a:solidFill>
                <a:srgbClr val="0000FF"/>
              </a:solidFill>
              <a:cs typeface="+mn-cs"/>
            </a:endParaRPr>
          </a:p>
        </p:txBody>
      </p:sp>
      <p:sp>
        <p:nvSpPr>
          <p:cNvPr id="4" name="Slide Number Placeholder 3"/>
          <p:cNvSpPr>
            <a:spLocks noGrp="1"/>
          </p:cNvSpPr>
          <p:nvPr>
            <p:ph type="sldNum" sz="quarter" idx="12"/>
          </p:nvPr>
        </p:nvSpPr>
        <p:spPr/>
        <p:txBody>
          <a:bodyPr/>
          <a:lstStyle/>
          <a:p>
            <a:pPr>
              <a:defRPr/>
            </a:pPr>
            <a:fld id="{CEDC145A-FA07-A042-8A00-B32219EF80FC}" type="slidenum">
              <a:rPr lang="en-CA"/>
              <a:pPr>
                <a:defRPr/>
              </a:pPr>
              <a:t>65</a:t>
            </a:fld>
            <a:endParaRPr lang="en-CA"/>
          </a:p>
        </p:txBody>
      </p:sp>
    </p:spTree>
    <p:extLst>
      <p:ext uri="{BB962C8B-B14F-4D97-AF65-F5344CB8AC3E}">
        <p14:creationId xmlns:p14="http://schemas.microsoft.com/office/powerpoint/2010/main" val="3178545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27B8FAF2-7387-B046-934E-76A51FEBB6CF}" type="slidenum">
              <a:rPr lang="en-CA"/>
              <a:pPr/>
              <a:t>66</a:t>
            </a:fld>
            <a:endParaRPr lang="en-CA"/>
          </a:p>
        </p:txBody>
      </p:sp>
      <p:sp>
        <p:nvSpPr>
          <p:cNvPr id="1349634" name="Rectangle 2"/>
          <p:cNvSpPr>
            <a:spLocks noGrp="1" noChangeArrowheads="1"/>
          </p:cNvSpPr>
          <p:nvPr>
            <p:ph type="title"/>
          </p:nvPr>
        </p:nvSpPr>
        <p:spPr/>
        <p:txBody>
          <a:bodyPr/>
          <a:lstStyle/>
          <a:p>
            <a:r>
              <a:rPr lang="en-CA" b="1"/>
              <a:t>Test </a:t>
            </a:r>
            <a:r>
              <a:rPr lang="en-CA" b="1" smtClean="0"/>
              <a:t>methods</a:t>
            </a:r>
            <a:endParaRPr lang="en-US" b="1" dirty="0"/>
          </a:p>
        </p:txBody>
      </p:sp>
      <p:sp>
        <p:nvSpPr>
          <p:cNvPr id="1349635" name="Rectangle 3"/>
          <p:cNvSpPr>
            <a:spLocks noGrp="1" noChangeArrowheads="1"/>
          </p:cNvSpPr>
          <p:nvPr>
            <p:ph type="body" idx="1"/>
          </p:nvPr>
        </p:nvSpPr>
        <p:spPr/>
        <p:txBody>
          <a:bodyPr/>
          <a:lstStyle/>
          <a:p>
            <a:r>
              <a:rPr lang="en-US"/>
              <a:t>Strength properties of various species are determined through standardized tests of </a:t>
            </a:r>
            <a:r>
              <a:rPr lang="en-US">
                <a:solidFill>
                  <a:srgbClr val="FF3300"/>
                </a:solidFill>
              </a:rPr>
              <a:t>small, clear (defect free) specimens</a:t>
            </a:r>
            <a:r>
              <a:rPr lang="en-US"/>
              <a:t> at various moisture conditions. </a:t>
            </a:r>
          </a:p>
          <a:p>
            <a:r>
              <a:rPr lang="en-US"/>
              <a:t>Large pieces, containing defects typical of standard grades of </a:t>
            </a:r>
            <a:r>
              <a:rPr lang="en-US">
                <a:solidFill>
                  <a:srgbClr val="FF3300"/>
                </a:solidFill>
              </a:rPr>
              <a:t>lumber</a:t>
            </a:r>
            <a:r>
              <a:rPr lang="en-US"/>
              <a:t>, are also tested to develop strength data (full-size test).</a:t>
            </a:r>
          </a:p>
        </p:txBody>
      </p:sp>
    </p:spTree>
    <p:extLst>
      <p:ext uri="{BB962C8B-B14F-4D97-AF65-F5344CB8AC3E}">
        <p14:creationId xmlns:p14="http://schemas.microsoft.com/office/powerpoint/2010/main" val="2958632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F59C6F74-D27D-A749-817C-976D05EBB3DE}" type="slidenum">
              <a:rPr lang="en-CA"/>
              <a:pPr/>
              <a:t>67</a:t>
            </a:fld>
            <a:endParaRPr lang="en-CA"/>
          </a:p>
        </p:txBody>
      </p:sp>
      <p:sp>
        <p:nvSpPr>
          <p:cNvPr id="1353730" name="Rectangle 2"/>
          <p:cNvSpPr>
            <a:spLocks noGrp="1" noChangeArrowheads="1"/>
          </p:cNvSpPr>
          <p:nvPr>
            <p:ph type="title"/>
          </p:nvPr>
        </p:nvSpPr>
        <p:spPr/>
        <p:txBody>
          <a:bodyPr/>
          <a:lstStyle/>
          <a:p>
            <a:r>
              <a:rPr lang="en-CA" b="1" dirty="0"/>
              <a:t>Compression parallel to grain</a:t>
            </a:r>
            <a:endParaRPr lang="en-US" b="1" dirty="0"/>
          </a:p>
        </p:txBody>
      </p:sp>
      <p:sp>
        <p:nvSpPr>
          <p:cNvPr id="1353732" name="Rectangle 4"/>
          <p:cNvSpPr>
            <a:spLocks noGrp="1" noChangeArrowheads="1"/>
          </p:cNvSpPr>
          <p:nvPr>
            <p:ph type="body" sz="half" idx="2"/>
          </p:nvPr>
        </p:nvSpPr>
        <p:spPr/>
        <p:txBody>
          <a:bodyPr/>
          <a:lstStyle/>
          <a:p>
            <a:r>
              <a:rPr lang="en-CA" sz="2800"/>
              <a:t>Maximum compressive strength</a:t>
            </a:r>
          </a:p>
          <a:p>
            <a:r>
              <a:rPr lang="en-CA" sz="2800"/>
              <a:t>Modulus of elasticity</a:t>
            </a:r>
          </a:p>
          <a:p>
            <a:r>
              <a:rPr lang="en-CA" sz="2800"/>
              <a:t>Proportional limit</a:t>
            </a:r>
            <a:endParaRPr lang="en-US" sz="2800"/>
          </a:p>
        </p:txBody>
      </p:sp>
      <p:sp>
        <p:nvSpPr>
          <p:cNvPr id="3" name="Rectangle 2"/>
          <p:cNvSpPr/>
          <p:nvPr/>
        </p:nvSpPr>
        <p:spPr>
          <a:xfrm>
            <a:off x="2915816" y="6093296"/>
            <a:ext cx="3147015" cy="646331"/>
          </a:xfrm>
          <a:prstGeom prst="rect">
            <a:avLst/>
          </a:prstGeom>
        </p:spPr>
        <p:txBody>
          <a:bodyPr wrap="none">
            <a:spAutoFit/>
          </a:bodyPr>
          <a:lstStyle/>
          <a:p>
            <a:r>
              <a:rPr lang="en-US" dirty="0">
                <a:hlinkClick r:id="rId3"/>
              </a:rPr>
              <a:t>https://youtu.be/DFeHYFPElvE</a:t>
            </a:r>
            <a:endParaRPr lang="en-US" dirty="0"/>
          </a:p>
          <a:p>
            <a:endParaRPr lang="en-US" dirty="0"/>
          </a:p>
        </p:txBody>
      </p:sp>
      <p:sp>
        <p:nvSpPr>
          <p:cNvPr id="7" name="Line 6"/>
          <p:cNvSpPr>
            <a:spLocks noChangeShapeType="1"/>
          </p:cNvSpPr>
          <p:nvPr/>
        </p:nvSpPr>
        <p:spPr bwMode="auto">
          <a:xfrm>
            <a:off x="5148064" y="5877272"/>
            <a:ext cx="280831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Line 7"/>
          <p:cNvSpPr>
            <a:spLocks noChangeShapeType="1"/>
          </p:cNvSpPr>
          <p:nvPr/>
        </p:nvSpPr>
        <p:spPr bwMode="auto">
          <a:xfrm flipV="1">
            <a:off x="5148064" y="3789040"/>
            <a:ext cx="1" cy="208823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Freeform 13" descr="20%"/>
          <p:cNvSpPr>
            <a:spLocks/>
          </p:cNvSpPr>
          <p:nvPr/>
        </p:nvSpPr>
        <p:spPr bwMode="auto">
          <a:xfrm>
            <a:off x="5148064" y="4077072"/>
            <a:ext cx="1296144" cy="1812677"/>
          </a:xfrm>
          <a:custGeom>
            <a:avLst/>
            <a:gdLst>
              <a:gd name="T0" fmla="*/ 0 w 590"/>
              <a:gd name="T1" fmla="*/ 1414 h 1414"/>
              <a:gd name="T2" fmla="*/ 227 w 590"/>
              <a:gd name="T3" fmla="*/ 643 h 1414"/>
              <a:gd name="T4" fmla="*/ 363 w 590"/>
              <a:gd name="T5" fmla="*/ 144 h 1414"/>
              <a:gd name="T6" fmla="*/ 499 w 590"/>
              <a:gd name="T7" fmla="*/ 8 h 1414"/>
              <a:gd name="T8" fmla="*/ 590 w 590"/>
              <a:gd name="T9" fmla="*/ 98 h 1414"/>
            </a:gdLst>
            <a:ahLst/>
            <a:cxnLst>
              <a:cxn ang="0">
                <a:pos x="T0" y="T1"/>
              </a:cxn>
              <a:cxn ang="0">
                <a:pos x="T2" y="T3"/>
              </a:cxn>
              <a:cxn ang="0">
                <a:pos x="T4" y="T5"/>
              </a:cxn>
              <a:cxn ang="0">
                <a:pos x="T6" y="T7"/>
              </a:cxn>
              <a:cxn ang="0">
                <a:pos x="T8" y="T9"/>
              </a:cxn>
            </a:cxnLst>
            <a:rect l="0" t="0" r="r" b="b"/>
            <a:pathLst>
              <a:path w="590" h="1414">
                <a:moveTo>
                  <a:pt x="0" y="1414"/>
                </a:moveTo>
                <a:cubicBezTo>
                  <a:pt x="83" y="1134"/>
                  <a:pt x="166" y="855"/>
                  <a:pt x="227" y="643"/>
                </a:cubicBezTo>
                <a:cubicBezTo>
                  <a:pt x="288" y="431"/>
                  <a:pt x="318" y="250"/>
                  <a:pt x="363" y="144"/>
                </a:cubicBezTo>
                <a:cubicBezTo>
                  <a:pt x="408" y="38"/>
                  <a:pt x="461" y="16"/>
                  <a:pt x="499" y="8"/>
                </a:cubicBezTo>
                <a:cubicBezTo>
                  <a:pt x="537" y="0"/>
                  <a:pt x="563" y="49"/>
                  <a:pt x="590" y="9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20">
                  <a:fgClr>
                    <a:schemeClr val="tx1"/>
                  </a:fgClr>
                  <a:bgClr>
                    <a:schemeClr val="bg1"/>
                  </a:bgClr>
                </a:patt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1" name="Text Box 9" descr="20%"/>
          <p:cNvSpPr txBox="1">
            <a:spLocks noChangeArrowheads="1"/>
          </p:cNvSpPr>
          <p:nvPr/>
        </p:nvSpPr>
        <p:spPr bwMode="auto">
          <a:xfrm>
            <a:off x="6660232" y="5805264"/>
            <a:ext cx="1428750"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dirty="0"/>
              <a:t>Deformation</a:t>
            </a:r>
            <a:endParaRPr lang="en-US" b="0" dirty="0"/>
          </a:p>
        </p:txBody>
      </p:sp>
      <p:sp>
        <p:nvSpPr>
          <p:cNvPr id="12" name="Text Box 10" descr="20%"/>
          <p:cNvSpPr txBox="1">
            <a:spLocks noChangeArrowheads="1"/>
          </p:cNvSpPr>
          <p:nvPr/>
        </p:nvSpPr>
        <p:spPr bwMode="auto">
          <a:xfrm rot="16200000">
            <a:off x="4481290" y="4815854"/>
            <a:ext cx="6921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b="0" dirty="0"/>
              <a:t>Load</a:t>
            </a:r>
            <a:endParaRPr lang="en-US" b="0" dirty="0"/>
          </a:p>
        </p:txBody>
      </p:sp>
      <p:sp>
        <p:nvSpPr>
          <p:cNvPr id="13" name="Line 8"/>
          <p:cNvSpPr>
            <a:spLocks noChangeShapeType="1"/>
          </p:cNvSpPr>
          <p:nvPr/>
        </p:nvSpPr>
        <p:spPr bwMode="auto">
          <a:xfrm>
            <a:off x="5148064" y="4077072"/>
            <a:ext cx="1080120"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0" descr="20%"/>
          <p:cNvSpPr txBox="1">
            <a:spLocks noChangeArrowheads="1"/>
          </p:cNvSpPr>
          <p:nvPr/>
        </p:nvSpPr>
        <p:spPr bwMode="auto">
          <a:xfrm>
            <a:off x="4572000" y="3789040"/>
            <a:ext cx="598751" cy="36933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i="1" dirty="0" err="1"/>
              <a:t>P</a:t>
            </a:r>
            <a:r>
              <a:rPr lang="en-CA" b="0" i="1" baseline="-25000" dirty="0" err="1"/>
              <a:t>ucs</a:t>
            </a:r>
            <a:endParaRPr lang="en-US" b="0" i="1" dirty="0"/>
          </a:p>
        </p:txBody>
      </p:sp>
      <p:sp>
        <p:nvSpPr>
          <p:cNvPr id="15" name="Line 14"/>
          <p:cNvSpPr>
            <a:spLocks noChangeShapeType="1"/>
          </p:cNvSpPr>
          <p:nvPr/>
        </p:nvSpPr>
        <p:spPr bwMode="auto">
          <a:xfrm>
            <a:off x="5148064" y="4365104"/>
            <a:ext cx="720080"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Text Box 16" descr="20%"/>
          <p:cNvSpPr txBox="1">
            <a:spLocks noChangeArrowheads="1"/>
          </p:cNvSpPr>
          <p:nvPr/>
        </p:nvSpPr>
        <p:spPr bwMode="auto">
          <a:xfrm>
            <a:off x="4644008" y="4149080"/>
            <a:ext cx="454025"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i="1" dirty="0" err="1"/>
              <a:t>P</a:t>
            </a:r>
            <a:r>
              <a:rPr lang="en-CA" b="0" i="1" baseline="-25000" dirty="0" err="1"/>
              <a:t>pl</a:t>
            </a:r>
            <a:endParaRPr lang="en-US" b="0" i="1" dirty="0"/>
          </a:p>
        </p:txBody>
      </p:sp>
      <p:pic>
        <p:nvPicPr>
          <p:cNvPr id="463874" name="Picture 2" descr="Related image">
            <a:extLst>
              <a:ext uri="{FF2B5EF4-FFF2-40B4-BE49-F238E27FC236}">
                <a16:creationId xmlns:a16="http://schemas.microsoft.com/office/drawing/2014/main" xmlns="" id="{25E48B68-9D91-44CB-90A9-540501E92A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1" r="56489"/>
          <a:stretch/>
        </p:blipFill>
        <p:spPr bwMode="auto">
          <a:xfrm>
            <a:off x="452104" y="2097201"/>
            <a:ext cx="3543832" cy="313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A5246F1-3EE9-4699-ABC2-EB8D73DB749C}"/>
              </a:ext>
            </a:extLst>
          </p:cNvPr>
          <p:cNvSpPr/>
          <p:nvPr/>
        </p:nvSpPr>
        <p:spPr>
          <a:xfrm>
            <a:off x="2572760" y="4999210"/>
            <a:ext cx="1531188" cy="246221"/>
          </a:xfrm>
          <a:prstGeom prst="rect">
            <a:avLst/>
          </a:prstGeom>
        </p:spPr>
        <p:txBody>
          <a:bodyPr wrap="none">
            <a:spAutoFit/>
          </a:bodyPr>
          <a:lstStyle/>
          <a:p>
            <a:r>
              <a:rPr lang="en-CA" sz="1000" dirty="0"/>
              <a:t>(Source: researchgate.net)</a:t>
            </a:r>
          </a:p>
        </p:txBody>
      </p:sp>
    </p:spTree>
    <p:extLst>
      <p:ext uri="{BB962C8B-B14F-4D97-AF65-F5344CB8AC3E}">
        <p14:creationId xmlns:p14="http://schemas.microsoft.com/office/powerpoint/2010/main" val="3903097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Failure modes</a:t>
            </a:r>
          </a:p>
        </p:txBody>
      </p:sp>
      <p:sp>
        <p:nvSpPr>
          <p:cNvPr id="4" name="Text Placeholder 3"/>
          <p:cNvSpPr>
            <a:spLocks noGrp="1"/>
          </p:cNvSpPr>
          <p:nvPr>
            <p:ph type="body" sz="half" idx="2"/>
          </p:nvPr>
        </p:nvSpPr>
        <p:spPr/>
        <p:txBody>
          <a:bodyPr/>
          <a:lstStyle/>
          <a:p>
            <a:endParaRPr lang="en-US" dirty="0"/>
          </a:p>
          <a:p>
            <a:endParaRPr lang="en-US" dirty="0"/>
          </a:p>
        </p:txBody>
      </p:sp>
      <p:sp>
        <p:nvSpPr>
          <p:cNvPr id="5" name="Slide Number Placeholder 4"/>
          <p:cNvSpPr>
            <a:spLocks noGrp="1"/>
          </p:cNvSpPr>
          <p:nvPr>
            <p:ph type="sldNum" sz="quarter" idx="12"/>
          </p:nvPr>
        </p:nvSpPr>
        <p:spPr/>
        <p:txBody>
          <a:bodyPr/>
          <a:lstStyle/>
          <a:p>
            <a:fld id="{A3002C95-6744-CE48-BD27-413BFC288046}" type="slidenum">
              <a:rPr lang="en-CA" smtClean="0"/>
              <a:pPr/>
              <a:t>68</a:t>
            </a:fld>
            <a:endParaRPr lang="en-CA"/>
          </a:p>
        </p:txBody>
      </p:sp>
      <p:sp>
        <p:nvSpPr>
          <p:cNvPr id="8" name="Rectangle 7">
            <a:extLst>
              <a:ext uri="{FF2B5EF4-FFF2-40B4-BE49-F238E27FC236}">
                <a16:creationId xmlns:a16="http://schemas.microsoft.com/office/drawing/2014/main" xmlns="" id="{D28E2190-6AB0-4FB2-BC6C-E42ABBAC05D5}"/>
              </a:ext>
            </a:extLst>
          </p:cNvPr>
          <p:cNvSpPr/>
          <p:nvPr/>
        </p:nvSpPr>
        <p:spPr>
          <a:xfrm>
            <a:off x="2483768" y="6227579"/>
            <a:ext cx="1465466" cy="246221"/>
          </a:xfrm>
          <a:prstGeom prst="rect">
            <a:avLst/>
          </a:prstGeom>
        </p:spPr>
        <p:txBody>
          <a:bodyPr wrap="none">
            <a:spAutoFit/>
          </a:bodyPr>
          <a:lstStyle/>
          <a:p>
            <a:r>
              <a:rPr lang="en-CA" sz="1000" dirty="0"/>
              <a:t>(Source: </a:t>
            </a:r>
            <a:r>
              <a:rPr lang="en-CA" sz="1000" dirty="0" err="1"/>
              <a:t>Bodig</a:t>
            </a:r>
            <a:r>
              <a:rPr lang="en-CA" sz="1000" dirty="0"/>
              <a:t> &amp; Jayne)</a:t>
            </a:r>
          </a:p>
        </p:txBody>
      </p:sp>
      <p:pic>
        <p:nvPicPr>
          <p:cNvPr id="9" name="Picture 8">
            <a:extLst>
              <a:ext uri="{FF2B5EF4-FFF2-40B4-BE49-F238E27FC236}">
                <a16:creationId xmlns:a16="http://schemas.microsoft.com/office/drawing/2014/main" xmlns="" id="{DB813F35-569D-4154-B797-DEB09BABC84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92544" y="1738735"/>
            <a:ext cx="8511312" cy="3420000"/>
          </a:xfrm>
          <a:prstGeom prst="rect">
            <a:avLst/>
          </a:prstGeom>
        </p:spPr>
      </p:pic>
      <p:sp>
        <p:nvSpPr>
          <p:cNvPr id="10" name="TextBox 9">
            <a:extLst>
              <a:ext uri="{FF2B5EF4-FFF2-40B4-BE49-F238E27FC236}">
                <a16:creationId xmlns:a16="http://schemas.microsoft.com/office/drawing/2014/main" xmlns="" id="{1B07A7F6-4562-4362-9A52-85CFE9BE53FF}"/>
              </a:ext>
            </a:extLst>
          </p:cNvPr>
          <p:cNvSpPr txBox="1"/>
          <p:nvPr/>
        </p:nvSpPr>
        <p:spPr>
          <a:xfrm>
            <a:off x="252105" y="5410346"/>
            <a:ext cx="8651751" cy="646331"/>
          </a:xfrm>
          <a:prstGeom prst="rect">
            <a:avLst/>
          </a:prstGeom>
          <a:noFill/>
        </p:spPr>
        <p:txBody>
          <a:bodyPr wrap="square" rtlCol="0">
            <a:spAutoFit/>
          </a:bodyPr>
          <a:lstStyle/>
          <a:p>
            <a:r>
              <a:rPr lang="en-CA" dirty="0"/>
              <a:t>Failure types of </a:t>
            </a:r>
            <a:r>
              <a:rPr lang="en-CA" dirty="0" err="1"/>
              <a:t>nonbuckling</a:t>
            </a:r>
            <a:r>
              <a:rPr lang="en-CA" dirty="0"/>
              <a:t> clear wood in compression parallel to grain: (a) crushing, (b) wedge splitting, (c) shearing, (e) crushing and splitting, (f) </a:t>
            </a:r>
            <a:r>
              <a:rPr lang="en-CA" dirty="0" err="1"/>
              <a:t>brooming</a:t>
            </a:r>
            <a:r>
              <a:rPr lang="en-CA" dirty="0"/>
              <a:t> and end rolling.</a:t>
            </a:r>
          </a:p>
        </p:txBody>
      </p:sp>
    </p:spTree>
    <p:extLst>
      <p:ext uri="{BB962C8B-B14F-4D97-AF65-F5344CB8AC3E}">
        <p14:creationId xmlns:p14="http://schemas.microsoft.com/office/powerpoint/2010/main" val="15522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8"/>
          <p:cNvSpPr>
            <a:spLocks noGrp="1"/>
          </p:cNvSpPr>
          <p:nvPr>
            <p:ph type="sldNum" sz="quarter" idx="12"/>
          </p:nvPr>
        </p:nvSpPr>
        <p:spPr/>
        <p:txBody>
          <a:bodyPr/>
          <a:lstStyle/>
          <a:p>
            <a:fld id="{F181B1C4-351C-2540-9124-03A9B5E28BAD}" type="slidenum">
              <a:rPr lang="en-CA"/>
              <a:pPr/>
              <a:t>69</a:t>
            </a:fld>
            <a:endParaRPr lang="en-CA"/>
          </a:p>
        </p:txBody>
      </p:sp>
      <p:sp>
        <p:nvSpPr>
          <p:cNvPr id="1355778" name="Rectangle 2"/>
          <p:cNvSpPr>
            <a:spLocks noGrp="1" noChangeArrowheads="1"/>
          </p:cNvSpPr>
          <p:nvPr>
            <p:ph type="title" sz="quarter"/>
          </p:nvPr>
        </p:nvSpPr>
        <p:spPr>
          <a:xfrm>
            <a:off x="457200" y="274638"/>
            <a:ext cx="8435280" cy="1143000"/>
          </a:xfrm>
        </p:spPr>
        <p:txBody>
          <a:bodyPr/>
          <a:lstStyle/>
          <a:p>
            <a:r>
              <a:rPr lang="en-CA" sz="3600" b="1" dirty="0"/>
              <a:t>Example: compression parallel to grain</a:t>
            </a:r>
            <a:endParaRPr lang="en-US" sz="3600" b="1" dirty="0"/>
          </a:p>
        </p:txBody>
      </p:sp>
      <p:graphicFrame>
        <p:nvGraphicFramePr>
          <p:cNvPr id="1355779" name="Object 3"/>
          <p:cNvGraphicFramePr>
            <a:graphicFrameLocks noGrp="1" noChangeAspect="1"/>
          </p:cNvGraphicFramePr>
          <p:nvPr>
            <p:ph sz="quarter" idx="1"/>
          </p:nvPr>
        </p:nvGraphicFramePr>
        <p:xfrm>
          <a:off x="1638300" y="2374900"/>
          <a:ext cx="1676400" cy="635000"/>
        </p:xfrm>
        <a:graphic>
          <a:graphicData uri="http://schemas.openxmlformats.org/presentationml/2006/ole">
            <mc:AlternateContent xmlns:mc="http://schemas.openxmlformats.org/markup-compatibility/2006">
              <mc:Choice xmlns:v="urn:schemas-microsoft-com:vml" Requires="v">
                <p:oleObj spid="_x0000_s294747" name="Equation" r:id="rId4" imgW="1676160" imgH="634680" progId="Equation.DSMT4">
                  <p:embed/>
                </p:oleObj>
              </mc:Choice>
              <mc:Fallback>
                <p:oleObj name="Equation" r:id="rId4" imgW="1676160" imgH="6346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300" y="2374900"/>
                        <a:ext cx="16764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355780" name="Object 4"/>
          <p:cNvGraphicFramePr>
            <a:graphicFrameLocks noGrp="1" noChangeAspect="1"/>
          </p:cNvGraphicFramePr>
          <p:nvPr>
            <p:ph sz="quarter" idx="2"/>
          </p:nvPr>
        </p:nvGraphicFramePr>
        <p:xfrm>
          <a:off x="5729288" y="2060575"/>
          <a:ext cx="2101850" cy="795338"/>
        </p:xfrm>
        <a:graphic>
          <a:graphicData uri="http://schemas.openxmlformats.org/presentationml/2006/ole">
            <mc:AlternateContent xmlns:mc="http://schemas.openxmlformats.org/markup-compatibility/2006">
              <mc:Choice xmlns:v="urn:schemas-microsoft-com:vml" Requires="v">
                <p:oleObj spid="_x0000_s294748" name="Equation" r:id="rId6" imgW="1676160" imgH="634680" progId="Equation.DSMT4">
                  <p:embed/>
                </p:oleObj>
              </mc:Choice>
              <mc:Fallback>
                <p:oleObj name="Equation" r:id="rId6" imgW="1676160" imgH="6346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288" y="2060575"/>
                        <a:ext cx="2101850" cy="79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355781" name="Object 5"/>
          <p:cNvGraphicFramePr>
            <a:graphicFrameLocks noGrp="1" noChangeAspect="1"/>
          </p:cNvGraphicFramePr>
          <p:nvPr>
            <p:ph sz="quarter" idx="3"/>
          </p:nvPr>
        </p:nvGraphicFramePr>
        <p:xfrm>
          <a:off x="1638300" y="4714875"/>
          <a:ext cx="1676400" cy="635000"/>
        </p:xfrm>
        <a:graphic>
          <a:graphicData uri="http://schemas.openxmlformats.org/presentationml/2006/ole">
            <mc:AlternateContent xmlns:mc="http://schemas.openxmlformats.org/markup-compatibility/2006">
              <mc:Choice xmlns:v="urn:schemas-microsoft-com:vml" Requires="v">
                <p:oleObj spid="_x0000_s294749" name="Equation" r:id="rId7" imgW="1676160" imgH="634680" progId="Equation.DSMT4">
                  <p:embed/>
                </p:oleObj>
              </mc:Choice>
              <mc:Fallback>
                <p:oleObj name="Equation" r:id="rId7" imgW="1676160" imgH="6346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300" y="4714875"/>
                        <a:ext cx="16764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55782" name="Picture 6" descr="Scan1"/>
          <p:cNvPicPr>
            <a:picLocks noChangeAspect="1" noChangeArrowheads="1"/>
          </p:cNvPicPr>
          <p:nvPr/>
        </p:nvPicPr>
        <p:blipFill>
          <a:blip r:embed="rId8">
            <a:extLst>
              <a:ext uri="{28A0092B-C50C-407E-A947-70E740481C1C}">
                <a14:useLocalDpi xmlns:a14="http://schemas.microsoft.com/office/drawing/2010/main" val="0"/>
              </a:ext>
            </a:extLst>
          </a:blip>
          <a:srcRect l="4410" t="3195" r="3154"/>
          <a:stretch>
            <a:fillRect/>
          </a:stretch>
        </p:blipFill>
        <p:spPr bwMode="auto">
          <a:xfrm>
            <a:off x="106363" y="1716088"/>
            <a:ext cx="5257800" cy="4376737"/>
          </a:xfrm>
          <a:prstGeom prst="rect">
            <a:avLst/>
          </a:prstGeom>
          <a:noFill/>
          <a:extLst>
            <a:ext uri="{909E8E84-426E-40dd-AFC4-6F175D3DCCD1}">
              <a14:hiddenFill xmlns:a14="http://schemas.microsoft.com/office/drawing/2010/main">
                <a:solidFill>
                  <a:srgbClr val="FFFFFF"/>
                </a:solidFill>
              </a14:hiddenFill>
            </a:ext>
          </a:extLst>
        </p:spPr>
      </p:pic>
      <p:sp>
        <p:nvSpPr>
          <p:cNvPr id="1355783" name="Text Box 7" descr="20%"/>
          <p:cNvSpPr txBox="1">
            <a:spLocks noChangeArrowheads="1"/>
          </p:cNvSpPr>
          <p:nvPr/>
        </p:nvSpPr>
        <p:spPr bwMode="auto">
          <a:xfrm>
            <a:off x="5359400" y="1611313"/>
            <a:ext cx="2152650"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a:t>1) Proportional limit</a:t>
            </a:r>
            <a:endParaRPr lang="en-US" b="0"/>
          </a:p>
        </p:txBody>
      </p:sp>
      <p:sp>
        <p:nvSpPr>
          <p:cNvPr id="1355784" name="Text Box 8" descr="20%"/>
          <p:cNvSpPr txBox="1">
            <a:spLocks noChangeArrowheads="1"/>
          </p:cNvSpPr>
          <p:nvPr/>
        </p:nvSpPr>
        <p:spPr bwMode="auto">
          <a:xfrm>
            <a:off x="5359400" y="4797425"/>
            <a:ext cx="36766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a:t>3) Maximum compressive strength</a:t>
            </a:r>
            <a:endParaRPr lang="en-US" b="0"/>
          </a:p>
        </p:txBody>
      </p:sp>
      <p:sp>
        <p:nvSpPr>
          <p:cNvPr id="1355785" name="Text Box 9" descr="20%"/>
          <p:cNvSpPr txBox="1">
            <a:spLocks noChangeArrowheads="1"/>
          </p:cNvSpPr>
          <p:nvPr/>
        </p:nvSpPr>
        <p:spPr bwMode="auto">
          <a:xfrm>
            <a:off x="5359400" y="2997200"/>
            <a:ext cx="25082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a:t>2) Modulus of elasticity</a:t>
            </a:r>
            <a:endParaRPr lang="en-US" b="0"/>
          </a:p>
        </p:txBody>
      </p:sp>
      <p:graphicFrame>
        <p:nvGraphicFramePr>
          <p:cNvPr id="1355786" name="Object 10"/>
          <p:cNvGraphicFramePr>
            <a:graphicFrameLocks noGrp="1" noChangeAspect="1"/>
          </p:cNvGraphicFramePr>
          <p:nvPr>
            <p:ph sz="quarter" idx="4"/>
            <p:extLst>
              <p:ext uri="{D42A27DB-BD31-4B8C-83A1-F6EECF244321}">
                <p14:modId xmlns:p14="http://schemas.microsoft.com/office/powerpoint/2010/main" val="577937118"/>
              </p:ext>
            </p:extLst>
          </p:nvPr>
        </p:nvGraphicFramePr>
        <p:xfrm>
          <a:off x="5740400" y="3429000"/>
          <a:ext cx="3063875" cy="1377950"/>
        </p:xfrm>
        <a:graphic>
          <a:graphicData uri="http://schemas.openxmlformats.org/presentationml/2006/ole">
            <mc:AlternateContent xmlns:mc="http://schemas.openxmlformats.org/markup-compatibility/2006">
              <mc:Choice xmlns:v="urn:schemas-microsoft-com:vml" Requires="v">
                <p:oleObj spid="_x0000_s294750" name="Equation" r:id="rId9" imgW="2400300" imgH="1079500" progId="Equation.3">
                  <p:embed/>
                </p:oleObj>
              </mc:Choice>
              <mc:Fallback>
                <p:oleObj name="Equation" r:id="rId9" imgW="2400300" imgH="1079500" progId="Equation.3">
                  <p:embed/>
                  <p:pic>
                    <p:nvPicPr>
                      <p:cNvPr id="0" name=""/>
                      <p:cNvPicPr>
                        <a:picLocks noChangeAspect="1" noChangeArrowheads="1"/>
                      </p:cNvPicPr>
                      <p:nvPr/>
                    </p:nvPicPr>
                    <p:blipFill>
                      <a:blip r:embed="rId10"/>
                      <a:srcRect/>
                      <a:stretch>
                        <a:fillRect/>
                      </a:stretch>
                    </p:blipFill>
                    <p:spPr bwMode="auto">
                      <a:xfrm>
                        <a:off x="5740400" y="3429000"/>
                        <a:ext cx="3063875" cy="137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355787" name="Object 11"/>
          <p:cNvGraphicFramePr>
            <a:graphicFrameLocks noChangeAspect="1"/>
          </p:cNvGraphicFramePr>
          <p:nvPr/>
        </p:nvGraphicFramePr>
        <p:xfrm>
          <a:off x="5651500" y="5300663"/>
          <a:ext cx="2117725" cy="795337"/>
        </p:xfrm>
        <a:graphic>
          <a:graphicData uri="http://schemas.openxmlformats.org/presentationml/2006/ole">
            <mc:AlternateContent xmlns:mc="http://schemas.openxmlformats.org/markup-compatibility/2006">
              <mc:Choice xmlns:v="urn:schemas-microsoft-com:vml" Requires="v">
                <p:oleObj spid="_x0000_s294751" name="Equation" r:id="rId11" imgW="1688760" imgH="634680" progId="Equation.3">
                  <p:embed/>
                </p:oleObj>
              </mc:Choice>
              <mc:Fallback>
                <p:oleObj name="Equation" r:id="rId11" imgW="1688760" imgH="6346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500" y="5300663"/>
                        <a:ext cx="2117725" cy="79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70806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32624159-B00E-D544-9ECE-9D6B54049402}" type="slidenum">
              <a:rPr lang="en-CA"/>
              <a:pPr>
                <a:defRPr/>
              </a:pPr>
              <a:t>7</a:t>
            </a:fld>
            <a:endParaRPr lang="en-CA"/>
          </a:p>
        </p:txBody>
      </p:sp>
      <p:sp>
        <p:nvSpPr>
          <p:cNvPr id="284674" name="Rectangle 2"/>
          <p:cNvSpPr>
            <a:spLocks noGrp="1" noChangeArrowheads="1"/>
          </p:cNvSpPr>
          <p:nvPr>
            <p:ph type="title"/>
          </p:nvPr>
        </p:nvSpPr>
        <p:spPr/>
        <p:txBody>
          <a:bodyPr/>
          <a:lstStyle/>
          <a:p>
            <a:pPr eaLnBrk="1" hangingPunct="1">
              <a:defRPr/>
            </a:pPr>
            <a:r>
              <a:rPr lang="en-US" dirty="0">
                <a:solidFill>
                  <a:schemeClr val="tx1"/>
                </a:solidFill>
                <a:cs typeface="+mj-cs"/>
              </a:rPr>
              <a:t>Basic Specific Gravity</a:t>
            </a:r>
          </a:p>
        </p:txBody>
      </p:sp>
      <p:sp>
        <p:nvSpPr>
          <p:cNvPr id="284675" name="Rectangle 3"/>
          <p:cNvSpPr>
            <a:spLocks noGrp="1" noChangeArrowheads="1"/>
          </p:cNvSpPr>
          <p:nvPr>
            <p:ph type="body" idx="1"/>
          </p:nvPr>
        </p:nvSpPr>
        <p:spPr>
          <a:xfrm>
            <a:off x="457200" y="1600200"/>
            <a:ext cx="8229600" cy="1612900"/>
          </a:xfrm>
        </p:spPr>
        <p:txBody>
          <a:bodyPr/>
          <a:lstStyle/>
          <a:p>
            <a:pPr eaLnBrk="1" hangingPunct="1">
              <a:defRPr/>
            </a:pPr>
            <a:r>
              <a:rPr lang="en-US">
                <a:cs typeface="+mn-cs"/>
              </a:rPr>
              <a:t>Uses green volume basis.  This is the most common value computed for wood, especially for research purposes.</a:t>
            </a:r>
          </a:p>
        </p:txBody>
      </p:sp>
      <p:sp>
        <p:nvSpPr>
          <p:cNvPr id="28467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84677" name="Text Box 5"/>
          <p:cNvSpPr txBox="1">
            <a:spLocks noChangeArrowheads="1"/>
          </p:cNvSpPr>
          <p:nvPr/>
        </p:nvSpPr>
        <p:spPr bwMode="auto">
          <a:xfrm>
            <a:off x="3040063" y="3592513"/>
            <a:ext cx="290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Arial" charset="0"/>
              <a:cs typeface="+mn-cs"/>
            </a:endParaRPr>
          </a:p>
        </p:txBody>
      </p:sp>
      <p:sp>
        <p:nvSpPr>
          <p:cNvPr id="28467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graphicFrame>
        <p:nvGraphicFramePr>
          <p:cNvPr id="12295" name="Object 7"/>
          <p:cNvGraphicFramePr>
            <a:graphicFrameLocks noChangeAspect="1"/>
          </p:cNvGraphicFramePr>
          <p:nvPr/>
        </p:nvGraphicFramePr>
        <p:xfrm>
          <a:off x="2843213" y="3429000"/>
          <a:ext cx="3227387" cy="2662238"/>
        </p:xfrm>
        <a:graphic>
          <a:graphicData uri="http://schemas.openxmlformats.org/presentationml/2006/ole">
            <mc:AlternateContent xmlns:mc="http://schemas.openxmlformats.org/markup-compatibility/2006">
              <mc:Choice xmlns:v="urn:schemas-microsoft-com:vml" Requires="v">
                <p:oleObj spid="_x0000_s451692" name="Equation" r:id="rId4" imgW="799753" imgH="660113" progId="Equation.3">
                  <p:embed/>
                </p:oleObj>
              </mc:Choice>
              <mc:Fallback>
                <p:oleObj name="Equation" r:id="rId4" imgW="799753" imgH="6601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3429000"/>
                        <a:ext cx="3227387" cy="2662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4680" name="Oval 8"/>
          <p:cNvSpPr>
            <a:spLocks noChangeArrowheads="1"/>
          </p:cNvSpPr>
          <p:nvPr/>
        </p:nvSpPr>
        <p:spPr bwMode="auto">
          <a:xfrm>
            <a:off x="4556125" y="3413125"/>
            <a:ext cx="1295400" cy="18002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55183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7504" y="1556792"/>
            <a:ext cx="4588337" cy="3205088"/>
          </a:xfrm>
          <a:prstGeom prst="rect">
            <a:avLst/>
          </a:prstGeom>
        </p:spPr>
      </p:pic>
      <p:sp>
        <p:nvSpPr>
          <p:cNvPr id="17" name="Slide Number Placeholder 6"/>
          <p:cNvSpPr>
            <a:spLocks noGrp="1"/>
          </p:cNvSpPr>
          <p:nvPr>
            <p:ph type="sldNum" sz="quarter" idx="12"/>
          </p:nvPr>
        </p:nvSpPr>
        <p:spPr>
          <a:xfrm>
            <a:off x="5977954" y="6461571"/>
            <a:ext cx="2133600" cy="476250"/>
          </a:xfrm>
        </p:spPr>
        <p:txBody>
          <a:bodyPr/>
          <a:lstStyle/>
          <a:p>
            <a:fld id="{43183DCF-DAE6-1545-8D3B-A1239C3F04CA}" type="slidenum">
              <a:rPr lang="en-CA"/>
              <a:pPr/>
              <a:t>70</a:t>
            </a:fld>
            <a:endParaRPr lang="en-CA"/>
          </a:p>
        </p:txBody>
      </p:sp>
      <p:sp>
        <p:nvSpPr>
          <p:cNvPr id="1357826" name="Rectangle 2"/>
          <p:cNvSpPr>
            <a:spLocks noGrp="1" noChangeArrowheads="1"/>
          </p:cNvSpPr>
          <p:nvPr>
            <p:ph type="title"/>
          </p:nvPr>
        </p:nvSpPr>
        <p:spPr>
          <a:xfrm>
            <a:off x="190278" y="116632"/>
            <a:ext cx="8937625" cy="1143000"/>
          </a:xfrm>
        </p:spPr>
        <p:txBody>
          <a:bodyPr/>
          <a:lstStyle/>
          <a:p>
            <a:r>
              <a:rPr lang="en-CA" sz="4000" b="1" dirty="0"/>
              <a:t>Compression perpendicular to grain</a:t>
            </a:r>
            <a:endParaRPr lang="en-US" sz="4000" b="1" dirty="0"/>
          </a:p>
        </p:txBody>
      </p:sp>
      <p:sp>
        <p:nvSpPr>
          <p:cNvPr id="1357828" name="Rectangle 4"/>
          <p:cNvSpPr>
            <a:spLocks noChangeArrowheads="1"/>
          </p:cNvSpPr>
          <p:nvPr/>
        </p:nvSpPr>
        <p:spPr bwMode="auto">
          <a:xfrm>
            <a:off x="4355976" y="1124744"/>
            <a:ext cx="4614664"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FontTx/>
              <a:buChar char="•"/>
            </a:pPr>
            <a:r>
              <a:rPr lang="en-CA" sz="2800" b="0" dirty="0"/>
              <a:t>Proportional limit</a:t>
            </a:r>
          </a:p>
          <a:p>
            <a:pPr marL="342900" indent="-342900" algn="l">
              <a:spcBef>
                <a:spcPct val="20000"/>
              </a:spcBef>
              <a:buFontTx/>
              <a:buChar char="•"/>
            </a:pPr>
            <a:r>
              <a:rPr lang="en-CA" sz="2800" b="0" dirty="0"/>
              <a:t>Modulus of elasticity</a:t>
            </a:r>
          </a:p>
          <a:p>
            <a:pPr marL="342900" indent="-342900" algn="l">
              <a:spcBef>
                <a:spcPct val="20000"/>
              </a:spcBef>
              <a:buFontTx/>
              <a:buChar char="•"/>
            </a:pPr>
            <a:r>
              <a:rPr lang="en-CA" sz="2800" dirty="0" smtClean="0"/>
              <a:t>May </a:t>
            </a:r>
            <a:r>
              <a:rPr lang="en-CA" sz="2800" dirty="0"/>
              <a:t>not have a clear failure</a:t>
            </a:r>
            <a:endParaRPr lang="en-CA" sz="2800" b="0" dirty="0"/>
          </a:p>
          <a:p>
            <a:pPr marL="342900" indent="-342900" algn="l">
              <a:spcBef>
                <a:spcPct val="20000"/>
              </a:spcBef>
            </a:pPr>
            <a:endParaRPr lang="en-US" sz="2800" b="0" dirty="0"/>
          </a:p>
        </p:txBody>
      </p:sp>
      <p:grpSp>
        <p:nvGrpSpPr>
          <p:cNvPr id="1357829" name="Group 5"/>
          <p:cNvGrpSpPr>
            <a:grpSpLocks/>
          </p:cNvGrpSpPr>
          <p:nvPr/>
        </p:nvGrpSpPr>
        <p:grpSpPr bwMode="auto">
          <a:xfrm>
            <a:off x="4499992" y="3284984"/>
            <a:ext cx="3889375" cy="2952750"/>
            <a:chOff x="3152" y="1661"/>
            <a:chExt cx="2450" cy="1860"/>
          </a:xfrm>
        </p:grpSpPr>
        <p:sp>
          <p:nvSpPr>
            <p:cNvPr id="1357830" name="Line 6"/>
            <p:cNvSpPr>
              <a:spLocks noChangeShapeType="1"/>
            </p:cNvSpPr>
            <p:nvPr/>
          </p:nvSpPr>
          <p:spPr bwMode="auto">
            <a:xfrm>
              <a:off x="3152" y="3521"/>
              <a:ext cx="24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7831" name="Line 7"/>
            <p:cNvSpPr>
              <a:spLocks noChangeShapeType="1"/>
            </p:cNvSpPr>
            <p:nvPr/>
          </p:nvSpPr>
          <p:spPr bwMode="auto">
            <a:xfrm flipV="1">
              <a:off x="3152" y="1661"/>
              <a:ext cx="0" cy="186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7832" name="Freeform 8" descr="20%"/>
            <p:cNvSpPr>
              <a:spLocks/>
            </p:cNvSpPr>
            <p:nvPr/>
          </p:nvSpPr>
          <p:spPr bwMode="auto">
            <a:xfrm>
              <a:off x="3152" y="1765"/>
              <a:ext cx="2143" cy="1756"/>
            </a:xfrm>
            <a:custGeom>
              <a:avLst/>
              <a:gdLst>
                <a:gd name="T0" fmla="*/ 0 w 2143"/>
                <a:gd name="T1" fmla="*/ 1756 h 1756"/>
                <a:gd name="T2" fmla="*/ 90 w 2143"/>
                <a:gd name="T3" fmla="*/ 1468 h 1756"/>
                <a:gd name="T4" fmla="*/ 183 w 2143"/>
                <a:gd name="T5" fmla="*/ 1366 h 1756"/>
                <a:gd name="T6" fmla="*/ 499 w 2143"/>
                <a:gd name="T7" fmla="*/ 1348 h 1756"/>
                <a:gd name="T8" fmla="*/ 908 w 2143"/>
                <a:gd name="T9" fmla="*/ 1319 h 1756"/>
                <a:gd name="T10" fmla="*/ 1363 w 2143"/>
                <a:gd name="T11" fmla="*/ 1245 h 1756"/>
                <a:gd name="T12" fmla="*/ 1633 w 2143"/>
                <a:gd name="T13" fmla="*/ 1143 h 1756"/>
                <a:gd name="T14" fmla="*/ 1846 w 2143"/>
                <a:gd name="T15" fmla="*/ 957 h 1756"/>
                <a:gd name="T16" fmla="*/ 1995 w 2143"/>
                <a:gd name="T17" fmla="*/ 595 h 1756"/>
                <a:gd name="T18" fmla="*/ 2143 w 2143"/>
                <a:gd name="T19"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3" h="1756">
                  <a:moveTo>
                    <a:pt x="0" y="1756"/>
                  </a:moveTo>
                  <a:cubicBezTo>
                    <a:pt x="15" y="1708"/>
                    <a:pt x="60" y="1533"/>
                    <a:pt x="90" y="1468"/>
                  </a:cubicBezTo>
                  <a:cubicBezTo>
                    <a:pt x="120" y="1403"/>
                    <a:pt x="115" y="1386"/>
                    <a:pt x="183" y="1366"/>
                  </a:cubicBezTo>
                  <a:cubicBezTo>
                    <a:pt x="251" y="1346"/>
                    <a:pt x="378" y="1356"/>
                    <a:pt x="499" y="1348"/>
                  </a:cubicBezTo>
                  <a:cubicBezTo>
                    <a:pt x="620" y="1340"/>
                    <a:pt x="764" y="1336"/>
                    <a:pt x="908" y="1319"/>
                  </a:cubicBezTo>
                  <a:cubicBezTo>
                    <a:pt x="1052" y="1302"/>
                    <a:pt x="1242" y="1274"/>
                    <a:pt x="1363" y="1245"/>
                  </a:cubicBezTo>
                  <a:cubicBezTo>
                    <a:pt x="1484" y="1216"/>
                    <a:pt x="1552" y="1191"/>
                    <a:pt x="1633" y="1143"/>
                  </a:cubicBezTo>
                  <a:cubicBezTo>
                    <a:pt x="1714" y="1095"/>
                    <a:pt x="1786" y="1048"/>
                    <a:pt x="1846" y="957"/>
                  </a:cubicBezTo>
                  <a:cubicBezTo>
                    <a:pt x="1906" y="866"/>
                    <a:pt x="1946" y="755"/>
                    <a:pt x="1995" y="595"/>
                  </a:cubicBezTo>
                  <a:cubicBezTo>
                    <a:pt x="2044" y="435"/>
                    <a:pt x="2112" y="124"/>
                    <a:pt x="2143"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20">
                    <a:fgClr>
                      <a:schemeClr val="tx1"/>
                    </a:fgClr>
                    <a:bgClr>
                      <a:schemeClr val="bg1"/>
                    </a:bgClr>
                  </a:patt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1357833" name="Text Box 9" descr="20%"/>
          <p:cNvSpPr txBox="1">
            <a:spLocks noChangeArrowheads="1"/>
          </p:cNvSpPr>
          <p:nvPr/>
        </p:nvSpPr>
        <p:spPr bwMode="auto">
          <a:xfrm>
            <a:off x="6084168" y="6309320"/>
            <a:ext cx="1428750"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dirty="0"/>
              <a:t>Deformation</a:t>
            </a:r>
            <a:endParaRPr lang="en-US" b="0" dirty="0"/>
          </a:p>
        </p:txBody>
      </p:sp>
      <p:sp>
        <p:nvSpPr>
          <p:cNvPr id="1357834" name="Text Box 10" descr="20%"/>
          <p:cNvSpPr txBox="1">
            <a:spLocks noChangeArrowheads="1"/>
          </p:cNvSpPr>
          <p:nvPr/>
        </p:nvSpPr>
        <p:spPr bwMode="auto">
          <a:xfrm rot="16200000">
            <a:off x="3905227" y="3807742"/>
            <a:ext cx="6921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b="0"/>
              <a:t>Load</a:t>
            </a:r>
            <a:endParaRPr lang="en-US" b="0"/>
          </a:p>
        </p:txBody>
      </p:sp>
      <p:sp>
        <p:nvSpPr>
          <p:cNvPr id="1357835" name="Line 11"/>
          <p:cNvSpPr>
            <a:spLocks noChangeShapeType="1"/>
          </p:cNvSpPr>
          <p:nvPr/>
        </p:nvSpPr>
        <p:spPr bwMode="auto">
          <a:xfrm flipV="1">
            <a:off x="4357117" y="4248596"/>
            <a:ext cx="792162" cy="2376488"/>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7836" name="Line 12"/>
          <p:cNvSpPr>
            <a:spLocks noChangeShapeType="1"/>
          </p:cNvSpPr>
          <p:nvPr/>
        </p:nvSpPr>
        <p:spPr bwMode="auto">
          <a:xfrm>
            <a:off x="4428554" y="5732909"/>
            <a:ext cx="287338"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7837" name="Line 13"/>
          <p:cNvSpPr>
            <a:spLocks noChangeShapeType="1"/>
          </p:cNvSpPr>
          <p:nvPr/>
        </p:nvSpPr>
        <p:spPr bwMode="auto">
          <a:xfrm>
            <a:off x="4673029" y="5732909"/>
            <a:ext cx="0" cy="576262"/>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7838" name="Text Box 14" descr="20%"/>
          <p:cNvSpPr txBox="1">
            <a:spLocks noChangeArrowheads="1"/>
          </p:cNvSpPr>
          <p:nvPr/>
        </p:nvSpPr>
        <p:spPr bwMode="auto">
          <a:xfrm>
            <a:off x="4653979" y="5559871"/>
            <a:ext cx="3619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i="1"/>
              <a:t>pl</a:t>
            </a:r>
            <a:endParaRPr lang="en-US" b="0" i="1"/>
          </a:p>
        </p:txBody>
      </p:sp>
      <p:graphicFrame>
        <p:nvGraphicFramePr>
          <p:cNvPr id="1357839" name="Object 15"/>
          <p:cNvGraphicFramePr>
            <a:graphicFrameLocks noGrp="1" noChangeAspect="1"/>
          </p:cNvGraphicFramePr>
          <p:nvPr>
            <p:ph sz="quarter" idx="2"/>
            <p:extLst>
              <p:ext uri="{D42A27DB-BD31-4B8C-83A1-F6EECF244321}">
                <p14:modId xmlns:p14="http://schemas.microsoft.com/office/powerpoint/2010/main" val="2058715610"/>
              </p:ext>
            </p:extLst>
          </p:nvPr>
        </p:nvGraphicFramePr>
        <p:xfrm>
          <a:off x="5509642" y="3573909"/>
          <a:ext cx="1133475" cy="795337"/>
        </p:xfrm>
        <a:graphic>
          <a:graphicData uri="http://schemas.openxmlformats.org/presentationml/2006/ole">
            <mc:AlternateContent xmlns:mc="http://schemas.openxmlformats.org/markup-compatibility/2006">
              <mc:Choice xmlns:v="urn:schemas-microsoft-com:vml" Requires="v">
                <p:oleObj spid="_x0000_s296139" name="Equation" r:id="rId5" imgW="596880" imgH="419040" progId="Equation.3">
                  <p:embed/>
                </p:oleObj>
              </mc:Choice>
              <mc:Fallback>
                <p:oleObj name="Equation" r:id="rId5" imgW="59688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9642" y="3573909"/>
                        <a:ext cx="1133475" cy="79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3" name="Rectangle 2"/>
          <p:cNvSpPr/>
          <p:nvPr/>
        </p:nvSpPr>
        <p:spPr>
          <a:xfrm>
            <a:off x="683568" y="5301208"/>
            <a:ext cx="3172663" cy="646331"/>
          </a:xfrm>
          <a:prstGeom prst="rect">
            <a:avLst/>
          </a:prstGeom>
        </p:spPr>
        <p:txBody>
          <a:bodyPr wrap="none">
            <a:spAutoFit/>
          </a:bodyPr>
          <a:lstStyle/>
          <a:p>
            <a:r>
              <a:rPr lang="en-US" dirty="0">
                <a:hlinkClick r:id="rId7"/>
              </a:rPr>
              <a:t>https://youtu.be/yqAFSKlALwk</a:t>
            </a:r>
            <a:endParaRPr lang="en-US" dirty="0"/>
          </a:p>
          <a:p>
            <a:endParaRPr lang="en-US" dirty="0"/>
          </a:p>
        </p:txBody>
      </p:sp>
    </p:spTree>
    <p:extLst>
      <p:ext uri="{BB962C8B-B14F-4D97-AF65-F5344CB8AC3E}">
        <p14:creationId xmlns:p14="http://schemas.microsoft.com/office/powerpoint/2010/main" val="3558752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Failure modes</a:t>
            </a:r>
          </a:p>
        </p:txBody>
      </p:sp>
      <p:sp>
        <p:nvSpPr>
          <p:cNvPr id="5" name="Slide Number Placeholder 4"/>
          <p:cNvSpPr>
            <a:spLocks noGrp="1"/>
          </p:cNvSpPr>
          <p:nvPr>
            <p:ph type="sldNum" sz="quarter" idx="12"/>
          </p:nvPr>
        </p:nvSpPr>
        <p:spPr/>
        <p:txBody>
          <a:bodyPr/>
          <a:lstStyle/>
          <a:p>
            <a:pPr>
              <a:defRPr/>
            </a:pPr>
            <a:fld id="{B8572F76-DB68-A543-856F-D54CE3AA8E85}" type="slidenum">
              <a:rPr lang="en-CA" smtClean="0"/>
              <a:pPr>
                <a:defRPr/>
              </a:pPr>
              <a:t>71</a:t>
            </a:fld>
            <a:endParaRPr lang="en-CA"/>
          </a:p>
        </p:txBody>
      </p:sp>
      <p:sp>
        <p:nvSpPr>
          <p:cNvPr id="7" name="TextBox 6">
            <a:extLst>
              <a:ext uri="{FF2B5EF4-FFF2-40B4-BE49-F238E27FC236}">
                <a16:creationId xmlns:a16="http://schemas.microsoft.com/office/drawing/2014/main" xmlns="" id="{D7235D0C-0F7B-4E67-AAB1-597F03934886}"/>
              </a:ext>
            </a:extLst>
          </p:cNvPr>
          <p:cNvSpPr txBox="1"/>
          <p:nvPr/>
        </p:nvSpPr>
        <p:spPr>
          <a:xfrm>
            <a:off x="252105" y="5410346"/>
            <a:ext cx="8651751" cy="646331"/>
          </a:xfrm>
          <a:prstGeom prst="rect">
            <a:avLst/>
          </a:prstGeom>
          <a:noFill/>
        </p:spPr>
        <p:txBody>
          <a:bodyPr wrap="square" rtlCol="0">
            <a:spAutoFit/>
          </a:bodyPr>
          <a:lstStyle/>
          <a:p>
            <a:r>
              <a:rPr lang="en-CA" dirty="0"/>
              <a:t>Failure types of clear wood in compression perpendicular to grain: (a) crushing of an earlywood zone, (b) shearing along a growth ring, (c) buckling of the growth rings.</a:t>
            </a:r>
          </a:p>
        </p:txBody>
      </p:sp>
      <p:pic>
        <p:nvPicPr>
          <p:cNvPr id="4" name="Picture 3">
            <a:extLst>
              <a:ext uri="{FF2B5EF4-FFF2-40B4-BE49-F238E27FC236}">
                <a16:creationId xmlns:a16="http://schemas.microsoft.com/office/drawing/2014/main" xmlns="" id="{F0DAACB3-835A-4673-8680-2F7DEB6AEFF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b="2741"/>
          <a:stretch/>
        </p:blipFill>
        <p:spPr>
          <a:xfrm>
            <a:off x="452271" y="1449448"/>
            <a:ext cx="8048835" cy="3600000"/>
          </a:xfrm>
          <a:prstGeom prst="rect">
            <a:avLst/>
          </a:prstGeom>
        </p:spPr>
      </p:pic>
    </p:spTree>
    <p:extLst>
      <p:ext uri="{BB962C8B-B14F-4D97-AF65-F5344CB8AC3E}">
        <p14:creationId xmlns:p14="http://schemas.microsoft.com/office/powerpoint/2010/main" val="1785316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6"/>
          <p:cNvSpPr>
            <a:spLocks noGrp="1"/>
          </p:cNvSpPr>
          <p:nvPr>
            <p:ph type="sldNum" sz="quarter" idx="12"/>
          </p:nvPr>
        </p:nvSpPr>
        <p:spPr/>
        <p:txBody>
          <a:bodyPr/>
          <a:lstStyle/>
          <a:p>
            <a:fld id="{5CCC1F81-0B5C-1C49-9514-57E26C1606B3}" type="slidenum">
              <a:rPr lang="en-CA"/>
              <a:pPr/>
              <a:t>72</a:t>
            </a:fld>
            <a:endParaRPr lang="en-CA"/>
          </a:p>
        </p:txBody>
      </p:sp>
      <p:sp>
        <p:nvSpPr>
          <p:cNvPr id="1359874" name="Rectangle 2"/>
          <p:cNvSpPr>
            <a:spLocks noGrp="1" noChangeArrowheads="1"/>
          </p:cNvSpPr>
          <p:nvPr>
            <p:ph type="title"/>
          </p:nvPr>
        </p:nvSpPr>
        <p:spPr/>
        <p:txBody>
          <a:bodyPr/>
          <a:lstStyle/>
          <a:p>
            <a:r>
              <a:rPr lang="en-CA" sz="4000" b="1" dirty="0"/>
              <a:t>Shear parallel to grain (Longitudinal shear)</a:t>
            </a:r>
            <a:endParaRPr lang="en-US" sz="4000" b="1" dirty="0"/>
          </a:p>
        </p:txBody>
      </p:sp>
      <p:sp>
        <p:nvSpPr>
          <p:cNvPr id="1359876" name="Rectangle 4"/>
          <p:cNvSpPr>
            <a:spLocks noChangeArrowheads="1"/>
          </p:cNvSpPr>
          <p:nvPr/>
        </p:nvSpPr>
        <p:spPr bwMode="auto">
          <a:xfrm>
            <a:off x="4788024" y="1628800"/>
            <a:ext cx="4038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FontTx/>
              <a:buChar char="•"/>
            </a:pPr>
            <a:r>
              <a:rPr lang="en-CA" sz="2800" b="0" dirty="0"/>
              <a:t>Shear strength</a:t>
            </a:r>
            <a:endParaRPr lang="en-US" sz="2800" b="0" dirty="0"/>
          </a:p>
        </p:txBody>
      </p:sp>
      <p:pic>
        <p:nvPicPr>
          <p:cNvPr id="1359877" name="Picture 5" descr="Scan10001"/>
          <p:cNvPicPr>
            <a:picLocks noChangeAspect="1" noChangeArrowheads="1"/>
          </p:cNvPicPr>
          <p:nvPr/>
        </p:nvPicPr>
        <p:blipFill>
          <a:blip r:embed="rId4">
            <a:extLst>
              <a:ext uri="{28A0092B-C50C-407E-A947-70E740481C1C}">
                <a14:useLocalDpi xmlns:a14="http://schemas.microsoft.com/office/drawing/2010/main" val="0"/>
              </a:ext>
            </a:extLst>
          </a:blip>
          <a:srcRect l="-6519" t="3537" b="10849"/>
          <a:stretch>
            <a:fillRect/>
          </a:stretch>
        </p:blipFill>
        <p:spPr bwMode="auto">
          <a:xfrm>
            <a:off x="-73022" y="1591751"/>
            <a:ext cx="4683429" cy="22953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59878" name="Object 6"/>
          <p:cNvGraphicFramePr>
            <a:graphicFrameLocks noGrp="1" noChangeAspect="1"/>
          </p:cNvGraphicFramePr>
          <p:nvPr>
            <p:ph sz="quarter" idx="2"/>
            <p:extLst>
              <p:ext uri="{D42A27DB-BD31-4B8C-83A1-F6EECF244321}">
                <p14:modId xmlns:p14="http://schemas.microsoft.com/office/powerpoint/2010/main" val="3044802285"/>
              </p:ext>
            </p:extLst>
          </p:nvPr>
        </p:nvGraphicFramePr>
        <p:xfrm>
          <a:off x="7164288" y="3717032"/>
          <a:ext cx="915988" cy="795338"/>
        </p:xfrm>
        <a:graphic>
          <a:graphicData uri="http://schemas.openxmlformats.org/presentationml/2006/ole">
            <mc:AlternateContent xmlns:mc="http://schemas.openxmlformats.org/markup-compatibility/2006">
              <mc:Choice xmlns:v="urn:schemas-microsoft-com:vml" Requires="v">
                <p:oleObj spid="_x0000_s298190" name="Equation" r:id="rId5" imgW="482600" imgH="419100" progId="Equation.3">
                  <p:embed/>
                </p:oleObj>
              </mc:Choice>
              <mc:Fallback>
                <p:oleObj name="Equation" r:id="rId5" imgW="482600" imgH="419100" progId="Equation.3">
                  <p:embed/>
                  <p:pic>
                    <p:nvPicPr>
                      <p:cNvPr id="0" name=""/>
                      <p:cNvPicPr>
                        <a:picLocks noChangeAspect="1" noChangeArrowheads="1"/>
                      </p:cNvPicPr>
                      <p:nvPr/>
                    </p:nvPicPr>
                    <p:blipFill>
                      <a:blip r:embed="rId6"/>
                      <a:srcRect/>
                      <a:stretch>
                        <a:fillRect/>
                      </a:stretch>
                    </p:blipFill>
                    <p:spPr bwMode="auto">
                      <a:xfrm>
                        <a:off x="7164288" y="3717032"/>
                        <a:ext cx="915988" cy="79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359879" name="Line 7"/>
          <p:cNvSpPr>
            <a:spLocks noChangeShapeType="1"/>
          </p:cNvSpPr>
          <p:nvPr/>
        </p:nvSpPr>
        <p:spPr bwMode="auto">
          <a:xfrm>
            <a:off x="5226050" y="5727700"/>
            <a:ext cx="311308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9880" name="Line 8"/>
          <p:cNvSpPr>
            <a:spLocks noChangeShapeType="1"/>
          </p:cNvSpPr>
          <p:nvPr/>
        </p:nvSpPr>
        <p:spPr bwMode="auto">
          <a:xfrm flipV="1">
            <a:off x="5226050" y="2774950"/>
            <a:ext cx="0" cy="29527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9881" name="Freeform 9" descr="20%"/>
          <p:cNvSpPr>
            <a:spLocks/>
          </p:cNvSpPr>
          <p:nvPr/>
        </p:nvSpPr>
        <p:spPr bwMode="auto">
          <a:xfrm>
            <a:off x="5251450" y="3389313"/>
            <a:ext cx="1560513" cy="2336800"/>
          </a:xfrm>
          <a:custGeom>
            <a:avLst/>
            <a:gdLst>
              <a:gd name="T0" fmla="*/ 0 w 983"/>
              <a:gd name="T1" fmla="*/ 1472 h 1472"/>
              <a:gd name="T2" fmla="*/ 427 w 983"/>
              <a:gd name="T3" fmla="*/ 868 h 1472"/>
              <a:gd name="T4" fmla="*/ 892 w 983"/>
              <a:gd name="T5" fmla="*/ 124 h 1472"/>
              <a:gd name="T6" fmla="*/ 975 w 983"/>
              <a:gd name="T7" fmla="*/ 124 h 1472"/>
            </a:gdLst>
            <a:ahLst/>
            <a:cxnLst>
              <a:cxn ang="0">
                <a:pos x="T0" y="T1"/>
              </a:cxn>
              <a:cxn ang="0">
                <a:pos x="T2" y="T3"/>
              </a:cxn>
              <a:cxn ang="0">
                <a:pos x="T4" y="T5"/>
              </a:cxn>
              <a:cxn ang="0">
                <a:pos x="T6" y="T7"/>
              </a:cxn>
            </a:cxnLst>
            <a:rect l="0" t="0" r="r" b="b"/>
            <a:pathLst>
              <a:path w="983" h="1472">
                <a:moveTo>
                  <a:pt x="0" y="1472"/>
                </a:moveTo>
                <a:cubicBezTo>
                  <a:pt x="73" y="1371"/>
                  <a:pt x="278" y="1093"/>
                  <a:pt x="427" y="868"/>
                </a:cubicBezTo>
                <a:cubicBezTo>
                  <a:pt x="576" y="643"/>
                  <a:pt x="801" y="248"/>
                  <a:pt x="892" y="124"/>
                </a:cubicBezTo>
                <a:cubicBezTo>
                  <a:pt x="983" y="0"/>
                  <a:pt x="958" y="124"/>
                  <a:pt x="975" y="124"/>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20">
                  <a:fgClr>
                    <a:schemeClr val="tx1"/>
                  </a:fgClr>
                  <a:bgClr>
                    <a:schemeClr val="bg1"/>
                  </a:bgClr>
                </a:patt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359882" name="Line 10"/>
          <p:cNvSpPr>
            <a:spLocks noChangeShapeType="1"/>
          </p:cNvSpPr>
          <p:nvPr/>
        </p:nvSpPr>
        <p:spPr bwMode="auto">
          <a:xfrm>
            <a:off x="5226050" y="3508375"/>
            <a:ext cx="1512888"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9883" name="Line 11"/>
          <p:cNvSpPr>
            <a:spLocks noChangeShapeType="1"/>
          </p:cNvSpPr>
          <p:nvPr/>
        </p:nvSpPr>
        <p:spPr bwMode="auto">
          <a:xfrm>
            <a:off x="6767513" y="3494088"/>
            <a:ext cx="0" cy="2232025"/>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9884" name="Text Box 12" descr="20%"/>
          <p:cNvSpPr txBox="1">
            <a:spLocks noChangeArrowheads="1"/>
          </p:cNvSpPr>
          <p:nvPr/>
        </p:nvSpPr>
        <p:spPr bwMode="auto">
          <a:xfrm>
            <a:off x="6678613" y="3133725"/>
            <a:ext cx="420687"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i="1"/>
              <a:t>P</a:t>
            </a:r>
            <a:r>
              <a:rPr lang="en-CA" b="0" i="1" baseline="-25000"/>
              <a:t>u</a:t>
            </a:r>
            <a:endParaRPr lang="en-US" b="0" i="1"/>
          </a:p>
        </p:txBody>
      </p:sp>
      <p:sp>
        <p:nvSpPr>
          <p:cNvPr id="1359885" name="Text Box 13" descr="20%"/>
          <p:cNvSpPr txBox="1">
            <a:spLocks noChangeArrowheads="1"/>
          </p:cNvSpPr>
          <p:nvPr/>
        </p:nvSpPr>
        <p:spPr bwMode="auto">
          <a:xfrm>
            <a:off x="6046788" y="5799138"/>
            <a:ext cx="2242546" cy="36933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dirty="0"/>
              <a:t>Deformation (Sliding)</a:t>
            </a:r>
            <a:endParaRPr lang="en-US" b="0" dirty="0"/>
          </a:p>
        </p:txBody>
      </p:sp>
      <p:sp>
        <p:nvSpPr>
          <p:cNvPr id="1359886" name="Text Box 14" descr="20%"/>
          <p:cNvSpPr txBox="1">
            <a:spLocks noChangeArrowheads="1"/>
          </p:cNvSpPr>
          <p:nvPr/>
        </p:nvSpPr>
        <p:spPr bwMode="auto">
          <a:xfrm rot="16200000">
            <a:off x="4690640" y="3187600"/>
            <a:ext cx="6921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b="0"/>
              <a:t>Load</a:t>
            </a:r>
            <a:endParaRPr lang="en-US" b="0"/>
          </a:p>
        </p:txBody>
      </p:sp>
      <p:sp>
        <p:nvSpPr>
          <p:cNvPr id="2" name="TextBox 1"/>
          <p:cNvSpPr txBox="1"/>
          <p:nvPr/>
        </p:nvSpPr>
        <p:spPr>
          <a:xfrm>
            <a:off x="7092280" y="4293096"/>
            <a:ext cx="1800200" cy="923330"/>
          </a:xfrm>
          <a:prstGeom prst="rect">
            <a:avLst/>
          </a:prstGeom>
          <a:noFill/>
        </p:spPr>
        <p:txBody>
          <a:bodyPr wrap="square" rtlCol="0">
            <a:spAutoFit/>
          </a:bodyPr>
          <a:lstStyle/>
          <a:p>
            <a:endParaRPr lang="en-US" dirty="0"/>
          </a:p>
          <a:p>
            <a:r>
              <a:rPr lang="en-US" dirty="0"/>
              <a:t>where A = shear area</a:t>
            </a:r>
          </a:p>
        </p:txBody>
      </p:sp>
      <p:pic>
        <p:nvPicPr>
          <p:cNvPr id="3" name="Picture 2">
            <a:extLst>
              <a:ext uri="{FF2B5EF4-FFF2-40B4-BE49-F238E27FC236}">
                <a16:creationId xmlns:a16="http://schemas.microsoft.com/office/drawing/2014/main" xmlns="" id="{F4130219-AD48-42EC-B904-D1BD01ED4BC1}"/>
              </a:ext>
            </a:extLst>
          </p:cNvPr>
          <p:cNvPicPr>
            <a:picLocks noChangeAspect="1"/>
          </p:cNvPicPr>
          <p:nvPr/>
        </p:nvPicPr>
        <p:blipFill>
          <a:blip r:embed="rId7"/>
          <a:stretch>
            <a:fillRect/>
          </a:stretch>
        </p:blipFill>
        <p:spPr>
          <a:xfrm>
            <a:off x="1632555" y="3778763"/>
            <a:ext cx="2007187" cy="2376000"/>
          </a:xfrm>
          <a:prstGeom prst="rect">
            <a:avLst/>
          </a:prstGeom>
        </p:spPr>
      </p:pic>
    </p:spTree>
    <p:extLst>
      <p:ext uri="{BB962C8B-B14F-4D97-AF65-F5344CB8AC3E}">
        <p14:creationId xmlns:p14="http://schemas.microsoft.com/office/powerpoint/2010/main" val="1305057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Failure mode</a:t>
            </a:r>
          </a:p>
        </p:txBody>
      </p:sp>
      <p:sp>
        <p:nvSpPr>
          <p:cNvPr id="5" name="Slide Number Placeholder 4"/>
          <p:cNvSpPr>
            <a:spLocks noGrp="1"/>
          </p:cNvSpPr>
          <p:nvPr>
            <p:ph type="sldNum" sz="quarter" idx="12"/>
          </p:nvPr>
        </p:nvSpPr>
        <p:spPr/>
        <p:txBody>
          <a:bodyPr/>
          <a:lstStyle/>
          <a:p>
            <a:pPr>
              <a:defRPr/>
            </a:pPr>
            <a:fld id="{B8572F76-DB68-A543-856F-D54CE3AA8E85}" type="slidenum">
              <a:rPr lang="en-CA" smtClean="0"/>
              <a:pPr>
                <a:defRPr/>
              </a:pPr>
              <a:t>73</a:t>
            </a:fld>
            <a:endParaRPr lang="en-CA"/>
          </a:p>
        </p:txBody>
      </p:sp>
      <p:pic>
        <p:nvPicPr>
          <p:cNvPr id="6" name="Picture 5"/>
          <p:cNvPicPr>
            <a:picLocks noChangeAspect="1"/>
          </p:cNvPicPr>
          <p:nvPr/>
        </p:nvPicPr>
        <p:blipFill>
          <a:blip r:embed="rId3"/>
          <a:stretch>
            <a:fillRect/>
          </a:stretch>
        </p:blipFill>
        <p:spPr>
          <a:xfrm>
            <a:off x="1691680" y="1916832"/>
            <a:ext cx="5563344" cy="4480150"/>
          </a:xfrm>
          <a:prstGeom prst="rect">
            <a:avLst/>
          </a:prstGeom>
        </p:spPr>
      </p:pic>
      <p:cxnSp>
        <p:nvCxnSpPr>
          <p:cNvPr id="4" name="Straight Connector 3"/>
          <p:cNvCxnSpPr/>
          <p:nvPr/>
        </p:nvCxnSpPr>
        <p:spPr>
          <a:xfrm>
            <a:off x="3131840" y="4221088"/>
            <a:ext cx="0" cy="1152128"/>
          </a:xfrm>
          <a:prstGeom prst="line">
            <a:avLst/>
          </a:prstGeom>
          <a:ln w="508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012160" y="4149080"/>
            <a:ext cx="0" cy="1152128"/>
          </a:xfrm>
          <a:prstGeom prst="line">
            <a:avLst/>
          </a:prstGeom>
          <a:ln w="508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9511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611560" y="3140968"/>
            <a:ext cx="7920880" cy="2736304"/>
          </a:xfrm>
          <a:prstGeom prst="rect">
            <a:avLst/>
          </a:prstGeom>
          <a:noFill/>
          <a:ln w="9525">
            <a:noFill/>
            <a:miter lim="800000"/>
            <a:headEnd/>
            <a:tailEnd/>
          </a:ln>
        </p:spPr>
      </p:pic>
      <p:sp>
        <p:nvSpPr>
          <p:cNvPr id="33" name="Rectangle 2"/>
          <p:cNvSpPr txBox="1">
            <a:spLocks noChangeArrowheads="1"/>
          </p:cNvSpPr>
          <p:nvPr/>
        </p:nvSpPr>
        <p:spPr>
          <a:xfrm>
            <a:off x="483476" y="189186"/>
            <a:ext cx="8660524" cy="1066800"/>
          </a:xfrm>
          <a:prstGeom prst="rect">
            <a:avLst/>
          </a:prstGeom>
        </p:spPr>
        <p:txBody>
          <a:bodyPr/>
          <a:lstStyle>
            <a:lvl1pPr algn="l" rtl="0" eaLnBrk="0" fontAlgn="base" hangingPunct="0">
              <a:spcBef>
                <a:spcPct val="0"/>
              </a:spcBef>
              <a:spcAft>
                <a:spcPct val="0"/>
              </a:spcAft>
              <a:defRPr sz="3600" b="1" i="1">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Verdana" pitchFamily="34" charset="0"/>
                <a:ea typeface="DotumChe" pitchFamily="49" charset="-127"/>
              </a:defRPr>
            </a:lvl2pPr>
            <a:lvl3pPr algn="l" rtl="0" eaLnBrk="0" fontAlgn="base" hangingPunct="0">
              <a:spcBef>
                <a:spcPct val="0"/>
              </a:spcBef>
              <a:spcAft>
                <a:spcPct val="0"/>
              </a:spcAft>
              <a:defRPr sz="3600" b="1" i="1">
                <a:solidFill>
                  <a:schemeClr val="tx2"/>
                </a:solidFill>
                <a:latin typeface="Verdana" pitchFamily="34" charset="0"/>
                <a:ea typeface="DotumChe" pitchFamily="49" charset="-127"/>
              </a:defRPr>
            </a:lvl3pPr>
            <a:lvl4pPr algn="l" rtl="0" eaLnBrk="0" fontAlgn="base" hangingPunct="0">
              <a:spcBef>
                <a:spcPct val="0"/>
              </a:spcBef>
              <a:spcAft>
                <a:spcPct val="0"/>
              </a:spcAft>
              <a:defRPr sz="3600" b="1" i="1">
                <a:solidFill>
                  <a:schemeClr val="tx2"/>
                </a:solidFill>
                <a:latin typeface="Verdana" pitchFamily="34" charset="0"/>
                <a:ea typeface="DotumChe" pitchFamily="49" charset="-127"/>
              </a:defRPr>
            </a:lvl4pPr>
            <a:lvl5pPr algn="l" rtl="0" eaLnBrk="0" fontAlgn="base" hangingPunct="0">
              <a:spcBef>
                <a:spcPct val="0"/>
              </a:spcBef>
              <a:spcAft>
                <a:spcPct val="0"/>
              </a:spcAft>
              <a:defRPr sz="3600" b="1" i="1">
                <a:solidFill>
                  <a:schemeClr val="tx2"/>
                </a:solidFill>
                <a:latin typeface="Verdana" pitchFamily="34" charset="0"/>
                <a:ea typeface="DotumChe" pitchFamily="49" charset="-127"/>
              </a:defRPr>
            </a:lvl5pPr>
            <a:lvl6pPr marL="457200" algn="l" rtl="0" fontAlgn="base">
              <a:spcBef>
                <a:spcPct val="0"/>
              </a:spcBef>
              <a:spcAft>
                <a:spcPct val="0"/>
              </a:spcAft>
              <a:defRPr sz="3600" b="1" i="1">
                <a:solidFill>
                  <a:schemeClr val="tx2"/>
                </a:solidFill>
                <a:latin typeface="Verdana" pitchFamily="34" charset="0"/>
                <a:ea typeface="DotumChe" pitchFamily="49" charset="-127"/>
              </a:defRPr>
            </a:lvl6pPr>
            <a:lvl7pPr marL="914400" algn="l" rtl="0" fontAlgn="base">
              <a:spcBef>
                <a:spcPct val="0"/>
              </a:spcBef>
              <a:spcAft>
                <a:spcPct val="0"/>
              </a:spcAft>
              <a:defRPr sz="3600" b="1" i="1">
                <a:solidFill>
                  <a:schemeClr val="tx2"/>
                </a:solidFill>
                <a:latin typeface="Verdana" pitchFamily="34" charset="0"/>
                <a:ea typeface="DotumChe" pitchFamily="49" charset="-127"/>
              </a:defRPr>
            </a:lvl7pPr>
            <a:lvl8pPr marL="1371600" algn="l" rtl="0" fontAlgn="base">
              <a:spcBef>
                <a:spcPct val="0"/>
              </a:spcBef>
              <a:spcAft>
                <a:spcPct val="0"/>
              </a:spcAft>
              <a:defRPr sz="3600" b="1" i="1">
                <a:solidFill>
                  <a:schemeClr val="tx2"/>
                </a:solidFill>
                <a:latin typeface="Verdana" pitchFamily="34" charset="0"/>
                <a:ea typeface="DotumChe" pitchFamily="49" charset="-127"/>
              </a:defRPr>
            </a:lvl8pPr>
            <a:lvl9pPr marL="1828800" algn="l" rtl="0" fontAlgn="base">
              <a:spcBef>
                <a:spcPct val="0"/>
              </a:spcBef>
              <a:spcAft>
                <a:spcPct val="0"/>
              </a:spcAft>
              <a:defRPr sz="3600" b="1" i="1">
                <a:solidFill>
                  <a:schemeClr val="tx2"/>
                </a:solidFill>
                <a:latin typeface="Verdana" pitchFamily="34" charset="0"/>
                <a:ea typeface="DotumChe" pitchFamily="49" charset="-127"/>
              </a:defRPr>
            </a:lvl9pPr>
          </a:lstStyle>
          <a:p>
            <a:pPr eaLnBrk="1" hangingPunct="1">
              <a:buNone/>
            </a:pPr>
            <a:r>
              <a:rPr lang="en-CA" i="0" dirty="0"/>
              <a:t>Shear through-thickness (rolling shear) properties of wood</a:t>
            </a:r>
          </a:p>
        </p:txBody>
      </p:sp>
      <p:sp>
        <p:nvSpPr>
          <p:cNvPr id="3" name="TextBox 2"/>
          <p:cNvSpPr txBox="1"/>
          <p:nvPr/>
        </p:nvSpPr>
        <p:spPr>
          <a:xfrm>
            <a:off x="611560" y="1844824"/>
            <a:ext cx="7989593" cy="1200328"/>
          </a:xfrm>
          <a:prstGeom prst="rect">
            <a:avLst/>
          </a:prstGeom>
          <a:noFill/>
        </p:spPr>
        <p:txBody>
          <a:bodyPr wrap="square" rtlCol="0">
            <a:spAutoFit/>
          </a:bodyPr>
          <a:lstStyle/>
          <a:p>
            <a:pPr marL="536575" indent="-441325"/>
            <a:r>
              <a:rPr lang="en-US" sz="2400" dirty="0"/>
              <a:t>Weakness between growth rings leads to a tendency for wood layers to slide over one another under shear stress</a:t>
            </a:r>
          </a:p>
          <a:p>
            <a:pPr marL="536575" indent="-441325"/>
            <a:r>
              <a:rPr lang="en-US" sz="2400" dirty="0"/>
              <a:t>Failure mode is for layers of wood to roll over – rolling shear</a:t>
            </a:r>
            <a:endParaRPr lang="en-CA" sz="2400" dirty="0"/>
          </a:p>
        </p:txBody>
      </p:sp>
    </p:spTree>
    <p:extLst>
      <p:ext uri="{BB962C8B-B14F-4D97-AF65-F5344CB8AC3E}">
        <p14:creationId xmlns:p14="http://schemas.microsoft.com/office/powerpoint/2010/main" val="332011688"/>
      </p:ext>
    </p:extLst>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Rectangle 3"/>
          <p:cNvSpPr>
            <a:spLocks noGrp="1" noChangeArrowheads="1"/>
          </p:cNvSpPr>
          <p:nvPr>
            <p:ph type="body" idx="1"/>
          </p:nvPr>
        </p:nvSpPr>
        <p:spPr>
          <a:xfrm>
            <a:off x="0" y="1495096"/>
            <a:ext cx="8915400" cy="954107"/>
          </a:xfrm>
          <a:noFill/>
        </p:spPr>
        <p:txBody>
          <a:bodyPr/>
          <a:lstStyle/>
          <a:p>
            <a:pPr lvl="1" eaLnBrk="1" hangingPunct="1">
              <a:buClr>
                <a:srgbClr val="FF0000"/>
              </a:buClr>
              <a:buFont typeface="Wingdings" pitchFamily="2" charset="2"/>
              <a:buChar char="q"/>
            </a:pPr>
            <a:r>
              <a:rPr lang="en-CA" dirty="0"/>
              <a:t>Under bending, failure could be rolling shear in a cross layer</a:t>
            </a:r>
          </a:p>
        </p:txBody>
      </p:sp>
      <p:pic>
        <p:nvPicPr>
          <p:cNvPr id="482308" name="Picture 4" descr="IMG_3549"/>
          <p:cNvPicPr>
            <a:picLocks noChangeAspect="1" noChangeArrowheads="1"/>
          </p:cNvPicPr>
          <p:nvPr/>
        </p:nvPicPr>
        <p:blipFill>
          <a:blip r:embed="rId3" cstate="print"/>
          <a:srcRect l="1550" t="27017" r="15613"/>
          <a:stretch>
            <a:fillRect/>
          </a:stretch>
        </p:blipFill>
        <p:spPr bwMode="auto">
          <a:xfrm>
            <a:off x="4987489" y="3279228"/>
            <a:ext cx="3998856" cy="2643898"/>
          </a:xfrm>
          <a:prstGeom prst="rect">
            <a:avLst/>
          </a:prstGeom>
          <a:noFill/>
          <a:ln w="9525">
            <a:solidFill>
              <a:schemeClr val="tx1"/>
            </a:solidFill>
            <a:miter lim="800000"/>
            <a:headEnd/>
            <a:tailEnd/>
          </a:ln>
        </p:spPr>
      </p:pic>
      <p:grpSp>
        <p:nvGrpSpPr>
          <p:cNvPr id="2" name="Group 12"/>
          <p:cNvGrpSpPr>
            <a:grpSpLocks noChangeAspect="1"/>
          </p:cNvGrpSpPr>
          <p:nvPr/>
        </p:nvGrpSpPr>
        <p:grpSpPr bwMode="auto">
          <a:xfrm>
            <a:off x="655638" y="2809875"/>
            <a:ext cx="3459162" cy="1403350"/>
            <a:chOff x="576" y="912"/>
            <a:chExt cx="2686" cy="1090"/>
          </a:xfrm>
        </p:grpSpPr>
        <p:grpSp>
          <p:nvGrpSpPr>
            <p:cNvPr id="3" name="Group 13"/>
            <p:cNvGrpSpPr>
              <a:grpSpLocks noChangeAspect="1"/>
            </p:cNvGrpSpPr>
            <p:nvPr/>
          </p:nvGrpSpPr>
          <p:grpSpPr bwMode="auto">
            <a:xfrm>
              <a:off x="576" y="912"/>
              <a:ext cx="2686" cy="1090"/>
              <a:chOff x="576" y="912"/>
              <a:chExt cx="3312" cy="1344"/>
            </a:xfrm>
          </p:grpSpPr>
          <p:pic>
            <p:nvPicPr>
              <p:cNvPr id="60440" name="Picture 14" descr="DSC_0973"/>
              <p:cNvPicPr>
                <a:picLocks noChangeAspect="1" noChangeArrowheads="1"/>
              </p:cNvPicPr>
              <p:nvPr/>
            </p:nvPicPr>
            <p:blipFill>
              <a:blip r:embed="rId4" cstate="print"/>
              <a:srcRect t="31145" b="24924"/>
              <a:stretch>
                <a:fillRect/>
              </a:stretch>
            </p:blipFill>
            <p:spPr bwMode="auto">
              <a:xfrm>
                <a:off x="576" y="1296"/>
                <a:ext cx="3296" cy="576"/>
              </a:xfrm>
              <a:prstGeom prst="rect">
                <a:avLst/>
              </a:prstGeom>
              <a:noFill/>
              <a:ln w="9525">
                <a:solidFill>
                  <a:schemeClr val="tx1"/>
                </a:solidFill>
                <a:miter lim="800000"/>
                <a:headEnd/>
                <a:tailEnd/>
              </a:ln>
            </p:spPr>
          </p:pic>
          <p:grpSp>
            <p:nvGrpSpPr>
              <p:cNvPr id="4" name="Group 15"/>
              <p:cNvGrpSpPr>
                <a:grpSpLocks noChangeAspect="1"/>
              </p:cNvGrpSpPr>
              <p:nvPr/>
            </p:nvGrpSpPr>
            <p:grpSpPr bwMode="auto">
              <a:xfrm>
                <a:off x="624" y="912"/>
                <a:ext cx="3216" cy="336"/>
                <a:chOff x="624" y="912"/>
                <a:chExt cx="3216" cy="336"/>
              </a:xfrm>
            </p:grpSpPr>
            <p:sp>
              <p:nvSpPr>
                <p:cNvPr id="60444" name="AutoShape 16"/>
                <p:cNvSpPr>
                  <a:spLocks noChangeAspect="1" noChangeArrowheads="1"/>
                </p:cNvSpPr>
                <p:nvPr/>
              </p:nvSpPr>
              <p:spPr bwMode="auto">
                <a:xfrm>
                  <a:off x="62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5" name="AutoShape 17"/>
                <p:cNvSpPr>
                  <a:spLocks noChangeAspect="1" noChangeArrowheads="1"/>
                </p:cNvSpPr>
                <p:nvPr/>
              </p:nvSpPr>
              <p:spPr bwMode="auto">
                <a:xfrm>
                  <a:off x="86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6" name="AutoShape 18"/>
                <p:cNvSpPr>
                  <a:spLocks noChangeAspect="1" noChangeArrowheads="1"/>
                </p:cNvSpPr>
                <p:nvPr/>
              </p:nvSpPr>
              <p:spPr bwMode="auto">
                <a:xfrm>
                  <a:off x="110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7" name="AutoShape 19"/>
                <p:cNvSpPr>
                  <a:spLocks noChangeAspect="1" noChangeArrowheads="1"/>
                </p:cNvSpPr>
                <p:nvPr/>
              </p:nvSpPr>
              <p:spPr bwMode="auto">
                <a:xfrm>
                  <a:off x="134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8" name="AutoShape 20"/>
                <p:cNvSpPr>
                  <a:spLocks noChangeAspect="1" noChangeArrowheads="1"/>
                </p:cNvSpPr>
                <p:nvPr/>
              </p:nvSpPr>
              <p:spPr bwMode="auto">
                <a:xfrm>
                  <a:off x="158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9" name="AutoShape 21"/>
                <p:cNvSpPr>
                  <a:spLocks noChangeAspect="1" noChangeArrowheads="1"/>
                </p:cNvSpPr>
                <p:nvPr/>
              </p:nvSpPr>
              <p:spPr bwMode="auto">
                <a:xfrm>
                  <a:off x="182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0" name="AutoShape 22"/>
                <p:cNvSpPr>
                  <a:spLocks noChangeAspect="1" noChangeArrowheads="1"/>
                </p:cNvSpPr>
                <p:nvPr/>
              </p:nvSpPr>
              <p:spPr bwMode="auto">
                <a:xfrm>
                  <a:off x="206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1" name="AutoShape 23"/>
                <p:cNvSpPr>
                  <a:spLocks noChangeAspect="1" noChangeArrowheads="1"/>
                </p:cNvSpPr>
                <p:nvPr/>
              </p:nvSpPr>
              <p:spPr bwMode="auto">
                <a:xfrm>
                  <a:off x="230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2" name="AutoShape 24"/>
                <p:cNvSpPr>
                  <a:spLocks noChangeAspect="1" noChangeArrowheads="1"/>
                </p:cNvSpPr>
                <p:nvPr/>
              </p:nvSpPr>
              <p:spPr bwMode="auto">
                <a:xfrm>
                  <a:off x="254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3" name="AutoShape 25"/>
                <p:cNvSpPr>
                  <a:spLocks noChangeAspect="1" noChangeArrowheads="1"/>
                </p:cNvSpPr>
                <p:nvPr/>
              </p:nvSpPr>
              <p:spPr bwMode="auto">
                <a:xfrm>
                  <a:off x="278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4" name="AutoShape 26"/>
                <p:cNvSpPr>
                  <a:spLocks noChangeAspect="1" noChangeArrowheads="1"/>
                </p:cNvSpPr>
                <p:nvPr/>
              </p:nvSpPr>
              <p:spPr bwMode="auto">
                <a:xfrm>
                  <a:off x="302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5" name="AutoShape 27"/>
                <p:cNvSpPr>
                  <a:spLocks noChangeAspect="1" noChangeArrowheads="1"/>
                </p:cNvSpPr>
                <p:nvPr/>
              </p:nvSpPr>
              <p:spPr bwMode="auto">
                <a:xfrm>
                  <a:off x="326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6" name="AutoShape 28"/>
                <p:cNvSpPr>
                  <a:spLocks noChangeAspect="1" noChangeArrowheads="1"/>
                </p:cNvSpPr>
                <p:nvPr/>
              </p:nvSpPr>
              <p:spPr bwMode="auto">
                <a:xfrm>
                  <a:off x="350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7" name="AutoShape 29"/>
                <p:cNvSpPr>
                  <a:spLocks noChangeAspect="1" noChangeArrowheads="1"/>
                </p:cNvSpPr>
                <p:nvPr/>
              </p:nvSpPr>
              <p:spPr bwMode="auto">
                <a:xfrm>
                  <a:off x="374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grpSp>
          <p:sp>
            <p:nvSpPr>
              <p:cNvPr id="60442" name="AutoShape 30"/>
              <p:cNvSpPr>
                <a:spLocks noChangeAspect="1" noChangeArrowheads="1"/>
              </p:cNvSpPr>
              <p:nvPr/>
            </p:nvSpPr>
            <p:spPr bwMode="auto">
              <a:xfrm rot="10800000">
                <a:off x="576" y="1920"/>
                <a:ext cx="192" cy="336"/>
              </a:xfrm>
              <a:prstGeom prst="downArrow">
                <a:avLst>
                  <a:gd name="adj1" fmla="val 50000"/>
                  <a:gd name="adj2" fmla="val 43750"/>
                </a:avLst>
              </a:prstGeom>
              <a:solidFill>
                <a:schemeClr val="tx1"/>
              </a:solidFill>
              <a:ln w="9525">
                <a:noFill/>
                <a:miter lim="800000"/>
                <a:headEnd/>
                <a:tailEnd/>
              </a:ln>
            </p:spPr>
            <p:txBody>
              <a:bodyPr vert="eaVert" wrap="none" anchor="ctr"/>
              <a:lstStyle/>
              <a:p>
                <a:endParaRPr lang="en-CA"/>
              </a:p>
            </p:txBody>
          </p:sp>
          <p:sp>
            <p:nvSpPr>
              <p:cNvPr id="60443" name="AutoShape 31"/>
              <p:cNvSpPr>
                <a:spLocks noChangeAspect="1" noChangeArrowheads="1"/>
              </p:cNvSpPr>
              <p:nvPr/>
            </p:nvSpPr>
            <p:spPr bwMode="auto">
              <a:xfrm rot="10800000">
                <a:off x="3696" y="1920"/>
                <a:ext cx="192" cy="336"/>
              </a:xfrm>
              <a:prstGeom prst="downArrow">
                <a:avLst>
                  <a:gd name="adj1" fmla="val 50000"/>
                  <a:gd name="adj2" fmla="val 43750"/>
                </a:avLst>
              </a:prstGeom>
              <a:solidFill>
                <a:schemeClr val="tx1"/>
              </a:solidFill>
              <a:ln w="9525">
                <a:noFill/>
                <a:miter lim="800000"/>
                <a:headEnd/>
                <a:tailEnd/>
              </a:ln>
            </p:spPr>
            <p:txBody>
              <a:bodyPr vert="eaVert" wrap="none" anchor="ctr"/>
              <a:lstStyle/>
              <a:p>
                <a:endParaRPr lang="en-CA"/>
              </a:p>
            </p:txBody>
          </p:sp>
        </p:grpSp>
        <p:sp>
          <p:nvSpPr>
            <p:cNvPr id="60439" name="Rectangle 32"/>
            <p:cNvSpPr>
              <a:spLocks noChangeAspect="1" noChangeArrowheads="1"/>
            </p:cNvSpPr>
            <p:nvPr/>
          </p:nvSpPr>
          <p:spPr bwMode="auto">
            <a:xfrm>
              <a:off x="1056" y="1296"/>
              <a:ext cx="960" cy="144"/>
            </a:xfrm>
            <a:prstGeom prst="rect">
              <a:avLst/>
            </a:prstGeom>
            <a:noFill/>
            <a:ln w="9525">
              <a:solidFill>
                <a:schemeClr val="tx1"/>
              </a:solidFill>
              <a:prstDash val="dash"/>
              <a:miter lim="800000"/>
              <a:headEnd/>
              <a:tailEnd/>
            </a:ln>
          </p:spPr>
          <p:txBody>
            <a:bodyPr wrap="none" anchor="ctr"/>
            <a:lstStyle/>
            <a:p>
              <a:endParaRPr lang="en-CA"/>
            </a:p>
          </p:txBody>
        </p:sp>
      </p:grpSp>
      <p:grpSp>
        <p:nvGrpSpPr>
          <p:cNvPr id="5" name="Group 33"/>
          <p:cNvGrpSpPr>
            <a:grpSpLocks noChangeAspect="1"/>
          </p:cNvGrpSpPr>
          <p:nvPr/>
        </p:nvGrpSpPr>
        <p:grpSpPr bwMode="auto">
          <a:xfrm>
            <a:off x="457200" y="5811838"/>
            <a:ext cx="4124325" cy="655637"/>
            <a:chOff x="536" y="3168"/>
            <a:chExt cx="2889" cy="459"/>
          </a:xfrm>
        </p:grpSpPr>
        <p:sp>
          <p:nvSpPr>
            <p:cNvPr id="60433" name="Line 34"/>
            <p:cNvSpPr>
              <a:spLocks noChangeAspect="1" noChangeShapeType="1"/>
            </p:cNvSpPr>
            <p:nvPr/>
          </p:nvSpPr>
          <p:spPr bwMode="auto">
            <a:xfrm>
              <a:off x="624" y="3168"/>
              <a:ext cx="2508" cy="0"/>
            </a:xfrm>
            <a:prstGeom prst="line">
              <a:avLst/>
            </a:prstGeom>
            <a:noFill/>
            <a:ln w="38100">
              <a:solidFill>
                <a:srgbClr val="FF0000"/>
              </a:solidFill>
              <a:round/>
              <a:headEnd type="triangle" w="med" len="med"/>
              <a:tailEnd/>
            </a:ln>
          </p:spPr>
          <p:txBody>
            <a:bodyPr/>
            <a:lstStyle/>
            <a:p>
              <a:endParaRPr lang="en-CA"/>
            </a:p>
          </p:txBody>
        </p:sp>
        <p:sp>
          <p:nvSpPr>
            <p:cNvPr id="60434" name="Line 35"/>
            <p:cNvSpPr>
              <a:spLocks noChangeAspect="1" noChangeShapeType="1"/>
            </p:cNvSpPr>
            <p:nvPr/>
          </p:nvSpPr>
          <p:spPr bwMode="auto">
            <a:xfrm>
              <a:off x="795" y="3627"/>
              <a:ext cx="2517" cy="0"/>
            </a:xfrm>
            <a:prstGeom prst="line">
              <a:avLst/>
            </a:prstGeom>
            <a:noFill/>
            <a:ln w="38100">
              <a:solidFill>
                <a:srgbClr val="FF0000"/>
              </a:solidFill>
              <a:round/>
              <a:headEnd/>
              <a:tailEnd type="triangle" w="med" len="med"/>
            </a:ln>
          </p:spPr>
          <p:txBody>
            <a:bodyPr/>
            <a:lstStyle/>
            <a:p>
              <a:endParaRPr lang="en-CA"/>
            </a:p>
          </p:txBody>
        </p:sp>
        <p:sp>
          <p:nvSpPr>
            <p:cNvPr id="60435" name="Line 36"/>
            <p:cNvSpPr>
              <a:spLocks noChangeAspect="1" noChangeShapeType="1"/>
            </p:cNvSpPr>
            <p:nvPr/>
          </p:nvSpPr>
          <p:spPr bwMode="auto">
            <a:xfrm>
              <a:off x="536" y="3242"/>
              <a:ext cx="136" cy="310"/>
            </a:xfrm>
            <a:prstGeom prst="line">
              <a:avLst/>
            </a:prstGeom>
            <a:noFill/>
            <a:ln w="38100">
              <a:solidFill>
                <a:srgbClr val="FF0000"/>
              </a:solidFill>
              <a:round/>
              <a:headEnd type="triangle" w="med" len="med"/>
              <a:tailEnd/>
            </a:ln>
          </p:spPr>
          <p:txBody>
            <a:bodyPr/>
            <a:lstStyle/>
            <a:p>
              <a:endParaRPr lang="en-CA"/>
            </a:p>
          </p:txBody>
        </p:sp>
        <p:sp>
          <p:nvSpPr>
            <p:cNvPr id="60436" name="Line 37"/>
            <p:cNvSpPr>
              <a:spLocks noChangeAspect="1" noChangeShapeType="1"/>
            </p:cNvSpPr>
            <p:nvPr/>
          </p:nvSpPr>
          <p:spPr bwMode="auto">
            <a:xfrm>
              <a:off x="3252" y="3216"/>
              <a:ext cx="173" cy="335"/>
            </a:xfrm>
            <a:prstGeom prst="line">
              <a:avLst/>
            </a:prstGeom>
            <a:noFill/>
            <a:ln w="38100">
              <a:solidFill>
                <a:srgbClr val="FF0000"/>
              </a:solidFill>
              <a:round/>
              <a:headEnd/>
              <a:tailEnd type="triangle" w="med" len="med"/>
            </a:ln>
          </p:spPr>
          <p:txBody>
            <a:bodyPr/>
            <a:lstStyle/>
            <a:p>
              <a:endParaRPr lang="en-CA"/>
            </a:p>
          </p:txBody>
        </p:sp>
        <p:sp>
          <p:nvSpPr>
            <p:cNvPr id="60437" name="AutoShape 38" descr="Sphere"/>
            <p:cNvSpPr>
              <a:spLocks noChangeAspect="1" noChangeArrowheads="1"/>
            </p:cNvSpPr>
            <p:nvPr/>
          </p:nvSpPr>
          <p:spPr bwMode="auto">
            <a:xfrm flipV="1">
              <a:off x="624" y="3237"/>
              <a:ext cx="2688" cy="315"/>
            </a:xfrm>
            <a:prstGeom prst="parallelogram">
              <a:avLst>
                <a:gd name="adj" fmla="val 49501"/>
              </a:avLst>
            </a:prstGeom>
            <a:pattFill prst="sphere">
              <a:fgClr>
                <a:srgbClr val="B05800"/>
              </a:fgClr>
              <a:bgClr>
                <a:schemeClr val="bg1"/>
              </a:bgClr>
            </a:pattFill>
            <a:ln w="9525">
              <a:solidFill>
                <a:schemeClr val="tx1"/>
              </a:solidFill>
              <a:miter lim="800000"/>
              <a:headEnd/>
              <a:tailEnd/>
            </a:ln>
          </p:spPr>
          <p:txBody>
            <a:bodyPr wrap="none" anchor="ctr"/>
            <a:lstStyle/>
            <a:p>
              <a:endParaRPr lang="en-CA"/>
            </a:p>
          </p:txBody>
        </p:sp>
      </p:grpSp>
      <p:grpSp>
        <p:nvGrpSpPr>
          <p:cNvPr id="6" name="Group 5"/>
          <p:cNvGrpSpPr>
            <a:grpSpLocks noChangeAspect="1"/>
          </p:cNvGrpSpPr>
          <p:nvPr/>
        </p:nvGrpSpPr>
        <p:grpSpPr bwMode="auto">
          <a:xfrm>
            <a:off x="173420" y="4249738"/>
            <a:ext cx="4772025" cy="1150937"/>
            <a:chOff x="240" y="2160"/>
            <a:chExt cx="3344" cy="807"/>
          </a:xfrm>
        </p:grpSpPr>
        <p:pic>
          <p:nvPicPr>
            <p:cNvPr id="60427" name="Picture 6" descr="DSC_0974"/>
            <p:cNvPicPr>
              <a:picLocks noChangeAspect="1" noChangeArrowheads="1"/>
            </p:cNvPicPr>
            <p:nvPr/>
          </p:nvPicPr>
          <p:blipFill>
            <a:blip r:embed="rId5" cstate="print"/>
            <a:srcRect l="8153" t="32182" r="24211" b="43254"/>
            <a:stretch>
              <a:fillRect/>
            </a:stretch>
          </p:blipFill>
          <p:spPr bwMode="auto">
            <a:xfrm>
              <a:off x="240" y="2160"/>
              <a:ext cx="3344" cy="807"/>
            </a:xfrm>
            <a:prstGeom prst="rect">
              <a:avLst/>
            </a:prstGeom>
            <a:noFill/>
            <a:ln w="9525">
              <a:solidFill>
                <a:schemeClr val="tx1"/>
              </a:solidFill>
              <a:prstDash val="dash"/>
              <a:miter lim="800000"/>
              <a:headEnd/>
              <a:tailEnd/>
            </a:ln>
          </p:spPr>
        </p:pic>
        <p:sp>
          <p:nvSpPr>
            <p:cNvPr id="60428" name="Rectangle 7" descr="Sphere"/>
            <p:cNvSpPr>
              <a:spLocks noChangeAspect="1" noChangeArrowheads="1"/>
            </p:cNvSpPr>
            <p:nvPr/>
          </p:nvSpPr>
          <p:spPr bwMode="auto">
            <a:xfrm>
              <a:off x="621" y="2421"/>
              <a:ext cx="2679" cy="309"/>
            </a:xfrm>
            <a:prstGeom prst="rect">
              <a:avLst/>
            </a:prstGeom>
            <a:pattFill prst="sphere">
              <a:fgClr>
                <a:srgbClr val="B05800"/>
              </a:fgClr>
              <a:bgClr>
                <a:schemeClr val="bg1"/>
              </a:bgClr>
            </a:pattFill>
            <a:ln w="9525">
              <a:solidFill>
                <a:schemeClr val="tx1"/>
              </a:solidFill>
              <a:miter lim="800000"/>
              <a:headEnd/>
              <a:tailEnd/>
            </a:ln>
          </p:spPr>
          <p:txBody>
            <a:bodyPr wrap="none" anchor="ctr"/>
            <a:lstStyle/>
            <a:p>
              <a:endParaRPr lang="en-CA"/>
            </a:p>
          </p:txBody>
        </p:sp>
        <p:sp>
          <p:nvSpPr>
            <p:cNvPr id="60429" name="Line 8"/>
            <p:cNvSpPr>
              <a:spLocks noChangeAspect="1" noChangeShapeType="1"/>
            </p:cNvSpPr>
            <p:nvPr/>
          </p:nvSpPr>
          <p:spPr bwMode="auto">
            <a:xfrm>
              <a:off x="624" y="2352"/>
              <a:ext cx="2676" cy="0"/>
            </a:xfrm>
            <a:prstGeom prst="line">
              <a:avLst/>
            </a:prstGeom>
            <a:noFill/>
            <a:ln w="38100">
              <a:solidFill>
                <a:srgbClr val="FF0000"/>
              </a:solidFill>
              <a:round/>
              <a:headEnd type="triangle" w="med" len="med"/>
              <a:tailEnd/>
            </a:ln>
          </p:spPr>
          <p:txBody>
            <a:bodyPr/>
            <a:lstStyle/>
            <a:p>
              <a:endParaRPr lang="en-CA"/>
            </a:p>
          </p:txBody>
        </p:sp>
        <p:sp>
          <p:nvSpPr>
            <p:cNvPr id="60430" name="Line 9"/>
            <p:cNvSpPr>
              <a:spLocks noChangeAspect="1" noChangeShapeType="1"/>
            </p:cNvSpPr>
            <p:nvPr/>
          </p:nvSpPr>
          <p:spPr bwMode="auto">
            <a:xfrm>
              <a:off x="624" y="2796"/>
              <a:ext cx="2676" cy="0"/>
            </a:xfrm>
            <a:prstGeom prst="line">
              <a:avLst/>
            </a:prstGeom>
            <a:noFill/>
            <a:ln w="38100">
              <a:solidFill>
                <a:srgbClr val="FF0000"/>
              </a:solidFill>
              <a:round/>
              <a:headEnd/>
              <a:tailEnd type="triangle" w="med" len="med"/>
            </a:ln>
          </p:spPr>
          <p:txBody>
            <a:bodyPr/>
            <a:lstStyle/>
            <a:p>
              <a:endParaRPr lang="en-CA"/>
            </a:p>
          </p:txBody>
        </p:sp>
        <p:sp>
          <p:nvSpPr>
            <p:cNvPr id="60431" name="Line 10"/>
            <p:cNvSpPr>
              <a:spLocks noChangeAspect="1" noChangeShapeType="1"/>
            </p:cNvSpPr>
            <p:nvPr/>
          </p:nvSpPr>
          <p:spPr bwMode="auto">
            <a:xfrm>
              <a:off x="555" y="2427"/>
              <a:ext cx="3" cy="309"/>
            </a:xfrm>
            <a:prstGeom prst="line">
              <a:avLst/>
            </a:prstGeom>
            <a:noFill/>
            <a:ln w="38100">
              <a:solidFill>
                <a:srgbClr val="FF0000"/>
              </a:solidFill>
              <a:round/>
              <a:headEnd type="triangle" w="med" len="med"/>
              <a:tailEnd/>
            </a:ln>
          </p:spPr>
          <p:txBody>
            <a:bodyPr/>
            <a:lstStyle/>
            <a:p>
              <a:endParaRPr lang="en-CA"/>
            </a:p>
          </p:txBody>
        </p:sp>
        <p:sp>
          <p:nvSpPr>
            <p:cNvPr id="60432" name="Line 11"/>
            <p:cNvSpPr>
              <a:spLocks noChangeAspect="1" noChangeShapeType="1"/>
            </p:cNvSpPr>
            <p:nvPr/>
          </p:nvSpPr>
          <p:spPr bwMode="auto">
            <a:xfrm>
              <a:off x="3357" y="2427"/>
              <a:ext cx="3" cy="309"/>
            </a:xfrm>
            <a:prstGeom prst="line">
              <a:avLst/>
            </a:prstGeom>
            <a:noFill/>
            <a:ln w="38100">
              <a:solidFill>
                <a:srgbClr val="FF0000"/>
              </a:solidFill>
              <a:round/>
              <a:headEnd/>
              <a:tailEnd type="triangle" w="med" len="med"/>
            </a:ln>
          </p:spPr>
          <p:txBody>
            <a:bodyPr/>
            <a:lstStyle/>
            <a:p>
              <a:endParaRPr lang="en-CA"/>
            </a:p>
          </p:txBody>
        </p:sp>
      </p:grpSp>
      <p:sp>
        <p:nvSpPr>
          <p:cNvPr id="482343" name="Text Box 39"/>
          <p:cNvSpPr txBox="1">
            <a:spLocks noChangeArrowheads="1"/>
          </p:cNvSpPr>
          <p:nvPr/>
        </p:nvSpPr>
        <p:spPr bwMode="auto">
          <a:xfrm>
            <a:off x="838200" y="5411788"/>
            <a:ext cx="3903633" cy="369332"/>
          </a:xfrm>
          <a:prstGeom prst="rect">
            <a:avLst/>
          </a:prstGeom>
          <a:noFill/>
          <a:ln w="9525">
            <a:noFill/>
            <a:miter lim="800000"/>
            <a:headEnd/>
            <a:tailEnd/>
          </a:ln>
        </p:spPr>
        <p:txBody>
          <a:bodyPr wrap="none">
            <a:spAutoFit/>
          </a:bodyPr>
          <a:lstStyle/>
          <a:p>
            <a:pPr>
              <a:buNone/>
            </a:pPr>
            <a:r>
              <a:rPr lang="en-CA" sz="1800" b="1" dirty="0">
                <a:solidFill>
                  <a:srgbClr val="FF0000"/>
                </a:solidFill>
              </a:rPr>
              <a:t>Shear stresses in cross layer</a:t>
            </a:r>
            <a:endParaRPr lang="en-US" sz="1800" b="1" dirty="0">
              <a:solidFill>
                <a:srgbClr val="FF0000"/>
              </a:solidFill>
            </a:endParaRPr>
          </a:p>
        </p:txBody>
      </p:sp>
      <p:sp>
        <p:nvSpPr>
          <p:cNvPr id="43" name="Rectangle 2"/>
          <p:cNvSpPr>
            <a:spLocks noGrp="1" noChangeArrowheads="1"/>
          </p:cNvSpPr>
          <p:nvPr>
            <p:ph type="title"/>
          </p:nvPr>
        </p:nvSpPr>
        <p:spPr>
          <a:xfrm>
            <a:off x="395536" y="188640"/>
            <a:ext cx="8534400" cy="1200329"/>
          </a:xfrm>
        </p:spPr>
        <p:txBody>
          <a:bodyPr/>
          <a:lstStyle/>
          <a:p>
            <a:pPr eaLnBrk="1" hangingPunct="1"/>
            <a:r>
              <a:rPr lang="en-CA" sz="4000" b="1" dirty="0"/>
              <a:t>Rolling shear failure in CLT</a:t>
            </a:r>
          </a:p>
        </p:txBody>
      </p:sp>
      <p:cxnSp>
        <p:nvCxnSpPr>
          <p:cNvPr id="45" name="Straight Arrow Connector 44"/>
          <p:cNvCxnSpPr/>
          <p:nvPr/>
        </p:nvCxnSpPr>
        <p:spPr bwMode="auto">
          <a:xfrm>
            <a:off x="6090745" y="2948151"/>
            <a:ext cx="1371600" cy="990600"/>
          </a:xfrm>
          <a:prstGeom prst="straightConnector1">
            <a:avLst/>
          </a:prstGeom>
          <a:noFill/>
          <a:ln w="9525" cap="flat" cmpd="sng" algn="ctr">
            <a:solidFill>
              <a:srgbClr val="FF0000"/>
            </a:solidFill>
            <a:prstDash val="solid"/>
            <a:round/>
            <a:headEnd type="none" w="med" len="med"/>
            <a:tailEnd type="arrow"/>
          </a:ln>
          <a:effectLst/>
        </p:spPr>
      </p:cxnSp>
      <p:cxnSp>
        <p:nvCxnSpPr>
          <p:cNvPr id="46" name="Straight Arrow Connector 45"/>
          <p:cNvCxnSpPr/>
          <p:nvPr/>
        </p:nvCxnSpPr>
        <p:spPr bwMode="auto">
          <a:xfrm>
            <a:off x="6090745" y="2948151"/>
            <a:ext cx="457200" cy="990600"/>
          </a:xfrm>
          <a:prstGeom prst="straightConnector1">
            <a:avLst/>
          </a:prstGeom>
          <a:noFill/>
          <a:ln w="9525" cap="flat" cmpd="sng" algn="ctr">
            <a:solidFill>
              <a:srgbClr val="FF0000"/>
            </a:solidFill>
            <a:prstDash val="solid"/>
            <a:round/>
            <a:headEnd type="none" w="med" len="med"/>
            <a:tailEnd type="arrow"/>
          </a:ln>
          <a:effectLst/>
        </p:spPr>
      </p:cxnSp>
      <p:cxnSp>
        <p:nvCxnSpPr>
          <p:cNvPr id="48" name="Straight Arrow Connector 47"/>
          <p:cNvCxnSpPr/>
          <p:nvPr/>
        </p:nvCxnSpPr>
        <p:spPr bwMode="auto">
          <a:xfrm flipH="1">
            <a:off x="5864772" y="2948151"/>
            <a:ext cx="225973" cy="1008994"/>
          </a:xfrm>
          <a:prstGeom prst="straightConnector1">
            <a:avLst/>
          </a:prstGeom>
          <a:noFill/>
          <a:ln w="9525" cap="flat" cmpd="sng" algn="ctr">
            <a:solidFill>
              <a:srgbClr val="FF0000"/>
            </a:solidFill>
            <a:prstDash val="solid"/>
            <a:round/>
            <a:headEnd type="none" w="med" len="med"/>
            <a:tailEnd type="arrow"/>
          </a:ln>
          <a:effectLst/>
        </p:spPr>
      </p:cxnSp>
      <p:sp>
        <p:nvSpPr>
          <p:cNvPr id="54" name="Rectangle 3"/>
          <p:cNvSpPr txBox="1">
            <a:spLocks noChangeArrowheads="1"/>
          </p:cNvSpPr>
          <p:nvPr/>
        </p:nvSpPr>
        <p:spPr bwMode="auto">
          <a:xfrm>
            <a:off x="4989787" y="2209800"/>
            <a:ext cx="3657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
                <a:schemeClr val="tx1"/>
              </a:buClr>
              <a:buSzTx/>
              <a:buNone/>
              <a:tabLst/>
              <a:defRPr/>
            </a:pPr>
            <a:r>
              <a:rPr kumimoji="0" lang="en-CA" sz="2400" b="0" i="0" u="none" strike="noStrike" kern="0" cap="none" spc="0" normalizeH="0" baseline="0" noProof="0" dirty="0">
                <a:ln>
                  <a:noFill/>
                </a:ln>
                <a:solidFill>
                  <a:schemeClr val="tx1"/>
                </a:solidFill>
                <a:effectLst/>
                <a:uLnTx/>
                <a:uFillTx/>
                <a:latin typeface="+mn-lt"/>
                <a:ea typeface="+mn-ea"/>
              </a:rPr>
              <a:t>Rolling Shear</a:t>
            </a:r>
            <a:r>
              <a:rPr kumimoji="0" lang="en-CA" sz="2400" b="0" i="0" u="none" strike="noStrike" kern="0" cap="none" spc="0" normalizeH="0" noProof="0" dirty="0">
                <a:ln>
                  <a:noFill/>
                </a:ln>
                <a:solidFill>
                  <a:schemeClr val="tx1"/>
                </a:solidFill>
                <a:effectLst/>
                <a:uLnTx/>
                <a:uFillTx/>
                <a:latin typeface="+mn-lt"/>
                <a:ea typeface="+mn-ea"/>
              </a:rPr>
              <a:t> failure</a:t>
            </a:r>
            <a:endParaRPr kumimoji="0" lang="en-CA" sz="2400" b="0" i="0" u="none" strike="noStrike" kern="0" cap="none" spc="0" normalizeH="0" baseline="0" noProof="0" dirty="0">
              <a:ln>
                <a:noFill/>
              </a:ln>
              <a:solidFill>
                <a:schemeClr val="tx1"/>
              </a:solidFill>
              <a:effectLst/>
              <a:uLnTx/>
              <a:uFillTx/>
              <a:latin typeface="+mn-lt"/>
              <a:ea typeface="+mn-ea"/>
            </a:endParaRPr>
          </a:p>
        </p:txBody>
      </p:sp>
    </p:spTree>
    <p:extLst>
      <p:ext uri="{BB962C8B-B14F-4D97-AF65-F5344CB8AC3E}">
        <p14:creationId xmlns:p14="http://schemas.microsoft.com/office/powerpoint/2010/main" val="9928424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22" y="182877"/>
            <a:ext cx="7618412" cy="1200329"/>
          </a:xfrm>
        </p:spPr>
        <p:txBody>
          <a:bodyPr/>
          <a:lstStyle/>
          <a:p>
            <a:r>
              <a:rPr lang="en-US" sz="4000" b="1" dirty="0"/>
              <a:t>Measurement of rolling shear properties</a:t>
            </a:r>
            <a:endParaRPr lang="en-CA" sz="4000" b="1" dirty="0"/>
          </a:p>
        </p:txBody>
      </p:sp>
      <p:sp>
        <p:nvSpPr>
          <p:cNvPr id="3" name="Content Placeholder 2"/>
          <p:cNvSpPr>
            <a:spLocks noGrp="1"/>
          </p:cNvSpPr>
          <p:nvPr>
            <p:ph idx="1"/>
          </p:nvPr>
        </p:nvSpPr>
        <p:spPr>
          <a:xfrm>
            <a:off x="343749" y="1762160"/>
            <a:ext cx="5036622" cy="602008"/>
          </a:xfrm>
        </p:spPr>
        <p:txBody>
          <a:bodyPr/>
          <a:lstStyle/>
          <a:p>
            <a:pPr marL="57150" indent="0">
              <a:buNone/>
            </a:pPr>
            <a:r>
              <a:rPr lang="en-US" sz="2800" dirty="0"/>
              <a:t>Two-plate shear</a:t>
            </a:r>
            <a:r>
              <a:rPr lang="en-CA" sz="2800" dirty="0"/>
              <a:t> test method</a:t>
            </a:r>
          </a:p>
        </p:txBody>
      </p:sp>
      <p:pic>
        <p:nvPicPr>
          <p:cNvPr id="5" name="Picture 4"/>
          <p:cNvPicPr>
            <a:picLocks noChangeAspect="1"/>
          </p:cNvPicPr>
          <p:nvPr/>
        </p:nvPicPr>
        <p:blipFill>
          <a:blip r:embed="rId3"/>
          <a:stretch>
            <a:fillRect/>
          </a:stretch>
        </p:blipFill>
        <p:spPr>
          <a:xfrm>
            <a:off x="2305725" y="3163981"/>
            <a:ext cx="3081220" cy="3384000"/>
          </a:xfrm>
          <a:prstGeom prst="rect">
            <a:avLst/>
          </a:prstGeom>
        </p:spPr>
      </p:pic>
      <p:sp>
        <p:nvSpPr>
          <p:cNvPr id="12" name="TextBox 11"/>
          <p:cNvSpPr txBox="1"/>
          <p:nvPr/>
        </p:nvSpPr>
        <p:spPr>
          <a:xfrm>
            <a:off x="343649" y="2369953"/>
            <a:ext cx="4536504" cy="461665"/>
          </a:xfrm>
          <a:prstGeom prst="rect">
            <a:avLst/>
          </a:prstGeom>
          <a:noFill/>
        </p:spPr>
        <p:txBody>
          <a:bodyPr wrap="square" rtlCol="0">
            <a:spAutoFit/>
          </a:bodyPr>
          <a:lstStyle/>
          <a:p>
            <a:r>
              <a:rPr lang="en-US" sz="2400" dirty="0"/>
              <a:t>Shear strength = (</a:t>
            </a:r>
            <a:r>
              <a:rPr lang="en-US" sz="2400" dirty="0" err="1"/>
              <a:t>P</a:t>
            </a:r>
            <a:r>
              <a:rPr lang="en-US" sz="2400" baseline="-25000" dirty="0" err="1"/>
              <a:t>max</a:t>
            </a:r>
            <a:r>
              <a:rPr lang="en-US" sz="2400" dirty="0"/>
              <a:t> </a:t>
            </a:r>
            <a:r>
              <a:rPr lang="en-US" sz="2400" dirty="0" err="1"/>
              <a:t>cos</a:t>
            </a:r>
            <a:r>
              <a:rPr lang="en-US" sz="2400" dirty="0"/>
              <a:t> </a:t>
            </a:r>
            <a:r>
              <a:rPr lang="en-US" sz="2400" dirty="0" err="1"/>
              <a:t>θ</a:t>
            </a:r>
            <a:r>
              <a:rPr lang="en-US" sz="2400" dirty="0"/>
              <a:t>)/ </a:t>
            </a:r>
            <a:r>
              <a:rPr lang="en-US" sz="2400" dirty="0" err="1"/>
              <a:t>bL</a:t>
            </a:r>
            <a:endParaRPr lang="en-US" sz="2400" dirty="0"/>
          </a:p>
        </p:txBody>
      </p:sp>
      <p:grpSp>
        <p:nvGrpSpPr>
          <p:cNvPr id="7" name="Group 6">
            <a:extLst>
              <a:ext uri="{FF2B5EF4-FFF2-40B4-BE49-F238E27FC236}">
                <a16:creationId xmlns:a16="http://schemas.microsoft.com/office/drawing/2014/main" xmlns="" id="{B2523648-B525-4330-B7B8-4D737ABB07B9}"/>
              </a:ext>
            </a:extLst>
          </p:cNvPr>
          <p:cNvGrpSpPr/>
          <p:nvPr/>
        </p:nvGrpSpPr>
        <p:grpSpPr>
          <a:xfrm>
            <a:off x="5553982" y="1404161"/>
            <a:ext cx="3179036" cy="5143820"/>
            <a:chOff x="5292080" y="1606840"/>
            <a:chExt cx="3179036" cy="514382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2276872"/>
              <a:ext cx="2891004" cy="3854671"/>
            </a:xfrm>
            <a:prstGeom prst="rect">
              <a:avLst/>
            </a:prstGeom>
          </p:spPr>
        </p:pic>
        <p:sp>
          <p:nvSpPr>
            <p:cNvPr id="4" name="TextBox 3"/>
            <p:cNvSpPr txBox="1"/>
            <p:nvPr/>
          </p:nvSpPr>
          <p:spPr>
            <a:xfrm>
              <a:off x="5292080" y="1628800"/>
              <a:ext cx="1354512" cy="369332"/>
            </a:xfrm>
            <a:prstGeom prst="rect">
              <a:avLst/>
            </a:prstGeom>
            <a:noFill/>
          </p:spPr>
          <p:txBody>
            <a:bodyPr wrap="square" rtlCol="0">
              <a:spAutoFit/>
            </a:bodyPr>
            <a:lstStyle/>
            <a:p>
              <a:pPr>
                <a:buNone/>
              </a:pPr>
              <a:r>
                <a:rPr lang="en-US" dirty="0"/>
                <a:t>Steel plates</a:t>
              </a:r>
              <a:endParaRPr lang="en-CA" dirty="0"/>
            </a:p>
          </p:txBody>
        </p:sp>
        <p:cxnSp>
          <p:nvCxnSpPr>
            <p:cNvPr id="8" name="Straight Arrow Connector 7"/>
            <p:cNvCxnSpPr>
              <a:endCxn id="15" idx="0"/>
            </p:cNvCxnSpPr>
            <p:nvPr/>
          </p:nvCxnSpPr>
          <p:spPr bwMode="auto">
            <a:xfrm>
              <a:off x="6043228" y="2000979"/>
              <a:ext cx="982386" cy="275893"/>
            </a:xfrm>
            <a:prstGeom prst="straightConnector1">
              <a:avLst/>
            </a:prstGeom>
            <a:noFill/>
            <a:ln w="9525" cap="flat" cmpd="sng" algn="ctr">
              <a:solidFill>
                <a:schemeClr val="tx1"/>
              </a:solidFill>
              <a:prstDash val="solid"/>
              <a:round/>
              <a:headEnd type="none" w="med" len="med"/>
              <a:tailEnd type="arrow"/>
            </a:ln>
            <a:effectLst/>
          </p:spPr>
        </p:cxnSp>
        <p:sp>
          <p:nvSpPr>
            <p:cNvPr id="16" name="Down Arrow 15"/>
            <p:cNvSpPr/>
            <p:nvPr/>
          </p:nvSpPr>
          <p:spPr bwMode="auto">
            <a:xfrm>
              <a:off x="7083750" y="1606840"/>
              <a:ext cx="220717" cy="646387"/>
            </a:xfrm>
            <a:prstGeom prst="down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11" name="Up Arrow 10"/>
            <p:cNvSpPr/>
            <p:nvPr/>
          </p:nvSpPr>
          <p:spPr bwMode="auto">
            <a:xfrm>
              <a:off x="6941862" y="6100013"/>
              <a:ext cx="173421" cy="614855"/>
            </a:xfrm>
            <a:prstGeom prst="up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6" name="Straight Arrow Connector 5"/>
            <p:cNvCxnSpPr/>
            <p:nvPr/>
          </p:nvCxnSpPr>
          <p:spPr bwMode="auto">
            <a:xfrm>
              <a:off x="6043228" y="1985214"/>
              <a:ext cx="378373" cy="488730"/>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Connector 13"/>
            <p:cNvCxnSpPr/>
            <p:nvPr/>
          </p:nvCxnSpPr>
          <p:spPr>
            <a:xfrm>
              <a:off x="7020272" y="1772816"/>
              <a:ext cx="360040" cy="4752528"/>
            </a:xfrm>
            <a:prstGeom prst="line">
              <a:avLst/>
            </a:prstGeom>
            <a:ln w="25400">
              <a:solidFill>
                <a:srgbClr val="FF3300"/>
              </a:solidFill>
              <a:prstDash val="lgDash"/>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236296" y="2492896"/>
              <a:ext cx="0" cy="4248472"/>
            </a:xfrm>
            <a:prstGeom prst="line">
              <a:avLst/>
            </a:prstGeom>
            <a:ln w="19050">
              <a:solidFill>
                <a:srgbClr val="FF3300"/>
              </a:solidFill>
              <a:prstDash val="dashDot"/>
              <a:tailEnd type="non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308304" y="6381328"/>
              <a:ext cx="360040" cy="369332"/>
            </a:xfrm>
            <a:prstGeom prst="rect">
              <a:avLst/>
            </a:prstGeom>
            <a:noFill/>
          </p:spPr>
          <p:txBody>
            <a:bodyPr wrap="square" rtlCol="0">
              <a:spAutoFit/>
            </a:bodyPr>
            <a:lstStyle/>
            <a:p>
              <a:r>
                <a:rPr lang="en-US" dirty="0" err="1">
                  <a:solidFill>
                    <a:srgbClr val="FF0000"/>
                  </a:solidFill>
                </a:rPr>
                <a:t>θ</a:t>
              </a:r>
              <a:endParaRPr lang="en-US" dirty="0">
                <a:solidFill>
                  <a:srgbClr val="FF0000"/>
                </a:solidFill>
              </a:endParaRPr>
            </a:p>
          </p:txBody>
        </p:sp>
      </p:grpSp>
      <p:sp>
        <p:nvSpPr>
          <p:cNvPr id="31" name="TextBox 30"/>
          <p:cNvSpPr txBox="1"/>
          <p:nvPr/>
        </p:nvSpPr>
        <p:spPr>
          <a:xfrm>
            <a:off x="343749" y="2837403"/>
            <a:ext cx="3456384" cy="369332"/>
          </a:xfrm>
          <a:prstGeom prst="rect">
            <a:avLst/>
          </a:prstGeom>
          <a:noFill/>
        </p:spPr>
        <p:txBody>
          <a:bodyPr wrap="square" rtlCol="0">
            <a:spAutoFit/>
          </a:bodyPr>
          <a:lstStyle/>
          <a:p>
            <a:r>
              <a:rPr lang="en-US" dirty="0"/>
              <a:t>where b = width, L = length</a:t>
            </a:r>
          </a:p>
        </p:txBody>
      </p:sp>
    </p:spTree>
    <p:extLst>
      <p:ext uri="{BB962C8B-B14F-4D97-AF65-F5344CB8AC3E}">
        <p14:creationId xmlns:p14="http://schemas.microsoft.com/office/powerpoint/2010/main" val="772734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8"/>
          <p:cNvSpPr>
            <a:spLocks noGrp="1"/>
          </p:cNvSpPr>
          <p:nvPr>
            <p:ph type="sldNum" sz="quarter" idx="12"/>
          </p:nvPr>
        </p:nvSpPr>
        <p:spPr/>
        <p:txBody>
          <a:bodyPr/>
          <a:lstStyle/>
          <a:p>
            <a:fld id="{43F99D0E-E0B4-D44A-A129-EA935E642217}" type="slidenum">
              <a:rPr lang="en-CA"/>
              <a:pPr/>
              <a:t>77</a:t>
            </a:fld>
            <a:endParaRPr lang="en-CA"/>
          </a:p>
        </p:txBody>
      </p:sp>
      <p:sp>
        <p:nvSpPr>
          <p:cNvPr id="1372162" name="Rectangle 2"/>
          <p:cNvSpPr>
            <a:spLocks noGrp="1" noChangeArrowheads="1"/>
          </p:cNvSpPr>
          <p:nvPr>
            <p:ph type="title" sz="quarter"/>
          </p:nvPr>
        </p:nvSpPr>
        <p:spPr/>
        <p:txBody>
          <a:bodyPr/>
          <a:lstStyle/>
          <a:p>
            <a:r>
              <a:rPr lang="en-CA" b="1" dirty="0"/>
              <a:t>Tension parallel to grain</a:t>
            </a:r>
            <a:endParaRPr lang="en-US" b="1" dirty="0"/>
          </a:p>
        </p:txBody>
      </p:sp>
      <p:pic>
        <p:nvPicPr>
          <p:cNvPr id="1372163" name="Picture 3"/>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900113" y="1628775"/>
            <a:ext cx="1417637" cy="4679950"/>
          </a:xfrm>
        </p:spPr>
      </p:pic>
      <p:sp>
        <p:nvSpPr>
          <p:cNvPr id="1372164" name="Rectangle 4"/>
          <p:cNvSpPr>
            <a:spLocks noGrp="1" noChangeArrowheads="1"/>
          </p:cNvSpPr>
          <p:nvPr>
            <p:ph sz="quarter" idx="2"/>
          </p:nvPr>
        </p:nvSpPr>
        <p:spPr>
          <a:xfrm>
            <a:off x="3413125" y="1384300"/>
            <a:ext cx="4038600" cy="1468438"/>
          </a:xfrm>
          <a:noFill/>
          <a:ln/>
        </p:spPr>
        <p:txBody>
          <a:bodyPr/>
          <a:lstStyle/>
          <a:p>
            <a:r>
              <a:rPr lang="en-CA" sz="2400"/>
              <a:t>Tensile strength</a:t>
            </a:r>
          </a:p>
          <a:p>
            <a:r>
              <a:rPr lang="en-CA" sz="2400"/>
              <a:t>Modulus of elasticity</a:t>
            </a:r>
          </a:p>
          <a:p>
            <a:r>
              <a:rPr lang="en-CA" sz="2400"/>
              <a:t>Proportional limit</a:t>
            </a:r>
            <a:endParaRPr lang="en-US" sz="2400"/>
          </a:p>
        </p:txBody>
      </p:sp>
      <p:graphicFrame>
        <p:nvGraphicFramePr>
          <p:cNvPr id="1372165" name="Object 5"/>
          <p:cNvGraphicFramePr>
            <a:graphicFrameLocks noGrp="1" noChangeAspect="1"/>
          </p:cNvGraphicFramePr>
          <p:nvPr>
            <p:ph sz="quarter" idx="3"/>
          </p:nvPr>
        </p:nvGraphicFramePr>
        <p:xfrm>
          <a:off x="6372225" y="2997200"/>
          <a:ext cx="1368425" cy="847725"/>
        </p:xfrm>
        <a:graphic>
          <a:graphicData uri="http://schemas.openxmlformats.org/presentationml/2006/ole">
            <mc:AlternateContent xmlns:mc="http://schemas.openxmlformats.org/markup-compatibility/2006">
              <mc:Choice xmlns:v="urn:schemas-microsoft-com:vml" Requires="v">
                <p:oleObj spid="_x0000_s310796" name="Equation" r:id="rId5" imgW="634680" imgH="393480" progId="Equation.DSMT4">
                  <p:embed/>
                </p:oleObj>
              </mc:Choice>
              <mc:Fallback>
                <p:oleObj name="Equation" r:id="rId5" imgW="63468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2997200"/>
                        <a:ext cx="1368425"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372166" name="Line 6"/>
          <p:cNvSpPr>
            <a:spLocks noChangeShapeType="1"/>
          </p:cNvSpPr>
          <p:nvPr/>
        </p:nvSpPr>
        <p:spPr bwMode="auto">
          <a:xfrm>
            <a:off x="3390900" y="6165850"/>
            <a:ext cx="15589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2167" name="Line 7"/>
          <p:cNvSpPr>
            <a:spLocks noChangeShapeType="1"/>
          </p:cNvSpPr>
          <p:nvPr/>
        </p:nvSpPr>
        <p:spPr bwMode="auto">
          <a:xfrm flipV="1">
            <a:off x="3402013" y="3206750"/>
            <a:ext cx="0" cy="29527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2168" name="Line 8"/>
          <p:cNvSpPr>
            <a:spLocks noChangeShapeType="1"/>
          </p:cNvSpPr>
          <p:nvPr/>
        </p:nvSpPr>
        <p:spPr bwMode="auto">
          <a:xfrm>
            <a:off x="3455988" y="3933825"/>
            <a:ext cx="755650"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2169" name="Line 9"/>
          <p:cNvSpPr>
            <a:spLocks noChangeShapeType="1"/>
          </p:cNvSpPr>
          <p:nvPr/>
        </p:nvSpPr>
        <p:spPr bwMode="auto">
          <a:xfrm>
            <a:off x="4211638" y="3933825"/>
            <a:ext cx="0" cy="2232025"/>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2170" name="Text Box 10" descr="20%"/>
          <p:cNvSpPr txBox="1">
            <a:spLocks noChangeArrowheads="1"/>
          </p:cNvSpPr>
          <p:nvPr/>
        </p:nvSpPr>
        <p:spPr bwMode="auto">
          <a:xfrm>
            <a:off x="2843213" y="3738563"/>
            <a:ext cx="539750"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i="1" dirty="0"/>
              <a:t>P</a:t>
            </a:r>
            <a:r>
              <a:rPr lang="en-CA" b="0" i="1" baseline="-25000" dirty="0"/>
              <a:t>uts</a:t>
            </a:r>
            <a:endParaRPr lang="en-US" b="0" i="1" dirty="0"/>
          </a:p>
        </p:txBody>
      </p:sp>
      <p:sp>
        <p:nvSpPr>
          <p:cNvPr id="1372171" name="Text Box 11" descr="20%"/>
          <p:cNvSpPr txBox="1">
            <a:spLocks noChangeArrowheads="1"/>
          </p:cNvSpPr>
          <p:nvPr/>
        </p:nvSpPr>
        <p:spPr bwMode="auto">
          <a:xfrm>
            <a:off x="3503613" y="6230938"/>
            <a:ext cx="1428750"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a:t>Deformation</a:t>
            </a:r>
            <a:endParaRPr lang="en-US" b="0"/>
          </a:p>
        </p:txBody>
      </p:sp>
      <p:sp>
        <p:nvSpPr>
          <p:cNvPr id="1372172" name="Text Box 12" descr="20%"/>
          <p:cNvSpPr txBox="1">
            <a:spLocks noChangeArrowheads="1"/>
          </p:cNvSpPr>
          <p:nvPr/>
        </p:nvSpPr>
        <p:spPr bwMode="auto">
          <a:xfrm>
            <a:off x="2930525" y="2781300"/>
            <a:ext cx="9080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b="0"/>
              <a:t>Load</a:t>
            </a:r>
            <a:endParaRPr lang="en-US" b="0"/>
          </a:p>
        </p:txBody>
      </p:sp>
      <p:sp>
        <p:nvSpPr>
          <p:cNvPr id="1372173" name="Freeform 13" descr="20%"/>
          <p:cNvSpPr>
            <a:spLocks/>
          </p:cNvSpPr>
          <p:nvPr/>
        </p:nvSpPr>
        <p:spPr bwMode="auto">
          <a:xfrm>
            <a:off x="3419475" y="3921125"/>
            <a:ext cx="936625" cy="2244725"/>
          </a:xfrm>
          <a:custGeom>
            <a:avLst/>
            <a:gdLst>
              <a:gd name="T0" fmla="*/ 0 w 590"/>
              <a:gd name="T1" fmla="*/ 1414 h 1414"/>
              <a:gd name="T2" fmla="*/ 227 w 590"/>
              <a:gd name="T3" fmla="*/ 643 h 1414"/>
              <a:gd name="T4" fmla="*/ 363 w 590"/>
              <a:gd name="T5" fmla="*/ 144 h 1414"/>
              <a:gd name="T6" fmla="*/ 499 w 590"/>
              <a:gd name="T7" fmla="*/ 8 h 1414"/>
              <a:gd name="T8" fmla="*/ 590 w 590"/>
              <a:gd name="T9" fmla="*/ 98 h 1414"/>
            </a:gdLst>
            <a:ahLst/>
            <a:cxnLst>
              <a:cxn ang="0">
                <a:pos x="T0" y="T1"/>
              </a:cxn>
              <a:cxn ang="0">
                <a:pos x="T2" y="T3"/>
              </a:cxn>
              <a:cxn ang="0">
                <a:pos x="T4" y="T5"/>
              </a:cxn>
              <a:cxn ang="0">
                <a:pos x="T6" y="T7"/>
              </a:cxn>
              <a:cxn ang="0">
                <a:pos x="T8" y="T9"/>
              </a:cxn>
            </a:cxnLst>
            <a:rect l="0" t="0" r="r" b="b"/>
            <a:pathLst>
              <a:path w="590" h="1414">
                <a:moveTo>
                  <a:pt x="0" y="1414"/>
                </a:moveTo>
                <a:cubicBezTo>
                  <a:pt x="83" y="1134"/>
                  <a:pt x="166" y="855"/>
                  <a:pt x="227" y="643"/>
                </a:cubicBezTo>
                <a:cubicBezTo>
                  <a:pt x="288" y="431"/>
                  <a:pt x="318" y="250"/>
                  <a:pt x="363" y="144"/>
                </a:cubicBezTo>
                <a:cubicBezTo>
                  <a:pt x="408" y="38"/>
                  <a:pt x="461" y="16"/>
                  <a:pt x="499" y="8"/>
                </a:cubicBezTo>
                <a:cubicBezTo>
                  <a:pt x="537" y="0"/>
                  <a:pt x="563" y="49"/>
                  <a:pt x="590" y="9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20">
                  <a:fgClr>
                    <a:schemeClr val="tx1"/>
                  </a:fgClr>
                  <a:bgClr>
                    <a:schemeClr val="bg1"/>
                  </a:bgClr>
                </a:patt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372174" name="Line 14"/>
          <p:cNvSpPr>
            <a:spLocks noChangeShapeType="1"/>
          </p:cNvSpPr>
          <p:nvPr/>
        </p:nvSpPr>
        <p:spPr bwMode="auto">
          <a:xfrm>
            <a:off x="3384550" y="4652963"/>
            <a:ext cx="454025" cy="0"/>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2175" name="Line 15"/>
          <p:cNvSpPr>
            <a:spLocks noChangeShapeType="1"/>
          </p:cNvSpPr>
          <p:nvPr/>
        </p:nvSpPr>
        <p:spPr bwMode="auto">
          <a:xfrm>
            <a:off x="3860800" y="4652963"/>
            <a:ext cx="0" cy="1512887"/>
          </a:xfrm>
          <a:prstGeom prst="line">
            <a:avLst/>
          </a:prstGeom>
          <a:noFill/>
          <a:ln w="190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2176" name="Text Box 16" descr="20%"/>
          <p:cNvSpPr txBox="1">
            <a:spLocks noChangeArrowheads="1"/>
          </p:cNvSpPr>
          <p:nvPr/>
        </p:nvSpPr>
        <p:spPr bwMode="auto">
          <a:xfrm>
            <a:off x="2914650" y="4437063"/>
            <a:ext cx="454025" cy="366712"/>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b="0" i="1"/>
              <a:t>P</a:t>
            </a:r>
            <a:r>
              <a:rPr lang="en-CA" b="0" i="1" baseline="-25000"/>
              <a:t>pl</a:t>
            </a:r>
            <a:endParaRPr lang="en-US" b="0" i="1"/>
          </a:p>
        </p:txBody>
      </p:sp>
      <p:graphicFrame>
        <p:nvGraphicFramePr>
          <p:cNvPr id="1372177" name="Object 17"/>
          <p:cNvGraphicFramePr>
            <a:graphicFrameLocks noGrp="1" noChangeAspect="1"/>
          </p:cNvGraphicFramePr>
          <p:nvPr>
            <p:ph sz="quarter" idx="4"/>
          </p:nvPr>
        </p:nvGraphicFramePr>
        <p:xfrm>
          <a:off x="6459538" y="4221163"/>
          <a:ext cx="1270000" cy="892175"/>
        </p:xfrm>
        <a:graphic>
          <a:graphicData uri="http://schemas.openxmlformats.org/presentationml/2006/ole">
            <mc:AlternateContent xmlns:mc="http://schemas.openxmlformats.org/markup-compatibility/2006">
              <mc:Choice xmlns:v="urn:schemas-microsoft-com:vml" Requires="v">
                <p:oleObj spid="_x0000_s310797" name="Equation" r:id="rId7" imgW="596880" imgH="419040" progId="Equation.3">
                  <p:embed/>
                </p:oleObj>
              </mc:Choice>
              <mc:Fallback>
                <p:oleObj name="Equation" r:id="rId7" imgW="59688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9538" y="4221163"/>
                        <a:ext cx="127000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372179" name="AutoShape 19" descr="20%"/>
          <p:cNvSpPr>
            <a:spLocks/>
          </p:cNvSpPr>
          <p:nvPr/>
        </p:nvSpPr>
        <p:spPr bwMode="auto">
          <a:xfrm>
            <a:off x="5867400" y="3357563"/>
            <a:ext cx="360363" cy="2592387"/>
          </a:xfrm>
          <a:prstGeom prst="leftBrace">
            <a:avLst>
              <a:gd name="adj1" fmla="val 59949"/>
              <a:gd name="adj2" fmla="val 50000"/>
            </a:avLst>
          </a:prstGeom>
          <a:noFill/>
          <a:ln w="19050">
            <a:solidFill>
              <a:schemeClr val="tx1"/>
            </a:solidFill>
            <a:round/>
            <a:headEnd/>
            <a:tailEnd/>
          </a:ln>
          <a:effectLst/>
          <a:extLst>
            <a:ext uri="{909E8E84-426E-40dd-AFC4-6F175D3DCCD1}">
              <a14:hiddenFill xmlns:a14="http://schemas.microsoft.com/office/drawing/2010/main">
                <a:pattFill prst="pct20">
                  <a:fgClr>
                    <a:schemeClr val="tx1"/>
                  </a:fgClr>
                  <a:bgClr>
                    <a:schemeClr val="bg1"/>
                  </a:bgClr>
                </a:patt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2" name="Object 10"/>
          <p:cNvGraphicFramePr>
            <a:graphicFrameLocks noChangeAspect="1"/>
          </p:cNvGraphicFramePr>
          <p:nvPr>
            <p:extLst>
              <p:ext uri="{D42A27DB-BD31-4B8C-83A1-F6EECF244321}">
                <p14:modId xmlns:p14="http://schemas.microsoft.com/office/powerpoint/2010/main" val="61284630"/>
              </p:ext>
            </p:extLst>
          </p:nvPr>
        </p:nvGraphicFramePr>
        <p:xfrm>
          <a:off x="6516216" y="5373216"/>
          <a:ext cx="1368152" cy="912844"/>
        </p:xfrm>
        <a:graphic>
          <a:graphicData uri="http://schemas.openxmlformats.org/presentationml/2006/ole">
            <mc:AlternateContent xmlns:mc="http://schemas.openxmlformats.org/markup-compatibility/2006">
              <mc:Choice xmlns:v="urn:schemas-microsoft-com:vml" Requires="v">
                <p:oleObj spid="_x0000_s310798" name="Equation" r:id="rId9" imgW="762000" imgH="508000" progId="Equation.3">
                  <p:embed/>
                </p:oleObj>
              </mc:Choice>
              <mc:Fallback>
                <p:oleObj name="Equation" r:id="rId9" imgW="762000" imgH="508000" progId="Equation.3">
                  <p:embed/>
                  <p:pic>
                    <p:nvPicPr>
                      <p:cNvPr id="0" name=""/>
                      <p:cNvPicPr>
                        <a:picLocks noChangeAspect="1" noChangeArrowheads="1"/>
                      </p:cNvPicPr>
                      <p:nvPr/>
                    </p:nvPicPr>
                    <p:blipFill>
                      <a:blip r:embed="rId10"/>
                      <a:srcRect/>
                      <a:stretch>
                        <a:fillRect/>
                      </a:stretch>
                    </p:blipFill>
                    <p:spPr bwMode="auto">
                      <a:xfrm>
                        <a:off x="6516216" y="5373216"/>
                        <a:ext cx="1368152" cy="91284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785652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b="1" dirty="0"/>
              <a:t>Failure mode</a:t>
            </a:r>
          </a:p>
        </p:txBody>
      </p:sp>
      <p:sp>
        <p:nvSpPr>
          <p:cNvPr id="7" name="Slide Number Placeholder 6"/>
          <p:cNvSpPr>
            <a:spLocks noGrp="1"/>
          </p:cNvSpPr>
          <p:nvPr>
            <p:ph type="sldNum" sz="quarter" idx="12"/>
          </p:nvPr>
        </p:nvSpPr>
        <p:spPr/>
        <p:txBody>
          <a:bodyPr/>
          <a:lstStyle/>
          <a:p>
            <a:fld id="{89B1CC74-1163-5F4B-9775-AE38AAE1F30A}" type="slidenum">
              <a:rPr lang="en-CA" smtClean="0"/>
              <a:pPr/>
              <a:t>78</a:t>
            </a:fld>
            <a:endParaRPr lang="en-CA"/>
          </a:p>
        </p:txBody>
      </p:sp>
      <p:sp>
        <p:nvSpPr>
          <p:cNvPr id="5" name="TextBox 4">
            <a:extLst>
              <a:ext uri="{FF2B5EF4-FFF2-40B4-BE49-F238E27FC236}">
                <a16:creationId xmlns:a16="http://schemas.microsoft.com/office/drawing/2014/main" xmlns="" id="{DA3B5BCA-C8DF-4905-9754-335FF9627943}"/>
              </a:ext>
            </a:extLst>
          </p:cNvPr>
          <p:cNvSpPr txBox="1"/>
          <p:nvPr/>
        </p:nvSpPr>
        <p:spPr>
          <a:xfrm>
            <a:off x="246124" y="5229200"/>
            <a:ext cx="8651751" cy="646331"/>
          </a:xfrm>
          <a:prstGeom prst="rect">
            <a:avLst/>
          </a:prstGeom>
          <a:noFill/>
        </p:spPr>
        <p:txBody>
          <a:bodyPr wrap="square" rtlCol="0">
            <a:spAutoFit/>
          </a:bodyPr>
          <a:lstStyle/>
          <a:p>
            <a:r>
              <a:rPr lang="en-CA" dirty="0"/>
              <a:t>Failure types of clear wood in tension parallel to grain: (a) splintering tension, (b) combined tension and shear, (c) shear, (d) brittle tension.</a:t>
            </a:r>
          </a:p>
        </p:txBody>
      </p:sp>
      <p:pic>
        <p:nvPicPr>
          <p:cNvPr id="9" name="Picture 8">
            <a:extLst>
              <a:ext uri="{FF2B5EF4-FFF2-40B4-BE49-F238E27FC236}">
                <a16:creationId xmlns:a16="http://schemas.microsoft.com/office/drawing/2014/main" xmlns="" id="{43CDB052-5A46-4FB3-B9F1-6AD05FD921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64335" y="1430704"/>
            <a:ext cx="5215327" cy="3600000"/>
          </a:xfrm>
          <a:prstGeom prst="rect">
            <a:avLst/>
          </a:prstGeom>
        </p:spPr>
      </p:pic>
    </p:spTree>
    <p:extLst>
      <p:ext uri="{BB962C8B-B14F-4D97-AF65-F5344CB8AC3E}">
        <p14:creationId xmlns:p14="http://schemas.microsoft.com/office/powerpoint/2010/main" val="8610314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63A05F1E-611C-0D40-A4B4-93081E6D6AF2}" type="slidenum">
              <a:rPr lang="en-CA"/>
              <a:pPr/>
              <a:t>79</a:t>
            </a:fld>
            <a:endParaRPr lang="en-CA"/>
          </a:p>
        </p:txBody>
      </p:sp>
      <p:sp>
        <p:nvSpPr>
          <p:cNvPr id="1361922" name="Rectangle 2"/>
          <p:cNvSpPr>
            <a:spLocks noGrp="1" noChangeArrowheads="1"/>
          </p:cNvSpPr>
          <p:nvPr>
            <p:ph type="title"/>
          </p:nvPr>
        </p:nvSpPr>
        <p:spPr/>
        <p:txBody>
          <a:bodyPr/>
          <a:lstStyle/>
          <a:p>
            <a:r>
              <a:rPr lang="en-CA" b="1" dirty="0"/>
              <a:t>Bending</a:t>
            </a:r>
            <a:endParaRPr lang="en-US" b="1" dirty="0"/>
          </a:p>
        </p:txBody>
      </p:sp>
      <p:pic>
        <p:nvPicPr>
          <p:cNvPr id="1361923" name="Picture 3">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p:pic>
      <p:sp>
        <p:nvSpPr>
          <p:cNvPr id="1361924" name="Rectangle 4"/>
          <p:cNvSpPr>
            <a:spLocks noGrp="1" noChangeArrowheads="1"/>
          </p:cNvSpPr>
          <p:nvPr>
            <p:ph sz="half" idx="2"/>
          </p:nvPr>
        </p:nvSpPr>
        <p:spPr>
          <a:noFill/>
          <a:ln/>
        </p:spPr>
        <p:txBody>
          <a:bodyPr/>
          <a:lstStyle/>
          <a:p>
            <a:r>
              <a:rPr lang="en-CA" dirty="0"/>
              <a:t>Modulus of rupture (MOR)</a:t>
            </a:r>
          </a:p>
          <a:p>
            <a:r>
              <a:rPr lang="en-CA" dirty="0"/>
              <a:t>Modulus of elasticity (</a:t>
            </a:r>
            <a:r>
              <a:rPr lang="en-CA" dirty="0" smtClean="0"/>
              <a:t>MOE</a:t>
            </a:r>
            <a:r>
              <a:rPr lang="en-CA" dirty="0"/>
              <a:t>)</a:t>
            </a:r>
          </a:p>
        </p:txBody>
      </p:sp>
      <p:sp>
        <p:nvSpPr>
          <p:cNvPr id="2" name="Rectangle 1"/>
          <p:cNvSpPr/>
          <p:nvPr/>
        </p:nvSpPr>
        <p:spPr>
          <a:xfrm>
            <a:off x="4860032" y="4797152"/>
            <a:ext cx="3165988" cy="646331"/>
          </a:xfrm>
          <a:prstGeom prst="rect">
            <a:avLst/>
          </a:prstGeom>
        </p:spPr>
        <p:txBody>
          <a:bodyPr wrap="none">
            <a:spAutoFit/>
          </a:bodyPr>
          <a:lstStyle/>
          <a:p>
            <a:r>
              <a:rPr lang="en-US" dirty="0">
                <a:hlinkClick r:id="rId5"/>
              </a:rPr>
              <a:t>https://youtu.be</a:t>
            </a:r>
            <a:r>
              <a:rPr lang="en-US">
                <a:hlinkClick r:id="rId5"/>
              </a:rPr>
              <a:t>/GnUpjeW8BT8</a:t>
            </a:r>
            <a:endParaRPr lang="en-US"/>
          </a:p>
          <a:p>
            <a:endParaRPr lang="en-US" dirty="0"/>
          </a:p>
        </p:txBody>
      </p:sp>
    </p:spTree>
    <p:extLst>
      <p:ext uri="{BB962C8B-B14F-4D97-AF65-F5344CB8AC3E}">
        <p14:creationId xmlns:p14="http://schemas.microsoft.com/office/powerpoint/2010/main" val="1008386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68D66108-0981-EA41-A103-0A47B2A304C4}" type="slidenum">
              <a:rPr lang="en-CA"/>
              <a:pPr>
                <a:defRPr/>
              </a:pPr>
              <a:t>8</a:t>
            </a:fld>
            <a:endParaRPr lang="en-CA"/>
          </a:p>
        </p:txBody>
      </p:sp>
      <p:sp>
        <p:nvSpPr>
          <p:cNvPr id="286722" name="Rectangle 2"/>
          <p:cNvSpPr>
            <a:spLocks noGrp="1" noChangeArrowheads="1"/>
          </p:cNvSpPr>
          <p:nvPr>
            <p:ph type="title"/>
          </p:nvPr>
        </p:nvSpPr>
        <p:spPr/>
        <p:txBody>
          <a:bodyPr/>
          <a:lstStyle/>
          <a:p>
            <a:pPr eaLnBrk="1" hangingPunct="1">
              <a:defRPr/>
            </a:pPr>
            <a:r>
              <a:rPr lang="en-US">
                <a:solidFill>
                  <a:schemeClr val="tx1"/>
                </a:solidFill>
                <a:cs typeface="+mj-cs"/>
              </a:rPr>
              <a:t>Oven-dry Specific Gravity</a:t>
            </a:r>
          </a:p>
        </p:txBody>
      </p:sp>
      <p:sp>
        <p:nvSpPr>
          <p:cNvPr id="286723" name="Rectangle 3"/>
          <p:cNvSpPr>
            <a:spLocks noGrp="1" noChangeArrowheads="1"/>
          </p:cNvSpPr>
          <p:nvPr>
            <p:ph type="body" sz="half" idx="1"/>
          </p:nvPr>
        </p:nvSpPr>
        <p:spPr>
          <a:xfrm>
            <a:off x="457200" y="1600200"/>
            <a:ext cx="8218488" cy="1612900"/>
          </a:xfrm>
        </p:spPr>
        <p:txBody>
          <a:bodyPr/>
          <a:lstStyle/>
          <a:p>
            <a:pPr eaLnBrk="1" hangingPunct="1">
              <a:defRPr/>
            </a:pPr>
            <a:r>
              <a:rPr lang="en-US">
                <a:cs typeface="+mn-cs"/>
              </a:rPr>
              <a:t>Based on the oven-dry volume.  It has application in computing the thermal diffusivity properties of wood and controlling quality of many wood products.</a:t>
            </a:r>
          </a:p>
        </p:txBody>
      </p:sp>
      <p:graphicFrame>
        <p:nvGraphicFramePr>
          <p:cNvPr id="14340" name="Object 4"/>
          <p:cNvGraphicFramePr>
            <a:graphicFrameLocks noGrp="1" noChangeAspect="1"/>
          </p:cNvGraphicFramePr>
          <p:nvPr>
            <p:ph sz="half" idx="2"/>
          </p:nvPr>
        </p:nvGraphicFramePr>
        <p:xfrm>
          <a:off x="2916238" y="3789363"/>
          <a:ext cx="3024187" cy="2487612"/>
        </p:xfrm>
        <a:graphic>
          <a:graphicData uri="http://schemas.openxmlformats.org/presentationml/2006/ole">
            <mc:AlternateContent xmlns:mc="http://schemas.openxmlformats.org/markup-compatibility/2006">
              <mc:Choice xmlns:v="urn:schemas-microsoft-com:vml" Requires="v">
                <p:oleObj spid="_x0000_s452716" name="Equation" r:id="rId4" imgW="787400" imgH="647700" progId="Equation.3">
                  <p:embed/>
                </p:oleObj>
              </mc:Choice>
              <mc:Fallback>
                <p:oleObj name="Equation" r:id="rId4" imgW="787400" imgH="647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3789363"/>
                        <a:ext cx="3024187" cy="248761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86725" name="Oval 5"/>
          <p:cNvSpPr>
            <a:spLocks noChangeArrowheads="1"/>
          </p:cNvSpPr>
          <p:nvPr/>
        </p:nvSpPr>
        <p:spPr bwMode="auto">
          <a:xfrm>
            <a:off x="4443413" y="3716338"/>
            <a:ext cx="1295400" cy="18002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5041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71A0904C-DA20-2744-B941-544B8A637D99}" type="slidenum">
              <a:rPr lang="en-CA"/>
              <a:pPr/>
              <a:t>80</a:t>
            </a:fld>
            <a:endParaRPr lang="en-CA"/>
          </a:p>
        </p:txBody>
      </p:sp>
      <p:sp>
        <p:nvSpPr>
          <p:cNvPr id="1363970" name="Rectangle 2"/>
          <p:cNvSpPr>
            <a:spLocks noGrp="1" noChangeArrowheads="1"/>
          </p:cNvSpPr>
          <p:nvPr>
            <p:ph type="title"/>
          </p:nvPr>
        </p:nvSpPr>
        <p:spPr/>
        <p:txBody>
          <a:bodyPr/>
          <a:lstStyle/>
          <a:p>
            <a:r>
              <a:rPr lang="en-CA" sz="4000" b="1" dirty="0"/>
              <a:t>Load-deflection response in bending</a:t>
            </a:r>
            <a:endParaRPr lang="en-US" sz="4000" b="1" dirty="0"/>
          </a:p>
        </p:txBody>
      </p:sp>
      <p:grpSp>
        <p:nvGrpSpPr>
          <p:cNvPr id="2" name="Group 1">
            <a:extLst>
              <a:ext uri="{FF2B5EF4-FFF2-40B4-BE49-F238E27FC236}">
                <a16:creationId xmlns:a16="http://schemas.microsoft.com/office/drawing/2014/main" xmlns="" id="{2ADBFE82-5E3C-4C59-AC6F-917248200570}"/>
              </a:ext>
            </a:extLst>
          </p:cNvPr>
          <p:cNvGrpSpPr/>
          <p:nvPr/>
        </p:nvGrpSpPr>
        <p:grpSpPr>
          <a:xfrm>
            <a:off x="5361659" y="3151847"/>
            <a:ext cx="3027363" cy="1692275"/>
            <a:chOff x="5580112" y="1484784"/>
            <a:chExt cx="3027363" cy="1692275"/>
          </a:xfrm>
        </p:grpSpPr>
        <p:grpSp>
          <p:nvGrpSpPr>
            <p:cNvPr id="12" name="Group 18"/>
            <p:cNvGrpSpPr>
              <a:grpSpLocks/>
            </p:cNvGrpSpPr>
            <p:nvPr/>
          </p:nvGrpSpPr>
          <p:grpSpPr bwMode="auto">
            <a:xfrm>
              <a:off x="5580112" y="1484784"/>
              <a:ext cx="3027363" cy="1692275"/>
              <a:chOff x="120" y="1074"/>
              <a:chExt cx="1907" cy="1066"/>
            </a:xfrm>
          </p:grpSpPr>
          <p:sp>
            <p:nvSpPr>
              <p:cNvPr id="13" name="Rectangle 19"/>
              <p:cNvSpPr>
                <a:spLocks noChangeArrowheads="1"/>
              </p:cNvSpPr>
              <p:nvPr/>
            </p:nvSpPr>
            <p:spPr bwMode="auto">
              <a:xfrm>
                <a:off x="159" y="1419"/>
                <a:ext cx="1814" cy="9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AutoShape 20"/>
              <p:cNvSpPr>
                <a:spLocks noChangeArrowheads="1"/>
              </p:cNvSpPr>
              <p:nvPr/>
            </p:nvSpPr>
            <p:spPr bwMode="auto">
              <a:xfrm>
                <a:off x="120" y="1510"/>
                <a:ext cx="190" cy="196"/>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21"/>
              <p:cNvSpPr>
                <a:spLocks noChangeShapeType="1"/>
              </p:cNvSpPr>
              <p:nvPr/>
            </p:nvSpPr>
            <p:spPr bwMode="auto">
              <a:xfrm>
                <a:off x="1066" y="1147"/>
                <a:ext cx="0" cy="2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22"/>
              <p:cNvSpPr>
                <a:spLocks noChangeShapeType="1"/>
              </p:cNvSpPr>
              <p:nvPr/>
            </p:nvSpPr>
            <p:spPr bwMode="auto">
              <a:xfrm>
                <a:off x="213" y="1727"/>
                <a:ext cx="0" cy="18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23"/>
              <p:cNvSpPr>
                <a:spLocks noChangeShapeType="1"/>
              </p:cNvSpPr>
              <p:nvPr/>
            </p:nvSpPr>
            <p:spPr bwMode="auto">
              <a:xfrm>
                <a:off x="1927" y="1727"/>
                <a:ext cx="0" cy="18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24"/>
              <p:cNvSpPr>
                <a:spLocks noChangeShapeType="1"/>
              </p:cNvSpPr>
              <p:nvPr/>
            </p:nvSpPr>
            <p:spPr bwMode="auto">
              <a:xfrm>
                <a:off x="213" y="1881"/>
                <a:ext cx="1714"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Text Box 25" descr="20%"/>
              <p:cNvSpPr txBox="1">
                <a:spLocks noChangeArrowheads="1"/>
              </p:cNvSpPr>
              <p:nvPr/>
            </p:nvSpPr>
            <p:spPr bwMode="auto">
              <a:xfrm>
                <a:off x="982" y="1890"/>
                <a:ext cx="205"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dirty="0">
                    <a:latin typeface="Times New Roman" charset="0"/>
                  </a:rPr>
                  <a:t>L</a:t>
                </a:r>
              </a:p>
            </p:txBody>
          </p:sp>
          <p:sp>
            <p:nvSpPr>
              <p:cNvPr id="20" name="Text Box 26" descr="20%"/>
              <p:cNvSpPr txBox="1">
                <a:spLocks noChangeArrowheads="1"/>
              </p:cNvSpPr>
              <p:nvPr/>
            </p:nvSpPr>
            <p:spPr bwMode="auto">
              <a:xfrm>
                <a:off x="1093" y="1074"/>
                <a:ext cx="214"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a:latin typeface="Times New Roman" charset="0"/>
                  </a:rPr>
                  <a:t>P</a:t>
                </a:r>
              </a:p>
            </p:txBody>
          </p:sp>
          <p:grpSp>
            <p:nvGrpSpPr>
              <p:cNvPr id="21" name="Group 27"/>
              <p:cNvGrpSpPr>
                <a:grpSpLocks/>
              </p:cNvGrpSpPr>
              <p:nvPr/>
            </p:nvGrpSpPr>
            <p:grpSpPr bwMode="auto">
              <a:xfrm>
                <a:off x="1847" y="1510"/>
                <a:ext cx="172" cy="197"/>
                <a:chOff x="1847" y="1510"/>
                <a:chExt cx="172" cy="197"/>
              </a:xfrm>
            </p:grpSpPr>
            <p:sp>
              <p:nvSpPr>
                <p:cNvPr id="23" name="AutoShape 28"/>
                <p:cNvSpPr>
                  <a:spLocks noChangeArrowheads="1"/>
                </p:cNvSpPr>
                <p:nvPr/>
              </p:nvSpPr>
              <p:spPr bwMode="auto">
                <a:xfrm>
                  <a:off x="1847" y="1510"/>
                  <a:ext cx="172" cy="151"/>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29" descr="20%"/>
                <p:cNvSpPr>
                  <a:spLocks noChangeArrowheads="1"/>
                </p:cNvSpPr>
                <p:nvPr/>
              </p:nvSpPr>
              <p:spPr bwMode="auto">
                <a:xfrm>
                  <a:off x="1861" y="1661"/>
                  <a:ext cx="46" cy="46"/>
                </a:xfrm>
                <a:prstGeom prst="ellipse">
                  <a:avLst/>
                </a:prstGeom>
                <a:pattFill prst="pct20">
                  <a:fgClr>
                    <a:schemeClr val="tx1"/>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30" descr="20%"/>
                <p:cNvSpPr>
                  <a:spLocks noChangeArrowheads="1"/>
                </p:cNvSpPr>
                <p:nvPr/>
              </p:nvSpPr>
              <p:spPr bwMode="auto">
                <a:xfrm>
                  <a:off x="1968" y="1661"/>
                  <a:ext cx="46" cy="46"/>
                </a:xfrm>
                <a:prstGeom prst="ellipse">
                  <a:avLst/>
                </a:prstGeom>
                <a:pattFill prst="pct20">
                  <a:fgClr>
                    <a:schemeClr val="tx1"/>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2" name="Line 31"/>
              <p:cNvSpPr>
                <a:spLocks noChangeShapeType="1"/>
              </p:cNvSpPr>
              <p:nvPr/>
            </p:nvSpPr>
            <p:spPr bwMode="auto">
              <a:xfrm>
                <a:off x="1845" y="1715"/>
                <a:ext cx="18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26" name="Straight Connector 25"/>
            <p:cNvCxnSpPr/>
            <p:nvPr/>
          </p:nvCxnSpPr>
          <p:spPr>
            <a:xfrm>
              <a:off x="6948264" y="2420888"/>
              <a:ext cx="432048"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3" idx="2"/>
            </p:cNvCxnSpPr>
            <p:nvPr/>
          </p:nvCxnSpPr>
          <p:spPr>
            <a:xfrm>
              <a:off x="7081888" y="2176935"/>
              <a:ext cx="10392" cy="243953"/>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164288" y="2060848"/>
              <a:ext cx="288032" cy="369332"/>
            </a:xfrm>
            <a:prstGeom prst="rect">
              <a:avLst/>
            </a:prstGeom>
            <a:noFill/>
          </p:spPr>
          <p:txBody>
            <a:bodyPr wrap="square" rtlCol="0">
              <a:spAutoFit/>
            </a:bodyPr>
            <a:lstStyle/>
            <a:p>
              <a:r>
                <a:rPr lang="en-US" dirty="0" err="1"/>
                <a:t>Δ</a:t>
              </a:r>
              <a:endParaRPr lang="en-US" dirty="0"/>
            </a:p>
          </p:txBody>
        </p:sp>
      </p:grpSp>
      <p:grpSp>
        <p:nvGrpSpPr>
          <p:cNvPr id="3" name="Group 2">
            <a:extLst>
              <a:ext uri="{FF2B5EF4-FFF2-40B4-BE49-F238E27FC236}">
                <a16:creationId xmlns:a16="http://schemas.microsoft.com/office/drawing/2014/main" xmlns="" id="{D4C33422-0DB4-46E4-9F66-CE6074E2F26B}"/>
              </a:ext>
            </a:extLst>
          </p:cNvPr>
          <p:cNvGrpSpPr/>
          <p:nvPr/>
        </p:nvGrpSpPr>
        <p:grpSpPr>
          <a:xfrm>
            <a:off x="605124" y="2134443"/>
            <a:ext cx="3960440" cy="3753708"/>
            <a:chOff x="605124" y="2134443"/>
            <a:chExt cx="3960440" cy="3753708"/>
          </a:xfrm>
        </p:grpSpPr>
        <p:sp>
          <p:nvSpPr>
            <p:cNvPr id="6" name="Line 6"/>
            <p:cNvSpPr>
              <a:spLocks noChangeShapeType="1"/>
            </p:cNvSpPr>
            <p:nvPr/>
          </p:nvSpPr>
          <p:spPr bwMode="auto">
            <a:xfrm>
              <a:off x="1181188" y="5518819"/>
              <a:ext cx="338437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7"/>
            <p:cNvSpPr>
              <a:spLocks noChangeShapeType="1"/>
            </p:cNvSpPr>
            <p:nvPr/>
          </p:nvSpPr>
          <p:spPr bwMode="auto">
            <a:xfrm flipH="1" flipV="1">
              <a:off x="1181187" y="2206451"/>
              <a:ext cx="11113" cy="330601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9" name="Straight Connector 8"/>
            <p:cNvCxnSpPr>
              <a:stCxn id="6" idx="0"/>
            </p:cNvCxnSpPr>
            <p:nvPr/>
          </p:nvCxnSpPr>
          <p:spPr>
            <a:xfrm flipV="1">
              <a:off x="1181188" y="2998539"/>
              <a:ext cx="1944216" cy="2520280"/>
            </a:xfrm>
            <a:prstGeom prst="line">
              <a:avLst/>
            </a:prstGeom>
            <a:ln w="25400">
              <a:solidFill>
                <a:srgbClr val="0000FF"/>
              </a:solidFill>
              <a:tailEnd type="non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5124" y="2134443"/>
              <a:ext cx="720080" cy="369332"/>
            </a:xfrm>
            <a:prstGeom prst="rect">
              <a:avLst/>
            </a:prstGeom>
            <a:noFill/>
          </p:spPr>
          <p:txBody>
            <a:bodyPr wrap="square" rtlCol="0">
              <a:spAutoFit/>
            </a:bodyPr>
            <a:lstStyle/>
            <a:p>
              <a:r>
                <a:rPr lang="en-US" dirty="0"/>
                <a:t>P</a:t>
              </a:r>
            </a:p>
          </p:txBody>
        </p:sp>
        <p:sp>
          <p:nvSpPr>
            <p:cNvPr id="11" name="TextBox 10"/>
            <p:cNvSpPr txBox="1"/>
            <p:nvPr/>
          </p:nvSpPr>
          <p:spPr>
            <a:xfrm>
              <a:off x="4061508" y="5518819"/>
              <a:ext cx="504056" cy="369332"/>
            </a:xfrm>
            <a:prstGeom prst="rect">
              <a:avLst/>
            </a:prstGeom>
            <a:noFill/>
          </p:spPr>
          <p:txBody>
            <a:bodyPr wrap="square" rtlCol="0">
              <a:spAutoFit/>
            </a:bodyPr>
            <a:lstStyle/>
            <a:p>
              <a:r>
                <a:rPr lang="en-US" dirty="0" err="1"/>
                <a:t>Δ</a:t>
              </a:r>
              <a:endParaRPr lang="en-US" dirty="0"/>
            </a:p>
          </p:txBody>
        </p:sp>
        <p:grpSp>
          <p:nvGrpSpPr>
            <p:cNvPr id="34" name="Group 33"/>
            <p:cNvGrpSpPr/>
            <p:nvPr/>
          </p:nvGrpSpPr>
          <p:grpSpPr>
            <a:xfrm>
              <a:off x="3053396" y="2926531"/>
              <a:ext cx="144016" cy="216024"/>
              <a:chOff x="6876256" y="3068960"/>
              <a:chExt cx="144016" cy="216024"/>
            </a:xfrm>
          </p:grpSpPr>
          <p:cxnSp>
            <p:nvCxnSpPr>
              <p:cNvPr id="35" name="Straight Connector 34"/>
              <p:cNvCxnSpPr/>
              <p:nvPr/>
            </p:nvCxnSpPr>
            <p:spPr>
              <a:xfrm>
                <a:off x="6876256" y="3068960"/>
                <a:ext cx="144016" cy="144016"/>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6876256" y="3068960"/>
                <a:ext cx="144016" cy="21602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605124" y="2782515"/>
              <a:ext cx="720080" cy="369332"/>
            </a:xfrm>
            <a:prstGeom prst="rect">
              <a:avLst/>
            </a:prstGeom>
            <a:noFill/>
          </p:spPr>
          <p:txBody>
            <a:bodyPr wrap="square" rtlCol="0">
              <a:spAutoFit/>
            </a:bodyPr>
            <a:lstStyle/>
            <a:p>
              <a:r>
                <a:rPr lang="en-US" dirty="0" err="1">
                  <a:solidFill>
                    <a:srgbClr val="FF0000"/>
                  </a:solidFill>
                </a:rPr>
                <a:t>P</a:t>
              </a:r>
              <a:r>
                <a:rPr lang="en-US" baseline="-25000" dirty="0" err="1">
                  <a:solidFill>
                    <a:srgbClr val="FF0000"/>
                  </a:solidFill>
                </a:rPr>
                <a:t>max</a:t>
              </a:r>
              <a:endParaRPr lang="en-US" dirty="0">
                <a:solidFill>
                  <a:srgbClr val="FF0000"/>
                </a:solidFill>
              </a:endParaRPr>
            </a:p>
          </p:txBody>
        </p:sp>
        <p:cxnSp>
          <p:nvCxnSpPr>
            <p:cNvPr id="1363969" name="Straight Connector 1363968"/>
            <p:cNvCxnSpPr/>
            <p:nvPr/>
          </p:nvCxnSpPr>
          <p:spPr>
            <a:xfrm>
              <a:off x="1181188" y="2998539"/>
              <a:ext cx="1944216" cy="0"/>
            </a:xfrm>
            <a:prstGeom prst="line">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363972" name="Right Triangle 1363971"/>
            <p:cNvSpPr/>
            <p:nvPr/>
          </p:nvSpPr>
          <p:spPr>
            <a:xfrm flipH="1">
              <a:off x="1901268" y="4438699"/>
              <a:ext cx="288032" cy="432048"/>
            </a:xfrm>
            <a:prstGeom prst="rtTriangl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2261308" y="4510707"/>
              <a:ext cx="1512168" cy="369332"/>
            </a:xfrm>
            <a:prstGeom prst="rect">
              <a:avLst/>
            </a:prstGeom>
            <a:noFill/>
          </p:spPr>
          <p:txBody>
            <a:bodyPr wrap="square" rtlCol="0">
              <a:spAutoFit/>
            </a:bodyPr>
            <a:lstStyle/>
            <a:p>
              <a:r>
                <a:rPr lang="en-US" dirty="0">
                  <a:solidFill>
                    <a:srgbClr val="FF0000"/>
                  </a:solidFill>
                </a:rPr>
                <a:t>Slope = P/</a:t>
              </a:r>
              <a:r>
                <a:rPr lang="en-US" dirty="0" err="1">
                  <a:solidFill>
                    <a:srgbClr val="FF0000"/>
                  </a:solidFill>
                </a:rPr>
                <a:t>Δ</a:t>
              </a:r>
              <a:endParaRPr lang="en-US" dirty="0">
                <a:solidFill>
                  <a:srgbClr val="FF0000"/>
                </a:solidFill>
              </a:endParaRPr>
            </a:p>
          </p:txBody>
        </p:sp>
      </p:grpSp>
    </p:spTree>
    <p:extLst>
      <p:ext uri="{BB962C8B-B14F-4D97-AF65-F5344CB8AC3E}">
        <p14:creationId xmlns:p14="http://schemas.microsoft.com/office/powerpoint/2010/main" val="2482403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7"/>
          <p:cNvSpPr>
            <a:spLocks noGrp="1"/>
          </p:cNvSpPr>
          <p:nvPr>
            <p:ph type="sldNum" sz="quarter" idx="12"/>
          </p:nvPr>
        </p:nvSpPr>
        <p:spPr/>
        <p:txBody>
          <a:bodyPr/>
          <a:lstStyle/>
          <a:p>
            <a:fld id="{39B016EF-E812-704C-AF57-AE19A6E94EF0}" type="slidenum">
              <a:rPr lang="en-CA"/>
              <a:pPr/>
              <a:t>81</a:t>
            </a:fld>
            <a:endParaRPr lang="en-CA"/>
          </a:p>
        </p:txBody>
      </p:sp>
      <p:sp>
        <p:nvSpPr>
          <p:cNvPr id="1366018" name="Rectangle 2"/>
          <p:cNvSpPr>
            <a:spLocks noGrp="1" noChangeArrowheads="1"/>
          </p:cNvSpPr>
          <p:nvPr>
            <p:ph type="title"/>
          </p:nvPr>
        </p:nvSpPr>
        <p:spPr>
          <a:xfrm>
            <a:off x="457200" y="260350"/>
            <a:ext cx="8229600" cy="1143000"/>
          </a:xfrm>
        </p:spPr>
        <p:txBody>
          <a:bodyPr/>
          <a:lstStyle/>
          <a:p>
            <a:r>
              <a:rPr lang="en-CA" b="1" dirty="0"/>
              <a:t>Bending properties of wood</a:t>
            </a:r>
          </a:p>
        </p:txBody>
      </p:sp>
      <p:graphicFrame>
        <p:nvGraphicFramePr>
          <p:cNvPr id="1366019" name="Object 3"/>
          <p:cNvGraphicFramePr>
            <a:graphicFrameLocks noGrp="1" noChangeAspect="1"/>
          </p:cNvGraphicFramePr>
          <p:nvPr>
            <p:ph sz="half" idx="1"/>
          </p:nvPr>
        </p:nvGraphicFramePr>
        <p:xfrm>
          <a:off x="803275" y="3709988"/>
          <a:ext cx="1735138" cy="708025"/>
        </p:xfrm>
        <a:graphic>
          <a:graphicData uri="http://schemas.openxmlformats.org/presentationml/2006/ole">
            <mc:AlternateContent xmlns:mc="http://schemas.openxmlformats.org/markup-compatibility/2006">
              <mc:Choice xmlns:v="urn:schemas-microsoft-com:vml" Requires="v">
                <p:oleObj spid="_x0000_s421440" name="Equation" r:id="rId4" imgW="965160" imgH="393480" progId="Equation.3">
                  <p:embed/>
                </p:oleObj>
              </mc:Choice>
              <mc:Fallback>
                <p:oleObj name="Equation" r:id="rId4" imgW="9651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75" y="3709988"/>
                        <a:ext cx="1735138"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366020" name="Object 4"/>
          <p:cNvGraphicFramePr>
            <a:graphicFrameLocks noGrp="1" noChangeAspect="1"/>
          </p:cNvGraphicFramePr>
          <p:nvPr>
            <p:ph sz="quarter" idx="2"/>
          </p:nvPr>
        </p:nvGraphicFramePr>
        <p:xfrm>
          <a:off x="742950" y="4719638"/>
          <a:ext cx="1992313" cy="755650"/>
        </p:xfrm>
        <a:graphic>
          <a:graphicData uri="http://schemas.openxmlformats.org/presentationml/2006/ole">
            <mc:AlternateContent xmlns:mc="http://schemas.openxmlformats.org/markup-compatibility/2006">
              <mc:Choice xmlns:v="urn:schemas-microsoft-com:vml" Requires="v">
                <p:oleObj spid="_x0000_s421441" name="Equation" r:id="rId6" imgW="1104840" imgH="419040" progId="Equation.DSMT4">
                  <p:embed/>
                </p:oleObj>
              </mc:Choice>
              <mc:Fallback>
                <p:oleObj name="Equation" r:id="rId6" imgW="1104840" imgH="419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950" y="4719638"/>
                        <a:ext cx="1992313"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366021" name="Object 5"/>
          <p:cNvGraphicFramePr>
            <a:graphicFrameLocks noChangeAspect="1"/>
          </p:cNvGraphicFramePr>
          <p:nvPr/>
        </p:nvGraphicFramePr>
        <p:xfrm>
          <a:off x="6659563" y="3700463"/>
          <a:ext cx="1598612" cy="709612"/>
        </p:xfrm>
        <a:graphic>
          <a:graphicData uri="http://schemas.openxmlformats.org/presentationml/2006/ole">
            <mc:AlternateContent xmlns:mc="http://schemas.openxmlformats.org/markup-compatibility/2006">
              <mc:Choice xmlns:v="urn:schemas-microsoft-com:vml" Requires="v">
                <p:oleObj spid="_x0000_s421442" name="Equation" r:id="rId8" imgW="888840" imgH="393480" progId="Equation.3">
                  <p:embed/>
                </p:oleObj>
              </mc:Choice>
              <mc:Fallback>
                <p:oleObj name="Equation" r:id="rId8" imgW="88884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3700463"/>
                        <a:ext cx="1598612" cy="709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66022" name="Object 6"/>
          <p:cNvGraphicFramePr>
            <a:graphicFrameLocks noChangeAspect="1"/>
          </p:cNvGraphicFramePr>
          <p:nvPr/>
        </p:nvGraphicFramePr>
        <p:xfrm>
          <a:off x="6316663" y="4651375"/>
          <a:ext cx="2244725" cy="820738"/>
        </p:xfrm>
        <a:graphic>
          <a:graphicData uri="http://schemas.openxmlformats.org/presentationml/2006/ole">
            <mc:AlternateContent xmlns:mc="http://schemas.openxmlformats.org/markup-compatibility/2006">
              <mc:Choice xmlns:v="urn:schemas-microsoft-com:vml" Requires="v">
                <p:oleObj spid="_x0000_s421443" name="Equation" r:id="rId10" imgW="1257120" imgH="457200" progId="Equation.DSMT4">
                  <p:embed/>
                </p:oleObj>
              </mc:Choice>
              <mc:Fallback>
                <p:oleObj name="Equation" r:id="rId10" imgW="1257120" imgH="457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6663" y="4651375"/>
                        <a:ext cx="22447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366023" name="Group 7"/>
          <p:cNvGrpSpPr>
            <a:grpSpLocks/>
          </p:cNvGrpSpPr>
          <p:nvPr/>
        </p:nvGrpSpPr>
        <p:grpSpPr bwMode="auto">
          <a:xfrm>
            <a:off x="4011613" y="1989138"/>
            <a:ext cx="1081087" cy="1368425"/>
            <a:chOff x="2426" y="1071"/>
            <a:chExt cx="681" cy="862"/>
          </a:xfrm>
        </p:grpSpPr>
        <p:sp>
          <p:nvSpPr>
            <p:cNvPr id="1366024" name="Rectangle 8"/>
            <p:cNvSpPr>
              <a:spLocks noChangeArrowheads="1"/>
            </p:cNvSpPr>
            <p:nvPr/>
          </p:nvSpPr>
          <p:spPr bwMode="auto">
            <a:xfrm>
              <a:off x="2426" y="1071"/>
              <a:ext cx="362" cy="589"/>
            </a:xfrm>
            <a:prstGeom prst="rect">
              <a:avLst/>
            </a:prstGeom>
            <a:solidFill>
              <a:schemeClr val="bg2"/>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25" name="Line 9"/>
            <p:cNvSpPr>
              <a:spLocks noChangeShapeType="1"/>
            </p:cNvSpPr>
            <p:nvPr/>
          </p:nvSpPr>
          <p:spPr bwMode="auto">
            <a:xfrm>
              <a:off x="2971" y="1071"/>
              <a:ext cx="1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26" name="Line 10"/>
            <p:cNvSpPr>
              <a:spLocks noChangeShapeType="1"/>
            </p:cNvSpPr>
            <p:nvPr/>
          </p:nvSpPr>
          <p:spPr bwMode="auto">
            <a:xfrm>
              <a:off x="2966" y="1661"/>
              <a:ext cx="1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27" name="Line 11"/>
            <p:cNvSpPr>
              <a:spLocks noChangeShapeType="1"/>
            </p:cNvSpPr>
            <p:nvPr/>
          </p:nvSpPr>
          <p:spPr bwMode="auto">
            <a:xfrm>
              <a:off x="3046" y="1071"/>
              <a:ext cx="0" cy="59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28" name="Text Box 12" descr="20%"/>
            <p:cNvSpPr txBox="1">
              <a:spLocks noChangeArrowheads="1"/>
            </p:cNvSpPr>
            <p:nvPr/>
          </p:nvSpPr>
          <p:spPr bwMode="auto">
            <a:xfrm rot="-5400000">
              <a:off x="2794" y="1250"/>
              <a:ext cx="188" cy="231"/>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i="1">
                  <a:latin typeface="Times New Roman" charset="0"/>
                </a:rPr>
                <a:t>h</a:t>
              </a:r>
            </a:p>
          </p:txBody>
        </p:sp>
        <p:sp>
          <p:nvSpPr>
            <p:cNvPr id="1366029" name="Line 13"/>
            <p:cNvSpPr>
              <a:spLocks noChangeShapeType="1"/>
            </p:cNvSpPr>
            <p:nvPr/>
          </p:nvSpPr>
          <p:spPr bwMode="auto">
            <a:xfrm>
              <a:off x="2426" y="1797"/>
              <a:ext cx="0" cy="13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30" name="Line 14"/>
            <p:cNvSpPr>
              <a:spLocks noChangeShapeType="1"/>
            </p:cNvSpPr>
            <p:nvPr/>
          </p:nvSpPr>
          <p:spPr bwMode="auto">
            <a:xfrm>
              <a:off x="2784" y="1797"/>
              <a:ext cx="0" cy="13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31" name="Line 15"/>
            <p:cNvSpPr>
              <a:spLocks noChangeShapeType="1"/>
            </p:cNvSpPr>
            <p:nvPr/>
          </p:nvSpPr>
          <p:spPr bwMode="auto">
            <a:xfrm>
              <a:off x="2426" y="1888"/>
              <a:ext cx="363"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32" name="Text Box 16" descr="20%"/>
            <p:cNvSpPr txBox="1">
              <a:spLocks noChangeArrowheads="1"/>
            </p:cNvSpPr>
            <p:nvPr/>
          </p:nvSpPr>
          <p:spPr bwMode="auto">
            <a:xfrm>
              <a:off x="2510" y="1662"/>
              <a:ext cx="188" cy="231"/>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i="1">
                  <a:latin typeface="Times New Roman" charset="0"/>
                </a:rPr>
                <a:t>b</a:t>
              </a:r>
            </a:p>
          </p:txBody>
        </p:sp>
      </p:grpSp>
      <p:grpSp>
        <p:nvGrpSpPr>
          <p:cNvPr id="1366034" name="Group 18"/>
          <p:cNvGrpSpPr>
            <a:grpSpLocks/>
          </p:cNvGrpSpPr>
          <p:nvPr/>
        </p:nvGrpSpPr>
        <p:grpSpPr bwMode="auto">
          <a:xfrm>
            <a:off x="190500" y="1704975"/>
            <a:ext cx="3027363" cy="1323975"/>
            <a:chOff x="120" y="1074"/>
            <a:chExt cx="1907" cy="834"/>
          </a:xfrm>
        </p:grpSpPr>
        <p:sp>
          <p:nvSpPr>
            <p:cNvPr id="1366035" name="Rectangle 19"/>
            <p:cNvSpPr>
              <a:spLocks noChangeArrowheads="1"/>
            </p:cNvSpPr>
            <p:nvPr/>
          </p:nvSpPr>
          <p:spPr bwMode="auto">
            <a:xfrm>
              <a:off x="159" y="1419"/>
              <a:ext cx="1814" cy="9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36" name="AutoShape 20"/>
            <p:cNvSpPr>
              <a:spLocks noChangeArrowheads="1"/>
            </p:cNvSpPr>
            <p:nvPr/>
          </p:nvSpPr>
          <p:spPr bwMode="auto">
            <a:xfrm>
              <a:off x="120" y="1510"/>
              <a:ext cx="190" cy="196"/>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37" name="Line 21"/>
            <p:cNvSpPr>
              <a:spLocks noChangeShapeType="1"/>
            </p:cNvSpPr>
            <p:nvPr/>
          </p:nvSpPr>
          <p:spPr bwMode="auto">
            <a:xfrm>
              <a:off x="1066" y="1147"/>
              <a:ext cx="0" cy="2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38" name="Line 22"/>
            <p:cNvSpPr>
              <a:spLocks noChangeShapeType="1"/>
            </p:cNvSpPr>
            <p:nvPr/>
          </p:nvSpPr>
          <p:spPr bwMode="auto">
            <a:xfrm>
              <a:off x="213" y="1727"/>
              <a:ext cx="0" cy="18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39" name="Line 23"/>
            <p:cNvSpPr>
              <a:spLocks noChangeShapeType="1"/>
            </p:cNvSpPr>
            <p:nvPr/>
          </p:nvSpPr>
          <p:spPr bwMode="auto">
            <a:xfrm>
              <a:off x="1927" y="1727"/>
              <a:ext cx="0" cy="18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40" name="Line 24"/>
            <p:cNvSpPr>
              <a:spLocks noChangeShapeType="1"/>
            </p:cNvSpPr>
            <p:nvPr/>
          </p:nvSpPr>
          <p:spPr bwMode="auto">
            <a:xfrm>
              <a:off x="213" y="1881"/>
              <a:ext cx="1714"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41" name="Text Box 25" descr="20%"/>
            <p:cNvSpPr txBox="1">
              <a:spLocks noChangeArrowheads="1"/>
            </p:cNvSpPr>
            <p:nvPr/>
          </p:nvSpPr>
          <p:spPr bwMode="auto">
            <a:xfrm>
              <a:off x="961" y="1604"/>
              <a:ext cx="205"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a:latin typeface="Times New Roman" charset="0"/>
                </a:rPr>
                <a:t>L</a:t>
              </a:r>
            </a:p>
          </p:txBody>
        </p:sp>
        <p:sp>
          <p:nvSpPr>
            <p:cNvPr id="1366042" name="Text Box 26" descr="20%"/>
            <p:cNvSpPr txBox="1">
              <a:spLocks noChangeArrowheads="1"/>
            </p:cNvSpPr>
            <p:nvPr/>
          </p:nvSpPr>
          <p:spPr bwMode="auto">
            <a:xfrm>
              <a:off x="1093" y="1074"/>
              <a:ext cx="214"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a:latin typeface="Times New Roman" charset="0"/>
                </a:rPr>
                <a:t>P</a:t>
              </a:r>
            </a:p>
          </p:txBody>
        </p:sp>
        <p:grpSp>
          <p:nvGrpSpPr>
            <p:cNvPr id="1366043" name="Group 27"/>
            <p:cNvGrpSpPr>
              <a:grpSpLocks/>
            </p:cNvGrpSpPr>
            <p:nvPr/>
          </p:nvGrpSpPr>
          <p:grpSpPr bwMode="auto">
            <a:xfrm>
              <a:off x="1847" y="1510"/>
              <a:ext cx="172" cy="197"/>
              <a:chOff x="1847" y="1510"/>
              <a:chExt cx="172" cy="197"/>
            </a:xfrm>
          </p:grpSpPr>
          <p:sp>
            <p:nvSpPr>
              <p:cNvPr id="1366044" name="AutoShape 28"/>
              <p:cNvSpPr>
                <a:spLocks noChangeArrowheads="1"/>
              </p:cNvSpPr>
              <p:nvPr/>
            </p:nvSpPr>
            <p:spPr bwMode="auto">
              <a:xfrm>
                <a:off x="1847" y="1510"/>
                <a:ext cx="172" cy="151"/>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45" name="Oval 29" descr="20%"/>
              <p:cNvSpPr>
                <a:spLocks noChangeArrowheads="1"/>
              </p:cNvSpPr>
              <p:nvPr/>
            </p:nvSpPr>
            <p:spPr bwMode="auto">
              <a:xfrm>
                <a:off x="1861" y="1661"/>
                <a:ext cx="46" cy="46"/>
              </a:xfrm>
              <a:prstGeom prst="ellipse">
                <a:avLst/>
              </a:prstGeom>
              <a:pattFill prst="pct20">
                <a:fgClr>
                  <a:schemeClr val="tx1"/>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46" name="Oval 30" descr="20%"/>
              <p:cNvSpPr>
                <a:spLocks noChangeArrowheads="1"/>
              </p:cNvSpPr>
              <p:nvPr/>
            </p:nvSpPr>
            <p:spPr bwMode="auto">
              <a:xfrm>
                <a:off x="1968" y="1661"/>
                <a:ext cx="46" cy="46"/>
              </a:xfrm>
              <a:prstGeom prst="ellipse">
                <a:avLst/>
              </a:prstGeom>
              <a:pattFill prst="pct20">
                <a:fgClr>
                  <a:schemeClr val="tx1"/>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66047" name="Line 31"/>
            <p:cNvSpPr>
              <a:spLocks noChangeShapeType="1"/>
            </p:cNvSpPr>
            <p:nvPr/>
          </p:nvSpPr>
          <p:spPr bwMode="auto">
            <a:xfrm>
              <a:off x="1845" y="1715"/>
              <a:ext cx="18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66048" name="Group 32"/>
          <p:cNvGrpSpPr>
            <a:grpSpLocks/>
          </p:cNvGrpSpPr>
          <p:nvPr/>
        </p:nvGrpSpPr>
        <p:grpSpPr bwMode="auto">
          <a:xfrm>
            <a:off x="5867400" y="1484313"/>
            <a:ext cx="3054350" cy="1597025"/>
            <a:chOff x="3741" y="911"/>
            <a:chExt cx="1924" cy="1006"/>
          </a:xfrm>
        </p:grpSpPr>
        <p:sp>
          <p:nvSpPr>
            <p:cNvPr id="1366049" name="Text Box 33" descr="20%"/>
            <p:cNvSpPr txBox="1">
              <a:spLocks noChangeArrowheads="1"/>
            </p:cNvSpPr>
            <p:nvPr/>
          </p:nvSpPr>
          <p:spPr bwMode="auto">
            <a:xfrm>
              <a:off x="4704" y="911"/>
              <a:ext cx="214"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a:latin typeface="Times New Roman" charset="0"/>
                </a:rPr>
                <a:t>P</a:t>
              </a:r>
            </a:p>
          </p:txBody>
        </p:sp>
        <p:sp>
          <p:nvSpPr>
            <p:cNvPr id="1366050" name="Rectangle 34"/>
            <p:cNvSpPr>
              <a:spLocks noChangeArrowheads="1"/>
            </p:cNvSpPr>
            <p:nvPr/>
          </p:nvSpPr>
          <p:spPr bwMode="auto">
            <a:xfrm>
              <a:off x="3790" y="1419"/>
              <a:ext cx="1814" cy="9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1" name="Line 35"/>
            <p:cNvSpPr>
              <a:spLocks noChangeShapeType="1"/>
            </p:cNvSpPr>
            <p:nvPr/>
          </p:nvSpPr>
          <p:spPr bwMode="auto">
            <a:xfrm>
              <a:off x="4688" y="957"/>
              <a:ext cx="0" cy="2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2" name="Line 36"/>
            <p:cNvSpPr>
              <a:spLocks noChangeShapeType="1"/>
            </p:cNvSpPr>
            <p:nvPr/>
          </p:nvSpPr>
          <p:spPr bwMode="auto">
            <a:xfrm>
              <a:off x="3844" y="1736"/>
              <a:ext cx="0" cy="18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3" name="Line 37"/>
            <p:cNvSpPr>
              <a:spLocks noChangeShapeType="1"/>
            </p:cNvSpPr>
            <p:nvPr/>
          </p:nvSpPr>
          <p:spPr bwMode="auto">
            <a:xfrm>
              <a:off x="5578" y="1727"/>
              <a:ext cx="0" cy="18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4" name="Text Box 38" descr="20%"/>
            <p:cNvSpPr txBox="1">
              <a:spLocks noChangeArrowheads="1"/>
            </p:cNvSpPr>
            <p:nvPr/>
          </p:nvSpPr>
          <p:spPr bwMode="auto">
            <a:xfrm>
              <a:off x="3972" y="1601"/>
              <a:ext cx="329"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a:latin typeface="Times New Roman" charset="0"/>
                </a:rPr>
                <a:t>L/3</a:t>
              </a:r>
            </a:p>
          </p:txBody>
        </p:sp>
        <p:sp>
          <p:nvSpPr>
            <p:cNvPr id="1366055" name="Line 39"/>
            <p:cNvSpPr>
              <a:spLocks noChangeShapeType="1"/>
            </p:cNvSpPr>
            <p:nvPr/>
          </p:nvSpPr>
          <p:spPr bwMode="auto">
            <a:xfrm flipV="1">
              <a:off x="4414" y="1722"/>
              <a:ext cx="0" cy="1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6" name="Line 40"/>
            <p:cNvSpPr>
              <a:spLocks noChangeShapeType="1"/>
            </p:cNvSpPr>
            <p:nvPr/>
          </p:nvSpPr>
          <p:spPr bwMode="auto">
            <a:xfrm flipV="1">
              <a:off x="5007" y="1723"/>
              <a:ext cx="0" cy="1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7" name="Line 41"/>
            <p:cNvSpPr>
              <a:spLocks noChangeShapeType="1"/>
            </p:cNvSpPr>
            <p:nvPr/>
          </p:nvSpPr>
          <p:spPr bwMode="auto">
            <a:xfrm>
              <a:off x="3835" y="1864"/>
              <a:ext cx="59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8" name="Line 42"/>
            <p:cNvSpPr>
              <a:spLocks noChangeShapeType="1"/>
            </p:cNvSpPr>
            <p:nvPr/>
          </p:nvSpPr>
          <p:spPr bwMode="auto">
            <a:xfrm>
              <a:off x="4999" y="1864"/>
              <a:ext cx="59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59" name="Line 43"/>
            <p:cNvSpPr>
              <a:spLocks noChangeShapeType="1"/>
            </p:cNvSpPr>
            <p:nvPr/>
          </p:nvSpPr>
          <p:spPr bwMode="auto">
            <a:xfrm>
              <a:off x="4417" y="1864"/>
              <a:ext cx="583"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60" name="Text Box 44" descr="20%"/>
            <p:cNvSpPr txBox="1">
              <a:spLocks noChangeArrowheads="1"/>
            </p:cNvSpPr>
            <p:nvPr/>
          </p:nvSpPr>
          <p:spPr bwMode="auto">
            <a:xfrm>
              <a:off x="4544" y="1601"/>
              <a:ext cx="329"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a:latin typeface="Times New Roman" charset="0"/>
                </a:rPr>
                <a:t>L/3</a:t>
              </a:r>
            </a:p>
          </p:txBody>
        </p:sp>
        <p:sp>
          <p:nvSpPr>
            <p:cNvPr id="1366061" name="Text Box 45" descr="20%"/>
            <p:cNvSpPr txBox="1">
              <a:spLocks noChangeArrowheads="1"/>
            </p:cNvSpPr>
            <p:nvPr/>
          </p:nvSpPr>
          <p:spPr bwMode="auto">
            <a:xfrm>
              <a:off x="5106" y="1601"/>
              <a:ext cx="329" cy="2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i="1">
                  <a:latin typeface="Times New Roman" charset="0"/>
                </a:rPr>
                <a:t>L/3</a:t>
              </a:r>
            </a:p>
          </p:txBody>
        </p:sp>
        <p:sp>
          <p:nvSpPr>
            <p:cNvPr id="1366062" name="AutoShape 46"/>
            <p:cNvSpPr>
              <a:spLocks noChangeArrowheads="1"/>
            </p:cNvSpPr>
            <p:nvPr/>
          </p:nvSpPr>
          <p:spPr bwMode="auto">
            <a:xfrm>
              <a:off x="3741" y="1505"/>
              <a:ext cx="190" cy="196"/>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66063" name="Group 47"/>
            <p:cNvGrpSpPr>
              <a:grpSpLocks/>
            </p:cNvGrpSpPr>
            <p:nvPr/>
          </p:nvGrpSpPr>
          <p:grpSpPr bwMode="auto">
            <a:xfrm>
              <a:off x="5480" y="1505"/>
              <a:ext cx="172" cy="197"/>
              <a:chOff x="1847" y="1510"/>
              <a:chExt cx="172" cy="197"/>
            </a:xfrm>
          </p:grpSpPr>
          <p:sp>
            <p:nvSpPr>
              <p:cNvPr id="1366064" name="AutoShape 48"/>
              <p:cNvSpPr>
                <a:spLocks noChangeArrowheads="1"/>
              </p:cNvSpPr>
              <p:nvPr/>
            </p:nvSpPr>
            <p:spPr bwMode="auto">
              <a:xfrm>
                <a:off x="1847" y="1510"/>
                <a:ext cx="172" cy="151"/>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65" name="Oval 49" descr="20%"/>
              <p:cNvSpPr>
                <a:spLocks noChangeArrowheads="1"/>
              </p:cNvSpPr>
              <p:nvPr/>
            </p:nvSpPr>
            <p:spPr bwMode="auto">
              <a:xfrm>
                <a:off x="1861" y="1661"/>
                <a:ext cx="46" cy="46"/>
              </a:xfrm>
              <a:prstGeom prst="ellipse">
                <a:avLst/>
              </a:prstGeom>
              <a:pattFill prst="pct20">
                <a:fgClr>
                  <a:schemeClr val="tx1"/>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66" name="Oval 50" descr="20%"/>
              <p:cNvSpPr>
                <a:spLocks noChangeArrowheads="1"/>
              </p:cNvSpPr>
              <p:nvPr/>
            </p:nvSpPr>
            <p:spPr bwMode="auto">
              <a:xfrm>
                <a:off x="1968" y="1661"/>
                <a:ext cx="46" cy="46"/>
              </a:xfrm>
              <a:prstGeom prst="ellipse">
                <a:avLst/>
              </a:prstGeom>
              <a:pattFill prst="pct20">
                <a:fgClr>
                  <a:schemeClr val="tx1"/>
                </a:fgClr>
                <a:bgClr>
                  <a:schemeClr val="bg1"/>
                </a:bgClr>
              </a:pattFill>
              <a:ln w="1905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66067" name="Line 51"/>
            <p:cNvSpPr>
              <a:spLocks noChangeShapeType="1"/>
            </p:cNvSpPr>
            <p:nvPr/>
          </p:nvSpPr>
          <p:spPr bwMode="auto">
            <a:xfrm>
              <a:off x="5483" y="1706"/>
              <a:ext cx="18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68" name="Oval 52"/>
            <p:cNvSpPr>
              <a:spLocks noChangeArrowheads="1"/>
            </p:cNvSpPr>
            <p:nvPr/>
          </p:nvSpPr>
          <p:spPr bwMode="auto">
            <a:xfrm>
              <a:off x="4958" y="1326"/>
              <a:ext cx="90" cy="9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69" name="Oval 53"/>
            <p:cNvSpPr>
              <a:spLocks noChangeArrowheads="1"/>
            </p:cNvSpPr>
            <p:nvPr/>
          </p:nvSpPr>
          <p:spPr bwMode="auto">
            <a:xfrm>
              <a:off x="4369" y="1326"/>
              <a:ext cx="90" cy="9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6070" name="Rectangle 54"/>
            <p:cNvSpPr>
              <a:spLocks noChangeArrowheads="1"/>
            </p:cNvSpPr>
            <p:nvPr/>
          </p:nvSpPr>
          <p:spPr bwMode="auto">
            <a:xfrm>
              <a:off x="4241" y="1226"/>
              <a:ext cx="907" cy="9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66071" name="Text Box 55" descr="20%"/>
          <p:cNvSpPr txBox="1">
            <a:spLocks noChangeArrowheads="1"/>
          </p:cNvSpPr>
          <p:nvPr/>
        </p:nvSpPr>
        <p:spPr bwMode="auto">
          <a:xfrm>
            <a:off x="6407150" y="3232150"/>
            <a:ext cx="20637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a:t>Third point loading</a:t>
            </a:r>
            <a:endParaRPr lang="en-CA" b="0"/>
          </a:p>
        </p:txBody>
      </p:sp>
      <p:sp>
        <p:nvSpPr>
          <p:cNvPr id="1366072" name="Text Box 56" descr="20%"/>
          <p:cNvSpPr txBox="1">
            <a:spLocks noChangeArrowheads="1"/>
          </p:cNvSpPr>
          <p:nvPr/>
        </p:nvSpPr>
        <p:spPr bwMode="auto">
          <a:xfrm>
            <a:off x="534988" y="3244850"/>
            <a:ext cx="2228850" cy="366713"/>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a:t>Centre point loading</a:t>
            </a:r>
            <a:endParaRPr lang="en-CA" b="0"/>
          </a:p>
        </p:txBody>
      </p:sp>
      <p:sp>
        <p:nvSpPr>
          <p:cNvPr id="1366075" name="Text Box 59" descr="20%"/>
          <p:cNvSpPr txBox="1">
            <a:spLocks noChangeArrowheads="1"/>
          </p:cNvSpPr>
          <p:nvPr/>
        </p:nvSpPr>
        <p:spPr bwMode="auto">
          <a:xfrm>
            <a:off x="755576" y="5589240"/>
            <a:ext cx="6985000" cy="854075"/>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CA" b="0" dirty="0"/>
              <a:t>P/</a:t>
            </a:r>
            <a:r>
              <a:rPr lang="en-US" sz="2000" dirty="0" err="1">
                <a:latin typeface="Times New Roman"/>
                <a:ea typeface="Lucida Grande"/>
                <a:cs typeface="Times New Roman"/>
              </a:rPr>
              <a:t>Δ</a:t>
            </a:r>
            <a:r>
              <a:rPr lang="en-CA" sz="2000" b="0" dirty="0">
                <a:sym typeface="WP MathA" charset="0"/>
              </a:rPr>
              <a:t> = slope of load-deformation line</a:t>
            </a:r>
          </a:p>
          <a:p>
            <a:pPr algn="l">
              <a:spcBef>
                <a:spcPct val="50000"/>
              </a:spcBef>
            </a:pPr>
            <a:r>
              <a:rPr lang="en-CA" sz="2000" b="0" dirty="0" err="1">
                <a:sym typeface="WP MathA" charset="0"/>
              </a:rPr>
              <a:t>P</a:t>
            </a:r>
            <a:r>
              <a:rPr lang="en-CA" sz="2000" b="0" baseline="-25000" dirty="0" err="1">
                <a:sym typeface="WP MathA" charset="0"/>
              </a:rPr>
              <a:t>max</a:t>
            </a:r>
            <a:r>
              <a:rPr lang="en-CA" sz="2000" b="0" dirty="0">
                <a:sym typeface="WP MathA" charset="0"/>
              </a:rPr>
              <a:t> = load at failure</a:t>
            </a:r>
          </a:p>
        </p:txBody>
      </p:sp>
    </p:spTree>
    <p:extLst>
      <p:ext uri="{BB962C8B-B14F-4D97-AF65-F5344CB8AC3E}">
        <p14:creationId xmlns:p14="http://schemas.microsoft.com/office/powerpoint/2010/main" val="543493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Failure mode</a:t>
            </a:r>
          </a:p>
        </p:txBody>
      </p:sp>
      <p:sp>
        <p:nvSpPr>
          <p:cNvPr id="5" name="Slide Number Placeholder 4"/>
          <p:cNvSpPr>
            <a:spLocks noGrp="1"/>
          </p:cNvSpPr>
          <p:nvPr>
            <p:ph type="sldNum" sz="quarter" idx="12"/>
          </p:nvPr>
        </p:nvSpPr>
        <p:spPr>
          <a:xfrm>
            <a:off x="6553200" y="6245225"/>
            <a:ext cx="2133600" cy="476250"/>
          </a:xfrm>
        </p:spPr>
        <p:txBody>
          <a:bodyPr/>
          <a:lstStyle/>
          <a:p>
            <a:fld id="{A3002C95-6744-CE48-BD27-413BFC288046}" type="slidenum">
              <a:rPr lang="en-CA" smtClean="0"/>
              <a:pPr/>
              <a:t>82</a:t>
            </a:fld>
            <a:endParaRPr lang="en-CA" dirty="0"/>
          </a:p>
        </p:txBody>
      </p:sp>
      <p:sp>
        <p:nvSpPr>
          <p:cNvPr id="3" name="TextBox 2"/>
          <p:cNvSpPr txBox="1"/>
          <p:nvPr/>
        </p:nvSpPr>
        <p:spPr>
          <a:xfrm>
            <a:off x="5004048" y="1412776"/>
            <a:ext cx="3672408" cy="1938992"/>
          </a:xfrm>
          <a:prstGeom prst="rect">
            <a:avLst/>
          </a:prstGeom>
          <a:noFill/>
        </p:spPr>
        <p:txBody>
          <a:bodyPr wrap="square" rtlCol="0">
            <a:spAutoFit/>
          </a:bodyPr>
          <a:lstStyle/>
          <a:p>
            <a:pPr marL="342900" indent="-342900">
              <a:buFont typeface="+mj-lt"/>
              <a:buAutoNum type="arabicPeriod"/>
            </a:pPr>
            <a:r>
              <a:rPr lang="en-US" sz="2000" dirty="0"/>
              <a:t>What causes each mode?</a:t>
            </a:r>
          </a:p>
          <a:p>
            <a:pPr marL="342900" indent="-342900">
              <a:buFont typeface="+mj-lt"/>
              <a:buAutoNum type="arabicPeriod"/>
            </a:pPr>
            <a:r>
              <a:rPr lang="en-US" sz="2000" dirty="0"/>
              <a:t>Which failure mode will provide the lowest failure load?</a:t>
            </a:r>
          </a:p>
          <a:p>
            <a:pPr marL="342900" indent="-342900">
              <a:buFont typeface="+mj-lt"/>
              <a:buAutoNum type="arabicPeriod"/>
            </a:pPr>
            <a:r>
              <a:rPr lang="en-US" sz="2000" dirty="0"/>
              <a:t>What failure mode may have non-linear response?</a:t>
            </a:r>
          </a:p>
        </p:txBody>
      </p:sp>
      <p:grpSp>
        <p:nvGrpSpPr>
          <p:cNvPr id="4" name="Group 3">
            <a:extLst>
              <a:ext uri="{FF2B5EF4-FFF2-40B4-BE49-F238E27FC236}">
                <a16:creationId xmlns:a16="http://schemas.microsoft.com/office/drawing/2014/main" xmlns="" id="{CF3D150D-601F-442F-A1F1-87F4084A331D}"/>
              </a:ext>
            </a:extLst>
          </p:cNvPr>
          <p:cNvGrpSpPr/>
          <p:nvPr/>
        </p:nvGrpSpPr>
        <p:grpSpPr>
          <a:xfrm>
            <a:off x="4721412" y="3575830"/>
            <a:ext cx="3528392" cy="2673588"/>
            <a:chOff x="5364088" y="3645024"/>
            <a:chExt cx="3528392" cy="2673588"/>
          </a:xfrm>
        </p:grpSpPr>
        <p:sp>
          <p:nvSpPr>
            <p:cNvPr id="8" name="Line 6"/>
            <p:cNvSpPr>
              <a:spLocks noChangeShapeType="1"/>
            </p:cNvSpPr>
            <p:nvPr/>
          </p:nvSpPr>
          <p:spPr bwMode="auto">
            <a:xfrm>
              <a:off x="6228184" y="5949280"/>
              <a:ext cx="266429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Line 7"/>
            <p:cNvSpPr>
              <a:spLocks noChangeShapeType="1"/>
            </p:cNvSpPr>
            <p:nvPr/>
          </p:nvSpPr>
          <p:spPr bwMode="auto">
            <a:xfrm flipH="1" flipV="1">
              <a:off x="6228184" y="3645024"/>
              <a:ext cx="11113" cy="229790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Freeform 13" descr="20%"/>
            <p:cNvSpPr>
              <a:spLocks/>
            </p:cNvSpPr>
            <p:nvPr/>
          </p:nvSpPr>
          <p:spPr bwMode="auto">
            <a:xfrm>
              <a:off x="6256761" y="4465417"/>
              <a:ext cx="1918354" cy="1483864"/>
            </a:xfrm>
            <a:custGeom>
              <a:avLst/>
              <a:gdLst>
                <a:gd name="T0" fmla="*/ 0 w 590"/>
                <a:gd name="T1" fmla="*/ 1414 h 1414"/>
                <a:gd name="T2" fmla="*/ 227 w 590"/>
                <a:gd name="T3" fmla="*/ 643 h 1414"/>
                <a:gd name="T4" fmla="*/ 363 w 590"/>
                <a:gd name="T5" fmla="*/ 144 h 1414"/>
                <a:gd name="T6" fmla="*/ 499 w 590"/>
                <a:gd name="T7" fmla="*/ 8 h 1414"/>
                <a:gd name="T8" fmla="*/ 590 w 590"/>
                <a:gd name="T9" fmla="*/ 98 h 1414"/>
                <a:gd name="connsiteX0" fmla="*/ 0 w 10000"/>
                <a:gd name="connsiteY0" fmla="*/ 9950 h 9950"/>
                <a:gd name="connsiteX1" fmla="*/ 3010 w 10000"/>
                <a:gd name="connsiteY1" fmla="*/ 5655 h 9950"/>
                <a:gd name="connsiteX2" fmla="*/ 6153 w 10000"/>
                <a:gd name="connsiteY2" fmla="*/ 968 h 9950"/>
                <a:gd name="connsiteX3" fmla="*/ 8458 w 10000"/>
                <a:gd name="connsiteY3" fmla="*/ 7 h 9950"/>
                <a:gd name="connsiteX4" fmla="*/ 10000 w 10000"/>
                <a:gd name="connsiteY4" fmla="*/ 643 h 9950"/>
                <a:gd name="connsiteX0" fmla="*/ 0 w 10000"/>
                <a:gd name="connsiteY0" fmla="*/ 10000 h 10000"/>
                <a:gd name="connsiteX1" fmla="*/ 3010 w 10000"/>
                <a:gd name="connsiteY1" fmla="*/ 5683 h 10000"/>
                <a:gd name="connsiteX2" fmla="*/ 5509 w 10000"/>
                <a:gd name="connsiteY2" fmla="*/ 2501 h 10000"/>
                <a:gd name="connsiteX3" fmla="*/ 8458 w 10000"/>
                <a:gd name="connsiteY3" fmla="*/ 7 h 10000"/>
                <a:gd name="connsiteX4" fmla="*/ 10000 w 10000"/>
                <a:gd name="connsiteY4" fmla="*/ 646 h 10000"/>
                <a:gd name="connsiteX0" fmla="*/ 0 w 10000"/>
                <a:gd name="connsiteY0" fmla="*/ 9463 h 9463"/>
                <a:gd name="connsiteX1" fmla="*/ 3010 w 10000"/>
                <a:gd name="connsiteY1" fmla="*/ 5146 h 9463"/>
                <a:gd name="connsiteX2" fmla="*/ 5509 w 10000"/>
                <a:gd name="connsiteY2" fmla="*/ 1964 h 9463"/>
                <a:gd name="connsiteX3" fmla="*/ 7749 w 10000"/>
                <a:gd name="connsiteY3" fmla="*/ 416 h 9463"/>
                <a:gd name="connsiteX4" fmla="*/ 10000 w 10000"/>
                <a:gd name="connsiteY4" fmla="*/ 109 h 9463"/>
                <a:gd name="connsiteX0" fmla="*/ 0 w 10000"/>
                <a:gd name="connsiteY0" fmla="*/ 10208 h 10208"/>
                <a:gd name="connsiteX1" fmla="*/ 3010 w 10000"/>
                <a:gd name="connsiteY1" fmla="*/ 5646 h 10208"/>
                <a:gd name="connsiteX2" fmla="*/ 5509 w 10000"/>
                <a:gd name="connsiteY2" fmla="*/ 2283 h 10208"/>
                <a:gd name="connsiteX3" fmla="*/ 8007 w 10000"/>
                <a:gd name="connsiteY3" fmla="*/ 33 h 10208"/>
                <a:gd name="connsiteX4" fmla="*/ 10000 w 10000"/>
                <a:gd name="connsiteY4" fmla="*/ 323 h 10208"/>
                <a:gd name="connsiteX0" fmla="*/ 0 w 10386"/>
                <a:gd name="connsiteY0" fmla="*/ 10548 h 10548"/>
                <a:gd name="connsiteX1" fmla="*/ 3010 w 10386"/>
                <a:gd name="connsiteY1" fmla="*/ 5986 h 10548"/>
                <a:gd name="connsiteX2" fmla="*/ 5509 w 10386"/>
                <a:gd name="connsiteY2" fmla="*/ 2623 h 10548"/>
                <a:gd name="connsiteX3" fmla="*/ 8007 w 10386"/>
                <a:gd name="connsiteY3" fmla="*/ 373 h 10548"/>
                <a:gd name="connsiteX4" fmla="*/ 10386 w 10386"/>
                <a:gd name="connsiteY4" fmla="*/ 125 h 10548"/>
                <a:gd name="connsiteX0" fmla="*/ 0 w 10708"/>
                <a:gd name="connsiteY0" fmla="*/ 10892 h 10892"/>
                <a:gd name="connsiteX1" fmla="*/ 3010 w 10708"/>
                <a:gd name="connsiteY1" fmla="*/ 6330 h 10892"/>
                <a:gd name="connsiteX2" fmla="*/ 5509 w 10708"/>
                <a:gd name="connsiteY2" fmla="*/ 2967 h 10892"/>
                <a:gd name="connsiteX3" fmla="*/ 8007 w 10708"/>
                <a:gd name="connsiteY3" fmla="*/ 717 h 10892"/>
                <a:gd name="connsiteX4" fmla="*/ 10708 w 10708"/>
                <a:gd name="connsiteY4" fmla="*/ 85 h 10892"/>
                <a:gd name="connsiteX0" fmla="*/ 0 w 10708"/>
                <a:gd name="connsiteY0" fmla="*/ 10892 h 10892"/>
                <a:gd name="connsiteX1" fmla="*/ 3010 w 10708"/>
                <a:gd name="connsiteY1" fmla="*/ 6330 h 10892"/>
                <a:gd name="connsiteX2" fmla="*/ 5638 w 10708"/>
                <a:gd name="connsiteY2" fmla="*/ 3275 h 10892"/>
                <a:gd name="connsiteX3" fmla="*/ 8007 w 10708"/>
                <a:gd name="connsiteY3" fmla="*/ 717 h 10892"/>
                <a:gd name="connsiteX4" fmla="*/ 10708 w 10708"/>
                <a:gd name="connsiteY4" fmla="*/ 85 h 10892"/>
                <a:gd name="connsiteX0" fmla="*/ 0 w 10708"/>
                <a:gd name="connsiteY0" fmla="*/ 10866 h 10866"/>
                <a:gd name="connsiteX1" fmla="*/ 3010 w 10708"/>
                <a:gd name="connsiteY1" fmla="*/ 6304 h 10866"/>
                <a:gd name="connsiteX2" fmla="*/ 5638 w 10708"/>
                <a:gd name="connsiteY2" fmla="*/ 3249 h 10866"/>
                <a:gd name="connsiteX3" fmla="*/ 8071 w 10708"/>
                <a:gd name="connsiteY3" fmla="*/ 1229 h 10866"/>
                <a:gd name="connsiteX4" fmla="*/ 10708 w 10708"/>
                <a:gd name="connsiteY4" fmla="*/ 59 h 10866"/>
                <a:gd name="connsiteX0" fmla="*/ 0 w 11030"/>
                <a:gd name="connsiteY0" fmla="*/ 10213 h 10213"/>
                <a:gd name="connsiteX1" fmla="*/ 3010 w 11030"/>
                <a:gd name="connsiteY1" fmla="*/ 5651 h 10213"/>
                <a:gd name="connsiteX2" fmla="*/ 5638 w 11030"/>
                <a:gd name="connsiteY2" fmla="*/ 2596 h 10213"/>
                <a:gd name="connsiteX3" fmla="*/ 8071 w 11030"/>
                <a:gd name="connsiteY3" fmla="*/ 576 h 10213"/>
                <a:gd name="connsiteX4" fmla="*/ 11030 w 11030"/>
                <a:gd name="connsiteY4" fmla="*/ 98 h 10213"/>
                <a:gd name="connsiteX0" fmla="*/ 0 w 11030"/>
                <a:gd name="connsiteY0" fmla="*/ 10191 h 10191"/>
                <a:gd name="connsiteX1" fmla="*/ 3010 w 11030"/>
                <a:gd name="connsiteY1" fmla="*/ 5629 h 10191"/>
                <a:gd name="connsiteX2" fmla="*/ 5638 w 11030"/>
                <a:gd name="connsiteY2" fmla="*/ 2574 h 10191"/>
                <a:gd name="connsiteX3" fmla="*/ 7556 w 11030"/>
                <a:gd name="connsiteY3" fmla="*/ 862 h 10191"/>
                <a:gd name="connsiteX4" fmla="*/ 11030 w 11030"/>
                <a:gd name="connsiteY4" fmla="*/ 76 h 10191"/>
                <a:gd name="connsiteX0" fmla="*/ 0 w 11030"/>
                <a:gd name="connsiteY0" fmla="*/ 10212 h 10212"/>
                <a:gd name="connsiteX1" fmla="*/ 3010 w 11030"/>
                <a:gd name="connsiteY1" fmla="*/ 5650 h 10212"/>
                <a:gd name="connsiteX2" fmla="*/ 5638 w 11030"/>
                <a:gd name="connsiteY2" fmla="*/ 2595 h 10212"/>
                <a:gd name="connsiteX3" fmla="*/ 7878 w 11030"/>
                <a:gd name="connsiteY3" fmla="*/ 575 h 10212"/>
                <a:gd name="connsiteX4" fmla="*/ 11030 w 11030"/>
                <a:gd name="connsiteY4" fmla="*/ 97 h 10212"/>
                <a:gd name="connsiteX0" fmla="*/ 0 w 11223"/>
                <a:gd name="connsiteY0" fmla="*/ 9946 h 9946"/>
                <a:gd name="connsiteX1" fmla="*/ 3010 w 11223"/>
                <a:gd name="connsiteY1" fmla="*/ 5384 h 9946"/>
                <a:gd name="connsiteX2" fmla="*/ 5638 w 11223"/>
                <a:gd name="connsiteY2" fmla="*/ 2329 h 9946"/>
                <a:gd name="connsiteX3" fmla="*/ 7878 w 11223"/>
                <a:gd name="connsiteY3" fmla="*/ 309 h 9946"/>
                <a:gd name="connsiteX4" fmla="*/ 11223 w 11223"/>
                <a:gd name="connsiteY4" fmla="*/ 139 h 9946"/>
                <a:gd name="connsiteX0" fmla="*/ 0 w 10000"/>
                <a:gd name="connsiteY0" fmla="*/ 9999 h 9999"/>
                <a:gd name="connsiteX1" fmla="*/ 2682 w 10000"/>
                <a:gd name="connsiteY1" fmla="*/ 5412 h 9999"/>
                <a:gd name="connsiteX2" fmla="*/ 4393 w 10000"/>
                <a:gd name="connsiteY2" fmla="*/ 3191 h 9999"/>
                <a:gd name="connsiteX3" fmla="*/ 7020 w 10000"/>
                <a:gd name="connsiteY3" fmla="*/ 310 h 9999"/>
                <a:gd name="connsiteX4" fmla="*/ 10000 w 10000"/>
                <a:gd name="connsiteY4" fmla="*/ 139 h 9999"/>
                <a:gd name="connsiteX0" fmla="*/ 0 w 10000"/>
                <a:gd name="connsiteY0" fmla="*/ 10000 h 10000"/>
                <a:gd name="connsiteX1" fmla="*/ 2223 w 10000"/>
                <a:gd name="connsiteY1" fmla="*/ 6650 h 10000"/>
                <a:gd name="connsiteX2" fmla="*/ 4393 w 10000"/>
                <a:gd name="connsiteY2" fmla="*/ 3191 h 10000"/>
                <a:gd name="connsiteX3" fmla="*/ 7020 w 10000"/>
                <a:gd name="connsiteY3" fmla="*/ 310 h 10000"/>
                <a:gd name="connsiteX4" fmla="*/ 10000 w 10000"/>
                <a:gd name="connsiteY4" fmla="*/ 139 h 10000"/>
                <a:gd name="connsiteX0" fmla="*/ 0 w 10000"/>
                <a:gd name="connsiteY0" fmla="*/ 10000 h 10000"/>
                <a:gd name="connsiteX1" fmla="*/ 1993 w 10000"/>
                <a:gd name="connsiteY1" fmla="*/ 6495 h 10000"/>
                <a:gd name="connsiteX2" fmla="*/ 4393 w 10000"/>
                <a:gd name="connsiteY2" fmla="*/ 3191 h 10000"/>
                <a:gd name="connsiteX3" fmla="*/ 7020 w 10000"/>
                <a:gd name="connsiteY3" fmla="*/ 310 h 10000"/>
                <a:gd name="connsiteX4" fmla="*/ 10000 w 10000"/>
                <a:gd name="connsiteY4" fmla="*/ 139 h 10000"/>
                <a:gd name="connsiteX0" fmla="*/ 0 w 10000"/>
                <a:gd name="connsiteY0" fmla="*/ 10000 h 10000"/>
                <a:gd name="connsiteX1" fmla="*/ 1993 w 10000"/>
                <a:gd name="connsiteY1" fmla="*/ 6495 h 10000"/>
                <a:gd name="connsiteX2" fmla="*/ 4393 w 10000"/>
                <a:gd name="connsiteY2" fmla="*/ 2804 h 10000"/>
                <a:gd name="connsiteX3" fmla="*/ 7020 w 10000"/>
                <a:gd name="connsiteY3" fmla="*/ 310 h 10000"/>
                <a:gd name="connsiteX4" fmla="*/ 10000 w 10000"/>
                <a:gd name="connsiteY4" fmla="*/ 139 h 10000"/>
                <a:gd name="connsiteX0" fmla="*/ 0 w 10000"/>
                <a:gd name="connsiteY0" fmla="*/ 9988 h 9988"/>
                <a:gd name="connsiteX1" fmla="*/ 1993 w 10000"/>
                <a:gd name="connsiteY1" fmla="*/ 6483 h 9988"/>
                <a:gd name="connsiteX2" fmla="*/ 4393 w 10000"/>
                <a:gd name="connsiteY2" fmla="*/ 2792 h 9988"/>
                <a:gd name="connsiteX3" fmla="*/ 6561 w 10000"/>
                <a:gd name="connsiteY3" fmla="*/ 375 h 9988"/>
                <a:gd name="connsiteX4" fmla="*/ 10000 w 10000"/>
                <a:gd name="connsiteY4" fmla="*/ 127 h 9988"/>
                <a:gd name="connsiteX0" fmla="*/ 0 w 10000"/>
                <a:gd name="connsiteY0" fmla="*/ 10021 h 10021"/>
                <a:gd name="connsiteX1" fmla="*/ 1993 w 10000"/>
                <a:gd name="connsiteY1" fmla="*/ 6512 h 10021"/>
                <a:gd name="connsiteX2" fmla="*/ 4393 w 10000"/>
                <a:gd name="connsiteY2" fmla="*/ 2816 h 10021"/>
                <a:gd name="connsiteX3" fmla="*/ 6561 w 10000"/>
                <a:gd name="connsiteY3" fmla="*/ 396 h 10021"/>
                <a:gd name="connsiteX4" fmla="*/ 6915 w 10000"/>
                <a:gd name="connsiteY4" fmla="*/ 5 h 10021"/>
                <a:gd name="connsiteX5" fmla="*/ 10000 w 10000"/>
                <a:gd name="connsiteY5" fmla="*/ 148 h 10021"/>
                <a:gd name="connsiteX0" fmla="*/ 0 w 10057"/>
                <a:gd name="connsiteY0" fmla="*/ 10492 h 10492"/>
                <a:gd name="connsiteX1" fmla="*/ 1993 w 10057"/>
                <a:gd name="connsiteY1" fmla="*/ 6983 h 10492"/>
                <a:gd name="connsiteX2" fmla="*/ 4393 w 10057"/>
                <a:gd name="connsiteY2" fmla="*/ 3287 h 10492"/>
                <a:gd name="connsiteX3" fmla="*/ 6561 w 10057"/>
                <a:gd name="connsiteY3" fmla="*/ 867 h 10492"/>
                <a:gd name="connsiteX4" fmla="*/ 6915 w 10057"/>
                <a:gd name="connsiteY4" fmla="*/ 476 h 10492"/>
                <a:gd name="connsiteX5" fmla="*/ 10057 w 10057"/>
                <a:gd name="connsiteY5" fmla="*/ 0 h 10492"/>
                <a:gd name="connsiteX0" fmla="*/ 0 w 10057"/>
                <a:gd name="connsiteY0" fmla="*/ 10492 h 10492"/>
                <a:gd name="connsiteX1" fmla="*/ 1993 w 10057"/>
                <a:gd name="connsiteY1" fmla="*/ 6983 h 10492"/>
                <a:gd name="connsiteX2" fmla="*/ 4393 w 10057"/>
                <a:gd name="connsiteY2" fmla="*/ 3287 h 10492"/>
                <a:gd name="connsiteX3" fmla="*/ 6561 w 10057"/>
                <a:gd name="connsiteY3" fmla="*/ 867 h 10492"/>
                <a:gd name="connsiteX4" fmla="*/ 7719 w 10057"/>
                <a:gd name="connsiteY4" fmla="*/ 89 h 10492"/>
                <a:gd name="connsiteX5" fmla="*/ 10057 w 10057"/>
                <a:gd name="connsiteY5" fmla="*/ 0 h 10492"/>
                <a:gd name="connsiteX0" fmla="*/ 0 w 10057"/>
                <a:gd name="connsiteY0" fmla="*/ 10492 h 10492"/>
                <a:gd name="connsiteX1" fmla="*/ 1993 w 10057"/>
                <a:gd name="connsiteY1" fmla="*/ 6983 h 10492"/>
                <a:gd name="connsiteX2" fmla="*/ 4393 w 10057"/>
                <a:gd name="connsiteY2" fmla="*/ 3287 h 10492"/>
                <a:gd name="connsiteX3" fmla="*/ 6102 w 10057"/>
                <a:gd name="connsiteY3" fmla="*/ 1099 h 10492"/>
                <a:gd name="connsiteX4" fmla="*/ 7719 w 10057"/>
                <a:gd name="connsiteY4" fmla="*/ 89 h 10492"/>
                <a:gd name="connsiteX5" fmla="*/ 10057 w 10057"/>
                <a:gd name="connsiteY5" fmla="*/ 0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7" h="10492">
                  <a:moveTo>
                    <a:pt x="0" y="10492"/>
                  </a:moveTo>
                  <a:cubicBezTo>
                    <a:pt x="1254" y="8375"/>
                    <a:pt x="1261" y="8183"/>
                    <a:pt x="1993" y="6983"/>
                  </a:cubicBezTo>
                  <a:cubicBezTo>
                    <a:pt x="2725" y="5782"/>
                    <a:pt x="3708" y="4268"/>
                    <a:pt x="4393" y="3287"/>
                  </a:cubicBezTo>
                  <a:cubicBezTo>
                    <a:pt x="5078" y="2306"/>
                    <a:pt x="5710" y="1529"/>
                    <a:pt x="6102" y="1099"/>
                  </a:cubicBezTo>
                  <a:cubicBezTo>
                    <a:pt x="6494" y="669"/>
                    <a:pt x="7146" y="130"/>
                    <a:pt x="7719" y="89"/>
                  </a:cubicBezTo>
                  <a:cubicBezTo>
                    <a:pt x="8292" y="48"/>
                    <a:pt x="9514" y="15"/>
                    <a:pt x="10057"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20">
                    <a:fgClr>
                      <a:schemeClr val="tx1"/>
                    </a:fgClr>
                    <a:bgClr>
                      <a:schemeClr val="bg1"/>
                    </a:bgClr>
                  </a:patt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cxnSp>
          <p:nvCxnSpPr>
            <p:cNvPr id="11" name="Straight Connector 10"/>
            <p:cNvCxnSpPr>
              <a:stCxn id="8" idx="0"/>
            </p:cNvCxnSpPr>
            <p:nvPr/>
          </p:nvCxnSpPr>
          <p:spPr>
            <a:xfrm flipV="1">
              <a:off x="6228184" y="4074258"/>
              <a:ext cx="1650788" cy="1875022"/>
            </a:xfrm>
            <a:prstGeom prst="line">
              <a:avLst/>
            </a:prstGeom>
            <a:ln w="12700">
              <a:solidFill>
                <a:srgbClr val="0000FF"/>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64088" y="3789040"/>
              <a:ext cx="720080" cy="369332"/>
            </a:xfrm>
            <a:prstGeom prst="rect">
              <a:avLst/>
            </a:prstGeom>
            <a:noFill/>
          </p:spPr>
          <p:txBody>
            <a:bodyPr wrap="square" rtlCol="0">
              <a:spAutoFit/>
            </a:bodyPr>
            <a:lstStyle/>
            <a:p>
              <a:r>
                <a:rPr lang="en-US" dirty="0"/>
                <a:t>Load</a:t>
              </a:r>
            </a:p>
          </p:txBody>
        </p:sp>
        <p:sp>
          <p:nvSpPr>
            <p:cNvPr id="16" name="TextBox 15"/>
            <p:cNvSpPr txBox="1"/>
            <p:nvPr/>
          </p:nvSpPr>
          <p:spPr>
            <a:xfrm>
              <a:off x="6876256" y="5949280"/>
              <a:ext cx="1800200" cy="369332"/>
            </a:xfrm>
            <a:prstGeom prst="rect">
              <a:avLst/>
            </a:prstGeom>
            <a:noFill/>
          </p:spPr>
          <p:txBody>
            <a:bodyPr wrap="square" rtlCol="0">
              <a:spAutoFit/>
            </a:bodyPr>
            <a:lstStyle/>
            <a:p>
              <a:r>
                <a:rPr lang="en-US" dirty="0"/>
                <a:t>Deflection</a:t>
              </a:r>
            </a:p>
          </p:txBody>
        </p:sp>
      </p:grpSp>
      <p:sp>
        <p:nvSpPr>
          <p:cNvPr id="13" name="TextBox 12">
            <a:extLst>
              <a:ext uri="{FF2B5EF4-FFF2-40B4-BE49-F238E27FC236}">
                <a16:creationId xmlns:a16="http://schemas.microsoft.com/office/drawing/2014/main" xmlns="" id="{FC9CC297-ACB6-4D98-8FA5-BC0E57FE6CB1}"/>
              </a:ext>
            </a:extLst>
          </p:cNvPr>
          <p:cNvSpPr txBox="1"/>
          <p:nvPr/>
        </p:nvSpPr>
        <p:spPr>
          <a:xfrm>
            <a:off x="107504" y="5529243"/>
            <a:ext cx="4613908" cy="954107"/>
          </a:xfrm>
          <a:prstGeom prst="rect">
            <a:avLst/>
          </a:prstGeom>
          <a:noFill/>
        </p:spPr>
        <p:txBody>
          <a:bodyPr wrap="square" rtlCol="0">
            <a:spAutoFit/>
          </a:bodyPr>
          <a:lstStyle/>
          <a:p>
            <a:r>
              <a:rPr lang="en-CA" sz="1400" dirty="0"/>
              <a:t>Failure types of clear wood in bending with span parallel to grain: (a) simple tension, (b) cross-grain tension, (c) splintering tension, (d) brash tension, (e) compression, (f) horizontal shear.</a:t>
            </a:r>
          </a:p>
        </p:txBody>
      </p:sp>
      <p:pic>
        <p:nvPicPr>
          <p:cNvPr id="12" name="Picture 11">
            <a:extLst>
              <a:ext uri="{FF2B5EF4-FFF2-40B4-BE49-F238E27FC236}">
                <a16:creationId xmlns:a16="http://schemas.microsoft.com/office/drawing/2014/main" xmlns="" id="{8EF07EBD-A21E-4D28-8D39-5FD331DE05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05239" y="1093255"/>
            <a:ext cx="2837931" cy="4536000"/>
          </a:xfrm>
          <a:prstGeom prst="rect">
            <a:avLst/>
          </a:prstGeom>
        </p:spPr>
      </p:pic>
    </p:spTree>
    <p:extLst>
      <p:ext uri="{BB962C8B-B14F-4D97-AF65-F5344CB8AC3E}">
        <p14:creationId xmlns:p14="http://schemas.microsoft.com/office/powerpoint/2010/main" val="31683501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A56CDF1-0040-EC40-A840-F41602DF2259}" type="slidenum">
              <a:rPr lang="en-CA"/>
              <a:pPr/>
              <a:t>83</a:t>
            </a:fld>
            <a:endParaRPr lang="en-CA"/>
          </a:p>
        </p:txBody>
      </p:sp>
      <p:sp>
        <p:nvSpPr>
          <p:cNvPr id="1374210" name="Rectangle 2"/>
          <p:cNvSpPr>
            <a:spLocks noGrp="1" noChangeArrowheads="1"/>
          </p:cNvSpPr>
          <p:nvPr>
            <p:ph type="title"/>
          </p:nvPr>
        </p:nvSpPr>
        <p:spPr/>
        <p:txBody>
          <a:bodyPr/>
          <a:lstStyle/>
          <a:p>
            <a:r>
              <a:rPr lang="en-CA" b="1" dirty="0"/>
              <a:t>Tension perpendicular to grain</a:t>
            </a:r>
            <a:endParaRPr lang="en-US" b="1" dirty="0"/>
          </a:p>
        </p:txBody>
      </p:sp>
      <p:pic>
        <p:nvPicPr>
          <p:cNvPr id="1374211"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00113" y="1557338"/>
            <a:ext cx="2252662" cy="4751387"/>
          </a:xfrm>
        </p:spPr>
      </p:pic>
      <p:sp>
        <p:nvSpPr>
          <p:cNvPr id="1374212" name="Rectangle 4"/>
          <p:cNvSpPr>
            <a:spLocks noGrp="1" noChangeArrowheads="1"/>
          </p:cNvSpPr>
          <p:nvPr>
            <p:ph sz="quarter" idx="2"/>
          </p:nvPr>
        </p:nvSpPr>
        <p:spPr>
          <a:noFill/>
          <a:ln/>
        </p:spPr>
        <p:txBody>
          <a:bodyPr/>
          <a:lstStyle/>
          <a:p>
            <a:r>
              <a:rPr lang="en-CA" sz="2400"/>
              <a:t>Tensile strength</a:t>
            </a:r>
          </a:p>
          <a:p>
            <a:r>
              <a:rPr lang="en-CA" sz="2400"/>
              <a:t>Radial/tangential</a:t>
            </a:r>
          </a:p>
          <a:p>
            <a:pPr>
              <a:buFontTx/>
              <a:buNone/>
            </a:pPr>
            <a:endParaRPr lang="en-CA" sz="2400"/>
          </a:p>
        </p:txBody>
      </p:sp>
      <p:pic>
        <p:nvPicPr>
          <p:cNvPr id="1374213" name="Picture 5" descr="Scan10002"/>
          <p:cNvPicPr>
            <a:picLocks noChangeAspect="1" noChangeArrowheads="1"/>
          </p:cNvPicPr>
          <p:nvPr/>
        </p:nvPicPr>
        <p:blipFill>
          <a:blip r:embed="rId5">
            <a:extLst>
              <a:ext uri="{28A0092B-C50C-407E-A947-70E740481C1C}">
                <a14:useLocalDpi xmlns:a14="http://schemas.microsoft.com/office/drawing/2010/main" val="0"/>
              </a:ext>
            </a:extLst>
          </a:blip>
          <a:srcRect l="49414" t="8554" b="11572"/>
          <a:stretch>
            <a:fillRect/>
          </a:stretch>
        </p:blipFill>
        <p:spPr bwMode="auto">
          <a:xfrm>
            <a:off x="3708400" y="3284538"/>
            <a:ext cx="1917700" cy="2016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74214" name="Object 6"/>
          <p:cNvGraphicFramePr>
            <a:graphicFrameLocks noGrp="1" noChangeAspect="1"/>
          </p:cNvGraphicFramePr>
          <p:nvPr>
            <p:ph sz="quarter" idx="3"/>
          </p:nvPr>
        </p:nvGraphicFramePr>
        <p:xfrm>
          <a:off x="6227763" y="3429000"/>
          <a:ext cx="1754187" cy="1395413"/>
        </p:xfrm>
        <a:graphic>
          <a:graphicData uri="http://schemas.openxmlformats.org/presentationml/2006/ole">
            <mc:AlternateContent xmlns:mc="http://schemas.openxmlformats.org/markup-compatibility/2006">
              <mc:Choice xmlns:v="urn:schemas-microsoft-com:vml" Requires="v">
                <p:oleObj spid="_x0000_s312523" name="Equation" r:id="rId6" imgW="495000" imgH="393480" progId="Equation.3">
                  <p:embed/>
                </p:oleObj>
              </mc:Choice>
              <mc:Fallback>
                <p:oleObj name="Equation" r:id="rId6" imgW="49500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3429000"/>
                        <a:ext cx="1754187" cy="139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cxnSp>
        <p:nvCxnSpPr>
          <p:cNvPr id="6" name="Straight Connector 5"/>
          <p:cNvCxnSpPr/>
          <p:nvPr/>
        </p:nvCxnSpPr>
        <p:spPr>
          <a:xfrm flipV="1">
            <a:off x="4499992" y="4437112"/>
            <a:ext cx="576064" cy="144016"/>
          </a:xfrm>
          <a:prstGeom prst="line">
            <a:avLst/>
          </a:prstGeom>
          <a:ln w="4445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076056" y="5373216"/>
            <a:ext cx="504056" cy="646331"/>
          </a:xfrm>
          <a:prstGeom prst="rect">
            <a:avLst/>
          </a:prstGeom>
          <a:noFill/>
        </p:spPr>
        <p:txBody>
          <a:bodyPr wrap="square" rtlCol="0">
            <a:spAutoFit/>
          </a:bodyPr>
          <a:lstStyle/>
          <a:p>
            <a:r>
              <a:rPr lang="en-US" sz="3600" dirty="0"/>
              <a:t>A</a:t>
            </a:r>
          </a:p>
        </p:txBody>
      </p:sp>
      <p:cxnSp>
        <p:nvCxnSpPr>
          <p:cNvPr id="14" name="Straight Arrow Connector 13"/>
          <p:cNvCxnSpPr/>
          <p:nvPr/>
        </p:nvCxnSpPr>
        <p:spPr>
          <a:xfrm flipH="1" flipV="1">
            <a:off x="4788024" y="4509120"/>
            <a:ext cx="504056" cy="108012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9337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660232" y="6378532"/>
            <a:ext cx="2133600" cy="476250"/>
          </a:xfrm>
        </p:spPr>
        <p:txBody>
          <a:bodyPr/>
          <a:lstStyle/>
          <a:p>
            <a:fld id="{87E5322A-83B5-2C4C-AC24-C39CDF865EA6}" type="slidenum">
              <a:rPr lang="en-CA"/>
              <a:pPr/>
              <a:t>84</a:t>
            </a:fld>
            <a:endParaRPr lang="en-CA"/>
          </a:p>
        </p:txBody>
      </p:sp>
      <p:sp>
        <p:nvSpPr>
          <p:cNvPr id="1378306" name="Rectangle 2"/>
          <p:cNvSpPr>
            <a:spLocks noGrp="1" noChangeArrowheads="1"/>
          </p:cNvSpPr>
          <p:nvPr>
            <p:ph type="title"/>
          </p:nvPr>
        </p:nvSpPr>
        <p:spPr>
          <a:xfrm>
            <a:off x="395536" y="116632"/>
            <a:ext cx="8229600" cy="1143000"/>
          </a:xfrm>
        </p:spPr>
        <p:txBody>
          <a:bodyPr/>
          <a:lstStyle/>
          <a:p>
            <a:r>
              <a:rPr lang="en-US" sz="4000" b="1" dirty="0"/>
              <a:t>Strength Requirements vs. Use</a:t>
            </a:r>
            <a:r>
              <a:rPr lang="en-US" sz="4000" dirty="0"/>
              <a:t> </a:t>
            </a:r>
          </a:p>
        </p:txBody>
      </p:sp>
      <p:sp>
        <p:nvSpPr>
          <p:cNvPr id="1378307" name="Rectangle 3"/>
          <p:cNvSpPr>
            <a:spLocks noGrp="1" noChangeArrowheads="1"/>
          </p:cNvSpPr>
          <p:nvPr>
            <p:ph type="body" idx="1"/>
          </p:nvPr>
        </p:nvSpPr>
        <p:spPr>
          <a:xfrm>
            <a:off x="611560" y="1052736"/>
            <a:ext cx="8229600" cy="4525963"/>
          </a:xfrm>
        </p:spPr>
        <p:txBody>
          <a:bodyPr/>
          <a:lstStyle/>
          <a:p>
            <a:r>
              <a:rPr lang="en-US" dirty="0"/>
              <a:t>Which strength property is important depends upon the end application.</a:t>
            </a:r>
          </a:p>
        </p:txBody>
      </p:sp>
      <p:pic>
        <p:nvPicPr>
          <p:cNvPr id="10" name="Picture 9" descr="2012-09-19 13.02.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329" y="3092028"/>
            <a:ext cx="3275855" cy="2456891"/>
          </a:xfrm>
          <a:prstGeom prst="rect">
            <a:avLst/>
          </a:prstGeom>
        </p:spPr>
      </p:pic>
      <p:pic>
        <p:nvPicPr>
          <p:cNvPr id="9" name="Picture 2" descr="Image result for NAILS IN RESIDENTIAL CONSTRUC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743" y="4473368"/>
            <a:ext cx="3024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tpicr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552" y="2160474"/>
            <a:ext cx="3020688"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elephone-poles-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120" y="2339209"/>
            <a:ext cx="2358437" cy="37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80993" y="226804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06595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
                                        </p:tgtEl>
                                      </p:cBhvr>
                                      <p:by x="150000" y="150000"/>
                                    </p:animScale>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29600" cy="1143000"/>
          </a:xfrm>
        </p:spPr>
        <p:txBody>
          <a:bodyPr/>
          <a:lstStyle/>
          <a:p>
            <a:r>
              <a:rPr lang="en-US" sz="4000" b="1" dirty="0"/>
              <a:t>Wood Handbook - Mechanical properties of wood</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85</a:t>
            </a:fld>
            <a:endParaRPr lang="en-CA"/>
          </a:p>
        </p:txBody>
      </p:sp>
      <p:sp>
        <p:nvSpPr>
          <p:cNvPr id="9" name="TextBox 8"/>
          <p:cNvSpPr txBox="1"/>
          <p:nvPr/>
        </p:nvSpPr>
        <p:spPr>
          <a:xfrm>
            <a:off x="2123728" y="5949280"/>
            <a:ext cx="5472608" cy="523220"/>
          </a:xfrm>
          <a:prstGeom prst="rect">
            <a:avLst/>
          </a:prstGeom>
          <a:noFill/>
        </p:spPr>
        <p:txBody>
          <a:bodyPr wrap="square" rtlCol="0">
            <a:spAutoFit/>
          </a:bodyPr>
          <a:lstStyle/>
          <a:p>
            <a:r>
              <a:rPr lang="en-US" sz="2800" dirty="0">
                <a:solidFill>
                  <a:srgbClr val="FF0000"/>
                </a:solidFill>
              </a:rPr>
              <a:t>Small clear wood with straight grain</a:t>
            </a:r>
          </a:p>
        </p:txBody>
      </p:sp>
      <p:cxnSp>
        <p:nvCxnSpPr>
          <p:cNvPr id="11" name="Straight Connector 10"/>
          <p:cNvCxnSpPr/>
          <p:nvPr/>
        </p:nvCxnSpPr>
        <p:spPr>
          <a:xfrm>
            <a:off x="323528" y="5733256"/>
            <a:ext cx="8568952"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xmlns="" id="{6895DD23-C29E-48E2-AD3B-A23679C8635B}"/>
              </a:ext>
            </a:extLst>
          </p:cNvPr>
          <p:cNvPicPr>
            <a:picLocks noChangeAspect="1"/>
          </p:cNvPicPr>
          <p:nvPr/>
        </p:nvPicPr>
        <p:blipFill>
          <a:blip r:embed="rId3"/>
          <a:stretch>
            <a:fillRect/>
          </a:stretch>
        </p:blipFill>
        <p:spPr>
          <a:xfrm>
            <a:off x="0" y="1556792"/>
            <a:ext cx="9069820" cy="4392000"/>
          </a:xfrm>
          <a:prstGeom prst="rect">
            <a:avLst/>
          </a:prstGeom>
        </p:spPr>
      </p:pic>
    </p:spTree>
    <p:extLst>
      <p:ext uri="{BB962C8B-B14F-4D97-AF65-F5344CB8AC3E}">
        <p14:creationId xmlns:p14="http://schemas.microsoft.com/office/powerpoint/2010/main" val="20805493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Notes on interpreting test data from literature</a:t>
            </a:r>
          </a:p>
        </p:txBody>
      </p:sp>
      <p:sp>
        <p:nvSpPr>
          <p:cNvPr id="3" name="Content Placeholder 2"/>
          <p:cNvSpPr>
            <a:spLocks noGrp="1"/>
          </p:cNvSpPr>
          <p:nvPr>
            <p:ph idx="1"/>
          </p:nvPr>
        </p:nvSpPr>
        <p:spPr/>
        <p:txBody>
          <a:bodyPr/>
          <a:lstStyle/>
          <a:p>
            <a:r>
              <a:rPr lang="en-US" dirty="0"/>
              <a:t>Small clear wood </a:t>
            </a:r>
            <a:r>
              <a:rPr lang="en-US" dirty="0" err="1"/>
              <a:t>vs</a:t>
            </a:r>
            <a:r>
              <a:rPr lang="en-US" dirty="0"/>
              <a:t> structural size lumber</a:t>
            </a:r>
          </a:p>
          <a:p>
            <a:r>
              <a:rPr lang="en-US" dirty="0"/>
              <a:t>Moisture condition of wood</a:t>
            </a:r>
          </a:p>
          <a:p>
            <a:r>
              <a:rPr lang="en-US" dirty="0"/>
              <a:t>Origin and growth conditions of trees – geographical locations</a:t>
            </a:r>
          </a:p>
          <a:p>
            <a:r>
              <a:rPr lang="en-US" dirty="0"/>
              <a:t>Graded </a:t>
            </a:r>
            <a:r>
              <a:rPr lang="en-US" dirty="0" err="1"/>
              <a:t>vs</a:t>
            </a:r>
            <a:r>
              <a:rPr lang="en-US" dirty="0"/>
              <a:t> ungraded wood</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86</a:t>
            </a:fld>
            <a:endParaRPr lang="en-CA"/>
          </a:p>
        </p:txBody>
      </p:sp>
    </p:spTree>
    <p:extLst>
      <p:ext uri="{BB962C8B-B14F-4D97-AF65-F5344CB8AC3E}">
        <p14:creationId xmlns:p14="http://schemas.microsoft.com/office/powerpoint/2010/main" val="1417690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a:solidFill>
                  <a:srgbClr val="0000FF"/>
                </a:solidFill>
                <a:cs typeface="+mj-cs"/>
              </a:rPr>
              <a:t>Mechanical properties</a:t>
            </a:r>
          </a:p>
        </p:txBody>
      </p:sp>
      <p:sp>
        <p:nvSpPr>
          <p:cNvPr id="3" name="Content Placeholder 2"/>
          <p:cNvSpPr>
            <a:spLocks noGrp="1"/>
          </p:cNvSpPr>
          <p:nvPr>
            <p:ph idx="1"/>
          </p:nvPr>
        </p:nvSpPr>
        <p:spPr/>
        <p:txBody>
          <a:bodyPr/>
          <a:lstStyle/>
          <a:p>
            <a:pPr eaLnBrk="1" hangingPunct="1">
              <a:defRPr/>
            </a:pPr>
            <a:r>
              <a:rPr lang="en-US" dirty="0" err="1">
                <a:solidFill>
                  <a:schemeClr val="bg2">
                    <a:lumMod val="40000"/>
                    <a:lumOff val="60000"/>
                  </a:schemeClr>
                </a:solidFill>
                <a:cs typeface="+mn-cs"/>
              </a:rPr>
              <a:t>Behaviour</a:t>
            </a:r>
            <a:r>
              <a:rPr lang="en-US" dirty="0">
                <a:solidFill>
                  <a:schemeClr val="bg2">
                    <a:lumMod val="40000"/>
                    <a:lumOff val="60000"/>
                  </a:schemeClr>
                </a:solidFill>
                <a:cs typeface="+mn-cs"/>
              </a:rPr>
              <a:t> of wood under different types of stress</a:t>
            </a:r>
          </a:p>
          <a:p>
            <a:pPr eaLnBrk="1" hangingPunct="1">
              <a:defRPr/>
            </a:pPr>
            <a:r>
              <a:rPr lang="en-US" dirty="0">
                <a:solidFill>
                  <a:schemeClr val="bg1">
                    <a:lumMod val="75000"/>
                  </a:schemeClr>
                </a:solidFill>
                <a:cs typeface="+mn-cs"/>
              </a:rPr>
              <a:t>Methods of measurement for small clear wood</a:t>
            </a:r>
          </a:p>
          <a:p>
            <a:pPr eaLnBrk="1" hangingPunct="1">
              <a:defRPr/>
            </a:pPr>
            <a:r>
              <a:rPr lang="en-US" dirty="0">
                <a:solidFill>
                  <a:srgbClr val="0000FF"/>
                </a:solidFill>
                <a:cs typeface="+mn-cs"/>
              </a:rPr>
              <a:t>Factors influencing mechanical properties of wood</a:t>
            </a:r>
          </a:p>
          <a:p>
            <a:pPr lvl="1" eaLnBrk="1" hangingPunct="1">
              <a:defRPr/>
            </a:pPr>
            <a:r>
              <a:rPr lang="en-US" dirty="0">
                <a:solidFill>
                  <a:srgbClr val="0000FF"/>
                </a:solidFill>
                <a:cs typeface="+mn-cs"/>
              </a:rPr>
              <a:t>Environmental (e.g. moisture, temperature)</a:t>
            </a:r>
          </a:p>
          <a:p>
            <a:pPr lvl="1" eaLnBrk="1" hangingPunct="1">
              <a:defRPr/>
            </a:pPr>
            <a:r>
              <a:rPr lang="en-US" dirty="0">
                <a:solidFill>
                  <a:srgbClr val="0000FF"/>
                </a:solidFill>
                <a:cs typeface="+mn-cs"/>
              </a:rPr>
              <a:t>Growth features (e.g. grain, knots, density)</a:t>
            </a:r>
          </a:p>
          <a:p>
            <a:pPr lvl="1" eaLnBrk="1" hangingPunct="1">
              <a:defRPr/>
            </a:pPr>
            <a:r>
              <a:rPr lang="en-US" dirty="0">
                <a:solidFill>
                  <a:srgbClr val="0000FF"/>
                </a:solidFill>
                <a:cs typeface="+mn-cs"/>
              </a:rPr>
              <a:t>Long-term loading</a:t>
            </a:r>
          </a:p>
          <a:p>
            <a:pPr eaLnBrk="1" hangingPunct="1">
              <a:defRPr/>
            </a:pPr>
            <a:endParaRPr lang="en-US" dirty="0">
              <a:solidFill>
                <a:srgbClr val="0000FF"/>
              </a:solidFill>
              <a:cs typeface="+mn-cs"/>
            </a:endParaRPr>
          </a:p>
        </p:txBody>
      </p:sp>
      <p:sp>
        <p:nvSpPr>
          <p:cNvPr id="4" name="Slide Number Placeholder 3"/>
          <p:cNvSpPr>
            <a:spLocks noGrp="1"/>
          </p:cNvSpPr>
          <p:nvPr>
            <p:ph type="sldNum" sz="quarter" idx="12"/>
          </p:nvPr>
        </p:nvSpPr>
        <p:spPr/>
        <p:txBody>
          <a:bodyPr/>
          <a:lstStyle/>
          <a:p>
            <a:pPr>
              <a:defRPr/>
            </a:pPr>
            <a:fld id="{CEDC145A-FA07-A042-8A00-B32219EF80FC}" type="slidenum">
              <a:rPr lang="en-CA"/>
              <a:pPr>
                <a:defRPr/>
              </a:pPr>
              <a:t>87</a:t>
            </a:fld>
            <a:endParaRPr lang="en-CA"/>
          </a:p>
        </p:txBody>
      </p:sp>
    </p:spTree>
    <p:extLst>
      <p:ext uri="{BB962C8B-B14F-4D97-AF65-F5344CB8AC3E}">
        <p14:creationId xmlns:p14="http://schemas.microsoft.com/office/powerpoint/2010/main" val="37516822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678DE803-4614-DA46-9397-95292B92FB7E}" type="slidenum">
              <a:rPr lang="en-CA"/>
              <a:pPr/>
              <a:t>88</a:t>
            </a:fld>
            <a:endParaRPr lang="en-CA"/>
          </a:p>
        </p:txBody>
      </p:sp>
      <p:sp>
        <p:nvSpPr>
          <p:cNvPr id="1419268" name="Rectangle 4"/>
          <p:cNvSpPr>
            <a:spLocks noGrp="1" noChangeArrowheads="1"/>
          </p:cNvSpPr>
          <p:nvPr>
            <p:ph type="title"/>
          </p:nvPr>
        </p:nvSpPr>
        <p:spPr>
          <a:xfrm>
            <a:off x="539552" y="0"/>
            <a:ext cx="8229600" cy="1143000"/>
          </a:xfrm>
        </p:spPr>
        <p:txBody>
          <a:bodyPr/>
          <a:lstStyle/>
          <a:p>
            <a:r>
              <a:rPr lang="en-CA" sz="4000" b="1" dirty="0"/>
              <a:t>Moisture content</a:t>
            </a:r>
            <a:endParaRPr lang="en-US" sz="4000" b="1" dirty="0"/>
          </a:p>
        </p:txBody>
      </p:sp>
      <p:sp>
        <p:nvSpPr>
          <p:cNvPr id="1419270" name="Rectangle 6"/>
          <p:cNvSpPr>
            <a:spLocks noGrp="1" noChangeArrowheads="1"/>
          </p:cNvSpPr>
          <p:nvPr>
            <p:ph type="body" sz="half" idx="2"/>
          </p:nvPr>
        </p:nvSpPr>
        <p:spPr/>
        <p:txBody>
          <a:bodyPr/>
          <a:lstStyle/>
          <a:p>
            <a:r>
              <a:rPr lang="en-CA" sz="2800" dirty="0"/>
              <a:t>Fibre saturation point (FSP) is MC above which mechanical properties are not affected by MC</a:t>
            </a:r>
          </a:p>
          <a:p>
            <a:r>
              <a:rPr lang="en-CA" sz="2800" dirty="0"/>
              <a:t>Slope - </a:t>
            </a:r>
            <a:r>
              <a:rPr lang="en-CA" sz="2400" dirty="0"/>
              <a:t>Similar among strength properties</a:t>
            </a:r>
            <a:endParaRPr lang="en-US" sz="2400" dirty="0"/>
          </a:p>
        </p:txBody>
      </p:sp>
      <p:pic>
        <p:nvPicPr>
          <p:cNvPr id="1419272" name="Picture 8" descr="stpic6-2"/>
          <p:cNvPicPr>
            <a:picLocks noChangeAspect="1" noChangeArrowheads="1"/>
          </p:cNvPicPr>
          <p:nvPr/>
        </p:nvPicPr>
        <p:blipFill>
          <a:blip r:embed="rId3">
            <a:extLst>
              <a:ext uri="{28A0092B-C50C-407E-A947-70E740481C1C}">
                <a14:useLocalDpi xmlns:a14="http://schemas.microsoft.com/office/drawing/2010/main" val="0"/>
              </a:ext>
            </a:extLst>
          </a:blip>
          <a:srcRect b="7434"/>
          <a:stretch>
            <a:fillRect/>
          </a:stretch>
        </p:blipFill>
        <p:spPr bwMode="auto">
          <a:xfrm>
            <a:off x="611560" y="898536"/>
            <a:ext cx="3600400" cy="555455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2699792" y="3212976"/>
            <a:ext cx="0" cy="2664296"/>
          </a:xfrm>
          <a:prstGeom prst="line">
            <a:avLst/>
          </a:prstGeom>
          <a:ln w="19050">
            <a:solidFill>
              <a:srgbClr val="FF0000"/>
            </a:solidFill>
            <a:prstDash val="lgDash"/>
            <a:tailEnd type="non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483768" y="2780928"/>
            <a:ext cx="792088" cy="369332"/>
          </a:xfrm>
          <a:prstGeom prst="rect">
            <a:avLst/>
          </a:prstGeom>
          <a:noFill/>
        </p:spPr>
        <p:txBody>
          <a:bodyPr wrap="square" rtlCol="0">
            <a:spAutoFit/>
          </a:bodyPr>
          <a:lstStyle/>
          <a:p>
            <a:r>
              <a:rPr lang="en-US" dirty="0"/>
              <a:t>FSP</a:t>
            </a:r>
          </a:p>
        </p:txBody>
      </p:sp>
    </p:spTree>
    <p:extLst>
      <p:ext uri="{BB962C8B-B14F-4D97-AF65-F5344CB8AC3E}">
        <p14:creationId xmlns:p14="http://schemas.microsoft.com/office/powerpoint/2010/main" val="17200487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fld id="{9F38EE9E-F4B1-5944-9CAD-ADDD6723C83C}" type="slidenum">
              <a:rPr lang="en-CA"/>
              <a:pPr/>
              <a:t>89</a:t>
            </a:fld>
            <a:endParaRPr lang="en-CA"/>
          </a:p>
        </p:txBody>
      </p:sp>
      <p:sp>
        <p:nvSpPr>
          <p:cNvPr id="901126" name="Rectangle 6"/>
          <p:cNvSpPr>
            <a:spLocks noGrp="1" noChangeArrowheads="1"/>
          </p:cNvSpPr>
          <p:nvPr>
            <p:ph type="title"/>
          </p:nvPr>
        </p:nvSpPr>
        <p:spPr>
          <a:xfrm>
            <a:off x="211138" y="188913"/>
            <a:ext cx="8686800" cy="1143000"/>
          </a:xfrm>
        </p:spPr>
        <p:txBody>
          <a:bodyPr/>
          <a:lstStyle/>
          <a:p>
            <a:r>
              <a:rPr lang="en-CA" sz="3600" b="1" dirty="0"/>
              <a:t>Adjustment factor (</a:t>
            </a:r>
            <a:r>
              <a:rPr lang="el-GR" sz="3600" b="1" i="1" dirty="0">
                <a:cs typeface="Arial" charset="0"/>
              </a:rPr>
              <a:t>α</a:t>
            </a:r>
            <a:r>
              <a:rPr lang="en-US" sz="3600" b="1" dirty="0">
                <a:cs typeface="Arial" charset="0"/>
              </a:rPr>
              <a:t>)</a:t>
            </a:r>
            <a:r>
              <a:rPr lang="en-CA" sz="3600" b="1" dirty="0"/>
              <a:t> of moisture content for clear wood</a:t>
            </a:r>
          </a:p>
        </p:txBody>
      </p:sp>
      <p:pic>
        <p:nvPicPr>
          <p:cNvPr id="901125" name="Picture 5" descr="20%"/>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34950" y="1884363"/>
            <a:ext cx="5113338" cy="3835400"/>
          </a:xfrm>
          <a:noFill/>
          <a:ln/>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graphicFrame>
        <p:nvGraphicFramePr>
          <p:cNvPr id="901128" name="Object 8"/>
          <p:cNvGraphicFramePr>
            <a:graphicFrameLocks noGrp="1" noChangeAspect="1"/>
          </p:cNvGraphicFramePr>
          <p:nvPr>
            <p:ph sz="quarter" idx="2"/>
          </p:nvPr>
        </p:nvGraphicFramePr>
        <p:xfrm>
          <a:off x="6181725" y="2190750"/>
          <a:ext cx="2036763" cy="769938"/>
        </p:xfrm>
        <a:graphic>
          <a:graphicData uri="http://schemas.openxmlformats.org/presentationml/2006/ole">
            <mc:AlternateContent xmlns:mc="http://schemas.openxmlformats.org/markup-compatibility/2006">
              <mc:Choice xmlns:v="urn:schemas-microsoft-com:vml" Requires="v">
                <p:oleObj spid="_x0000_s408759" name="Equation" r:id="rId5" imgW="1041120" imgH="393480" progId="Equation.3">
                  <p:embed/>
                </p:oleObj>
              </mc:Choice>
              <mc:Fallback>
                <p:oleObj name="Equation" r:id="rId5" imgW="104112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725" y="2190750"/>
                        <a:ext cx="2036763"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901130" name="Rectangle 10"/>
          <p:cNvSpPr>
            <a:spLocks noGrp="1" noChangeArrowheads="1"/>
          </p:cNvSpPr>
          <p:nvPr>
            <p:ph type="body" sz="half" idx="3"/>
          </p:nvPr>
        </p:nvSpPr>
        <p:spPr>
          <a:xfrm>
            <a:off x="5724525" y="3357563"/>
            <a:ext cx="3168650" cy="2087562"/>
          </a:xfrm>
        </p:spPr>
        <p:txBody>
          <a:bodyPr/>
          <a:lstStyle/>
          <a:p>
            <a:pPr>
              <a:lnSpc>
                <a:spcPct val="80000"/>
              </a:lnSpc>
            </a:pPr>
            <a:r>
              <a:rPr lang="en-US" sz="1800" i="1" dirty="0">
                <a:latin typeface="Times New Roman" charset="0"/>
                <a:cs typeface="Arial" charset="0"/>
              </a:rPr>
              <a:t>P</a:t>
            </a:r>
            <a:r>
              <a:rPr lang="en-US" sz="1800" i="1" baseline="-25000" dirty="0">
                <a:latin typeface="Times New Roman" charset="0"/>
                <a:cs typeface="Arial" charset="0"/>
              </a:rPr>
              <a:t>2</a:t>
            </a:r>
            <a:r>
              <a:rPr lang="en-US" sz="1800" dirty="0">
                <a:latin typeface="Times New Roman" charset="0"/>
                <a:cs typeface="Arial" charset="0"/>
              </a:rPr>
              <a:t>: property at </a:t>
            </a:r>
            <a:r>
              <a:rPr lang="en-US" sz="1800" i="1" dirty="0">
                <a:latin typeface="Times New Roman" charset="0"/>
                <a:cs typeface="Arial" charset="0"/>
              </a:rPr>
              <a:t>M</a:t>
            </a:r>
            <a:r>
              <a:rPr lang="en-US" sz="1800" i="1" baseline="-25000" dirty="0">
                <a:latin typeface="Times New Roman" charset="0"/>
                <a:cs typeface="Arial" charset="0"/>
              </a:rPr>
              <a:t>2</a:t>
            </a:r>
            <a:r>
              <a:rPr lang="en-US" sz="1800" dirty="0">
                <a:latin typeface="Times New Roman" charset="0"/>
                <a:cs typeface="Arial" charset="0"/>
              </a:rPr>
              <a:t> moisture content</a:t>
            </a:r>
          </a:p>
          <a:p>
            <a:pPr>
              <a:lnSpc>
                <a:spcPct val="80000"/>
              </a:lnSpc>
            </a:pPr>
            <a:r>
              <a:rPr lang="en-US" sz="1800" i="1" dirty="0">
                <a:latin typeface="Times New Roman" charset="0"/>
                <a:cs typeface="Arial" charset="0"/>
              </a:rPr>
              <a:t>P</a:t>
            </a:r>
            <a:r>
              <a:rPr lang="en-US" sz="1800" i="1" baseline="-25000" dirty="0">
                <a:latin typeface="Times New Roman" charset="0"/>
                <a:cs typeface="Arial" charset="0"/>
              </a:rPr>
              <a:t>1</a:t>
            </a:r>
            <a:r>
              <a:rPr lang="en-US" sz="1800" dirty="0">
                <a:latin typeface="Times New Roman" charset="0"/>
                <a:cs typeface="Arial" charset="0"/>
              </a:rPr>
              <a:t>: property at </a:t>
            </a:r>
            <a:r>
              <a:rPr lang="en-US" sz="1800" i="1" dirty="0">
                <a:latin typeface="Times New Roman" charset="0"/>
                <a:cs typeface="Arial" charset="0"/>
              </a:rPr>
              <a:t>M</a:t>
            </a:r>
            <a:r>
              <a:rPr lang="en-US" sz="1800" i="1" baseline="-25000" dirty="0">
                <a:latin typeface="Times New Roman" charset="0"/>
                <a:cs typeface="Arial" charset="0"/>
              </a:rPr>
              <a:t>1</a:t>
            </a:r>
            <a:r>
              <a:rPr lang="en-US" sz="1800" dirty="0">
                <a:latin typeface="Times New Roman" charset="0"/>
                <a:cs typeface="Arial" charset="0"/>
              </a:rPr>
              <a:t> moisture content</a:t>
            </a:r>
            <a:endParaRPr lang="en-US" sz="1800" i="1" dirty="0">
              <a:latin typeface="Times New Roman" charset="0"/>
              <a:cs typeface="Arial" charset="0"/>
            </a:endParaRPr>
          </a:p>
          <a:p>
            <a:pPr>
              <a:lnSpc>
                <a:spcPct val="80000"/>
              </a:lnSpc>
            </a:pPr>
            <a:r>
              <a:rPr lang="el-GR" sz="1800" i="1" dirty="0">
                <a:latin typeface="Times New Roman" charset="0"/>
                <a:cs typeface="Arial" charset="0"/>
              </a:rPr>
              <a:t>Δ</a:t>
            </a:r>
            <a:r>
              <a:rPr lang="en-US" sz="1800" i="1" dirty="0">
                <a:latin typeface="Times New Roman" charset="0"/>
                <a:cs typeface="Arial" charset="0"/>
              </a:rPr>
              <a:t>M</a:t>
            </a:r>
            <a:r>
              <a:rPr lang="en-US" sz="1800" dirty="0">
                <a:latin typeface="Times New Roman" charset="0"/>
                <a:cs typeface="Arial" charset="0"/>
              </a:rPr>
              <a:t>: change in moisture content, = (</a:t>
            </a:r>
            <a:r>
              <a:rPr lang="en-US" sz="1800" i="1" dirty="0">
                <a:latin typeface="Times New Roman" charset="0"/>
                <a:cs typeface="Arial" charset="0"/>
              </a:rPr>
              <a:t>M</a:t>
            </a:r>
            <a:r>
              <a:rPr lang="en-US" sz="1800" i="1" baseline="-25000" dirty="0">
                <a:latin typeface="Times New Roman" charset="0"/>
                <a:cs typeface="Arial" charset="0"/>
              </a:rPr>
              <a:t>2</a:t>
            </a:r>
            <a:r>
              <a:rPr lang="en-US" sz="1800" i="1" dirty="0">
                <a:latin typeface="Times New Roman" charset="0"/>
                <a:cs typeface="Arial" charset="0"/>
              </a:rPr>
              <a:t>- M</a:t>
            </a:r>
            <a:r>
              <a:rPr lang="en-US" sz="1800" i="1" baseline="-25000" dirty="0">
                <a:latin typeface="Times New Roman" charset="0"/>
                <a:cs typeface="Arial" charset="0"/>
              </a:rPr>
              <a:t>1</a:t>
            </a:r>
            <a:r>
              <a:rPr lang="en-US" sz="1800" dirty="0">
                <a:latin typeface="Times New Roman" charset="0"/>
                <a:cs typeface="Arial" charset="0"/>
              </a:rPr>
              <a:t>)&gt;0 </a:t>
            </a:r>
          </a:p>
          <a:p>
            <a:pPr>
              <a:lnSpc>
                <a:spcPct val="80000"/>
              </a:lnSpc>
            </a:pPr>
            <a:r>
              <a:rPr lang="en-US" sz="1800" dirty="0">
                <a:latin typeface="Times New Roman" charset="0"/>
                <a:cs typeface="Arial" charset="0"/>
              </a:rPr>
              <a:t>Assuming linear </a:t>
            </a:r>
            <a:r>
              <a:rPr lang="en-US" sz="1800" dirty="0">
                <a:solidFill>
                  <a:srgbClr val="FF3300"/>
                </a:solidFill>
                <a:latin typeface="Times New Roman" charset="0"/>
                <a:cs typeface="Arial" charset="0"/>
              </a:rPr>
              <a:t>between 0 and 25%</a:t>
            </a:r>
            <a:r>
              <a:rPr lang="en-US" sz="1800" dirty="0">
                <a:latin typeface="Times New Roman" charset="0"/>
                <a:cs typeface="Arial" charset="0"/>
              </a:rPr>
              <a:t> moisture content.</a:t>
            </a:r>
            <a:endParaRPr lang="el-GR" sz="1800" i="1" baseline="-25000" dirty="0">
              <a:latin typeface="Times New Roman" charset="0"/>
              <a:cs typeface="Arial" charset="0"/>
            </a:endParaRPr>
          </a:p>
        </p:txBody>
      </p:sp>
    </p:spTree>
    <p:extLst>
      <p:ext uri="{BB962C8B-B14F-4D97-AF65-F5344CB8AC3E}">
        <p14:creationId xmlns:p14="http://schemas.microsoft.com/office/powerpoint/2010/main" val="1976762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4E3926B9-56C7-C84B-BB84-7BCC8925D907}" type="slidenum">
              <a:rPr lang="en-CA"/>
              <a:pPr>
                <a:defRPr/>
              </a:pPr>
              <a:t>9</a:t>
            </a:fld>
            <a:endParaRPr lang="en-CA"/>
          </a:p>
        </p:txBody>
      </p:sp>
      <p:sp>
        <p:nvSpPr>
          <p:cNvPr id="288770" name="Rectangle 2"/>
          <p:cNvSpPr>
            <a:spLocks noGrp="1" noChangeArrowheads="1"/>
          </p:cNvSpPr>
          <p:nvPr>
            <p:ph type="title"/>
          </p:nvPr>
        </p:nvSpPr>
        <p:spPr/>
        <p:txBody>
          <a:bodyPr/>
          <a:lstStyle/>
          <a:p>
            <a:pPr eaLnBrk="1" hangingPunct="1">
              <a:defRPr/>
            </a:pPr>
            <a:r>
              <a:rPr lang="en-US" sz="4000" dirty="0">
                <a:solidFill>
                  <a:schemeClr val="tx1"/>
                </a:solidFill>
                <a:cs typeface="+mj-cs"/>
              </a:rPr>
              <a:t>Air Dry or Nominal Specific Gravity</a:t>
            </a:r>
          </a:p>
        </p:txBody>
      </p:sp>
      <p:sp>
        <p:nvSpPr>
          <p:cNvPr id="288771" name="Rectangle 3"/>
          <p:cNvSpPr>
            <a:spLocks noGrp="1" noChangeArrowheads="1"/>
          </p:cNvSpPr>
          <p:nvPr>
            <p:ph type="body" sz="half" idx="1"/>
          </p:nvPr>
        </p:nvSpPr>
        <p:spPr>
          <a:xfrm>
            <a:off x="457200" y="1600200"/>
            <a:ext cx="8218488" cy="1684338"/>
          </a:xfrm>
        </p:spPr>
        <p:txBody>
          <a:bodyPr/>
          <a:lstStyle/>
          <a:p>
            <a:pPr eaLnBrk="1" hangingPunct="1">
              <a:defRPr/>
            </a:pPr>
            <a:r>
              <a:rPr lang="en-US">
                <a:cs typeface="+mn-cs"/>
              </a:rPr>
              <a:t>Based on air-dry (12% </a:t>
            </a:r>
            <a:r>
              <a:rPr lang="en-US" i="1">
                <a:cs typeface="+mn-cs"/>
              </a:rPr>
              <a:t>MC</a:t>
            </a:r>
            <a:r>
              <a:rPr lang="en-US">
                <a:cs typeface="+mn-cs"/>
              </a:rPr>
              <a:t>) volume.  It is used as the basis for determining strength properties of wood.</a:t>
            </a:r>
          </a:p>
          <a:p>
            <a:pPr eaLnBrk="1" hangingPunct="1">
              <a:defRPr/>
            </a:pPr>
            <a:endParaRPr lang="en-US">
              <a:cs typeface="+mn-cs"/>
            </a:endParaRPr>
          </a:p>
        </p:txBody>
      </p:sp>
      <p:graphicFrame>
        <p:nvGraphicFramePr>
          <p:cNvPr id="16388" name="Object 4"/>
          <p:cNvGraphicFramePr>
            <a:graphicFrameLocks noGrp="1" noChangeAspect="1"/>
          </p:cNvGraphicFramePr>
          <p:nvPr>
            <p:ph sz="half" idx="2"/>
          </p:nvPr>
        </p:nvGraphicFramePr>
        <p:xfrm>
          <a:off x="2771775" y="3333750"/>
          <a:ext cx="3095625" cy="2392363"/>
        </p:xfrm>
        <a:graphic>
          <a:graphicData uri="http://schemas.openxmlformats.org/presentationml/2006/ole">
            <mc:AlternateContent xmlns:mc="http://schemas.openxmlformats.org/markup-compatibility/2006">
              <mc:Choice xmlns:v="urn:schemas-microsoft-com:vml" Requires="v">
                <p:oleObj spid="_x0000_s453740" name="Equation" r:id="rId4" imgW="838200" imgH="647700" progId="Equation.3">
                  <p:embed/>
                </p:oleObj>
              </mc:Choice>
              <mc:Fallback>
                <p:oleObj name="Equation" r:id="rId4" imgW="838200" imgH="647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3333750"/>
                        <a:ext cx="3095625" cy="23923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88773" name="Oval 5"/>
          <p:cNvSpPr>
            <a:spLocks noChangeArrowheads="1"/>
          </p:cNvSpPr>
          <p:nvPr/>
        </p:nvSpPr>
        <p:spPr bwMode="auto">
          <a:xfrm>
            <a:off x="4429125" y="3294063"/>
            <a:ext cx="1295400" cy="18002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873033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6A2C6D28-23E8-2942-ADDA-A2D5EA117751}" type="slidenum">
              <a:rPr lang="en-CA"/>
              <a:pPr/>
              <a:t>90</a:t>
            </a:fld>
            <a:endParaRPr lang="en-CA"/>
          </a:p>
        </p:txBody>
      </p:sp>
      <p:sp>
        <p:nvSpPr>
          <p:cNvPr id="916489" name="Rectangle 9"/>
          <p:cNvSpPr>
            <a:spLocks noGrp="1" noChangeArrowheads="1"/>
          </p:cNvSpPr>
          <p:nvPr>
            <p:ph type="title"/>
          </p:nvPr>
        </p:nvSpPr>
        <p:spPr/>
        <p:txBody>
          <a:bodyPr/>
          <a:lstStyle/>
          <a:p>
            <a:r>
              <a:rPr lang="en-CA" sz="3200" b="1" dirty="0"/>
              <a:t>Estimation of </a:t>
            </a:r>
            <a:r>
              <a:rPr lang="ja-JP" altLang="en-CA" sz="3200" b="1" dirty="0">
                <a:latin typeface="Arial"/>
              </a:rPr>
              <a:t>‘</a:t>
            </a:r>
            <a:r>
              <a:rPr lang="en-CA" sz="3200" b="1" dirty="0"/>
              <a:t>strength</a:t>
            </a:r>
            <a:r>
              <a:rPr lang="ja-JP" altLang="en-CA" sz="3200" b="1" dirty="0">
                <a:latin typeface="Arial"/>
              </a:rPr>
              <a:t>’</a:t>
            </a:r>
            <a:r>
              <a:rPr lang="en-CA" sz="3200" b="1" dirty="0"/>
              <a:t> of clear wood at a given moisture content</a:t>
            </a:r>
          </a:p>
        </p:txBody>
      </p:sp>
      <p:graphicFrame>
        <p:nvGraphicFramePr>
          <p:cNvPr id="916485" name="Object 5"/>
          <p:cNvGraphicFramePr>
            <a:graphicFrameLocks noGrp="1" noChangeAspect="1"/>
          </p:cNvGraphicFramePr>
          <p:nvPr>
            <p:ph sz="half" idx="1"/>
          </p:nvPr>
        </p:nvGraphicFramePr>
        <p:xfrm>
          <a:off x="3206750" y="1806575"/>
          <a:ext cx="2692400" cy="1319213"/>
        </p:xfrm>
        <a:graphic>
          <a:graphicData uri="http://schemas.openxmlformats.org/presentationml/2006/ole">
            <mc:AlternateContent xmlns:mc="http://schemas.openxmlformats.org/markup-compatibility/2006">
              <mc:Choice xmlns:v="urn:schemas-microsoft-com:vml" Requires="v">
                <p:oleObj spid="_x0000_s406859" name="Equation" r:id="rId4" imgW="1295280" imgH="634680" progId="Equation.3">
                  <p:embed/>
                </p:oleObj>
              </mc:Choice>
              <mc:Fallback>
                <p:oleObj name="Equation" r:id="rId4" imgW="1295280" imgH="634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750" y="1806575"/>
                        <a:ext cx="2692400" cy="131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916488" name="Object 8"/>
          <p:cNvGraphicFramePr>
            <a:graphicFrameLocks noGrp="1" noChangeAspect="1"/>
          </p:cNvGraphicFramePr>
          <p:nvPr>
            <p:ph sz="half" idx="2"/>
            <p:extLst>
              <p:ext uri="{D42A27DB-BD31-4B8C-83A1-F6EECF244321}">
                <p14:modId xmlns:p14="http://schemas.microsoft.com/office/powerpoint/2010/main" val="829301505"/>
              </p:ext>
            </p:extLst>
          </p:nvPr>
        </p:nvGraphicFramePr>
        <p:xfrm>
          <a:off x="2051720" y="3356992"/>
          <a:ext cx="5145088" cy="3130550"/>
        </p:xfrm>
        <a:graphic>
          <a:graphicData uri="http://schemas.openxmlformats.org/presentationml/2006/ole">
            <mc:AlternateContent xmlns:mc="http://schemas.openxmlformats.org/markup-compatibility/2006">
              <mc:Choice xmlns:v="urn:schemas-microsoft-com:vml" Requires="v">
                <p:oleObj spid="_x0000_s406860" name="Equation" r:id="rId6" imgW="2692080" imgH="1638000" progId="Equation.3">
                  <p:embed/>
                </p:oleObj>
              </mc:Choice>
              <mc:Fallback>
                <p:oleObj name="Equation" r:id="rId6" imgW="2692080" imgH="1638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720" y="3356992"/>
                        <a:ext cx="5145088" cy="313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7318484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Effect of temperature</a:t>
            </a:r>
          </a:p>
        </p:txBody>
      </p:sp>
      <p:sp>
        <p:nvSpPr>
          <p:cNvPr id="3" name="Content Placeholder 2"/>
          <p:cNvSpPr>
            <a:spLocks noGrp="1"/>
          </p:cNvSpPr>
          <p:nvPr>
            <p:ph idx="1"/>
          </p:nvPr>
        </p:nvSpPr>
        <p:spPr>
          <a:xfrm>
            <a:off x="323528" y="1484784"/>
            <a:ext cx="4896544" cy="4525963"/>
          </a:xfrm>
        </p:spPr>
        <p:txBody>
          <a:bodyPr/>
          <a:lstStyle/>
          <a:p>
            <a:r>
              <a:rPr lang="en-US" sz="2800" dirty="0"/>
              <a:t>Mechanical properties decrease when heated and increase when cooled</a:t>
            </a:r>
          </a:p>
          <a:p>
            <a:r>
              <a:rPr lang="en-US" sz="2800" dirty="0"/>
              <a:t>Change is dependent on MC of wood (note: when wood is heated MC changes also)</a:t>
            </a:r>
          </a:p>
          <a:p>
            <a:r>
              <a:rPr lang="en-US" sz="2800" dirty="0"/>
              <a:t>Below 100°C the change is reversible </a:t>
            </a:r>
            <a:r>
              <a:rPr lang="en-US" sz="2800" dirty="0" err="1"/>
              <a:t>ie</a:t>
            </a:r>
            <a:r>
              <a:rPr lang="en-US" sz="2800" dirty="0"/>
              <a:t> no permanent change in characteristics</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91</a:t>
            </a:fld>
            <a:endParaRPr lang="en-CA"/>
          </a:p>
        </p:txBody>
      </p:sp>
      <p:pic>
        <p:nvPicPr>
          <p:cNvPr id="7" name="Picture 6">
            <a:extLst>
              <a:ext uri="{FF2B5EF4-FFF2-40B4-BE49-F238E27FC236}">
                <a16:creationId xmlns:a16="http://schemas.microsoft.com/office/drawing/2014/main" xmlns="" id="{7ACDEB1F-713D-4140-88DB-67B6E954F441}"/>
              </a:ext>
            </a:extLst>
          </p:cNvPr>
          <p:cNvPicPr>
            <a:picLocks noChangeAspect="1"/>
          </p:cNvPicPr>
          <p:nvPr/>
        </p:nvPicPr>
        <p:blipFill>
          <a:blip r:embed="rId3"/>
          <a:stretch>
            <a:fillRect/>
          </a:stretch>
        </p:blipFill>
        <p:spPr>
          <a:xfrm>
            <a:off x="5076056" y="2636912"/>
            <a:ext cx="3852743" cy="2520000"/>
          </a:xfrm>
          <a:prstGeom prst="rect">
            <a:avLst/>
          </a:prstGeom>
        </p:spPr>
      </p:pic>
    </p:spTree>
    <p:extLst>
      <p:ext uri="{BB962C8B-B14F-4D97-AF65-F5344CB8AC3E}">
        <p14:creationId xmlns:p14="http://schemas.microsoft.com/office/powerpoint/2010/main" val="42648975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63650CFF-64C0-574A-8798-C5EEEEEE4023}" type="slidenum">
              <a:rPr lang="en-CA"/>
              <a:pPr/>
              <a:t>92</a:t>
            </a:fld>
            <a:endParaRPr lang="en-CA"/>
          </a:p>
        </p:txBody>
      </p:sp>
      <p:sp>
        <p:nvSpPr>
          <p:cNvPr id="1415175" name="Rectangle 7"/>
          <p:cNvSpPr>
            <a:spLocks noGrp="1" noChangeArrowheads="1"/>
          </p:cNvSpPr>
          <p:nvPr>
            <p:ph type="title"/>
          </p:nvPr>
        </p:nvSpPr>
        <p:spPr/>
        <p:txBody>
          <a:bodyPr/>
          <a:lstStyle/>
          <a:p>
            <a:r>
              <a:rPr lang="en-US" sz="4000" b="1" dirty="0"/>
              <a:t>Specific gravity and mechanical properties</a:t>
            </a:r>
          </a:p>
        </p:txBody>
      </p:sp>
      <p:sp>
        <p:nvSpPr>
          <p:cNvPr id="1415177" name="Rectangle 9"/>
          <p:cNvSpPr>
            <a:spLocks noGrp="1" noChangeArrowheads="1"/>
          </p:cNvSpPr>
          <p:nvPr>
            <p:ph type="body" sz="half" idx="2"/>
          </p:nvPr>
        </p:nvSpPr>
        <p:spPr>
          <a:xfrm>
            <a:off x="4644008" y="1484784"/>
            <a:ext cx="4320480" cy="4248150"/>
          </a:xfrm>
        </p:spPr>
        <p:txBody>
          <a:bodyPr/>
          <a:lstStyle/>
          <a:p>
            <a:r>
              <a:rPr lang="en-CA" sz="2800" dirty="0"/>
              <a:t>Mechanical properties and Specific Gravity are correlated</a:t>
            </a:r>
          </a:p>
          <a:p>
            <a:endParaRPr lang="en-CA" sz="2800" dirty="0"/>
          </a:p>
          <a:p>
            <a:endParaRPr lang="en-CA" sz="2800" dirty="0"/>
          </a:p>
          <a:p>
            <a:endParaRPr lang="en-CA" sz="2800" dirty="0"/>
          </a:p>
          <a:p>
            <a:pPr marL="0" indent="0">
              <a:buNone/>
            </a:pPr>
            <a:endParaRPr lang="en-CA" sz="2800" dirty="0"/>
          </a:p>
          <a:p>
            <a:r>
              <a:rPr lang="en-CA" sz="2800" dirty="0"/>
              <a:t>Relationship depends on MC, properties and SW/HW</a:t>
            </a:r>
          </a:p>
        </p:txBody>
      </p:sp>
      <p:pic>
        <p:nvPicPr>
          <p:cNvPr id="1415174" name="Picture 6" descr="s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628800"/>
            <a:ext cx="4222750" cy="48244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2"/>
          <p:cNvSpPr>
            <a:spLocks noChangeArrowheads="1"/>
          </p:cNvSpPr>
          <p:nvPr/>
        </p:nvSpPr>
        <p:spPr bwMode="auto">
          <a:xfrm>
            <a:off x="4860032" y="3284984"/>
            <a:ext cx="413995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lnSpc>
                <a:spcPct val="90000"/>
              </a:lnSpc>
              <a:spcBef>
                <a:spcPct val="20000"/>
              </a:spcBef>
            </a:pPr>
            <a:r>
              <a:rPr lang="en-CA" sz="2000" b="0" i="1" dirty="0"/>
              <a:t>where</a:t>
            </a:r>
          </a:p>
          <a:p>
            <a:pPr algn="l">
              <a:lnSpc>
                <a:spcPct val="90000"/>
              </a:lnSpc>
              <a:spcBef>
                <a:spcPct val="20000"/>
              </a:spcBef>
            </a:pPr>
            <a:r>
              <a:rPr lang="en-CA" sz="2000" b="0" i="1" dirty="0"/>
              <a:t>P</a:t>
            </a:r>
            <a:r>
              <a:rPr lang="en-CA" sz="2000" b="0" dirty="0"/>
              <a:t>: predicted property</a:t>
            </a:r>
          </a:p>
          <a:p>
            <a:pPr algn="l">
              <a:lnSpc>
                <a:spcPct val="90000"/>
              </a:lnSpc>
              <a:spcBef>
                <a:spcPct val="20000"/>
              </a:spcBef>
            </a:pPr>
            <a:r>
              <a:rPr lang="en-CA" sz="2000" dirty="0"/>
              <a:t>G : specific gravity</a:t>
            </a:r>
            <a:endParaRPr lang="en-CA" sz="2000" b="0" dirty="0"/>
          </a:p>
          <a:p>
            <a:pPr algn="l">
              <a:lnSpc>
                <a:spcPct val="90000"/>
              </a:lnSpc>
              <a:spcBef>
                <a:spcPct val="20000"/>
              </a:spcBef>
            </a:pPr>
            <a:r>
              <a:rPr lang="en-CA" sz="2000" b="0" i="1" dirty="0"/>
              <a:t>a</a:t>
            </a:r>
            <a:r>
              <a:rPr lang="en-CA" sz="2000" b="0" dirty="0"/>
              <a:t> and </a:t>
            </a:r>
            <a:r>
              <a:rPr lang="en-CA" sz="2000" b="0" i="1" dirty="0"/>
              <a:t>b</a:t>
            </a:r>
            <a:r>
              <a:rPr lang="en-CA" sz="2000" b="0" dirty="0"/>
              <a:t>: constants dependent upon property</a:t>
            </a:r>
          </a:p>
        </p:txBody>
      </p:sp>
      <p:graphicFrame>
        <p:nvGraphicFramePr>
          <p:cNvPr id="8" name="Object 13"/>
          <p:cNvGraphicFramePr>
            <a:graphicFrameLocks noChangeAspect="1"/>
          </p:cNvGraphicFramePr>
          <p:nvPr>
            <p:extLst>
              <p:ext uri="{D42A27DB-BD31-4B8C-83A1-F6EECF244321}">
                <p14:modId xmlns:p14="http://schemas.microsoft.com/office/powerpoint/2010/main" val="1278459216"/>
              </p:ext>
            </p:extLst>
          </p:nvPr>
        </p:nvGraphicFramePr>
        <p:xfrm>
          <a:off x="6372200" y="2852936"/>
          <a:ext cx="1656184" cy="693944"/>
        </p:xfrm>
        <a:graphic>
          <a:graphicData uri="http://schemas.openxmlformats.org/presentationml/2006/ole">
            <mc:AlternateContent xmlns:mc="http://schemas.openxmlformats.org/markup-compatibility/2006">
              <mc:Choice xmlns:v="urn:schemas-microsoft-com:vml" Requires="v">
                <p:oleObj spid="_x0000_s1206" name="Equation" r:id="rId5" imgW="546100" imgH="228600" progId="Equation.3">
                  <p:embed/>
                </p:oleObj>
              </mc:Choice>
              <mc:Fallback>
                <p:oleObj name="Equation" r:id="rId5" imgW="546100" imgH="228600" progId="Equation.3">
                  <p:embed/>
                  <p:pic>
                    <p:nvPicPr>
                      <p:cNvPr id="0" name=""/>
                      <p:cNvPicPr>
                        <a:picLocks noChangeAspect="1" noChangeArrowheads="1"/>
                      </p:cNvPicPr>
                      <p:nvPr/>
                    </p:nvPicPr>
                    <p:blipFill>
                      <a:blip r:embed="rId6"/>
                      <a:srcRect/>
                      <a:stretch>
                        <a:fillRect/>
                      </a:stretch>
                    </p:blipFill>
                    <p:spPr bwMode="auto">
                      <a:xfrm>
                        <a:off x="6372200" y="2852936"/>
                        <a:ext cx="1656184" cy="69394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9837720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4DE734C-8DC6-42E8-ACA6-17B9FD945E2B}"/>
              </a:ext>
            </a:extLst>
          </p:cNvPr>
          <p:cNvPicPr>
            <a:picLocks noChangeAspect="1"/>
          </p:cNvPicPr>
          <p:nvPr/>
        </p:nvPicPr>
        <p:blipFill>
          <a:blip r:embed="rId3"/>
          <a:stretch>
            <a:fillRect/>
          </a:stretch>
        </p:blipFill>
        <p:spPr>
          <a:xfrm>
            <a:off x="0" y="421105"/>
            <a:ext cx="9144000" cy="6015789"/>
          </a:xfrm>
          <a:prstGeom prst="rect">
            <a:avLst/>
          </a:prstGeom>
        </p:spPr>
      </p:pic>
      <p:sp>
        <p:nvSpPr>
          <p:cNvPr id="3" name="Rectangle 2"/>
          <p:cNvSpPr/>
          <p:nvPr/>
        </p:nvSpPr>
        <p:spPr>
          <a:xfrm>
            <a:off x="117848" y="5660940"/>
            <a:ext cx="8774632" cy="476249"/>
          </a:xfrm>
          <a:prstGeom prst="rect">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93</a:t>
            </a:fld>
            <a:endParaRPr lang="en-CA"/>
          </a:p>
        </p:txBody>
      </p:sp>
      <p:sp>
        <p:nvSpPr>
          <p:cNvPr id="5" name="TextBox 4"/>
          <p:cNvSpPr txBox="1"/>
          <p:nvPr/>
        </p:nvSpPr>
        <p:spPr>
          <a:xfrm>
            <a:off x="1403648" y="116632"/>
            <a:ext cx="5616624" cy="523220"/>
          </a:xfrm>
          <a:prstGeom prst="rect">
            <a:avLst/>
          </a:prstGeom>
          <a:noFill/>
        </p:spPr>
        <p:txBody>
          <a:bodyPr wrap="square" rtlCol="0">
            <a:spAutoFit/>
          </a:bodyPr>
          <a:lstStyle/>
          <a:p>
            <a:pPr algn="ctr"/>
            <a:r>
              <a:rPr lang="en-US" sz="2800" b="1" dirty="0">
                <a:latin typeface="+mn-lt"/>
              </a:rPr>
              <a:t>Wood Handbook</a:t>
            </a:r>
          </a:p>
        </p:txBody>
      </p:sp>
    </p:spTree>
    <p:extLst>
      <p:ext uri="{BB962C8B-B14F-4D97-AF65-F5344CB8AC3E}">
        <p14:creationId xmlns:p14="http://schemas.microsoft.com/office/powerpoint/2010/main" val="39474409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Slope of grain (</a:t>
            </a:r>
            <a:r>
              <a:rPr lang="en-US" b="1" dirty="0" err="1" smtClean="0"/>
              <a:t>SoG</a:t>
            </a:r>
            <a:r>
              <a:rPr lang="en-US" b="1" dirty="0" smtClean="0"/>
              <a:t>) in </a:t>
            </a:r>
            <a:r>
              <a:rPr lang="en-US" b="1" dirty="0"/>
              <a:t>lumber product</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94</a:t>
            </a:fld>
            <a:endParaRPr lang="en-CA"/>
          </a:p>
        </p:txBody>
      </p:sp>
      <p:pic>
        <p:nvPicPr>
          <p:cNvPr id="6" name="Picture 5"/>
          <p:cNvPicPr>
            <a:picLocks noChangeAspect="1"/>
          </p:cNvPicPr>
          <p:nvPr/>
        </p:nvPicPr>
        <p:blipFill>
          <a:blip r:embed="rId3"/>
          <a:stretch>
            <a:fillRect/>
          </a:stretch>
        </p:blipFill>
        <p:spPr>
          <a:xfrm>
            <a:off x="3707904" y="5052550"/>
            <a:ext cx="4572000" cy="1778000"/>
          </a:xfrm>
          <a:prstGeom prst="rect">
            <a:avLst/>
          </a:prstGeom>
        </p:spPr>
      </p:pic>
      <p:sp>
        <p:nvSpPr>
          <p:cNvPr id="21" name="Content Placeholder 2"/>
          <p:cNvSpPr>
            <a:spLocks noGrp="1"/>
          </p:cNvSpPr>
          <p:nvPr>
            <p:ph idx="1"/>
          </p:nvPr>
        </p:nvSpPr>
        <p:spPr>
          <a:xfrm>
            <a:off x="3779912" y="1556792"/>
            <a:ext cx="5112568" cy="3417243"/>
          </a:xfrm>
        </p:spPr>
        <p:txBody>
          <a:bodyPr/>
          <a:lstStyle/>
          <a:p>
            <a:r>
              <a:rPr lang="en-US" sz="2400" dirty="0" err="1" smtClean="0"/>
              <a:t>SoG</a:t>
            </a:r>
            <a:r>
              <a:rPr lang="en-US" sz="2400" dirty="0" smtClean="0"/>
              <a:t> is </a:t>
            </a:r>
            <a:r>
              <a:rPr lang="en-US" sz="2400" dirty="0"/>
              <a:t>one of the most important growth features affecting mechanical properties of lumber. </a:t>
            </a:r>
          </a:p>
          <a:p>
            <a:r>
              <a:rPr lang="en-US" sz="2400" dirty="0"/>
              <a:t>Arise from:</a:t>
            </a:r>
          </a:p>
          <a:p>
            <a:pPr lvl="1"/>
            <a:r>
              <a:rPr lang="en-US" sz="2000" dirty="0"/>
              <a:t>When lumber is sawn not following the direction of the cell in the log</a:t>
            </a:r>
          </a:p>
          <a:p>
            <a:pPr lvl="1"/>
            <a:r>
              <a:rPr lang="en-US" sz="2000" dirty="0"/>
              <a:t>Cells are aligned in living tree in a spiral grain pattern</a:t>
            </a:r>
          </a:p>
        </p:txBody>
      </p:sp>
      <p:pic>
        <p:nvPicPr>
          <p:cNvPr id="22" name="Picture 21"/>
          <p:cNvPicPr>
            <a:picLocks noChangeAspect="1"/>
          </p:cNvPicPr>
          <p:nvPr/>
        </p:nvPicPr>
        <p:blipFill>
          <a:blip r:embed="rId4"/>
          <a:stretch>
            <a:fillRect/>
          </a:stretch>
        </p:blipFill>
        <p:spPr>
          <a:xfrm>
            <a:off x="1619672" y="4003394"/>
            <a:ext cx="1944216" cy="2595628"/>
          </a:xfrm>
          <a:prstGeom prst="rect">
            <a:avLst/>
          </a:prstGeom>
        </p:spPr>
      </p:pic>
      <p:pic>
        <p:nvPicPr>
          <p:cNvPr id="464898" name="Picture 2" descr="GrainReign LogIllo">
            <a:extLst>
              <a:ext uri="{FF2B5EF4-FFF2-40B4-BE49-F238E27FC236}">
                <a16:creationId xmlns:a16="http://schemas.microsoft.com/office/drawing/2014/main" xmlns="" id="{5CD15D2B-48D0-495D-9C87-B8C541AEF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05" y="1556792"/>
            <a:ext cx="3605007" cy="27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A9E7AD2-776B-4D58-9DCA-02277460F099}"/>
              </a:ext>
            </a:extLst>
          </p:cNvPr>
          <p:cNvSpPr/>
          <p:nvPr/>
        </p:nvSpPr>
        <p:spPr>
          <a:xfrm>
            <a:off x="0" y="4256994"/>
            <a:ext cx="1728358" cy="246221"/>
          </a:xfrm>
          <a:prstGeom prst="rect">
            <a:avLst/>
          </a:prstGeom>
        </p:spPr>
        <p:txBody>
          <a:bodyPr wrap="none">
            <a:spAutoFit/>
          </a:bodyPr>
          <a:lstStyle/>
          <a:p>
            <a:r>
              <a:rPr lang="en-CA" sz="1000" dirty="0"/>
              <a:t>(Source: woodmagazine.com)</a:t>
            </a:r>
          </a:p>
        </p:txBody>
      </p:sp>
    </p:spTree>
    <p:extLst>
      <p:ext uri="{BB962C8B-B14F-4D97-AF65-F5344CB8AC3E}">
        <p14:creationId xmlns:p14="http://schemas.microsoft.com/office/powerpoint/2010/main" val="21198548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p:cNvSpPr>
            <a:spLocks noGrp="1"/>
          </p:cNvSpPr>
          <p:nvPr>
            <p:ph type="sldNum" sz="quarter" idx="12"/>
          </p:nvPr>
        </p:nvSpPr>
        <p:spPr/>
        <p:txBody>
          <a:bodyPr/>
          <a:lstStyle/>
          <a:p>
            <a:fld id="{810B6099-51C5-984C-9C5B-2F9354EA998B}" type="slidenum">
              <a:rPr lang="en-CA"/>
              <a:pPr/>
              <a:t>95</a:t>
            </a:fld>
            <a:endParaRPr lang="en-CA"/>
          </a:p>
        </p:txBody>
      </p:sp>
      <p:sp>
        <p:nvSpPr>
          <p:cNvPr id="867330" name="Rectangle 2"/>
          <p:cNvSpPr>
            <a:spLocks noGrp="1" noChangeArrowheads="1"/>
          </p:cNvSpPr>
          <p:nvPr>
            <p:ph type="title"/>
          </p:nvPr>
        </p:nvSpPr>
        <p:spPr/>
        <p:txBody>
          <a:bodyPr/>
          <a:lstStyle/>
          <a:p>
            <a:r>
              <a:rPr lang="en-CA" b="1" dirty="0"/>
              <a:t>Measurement of grain angle</a:t>
            </a:r>
          </a:p>
        </p:txBody>
      </p:sp>
      <p:pic>
        <p:nvPicPr>
          <p:cNvPr id="867332" name="Picture 4"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129087" cy="46799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867342" name="Rectangle 14"/>
          <p:cNvSpPr>
            <a:spLocks noChangeArrowheads="1"/>
          </p:cNvSpPr>
          <p:nvPr/>
        </p:nvSpPr>
        <p:spPr bwMode="auto">
          <a:xfrm>
            <a:off x="4499992" y="1340768"/>
            <a:ext cx="4038600"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FontTx/>
              <a:buChar char="•"/>
            </a:pPr>
            <a:r>
              <a:rPr lang="en-CA" sz="2800" b="0" dirty="0"/>
              <a:t>Measurement of grain angle in lumber</a:t>
            </a:r>
          </a:p>
          <a:p>
            <a:pPr marL="800100" lvl="1" indent="-342900">
              <a:spcBef>
                <a:spcPct val="20000"/>
              </a:spcBef>
              <a:buFontTx/>
              <a:buChar char="•"/>
            </a:pPr>
            <a:r>
              <a:rPr lang="en-CA" sz="2800" dirty="0"/>
              <a:t>Grain scribe</a:t>
            </a:r>
          </a:p>
          <a:p>
            <a:pPr marL="800100" lvl="1" indent="-342900">
              <a:spcBef>
                <a:spcPct val="20000"/>
              </a:spcBef>
              <a:buFontTx/>
              <a:buChar char="•"/>
            </a:pPr>
            <a:r>
              <a:rPr lang="en-CA" sz="2800" b="0" dirty="0"/>
              <a:t>Scanning machine</a:t>
            </a:r>
          </a:p>
        </p:txBody>
      </p:sp>
      <p:pic>
        <p:nvPicPr>
          <p:cNvPr id="867343" name="Picture 15" descr="20%"/>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004048" y="3390780"/>
            <a:ext cx="2736304" cy="3164272"/>
          </a:xfrm>
          <a:noFill/>
          <a:ln/>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 name="TextBox 1"/>
          <p:cNvSpPr txBox="1"/>
          <p:nvPr/>
        </p:nvSpPr>
        <p:spPr>
          <a:xfrm>
            <a:off x="1259632" y="1484784"/>
            <a:ext cx="2664296" cy="646331"/>
          </a:xfrm>
          <a:prstGeom prst="rect">
            <a:avLst/>
          </a:prstGeom>
          <a:noFill/>
        </p:spPr>
        <p:txBody>
          <a:bodyPr wrap="square" rtlCol="0">
            <a:spAutoFit/>
          </a:bodyPr>
          <a:lstStyle/>
          <a:p>
            <a:r>
              <a:rPr lang="en-US" dirty="0"/>
              <a:t>Influence of grain angle on strength properties</a:t>
            </a:r>
          </a:p>
        </p:txBody>
      </p:sp>
    </p:spTree>
    <p:extLst>
      <p:ext uri="{BB962C8B-B14F-4D97-AF65-F5344CB8AC3E}">
        <p14:creationId xmlns:p14="http://schemas.microsoft.com/office/powerpoint/2010/main" val="821622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6"/>
          <p:cNvSpPr>
            <a:spLocks noGrp="1"/>
          </p:cNvSpPr>
          <p:nvPr>
            <p:ph type="sldNum" sz="quarter" idx="12"/>
          </p:nvPr>
        </p:nvSpPr>
        <p:spPr/>
        <p:txBody>
          <a:bodyPr/>
          <a:lstStyle/>
          <a:p>
            <a:fld id="{632F7789-B605-B44A-93A3-229F37F08545}" type="slidenum">
              <a:rPr lang="en-CA"/>
              <a:pPr/>
              <a:t>96</a:t>
            </a:fld>
            <a:endParaRPr lang="en-CA"/>
          </a:p>
        </p:txBody>
      </p:sp>
      <p:sp>
        <p:nvSpPr>
          <p:cNvPr id="1338370" name="Rectangle 2"/>
          <p:cNvSpPr>
            <a:spLocks noGrp="1" noChangeArrowheads="1"/>
          </p:cNvSpPr>
          <p:nvPr>
            <p:ph type="title"/>
          </p:nvPr>
        </p:nvSpPr>
        <p:spPr>
          <a:xfrm>
            <a:off x="467544" y="188640"/>
            <a:ext cx="8229600" cy="1143000"/>
          </a:xfrm>
        </p:spPr>
        <p:txBody>
          <a:bodyPr/>
          <a:lstStyle/>
          <a:p>
            <a:r>
              <a:rPr lang="en-US" sz="4000" b="1" dirty="0"/>
              <a:t>Slope of Grain </a:t>
            </a:r>
          </a:p>
        </p:txBody>
      </p:sp>
      <p:pic>
        <p:nvPicPr>
          <p:cNvPr id="1338375" name="Picture 7" descr="stpic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2857500" cy="4352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38406" name="Group 38"/>
          <p:cNvGraphicFramePr>
            <a:graphicFrameLocks noGrp="1"/>
          </p:cNvGraphicFramePr>
          <p:nvPr>
            <p:ph sz="half" idx="2"/>
            <p:extLst>
              <p:ext uri="{D42A27DB-BD31-4B8C-83A1-F6EECF244321}">
                <p14:modId xmlns:p14="http://schemas.microsoft.com/office/powerpoint/2010/main" val="1157941456"/>
              </p:ext>
            </p:extLst>
          </p:nvPr>
        </p:nvGraphicFramePr>
        <p:xfrm>
          <a:off x="3707904" y="1412776"/>
          <a:ext cx="5040560" cy="3331404"/>
        </p:xfrm>
        <a:graphic>
          <a:graphicData uri="http://schemas.openxmlformats.org/drawingml/2006/table">
            <a:tbl>
              <a:tblPr/>
              <a:tblGrid>
                <a:gridCol w="2520280">
                  <a:extLst>
                    <a:ext uri="{9D8B030D-6E8A-4147-A177-3AD203B41FA5}">
                      <a16:colId xmlns:a16="http://schemas.microsoft.com/office/drawing/2014/main" xmlns="" val="20000"/>
                    </a:ext>
                  </a:extLst>
                </a:gridCol>
                <a:gridCol w="2520280">
                  <a:extLst>
                    <a:ext uri="{9D8B030D-6E8A-4147-A177-3AD203B41FA5}">
                      <a16:colId xmlns:a16="http://schemas.microsoft.com/office/drawing/2014/main" xmlns="" val="20001"/>
                    </a:ext>
                  </a:extLst>
                </a:gridCol>
              </a:tblGrid>
              <a:tr h="904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rPr>
                        <a:t>Slope of Grain (1 in X)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rPr>
                        <a:t>Strength/ Straight grain strength </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28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0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rPr>
                        <a:t>100%</a:t>
                      </a:r>
                      <a:endParaRPr kumimoji="0" lang="en-US" sz="2400" b="0" i="0" u="none" strike="noStrike" cap="none" normalizeH="0" baseline="0" dirty="0">
                        <a:ln>
                          <a:noFill/>
                        </a:ln>
                        <a:solidFill>
                          <a:schemeClr val="tx1"/>
                        </a:solidFill>
                        <a:effectLst/>
                        <a:latin typeface="Arial" charset="0"/>
                        <a:ea typeface="ＭＳ Ｐゴシック"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76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rPr>
                        <a:t>1 in 20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rPr>
                        <a:t>93%</a:t>
                      </a:r>
                      <a:endParaRPr kumimoji="0" lang="en-US" sz="2400" b="0" i="0" u="none" strike="noStrike" cap="none" normalizeH="0" baseline="0" dirty="0">
                        <a:ln>
                          <a:noFill/>
                        </a:ln>
                        <a:solidFill>
                          <a:schemeClr val="tx1"/>
                        </a:solidFill>
                        <a:effectLst/>
                        <a:latin typeface="Arial" charset="0"/>
                        <a:ea typeface="ＭＳ Ｐゴシック"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76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1 in 10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rPr>
                        <a:t>81% </a:t>
                      </a:r>
                      <a:endParaRPr kumimoji="0" lang="en-US" sz="2400" b="0" i="0" u="none" strike="noStrike" cap="none" normalizeH="0" baseline="0" dirty="0">
                        <a:ln>
                          <a:noFill/>
                        </a:ln>
                        <a:solidFill>
                          <a:schemeClr val="tx1"/>
                        </a:solidFill>
                        <a:effectLst/>
                        <a:latin typeface="Arial" charset="0"/>
                        <a:ea typeface="ＭＳ Ｐゴシック"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1 in 5</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rPr>
                        <a:t>55%</a:t>
                      </a:r>
                      <a:endParaRPr kumimoji="0" lang="en-US" sz="2400" b="0" i="0" u="none" strike="noStrike" cap="none" normalizeH="0" baseline="0" dirty="0">
                        <a:ln>
                          <a:noFill/>
                        </a:ln>
                        <a:solidFill>
                          <a:schemeClr val="tx1"/>
                        </a:solidFill>
                        <a:effectLst/>
                        <a:latin typeface="Arial" charset="0"/>
                        <a:ea typeface="ＭＳ Ｐゴシック"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pic>
        <p:nvPicPr>
          <p:cNvPr id="13" name="Picture 12"/>
          <p:cNvPicPr>
            <a:picLocks noChangeAspect="1"/>
          </p:cNvPicPr>
          <p:nvPr/>
        </p:nvPicPr>
        <p:blipFill>
          <a:blip r:embed="rId4"/>
          <a:stretch>
            <a:fillRect/>
          </a:stretch>
        </p:blipFill>
        <p:spPr>
          <a:xfrm>
            <a:off x="3707904" y="4941168"/>
            <a:ext cx="4572000" cy="1778000"/>
          </a:xfrm>
          <a:prstGeom prst="rect">
            <a:avLst/>
          </a:prstGeom>
        </p:spPr>
      </p:pic>
      <p:sp>
        <p:nvSpPr>
          <p:cNvPr id="9" name="TextBox 8"/>
          <p:cNvSpPr txBox="1"/>
          <p:nvPr/>
        </p:nvSpPr>
        <p:spPr>
          <a:xfrm>
            <a:off x="3851920" y="5805264"/>
            <a:ext cx="576064" cy="369332"/>
          </a:xfrm>
          <a:prstGeom prst="rect">
            <a:avLst/>
          </a:prstGeom>
          <a:solidFill>
            <a:schemeClr val="bg1"/>
          </a:solidFill>
        </p:spPr>
        <p:txBody>
          <a:bodyPr wrap="square" rtlCol="0">
            <a:spAutoFit/>
          </a:bodyPr>
          <a:lstStyle/>
          <a:p>
            <a:r>
              <a:rPr lang="en-US" dirty="0"/>
              <a:t>1</a:t>
            </a:r>
          </a:p>
        </p:txBody>
      </p:sp>
      <p:sp>
        <p:nvSpPr>
          <p:cNvPr id="16" name="TextBox 15"/>
          <p:cNvSpPr txBox="1"/>
          <p:nvPr/>
        </p:nvSpPr>
        <p:spPr>
          <a:xfrm>
            <a:off x="6012160" y="6479498"/>
            <a:ext cx="648072" cy="369332"/>
          </a:xfrm>
          <a:prstGeom prst="rect">
            <a:avLst/>
          </a:prstGeom>
          <a:solidFill>
            <a:schemeClr val="bg1"/>
          </a:solidFill>
        </p:spPr>
        <p:txBody>
          <a:bodyPr wrap="square" rtlCol="0">
            <a:spAutoFit/>
          </a:bodyPr>
          <a:lstStyle/>
          <a:p>
            <a:r>
              <a:rPr lang="en-US" dirty="0"/>
              <a:t>X</a:t>
            </a:r>
          </a:p>
        </p:txBody>
      </p:sp>
    </p:spTree>
    <p:extLst>
      <p:ext uri="{BB962C8B-B14F-4D97-AF65-F5344CB8AC3E}">
        <p14:creationId xmlns:p14="http://schemas.microsoft.com/office/powerpoint/2010/main" val="19734153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6"/>
          <p:cNvSpPr>
            <a:spLocks noGrp="1"/>
          </p:cNvSpPr>
          <p:nvPr>
            <p:ph type="sldNum" sz="quarter" idx="12"/>
          </p:nvPr>
        </p:nvSpPr>
        <p:spPr/>
        <p:txBody>
          <a:bodyPr/>
          <a:lstStyle/>
          <a:p>
            <a:fld id="{A7733070-0DA9-234A-B690-E65736589439}" type="slidenum">
              <a:rPr lang="en-CA"/>
              <a:pPr/>
              <a:t>97</a:t>
            </a:fld>
            <a:endParaRPr lang="en-CA"/>
          </a:p>
        </p:txBody>
      </p:sp>
      <p:sp>
        <p:nvSpPr>
          <p:cNvPr id="878600" name="Rectangle 8"/>
          <p:cNvSpPr>
            <a:spLocks noGrp="1" noChangeArrowheads="1"/>
          </p:cNvSpPr>
          <p:nvPr>
            <p:ph type="title"/>
          </p:nvPr>
        </p:nvSpPr>
        <p:spPr/>
        <p:txBody>
          <a:bodyPr/>
          <a:lstStyle/>
          <a:p>
            <a:r>
              <a:rPr lang="en-US" b="1" dirty="0"/>
              <a:t>Hankinson’s formula</a:t>
            </a:r>
          </a:p>
        </p:txBody>
      </p:sp>
      <p:sp>
        <p:nvSpPr>
          <p:cNvPr id="878601" name="Rectangle 9"/>
          <p:cNvSpPr>
            <a:spLocks noGrp="1" noChangeArrowheads="1"/>
          </p:cNvSpPr>
          <p:nvPr>
            <p:ph type="body" sz="half" idx="1"/>
          </p:nvPr>
        </p:nvSpPr>
        <p:spPr>
          <a:xfrm>
            <a:off x="4700588" y="1654175"/>
            <a:ext cx="4038600" cy="2495550"/>
          </a:xfrm>
        </p:spPr>
        <p:txBody>
          <a:bodyPr/>
          <a:lstStyle/>
          <a:p>
            <a:pPr>
              <a:lnSpc>
                <a:spcPct val="90000"/>
              </a:lnSpc>
            </a:pPr>
            <a:r>
              <a:rPr lang="en-US" sz="2000" i="1">
                <a:latin typeface="Times New Roman" charset="0"/>
                <a:cs typeface="Times New Roman" charset="0"/>
              </a:rPr>
              <a:t>P</a:t>
            </a:r>
            <a:r>
              <a:rPr lang="el-GR" sz="2000" i="1" baseline="-25000">
                <a:latin typeface="Times New Roman" charset="0"/>
                <a:cs typeface="Times New Roman" charset="0"/>
              </a:rPr>
              <a:t>θ</a:t>
            </a:r>
            <a:r>
              <a:rPr lang="en-US" sz="2000">
                <a:latin typeface="Times New Roman" charset="0"/>
              </a:rPr>
              <a:t>: property when wood is loaded at an angle </a:t>
            </a:r>
            <a:r>
              <a:rPr lang="el-GR" sz="2000" i="1">
                <a:latin typeface="Times New Roman" charset="0"/>
                <a:cs typeface="Times New Roman" charset="0"/>
              </a:rPr>
              <a:t>θ</a:t>
            </a:r>
            <a:r>
              <a:rPr lang="en-US" sz="2000">
                <a:latin typeface="Times New Roman" charset="0"/>
                <a:cs typeface="Times New Roman" charset="0"/>
              </a:rPr>
              <a:t> to the grain direction</a:t>
            </a:r>
          </a:p>
          <a:p>
            <a:pPr>
              <a:lnSpc>
                <a:spcPct val="90000"/>
              </a:lnSpc>
            </a:pPr>
            <a:r>
              <a:rPr lang="en-US" sz="2000" i="1">
                <a:latin typeface="Times New Roman" charset="0"/>
                <a:cs typeface="Times New Roman" charset="0"/>
              </a:rPr>
              <a:t>P</a:t>
            </a:r>
            <a:r>
              <a:rPr lang="en-US" sz="2000" i="1" baseline="-25000">
                <a:latin typeface="Times New Roman" charset="0"/>
                <a:cs typeface="Times New Roman" charset="0"/>
              </a:rPr>
              <a:t>II</a:t>
            </a:r>
            <a:r>
              <a:rPr lang="en-US" sz="2000">
                <a:latin typeface="Times New Roman" charset="0"/>
                <a:cs typeface="Times New Roman" charset="0"/>
              </a:rPr>
              <a:t>: property when wood is loaded parallel to grain (</a:t>
            </a:r>
            <a:r>
              <a:rPr lang="el-GR" sz="2000" i="1">
                <a:latin typeface="Times New Roman" charset="0"/>
                <a:cs typeface="Times New Roman" charset="0"/>
              </a:rPr>
              <a:t>θ</a:t>
            </a:r>
            <a:r>
              <a:rPr lang="en-US" sz="2000">
                <a:latin typeface="Times New Roman" charset="0"/>
                <a:cs typeface="Times New Roman" charset="0"/>
              </a:rPr>
              <a:t>=0</a:t>
            </a:r>
            <a:r>
              <a:rPr lang="en-US" sz="2000" baseline="30000">
                <a:latin typeface="Times New Roman" charset="0"/>
                <a:cs typeface="Times New Roman" charset="0"/>
              </a:rPr>
              <a:t>o</a:t>
            </a:r>
            <a:r>
              <a:rPr lang="en-US" sz="2000">
                <a:latin typeface="Times New Roman" charset="0"/>
                <a:cs typeface="Times New Roman" charset="0"/>
              </a:rPr>
              <a:t>)</a:t>
            </a:r>
          </a:p>
          <a:p>
            <a:pPr>
              <a:lnSpc>
                <a:spcPct val="90000"/>
              </a:lnSpc>
            </a:pPr>
            <a:r>
              <a:rPr lang="en-US" sz="2000" i="1">
                <a:latin typeface="Times New Roman" charset="0"/>
                <a:cs typeface="Times New Roman" charset="0"/>
              </a:rPr>
              <a:t>P</a:t>
            </a:r>
            <a:r>
              <a:rPr lang="en-US" sz="2000" i="1" baseline="-25000">
                <a:latin typeface="Times New Roman" charset="0"/>
                <a:cs typeface="Times New Roman" charset="0"/>
              </a:rPr>
              <a:t>┴</a:t>
            </a:r>
            <a:r>
              <a:rPr lang="en-US" sz="2000">
                <a:latin typeface="Times New Roman" charset="0"/>
                <a:cs typeface="Times New Roman" charset="0"/>
              </a:rPr>
              <a:t>: property when wood is loaded perpendicular to grain (</a:t>
            </a:r>
            <a:r>
              <a:rPr lang="el-GR" sz="2000" i="1">
                <a:latin typeface="Times New Roman" charset="0"/>
                <a:cs typeface="Times New Roman" charset="0"/>
              </a:rPr>
              <a:t>θ</a:t>
            </a:r>
            <a:r>
              <a:rPr lang="en-US" sz="2000">
                <a:latin typeface="Times New Roman" charset="0"/>
                <a:cs typeface="Times New Roman" charset="0"/>
              </a:rPr>
              <a:t>=90</a:t>
            </a:r>
            <a:r>
              <a:rPr lang="en-US" sz="2000" baseline="30000">
                <a:latin typeface="Times New Roman" charset="0"/>
                <a:cs typeface="Times New Roman" charset="0"/>
              </a:rPr>
              <a:t>o</a:t>
            </a:r>
            <a:r>
              <a:rPr lang="en-US" sz="2000">
                <a:latin typeface="Times New Roman" charset="0"/>
                <a:cs typeface="Times New Roman" charset="0"/>
              </a:rPr>
              <a:t>)</a:t>
            </a:r>
          </a:p>
          <a:p>
            <a:pPr>
              <a:lnSpc>
                <a:spcPct val="90000"/>
              </a:lnSpc>
            </a:pPr>
            <a:r>
              <a:rPr lang="en-US" sz="2000" i="1">
                <a:latin typeface="Times New Roman" charset="0"/>
                <a:cs typeface="Times New Roman" charset="0"/>
              </a:rPr>
              <a:t>n</a:t>
            </a:r>
            <a:r>
              <a:rPr lang="en-US" sz="2000">
                <a:latin typeface="Times New Roman" charset="0"/>
                <a:cs typeface="Times New Roman" charset="0"/>
              </a:rPr>
              <a:t>: property-dependent constant</a:t>
            </a:r>
          </a:p>
          <a:p>
            <a:pPr>
              <a:lnSpc>
                <a:spcPct val="90000"/>
              </a:lnSpc>
            </a:pPr>
            <a:endParaRPr lang="el-GR" sz="2000">
              <a:latin typeface="Times New Roman" charset="0"/>
              <a:cs typeface="Times New Roman" charset="0"/>
            </a:endParaRPr>
          </a:p>
        </p:txBody>
      </p:sp>
      <p:graphicFrame>
        <p:nvGraphicFramePr>
          <p:cNvPr id="878597" name="Object 5"/>
          <p:cNvGraphicFramePr>
            <a:graphicFrameLocks noGrp="1" noChangeAspect="1"/>
          </p:cNvGraphicFramePr>
          <p:nvPr>
            <p:ph idx="4294967295"/>
            <p:extLst>
              <p:ext uri="{D42A27DB-BD31-4B8C-83A1-F6EECF244321}">
                <p14:modId xmlns:p14="http://schemas.microsoft.com/office/powerpoint/2010/main" val="1218881739"/>
              </p:ext>
            </p:extLst>
          </p:nvPr>
        </p:nvGraphicFramePr>
        <p:xfrm>
          <a:off x="623888" y="1801813"/>
          <a:ext cx="3355975" cy="966787"/>
        </p:xfrm>
        <a:graphic>
          <a:graphicData uri="http://schemas.openxmlformats.org/presentationml/2006/ole">
            <mc:AlternateContent xmlns:mc="http://schemas.openxmlformats.org/markup-compatibility/2006">
              <mc:Choice xmlns:v="urn:schemas-microsoft-com:vml" Requires="v">
                <p:oleObj spid="_x0000_s362698" name="Equation" r:id="rId4" imgW="1498600" imgH="431800" progId="Equation.3">
                  <p:embed/>
                </p:oleObj>
              </mc:Choice>
              <mc:Fallback>
                <p:oleObj name="Equation" r:id="rId4" imgW="1498600" imgH="431800" progId="Equation.3">
                  <p:embed/>
                  <p:pic>
                    <p:nvPicPr>
                      <p:cNvPr id="0" name=""/>
                      <p:cNvPicPr>
                        <a:picLocks noChangeAspect="1" noChangeArrowheads="1"/>
                      </p:cNvPicPr>
                      <p:nvPr/>
                    </p:nvPicPr>
                    <p:blipFill>
                      <a:blip r:embed="rId5"/>
                      <a:srcRect/>
                      <a:stretch>
                        <a:fillRect/>
                      </a:stretch>
                    </p:blipFill>
                    <p:spPr bwMode="auto">
                      <a:xfrm>
                        <a:off x="623888" y="1801813"/>
                        <a:ext cx="3355975"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878653" name="Group 61"/>
          <p:cNvGraphicFramePr>
            <a:graphicFrameLocks noGrp="1"/>
          </p:cNvGraphicFramePr>
          <p:nvPr>
            <p:ph sz="half" idx="2"/>
            <p:extLst>
              <p:ext uri="{D42A27DB-BD31-4B8C-83A1-F6EECF244321}">
                <p14:modId xmlns:p14="http://schemas.microsoft.com/office/powerpoint/2010/main" val="3082369903"/>
              </p:ext>
            </p:extLst>
          </p:nvPr>
        </p:nvGraphicFramePr>
        <p:xfrm>
          <a:off x="4932040" y="4077072"/>
          <a:ext cx="4032250" cy="1676400"/>
        </p:xfrm>
        <a:graphic>
          <a:graphicData uri="http://schemas.openxmlformats.org/drawingml/2006/table">
            <a:tbl>
              <a:tblPr/>
              <a:tblGrid>
                <a:gridCol w="1465263">
                  <a:extLst>
                    <a:ext uri="{9D8B030D-6E8A-4147-A177-3AD203B41FA5}">
                      <a16:colId xmlns:a16="http://schemas.microsoft.com/office/drawing/2014/main" xmlns="" val="20000"/>
                    </a:ext>
                  </a:extLst>
                </a:gridCol>
                <a:gridCol w="860425">
                  <a:extLst>
                    <a:ext uri="{9D8B030D-6E8A-4147-A177-3AD203B41FA5}">
                      <a16:colId xmlns:a16="http://schemas.microsoft.com/office/drawing/2014/main" xmlns="" val="20001"/>
                    </a:ext>
                  </a:extLst>
                </a:gridCol>
                <a:gridCol w="1706562">
                  <a:extLst>
                    <a:ext uri="{9D8B030D-6E8A-4147-A177-3AD203B41FA5}">
                      <a16:colId xmlns:a16="http://schemas.microsoft.com/office/drawing/2014/main" xmlns="" val="20002"/>
                    </a:ext>
                  </a:extLst>
                </a:gridCol>
              </a:tblGrid>
              <a:tr h="28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rPr>
                        <a:t>Property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a:ln>
                            <a:noFill/>
                          </a:ln>
                          <a:solidFill>
                            <a:schemeClr val="tx1"/>
                          </a:solidFill>
                          <a:effectLst/>
                          <a:latin typeface="Times New Roman" charset="0"/>
                          <a:ea typeface="ＭＳ Ｐゴシック" charset="0"/>
                          <a:cs typeface="Times New Roman" charset="0"/>
                        </a:rPr>
                        <a:t>P</a:t>
                      </a:r>
                      <a:r>
                        <a:rPr kumimoji="0" lang="en-US" sz="1600" b="1" i="1" u="none" strike="noStrike" cap="none" normalizeH="0" baseline="-25000" dirty="0">
                          <a:ln>
                            <a:noFill/>
                          </a:ln>
                          <a:solidFill>
                            <a:schemeClr val="tx1"/>
                          </a:solidFill>
                          <a:effectLst/>
                          <a:latin typeface="Times New Roman" charset="0"/>
                          <a:ea typeface="ＭＳ Ｐゴシック" charset="0"/>
                          <a:cs typeface="Times New Roman" charset="0"/>
                        </a:rPr>
                        <a:t>┴ </a:t>
                      </a:r>
                      <a:r>
                        <a:rPr kumimoji="0" lang="en-US" sz="1600" b="1" i="1" u="none" strike="noStrike" cap="none" normalizeH="0" baseline="0" dirty="0">
                          <a:ln>
                            <a:noFill/>
                          </a:ln>
                          <a:solidFill>
                            <a:schemeClr val="tx1"/>
                          </a:solidFill>
                          <a:effectLst/>
                          <a:latin typeface="Times New Roman" charset="0"/>
                          <a:ea typeface="ＭＳ Ｐゴシック" charset="0"/>
                          <a:cs typeface="Times New Roman" charset="0"/>
                        </a:rPr>
                        <a:t>/</a:t>
                      </a:r>
                      <a:r>
                        <a:rPr kumimoji="0" lang="en-US" sz="1600" b="1" i="1" u="none" strike="noStrike" cap="none" normalizeH="0" baseline="-25000" dirty="0">
                          <a:ln>
                            <a:noFill/>
                          </a:ln>
                          <a:solidFill>
                            <a:schemeClr val="tx1"/>
                          </a:solidFill>
                          <a:effectLst/>
                          <a:latin typeface="Times New Roman" charset="0"/>
                          <a:ea typeface="ＭＳ Ｐゴシック" charset="0"/>
                          <a:cs typeface="Times New Roman" charset="0"/>
                        </a:rPr>
                        <a:t> </a:t>
                      </a:r>
                      <a:r>
                        <a:rPr kumimoji="0" lang="en-US" sz="1600" b="1" i="1" u="none" strike="noStrike" cap="none" normalizeH="0" baseline="0" dirty="0">
                          <a:ln>
                            <a:noFill/>
                          </a:ln>
                          <a:solidFill>
                            <a:schemeClr val="tx1"/>
                          </a:solidFill>
                          <a:effectLst/>
                          <a:latin typeface="Times New Roman" charset="0"/>
                          <a:ea typeface="ＭＳ Ｐゴシック" charset="0"/>
                          <a:cs typeface="Times New Roman" charset="0"/>
                        </a:rPr>
                        <a:t>P</a:t>
                      </a:r>
                      <a:r>
                        <a:rPr kumimoji="0" lang="en-US" sz="1600" b="1" i="1" u="none" strike="noStrike" cap="none" normalizeH="0" baseline="-25000" dirty="0">
                          <a:ln>
                            <a:noFill/>
                          </a:ln>
                          <a:solidFill>
                            <a:schemeClr val="tx1"/>
                          </a:solidFill>
                          <a:effectLst/>
                          <a:latin typeface="Times New Roman" charset="0"/>
                          <a:ea typeface="ＭＳ Ｐゴシック" charset="0"/>
                          <a:cs typeface="Times New Roman"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82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Tension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1.5-2.0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0.04-0.07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8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Compression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2.0-2.5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0.03-0.40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80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MOR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1.5-2.0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0.04-0.10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MOE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0.04-0.12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grpSp>
        <p:nvGrpSpPr>
          <p:cNvPr id="878666" name="Group 74"/>
          <p:cNvGrpSpPr>
            <a:grpSpLocks/>
          </p:cNvGrpSpPr>
          <p:nvPr/>
        </p:nvGrpSpPr>
        <p:grpSpPr bwMode="auto">
          <a:xfrm>
            <a:off x="1008063" y="3522663"/>
            <a:ext cx="2722562" cy="2505075"/>
            <a:chOff x="585" y="2079"/>
            <a:chExt cx="1715" cy="1578"/>
          </a:xfrm>
        </p:grpSpPr>
        <p:sp>
          <p:nvSpPr>
            <p:cNvPr id="878655" name="Line 63"/>
            <p:cNvSpPr>
              <a:spLocks noChangeShapeType="1"/>
            </p:cNvSpPr>
            <p:nvPr/>
          </p:nvSpPr>
          <p:spPr bwMode="auto">
            <a:xfrm>
              <a:off x="724" y="3556"/>
              <a:ext cx="127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8656" name="Line 64"/>
            <p:cNvSpPr>
              <a:spLocks noChangeShapeType="1"/>
            </p:cNvSpPr>
            <p:nvPr/>
          </p:nvSpPr>
          <p:spPr bwMode="auto">
            <a:xfrm flipV="1">
              <a:off x="724" y="2332"/>
              <a:ext cx="0" cy="122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8657" name="Line 65"/>
            <p:cNvSpPr>
              <a:spLocks noChangeShapeType="1"/>
            </p:cNvSpPr>
            <p:nvPr/>
          </p:nvSpPr>
          <p:spPr bwMode="auto">
            <a:xfrm flipV="1">
              <a:off x="724" y="2622"/>
              <a:ext cx="825" cy="93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8659" name="Text Box 67" descr="20%"/>
            <p:cNvSpPr txBox="1">
              <a:spLocks noChangeArrowheads="1"/>
            </p:cNvSpPr>
            <p:nvPr/>
          </p:nvSpPr>
          <p:spPr bwMode="auto">
            <a:xfrm>
              <a:off x="585" y="2079"/>
              <a:ext cx="278" cy="231"/>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P</a:t>
              </a:r>
              <a:r>
                <a:rPr lang="en-US" i="1" baseline="-25000">
                  <a:latin typeface="Times New Roman" charset="0"/>
                </a:rPr>
                <a:t>II</a:t>
              </a:r>
              <a:endParaRPr lang="en-US" i="1">
                <a:latin typeface="Times New Roman" charset="0"/>
              </a:endParaRPr>
            </a:p>
          </p:txBody>
        </p:sp>
        <p:sp>
          <p:nvSpPr>
            <p:cNvPr id="878660" name="Text Box 68" descr="20%"/>
            <p:cNvSpPr txBox="1">
              <a:spLocks noChangeArrowheads="1"/>
            </p:cNvSpPr>
            <p:nvPr/>
          </p:nvSpPr>
          <p:spPr bwMode="auto">
            <a:xfrm>
              <a:off x="2028" y="3426"/>
              <a:ext cx="272" cy="231"/>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i="1">
                  <a:latin typeface="Times New Roman" charset="0"/>
                </a:rPr>
                <a:t>P</a:t>
              </a:r>
              <a:r>
                <a:rPr lang="en-US" b="0" i="1" baseline="-25000">
                  <a:latin typeface="Times New Roman" charset="0"/>
                </a:rPr>
                <a:t>┴</a:t>
              </a:r>
              <a:endParaRPr lang="en-US" b="0"/>
            </a:p>
          </p:txBody>
        </p:sp>
        <p:sp>
          <p:nvSpPr>
            <p:cNvPr id="878661" name="Text Box 69" descr="20%"/>
            <p:cNvSpPr txBox="1">
              <a:spLocks noChangeArrowheads="1"/>
            </p:cNvSpPr>
            <p:nvPr/>
          </p:nvSpPr>
          <p:spPr bwMode="auto">
            <a:xfrm>
              <a:off x="1612" y="2474"/>
              <a:ext cx="251" cy="231"/>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i="1">
                  <a:latin typeface="Times New Roman" charset="0"/>
                </a:rPr>
                <a:t>P</a:t>
              </a:r>
              <a:r>
                <a:rPr lang="el-GR" b="0" i="1" baseline="-25000">
                  <a:latin typeface="Times New Roman" charset="0"/>
                </a:rPr>
                <a:t>θ</a:t>
              </a:r>
              <a:endParaRPr lang="en-US" b="0" i="1" baseline="-25000">
                <a:latin typeface="Times New Roman" charset="0"/>
              </a:endParaRPr>
            </a:p>
          </p:txBody>
        </p:sp>
        <p:sp>
          <p:nvSpPr>
            <p:cNvPr id="878663" name="Freeform 71" descr="20%"/>
            <p:cNvSpPr>
              <a:spLocks/>
            </p:cNvSpPr>
            <p:nvPr/>
          </p:nvSpPr>
          <p:spPr bwMode="auto">
            <a:xfrm>
              <a:off x="717" y="3115"/>
              <a:ext cx="253" cy="184"/>
            </a:xfrm>
            <a:custGeom>
              <a:avLst/>
              <a:gdLst>
                <a:gd name="T0" fmla="*/ 0 w 253"/>
                <a:gd name="T1" fmla="*/ 2 h 184"/>
                <a:gd name="T2" fmla="*/ 121 w 253"/>
                <a:gd name="T3" fmla="*/ 12 h 184"/>
                <a:gd name="T4" fmla="*/ 202 w 253"/>
                <a:gd name="T5" fmla="*/ 73 h 184"/>
                <a:gd name="T6" fmla="*/ 253 w 253"/>
                <a:gd name="T7" fmla="*/ 184 h 184"/>
              </a:gdLst>
              <a:ahLst/>
              <a:cxnLst>
                <a:cxn ang="0">
                  <a:pos x="T0" y="T1"/>
                </a:cxn>
                <a:cxn ang="0">
                  <a:pos x="T2" y="T3"/>
                </a:cxn>
                <a:cxn ang="0">
                  <a:pos x="T4" y="T5"/>
                </a:cxn>
                <a:cxn ang="0">
                  <a:pos x="T6" y="T7"/>
                </a:cxn>
              </a:cxnLst>
              <a:rect l="0" t="0" r="r" b="b"/>
              <a:pathLst>
                <a:path w="253" h="184">
                  <a:moveTo>
                    <a:pt x="0" y="2"/>
                  </a:moveTo>
                  <a:cubicBezTo>
                    <a:pt x="20" y="4"/>
                    <a:pt x="87" y="0"/>
                    <a:pt x="121" y="12"/>
                  </a:cubicBezTo>
                  <a:cubicBezTo>
                    <a:pt x="155" y="24"/>
                    <a:pt x="180" y="44"/>
                    <a:pt x="202" y="73"/>
                  </a:cubicBezTo>
                  <a:cubicBezTo>
                    <a:pt x="224" y="102"/>
                    <a:pt x="243" y="161"/>
                    <a:pt x="253" y="184"/>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pattFill prst="pct20">
                    <a:fgClr>
                      <a:schemeClr val="tx1"/>
                    </a:fgClr>
                    <a:bgClr>
                      <a:schemeClr val="bg1"/>
                    </a:bgClr>
                  </a:patt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878664" name="Text Box 72" descr="20%"/>
            <p:cNvSpPr txBox="1">
              <a:spLocks noChangeArrowheads="1"/>
            </p:cNvSpPr>
            <p:nvPr/>
          </p:nvSpPr>
          <p:spPr bwMode="auto">
            <a:xfrm>
              <a:off x="843" y="2932"/>
              <a:ext cx="194" cy="231"/>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b="0" i="1">
                  <a:latin typeface="Times New Roman" charset="0"/>
                  <a:cs typeface="Arial" charset="0"/>
                </a:rPr>
                <a:t>θ</a:t>
              </a:r>
            </a:p>
          </p:txBody>
        </p:sp>
      </p:grpSp>
    </p:spTree>
    <p:extLst>
      <p:ext uri="{BB962C8B-B14F-4D97-AF65-F5344CB8AC3E}">
        <p14:creationId xmlns:p14="http://schemas.microsoft.com/office/powerpoint/2010/main" val="26571405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8068F65D-17F8-3B45-9A3D-2B4B8746DF80}" type="slidenum">
              <a:rPr lang="en-CA"/>
              <a:pPr/>
              <a:t>98</a:t>
            </a:fld>
            <a:endParaRPr lang="en-CA"/>
          </a:p>
        </p:txBody>
      </p:sp>
      <p:sp>
        <p:nvSpPr>
          <p:cNvPr id="1331202" name="Rectangle 2"/>
          <p:cNvSpPr>
            <a:spLocks noGrp="1" noChangeArrowheads="1"/>
          </p:cNvSpPr>
          <p:nvPr>
            <p:ph type="title"/>
          </p:nvPr>
        </p:nvSpPr>
        <p:spPr/>
        <p:txBody>
          <a:bodyPr/>
          <a:lstStyle/>
          <a:p>
            <a:r>
              <a:rPr lang="en-CA" b="1" dirty="0"/>
              <a:t>Example</a:t>
            </a:r>
            <a:endParaRPr lang="en-US" b="1" dirty="0"/>
          </a:p>
        </p:txBody>
      </p:sp>
      <p:pic>
        <p:nvPicPr>
          <p:cNvPr id="1331205" name="Picture 5" descr="grain_sl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5963" y="908050"/>
            <a:ext cx="917575" cy="2808288"/>
          </a:xfrm>
          <a:prstGeom prst="rect">
            <a:avLst/>
          </a:prstGeom>
          <a:noFill/>
          <a:extLst>
            <a:ext uri="{909E8E84-426E-40dd-AFC4-6F175D3DCCD1}">
              <a14:hiddenFill xmlns:a14="http://schemas.microsoft.com/office/drawing/2010/main">
                <a:solidFill>
                  <a:srgbClr val="FFFFFF"/>
                </a:solidFill>
              </a14:hiddenFill>
            </a:ext>
          </a:extLst>
        </p:spPr>
      </p:pic>
      <p:pic>
        <p:nvPicPr>
          <p:cNvPr id="1331207" name="Picture 7" descr="hankinson_stress_gra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73463"/>
            <a:ext cx="3671888" cy="2662237"/>
          </a:xfrm>
          <a:prstGeom prst="rect">
            <a:avLst/>
          </a:prstGeom>
          <a:noFill/>
          <a:extLst>
            <a:ext uri="{909E8E84-426E-40dd-AFC4-6F175D3DCCD1}">
              <a14:hiddenFill xmlns:a14="http://schemas.microsoft.com/office/drawing/2010/main">
                <a:solidFill>
                  <a:srgbClr val="FFFFFF"/>
                </a:solidFill>
              </a14:hiddenFill>
            </a:ext>
          </a:extLst>
        </p:spPr>
      </p:pic>
      <p:sp>
        <p:nvSpPr>
          <p:cNvPr id="1331208" name="Text Box 8" descr="20%"/>
          <p:cNvSpPr txBox="1">
            <a:spLocks noChangeArrowheads="1"/>
          </p:cNvSpPr>
          <p:nvPr/>
        </p:nvSpPr>
        <p:spPr bwMode="auto">
          <a:xfrm>
            <a:off x="755650" y="1412875"/>
            <a:ext cx="4752975" cy="173990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CA"/>
              <a:t>Known:</a:t>
            </a:r>
            <a:endParaRPr lang="en-US"/>
          </a:p>
          <a:p>
            <a:pPr algn="l"/>
            <a:r>
              <a:rPr lang="en-US"/>
              <a:t>Species: Douglas Fir</a:t>
            </a:r>
          </a:p>
          <a:p>
            <a:pPr algn="l"/>
            <a:r>
              <a:rPr lang="en-US"/>
              <a:t>Parallel tensile strength = 87.6 MPa</a:t>
            </a:r>
          </a:p>
          <a:p>
            <a:pPr algn="l"/>
            <a:r>
              <a:rPr lang="en-US"/>
              <a:t>Perpendicular tensile strength = 2 MPa</a:t>
            </a:r>
          </a:p>
          <a:p>
            <a:pPr algn="l"/>
            <a:endParaRPr lang="en-CA"/>
          </a:p>
          <a:p>
            <a:pPr algn="l"/>
            <a:r>
              <a:rPr lang="en-CA"/>
              <a:t>Question: Tensile strength at 45 degrees?</a:t>
            </a:r>
            <a:endParaRPr lang="en-US"/>
          </a:p>
        </p:txBody>
      </p:sp>
      <p:sp>
        <p:nvSpPr>
          <p:cNvPr id="1331209" name="Text Box 9" descr="20%"/>
          <p:cNvSpPr txBox="1">
            <a:spLocks noChangeArrowheads="1"/>
          </p:cNvSpPr>
          <p:nvPr/>
        </p:nvSpPr>
        <p:spPr bwMode="auto">
          <a:xfrm>
            <a:off x="3995738" y="3789363"/>
            <a:ext cx="3744912" cy="641350"/>
          </a:xfrm>
          <a:prstGeom prst="rect">
            <a:avLst/>
          </a:prstGeom>
          <a:noFill/>
          <a:ln>
            <a:noFill/>
          </a:ln>
          <a:effectLst/>
          <a:extLst>
            <a:ext uri="{909E8E84-426E-40dd-AFC4-6F175D3DCCD1}">
              <a14:hiddenFill xmlns:a14="http://schemas.microsoft.com/office/drawing/2010/main">
                <a:pattFill prst="pct20">
                  <a:fgClr>
                    <a:schemeClr val="tx1"/>
                  </a:fgClr>
                  <a:bgClr>
                    <a:schemeClr val="bg1"/>
                  </a:bgClr>
                </a:patt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CA"/>
              <a:t>Solution: Hankinson</a:t>
            </a:r>
            <a:r>
              <a:rPr lang="ja-JP" altLang="en-CA">
                <a:latin typeface="Arial"/>
              </a:rPr>
              <a:t>’</a:t>
            </a:r>
            <a:r>
              <a:rPr lang="en-CA"/>
              <a:t>s formula,   	   let n=2</a:t>
            </a:r>
            <a:endParaRPr lang="en-US"/>
          </a:p>
        </p:txBody>
      </p:sp>
      <p:graphicFrame>
        <p:nvGraphicFramePr>
          <p:cNvPr id="1331212" name="Object 12"/>
          <p:cNvGraphicFramePr>
            <a:graphicFrameLocks noGrp="1" noChangeAspect="1"/>
          </p:cNvGraphicFramePr>
          <p:nvPr>
            <p:ph idx="1"/>
            <p:extLst>
              <p:ext uri="{D42A27DB-BD31-4B8C-83A1-F6EECF244321}">
                <p14:modId xmlns:p14="http://schemas.microsoft.com/office/powerpoint/2010/main" val="2947670398"/>
              </p:ext>
            </p:extLst>
          </p:nvPr>
        </p:nvGraphicFramePr>
        <p:xfrm>
          <a:off x="4398963" y="4594225"/>
          <a:ext cx="3798887" cy="1670050"/>
        </p:xfrm>
        <a:graphic>
          <a:graphicData uri="http://schemas.openxmlformats.org/presentationml/2006/ole">
            <mc:AlternateContent xmlns:mc="http://schemas.openxmlformats.org/markup-compatibility/2006">
              <mc:Choice xmlns:v="urn:schemas-microsoft-com:vml" Requires="v">
                <p:oleObj spid="_x0000_s364758" name="Equation" r:id="rId6" imgW="2628900" imgH="1155700" progId="Equation.3">
                  <p:embed/>
                </p:oleObj>
              </mc:Choice>
              <mc:Fallback>
                <p:oleObj name="Equation" r:id="rId6" imgW="2628900" imgH="1155700" progId="Equation.3">
                  <p:embed/>
                  <p:pic>
                    <p:nvPicPr>
                      <p:cNvPr id="0" name=""/>
                      <p:cNvPicPr>
                        <a:picLocks noChangeAspect="1" noChangeArrowheads="1"/>
                      </p:cNvPicPr>
                      <p:nvPr/>
                    </p:nvPicPr>
                    <p:blipFill>
                      <a:blip r:embed="rId7"/>
                      <a:srcRect/>
                      <a:stretch>
                        <a:fillRect/>
                      </a:stretch>
                    </p:blipFill>
                    <p:spPr bwMode="auto">
                      <a:xfrm>
                        <a:off x="4398963" y="4594225"/>
                        <a:ext cx="3798887" cy="167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757353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2C186DA9-6C4C-B94D-922B-5AA3B120FE67}" type="slidenum">
              <a:rPr lang="en-US"/>
              <a:pPr/>
              <a:t>99</a:t>
            </a:fld>
            <a:endParaRPr lang="en-US"/>
          </a:p>
        </p:txBody>
      </p:sp>
      <p:sp>
        <p:nvSpPr>
          <p:cNvPr id="522242" name="Rectangle 2"/>
          <p:cNvSpPr>
            <a:spLocks noGrp="1" noChangeArrowheads="1"/>
          </p:cNvSpPr>
          <p:nvPr>
            <p:ph type="title"/>
          </p:nvPr>
        </p:nvSpPr>
        <p:spPr>
          <a:xfrm>
            <a:off x="683568" y="260648"/>
            <a:ext cx="7772400" cy="1143000"/>
          </a:xfrm>
        </p:spPr>
        <p:txBody>
          <a:bodyPr/>
          <a:lstStyle/>
          <a:p>
            <a:r>
              <a:rPr lang="en-CA" b="1" dirty="0"/>
              <a:t>Knots</a:t>
            </a:r>
          </a:p>
        </p:txBody>
      </p:sp>
      <p:sp>
        <p:nvSpPr>
          <p:cNvPr id="522243" name="Rectangle 3"/>
          <p:cNvSpPr>
            <a:spLocks noGrp="1" noChangeArrowheads="1"/>
          </p:cNvSpPr>
          <p:nvPr>
            <p:ph type="body" idx="1"/>
          </p:nvPr>
        </p:nvSpPr>
        <p:spPr>
          <a:xfrm>
            <a:off x="395288" y="1700213"/>
            <a:ext cx="4391025" cy="4114800"/>
          </a:xfrm>
        </p:spPr>
        <p:txBody>
          <a:bodyPr/>
          <a:lstStyle/>
          <a:p>
            <a:r>
              <a:rPr lang="en-US" altLang="zh-CN" b="1">
                <a:ea typeface="宋体" charset="0"/>
                <a:cs typeface="宋体" charset="0"/>
              </a:rPr>
              <a:t>Nature</a:t>
            </a:r>
          </a:p>
          <a:p>
            <a:pPr lvl="1"/>
            <a:r>
              <a:rPr lang="en-US" altLang="zh-CN" sz="3200">
                <a:ea typeface="宋体" charset="0"/>
                <a:cs typeface="宋体" charset="0"/>
              </a:rPr>
              <a:t> intergrown or tight</a:t>
            </a:r>
          </a:p>
          <a:p>
            <a:pPr lvl="1"/>
            <a:r>
              <a:rPr lang="en-US" altLang="zh-CN" sz="3200">
                <a:ea typeface="宋体" charset="0"/>
                <a:cs typeface="宋体" charset="0"/>
              </a:rPr>
              <a:t> encased or loose </a:t>
            </a:r>
            <a:endParaRPr lang="en-CA" altLang="zh-CN" sz="3200">
              <a:ea typeface="宋体" charset="0"/>
              <a:cs typeface="宋体" charset="0"/>
            </a:endParaRPr>
          </a:p>
          <a:p>
            <a:pPr lvl="1">
              <a:buFontTx/>
              <a:buNone/>
            </a:pPr>
            <a:endParaRPr lang="en-US" altLang="zh-CN" sz="3200">
              <a:ea typeface="宋体" charset="0"/>
              <a:cs typeface="宋体" charset="0"/>
            </a:endParaRPr>
          </a:p>
          <a:p>
            <a:r>
              <a:rPr lang="en-US" altLang="zh-CN" b="1">
                <a:ea typeface="宋体" charset="0"/>
                <a:cs typeface="宋体" charset="0"/>
              </a:rPr>
              <a:t>Shape</a:t>
            </a:r>
          </a:p>
          <a:p>
            <a:pPr lvl="1"/>
            <a:r>
              <a:rPr lang="en-US" altLang="zh-CN" sz="3200">
                <a:ea typeface="宋体" charset="0"/>
                <a:cs typeface="宋体" charset="0"/>
              </a:rPr>
              <a:t>Round</a:t>
            </a:r>
          </a:p>
          <a:p>
            <a:pPr lvl="1"/>
            <a:r>
              <a:rPr lang="en-US" altLang="zh-CN" sz="3200">
                <a:ea typeface="宋体" charset="0"/>
                <a:cs typeface="宋体" charset="0"/>
              </a:rPr>
              <a:t>Spike</a:t>
            </a:r>
          </a:p>
          <a:p>
            <a:pPr lvl="1"/>
            <a:r>
              <a:rPr lang="en-US" altLang="zh-CN" sz="3200">
                <a:ea typeface="宋体" charset="0"/>
                <a:cs typeface="宋体" charset="0"/>
              </a:rPr>
              <a:t>Oval</a:t>
            </a:r>
          </a:p>
        </p:txBody>
      </p:sp>
      <p:pic>
        <p:nvPicPr>
          <p:cNvPr id="522245" name="Picture 5" descr="s2c"/>
          <p:cNvPicPr>
            <a:picLocks noChangeAspect="1" noChangeArrowheads="1"/>
          </p:cNvPicPr>
          <p:nvPr/>
        </p:nvPicPr>
        <p:blipFill>
          <a:blip r:embed="rId3">
            <a:extLst>
              <a:ext uri="{28A0092B-C50C-407E-A947-70E740481C1C}">
                <a14:useLocalDpi xmlns:a14="http://schemas.microsoft.com/office/drawing/2010/main" val="0"/>
              </a:ext>
            </a:extLst>
          </a:blip>
          <a:srcRect t="27420"/>
          <a:stretch>
            <a:fillRect/>
          </a:stretch>
        </p:blipFill>
        <p:spPr bwMode="auto">
          <a:xfrm>
            <a:off x="3132138" y="4005263"/>
            <a:ext cx="325913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22246" name="Picture 6" descr="s2b"/>
          <p:cNvPicPr>
            <a:picLocks noChangeAspect="1" noChangeArrowheads="1"/>
          </p:cNvPicPr>
          <p:nvPr/>
        </p:nvPicPr>
        <p:blipFill>
          <a:blip r:embed="rId4">
            <a:extLst>
              <a:ext uri="{28A0092B-C50C-407E-A947-70E740481C1C}">
                <a14:useLocalDpi xmlns:a14="http://schemas.microsoft.com/office/drawing/2010/main" val="0"/>
              </a:ext>
            </a:extLst>
          </a:blip>
          <a:srcRect t="16649" b="7382"/>
          <a:stretch>
            <a:fillRect/>
          </a:stretch>
        </p:blipFill>
        <p:spPr bwMode="auto">
          <a:xfrm>
            <a:off x="6659563" y="4005263"/>
            <a:ext cx="2244725" cy="2303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5292080" y="1268760"/>
            <a:ext cx="3384376" cy="2252264"/>
          </a:xfrm>
          <a:prstGeom prst="rect">
            <a:avLst/>
          </a:prstGeom>
        </p:spPr>
      </p:pic>
    </p:spTree>
    <p:extLst>
      <p:ext uri="{BB962C8B-B14F-4D97-AF65-F5344CB8AC3E}">
        <p14:creationId xmlns:p14="http://schemas.microsoft.com/office/powerpoint/2010/main" val="356337103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9" ma:contentTypeDescription="Create a new document." ma:contentTypeScope="" ma:versionID="d59b4c3ce6dcb2f1eac3e6989884751e">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a0e87505b64e39be177ace61bbc0316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6991cb-7b70-410c-8842-c0e7fbae0f64">
      <Terms xmlns="http://schemas.microsoft.com/office/infopath/2007/PartnerControls"/>
    </lcf76f155ced4ddcb4097134ff3c332f>
    <TaxCatchAll xmlns="05b89403-8670-4c8a-a68b-beee026a3835" xsi:nil="true"/>
  </documentManagement>
</p:properties>
</file>

<file path=customXml/itemProps1.xml><?xml version="1.0" encoding="utf-8"?>
<ds:datastoreItem xmlns:ds="http://schemas.openxmlformats.org/officeDocument/2006/customXml" ds:itemID="{07E2B1D2-F8F7-4F27-9FF5-58BD9B42C2FA}"/>
</file>

<file path=customXml/itemProps2.xml><?xml version="1.0" encoding="utf-8"?>
<ds:datastoreItem xmlns:ds="http://schemas.openxmlformats.org/officeDocument/2006/customXml" ds:itemID="{B2FC3056-FEF2-4209-9E60-92BBF5A2E4D2}"/>
</file>

<file path=customXml/itemProps3.xml><?xml version="1.0" encoding="utf-8"?>
<ds:datastoreItem xmlns:ds="http://schemas.openxmlformats.org/officeDocument/2006/customXml" ds:itemID="{075C38F6-B1BD-4EB6-A77A-CCB03C86DB75}"/>
</file>

<file path=docProps/app.xml><?xml version="1.0" encoding="utf-8"?>
<Properties xmlns="http://schemas.openxmlformats.org/officeDocument/2006/extended-properties" xmlns:vt="http://schemas.openxmlformats.org/officeDocument/2006/docPropsVTypes">
  <TotalTime>5320</TotalTime>
  <Words>12233</Words>
  <Application>Microsoft Macintosh PowerPoint</Application>
  <PresentationFormat>On-screen Show (4:3)</PresentationFormat>
  <Paragraphs>1154</Paragraphs>
  <Slides>131</Slides>
  <Notes>126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33" baseType="lpstr">
      <vt:lpstr>Default Design</vt:lpstr>
      <vt:lpstr>Equation</vt:lpstr>
      <vt:lpstr>Lecture #1  Physical and Mechanical Properties of Wood</vt:lpstr>
      <vt:lpstr>PowerPoint Presentation</vt:lpstr>
      <vt:lpstr>Wood Density</vt:lpstr>
      <vt:lpstr>Definition of Density</vt:lpstr>
      <vt:lpstr>Wood Density</vt:lpstr>
      <vt:lpstr>Definition of Specific Gravity (Relative Density)</vt:lpstr>
      <vt:lpstr>Basic Specific Gravity</vt:lpstr>
      <vt:lpstr>Oven-dry Specific Gravity</vt:lpstr>
      <vt:lpstr>Air Dry or Nominal Specific Gravity</vt:lpstr>
      <vt:lpstr>Basic SG of some hardwoods</vt:lpstr>
      <vt:lpstr>Basic SG of some softwoods</vt:lpstr>
      <vt:lpstr>Measurement of Specific Gravity </vt:lpstr>
      <vt:lpstr>Measurement of dimensions</vt:lpstr>
      <vt:lpstr>POROSITY / VOID VOLUME</vt:lpstr>
      <vt:lpstr>Estimation of SG at a given MC</vt:lpstr>
      <vt:lpstr>Effect of Specific Gravity on Mechanical Properties</vt:lpstr>
      <vt:lpstr>WATER AND WOOD</vt:lpstr>
      <vt:lpstr>Moisture Content</vt:lpstr>
      <vt:lpstr>Measurement of Moisture Content</vt:lpstr>
      <vt:lpstr>Electrical Resistance Method</vt:lpstr>
      <vt:lpstr>Measurement of Moisture Content</vt:lpstr>
      <vt:lpstr>Location of Water in Wood</vt:lpstr>
      <vt:lpstr>Nature of Water in Wood</vt:lpstr>
      <vt:lpstr>Water in Softwood</vt:lpstr>
      <vt:lpstr>Fibre Saturation Point (FSP)</vt:lpstr>
      <vt:lpstr>Factors influencing FSP</vt:lpstr>
      <vt:lpstr>Fibre Saturation Point (FSP)</vt:lpstr>
      <vt:lpstr>Equilibrium Moisture Content (EMC)</vt:lpstr>
      <vt:lpstr>Estimation of EMC for solid wood</vt:lpstr>
      <vt:lpstr>EMC vs RH (Wood)</vt:lpstr>
      <vt:lpstr>EMC of Forest Products</vt:lpstr>
      <vt:lpstr>Shrinkage and Swelling</vt:lpstr>
      <vt:lpstr>Calculation of Shrinkage</vt:lpstr>
      <vt:lpstr>Calculation of Swelling</vt:lpstr>
      <vt:lpstr>PowerPoint Presentation</vt:lpstr>
      <vt:lpstr>Shrinkage values of wood from green to oven-dry moisture content</vt:lpstr>
      <vt:lpstr>Shrinkage difference in 3 directions</vt:lpstr>
      <vt:lpstr>Estimation of shrinkage at a given MC</vt:lpstr>
      <vt:lpstr>Differential Shrinkage</vt:lpstr>
      <vt:lpstr>Warp</vt:lpstr>
      <vt:lpstr>Thermal Conductivity</vt:lpstr>
      <vt:lpstr>Thermal conductivity of selected species</vt:lpstr>
      <vt:lpstr>Thermal Conductivity</vt:lpstr>
      <vt:lpstr>Thermal Expansion</vt:lpstr>
      <vt:lpstr>Thermal Expansion</vt:lpstr>
      <vt:lpstr>Combustion of wood</vt:lpstr>
      <vt:lpstr>Part 2– Mechanical Properties of Wood</vt:lpstr>
      <vt:lpstr>Mechanical properties</vt:lpstr>
      <vt:lpstr>What are mechanical properties?</vt:lpstr>
      <vt:lpstr>Comparison of wood with other materials</vt:lpstr>
      <vt:lpstr>Ratio of ‘strength’ to density</vt:lpstr>
      <vt:lpstr>Orthotropic model of a clear wood block</vt:lpstr>
      <vt:lpstr>Types of loading</vt:lpstr>
      <vt:lpstr>Mechanical Properties</vt:lpstr>
      <vt:lpstr>Mechanical Properties</vt:lpstr>
      <vt:lpstr>PowerPoint Presentation</vt:lpstr>
      <vt:lpstr>PowerPoint Presentation</vt:lpstr>
      <vt:lpstr>PowerPoint Presentation</vt:lpstr>
      <vt:lpstr>PowerPoint Presentation</vt:lpstr>
      <vt:lpstr>PowerPoint Presentation</vt:lpstr>
      <vt:lpstr>PowerPoint Presentation</vt:lpstr>
      <vt:lpstr>Hooke’s law</vt:lpstr>
      <vt:lpstr>Stress-strain response</vt:lpstr>
      <vt:lpstr>Relative strength among species</vt:lpstr>
      <vt:lpstr>Mechanical properties</vt:lpstr>
      <vt:lpstr>Test methods</vt:lpstr>
      <vt:lpstr>Compression parallel to grain</vt:lpstr>
      <vt:lpstr>Failure modes</vt:lpstr>
      <vt:lpstr>Example: compression parallel to grain</vt:lpstr>
      <vt:lpstr>Compression perpendicular to grain</vt:lpstr>
      <vt:lpstr>Failure modes</vt:lpstr>
      <vt:lpstr>Shear parallel to grain (Longitudinal shear)</vt:lpstr>
      <vt:lpstr>Failure mode</vt:lpstr>
      <vt:lpstr>PowerPoint Presentation</vt:lpstr>
      <vt:lpstr>Rolling shear failure in CLT</vt:lpstr>
      <vt:lpstr>Measurement of rolling shear properties</vt:lpstr>
      <vt:lpstr>Tension parallel to grain</vt:lpstr>
      <vt:lpstr>Failure mode</vt:lpstr>
      <vt:lpstr>Bending</vt:lpstr>
      <vt:lpstr>Load-deflection response in bending</vt:lpstr>
      <vt:lpstr>Bending properties of wood</vt:lpstr>
      <vt:lpstr>Failure mode</vt:lpstr>
      <vt:lpstr>Tension perpendicular to grain</vt:lpstr>
      <vt:lpstr>Strength Requirements vs. Use </vt:lpstr>
      <vt:lpstr>Wood Handbook - Mechanical properties of wood</vt:lpstr>
      <vt:lpstr>Notes on interpreting test data from literature</vt:lpstr>
      <vt:lpstr>Mechanical properties</vt:lpstr>
      <vt:lpstr>Moisture content</vt:lpstr>
      <vt:lpstr>Adjustment factor (α) of moisture content for clear wood</vt:lpstr>
      <vt:lpstr>Estimation of ‘strength’ of clear wood at a given moisture content</vt:lpstr>
      <vt:lpstr>Effect of temperature</vt:lpstr>
      <vt:lpstr>Specific gravity and mechanical properties</vt:lpstr>
      <vt:lpstr>PowerPoint Presentation</vt:lpstr>
      <vt:lpstr>Slope of grain (SoG) in lumber product</vt:lpstr>
      <vt:lpstr>Measurement of grain angle</vt:lpstr>
      <vt:lpstr>Slope of Grain </vt:lpstr>
      <vt:lpstr>Hankinson’s formula</vt:lpstr>
      <vt:lpstr>Example</vt:lpstr>
      <vt:lpstr>Knots</vt:lpstr>
      <vt:lpstr>Knots</vt:lpstr>
      <vt:lpstr>Strength ratio concept</vt:lpstr>
      <vt:lpstr>Creep and creep rupture of wood</vt:lpstr>
      <vt:lpstr>Creep phenomenon</vt:lpstr>
      <vt:lpstr>Creep rupture</vt:lpstr>
      <vt:lpstr>Madison curve</vt:lpstr>
      <vt:lpstr>Typical load duration factors for design</vt:lpstr>
      <vt:lpstr>Derivation of design properties</vt:lpstr>
      <vt:lpstr>Derivation of design properties</vt:lpstr>
      <vt:lpstr>Derivation of design properties</vt:lpstr>
      <vt:lpstr>Design modification factors for timber structures</vt:lpstr>
      <vt:lpstr>Modification factors for structural timber design</vt:lpstr>
      <vt:lpstr>Duration of Load Effect</vt:lpstr>
      <vt:lpstr>Modification Factors</vt:lpstr>
      <vt:lpstr>Duration of load factor, KD </vt:lpstr>
      <vt:lpstr>Duration of load effect, KD</vt:lpstr>
      <vt:lpstr>Modification Factors - KD</vt:lpstr>
      <vt:lpstr>Modification Factors</vt:lpstr>
      <vt:lpstr>Load sharing  KH</vt:lpstr>
      <vt:lpstr>Load sharing  KH</vt:lpstr>
      <vt:lpstr>Modification Factors</vt:lpstr>
      <vt:lpstr>Modification Factors</vt:lpstr>
      <vt:lpstr>PowerPoint Presentation</vt:lpstr>
      <vt:lpstr>Modification Factors</vt:lpstr>
      <vt:lpstr>Modification Factors</vt:lpstr>
      <vt:lpstr>Size effect in timber</vt:lpstr>
      <vt:lpstr>Modification Factors</vt:lpstr>
      <vt:lpstr>Modification Factors</vt:lpstr>
      <vt:lpstr>PowerPoint Presentation</vt:lpstr>
      <vt:lpstr>Treatment Factor KT</vt:lpstr>
      <vt:lpstr>End Lecture #1</vt:lpstr>
      <vt:lpstr>Wood Handbook</vt:lpstr>
    </vt:vector>
  </TitlesOfParts>
  <Company>KUWRI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Meng Gong</dc:creator>
  <cp:lastModifiedBy>Y. H. Chui</cp:lastModifiedBy>
  <cp:revision>525</cp:revision>
  <dcterms:created xsi:type="dcterms:W3CDTF">2004-08-04T01:15:16Z</dcterms:created>
  <dcterms:modified xsi:type="dcterms:W3CDTF">2018-03-31T04:21:22Z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0x010100B6D56DC1492CF64F9CB9F0283E06F62F</vt:lpwstr>
  </property>
</Properties>
</file>