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0"/>
  </p:notesMasterIdLst>
  <p:handoutMasterIdLst>
    <p:handoutMasterId r:id="rId111"/>
  </p:handoutMasterIdLst>
  <p:sldIdLst>
    <p:sldId id="359" r:id="rId5"/>
    <p:sldId id="408" r:id="rId6"/>
    <p:sldId id="470" r:id="rId7"/>
    <p:sldId id="471" r:id="rId8"/>
    <p:sldId id="473" r:id="rId9"/>
    <p:sldId id="593" r:id="rId10"/>
    <p:sldId id="526" r:id="rId11"/>
    <p:sldId id="475" r:id="rId12"/>
    <p:sldId id="440" r:id="rId13"/>
    <p:sldId id="443" r:id="rId14"/>
    <p:sldId id="446" r:id="rId15"/>
    <p:sldId id="447" r:id="rId16"/>
    <p:sldId id="448" r:id="rId17"/>
    <p:sldId id="449" r:id="rId18"/>
    <p:sldId id="520" r:id="rId19"/>
    <p:sldId id="524" r:id="rId20"/>
    <p:sldId id="555" r:id="rId21"/>
    <p:sldId id="556" r:id="rId22"/>
    <p:sldId id="557" r:id="rId23"/>
    <p:sldId id="476" r:id="rId24"/>
    <p:sldId id="479" r:id="rId25"/>
    <p:sldId id="480" r:id="rId26"/>
    <p:sldId id="522" r:id="rId27"/>
    <p:sldId id="482" r:id="rId28"/>
    <p:sldId id="523" r:id="rId29"/>
    <p:sldId id="484" r:id="rId30"/>
    <p:sldId id="485" r:id="rId31"/>
    <p:sldId id="542" r:id="rId32"/>
    <p:sldId id="543" r:id="rId33"/>
    <p:sldId id="545" r:id="rId34"/>
    <p:sldId id="544" r:id="rId35"/>
    <p:sldId id="546" r:id="rId36"/>
    <p:sldId id="552" r:id="rId37"/>
    <p:sldId id="554" r:id="rId38"/>
    <p:sldId id="632" r:id="rId39"/>
    <p:sldId id="633" r:id="rId40"/>
    <p:sldId id="634" r:id="rId41"/>
    <p:sldId id="635" r:id="rId42"/>
    <p:sldId id="531" r:id="rId43"/>
    <p:sldId id="532" r:id="rId44"/>
    <p:sldId id="534" r:id="rId45"/>
    <p:sldId id="536" r:id="rId46"/>
    <p:sldId id="537" r:id="rId47"/>
    <p:sldId id="538" r:id="rId48"/>
    <p:sldId id="539" r:id="rId49"/>
    <p:sldId id="598" r:id="rId50"/>
    <p:sldId id="600" r:id="rId51"/>
    <p:sldId id="599" r:id="rId52"/>
    <p:sldId id="602" r:id="rId53"/>
    <p:sldId id="603" r:id="rId54"/>
    <p:sldId id="495" r:id="rId55"/>
    <p:sldId id="501" r:id="rId56"/>
    <p:sldId id="502" r:id="rId57"/>
    <p:sldId id="561" r:id="rId58"/>
    <p:sldId id="560" r:id="rId59"/>
    <p:sldId id="503" r:id="rId60"/>
    <p:sldId id="609" r:id="rId61"/>
    <p:sldId id="507" r:id="rId62"/>
    <p:sldId id="508" r:id="rId63"/>
    <p:sldId id="506" r:id="rId64"/>
    <p:sldId id="565" r:id="rId65"/>
    <p:sldId id="566" r:id="rId66"/>
    <p:sldId id="568" r:id="rId67"/>
    <p:sldId id="571" r:id="rId68"/>
    <p:sldId id="573" r:id="rId69"/>
    <p:sldId id="574" r:id="rId70"/>
    <p:sldId id="576" r:id="rId71"/>
    <p:sldId id="577" r:id="rId72"/>
    <p:sldId id="578" r:id="rId73"/>
    <p:sldId id="579" r:id="rId74"/>
    <p:sldId id="580" r:id="rId75"/>
    <p:sldId id="581" r:id="rId76"/>
    <p:sldId id="583" r:id="rId77"/>
    <p:sldId id="585" r:id="rId78"/>
    <p:sldId id="587" r:id="rId79"/>
    <p:sldId id="590" r:id="rId80"/>
    <p:sldId id="597" r:id="rId81"/>
    <p:sldId id="588" r:id="rId82"/>
    <p:sldId id="606" r:id="rId83"/>
    <p:sldId id="596" r:id="rId84"/>
    <p:sldId id="595" r:id="rId85"/>
    <p:sldId id="610" r:id="rId86"/>
    <p:sldId id="591" r:id="rId87"/>
    <p:sldId id="608" r:id="rId88"/>
    <p:sldId id="607" r:id="rId89"/>
    <p:sldId id="612" r:id="rId90"/>
    <p:sldId id="613" r:id="rId91"/>
    <p:sldId id="614" r:id="rId92"/>
    <p:sldId id="615" r:id="rId93"/>
    <p:sldId id="616" r:id="rId94"/>
    <p:sldId id="617" r:id="rId95"/>
    <p:sldId id="618" r:id="rId96"/>
    <p:sldId id="619" r:id="rId97"/>
    <p:sldId id="620" r:id="rId98"/>
    <p:sldId id="621" r:id="rId99"/>
    <p:sldId id="622" r:id="rId100"/>
    <p:sldId id="623" r:id="rId101"/>
    <p:sldId id="624" r:id="rId102"/>
    <p:sldId id="625" r:id="rId103"/>
    <p:sldId id="626" r:id="rId104"/>
    <p:sldId id="627" r:id="rId105"/>
    <p:sldId id="628" r:id="rId106"/>
    <p:sldId id="629" r:id="rId107"/>
    <p:sldId id="630" r:id="rId108"/>
    <p:sldId id="631" r:id="rId109"/>
  </p:sldIdLst>
  <p:sldSz cx="9144000" cy="6858000" type="screen4x3"/>
  <p:notesSz cx="7099300" cy="10234613"/>
  <p:defaultTextStyle>
    <a:defPPr>
      <a:defRPr lang="en-CA"/>
    </a:defPPr>
    <a:lvl1pPr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99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14" autoAdjust="0"/>
  </p:normalViewPr>
  <p:slideViewPr>
    <p:cSldViewPr>
      <p:cViewPr>
        <p:scale>
          <a:sx n="116" d="100"/>
          <a:sy n="116" d="100"/>
        </p:scale>
        <p:origin x="-992" y="-136"/>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21744"/>
    </p:cViewPr>
  </p:sorterViewPr>
  <p:notesViewPr>
    <p:cSldViewPr>
      <p:cViewPr varScale="1">
        <p:scale>
          <a:sx n="53" d="100"/>
          <a:sy n="53" d="100"/>
        </p:scale>
        <p:origin x="-1170"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image" Target="../media/image8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9038" tIns="49519" rIns="99038" bIns="49519" numCol="1" anchor="t" anchorCtr="0" compatLnSpc="1">
            <a:prstTxWarp prst="textNoShape">
              <a:avLst/>
            </a:prstTxWarp>
          </a:bodyPr>
          <a:lstStyle>
            <a:lvl1pPr defTabSz="990600">
              <a:defRPr sz="1300" smtClean="0">
                <a:latin typeface="Arial" charset="0"/>
                <a:cs typeface="+mn-cs"/>
              </a:defRPr>
            </a:lvl1pPr>
          </a:lstStyle>
          <a:p>
            <a:pPr>
              <a:defRPr/>
            </a:pPr>
            <a:endParaRPr lang="en-CA"/>
          </a:p>
        </p:txBody>
      </p:sp>
      <p:sp>
        <p:nvSpPr>
          <p:cNvPr id="310275" name="Rectangle 3"/>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9038" tIns="49519" rIns="99038" bIns="49519" numCol="1" anchor="t" anchorCtr="0" compatLnSpc="1">
            <a:prstTxWarp prst="textNoShape">
              <a:avLst/>
            </a:prstTxWarp>
          </a:bodyPr>
          <a:lstStyle>
            <a:lvl1pPr algn="r" defTabSz="990600">
              <a:defRPr sz="1300" smtClean="0">
                <a:latin typeface="Arial" charset="0"/>
                <a:cs typeface="+mn-cs"/>
              </a:defRPr>
            </a:lvl1pPr>
          </a:lstStyle>
          <a:p>
            <a:pPr>
              <a:defRPr/>
            </a:pPr>
            <a:endParaRPr lang="en-CA"/>
          </a:p>
        </p:txBody>
      </p:sp>
      <p:sp>
        <p:nvSpPr>
          <p:cNvPr id="310276"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9038" tIns="49519" rIns="99038" bIns="49519" numCol="1" anchor="b" anchorCtr="0" compatLnSpc="1">
            <a:prstTxWarp prst="textNoShape">
              <a:avLst/>
            </a:prstTxWarp>
          </a:bodyPr>
          <a:lstStyle>
            <a:lvl1pPr defTabSz="990600">
              <a:defRPr sz="1300" smtClean="0">
                <a:latin typeface="Arial" charset="0"/>
                <a:cs typeface="+mn-cs"/>
              </a:defRPr>
            </a:lvl1pPr>
          </a:lstStyle>
          <a:p>
            <a:pPr>
              <a:defRPr/>
            </a:pPr>
            <a:endParaRPr lang="en-CA"/>
          </a:p>
        </p:txBody>
      </p:sp>
      <p:sp>
        <p:nvSpPr>
          <p:cNvPr id="310277" name="Rectangle 5"/>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9038" tIns="49519" rIns="99038" bIns="49519" numCol="1" anchor="b" anchorCtr="0" compatLnSpc="1">
            <a:prstTxWarp prst="textNoShape">
              <a:avLst/>
            </a:prstTxWarp>
          </a:bodyPr>
          <a:lstStyle>
            <a:lvl1pPr algn="r" defTabSz="990600">
              <a:defRPr sz="1300" smtClean="0">
                <a:latin typeface="Arial" charset="0"/>
                <a:cs typeface="+mn-cs"/>
              </a:defRPr>
            </a:lvl1pPr>
          </a:lstStyle>
          <a:p>
            <a:pPr>
              <a:defRPr/>
            </a:pPr>
            <a:fld id="{C8BB7115-DE39-4E43-8589-C1E5CEB4A1CC}" type="slidenum">
              <a:rPr lang="en-CA"/>
              <a:pPr>
                <a:defRPr/>
              </a:pPr>
              <a:t>‹#›</a:t>
            </a:fld>
            <a:endParaRPr lang="en-CA"/>
          </a:p>
        </p:txBody>
      </p:sp>
    </p:spTree>
    <p:extLst>
      <p:ext uri="{BB962C8B-B14F-4D97-AF65-F5344CB8AC3E}">
        <p14:creationId xmlns:p14="http://schemas.microsoft.com/office/powerpoint/2010/main" val="34938235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9038" tIns="49519" rIns="99038" bIns="49519" numCol="1" anchor="t" anchorCtr="0" compatLnSpc="1">
            <a:prstTxWarp prst="textNoShape">
              <a:avLst/>
            </a:prstTxWarp>
          </a:bodyPr>
          <a:lstStyle>
            <a:lvl1pPr defTabSz="990600">
              <a:defRPr sz="1300" smtClean="0">
                <a:latin typeface="Arial" charset="0"/>
                <a:cs typeface="+mn-cs"/>
              </a:defRPr>
            </a:lvl1pPr>
          </a:lstStyle>
          <a:p>
            <a:pPr>
              <a:defRPr/>
            </a:pPr>
            <a:endParaRPr lang="en-CA"/>
          </a:p>
        </p:txBody>
      </p:sp>
      <p:sp>
        <p:nvSpPr>
          <p:cNvPr id="90115" name="Rectangle 3"/>
          <p:cNvSpPr>
            <a:spLocks noGrp="1" noChangeArrowheads="1"/>
          </p:cNvSpPr>
          <p:nvPr>
            <p:ph type="dt" idx="1"/>
          </p:nvPr>
        </p:nvSpPr>
        <p:spPr bwMode="auto">
          <a:xfrm>
            <a:off x="4021138" y="0"/>
            <a:ext cx="3076575" cy="512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9038" tIns="49519" rIns="99038" bIns="49519" numCol="1" anchor="t" anchorCtr="0" compatLnSpc="1">
            <a:prstTxWarp prst="textNoShape">
              <a:avLst/>
            </a:prstTxWarp>
          </a:bodyPr>
          <a:lstStyle>
            <a:lvl1pPr algn="r" defTabSz="990600">
              <a:defRPr sz="1300" smtClean="0">
                <a:latin typeface="Arial" charset="0"/>
                <a:cs typeface="+mn-cs"/>
              </a:defRPr>
            </a:lvl1pPr>
          </a:lstStyle>
          <a:p>
            <a:pPr>
              <a:defRPr/>
            </a:pPr>
            <a:endParaRPr lang="en-CA"/>
          </a:p>
        </p:txBody>
      </p:sp>
      <p:sp>
        <p:nvSpPr>
          <p:cNvPr id="90116"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90117" name="Rectangle 5"/>
          <p:cNvSpPr>
            <a:spLocks noGrp="1" noChangeArrowheads="1"/>
          </p:cNvSpPr>
          <p:nvPr>
            <p:ph type="body" sz="quarter" idx="3"/>
          </p:nvPr>
        </p:nvSpPr>
        <p:spPr bwMode="auto">
          <a:xfrm>
            <a:off x="711200" y="4862513"/>
            <a:ext cx="5676900" cy="4605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9038" tIns="49519" rIns="99038" bIns="49519"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90118" name="Rectangle 6"/>
          <p:cNvSpPr>
            <a:spLocks noGrp="1" noChangeArrowheads="1"/>
          </p:cNvSpPr>
          <p:nvPr>
            <p:ph type="ftr" sz="quarter" idx="4"/>
          </p:nvPr>
        </p:nvSpPr>
        <p:spPr bwMode="auto">
          <a:xfrm>
            <a:off x="0" y="9720263"/>
            <a:ext cx="3076575" cy="512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9038" tIns="49519" rIns="99038" bIns="49519" numCol="1" anchor="b" anchorCtr="0" compatLnSpc="1">
            <a:prstTxWarp prst="textNoShape">
              <a:avLst/>
            </a:prstTxWarp>
          </a:bodyPr>
          <a:lstStyle>
            <a:lvl1pPr defTabSz="990600">
              <a:defRPr sz="1300" smtClean="0">
                <a:latin typeface="Arial" charset="0"/>
                <a:cs typeface="+mn-cs"/>
              </a:defRPr>
            </a:lvl1pPr>
          </a:lstStyle>
          <a:p>
            <a:pPr>
              <a:defRPr/>
            </a:pPr>
            <a:endParaRPr lang="en-CA"/>
          </a:p>
        </p:txBody>
      </p:sp>
      <p:sp>
        <p:nvSpPr>
          <p:cNvPr id="90119" name="Rectangle 7"/>
          <p:cNvSpPr>
            <a:spLocks noGrp="1" noChangeArrowheads="1"/>
          </p:cNvSpPr>
          <p:nvPr>
            <p:ph type="sldNum" sz="quarter" idx="5"/>
          </p:nvPr>
        </p:nvSpPr>
        <p:spPr bwMode="auto">
          <a:xfrm>
            <a:off x="4021138" y="9720263"/>
            <a:ext cx="3076575" cy="512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9038" tIns="49519" rIns="99038" bIns="49519" numCol="1" anchor="b" anchorCtr="0" compatLnSpc="1">
            <a:prstTxWarp prst="textNoShape">
              <a:avLst/>
            </a:prstTxWarp>
          </a:bodyPr>
          <a:lstStyle>
            <a:lvl1pPr algn="r" defTabSz="990600">
              <a:defRPr sz="1300" smtClean="0">
                <a:latin typeface="Arial" charset="0"/>
                <a:cs typeface="+mn-cs"/>
              </a:defRPr>
            </a:lvl1pPr>
          </a:lstStyle>
          <a:p>
            <a:pPr>
              <a:defRPr/>
            </a:pPr>
            <a:fld id="{A6FFB431-C849-8141-BFB6-8CFE6F28FE25}" type="slidenum">
              <a:rPr lang="en-CA"/>
              <a:pPr>
                <a:defRPr/>
              </a:pPr>
              <a:t>‹#›</a:t>
            </a:fld>
            <a:endParaRPr lang="en-CA"/>
          </a:p>
        </p:txBody>
      </p:sp>
    </p:spTree>
    <p:extLst>
      <p:ext uri="{BB962C8B-B14F-4D97-AF65-F5344CB8AC3E}">
        <p14:creationId xmlns:p14="http://schemas.microsoft.com/office/powerpoint/2010/main" val="387236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22C793-832F-DC45-A343-190AC02D9553}" type="slidenum">
              <a:rPr lang="en-CA"/>
              <a:pPr>
                <a:defRPr/>
              </a:pPr>
              <a:t>1</a:t>
            </a:fld>
            <a:endParaRPr lang="en-CA"/>
          </a:p>
        </p:txBody>
      </p:sp>
      <p:sp>
        <p:nvSpPr>
          <p:cNvPr id="82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253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University of Ottawa</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CA" sz="1300"/>
              <a:t>12/01/2012</a:t>
            </a:r>
            <a:endParaRPr lang="en-US" sz="1300"/>
          </a:p>
        </p:txBody>
      </p:sp>
      <p:sp>
        <p:nvSpPr>
          <p:cNvPr id="71684"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CVG4146</a:t>
            </a:r>
          </a:p>
        </p:txBody>
      </p:sp>
      <p:sp>
        <p:nvSpPr>
          <p:cNvPr id="716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Wood - </a:t>
            </a:r>
            <a:fld id="{8046FC78-B4A5-4A62-BDCE-11A1B1D7FE00}" type="slidenum">
              <a:rPr lang="en-US" sz="1300"/>
              <a:pPr/>
              <a:t>10</a:t>
            </a:fld>
            <a:endParaRPr lang="en-US" sz="1300"/>
          </a:p>
        </p:txBody>
      </p:sp>
      <p:sp>
        <p:nvSpPr>
          <p:cNvPr id="71686" name="Rectangle 2"/>
          <p:cNvSpPr>
            <a:spLocks noGrp="1" noRot="1" noChangeAspect="1" noChangeArrowheads="1" noTextEdit="1"/>
          </p:cNvSpPr>
          <p:nvPr>
            <p:ph type="sldImg"/>
          </p:nvPr>
        </p:nvSpPr>
        <p:spPr>
          <a:ln/>
        </p:spPr>
      </p:sp>
      <p:sp>
        <p:nvSpPr>
          <p:cNvPr id="716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CA" dirty="0"/>
              <a:t>The quality and properties of wood are indicated by its grade. </a:t>
            </a:r>
            <a:r>
              <a:rPr lang="en-CA" sz="1300" dirty="0">
                <a:latin typeface="+mn-lt"/>
                <a:ea typeface="+mn-ea"/>
                <a:cs typeface="+mn-cs"/>
              </a:rPr>
              <a:t>Each piece of lumber is inspected to determine its grade and a stamp is applied indicating the assigned grade, the mill of origin, a green or dry moisture content at time of manufacture, the species or species group and the grading authority having jurisdiction over the mill of origin.</a:t>
            </a:r>
            <a:endParaRPr lang="en-CA" dirty="0"/>
          </a:p>
          <a:p>
            <a:r>
              <a:rPr lang="en-CA" dirty="0"/>
              <a:t>Typically, lumber is </a:t>
            </a:r>
            <a:r>
              <a:rPr lang="en-CA" i="1" dirty="0"/>
              <a:t>graded</a:t>
            </a:r>
            <a:r>
              <a:rPr lang="en-CA" dirty="0"/>
              <a:t> into different classes according to the number of flaws that affect strength and durability. These classes are known as </a:t>
            </a:r>
            <a:r>
              <a:rPr lang="en-CA" i="1" dirty="0"/>
              <a:t>stress grades</a:t>
            </a:r>
            <a:r>
              <a:rPr lang="en-CA" dirty="0"/>
              <a:t>; the various grades are associated with a particular set of mechanical properties. The purpose of grading is to ensure that all lumber within a specific grade has at least the minimum mechanical capability critical to design parameters (standardization of mechanical properties).</a:t>
            </a:r>
          </a:p>
          <a:p>
            <a:r>
              <a:rPr lang="en-CA" dirty="0"/>
              <a:t>Due to the high degree of natural variability within lumber, it is nearly impossible to develop an exact, uniform set of grading standards. Grading practices differ somewhat from country to country. In Canada, lumber is manufactured according to the National Lumber Grader Authority (NLGA) standard grading rules (approved by both the Canadian Lumber Standards Accreditation Board and the American Lumber Standard Board of Review).</a:t>
            </a:r>
          </a:p>
        </p:txBody>
      </p:sp>
    </p:spTree>
    <p:extLst>
      <p:ext uri="{BB962C8B-B14F-4D97-AF65-F5344CB8AC3E}">
        <p14:creationId xmlns:p14="http://schemas.microsoft.com/office/powerpoint/2010/main" val="30949676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A" dirty="0" err="1"/>
              <a:t>Here</a:t>
            </a:r>
            <a:r>
              <a:rPr lang="fr-CA" dirty="0"/>
              <a:t> are a</a:t>
            </a:r>
            <a:r>
              <a:rPr lang="fr-CA" baseline="0" dirty="0"/>
              <a:t> few </a:t>
            </a:r>
            <a:r>
              <a:rPr lang="fr-CA" baseline="0" dirty="0" err="1"/>
              <a:t>pictures</a:t>
            </a:r>
            <a:r>
              <a:rPr lang="fr-CA" baseline="0" dirty="0"/>
              <a:t> </a:t>
            </a:r>
            <a:r>
              <a:rPr lang="fr-CA" baseline="0" dirty="0" err="1"/>
              <a:t>showing</a:t>
            </a:r>
            <a:r>
              <a:rPr lang="fr-CA" baseline="0" dirty="0"/>
              <a:t> the construction of a </a:t>
            </a:r>
            <a:r>
              <a:rPr lang="fr-CA" baseline="0" dirty="0" err="1"/>
              <a:t>concrete</a:t>
            </a:r>
            <a:r>
              <a:rPr lang="fr-CA" baseline="0" dirty="0"/>
              <a:t>-CLT composite </a:t>
            </a:r>
            <a:r>
              <a:rPr lang="fr-CA" baseline="0" dirty="0" err="1"/>
              <a:t>floor</a:t>
            </a:r>
            <a:r>
              <a:rPr lang="fr-CA" baseline="0" dirty="0"/>
              <a:t> system. The </a:t>
            </a:r>
            <a:r>
              <a:rPr lang="fr-CA" baseline="0" dirty="0" err="1"/>
              <a:t>fasteners</a:t>
            </a:r>
            <a:r>
              <a:rPr lang="fr-CA" baseline="0" dirty="0"/>
              <a:t> are self-</a:t>
            </a:r>
            <a:r>
              <a:rPr lang="fr-CA" baseline="0" dirty="0" err="1"/>
              <a:t>tapping</a:t>
            </a:r>
            <a:r>
              <a:rPr lang="fr-CA" baseline="0" dirty="0"/>
              <a:t> </a:t>
            </a:r>
            <a:r>
              <a:rPr lang="fr-CA" baseline="0" dirty="0" err="1"/>
              <a:t>screws</a:t>
            </a:r>
            <a:r>
              <a:rPr lang="fr-CA" baseline="0"/>
              <a:t>.</a:t>
            </a:r>
            <a:endParaRPr lang="fr-CA" dirty="0"/>
          </a:p>
        </p:txBody>
      </p:sp>
      <p:sp>
        <p:nvSpPr>
          <p:cNvPr id="4" name="Espace réservé du numéro de diapositive 3"/>
          <p:cNvSpPr>
            <a:spLocks noGrp="1"/>
          </p:cNvSpPr>
          <p:nvPr>
            <p:ph type="sldNum" sz="quarter" idx="10"/>
          </p:nvPr>
        </p:nvSpPr>
        <p:spPr/>
        <p:txBody>
          <a:bodyPr/>
          <a:lstStyle/>
          <a:p>
            <a:fld id="{9B9662BF-85EA-485B-B1D8-18B10DD410A3}" type="slidenum">
              <a:rPr lang="fr-CA" smtClean="0">
                <a:solidFill>
                  <a:prstClr val="black"/>
                </a:solidFill>
              </a:rPr>
              <a:pPr/>
              <a:t>104</a:t>
            </a:fld>
            <a:endParaRPr lang="fr-CA"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University of Ottawa</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CA" sz="1300"/>
              <a:t>12/01/2012</a:t>
            </a:r>
            <a:endParaRPr lang="en-US" sz="1300"/>
          </a:p>
        </p:txBody>
      </p:sp>
      <p:sp>
        <p:nvSpPr>
          <p:cNvPr id="72708"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CVG4146</a:t>
            </a:r>
          </a:p>
        </p:txBody>
      </p:sp>
      <p:sp>
        <p:nvSpPr>
          <p:cNvPr id="727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Wood - </a:t>
            </a:r>
            <a:fld id="{D83500C2-A8A9-40E7-86D1-9651D926AE72}" type="slidenum">
              <a:rPr lang="en-US" sz="1300"/>
              <a:pPr/>
              <a:t>11</a:t>
            </a:fld>
            <a:endParaRPr lang="en-US" sz="1300"/>
          </a:p>
        </p:txBody>
      </p:sp>
      <p:sp>
        <p:nvSpPr>
          <p:cNvPr id="72710" name="Rectangle 2"/>
          <p:cNvSpPr>
            <a:spLocks noGrp="1" noRot="1" noChangeAspect="1" noChangeArrowheads="1" noTextEdit="1"/>
          </p:cNvSpPr>
          <p:nvPr>
            <p:ph type="sldImg"/>
          </p:nvPr>
        </p:nvSpPr>
        <p:spPr>
          <a:ln/>
        </p:spPr>
      </p:sp>
      <p:sp>
        <p:nvSpPr>
          <p:cNvPr id="727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CA" u="none" dirty="0"/>
              <a:t>Lumber</a:t>
            </a:r>
            <a:r>
              <a:rPr lang="en-CA" u="none" baseline="0" dirty="0"/>
              <a:t> is graded by a visual examination of the material in accordance with the NLGA grading rules. These rules provide a list of permitted characteristics within each grade. Some of the characteristics that affect the strength and stiffness of lumber are size of knots…</a:t>
            </a:r>
            <a:endParaRPr lang="en-CA" u="none" dirty="0"/>
          </a:p>
          <a:p>
            <a:endParaRPr lang="en-CA" u="sng" dirty="0"/>
          </a:p>
          <a:p>
            <a:r>
              <a:rPr lang="en-CA" u="sng" dirty="0"/>
              <a:t>Visual inspection</a:t>
            </a:r>
            <a:r>
              <a:rPr lang="en-CA" dirty="0"/>
              <a:t> – oldest and most common stress-grading method. The basic mechanical properties are determined by testing small, clear wood specimens. These results are then adjusted for allowable defects and characteristic for each class of wood. The grade of a given piece of lumber is based on visual observation of such characteristics as:</a:t>
            </a:r>
          </a:p>
          <a:p>
            <a:pPr lvl="1"/>
            <a:r>
              <a:rPr lang="en-CA" dirty="0"/>
              <a:t>Density – related to the rate of growth and % of summerwood</a:t>
            </a:r>
          </a:p>
          <a:p>
            <a:pPr lvl="1"/>
            <a:r>
              <a:rPr lang="en-CA" dirty="0"/>
              <a:t>Decay</a:t>
            </a:r>
          </a:p>
          <a:p>
            <a:pPr lvl="1"/>
            <a:r>
              <a:rPr lang="en-CA" dirty="0"/>
              <a:t>Heartwood or sapwood – more important for durability considerations rather than for strength</a:t>
            </a:r>
          </a:p>
          <a:p>
            <a:pPr lvl="1"/>
            <a:r>
              <a:rPr lang="en-CA" dirty="0"/>
              <a:t>Knots – type, size, location</a:t>
            </a:r>
          </a:p>
          <a:p>
            <a:pPr lvl="1"/>
            <a:r>
              <a:rPr lang="en-CA" dirty="0"/>
              <a:t>Slope of grain (also known as cross grain)</a:t>
            </a:r>
          </a:p>
          <a:p>
            <a:pPr lvl="1"/>
            <a:r>
              <a:rPr lang="en-CA" dirty="0"/>
              <a:t>Shakes, checks, splits</a:t>
            </a:r>
          </a:p>
          <a:p>
            <a:pPr lvl="1"/>
            <a:r>
              <a:rPr lang="en-CA" dirty="0"/>
              <a:t>Wane</a:t>
            </a:r>
          </a:p>
          <a:p>
            <a:pPr lvl="1"/>
            <a:r>
              <a:rPr lang="en-CA" dirty="0"/>
              <a:t>Pitch pockets – openings between growth rings containing resins or bark</a:t>
            </a:r>
          </a:p>
          <a:p>
            <a:r>
              <a:rPr lang="en-CA" dirty="0"/>
              <a:t>There is a great deal of subjectivity in the quality of grading </a:t>
            </a:r>
            <a:r>
              <a:rPr lang="en-CA" dirty="0">
                <a:cs typeface="Arial" pitchFamily="34" charset="0"/>
                <a:sym typeface="Wingdings" pitchFamily="2" charset="2"/>
              </a:rPr>
              <a:t>→</a:t>
            </a:r>
            <a:r>
              <a:rPr lang="en-CA" dirty="0"/>
              <a:t> in recent years there has been a move toward a more objective from of grading (machine-stress grading).</a:t>
            </a:r>
          </a:p>
        </p:txBody>
      </p:sp>
    </p:spTree>
    <p:extLst>
      <p:ext uri="{BB962C8B-B14F-4D97-AF65-F5344CB8AC3E}">
        <p14:creationId xmlns:p14="http://schemas.microsoft.com/office/powerpoint/2010/main" val="248676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University of Ottawa</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CA" sz="1300"/>
              <a:t>12/01/2012</a:t>
            </a:r>
            <a:endParaRPr lang="en-US" sz="1300"/>
          </a:p>
        </p:txBody>
      </p:sp>
      <p:sp>
        <p:nvSpPr>
          <p:cNvPr id="73732"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CVG4146</a:t>
            </a:r>
          </a:p>
        </p:txBody>
      </p:sp>
      <p:sp>
        <p:nvSpPr>
          <p:cNvPr id="737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Wood - </a:t>
            </a:r>
            <a:fld id="{C5F977F1-2742-4BBD-B4EF-D07AA512FBB7}" type="slidenum">
              <a:rPr lang="en-US" sz="1300"/>
              <a:pPr/>
              <a:t>12</a:t>
            </a:fld>
            <a:endParaRPr lang="en-US" sz="1300"/>
          </a:p>
        </p:txBody>
      </p:sp>
      <p:sp>
        <p:nvSpPr>
          <p:cNvPr id="73734" name="Rectangle 2"/>
          <p:cNvSpPr>
            <a:spLocks noGrp="1" noRot="1" noChangeAspect="1" noChangeArrowheads="1" noTextEdit="1"/>
          </p:cNvSpPr>
          <p:nvPr>
            <p:ph type="sldImg"/>
          </p:nvPr>
        </p:nvSpPr>
        <p:spPr>
          <a:ln/>
        </p:spPr>
      </p:sp>
      <p:sp>
        <p:nvSpPr>
          <p:cNvPr id="737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CA" dirty="0"/>
              <a:t>Graded lumber must have a grade stamp to indicate</a:t>
            </a:r>
            <a:r>
              <a:rPr lang="en-CA" baseline="0" dirty="0"/>
              <a:t> that it has been graded. This an example of a grade stamp. % pieces of information are included in the stamp information.</a:t>
            </a:r>
            <a:endParaRPr lang="en-CA" dirty="0"/>
          </a:p>
          <a:p>
            <a:r>
              <a:rPr lang="en-CA" dirty="0"/>
              <a:t>Grading softwood lumber has three MC classifications:</a:t>
            </a:r>
          </a:p>
          <a:p>
            <a:r>
              <a:rPr lang="en-CA" dirty="0"/>
              <a:t>Surfaced dry (S-Dry) </a:t>
            </a:r>
            <a:r>
              <a:rPr lang="en-CA" dirty="0">
                <a:cs typeface="Arial" pitchFamily="34" charset="0"/>
                <a:sym typeface="Wingdings" pitchFamily="2" charset="2"/>
              </a:rPr>
              <a:t>→</a:t>
            </a:r>
            <a:r>
              <a:rPr lang="en-CA" dirty="0"/>
              <a:t> MC &lt; 19%</a:t>
            </a:r>
          </a:p>
          <a:p>
            <a:r>
              <a:rPr lang="en-CA" dirty="0"/>
              <a:t>Surfaced green (S-</a:t>
            </a:r>
            <a:r>
              <a:rPr lang="en-CA" dirty="0" err="1"/>
              <a:t>Grn</a:t>
            </a:r>
            <a:r>
              <a:rPr lang="en-CA" dirty="0"/>
              <a:t>) </a:t>
            </a:r>
            <a:r>
              <a:rPr lang="en-CA" dirty="0">
                <a:cs typeface="Arial" pitchFamily="34" charset="0"/>
                <a:sym typeface="Wingdings" pitchFamily="2" charset="2"/>
              </a:rPr>
              <a:t>→</a:t>
            </a:r>
            <a:r>
              <a:rPr lang="en-CA" dirty="0"/>
              <a:t> MC &gt; 19%</a:t>
            </a:r>
          </a:p>
          <a:p>
            <a:r>
              <a:rPr lang="en-CA" dirty="0"/>
              <a:t>Kiln dried to a 15% max. MC (MC15)</a:t>
            </a:r>
          </a:p>
          <a:p>
            <a:r>
              <a:rPr lang="en-CA" dirty="0"/>
              <a:t>The grade stamp marks do not represent the actual MC of the piece of lumber, but express the MC during the manufacture process (surfacing operation).</a:t>
            </a:r>
            <a:endParaRPr lang="en-CA" u="sng" dirty="0"/>
          </a:p>
          <a:p>
            <a:endParaRPr lang="en-CA" dirty="0"/>
          </a:p>
        </p:txBody>
      </p:sp>
    </p:spTree>
    <p:extLst>
      <p:ext uri="{BB962C8B-B14F-4D97-AF65-F5344CB8AC3E}">
        <p14:creationId xmlns:p14="http://schemas.microsoft.com/office/powerpoint/2010/main" val="4192577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University of Ottawa</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CA" sz="1300"/>
              <a:t>12/01/2012</a:t>
            </a:r>
            <a:endParaRPr lang="en-US" sz="1300"/>
          </a:p>
        </p:txBody>
      </p:sp>
      <p:sp>
        <p:nvSpPr>
          <p:cNvPr id="74756"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CVG4146</a:t>
            </a:r>
          </a:p>
        </p:txBody>
      </p:sp>
      <p:sp>
        <p:nvSpPr>
          <p:cNvPr id="747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Wood - </a:t>
            </a:r>
            <a:fld id="{58A25E7D-2679-46F2-8875-72D48930055D}" type="slidenum">
              <a:rPr lang="en-US" sz="1300"/>
              <a:pPr/>
              <a:t>13</a:t>
            </a:fld>
            <a:endParaRPr lang="en-US" sz="1300"/>
          </a:p>
        </p:txBody>
      </p:sp>
      <p:sp>
        <p:nvSpPr>
          <p:cNvPr id="74758" name="Rectangle 2"/>
          <p:cNvSpPr>
            <a:spLocks noGrp="1" noRot="1" noChangeAspect="1" noChangeArrowheads="1" noTextEdit="1"/>
          </p:cNvSpPr>
          <p:nvPr>
            <p:ph type="sldImg"/>
          </p:nvPr>
        </p:nvSpPr>
        <p:spPr>
          <a:ln/>
        </p:spPr>
      </p:sp>
      <p:sp>
        <p:nvSpPr>
          <p:cNvPr id="747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CA" u="sng" dirty="0"/>
              <a:t>MSR </a:t>
            </a:r>
            <a:r>
              <a:rPr lang="en-CA" u="none" dirty="0"/>
              <a:t>is dimension</a:t>
            </a:r>
            <a:r>
              <a:rPr lang="en-CA" u="none" baseline="0" dirty="0"/>
              <a:t> lumber that has been graded by mechanical stress rating equipment and manufactured in conformance with SPS 2.</a:t>
            </a:r>
          </a:p>
          <a:p>
            <a:endParaRPr lang="en-CA" u="none" baseline="0" dirty="0"/>
          </a:p>
          <a:p>
            <a:r>
              <a:rPr lang="en-CA" u="none" baseline="0" dirty="0"/>
              <a:t>MSR and MEL are basically interchangeable. MSR: 5</a:t>
            </a:r>
            <a:r>
              <a:rPr lang="en-CA" u="none" baseline="30000" dirty="0"/>
              <a:t>th</a:t>
            </a:r>
            <a:r>
              <a:rPr lang="en-CA" u="none" baseline="0" dirty="0"/>
              <a:t> percentile &gt;= 0.82 mean; MEL:5</a:t>
            </a:r>
            <a:r>
              <a:rPr lang="en-CA" u="none" baseline="30000" dirty="0"/>
              <a:t>th</a:t>
            </a:r>
            <a:r>
              <a:rPr lang="en-CA" u="none" baseline="0" dirty="0"/>
              <a:t> percentile &gt;= 0.75 mean. This results in slightly different compressive capacities.</a:t>
            </a:r>
            <a:endParaRPr lang="en-CA" u="sng" dirty="0"/>
          </a:p>
          <a:p>
            <a:endParaRPr lang="en-CA" u="sng" dirty="0"/>
          </a:p>
          <a:p>
            <a:r>
              <a:rPr lang="en-CA" u="sng" dirty="0"/>
              <a:t>Machine-stress</a:t>
            </a:r>
            <a:r>
              <a:rPr lang="en-CA" dirty="0"/>
              <a:t> – use of machines to measure the </a:t>
            </a:r>
            <a:r>
              <a:rPr lang="en-CA" i="1" dirty="0"/>
              <a:t>stiffness</a:t>
            </a:r>
            <a:r>
              <a:rPr lang="en-CA" dirty="0"/>
              <a:t> of each piece of wood. Each piece of wood is subjected to a bending stress. The stiffness is related to the modulus of elasticity. The grade designation identifies the modulus of elasticity and the allowable bending stress.</a:t>
            </a:r>
          </a:p>
        </p:txBody>
      </p:sp>
    </p:spTree>
    <p:extLst>
      <p:ext uri="{BB962C8B-B14F-4D97-AF65-F5344CB8AC3E}">
        <p14:creationId xmlns:p14="http://schemas.microsoft.com/office/powerpoint/2010/main" val="396725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University of Ottawa</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CA" sz="1300"/>
              <a:t>12/01/2012</a:t>
            </a:r>
            <a:endParaRPr lang="en-US" sz="1300"/>
          </a:p>
        </p:txBody>
      </p:sp>
      <p:sp>
        <p:nvSpPr>
          <p:cNvPr id="75780" name="Rectangle 6"/>
          <p:cNvSpPr>
            <a:spLocks noGrp="1" noChangeArrowheads="1"/>
          </p:cNvSpPr>
          <p:nvPr>
            <p:ph type="ftr" sz="quarter" idx="4"/>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CVG4146</a:t>
            </a:r>
          </a:p>
        </p:txBody>
      </p:sp>
      <p:sp>
        <p:nvSpPr>
          <p:cNvPr id="757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Times New Roman" pitchFamily="18" charset="0"/>
              </a:defRPr>
            </a:lvl1pPr>
            <a:lvl2pPr marL="804763" indent="-309524">
              <a:defRPr sz="2600">
                <a:solidFill>
                  <a:schemeClr val="tx1"/>
                </a:solidFill>
                <a:latin typeface="Times New Roman" pitchFamily="18" charset="0"/>
              </a:defRPr>
            </a:lvl2pPr>
            <a:lvl3pPr marL="1238098" indent="-247620">
              <a:defRPr sz="2600">
                <a:solidFill>
                  <a:schemeClr val="tx1"/>
                </a:solidFill>
                <a:latin typeface="Times New Roman" pitchFamily="18" charset="0"/>
              </a:defRPr>
            </a:lvl3pPr>
            <a:lvl4pPr marL="1733337" indent="-247620">
              <a:defRPr sz="2600">
                <a:solidFill>
                  <a:schemeClr val="tx1"/>
                </a:solidFill>
                <a:latin typeface="Times New Roman" pitchFamily="18" charset="0"/>
              </a:defRPr>
            </a:lvl4pPr>
            <a:lvl5pPr marL="2228576" indent="-247620">
              <a:defRPr sz="2600">
                <a:solidFill>
                  <a:schemeClr val="tx1"/>
                </a:solidFill>
                <a:latin typeface="Times New Roman" pitchFamily="18" charset="0"/>
              </a:defRPr>
            </a:lvl5pPr>
            <a:lvl6pPr marL="2723815" indent="-247620" eaLnBrk="0" fontAlgn="base" hangingPunct="0">
              <a:spcBef>
                <a:spcPct val="0"/>
              </a:spcBef>
              <a:spcAft>
                <a:spcPct val="0"/>
              </a:spcAft>
              <a:defRPr sz="2600">
                <a:solidFill>
                  <a:schemeClr val="tx1"/>
                </a:solidFill>
                <a:latin typeface="Times New Roman" pitchFamily="18" charset="0"/>
              </a:defRPr>
            </a:lvl6pPr>
            <a:lvl7pPr marL="3219054" indent="-247620" eaLnBrk="0" fontAlgn="base" hangingPunct="0">
              <a:spcBef>
                <a:spcPct val="0"/>
              </a:spcBef>
              <a:spcAft>
                <a:spcPct val="0"/>
              </a:spcAft>
              <a:defRPr sz="2600">
                <a:solidFill>
                  <a:schemeClr val="tx1"/>
                </a:solidFill>
                <a:latin typeface="Times New Roman" pitchFamily="18" charset="0"/>
              </a:defRPr>
            </a:lvl7pPr>
            <a:lvl8pPr marL="3714293" indent="-247620" eaLnBrk="0" fontAlgn="base" hangingPunct="0">
              <a:spcBef>
                <a:spcPct val="0"/>
              </a:spcBef>
              <a:spcAft>
                <a:spcPct val="0"/>
              </a:spcAft>
              <a:defRPr sz="2600">
                <a:solidFill>
                  <a:schemeClr val="tx1"/>
                </a:solidFill>
                <a:latin typeface="Times New Roman" pitchFamily="18" charset="0"/>
              </a:defRPr>
            </a:lvl8pPr>
            <a:lvl9pPr marL="4209532" indent="-247620" eaLnBrk="0" fontAlgn="base" hangingPunct="0">
              <a:spcBef>
                <a:spcPct val="0"/>
              </a:spcBef>
              <a:spcAft>
                <a:spcPct val="0"/>
              </a:spcAft>
              <a:defRPr sz="2600">
                <a:solidFill>
                  <a:schemeClr val="tx1"/>
                </a:solidFill>
                <a:latin typeface="Times New Roman" pitchFamily="18" charset="0"/>
              </a:defRPr>
            </a:lvl9pPr>
          </a:lstStyle>
          <a:p>
            <a:r>
              <a:rPr lang="en-US" sz="1300"/>
              <a:t>Wood - </a:t>
            </a:r>
            <a:fld id="{D965345B-70D0-421C-B387-A2581D8D743D}" type="slidenum">
              <a:rPr lang="en-US" sz="1300"/>
              <a:pPr/>
              <a:t>14</a:t>
            </a:fld>
            <a:endParaRPr lang="en-US" sz="1300"/>
          </a:p>
        </p:txBody>
      </p:sp>
      <p:sp>
        <p:nvSpPr>
          <p:cNvPr id="75782" name="Rectangle 2"/>
          <p:cNvSpPr>
            <a:spLocks noGrp="1" noRot="1" noChangeAspect="1" noChangeArrowheads="1" noTextEdit="1"/>
          </p:cNvSpPr>
          <p:nvPr>
            <p:ph type="sldImg"/>
          </p:nvPr>
        </p:nvSpPr>
        <p:spPr>
          <a:ln/>
        </p:spPr>
      </p:sp>
      <p:sp>
        <p:nvSpPr>
          <p:cNvPr id="757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CA" dirty="0"/>
              <a:t>This is a grade stamp for MSR lumber. Most information is similar to visual</a:t>
            </a:r>
            <a:r>
              <a:rPr lang="en-CA" baseline="0" dirty="0"/>
              <a:t> grade stamp, except the grade designation. </a:t>
            </a:r>
            <a:endParaRPr lang="en-CA" dirty="0"/>
          </a:p>
        </p:txBody>
      </p:sp>
    </p:spTree>
    <p:extLst>
      <p:ext uri="{BB962C8B-B14F-4D97-AF65-F5344CB8AC3E}">
        <p14:creationId xmlns:p14="http://schemas.microsoft.com/office/powerpoint/2010/main" val="3517118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compares the features, efficiency, and cost of visual grading and machine grading method. MSR process is generally more expensive, but faster and has</a:t>
            </a:r>
            <a:r>
              <a:rPr lang="en-US" baseline="0" dirty="0"/>
              <a:t> a better capability to extract strong pieces from production.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15</a:t>
            </a:fld>
            <a:endParaRPr lang="en-CA"/>
          </a:p>
        </p:txBody>
      </p:sp>
    </p:spTree>
    <p:extLst>
      <p:ext uri="{BB962C8B-B14F-4D97-AF65-F5344CB8AC3E}">
        <p14:creationId xmlns:p14="http://schemas.microsoft.com/office/powerpoint/2010/main" val="2478240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code stipulates</a:t>
            </a:r>
            <a:r>
              <a:rPr lang="en-US" baseline="0" dirty="0"/>
              <a:t> that lumber must have MC no greater than 19% to prevent decay and </a:t>
            </a:r>
            <a:r>
              <a:rPr lang="en-US" baseline="0" dirty="0" err="1"/>
              <a:t>mould</a:t>
            </a:r>
            <a:r>
              <a:rPr lang="en-US" baseline="0" dirty="0"/>
              <a:t> growth. Wet lumber can cause problems in service as listed. In most applications, lumber will reach EMC of around 8-12% </a:t>
            </a:r>
            <a:r>
              <a:rPr lang="en-US" baseline="0" dirty="0" err="1"/>
              <a:t>ie</a:t>
            </a:r>
            <a:r>
              <a:rPr lang="en-US" baseline="0" dirty="0"/>
              <a:t> it will shrink. In sawmills kilns are often used to dry lumber. Kiln drying can speed up the drying process and allow the process to be better controlled compared with other methods of drying such as air drying.</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16</a:t>
            </a:fld>
            <a:endParaRPr lang="en-CA"/>
          </a:p>
        </p:txBody>
      </p:sp>
    </p:spTree>
    <p:extLst>
      <p:ext uri="{BB962C8B-B14F-4D97-AF65-F5344CB8AC3E}">
        <p14:creationId xmlns:p14="http://schemas.microsoft.com/office/powerpoint/2010/main" val="3370270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Finger joint is an important invention that allows lumber to be end-joined into longer pieces using an adhesive.</a:t>
            </a:r>
            <a:r>
              <a:rPr lang="en-US" baseline="0" dirty="0"/>
              <a:t> Strength of direct butt joint in lumber is very low because of the problem of retaining glue on end surface due to the voids in wood cells. When the joint is sloped at an angle part of the axial force is transferred via shear. Generally as the angle, </a:t>
            </a:r>
            <a:r>
              <a:rPr lang="en-US" sz="1200" dirty="0" err="1"/>
              <a:t>θ</a:t>
            </a:r>
            <a:r>
              <a:rPr lang="en-US" sz="1200" dirty="0"/>
              <a:t>,</a:t>
            </a:r>
            <a:r>
              <a:rPr lang="en-US" sz="1200" baseline="0" dirty="0"/>
              <a:t> decreases proportion of shear transfer increases making the joint progressively stronger. However small angle means long joint, leading to material wastage. Finger joint allows small </a:t>
            </a:r>
            <a:r>
              <a:rPr lang="el-GR" sz="1200" b="0" i="0" u="none" strike="noStrike" kern="1200" baseline="0" dirty="0">
                <a:solidFill>
                  <a:srgbClr val="000000"/>
                </a:solidFill>
                <a:latin typeface="Times New Roman"/>
                <a:ea typeface="ＭＳ Ｐゴシック"/>
              </a:rPr>
              <a:t>θ</a:t>
            </a:r>
            <a:r>
              <a:rPr lang="en-CA" sz="1200" b="0" i="0" u="none" strike="noStrike" kern="1200" baseline="0" dirty="0">
                <a:solidFill>
                  <a:srgbClr val="000000"/>
                </a:solidFill>
                <a:latin typeface="Times New Roman"/>
                <a:ea typeface="ＭＳ Ｐゴシック"/>
              </a:rPr>
              <a:t> but reduce the length of the joint. Finger joint cannot be as strong as clear wood but structural finger joint with small </a:t>
            </a:r>
            <a:r>
              <a:rPr lang="en-US" sz="1200" dirty="0" err="1"/>
              <a:t>θ</a:t>
            </a:r>
            <a:r>
              <a:rPr lang="en-US" sz="1200" baseline="0" dirty="0"/>
              <a:t> can achieve 80-90% of clear wood strength.</a:t>
            </a:r>
            <a:endParaRPr lang="el-GR" sz="1200" b="0" i="0" u="none" strike="noStrike" kern="1200" baseline="0" dirty="0">
              <a:solidFill>
                <a:srgbClr val="000000"/>
              </a:solidFill>
              <a:latin typeface="Times New Roman"/>
              <a:ea typeface="ＭＳ Ｐゴシック"/>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17</a:t>
            </a:fld>
            <a:endParaRPr lang="en-CA"/>
          </a:p>
        </p:txBody>
      </p:sp>
    </p:spTree>
    <p:extLst>
      <p:ext uri="{BB962C8B-B14F-4D97-AF65-F5344CB8AC3E}">
        <p14:creationId xmlns:p14="http://schemas.microsoft.com/office/powerpoint/2010/main" val="118933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a:t>
            </a:r>
            <a:r>
              <a:rPr lang="en-US" baseline="0" dirty="0"/>
              <a:t> of finger joint is affected by slope, tip and length. Pitch, angle and length are to some extent related.</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18</a:t>
            </a:fld>
            <a:endParaRPr lang="en-CA"/>
          </a:p>
        </p:txBody>
      </p:sp>
    </p:spTree>
    <p:extLst>
      <p:ext uri="{BB962C8B-B14F-4D97-AF65-F5344CB8AC3E}">
        <p14:creationId xmlns:p14="http://schemas.microsoft.com/office/powerpoint/2010/main" val="2710236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Finger joined</a:t>
            </a:r>
            <a:r>
              <a:rPr lang="en-US" baseline="0" dirty="0"/>
              <a:t> lumber</a:t>
            </a:r>
            <a:r>
              <a:rPr lang="en-US" dirty="0"/>
              <a:t> can be used interchangeably</a:t>
            </a:r>
            <a:r>
              <a:rPr lang="en-US" baseline="0" dirty="0"/>
              <a:t> with </a:t>
            </a:r>
            <a:r>
              <a:rPr lang="en-US" baseline="0" dirty="0" err="1"/>
              <a:t>unjointed</a:t>
            </a:r>
            <a:r>
              <a:rPr lang="en-US" baseline="0" dirty="0"/>
              <a:t> lumber because the natural defects in lumber has a bigger impact on strength than finger joint (remember the strength ratio of visually graded lumber). Common uses of finger joined lumber are as wall studs and components on engineered wood products, such as I-joist, glulam and CLT.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19</a:t>
            </a:fld>
            <a:endParaRPr lang="en-CA"/>
          </a:p>
        </p:txBody>
      </p:sp>
    </p:spTree>
    <p:extLst>
      <p:ext uri="{BB962C8B-B14F-4D97-AF65-F5344CB8AC3E}">
        <p14:creationId xmlns:p14="http://schemas.microsoft.com/office/powerpoint/2010/main" val="3711482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provides an overview of the commercially</a:t>
            </a:r>
            <a:r>
              <a:rPr lang="en-US" baseline="0" dirty="0"/>
              <a:t> important </a:t>
            </a:r>
            <a:r>
              <a:rPr lang="en-US" dirty="0"/>
              <a:t>structural wood products. For each product, an overview of</a:t>
            </a:r>
            <a:r>
              <a:rPr lang="en-US" baseline="0" dirty="0"/>
              <a:t> the manufacturing process, applications and special features is provided.</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a:t>
            </a:fld>
            <a:endParaRPr lang="en-CA"/>
          </a:p>
        </p:txBody>
      </p:sp>
    </p:spTree>
    <p:extLst>
      <p:ext uri="{BB962C8B-B14F-4D97-AF65-F5344CB8AC3E}">
        <p14:creationId xmlns:p14="http://schemas.microsoft.com/office/powerpoint/2010/main" val="4282163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panel products accepted in engineering applications accordin</a:t>
            </a:r>
            <a:r>
              <a:rPr lang="en-US" baseline="0" dirty="0"/>
              <a:t>g to CSA O86 for which design properties are published. There are other wood-based panels such as particleboard, MDF that are mainly used in non-structural applications. Plywood is mainly used as construction sheathing for floor, roof and wall. OSB is used similarly in construction and is also used as web material for wood I-joists.</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20</a:t>
            </a:fld>
            <a:endParaRPr lang="en-CA"/>
          </a:p>
        </p:txBody>
      </p:sp>
    </p:spTree>
    <p:extLst>
      <p:ext uri="{BB962C8B-B14F-4D97-AF65-F5344CB8AC3E}">
        <p14:creationId xmlns:p14="http://schemas.microsoft.com/office/powerpoint/2010/main" val="3287231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manufacturing process for OSB. There is a You-tube clip for the process as well. Basically the logs are put through a </a:t>
            </a:r>
            <a:r>
              <a:rPr lang="en-US" baseline="0" dirty="0" err="1"/>
              <a:t>strander</a:t>
            </a:r>
            <a:r>
              <a:rPr lang="en-US" baseline="0" dirty="0"/>
              <a:t> to produce strands (thin wafers). The strands are then sorted according to size, dried and then mixed with resin. In the forming line stands of different sizes are placed onto the mattress. Generally linger strands are placed on the outside to maximize strength properties. The mattresses of wood strands and resin are then hot-press to accelerate the curing of adhesive. Panels are then sanded and cut into 4ft x 8ft (common) panels, and then placed in storage.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21</a:t>
            </a:fld>
            <a:endParaRPr lang="en-CA"/>
          </a:p>
        </p:txBody>
      </p:sp>
    </p:spTree>
    <p:extLst>
      <p:ext uri="{BB962C8B-B14F-4D97-AF65-F5344CB8AC3E}">
        <p14:creationId xmlns:p14="http://schemas.microsoft.com/office/powerpoint/2010/main" val="1851553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Plywood is made by gluing alternating</a:t>
            </a:r>
            <a:r>
              <a:rPr lang="en-US" baseline="0" dirty="0"/>
              <a:t> veneer sheets with grain oriented at 90 degrees to each other. This is done to minimize the cupping of plywood panels. This process also makes the panel less orthotropic in terms of mechanical properties.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22</a:t>
            </a:fld>
            <a:endParaRPr lang="en-CA"/>
          </a:p>
        </p:txBody>
      </p:sp>
    </p:spTree>
    <p:extLst>
      <p:ext uri="{BB962C8B-B14F-4D97-AF65-F5344CB8AC3E}">
        <p14:creationId xmlns:p14="http://schemas.microsoft.com/office/powerpoint/2010/main" val="3135229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illustrates the manufacturing process of plywood. Firstly veneers are peeled from </a:t>
            </a:r>
            <a:r>
              <a:rPr lang="en-US" baseline="0" dirty="0" err="1"/>
              <a:t>logsusing</a:t>
            </a:r>
            <a:r>
              <a:rPr lang="en-US" baseline="0" dirty="0"/>
              <a:t> a lathe. The veneer sheets are clipped into regular shape. Glue is spread or sprayed on the veneer surface. Some repair and edge gluing may be done to improve the appearance of the product and reduce wastage. The veneers are then hot-pressed to accelerate glue curing. Panels are sanded and edges trimmed into 4ft x 8ft panel size.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23</a:t>
            </a:fld>
            <a:endParaRPr lang="en-CA"/>
          </a:p>
        </p:txBody>
      </p:sp>
    </p:spTree>
    <p:extLst>
      <p:ext uri="{BB962C8B-B14F-4D97-AF65-F5344CB8AC3E}">
        <p14:creationId xmlns:p14="http://schemas.microsoft.com/office/powerpoint/2010/main" val="4095505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300" dirty="0">
                <a:latin typeface="+mn-lt"/>
                <a:ea typeface="+mn-ea"/>
                <a:cs typeface="+mn-cs"/>
              </a:rPr>
              <a:t>Structural wood panels manufactured from rectangular-shaped strands of wood that are oriented length-wise, arranged in perpendicular layers, laid up into mats, and bonded together. Commonly used for sheathing, I-joist web material.</a:t>
            </a:r>
            <a:endParaRPr lang="en-CA" dirty="0"/>
          </a:p>
        </p:txBody>
      </p:sp>
      <p:sp>
        <p:nvSpPr>
          <p:cNvPr id="4" name="Slide Number Placeholder 3"/>
          <p:cNvSpPr>
            <a:spLocks noGrp="1"/>
          </p:cNvSpPr>
          <p:nvPr>
            <p:ph type="sldNum" sz="quarter" idx="10"/>
          </p:nvPr>
        </p:nvSpPr>
        <p:spPr/>
        <p:txBody>
          <a:bodyPr/>
          <a:lstStyle/>
          <a:p>
            <a:fld id="{D9139F6F-8FDC-4D87-8EB4-4EA81AFB04E3}" type="slidenum">
              <a:rPr lang="en-CA" smtClean="0"/>
              <a:t>24</a:t>
            </a:fld>
            <a:endParaRPr lang="en-CA"/>
          </a:p>
        </p:txBody>
      </p:sp>
    </p:spTree>
    <p:extLst>
      <p:ext uri="{BB962C8B-B14F-4D97-AF65-F5344CB8AC3E}">
        <p14:creationId xmlns:p14="http://schemas.microsoft.com/office/powerpoint/2010/main" val="777713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comparison of the properties of plywood and OSB. </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25</a:t>
            </a:fld>
            <a:endParaRPr lang="en-CA"/>
          </a:p>
        </p:txBody>
      </p:sp>
    </p:spTree>
    <p:extLst>
      <p:ext uri="{BB962C8B-B14F-4D97-AF65-F5344CB8AC3E}">
        <p14:creationId xmlns:p14="http://schemas.microsoft.com/office/powerpoint/2010/main" val="1320870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26</a:t>
            </a:fld>
            <a:endParaRPr lang="en-CA"/>
          </a:p>
        </p:txBody>
      </p:sp>
    </p:spTree>
    <p:extLst>
      <p:ext uri="{BB962C8B-B14F-4D97-AF65-F5344CB8AC3E}">
        <p14:creationId xmlns:p14="http://schemas.microsoft.com/office/powerpoint/2010/main" val="2980428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 of</a:t>
            </a:r>
            <a:r>
              <a:rPr lang="en-US" baseline="0" dirty="0"/>
              <a:t> this lecture will cover engineered wood products, including glulam, SCL, wood I-joist, and mass timer panels such as CLT, NLT, GLT and DLT.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27</a:t>
            </a:fld>
            <a:endParaRPr lang="en-CA"/>
          </a:p>
        </p:txBody>
      </p:sp>
    </p:spTree>
    <p:extLst>
      <p:ext uri="{BB962C8B-B14F-4D97-AF65-F5344CB8AC3E}">
        <p14:creationId xmlns:p14="http://schemas.microsoft.com/office/powerpoint/2010/main" val="2658911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products are called EWP not necessarily because they are used in engineering application. Rather they have been carefully engineered through research to achieve the best mechanical performance with minimum use of material. Here is a list of characteristics for EWP.</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28</a:t>
            </a:fld>
            <a:endParaRPr lang="en-CA"/>
          </a:p>
        </p:txBody>
      </p:sp>
    </p:spTree>
    <p:extLst>
      <p:ext uri="{BB962C8B-B14F-4D97-AF65-F5344CB8AC3E}">
        <p14:creationId xmlns:p14="http://schemas.microsoft.com/office/powerpoint/2010/main" val="185493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beams the</a:t>
            </a:r>
            <a:r>
              <a:rPr lang="en-US" baseline="0" dirty="0"/>
              <a:t> maximum stresses are at the outer edges.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29</a:t>
            </a:fld>
            <a:endParaRPr lang="en-CA"/>
          </a:p>
        </p:txBody>
      </p:sp>
    </p:spTree>
    <p:extLst>
      <p:ext uri="{BB962C8B-B14F-4D97-AF65-F5344CB8AC3E}">
        <p14:creationId xmlns:p14="http://schemas.microsoft.com/office/powerpoint/2010/main" val="2494422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sawn lumbe</a:t>
            </a:r>
            <a:r>
              <a:rPr lang="en-US" baseline="0" dirty="0"/>
              <a:t>r used in construction is dimension lumber, so-called two-by lumber, from 2x3 to 2x12 are the most common sizes.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a:t>
            </a:fld>
            <a:endParaRPr lang="en-CA"/>
          </a:p>
        </p:txBody>
      </p:sp>
    </p:spTree>
    <p:extLst>
      <p:ext uri="{BB962C8B-B14F-4D97-AF65-F5344CB8AC3E}">
        <p14:creationId xmlns:p14="http://schemas.microsoft.com/office/powerpoint/2010/main" val="42518285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good example of product engineering is glulam</a:t>
            </a:r>
            <a:r>
              <a:rPr lang="en-US" baseline="0" dirty="0"/>
              <a:t> beam. </a:t>
            </a:r>
            <a:r>
              <a:rPr lang="en-US" dirty="0"/>
              <a:t>Glulam beam is designed to have the strongest</a:t>
            </a:r>
            <a:r>
              <a:rPr lang="en-US" baseline="0" dirty="0"/>
              <a:t> lamination on the outside and lowest quality lamination in the middle.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30</a:t>
            </a:fld>
            <a:endParaRPr lang="en-CA"/>
          </a:p>
        </p:txBody>
      </p:sp>
    </p:spTree>
    <p:extLst>
      <p:ext uri="{BB962C8B-B14F-4D97-AF65-F5344CB8AC3E}">
        <p14:creationId xmlns:p14="http://schemas.microsoft.com/office/powerpoint/2010/main" val="2282214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example is the development of laminated veneer lumber (LVL). The veneers in LVL are peeled from logs, thereby reducing the size of knots and dispersing the smaller knots throughout the product. Moreover the veneers are </a:t>
            </a:r>
            <a:r>
              <a:rPr lang="en-US" baseline="0" dirty="0" err="1"/>
              <a:t>gradde</a:t>
            </a:r>
            <a:r>
              <a:rPr lang="en-US" baseline="0" dirty="0"/>
              <a:t> using ultrasonic or sonic device based on MOE, with the bets quality veneers placed on the outer layers where stresses are higher under bending.</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31</a:t>
            </a:fld>
            <a:endParaRPr lang="en-CA"/>
          </a:p>
        </p:txBody>
      </p:sp>
    </p:spTree>
    <p:extLst>
      <p:ext uri="{BB962C8B-B14F-4D97-AF65-F5344CB8AC3E}">
        <p14:creationId xmlns:p14="http://schemas.microsoft.com/office/powerpoint/2010/main" val="951393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EWP are often incorporated </a:t>
            </a:r>
            <a:r>
              <a:rPr lang="en-US" baseline="0" dirty="0"/>
              <a:t>into light wood frame construction to resist heavier loads such as header beam and posts.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32</a:t>
            </a:fld>
            <a:endParaRPr lang="en-CA"/>
          </a:p>
        </p:txBody>
      </p:sp>
    </p:spTree>
    <p:extLst>
      <p:ext uri="{BB962C8B-B14F-4D97-AF65-F5344CB8AC3E}">
        <p14:creationId xmlns:p14="http://schemas.microsoft.com/office/powerpoint/2010/main" val="2142977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are also used in bridge construction due to their large cross section</a:t>
            </a:r>
            <a:r>
              <a:rPr lang="en-US" baseline="0" dirty="0"/>
              <a:t> sizes.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33</a:t>
            </a:fld>
            <a:endParaRPr lang="en-CA"/>
          </a:p>
        </p:txBody>
      </p:sp>
    </p:spTree>
    <p:extLst>
      <p:ext uri="{BB962C8B-B14F-4D97-AF65-F5344CB8AC3E}">
        <p14:creationId xmlns:p14="http://schemas.microsoft.com/office/powerpoint/2010/main" val="2586870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Commercial</a:t>
            </a:r>
            <a:r>
              <a:rPr lang="en-US" baseline="0" dirty="0"/>
              <a:t> structures such as </a:t>
            </a:r>
            <a:r>
              <a:rPr lang="en-US" baseline="0" dirty="0" err="1"/>
              <a:t>gynasium</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34</a:t>
            </a:fld>
            <a:endParaRPr lang="en-CA"/>
          </a:p>
        </p:txBody>
      </p:sp>
    </p:spTree>
    <p:extLst>
      <p:ext uri="{BB962C8B-B14F-4D97-AF65-F5344CB8AC3E}">
        <p14:creationId xmlns:p14="http://schemas.microsoft.com/office/powerpoint/2010/main" val="1717313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a:t>
            </a:r>
            <a:r>
              <a:rPr lang="en-US" baseline="0" dirty="0"/>
              <a:t> first EWP developed was glued-laminated timber (glulam), which was invented in 1903 in Germany.</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35</a:t>
            </a:fld>
            <a:endParaRPr lang="en-CA"/>
          </a:p>
        </p:txBody>
      </p:sp>
    </p:spTree>
    <p:extLst>
      <p:ext uri="{BB962C8B-B14F-4D97-AF65-F5344CB8AC3E}">
        <p14:creationId xmlns:p14="http://schemas.microsoft.com/office/powerpoint/2010/main" val="1573927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Glulam is made by gluing lumber lamination</a:t>
            </a:r>
            <a:r>
              <a:rPr lang="en-US" baseline="0" dirty="0"/>
              <a:t> to form a deep, wide and long member. In theory there is no limit to the size achievable but transportation restriction would limit the sizes available. Finger joints are often present to allow long members to be made. Curve member can be easily made. </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36</a:t>
            </a:fld>
            <a:endParaRPr lang="en-CA"/>
          </a:p>
        </p:txBody>
      </p:sp>
    </p:spTree>
    <p:extLst>
      <p:ext uri="{BB962C8B-B14F-4D97-AF65-F5344CB8AC3E}">
        <p14:creationId xmlns:p14="http://schemas.microsoft.com/office/powerpoint/2010/main" val="1869448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Glulam beam</a:t>
            </a:r>
            <a:r>
              <a:rPr lang="en-US" baseline="0" dirty="0"/>
              <a:t> lay-up of lamination can be balanced (EX) or unbalanced (E). Balanced layup has a high strength lamination at the bottom only and is used in bending with single curvature. Beams that experience positive and negative moment will need to use balanced layup where the string lamination is present in both top and bottom.</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37</a:t>
            </a:fld>
            <a:endParaRPr lang="en-CA"/>
          </a:p>
        </p:txBody>
      </p:sp>
    </p:spTree>
    <p:extLst>
      <p:ext uri="{BB962C8B-B14F-4D97-AF65-F5344CB8AC3E}">
        <p14:creationId xmlns:p14="http://schemas.microsoft.com/office/powerpoint/2010/main" val="25636960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an overview of the manufacturing process of glulam. Lumber is first dried and graded. Lumber pieces with the same lamination grade are end joined together through use of finger joints. Glue is spread on lamination surface and the whole layup is clamped or compressed with the appropriate grades of laminations in order. Pressure is maintained until the glue cures. The product is finished by </a:t>
            </a:r>
            <a:r>
              <a:rPr lang="en-US" baseline="0" dirty="0" err="1"/>
              <a:t>planing</a:t>
            </a:r>
            <a:r>
              <a:rPr lang="en-US" baseline="0" dirty="0"/>
              <a:t> and sanding.</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38</a:t>
            </a:fld>
            <a:endParaRPr lang="en-CA"/>
          </a:p>
        </p:txBody>
      </p:sp>
    </p:spTree>
    <p:extLst>
      <p:ext uri="{BB962C8B-B14F-4D97-AF65-F5344CB8AC3E}">
        <p14:creationId xmlns:p14="http://schemas.microsoft.com/office/powerpoint/2010/main" val="13491903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a video that shows the manufacturing process of glulam. The following 2 slides show some straight glulam members in structures.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39</a:t>
            </a:fld>
            <a:endParaRPr lang="en-CA"/>
          </a:p>
        </p:txBody>
      </p:sp>
    </p:spTree>
    <p:extLst>
      <p:ext uri="{BB962C8B-B14F-4D97-AF65-F5344CB8AC3E}">
        <p14:creationId xmlns:p14="http://schemas.microsoft.com/office/powerpoint/2010/main" val="2317773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of sawn</a:t>
            </a:r>
            <a:r>
              <a:rPr lang="en-US" baseline="0" dirty="0"/>
              <a:t> lumber involves a number of steps, as outlined on the right. The final dimensions are smaller than the initial dimensions due to drying shrinkage and </a:t>
            </a:r>
            <a:r>
              <a:rPr lang="en-US" baseline="0" dirty="0" err="1"/>
              <a:t>planing</a:t>
            </a:r>
            <a:r>
              <a:rPr lang="en-US" baseline="0" dirty="0"/>
              <a:t> to provide smooth surfaces.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a:t>
            </a:fld>
            <a:endParaRPr lang="en-CA"/>
          </a:p>
        </p:txBody>
      </p:sp>
    </p:spTree>
    <p:extLst>
      <p:ext uri="{BB962C8B-B14F-4D97-AF65-F5344CB8AC3E}">
        <p14:creationId xmlns:p14="http://schemas.microsoft.com/office/powerpoint/2010/main" val="984272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dirty="0" err="1"/>
              <a:t>isi</a:t>
            </a:r>
            <a:r>
              <a:rPr lang="en-US" dirty="0"/>
              <a:t> the Earth Science Centre at UBC. Note that cantilever stair</a:t>
            </a:r>
            <a:r>
              <a:rPr lang="en-US" baseline="0" dirty="0"/>
              <a:t>case.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40</a:t>
            </a:fld>
            <a:endParaRPr lang="en-CA"/>
          </a:p>
        </p:txBody>
      </p:sp>
    </p:spTree>
    <p:extLst>
      <p:ext uri="{BB962C8B-B14F-4D97-AF65-F5344CB8AC3E}">
        <p14:creationId xmlns:p14="http://schemas.microsoft.com/office/powerpoint/2010/main" val="11711829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Glulam truss</a:t>
            </a:r>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41</a:t>
            </a:fld>
            <a:endParaRPr lang="en-CA"/>
          </a:p>
        </p:txBody>
      </p:sp>
    </p:spTree>
    <p:extLst>
      <p:ext uri="{BB962C8B-B14F-4D97-AF65-F5344CB8AC3E}">
        <p14:creationId xmlns:p14="http://schemas.microsoft.com/office/powerpoint/2010/main" val="9137940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Glulam members curve</a:t>
            </a:r>
            <a:r>
              <a:rPr lang="en-US" baseline="0" dirty="0"/>
              <a:t> profile and with complex curvature can be made relatively easily through the special detailing of the clamping device. The following few slides show some curved glulam members.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42</a:t>
            </a:fld>
            <a:endParaRPr lang="en-CA"/>
          </a:p>
        </p:txBody>
      </p:sp>
    </p:spTree>
    <p:extLst>
      <p:ext uri="{BB962C8B-B14F-4D97-AF65-F5344CB8AC3E}">
        <p14:creationId xmlns:p14="http://schemas.microsoft.com/office/powerpoint/2010/main" val="11646719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addition to</a:t>
            </a:r>
            <a:r>
              <a:rPr lang="en-US" baseline="0" dirty="0"/>
              <a:t> an existing building as a cover.</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43</a:t>
            </a:fld>
            <a:endParaRPr lang="en-CA"/>
          </a:p>
        </p:txBody>
      </p:sp>
    </p:spTree>
    <p:extLst>
      <p:ext uri="{BB962C8B-B14F-4D97-AF65-F5344CB8AC3E}">
        <p14:creationId xmlns:p14="http://schemas.microsoft.com/office/powerpoint/2010/main" val="6368465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Timber bridge</a:t>
            </a:r>
            <a:r>
              <a:rPr lang="en-US" baseline="0" dirty="0"/>
              <a:t> with curve glulam girder and tied arch.</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44</a:t>
            </a:fld>
            <a:endParaRPr lang="en-CA"/>
          </a:p>
        </p:txBody>
      </p:sp>
    </p:spTree>
    <p:extLst>
      <p:ext uri="{BB962C8B-B14F-4D97-AF65-F5344CB8AC3E}">
        <p14:creationId xmlns:p14="http://schemas.microsoft.com/office/powerpoint/2010/main" val="34270717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dome stadium</a:t>
            </a:r>
            <a:r>
              <a:rPr lang="en-US" baseline="0" dirty="0"/>
              <a:t> structure with glulam arches.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45</a:t>
            </a:fld>
            <a:endParaRPr lang="en-CA"/>
          </a:p>
        </p:txBody>
      </p:sp>
    </p:spTree>
    <p:extLst>
      <p:ext uri="{BB962C8B-B14F-4D97-AF65-F5344CB8AC3E}">
        <p14:creationId xmlns:p14="http://schemas.microsoft.com/office/powerpoint/2010/main" val="3431912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SCL is a family of composite</a:t>
            </a:r>
            <a:r>
              <a:rPr lang="en-US" baseline="0" dirty="0"/>
              <a:t> mass timber panels. It includes LVL, PSL, LSL and OSL. They are made by gluing wood components in flakes, strands or veneer form into a large slab of typically 3m x 20m. Thickness can be as much as 175mm for PSL but the most common thickness is 38 – 45mm. They are ripped into dimension lumber sizes and often used as beams and columns.</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46</a:t>
            </a:fld>
            <a:endParaRPr lang="en-CA"/>
          </a:p>
        </p:txBody>
      </p:sp>
    </p:spTree>
    <p:extLst>
      <p:ext uri="{BB962C8B-B14F-4D97-AF65-F5344CB8AC3E}">
        <p14:creationId xmlns:p14="http://schemas.microsoft.com/office/powerpoint/2010/main" val="3219596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LVL is made by gluing veneers together with the</a:t>
            </a:r>
            <a:r>
              <a:rPr lang="en-US" baseline="0" dirty="0"/>
              <a:t> grain of veneers aligned in the same direction to maximum mechanical properties in the major strength axis. In service under bending load it can be used on edge or flat.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47</a:t>
            </a:fld>
            <a:endParaRPr lang="en-CA"/>
          </a:p>
        </p:txBody>
      </p:sp>
    </p:spTree>
    <p:extLst>
      <p:ext uri="{BB962C8B-B14F-4D97-AF65-F5344CB8AC3E}">
        <p14:creationId xmlns:p14="http://schemas.microsoft.com/office/powerpoint/2010/main" val="2486279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PSL</a:t>
            </a:r>
            <a:r>
              <a:rPr lang="en-US" baseline="0" dirty="0"/>
              <a:t> is made by gluing strands of about 3mm thick and about 20mm wide. Due to the use of relatively thick strands the structure of PSL has numerous voids. The voids can be weak spots when under load, especially in connections. It can be produced with a thickness of 175mm. </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48</a:t>
            </a:fld>
            <a:endParaRPr lang="en-CA"/>
          </a:p>
        </p:txBody>
      </p:sp>
    </p:spTree>
    <p:extLst>
      <p:ext uri="{BB962C8B-B14F-4D97-AF65-F5344CB8AC3E}">
        <p14:creationId xmlns:p14="http://schemas.microsoft.com/office/powerpoint/2010/main" val="28827179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LSL and OSL are similar to each other.</a:t>
            </a:r>
            <a:r>
              <a:rPr lang="en-US" baseline="0" dirty="0"/>
              <a:t> They are both made by gluing thin flakes or strands. The manufacturing process is similar to OSB but with longer strands. They have high material strength and ability to stop crack growth due to the cross grain arrangement of the strands.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49</a:t>
            </a:fld>
            <a:endParaRPr lang="en-CA"/>
          </a:p>
        </p:txBody>
      </p:sp>
    </p:spTree>
    <p:extLst>
      <p:ext uri="{BB962C8B-B14F-4D97-AF65-F5344CB8AC3E}">
        <p14:creationId xmlns:p14="http://schemas.microsoft.com/office/powerpoint/2010/main" val="3916146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sawmilling industry is now adopting</a:t>
            </a:r>
            <a:r>
              <a:rPr lang="en-US" baseline="0" dirty="0"/>
              <a:t> electronic technologies to help improve its efficiency and final quality of the products. Scanning systems are commonly used to quantify the shape of the log, and then determine the best ways to saw the log into dimension lumber pieces with various sizes so that the final product value is maximized. Each log passing through a modern sawmill is scanned, imaged recorded and </a:t>
            </a:r>
            <a:r>
              <a:rPr lang="en-US" baseline="0" dirty="0" err="1"/>
              <a:t>analysed</a:t>
            </a:r>
            <a:r>
              <a:rPr lang="en-US" baseline="0" dirty="0"/>
              <a:t>. The picture on the bottom right shows the proposed breakdown of a logs by scanning system.</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a:t>
            </a:fld>
            <a:endParaRPr lang="en-CA"/>
          </a:p>
        </p:txBody>
      </p:sp>
    </p:spTree>
    <p:extLst>
      <p:ext uri="{BB962C8B-B14F-4D97-AF65-F5344CB8AC3E}">
        <p14:creationId xmlns:p14="http://schemas.microsoft.com/office/powerpoint/2010/main" val="31406085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difference between</a:t>
            </a:r>
            <a:r>
              <a:rPr lang="en-US" baseline="0" dirty="0"/>
              <a:t> OSL and LSL is in the target aspect ratio of the strands. LSL has a larger aspect ratio than OSL.</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50</a:t>
            </a:fld>
            <a:endParaRPr lang="en-CA"/>
          </a:p>
        </p:txBody>
      </p:sp>
    </p:spTree>
    <p:extLst>
      <p:ext uri="{BB962C8B-B14F-4D97-AF65-F5344CB8AC3E}">
        <p14:creationId xmlns:p14="http://schemas.microsoft.com/office/powerpoint/2010/main" val="11766815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SCL</a:t>
            </a:r>
            <a:r>
              <a:rPr lang="en-US" baseline="0" dirty="0"/>
              <a:t> and glulam are used as beams and columns in residential and commercial buildings. LVL and LSL are also used as flange in wood I-joists. Recently architects are engineers are starting to explore the use of SCL as mass timber panels, similar to CLT.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51</a:t>
            </a:fld>
            <a:endParaRPr lang="en-CA"/>
          </a:p>
        </p:txBody>
      </p:sp>
    </p:spTree>
    <p:extLst>
      <p:ext uri="{BB962C8B-B14F-4D97-AF65-F5344CB8AC3E}">
        <p14:creationId xmlns:p14="http://schemas.microsoft.com/office/powerpoint/2010/main" val="36502932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Wood I-joist is now a common product used in residential</a:t>
            </a:r>
            <a:r>
              <a:rPr lang="en-US" baseline="0" dirty="0"/>
              <a:t> floor construction in North America. About 60-70% of new floors are built with wood I-joists. Flanges could be either lumber or SCL, whereas OSB is now exclusively used as web. Range of depth is 240mm – 610mm. Length of wood I-joist in most manufacturing facilities can be 16m.</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52</a:t>
            </a:fld>
            <a:endParaRPr lang="en-CA"/>
          </a:p>
        </p:txBody>
      </p:sp>
    </p:spTree>
    <p:extLst>
      <p:ext uri="{BB962C8B-B14F-4D97-AF65-F5344CB8AC3E}">
        <p14:creationId xmlns:p14="http://schemas.microsoft.com/office/powerpoint/2010/main" val="2836064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figure illustrates the manufacturing process of wood I-joists. Basically there are two lines machining web and flange respectively. They are then brought to an assembly where they are bonded </a:t>
            </a:r>
            <a:r>
              <a:rPr lang="en-US" baseline="0" dirty="0" err="1"/>
              <a:t>togather</a:t>
            </a:r>
            <a:r>
              <a:rPr lang="en-US" baseline="0" dirty="0"/>
              <a:t>.  A video clip is provided that illustrates the manufacturing process.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53</a:t>
            </a:fld>
            <a:endParaRPr lang="en-CA"/>
          </a:p>
        </p:txBody>
      </p:sp>
    </p:spTree>
    <p:extLst>
      <p:ext uri="{BB962C8B-B14F-4D97-AF65-F5344CB8AC3E}">
        <p14:creationId xmlns:p14="http://schemas.microsoft.com/office/powerpoint/2010/main" val="31855240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the ASTM D5055 which is the wood I-joist product standard, the bending moment capacity and stiffness of wood I-joist can be determined from bending test or they can be calculated using accepted mechanics models. The truss analogy approach is used to calculate the bending moment capacity. Bending stiffness is calculated assuming the flange and web are rigidly connected by the glue.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54</a:t>
            </a:fld>
            <a:endParaRPr lang="en-CA"/>
          </a:p>
        </p:txBody>
      </p:sp>
    </p:spTree>
    <p:extLst>
      <p:ext uri="{BB962C8B-B14F-4D97-AF65-F5344CB8AC3E}">
        <p14:creationId xmlns:p14="http://schemas.microsoft.com/office/powerpoint/2010/main" val="16965900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web properties dictate</a:t>
            </a:r>
            <a:r>
              <a:rPr lang="en-US" baseline="0" dirty="0"/>
              <a:t> the shear resistance of wood I-joists. Also shear deflection of wood I-joist is not negligible due to low shear rigidity of OSB and should be accounted for in bending deflection calculation. Openings in web are often made to allow service ducts and pipes to pass through. These openings reduce shear strength of wood I-joists and should be accounted for.</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55</a:t>
            </a:fld>
            <a:endParaRPr lang="en-CA"/>
          </a:p>
        </p:txBody>
      </p:sp>
    </p:spTree>
    <p:extLst>
      <p:ext uri="{BB962C8B-B14F-4D97-AF65-F5344CB8AC3E}">
        <p14:creationId xmlns:p14="http://schemas.microsoft.com/office/powerpoint/2010/main" val="5684083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eaLnBrk="1" fontAlgn="auto" hangingPunct="1">
              <a:spcBef>
                <a:spcPts val="0"/>
              </a:spcBef>
              <a:spcAft>
                <a:spcPts val="0"/>
              </a:spcAft>
              <a:defRPr/>
            </a:pPr>
            <a:r>
              <a:rPr lang="en-CA" sz="1300" dirty="0">
                <a:latin typeface="+mn-lt"/>
                <a:ea typeface="+mn-ea"/>
                <a:cs typeface="+mn-cs"/>
              </a:rPr>
              <a:t>Wood I-joists are used extensively in residential and light commercial construction for both floor and roof framing. </a:t>
            </a:r>
          </a:p>
        </p:txBody>
      </p:sp>
      <p:sp>
        <p:nvSpPr>
          <p:cNvPr id="4" name="Slide Number Placeholder 3"/>
          <p:cNvSpPr>
            <a:spLocks noGrp="1"/>
          </p:cNvSpPr>
          <p:nvPr>
            <p:ph type="sldNum" sz="quarter" idx="10"/>
          </p:nvPr>
        </p:nvSpPr>
        <p:spPr/>
        <p:txBody>
          <a:bodyPr/>
          <a:lstStyle/>
          <a:p>
            <a:fld id="{D9139F6F-8FDC-4D87-8EB4-4EA81AFB04E3}" type="slidenum">
              <a:rPr lang="en-CA" smtClean="0"/>
              <a:t>56</a:t>
            </a:fld>
            <a:endParaRPr lang="en-CA"/>
          </a:p>
        </p:txBody>
      </p:sp>
    </p:spTree>
    <p:extLst>
      <p:ext uri="{BB962C8B-B14F-4D97-AF65-F5344CB8AC3E}">
        <p14:creationId xmlns:p14="http://schemas.microsoft.com/office/powerpoint/2010/main" val="2850580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02D25F-1C14-449A-B3FE-B70B978158FC}" type="slidenum">
              <a:rPr lang="en-US"/>
              <a:pPr/>
              <a:t>57</a:t>
            </a:fld>
            <a:endParaRPr lang="en-US"/>
          </a:p>
        </p:txBody>
      </p:sp>
      <p:sp>
        <p:nvSpPr>
          <p:cNvPr id="400386" name="Rectangle 2"/>
          <p:cNvSpPr>
            <a:spLocks noGrp="1" noRot="1" noChangeAspect="1" noChangeArrowheads="1" noTextEdit="1"/>
          </p:cNvSpPr>
          <p:nvPr>
            <p:ph type="sldImg"/>
          </p:nvPr>
        </p:nvSpPr>
        <p:spPr>
          <a:xfrm>
            <a:off x="993775" y="768350"/>
            <a:ext cx="5113338" cy="3836988"/>
          </a:xfrm>
          <a:ln/>
        </p:spPr>
      </p:sp>
      <p:sp>
        <p:nvSpPr>
          <p:cNvPr id="400387" name="Rectangle 3"/>
          <p:cNvSpPr>
            <a:spLocks noGrp="1" noChangeArrowheads="1"/>
          </p:cNvSpPr>
          <p:nvPr>
            <p:ph type="body" idx="1"/>
          </p:nvPr>
        </p:nvSpPr>
        <p:spPr>
          <a:xfrm>
            <a:off x="709610" y="4862404"/>
            <a:ext cx="5680082" cy="4604003"/>
          </a:xfrm>
        </p:spPr>
        <p:txBody>
          <a:bodyPr/>
          <a:lstStyle/>
          <a:p>
            <a:r>
              <a:rPr lang="en-US" dirty="0"/>
              <a:t>The</a:t>
            </a:r>
            <a:r>
              <a:rPr lang="en-US" baseline="0" dirty="0"/>
              <a:t> concept of cross laminating timber planks has been around decades. Commercial production of CLT started in the 1990’s after product development work in Austria, Switzerland and Germany. CLT is made by cross laminating lumber to produce large panels using adhesive. It can be considered as a thick plywood. The cross lamination allows for high in-plane shear capacity, and a more dimensionally stable product by reducing high shrinkage in one direction as illustrated in the figure. Note for lumber there are two high shrinkage directions. In CLT there is only 1 direction – perpendicular to the plane of the panel. Product thickness can be up to 300mm and plane dimensions of the panel are 3m x 14m.</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pictrue</a:t>
            </a:r>
            <a:r>
              <a:rPr lang="en-US" baseline="0" dirty="0" err="1"/>
              <a:t>s</a:t>
            </a:r>
            <a:r>
              <a:rPr lang="en-US" baseline="0" dirty="0"/>
              <a:t> here show the press used in manufacturing CLT panel. Note that side pressure is required in four edges to ensure that the lumber pieces are tight against each other.</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58</a:t>
            </a:fld>
            <a:endParaRPr lang="en-CA"/>
          </a:p>
        </p:txBody>
      </p:sp>
    </p:spTree>
    <p:extLst>
      <p:ext uri="{BB962C8B-B14F-4D97-AF65-F5344CB8AC3E}">
        <p14:creationId xmlns:p14="http://schemas.microsoft.com/office/powerpoint/2010/main" val="30025222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500">
                <a:solidFill>
                  <a:schemeClr val="tx1"/>
                </a:solidFill>
                <a:latin typeface="Verdana" pitchFamily="34" charset="0"/>
              </a:defRPr>
            </a:lvl1pPr>
            <a:lvl2pPr marL="804763" indent="-309524" eaLnBrk="0" hangingPunct="0">
              <a:defRPr sz="1500">
                <a:solidFill>
                  <a:schemeClr val="tx1"/>
                </a:solidFill>
                <a:latin typeface="Verdana" pitchFamily="34" charset="0"/>
              </a:defRPr>
            </a:lvl2pPr>
            <a:lvl3pPr marL="1238098" indent="-247620" eaLnBrk="0" hangingPunct="0">
              <a:defRPr sz="1500">
                <a:solidFill>
                  <a:schemeClr val="tx1"/>
                </a:solidFill>
                <a:latin typeface="Verdana" pitchFamily="34" charset="0"/>
              </a:defRPr>
            </a:lvl3pPr>
            <a:lvl4pPr marL="1733337" indent="-247620" eaLnBrk="0" hangingPunct="0">
              <a:defRPr sz="1500">
                <a:solidFill>
                  <a:schemeClr val="tx1"/>
                </a:solidFill>
                <a:latin typeface="Verdana" pitchFamily="34" charset="0"/>
              </a:defRPr>
            </a:lvl4pPr>
            <a:lvl5pPr marL="2228576" indent="-247620" eaLnBrk="0" hangingPunct="0">
              <a:defRPr sz="1500">
                <a:solidFill>
                  <a:schemeClr val="tx1"/>
                </a:solidFill>
                <a:latin typeface="Verdana" pitchFamily="34" charset="0"/>
              </a:defRPr>
            </a:lvl5pPr>
            <a:lvl6pPr marL="2723815" indent="-247620" eaLnBrk="0" fontAlgn="base" hangingPunct="0">
              <a:spcBef>
                <a:spcPct val="0"/>
              </a:spcBef>
              <a:spcAft>
                <a:spcPct val="0"/>
              </a:spcAft>
              <a:defRPr sz="1500">
                <a:solidFill>
                  <a:schemeClr val="tx1"/>
                </a:solidFill>
                <a:latin typeface="Verdana" pitchFamily="34" charset="0"/>
              </a:defRPr>
            </a:lvl6pPr>
            <a:lvl7pPr marL="3219054" indent="-247620" eaLnBrk="0" fontAlgn="base" hangingPunct="0">
              <a:spcBef>
                <a:spcPct val="0"/>
              </a:spcBef>
              <a:spcAft>
                <a:spcPct val="0"/>
              </a:spcAft>
              <a:defRPr sz="1500">
                <a:solidFill>
                  <a:schemeClr val="tx1"/>
                </a:solidFill>
                <a:latin typeface="Verdana" pitchFamily="34" charset="0"/>
              </a:defRPr>
            </a:lvl7pPr>
            <a:lvl8pPr marL="3714293" indent="-247620" eaLnBrk="0" fontAlgn="base" hangingPunct="0">
              <a:spcBef>
                <a:spcPct val="0"/>
              </a:spcBef>
              <a:spcAft>
                <a:spcPct val="0"/>
              </a:spcAft>
              <a:defRPr sz="1500">
                <a:solidFill>
                  <a:schemeClr val="tx1"/>
                </a:solidFill>
                <a:latin typeface="Verdana" pitchFamily="34" charset="0"/>
              </a:defRPr>
            </a:lvl8pPr>
            <a:lvl9pPr marL="4209532" indent="-247620" eaLnBrk="0" fontAlgn="base" hangingPunct="0">
              <a:spcBef>
                <a:spcPct val="0"/>
              </a:spcBef>
              <a:spcAft>
                <a:spcPct val="0"/>
              </a:spcAft>
              <a:defRPr sz="1500">
                <a:solidFill>
                  <a:schemeClr val="tx1"/>
                </a:solidFill>
                <a:latin typeface="Verdana" pitchFamily="34" charset="0"/>
              </a:defRPr>
            </a:lvl9pPr>
          </a:lstStyle>
          <a:p>
            <a:pPr eaLnBrk="1" hangingPunct="1"/>
            <a:fld id="{DDA371FB-DDFE-42FA-9384-39F832123C6D}" type="slidenum">
              <a:rPr lang="de-DE" sz="1300">
                <a:latin typeface="Arial" charset="0"/>
              </a:rPr>
              <a:pPr eaLnBrk="1" hangingPunct="1"/>
              <a:t>59</a:t>
            </a:fld>
            <a:endParaRPr lang="de-DE" sz="1300">
              <a:latin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Here is an overview</a:t>
            </a:r>
            <a:r>
              <a:rPr lang="en-US" baseline="0" dirty="0"/>
              <a:t> of the production line for CLT with pictures provided for the three key stations. This production line is manufactured by MINDA from Germany.</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edging and trimming process of lumber can</a:t>
            </a:r>
            <a:r>
              <a:rPr lang="en-US" baseline="0" dirty="0"/>
              <a:t> also be optimized through use of scanning system. Defects can also be removed to upgrade lumber.</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a:t>
            </a:fld>
            <a:endParaRPr lang="en-CA"/>
          </a:p>
        </p:txBody>
      </p:sp>
    </p:spTree>
    <p:extLst>
      <p:ext uri="{BB962C8B-B14F-4D97-AF65-F5344CB8AC3E}">
        <p14:creationId xmlns:p14="http://schemas.microsoft.com/office/powerpoint/2010/main" val="14986692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major advantages</a:t>
            </a:r>
            <a:r>
              <a:rPr lang="en-US" baseline="0" dirty="0"/>
              <a:t> of CLT is the ease of prefabrication in the factory. With the use of advanced manufacturing equipment such as CNC machine panels with correct dimensions can be precisely cut from the original panel. Moreover openings for windows and door,  fastening holes, notches, </a:t>
            </a:r>
            <a:r>
              <a:rPr lang="en-US" baseline="0" dirty="0" err="1"/>
              <a:t>etc</a:t>
            </a:r>
            <a:r>
              <a:rPr lang="en-US" baseline="0" dirty="0"/>
              <a:t> can be made in the factory. This allows for fast on-site erection and minimal construction waste.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60</a:t>
            </a:fld>
            <a:endParaRPr lang="en-CA"/>
          </a:p>
        </p:txBody>
      </p:sp>
    </p:spTree>
    <p:extLst>
      <p:ext uri="{BB962C8B-B14F-4D97-AF65-F5344CB8AC3E}">
        <p14:creationId xmlns:p14="http://schemas.microsoft.com/office/powerpoint/2010/main" val="36212305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CLT some properties can be measured by testing 9e.g. rolling</a:t>
            </a:r>
            <a:r>
              <a:rPr lang="en-US" baseline="0" dirty="0"/>
              <a:t> shear). Bending properties can be calculated using mechanics equations and lumber properties.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61</a:t>
            </a:fld>
            <a:endParaRPr lang="en-CA"/>
          </a:p>
        </p:txBody>
      </p:sp>
    </p:spTree>
    <p:extLst>
      <p:ext uri="{BB962C8B-B14F-4D97-AF65-F5344CB8AC3E}">
        <p14:creationId xmlns:p14="http://schemas.microsoft.com/office/powerpoint/2010/main" val="20635790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structural</a:t>
            </a:r>
            <a:r>
              <a:rPr lang="en-US" baseline="0" dirty="0"/>
              <a:t> design CLT is treated as a one-way system </a:t>
            </a:r>
            <a:r>
              <a:rPr lang="en-US" baseline="0" dirty="0" err="1"/>
              <a:t>ie</a:t>
            </a:r>
            <a:r>
              <a:rPr lang="en-US" baseline="0" dirty="0"/>
              <a:t> as a beam  under out-of-plane loading, rather than as a plate. This is mainly because of the small width of CLT panels necessitating the use of panel-to-panel joint. These panel-to-panel joints are not rigid enough to transfer full moment across the joint. </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62</a:t>
            </a:fld>
            <a:endParaRPr lang="en-CA"/>
          </a:p>
        </p:txBody>
      </p:sp>
    </p:spTree>
    <p:extLst>
      <p:ext uri="{BB962C8B-B14F-4D97-AF65-F5344CB8AC3E}">
        <p14:creationId xmlns:p14="http://schemas.microsoft.com/office/powerpoint/2010/main" val="40522537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a:t>
            </a:r>
            <a:r>
              <a:rPr lang="en-US" baseline="0" dirty="0"/>
              <a:t> b</a:t>
            </a:r>
            <a:r>
              <a:rPr lang="en-US" dirty="0"/>
              <a:t>ending</a:t>
            </a:r>
            <a:r>
              <a:rPr lang="en-US" baseline="0" dirty="0"/>
              <a:t> stiffness of CLT can be calculated using this equation to combine the contributions of individual layers.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63</a:t>
            </a:fld>
            <a:endParaRPr lang="en-CA"/>
          </a:p>
        </p:txBody>
      </p:sp>
    </p:spTree>
    <p:extLst>
      <p:ext uri="{BB962C8B-B14F-4D97-AF65-F5344CB8AC3E}">
        <p14:creationId xmlns:p14="http://schemas.microsoft.com/office/powerpoint/2010/main" val="36589568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bending</a:t>
            </a:r>
            <a:r>
              <a:rPr lang="en-US" baseline="0" dirty="0"/>
              <a:t> moment capacity can be calculated using this equation. It is a function of the bending strength of the outer laminate.</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64</a:t>
            </a:fld>
            <a:endParaRPr lang="en-CA"/>
          </a:p>
        </p:txBody>
      </p:sp>
    </p:spTree>
    <p:extLst>
      <p:ext uri="{BB962C8B-B14F-4D97-AF65-F5344CB8AC3E}">
        <p14:creationId xmlns:p14="http://schemas.microsoft.com/office/powerpoint/2010/main" val="23925373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pPr defTabSz="993957"/>
            <a:fld id="{9610C5E0-E19C-45A1-BE3D-19DCDA803BEC}" type="slidenum">
              <a:rPr lang="en-US" smtClean="0">
                <a:latin typeface="Arial" pitchFamily="34" charset="0"/>
              </a:rPr>
              <a:pPr defTabSz="993957"/>
              <a:t>65</a:t>
            </a:fld>
            <a:endParaRPr lang="en-US">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fr-FR" dirty="0">
                <a:latin typeface="Arial" pitchFamily="34" charset="0"/>
              </a:rPr>
              <a:t>Under out-of-plane</a:t>
            </a:r>
            <a:r>
              <a:rPr lang="fr-FR" baseline="0" dirty="0">
                <a:latin typeface="Arial" pitchFamily="34" charset="0"/>
              </a:rPr>
              <a:t> </a:t>
            </a:r>
            <a:r>
              <a:rPr lang="fr-FR" baseline="0" dirty="0" err="1">
                <a:latin typeface="Arial" pitchFamily="34" charset="0"/>
              </a:rPr>
              <a:t>bending</a:t>
            </a:r>
            <a:r>
              <a:rPr lang="fr-FR" baseline="0" dirty="0">
                <a:latin typeface="Arial" pitchFamily="34" charset="0"/>
              </a:rPr>
              <a:t> the </a:t>
            </a:r>
            <a:r>
              <a:rPr lang="fr-FR" baseline="0" dirty="0" err="1">
                <a:latin typeface="Arial" pitchFamily="34" charset="0"/>
              </a:rPr>
              <a:t>failure</a:t>
            </a:r>
            <a:r>
              <a:rPr lang="fr-FR" baseline="0" dirty="0">
                <a:latin typeface="Arial" pitchFamily="34" charset="0"/>
              </a:rPr>
              <a:t> mode in CLT </a:t>
            </a:r>
            <a:r>
              <a:rPr lang="fr-FR" baseline="0" dirty="0" err="1">
                <a:latin typeface="Arial" pitchFamily="34" charset="0"/>
              </a:rPr>
              <a:t>could</a:t>
            </a:r>
            <a:r>
              <a:rPr lang="fr-FR" baseline="0" dirty="0">
                <a:latin typeface="Arial" pitchFamily="34" charset="0"/>
              </a:rPr>
              <a:t> </a:t>
            </a:r>
            <a:r>
              <a:rPr lang="fr-FR" baseline="0" dirty="0" err="1">
                <a:latin typeface="Arial" pitchFamily="34" charset="0"/>
              </a:rPr>
              <a:t>be</a:t>
            </a:r>
            <a:r>
              <a:rPr lang="fr-FR" baseline="0" dirty="0">
                <a:latin typeface="Arial" pitchFamily="34" charset="0"/>
              </a:rPr>
              <a:t> </a:t>
            </a:r>
            <a:r>
              <a:rPr lang="fr-FR" baseline="0" dirty="0" err="1">
                <a:latin typeface="Arial" pitchFamily="34" charset="0"/>
              </a:rPr>
              <a:t>rolling</a:t>
            </a:r>
            <a:r>
              <a:rPr lang="fr-FR" baseline="0" dirty="0">
                <a:latin typeface="Arial" pitchFamily="34" charset="0"/>
              </a:rPr>
              <a:t> </a:t>
            </a:r>
            <a:r>
              <a:rPr lang="fr-FR" baseline="0" dirty="0" err="1">
                <a:latin typeface="Arial" pitchFamily="34" charset="0"/>
              </a:rPr>
              <a:t>shear</a:t>
            </a:r>
            <a:r>
              <a:rPr lang="fr-FR" baseline="0" dirty="0">
                <a:latin typeface="Arial" pitchFamily="34" charset="0"/>
              </a:rPr>
              <a:t> as </a:t>
            </a:r>
            <a:r>
              <a:rPr lang="fr-FR" baseline="0" dirty="0" err="1">
                <a:latin typeface="Arial" pitchFamily="34" charset="0"/>
              </a:rPr>
              <a:t>shown</a:t>
            </a:r>
            <a:r>
              <a:rPr lang="fr-FR" baseline="0" dirty="0">
                <a:latin typeface="Arial" pitchFamily="34" charset="0"/>
              </a:rPr>
              <a:t> in the right hand figure.</a:t>
            </a:r>
            <a:endParaRPr lang="fr-FR" dirty="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shear failure could potentially</a:t>
            </a:r>
            <a:r>
              <a:rPr lang="en-US" baseline="0" dirty="0"/>
              <a:t> occur in longitudinal or cross layer. Even though cross layer has lower shear stress under bending action, it also has low rolling shear strength. When checking the shear in the longitudinal layer the shear parallel to grain strength should be used. Longitudinal shear strength is usually higher than rolling shear strength.</a:t>
            </a:r>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66</a:t>
            </a:fld>
            <a:endParaRPr lang="en-CA"/>
          </a:p>
        </p:txBody>
      </p:sp>
    </p:spTree>
    <p:extLst>
      <p:ext uri="{BB962C8B-B14F-4D97-AF65-F5344CB8AC3E}">
        <p14:creationId xmlns:p14="http://schemas.microsoft.com/office/powerpoint/2010/main" val="24363044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approaches for measuring</a:t>
            </a:r>
            <a:r>
              <a:rPr lang="en-US" baseline="0" dirty="0"/>
              <a:t> rolling shear strength CLT. One if the short-span bending test which is adopted by the ANSI PRG320. The other is the two-plate shear test, originally developed for panel products.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67</a:t>
            </a:fld>
            <a:endParaRPr lang="en-CA"/>
          </a:p>
        </p:txBody>
      </p:sp>
    </p:spTree>
    <p:extLst>
      <p:ext uri="{BB962C8B-B14F-4D97-AF65-F5344CB8AC3E}">
        <p14:creationId xmlns:p14="http://schemas.microsoft.com/office/powerpoint/2010/main" val="19237520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show some pictures,</a:t>
            </a:r>
            <a:r>
              <a:rPr lang="en-US" baseline="0" dirty="0"/>
              <a:t> demonstrating the wide range of applications for CLT.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68</a:t>
            </a:fld>
            <a:endParaRPr lang="en-CA"/>
          </a:p>
        </p:txBody>
      </p:sp>
    </p:spTree>
    <p:extLst>
      <p:ext uri="{BB962C8B-B14F-4D97-AF65-F5344CB8AC3E}">
        <p14:creationId xmlns:p14="http://schemas.microsoft.com/office/powerpoint/2010/main" val="29046283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CLT</a:t>
            </a:r>
            <a:r>
              <a:rPr lang="en-US" baseline="0" dirty="0"/>
              <a:t> has been the primary engineered wood product use din constructing tall wood buildings around the world over the last 10 years. The Brock Commons building on UBC campus is currently the tallest modern wood building in the world but there are plans for projects to build wood buildings taller than that from around the world.</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73</a:t>
            </a:fld>
            <a:endParaRPr lang="en-CA"/>
          </a:p>
        </p:txBody>
      </p:sp>
    </p:spTree>
    <p:extLst>
      <p:ext uri="{BB962C8B-B14F-4D97-AF65-F5344CB8AC3E}">
        <p14:creationId xmlns:p14="http://schemas.microsoft.com/office/powerpoint/2010/main" val="415866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addition to dimension lumber, there are also boards and timbers that are used in construction. Boards are thinner than dimension lumber, whereas timbers are larger. </a:t>
            </a:r>
            <a:r>
              <a:rPr lang="en-US" dirty="0"/>
              <a:t>This table shows the green and dry sizes of boards, dimension lumber and timbers.</a:t>
            </a:r>
            <a:r>
              <a:rPr lang="en-US" baseline="0" dirty="0"/>
              <a:t> Note that a 2x4 is not exactly 2inches by 4 inches. Generally the actual dimension is about ½” to ¾” smaller than the nominal dimension.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a:t>
            </a:fld>
            <a:endParaRPr lang="en-CA"/>
          </a:p>
        </p:txBody>
      </p:sp>
    </p:spTree>
    <p:extLst>
      <p:ext uri="{BB962C8B-B14F-4D97-AF65-F5344CB8AC3E}">
        <p14:creationId xmlns:p14="http://schemas.microsoft.com/office/powerpoint/2010/main" val="20747710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pictures from Brock Commons showing the construction</a:t>
            </a:r>
            <a:r>
              <a:rPr lang="en-US" baseline="0" dirty="0"/>
              <a:t> process. Note the two concrete cores to resist lateral load. The last picture shows the prefab exterior wall which were installed in place immediately after the structural elements of each </a:t>
            </a:r>
            <a:r>
              <a:rPr lang="en-US" baseline="0" dirty="0" err="1"/>
              <a:t>storey</a:t>
            </a:r>
            <a:r>
              <a:rPr lang="en-US" baseline="0" dirty="0"/>
              <a:t> were installed.</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74</a:t>
            </a:fld>
            <a:endParaRPr lang="en-CA"/>
          </a:p>
        </p:txBody>
      </p:sp>
    </p:spTree>
    <p:extLst>
      <p:ext uri="{BB962C8B-B14F-4D97-AF65-F5344CB8AC3E}">
        <p14:creationId xmlns:p14="http://schemas.microsoft.com/office/powerpoint/2010/main" val="13944826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a:t>Another mass timber</a:t>
            </a:r>
            <a:r>
              <a:rPr lang="en-US" baseline="0" dirty="0"/>
              <a:t> panel product is nailed laminated timber (NLT). It is made by placing lumber on edge (2x4 – 2x12) and connecting them together using nails. Typically each nail penetrates 3 pieces. Width is limited by transportation and concerns about sideway shrinkage. NLT has been around for decades as floor deck or bridge deck, but has recently caught the attention of designers and builders due to its relative low production costs since only simple tools such as nail gun is required. It does not have some of the advantages of CLT such as high in-plane shear, low shrinkage in two directions, and </a:t>
            </a:r>
            <a:r>
              <a:rPr lang="en-US" baseline="0" dirty="0" err="1"/>
              <a:t>aesethetically</a:t>
            </a:r>
            <a:r>
              <a:rPr lang="en-US" baseline="0" dirty="0"/>
              <a:t> less pleasing due to uneven laminate height.</a:t>
            </a:r>
            <a:endParaRPr lang="en-US" dirty="0"/>
          </a:p>
        </p:txBody>
      </p:sp>
      <p:sp>
        <p:nvSpPr>
          <p:cNvPr id="5" name="Slide Image Placeholder 4"/>
          <p:cNvSpPr>
            <a:spLocks noGrp="1" noRot="1" noChangeAspect="1"/>
          </p:cNvSpPr>
          <p:nvPr>
            <p:ph type="sldImg"/>
          </p:nvPr>
        </p:nvSpPr>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Unlike CLT, NLT does not require expensive code approval and quality quality control testing since it can designed to CSA O86, as long as certain nailing pattern is used. Design assumes beam formula and is based on lumber properties as long as a prescriptive nailing pattern is used.</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76</a:t>
            </a:fld>
            <a:endParaRPr lang="en-CA"/>
          </a:p>
        </p:txBody>
      </p:sp>
    </p:spTree>
    <p:extLst>
      <p:ext uri="{BB962C8B-B14F-4D97-AF65-F5344CB8AC3E}">
        <p14:creationId xmlns:p14="http://schemas.microsoft.com/office/powerpoint/2010/main" val="18721393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GLT is</a:t>
            </a:r>
            <a:r>
              <a:rPr lang="en-US" baseline="0" dirty="0"/>
              <a:t> a product that is similar to NLT, except that the laminates are glued together on edge instead of nailing. Essentially it is glulam placed on flat. These pictures show the GLT roof deck in Light Rail Train station in Edmonton.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77</a:t>
            </a:fld>
            <a:endParaRPr lang="en-CA"/>
          </a:p>
        </p:txBody>
      </p:sp>
    </p:spTree>
    <p:extLst>
      <p:ext uri="{BB962C8B-B14F-4D97-AF65-F5344CB8AC3E}">
        <p14:creationId xmlns:p14="http://schemas.microsoft.com/office/powerpoint/2010/main" val="4032336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Normally NLT or GLT has a flat profile, but curve profile is possible. Occasionally it has a fluted profile on the underside of a floor or roof deck to reduce sound reverberation.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78</a:t>
            </a:fld>
            <a:endParaRPr lang="en-CA"/>
          </a:p>
        </p:txBody>
      </p:sp>
    </p:spTree>
    <p:extLst>
      <p:ext uri="{BB962C8B-B14F-4D97-AF65-F5344CB8AC3E}">
        <p14:creationId xmlns:p14="http://schemas.microsoft.com/office/powerpoint/2010/main" val="2028495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DLT</a:t>
            </a:r>
            <a:r>
              <a:rPr lang="en-US" baseline="0" dirty="0"/>
              <a:t> uses wooden dowel instead of nails or glue to connect lumber pieces together. It was first developed in 1990’s in Europe in an attempt to produce a ‘green, ‘all wood’ mass timber panel product. A high production line to produce DLT was recently started in British Columbia. An advantage of DLT over NLT is that it allows a faster speed of production. (NLT requires nailing of one piece at a time whereas DLT can have the dowels that go through all lumber pieces in one step. The wooden dowels used are dry hardwood dowels which exhibit swelling after fabrication facilitating a tight-fitted assemblies. Because of this, DLT should have a similar stiffness to GLT but a higher stiffness than NLT. </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79</a:t>
            </a:fld>
            <a:endParaRPr lang="en-CA"/>
          </a:p>
        </p:txBody>
      </p:sp>
    </p:spTree>
    <p:extLst>
      <p:ext uri="{BB962C8B-B14F-4D97-AF65-F5344CB8AC3E}">
        <p14:creationId xmlns:p14="http://schemas.microsoft.com/office/powerpoint/2010/main" val="4782908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Curve profile</a:t>
            </a:r>
            <a:r>
              <a:rPr lang="en-US" baseline="0" dirty="0"/>
              <a:t> for DLT is challenging but fluted or grooved profiles are possible for enhanced acoustics performance. Here are a few DLT profiles available commercially.</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80</a:t>
            </a:fld>
            <a:endParaRPr lang="en-CA"/>
          </a:p>
        </p:txBody>
      </p:sp>
    </p:spTree>
    <p:extLst>
      <p:ext uri="{BB962C8B-B14F-4D97-AF65-F5344CB8AC3E}">
        <p14:creationId xmlns:p14="http://schemas.microsoft.com/office/powerpoint/2010/main" val="2605789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DLT can be used as wall panels</a:t>
            </a:r>
            <a:r>
              <a:rPr lang="en-US" baseline="0" dirty="0"/>
              <a:t> as it could potentially provide high in-plane shear strength and stiffness. However wall application is not common.</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81</a:t>
            </a:fld>
            <a:endParaRPr lang="en-CA"/>
          </a:p>
        </p:txBody>
      </p:sp>
    </p:spTree>
    <p:extLst>
      <p:ext uri="{BB962C8B-B14F-4D97-AF65-F5344CB8AC3E}">
        <p14:creationId xmlns:p14="http://schemas.microsoft.com/office/powerpoint/2010/main" val="38003886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EWP are proprietary</a:t>
            </a:r>
            <a:r>
              <a:rPr lang="en-US" baseline="0" dirty="0"/>
              <a:t> products. Unlike generic products such as lumber, glulam, OSB and plywood, their design properties are specific to the producers and are usually published by the producers after a code approval process. Generic products are usually evaluated and produced according to a consensus product standards. Proprietary products generally have no consensus product standard and are evaluated according procedures developed by code approval agencies.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82</a:t>
            </a:fld>
            <a:endParaRPr lang="en-CA"/>
          </a:p>
        </p:txBody>
      </p:sp>
    </p:spTree>
    <p:extLst>
      <p:ext uri="{BB962C8B-B14F-4D97-AF65-F5344CB8AC3E}">
        <p14:creationId xmlns:p14="http://schemas.microsoft.com/office/powerpoint/2010/main" val="26757199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CSA O86 proprietary EWP are designed according to Clause 15, which provides design equation but essentially directs designers to manufacturer’s product approval documents for design properties. In Canada the Canadian Construction Materials Centre (CCMC) is one of those code approval agencies.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83</a:t>
            </a:fld>
            <a:endParaRPr lang="en-CA"/>
          </a:p>
        </p:txBody>
      </p:sp>
    </p:spTree>
    <p:extLst>
      <p:ext uri="{BB962C8B-B14F-4D97-AF65-F5344CB8AC3E}">
        <p14:creationId xmlns:p14="http://schemas.microsoft.com/office/powerpoint/2010/main" val="422966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number of tree species are commonly harvested for lumber production. Properties of lumber differ by species. However for ease of harvesting, production, distribution and marketing, commonly used species are grouped together based on similarity of properties. In Canada, there are 4 species groups for structural lumber, as listed in the table, which is the same as Table 6.2.1.2 of CSA O86. </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a:t>
            </a:fld>
            <a:endParaRPr lang="en-CA"/>
          </a:p>
        </p:txBody>
      </p:sp>
    </p:spTree>
    <p:extLst>
      <p:ext uri="{BB962C8B-B14F-4D97-AF65-F5344CB8AC3E}">
        <p14:creationId xmlns:p14="http://schemas.microsoft.com/office/powerpoint/2010/main" val="388691575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illustration this</a:t>
            </a:r>
            <a:r>
              <a:rPr lang="en-US" baseline="0" dirty="0"/>
              <a:t> is the provision in CSA O86 that provide design equation for moment capacity of SCL. In this case </a:t>
            </a:r>
            <a:r>
              <a:rPr lang="en-US" baseline="0" dirty="0" err="1"/>
              <a:t>fb</a:t>
            </a:r>
            <a:r>
              <a:rPr lang="en-US" baseline="0" dirty="0"/>
              <a:t> is found in manufacturer’s </a:t>
            </a:r>
            <a:r>
              <a:rPr lang="en-US" baseline="0" dirty="0" err="1"/>
              <a:t>evluation</a:t>
            </a:r>
            <a:r>
              <a:rPr lang="en-US" baseline="0" dirty="0"/>
              <a:t> report.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84</a:t>
            </a:fld>
            <a:endParaRPr lang="en-CA"/>
          </a:p>
        </p:txBody>
      </p:sp>
    </p:spTree>
    <p:extLst>
      <p:ext uri="{BB962C8B-B14F-4D97-AF65-F5344CB8AC3E}">
        <p14:creationId xmlns:p14="http://schemas.microsoft.com/office/powerpoint/2010/main" val="42159491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CCMC offers</a:t>
            </a:r>
            <a:r>
              <a:rPr lang="en-US" baseline="0" dirty="0"/>
              <a:t> technical service to manufacturers of proprietary building products, usually not covered by any consensus standards. Here is the cover of a code approval report for an LVL product. These documents can be downloaded for free by an interested users. For engineering design, design properties as well as construction details are provided in the document.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85</a:t>
            </a:fld>
            <a:endParaRPr lang="en-CA"/>
          </a:p>
        </p:txBody>
      </p:sp>
    </p:spTree>
    <p:extLst>
      <p:ext uri="{BB962C8B-B14F-4D97-AF65-F5344CB8AC3E}">
        <p14:creationId xmlns:p14="http://schemas.microsoft.com/office/powerpoint/2010/main" val="34179870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part</a:t>
            </a:r>
            <a:r>
              <a:rPr lang="en-US" baseline="0" dirty="0"/>
              <a:t> of this lecture presents the different types of structural wood systems found in construction. They include light wood frame, heavy timber and hybrid (combining wood another one or more materials).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86</a:t>
            </a:fld>
            <a:endParaRPr lang="en-CA"/>
          </a:p>
        </p:txBody>
      </p:sp>
    </p:spTree>
    <p:extLst>
      <p:ext uri="{BB962C8B-B14F-4D97-AF65-F5344CB8AC3E}">
        <p14:creationId xmlns:p14="http://schemas.microsoft.com/office/powerpoint/2010/main" val="159426270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is usually the</a:t>
            </a:r>
            <a:r>
              <a:rPr lang="en-US" baseline="0" dirty="0"/>
              <a:t> # 1 factor dictating the selection of structural system. Other factors may also affect the choice of system, including functional, code regulations, appearance and environmental issues.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87</a:t>
            </a:fld>
            <a:endParaRPr lang="en-CA"/>
          </a:p>
        </p:txBody>
      </p:sp>
    </p:spTree>
    <p:extLst>
      <p:ext uri="{BB962C8B-B14F-4D97-AF65-F5344CB8AC3E}">
        <p14:creationId xmlns:p14="http://schemas.microsoft.com/office/powerpoint/2010/main" val="32733521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Light wood</a:t>
            </a:r>
            <a:r>
              <a:rPr lang="en-CA" baseline="0" dirty="0"/>
              <a:t> frame construction primarily consists of dimension lumber and wood-based sheathing panels, attached together by small fasteners such as nails. </a:t>
            </a:r>
            <a:r>
              <a:rPr lang="en-CA" dirty="0"/>
              <a:t>The combination</a:t>
            </a:r>
            <a:r>
              <a:rPr lang="en-CA" baseline="0" dirty="0"/>
              <a:t> of sheathing and framing provides resistance to lateral load efficiently, and a space for installation of insulation, and surfaces for the application of interior and exterior finish materials. And the load sharing arrangements with adjacent members results in strong but light weight assemblies. One feature of light wood frame structures is that the framing members are closely spaced (less than 2ft spacing), thereby allowing for significant load-sharing and structural redundancy.</a:t>
            </a:r>
            <a:endParaRPr lang="en-CA" dirty="0"/>
          </a:p>
        </p:txBody>
      </p:sp>
      <p:sp>
        <p:nvSpPr>
          <p:cNvPr id="4" name="Slide Number Placeholder 3"/>
          <p:cNvSpPr>
            <a:spLocks noGrp="1"/>
          </p:cNvSpPr>
          <p:nvPr>
            <p:ph type="sldNum" sz="quarter" idx="10"/>
          </p:nvPr>
        </p:nvSpPr>
        <p:spPr/>
        <p:txBody>
          <a:bodyPr/>
          <a:lstStyle/>
          <a:p>
            <a:fld id="{1CE2590B-3D07-472B-B9BD-C760447193A6}" type="slidenum">
              <a:rPr lang="en-CA" smtClean="0"/>
              <a:t>88</a:t>
            </a:fld>
            <a:endParaRPr lang="en-CA"/>
          </a:p>
        </p:txBody>
      </p:sp>
      <p:sp>
        <p:nvSpPr>
          <p:cNvPr id="5" name="Footer Placeholder 4"/>
          <p:cNvSpPr>
            <a:spLocks noGrp="1"/>
          </p:cNvSpPr>
          <p:nvPr>
            <p:ph type="ftr" sz="quarter" idx="11"/>
          </p:nvPr>
        </p:nvSpPr>
        <p:spPr/>
        <p:txBody>
          <a:bodyPr/>
          <a:lstStyle/>
          <a:p>
            <a:r>
              <a:rPr lang="en-CA"/>
              <a:t>CVG4146</a:t>
            </a:r>
          </a:p>
        </p:txBody>
      </p:sp>
      <p:sp>
        <p:nvSpPr>
          <p:cNvPr id="6" name="Date Placeholder 5"/>
          <p:cNvSpPr>
            <a:spLocks noGrp="1"/>
          </p:cNvSpPr>
          <p:nvPr>
            <p:ph type="dt" idx="12"/>
          </p:nvPr>
        </p:nvSpPr>
        <p:spPr/>
        <p:txBody>
          <a:bodyPr/>
          <a:lstStyle/>
          <a:p>
            <a:r>
              <a:rPr lang="en-CA"/>
              <a:t>12/01/2012</a:t>
            </a:r>
          </a:p>
        </p:txBody>
      </p:sp>
    </p:spTree>
    <p:extLst>
      <p:ext uri="{BB962C8B-B14F-4D97-AF65-F5344CB8AC3E}">
        <p14:creationId xmlns:p14="http://schemas.microsoft.com/office/powerpoint/2010/main" val="27580385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construction</a:t>
            </a:r>
            <a:r>
              <a:rPr lang="en-US" baseline="0" dirty="0"/>
              <a:t> approaches to light wood frame buildings: platform frame and balloon frame. The main difference between the two is that in platform frame construction all the </a:t>
            </a:r>
            <a:r>
              <a:rPr lang="en-US" baseline="0" dirty="0" err="1"/>
              <a:t>storeys</a:t>
            </a:r>
            <a:r>
              <a:rPr lang="en-US" baseline="0" dirty="0"/>
              <a:t> are completed one at a time and once one </a:t>
            </a:r>
            <a:r>
              <a:rPr lang="en-US" baseline="0" dirty="0" err="1"/>
              <a:t>storey</a:t>
            </a:r>
            <a:r>
              <a:rPr lang="en-US" baseline="0" dirty="0"/>
              <a:t> is completed it provides a working platform the </a:t>
            </a:r>
            <a:r>
              <a:rPr lang="en-US" baseline="0" dirty="0" err="1"/>
              <a:t>storey</a:t>
            </a:r>
            <a:r>
              <a:rPr lang="en-US" baseline="0" dirty="0"/>
              <a:t> above. As such each wall is one-</a:t>
            </a:r>
            <a:r>
              <a:rPr lang="en-US" baseline="0" dirty="0" err="1"/>
              <a:t>storey</a:t>
            </a:r>
            <a:r>
              <a:rPr lang="en-US" baseline="0" dirty="0"/>
              <a:t> tall. For balloon frame construction the wall framing members from foundation sill plates to roof framing are typically erected first. The intermediate floors are then constructed after. Generally balloon framing is a faster process than platform framing.</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89</a:t>
            </a:fld>
            <a:endParaRPr lang="en-CA"/>
          </a:p>
        </p:txBody>
      </p:sp>
    </p:spTree>
    <p:extLst>
      <p:ext uri="{BB962C8B-B14F-4D97-AF65-F5344CB8AC3E}">
        <p14:creationId xmlns:p14="http://schemas.microsoft.com/office/powerpoint/2010/main" val="1163550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Platform framing is commonly used</a:t>
            </a:r>
            <a:r>
              <a:rPr lang="en-CA" baseline="0" dirty="0"/>
              <a:t> for modern structures due to its simplicity and ease of erection. Its main advantage is that the floor assembly is built separately from the walls, and therefor the preceding floor provides a working surface on which to assemble and erect the walls and partitions. Wall components can also be prefabricated off-site and then erected in sections, thereby reducing on-site labour.</a:t>
            </a:r>
          </a:p>
          <a:p>
            <a:endParaRPr lang="en-CA" baseline="0" dirty="0"/>
          </a:p>
          <a:p>
            <a:r>
              <a:rPr lang="en-CA" baseline="0" dirty="0"/>
              <a:t>The plates provide a nailing surface for sheathing and interior finishes. They also act as </a:t>
            </a:r>
            <a:r>
              <a:rPr lang="en-CA" baseline="0" dirty="0" err="1"/>
              <a:t>firestops</a:t>
            </a:r>
            <a:r>
              <a:rPr lang="en-CA" baseline="0" dirty="0"/>
              <a:t> that resist the spread of fire from one floor to another in the wall cavity.</a:t>
            </a:r>
          </a:p>
          <a:p>
            <a:endParaRPr lang="en-CA" baseline="0" dirty="0"/>
          </a:p>
          <a:p>
            <a:r>
              <a:rPr lang="en-CA" baseline="0" dirty="0"/>
              <a:t>Also the sheathing in combination with framing provide lateral resistance effectively. The horizontal element is called diaphragm, and the vertical element is called shearwall.</a:t>
            </a:r>
            <a:endParaRPr lang="en-CA" dirty="0"/>
          </a:p>
        </p:txBody>
      </p:sp>
      <p:sp>
        <p:nvSpPr>
          <p:cNvPr id="4" name="Slide Number Placeholder 3"/>
          <p:cNvSpPr>
            <a:spLocks noGrp="1"/>
          </p:cNvSpPr>
          <p:nvPr>
            <p:ph type="sldNum" sz="quarter" idx="10"/>
          </p:nvPr>
        </p:nvSpPr>
        <p:spPr/>
        <p:txBody>
          <a:bodyPr/>
          <a:lstStyle/>
          <a:p>
            <a:fld id="{D9139F6F-8FDC-4D87-8EB4-4EA81AFB04E3}" type="slidenum">
              <a:rPr lang="en-CA" smtClean="0"/>
              <a:t>90</a:t>
            </a:fld>
            <a:endParaRPr lang="en-CA"/>
          </a:p>
        </p:txBody>
      </p:sp>
    </p:spTree>
    <p:extLst>
      <p:ext uri="{BB962C8B-B14F-4D97-AF65-F5344CB8AC3E}">
        <p14:creationId xmlns:p14="http://schemas.microsoft.com/office/powerpoint/2010/main" val="40711191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figure here shows typical</a:t>
            </a:r>
            <a:r>
              <a:rPr lang="en-CA" baseline="0" dirty="0"/>
              <a:t> details for balloon frame construction. </a:t>
            </a:r>
            <a:r>
              <a:rPr lang="en-CA" dirty="0"/>
              <a:t>Ribbon strip has been let-in to the inside edges of wall studs</a:t>
            </a:r>
            <a:r>
              <a:rPr lang="en-CA" baseline="0" dirty="0"/>
              <a:t> to support the floor joists.</a:t>
            </a:r>
            <a:endParaRPr lang="en-CA" dirty="0"/>
          </a:p>
        </p:txBody>
      </p:sp>
      <p:sp>
        <p:nvSpPr>
          <p:cNvPr id="4" name="Slide Number Placeholder 3"/>
          <p:cNvSpPr>
            <a:spLocks noGrp="1"/>
          </p:cNvSpPr>
          <p:nvPr>
            <p:ph type="sldNum" sz="quarter" idx="10"/>
          </p:nvPr>
        </p:nvSpPr>
        <p:spPr/>
        <p:txBody>
          <a:bodyPr/>
          <a:lstStyle/>
          <a:p>
            <a:fld id="{D9139F6F-8FDC-4D87-8EB4-4EA81AFB04E3}" type="slidenum">
              <a:rPr lang="en-CA" smtClean="0"/>
              <a:t>91</a:t>
            </a:fld>
            <a:endParaRPr lang="en-CA"/>
          </a:p>
        </p:txBody>
      </p:sp>
    </p:spTree>
    <p:extLst>
      <p:ext uri="{BB962C8B-B14F-4D97-AF65-F5344CB8AC3E}">
        <p14:creationId xmlns:p14="http://schemas.microsoft.com/office/powerpoint/2010/main" val="38697893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comparison of the pros</a:t>
            </a:r>
            <a:r>
              <a:rPr lang="en-US" baseline="0" dirty="0"/>
              <a:t> and cons of platform </a:t>
            </a:r>
            <a:r>
              <a:rPr lang="en-US" baseline="0" dirty="0" err="1"/>
              <a:t>vs</a:t>
            </a:r>
            <a:r>
              <a:rPr lang="en-US" baseline="0" dirty="0"/>
              <a:t> balloon frame construction. </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92</a:t>
            </a:fld>
            <a:endParaRPr lang="en-CA"/>
          </a:p>
        </p:txBody>
      </p:sp>
    </p:spTree>
    <p:extLst>
      <p:ext uri="{BB962C8B-B14F-4D97-AF65-F5344CB8AC3E}">
        <p14:creationId xmlns:p14="http://schemas.microsoft.com/office/powerpoint/2010/main" val="16158224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Heavy timber</a:t>
            </a:r>
            <a:r>
              <a:rPr lang="en-US" baseline="0" dirty="0"/>
              <a:t> construction generally consists of timber or glulam as main structural member, or mass timber panels, such as CLT. Secondary member utilizing dimension lumber and wood-based sheathing or plank decking may be present. Also heavier fasteners such as bolts or lag screws are often used. The top picture is a glulam post-and –beam structure, whereas the bottom right picture is a century old timber post-and-beam building in Toronto.</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93</a:t>
            </a:fld>
            <a:endParaRPr lang="en-CA"/>
          </a:p>
        </p:txBody>
      </p:sp>
    </p:spTree>
    <p:extLst>
      <p:ext uri="{BB962C8B-B14F-4D97-AF65-F5344CB8AC3E}">
        <p14:creationId xmlns:p14="http://schemas.microsoft.com/office/powerpoint/2010/main" val="4229424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influence of a knot on the mechanical properties of a wood member is due to the interruption of continuity and change in the direction of wood fibers.</a:t>
            </a:r>
          </a:p>
          <a:p>
            <a:endParaRPr lang="en-CA" dirty="0"/>
          </a:p>
          <a:p>
            <a:r>
              <a:rPr lang="en-CA" dirty="0"/>
              <a:t>Most mechanical properties are lower in sections containing knots than in clear straight grained wood because (a) the clear wood is displaced by the knot, (b) the fibers around the knot are distorted, resulting in cross grain, (c) the discontinuity of wood fiber leads to stress concentrations, and (d)checking often occurs around the knots during drying.</a:t>
            </a:r>
          </a:p>
        </p:txBody>
      </p:sp>
      <p:sp>
        <p:nvSpPr>
          <p:cNvPr id="4" name="Slide Number Placeholder 3"/>
          <p:cNvSpPr>
            <a:spLocks noGrp="1"/>
          </p:cNvSpPr>
          <p:nvPr>
            <p:ph type="sldNum" sz="quarter" idx="10"/>
          </p:nvPr>
        </p:nvSpPr>
        <p:spPr/>
        <p:txBody>
          <a:bodyPr/>
          <a:lstStyle/>
          <a:p>
            <a:fld id="{1CE2590B-3D07-472B-B9BD-C760447193A6}" type="slidenum">
              <a:rPr lang="en-CA" smtClean="0"/>
              <a:t>9</a:t>
            </a:fld>
            <a:endParaRPr lang="en-CA"/>
          </a:p>
        </p:txBody>
      </p:sp>
      <p:sp>
        <p:nvSpPr>
          <p:cNvPr id="5" name="Footer Placeholder 4"/>
          <p:cNvSpPr>
            <a:spLocks noGrp="1"/>
          </p:cNvSpPr>
          <p:nvPr>
            <p:ph type="ftr" sz="quarter" idx="11"/>
          </p:nvPr>
        </p:nvSpPr>
        <p:spPr/>
        <p:txBody>
          <a:bodyPr/>
          <a:lstStyle/>
          <a:p>
            <a:r>
              <a:rPr lang="en-CA"/>
              <a:t>CVG4146</a:t>
            </a:r>
          </a:p>
        </p:txBody>
      </p:sp>
      <p:sp>
        <p:nvSpPr>
          <p:cNvPr id="6" name="Date Placeholder 5"/>
          <p:cNvSpPr>
            <a:spLocks noGrp="1"/>
          </p:cNvSpPr>
          <p:nvPr>
            <p:ph type="dt" idx="12"/>
          </p:nvPr>
        </p:nvSpPr>
        <p:spPr/>
        <p:txBody>
          <a:bodyPr/>
          <a:lstStyle/>
          <a:p>
            <a:r>
              <a:rPr lang="en-CA"/>
              <a:t>12/01/2012</a:t>
            </a:r>
          </a:p>
        </p:txBody>
      </p:sp>
    </p:spTree>
    <p:extLst>
      <p:ext uri="{BB962C8B-B14F-4D97-AF65-F5344CB8AC3E}">
        <p14:creationId xmlns:p14="http://schemas.microsoft.com/office/powerpoint/2010/main" val="30134114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a:t>
            </a:r>
            <a:r>
              <a:rPr lang="en-US" baseline="0" dirty="0"/>
              <a:t> on the right shows a schematic picture of a post-and-beam structure with lumber planks as roof and floor decking. In order to avoid use of moment connection, the lateral load may be resisted by diagonal braces or shear walls.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94</a:t>
            </a:fld>
            <a:endParaRPr lang="en-CA"/>
          </a:p>
        </p:txBody>
      </p:sp>
    </p:spTree>
    <p:extLst>
      <p:ext uri="{BB962C8B-B14F-4D97-AF65-F5344CB8AC3E}">
        <p14:creationId xmlns:p14="http://schemas.microsoft.com/office/powerpoint/2010/main" val="12174660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Heavy</a:t>
            </a:r>
            <a:r>
              <a:rPr lang="en-US" baseline="0" dirty="0"/>
              <a:t> timber structures could also utilize mass timber panels such as CLT, SCL, NLT&lt; GLT and DLT. In this case the structure is primarily a panelized system with wall, floor and roof panels connected by threaded fasteners such as self-tapping screws and steel brackets. Without the use of other materials, a realistic height for heavy timber building is likely to be about 10 – 12 </a:t>
            </a:r>
            <a:r>
              <a:rPr lang="en-US" baseline="0" dirty="0" err="1"/>
              <a:t>storeys</a:t>
            </a:r>
            <a:r>
              <a:rPr lang="en-US" baseline="0" dirty="0"/>
              <a:t>. In the bottom pictures the elevator and stairwell shafts are constructed with CLT panels.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95</a:t>
            </a:fld>
            <a:endParaRPr lang="en-CA"/>
          </a:p>
        </p:txBody>
      </p:sp>
    </p:spTree>
    <p:extLst>
      <p:ext uri="{BB962C8B-B14F-4D97-AF65-F5344CB8AC3E}">
        <p14:creationId xmlns:p14="http://schemas.microsoft.com/office/powerpoint/2010/main" val="39812386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structural</a:t>
            </a:r>
            <a:r>
              <a:rPr lang="en-US" baseline="0" dirty="0"/>
              <a:t> system is hybrid which consist of wood-only products or a combination of wood and other material. An example of wood-only system is post-and-beam plus mass timber panels. Here are three examples of wood-only hybrid systems. One major advantage of the all wood solution is that it would not have differential movement problem since only one material is used.</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96</a:t>
            </a:fld>
            <a:endParaRPr lang="en-CA"/>
          </a:p>
        </p:txBody>
      </p:sp>
    </p:spTree>
    <p:extLst>
      <p:ext uri="{BB962C8B-B14F-4D97-AF65-F5344CB8AC3E}">
        <p14:creationId xmlns:p14="http://schemas.microsoft.com/office/powerpoint/2010/main" val="10278316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a:t>
            </a:r>
            <a:r>
              <a:rPr lang="en-US" baseline="0" dirty="0"/>
              <a:t> system can consist of wood with steel or wood with concrete. It may also include all 3 materials. One obvious benefit of this type of hybrid system is that it allows strength of one material to address weakness of another.</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97</a:t>
            </a:fld>
            <a:endParaRPr lang="en-CA"/>
          </a:p>
        </p:txBody>
      </p:sp>
    </p:spTree>
    <p:extLst>
      <p:ext uri="{BB962C8B-B14F-4D97-AF65-F5344CB8AC3E}">
        <p14:creationId xmlns:p14="http://schemas.microsoft.com/office/powerpoint/2010/main" val="21975201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are two examples</a:t>
            </a:r>
            <a:r>
              <a:rPr lang="en-CA" baseline="0" dirty="0"/>
              <a:t> of wood-steel hybrid structures. On the left there is steel frame with CLT panels. On the right the system is steel frame with in-fill light wood system.</a:t>
            </a:r>
            <a:endParaRPr lang="en-CA" dirty="0"/>
          </a:p>
        </p:txBody>
      </p:sp>
      <p:sp>
        <p:nvSpPr>
          <p:cNvPr id="4" name="Slide Number Placeholder 3"/>
          <p:cNvSpPr>
            <a:spLocks noGrp="1"/>
          </p:cNvSpPr>
          <p:nvPr>
            <p:ph type="sldNum" sz="quarter" idx="10"/>
          </p:nvPr>
        </p:nvSpPr>
        <p:spPr/>
        <p:txBody>
          <a:bodyPr/>
          <a:lstStyle/>
          <a:p>
            <a:fld id="{D9139F6F-8FDC-4D87-8EB4-4EA81AFB04E3}" type="slidenum">
              <a:rPr lang="en-CA" smtClean="0"/>
              <a:t>98</a:t>
            </a:fld>
            <a:endParaRPr lang="en-CA"/>
          </a:p>
        </p:txBody>
      </p:sp>
    </p:spTree>
    <p:extLst>
      <p:ext uri="{BB962C8B-B14F-4D97-AF65-F5344CB8AC3E}">
        <p14:creationId xmlns:p14="http://schemas.microsoft.com/office/powerpoint/2010/main" val="8051855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a:t>
            </a:r>
            <a:r>
              <a:rPr lang="en-US" baseline="0" dirty="0"/>
              <a:t> examples of wood-steel hybrid system. On the left, the main beams are steel and the columns are glulam with a CLT floor deck. On the right, glulam beams are placed on top of steel column and a GLT deck.</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99</a:t>
            </a:fld>
            <a:endParaRPr lang="en-CA"/>
          </a:p>
        </p:txBody>
      </p:sp>
    </p:spTree>
    <p:extLst>
      <p:ext uri="{BB962C8B-B14F-4D97-AF65-F5344CB8AC3E}">
        <p14:creationId xmlns:p14="http://schemas.microsoft.com/office/powerpoint/2010/main" val="24788342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 6-storey hybrid building with a steel frame lateral load resisting system (LLRS) in conjunction with a gravity load resisting system that consists of glulam beams and columns, and a CLT deck.</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100</a:t>
            </a:fld>
            <a:endParaRPr lang="en-CA"/>
          </a:p>
        </p:txBody>
      </p:sp>
    </p:spTree>
    <p:extLst>
      <p:ext uri="{BB962C8B-B14F-4D97-AF65-F5344CB8AC3E}">
        <p14:creationId xmlns:p14="http://schemas.microsoft.com/office/powerpoint/2010/main" val="14323521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wood-concrete</a:t>
            </a:r>
            <a:r>
              <a:rPr lang="en-US" baseline="0" dirty="0"/>
              <a:t> buildings. On the left is the 18-storey Brock Commons building with two concrete core to resist lateral load and glulam columns with CLT floor panels without beams. On the left was the first 6-storey wood building in Quebec that utilized glulam post and beam and concrete shear wall.</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101</a:t>
            </a:fld>
            <a:endParaRPr lang="en-CA"/>
          </a:p>
        </p:txBody>
      </p:sp>
    </p:spTree>
    <p:extLst>
      <p:ext uri="{BB962C8B-B14F-4D97-AF65-F5344CB8AC3E}">
        <p14:creationId xmlns:p14="http://schemas.microsoft.com/office/powerpoint/2010/main" val="334111020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wood-concrete</a:t>
            </a:r>
            <a:r>
              <a:rPr lang="en-US" baseline="0" dirty="0"/>
              <a:t> system is in floor construction, where concrete is primarily required for acoustics and fire separation purposes. Also radiant heating can be installed in the concrete slab to provide </a:t>
            </a:r>
            <a:r>
              <a:rPr lang="en-US" baseline="0" dirty="0" err="1"/>
              <a:t>effecient</a:t>
            </a:r>
            <a:r>
              <a:rPr lang="en-US" baseline="0" dirty="0"/>
              <a:t> heating system. This type of construction can also be factory-built.</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102</a:t>
            </a:fld>
            <a:endParaRPr lang="en-CA"/>
          </a:p>
        </p:txBody>
      </p:sp>
    </p:spTree>
    <p:extLst>
      <p:ext uri="{BB962C8B-B14F-4D97-AF65-F5344CB8AC3E}">
        <p14:creationId xmlns:p14="http://schemas.microsoft.com/office/powerpoint/2010/main" val="8866618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two types of concrete</a:t>
            </a:r>
            <a:r>
              <a:rPr lang="en-US" baseline="0" dirty="0"/>
              <a:t>-wood composite floor systems. In both cases the two components are connected by mechanical fasteners, leading to partial composite actions. Sometimes grooves can be machined in wood provide a mechanical shear key to enhance the composite action. Full composite action can be achieved with the use of adhesive, but site application of the adhesive presents significant challenges.</a:t>
            </a:r>
            <a:endParaRPr lang="en-US" dirty="0"/>
          </a:p>
        </p:txBody>
      </p:sp>
      <p:sp>
        <p:nvSpPr>
          <p:cNvPr id="4" name="Slide Number Placeholder 3"/>
          <p:cNvSpPr>
            <a:spLocks noGrp="1"/>
          </p:cNvSpPr>
          <p:nvPr>
            <p:ph type="sldNum" sz="quarter" idx="10"/>
          </p:nvPr>
        </p:nvSpPr>
        <p:spPr/>
        <p:txBody>
          <a:bodyPr/>
          <a:lstStyle/>
          <a:p>
            <a:pPr>
              <a:defRPr/>
            </a:pPr>
            <a:fld id="{A6FFB431-C849-8141-BFB6-8CFE6F28FE25}" type="slidenum">
              <a:rPr lang="en-CA" smtClean="0"/>
              <a:pPr>
                <a:defRPr/>
              </a:pPr>
              <a:t>103</a:t>
            </a:fld>
            <a:endParaRPr lang="en-CA"/>
          </a:p>
        </p:txBody>
      </p:sp>
    </p:spTree>
    <p:extLst>
      <p:ext uri="{BB962C8B-B14F-4D97-AF65-F5344CB8AC3E}">
        <p14:creationId xmlns:p14="http://schemas.microsoft.com/office/powerpoint/2010/main" val="326875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7912F6CE-6F82-1745-8C89-8FDAAFC586E8}" type="slidenum">
              <a:rPr lang="en-CA"/>
              <a:pPr>
                <a:defRPr/>
              </a:pPr>
              <a:t>‹#›</a:t>
            </a:fld>
            <a:endParaRPr lang="en-CA"/>
          </a:p>
        </p:txBody>
      </p:sp>
    </p:spTree>
    <p:extLst>
      <p:ext uri="{BB962C8B-B14F-4D97-AF65-F5344CB8AC3E}">
        <p14:creationId xmlns:p14="http://schemas.microsoft.com/office/powerpoint/2010/main" val="562579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7C36C9FC-812F-034A-8971-43BADD28A176}" type="slidenum">
              <a:rPr lang="en-CA"/>
              <a:pPr>
                <a:defRPr/>
              </a:pPr>
              <a:t>‹#›</a:t>
            </a:fld>
            <a:endParaRPr lang="en-CA"/>
          </a:p>
        </p:txBody>
      </p:sp>
    </p:spTree>
    <p:extLst>
      <p:ext uri="{BB962C8B-B14F-4D97-AF65-F5344CB8AC3E}">
        <p14:creationId xmlns:p14="http://schemas.microsoft.com/office/powerpoint/2010/main" val="21652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9A13E447-D6AC-4546-9BDF-7B0822450A92}" type="slidenum">
              <a:rPr lang="en-CA"/>
              <a:pPr>
                <a:defRPr/>
              </a:pPr>
              <a:t>‹#›</a:t>
            </a:fld>
            <a:endParaRPr lang="en-CA"/>
          </a:p>
        </p:txBody>
      </p:sp>
    </p:spTree>
    <p:extLst>
      <p:ext uri="{BB962C8B-B14F-4D97-AF65-F5344CB8AC3E}">
        <p14:creationId xmlns:p14="http://schemas.microsoft.com/office/powerpoint/2010/main" val="375261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E6963CB3-76AD-7647-8E90-46CB311A7DC1}" type="slidenum">
              <a:rPr lang="en-CA"/>
              <a:pPr>
                <a:defRPr/>
              </a:pPr>
              <a:t>‹#›</a:t>
            </a:fld>
            <a:endParaRPr lang="en-CA"/>
          </a:p>
        </p:txBody>
      </p:sp>
    </p:spTree>
    <p:extLst>
      <p:ext uri="{BB962C8B-B14F-4D97-AF65-F5344CB8AC3E}">
        <p14:creationId xmlns:p14="http://schemas.microsoft.com/office/powerpoint/2010/main" val="1059833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6FDA1FE7-86E7-D545-96AB-9C4E9FAC3B85}" type="slidenum">
              <a:rPr lang="en-CA"/>
              <a:pPr>
                <a:defRPr/>
              </a:pPr>
              <a:t>‹#›</a:t>
            </a:fld>
            <a:endParaRPr lang="en-CA"/>
          </a:p>
        </p:txBody>
      </p:sp>
    </p:spTree>
    <p:extLst>
      <p:ext uri="{BB962C8B-B14F-4D97-AF65-F5344CB8AC3E}">
        <p14:creationId xmlns:p14="http://schemas.microsoft.com/office/powerpoint/2010/main" val="426504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CA"/>
          </a:p>
        </p:txBody>
      </p:sp>
      <p:sp>
        <p:nvSpPr>
          <p:cNvPr id="7" name="Rectangle 5"/>
          <p:cNvSpPr>
            <a:spLocks noGrp="1" noChangeArrowheads="1"/>
          </p:cNvSpPr>
          <p:nvPr>
            <p:ph type="ftr" sz="quarter" idx="11"/>
          </p:nvPr>
        </p:nvSpPr>
        <p:spPr>
          <a:ln/>
        </p:spPr>
        <p:txBody>
          <a:bodyPr/>
          <a:lstStyle>
            <a:lvl1pPr>
              <a:defRPr/>
            </a:lvl1pPr>
          </a:lstStyle>
          <a:p>
            <a:pPr>
              <a:defRPr/>
            </a:pPr>
            <a:endParaRPr lang="en-CA"/>
          </a:p>
        </p:txBody>
      </p:sp>
      <p:sp>
        <p:nvSpPr>
          <p:cNvPr id="8" name="Rectangle 6"/>
          <p:cNvSpPr>
            <a:spLocks noGrp="1" noChangeArrowheads="1"/>
          </p:cNvSpPr>
          <p:nvPr>
            <p:ph type="sldNum" sz="quarter" idx="12"/>
          </p:nvPr>
        </p:nvSpPr>
        <p:spPr>
          <a:ln/>
        </p:spPr>
        <p:txBody>
          <a:bodyPr/>
          <a:lstStyle>
            <a:lvl1pPr>
              <a:defRPr/>
            </a:lvl1pPr>
          </a:lstStyle>
          <a:p>
            <a:pPr>
              <a:defRPr/>
            </a:pPr>
            <a:fld id="{CC66F55A-1F83-DB4A-AE94-4C8FAE232CFB}" type="slidenum">
              <a:rPr lang="en-CA"/>
              <a:pPr>
                <a:defRPr/>
              </a:pPr>
              <a:t>‹#›</a:t>
            </a:fld>
            <a:endParaRPr lang="en-CA"/>
          </a:p>
        </p:txBody>
      </p:sp>
    </p:spTree>
    <p:extLst>
      <p:ext uri="{BB962C8B-B14F-4D97-AF65-F5344CB8AC3E}">
        <p14:creationId xmlns:p14="http://schemas.microsoft.com/office/powerpoint/2010/main" val="502633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BBF87F52-0288-114D-B678-5CFD258DE030}" type="slidenum">
              <a:rPr lang="en-US"/>
              <a:pPr/>
              <a:t>‹#›</a:t>
            </a:fld>
            <a:endParaRPr lang="en-US"/>
          </a:p>
        </p:txBody>
      </p:sp>
    </p:spTree>
    <p:extLst>
      <p:ext uri="{BB962C8B-B14F-4D97-AF65-F5344CB8AC3E}">
        <p14:creationId xmlns:p14="http://schemas.microsoft.com/office/powerpoint/2010/main" val="2303800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_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5624" y="152400"/>
            <a:ext cx="8784976" cy="1143000"/>
          </a:xfrm>
        </p:spPr>
        <p:txBody>
          <a:bodyPr>
            <a:noAutofit/>
          </a:bodyPr>
          <a:lstStyle>
            <a:lvl1pPr algn="l" defTabSz="914400" rtl="0" eaLnBrk="1" latinLnBrk="0" hangingPunct="1">
              <a:spcBef>
                <a:spcPct val="0"/>
              </a:spcBef>
              <a:buNone/>
              <a:defRPr lang="en-CA" sz="3600" b="1" kern="1200" noProof="0" dirty="0">
                <a:solidFill>
                  <a:schemeClr val="tx2"/>
                </a:solidFill>
                <a:latin typeface="+mj-lt"/>
                <a:ea typeface="+mj-ea"/>
                <a:cs typeface="+mj-cs"/>
              </a:defRPr>
            </a:lvl1pPr>
          </a:lstStyle>
          <a:p>
            <a:r>
              <a:rPr lang="en-CA" noProof="0" dirty="0"/>
              <a:t>Click to Edit Master Title Style</a:t>
            </a:r>
          </a:p>
        </p:txBody>
      </p:sp>
      <p:sp>
        <p:nvSpPr>
          <p:cNvPr id="4" name="Text Placeholder 2"/>
          <p:cNvSpPr>
            <a:spLocks noGrp="1"/>
          </p:cNvSpPr>
          <p:nvPr>
            <p:ph idx="1" hasCustomPrompt="1"/>
          </p:nvPr>
        </p:nvSpPr>
        <p:spPr>
          <a:xfrm>
            <a:off x="179512" y="1524000"/>
            <a:ext cx="8784976" cy="4525963"/>
          </a:xfrm>
          <a:prstGeom prst="rect">
            <a:avLst/>
          </a:prstGeom>
        </p:spPr>
        <p:txBody>
          <a:bodyPr vert="horz" lIns="91440" tIns="45720" rIns="91440" bIns="45720" rtlCol="0">
            <a:noAutofit/>
          </a:bodyPr>
          <a:lstStyle>
            <a:lvl1pPr>
              <a:defRPr lang="en-CA" noProof="0" dirty="0" smtClean="0">
                <a:solidFill>
                  <a:srgbClr val="212121"/>
                </a:solidFill>
              </a:defRPr>
            </a:lvl1pPr>
            <a:lvl2pPr>
              <a:defRPr lang="en-CA" noProof="0" dirty="0" smtClean="0"/>
            </a:lvl2pPr>
            <a:lvl3pPr>
              <a:defRPr lang="en-CA" noProof="0" dirty="0" smtClean="0"/>
            </a:lvl3pPr>
            <a:lvl4pPr>
              <a:defRPr lang="en-CA" noProof="0" dirty="0" smtClean="0"/>
            </a:lvl4pPr>
          </a:lstStyle>
          <a:p>
            <a:pPr lvl="0"/>
            <a:r>
              <a:rPr lang="en-CA" noProof="0" dirty="0"/>
              <a:t>Click to edit Master text styles sub headings</a:t>
            </a:r>
          </a:p>
          <a:p>
            <a:pPr lvl="1"/>
            <a:r>
              <a:rPr lang="en-CA" noProof="0" dirty="0"/>
              <a:t>Second level body text</a:t>
            </a:r>
          </a:p>
          <a:p>
            <a:pPr lvl="2"/>
            <a:r>
              <a:rPr lang="en-CA" noProof="0" dirty="0"/>
              <a:t>3rd level bullets</a:t>
            </a:r>
          </a:p>
          <a:p>
            <a:pPr lvl="3"/>
            <a:endParaRPr lang="en-CA" noProof="0" dirty="0"/>
          </a:p>
        </p:txBody>
      </p:sp>
      <p:sp>
        <p:nvSpPr>
          <p:cNvPr id="5" name="Slide Number Placeholder 3"/>
          <p:cNvSpPr>
            <a:spLocks noGrp="1"/>
          </p:cNvSpPr>
          <p:nvPr>
            <p:ph type="sldNum" sz="quarter" idx="4"/>
          </p:nvPr>
        </p:nvSpPr>
        <p:spPr>
          <a:xfrm>
            <a:off x="84464" y="6525344"/>
            <a:ext cx="707355" cy="329982"/>
          </a:xfrm>
          <a:prstGeom prst="rect">
            <a:avLst/>
          </a:prstGeom>
        </p:spPr>
        <p:txBody>
          <a:bodyPr/>
          <a:lstStyle>
            <a:lvl1pPr>
              <a:defRPr sz="1050"/>
            </a:lvl1pPr>
          </a:lstStyle>
          <a:p>
            <a:fld id="{D5318631-5C24-4821-B8D4-FEB4A0C6167F}" type="slidenum">
              <a:rPr lang="en-CA" smtClean="0">
                <a:solidFill>
                  <a:srgbClr val="2C2C2C">
                    <a:lumMod val="75000"/>
                  </a:srgbClr>
                </a:solidFill>
              </a:rPr>
              <a:pPr/>
              <a:t>‹#›</a:t>
            </a:fld>
            <a:endParaRPr lang="en-CA" dirty="0">
              <a:solidFill>
                <a:srgbClr val="2C2C2C">
                  <a:lumMod val="75000"/>
                </a:srgbClr>
              </a:solidFill>
            </a:endParaRPr>
          </a:p>
        </p:txBody>
      </p:sp>
    </p:spTree>
    <p:extLst>
      <p:ext uri="{BB962C8B-B14F-4D97-AF65-F5344CB8AC3E}">
        <p14:creationId xmlns:p14="http://schemas.microsoft.com/office/powerpoint/2010/main" val="3350885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204497DD-CF60-054B-8343-F61B0AA275D3}" type="slidenum">
              <a:rPr lang="en-CA"/>
              <a:pPr>
                <a:defRPr/>
              </a:pPr>
              <a:t>‹#›</a:t>
            </a:fld>
            <a:endParaRPr lang="en-CA"/>
          </a:p>
        </p:txBody>
      </p:sp>
    </p:spTree>
    <p:extLst>
      <p:ext uri="{BB962C8B-B14F-4D97-AF65-F5344CB8AC3E}">
        <p14:creationId xmlns:p14="http://schemas.microsoft.com/office/powerpoint/2010/main" val="3730123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FD0E4CDB-03FF-5F48-8442-0C1673B059EA}" type="slidenum">
              <a:rPr lang="en-CA"/>
              <a:pPr>
                <a:defRPr/>
              </a:pPr>
              <a:t>‹#›</a:t>
            </a:fld>
            <a:endParaRPr lang="en-CA"/>
          </a:p>
        </p:txBody>
      </p:sp>
    </p:spTree>
    <p:extLst>
      <p:ext uri="{BB962C8B-B14F-4D97-AF65-F5344CB8AC3E}">
        <p14:creationId xmlns:p14="http://schemas.microsoft.com/office/powerpoint/2010/main" val="2304651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B8572F76-DB68-A543-856F-D54CE3AA8E85}" type="slidenum">
              <a:rPr lang="en-CA"/>
              <a:pPr>
                <a:defRPr/>
              </a:pPr>
              <a:t>‹#›</a:t>
            </a:fld>
            <a:endParaRPr lang="en-CA"/>
          </a:p>
        </p:txBody>
      </p:sp>
    </p:spTree>
    <p:extLst>
      <p:ext uri="{BB962C8B-B14F-4D97-AF65-F5344CB8AC3E}">
        <p14:creationId xmlns:p14="http://schemas.microsoft.com/office/powerpoint/2010/main" val="1773831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CA"/>
          </a:p>
        </p:txBody>
      </p:sp>
      <p:sp>
        <p:nvSpPr>
          <p:cNvPr id="8" name="Rectangle 5"/>
          <p:cNvSpPr>
            <a:spLocks noGrp="1" noChangeArrowheads="1"/>
          </p:cNvSpPr>
          <p:nvPr>
            <p:ph type="ftr" sz="quarter" idx="11"/>
          </p:nvPr>
        </p:nvSpPr>
        <p:spPr>
          <a:ln/>
        </p:spPr>
        <p:txBody>
          <a:bodyPr/>
          <a:lstStyle>
            <a:lvl1pPr>
              <a:defRPr/>
            </a:lvl1pPr>
          </a:lstStyle>
          <a:p>
            <a:pPr>
              <a:defRPr/>
            </a:pPr>
            <a:endParaRPr lang="en-CA"/>
          </a:p>
        </p:txBody>
      </p:sp>
      <p:sp>
        <p:nvSpPr>
          <p:cNvPr id="9" name="Rectangle 6"/>
          <p:cNvSpPr>
            <a:spLocks noGrp="1" noChangeArrowheads="1"/>
          </p:cNvSpPr>
          <p:nvPr>
            <p:ph type="sldNum" sz="quarter" idx="12"/>
          </p:nvPr>
        </p:nvSpPr>
        <p:spPr>
          <a:ln/>
        </p:spPr>
        <p:txBody>
          <a:bodyPr/>
          <a:lstStyle>
            <a:lvl1pPr>
              <a:defRPr/>
            </a:lvl1pPr>
          </a:lstStyle>
          <a:p>
            <a:pPr>
              <a:defRPr/>
            </a:pPr>
            <a:fld id="{3CA80266-32A8-9E4B-8E94-F9E44407875C}" type="slidenum">
              <a:rPr lang="en-CA"/>
              <a:pPr>
                <a:defRPr/>
              </a:pPr>
              <a:t>‹#›</a:t>
            </a:fld>
            <a:endParaRPr lang="en-CA"/>
          </a:p>
        </p:txBody>
      </p:sp>
    </p:spTree>
    <p:extLst>
      <p:ext uri="{BB962C8B-B14F-4D97-AF65-F5344CB8AC3E}">
        <p14:creationId xmlns:p14="http://schemas.microsoft.com/office/powerpoint/2010/main" val="2715414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CA"/>
          </a:p>
        </p:txBody>
      </p:sp>
      <p:sp>
        <p:nvSpPr>
          <p:cNvPr id="4" name="Rectangle 5"/>
          <p:cNvSpPr>
            <a:spLocks noGrp="1" noChangeArrowheads="1"/>
          </p:cNvSpPr>
          <p:nvPr>
            <p:ph type="ftr" sz="quarter" idx="11"/>
          </p:nvPr>
        </p:nvSpPr>
        <p:spPr>
          <a:ln/>
        </p:spPr>
        <p:txBody>
          <a:bodyPr/>
          <a:lstStyle>
            <a:lvl1pPr>
              <a:defRPr/>
            </a:lvl1pPr>
          </a:lstStyle>
          <a:p>
            <a:pPr>
              <a:defRPr/>
            </a:pPr>
            <a:endParaRPr lang="en-CA"/>
          </a:p>
        </p:txBody>
      </p:sp>
      <p:sp>
        <p:nvSpPr>
          <p:cNvPr id="5" name="Rectangle 6"/>
          <p:cNvSpPr>
            <a:spLocks noGrp="1" noChangeArrowheads="1"/>
          </p:cNvSpPr>
          <p:nvPr>
            <p:ph type="sldNum" sz="quarter" idx="12"/>
          </p:nvPr>
        </p:nvSpPr>
        <p:spPr>
          <a:ln/>
        </p:spPr>
        <p:txBody>
          <a:bodyPr/>
          <a:lstStyle>
            <a:lvl1pPr>
              <a:defRPr/>
            </a:lvl1pPr>
          </a:lstStyle>
          <a:p>
            <a:pPr>
              <a:defRPr/>
            </a:pPr>
            <a:fld id="{DE46D9DF-370C-274C-B1FF-B01DBCE2C802}" type="slidenum">
              <a:rPr lang="en-CA"/>
              <a:pPr>
                <a:defRPr/>
              </a:pPr>
              <a:t>‹#›</a:t>
            </a:fld>
            <a:endParaRPr lang="en-CA"/>
          </a:p>
        </p:txBody>
      </p:sp>
    </p:spTree>
    <p:extLst>
      <p:ext uri="{BB962C8B-B14F-4D97-AF65-F5344CB8AC3E}">
        <p14:creationId xmlns:p14="http://schemas.microsoft.com/office/powerpoint/2010/main" val="566088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p>
        </p:txBody>
      </p:sp>
      <p:sp>
        <p:nvSpPr>
          <p:cNvPr id="3" name="Rectangle 5"/>
          <p:cNvSpPr>
            <a:spLocks noGrp="1" noChangeArrowheads="1"/>
          </p:cNvSpPr>
          <p:nvPr>
            <p:ph type="ftr" sz="quarter" idx="11"/>
          </p:nvPr>
        </p:nvSpPr>
        <p:spPr>
          <a:ln/>
        </p:spPr>
        <p:txBody>
          <a:bodyPr/>
          <a:lstStyle>
            <a:lvl1pPr>
              <a:defRPr/>
            </a:lvl1pPr>
          </a:lstStyle>
          <a:p>
            <a:pPr>
              <a:defRPr/>
            </a:pPr>
            <a:endParaRPr lang="en-CA"/>
          </a:p>
        </p:txBody>
      </p:sp>
      <p:sp>
        <p:nvSpPr>
          <p:cNvPr id="4" name="Rectangle 6"/>
          <p:cNvSpPr>
            <a:spLocks noGrp="1" noChangeArrowheads="1"/>
          </p:cNvSpPr>
          <p:nvPr>
            <p:ph type="sldNum" sz="quarter" idx="12"/>
          </p:nvPr>
        </p:nvSpPr>
        <p:spPr>
          <a:ln/>
        </p:spPr>
        <p:txBody>
          <a:bodyPr/>
          <a:lstStyle>
            <a:lvl1pPr>
              <a:defRPr/>
            </a:lvl1pPr>
          </a:lstStyle>
          <a:p>
            <a:pPr>
              <a:defRPr/>
            </a:pPr>
            <a:fld id="{356FFA28-CAA9-704D-BD0C-695ED87681CA}" type="slidenum">
              <a:rPr lang="en-CA"/>
              <a:pPr>
                <a:defRPr/>
              </a:pPr>
              <a:t>‹#›</a:t>
            </a:fld>
            <a:endParaRPr lang="en-CA"/>
          </a:p>
        </p:txBody>
      </p:sp>
    </p:spTree>
    <p:extLst>
      <p:ext uri="{BB962C8B-B14F-4D97-AF65-F5344CB8AC3E}">
        <p14:creationId xmlns:p14="http://schemas.microsoft.com/office/powerpoint/2010/main" val="2059428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37C3EFE4-0C82-4D4F-8B6A-ECF9165D8033}" type="slidenum">
              <a:rPr lang="en-CA"/>
              <a:pPr>
                <a:defRPr/>
              </a:pPr>
              <a:t>‹#›</a:t>
            </a:fld>
            <a:endParaRPr lang="en-CA"/>
          </a:p>
        </p:txBody>
      </p:sp>
    </p:spTree>
    <p:extLst>
      <p:ext uri="{BB962C8B-B14F-4D97-AF65-F5344CB8AC3E}">
        <p14:creationId xmlns:p14="http://schemas.microsoft.com/office/powerpoint/2010/main" val="1113406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7C541E60-FB14-0D4E-8D65-9F3F8B8B8BB0}" type="slidenum">
              <a:rPr lang="en-CA"/>
              <a:pPr>
                <a:defRPr/>
              </a:pPr>
              <a:t>‹#›</a:t>
            </a:fld>
            <a:endParaRPr lang="en-CA"/>
          </a:p>
        </p:txBody>
      </p:sp>
    </p:spTree>
    <p:extLst>
      <p:ext uri="{BB962C8B-B14F-4D97-AF65-F5344CB8AC3E}">
        <p14:creationId xmlns:p14="http://schemas.microsoft.com/office/powerpoint/2010/main" val="359708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latin typeface="+mn-lt"/>
                <a:cs typeface="+mn-cs"/>
              </a:defRPr>
            </a:lvl1pPr>
          </a:lstStyle>
          <a:p>
            <a:pPr>
              <a:defRPr/>
            </a:pPr>
            <a:endParaRPr lang="en-CA"/>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latin typeface="+mn-lt"/>
                <a:cs typeface="+mn-cs"/>
              </a:defRPr>
            </a:lvl1pPr>
          </a:lstStyle>
          <a:p>
            <a:pPr>
              <a:defRPr/>
            </a:pPr>
            <a:endParaRPr lang="en-CA"/>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latin typeface="+mn-lt"/>
                <a:cs typeface="+mn-cs"/>
              </a:defRPr>
            </a:lvl1pPr>
          </a:lstStyle>
          <a:p>
            <a:pPr>
              <a:defRPr/>
            </a:pPr>
            <a:fld id="{6F11998E-59E1-7246-82B3-6498B291E8C2}" type="slidenum">
              <a:rPr lang="en-CA"/>
              <a:pPr>
                <a:defRPr/>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96.xml"/><Relationship Id="rId1" Type="http://schemas.openxmlformats.org/officeDocument/2006/relationships/slideLayout" Target="../slideLayouts/slideLayout12.xml"/><Relationship Id="rId5" Type="http://schemas.openxmlformats.org/officeDocument/2006/relationships/image" Target="../media/image157.JPG"/><Relationship Id="rId4" Type="http://schemas.openxmlformats.org/officeDocument/2006/relationships/image" Target="../media/image156.JPG"/></Relationships>
</file>

<file path=ppt/slides/_rels/slide10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159.JPG"/></Relationships>
</file>

<file path=ppt/slides/_rels/slide1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8.xml"/><Relationship Id="rId1" Type="http://schemas.openxmlformats.org/officeDocument/2006/relationships/slideLayout" Target="../slideLayouts/slideLayout1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hyperlink" Target="https://youtu.be/_RB5k77V89w" TargetMode="External"/><Relationship Id="rId5" Type="http://schemas.openxmlformats.org/officeDocument/2006/relationships/image" Target="../media/image167.jpeg"/><Relationship Id="rId4" Type="http://schemas.openxmlformats.org/officeDocument/2006/relationships/image" Target="../media/image166.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Bxr96hqBtyw"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youtu.be/kz2_xIV-3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4.jpeg"/><Relationship Id="rId5" Type="http://schemas.openxmlformats.org/officeDocument/2006/relationships/image" Target="../media/image43.w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i-5aG6ptDKAhWimIMKHb2ZAfYQjRwIBw&amp;url=http://www.slideshare.net/rethinkwood/an-innovative-and-versatile-mass-timber-product-glued-laminated-timber&amp;psig=AFQjCNE5X-_DyrRXX1G7JcqAYoH5A0DHag&amp;ust=1454200454630462" TargetMode="External"/><Relationship Id="rId7"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48.pn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jngNO7p9DKAhVBl4MKHQ8pCpoQjRwIBw&amp;url=http://glulambeams.co.uk/about-glulam/what-is-glulam&amp;psig=AFQjCNE5X-_DyrRXX1G7JcqAYoH5A0DHag&amp;ust=1454200454630462"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hyperlink" Target="https://youtu.be/OzCWStEJHfs"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jOvtbiqNDKAhVpmoMKHcIIBdsQjRwIBw&amp;url=http://www.archiexpo.com/prod/hasslacher-norica-timber/product-59471-909613.html&amp;bvm=bv.113034660,d.amc&amp;psig=AFQjCNECI12bqxk2yn83ToovaAFr72Iw8A&amp;ust=1454201467407924"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hyperlink" Target="http://www.google.ca/url?sa=i&amp;rct=j&amp;q=&amp;esrc=s&amp;source=images&amp;cd=&amp;cad=rja&amp;uact=8&amp;ved=0ahUKEwiN5rqOqdDKAhVEuIMKHaCEBGUQjRwIBw&amp;url=http://www.archiexpo.com/prod/hasslacher-norica-timber/product-59471-909613.html&amp;bvm=bv.113034660,d.amc&amp;psig=AFQjCNECI12bqxk2yn83ToovaAFr72Iw8A&amp;ust=1454201467407924"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4.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hyperlink" Target="https://youtu.be/h99ScTThiXQ"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notesSlide" Target="../notesSlides/notesSlide54.xml"/><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7.emf"/><Relationship Id="rId5" Type="http://schemas.openxmlformats.org/officeDocument/2006/relationships/oleObject" Target="../embeddings/oleObject3.bin"/><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78.emf"/><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hyperlink" Target="https://youtu.be/jokkqSTtM74" TargetMode="External"/><Relationship Id="rId3" Type="http://schemas.openxmlformats.org/officeDocument/2006/relationships/image" Target="../media/image79.png"/><Relationship Id="rId7"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8.emf"/><Relationship Id="rId4" Type="http://schemas.openxmlformats.org/officeDocument/2006/relationships/oleObject" Target="../embeddings/oleObject5.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7" Type="http://schemas.openxmlformats.org/officeDocument/2006/relationships/image" Target="../media/image90.e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89.emf"/><Relationship Id="rId4" Type="http://schemas.openxmlformats.org/officeDocument/2006/relationships/oleObject" Target="../embeddings/oleObject6.bin"/></Relationships>
</file>

<file path=ppt/slides/_rels/slide6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66.xml"/><Relationship Id="rId7"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95.wmf"/></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7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111.png"/><Relationship Id="rId4" Type="http://schemas.openxmlformats.org/officeDocument/2006/relationships/image" Target="../media/image110.png"/></Relationships>
</file>

<file path=ppt/slides/_rels/slide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0.xml"/><Relationship Id="rId1" Type="http://schemas.openxmlformats.org/officeDocument/2006/relationships/slideLayout" Target="../slideLayouts/slideLayout16.xml"/><Relationship Id="rId5" Type="http://schemas.openxmlformats.org/officeDocument/2006/relationships/image" Target="../media/image115.png"/><Relationship Id="rId4" Type="http://schemas.openxmlformats.org/officeDocument/2006/relationships/image" Target="../media/image114.jpeg"/></Relationships>
</file>

<file path=ppt/slides/_rels/slide7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7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7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12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33.png"/></Relationships>
</file>

<file path=ppt/slides/_rels/slide85.xml.rels><?xml version="1.0" encoding="UTF-8" standalone="yes"?>
<Relationships xmlns="http://schemas.openxmlformats.org/package/2006/relationships"><Relationship Id="rId3" Type="http://schemas.openxmlformats.org/officeDocument/2006/relationships/hyperlink" Target="file:///\\localhost\Users\yhc\Documents\DATA\WP\University%20of%20Alberta\Courses\CIV%20E779%20(3)%20-%20Structural%20Timber%20Design%20(Fall%202017)\Lecture%20ppt%20files\LP%20LVL%20CCMC%20Report.pdf" TargetMode="External"/><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3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youtu.be/OMvKHw4F7MU"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youtu.be/Q1ZPw2cbxtc"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89.xml"/><Relationship Id="rId1" Type="http://schemas.openxmlformats.org/officeDocument/2006/relationships/slideLayout" Target="../slideLayouts/slideLayout12.xml"/><Relationship Id="rId5" Type="http://schemas.openxmlformats.org/officeDocument/2006/relationships/image" Target="../media/image143.JPG"/><Relationship Id="rId4" Type="http://schemas.openxmlformats.org/officeDocument/2006/relationships/image" Target="../media/image142.jpeg"/></Relationships>
</file>

<file path=ppt/slides/_rels/slide94.xml.rels><?xml version="1.0" encoding="UTF-8" standalone="yes"?>
<Relationships xmlns="http://schemas.openxmlformats.org/package/2006/relationships"><Relationship Id="rId3" Type="http://schemas.openxmlformats.org/officeDocument/2006/relationships/image" Target="../media/image144.wmf"/><Relationship Id="rId2" Type="http://schemas.openxmlformats.org/officeDocument/2006/relationships/notesSlide" Target="../notesSlides/notesSlide90.xml"/><Relationship Id="rId1" Type="http://schemas.openxmlformats.org/officeDocument/2006/relationships/slideLayout" Target="../slideLayouts/slideLayout12.xml"/><Relationship Id="rId4" Type="http://schemas.openxmlformats.org/officeDocument/2006/relationships/image" Target="../media/image145.JPG"/></Relationships>
</file>

<file path=ppt/slides/_rels/slide95.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91.xml"/><Relationship Id="rId1" Type="http://schemas.openxmlformats.org/officeDocument/2006/relationships/slideLayout" Target="../slideLayouts/slideLayout12.xml"/><Relationship Id="rId5" Type="http://schemas.openxmlformats.org/officeDocument/2006/relationships/image" Target="../media/image148.wmf"/><Relationship Id="rId4" Type="http://schemas.openxmlformats.org/officeDocument/2006/relationships/image" Target="../media/image147.jpeg"/></Relationships>
</file>

<file path=ppt/slides/_rels/slide96.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92.xml"/><Relationship Id="rId1" Type="http://schemas.openxmlformats.org/officeDocument/2006/relationships/slideLayout" Target="../slideLayouts/slideLayout12.xml"/><Relationship Id="rId5" Type="http://schemas.openxmlformats.org/officeDocument/2006/relationships/image" Target="../media/image151.jpg"/><Relationship Id="rId4" Type="http://schemas.openxmlformats.org/officeDocument/2006/relationships/image" Target="../media/image150.JP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153.jpg"/></Relationships>
</file>

<file path=ppt/slides/_rels/slide99.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ChangeArrowheads="1"/>
          </p:cNvSpPr>
          <p:nvPr/>
        </p:nvSpPr>
        <p:spPr bwMode="auto">
          <a:xfrm>
            <a:off x="685800" y="692150"/>
            <a:ext cx="7772400"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endParaRPr lang="en-US" sz="4400">
              <a:solidFill>
                <a:schemeClr val="tx2"/>
              </a:solidFill>
              <a:cs typeface="+mn-cs"/>
            </a:endParaRPr>
          </a:p>
        </p:txBody>
      </p:sp>
      <p:sp>
        <p:nvSpPr>
          <p:cNvPr id="17415" name="Rectangle 7"/>
          <p:cNvSpPr>
            <a:spLocks noGrp="1" noChangeArrowheads="1"/>
          </p:cNvSpPr>
          <p:nvPr>
            <p:ph type="ctrTitle"/>
          </p:nvPr>
        </p:nvSpPr>
        <p:spPr>
          <a:xfrm>
            <a:off x="685800" y="549275"/>
            <a:ext cx="7772400" cy="1470025"/>
          </a:xfrm>
        </p:spPr>
        <p:txBody>
          <a:bodyPr/>
          <a:lstStyle/>
          <a:p>
            <a:pPr eaLnBrk="1" hangingPunct="1">
              <a:defRPr/>
            </a:pPr>
            <a:r>
              <a:rPr lang="en-US" b="1" dirty="0">
                <a:solidFill>
                  <a:srgbClr val="800000"/>
                </a:solidFill>
                <a:cs typeface="+mj-cs"/>
              </a:rPr>
              <a:t>Lecture #2 </a:t>
            </a:r>
            <a:br>
              <a:rPr lang="en-US" b="1" dirty="0">
                <a:solidFill>
                  <a:srgbClr val="800000"/>
                </a:solidFill>
                <a:cs typeface="+mj-cs"/>
              </a:rPr>
            </a:br>
            <a:r>
              <a:rPr lang="en-US" b="1" dirty="0">
                <a:solidFill>
                  <a:srgbClr val="800000"/>
                </a:solidFill>
                <a:cs typeface="+mj-cs"/>
              </a:rPr>
              <a:t>– Structural Wood Products &amp; Systems</a:t>
            </a:r>
            <a:endParaRPr lang="en-CA" b="1" dirty="0">
              <a:solidFill>
                <a:srgbClr val="800000"/>
              </a:solidFill>
              <a:cs typeface="+mj-cs"/>
            </a:endParaRPr>
          </a:p>
        </p:txBody>
      </p:sp>
      <p:pic>
        <p:nvPicPr>
          <p:cNvPr id="13" name="Picture 2" descr="C:\Documents and Settings\yhc\My Documents\DATA\Presentations\CLT Symposium\CLT-DevantCo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501008"/>
            <a:ext cx="1623445" cy="2825088"/>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DSC0339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293096"/>
            <a:ext cx="2627784" cy="1970838"/>
          </a:xfrm>
          <a:prstGeom prst="rect">
            <a:avLst/>
          </a:prstGeom>
        </p:spPr>
      </p:pic>
      <p:pic>
        <p:nvPicPr>
          <p:cNvPr id="11"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7999" y="4365104"/>
            <a:ext cx="1907704" cy="19077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p:cNvPicPr>
          <p:nvPr/>
        </p:nvPicPr>
        <p:blipFill>
          <a:blip r:embed="rId6"/>
          <a:stretch>
            <a:fillRect/>
          </a:stretch>
        </p:blipFill>
        <p:spPr>
          <a:xfrm>
            <a:off x="2195736" y="4437112"/>
            <a:ext cx="2729880" cy="1819920"/>
          </a:xfrm>
          <a:prstGeom prst="rect">
            <a:avLst/>
          </a:prstGeom>
        </p:spPr>
      </p:pic>
      <p:sp>
        <p:nvSpPr>
          <p:cNvPr id="9" name="Rectangle 6"/>
          <p:cNvSpPr>
            <a:spLocks noChangeArrowheads="1"/>
          </p:cNvSpPr>
          <p:nvPr/>
        </p:nvSpPr>
        <p:spPr bwMode="auto">
          <a:xfrm>
            <a:off x="899592" y="2564904"/>
            <a:ext cx="7560840" cy="1440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lgn="ctr">
              <a:lnSpc>
                <a:spcPct val="90000"/>
              </a:lnSpc>
              <a:spcBef>
                <a:spcPct val="20000"/>
              </a:spcBef>
              <a:defRPr/>
            </a:pPr>
            <a:r>
              <a:rPr lang="en-US" sz="3200" dirty="0">
                <a:cs typeface="+mn-cs"/>
              </a:rPr>
              <a:t>Y. H. Chui</a:t>
            </a:r>
          </a:p>
          <a:p>
            <a:pPr marL="342900" indent="-342900" algn="ctr">
              <a:lnSpc>
                <a:spcPct val="90000"/>
              </a:lnSpc>
              <a:spcBef>
                <a:spcPct val="20000"/>
              </a:spcBef>
              <a:defRPr/>
            </a:pPr>
            <a:r>
              <a:rPr lang="en-US" sz="3200" dirty="0">
                <a:cs typeface="+mn-cs"/>
              </a:rPr>
              <a:t>University of Alberta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eaLnBrk="1" hangingPunct="1"/>
            <a:r>
              <a:rPr lang="en-CA" sz="4000" b="1" dirty="0">
                <a:solidFill>
                  <a:schemeClr val="tx1"/>
                </a:solidFill>
              </a:rPr>
              <a:t>Structural Strength Grading</a:t>
            </a:r>
          </a:p>
        </p:txBody>
      </p:sp>
      <p:sp>
        <p:nvSpPr>
          <p:cNvPr id="34819" name="Rectangle 3"/>
          <p:cNvSpPr>
            <a:spLocks noGrp="1" noChangeArrowheads="1"/>
          </p:cNvSpPr>
          <p:nvPr>
            <p:ph type="body" idx="1"/>
          </p:nvPr>
        </p:nvSpPr>
        <p:spPr>
          <a:xfrm>
            <a:off x="525415" y="1265308"/>
            <a:ext cx="8229600" cy="4779963"/>
          </a:xfrm>
        </p:spPr>
        <p:txBody>
          <a:bodyPr>
            <a:normAutofit lnSpcReduction="10000"/>
          </a:bodyPr>
          <a:lstStyle/>
          <a:p>
            <a:pPr eaLnBrk="1" hangingPunct="1"/>
            <a:r>
              <a:rPr lang="en-CA" sz="3200" dirty="0">
                <a:solidFill>
                  <a:schemeClr val="tx1"/>
                </a:solidFill>
                <a:latin typeface="Calibri" panose="020F0502020204030204" pitchFamily="34" charset="0"/>
              </a:rPr>
              <a:t>Process by which </a:t>
            </a:r>
            <a:r>
              <a:rPr lang="en-CA" dirty="0">
                <a:latin typeface="Calibri" panose="020F0502020204030204" pitchFamily="34" charset="0"/>
              </a:rPr>
              <a:t>wood product</a:t>
            </a:r>
            <a:r>
              <a:rPr lang="en-CA" sz="3200" dirty="0">
                <a:solidFill>
                  <a:schemeClr val="tx1"/>
                </a:solidFill>
                <a:latin typeface="Calibri" panose="020F0502020204030204" pitchFamily="34" charset="0"/>
              </a:rPr>
              <a:t> is classified into strength categories (i.e. grades)</a:t>
            </a:r>
          </a:p>
          <a:p>
            <a:pPr eaLnBrk="1" hangingPunct="1"/>
            <a:r>
              <a:rPr lang="en-CA" dirty="0">
                <a:latin typeface="Calibri" panose="020F0502020204030204" pitchFamily="34" charset="0"/>
              </a:rPr>
              <a:t>Building code requires that lumber and timber be graded</a:t>
            </a:r>
            <a:endParaRPr lang="en-CA" sz="3200" dirty="0">
              <a:solidFill>
                <a:schemeClr val="tx1"/>
              </a:solidFill>
              <a:latin typeface="Calibri" panose="020F0502020204030204" pitchFamily="34" charset="0"/>
            </a:endParaRPr>
          </a:p>
          <a:p>
            <a:pPr eaLnBrk="1" hangingPunct="1"/>
            <a:r>
              <a:rPr lang="en-CA" dirty="0">
                <a:latin typeface="Calibri" panose="020F0502020204030204" pitchFamily="34" charset="0"/>
              </a:rPr>
              <a:t>Two processes:</a:t>
            </a:r>
          </a:p>
          <a:p>
            <a:pPr lvl="1"/>
            <a:r>
              <a:rPr lang="en-CA" sz="2800" b="1" dirty="0">
                <a:solidFill>
                  <a:srgbClr val="0000FF"/>
                </a:solidFill>
                <a:latin typeface="Calibri" panose="020F0502020204030204" pitchFamily="34" charset="0"/>
              </a:rPr>
              <a:t>Visual grading </a:t>
            </a:r>
            <a:r>
              <a:rPr lang="en-CA" sz="2800" dirty="0">
                <a:solidFill>
                  <a:schemeClr val="tx1"/>
                </a:solidFill>
                <a:latin typeface="Calibri" panose="020F0502020204030204" pitchFamily="34" charset="0"/>
              </a:rPr>
              <a:t>– visual inspection of the number </a:t>
            </a:r>
            <a:r>
              <a:rPr lang="en-CA" dirty="0">
                <a:latin typeface="Calibri" panose="020F0502020204030204" pitchFamily="34" charset="0"/>
              </a:rPr>
              <a:t>and size of natural defects</a:t>
            </a:r>
          </a:p>
          <a:p>
            <a:pPr lvl="1"/>
            <a:r>
              <a:rPr lang="en-CA" sz="2800" b="1" dirty="0">
                <a:solidFill>
                  <a:srgbClr val="0000FF"/>
                </a:solidFill>
                <a:latin typeface="Calibri" panose="020F0502020204030204" pitchFamily="34" charset="0"/>
                <a:sym typeface="Wingdings" pitchFamily="2" charset="2"/>
              </a:rPr>
              <a:t>Machine grading </a:t>
            </a:r>
            <a:r>
              <a:rPr lang="en-CA" sz="2800" dirty="0">
                <a:latin typeface="Calibri" panose="020F0502020204030204" pitchFamily="34" charset="0"/>
                <a:sym typeface="Wingdings" pitchFamily="2" charset="2"/>
              </a:rPr>
              <a:t>(Machine-stress rating or MSR) – measuremen</a:t>
            </a:r>
            <a:r>
              <a:rPr lang="en-CA" dirty="0">
                <a:latin typeface="Calibri" panose="020F0502020204030204" pitchFamily="34" charset="0"/>
                <a:sym typeface="Wingdings" pitchFamily="2" charset="2"/>
              </a:rPr>
              <a:t>t of strength prediction properties by a machine</a:t>
            </a:r>
            <a:endParaRPr lang="en-CA" sz="2800" dirty="0">
              <a:latin typeface="Calibri" panose="020F0502020204030204" pitchFamily="34" charset="0"/>
              <a:sym typeface="Wingdings" pitchFamily="2" charset="2"/>
            </a:endParaRPr>
          </a:p>
        </p:txBody>
      </p:sp>
    </p:spTree>
    <p:extLst>
      <p:ext uri="{BB962C8B-B14F-4D97-AF65-F5344CB8AC3E}">
        <p14:creationId xmlns:p14="http://schemas.microsoft.com/office/powerpoint/2010/main" val="17452751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1143000"/>
          </a:xfrm>
        </p:spPr>
        <p:txBody>
          <a:bodyPr/>
          <a:lstStyle/>
          <a:p>
            <a:r>
              <a:rPr lang="en-US" sz="4000" b="1" dirty="0"/>
              <a:t>Hybrid – Steel + Wood</a:t>
            </a:r>
            <a:endParaRPr lang="en-US" sz="4000" dirty="0"/>
          </a:p>
        </p:txBody>
      </p:sp>
      <p:sp>
        <p:nvSpPr>
          <p:cNvPr id="5" name="Slide Number Placeholder 4"/>
          <p:cNvSpPr>
            <a:spLocks noGrp="1"/>
          </p:cNvSpPr>
          <p:nvPr>
            <p:ph type="sldNum" sz="quarter" idx="12"/>
          </p:nvPr>
        </p:nvSpPr>
        <p:spPr/>
        <p:txBody>
          <a:bodyPr/>
          <a:lstStyle/>
          <a:p>
            <a:pPr>
              <a:defRPr/>
            </a:pPr>
            <a:fld id="{E6963CB3-76AD-7647-8E90-46CB311A7DC1}" type="slidenum">
              <a:rPr lang="en-CA" smtClean="0"/>
              <a:pPr>
                <a:defRPr/>
              </a:pPr>
              <a:t>100</a:t>
            </a:fld>
            <a:endParaRPr lang="en-CA"/>
          </a:p>
        </p:txBody>
      </p:sp>
      <p:pic>
        <p:nvPicPr>
          <p:cNvPr id="6" name="Picture 5" descr="DSCF5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2" y="1196752"/>
            <a:ext cx="3707904" cy="2780928"/>
          </a:xfrm>
          <a:prstGeom prst="rect">
            <a:avLst/>
          </a:prstGeom>
        </p:spPr>
      </p:pic>
      <p:pic>
        <p:nvPicPr>
          <p:cNvPr id="10" name="Picture 9" descr="DSCF513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550" y="1196752"/>
            <a:ext cx="4668011" cy="3501008"/>
          </a:xfrm>
          <a:prstGeom prst="rect">
            <a:avLst/>
          </a:prstGeom>
        </p:spPr>
      </p:pic>
      <p:pic>
        <p:nvPicPr>
          <p:cNvPr id="8" name="Picture 7" descr="DSCF507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3436171"/>
            <a:ext cx="4536504" cy="3402378"/>
          </a:xfrm>
          <a:prstGeom prst="rect">
            <a:avLst/>
          </a:prstGeom>
        </p:spPr>
      </p:pic>
      <p:sp>
        <p:nvSpPr>
          <p:cNvPr id="11" name="TextBox 10"/>
          <p:cNvSpPr txBox="1"/>
          <p:nvPr/>
        </p:nvSpPr>
        <p:spPr>
          <a:xfrm>
            <a:off x="4050" y="4293096"/>
            <a:ext cx="1872208" cy="1200329"/>
          </a:xfrm>
          <a:prstGeom prst="rect">
            <a:avLst/>
          </a:prstGeom>
          <a:noFill/>
        </p:spPr>
        <p:txBody>
          <a:bodyPr wrap="square" rtlCol="0">
            <a:spAutoFit/>
          </a:bodyPr>
          <a:lstStyle/>
          <a:p>
            <a:r>
              <a:rPr lang="en-US" dirty="0"/>
              <a:t>6-storey CLT building with a steel LLRS, Portland, Oregon</a:t>
            </a:r>
          </a:p>
        </p:txBody>
      </p:sp>
    </p:spTree>
    <p:extLst>
      <p:ext uri="{BB962C8B-B14F-4D97-AF65-F5344CB8AC3E}">
        <p14:creationId xmlns:p14="http://schemas.microsoft.com/office/powerpoint/2010/main" val="9722804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9552" y="0"/>
            <a:ext cx="7772400" cy="1143000"/>
          </a:xfrm>
        </p:spPr>
        <p:txBody>
          <a:bodyPr/>
          <a:lstStyle/>
          <a:p>
            <a:r>
              <a:rPr lang="en-US" sz="4000" b="1" dirty="0"/>
              <a:t>Hybrid – Concrete + Wood</a:t>
            </a:r>
            <a:endParaRPr lang="en-CA" sz="4000" b="1" dirty="0">
              <a:solidFill>
                <a:schemeClr val="tx1"/>
              </a:solidFill>
            </a:endParaRPr>
          </a:p>
        </p:txBody>
      </p:sp>
      <p:sp>
        <p:nvSpPr>
          <p:cNvPr id="81923" name="Rectangle 3"/>
          <p:cNvSpPr>
            <a:spLocks noGrp="1" noChangeArrowheads="1"/>
          </p:cNvSpPr>
          <p:nvPr>
            <p:ph type="body" sz="half" idx="1"/>
          </p:nvPr>
        </p:nvSpPr>
        <p:spPr>
          <a:xfrm>
            <a:off x="247844" y="1026981"/>
            <a:ext cx="5101851" cy="4652156"/>
          </a:xfrm>
        </p:spPr>
        <p:txBody>
          <a:bodyPr>
            <a:normAutofit/>
          </a:bodyPr>
          <a:lstStyle/>
          <a:p>
            <a:r>
              <a:rPr lang="en-US" dirty="0"/>
              <a:t>Often rely on structural systems built with other materials to resist lateral load to avoid the need to use large connections</a:t>
            </a:r>
            <a:endParaRPr lang="en-US" sz="2800" dirty="0"/>
          </a:p>
          <a:p>
            <a:pPr>
              <a:buFontTx/>
              <a:buNone/>
            </a:pPr>
            <a:endParaRPr lang="en-US" sz="3200" dirty="0">
              <a:solidFill>
                <a:schemeClr val="tx1"/>
              </a:solidFill>
            </a:endParaRPr>
          </a:p>
          <a:p>
            <a:pPr lvl="1">
              <a:buFontTx/>
              <a:buNone/>
            </a:pPr>
            <a:endParaRPr lang="en-US" sz="2800" dirty="0"/>
          </a:p>
        </p:txBody>
      </p:sp>
      <p:pic>
        <p:nvPicPr>
          <p:cNvPr id="12" name="Picture 9" descr="W:\IEPB_ID\EMO - NA markets\Demonstration Projects TWB\UBC - TWB 2016-17 (In GCDocs)\Pictures from Construction stage\Beacon\WK6_July 11_16\image 10 (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645024"/>
            <a:ext cx="4349617" cy="289974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IMG_037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2276872"/>
            <a:ext cx="2929069" cy="3905426"/>
          </a:xfrm>
          <a:prstGeom prst="rect">
            <a:avLst/>
          </a:prstGeom>
        </p:spPr>
      </p:pic>
      <p:cxnSp>
        <p:nvCxnSpPr>
          <p:cNvPr id="8" name="Straight Arrow Connector 7"/>
          <p:cNvCxnSpPr/>
          <p:nvPr/>
        </p:nvCxnSpPr>
        <p:spPr>
          <a:xfrm>
            <a:off x="5148064" y="2204864"/>
            <a:ext cx="2304256" cy="1728192"/>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483768" y="3429000"/>
            <a:ext cx="360040" cy="36004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051720" y="3429000"/>
            <a:ext cx="368754" cy="576064"/>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707904" y="3861048"/>
            <a:ext cx="1270064" cy="646331"/>
          </a:xfrm>
          <a:prstGeom prst="rect">
            <a:avLst/>
          </a:prstGeom>
          <a:noFill/>
        </p:spPr>
        <p:txBody>
          <a:bodyPr wrap="square" rtlCol="0">
            <a:spAutoFit/>
          </a:bodyPr>
          <a:lstStyle/>
          <a:p>
            <a:r>
              <a:rPr lang="en-US" dirty="0"/>
              <a:t>18-storey CLT</a:t>
            </a:r>
          </a:p>
        </p:txBody>
      </p:sp>
      <p:sp>
        <p:nvSpPr>
          <p:cNvPr id="24" name="TextBox 23"/>
          <p:cNvSpPr txBox="1"/>
          <p:nvPr/>
        </p:nvSpPr>
        <p:spPr>
          <a:xfrm>
            <a:off x="6660232" y="6165304"/>
            <a:ext cx="1656184" cy="369332"/>
          </a:xfrm>
          <a:prstGeom prst="rect">
            <a:avLst/>
          </a:prstGeom>
          <a:noFill/>
        </p:spPr>
        <p:txBody>
          <a:bodyPr wrap="square" rtlCol="0">
            <a:spAutoFit/>
          </a:bodyPr>
          <a:lstStyle/>
          <a:p>
            <a:r>
              <a:rPr lang="en-US" dirty="0"/>
              <a:t>6-storey glulam</a:t>
            </a:r>
          </a:p>
        </p:txBody>
      </p:sp>
    </p:spTree>
    <p:extLst>
      <p:ext uri="{BB962C8B-B14F-4D97-AF65-F5344CB8AC3E}">
        <p14:creationId xmlns:p14="http://schemas.microsoft.com/office/powerpoint/2010/main" val="26939604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9552" y="0"/>
            <a:ext cx="7772400" cy="1143000"/>
          </a:xfrm>
        </p:spPr>
        <p:txBody>
          <a:bodyPr/>
          <a:lstStyle/>
          <a:p>
            <a:r>
              <a:rPr lang="en-US" sz="4000" b="1" dirty="0"/>
              <a:t>Hybrid – Concrete + Wood</a:t>
            </a:r>
            <a:endParaRPr lang="en-CA" sz="4000" b="1" dirty="0">
              <a:solidFill>
                <a:schemeClr val="tx1"/>
              </a:solidFill>
            </a:endParaRPr>
          </a:p>
        </p:txBody>
      </p:sp>
      <p:sp>
        <p:nvSpPr>
          <p:cNvPr id="81923" name="Rectangle 3"/>
          <p:cNvSpPr>
            <a:spLocks noGrp="1" noChangeArrowheads="1"/>
          </p:cNvSpPr>
          <p:nvPr>
            <p:ph type="body" sz="half" idx="1"/>
          </p:nvPr>
        </p:nvSpPr>
        <p:spPr>
          <a:xfrm>
            <a:off x="755576" y="1124744"/>
            <a:ext cx="7560840" cy="4652156"/>
          </a:xfrm>
        </p:spPr>
        <p:txBody>
          <a:bodyPr>
            <a:normAutofit/>
          </a:bodyPr>
          <a:lstStyle/>
          <a:p>
            <a:r>
              <a:rPr lang="en-US" dirty="0"/>
              <a:t>Timber-concrete composite floor</a:t>
            </a:r>
          </a:p>
          <a:p>
            <a:r>
              <a:rPr lang="en-US" dirty="0"/>
              <a:t>Light-weight system (c.f. concrete)</a:t>
            </a:r>
            <a:endParaRPr lang="en-US" sz="3200" dirty="0">
              <a:solidFill>
                <a:schemeClr val="tx1"/>
              </a:solidFill>
            </a:endParaRPr>
          </a:p>
          <a:p>
            <a:pPr lvl="1">
              <a:buFontTx/>
              <a:buNone/>
            </a:pPr>
            <a:endParaRPr lang="en-US" sz="2800" dirty="0"/>
          </a:p>
        </p:txBody>
      </p:sp>
      <p:pic>
        <p:nvPicPr>
          <p:cNvPr id="5" name="Picture 4"/>
          <p:cNvPicPr>
            <a:picLocks noChangeAspect="1"/>
          </p:cNvPicPr>
          <p:nvPr/>
        </p:nvPicPr>
        <p:blipFill>
          <a:blip r:embed="rId3"/>
          <a:stretch>
            <a:fillRect/>
          </a:stretch>
        </p:blipFill>
        <p:spPr>
          <a:xfrm>
            <a:off x="2627784" y="2348880"/>
            <a:ext cx="3528392" cy="2350452"/>
          </a:xfrm>
          <a:prstGeom prst="rect">
            <a:avLst/>
          </a:prstGeom>
        </p:spPr>
      </p:pic>
      <p:pic>
        <p:nvPicPr>
          <p:cNvPr id="7" name="Picture 6" descr="DSC_05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886" y="3501008"/>
            <a:ext cx="3142763"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2915816" y="4725231"/>
            <a:ext cx="3024336" cy="2124266"/>
          </a:xfrm>
          <a:prstGeom prst="rect">
            <a:avLst/>
          </a:prstGeom>
        </p:spPr>
      </p:pic>
      <p:pic>
        <p:nvPicPr>
          <p:cNvPr id="4" name="Picture 3"/>
          <p:cNvPicPr>
            <a:picLocks noChangeAspect="1"/>
          </p:cNvPicPr>
          <p:nvPr/>
        </p:nvPicPr>
        <p:blipFill>
          <a:blip r:embed="rId6"/>
          <a:stretch>
            <a:fillRect/>
          </a:stretch>
        </p:blipFill>
        <p:spPr>
          <a:xfrm>
            <a:off x="-8130" y="2996952"/>
            <a:ext cx="3020918" cy="2534171"/>
          </a:xfrm>
          <a:prstGeom prst="rect">
            <a:avLst/>
          </a:prstGeom>
        </p:spPr>
      </p:pic>
      <p:sp>
        <p:nvSpPr>
          <p:cNvPr id="9" name="Rectangle 8"/>
          <p:cNvSpPr/>
          <p:nvPr/>
        </p:nvSpPr>
        <p:spPr>
          <a:xfrm>
            <a:off x="20088" y="2996952"/>
            <a:ext cx="2808312" cy="216024"/>
          </a:xfrm>
          <a:prstGeom prst="rect">
            <a:avLst/>
          </a:prstGeom>
          <a:solidFill>
            <a:schemeClr val="bg1"/>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95536" y="5517232"/>
            <a:ext cx="1080120" cy="400110"/>
          </a:xfrm>
          <a:prstGeom prst="rect">
            <a:avLst/>
          </a:prstGeom>
          <a:noFill/>
        </p:spPr>
        <p:txBody>
          <a:bodyPr wrap="square" rtlCol="0">
            <a:spAutoFit/>
          </a:bodyPr>
          <a:lstStyle/>
          <a:p>
            <a:r>
              <a:rPr lang="en-US" sz="2000" dirty="0"/>
              <a:t>Thermal</a:t>
            </a:r>
          </a:p>
        </p:txBody>
      </p:sp>
      <p:sp>
        <p:nvSpPr>
          <p:cNvPr id="13" name="TextBox 12"/>
          <p:cNvSpPr txBox="1"/>
          <p:nvPr/>
        </p:nvSpPr>
        <p:spPr>
          <a:xfrm>
            <a:off x="5940152" y="6457890"/>
            <a:ext cx="1296144" cy="400110"/>
          </a:xfrm>
          <a:prstGeom prst="rect">
            <a:avLst/>
          </a:prstGeom>
          <a:noFill/>
        </p:spPr>
        <p:txBody>
          <a:bodyPr wrap="square" rtlCol="0">
            <a:spAutoFit/>
          </a:bodyPr>
          <a:lstStyle/>
          <a:p>
            <a:r>
              <a:rPr lang="en-US" sz="2000" dirty="0"/>
              <a:t>Acoustics</a:t>
            </a:r>
          </a:p>
        </p:txBody>
      </p:sp>
      <p:sp>
        <p:nvSpPr>
          <p:cNvPr id="14" name="TextBox 13"/>
          <p:cNvSpPr txBox="1"/>
          <p:nvPr/>
        </p:nvSpPr>
        <p:spPr>
          <a:xfrm>
            <a:off x="7020272" y="5589240"/>
            <a:ext cx="1080120" cy="400110"/>
          </a:xfrm>
          <a:prstGeom prst="rect">
            <a:avLst/>
          </a:prstGeom>
          <a:noFill/>
        </p:spPr>
        <p:txBody>
          <a:bodyPr wrap="square" rtlCol="0">
            <a:spAutoFit/>
          </a:bodyPr>
          <a:lstStyle/>
          <a:p>
            <a:r>
              <a:rPr lang="en-US" sz="2000" dirty="0"/>
              <a:t>Fire</a:t>
            </a:r>
          </a:p>
        </p:txBody>
      </p:sp>
    </p:spTree>
    <p:extLst>
      <p:ext uri="{BB962C8B-B14F-4D97-AF65-F5344CB8AC3E}">
        <p14:creationId xmlns:p14="http://schemas.microsoft.com/office/powerpoint/2010/main" val="29404457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9552" y="0"/>
            <a:ext cx="7772400" cy="1143000"/>
          </a:xfrm>
        </p:spPr>
        <p:txBody>
          <a:bodyPr/>
          <a:lstStyle/>
          <a:p>
            <a:r>
              <a:rPr lang="en-US" sz="4000" b="1" dirty="0"/>
              <a:t>Hybrid – Concrete + Wood</a:t>
            </a:r>
            <a:endParaRPr lang="en-CA" sz="4000" b="1" dirty="0">
              <a:solidFill>
                <a:schemeClr val="tx1"/>
              </a:solidFill>
            </a:endParaRPr>
          </a:p>
        </p:txBody>
      </p:sp>
      <p:sp>
        <p:nvSpPr>
          <p:cNvPr id="81923" name="Rectangle 3"/>
          <p:cNvSpPr>
            <a:spLocks noGrp="1" noChangeArrowheads="1"/>
          </p:cNvSpPr>
          <p:nvPr>
            <p:ph type="body" sz="half" idx="1"/>
          </p:nvPr>
        </p:nvSpPr>
        <p:spPr>
          <a:xfrm>
            <a:off x="467544" y="1124744"/>
            <a:ext cx="8496944" cy="4652156"/>
          </a:xfrm>
        </p:spPr>
        <p:txBody>
          <a:bodyPr>
            <a:normAutofit/>
          </a:bodyPr>
          <a:lstStyle/>
          <a:p>
            <a:r>
              <a:rPr lang="en-US" dirty="0"/>
              <a:t>Two main construction forms</a:t>
            </a:r>
          </a:p>
          <a:p>
            <a:r>
              <a:rPr lang="en-US" sz="2800" dirty="0"/>
              <a:t>Mechanical connectors, groove/notch and glue</a:t>
            </a:r>
          </a:p>
          <a:p>
            <a:r>
              <a:rPr lang="en-US" sz="2800" dirty="0"/>
              <a:t>Acoustics mat placed between concrete and wood</a:t>
            </a:r>
          </a:p>
          <a:p>
            <a:pPr>
              <a:buFontTx/>
              <a:buNone/>
            </a:pPr>
            <a:endParaRPr lang="en-US" sz="3200" dirty="0">
              <a:solidFill>
                <a:schemeClr val="tx1"/>
              </a:solidFill>
            </a:endParaRPr>
          </a:p>
          <a:p>
            <a:pPr lvl="1">
              <a:buFontTx/>
              <a:buNone/>
            </a:pPr>
            <a:endParaRPr lang="en-US" sz="2800" dirty="0"/>
          </a:p>
        </p:txBody>
      </p:sp>
      <p:pic>
        <p:nvPicPr>
          <p:cNvPr id="2" name="Picture 1"/>
          <p:cNvPicPr>
            <a:picLocks noChangeAspect="1"/>
          </p:cNvPicPr>
          <p:nvPr/>
        </p:nvPicPr>
        <p:blipFill>
          <a:blip r:embed="rId3"/>
          <a:stretch>
            <a:fillRect/>
          </a:stretch>
        </p:blipFill>
        <p:spPr>
          <a:xfrm>
            <a:off x="467544" y="2708920"/>
            <a:ext cx="7992888" cy="2973354"/>
          </a:xfrm>
          <a:prstGeom prst="rect">
            <a:avLst/>
          </a:prstGeom>
        </p:spPr>
      </p:pic>
      <p:sp>
        <p:nvSpPr>
          <p:cNvPr id="3" name="TextBox 2"/>
          <p:cNvSpPr txBox="1"/>
          <p:nvPr/>
        </p:nvSpPr>
        <p:spPr>
          <a:xfrm>
            <a:off x="395535" y="5805264"/>
            <a:ext cx="4222427" cy="400110"/>
          </a:xfrm>
          <a:prstGeom prst="rect">
            <a:avLst/>
          </a:prstGeom>
          <a:noFill/>
        </p:spPr>
        <p:txBody>
          <a:bodyPr wrap="square" rtlCol="0">
            <a:spAutoFit/>
          </a:bodyPr>
          <a:lstStyle/>
          <a:p>
            <a:r>
              <a:rPr lang="en-US" sz="2000" dirty="0">
                <a:solidFill>
                  <a:srgbClr val="0000FF"/>
                </a:solidFill>
                <a:latin typeface="+mj-lt"/>
              </a:rPr>
              <a:t>Mass timber panel – concrete slab</a:t>
            </a:r>
          </a:p>
        </p:txBody>
      </p:sp>
      <p:sp>
        <p:nvSpPr>
          <p:cNvPr id="6" name="TextBox 5"/>
          <p:cNvSpPr txBox="1"/>
          <p:nvPr/>
        </p:nvSpPr>
        <p:spPr>
          <a:xfrm>
            <a:off x="5004048" y="5805264"/>
            <a:ext cx="3744416" cy="400110"/>
          </a:xfrm>
          <a:prstGeom prst="rect">
            <a:avLst/>
          </a:prstGeom>
          <a:noFill/>
        </p:spPr>
        <p:txBody>
          <a:bodyPr wrap="square" rtlCol="0">
            <a:spAutoFit/>
          </a:bodyPr>
          <a:lstStyle/>
          <a:p>
            <a:r>
              <a:rPr lang="en-US" sz="2000" dirty="0">
                <a:solidFill>
                  <a:srgbClr val="0000FF"/>
                </a:solidFill>
                <a:latin typeface="+mj-lt"/>
              </a:rPr>
              <a:t>Timber beams – concrete slab</a:t>
            </a:r>
          </a:p>
        </p:txBody>
      </p:sp>
    </p:spTree>
    <p:extLst>
      <p:ext uri="{BB962C8B-B14F-4D97-AF65-F5344CB8AC3E}">
        <p14:creationId xmlns:p14="http://schemas.microsoft.com/office/powerpoint/2010/main" val="1585576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27584" y="332656"/>
            <a:ext cx="6804040" cy="707886"/>
          </a:xfrm>
        </p:spPr>
        <p:txBody>
          <a:bodyPr wrap="square">
            <a:spAutoFit/>
          </a:bodyPr>
          <a:lstStyle/>
          <a:p>
            <a:r>
              <a:rPr lang="fr-CA" sz="4000" b="1" dirty="0"/>
              <a:t>CLT – </a:t>
            </a:r>
            <a:r>
              <a:rPr lang="fr-CA" sz="4000" b="1" dirty="0" err="1"/>
              <a:t>Concrete</a:t>
            </a:r>
            <a:r>
              <a:rPr lang="fr-CA" sz="4000" b="1" dirty="0"/>
              <a:t> </a:t>
            </a:r>
            <a:r>
              <a:rPr lang="fr-CA" sz="4000" b="1" dirty="0" err="1"/>
              <a:t>floor</a:t>
            </a:r>
            <a:endParaRPr lang="fr-CA" sz="4000" b="1" dirty="0"/>
          </a:p>
        </p:txBody>
      </p:sp>
      <p:pic>
        <p:nvPicPr>
          <p:cNvPr id="5" name="Picture 2" descr="E:\2011-09-20_Renée\IMG_4224.JPG"/>
          <p:cNvPicPr>
            <a:picLocks noChangeAspect="1" noChangeArrowheads="1"/>
          </p:cNvPicPr>
          <p:nvPr/>
        </p:nvPicPr>
        <p:blipFill>
          <a:blip r:embed="rId3" cstate="print"/>
          <a:srcRect/>
          <a:stretch>
            <a:fillRect/>
          </a:stretch>
        </p:blipFill>
        <p:spPr bwMode="auto">
          <a:xfrm rot="5400000">
            <a:off x="-310858" y="2119169"/>
            <a:ext cx="5013187" cy="3744416"/>
          </a:xfrm>
          <a:prstGeom prst="rect">
            <a:avLst/>
          </a:prstGeom>
          <a:noFill/>
        </p:spPr>
      </p:pic>
      <p:pic>
        <p:nvPicPr>
          <p:cNvPr id="33795" name="Picture 3" descr="E:\2011-09-27 Chantier - Dalle composite_vis\DSC01605.JPG"/>
          <p:cNvPicPr>
            <a:picLocks noChangeAspect="1" noChangeArrowheads="1"/>
          </p:cNvPicPr>
          <p:nvPr/>
        </p:nvPicPr>
        <p:blipFill>
          <a:blip r:embed="rId4" cstate="print"/>
          <a:srcRect/>
          <a:stretch>
            <a:fillRect/>
          </a:stretch>
        </p:blipFill>
        <p:spPr bwMode="auto">
          <a:xfrm>
            <a:off x="1835696" y="1772816"/>
            <a:ext cx="5586156" cy="4189617"/>
          </a:xfrm>
          <a:prstGeom prst="rect">
            <a:avLst/>
          </a:prstGeom>
          <a:noFill/>
        </p:spPr>
      </p:pic>
      <p:pic>
        <p:nvPicPr>
          <p:cNvPr id="6" name="Picture 2" descr="E:\2011-09-30 Chantier - Coulée dalle rdc\DSC01661.JPG"/>
          <p:cNvPicPr>
            <a:picLocks noChangeAspect="1" noChangeArrowheads="1"/>
          </p:cNvPicPr>
          <p:nvPr/>
        </p:nvPicPr>
        <p:blipFill>
          <a:blip r:embed="rId5" cstate="print"/>
          <a:srcRect/>
          <a:stretch>
            <a:fillRect/>
          </a:stretch>
        </p:blipFill>
        <p:spPr bwMode="auto">
          <a:xfrm>
            <a:off x="4480678" y="3321710"/>
            <a:ext cx="4697015" cy="3522761"/>
          </a:xfrm>
          <a:prstGeom prst="rect">
            <a:avLst/>
          </a:prstGeom>
          <a:noFill/>
        </p:spPr>
      </p:pic>
      <p:sp>
        <p:nvSpPr>
          <p:cNvPr id="2" name="Rectangle 1"/>
          <p:cNvSpPr/>
          <p:nvPr/>
        </p:nvSpPr>
        <p:spPr>
          <a:xfrm>
            <a:off x="5364088" y="1268760"/>
            <a:ext cx="3528392" cy="400110"/>
          </a:xfrm>
          <a:prstGeom prst="rect">
            <a:avLst/>
          </a:prstGeom>
        </p:spPr>
        <p:txBody>
          <a:bodyPr wrap="square">
            <a:spAutoFit/>
          </a:bodyPr>
          <a:lstStyle/>
          <a:p>
            <a:r>
              <a:rPr lang="en-US" sz="2000" dirty="0">
                <a:hlinkClick r:id="rId6"/>
              </a:rPr>
              <a:t>https://youtu.be/_RB5k77V89w</a:t>
            </a:r>
            <a:endParaRPr lang="en-US" sz="2000" dirty="0"/>
          </a:p>
        </p:txBody>
      </p:sp>
    </p:spTree>
    <p:extLst>
      <p:ext uri="{BB962C8B-B14F-4D97-AF65-F5344CB8AC3E}">
        <p14:creationId xmlns:p14="http://schemas.microsoft.com/office/powerpoint/2010/main" val="31461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708275"/>
            <a:ext cx="8229600" cy="1143000"/>
          </a:xfrm>
        </p:spPr>
        <p:txBody>
          <a:bodyPr/>
          <a:lstStyle/>
          <a:p>
            <a:pPr eaLnBrk="1" hangingPunct="1">
              <a:defRPr/>
            </a:pPr>
            <a:r>
              <a:rPr lang="en-US" dirty="0">
                <a:cs typeface="+mj-cs"/>
              </a:rPr>
              <a:t>End</a:t>
            </a:r>
            <a:br>
              <a:rPr lang="en-US" dirty="0">
                <a:cs typeface="+mj-cs"/>
              </a:rPr>
            </a:br>
            <a:r>
              <a:rPr lang="en-US" dirty="0">
                <a:cs typeface="+mj-cs"/>
              </a:rPr>
              <a:t>Lecture #2</a:t>
            </a:r>
          </a:p>
        </p:txBody>
      </p:sp>
      <p:sp>
        <p:nvSpPr>
          <p:cNvPr id="4" name="Slide Number Placeholder 3"/>
          <p:cNvSpPr>
            <a:spLocks noGrp="1"/>
          </p:cNvSpPr>
          <p:nvPr>
            <p:ph type="sldNum" sz="quarter" idx="12"/>
          </p:nvPr>
        </p:nvSpPr>
        <p:spPr/>
        <p:txBody>
          <a:bodyPr/>
          <a:lstStyle/>
          <a:p>
            <a:pPr>
              <a:defRPr/>
            </a:pPr>
            <a:fld id="{5E6E1433-A3EF-3842-8214-65568209932C}" type="slidenum">
              <a:rPr lang="en-CA"/>
              <a:pPr>
                <a:defRPr/>
              </a:pPr>
              <a:t>105</a:t>
            </a:fld>
            <a:endParaRPr lang="en-CA"/>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a:bodyPr>
          <a:lstStyle/>
          <a:p>
            <a:pPr eaLnBrk="1" hangingPunct="1"/>
            <a:r>
              <a:rPr lang="en-CA" sz="4000" b="1" dirty="0">
                <a:solidFill>
                  <a:schemeClr val="tx1"/>
                </a:solidFill>
              </a:rPr>
              <a:t>Visual grading process</a:t>
            </a:r>
          </a:p>
        </p:txBody>
      </p:sp>
      <p:sp>
        <p:nvSpPr>
          <p:cNvPr id="35843" name="Rectangle 3"/>
          <p:cNvSpPr>
            <a:spLocks noGrp="1" noChangeArrowheads="1"/>
          </p:cNvSpPr>
          <p:nvPr>
            <p:ph type="body" idx="1"/>
          </p:nvPr>
        </p:nvSpPr>
        <p:spPr>
          <a:xfrm>
            <a:off x="428626" y="1282798"/>
            <a:ext cx="5017159" cy="4572507"/>
          </a:xfrm>
        </p:spPr>
        <p:txBody>
          <a:bodyPr>
            <a:normAutofit/>
          </a:bodyPr>
          <a:lstStyle/>
          <a:p>
            <a:pPr>
              <a:lnSpc>
                <a:spcPct val="90000"/>
              </a:lnSpc>
            </a:pPr>
            <a:r>
              <a:rPr lang="en-CA" sz="3200" dirty="0">
                <a:solidFill>
                  <a:schemeClr val="tx1"/>
                </a:solidFill>
                <a:latin typeface="Calibri" panose="020F0502020204030204" pitchFamily="34" charset="0"/>
              </a:rPr>
              <a:t>Key characteristics used :</a:t>
            </a:r>
          </a:p>
          <a:p>
            <a:pPr lvl="1" eaLnBrk="1" hangingPunct="1">
              <a:lnSpc>
                <a:spcPct val="90000"/>
              </a:lnSpc>
            </a:pPr>
            <a:r>
              <a:rPr lang="en-CA" sz="2800" dirty="0">
                <a:latin typeface="Calibri" panose="020F0502020204030204" pitchFamily="34" charset="0"/>
              </a:rPr>
              <a:t>size and location of knots</a:t>
            </a:r>
          </a:p>
          <a:p>
            <a:pPr lvl="1" eaLnBrk="1" hangingPunct="1">
              <a:lnSpc>
                <a:spcPct val="90000"/>
              </a:lnSpc>
            </a:pPr>
            <a:r>
              <a:rPr lang="en-CA" sz="2800" dirty="0">
                <a:latin typeface="Calibri" panose="020F0502020204030204" pitchFamily="34" charset="0"/>
              </a:rPr>
              <a:t>slope of grain</a:t>
            </a:r>
          </a:p>
          <a:p>
            <a:pPr lvl="1" eaLnBrk="1" hangingPunct="1">
              <a:lnSpc>
                <a:spcPct val="90000"/>
              </a:lnSpc>
            </a:pPr>
            <a:r>
              <a:rPr lang="en-CA" sz="2800" dirty="0">
                <a:latin typeface="Calibri" panose="020F0502020204030204" pitchFamily="34" charset="0"/>
              </a:rPr>
              <a:t>wane</a:t>
            </a:r>
          </a:p>
          <a:p>
            <a:pPr lvl="1" eaLnBrk="1" hangingPunct="1">
              <a:lnSpc>
                <a:spcPct val="90000"/>
              </a:lnSpc>
            </a:pPr>
            <a:r>
              <a:rPr lang="en-CA" sz="2800" dirty="0">
                <a:latin typeface="Calibri" panose="020F0502020204030204" pitchFamily="34" charset="0"/>
              </a:rPr>
              <a:t>size of shakes, splits and checks</a:t>
            </a:r>
            <a:endParaRPr lang="en-CA" dirty="0">
              <a:latin typeface="Calibri" panose="020F0502020204030204" pitchFamily="34" charset="0"/>
            </a:endParaRPr>
          </a:p>
          <a:p>
            <a:pPr marL="514350" indent="-457200">
              <a:lnSpc>
                <a:spcPct val="90000"/>
              </a:lnSpc>
            </a:pPr>
            <a:r>
              <a:rPr lang="en-CA" sz="3200" dirty="0">
                <a:latin typeface="Calibri" panose="020F0502020204030204" pitchFamily="34" charset="0"/>
              </a:rPr>
              <a:t>Used to be performed by humans, now vision scanning machines</a:t>
            </a:r>
          </a:p>
        </p:txBody>
      </p:sp>
      <p:pic>
        <p:nvPicPr>
          <p:cNvPr id="2" name="Picture 1"/>
          <p:cNvPicPr>
            <a:picLocks noChangeAspect="1"/>
          </p:cNvPicPr>
          <p:nvPr/>
        </p:nvPicPr>
        <p:blipFill>
          <a:blip r:embed="rId3"/>
          <a:stretch>
            <a:fillRect/>
          </a:stretch>
        </p:blipFill>
        <p:spPr>
          <a:xfrm>
            <a:off x="7590928" y="41771"/>
            <a:ext cx="1553072" cy="2521220"/>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5445785" y="4653371"/>
            <a:ext cx="2150858" cy="2204629"/>
          </a:xfrm>
          <a:prstGeom prst="rect">
            <a:avLst/>
          </a:prstGeom>
        </p:spPr>
      </p:pic>
      <p:pic>
        <p:nvPicPr>
          <p:cNvPr id="5" name="Picture 4"/>
          <p:cNvPicPr>
            <a:picLocks noChangeAspect="1"/>
          </p:cNvPicPr>
          <p:nvPr/>
        </p:nvPicPr>
        <p:blipFill>
          <a:blip r:embed="rId5"/>
          <a:stretch>
            <a:fillRect/>
          </a:stretch>
        </p:blipFill>
        <p:spPr>
          <a:xfrm>
            <a:off x="5510689" y="2643084"/>
            <a:ext cx="2776356" cy="1882275"/>
          </a:xfrm>
          <a:prstGeom prst="rect">
            <a:avLst/>
          </a:prstGeom>
          <a:ln>
            <a:solidFill>
              <a:schemeClr val="tx1"/>
            </a:solidFill>
          </a:ln>
        </p:spPr>
      </p:pic>
      <p:cxnSp>
        <p:nvCxnSpPr>
          <p:cNvPr id="7" name="Straight Arrow Connector 6"/>
          <p:cNvCxnSpPr/>
          <p:nvPr/>
        </p:nvCxnSpPr>
        <p:spPr>
          <a:xfrm flipH="1" flipV="1">
            <a:off x="2195737" y="3068960"/>
            <a:ext cx="3312367" cy="72008"/>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3492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07717" y="97421"/>
            <a:ext cx="8229600" cy="994122"/>
          </a:xfrm>
        </p:spPr>
        <p:txBody>
          <a:bodyPr>
            <a:normAutofit/>
          </a:bodyPr>
          <a:lstStyle/>
          <a:p>
            <a:pPr eaLnBrk="1" hangingPunct="1"/>
            <a:r>
              <a:rPr lang="en-CA" sz="4000" b="1" dirty="0">
                <a:solidFill>
                  <a:schemeClr val="tx1"/>
                </a:solidFill>
              </a:rPr>
              <a:t>Visual grade stamp</a:t>
            </a:r>
          </a:p>
        </p:txBody>
      </p:sp>
      <p:sp>
        <p:nvSpPr>
          <p:cNvPr id="4" name="TextBox 3"/>
          <p:cNvSpPr txBox="1"/>
          <p:nvPr/>
        </p:nvSpPr>
        <p:spPr>
          <a:xfrm>
            <a:off x="1907704" y="5301208"/>
            <a:ext cx="5979024" cy="1015663"/>
          </a:xfrm>
          <a:prstGeom prst="rect">
            <a:avLst/>
          </a:prstGeom>
          <a:noFill/>
        </p:spPr>
        <p:txBody>
          <a:bodyPr wrap="square" rtlCol="0">
            <a:spAutoFit/>
          </a:bodyPr>
          <a:lstStyle/>
          <a:p>
            <a:r>
              <a:rPr lang="en-CA" sz="2000" dirty="0">
                <a:latin typeface="+mn-lt"/>
              </a:rPr>
              <a:t>3.  KD (Kiln Dried): MC ≤ 19% (on average 15%)</a:t>
            </a:r>
          </a:p>
          <a:p>
            <a:r>
              <a:rPr lang="en-CA" sz="2000" dirty="0">
                <a:latin typeface="+mn-lt"/>
              </a:rPr>
              <a:t>5.  HT: Heat treated at 56°C for 30 min minimum to eradicate eggs of bugs and inserts</a:t>
            </a:r>
          </a:p>
        </p:txBody>
      </p:sp>
      <p:pic>
        <p:nvPicPr>
          <p:cNvPr id="6" name="Picture 5"/>
          <p:cNvPicPr>
            <a:picLocks noChangeAspect="1"/>
          </p:cNvPicPr>
          <p:nvPr/>
        </p:nvPicPr>
        <p:blipFill>
          <a:blip r:embed="rId3"/>
          <a:stretch>
            <a:fillRect/>
          </a:stretch>
        </p:blipFill>
        <p:spPr>
          <a:xfrm>
            <a:off x="1907704" y="926093"/>
            <a:ext cx="4896544" cy="4305876"/>
          </a:xfrm>
          <a:prstGeom prst="rect">
            <a:avLst/>
          </a:prstGeom>
        </p:spPr>
      </p:pic>
      <p:sp>
        <p:nvSpPr>
          <p:cNvPr id="7" name="TextBox 6"/>
          <p:cNvSpPr txBox="1"/>
          <p:nvPr/>
        </p:nvSpPr>
        <p:spPr>
          <a:xfrm>
            <a:off x="5076056" y="1052736"/>
            <a:ext cx="2304256" cy="369332"/>
          </a:xfrm>
          <a:prstGeom prst="rect">
            <a:avLst/>
          </a:prstGeom>
          <a:noFill/>
        </p:spPr>
        <p:txBody>
          <a:bodyPr wrap="square" rtlCol="0">
            <a:spAutoFit/>
          </a:bodyPr>
          <a:lstStyle/>
          <a:p>
            <a:r>
              <a:rPr lang="en-US" dirty="0">
                <a:latin typeface="+mn-lt"/>
              </a:rPr>
              <a:t>(Grading agency)</a:t>
            </a:r>
          </a:p>
        </p:txBody>
      </p:sp>
    </p:spTree>
    <p:extLst>
      <p:ext uri="{BB962C8B-B14F-4D97-AF65-F5344CB8AC3E}">
        <p14:creationId xmlns:p14="http://schemas.microsoft.com/office/powerpoint/2010/main" val="2157759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3478"/>
            <a:ext cx="8229600" cy="1143000"/>
          </a:xfrm>
        </p:spPr>
        <p:txBody>
          <a:bodyPr>
            <a:normAutofit/>
          </a:bodyPr>
          <a:lstStyle/>
          <a:p>
            <a:pPr eaLnBrk="1" hangingPunct="1"/>
            <a:r>
              <a:rPr lang="en-CA" sz="4000" b="1" dirty="0">
                <a:solidFill>
                  <a:schemeClr val="tx1"/>
                </a:solidFill>
              </a:rPr>
              <a:t>Machine grading</a:t>
            </a:r>
          </a:p>
        </p:txBody>
      </p:sp>
      <p:sp>
        <p:nvSpPr>
          <p:cNvPr id="37891" name="Rectangle 3"/>
          <p:cNvSpPr>
            <a:spLocks noGrp="1" noChangeArrowheads="1"/>
          </p:cNvSpPr>
          <p:nvPr>
            <p:ph type="body" idx="1"/>
          </p:nvPr>
        </p:nvSpPr>
        <p:spPr>
          <a:xfrm>
            <a:off x="666395" y="1522773"/>
            <a:ext cx="3635001" cy="4317343"/>
          </a:xfrm>
        </p:spPr>
        <p:txBody>
          <a:bodyPr>
            <a:normAutofit fontScale="92500"/>
          </a:bodyPr>
          <a:lstStyle/>
          <a:p>
            <a:pPr marL="571500" lvl="1" indent="-571500">
              <a:buFont typeface="Arial"/>
              <a:buChar char="•"/>
            </a:pPr>
            <a:r>
              <a:rPr lang="en-CA" sz="3600" dirty="0">
                <a:solidFill>
                  <a:schemeClr val="tx1"/>
                </a:solidFill>
                <a:latin typeface="Calibri" panose="020F0502020204030204" pitchFamily="34" charset="0"/>
              </a:rPr>
              <a:t>Machine to measure a non-destructive property that correlates well with strength</a:t>
            </a:r>
            <a:endParaRPr lang="en-CA" sz="3200" dirty="0">
              <a:latin typeface="Calibri" panose="020F0502020204030204" pitchFamily="34" charset="0"/>
            </a:endParaRPr>
          </a:p>
          <a:p>
            <a:pPr marL="0" lvl="2" indent="0">
              <a:buClr>
                <a:schemeClr val="accent1">
                  <a:lumMod val="60000"/>
                  <a:lumOff val="40000"/>
                </a:schemeClr>
              </a:buClr>
              <a:buNone/>
            </a:pPr>
            <a:r>
              <a:rPr lang="en-CA" sz="2800" dirty="0">
                <a:solidFill>
                  <a:schemeClr val="tx1"/>
                </a:solidFill>
                <a:latin typeface="Calibri" panose="020F0502020204030204" pitchFamily="34" charset="0"/>
              </a:rPr>
              <a:t>e.g. Modulus of elasticity and density</a:t>
            </a:r>
            <a:endParaRPr lang="en-CA" sz="3200" dirty="0">
              <a:solidFill>
                <a:schemeClr val="tx1"/>
              </a:solidFill>
              <a:latin typeface="Calibri" panose="020F0502020204030204" pitchFamily="34" charset="0"/>
            </a:endParaRPr>
          </a:p>
        </p:txBody>
      </p:sp>
      <p:pic>
        <p:nvPicPr>
          <p:cNvPr id="2" name="Picture 1"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396" y="3495164"/>
            <a:ext cx="4670992" cy="2870796"/>
          </a:xfrm>
          <a:prstGeom prst="rect">
            <a:avLst/>
          </a:prstGeom>
        </p:spPr>
      </p:pic>
      <p:pic>
        <p:nvPicPr>
          <p:cNvPr id="3" name="Picture 2"/>
          <p:cNvPicPr>
            <a:picLocks noChangeAspect="1"/>
          </p:cNvPicPr>
          <p:nvPr/>
        </p:nvPicPr>
        <p:blipFill>
          <a:blip r:embed="rId4"/>
          <a:stretch>
            <a:fillRect/>
          </a:stretch>
        </p:blipFill>
        <p:spPr>
          <a:xfrm>
            <a:off x="3912425" y="1254918"/>
            <a:ext cx="5231575" cy="1828336"/>
          </a:xfrm>
          <a:prstGeom prst="rect">
            <a:avLst/>
          </a:prstGeom>
        </p:spPr>
      </p:pic>
      <p:sp>
        <p:nvSpPr>
          <p:cNvPr id="4" name="TextBox 3"/>
          <p:cNvSpPr txBox="1"/>
          <p:nvPr/>
        </p:nvSpPr>
        <p:spPr>
          <a:xfrm>
            <a:off x="4850868" y="3063193"/>
            <a:ext cx="3283488" cy="369332"/>
          </a:xfrm>
          <a:prstGeom prst="rect">
            <a:avLst/>
          </a:prstGeom>
          <a:noFill/>
        </p:spPr>
        <p:txBody>
          <a:bodyPr wrap="square" rtlCol="0">
            <a:spAutoFit/>
          </a:bodyPr>
          <a:lstStyle/>
          <a:p>
            <a:r>
              <a:rPr lang="en-US" dirty="0"/>
              <a:t>Bending-type grading machine</a:t>
            </a:r>
          </a:p>
        </p:txBody>
      </p:sp>
      <p:sp>
        <p:nvSpPr>
          <p:cNvPr id="7" name="TextBox 6"/>
          <p:cNvSpPr txBox="1"/>
          <p:nvPr/>
        </p:nvSpPr>
        <p:spPr>
          <a:xfrm>
            <a:off x="4301396" y="6363868"/>
            <a:ext cx="3283488" cy="369332"/>
          </a:xfrm>
          <a:prstGeom prst="rect">
            <a:avLst/>
          </a:prstGeom>
          <a:noFill/>
        </p:spPr>
        <p:txBody>
          <a:bodyPr wrap="square" rtlCol="0">
            <a:spAutoFit/>
          </a:bodyPr>
          <a:lstStyle/>
          <a:p>
            <a:r>
              <a:rPr lang="en-US" dirty="0"/>
              <a:t>Picture of a grading machine</a:t>
            </a:r>
          </a:p>
        </p:txBody>
      </p:sp>
    </p:spTree>
    <p:extLst>
      <p:ext uri="{BB962C8B-B14F-4D97-AF65-F5344CB8AC3E}">
        <p14:creationId xmlns:p14="http://schemas.microsoft.com/office/powerpoint/2010/main" val="949605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14375" y="214313"/>
            <a:ext cx="7772400" cy="946150"/>
          </a:xfrm>
        </p:spPr>
        <p:txBody>
          <a:bodyPr/>
          <a:lstStyle/>
          <a:p>
            <a:pPr eaLnBrk="1" hangingPunct="1"/>
            <a:r>
              <a:rPr lang="en-CA" b="1" dirty="0">
                <a:solidFill>
                  <a:schemeClr val="tx1"/>
                </a:solidFill>
              </a:rPr>
              <a:t>Machine Grade Stamp</a:t>
            </a:r>
          </a:p>
        </p:txBody>
      </p:sp>
      <p:grpSp>
        <p:nvGrpSpPr>
          <p:cNvPr id="2" name="Group 1"/>
          <p:cNvGrpSpPr/>
          <p:nvPr/>
        </p:nvGrpSpPr>
        <p:grpSpPr>
          <a:xfrm>
            <a:off x="755576" y="980728"/>
            <a:ext cx="8208912" cy="4337418"/>
            <a:chOff x="838927" y="580656"/>
            <a:chExt cx="8208912" cy="4337418"/>
          </a:xfrm>
        </p:grpSpPr>
        <p:pic>
          <p:nvPicPr>
            <p:cNvPr id="38915" name="Picture 17" descr="MSR_stamp"/>
            <p:cNvPicPr>
              <a:picLocks noChangeAspect="1" noChangeArrowheads="1"/>
            </p:cNvPicPr>
            <p:nvPr/>
          </p:nvPicPr>
          <p:blipFill>
            <a:blip r:embed="rId3">
              <a:extLst>
                <a:ext uri="{28A0092B-C50C-407E-A947-70E740481C1C}">
                  <a14:useLocalDpi xmlns:a14="http://schemas.microsoft.com/office/drawing/2010/main" val="0"/>
                </a:ext>
              </a:extLst>
            </a:blip>
            <a:srcRect t="31419" r="26234" b="15038"/>
            <a:stretch>
              <a:fillRect/>
            </a:stretch>
          </p:blipFill>
          <p:spPr bwMode="auto">
            <a:xfrm>
              <a:off x="1201738" y="1917700"/>
              <a:ext cx="5427662" cy="2843213"/>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8916" name="Text Box 4"/>
            <p:cNvSpPr txBox="1">
              <a:spLocks noChangeArrowheads="1"/>
            </p:cNvSpPr>
            <p:nvPr/>
          </p:nvSpPr>
          <p:spPr bwMode="auto">
            <a:xfrm>
              <a:off x="6898964" y="3578236"/>
              <a:ext cx="2148875" cy="1231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type="none" w="sm" len="sm"/>
                  <a:tailEnd type="none" w="sm" len="sm"/>
                </a14:hiddenLine>
              </a:ext>
            </a:extLst>
          </p:spPr>
          <p:txBody>
            <a:bodyPr wrap="square" lIns="91429" tIns="45714" rIns="91429"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0"/>
                </a:spcBef>
              </a:pPr>
              <a:r>
                <a:rPr lang="en-CA" b="1" dirty="0"/>
                <a:t>Moisture condition </a:t>
              </a:r>
            </a:p>
            <a:p>
              <a:pPr>
                <a:spcBef>
                  <a:spcPts val="0"/>
                </a:spcBef>
              </a:pPr>
              <a:r>
                <a:rPr lang="en-CA" b="1" dirty="0"/>
                <a:t>– </a:t>
              </a:r>
              <a:r>
                <a:rPr lang="en-CA" dirty="0"/>
                <a:t>Surface dry</a:t>
              </a:r>
            </a:p>
          </p:txBody>
        </p:sp>
        <p:sp>
          <p:nvSpPr>
            <p:cNvPr id="38917" name="Text Box 5"/>
            <p:cNvSpPr txBox="1">
              <a:spLocks noChangeArrowheads="1"/>
            </p:cNvSpPr>
            <p:nvPr/>
          </p:nvSpPr>
          <p:spPr bwMode="auto">
            <a:xfrm>
              <a:off x="6863705" y="2564904"/>
              <a:ext cx="1465262"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type="none" w="sm" len="sm"/>
                  <a:tailEnd type="none" w="sm" len="sm"/>
                </a14:hiddenLine>
              </a:ext>
            </a:extLst>
          </p:spPr>
          <p:txBody>
            <a:bodyPr lIns="91429" tIns="45714" rIns="91429"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CA" b="1" dirty="0"/>
                <a:t>Species group</a:t>
              </a:r>
            </a:p>
          </p:txBody>
        </p:sp>
        <p:sp>
          <p:nvSpPr>
            <p:cNvPr id="38918" name="Text Box 6"/>
            <p:cNvSpPr txBox="1">
              <a:spLocks noChangeArrowheads="1"/>
            </p:cNvSpPr>
            <p:nvPr/>
          </p:nvSpPr>
          <p:spPr bwMode="auto">
            <a:xfrm>
              <a:off x="6734174" y="1711325"/>
              <a:ext cx="1942281"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type="none" w="sm" len="sm"/>
                  <a:tailEnd type="none" w="sm" len="sm"/>
                </a14:hiddenLine>
              </a:ext>
            </a:extLst>
          </p:spPr>
          <p:txBody>
            <a:bodyPr wrap="square" lIns="91429" tIns="45714" rIns="91429"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CA" b="1" dirty="0"/>
                <a:t>Mill number</a:t>
              </a:r>
            </a:p>
          </p:txBody>
        </p:sp>
        <p:sp>
          <p:nvSpPr>
            <p:cNvPr id="38920" name="Text Box 8"/>
            <p:cNvSpPr txBox="1">
              <a:spLocks noChangeArrowheads="1"/>
            </p:cNvSpPr>
            <p:nvPr/>
          </p:nvSpPr>
          <p:spPr bwMode="auto">
            <a:xfrm>
              <a:off x="838927" y="580656"/>
              <a:ext cx="6120680" cy="86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type="none" w="sm" len="sm"/>
                  <a:tailEnd type="none" w="sm" len="sm"/>
                </a14:hiddenLine>
              </a:ext>
            </a:extLst>
          </p:spPr>
          <p:txBody>
            <a:bodyPr wrap="square" lIns="91429" tIns="45714" rIns="91429"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0"/>
                </a:spcBef>
              </a:pPr>
              <a:r>
                <a:rPr lang="en-CA" b="1" dirty="0"/>
                <a:t>Grading agency</a:t>
              </a:r>
            </a:p>
            <a:p>
              <a:pPr>
                <a:spcBef>
                  <a:spcPts val="0"/>
                </a:spcBef>
              </a:pPr>
              <a:r>
                <a:rPr lang="en-CA" dirty="0"/>
                <a:t>- Alberta Forest Products Association)</a:t>
              </a:r>
            </a:p>
          </p:txBody>
        </p:sp>
        <p:sp>
          <p:nvSpPr>
            <p:cNvPr id="38921" name="Line 9"/>
            <p:cNvSpPr>
              <a:spLocks noChangeShapeType="1"/>
            </p:cNvSpPr>
            <p:nvPr/>
          </p:nvSpPr>
          <p:spPr bwMode="auto">
            <a:xfrm>
              <a:off x="2882900" y="1468438"/>
              <a:ext cx="4763" cy="668337"/>
            </a:xfrm>
            <a:prstGeom prst="line">
              <a:avLst/>
            </a:prstGeom>
            <a:noFill/>
            <a:ln w="28575" cap="flat" cmpd="sng">
              <a:solidFill>
                <a:srgbClr val="FF0000"/>
              </a:solidFill>
              <a:prstDash val="solid"/>
              <a:round/>
              <a:headEnd type="oval" w="lg" len="lg"/>
              <a:tailEnd type="none" w="sm" len="sm"/>
            </a:ln>
            <a:extLst>
              <a:ext uri="{909E8E84-426E-40dd-AFC4-6F175D3DCCD1}">
                <a14:hiddenFill xmlns:a14="http://schemas.microsoft.com/office/drawing/2010/main" xmlns="">
                  <a:solidFill>
                    <a:srgbClr val="FFFFFF"/>
                  </a:solidFill>
                </a14:hiddenFill>
              </a:ext>
            </a:extLst>
          </p:spPr>
          <p:txBody>
            <a:bodyPr lIns="82058" tIns="41029" rIns="82058" bIns="41029"/>
            <a:lstStyle/>
            <a:p>
              <a:endParaRPr lang="en-CA"/>
            </a:p>
          </p:txBody>
        </p:sp>
        <p:sp>
          <p:nvSpPr>
            <p:cNvPr id="38922" name="Line 10"/>
            <p:cNvSpPr>
              <a:spLocks noChangeShapeType="1"/>
            </p:cNvSpPr>
            <p:nvPr/>
          </p:nvSpPr>
          <p:spPr bwMode="auto">
            <a:xfrm flipV="1">
              <a:off x="2411760" y="4591049"/>
              <a:ext cx="456853" cy="327025"/>
            </a:xfrm>
            <a:prstGeom prst="line">
              <a:avLst/>
            </a:prstGeom>
            <a:noFill/>
            <a:ln w="28575" cap="flat" cmpd="sng">
              <a:solidFill>
                <a:srgbClr val="FF0000"/>
              </a:solidFill>
              <a:prstDash val="solid"/>
              <a:round/>
              <a:headEnd type="oval" w="lg" len="lg"/>
              <a:tailEnd type="none" w="sm" len="sm"/>
            </a:ln>
            <a:extLst>
              <a:ext uri="{909E8E84-426E-40dd-AFC4-6F175D3DCCD1}">
                <a14:hiddenFill xmlns:a14="http://schemas.microsoft.com/office/drawing/2010/main" xmlns="">
                  <a:solidFill>
                    <a:srgbClr val="FFFFFF"/>
                  </a:solidFill>
                </a14:hiddenFill>
              </a:ext>
            </a:extLst>
          </p:spPr>
          <p:txBody>
            <a:bodyPr lIns="82058" tIns="41029" rIns="82058" bIns="41029"/>
            <a:lstStyle/>
            <a:p>
              <a:endParaRPr lang="en-CA"/>
            </a:p>
          </p:txBody>
        </p:sp>
        <p:sp>
          <p:nvSpPr>
            <p:cNvPr id="38924" name="Line 12"/>
            <p:cNvSpPr>
              <a:spLocks noChangeShapeType="1"/>
            </p:cNvSpPr>
            <p:nvPr/>
          </p:nvSpPr>
          <p:spPr bwMode="auto">
            <a:xfrm flipH="1" flipV="1">
              <a:off x="6353174" y="3452812"/>
              <a:ext cx="510530" cy="403509"/>
            </a:xfrm>
            <a:prstGeom prst="line">
              <a:avLst/>
            </a:prstGeom>
            <a:noFill/>
            <a:ln w="28575" cap="flat" cmpd="sng">
              <a:solidFill>
                <a:srgbClr val="FF0000"/>
              </a:solidFill>
              <a:prstDash val="solid"/>
              <a:round/>
              <a:headEnd type="oval" w="lg" len="lg"/>
              <a:tailEnd type="none" w="sm" len="sm"/>
            </a:ln>
            <a:extLst>
              <a:ext uri="{909E8E84-426E-40dd-AFC4-6F175D3DCCD1}">
                <a14:hiddenFill xmlns:a14="http://schemas.microsoft.com/office/drawing/2010/main" xmlns="">
                  <a:solidFill>
                    <a:srgbClr val="FFFFFF"/>
                  </a:solidFill>
                </a14:hiddenFill>
              </a:ext>
            </a:extLst>
          </p:spPr>
          <p:txBody>
            <a:bodyPr lIns="82058" tIns="41029" rIns="82058" bIns="41029"/>
            <a:lstStyle/>
            <a:p>
              <a:endParaRPr lang="en-CA"/>
            </a:p>
          </p:txBody>
        </p:sp>
        <p:sp>
          <p:nvSpPr>
            <p:cNvPr id="38925" name="Line 13"/>
            <p:cNvSpPr>
              <a:spLocks noChangeShapeType="1"/>
            </p:cNvSpPr>
            <p:nvPr/>
          </p:nvSpPr>
          <p:spPr bwMode="auto">
            <a:xfrm flipH="1">
              <a:off x="6350000" y="2828925"/>
              <a:ext cx="500063" cy="7938"/>
            </a:xfrm>
            <a:prstGeom prst="line">
              <a:avLst/>
            </a:prstGeom>
            <a:noFill/>
            <a:ln w="28575" cap="flat" cmpd="sng">
              <a:solidFill>
                <a:srgbClr val="FF0000"/>
              </a:solidFill>
              <a:prstDash val="solid"/>
              <a:round/>
              <a:headEnd type="oval" w="lg" len="lg"/>
              <a:tailEnd type="none" w="sm" len="sm"/>
            </a:ln>
            <a:extLst>
              <a:ext uri="{909E8E84-426E-40dd-AFC4-6F175D3DCCD1}">
                <a14:hiddenFill xmlns:a14="http://schemas.microsoft.com/office/drawing/2010/main" xmlns="">
                  <a:solidFill>
                    <a:srgbClr val="FFFFFF"/>
                  </a:solidFill>
                </a14:hiddenFill>
              </a:ext>
            </a:extLst>
          </p:spPr>
          <p:txBody>
            <a:bodyPr lIns="82058" tIns="41029" rIns="82058" bIns="41029"/>
            <a:lstStyle/>
            <a:p>
              <a:endParaRPr lang="en-CA"/>
            </a:p>
          </p:txBody>
        </p:sp>
        <p:sp>
          <p:nvSpPr>
            <p:cNvPr id="38926" name="Freeform 18"/>
            <p:cNvSpPr>
              <a:spLocks/>
            </p:cNvSpPr>
            <p:nvPr/>
          </p:nvSpPr>
          <p:spPr bwMode="auto">
            <a:xfrm>
              <a:off x="4292600" y="2206625"/>
              <a:ext cx="2438400" cy="339725"/>
            </a:xfrm>
            <a:custGeom>
              <a:avLst/>
              <a:gdLst>
                <a:gd name="T0" fmla="*/ 0 w 1546"/>
                <a:gd name="T1" fmla="*/ 2147483647 h 247"/>
                <a:gd name="T2" fmla="*/ 0 w 1546"/>
                <a:gd name="T3" fmla="*/ 0 h 247"/>
                <a:gd name="T4" fmla="*/ 2147483647 w 1546"/>
                <a:gd name="T5" fmla="*/ 0 h 247"/>
                <a:gd name="T6" fmla="*/ 0 60000 65536"/>
                <a:gd name="T7" fmla="*/ 0 60000 65536"/>
                <a:gd name="T8" fmla="*/ 0 60000 65536"/>
                <a:gd name="T9" fmla="*/ 0 w 1546"/>
                <a:gd name="T10" fmla="*/ 0 h 247"/>
                <a:gd name="T11" fmla="*/ 1546 w 1546"/>
                <a:gd name="T12" fmla="*/ 247 h 247"/>
              </a:gdLst>
              <a:ahLst/>
              <a:cxnLst>
                <a:cxn ang="T6">
                  <a:pos x="T0" y="T1"/>
                </a:cxn>
                <a:cxn ang="T7">
                  <a:pos x="T2" y="T3"/>
                </a:cxn>
                <a:cxn ang="T8">
                  <a:pos x="T4" y="T5"/>
                </a:cxn>
              </a:cxnLst>
              <a:rect l="T9" t="T10" r="T11" b="T12"/>
              <a:pathLst>
                <a:path w="1546" h="247">
                  <a:moveTo>
                    <a:pt x="0" y="247"/>
                  </a:moveTo>
                  <a:lnTo>
                    <a:pt x="0" y="0"/>
                  </a:lnTo>
                  <a:lnTo>
                    <a:pt x="1546" y="0"/>
                  </a:lnTo>
                </a:path>
              </a:pathLst>
            </a:custGeom>
            <a:noFill/>
            <a:ln w="28575" cap="flat" cmpd="sng">
              <a:solidFill>
                <a:srgbClr val="FF0000"/>
              </a:solidFill>
              <a:prstDash val="solid"/>
              <a:round/>
              <a:headEnd type="oval" w="lg" len="lg"/>
              <a:tailEnd type="none" w="sm" len="sm"/>
            </a:ln>
            <a:extLst>
              <a:ext uri="{909E8E84-426E-40dd-AFC4-6F175D3DCCD1}">
                <a14:hiddenFill xmlns:a14="http://schemas.microsoft.com/office/drawing/2010/main" xmlns="">
                  <a:solidFill>
                    <a:srgbClr val="FFFFFF"/>
                  </a:solidFill>
                </a14:hiddenFill>
              </a:ext>
            </a:extLst>
          </p:spPr>
          <p:txBody>
            <a:bodyPr lIns="82058" tIns="41029" rIns="82058" bIns="41029"/>
            <a:lstStyle/>
            <a:p>
              <a:endParaRPr lang="en-CA"/>
            </a:p>
          </p:txBody>
        </p:sp>
      </p:grpSp>
      <p:sp>
        <p:nvSpPr>
          <p:cNvPr id="17" name="Text Box 8"/>
          <p:cNvSpPr txBox="1">
            <a:spLocks noChangeArrowheads="1"/>
          </p:cNvSpPr>
          <p:nvPr/>
        </p:nvSpPr>
        <p:spPr bwMode="auto">
          <a:xfrm>
            <a:off x="1594984" y="5318146"/>
            <a:ext cx="607336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type="none" w="sm" len="sm"/>
                <a:tailEnd type="none" w="sm" len="sm"/>
              </a14:hiddenLine>
            </a:ext>
          </a:extLst>
        </p:spPr>
        <p:txBody>
          <a:bodyPr wrap="square" lIns="91429" tIns="45714" rIns="91429" bIns="45714">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0"/>
              </a:spcBef>
            </a:pPr>
            <a:r>
              <a:rPr lang="en-CA" b="1" dirty="0"/>
              <a:t>Machine grade </a:t>
            </a:r>
          </a:p>
          <a:p>
            <a:pPr>
              <a:spcBef>
                <a:spcPts val="0"/>
              </a:spcBef>
            </a:pPr>
            <a:r>
              <a:rPr lang="en-CA" dirty="0"/>
              <a:t>-1800 is bending design property in psi</a:t>
            </a:r>
          </a:p>
          <a:p>
            <a:pPr>
              <a:spcBef>
                <a:spcPts val="0"/>
              </a:spcBef>
            </a:pPr>
            <a:r>
              <a:rPr lang="en-CA" dirty="0"/>
              <a:t>- 1.6E is MOE in million psi</a:t>
            </a:r>
          </a:p>
        </p:txBody>
      </p:sp>
      <p:sp>
        <p:nvSpPr>
          <p:cNvPr id="3" name="Rectangle 2"/>
          <p:cNvSpPr/>
          <p:nvPr/>
        </p:nvSpPr>
        <p:spPr>
          <a:xfrm>
            <a:off x="1784753" y="4141975"/>
            <a:ext cx="3924169" cy="766608"/>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143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332656"/>
            <a:ext cx="8229600" cy="1143000"/>
          </a:xfrm>
        </p:spPr>
        <p:txBody>
          <a:bodyPr/>
          <a:lstStyle/>
          <a:p>
            <a:r>
              <a:rPr lang="en-US" sz="4000" b="1" dirty="0"/>
              <a:t>Comparison between visual and machine grading</a:t>
            </a:r>
          </a:p>
        </p:txBody>
      </p:sp>
      <p:sp>
        <p:nvSpPr>
          <p:cNvPr id="3" name="Content Placeholder 2"/>
          <p:cNvSpPr>
            <a:spLocks noGrp="1"/>
          </p:cNvSpPr>
          <p:nvPr>
            <p:ph idx="1"/>
          </p:nvPr>
        </p:nvSpPr>
        <p:spPr>
          <a:xfrm>
            <a:off x="467544" y="1628800"/>
            <a:ext cx="8229600" cy="4525963"/>
          </a:xfrm>
        </p:spPr>
        <p:txBody>
          <a:bodyPr/>
          <a:lstStyle/>
          <a:p>
            <a:r>
              <a:rPr lang="en-US" sz="2400" b="1" dirty="0"/>
              <a:t>Machine grading (MSR)</a:t>
            </a:r>
          </a:p>
          <a:p>
            <a:pPr lvl="1"/>
            <a:r>
              <a:rPr lang="en-US" sz="2400" dirty="0"/>
              <a:t>Each piece is tested mechanically and qc requires strength testing</a:t>
            </a:r>
          </a:p>
          <a:p>
            <a:pPr lvl="1"/>
            <a:r>
              <a:rPr lang="en-US" sz="2400" dirty="0"/>
              <a:t>Faster</a:t>
            </a:r>
          </a:p>
          <a:p>
            <a:pPr lvl="1"/>
            <a:r>
              <a:rPr lang="en-US" sz="2400" dirty="0"/>
              <a:t>Can select grades with higher design properties</a:t>
            </a:r>
          </a:p>
          <a:p>
            <a:pPr lvl="1"/>
            <a:r>
              <a:rPr lang="en-US" sz="2400" dirty="0"/>
              <a:t>Expensive</a:t>
            </a:r>
          </a:p>
          <a:p>
            <a:r>
              <a:rPr lang="en-US" sz="2400" b="1" dirty="0"/>
              <a:t>Visual grading</a:t>
            </a:r>
          </a:p>
          <a:p>
            <a:pPr lvl="1"/>
            <a:r>
              <a:rPr lang="en-US" sz="2400" dirty="0"/>
              <a:t>No mechanical testing</a:t>
            </a:r>
          </a:p>
          <a:p>
            <a:pPr lvl="1"/>
            <a:r>
              <a:rPr lang="en-US" sz="2400" dirty="0"/>
              <a:t>Slower process</a:t>
            </a:r>
          </a:p>
          <a:p>
            <a:pPr lvl="1"/>
            <a:r>
              <a:rPr lang="en-US" sz="2400" dirty="0"/>
              <a:t>Grading rules are set – rigid system</a:t>
            </a:r>
          </a:p>
          <a:p>
            <a:pPr lvl="1"/>
            <a:r>
              <a:rPr lang="en-US" sz="2400" dirty="0"/>
              <a:t>More cost-effective</a:t>
            </a:r>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15</a:t>
            </a:fld>
            <a:endParaRPr lang="en-CA"/>
          </a:p>
        </p:txBody>
      </p:sp>
    </p:spTree>
    <p:extLst>
      <p:ext uri="{BB962C8B-B14F-4D97-AF65-F5344CB8AC3E}">
        <p14:creationId xmlns:p14="http://schemas.microsoft.com/office/powerpoint/2010/main" val="2167594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Kiln-drying of lumber</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16</a:t>
            </a:fld>
            <a:endParaRPr lang="en-CA"/>
          </a:p>
        </p:txBody>
      </p:sp>
      <p:sp>
        <p:nvSpPr>
          <p:cNvPr id="8" name="Content Placeholder 2"/>
          <p:cNvSpPr>
            <a:spLocks noGrp="1"/>
          </p:cNvSpPr>
          <p:nvPr>
            <p:ph idx="1"/>
          </p:nvPr>
        </p:nvSpPr>
        <p:spPr>
          <a:xfrm>
            <a:off x="107504" y="1412776"/>
            <a:ext cx="5184576" cy="4525963"/>
          </a:xfrm>
        </p:spPr>
        <p:txBody>
          <a:bodyPr/>
          <a:lstStyle/>
          <a:p>
            <a:r>
              <a:rPr lang="en-US" sz="2400" dirty="0"/>
              <a:t>Lumber used in building construction must have MC ≤19%</a:t>
            </a:r>
          </a:p>
          <a:p>
            <a:r>
              <a:rPr lang="en-US" sz="2400" dirty="0"/>
              <a:t>Wet lumber can cause problems in service</a:t>
            </a:r>
          </a:p>
          <a:p>
            <a:pPr lvl="1"/>
            <a:r>
              <a:rPr lang="en-US" sz="2000" dirty="0"/>
              <a:t>Lower mechanical properties</a:t>
            </a:r>
          </a:p>
          <a:p>
            <a:pPr lvl="1"/>
            <a:r>
              <a:rPr lang="en-US" sz="2000" dirty="0"/>
              <a:t>Shrinkage may cause warping and twisting</a:t>
            </a:r>
          </a:p>
          <a:p>
            <a:pPr lvl="1"/>
            <a:r>
              <a:rPr lang="en-US" sz="2000" dirty="0"/>
              <a:t>Potential of </a:t>
            </a:r>
            <a:r>
              <a:rPr lang="en-US" sz="2000" dirty="0" err="1"/>
              <a:t>mould</a:t>
            </a:r>
            <a:r>
              <a:rPr lang="en-US" sz="2000" dirty="0"/>
              <a:t> growth and decay</a:t>
            </a:r>
          </a:p>
          <a:p>
            <a:pPr lvl="1"/>
            <a:r>
              <a:rPr lang="en-US" sz="2000" dirty="0"/>
              <a:t>Heavier leading to high shipping cost</a:t>
            </a:r>
          </a:p>
          <a:p>
            <a:r>
              <a:rPr lang="en-US" sz="2400" dirty="0"/>
              <a:t>Even kiln-dried lumber (MC 15% - 19%) </a:t>
            </a:r>
            <a:r>
              <a:rPr lang="en-US" sz="2400" b="1" dirty="0"/>
              <a:t>will </a:t>
            </a:r>
            <a:r>
              <a:rPr lang="en-US" sz="2400" dirty="0"/>
              <a:t>dry in service (EMC 8% - 12%)</a:t>
            </a:r>
            <a:endParaRPr lang="en-US" sz="2000" dirty="0"/>
          </a:p>
          <a:p>
            <a:pPr lvl="1"/>
            <a:endParaRPr lang="en-US" sz="2400" dirty="0"/>
          </a:p>
        </p:txBody>
      </p:sp>
      <p:pic>
        <p:nvPicPr>
          <p:cNvPr id="9" name="Picture 8"/>
          <p:cNvPicPr>
            <a:picLocks noChangeAspect="1"/>
          </p:cNvPicPr>
          <p:nvPr/>
        </p:nvPicPr>
        <p:blipFill>
          <a:blip r:embed="rId3"/>
          <a:stretch>
            <a:fillRect/>
          </a:stretch>
        </p:blipFill>
        <p:spPr>
          <a:xfrm>
            <a:off x="5292080" y="2182362"/>
            <a:ext cx="3851920" cy="2166705"/>
          </a:xfrm>
          <a:prstGeom prst="rect">
            <a:avLst/>
          </a:prstGeom>
        </p:spPr>
      </p:pic>
      <p:sp>
        <p:nvSpPr>
          <p:cNvPr id="10" name="TextBox 9"/>
          <p:cNvSpPr txBox="1"/>
          <p:nvPr/>
        </p:nvSpPr>
        <p:spPr>
          <a:xfrm>
            <a:off x="6372200" y="4437112"/>
            <a:ext cx="1728192" cy="400110"/>
          </a:xfrm>
          <a:prstGeom prst="rect">
            <a:avLst/>
          </a:prstGeom>
          <a:noFill/>
        </p:spPr>
        <p:txBody>
          <a:bodyPr wrap="square" rtlCol="0">
            <a:spAutoFit/>
          </a:bodyPr>
          <a:lstStyle/>
          <a:p>
            <a:r>
              <a:rPr lang="en-US" sz="2000" dirty="0"/>
              <a:t>Large dry kiln</a:t>
            </a:r>
          </a:p>
        </p:txBody>
      </p:sp>
    </p:spTree>
    <p:extLst>
      <p:ext uri="{BB962C8B-B14F-4D97-AF65-F5344CB8AC3E}">
        <p14:creationId xmlns:p14="http://schemas.microsoft.com/office/powerpoint/2010/main" val="2464889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4479" y="199894"/>
            <a:ext cx="7543800" cy="808498"/>
          </a:xfrm>
        </p:spPr>
        <p:txBody>
          <a:bodyPr/>
          <a:lstStyle/>
          <a:p>
            <a:r>
              <a:rPr lang="en-US" sz="4000" b="1" dirty="0">
                <a:solidFill>
                  <a:schemeClr val="tx1"/>
                </a:solidFill>
              </a:rPr>
              <a:t>Finger-joined lumber</a:t>
            </a:r>
          </a:p>
        </p:txBody>
      </p:sp>
      <p:sp>
        <p:nvSpPr>
          <p:cNvPr id="202755" name="Rectangle 3"/>
          <p:cNvSpPr>
            <a:spLocks noGrp="1" noChangeArrowheads="1"/>
          </p:cNvSpPr>
          <p:nvPr>
            <p:ph idx="1"/>
          </p:nvPr>
        </p:nvSpPr>
        <p:spPr>
          <a:xfrm>
            <a:off x="179512" y="1124744"/>
            <a:ext cx="5904656" cy="5001369"/>
          </a:xfrm>
        </p:spPr>
        <p:txBody>
          <a:bodyPr wrap="square">
            <a:spAutoFit/>
          </a:bodyPr>
          <a:lstStyle/>
          <a:p>
            <a:pPr>
              <a:spcBef>
                <a:spcPct val="0"/>
              </a:spcBef>
              <a:buClr>
                <a:schemeClr val="tx2"/>
              </a:buClr>
              <a:defRPr/>
            </a:pPr>
            <a:r>
              <a:rPr lang="en-US" sz="2900" kern="1200" dirty="0"/>
              <a:t>End grain (butt) joints are weak in tension</a:t>
            </a:r>
          </a:p>
          <a:p>
            <a:pPr>
              <a:spcBef>
                <a:spcPct val="0"/>
              </a:spcBef>
              <a:buClr>
                <a:schemeClr val="tx2"/>
              </a:buClr>
              <a:defRPr/>
            </a:pPr>
            <a:r>
              <a:rPr lang="en-US" sz="2900" kern="1200" dirty="0"/>
              <a:t>When bond line is sloped, applied force is partly resisted by shear</a:t>
            </a:r>
            <a:endParaRPr lang="en-US" sz="2900" kern="1200" dirty="0">
              <a:solidFill>
                <a:schemeClr val="tx1"/>
              </a:solidFill>
            </a:endParaRPr>
          </a:p>
          <a:p>
            <a:pPr>
              <a:spcBef>
                <a:spcPct val="0"/>
              </a:spcBef>
              <a:buClr>
                <a:schemeClr val="tx2"/>
              </a:buClr>
              <a:defRPr/>
            </a:pPr>
            <a:r>
              <a:rPr lang="en-US" sz="2900" kern="1200" dirty="0">
                <a:solidFill>
                  <a:schemeClr val="tx1"/>
                </a:solidFill>
              </a:rPr>
              <a:t>Allows short blocks to be end-joined to produce longer, more useful lumber</a:t>
            </a:r>
          </a:p>
          <a:p>
            <a:pPr>
              <a:spcBef>
                <a:spcPct val="0"/>
              </a:spcBef>
              <a:buClr>
                <a:schemeClr val="tx2"/>
              </a:buClr>
              <a:defRPr/>
            </a:pPr>
            <a:r>
              <a:rPr lang="en-US" sz="2900" kern="1200" dirty="0"/>
              <a:t>Tensile strength can be 80-90% of </a:t>
            </a:r>
            <a:r>
              <a:rPr lang="en-US" sz="2900" kern="1200" dirty="0" err="1"/>
              <a:t>unjointed</a:t>
            </a:r>
            <a:r>
              <a:rPr lang="en-US" sz="2900" kern="1200" dirty="0"/>
              <a:t> wood</a:t>
            </a:r>
            <a:endParaRPr lang="en-US" sz="2900" kern="1200" dirty="0">
              <a:solidFill>
                <a:schemeClr val="tx1"/>
              </a:solidFill>
            </a:endParaRPr>
          </a:p>
          <a:p>
            <a:pPr>
              <a:spcBef>
                <a:spcPct val="0"/>
              </a:spcBef>
              <a:buClr>
                <a:schemeClr val="tx2"/>
              </a:buClr>
              <a:defRPr/>
            </a:pPr>
            <a:endParaRPr lang="en-US" sz="2900" kern="1200" dirty="0">
              <a:solidFill>
                <a:schemeClr val="tx1"/>
              </a:solidFill>
            </a:endParaRPr>
          </a:p>
        </p:txBody>
      </p:sp>
      <p:pic>
        <p:nvPicPr>
          <p:cNvPr id="3" name="Picture 2"/>
          <p:cNvPicPr>
            <a:picLocks noChangeAspect="1"/>
          </p:cNvPicPr>
          <p:nvPr/>
        </p:nvPicPr>
        <p:blipFill>
          <a:blip r:embed="rId3"/>
          <a:stretch>
            <a:fillRect/>
          </a:stretch>
        </p:blipFill>
        <p:spPr>
          <a:xfrm>
            <a:off x="5839118" y="4293096"/>
            <a:ext cx="3304882" cy="1916832"/>
          </a:xfrm>
          <a:prstGeom prst="rect">
            <a:avLst/>
          </a:prstGeom>
        </p:spPr>
      </p:pic>
      <p:sp>
        <p:nvSpPr>
          <p:cNvPr id="4" name="Rectangle 3"/>
          <p:cNvSpPr/>
          <p:nvPr/>
        </p:nvSpPr>
        <p:spPr>
          <a:xfrm>
            <a:off x="6804248" y="1484784"/>
            <a:ext cx="2160240" cy="504056"/>
          </a:xfrm>
          <a:prstGeom prst="rect">
            <a:avLst/>
          </a:prstGeom>
          <a:solidFill>
            <a:srgbClr val="FF9900"/>
          </a:solidFill>
          <a:ln>
            <a:solidFill>
              <a:srgbClr val="FF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stCxn id="4" idx="0"/>
            <a:endCxn id="4" idx="2"/>
          </p:cNvCxnSpPr>
          <p:nvPr/>
        </p:nvCxnSpPr>
        <p:spPr>
          <a:xfrm>
            <a:off x="7884368" y="1484784"/>
            <a:ext cx="0" cy="504056"/>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6804248" y="2420888"/>
            <a:ext cx="2160240" cy="504056"/>
          </a:xfrm>
          <a:prstGeom prst="rect">
            <a:avLst/>
          </a:prstGeom>
          <a:solidFill>
            <a:srgbClr val="FF9900"/>
          </a:solidFill>
          <a:ln>
            <a:solidFill>
              <a:srgbClr val="FF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6876256" y="2420888"/>
            <a:ext cx="2016224" cy="504056"/>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804248" y="3356992"/>
            <a:ext cx="2160240" cy="504056"/>
          </a:xfrm>
          <a:prstGeom prst="rect">
            <a:avLst/>
          </a:prstGeom>
          <a:solidFill>
            <a:srgbClr val="FF9900"/>
          </a:solidFill>
          <a:ln>
            <a:solidFill>
              <a:srgbClr val="FF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7812360" y="3356992"/>
            <a:ext cx="288032" cy="72008"/>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812360" y="3573016"/>
            <a:ext cx="288032" cy="72008"/>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812360" y="3789040"/>
            <a:ext cx="288032" cy="72008"/>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7812360" y="3429000"/>
            <a:ext cx="288032" cy="144016"/>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7812360" y="3645024"/>
            <a:ext cx="288032" cy="144016"/>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02752" name="TextBox 202751"/>
          <p:cNvSpPr txBox="1"/>
          <p:nvPr/>
        </p:nvSpPr>
        <p:spPr>
          <a:xfrm>
            <a:off x="7596336" y="1916832"/>
            <a:ext cx="864096" cy="369332"/>
          </a:xfrm>
          <a:prstGeom prst="rect">
            <a:avLst/>
          </a:prstGeom>
          <a:noFill/>
        </p:spPr>
        <p:txBody>
          <a:bodyPr wrap="square" rtlCol="0">
            <a:spAutoFit/>
          </a:bodyPr>
          <a:lstStyle/>
          <a:p>
            <a:r>
              <a:rPr lang="en-US" dirty="0"/>
              <a:t>Butt</a:t>
            </a:r>
          </a:p>
        </p:txBody>
      </p:sp>
      <p:sp>
        <p:nvSpPr>
          <p:cNvPr id="35" name="TextBox 34"/>
          <p:cNvSpPr txBox="1"/>
          <p:nvPr/>
        </p:nvSpPr>
        <p:spPr>
          <a:xfrm>
            <a:off x="7524328" y="2924944"/>
            <a:ext cx="864096" cy="369332"/>
          </a:xfrm>
          <a:prstGeom prst="rect">
            <a:avLst/>
          </a:prstGeom>
          <a:noFill/>
        </p:spPr>
        <p:txBody>
          <a:bodyPr wrap="square" rtlCol="0">
            <a:spAutoFit/>
          </a:bodyPr>
          <a:lstStyle/>
          <a:p>
            <a:r>
              <a:rPr lang="en-US" dirty="0"/>
              <a:t>Scarf</a:t>
            </a:r>
          </a:p>
        </p:txBody>
      </p:sp>
      <p:sp>
        <p:nvSpPr>
          <p:cNvPr id="36" name="TextBox 35"/>
          <p:cNvSpPr txBox="1"/>
          <p:nvPr/>
        </p:nvSpPr>
        <p:spPr>
          <a:xfrm>
            <a:off x="7524328" y="3861048"/>
            <a:ext cx="864096" cy="369332"/>
          </a:xfrm>
          <a:prstGeom prst="rect">
            <a:avLst/>
          </a:prstGeom>
          <a:noFill/>
        </p:spPr>
        <p:txBody>
          <a:bodyPr wrap="square" rtlCol="0">
            <a:spAutoFit/>
          </a:bodyPr>
          <a:lstStyle/>
          <a:p>
            <a:r>
              <a:rPr lang="en-US" dirty="0"/>
              <a:t>Finger</a:t>
            </a:r>
          </a:p>
        </p:txBody>
      </p:sp>
      <p:sp>
        <p:nvSpPr>
          <p:cNvPr id="202753" name="TextBox 202752"/>
          <p:cNvSpPr txBox="1"/>
          <p:nvPr/>
        </p:nvSpPr>
        <p:spPr>
          <a:xfrm>
            <a:off x="8100392" y="2708920"/>
            <a:ext cx="432048" cy="276999"/>
          </a:xfrm>
          <a:prstGeom prst="rect">
            <a:avLst/>
          </a:prstGeom>
          <a:noFill/>
        </p:spPr>
        <p:txBody>
          <a:bodyPr wrap="square" rtlCol="0">
            <a:spAutoFit/>
          </a:bodyPr>
          <a:lstStyle/>
          <a:p>
            <a:r>
              <a:rPr lang="en-US" sz="1200" dirty="0" err="1"/>
              <a:t>θ</a:t>
            </a:r>
            <a:endParaRPr lang="en-US" sz="1200" dirty="0"/>
          </a:p>
        </p:txBody>
      </p:sp>
      <p:sp>
        <p:nvSpPr>
          <p:cNvPr id="38" name="TextBox 37"/>
          <p:cNvSpPr txBox="1"/>
          <p:nvPr/>
        </p:nvSpPr>
        <p:spPr>
          <a:xfrm>
            <a:off x="7524328" y="3645024"/>
            <a:ext cx="432048" cy="276999"/>
          </a:xfrm>
          <a:prstGeom prst="rect">
            <a:avLst/>
          </a:prstGeom>
          <a:noFill/>
        </p:spPr>
        <p:txBody>
          <a:bodyPr wrap="square" rtlCol="0">
            <a:spAutoFit/>
          </a:bodyPr>
          <a:lstStyle/>
          <a:p>
            <a:r>
              <a:rPr lang="en-US" sz="1200" dirty="0" err="1"/>
              <a:t>θ</a:t>
            </a:r>
            <a:endParaRPr lang="en-US" sz="1200" dirty="0"/>
          </a:p>
        </p:txBody>
      </p:sp>
      <p:sp>
        <p:nvSpPr>
          <p:cNvPr id="202754" name="Freeform 202753"/>
          <p:cNvSpPr/>
          <p:nvPr/>
        </p:nvSpPr>
        <p:spPr>
          <a:xfrm>
            <a:off x="8388423" y="2803768"/>
            <a:ext cx="61961" cy="121175"/>
          </a:xfrm>
          <a:custGeom>
            <a:avLst/>
            <a:gdLst>
              <a:gd name="connsiteX0" fmla="*/ 88704 w 88704"/>
              <a:gd name="connsiteY0" fmla="*/ 0 h 107462"/>
              <a:gd name="connsiteX1" fmla="*/ 10550 w 88704"/>
              <a:gd name="connsiteY1" fmla="*/ 58616 h 107462"/>
              <a:gd name="connsiteX2" fmla="*/ 781 w 88704"/>
              <a:gd name="connsiteY2" fmla="*/ 107462 h 107462"/>
            </a:gdLst>
            <a:ahLst/>
            <a:cxnLst>
              <a:cxn ang="0">
                <a:pos x="connsiteX0" y="connsiteY0"/>
              </a:cxn>
              <a:cxn ang="0">
                <a:pos x="connsiteX1" y="connsiteY1"/>
              </a:cxn>
              <a:cxn ang="0">
                <a:pos x="connsiteX2" y="connsiteY2"/>
              </a:cxn>
            </a:cxnLst>
            <a:rect l="l" t="t" r="r" b="b"/>
            <a:pathLst>
              <a:path w="88704" h="107462">
                <a:moveTo>
                  <a:pt x="88704" y="0"/>
                </a:moveTo>
                <a:cubicBezTo>
                  <a:pt x="56954" y="20353"/>
                  <a:pt x="25204" y="40706"/>
                  <a:pt x="10550" y="58616"/>
                </a:cubicBezTo>
                <a:cubicBezTo>
                  <a:pt x="-4104" y="76526"/>
                  <a:pt x="781" y="107462"/>
                  <a:pt x="781" y="107462"/>
                </a:cubicBezTo>
              </a:path>
            </a:pathLst>
          </a:custGeom>
          <a:ln w="19050">
            <a:solidFill>
              <a:srgbClr val="FF33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2756" name="Freeform 202755"/>
          <p:cNvSpPr/>
          <p:nvPr/>
        </p:nvSpPr>
        <p:spPr>
          <a:xfrm>
            <a:off x="7812360" y="3789040"/>
            <a:ext cx="45719" cy="72008"/>
          </a:xfrm>
          <a:custGeom>
            <a:avLst/>
            <a:gdLst>
              <a:gd name="connsiteX0" fmla="*/ 9769 w 9769"/>
              <a:gd name="connsiteY0" fmla="*/ 0 h 68384"/>
              <a:gd name="connsiteX1" fmla="*/ 0 w 9769"/>
              <a:gd name="connsiteY1" fmla="*/ 68384 h 68384"/>
            </a:gdLst>
            <a:ahLst/>
            <a:cxnLst>
              <a:cxn ang="0">
                <a:pos x="connsiteX0" y="connsiteY0"/>
              </a:cxn>
              <a:cxn ang="0">
                <a:pos x="connsiteX1" y="connsiteY1"/>
              </a:cxn>
            </a:cxnLst>
            <a:rect l="l" t="t" r="r" b="b"/>
            <a:pathLst>
              <a:path w="9769" h="68384">
                <a:moveTo>
                  <a:pt x="9769" y="0"/>
                </a:moveTo>
                <a:lnTo>
                  <a:pt x="0" y="68384"/>
                </a:lnTo>
              </a:path>
            </a:pathLst>
          </a:custGeom>
          <a:ln w="19050">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7236296" y="1052736"/>
            <a:ext cx="1584176" cy="369332"/>
          </a:xfrm>
          <a:prstGeom prst="rect">
            <a:avLst/>
          </a:prstGeom>
          <a:noFill/>
        </p:spPr>
        <p:txBody>
          <a:bodyPr wrap="square" rtlCol="0">
            <a:spAutoFit/>
          </a:bodyPr>
          <a:lstStyle/>
          <a:p>
            <a:r>
              <a:rPr lang="en-US" b="1" dirty="0"/>
              <a:t>Joint profile</a:t>
            </a:r>
          </a:p>
        </p:txBody>
      </p:sp>
      <p:pic>
        <p:nvPicPr>
          <p:cNvPr id="5" name="Picture 4"/>
          <p:cNvPicPr>
            <a:picLocks noChangeAspect="1"/>
          </p:cNvPicPr>
          <p:nvPr/>
        </p:nvPicPr>
        <p:blipFill>
          <a:blip r:embed="rId4"/>
          <a:stretch>
            <a:fillRect/>
          </a:stretch>
        </p:blipFill>
        <p:spPr>
          <a:xfrm>
            <a:off x="1475656" y="5661248"/>
            <a:ext cx="4252483" cy="1094319"/>
          </a:xfrm>
          <a:prstGeom prst="rect">
            <a:avLst/>
          </a:prstGeom>
        </p:spPr>
      </p:pic>
    </p:spTree>
    <p:extLst>
      <p:ext uri="{BB962C8B-B14F-4D97-AF65-F5344CB8AC3E}">
        <p14:creationId xmlns:p14="http://schemas.microsoft.com/office/powerpoint/2010/main" val="1062431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229600" cy="1143000"/>
          </a:xfrm>
        </p:spPr>
        <p:txBody>
          <a:bodyPr/>
          <a:lstStyle/>
          <a:p>
            <a:r>
              <a:rPr lang="en-US" b="1" dirty="0"/>
              <a:t>Finger joint characteristics</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18</a:t>
            </a:fld>
            <a:endParaRPr lang="en-CA"/>
          </a:p>
        </p:txBody>
      </p:sp>
      <p:sp>
        <p:nvSpPr>
          <p:cNvPr id="6" name="Rectangle 3"/>
          <p:cNvSpPr>
            <a:spLocks noGrp="1" noChangeArrowheads="1"/>
          </p:cNvSpPr>
          <p:nvPr>
            <p:ph idx="1"/>
          </p:nvPr>
        </p:nvSpPr>
        <p:spPr>
          <a:xfrm>
            <a:off x="539552" y="1340768"/>
            <a:ext cx="7936551" cy="3031599"/>
          </a:xfrm>
        </p:spPr>
        <p:txBody>
          <a:bodyPr wrap="square">
            <a:spAutoFit/>
          </a:bodyPr>
          <a:lstStyle/>
          <a:p>
            <a:pPr>
              <a:spcBef>
                <a:spcPct val="0"/>
              </a:spcBef>
              <a:buClr>
                <a:schemeClr val="tx2"/>
              </a:buClr>
              <a:defRPr/>
            </a:pPr>
            <a:r>
              <a:rPr lang="en-US" sz="2900" kern="1200" dirty="0">
                <a:solidFill>
                  <a:schemeClr val="tx1"/>
                </a:solidFill>
              </a:rPr>
              <a:t>Finger joint strength is influenced</a:t>
            </a:r>
            <a:r>
              <a:rPr lang="en-US" sz="2900" kern="1200" dirty="0"/>
              <a:t> by slope, length and tip width of finger profile</a:t>
            </a:r>
          </a:p>
          <a:p>
            <a:pPr lvl="1">
              <a:spcBef>
                <a:spcPct val="0"/>
              </a:spcBef>
              <a:buClr>
                <a:schemeClr val="tx2"/>
              </a:buClr>
              <a:defRPr/>
            </a:pPr>
            <a:r>
              <a:rPr lang="en-US" sz="2500" kern="1200" dirty="0"/>
              <a:t>Increases with slope (</a:t>
            </a:r>
            <a:r>
              <a:rPr lang="en-US" sz="2500" kern="1200" dirty="0" err="1"/>
              <a:t>θ</a:t>
            </a:r>
            <a:r>
              <a:rPr lang="en-US" sz="2500" kern="1200" dirty="0"/>
              <a:t>)</a:t>
            </a:r>
          </a:p>
          <a:p>
            <a:pPr lvl="1">
              <a:spcBef>
                <a:spcPct val="0"/>
              </a:spcBef>
              <a:buClr>
                <a:schemeClr val="tx2"/>
              </a:buClr>
              <a:defRPr/>
            </a:pPr>
            <a:r>
              <a:rPr lang="en-US" sz="2500" kern="1200" dirty="0"/>
              <a:t>Sharper tip (t) provides higher strength</a:t>
            </a:r>
          </a:p>
          <a:p>
            <a:pPr lvl="1">
              <a:spcBef>
                <a:spcPct val="0"/>
              </a:spcBef>
              <a:buClr>
                <a:schemeClr val="tx2"/>
              </a:buClr>
              <a:defRPr/>
            </a:pPr>
            <a:r>
              <a:rPr lang="en-US" sz="2500" kern="1200" dirty="0"/>
              <a:t>Increases with length (L)</a:t>
            </a:r>
          </a:p>
          <a:p>
            <a:pPr>
              <a:spcBef>
                <a:spcPct val="0"/>
              </a:spcBef>
              <a:buClr>
                <a:schemeClr val="tx2"/>
              </a:buClr>
              <a:defRPr/>
            </a:pPr>
            <a:endParaRPr lang="en-US" sz="2900" kern="1200" dirty="0">
              <a:solidFill>
                <a:schemeClr val="tx1"/>
              </a:solidFill>
            </a:endParaRPr>
          </a:p>
          <a:p>
            <a:pPr>
              <a:spcBef>
                <a:spcPct val="0"/>
              </a:spcBef>
              <a:buClr>
                <a:schemeClr val="tx2"/>
              </a:buClr>
              <a:defRPr/>
            </a:pPr>
            <a:endParaRPr lang="en-US" sz="2900" kern="1200" dirty="0">
              <a:solidFill>
                <a:schemeClr val="tx1"/>
              </a:solidFill>
            </a:endParaRPr>
          </a:p>
        </p:txBody>
      </p:sp>
      <p:pic>
        <p:nvPicPr>
          <p:cNvPr id="5" name="Picture 4"/>
          <p:cNvPicPr>
            <a:picLocks noChangeAspect="1"/>
          </p:cNvPicPr>
          <p:nvPr/>
        </p:nvPicPr>
        <p:blipFill>
          <a:blip r:embed="rId3"/>
          <a:stretch>
            <a:fillRect/>
          </a:stretch>
        </p:blipFill>
        <p:spPr>
          <a:xfrm>
            <a:off x="1475656" y="3429000"/>
            <a:ext cx="6454871" cy="3127204"/>
          </a:xfrm>
          <a:prstGeom prst="rect">
            <a:avLst/>
          </a:prstGeom>
        </p:spPr>
      </p:pic>
    </p:spTree>
    <p:extLst>
      <p:ext uri="{BB962C8B-B14F-4D97-AF65-F5344CB8AC3E}">
        <p14:creationId xmlns:p14="http://schemas.microsoft.com/office/powerpoint/2010/main" val="1667134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Applications of finger-joined lumber</a:t>
            </a:r>
          </a:p>
        </p:txBody>
      </p:sp>
      <p:sp>
        <p:nvSpPr>
          <p:cNvPr id="3" name="Content Placeholder 2"/>
          <p:cNvSpPr>
            <a:spLocks noGrp="1"/>
          </p:cNvSpPr>
          <p:nvPr>
            <p:ph idx="1"/>
          </p:nvPr>
        </p:nvSpPr>
        <p:spPr>
          <a:xfrm>
            <a:off x="467544" y="1484784"/>
            <a:ext cx="8229600" cy="4525963"/>
          </a:xfrm>
        </p:spPr>
        <p:txBody>
          <a:bodyPr/>
          <a:lstStyle/>
          <a:p>
            <a:r>
              <a:rPr lang="en-US" dirty="0"/>
              <a:t>Used interchangeably with regular lumber i.e. finger joint is ignored in grading</a:t>
            </a:r>
          </a:p>
          <a:p>
            <a:pPr lvl="1"/>
            <a:r>
              <a:rPr lang="en-US" dirty="0"/>
              <a:t>Defects such as knot have bigger impact on strength than finger joints</a:t>
            </a:r>
          </a:p>
          <a:p>
            <a:r>
              <a:rPr lang="en-US" dirty="0"/>
              <a:t>A major use is as stud (minimum twisting and warping)</a:t>
            </a:r>
          </a:p>
          <a:p>
            <a:r>
              <a:rPr lang="en-US" dirty="0"/>
              <a:t>Wood I-joist flanges</a:t>
            </a:r>
          </a:p>
          <a:p>
            <a:r>
              <a:rPr lang="en-US" dirty="0"/>
              <a:t>Laminations in glulam and CLT</a:t>
            </a:r>
          </a:p>
          <a:p>
            <a:pPr marL="0" indent="0">
              <a:buNone/>
            </a:pPr>
            <a:r>
              <a:rPr lang="en-US" dirty="0">
                <a:hlinkClick r:id="rId3"/>
              </a:rPr>
              <a:t>https://youtu.be/Bxr96hqBtyw</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19</a:t>
            </a:fld>
            <a:endParaRPr lang="en-CA"/>
          </a:p>
        </p:txBody>
      </p:sp>
    </p:spTree>
    <p:extLst>
      <p:ext uri="{BB962C8B-B14F-4D97-AF65-F5344CB8AC3E}">
        <p14:creationId xmlns:p14="http://schemas.microsoft.com/office/powerpoint/2010/main" val="2924146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4000" b="1" dirty="0">
                <a:solidFill>
                  <a:srgbClr val="0000FF"/>
                </a:solidFill>
                <a:cs typeface="+mj-cs"/>
              </a:rPr>
              <a:t>Part I - Structural Wood Products</a:t>
            </a:r>
          </a:p>
        </p:txBody>
      </p:sp>
      <p:sp>
        <p:nvSpPr>
          <p:cNvPr id="3" name="Content Placeholder 2"/>
          <p:cNvSpPr>
            <a:spLocks noGrp="1"/>
          </p:cNvSpPr>
          <p:nvPr>
            <p:ph idx="1"/>
          </p:nvPr>
        </p:nvSpPr>
        <p:spPr>
          <a:xfrm>
            <a:off x="899592" y="1412776"/>
            <a:ext cx="7725544" cy="4525963"/>
          </a:xfrm>
        </p:spPr>
        <p:txBody>
          <a:bodyPr/>
          <a:lstStyle/>
          <a:p>
            <a:pPr eaLnBrk="1" hangingPunct="1">
              <a:defRPr/>
            </a:pPr>
            <a:r>
              <a:rPr lang="en-US" dirty="0">
                <a:solidFill>
                  <a:srgbClr val="0000FF"/>
                </a:solidFill>
                <a:cs typeface="+mn-cs"/>
              </a:rPr>
              <a:t>Sawn lumber</a:t>
            </a:r>
          </a:p>
          <a:p>
            <a:pPr eaLnBrk="1" hangingPunct="1">
              <a:defRPr/>
            </a:pPr>
            <a:r>
              <a:rPr lang="en-US" dirty="0">
                <a:solidFill>
                  <a:srgbClr val="0000FF"/>
                </a:solidFill>
                <a:cs typeface="+mn-cs"/>
              </a:rPr>
              <a:t>Structural panel products</a:t>
            </a:r>
          </a:p>
          <a:p>
            <a:pPr eaLnBrk="1" hangingPunct="1">
              <a:defRPr/>
            </a:pPr>
            <a:r>
              <a:rPr lang="en-US" dirty="0">
                <a:solidFill>
                  <a:srgbClr val="0000FF"/>
                </a:solidFill>
                <a:cs typeface="+mn-cs"/>
              </a:rPr>
              <a:t>Engineered wood products (EWP)</a:t>
            </a:r>
          </a:p>
          <a:p>
            <a:pPr marL="0" indent="0" eaLnBrk="1" hangingPunct="1">
              <a:buNone/>
              <a:defRPr/>
            </a:pPr>
            <a:endParaRPr lang="en-US" dirty="0">
              <a:solidFill>
                <a:srgbClr val="0000FF"/>
              </a:solidFill>
              <a:cs typeface="+mn-cs"/>
            </a:endParaRPr>
          </a:p>
        </p:txBody>
      </p:sp>
      <p:sp>
        <p:nvSpPr>
          <p:cNvPr id="4" name="Slide Number Placeholder 3"/>
          <p:cNvSpPr>
            <a:spLocks noGrp="1"/>
          </p:cNvSpPr>
          <p:nvPr>
            <p:ph type="sldNum" sz="quarter" idx="12"/>
          </p:nvPr>
        </p:nvSpPr>
        <p:spPr/>
        <p:txBody>
          <a:bodyPr/>
          <a:lstStyle/>
          <a:p>
            <a:pPr>
              <a:defRPr/>
            </a:pPr>
            <a:fld id="{CEDC145A-FA07-A042-8A00-B32219EF80FC}" type="slidenum">
              <a:rPr lang="en-CA"/>
              <a:pPr>
                <a:defRPr/>
              </a:pPr>
              <a:t>2</a:t>
            </a:fld>
            <a:endParaRPr lang="en-CA"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323528" y="1772816"/>
            <a:ext cx="6067090" cy="4114800"/>
          </a:xfrm>
        </p:spPr>
        <p:txBody>
          <a:bodyPr>
            <a:noAutofit/>
          </a:bodyPr>
          <a:lstStyle/>
          <a:p>
            <a:pPr>
              <a:buFontTx/>
              <a:buNone/>
            </a:pPr>
            <a:r>
              <a:rPr lang="en-US" sz="2400" dirty="0">
                <a:solidFill>
                  <a:srgbClr val="0000FF"/>
                </a:solidFill>
              </a:rPr>
              <a:t>Plywood</a:t>
            </a:r>
            <a:r>
              <a:rPr lang="en-US" sz="2400" dirty="0"/>
              <a:t> – construction sheathing</a:t>
            </a:r>
          </a:p>
          <a:p>
            <a:pPr>
              <a:buFontTx/>
              <a:buNone/>
            </a:pPr>
            <a:endParaRPr lang="en-US" sz="2400" dirty="0">
              <a:solidFill>
                <a:srgbClr val="0000FF"/>
              </a:solidFill>
            </a:endParaRPr>
          </a:p>
          <a:p>
            <a:pPr>
              <a:buFontTx/>
              <a:buNone/>
            </a:pPr>
            <a:endParaRPr lang="en-US" sz="2400" dirty="0">
              <a:solidFill>
                <a:srgbClr val="0000FF"/>
              </a:solidFill>
            </a:endParaRPr>
          </a:p>
          <a:p>
            <a:pPr>
              <a:buFontTx/>
              <a:buNone/>
            </a:pPr>
            <a:endParaRPr lang="en-US" sz="2400" dirty="0">
              <a:solidFill>
                <a:srgbClr val="0000FF"/>
              </a:solidFill>
            </a:endParaRPr>
          </a:p>
          <a:p>
            <a:pPr>
              <a:buFontTx/>
              <a:buNone/>
            </a:pPr>
            <a:r>
              <a:rPr lang="en-US" sz="2400" dirty="0">
                <a:solidFill>
                  <a:srgbClr val="0000FF"/>
                </a:solidFill>
              </a:rPr>
              <a:t>Oriented Strand Board (OSB) </a:t>
            </a:r>
            <a:r>
              <a:rPr lang="en-US" sz="2400" dirty="0"/>
              <a:t>– construction sheathing, I-joist web</a:t>
            </a:r>
          </a:p>
          <a:p>
            <a:pPr>
              <a:buFontTx/>
              <a:buNone/>
            </a:pPr>
            <a:endParaRPr lang="en-US" sz="2400" dirty="0"/>
          </a:p>
          <a:p>
            <a:pPr>
              <a:buFontTx/>
              <a:buNone/>
            </a:pPr>
            <a:endParaRPr lang="en-US" sz="1600" dirty="0"/>
          </a:p>
          <a:p>
            <a:pPr>
              <a:buFontTx/>
              <a:buNone/>
            </a:pPr>
            <a:r>
              <a:rPr lang="en-US" sz="1600" dirty="0"/>
              <a:t>Panel products not intended for structural applications:</a:t>
            </a:r>
          </a:p>
          <a:p>
            <a:pPr>
              <a:buFontTx/>
              <a:buNone/>
            </a:pPr>
            <a:r>
              <a:rPr lang="en-US" sz="1600" dirty="0"/>
              <a:t>	Particleboard – furniture</a:t>
            </a:r>
          </a:p>
          <a:p>
            <a:pPr>
              <a:buFontTx/>
              <a:buNone/>
            </a:pPr>
            <a:r>
              <a:rPr lang="en-US" sz="1600" dirty="0"/>
              <a:t>	Medium density fiberboard (MDF) – furniture, millwork, </a:t>
            </a:r>
            <a:r>
              <a:rPr lang="en-US" sz="1600" dirty="0" err="1"/>
              <a:t>moulding</a:t>
            </a:r>
            <a:endParaRPr lang="en-US" sz="1600" dirty="0"/>
          </a:p>
          <a:p>
            <a:pPr>
              <a:buFontTx/>
              <a:buNone/>
            </a:pPr>
            <a:endParaRPr lang="en-US" sz="2400" dirty="0"/>
          </a:p>
        </p:txBody>
      </p:sp>
      <p:sp>
        <p:nvSpPr>
          <p:cNvPr id="20484" name="Rectangle 4"/>
          <p:cNvSpPr>
            <a:spLocks noGrp="1" noChangeArrowheads="1"/>
          </p:cNvSpPr>
          <p:nvPr>
            <p:ph type="title"/>
          </p:nvPr>
        </p:nvSpPr>
        <p:spPr>
          <a:xfrm>
            <a:off x="615950" y="289737"/>
            <a:ext cx="7772400" cy="1143000"/>
          </a:xfrm>
        </p:spPr>
        <p:txBody>
          <a:bodyPr/>
          <a:lstStyle/>
          <a:p>
            <a:r>
              <a:rPr lang="en-US" sz="4000" b="1" dirty="0"/>
              <a:t>Structural Panel Products</a:t>
            </a:r>
          </a:p>
        </p:txBody>
      </p:sp>
      <p:pic>
        <p:nvPicPr>
          <p:cNvPr id="4" name="Picture 3"/>
          <p:cNvPicPr>
            <a:picLocks noChangeAspect="1"/>
          </p:cNvPicPr>
          <p:nvPr/>
        </p:nvPicPr>
        <p:blipFill>
          <a:blip r:embed="rId3"/>
          <a:stretch>
            <a:fillRect/>
          </a:stretch>
        </p:blipFill>
        <p:spPr>
          <a:xfrm>
            <a:off x="5652120" y="1196752"/>
            <a:ext cx="2920522" cy="1836936"/>
          </a:xfrm>
          <a:prstGeom prst="rect">
            <a:avLst/>
          </a:prstGeom>
        </p:spPr>
      </p:pic>
      <p:pic>
        <p:nvPicPr>
          <p:cNvPr id="5" name="Picture 4"/>
          <p:cNvPicPr>
            <a:picLocks noChangeAspect="1"/>
          </p:cNvPicPr>
          <p:nvPr/>
        </p:nvPicPr>
        <p:blipFill>
          <a:blip r:embed="rId4"/>
          <a:stretch>
            <a:fillRect/>
          </a:stretch>
        </p:blipFill>
        <p:spPr>
          <a:xfrm>
            <a:off x="5508104" y="3212976"/>
            <a:ext cx="2509721" cy="1685360"/>
          </a:xfrm>
          <a:prstGeom prst="rect">
            <a:avLst/>
          </a:prstGeom>
        </p:spPr>
      </p:pic>
      <p:sp>
        <p:nvSpPr>
          <p:cNvPr id="6" name="TextBox 5"/>
          <p:cNvSpPr txBox="1"/>
          <p:nvPr/>
        </p:nvSpPr>
        <p:spPr>
          <a:xfrm>
            <a:off x="7668344" y="2564904"/>
            <a:ext cx="1307978" cy="369332"/>
          </a:xfrm>
          <a:prstGeom prst="rect">
            <a:avLst/>
          </a:prstGeom>
          <a:noFill/>
        </p:spPr>
        <p:txBody>
          <a:bodyPr wrap="square" rtlCol="0">
            <a:spAutoFit/>
          </a:bodyPr>
          <a:lstStyle/>
          <a:p>
            <a:r>
              <a:rPr lang="en-US" dirty="0"/>
              <a:t>Plywood</a:t>
            </a:r>
          </a:p>
        </p:txBody>
      </p:sp>
      <p:sp>
        <p:nvSpPr>
          <p:cNvPr id="7" name="TextBox 6"/>
          <p:cNvSpPr txBox="1"/>
          <p:nvPr/>
        </p:nvSpPr>
        <p:spPr>
          <a:xfrm>
            <a:off x="6732240" y="4653136"/>
            <a:ext cx="2189442" cy="646331"/>
          </a:xfrm>
          <a:prstGeom prst="rect">
            <a:avLst/>
          </a:prstGeom>
          <a:noFill/>
        </p:spPr>
        <p:txBody>
          <a:bodyPr wrap="square" rtlCol="0">
            <a:spAutoFit/>
          </a:bodyPr>
          <a:lstStyle/>
          <a:p>
            <a:r>
              <a:rPr lang="en-US" dirty="0"/>
              <a:t>Oriented strand board (OSB)</a:t>
            </a:r>
          </a:p>
        </p:txBody>
      </p:sp>
    </p:spTree>
    <p:extLst>
      <p:ext uri="{BB962C8B-B14F-4D97-AF65-F5344CB8AC3E}">
        <p14:creationId xmlns:p14="http://schemas.microsoft.com/office/powerpoint/2010/main" val="21407415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764704"/>
            <a:ext cx="9020175" cy="580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208" name="Rectangle 16"/>
          <p:cNvSpPr>
            <a:spLocks noGrp="1" noChangeArrowheads="1"/>
          </p:cNvSpPr>
          <p:nvPr>
            <p:ph type="title"/>
          </p:nvPr>
        </p:nvSpPr>
        <p:spPr>
          <a:xfrm>
            <a:off x="584200" y="0"/>
            <a:ext cx="7772400" cy="1143000"/>
          </a:xfrm>
          <a:noFill/>
          <a:ln/>
        </p:spPr>
        <p:txBody>
          <a:bodyPr/>
          <a:lstStyle/>
          <a:p>
            <a:r>
              <a:rPr lang="en-CA" sz="3600" b="1" dirty="0"/>
              <a:t>OSB</a:t>
            </a:r>
            <a:endParaRPr lang="en-US" sz="3600" b="1" dirty="0"/>
          </a:p>
        </p:txBody>
      </p:sp>
      <p:sp>
        <p:nvSpPr>
          <p:cNvPr id="2" name="Rectangle 1"/>
          <p:cNvSpPr/>
          <p:nvPr/>
        </p:nvSpPr>
        <p:spPr>
          <a:xfrm>
            <a:off x="2987824" y="6469680"/>
            <a:ext cx="3672408" cy="369332"/>
          </a:xfrm>
          <a:prstGeom prst="rect">
            <a:avLst/>
          </a:prstGeom>
        </p:spPr>
        <p:txBody>
          <a:bodyPr wrap="square">
            <a:spAutoFit/>
          </a:bodyPr>
          <a:lstStyle/>
          <a:p>
            <a:r>
              <a:rPr lang="en-US" dirty="0">
                <a:hlinkClick r:id="rId4"/>
              </a:rPr>
              <a:t>https://youtu.be/kz2_xIV-3Es</a:t>
            </a:r>
            <a:endParaRPr lang="en-US" dirty="0"/>
          </a:p>
        </p:txBody>
      </p:sp>
    </p:spTree>
    <p:extLst>
      <p:ext uri="{BB962C8B-B14F-4D97-AF65-F5344CB8AC3E}">
        <p14:creationId xmlns:p14="http://schemas.microsoft.com/office/powerpoint/2010/main" val="1363911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511660" y="387288"/>
            <a:ext cx="4284476" cy="851756"/>
          </a:xfrm>
        </p:spPr>
        <p:txBody>
          <a:bodyPr lIns="92064" tIns="46033" rIns="92064" bIns="46033"/>
          <a:lstStyle/>
          <a:p>
            <a:r>
              <a:rPr lang="en-US" b="1" dirty="0">
                <a:solidFill>
                  <a:schemeClr val="tx1"/>
                </a:solidFill>
              </a:rPr>
              <a:t>Plywood</a:t>
            </a:r>
          </a:p>
        </p:txBody>
      </p:sp>
      <p:sp>
        <p:nvSpPr>
          <p:cNvPr id="43011" name="Rectangle 3"/>
          <p:cNvSpPr>
            <a:spLocks noGrp="1" noChangeArrowheads="1"/>
          </p:cNvSpPr>
          <p:nvPr>
            <p:ph idx="1"/>
          </p:nvPr>
        </p:nvSpPr>
        <p:spPr>
          <a:xfrm>
            <a:off x="827584" y="1484784"/>
            <a:ext cx="6934200" cy="1066800"/>
          </a:xfrm>
        </p:spPr>
        <p:txBody>
          <a:bodyPr lIns="92064" tIns="46033" rIns="92064" bIns="46033">
            <a:normAutofit fontScale="92500"/>
          </a:bodyPr>
          <a:lstStyle/>
          <a:p>
            <a:pPr>
              <a:buClr>
                <a:schemeClr val="tx2"/>
              </a:buClr>
            </a:pPr>
            <a:r>
              <a:rPr lang="en-CA" sz="2800" dirty="0">
                <a:solidFill>
                  <a:schemeClr val="tx1"/>
                </a:solidFill>
              </a:rPr>
              <a:t>Thin veneers that are cross-laminated for strength, stiffness and dimensional stability.</a:t>
            </a:r>
            <a:endParaRPr lang="en-US" sz="2800" dirty="0">
              <a:solidFill>
                <a:srgbClr val="FFFF00"/>
              </a:solidFill>
            </a:endParaRPr>
          </a:p>
        </p:txBody>
      </p:sp>
      <p:pic>
        <p:nvPicPr>
          <p:cNvPr id="2" name="Picture 1"/>
          <p:cNvPicPr>
            <a:picLocks noChangeAspect="1"/>
          </p:cNvPicPr>
          <p:nvPr/>
        </p:nvPicPr>
        <p:blipFill>
          <a:blip r:embed="rId3"/>
          <a:stretch>
            <a:fillRect/>
          </a:stretch>
        </p:blipFill>
        <p:spPr>
          <a:xfrm>
            <a:off x="611560" y="2852936"/>
            <a:ext cx="2336676" cy="2917939"/>
          </a:xfrm>
          <a:prstGeom prst="rect">
            <a:avLst/>
          </a:prstGeom>
        </p:spPr>
      </p:pic>
      <p:pic>
        <p:nvPicPr>
          <p:cNvPr id="3" name="Picture 2"/>
          <p:cNvPicPr>
            <a:picLocks noChangeAspect="1"/>
          </p:cNvPicPr>
          <p:nvPr/>
        </p:nvPicPr>
        <p:blipFill>
          <a:blip r:embed="rId4"/>
          <a:stretch>
            <a:fillRect/>
          </a:stretch>
        </p:blipFill>
        <p:spPr>
          <a:xfrm>
            <a:off x="3347864" y="2492896"/>
            <a:ext cx="4221088" cy="4221088"/>
          </a:xfrm>
          <a:prstGeom prst="rect">
            <a:avLst/>
          </a:prstGeom>
        </p:spPr>
      </p:pic>
    </p:spTree>
    <p:extLst>
      <p:ext uri="{BB962C8B-B14F-4D97-AF65-F5344CB8AC3E}">
        <p14:creationId xmlns:p14="http://schemas.microsoft.com/office/powerpoint/2010/main" val="3921655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9672" y="980728"/>
            <a:ext cx="6048672" cy="5731514"/>
          </a:xfrm>
          <a:prstGeom prst="rect">
            <a:avLst/>
          </a:prstGeom>
        </p:spPr>
      </p:pic>
      <p:sp>
        <p:nvSpPr>
          <p:cNvPr id="2" name="Title 1"/>
          <p:cNvSpPr>
            <a:spLocks noGrp="1"/>
          </p:cNvSpPr>
          <p:nvPr>
            <p:ph type="title"/>
          </p:nvPr>
        </p:nvSpPr>
        <p:spPr/>
        <p:txBody>
          <a:bodyPr/>
          <a:lstStyle/>
          <a:p>
            <a:r>
              <a:rPr lang="en-US" dirty="0"/>
              <a:t>Manufacturing process</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23</a:t>
            </a:fld>
            <a:endParaRPr lang="en-CA"/>
          </a:p>
        </p:txBody>
      </p:sp>
    </p:spTree>
    <p:extLst>
      <p:ext uri="{BB962C8B-B14F-4D97-AF65-F5344CB8AC3E}">
        <p14:creationId xmlns:p14="http://schemas.microsoft.com/office/powerpoint/2010/main" val="846344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6495" y="194309"/>
            <a:ext cx="8229600" cy="786419"/>
          </a:xfrm>
        </p:spPr>
        <p:txBody>
          <a:bodyPr>
            <a:normAutofit/>
          </a:bodyPr>
          <a:lstStyle/>
          <a:p>
            <a:r>
              <a:rPr lang="en-CA" dirty="0"/>
              <a:t>Applications</a:t>
            </a:r>
          </a:p>
        </p:txBody>
      </p:sp>
      <p:pic>
        <p:nvPicPr>
          <p:cNvPr id="5" name="Picture 5" descr="osb-app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1484784"/>
            <a:ext cx="3551295" cy="4736778"/>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D:\DAN\eastpres\panelboy.tif"/>
          <p:cNvPicPr>
            <a:picLocks noChangeAspect="1" noChangeArrowheads="1"/>
          </p:cNvPicPr>
          <p:nvPr/>
        </p:nvPicPr>
        <p:blipFill>
          <a:blip r:embed="rId4">
            <a:extLst>
              <a:ext uri="{28A0092B-C50C-407E-A947-70E740481C1C}">
                <a14:useLocalDpi xmlns:a14="http://schemas.microsoft.com/office/drawing/2010/main" val="0"/>
              </a:ext>
            </a:extLst>
          </a:blip>
          <a:srcRect b="59375"/>
          <a:stretch>
            <a:fillRect/>
          </a:stretch>
        </p:blipFill>
        <p:spPr bwMode="auto">
          <a:xfrm>
            <a:off x="179512" y="1484784"/>
            <a:ext cx="4598639" cy="2803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a:blip r:embed="rId5"/>
          <a:stretch>
            <a:fillRect/>
          </a:stretch>
        </p:blipFill>
        <p:spPr>
          <a:xfrm>
            <a:off x="1547664" y="4293096"/>
            <a:ext cx="3217292" cy="2409864"/>
          </a:xfrm>
          <a:prstGeom prst="rect">
            <a:avLst/>
          </a:prstGeom>
        </p:spPr>
      </p:pic>
      <p:sp>
        <p:nvSpPr>
          <p:cNvPr id="2" name="TextBox 1"/>
          <p:cNvSpPr txBox="1"/>
          <p:nvPr/>
        </p:nvSpPr>
        <p:spPr>
          <a:xfrm>
            <a:off x="395536" y="4293096"/>
            <a:ext cx="2448272" cy="369332"/>
          </a:xfrm>
          <a:prstGeom prst="rect">
            <a:avLst/>
          </a:prstGeom>
          <a:noFill/>
        </p:spPr>
        <p:txBody>
          <a:bodyPr wrap="square" rtlCol="0">
            <a:spAutoFit/>
          </a:bodyPr>
          <a:lstStyle/>
          <a:p>
            <a:r>
              <a:rPr lang="en-US" dirty="0"/>
              <a:t>Floor / Roof sheathing</a:t>
            </a:r>
          </a:p>
        </p:txBody>
      </p:sp>
      <p:sp>
        <p:nvSpPr>
          <p:cNvPr id="9" name="TextBox 8"/>
          <p:cNvSpPr txBox="1"/>
          <p:nvPr/>
        </p:nvSpPr>
        <p:spPr>
          <a:xfrm>
            <a:off x="5724128" y="6237312"/>
            <a:ext cx="2016224" cy="369332"/>
          </a:xfrm>
          <a:prstGeom prst="rect">
            <a:avLst/>
          </a:prstGeom>
          <a:noFill/>
        </p:spPr>
        <p:txBody>
          <a:bodyPr wrap="square" rtlCol="0">
            <a:spAutoFit/>
          </a:bodyPr>
          <a:lstStyle/>
          <a:p>
            <a:r>
              <a:rPr lang="en-US" dirty="0"/>
              <a:t>Wall sheathing</a:t>
            </a:r>
          </a:p>
        </p:txBody>
      </p:sp>
      <p:sp>
        <p:nvSpPr>
          <p:cNvPr id="10" name="TextBox 9"/>
          <p:cNvSpPr txBox="1"/>
          <p:nvPr/>
        </p:nvSpPr>
        <p:spPr>
          <a:xfrm>
            <a:off x="2339752" y="6469589"/>
            <a:ext cx="2448272" cy="369332"/>
          </a:xfrm>
          <a:prstGeom prst="rect">
            <a:avLst/>
          </a:prstGeom>
          <a:noFill/>
        </p:spPr>
        <p:txBody>
          <a:bodyPr wrap="square" rtlCol="0">
            <a:spAutoFit/>
          </a:bodyPr>
          <a:lstStyle/>
          <a:p>
            <a:r>
              <a:rPr lang="en-US" dirty="0"/>
              <a:t>Web in wood I-joist</a:t>
            </a:r>
          </a:p>
        </p:txBody>
      </p:sp>
    </p:spTree>
    <p:extLst>
      <p:ext uri="{BB962C8B-B14F-4D97-AF65-F5344CB8AC3E}">
        <p14:creationId xmlns:p14="http://schemas.microsoft.com/office/powerpoint/2010/main" val="2441936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Comparison between plywood and OSB</a:t>
            </a:r>
          </a:p>
        </p:txBody>
      </p:sp>
      <p:sp>
        <p:nvSpPr>
          <p:cNvPr id="3" name="Content Placeholder 2"/>
          <p:cNvSpPr>
            <a:spLocks noGrp="1"/>
          </p:cNvSpPr>
          <p:nvPr>
            <p:ph idx="1"/>
          </p:nvPr>
        </p:nvSpPr>
        <p:spPr>
          <a:xfrm>
            <a:off x="323528" y="1639341"/>
            <a:ext cx="8579296" cy="4525963"/>
          </a:xfrm>
        </p:spPr>
        <p:txBody>
          <a:bodyPr/>
          <a:lstStyle/>
          <a:p>
            <a:r>
              <a:rPr lang="en-US" sz="2800" dirty="0"/>
              <a:t>Mechanical properties are similar - OSB tends to have higher shear strength</a:t>
            </a:r>
          </a:p>
          <a:p>
            <a:r>
              <a:rPr lang="en-US" sz="2800" dirty="0"/>
              <a:t>OSB swells more than plywood in thickness</a:t>
            </a:r>
          </a:p>
          <a:p>
            <a:r>
              <a:rPr lang="en-US" sz="2800" dirty="0"/>
              <a:t>OSB mechanical properties are more affected by moisture than plywood</a:t>
            </a:r>
          </a:p>
          <a:p>
            <a:r>
              <a:rPr lang="en-US" sz="2800" dirty="0"/>
              <a:t>OSB is for </a:t>
            </a:r>
            <a:r>
              <a:rPr lang="en-US" sz="2800" b="1" dirty="0"/>
              <a:t>dry use</a:t>
            </a:r>
            <a:r>
              <a:rPr lang="en-US" sz="2800" dirty="0"/>
              <a:t> only, whereas plywood can be used in wet applications</a:t>
            </a:r>
          </a:p>
          <a:p>
            <a:r>
              <a:rPr lang="en-US" sz="2800" dirty="0"/>
              <a:t>Density : 550 - 650 kg/m</a:t>
            </a:r>
            <a:r>
              <a:rPr lang="en-US" sz="2800" baseline="30000" dirty="0"/>
              <a:t>3</a:t>
            </a:r>
            <a:r>
              <a:rPr lang="en-US" sz="2800" dirty="0"/>
              <a:t> for OSB, 450 – 500 kgm</a:t>
            </a:r>
            <a:r>
              <a:rPr lang="en-US" sz="2800" baseline="30000" dirty="0"/>
              <a:t>3</a:t>
            </a:r>
            <a:r>
              <a:rPr lang="en-US" sz="2800" dirty="0"/>
              <a:t> for plywood (heavier to handle)</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25</a:t>
            </a:fld>
            <a:endParaRPr lang="en-CA"/>
          </a:p>
        </p:txBody>
      </p:sp>
    </p:spTree>
    <p:extLst>
      <p:ext uri="{BB962C8B-B14F-4D97-AF65-F5344CB8AC3E}">
        <p14:creationId xmlns:p14="http://schemas.microsoft.com/office/powerpoint/2010/main" val="3360350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0" y="1447800"/>
            <a:ext cx="7772400" cy="1555750"/>
          </a:xfrm>
        </p:spPr>
        <p:txBody>
          <a:bodyPr/>
          <a:lstStyle/>
          <a:p>
            <a:r>
              <a:rPr lang="en-US" b="1" dirty="0"/>
              <a:t>Engineered Wood Products</a:t>
            </a:r>
          </a:p>
        </p:txBody>
      </p:sp>
    </p:spTree>
    <p:extLst>
      <p:ext uri="{BB962C8B-B14F-4D97-AF65-F5344CB8AC3E}">
        <p14:creationId xmlns:p14="http://schemas.microsoft.com/office/powerpoint/2010/main" val="12803084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5739" y="260648"/>
            <a:ext cx="8503592" cy="1143000"/>
          </a:xfrm>
        </p:spPr>
        <p:txBody>
          <a:bodyPr>
            <a:normAutofit fontScale="90000"/>
          </a:bodyPr>
          <a:lstStyle/>
          <a:p>
            <a:r>
              <a:rPr lang="en-US" b="1" dirty="0"/>
              <a:t>Engineered Wood Products (EWP)</a:t>
            </a:r>
          </a:p>
        </p:txBody>
      </p:sp>
      <p:sp>
        <p:nvSpPr>
          <p:cNvPr id="5123" name="Rectangle 3"/>
          <p:cNvSpPr>
            <a:spLocks noGrp="1" noChangeArrowheads="1"/>
          </p:cNvSpPr>
          <p:nvPr>
            <p:ph type="body" idx="1"/>
          </p:nvPr>
        </p:nvSpPr>
        <p:spPr>
          <a:xfrm>
            <a:off x="755576" y="1268760"/>
            <a:ext cx="7772400" cy="5238357"/>
          </a:xfrm>
          <a:noFill/>
        </p:spPr>
        <p:txBody>
          <a:bodyPr>
            <a:spAutoFit/>
          </a:bodyPr>
          <a:lstStyle/>
          <a:p>
            <a:pPr marL="342900" lvl="1" indent="-342900">
              <a:buFont typeface="Arial"/>
              <a:buChar char="•"/>
            </a:pPr>
            <a:r>
              <a:rPr lang="en-US" sz="3200" dirty="0"/>
              <a:t>Glued-laminated timber (glulam)</a:t>
            </a:r>
          </a:p>
          <a:p>
            <a:pPr marL="342900" lvl="1" indent="-342900">
              <a:buFont typeface="Arial"/>
              <a:buChar char="•"/>
            </a:pPr>
            <a:r>
              <a:rPr lang="en-US" sz="3200" dirty="0"/>
              <a:t>Wood I-joist</a:t>
            </a:r>
          </a:p>
          <a:p>
            <a:r>
              <a:rPr lang="en-US" dirty="0"/>
              <a:t>Structural composite lumber (SCL)</a:t>
            </a:r>
          </a:p>
          <a:p>
            <a:pPr lvl="1"/>
            <a:r>
              <a:rPr lang="en-US" sz="2400" dirty="0"/>
              <a:t>Laminated veneer lumber (LVL)</a:t>
            </a:r>
          </a:p>
          <a:p>
            <a:pPr lvl="1"/>
            <a:r>
              <a:rPr lang="en-US" sz="2400" dirty="0"/>
              <a:t>Parallel strand lumber (PSL)</a:t>
            </a:r>
          </a:p>
          <a:p>
            <a:pPr lvl="1"/>
            <a:r>
              <a:rPr lang="en-US" sz="2400" dirty="0"/>
              <a:t>Oriented strand lumber (OSL)</a:t>
            </a:r>
          </a:p>
          <a:p>
            <a:pPr lvl="1"/>
            <a:r>
              <a:rPr lang="en-US" sz="2400" dirty="0"/>
              <a:t>Laminated strand lumber (LSL)</a:t>
            </a:r>
          </a:p>
          <a:p>
            <a:r>
              <a:rPr lang="en-US" dirty="0"/>
              <a:t>Cross laminated timber (CLT)</a:t>
            </a:r>
          </a:p>
          <a:p>
            <a:r>
              <a:rPr lang="en-US" dirty="0"/>
              <a:t>Other mass timber panels</a:t>
            </a:r>
          </a:p>
          <a:p>
            <a:pPr lvl="1"/>
            <a:r>
              <a:rPr lang="en-US" sz="2400" dirty="0"/>
              <a:t>NLT, GLT and DLT</a:t>
            </a:r>
          </a:p>
        </p:txBody>
      </p:sp>
    </p:spTree>
    <p:extLst>
      <p:ext uri="{BB962C8B-B14F-4D97-AF65-F5344CB8AC3E}">
        <p14:creationId xmlns:p14="http://schemas.microsoft.com/office/powerpoint/2010/main" val="2827469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152400"/>
            <a:ext cx="7772400" cy="1555750"/>
          </a:xfrm>
          <a:noFill/>
          <a:ln/>
        </p:spPr>
        <p:txBody>
          <a:bodyPr/>
          <a:lstStyle/>
          <a:p>
            <a:r>
              <a:rPr lang="en-US" sz="4000" b="1" dirty="0"/>
              <a:t>Characteristics of Product Engineering Process</a:t>
            </a:r>
          </a:p>
        </p:txBody>
      </p:sp>
      <p:sp>
        <p:nvSpPr>
          <p:cNvPr id="31747" name="Text Box 3"/>
          <p:cNvSpPr txBox="1">
            <a:spLocks noChangeArrowheads="1"/>
          </p:cNvSpPr>
          <p:nvPr/>
        </p:nvSpPr>
        <p:spPr bwMode="auto">
          <a:xfrm>
            <a:off x="395536" y="1700808"/>
            <a:ext cx="8538914" cy="50167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marL="404813" indent="-404813" algn="l">
              <a:defRPr sz="2400">
                <a:solidFill>
                  <a:schemeClr val="tx1"/>
                </a:solidFill>
                <a:latin typeface="Times New Roman" charset="0"/>
                <a:ea typeface="ＭＳ Ｐゴシック" charset="0"/>
              </a:defRPr>
            </a:lvl1pPr>
            <a:lvl2pPr marL="519113"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eaLnBrk="0" hangingPunct="0">
              <a:spcBef>
                <a:spcPts val="0"/>
              </a:spcBef>
              <a:buFontTx/>
              <a:buChar char="•"/>
            </a:pPr>
            <a:r>
              <a:rPr lang="en-US" sz="3200" dirty="0">
                <a:latin typeface="+mn-lt"/>
              </a:rPr>
              <a:t>Stronger materials are located at most stressed zones</a:t>
            </a:r>
          </a:p>
          <a:p>
            <a:pPr eaLnBrk="0" hangingPunct="0">
              <a:spcBef>
                <a:spcPts val="0"/>
              </a:spcBef>
              <a:buFontTx/>
              <a:buChar char="•"/>
            </a:pPr>
            <a:r>
              <a:rPr lang="en-US" sz="3200" dirty="0">
                <a:latin typeface="+mn-lt"/>
              </a:rPr>
              <a:t>Large defects are removed and defect sizes are minimized</a:t>
            </a:r>
          </a:p>
          <a:p>
            <a:pPr eaLnBrk="0" hangingPunct="0">
              <a:spcBef>
                <a:spcPts val="0"/>
              </a:spcBef>
              <a:buFontTx/>
              <a:buChar char="•"/>
            </a:pPr>
            <a:r>
              <a:rPr lang="en-US" sz="3200" dirty="0">
                <a:latin typeface="+mn-lt"/>
              </a:rPr>
              <a:t>Use of glue strengthens product</a:t>
            </a:r>
          </a:p>
          <a:p>
            <a:pPr eaLnBrk="0" hangingPunct="0">
              <a:spcBef>
                <a:spcPts val="0"/>
              </a:spcBef>
              <a:buFontTx/>
              <a:buChar char="•"/>
            </a:pPr>
            <a:r>
              <a:rPr lang="en-US" sz="3200" dirty="0">
                <a:latin typeface="+mn-lt"/>
              </a:rPr>
              <a:t>Use of heat and pressure for some products improves mechanical properties (densification)</a:t>
            </a:r>
          </a:p>
          <a:p>
            <a:pPr eaLnBrk="0" hangingPunct="0">
              <a:spcBef>
                <a:spcPts val="0"/>
              </a:spcBef>
              <a:buFontTx/>
              <a:buChar char="•"/>
            </a:pPr>
            <a:r>
              <a:rPr lang="en-US" sz="3200" dirty="0">
                <a:latin typeface="+mn-lt"/>
              </a:rPr>
              <a:t>Drier materials lead to a more stable product</a:t>
            </a:r>
          </a:p>
        </p:txBody>
      </p:sp>
    </p:spTree>
    <p:extLst>
      <p:ext uri="{BB962C8B-B14F-4D97-AF65-F5344CB8AC3E}">
        <p14:creationId xmlns:p14="http://schemas.microsoft.com/office/powerpoint/2010/main" val="3527378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11560" y="260648"/>
            <a:ext cx="8077200" cy="1555750"/>
          </a:xfrm>
          <a:noFill/>
          <a:ln/>
        </p:spPr>
        <p:txBody>
          <a:bodyPr/>
          <a:lstStyle/>
          <a:p>
            <a:r>
              <a:rPr lang="en-US" sz="4000" b="1" dirty="0"/>
              <a:t>Product Engineering Process</a:t>
            </a:r>
          </a:p>
        </p:txBody>
      </p:sp>
      <p:sp>
        <p:nvSpPr>
          <p:cNvPr id="35844" name="Text Box 4"/>
          <p:cNvSpPr txBox="1">
            <a:spLocks noChangeArrowheads="1"/>
          </p:cNvSpPr>
          <p:nvPr/>
        </p:nvSpPr>
        <p:spPr bwMode="auto">
          <a:xfrm>
            <a:off x="1403648" y="4869160"/>
            <a:ext cx="6096000" cy="119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3600" b="1" dirty="0">
                <a:solidFill>
                  <a:schemeClr val="tx1"/>
                </a:solidFill>
              </a:rPr>
              <a:t>In beams, maximum stresses are at the outer edges</a:t>
            </a:r>
          </a:p>
        </p:txBody>
      </p:sp>
      <p:graphicFrame>
        <p:nvGraphicFramePr>
          <p:cNvPr id="35846" name="Object 6"/>
          <p:cNvGraphicFramePr>
            <a:graphicFrameLocks noGrp="1" noChangeAspect="1"/>
          </p:cNvGraphicFramePr>
          <p:nvPr>
            <p:ph idx="1"/>
          </p:nvPr>
        </p:nvGraphicFramePr>
        <p:xfrm>
          <a:off x="685800" y="2400300"/>
          <a:ext cx="7396163" cy="2354263"/>
        </p:xfrm>
        <a:graphic>
          <a:graphicData uri="http://schemas.openxmlformats.org/presentationml/2006/ole">
            <mc:AlternateContent xmlns:mc="http://schemas.openxmlformats.org/markup-compatibility/2006">
              <mc:Choice xmlns:v="urn:schemas-microsoft-com:vml" Requires="v">
                <p:oleObj spid="_x0000_s286846" name="Drawing" r:id="rId4" imgW="5295960" imgH="1685880" progId="Presentations.Drawing.12">
                  <p:embed/>
                </p:oleObj>
              </mc:Choice>
              <mc:Fallback>
                <p:oleObj name="Drawing" r:id="rId4" imgW="5295960" imgH="1685880" progId="Presentations.Drawing.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400300"/>
                        <a:ext cx="7396163" cy="2354263"/>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6913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lstStyle/>
          <a:p>
            <a:r>
              <a:rPr lang="en-US" sz="4000" b="1" dirty="0"/>
              <a:t>Sawn lumber for construction</a:t>
            </a:r>
          </a:p>
        </p:txBody>
      </p:sp>
      <p:pic>
        <p:nvPicPr>
          <p:cNvPr id="3" name="Picture 2"/>
          <p:cNvPicPr>
            <a:picLocks noChangeAspect="1"/>
          </p:cNvPicPr>
          <p:nvPr/>
        </p:nvPicPr>
        <p:blipFill>
          <a:blip r:embed="rId3"/>
          <a:stretch>
            <a:fillRect/>
          </a:stretch>
        </p:blipFill>
        <p:spPr>
          <a:xfrm>
            <a:off x="5220072" y="1484784"/>
            <a:ext cx="3810000" cy="4724400"/>
          </a:xfrm>
          <a:prstGeom prst="rect">
            <a:avLst/>
          </a:prstGeom>
        </p:spPr>
      </p:pic>
      <p:pic>
        <p:nvPicPr>
          <p:cNvPr id="4" name="Picture 3"/>
          <p:cNvPicPr>
            <a:picLocks noChangeAspect="1"/>
          </p:cNvPicPr>
          <p:nvPr/>
        </p:nvPicPr>
        <p:blipFill>
          <a:blip r:embed="rId4"/>
          <a:stretch>
            <a:fillRect/>
          </a:stretch>
        </p:blipFill>
        <p:spPr>
          <a:xfrm>
            <a:off x="323528" y="2204864"/>
            <a:ext cx="4919530" cy="3689648"/>
          </a:xfrm>
          <a:prstGeom prst="rect">
            <a:avLst/>
          </a:prstGeom>
        </p:spPr>
      </p:pic>
    </p:spTree>
    <p:extLst>
      <p:ext uri="{BB962C8B-B14F-4D97-AF65-F5344CB8AC3E}">
        <p14:creationId xmlns:p14="http://schemas.microsoft.com/office/powerpoint/2010/main" val="79309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p:cNvPicPr>
            <a:picLocks noChangeAspect="1" noChangeArrowheads="1"/>
          </p:cNvPicPr>
          <p:nvPr/>
        </p:nvPicPr>
        <p:blipFill>
          <a:blip r:embed="rId3">
            <a:extLst>
              <a:ext uri="{28A0092B-C50C-407E-A947-70E740481C1C}">
                <a14:useLocalDpi xmlns:a14="http://schemas.microsoft.com/office/drawing/2010/main" val="0"/>
              </a:ext>
            </a:extLst>
          </a:blip>
          <a:srcRect r="51819"/>
          <a:stretch>
            <a:fillRect/>
          </a:stretch>
        </p:blipFill>
        <p:spPr bwMode="auto">
          <a:xfrm>
            <a:off x="2627784" y="1628800"/>
            <a:ext cx="3024335" cy="50224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9154" name="Rectangle 2"/>
          <p:cNvSpPr>
            <a:spLocks noGrp="1" noChangeArrowheads="1"/>
          </p:cNvSpPr>
          <p:nvPr>
            <p:ph type="title"/>
          </p:nvPr>
        </p:nvSpPr>
        <p:spPr>
          <a:xfrm>
            <a:off x="251520" y="260648"/>
            <a:ext cx="8686800" cy="762000"/>
          </a:xfrm>
        </p:spPr>
        <p:txBody>
          <a:bodyPr/>
          <a:lstStyle/>
          <a:p>
            <a:r>
              <a:rPr lang="en-US" sz="4000" b="1" dirty="0"/>
              <a:t>Product Engineering Process</a:t>
            </a:r>
          </a:p>
        </p:txBody>
      </p:sp>
      <p:sp>
        <p:nvSpPr>
          <p:cNvPr id="49194" name="Text Box 42"/>
          <p:cNvSpPr txBox="1">
            <a:spLocks noChangeArrowheads="1"/>
          </p:cNvSpPr>
          <p:nvPr/>
        </p:nvSpPr>
        <p:spPr bwMode="auto">
          <a:xfrm>
            <a:off x="611560" y="1052736"/>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2400" b="1" dirty="0">
                <a:solidFill>
                  <a:schemeClr val="tx1"/>
                </a:solidFill>
              </a:rPr>
              <a:t>Example : Glulam</a:t>
            </a:r>
          </a:p>
        </p:txBody>
      </p:sp>
      <p:sp>
        <p:nvSpPr>
          <p:cNvPr id="49198" name="Text Box 46"/>
          <p:cNvSpPr txBox="1">
            <a:spLocks noChangeArrowheads="1"/>
          </p:cNvSpPr>
          <p:nvPr/>
        </p:nvSpPr>
        <p:spPr bwMode="auto">
          <a:xfrm>
            <a:off x="7072313" y="3232150"/>
            <a:ext cx="1592262"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2400">
                <a:solidFill>
                  <a:schemeClr val="tx1"/>
                </a:solidFill>
              </a:rPr>
              <a:t>Highest quality laminates on outside</a:t>
            </a:r>
          </a:p>
        </p:txBody>
      </p:sp>
      <p:sp>
        <p:nvSpPr>
          <p:cNvPr id="49199" name="Line 47"/>
          <p:cNvSpPr>
            <a:spLocks noChangeShapeType="1"/>
          </p:cNvSpPr>
          <p:nvPr/>
        </p:nvSpPr>
        <p:spPr bwMode="auto">
          <a:xfrm>
            <a:off x="5220072" y="2420888"/>
            <a:ext cx="1782391" cy="1146225"/>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49200" name="Line 48"/>
          <p:cNvSpPr>
            <a:spLocks noChangeShapeType="1"/>
          </p:cNvSpPr>
          <p:nvPr/>
        </p:nvSpPr>
        <p:spPr bwMode="auto">
          <a:xfrm flipV="1">
            <a:off x="5292080" y="4465636"/>
            <a:ext cx="1680221" cy="1339627"/>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49201" name="Line 49"/>
          <p:cNvSpPr>
            <a:spLocks noChangeShapeType="1"/>
          </p:cNvSpPr>
          <p:nvPr/>
        </p:nvSpPr>
        <p:spPr bwMode="auto">
          <a:xfrm>
            <a:off x="1271588" y="3455987"/>
            <a:ext cx="2148284" cy="62108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49202" name="Text Box 50"/>
          <p:cNvSpPr txBox="1">
            <a:spLocks noChangeArrowheads="1"/>
          </p:cNvSpPr>
          <p:nvPr/>
        </p:nvSpPr>
        <p:spPr bwMode="auto">
          <a:xfrm>
            <a:off x="346075" y="3078163"/>
            <a:ext cx="1592263" cy="1917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2400">
                <a:solidFill>
                  <a:schemeClr val="tx1"/>
                </a:solidFill>
              </a:rPr>
              <a:t>Low quality laminates in the middle</a:t>
            </a:r>
          </a:p>
        </p:txBody>
      </p:sp>
    </p:spTree>
    <p:extLst>
      <p:ext uri="{BB962C8B-B14F-4D97-AF65-F5344CB8AC3E}">
        <p14:creationId xmlns:p14="http://schemas.microsoft.com/office/powerpoint/2010/main" val="41660954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88024" y="1844824"/>
            <a:ext cx="1584176" cy="1584176"/>
          </a:xfrm>
          <a:prstGeom prst="rect">
            <a:avLst/>
          </a:prstGeom>
        </p:spPr>
      </p:pic>
      <p:sp>
        <p:nvSpPr>
          <p:cNvPr id="29698" name="Rectangle 2"/>
          <p:cNvSpPr>
            <a:spLocks noGrp="1" noChangeArrowheads="1"/>
          </p:cNvSpPr>
          <p:nvPr>
            <p:ph type="title"/>
          </p:nvPr>
        </p:nvSpPr>
        <p:spPr>
          <a:xfrm>
            <a:off x="228600" y="304800"/>
            <a:ext cx="8686800" cy="762000"/>
          </a:xfrm>
        </p:spPr>
        <p:txBody>
          <a:bodyPr/>
          <a:lstStyle/>
          <a:p>
            <a:r>
              <a:rPr lang="en-US" sz="4000" b="1"/>
              <a:t>Product Engineering Process</a:t>
            </a:r>
          </a:p>
        </p:txBody>
      </p:sp>
      <p:sp>
        <p:nvSpPr>
          <p:cNvPr id="29699" name="Freeform 3" descr="Woven mat"/>
          <p:cNvSpPr>
            <a:spLocks/>
          </p:cNvSpPr>
          <p:nvPr/>
        </p:nvSpPr>
        <p:spPr bwMode="auto">
          <a:xfrm>
            <a:off x="107504" y="5499720"/>
            <a:ext cx="6835775" cy="990600"/>
          </a:xfrm>
          <a:custGeom>
            <a:avLst/>
            <a:gdLst>
              <a:gd name="T0" fmla="*/ 19 w 4306"/>
              <a:gd name="T1" fmla="*/ 602 h 624"/>
              <a:gd name="T2" fmla="*/ 1610 w 4306"/>
              <a:gd name="T3" fmla="*/ 0 h 624"/>
              <a:gd name="T4" fmla="*/ 4306 w 4306"/>
              <a:gd name="T5" fmla="*/ 0 h 624"/>
              <a:gd name="T6" fmla="*/ 3150 w 4306"/>
              <a:gd name="T7" fmla="*/ 624 h 624"/>
              <a:gd name="T8" fmla="*/ 0 w 4306"/>
              <a:gd name="T9" fmla="*/ 611 h 624"/>
            </a:gdLst>
            <a:ahLst/>
            <a:cxnLst>
              <a:cxn ang="0">
                <a:pos x="T0" y="T1"/>
              </a:cxn>
              <a:cxn ang="0">
                <a:pos x="T2" y="T3"/>
              </a:cxn>
              <a:cxn ang="0">
                <a:pos x="T4" y="T5"/>
              </a:cxn>
              <a:cxn ang="0">
                <a:pos x="T6" y="T7"/>
              </a:cxn>
              <a:cxn ang="0">
                <a:pos x="T8" y="T9"/>
              </a:cxn>
            </a:cxnLst>
            <a:rect l="0" t="0" r="r" b="b"/>
            <a:pathLst>
              <a:path w="4306" h="624">
                <a:moveTo>
                  <a:pt x="19" y="602"/>
                </a:moveTo>
                <a:lnTo>
                  <a:pt x="1610" y="0"/>
                </a:lnTo>
                <a:lnTo>
                  <a:pt x="4306" y="0"/>
                </a:lnTo>
                <a:lnTo>
                  <a:pt x="3150" y="624"/>
                </a:lnTo>
                <a:lnTo>
                  <a:pt x="0" y="611"/>
                </a:lnTo>
              </a:path>
            </a:pathLst>
          </a:custGeom>
          <a:blipFill dpi="0" rotWithShape="1">
            <a:blip r:embed="rId4"/>
            <a:srcRect/>
            <a:tile tx="0" ty="0" sx="100000" sy="100000" flip="none" algn="tl"/>
          </a:blipFill>
          <a:ln w="57150" cap="sq" cmpd="sng">
            <a:solidFill>
              <a:srgbClr val="FFCC66"/>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00" name="Freeform 4" descr="Woven mat"/>
          <p:cNvSpPr>
            <a:spLocks/>
          </p:cNvSpPr>
          <p:nvPr/>
        </p:nvSpPr>
        <p:spPr bwMode="auto">
          <a:xfrm>
            <a:off x="107504" y="5194920"/>
            <a:ext cx="6835775" cy="990600"/>
          </a:xfrm>
          <a:custGeom>
            <a:avLst/>
            <a:gdLst>
              <a:gd name="T0" fmla="*/ 19 w 4306"/>
              <a:gd name="T1" fmla="*/ 602 h 624"/>
              <a:gd name="T2" fmla="*/ 1610 w 4306"/>
              <a:gd name="T3" fmla="*/ 0 h 624"/>
              <a:gd name="T4" fmla="*/ 4306 w 4306"/>
              <a:gd name="T5" fmla="*/ 0 h 624"/>
              <a:gd name="T6" fmla="*/ 3150 w 4306"/>
              <a:gd name="T7" fmla="*/ 624 h 624"/>
              <a:gd name="T8" fmla="*/ 0 w 4306"/>
              <a:gd name="T9" fmla="*/ 611 h 624"/>
            </a:gdLst>
            <a:ahLst/>
            <a:cxnLst>
              <a:cxn ang="0">
                <a:pos x="T0" y="T1"/>
              </a:cxn>
              <a:cxn ang="0">
                <a:pos x="T2" y="T3"/>
              </a:cxn>
              <a:cxn ang="0">
                <a:pos x="T4" y="T5"/>
              </a:cxn>
              <a:cxn ang="0">
                <a:pos x="T6" y="T7"/>
              </a:cxn>
              <a:cxn ang="0">
                <a:pos x="T8" y="T9"/>
              </a:cxn>
            </a:cxnLst>
            <a:rect l="0" t="0" r="r" b="b"/>
            <a:pathLst>
              <a:path w="4306" h="624">
                <a:moveTo>
                  <a:pt x="19" y="602"/>
                </a:moveTo>
                <a:lnTo>
                  <a:pt x="1610" y="0"/>
                </a:lnTo>
                <a:lnTo>
                  <a:pt x="4306" y="0"/>
                </a:lnTo>
                <a:lnTo>
                  <a:pt x="3150" y="624"/>
                </a:lnTo>
                <a:lnTo>
                  <a:pt x="0" y="611"/>
                </a:lnTo>
              </a:path>
            </a:pathLst>
          </a:custGeom>
          <a:blipFill dpi="0" rotWithShape="1">
            <a:blip r:embed="rId4"/>
            <a:srcRect/>
            <a:tile tx="0" ty="0" sx="100000" sy="100000" flip="none" algn="tl"/>
          </a:blipFill>
          <a:ln w="57150" cap="sq" cmpd="sng">
            <a:solidFill>
              <a:srgbClr val="FFCC66"/>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01" name="Freeform 5" descr="Woven mat"/>
          <p:cNvSpPr>
            <a:spLocks/>
          </p:cNvSpPr>
          <p:nvPr/>
        </p:nvSpPr>
        <p:spPr bwMode="auto">
          <a:xfrm>
            <a:off x="107504" y="4966320"/>
            <a:ext cx="6835775" cy="990600"/>
          </a:xfrm>
          <a:custGeom>
            <a:avLst/>
            <a:gdLst>
              <a:gd name="T0" fmla="*/ 19 w 4306"/>
              <a:gd name="T1" fmla="*/ 602 h 624"/>
              <a:gd name="T2" fmla="*/ 1610 w 4306"/>
              <a:gd name="T3" fmla="*/ 0 h 624"/>
              <a:gd name="T4" fmla="*/ 4306 w 4306"/>
              <a:gd name="T5" fmla="*/ 0 h 624"/>
              <a:gd name="T6" fmla="*/ 3150 w 4306"/>
              <a:gd name="T7" fmla="*/ 624 h 624"/>
              <a:gd name="T8" fmla="*/ 0 w 4306"/>
              <a:gd name="T9" fmla="*/ 611 h 624"/>
            </a:gdLst>
            <a:ahLst/>
            <a:cxnLst>
              <a:cxn ang="0">
                <a:pos x="T0" y="T1"/>
              </a:cxn>
              <a:cxn ang="0">
                <a:pos x="T2" y="T3"/>
              </a:cxn>
              <a:cxn ang="0">
                <a:pos x="T4" y="T5"/>
              </a:cxn>
              <a:cxn ang="0">
                <a:pos x="T6" y="T7"/>
              </a:cxn>
              <a:cxn ang="0">
                <a:pos x="T8" y="T9"/>
              </a:cxn>
            </a:cxnLst>
            <a:rect l="0" t="0" r="r" b="b"/>
            <a:pathLst>
              <a:path w="4306" h="624">
                <a:moveTo>
                  <a:pt x="19" y="602"/>
                </a:moveTo>
                <a:lnTo>
                  <a:pt x="1610" y="0"/>
                </a:lnTo>
                <a:lnTo>
                  <a:pt x="4306" y="0"/>
                </a:lnTo>
                <a:lnTo>
                  <a:pt x="3150" y="624"/>
                </a:lnTo>
                <a:lnTo>
                  <a:pt x="0" y="611"/>
                </a:lnTo>
              </a:path>
            </a:pathLst>
          </a:custGeom>
          <a:blipFill dpi="0" rotWithShape="1">
            <a:blip r:embed="rId4"/>
            <a:srcRect/>
            <a:tile tx="0" ty="0" sx="100000" sy="100000" flip="none" algn="tl"/>
          </a:blipFill>
          <a:ln w="57150" cap="sq" cmpd="sng">
            <a:solidFill>
              <a:srgbClr val="FFCC66"/>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02" name="Freeform 6" descr="Woven mat"/>
          <p:cNvSpPr>
            <a:spLocks/>
          </p:cNvSpPr>
          <p:nvPr/>
        </p:nvSpPr>
        <p:spPr bwMode="auto">
          <a:xfrm>
            <a:off x="107504" y="4737720"/>
            <a:ext cx="6835775" cy="990600"/>
          </a:xfrm>
          <a:custGeom>
            <a:avLst/>
            <a:gdLst>
              <a:gd name="T0" fmla="*/ 19 w 4306"/>
              <a:gd name="T1" fmla="*/ 602 h 624"/>
              <a:gd name="T2" fmla="*/ 1610 w 4306"/>
              <a:gd name="T3" fmla="*/ 0 h 624"/>
              <a:gd name="T4" fmla="*/ 4306 w 4306"/>
              <a:gd name="T5" fmla="*/ 0 h 624"/>
              <a:gd name="T6" fmla="*/ 3150 w 4306"/>
              <a:gd name="T7" fmla="*/ 624 h 624"/>
              <a:gd name="T8" fmla="*/ 0 w 4306"/>
              <a:gd name="T9" fmla="*/ 611 h 624"/>
            </a:gdLst>
            <a:ahLst/>
            <a:cxnLst>
              <a:cxn ang="0">
                <a:pos x="T0" y="T1"/>
              </a:cxn>
              <a:cxn ang="0">
                <a:pos x="T2" y="T3"/>
              </a:cxn>
              <a:cxn ang="0">
                <a:pos x="T4" y="T5"/>
              </a:cxn>
              <a:cxn ang="0">
                <a:pos x="T6" y="T7"/>
              </a:cxn>
              <a:cxn ang="0">
                <a:pos x="T8" y="T9"/>
              </a:cxn>
            </a:cxnLst>
            <a:rect l="0" t="0" r="r" b="b"/>
            <a:pathLst>
              <a:path w="4306" h="624">
                <a:moveTo>
                  <a:pt x="19" y="602"/>
                </a:moveTo>
                <a:lnTo>
                  <a:pt x="1610" y="0"/>
                </a:lnTo>
                <a:lnTo>
                  <a:pt x="4306" y="0"/>
                </a:lnTo>
                <a:lnTo>
                  <a:pt x="3150" y="624"/>
                </a:lnTo>
                <a:lnTo>
                  <a:pt x="0" y="611"/>
                </a:lnTo>
              </a:path>
            </a:pathLst>
          </a:custGeom>
          <a:blipFill dpi="0" rotWithShape="1">
            <a:blip r:embed="rId4"/>
            <a:srcRect/>
            <a:tile tx="0" ty="0" sx="100000" sy="100000" flip="none" algn="tl"/>
          </a:blipFill>
          <a:ln w="57150" cap="sq" cmpd="sng">
            <a:solidFill>
              <a:srgbClr val="FFCC66"/>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03" name="Freeform 7" descr="Woven mat"/>
          <p:cNvSpPr>
            <a:spLocks/>
          </p:cNvSpPr>
          <p:nvPr/>
        </p:nvSpPr>
        <p:spPr bwMode="auto">
          <a:xfrm>
            <a:off x="107504" y="4509120"/>
            <a:ext cx="6835775" cy="990600"/>
          </a:xfrm>
          <a:custGeom>
            <a:avLst/>
            <a:gdLst>
              <a:gd name="T0" fmla="*/ 19 w 4306"/>
              <a:gd name="T1" fmla="*/ 602 h 624"/>
              <a:gd name="T2" fmla="*/ 1610 w 4306"/>
              <a:gd name="T3" fmla="*/ 0 h 624"/>
              <a:gd name="T4" fmla="*/ 4306 w 4306"/>
              <a:gd name="T5" fmla="*/ 0 h 624"/>
              <a:gd name="T6" fmla="*/ 3150 w 4306"/>
              <a:gd name="T7" fmla="*/ 624 h 624"/>
              <a:gd name="T8" fmla="*/ 0 w 4306"/>
              <a:gd name="T9" fmla="*/ 611 h 624"/>
            </a:gdLst>
            <a:ahLst/>
            <a:cxnLst>
              <a:cxn ang="0">
                <a:pos x="T0" y="T1"/>
              </a:cxn>
              <a:cxn ang="0">
                <a:pos x="T2" y="T3"/>
              </a:cxn>
              <a:cxn ang="0">
                <a:pos x="T4" y="T5"/>
              </a:cxn>
              <a:cxn ang="0">
                <a:pos x="T6" y="T7"/>
              </a:cxn>
              <a:cxn ang="0">
                <a:pos x="T8" y="T9"/>
              </a:cxn>
            </a:cxnLst>
            <a:rect l="0" t="0" r="r" b="b"/>
            <a:pathLst>
              <a:path w="4306" h="624">
                <a:moveTo>
                  <a:pt x="19" y="602"/>
                </a:moveTo>
                <a:lnTo>
                  <a:pt x="1610" y="0"/>
                </a:lnTo>
                <a:lnTo>
                  <a:pt x="4306" y="0"/>
                </a:lnTo>
                <a:lnTo>
                  <a:pt x="3150" y="624"/>
                </a:lnTo>
                <a:lnTo>
                  <a:pt x="0" y="611"/>
                </a:lnTo>
              </a:path>
            </a:pathLst>
          </a:custGeom>
          <a:blipFill dpi="0" rotWithShape="1">
            <a:blip r:embed="rId4"/>
            <a:srcRect/>
            <a:tile tx="0" ty="0" sx="100000" sy="100000" flip="none" algn="tl"/>
          </a:blipFill>
          <a:ln w="57150" cap="sq" cmpd="sng">
            <a:solidFill>
              <a:srgbClr val="FFCC66"/>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04" name="Oval 8"/>
          <p:cNvSpPr>
            <a:spLocks noChangeArrowheads="1"/>
          </p:cNvSpPr>
          <p:nvPr/>
        </p:nvSpPr>
        <p:spPr bwMode="auto">
          <a:xfrm>
            <a:off x="1907704" y="5589240"/>
            <a:ext cx="76200" cy="76200"/>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9705" name="Group 9"/>
          <p:cNvGrpSpPr>
            <a:grpSpLocks/>
          </p:cNvGrpSpPr>
          <p:nvPr/>
        </p:nvGrpSpPr>
        <p:grpSpPr bwMode="auto">
          <a:xfrm>
            <a:off x="107504" y="1196752"/>
            <a:ext cx="4860032" cy="1872208"/>
            <a:chOff x="144" y="672"/>
            <a:chExt cx="3312" cy="1200"/>
          </a:xfrm>
        </p:grpSpPr>
        <p:sp>
          <p:nvSpPr>
            <p:cNvPr id="29706" name="Oval 10"/>
            <p:cNvSpPr>
              <a:spLocks noChangeArrowheads="1"/>
            </p:cNvSpPr>
            <p:nvPr/>
          </p:nvSpPr>
          <p:spPr bwMode="auto">
            <a:xfrm>
              <a:off x="2880" y="672"/>
              <a:ext cx="576" cy="624"/>
            </a:xfrm>
            <a:prstGeom prst="ellipse">
              <a:avLst/>
            </a:prstGeom>
            <a:solidFill>
              <a:srgbClr val="FF99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7" name="Freeform 11"/>
            <p:cNvSpPr>
              <a:spLocks/>
            </p:cNvSpPr>
            <p:nvPr/>
          </p:nvSpPr>
          <p:spPr bwMode="auto">
            <a:xfrm>
              <a:off x="384" y="672"/>
              <a:ext cx="2784" cy="1200"/>
            </a:xfrm>
            <a:custGeom>
              <a:avLst/>
              <a:gdLst>
                <a:gd name="T0" fmla="*/ 0 w 2784"/>
                <a:gd name="T1" fmla="*/ 672 h 1200"/>
                <a:gd name="T2" fmla="*/ 2784 w 2784"/>
                <a:gd name="T3" fmla="*/ 0 h 1200"/>
                <a:gd name="T4" fmla="*/ 2784 w 2784"/>
                <a:gd name="T5" fmla="*/ 624 h 1200"/>
                <a:gd name="T6" fmla="*/ 48 w 2784"/>
                <a:gd name="T7" fmla="*/ 1200 h 1200"/>
              </a:gdLst>
              <a:ahLst/>
              <a:cxnLst>
                <a:cxn ang="0">
                  <a:pos x="T0" y="T1"/>
                </a:cxn>
                <a:cxn ang="0">
                  <a:pos x="T2" y="T3"/>
                </a:cxn>
                <a:cxn ang="0">
                  <a:pos x="T4" y="T5"/>
                </a:cxn>
                <a:cxn ang="0">
                  <a:pos x="T6" y="T7"/>
                </a:cxn>
              </a:cxnLst>
              <a:rect l="0" t="0" r="r" b="b"/>
              <a:pathLst>
                <a:path w="2784" h="1200">
                  <a:moveTo>
                    <a:pt x="0" y="672"/>
                  </a:moveTo>
                  <a:lnTo>
                    <a:pt x="2784" y="0"/>
                  </a:lnTo>
                  <a:lnTo>
                    <a:pt x="2784" y="624"/>
                  </a:lnTo>
                  <a:lnTo>
                    <a:pt x="48" y="1200"/>
                  </a:lnTo>
                </a:path>
              </a:pathLst>
            </a:custGeom>
            <a:solidFill>
              <a:srgbClr val="FF9900"/>
            </a:solidFill>
            <a:ln w="12700" cap="sq" cmpd="sng">
              <a:solidFill>
                <a:srgbClr val="FF99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08" name="Oval 12"/>
            <p:cNvSpPr>
              <a:spLocks noChangeArrowheads="1"/>
            </p:cNvSpPr>
            <p:nvPr/>
          </p:nvSpPr>
          <p:spPr bwMode="auto">
            <a:xfrm>
              <a:off x="144" y="1344"/>
              <a:ext cx="528" cy="528"/>
            </a:xfrm>
            <a:prstGeom prst="ellipse">
              <a:avLst/>
            </a:prstGeom>
            <a:solidFill>
              <a:srgbClr val="FF99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09" name="Oval 13"/>
            <p:cNvSpPr>
              <a:spLocks noChangeArrowheads="1"/>
            </p:cNvSpPr>
            <p:nvPr/>
          </p:nvSpPr>
          <p:spPr bwMode="auto">
            <a:xfrm>
              <a:off x="192" y="1392"/>
              <a:ext cx="432" cy="432"/>
            </a:xfrm>
            <a:prstGeom prst="ellipse">
              <a:avLst/>
            </a:prstGeom>
            <a:noFill/>
            <a:ln w="12700" cap="sq">
              <a:solidFill>
                <a:srgbClr val="990000"/>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0" name="Oval 14"/>
            <p:cNvSpPr>
              <a:spLocks noChangeArrowheads="1"/>
            </p:cNvSpPr>
            <p:nvPr/>
          </p:nvSpPr>
          <p:spPr bwMode="auto">
            <a:xfrm>
              <a:off x="288" y="1488"/>
              <a:ext cx="240" cy="240"/>
            </a:xfrm>
            <a:prstGeom prst="ellipse">
              <a:avLst/>
            </a:prstGeom>
            <a:noFill/>
            <a:ln w="12700" cap="sq">
              <a:solidFill>
                <a:srgbClr val="990000"/>
              </a:solidFill>
              <a:round/>
              <a:headEnd type="none" w="sm" len="sm"/>
              <a:tailEnd type="none" w="sm" len="sm"/>
            </a:ln>
            <a:effectLst/>
            <a:extLst>
              <a:ext uri="{909E8E84-426E-40dd-AFC4-6F175D3DCCD1}">
                <a14:hiddenFill xmlns:a14="http://schemas.microsoft.com/office/drawing/2010/main" xmlns="">
                  <a:solidFill>
                    <a:srgbClr val="FF99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1" name="Oval 15"/>
            <p:cNvSpPr>
              <a:spLocks noChangeArrowheads="1"/>
            </p:cNvSpPr>
            <p:nvPr/>
          </p:nvSpPr>
          <p:spPr bwMode="auto">
            <a:xfrm>
              <a:off x="240" y="1440"/>
              <a:ext cx="336" cy="336"/>
            </a:xfrm>
            <a:prstGeom prst="ellipse">
              <a:avLst/>
            </a:prstGeom>
            <a:noFill/>
            <a:ln w="12700" cap="sq">
              <a:solidFill>
                <a:srgbClr val="990000"/>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2" name="Oval 16"/>
            <p:cNvSpPr>
              <a:spLocks noChangeArrowheads="1"/>
            </p:cNvSpPr>
            <p:nvPr/>
          </p:nvSpPr>
          <p:spPr bwMode="auto">
            <a:xfrm>
              <a:off x="336" y="1536"/>
              <a:ext cx="144" cy="144"/>
            </a:xfrm>
            <a:prstGeom prst="ellipse">
              <a:avLst/>
            </a:prstGeom>
            <a:noFill/>
            <a:ln w="12700" cap="sq">
              <a:solidFill>
                <a:srgbClr val="990000"/>
              </a:solidFill>
              <a:round/>
              <a:headEnd type="none" w="sm" len="sm"/>
              <a:tailEnd type="none" w="sm" len="sm"/>
            </a:ln>
            <a:effectLst/>
            <a:extLst>
              <a:ext uri="{909E8E84-426E-40dd-AFC4-6F175D3DCCD1}">
                <a14:hiddenFill xmlns:a14="http://schemas.microsoft.com/office/drawing/2010/main" xmlns="">
                  <a:solidFill>
                    <a:srgbClr val="FF99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3" name="Oval 17"/>
            <p:cNvSpPr>
              <a:spLocks noChangeArrowheads="1"/>
            </p:cNvSpPr>
            <p:nvPr/>
          </p:nvSpPr>
          <p:spPr bwMode="auto">
            <a:xfrm>
              <a:off x="384" y="1584"/>
              <a:ext cx="48" cy="48"/>
            </a:xfrm>
            <a:prstGeom prst="ellipse">
              <a:avLst/>
            </a:prstGeom>
            <a:noFill/>
            <a:ln w="12700" cap="sq">
              <a:solidFill>
                <a:srgbClr val="990000"/>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4" name="Oval 18"/>
            <p:cNvSpPr>
              <a:spLocks noChangeArrowheads="1"/>
            </p:cNvSpPr>
            <p:nvPr/>
          </p:nvSpPr>
          <p:spPr bwMode="auto">
            <a:xfrm>
              <a:off x="1104" y="1296"/>
              <a:ext cx="96" cy="96"/>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5" name="Oval 19"/>
            <p:cNvSpPr>
              <a:spLocks noChangeArrowheads="1"/>
            </p:cNvSpPr>
            <p:nvPr/>
          </p:nvSpPr>
          <p:spPr bwMode="auto">
            <a:xfrm>
              <a:off x="2256" y="1008"/>
              <a:ext cx="144" cy="144"/>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6" name="Oval 20"/>
            <p:cNvSpPr>
              <a:spLocks noChangeArrowheads="1"/>
            </p:cNvSpPr>
            <p:nvPr/>
          </p:nvSpPr>
          <p:spPr bwMode="auto">
            <a:xfrm>
              <a:off x="2880" y="1104"/>
              <a:ext cx="144" cy="144"/>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7" name="Oval 21"/>
            <p:cNvSpPr>
              <a:spLocks noChangeArrowheads="1"/>
            </p:cNvSpPr>
            <p:nvPr/>
          </p:nvSpPr>
          <p:spPr bwMode="auto">
            <a:xfrm>
              <a:off x="1776" y="1344"/>
              <a:ext cx="96" cy="96"/>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18" name="Freeform 22"/>
            <p:cNvSpPr>
              <a:spLocks/>
            </p:cNvSpPr>
            <p:nvPr/>
          </p:nvSpPr>
          <p:spPr bwMode="auto">
            <a:xfrm>
              <a:off x="384" y="1488"/>
              <a:ext cx="272" cy="140"/>
            </a:xfrm>
            <a:custGeom>
              <a:avLst/>
              <a:gdLst>
                <a:gd name="T0" fmla="*/ 0 w 255"/>
                <a:gd name="T1" fmla="*/ 163 h 190"/>
                <a:gd name="T2" fmla="*/ 57 w 255"/>
                <a:gd name="T3" fmla="*/ 125 h 190"/>
                <a:gd name="T4" fmla="*/ 95 w 255"/>
                <a:gd name="T5" fmla="*/ 68 h 190"/>
                <a:gd name="T6" fmla="*/ 189 w 255"/>
                <a:gd name="T7" fmla="*/ 21 h 190"/>
                <a:gd name="T8" fmla="*/ 217 w 255"/>
                <a:gd name="T9" fmla="*/ 2 h 190"/>
                <a:gd name="T10" fmla="*/ 236 w 255"/>
                <a:gd name="T11" fmla="*/ 30 h 190"/>
                <a:gd name="T12" fmla="*/ 255 w 255"/>
                <a:gd name="T13" fmla="*/ 87 h 190"/>
                <a:gd name="T14" fmla="*/ 236 w 255"/>
                <a:gd name="T15" fmla="*/ 125 h 190"/>
                <a:gd name="T16" fmla="*/ 170 w 255"/>
                <a:gd name="T17" fmla="*/ 134 h 190"/>
                <a:gd name="T18" fmla="*/ 10 w 255"/>
                <a:gd name="T19" fmla="*/ 181 h 190"/>
                <a:gd name="T20" fmla="*/ 0 w 255"/>
                <a:gd name="T21" fmla="*/ 16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190">
                  <a:moveTo>
                    <a:pt x="0" y="163"/>
                  </a:moveTo>
                  <a:cubicBezTo>
                    <a:pt x="19" y="150"/>
                    <a:pt x="38" y="138"/>
                    <a:pt x="57" y="125"/>
                  </a:cubicBezTo>
                  <a:cubicBezTo>
                    <a:pt x="76" y="112"/>
                    <a:pt x="75" y="78"/>
                    <a:pt x="95" y="68"/>
                  </a:cubicBezTo>
                  <a:cubicBezTo>
                    <a:pt x="127" y="52"/>
                    <a:pt x="155" y="32"/>
                    <a:pt x="189" y="21"/>
                  </a:cubicBezTo>
                  <a:cubicBezTo>
                    <a:pt x="198" y="15"/>
                    <a:pt x="206" y="0"/>
                    <a:pt x="217" y="2"/>
                  </a:cubicBezTo>
                  <a:cubicBezTo>
                    <a:pt x="228" y="4"/>
                    <a:pt x="231" y="20"/>
                    <a:pt x="236" y="30"/>
                  </a:cubicBezTo>
                  <a:cubicBezTo>
                    <a:pt x="244" y="48"/>
                    <a:pt x="255" y="87"/>
                    <a:pt x="255" y="87"/>
                  </a:cubicBezTo>
                  <a:cubicBezTo>
                    <a:pt x="249" y="100"/>
                    <a:pt x="248" y="118"/>
                    <a:pt x="236" y="125"/>
                  </a:cubicBezTo>
                  <a:cubicBezTo>
                    <a:pt x="217" y="136"/>
                    <a:pt x="192" y="129"/>
                    <a:pt x="170" y="134"/>
                  </a:cubicBezTo>
                  <a:cubicBezTo>
                    <a:pt x="162" y="136"/>
                    <a:pt x="15" y="190"/>
                    <a:pt x="10" y="181"/>
                  </a:cubicBezTo>
                  <a:cubicBezTo>
                    <a:pt x="7" y="175"/>
                    <a:pt x="3" y="169"/>
                    <a:pt x="0" y="163"/>
                  </a:cubicBezTo>
                  <a:close/>
                </a:path>
              </a:pathLst>
            </a:custGeom>
            <a:solidFill>
              <a:srgbClr val="993300"/>
            </a:solidFill>
            <a:ln w="12700" cap="sq" cmpd="sng">
              <a:solidFill>
                <a:srgbClr val="9900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19" name="Oval 23"/>
            <p:cNvSpPr>
              <a:spLocks noChangeArrowheads="1"/>
            </p:cNvSpPr>
            <p:nvPr/>
          </p:nvSpPr>
          <p:spPr bwMode="auto">
            <a:xfrm>
              <a:off x="624" y="1440"/>
              <a:ext cx="96" cy="144"/>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29720" name="Freeform 24" descr="Woven mat"/>
          <p:cNvSpPr>
            <a:spLocks/>
          </p:cNvSpPr>
          <p:nvPr/>
        </p:nvSpPr>
        <p:spPr bwMode="auto">
          <a:xfrm>
            <a:off x="6705600" y="1143000"/>
            <a:ext cx="2438400" cy="990600"/>
          </a:xfrm>
          <a:custGeom>
            <a:avLst/>
            <a:gdLst>
              <a:gd name="T0" fmla="*/ 7 w 1536"/>
              <a:gd name="T1" fmla="*/ 22 h 624"/>
              <a:gd name="T2" fmla="*/ 397 w 1536"/>
              <a:gd name="T3" fmla="*/ 619 h 624"/>
              <a:gd name="T4" fmla="*/ 1536 w 1536"/>
              <a:gd name="T5" fmla="*/ 624 h 624"/>
              <a:gd name="T6" fmla="*/ 1124 w 1536"/>
              <a:gd name="T7" fmla="*/ 0 h 624"/>
              <a:gd name="T8" fmla="*/ 0 w 1536"/>
              <a:gd name="T9" fmla="*/ 13 h 624"/>
            </a:gdLst>
            <a:ahLst/>
            <a:cxnLst>
              <a:cxn ang="0">
                <a:pos x="T0" y="T1"/>
              </a:cxn>
              <a:cxn ang="0">
                <a:pos x="T2" y="T3"/>
              </a:cxn>
              <a:cxn ang="0">
                <a:pos x="T4" y="T5"/>
              </a:cxn>
              <a:cxn ang="0">
                <a:pos x="T6" y="T7"/>
              </a:cxn>
              <a:cxn ang="0">
                <a:pos x="T8" y="T9"/>
              </a:cxn>
            </a:cxnLst>
            <a:rect l="0" t="0" r="r" b="b"/>
            <a:pathLst>
              <a:path w="1536" h="624">
                <a:moveTo>
                  <a:pt x="7" y="22"/>
                </a:moveTo>
                <a:lnTo>
                  <a:pt x="397" y="619"/>
                </a:lnTo>
                <a:lnTo>
                  <a:pt x="1536" y="624"/>
                </a:lnTo>
                <a:lnTo>
                  <a:pt x="1124" y="0"/>
                </a:lnTo>
                <a:lnTo>
                  <a:pt x="0" y="13"/>
                </a:lnTo>
              </a:path>
            </a:pathLst>
          </a:custGeom>
          <a:blipFill dpi="0" rotWithShape="1">
            <a:blip r:embed="rId4"/>
            <a:srcRect/>
            <a:tile tx="0" ty="0" sx="100000" sy="100000" flip="none" algn="tl"/>
          </a:blipFill>
          <a:ln w="57150" cap="sq" cmpd="sng">
            <a:solidFill>
              <a:srgbClr val="FFCC66"/>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21" name="Freeform 25" descr="Woven mat"/>
          <p:cNvSpPr>
            <a:spLocks/>
          </p:cNvSpPr>
          <p:nvPr/>
        </p:nvSpPr>
        <p:spPr bwMode="auto">
          <a:xfrm>
            <a:off x="6324600" y="2209800"/>
            <a:ext cx="2438400" cy="990600"/>
          </a:xfrm>
          <a:custGeom>
            <a:avLst/>
            <a:gdLst>
              <a:gd name="T0" fmla="*/ 7 w 1536"/>
              <a:gd name="T1" fmla="*/ 22 h 624"/>
              <a:gd name="T2" fmla="*/ 397 w 1536"/>
              <a:gd name="T3" fmla="*/ 619 h 624"/>
              <a:gd name="T4" fmla="*/ 1536 w 1536"/>
              <a:gd name="T5" fmla="*/ 624 h 624"/>
              <a:gd name="T6" fmla="*/ 1124 w 1536"/>
              <a:gd name="T7" fmla="*/ 0 h 624"/>
              <a:gd name="T8" fmla="*/ 0 w 1536"/>
              <a:gd name="T9" fmla="*/ 13 h 624"/>
            </a:gdLst>
            <a:ahLst/>
            <a:cxnLst>
              <a:cxn ang="0">
                <a:pos x="T0" y="T1"/>
              </a:cxn>
              <a:cxn ang="0">
                <a:pos x="T2" y="T3"/>
              </a:cxn>
              <a:cxn ang="0">
                <a:pos x="T4" y="T5"/>
              </a:cxn>
              <a:cxn ang="0">
                <a:pos x="T6" y="T7"/>
              </a:cxn>
              <a:cxn ang="0">
                <a:pos x="T8" y="T9"/>
              </a:cxn>
            </a:cxnLst>
            <a:rect l="0" t="0" r="r" b="b"/>
            <a:pathLst>
              <a:path w="1536" h="624">
                <a:moveTo>
                  <a:pt x="7" y="22"/>
                </a:moveTo>
                <a:lnTo>
                  <a:pt x="397" y="619"/>
                </a:lnTo>
                <a:lnTo>
                  <a:pt x="1536" y="624"/>
                </a:lnTo>
                <a:lnTo>
                  <a:pt x="1124" y="0"/>
                </a:lnTo>
                <a:lnTo>
                  <a:pt x="0" y="13"/>
                </a:lnTo>
              </a:path>
            </a:pathLst>
          </a:custGeom>
          <a:blipFill dpi="0" rotWithShape="1">
            <a:blip r:embed="rId4"/>
            <a:srcRect/>
            <a:tile tx="0" ty="0" sx="100000" sy="100000" flip="none" algn="tl"/>
          </a:blipFill>
          <a:ln w="57150" cap="sq" cmpd="sng">
            <a:solidFill>
              <a:srgbClr val="FFCC66"/>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22" name="Freeform 26" descr="Woven mat"/>
          <p:cNvSpPr>
            <a:spLocks/>
          </p:cNvSpPr>
          <p:nvPr/>
        </p:nvSpPr>
        <p:spPr bwMode="auto">
          <a:xfrm>
            <a:off x="6477000" y="3276600"/>
            <a:ext cx="2438400" cy="990600"/>
          </a:xfrm>
          <a:custGeom>
            <a:avLst/>
            <a:gdLst>
              <a:gd name="T0" fmla="*/ 7 w 1536"/>
              <a:gd name="T1" fmla="*/ 22 h 624"/>
              <a:gd name="T2" fmla="*/ 397 w 1536"/>
              <a:gd name="T3" fmla="*/ 619 h 624"/>
              <a:gd name="T4" fmla="*/ 1536 w 1536"/>
              <a:gd name="T5" fmla="*/ 624 h 624"/>
              <a:gd name="T6" fmla="*/ 1124 w 1536"/>
              <a:gd name="T7" fmla="*/ 0 h 624"/>
              <a:gd name="T8" fmla="*/ 0 w 1536"/>
              <a:gd name="T9" fmla="*/ 13 h 624"/>
            </a:gdLst>
            <a:ahLst/>
            <a:cxnLst>
              <a:cxn ang="0">
                <a:pos x="T0" y="T1"/>
              </a:cxn>
              <a:cxn ang="0">
                <a:pos x="T2" y="T3"/>
              </a:cxn>
              <a:cxn ang="0">
                <a:pos x="T4" y="T5"/>
              </a:cxn>
              <a:cxn ang="0">
                <a:pos x="T6" y="T7"/>
              </a:cxn>
              <a:cxn ang="0">
                <a:pos x="T8" y="T9"/>
              </a:cxn>
            </a:cxnLst>
            <a:rect l="0" t="0" r="r" b="b"/>
            <a:pathLst>
              <a:path w="1536" h="624">
                <a:moveTo>
                  <a:pt x="7" y="22"/>
                </a:moveTo>
                <a:lnTo>
                  <a:pt x="397" y="619"/>
                </a:lnTo>
                <a:lnTo>
                  <a:pt x="1536" y="624"/>
                </a:lnTo>
                <a:lnTo>
                  <a:pt x="1124" y="0"/>
                </a:lnTo>
                <a:lnTo>
                  <a:pt x="0" y="13"/>
                </a:lnTo>
              </a:path>
            </a:pathLst>
          </a:custGeom>
          <a:blipFill dpi="0" rotWithShape="1">
            <a:blip r:embed="rId4"/>
            <a:srcRect/>
            <a:tile tx="0" ty="0" sx="100000" sy="100000" flip="none" algn="tl"/>
          </a:blipFill>
          <a:ln w="57150" cap="sq" cmpd="sng">
            <a:solidFill>
              <a:srgbClr val="FFCC66"/>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23" name="Line 27"/>
          <p:cNvSpPr>
            <a:spLocks noChangeShapeType="1"/>
          </p:cNvSpPr>
          <p:nvPr/>
        </p:nvSpPr>
        <p:spPr bwMode="auto">
          <a:xfrm>
            <a:off x="5410200" y="1676400"/>
            <a:ext cx="1066800" cy="76200"/>
          </a:xfrm>
          <a:prstGeom prst="line">
            <a:avLst/>
          </a:prstGeom>
          <a:noFill/>
          <a:ln w="44450" cap="sq">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24" name="Line 28"/>
          <p:cNvSpPr>
            <a:spLocks noChangeShapeType="1"/>
          </p:cNvSpPr>
          <p:nvPr/>
        </p:nvSpPr>
        <p:spPr bwMode="auto">
          <a:xfrm flipH="1">
            <a:off x="7010400" y="4343400"/>
            <a:ext cx="1143000" cy="762000"/>
          </a:xfrm>
          <a:prstGeom prst="line">
            <a:avLst/>
          </a:prstGeom>
          <a:noFill/>
          <a:ln w="44450" cap="sq">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25" name="Text Box 29"/>
          <p:cNvSpPr txBox="1">
            <a:spLocks noChangeArrowheads="1"/>
          </p:cNvSpPr>
          <p:nvPr/>
        </p:nvSpPr>
        <p:spPr bwMode="auto">
          <a:xfrm>
            <a:off x="5410200" y="1143000"/>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2400">
                <a:solidFill>
                  <a:schemeClr val="tx1"/>
                </a:solidFill>
              </a:rPr>
              <a:t>Veneer</a:t>
            </a:r>
          </a:p>
        </p:txBody>
      </p:sp>
      <p:sp>
        <p:nvSpPr>
          <p:cNvPr id="29726" name="Text Box 30"/>
          <p:cNvSpPr txBox="1">
            <a:spLocks noChangeArrowheads="1"/>
          </p:cNvSpPr>
          <p:nvPr/>
        </p:nvSpPr>
        <p:spPr bwMode="auto">
          <a:xfrm>
            <a:off x="7315200" y="4876800"/>
            <a:ext cx="1828800"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2400">
                <a:solidFill>
                  <a:schemeClr val="tx1"/>
                </a:solidFill>
              </a:rPr>
              <a:t>Grading and Sorting of Veneers</a:t>
            </a:r>
          </a:p>
        </p:txBody>
      </p:sp>
      <p:sp>
        <p:nvSpPr>
          <p:cNvPr id="29727" name="Oval 31"/>
          <p:cNvSpPr>
            <a:spLocks noChangeArrowheads="1"/>
          </p:cNvSpPr>
          <p:nvPr/>
        </p:nvSpPr>
        <p:spPr bwMode="auto">
          <a:xfrm>
            <a:off x="4222304" y="5575920"/>
            <a:ext cx="97160" cy="94456"/>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8" name="Oval 32"/>
          <p:cNvSpPr>
            <a:spLocks noChangeArrowheads="1"/>
          </p:cNvSpPr>
          <p:nvPr/>
        </p:nvSpPr>
        <p:spPr bwMode="auto">
          <a:xfrm>
            <a:off x="869504" y="5814392"/>
            <a:ext cx="209600" cy="66328"/>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29" name="Oval 33"/>
          <p:cNvSpPr>
            <a:spLocks noChangeArrowheads="1"/>
          </p:cNvSpPr>
          <p:nvPr/>
        </p:nvSpPr>
        <p:spPr bwMode="auto">
          <a:xfrm>
            <a:off x="2267744" y="6021288"/>
            <a:ext cx="288032" cy="72008"/>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31" name="Oval 35"/>
          <p:cNvSpPr>
            <a:spLocks noChangeArrowheads="1"/>
          </p:cNvSpPr>
          <p:nvPr/>
        </p:nvSpPr>
        <p:spPr bwMode="auto">
          <a:xfrm>
            <a:off x="3155504" y="5804520"/>
            <a:ext cx="155848" cy="81880"/>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732" name="Text Box 36"/>
          <p:cNvSpPr txBox="1">
            <a:spLocks noChangeArrowheads="1"/>
          </p:cNvSpPr>
          <p:nvPr/>
        </p:nvSpPr>
        <p:spPr bwMode="auto">
          <a:xfrm>
            <a:off x="228600" y="3733800"/>
            <a:ext cx="3200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2400">
                <a:solidFill>
                  <a:schemeClr val="tx1"/>
                </a:solidFill>
              </a:rPr>
              <a:t>Dispersion of defects</a:t>
            </a:r>
          </a:p>
        </p:txBody>
      </p:sp>
      <p:sp>
        <p:nvSpPr>
          <p:cNvPr id="29733" name="Line 37"/>
          <p:cNvSpPr>
            <a:spLocks noChangeShapeType="1"/>
          </p:cNvSpPr>
          <p:nvPr/>
        </p:nvSpPr>
        <p:spPr bwMode="auto">
          <a:xfrm>
            <a:off x="1115616" y="4221088"/>
            <a:ext cx="864096" cy="1368152"/>
          </a:xfrm>
          <a:prstGeom prst="line">
            <a:avLst/>
          </a:prstGeom>
          <a:noFill/>
          <a:ln w="19050" cap="sq">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34" name="Line 38"/>
          <p:cNvSpPr>
            <a:spLocks noChangeShapeType="1"/>
          </p:cNvSpPr>
          <p:nvPr/>
        </p:nvSpPr>
        <p:spPr bwMode="auto">
          <a:xfrm flipH="1">
            <a:off x="971600" y="4221088"/>
            <a:ext cx="144016" cy="1596008"/>
          </a:xfrm>
          <a:prstGeom prst="line">
            <a:avLst/>
          </a:prstGeom>
          <a:noFill/>
          <a:ln w="19050" cap="sq">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35" name="Text Box 39"/>
          <p:cNvSpPr txBox="1">
            <a:spLocks noChangeArrowheads="1"/>
          </p:cNvSpPr>
          <p:nvPr/>
        </p:nvSpPr>
        <p:spPr bwMode="auto">
          <a:xfrm>
            <a:off x="2987824" y="3140968"/>
            <a:ext cx="2971800"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2400" dirty="0">
                <a:solidFill>
                  <a:schemeClr val="tx1"/>
                </a:solidFill>
              </a:rPr>
              <a:t>Higher quality veneers on the surface</a:t>
            </a:r>
          </a:p>
        </p:txBody>
      </p:sp>
      <p:sp>
        <p:nvSpPr>
          <p:cNvPr id="29736" name="Line 40"/>
          <p:cNvSpPr>
            <a:spLocks noChangeShapeType="1"/>
          </p:cNvSpPr>
          <p:nvPr/>
        </p:nvSpPr>
        <p:spPr bwMode="auto">
          <a:xfrm>
            <a:off x="4876800" y="3886200"/>
            <a:ext cx="990600" cy="990600"/>
          </a:xfrm>
          <a:prstGeom prst="line">
            <a:avLst/>
          </a:prstGeom>
          <a:noFill/>
          <a:ln w="19050" cap="sq">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37" name="Line 41"/>
          <p:cNvSpPr>
            <a:spLocks noChangeShapeType="1"/>
          </p:cNvSpPr>
          <p:nvPr/>
        </p:nvSpPr>
        <p:spPr bwMode="auto">
          <a:xfrm>
            <a:off x="4876800" y="3886200"/>
            <a:ext cx="457200" cy="2362200"/>
          </a:xfrm>
          <a:prstGeom prst="line">
            <a:avLst/>
          </a:prstGeom>
          <a:noFill/>
          <a:ln w="19050" cap="sq">
            <a:solidFill>
              <a:schemeClr val="tx1"/>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738" name="Text Box 42"/>
          <p:cNvSpPr txBox="1">
            <a:spLocks noChangeArrowheads="1"/>
          </p:cNvSpPr>
          <p:nvPr/>
        </p:nvSpPr>
        <p:spPr bwMode="auto">
          <a:xfrm>
            <a:off x="304800" y="10668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2400" b="1">
                <a:solidFill>
                  <a:schemeClr val="tx1"/>
                </a:solidFill>
              </a:rPr>
              <a:t>Example : LVL</a:t>
            </a:r>
          </a:p>
        </p:txBody>
      </p:sp>
      <p:sp>
        <p:nvSpPr>
          <p:cNvPr id="44" name="Oval 8"/>
          <p:cNvSpPr>
            <a:spLocks noChangeArrowheads="1"/>
          </p:cNvSpPr>
          <p:nvPr/>
        </p:nvSpPr>
        <p:spPr bwMode="auto">
          <a:xfrm>
            <a:off x="7164288" y="2924944"/>
            <a:ext cx="76200" cy="76200"/>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Oval 31"/>
          <p:cNvSpPr>
            <a:spLocks noChangeArrowheads="1"/>
          </p:cNvSpPr>
          <p:nvPr/>
        </p:nvSpPr>
        <p:spPr bwMode="auto">
          <a:xfrm>
            <a:off x="8100392" y="2996952"/>
            <a:ext cx="97160" cy="94456"/>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Oval 32"/>
          <p:cNvSpPr>
            <a:spLocks noChangeArrowheads="1"/>
          </p:cNvSpPr>
          <p:nvPr/>
        </p:nvSpPr>
        <p:spPr bwMode="auto">
          <a:xfrm>
            <a:off x="7308304" y="3933056"/>
            <a:ext cx="209600" cy="66328"/>
          </a:xfrm>
          <a:prstGeom prst="ellipse">
            <a:avLst/>
          </a:prstGeom>
          <a:solidFill>
            <a:srgbClr val="993300"/>
          </a:solidFill>
          <a:ln w="12700" cap="sq">
            <a:solidFill>
              <a:srgbClr val="99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47416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533400" y="1676400"/>
            <a:ext cx="8001000" cy="944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endParaRPr lang="en-US" b="1">
              <a:solidFill>
                <a:srgbClr val="FFFF66"/>
              </a:solidFill>
            </a:endParaRPr>
          </a:p>
          <a:p>
            <a:pPr eaLnBrk="0" hangingPunct="0"/>
            <a:endParaRPr lang="en-US" sz="2400" b="1">
              <a:solidFill>
                <a:schemeClr val="tx1"/>
              </a:solidFill>
            </a:endParaRPr>
          </a:p>
        </p:txBody>
      </p:sp>
      <p:sp>
        <p:nvSpPr>
          <p:cNvPr id="41987" name="Rectangle 3"/>
          <p:cNvSpPr>
            <a:spLocks noGrp="1" noChangeArrowheads="1"/>
          </p:cNvSpPr>
          <p:nvPr>
            <p:ph type="title"/>
          </p:nvPr>
        </p:nvSpPr>
        <p:spPr>
          <a:xfrm>
            <a:off x="0" y="188913"/>
            <a:ext cx="8893175" cy="1143000"/>
          </a:xfrm>
        </p:spPr>
        <p:txBody>
          <a:bodyPr/>
          <a:lstStyle/>
          <a:p>
            <a:r>
              <a:rPr lang="en-CA" sz="4000" b="1">
                <a:solidFill>
                  <a:schemeClr val="tx1"/>
                </a:solidFill>
              </a:rPr>
              <a:t>EWP in Residential Construction</a:t>
            </a:r>
            <a:endParaRPr lang="en-US" sz="4000" b="1">
              <a:solidFill>
                <a:schemeClr val="tx1"/>
              </a:solidFill>
            </a:endParaRPr>
          </a:p>
        </p:txBody>
      </p:sp>
      <p:graphicFrame>
        <p:nvGraphicFramePr>
          <p:cNvPr id="41988" name="Object 4">
            <a:hlinkClick r:id="" action="ppaction://ole?verb=0"/>
          </p:cNvPr>
          <p:cNvGraphicFramePr>
            <a:graphicFrameLocks noGrp="1"/>
          </p:cNvGraphicFramePr>
          <p:nvPr>
            <p:ph idx="1"/>
          </p:nvPr>
        </p:nvGraphicFramePr>
        <p:xfrm>
          <a:off x="3995738" y="1484313"/>
          <a:ext cx="5148262" cy="3490912"/>
        </p:xfrm>
        <a:graphic>
          <a:graphicData uri="http://schemas.openxmlformats.org/presentationml/2006/ole">
            <mc:AlternateContent xmlns:mc="http://schemas.openxmlformats.org/markup-compatibility/2006">
              <mc:Choice xmlns:v="urn:schemas-microsoft-com:vml" Requires="v">
                <p:oleObj spid="_x0000_s287869" name="Photo Editor Photo" r:id="rId4" imgW="5622840" imgH="4065480" progId="MSPhotoEd.3">
                  <p:embed/>
                </p:oleObj>
              </mc:Choice>
              <mc:Fallback>
                <p:oleObj name="Photo Editor Photo" r:id="rId4" imgW="5622840" imgH="4065480" progId="MSPhotoEd.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1484313"/>
                        <a:ext cx="5148262" cy="3490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41989" name="Picture 5" descr="TJIJOIS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08275"/>
            <a:ext cx="4716463" cy="4149725"/>
          </a:xfrm>
          <a:prstGeom prst="rect">
            <a:avLst/>
          </a:prstGeom>
          <a:noFill/>
          <a:extLst>
            <a:ext uri="{909E8E84-426E-40dd-AFC4-6F175D3DCCD1}">
              <a14:hiddenFill xmlns:a14="http://schemas.microsoft.com/office/drawing/2010/main" xmlns="">
                <a:solidFill>
                  <a:srgbClr val="FFFFFF"/>
                </a:solidFill>
              </a14:hiddenFill>
            </a:ext>
          </a:extLst>
        </p:spPr>
      </p:pic>
      <p:sp>
        <p:nvSpPr>
          <p:cNvPr id="41990" name="Text Box 6"/>
          <p:cNvSpPr txBox="1">
            <a:spLocks noChangeArrowheads="1"/>
          </p:cNvSpPr>
          <p:nvPr/>
        </p:nvSpPr>
        <p:spPr bwMode="auto">
          <a:xfrm>
            <a:off x="5211763" y="5084763"/>
            <a:ext cx="365442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buClr>
                <a:schemeClr val="accent2"/>
              </a:buClr>
              <a:buSzPct val="80000"/>
              <a:buFont typeface="Wingdings" charset="0"/>
              <a:buNone/>
            </a:pPr>
            <a:r>
              <a:rPr kumimoji="1" lang="en-CA" sz="3200" b="1">
                <a:latin typeface="Arial" charset="0"/>
                <a:cs typeface="Times New Roman" charset="0"/>
              </a:rPr>
              <a:t>Beam and Post</a:t>
            </a:r>
            <a:endParaRPr kumimoji="1" lang="en-US" sz="3200" b="1">
              <a:latin typeface="Arial" charset="0"/>
              <a:cs typeface="Times New Roman" charset="0"/>
            </a:endParaRPr>
          </a:p>
        </p:txBody>
      </p:sp>
      <p:sp>
        <p:nvSpPr>
          <p:cNvPr id="41991" name="Text Box 7"/>
          <p:cNvSpPr txBox="1">
            <a:spLocks noChangeArrowheads="1"/>
          </p:cNvSpPr>
          <p:nvPr/>
        </p:nvSpPr>
        <p:spPr bwMode="auto">
          <a:xfrm>
            <a:off x="4643438" y="6278563"/>
            <a:ext cx="2447925"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buClr>
                <a:schemeClr val="accent2"/>
              </a:buClr>
              <a:buSzPct val="80000"/>
              <a:buFont typeface="Wingdings" charset="0"/>
              <a:buNone/>
            </a:pPr>
            <a:r>
              <a:rPr kumimoji="1" lang="en-CA" sz="3200" b="1">
                <a:latin typeface="Arial" charset="0"/>
                <a:cs typeface="Times New Roman" charset="0"/>
              </a:rPr>
              <a:t>Header</a:t>
            </a:r>
            <a:endParaRPr kumimoji="1" lang="en-US" sz="3200" b="1">
              <a:latin typeface="Arial" charset="0"/>
              <a:cs typeface="Times New Roman" charset="0"/>
            </a:endParaRPr>
          </a:p>
        </p:txBody>
      </p:sp>
    </p:spTree>
    <p:extLst>
      <p:ext uri="{BB962C8B-B14F-4D97-AF65-F5344CB8AC3E}">
        <p14:creationId xmlns:p14="http://schemas.microsoft.com/office/powerpoint/2010/main" val="3991166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F-composite 1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8"/>
            <a:ext cx="6587306" cy="4941247"/>
          </a:xfrm>
          <a:prstGeom prst="rect">
            <a:avLst/>
          </a:prstGeom>
          <a:noFill/>
          <a:extLst>
            <a:ext uri="{909E8E84-426E-40dd-AFC4-6F175D3DCCD1}">
              <a14:hiddenFill xmlns:a14="http://schemas.microsoft.com/office/drawing/2010/main" xmlns="">
                <a:solidFill>
                  <a:srgbClr val="FFFFFF"/>
                </a:solidFill>
              </a14:hiddenFill>
            </a:ext>
          </a:extLst>
        </p:spPr>
      </p:pic>
      <p:sp>
        <p:nvSpPr>
          <p:cNvPr id="43011" name="Rectangle 3"/>
          <p:cNvSpPr>
            <a:spLocks noChangeArrowheads="1"/>
          </p:cNvSpPr>
          <p:nvPr/>
        </p:nvSpPr>
        <p:spPr bwMode="auto">
          <a:xfrm>
            <a:off x="179388" y="260350"/>
            <a:ext cx="8713787"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r>
              <a:rPr lang="en-CA" sz="4000" b="1">
                <a:solidFill>
                  <a:schemeClr val="tx1"/>
                </a:solidFill>
              </a:rPr>
              <a:t>EWP in Bridge Construction</a:t>
            </a:r>
            <a:endParaRPr lang="en-US" sz="4000" b="1">
              <a:solidFill>
                <a:schemeClr val="tx1"/>
              </a:solidFill>
            </a:endParaRPr>
          </a:p>
        </p:txBody>
      </p:sp>
      <p:sp>
        <p:nvSpPr>
          <p:cNvPr id="43012" name="Text Box 4"/>
          <p:cNvSpPr txBox="1">
            <a:spLocks noChangeArrowheads="1"/>
          </p:cNvSpPr>
          <p:nvPr/>
        </p:nvSpPr>
        <p:spPr bwMode="auto">
          <a:xfrm>
            <a:off x="7164388" y="2349500"/>
            <a:ext cx="1800225"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buClr>
                <a:schemeClr val="accent2"/>
              </a:buClr>
              <a:buSzPct val="80000"/>
              <a:buFont typeface="Wingdings" charset="0"/>
              <a:buNone/>
            </a:pPr>
            <a:r>
              <a:rPr kumimoji="1" lang="en-CA" sz="3200" b="1">
                <a:latin typeface="Arial" charset="0"/>
                <a:cs typeface="Times New Roman" charset="0"/>
              </a:rPr>
              <a:t>Vehicle bridge</a:t>
            </a:r>
            <a:endParaRPr kumimoji="1" lang="en-US" sz="3200" b="1">
              <a:latin typeface="Arial" charset="0"/>
              <a:cs typeface="Times New Roman" charset="0"/>
            </a:endParaRPr>
          </a:p>
        </p:txBody>
      </p:sp>
    </p:spTree>
    <p:extLst>
      <p:ext uri="{BB962C8B-B14F-4D97-AF65-F5344CB8AC3E}">
        <p14:creationId xmlns:p14="http://schemas.microsoft.com/office/powerpoint/2010/main" val="4244668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79388" y="260350"/>
            <a:ext cx="8713787"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r>
              <a:rPr lang="en-CA" sz="4000" b="1">
                <a:solidFill>
                  <a:schemeClr val="tx1"/>
                </a:solidFill>
              </a:rPr>
              <a:t>EWP in Commercial Structure</a:t>
            </a:r>
            <a:endParaRPr lang="en-US" sz="4000" b="1">
              <a:solidFill>
                <a:schemeClr val="tx1"/>
              </a:solidFill>
            </a:endParaRPr>
          </a:p>
        </p:txBody>
      </p:sp>
      <p:pic>
        <p:nvPicPr>
          <p:cNvPr id="46083" name="Picture 3" descr="PF-composite 1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75" y="1412875"/>
            <a:ext cx="6719575" cy="5040461"/>
          </a:xfrm>
          <a:prstGeom prst="rect">
            <a:avLst/>
          </a:prstGeom>
          <a:noFill/>
          <a:extLst>
            <a:ext uri="{909E8E84-426E-40dd-AFC4-6F175D3DCCD1}">
              <a14:hiddenFill xmlns:a14="http://schemas.microsoft.com/office/drawing/2010/main" xmlns="">
                <a:solidFill>
                  <a:srgbClr val="FFFFFF"/>
                </a:solidFill>
              </a14:hiddenFill>
            </a:ext>
          </a:extLst>
        </p:spPr>
      </p:pic>
      <p:sp>
        <p:nvSpPr>
          <p:cNvPr id="46084" name="Text Box 4"/>
          <p:cNvSpPr txBox="1">
            <a:spLocks noChangeArrowheads="1"/>
          </p:cNvSpPr>
          <p:nvPr/>
        </p:nvSpPr>
        <p:spPr bwMode="auto">
          <a:xfrm>
            <a:off x="7092950" y="2420938"/>
            <a:ext cx="1800225"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buClr>
                <a:schemeClr val="accent2"/>
              </a:buClr>
              <a:buSzPct val="80000"/>
              <a:buFont typeface="Wingdings" charset="0"/>
              <a:buNone/>
            </a:pPr>
            <a:r>
              <a:rPr kumimoji="1" lang="en-CA" sz="3200" b="1">
                <a:latin typeface="Arial" charset="0"/>
                <a:cs typeface="Times New Roman" charset="0"/>
              </a:rPr>
              <a:t>Sports hall</a:t>
            </a:r>
            <a:endParaRPr kumimoji="1" lang="en-US" sz="3200" b="1">
              <a:latin typeface="Arial" charset="0"/>
              <a:cs typeface="Times New Roman" charset="0"/>
            </a:endParaRPr>
          </a:p>
        </p:txBody>
      </p:sp>
    </p:spTree>
    <p:extLst>
      <p:ext uri="{BB962C8B-B14F-4D97-AF65-F5344CB8AC3E}">
        <p14:creationId xmlns:p14="http://schemas.microsoft.com/office/powerpoint/2010/main" val="4067497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4"/>
          <p:cNvPicPr>
            <a:picLocks noChangeAspect="1" noChangeArrowheads="1"/>
          </p:cNvPicPr>
          <p:nvPr/>
        </p:nvPicPr>
        <p:blipFill>
          <a:blip r:embed="rId3">
            <a:extLst>
              <a:ext uri="{28A0092B-C50C-407E-A947-70E740481C1C}">
                <a14:useLocalDpi xmlns:a14="http://schemas.microsoft.com/office/drawing/2010/main" val="0"/>
              </a:ext>
            </a:extLst>
          </a:blip>
          <a:srcRect r="51819"/>
          <a:stretch>
            <a:fillRect/>
          </a:stretch>
        </p:blipFill>
        <p:spPr bwMode="auto">
          <a:xfrm>
            <a:off x="2627784" y="1412776"/>
            <a:ext cx="3240360" cy="53812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377" y="4221088"/>
            <a:ext cx="2632623" cy="263262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148" name="Rectangle 2"/>
          <p:cNvSpPr>
            <a:spLocks noChangeArrowheads="1"/>
          </p:cNvSpPr>
          <p:nvPr/>
        </p:nvSpPr>
        <p:spPr bwMode="auto">
          <a:xfrm>
            <a:off x="107504" y="188640"/>
            <a:ext cx="88204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4000" b="1" dirty="0">
                <a:latin typeface="Arial" charset="0"/>
              </a:rPr>
              <a:t>Glued-laminated Timber (Glulam)</a:t>
            </a:r>
            <a:endParaRPr lang="en-US" sz="4000" b="1" dirty="0"/>
          </a:p>
        </p:txBody>
      </p:sp>
      <p:sp>
        <p:nvSpPr>
          <p:cNvPr id="2" name="TextBox 1"/>
          <p:cNvSpPr txBox="1"/>
          <p:nvPr/>
        </p:nvSpPr>
        <p:spPr>
          <a:xfrm>
            <a:off x="395536" y="908720"/>
            <a:ext cx="8424936" cy="830997"/>
          </a:xfrm>
          <a:prstGeom prst="rect">
            <a:avLst/>
          </a:prstGeom>
          <a:noFill/>
        </p:spPr>
        <p:txBody>
          <a:bodyPr wrap="square" rtlCol="0">
            <a:spAutoFit/>
          </a:bodyPr>
          <a:lstStyle/>
          <a:p>
            <a:r>
              <a:rPr lang="en-US" sz="2400" dirty="0">
                <a:latin typeface="+mn-lt"/>
              </a:rPr>
              <a:t>The oldest </a:t>
            </a:r>
            <a:r>
              <a:rPr lang="en-US" sz="2400" b="1" dirty="0">
                <a:latin typeface="+mn-lt"/>
              </a:rPr>
              <a:t>engineered</a:t>
            </a:r>
            <a:r>
              <a:rPr lang="en-US" sz="2400" dirty="0">
                <a:latin typeface="+mn-lt"/>
              </a:rPr>
              <a:t> wood product – developed in 1903 in Germany</a:t>
            </a:r>
          </a:p>
        </p:txBody>
      </p:sp>
      <p:sp>
        <p:nvSpPr>
          <p:cNvPr id="6" name="Text Box 46"/>
          <p:cNvSpPr txBox="1">
            <a:spLocks noChangeArrowheads="1"/>
          </p:cNvSpPr>
          <p:nvPr/>
        </p:nvSpPr>
        <p:spPr bwMode="auto">
          <a:xfrm>
            <a:off x="6948264" y="2564904"/>
            <a:ext cx="1592262"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2400" dirty="0">
                <a:solidFill>
                  <a:schemeClr val="tx1"/>
                </a:solidFill>
              </a:rPr>
              <a:t>Highest quality laminates on outside</a:t>
            </a:r>
          </a:p>
        </p:txBody>
      </p:sp>
      <p:sp>
        <p:nvSpPr>
          <p:cNvPr id="7" name="Line 47"/>
          <p:cNvSpPr>
            <a:spLocks noChangeShapeType="1"/>
          </p:cNvSpPr>
          <p:nvPr/>
        </p:nvSpPr>
        <p:spPr bwMode="auto">
          <a:xfrm>
            <a:off x="5220072" y="2420888"/>
            <a:ext cx="1782391" cy="1146225"/>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8" name="Line 48"/>
          <p:cNvSpPr>
            <a:spLocks noChangeShapeType="1"/>
          </p:cNvSpPr>
          <p:nvPr/>
        </p:nvSpPr>
        <p:spPr bwMode="auto">
          <a:xfrm flipV="1">
            <a:off x="5292080" y="3573014"/>
            <a:ext cx="1728192" cy="2376265"/>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9" name="Line 49"/>
          <p:cNvSpPr>
            <a:spLocks noChangeShapeType="1"/>
          </p:cNvSpPr>
          <p:nvPr/>
        </p:nvSpPr>
        <p:spPr bwMode="auto">
          <a:xfrm>
            <a:off x="1907704" y="3429001"/>
            <a:ext cx="1512168" cy="64807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endParaRPr lang="en-US"/>
          </a:p>
        </p:txBody>
      </p:sp>
      <p:sp>
        <p:nvSpPr>
          <p:cNvPr id="10" name="Text Box 50"/>
          <p:cNvSpPr txBox="1">
            <a:spLocks noChangeArrowheads="1"/>
          </p:cNvSpPr>
          <p:nvPr/>
        </p:nvSpPr>
        <p:spPr bwMode="auto">
          <a:xfrm>
            <a:off x="323528" y="2564904"/>
            <a:ext cx="1872208" cy="1200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l" eaLnBrk="0" hangingPunct="0">
              <a:spcBef>
                <a:spcPct val="50000"/>
              </a:spcBef>
            </a:pPr>
            <a:r>
              <a:rPr lang="en-US" sz="2400" dirty="0">
                <a:solidFill>
                  <a:schemeClr val="tx1"/>
                </a:solidFill>
              </a:rPr>
              <a:t>Low quality laminates in the middle</a:t>
            </a:r>
          </a:p>
        </p:txBody>
      </p:sp>
    </p:spTree>
    <p:extLst>
      <p:ext uri="{BB962C8B-B14F-4D97-AF65-F5344CB8AC3E}">
        <p14:creationId xmlns:p14="http://schemas.microsoft.com/office/powerpoint/2010/main" val="499429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mage.slidesharecdn.com/masstimberproduct-gluedlaminatedtimber-130503114447-phpapp01/95/an-innovative-and-versatile-mass-timber-product-glued-laminated-timber-2-638.jpg?cb=136758162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6348" t="37823" r="3906" b="3722"/>
          <a:stretch>
            <a:fillRect/>
          </a:stretch>
        </p:blipFill>
        <p:spPr bwMode="auto">
          <a:xfrm>
            <a:off x="35496" y="2060848"/>
            <a:ext cx="6969125" cy="297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Rectangle 1"/>
          <p:cNvSpPr>
            <a:spLocks noChangeArrowheads="1"/>
          </p:cNvSpPr>
          <p:nvPr/>
        </p:nvSpPr>
        <p:spPr bwMode="auto">
          <a:xfrm>
            <a:off x="2601913" y="323850"/>
            <a:ext cx="45180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4000" b="1">
                <a:latin typeface="Arial" charset="0"/>
                <a:cs typeface="Arial" charset="0"/>
              </a:rPr>
              <a:t>What is Glulam?! </a:t>
            </a:r>
            <a:endParaRPr lang="en-US" sz="4000" b="1"/>
          </a:p>
        </p:txBody>
      </p:sp>
      <p:sp>
        <p:nvSpPr>
          <p:cNvPr id="7172" name="Rectangle 4"/>
          <p:cNvSpPr>
            <a:spLocks noChangeArrowheads="1"/>
          </p:cNvSpPr>
          <p:nvPr/>
        </p:nvSpPr>
        <p:spPr bwMode="auto">
          <a:xfrm>
            <a:off x="144727" y="1052736"/>
            <a:ext cx="89884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3000" dirty="0">
                <a:latin typeface="Arial" charset="0"/>
                <a:cs typeface="Arial" charset="0"/>
              </a:rPr>
              <a:t>A laminated member made of dimension lumber and a structural adhesive</a:t>
            </a:r>
            <a:endParaRPr lang="en-US" sz="3000" dirty="0"/>
          </a:p>
        </p:txBody>
      </p:sp>
      <p:pic>
        <p:nvPicPr>
          <p:cNvPr id="71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4797152"/>
            <a:ext cx="3055937" cy="1719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p:cNvPicPr>
            <a:picLocks noChangeAspect="1"/>
          </p:cNvPicPr>
          <p:nvPr/>
        </p:nvPicPr>
        <p:blipFill>
          <a:blip r:embed="rId6"/>
          <a:stretch>
            <a:fillRect/>
          </a:stretch>
        </p:blipFill>
        <p:spPr>
          <a:xfrm>
            <a:off x="6228184" y="5013175"/>
            <a:ext cx="2808312" cy="1628821"/>
          </a:xfrm>
          <a:prstGeom prst="rect">
            <a:avLst/>
          </a:prstGeom>
        </p:spPr>
      </p:pic>
      <p:pic>
        <p:nvPicPr>
          <p:cNvPr id="7" name="Picture 6"/>
          <p:cNvPicPr>
            <a:picLocks noChangeAspect="1"/>
          </p:cNvPicPr>
          <p:nvPr/>
        </p:nvPicPr>
        <p:blipFill>
          <a:blip r:embed="rId7"/>
          <a:stretch>
            <a:fillRect/>
          </a:stretch>
        </p:blipFill>
        <p:spPr>
          <a:xfrm>
            <a:off x="6228184" y="4221088"/>
            <a:ext cx="2798205" cy="720080"/>
          </a:xfrm>
          <a:prstGeom prst="rect">
            <a:avLst/>
          </a:prstGeom>
        </p:spPr>
      </p:pic>
      <p:sp>
        <p:nvSpPr>
          <p:cNvPr id="8" name="Freeform 7"/>
          <p:cNvSpPr/>
          <p:nvPr/>
        </p:nvSpPr>
        <p:spPr>
          <a:xfrm>
            <a:off x="5844896" y="3674680"/>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6372200" y="3284984"/>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5436096" y="3645024"/>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6012160" y="3212976"/>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076056" y="3573016"/>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6732240" y="2708920"/>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5220072" y="3861048"/>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5652120" y="3140968"/>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5292080" y="3212976"/>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660232" y="2492896"/>
            <a:ext cx="58650" cy="99417"/>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1619672" y="4221088"/>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Freeform 22"/>
          <p:cNvSpPr/>
          <p:nvPr/>
        </p:nvSpPr>
        <p:spPr>
          <a:xfrm>
            <a:off x="971600" y="4293096"/>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Freeform 23"/>
          <p:cNvSpPr/>
          <p:nvPr/>
        </p:nvSpPr>
        <p:spPr>
          <a:xfrm>
            <a:off x="1187624" y="4005064"/>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Freeform 24"/>
          <p:cNvSpPr/>
          <p:nvPr/>
        </p:nvSpPr>
        <p:spPr>
          <a:xfrm>
            <a:off x="1763688" y="3501008"/>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Freeform 25"/>
          <p:cNvSpPr/>
          <p:nvPr/>
        </p:nvSpPr>
        <p:spPr>
          <a:xfrm>
            <a:off x="1115616" y="3573016"/>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Freeform 26"/>
          <p:cNvSpPr/>
          <p:nvPr/>
        </p:nvSpPr>
        <p:spPr>
          <a:xfrm>
            <a:off x="1619672" y="3140968"/>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Freeform 27"/>
          <p:cNvSpPr/>
          <p:nvPr/>
        </p:nvSpPr>
        <p:spPr>
          <a:xfrm>
            <a:off x="1115616" y="3140968"/>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2411760" y="2996952"/>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Freeform 29"/>
          <p:cNvSpPr/>
          <p:nvPr/>
        </p:nvSpPr>
        <p:spPr>
          <a:xfrm>
            <a:off x="2411760" y="2564904"/>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Freeform 30"/>
          <p:cNvSpPr/>
          <p:nvPr/>
        </p:nvSpPr>
        <p:spPr>
          <a:xfrm>
            <a:off x="2195736" y="3789040"/>
            <a:ext cx="45719" cy="72008"/>
          </a:xfrm>
          <a:custGeom>
            <a:avLst/>
            <a:gdLst>
              <a:gd name="connsiteX0" fmla="*/ 22050 w 58650"/>
              <a:gd name="connsiteY0" fmla="*/ 0 h 99417"/>
              <a:gd name="connsiteX1" fmla="*/ 7410 w 58650"/>
              <a:gd name="connsiteY1" fmla="*/ 18300 h 99417"/>
              <a:gd name="connsiteX2" fmla="*/ 90 w 58650"/>
              <a:gd name="connsiteY2" fmla="*/ 29281 h 99417"/>
              <a:gd name="connsiteX3" fmla="*/ 11070 w 58650"/>
              <a:gd name="connsiteY3" fmla="*/ 36601 h 99417"/>
              <a:gd name="connsiteX4" fmla="*/ 36690 w 58650"/>
              <a:gd name="connsiteY4" fmla="*/ 32941 h 99417"/>
              <a:gd name="connsiteX5" fmla="*/ 25710 w 58650"/>
              <a:gd name="connsiteY5" fmla="*/ 40261 h 99417"/>
              <a:gd name="connsiteX6" fmla="*/ 7410 w 58650"/>
              <a:gd name="connsiteY6" fmla="*/ 58561 h 99417"/>
              <a:gd name="connsiteX7" fmla="*/ 18390 w 58650"/>
              <a:gd name="connsiteY7" fmla="*/ 62221 h 99417"/>
              <a:gd name="connsiteX8" fmla="*/ 44010 w 58650"/>
              <a:gd name="connsiteY8" fmla="*/ 65881 h 99417"/>
              <a:gd name="connsiteX9" fmla="*/ 36690 w 58650"/>
              <a:gd name="connsiteY9" fmla="*/ 76861 h 99417"/>
              <a:gd name="connsiteX10" fmla="*/ 22050 w 58650"/>
              <a:gd name="connsiteY10" fmla="*/ 80521 h 99417"/>
              <a:gd name="connsiteX11" fmla="*/ 11070 w 58650"/>
              <a:gd name="connsiteY11" fmla="*/ 84181 h 99417"/>
              <a:gd name="connsiteX12" fmla="*/ 33030 w 58650"/>
              <a:gd name="connsiteY12" fmla="*/ 91501 h 99417"/>
              <a:gd name="connsiteX13" fmla="*/ 44010 w 58650"/>
              <a:gd name="connsiteY13" fmla="*/ 98821 h 99417"/>
              <a:gd name="connsiteX14" fmla="*/ 58650 w 58650"/>
              <a:gd name="connsiteY14" fmla="*/ 98821 h 9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0" h="99417">
                <a:moveTo>
                  <a:pt x="22050" y="0"/>
                </a:moveTo>
                <a:cubicBezTo>
                  <a:pt x="17170" y="6100"/>
                  <a:pt x="12097" y="12050"/>
                  <a:pt x="7410" y="18300"/>
                </a:cubicBezTo>
                <a:cubicBezTo>
                  <a:pt x="4771" y="21819"/>
                  <a:pt x="-773" y="24967"/>
                  <a:pt x="90" y="29281"/>
                </a:cubicBezTo>
                <a:cubicBezTo>
                  <a:pt x="953" y="33594"/>
                  <a:pt x="7410" y="34161"/>
                  <a:pt x="11070" y="36601"/>
                </a:cubicBezTo>
                <a:cubicBezTo>
                  <a:pt x="19610" y="35381"/>
                  <a:pt x="28321" y="30849"/>
                  <a:pt x="36690" y="32941"/>
                </a:cubicBezTo>
                <a:cubicBezTo>
                  <a:pt x="40957" y="34008"/>
                  <a:pt x="28820" y="37151"/>
                  <a:pt x="25710" y="40261"/>
                </a:cubicBezTo>
                <a:cubicBezTo>
                  <a:pt x="1310" y="64661"/>
                  <a:pt x="36690" y="39041"/>
                  <a:pt x="7410" y="58561"/>
                </a:cubicBezTo>
                <a:cubicBezTo>
                  <a:pt x="11070" y="59781"/>
                  <a:pt x="14607" y="61464"/>
                  <a:pt x="18390" y="62221"/>
                </a:cubicBezTo>
                <a:cubicBezTo>
                  <a:pt x="26849" y="63913"/>
                  <a:pt x="37274" y="60492"/>
                  <a:pt x="44010" y="65881"/>
                </a:cubicBezTo>
                <a:cubicBezTo>
                  <a:pt x="47445" y="68629"/>
                  <a:pt x="40350" y="74421"/>
                  <a:pt x="36690" y="76861"/>
                </a:cubicBezTo>
                <a:cubicBezTo>
                  <a:pt x="32505" y="79651"/>
                  <a:pt x="26887" y="79139"/>
                  <a:pt x="22050" y="80521"/>
                </a:cubicBezTo>
                <a:cubicBezTo>
                  <a:pt x="18340" y="81581"/>
                  <a:pt x="14730" y="82961"/>
                  <a:pt x="11070" y="84181"/>
                </a:cubicBezTo>
                <a:cubicBezTo>
                  <a:pt x="18390" y="86621"/>
                  <a:pt x="26610" y="87221"/>
                  <a:pt x="33030" y="91501"/>
                </a:cubicBezTo>
                <a:cubicBezTo>
                  <a:pt x="36690" y="93941"/>
                  <a:pt x="39780" y="97613"/>
                  <a:pt x="44010" y="98821"/>
                </a:cubicBezTo>
                <a:cubicBezTo>
                  <a:pt x="48702" y="100162"/>
                  <a:pt x="53770" y="98821"/>
                  <a:pt x="58650" y="98821"/>
                </a:cubicBezTo>
              </a:path>
            </a:pathLst>
          </a:cu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a:stCxn id="7" idx="0"/>
          </p:cNvCxnSpPr>
          <p:nvPr/>
        </p:nvCxnSpPr>
        <p:spPr>
          <a:xfrm flipH="1" flipV="1">
            <a:off x="5940152" y="3717032"/>
            <a:ext cx="1687135" cy="504056"/>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168" name="TextBox 7167"/>
          <p:cNvSpPr txBox="1"/>
          <p:nvPr/>
        </p:nvSpPr>
        <p:spPr>
          <a:xfrm>
            <a:off x="7164288" y="3789040"/>
            <a:ext cx="1800200" cy="369332"/>
          </a:xfrm>
          <a:prstGeom prst="rect">
            <a:avLst/>
          </a:prstGeom>
          <a:noFill/>
        </p:spPr>
        <p:txBody>
          <a:bodyPr wrap="square" rtlCol="0">
            <a:spAutoFit/>
          </a:bodyPr>
          <a:lstStyle/>
          <a:p>
            <a:r>
              <a:rPr lang="en-US" dirty="0"/>
              <a:t>Finger joint</a:t>
            </a:r>
          </a:p>
        </p:txBody>
      </p:sp>
      <p:sp>
        <p:nvSpPr>
          <p:cNvPr id="37" name="TextBox 36"/>
          <p:cNvSpPr txBox="1"/>
          <p:nvPr/>
        </p:nvSpPr>
        <p:spPr>
          <a:xfrm>
            <a:off x="2483768" y="6488668"/>
            <a:ext cx="1800200" cy="369332"/>
          </a:xfrm>
          <a:prstGeom prst="rect">
            <a:avLst/>
          </a:prstGeom>
          <a:noFill/>
        </p:spPr>
        <p:txBody>
          <a:bodyPr wrap="square" rtlCol="0">
            <a:spAutoFit/>
          </a:bodyPr>
          <a:lstStyle/>
          <a:p>
            <a:r>
              <a:rPr lang="en-US" dirty="0"/>
              <a:t>Could be curved</a:t>
            </a:r>
          </a:p>
        </p:txBody>
      </p:sp>
    </p:spTree>
    <p:extLst>
      <p:ext uri="{BB962C8B-B14F-4D97-AF65-F5344CB8AC3E}">
        <p14:creationId xmlns:p14="http://schemas.microsoft.com/office/powerpoint/2010/main" val="1279984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19672" y="1196752"/>
            <a:ext cx="6192688" cy="4721099"/>
          </a:xfrm>
          <a:prstGeom prst="rect">
            <a:avLst/>
          </a:prstGeom>
        </p:spPr>
      </p:pic>
      <p:sp>
        <p:nvSpPr>
          <p:cNvPr id="2" name="TextBox 1"/>
          <p:cNvSpPr txBox="1"/>
          <p:nvPr/>
        </p:nvSpPr>
        <p:spPr>
          <a:xfrm>
            <a:off x="2267744" y="5805264"/>
            <a:ext cx="5400600" cy="707886"/>
          </a:xfrm>
          <a:prstGeom prst="rect">
            <a:avLst/>
          </a:prstGeom>
          <a:noFill/>
        </p:spPr>
        <p:txBody>
          <a:bodyPr wrap="square" rtlCol="0">
            <a:spAutoFit/>
          </a:bodyPr>
          <a:lstStyle/>
          <a:p>
            <a:r>
              <a:rPr lang="en-US" sz="4000" dirty="0">
                <a:latin typeface="+mn-lt"/>
              </a:rPr>
              <a:t>E				EX</a:t>
            </a:r>
          </a:p>
        </p:txBody>
      </p:sp>
      <p:sp>
        <p:nvSpPr>
          <p:cNvPr id="3" name="Rectangle 2"/>
          <p:cNvSpPr/>
          <p:nvPr/>
        </p:nvSpPr>
        <p:spPr>
          <a:xfrm>
            <a:off x="179512" y="3356992"/>
            <a:ext cx="1872208" cy="72008"/>
          </a:xfrm>
          <a:prstGeom prst="rect">
            <a:avLst/>
          </a:prstGeom>
          <a:solidFill>
            <a:srgbClr val="F1895B"/>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Isosceles Triangle 5"/>
          <p:cNvSpPr/>
          <p:nvPr/>
        </p:nvSpPr>
        <p:spPr>
          <a:xfrm>
            <a:off x="179512" y="3429000"/>
            <a:ext cx="144016" cy="72008"/>
          </a:xfrm>
          <a:prstGeom prst="triangl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Isosceles Triangle 6"/>
          <p:cNvSpPr/>
          <p:nvPr/>
        </p:nvSpPr>
        <p:spPr>
          <a:xfrm>
            <a:off x="1907704" y="3429000"/>
            <a:ext cx="144016" cy="72008"/>
          </a:xfrm>
          <a:prstGeom prst="triangl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ectangle 7"/>
          <p:cNvSpPr/>
          <p:nvPr/>
        </p:nvSpPr>
        <p:spPr>
          <a:xfrm>
            <a:off x="7092280" y="3140968"/>
            <a:ext cx="1872208" cy="72008"/>
          </a:xfrm>
          <a:prstGeom prst="rect">
            <a:avLst/>
          </a:prstGeom>
          <a:solidFill>
            <a:srgbClr val="F1895B"/>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Isosceles Triangle 8"/>
          <p:cNvSpPr/>
          <p:nvPr/>
        </p:nvSpPr>
        <p:spPr>
          <a:xfrm>
            <a:off x="7092280" y="3212976"/>
            <a:ext cx="144016" cy="72008"/>
          </a:xfrm>
          <a:prstGeom prst="triangl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Isosceles Triangle 9"/>
          <p:cNvSpPr/>
          <p:nvPr/>
        </p:nvSpPr>
        <p:spPr>
          <a:xfrm>
            <a:off x="8820472" y="3212976"/>
            <a:ext cx="144016" cy="72008"/>
          </a:xfrm>
          <a:prstGeom prst="triangl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Isosceles Triangle 10"/>
          <p:cNvSpPr/>
          <p:nvPr/>
        </p:nvSpPr>
        <p:spPr>
          <a:xfrm>
            <a:off x="7956376" y="3212976"/>
            <a:ext cx="144016" cy="72008"/>
          </a:xfrm>
          <a:prstGeom prst="triangl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ectangle 11"/>
          <p:cNvSpPr/>
          <p:nvPr/>
        </p:nvSpPr>
        <p:spPr>
          <a:xfrm>
            <a:off x="7164288" y="4149080"/>
            <a:ext cx="1872208" cy="72008"/>
          </a:xfrm>
          <a:prstGeom prst="rect">
            <a:avLst/>
          </a:prstGeom>
          <a:solidFill>
            <a:srgbClr val="F1895B"/>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a:off x="7164288" y="3861048"/>
            <a:ext cx="0" cy="648072"/>
          </a:xfrm>
          <a:prstGeom prst="line">
            <a:avLst/>
          </a:prstGeom>
          <a:ln w="190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092280" y="3933056"/>
            <a:ext cx="72008" cy="72008"/>
          </a:xfrm>
          <a:prstGeom prst="line">
            <a:avLst/>
          </a:prstGeom>
          <a:ln w="190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092280" y="4077072"/>
            <a:ext cx="72008" cy="72008"/>
          </a:xfrm>
          <a:prstGeom prst="line">
            <a:avLst/>
          </a:prstGeom>
          <a:ln w="190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92280" y="4221088"/>
            <a:ext cx="72008" cy="72008"/>
          </a:xfrm>
          <a:prstGeom prst="line">
            <a:avLst/>
          </a:prstGeom>
          <a:ln w="190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092280" y="4365104"/>
            <a:ext cx="72008" cy="72008"/>
          </a:xfrm>
          <a:prstGeom prst="line">
            <a:avLst/>
          </a:prstGeom>
          <a:ln w="190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0" name="Isosceles Triangle 19"/>
          <p:cNvSpPr/>
          <p:nvPr/>
        </p:nvSpPr>
        <p:spPr>
          <a:xfrm>
            <a:off x="8892480" y="4221088"/>
            <a:ext cx="144016" cy="72008"/>
          </a:xfrm>
          <a:prstGeom prst="triangle">
            <a:avLst/>
          </a:prstGeom>
          <a:solidFill>
            <a:schemeClr val="tx1"/>
          </a:solidFill>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Rectangle 2"/>
          <p:cNvSpPr txBox="1">
            <a:spLocks noChangeArrowheads="1"/>
          </p:cNvSpPr>
          <p:nvPr/>
        </p:nvSpPr>
        <p:spPr>
          <a:xfrm>
            <a:off x="683568" y="188640"/>
            <a:ext cx="7848872" cy="952737"/>
          </a:xfrm>
          <a:prstGeom prst="rect">
            <a:avLst/>
          </a:prstGeom>
        </p:spPr>
        <p:txBody>
          <a:bodyPr lIns="92064" tIns="46033" rIns="92064" bIns="46033">
            <a:normAutofit/>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3600" b="1">
                <a:solidFill>
                  <a:schemeClr val="tx1"/>
                </a:solidFill>
              </a:rPr>
              <a:t>Glued-Laminated Timber (Glulam)</a:t>
            </a:r>
            <a:endParaRPr lang="en-US" sz="3600" b="1" dirty="0">
              <a:solidFill>
                <a:schemeClr val="tx1"/>
              </a:solidFill>
            </a:endParaRPr>
          </a:p>
        </p:txBody>
      </p:sp>
      <p:sp>
        <p:nvSpPr>
          <p:cNvPr id="4" name="TextBox 3"/>
          <p:cNvSpPr txBox="1"/>
          <p:nvPr/>
        </p:nvSpPr>
        <p:spPr>
          <a:xfrm>
            <a:off x="4283968" y="3789040"/>
            <a:ext cx="1008112" cy="369332"/>
          </a:xfrm>
          <a:prstGeom prst="rect">
            <a:avLst/>
          </a:prstGeom>
          <a:noFill/>
        </p:spPr>
        <p:txBody>
          <a:bodyPr wrap="square" rtlCol="0">
            <a:spAutoFit/>
          </a:bodyPr>
          <a:lstStyle/>
          <a:p>
            <a:r>
              <a:rPr lang="en-US" dirty="0"/>
              <a:t>Quality</a:t>
            </a:r>
          </a:p>
        </p:txBody>
      </p:sp>
      <p:cxnSp>
        <p:nvCxnSpPr>
          <p:cNvPr id="15" name="Straight Arrow Connector 14"/>
          <p:cNvCxnSpPr/>
          <p:nvPr/>
        </p:nvCxnSpPr>
        <p:spPr>
          <a:xfrm flipV="1">
            <a:off x="4139952" y="2924944"/>
            <a:ext cx="0" cy="10081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139952" y="4077072"/>
            <a:ext cx="0" cy="1008112"/>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995936" y="4005064"/>
            <a:ext cx="216024"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6857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1609725" y="273050"/>
            <a:ext cx="57435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4000" b="1">
                <a:latin typeface="Arial" charset="0"/>
                <a:cs typeface="Arial" charset="0"/>
              </a:rPr>
              <a:t>Glulam Manufacturing </a:t>
            </a:r>
            <a:endParaRPr lang="en-US" sz="4000" b="1"/>
          </a:p>
        </p:txBody>
      </p:sp>
      <p:pic>
        <p:nvPicPr>
          <p:cNvPr id="8195" name="Picture 2" descr="http://glulambeams.co.uk/wp-content/uploads/2014/12/production.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5" y="981075"/>
            <a:ext cx="8497639" cy="5500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4540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692150" y="2060575"/>
            <a:ext cx="7772400" cy="2308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pPr>
            <a:r>
              <a:rPr lang="en-US" sz="4800">
                <a:latin typeface="Arial" charset="0"/>
                <a:cs typeface="Arial" charset="0"/>
              </a:rPr>
              <a:t>It is manufactured as straight members most of the time..</a:t>
            </a:r>
            <a:endParaRPr lang="en-CA" sz="4800">
              <a:latin typeface="Arial" charset="0"/>
              <a:cs typeface="Arial" charset="0"/>
            </a:endParaRPr>
          </a:p>
        </p:txBody>
      </p:sp>
      <p:sp>
        <p:nvSpPr>
          <p:cNvPr id="2" name="Rectangle 1"/>
          <p:cNvSpPr/>
          <p:nvPr/>
        </p:nvSpPr>
        <p:spPr>
          <a:xfrm>
            <a:off x="2195736" y="5013177"/>
            <a:ext cx="4464496" cy="830997"/>
          </a:xfrm>
          <a:prstGeom prst="rect">
            <a:avLst/>
          </a:prstGeom>
        </p:spPr>
        <p:txBody>
          <a:bodyPr wrap="square">
            <a:spAutoFit/>
          </a:bodyPr>
          <a:lstStyle/>
          <a:p>
            <a:r>
              <a:rPr lang="en-US" sz="2400" dirty="0">
                <a:hlinkClick r:id="rId3"/>
              </a:rPr>
              <a:t>https://youtu.be/OzCWStEJHfs</a:t>
            </a:r>
            <a:endParaRPr lang="en-US" sz="2400" dirty="0"/>
          </a:p>
          <a:p>
            <a:endParaRPr lang="en-US" sz="2400" dirty="0"/>
          </a:p>
        </p:txBody>
      </p:sp>
    </p:spTree>
    <p:extLst>
      <p:ext uri="{BB962C8B-B14F-4D97-AF65-F5344CB8AC3E}">
        <p14:creationId xmlns:p14="http://schemas.microsoft.com/office/powerpoint/2010/main" val="1282899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1520" y="0"/>
            <a:ext cx="8458200" cy="1200329"/>
          </a:xfrm>
          <a:noFill/>
        </p:spPr>
        <p:txBody>
          <a:bodyPr>
            <a:spAutoFit/>
          </a:bodyPr>
          <a:lstStyle/>
          <a:p>
            <a:r>
              <a:rPr lang="en-US" sz="3600" b="1" dirty="0"/>
              <a:t>Dimension lumber – Manufacturing process</a:t>
            </a:r>
          </a:p>
        </p:txBody>
      </p:sp>
      <p:sp>
        <p:nvSpPr>
          <p:cNvPr id="9219" name="Rectangle 3"/>
          <p:cNvSpPr>
            <a:spLocks noChangeArrowheads="1"/>
          </p:cNvSpPr>
          <p:nvPr/>
        </p:nvSpPr>
        <p:spPr bwMode="auto">
          <a:xfrm>
            <a:off x="6153150" y="1617663"/>
            <a:ext cx="1693863" cy="5286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800"/>
              <a:t>Debarking</a:t>
            </a:r>
          </a:p>
        </p:txBody>
      </p:sp>
      <p:sp>
        <p:nvSpPr>
          <p:cNvPr id="9220" name="Rectangle 4"/>
          <p:cNvSpPr>
            <a:spLocks noChangeArrowheads="1"/>
          </p:cNvSpPr>
          <p:nvPr/>
        </p:nvSpPr>
        <p:spPr bwMode="auto">
          <a:xfrm>
            <a:off x="5646738" y="2344738"/>
            <a:ext cx="2708275" cy="5286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sz="2800"/>
              <a:t>Log conversion</a:t>
            </a:r>
          </a:p>
        </p:txBody>
      </p:sp>
      <p:sp>
        <p:nvSpPr>
          <p:cNvPr id="9221" name="Rectangle 5"/>
          <p:cNvSpPr>
            <a:spLocks noChangeArrowheads="1"/>
          </p:cNvSpPr>
          <p:nvPr/>
        </p:nvSpPr>
        <p:spPr bwMode="auto">
          <a:xfrm>
            <a:off x="6616700" y="912813"/>
            <a:ext cx="766763" cy="5286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r>
              <a:rPr lang="en-US" sz="2800"/>
              <a:t>Log</a:t>
            </a:r>
          </a:p>
        </p:txBody>
      </p:sp>
      <p:sp>
        <p:nvSpPr>
          <p:cNvPr id="9222" name="Rectangle 6"/>
          <p:cNvSpPr>
            <a:spLocks noChangeArrowheads="1"/>
          </p:cNvSpPr>
          <p:nvPr/>
        </p:nvSpPr>
        <p:spPr bwMode="auto">
          <a:xfrm>
            <a:off x="5646738" y="3109913"/>
            <a:ext cx="2708275" cy="5286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sz="2800"/>
              <a:t>Edging</a:t>
            </a:r>
          </a:p>
        </p:txBody>
      </p:sp>
      <p:cxnSp>
        <p:nvCxnSpPr>
          <p:cNvPr id="9223" name="AutoShape 7"/>
          <p:cNvCxnSpPr>
            <a:cxnSpLocks noChangeShapeType="1"/>
            <a:stCxn id="9221" idx="2"/>
            <a:endCxn id="9219" idx="0"/>
          </p:cNvCxnSpPr>
          <p:nvPr/>
        </p:nvCxnSpPr>
        <p:spPr bwMode="auto">
          <a:xfrm>
            <a:off x="7000875" y="1441450"/>
            <a:ext cx="0" cy="17621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24" name="AutoShape 8"/>
          <p:cNvCxnSpPr>
            <a:cxnSpLocks noChangeShapeType="1"/>
            <a:stCxn id="9219" idx="2"/>
            <a:endCxn id="9220" idx="0"/>
          </p:cNvCxnSpPr>
          <p:nvPr/>
        </p:nvCxnSpPr>
        <p:spPr bwMode="auto">
          <a:xfrm>
            <a:off x="7000875" y="2146300"/>
            <a:ext cx="0" cy="19843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25" name="AutoShape 9"/>
          <p:cNvCxnSpPr>
            <a:cxnSpLocks noChangeShapeType="1"/>
            <a:stCxn id="9220" idx="2"/>
            <a:endCxn id="9222" idx="0"/>
          </p:cNvCxnSpPr>
          <p:nvPr/>
        </p:nvCxnSpPr>
        <p:spPr bwMode="auto">
          <a:xfrm>
            <a:off x="7000875" y="2873375"/>
            <a:ext cx="0" cy="23653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226" name="Rectangle 10"/>
          <p:cNvSpPr>
            <a:spLocks noChangeArrowheads="1"/>
          </p:cNvSpPr>
          <p:nvPr/>
        </p:nvSpPr>
        <p:spPr bwMode="auto">
          <a:xfrm>
            <a:off x="5646738" y="3843338"/>
            <a:ext cx="2708275" cy="5286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sz="2800"/>
              <a:t>End trimming</a:t>
            </a:r>
          </a:p>
        </p:txBody>
      </p:sp>
      <p:sp>
        <p:nvSpPr>
          <p:cNvPr id="9227" name="Rectangle 11"/>
          <p:cNvSpPr>
            <a:spLocks noChangeArrowheads="1"/>
          </p:cNvSpPr>
          <p:nvPr/>
        </p:nvSpPr>
        <p:spPr bwMode="auto">
          <a:xfrm>
            <a:off x="5626100" y="4581525"/>
            <a:ext cx="2708275" cy="5286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sz="2800"/>
              <a:t>Drying</a:t>
            </a:r>
          </a:p>
        </p:txBody>
      </p:sp>
      <p:sp>
        <p:nvSpPr>
          <p:cNvPr id="9228" name="Rectangle 12"/>
          <p:cNvSpPr>
            <a:spLocks noChangeArrowheads="1"/>
          </p:cNvSpPr>
          <p:nvPr/>
        </p:nvSpPr>
        <p:spPr bwMode="auto">
          <a:xfrm>
            <a:off x="5602288" y="5341938"/>
            <a:ext cx="2708275" cy="528637"/>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sz="2800" dirty="0" err="1"/>
              <a:t>Planing</a:t>
            </a:r>
            <a:endParaRPr lang="en-US" sz="2800" dirty="0"/>
          </a:p>
        </p:txBody>
      </p:sp>
      <p:cxnSp>
        <p:nvCxnSpPr>
          <p:cNvPr id="9229" name="AutoShape 13"/>
          <p:cNvCxnSpPr>
            <a:cxnSpLocks noChangeShapeType="1"/>
            <a:stCxn id="9222" idx="2"/>
          </p:cNvCxnSpPr>
          <p:nvPr/>
        </p:nvCxnSpPr>
        <p:spPr bwMode="auto">
          <a:xfrm flipH="1">
            <a:off x="6985000" y="3638550"/>
            <a:ext cx="15875" cy="228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30" name="AutoShape 14"/>
          <p:cNvCxnSpPr>
            <a:cxnSpLocks noChangeShapeType="1"/>
            <a:stCxn id="9226" idx="2"/>
            <a:endCxn id="9227" idx="0"/>
          </p:cNvCxnSpPr>
          <p:nvPr/>
        </p:nvCxnSpPr>
        <p:spPr bwMode="auto">
          <a:xfrm flipH="1">
            <a:off x="6980238" y="4371975"/>
            <a:ext cx="20637" cy="20955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231" name="AutoShape 15"/>
          <p:cNvCxnSpPr>
            <a:cxnSpLocks noChangeShapeType="1"/>
            <a:stCxn id="9227" idx="2"/>
            <a:endCxn id="9228" idx="0"/>
          </p:cNvCxnSpPr>
          <p:nvPr/>
        </p:nvCxnSpPr>
        <p:spPr bwMode="auto">
          <a:xfrm flipH="1">
            <a:off x="6956425" y="5110163"/>
            <a:ext cx="23813" cy="2317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232" name="Rectangle 16"/>
          <p:cNvSpPr>
            <a:spLocks noChangeArrowheads="1"/>
          </p:cNvSpPr>
          <p:nvPr/>
        </p:nvSpPr>
        <p:spPr bwMode="auto">
          <a:xfrm>
            <a:off x="5580063" y="6051550"/>
            <a:ext cx="2708275" cy="528638"/>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r>
              <a:rPr lang="en-US" sz="2800"/>
              <a:t>Grading</a:t>
            </a:r>
          </a:p>
        </p:txBody>
      </p:sp>
      <p:cxnSp>
        <p:nvCxnSpPr>
          <p:cNvPr id="9233" name="AutoShape 17"/>
          <p:cNvCxnSpPr>
            <a:cxnSpLocks noChangeShapeType="1"/>
            <a:stCxn id="9228" idx="2"/>
            <a:endCxn id="9232" idx="0"/>
          </p:cNvCxnSpPr>
          <p:nvPr/>
        </p:nvCxnSpPr>
        <p:spPr bwMode="auto">
          <a:xfrm flipH="1">
            <a:off x="6934200" y="5870575"/>
            <a:ext cx="22225" cy="1809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9235" name="Picture 19" descr="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169273"/>
            <a:ext cx="3711327" cy="4712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36" name="Picture 20" descr="lupic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509120"/>
            <a:ext cx="2847975" cy="22002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915816" y="5517232"/>
            <a:ext cx="1800200" cy="338554"/>
          </a:xfrm>
          <a:prstGeom prst="rect">
            <a:avLst/>
          </a:prstGeom>
          <a:noFill/>
        </p:spPr>
        <p:txBody>
          <a:bodyPr wrap="square" rtlCol="0">
            <a:spAutoFit/>
          </a:bodyPr>
          <a:lstStyle/>
          <a:p>
            <a:r>
              <a:rPr lang="en-US" sz="1600" dirty="0"/>
              <a:t>Green, rough sawn</a:t>
            </a:r>
          </a:p>
        </p:txBody>
      </p:sp>
      <p:cxnSp>
        <p:nvCxnSpPr>
          <p:cNvPr id="4" name="Straight Arrow Connector 3"/>
          <p:cNvCxnSpPr/>
          <p:nvPr/>
        </p:nvCxnSpPr>
        <p:spPr>
          <a:xfrm flipH="1" flipV="1">
            <a:off x="2555776" y="5373216"/>
            <a:ext cx="360040" cy="216024"/>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8374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ohammad.Mohammad\Documents\Documents\My Documents\NRCan\Banners\Pics receicved from FII\NR\DON_4318_126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4562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013" y="-309563"/>
            <a:ext cx="5003800" cy="76739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64429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Users\Mohammad.Mohammad\Documents\Documents\Documents\General\Pictures_Family\2015\Dec_Van_TWB meeting_Tour\IMG_20151215_1419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26499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704850" y="1773238"/>
            <a:ext cx="7772400" cy="30464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Times New Roman" charset="0"/>
                <a:ea typeface="ＭＳ Ｐゴシック" charset="0"/>
              </a:defRPr>
            </a:lvl1pPr>
            <a:lvl2pPr>
              <a:defRPr sz="28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000">
                <a:solidFill>
                  <a:schemeClr val="tx1"/>
                </a:solidFill>
                <a:latin typeface="Times New Roman" charset="0"/>
                <a:ea typeface="ＭＳ Ｐゴシック" charset="0"/>
              </a:defRPr>
            </a:lvl4pPr>
            <a:lvl5pPr>
              <a:defRPr sz="2000">
                <a:solidFill>
                  <a:schemeClr val="tx1"/>
                </a:solidFill>
                <a:latin typeface="Times New Roman" charset="0"/>
                <a:ea typeface="ＭＳ Ｐゴシック" charset="0"/>
              </a:defRPr>
            </a:lvl5pPr>
            <a:lvl6pPr eaLnBrk="0" hangingPunct="0">
              <a:defRPr sz="2000">
                <a:solidFill>
                  <a:schemeClr val="tx1"/>
                </a:solidFill>
                <a:latin typeface="Times New Roman" charset="0"/>
                <a:ea typeface="ＭＳ Ｐゴシック" charset="0"/>
              </a:defRPr>
            </a:lvl6pPr>
            <a:lvl7pPr eaLnBrk="0" hangingPunct="0">
              <a:defRPr sz="2000">
                <a:solidFill>
                  <a:schemeClr val="tx1"/>
                </a:solidFill>
                <a:latin typeface="Times New Roman" charset="0"/>
                <a:ea typeface="ＭＳ Ｐゴシック" charset="0"/>
              </a:defRPr>
            </a:lvl7pPr>
            <a:lvl8pPr eaLnBrk="0" hangingPunct="0">
              <a:defRPr sz="2000">
                <a:solidFill>
                  <a:schemeClr val="tx1"/>
                </a:solidFill>
                <a:latin typeface="Times New Roman" charset="0"/>
                <a:ea typeface="ＭＳ Ｐゴシック" charset="0"/>
              </a:defRPr>
            </a:lvl8pPr>
            <a:lvl9pPr eaLnBrk="0" hangingPunct="0">
              <a:defRPr sz="2000">
                <a:solidFill>
                  <a:schemeClr val="tx1"/>
                </a:solidFill>
                <a:latin typeface="Times New Roman" charset="0"/>
                <a:ea typeface="ＭＳ Ｐゴシック" charset="0"/>
              </a:defRPr>
            </a:lvl9pPr>
          </a:lstStyle>
          <a:p>
            <a:pPr>
              <a:spcBef>
                <a:spcPct val="50000"/>
              </a:spcBef>
            </a:pPr>
            <a:r>
              <a:rPr lang="en-US" sz="4800" dirty="0">
                <a:latin typeface="Arial" charset="0"/>
                <a:cs typeface="Arial" charset="0"/>
              </a:rPr>
              <a:t>It can also be manufactured to be curved for particular applications such as arches…</a:t>
            </a:r>
            <a:endParaRPr lang="en-CA" sz="4800" dirty="0">
              <a:latin typeface="Arial" charset="0"/>
              <a:cs typeface="Arial" charset="0"/>
            </a:endParaRPr>
          </a:p>
        </p:txBody>
      </p:sp>
    </p:spTree>
    <p:extLst>
      <p:ext uri="{BB962C8B-B14F-4D97-AF65-F5344CB8AC3E}">
        <p14:creationId xmlns:p14="http://schemas.microsoft.com/office/powerpoint/2010/main" val="31882078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img.archiexpo.com/images_ae/photo-g/59471-354714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9396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7740352" y="6581001"/>
            <a:ext cx="1512168" cy="276999"/>
          </a:xfrm>
          <a:prstGeom prst="rect">
            <a:avLst/>
          </a:prstGeom>
          <a:noFill/>
        </p:spPr>
        <p:txBody>
          <a:bodyPr wrap="square" rtlCol="0">
            <a:spAutoFit/>
          </a:bodyPr>
          <a:lstStyle/>
          <a:p>
            <a:r>
              <a:rPr lang="en-US" sz="1200" dirty="0"/>
              <a:t>Source: Mohammad</a:t>
            </a:r>
          </a:p>
        </p:txBody>
      </p:sp>
    </p:spTree>
    <p:extLst>
      <p:ext uri="{BB962C8B-B14F-4D97-AF65-F5344CB8AC3E}">
        <p14:creationId xmlns:p14="http://schemas.microsoft.com/office/powerpoint/2010/main" val="1070870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img.archiexpo.com/images_ae/photo-g/59471-3547137.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26538" cy="6858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7624192" y="6581001"/>
            <a:ext cx="1512168" cy="276999"/>
          </a:xfrm>
          <a:prstGeom prst="rect">
            <a:avLst/>
          </a:prstGeom>
          <a:noFill/>
        </p:spPr>
        <p:txBody>
          <a:bodyPr wrap="square" rtlCol="0">
            <a:spAutoFit/>
          </a:bodyPr>
          <a:lstStyle/>
          <a:p>
            <a:r>
              <a:rPr lang="en-US" sz="1200" dirty="0"/>
              <a:t>Source: Mohammad</a:t>
            </a:r>
          </a:p>
        </p:txBody>
      </p:sp>
    </p:spTree>
    <p:extLst>
      <p:ext uri="{BB962C8B-B14F-4D97-AF65-F5344CB8AC3E}">
        <p14:creationId xmlns:p14="http://schemas.microsoft.com/office/powerpoint/2010/main" val="2535857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mohammad.mohammad\My Documents\FPI (Backup)\2010-12\pictures_presentations\Pics_Peps_Stadium_University Laval\IMG_00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311" y="6581001"/>
            <a:ext cx="1512168" cy="276999"/>
          </a:xfrm>
          <a:prstGeom prst="rect">
            <a:avLst/>
          </a:prstGeom>
          <a:noFill/>
        </p:spPr>
        <p:txBody>
          <a:bodyPr wrap="square" rtlCol="0">
            <a:spAutoFit/>
          </a:bodyPr>
          <a:lstStyle/>
          <a:p>
            <a:r>
              <a:rPr lang="en-US" sz="1200" dirty="0"/>
              <a:t>Source: Mohammad</a:t>
            </a:r>
          </a:p>
        </p:txBody>
      </p:sp>
    </p:spTree>
    <p:extLst>
      <p:ext uri="{BB962C8B-B14F-4D97-AF65-F5344CB8AC3E}">
        <p14:creationId xmlns:p14="http://schemas.microsoft.com/office/powerpoint/2010/main" val="24937973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6" name="Rectangle 12"/>
          <p:cNvSpPr>
            <a:spLocks noChangeArrowheads="1"/>
          </p:cNvSpPr>
          <p:nvPr/>
        </p:nvSpPr>
        <p:spPr bwMode="auto">
          <a:xfrm>
            <a:off x="251520" y="404664"/>
            <a:ext cx="8807224"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r>
              <a:rPr lang="en-US" sz="4000" b="1" dirty="0">
                <a:latin typeface="+mn-lt"/>
              </a:rPr>
              <a:t>Structural Composite Lumber (SCL)</a:t>
            </a:r>
          </a:p>
        </p:txBody>
      </p:sp>
      <p:sp>
        <p:nvSpPr>
          <p:cNvPr id="3" name="Rectangle 2"/>
          <p:cNvSpPr/>
          <p:nvPr/>
        </p:nvSpPr>
        <p:spPr>
          <a:xfrm>
            <a:off x="467543" y="1268760"/>
            <a:ext cx="8312449" cy="5632312"/>
          </a:xfrm>
          <a:prstGeom prst="rect">
            <a:avLst/>
          </a:prstGeom>
          <a:ln>
            <a:noFill/>
          </a:ln>
        </p:spPr>
        <p:txBody>
          <a:bodyPr wrap="square">
            <a:spAutoFit/>
          </a:bodyPr>
          <a:lstStyle/>
          <a:p>
            <a:pPr marL="285750" indent="-285750">
              <a:buFont typeface="Arial"/>
              <a:buChar char="•"/>
            </a:pPr>
            <a:r>
              <a:rPr lang="en-US" sz="3200" dirty="0">
                <a:latin typeface="+mn-lt"/>
              </a:rPr>
              <a:t>Made by bonding smaller wood components to produce large panels using durable adhesive</a:t>
            </a:r>
          </a:p>
          <a:p>
            <a:pPr marL="914400" lvl="1" indent="-457200">
              <a:buFont typeface="Lucida Grande"/>
              <a:buChar char="-"/>
            </a:pPr>
            <a:r>
              <a:rPr lang="en-US" sz="2400" dirty="0">
                <a:solidFill>
                  <a:srgbClr val="FF0000"/>
                </a:solidFill>
                <a:latin typeface="+mn-lt"/>
              </a:rPr>
              <a:t>Laminated Veneer Lumber (LVL)</a:t>
            </a:r>
          </a:p>
          <a:p>
            <a:pPr marL="914400" lvl="1" indent="-457200">
              <a:buFont typeface="Lucida Grande"/>
              <a:buChar char="-"/>
            </a:pPr>
            <a:r>
              <a:rPr lang="en-US" sz="2400" dirty="0">
                <a:solidFill>
                  <a:srgbClr val="FF0000"/>
                </a:solidFill>
                <a:latin typeface="+mn-lt"/>
              </a:rPr>
              <a:t>Parallel Strand Lumber (PSL)</a:t>
            </a:r>
          </a:p>
          <a:p>
            <a:pPr marL="914400" lvl="1" indent="-457200">
              <a:buFont typeface="Lucida Grande"/>
              <a:buChar char="-"/>
            </a:pPr>
            <a:r>
              <a:rPr lang="en-US" sz="2400" dirty="0">
                <a:solidFill>
                  <a:srgbClr val="FF0000"/>
                </a:solidFill>
                <a:latin typeface="+mn-lt"/>
              </a:rPr>
              <a:t>Laminated Strand Lumber (LSL)</a:t>
            </a:r>
          </a:p>
          <a:p>
            <a:pPr marL="914400" lvl="1" indent="-457200">
              <a:buFont typeface="Lucida Grande"/>
              <a:buChar char="-"/>
            </a:pPr>
            <a:r>
              <a:rPr lang="en-US" sz="2400" dirty="0">
                <a:solidFill>
                  <a:srgbClr val="FF0000"/>
                </a:solidFill>
                <a:latin typeface="+mn-lt"/>
              </a:rPr>
              <a:t>Oriented Strand Lumber (OSL)</a:t>
            </a:r>
          </a:p>
          <a:p>
            <a:pPr marL="457200" indent="-457200">
              <a:buFont typeface="Arial"/>
              <a:buChar char="•"/>
            </a:pPr>
            <a:r>
              <a:rPr lang="en-US" sz="2800" dirty="0">
                <a:latin typeface="+mn-lt"/>
              </a:rPr>
              <a:t>Panel size can be up to 3m x 20m</a:t>
            </a:r>
          </a:p>
          <a:p>
            <a:pPr marL="457200" indent="-457200">
              <a:buFont typeface="Arial"/>
              <a:buChar char="•"/>
            </a:pPr>
            <a:r>
              <a:rPr lang="en-US" sz="2800" dirty="0">
                <a:latin typeface="+mn-lt"/>
              </a:rPr>
              <a:t>Thickness can be up to 175mm for PSL or 75mm for other SCL</a:t>
            </a:r>
          </a:p>
          <a:p>
            <a:pPr marL="457200" indent="-457200">
              <a:buFont typeface="Arial"/>
              <a:buChar char="•"/>
            </a:pPr>
            <a:r>
              <a:rPr lang="en-US" sz="2800" dirty="0">
                <a:latin typeface="+mn-lt"/>
              </a:rPr>
              <a:t>Commonly ripped into one-dimensional members for use as beams and columns</a:t>
            </a:r>
          </a:p>
          <a:p>
            <a:pPr marL="457200" indent="-457200">
              <a:buFont typeface="Arial"/>
              <a:buChar char="•"/>
            </a:pPr>
            <a:endParaRPr lang="en-US" sz="2800" dirty="0">
              <a:latin typeface="+mn-lt"/>
            </a:endParaRPr>
          </a:p>
        </p:txBody>
      </p:sp>
      <p:sp>
        <p:nvSpPr>
          <p:cNvPr id="2" name="Right Brace 1"/>
          <p:cNvSpPr/>
          <p:nvPr/>
        </p:nvSpPr>
        <p:spPr>
          <a:xfrm>
            <a:off x="5940152" y="3573016"/>
            <a:ext cx="144016" cy="716299"/>
          </a:xfrm>
          <a:prstGeom prst="rightBrace">
            <a:avLst/>
          </a:prstGeom>
          <a:ln w="25400">
            <a:solidFill>
              <a:srgbClr val="0000FF"/>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Right Brace 3"/>
          <p:cNvSpPr/>
          <p:nvPr/>
        </p:nvSpPr>
        <p:spPr>
          <a:xfrm>
            <a:off x="5940152" y="2852936"/>
            <a:ext cx="164214" cy="262769"/>
          </a:xfrm>
          <a:prstGeom prst="rightBrace">
            <a:avLst/>
          </a:prstGeom>
          <a:ln w="25400">
            <a:solidFill>
              <a:srgbClr val="0000FF"/>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6156176" y="2780928"/>
            <a:ext cx="1061919" cy="369332"/>
          </a:xfrm>
          <a:prstGeom prst="rect">
            <a:avLst/>
          </a:prstGeom>
          <a:noFill/>
        </p:spPr>
        <p:txBody>
          <a:bodyPr wrap="square" rtlCol="0">
            <a:spAutoFit/>
          </a:bodyPr>
          <a:lstStyle/>
          <a:p>
            <a:r>
              <a:rPr lang="en-US" dirty="0">
                <a:solidFill>
                  <a:srgbClr val="0000FF"/>
                </a:solidFill>
              </a:rPr>
              <a:t>Veneer</a:t>
            </a:r>
          </a:p>
        </p:txBody>
      </p:sp>
      <p:sp>
        <p:nvSpPr>
          <p:cNvPr id="7" name="Right Brace 6"/>
          <p:cNvSpPr/>
          <p:nvPr/>
        </p:nvSpPr>
        <p:spPr>
          <a:xfrm>
            <a:off x="5940152" y="3212976"/>
            <a:ext cx="164214" cy="262769"/>
          </a:xfrm>
          <a:prstGeom prst="rightBrace">
            <a:avLst/>
          </a:prstGeom>
          <a:ln w="25400">
            <a:solidFill>
              <a:srgbClr val="0000FF"/>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6156176" y="3140968"/>
            <a:ext cx="1893938" cy="369332"/>
          </a:xfrm>
          <a:prstGeom prst="rect">
            <a:avLst/>
          </a:prstGeom>
          <a:noFill/>
        </p:spPr>
        <p:txBody>
          <a:bodyPr wrap="square" rtlCol="0">
            <a:spAutoFit/>
          </a:bodyPr>
          <a:lstStyle/>
          <a:p>
            <a:r>
              <a:rPr lang="en-US" dirty="0">
                <a:solidFill>
                  <a:srgbClr val="0000FF"/>
                </a:solidFill>
              </a:rPr>
              <a:t>Veneer </a:t>
            </a:r>
            <a:r>
              <a:rPr lang="en-US" dirty="0">
                <a:solidFill>
                  <a:srgbClr val="0000FF"/>
                </a:solidFill>
                <a:latin typeface="+mj-lt"/>
                <a:ea typeface="Wingdings"/>
                <a:cs typeface="Wingdings"/>
                <a:sym typeface="Wingdings"/>
              </a:rPr>
              <a:t></a:t>
            </a:r>
            <a:r>
              <a:rPr lang="en-US" dirty="0">
                <a:solidFill>
                  <a:srgbClr val="0000FF"/>
                </a:solidFill>
              </a:rPr>
              <a:t> strand </a:t>
            </a:r>
          </a:p>
        </p:txBody>
      </p:sp>
      <p:sp>
        <p:nvSpPr>
          <p:cNvPr id="9" name="TextBox 8"/>
          <p:cNvSpPr txBox="1"/>
          <p:nvPr/>
        </p:nvSpPr>
        <p:spPr>
          <a:xfrm>
            <a:off x="6156176" y="3717032"/>
            <a:ext cx="974337" cy="369332"/>
          </a:xfrm>
          <a:prstGeom prst="rect">
            <a:avLst/>
          </a:prstGeom>
          <a:noFill/>
        </p:spPr>
        <p:txBody>
          <a:bodyPr wrap="square" rtlCol="0">
            <a:spAutoFit/>
          </a:bodyPr>
          <a:lstStyle/>
          <a:p>
            <a:r>
              <a:rPr lang="en-US" dirty="0">
                <a:solidFill>
                  <a:srgbClr val="0000FF"/>
                </a:solidFill>
              </a:rPr>
              <a:t>Flakes</a:t>
            </a:r>
          </a:p>
        </p:txBody>
      </p:sp>
    </p:spTree>
    <p:extLst>
      <p:ext uri="{BB962C8B-B14F-4D97-AF65-F5344CB8AC3E}">
        <p14:creationId xmlns:p14="http://schemas.microsoft.com/office/powerpoint/2010/main" val="30216859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33658" y="3676891"/>
            <a:ext cx="5610342" cy="2486077"/>
          </a:xfrm>
          <a:prstGeom prst="rect">
            <a:avLst/>
          </a:prstGeom>
        </p:spPr>
      </p:pic>
      <p:pic>
        <p:nvPicPr>
          <p:cNvPr id="3" name="Picture 2"/>
          <p:cNvPicPr>
            <a:picLocks noChangeAspect="1"/>
          </p:cNvPicPr>
          <p:nvPr/>
        </p:nvPicPr>
        <p:blipFill>
          <a:blip r:embed="rId4"/>
          <a:stretch>
            <a:fillRect/>
          </a:stretch>
        </p:blipFill>
        <p:spPr>
          <a:xfrm>
            <a:off x="370077" y="1270580"/>
            <a:ext cx="3521431" cy="2406311"/>
          </a:xfrm>
          <a:prstGeom prst="rect">
            <a:avLst/>
          </a:prstGeom>
        </p:spPr>
      </p:pic>
      <p:pic>
        <p:nvPicPr>
          <p:cNvPr id="4" name="Picture 3"/>
          <p:cNvPicPr>
            <a:picLocks noChangeAspect="1"/>
          </p:cNvPicPr>
          <p:nvPr/>
        </p:nvPicPr>
        <p:blipFill>
          <a:blip r:embed="rId5"/>
          <a:stretch>
            <a:fillRect/>
          </a:stretch>
        </p:blipFill>
        <p:spPr>
          <a:xfrm>
            <a:off x="4301798" y="1465393"/>
            <a:ext cx="3147951" cy="1718947"/>
          </a:xfrm>
          <a:prstGeom prst="rect">
            <a:avLst/>
          </a:prstGeom>
        </p:spPr>
      </p:pic>
      <p:sp>
        <p:nvSpPr>
          <p:cNvPr id="5" name="Title 1"/>
          <p:cNvSpPr txBox="1">
            <a:spLocks/>
          </p:cNvSpPr>
          <p:nvPr/>
        </p:nvSpPr>
        <p:spPr>
          <a:xfrm>
            <a:off x="370077" y="234803"/>
            <a:ext cx="8229600" cy="1143000"/>
          </a:xfrm>
          <a:prstGeom prst="rect">
            <a:avLst/>
          </a:prstGeom>
        </p:spPr>
        <p:txBody>
          <a:bodyPr>
            <a:normAutofit/>
          </a:bodyPr>
          <a:lstStyle>
            <a:lvl1pPr algn="l" defTabSz="457200" rtl="0" eaLnBrk="1" latinLnBrk="0" hangingPunct="1">
              <a:spcBef>
                <a:spcPct val="0"/>
              </a:spcBef>
              <a:buNone/>
              <a:defRPr sz="4400" b="1" kern="1200">
                <a:solidFill>
                  <a:schemeClr val="accent2">
                    <a:lumMod val="50000"/>
                  </a:schemeClr>
                </a:solidFill>
                <a:latin typeface="+mj-lt"/>
                <a:ea typeface="+mj-ea"/>
                <a:cs typeface="+mj-cs"/>
              </a:defRPr>
            </a:lvl1pPr>
          </a:lstStyle>
          <a:p>
            <a:r>
              <a:rPr lang="en-US" sz="4000" dirty="0">
                <a:solidFill>
                  <a:srgbClr val="632523"/>
                </a:solidFill>
              </a:rPr>
              <a:t>Laminated Veneer Lumber (LVL)</a:t>
            </a:r>
          </a:p>
        </p:txBody>
      </p:sp>
      <p:cxnSp>
        <p:nvCxnSpPr>
          <p:cNvPr id="7" name="Straight Arrow Connector 6"/>
          <p:cNvCxnSpPr/>
          <p:nvPr/>
        </p:nvCxnSpPr>
        <p:spPr>
          <a:xfrm flipH="1">
            <a:off x="4740320" y="3184340"/>
            <a:ext cx="416009" cy="1118504"/>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28139" y="3775843"/>
            <a:ext cx="3309414" cy="1938992"/>
          </a:xfrm>
          <a:prstGeom prst="rect">
            <a:avLst/>
          </a:prstGeom>
          <a:noFill/>
        </p:spPr>
        <p:txBody>
          <a:bodyPr wrap="square" rtlCol="0">
            <a:spAutoFit/>
          </a:bodyPr>
          <a:lstStyle/>
          <a:p>
            <a:pPr marL="285750" indent="-285750">
              <a:buFont typeface="Arial"/>
              <a:buChar char="•"/>
            </a:pPr>
            <a:r>
              <a:rPr lang="en-US" sz="2400" dirty="0"/>
              <a:t>Moderate strength and modulus</a:t>
            </a:r>
          </a:p>
          <a:p>
            <a:pPr marL="285750" indent="-285750">
              <a:buFont typeface="Arial"/>
              <a:buChar char="•"/>
            </a:pPr>
            <a:r>
              <a:rPr lang="en-US" sz="2400" dirty="0"/>
              <a:t>Tendency to split which may lead to weak connections</a:t>
            </a:r>
          </a:p>
        </p:txBody>
      </p:sp>
    </p:spTree>
    <p:extLst>
      <p:ext uri="{BB962C8B-B14F-4D97-AF65-F5344CB8AC3E}">
        <p14:creationId xmlns:p14="http://schemas.microsoft.com/office/powerpoint/2010/main" val="2497660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68100" y="1184352"/>
            <a:ext cx="3563772" cy="5452569"/>
          </a:xfrm>
          <a:prstGeom prst="rect">
            <a:avLst/>
          </a:prstGeom>
        </p:spPr>
      </p:pic>
      <p:pic>
        <p:nvPicPr>
          <p:cNvPr id="5" name="Picture 4"/>
          <p:cNvPicPr>
            <a:picLocks noChangeAspect="1"/>
          </p:cNvPicPr>
          <p:nvPr/>
        </p:nvPicPr>
        <p:blipFill>
          <a:blip r:embed="rId4"/>
          <a:stretch>
            <a:fillRect/>
          </a:stretch>
        </p:blipFill>
        <p:spPr>
          <a:xfrm>
            <a:off x="872380" y="1137664"/>
            <a:ext cx="2899395" cy="2990001"/>
          </a:xfrm>
          <a:prstGeom prst="rect">
            <a:avLst/>
          </a:prstGeom>
        </p:spPr>
      </p:pic>
      <p:sp>
        <p:nvSpPr>
          <p:cNvPr id="4" name="Title 1"/>
          <p:cNvSpPr txBox="1">
            <a:spLocks/>
          </p:cNvSpPr>
          <p:nvPr/>
        </p:nvSpPr>
        <p:spPr>
          <a:xfrm>
            <a:off x="370077" y="234803"/>
            <a:ext cx="8229600" cy="1143000"/>
          </a:xfrm>
          <a:prstGeom prst="rect">
            <a:avLst/>
          </a:prstGeom>
        </p:spPr>
        <p:txBody>
          <a:bodyPr>
            <a:normAutofit/>
          </a:bodyPr>
          <a:lstStyle>
            <a:lvl1pPr algn="l" defTabSz="457200" rtl="0" eaLnBrk="1" latinLnBrk="0" hangingPunct="1">
              <a:spcBef>
                <a:spcPct val="0"/>
              </a:spcBef>
              <a:buNone/>
              <a:defRPr sz="4400" b="1" kern="1200">
                <a:solidFill>
                  <a:schemeClr val="accent2">
                    <a:lumMod val="50000"/>
                  </a:schemeClr>
                </a:solidFill>
                <a:latin typeface="+mj-lt"/>
                <a:ea typeface="+mj-ea"/>
                <a:cs typeface="+mj-cs"/>
              </a:defRPr>
            </a:lvl1pPr>
          </a:lstStyle>
          <a:p>
            <a:r>
              <a:rPr lang="en-US" sz="4000" dirty="0">
                <a:solidFill>
                  <a:srgbClr val="632523"/>
                </a:solidFill>
              </a:rPr>
              <a:t>Parallel Strand Lumber (PSL)</a:t>
            </a:r>
          </a:p>
        </p:txBody>
      </p:sp>
      <p:cxnSp>
        <p:nvCxnSpPr>
          <p:cNvPr id="8" name="Straight Arrow Connector 7"/>
          <p:cNvCxnSpPr/>
          <p:nvPr/>
        </p:nvCxnSpPr>
        <p:spPr>
          <a:xfrm flipH="1">
            <a:off x="6842263" y="2463460"/>
            <a:ext cx="131371" cy="339410"/>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6688996" y="3744460"/>
            <a:ext cx="153267" cy="383205"/>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6152" y="4127665"/>
            <a:ext cx="3309414" cy="2308324"/>
          </a:xfrm>
          <a:prstGeom prst="rect">
            <a:avLst/>
          </a:prstGeom>
          <a:noFill/>
        </p:spPr>
        <p:txBody>
          <a:bodyPr wrap="square" rtlCol="0">
            <a:spAutoFit/>
          </a:bodyPr>
          <a:lstStyle/>
          <a:p>
            <a:pPr marL="285750" indent="-285750">
              <a:buFont typeface="Arial"/>
              <a:buChar char="•"/>
            </a:pPr>
            <a:r>
              <a:rPr lang="en-US" sz="2400" dirty="0"/>
              <a:t>Material with strength higher wood of the same species</a:t>
            </a:r>
          </a:p>
          <a:p>
            <a:pPr marL="285750" indent="-285750">
              <a:buFont typeface="Arial"/>
              <a:buChar char="•"/>
            </a:pPr>
            <a:r>
              <a:rPr lang="en-US" sz="2400" dirty="0"/>
              <a:t>Low connection strength due to voids in structure</a:t>
            </a:r>
          </a:p>
        </p:txBody>
      </p:sp>
      <p:sp>
        <p:nvSpPr>
          <p:cNvPr id="3" name="TextBox 2"/>
          <p:cNvSpPr txBox="1"/>
          <p:nvPr/>
        </p:nvSpPr>
        <p:spPr>
          <a:xfrm>
            <a:off x="7596336" y="2348880"/>
            <a:ext cx="1368152" cy="923330"/>
          </a:xfrm>
          <a:prstGeom prst="rect">
            <a:avLst/>
          </a:prstGeom>
          <a:noFill/>
        </p:spPr>
        <p:txBody>
          <a:bodyPr wrap="square" rtlCol="0">
            <a:spAutoFit/>
          </a:bodyPr>
          <a:lstStyle/>
          <a:p>
            <a:r>
              <a:rPr lang="en-US" dirty="0"/>
              <a:t>Strand thickness : 3mm </a:t>
            </a:r>
          </a:p>
        </p:txBody>
      </p:sp>
    </p:spTree>
    <p:extLst>
      <p:ext uri="{BB962C8B-B14F-4D97-AF65-F5344CB8AC3E}">
        <p14:creationId xmlns:p14="http://schemas.microsoft.com/office/powerpoint/2010/main" val="38779745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678919" y="1279264"/>
            <a:ext cx="3465081" cy="2310054"/>
          </a:xfrm>
          <a:prstGeom prst="rect">
            <a:avLst/>
          </a:prstGeom>
        </p:spPr>
      </p:pic>
      <p:pic>
        <p:nvPicPr>
          <p:cNvPr id="12" name="Picture 11"/>
          <p:cNvPicPr>
            <a:picLocks noChangeAspect="1"/>
          </p:cNvPicPr>
          <p:nvPr/>
        </p:nvPicPr>
        <p:blipFill>
          <a:blip r:embed="rId4"/>
          <a:stretch>
            <a:fillRect/>
          </a:stretch>
        </p:blipFill>
        <p:spPr>
          <a:xfrm>
            <a:off x="4083462" y="2637930"/>
            <a:ext cx="2382058" cy="2164870"/>
          </a:xfrm>
          <a:prstGeom prst="rect">
            <a:avLst/>
          </a:prstGeom>
        </p:spPr>
      </p:pic>
      <p:pic>
        <p:nvPicPr>
          <p:cNvPr id="3" name="Picture 2"/>
          <p:cNvPicPr>
            <a:picLocks noChangeAspect="1"/>
          </p:cNvPicPr>
          <p:nvPr/>
        </p:nvPicPr>
        <p:blipFill>
          <a:blip r:embed="rId5"/>
          <a:stretch>
            <a:fillRect/>
          </a:stretch>
        </p:blipFill>
        <p:spPr>
          <a:xfrm>
            <a:off x="282496" y="1279264"/>
            <a:ext cx="3651324" cy="2434216"/>
          </a:xfrm>
          <a:prstGeom prst="rect">
            <a:avLst/>
          </a:prstGeom>
        </p:spPr>
      </p:pic>
      <p:pic>
        <p:nvPicPr>
          <p:cNvPr id="4" name="Picture 3"/>
          <p:cNvPicPr>
            <a:picLocks noChangeAspect="1"/>
          </p:cNvPicPr>
          <p:nvPr/>
        </p:nvPicPr>
        <p:blipFill>
          <a:blip r:embed="rId6"/>
          <a:stretch>
            <a:fillRect/>
          </a:stretch>
        </p:blipFill>
        <p:spPr>
          <a:xfrm>
            <a:off x="3404710" y="5014867"/>
            <a:ext cx="2379487" cy="1784616"/>
          </a:xfrm>
          <a:prstGeom prst="rect">
            <a:avLst/>
          </a:prstGeom>
        </p:spPr>
      </p:pic>
      <p:sp>
        <p:nvSpPr>
          <p:cNvPr id="5" name="Title 1"/>
          <p:cNvSpPr txBox="1">
            <a:spLocks/>
          </p:cNvSpPr>
          <p:nvPr/>
        </p:nvSpPr>
        <p:spPr>
          <a:xfrm>
            <a:off x="282496" y="167375"/>
            <a:ext cx="8229600" cy="1143000"/>
          </a:xfrm>
          <a:prstGeom prst="rect">
            <a:avLst/>
          </a:prstGeom>
        </p:spPr>
        <p:txBody>
          <a:bodyPr>
            <a:normAutofit fontScale="92500" lnSpcReduction="10000"/>
          </a:bodyPr>
          <a:lstStyle>
            <a:lvl1pPr algn="l" defTabSz="457200" rtl="0" eaLnBrk="1" latinLnBrk="0" hangingPunct="1">
              <a:spcBef>
                <a:spcPct val="0"/>
              </a:spcBef>
              <a:buNone/>
              <a:defRPr sz="4400" b="1" kern="1200">
                <a:solidFill>
                  <a:schemeClr val="accent2">
                    <a:lumMod val="50000"/>
                  </a:schemeClr>
                </a:solidFill>
                <a:latin typeface="+mj-lt"/>
                <a:ea typeface="+mj-ea"/>
                <a:cs typeface="+mj-cs"/>
              </a:defRPr>
            </a:lvl1pPr>
          </a:lstStyle>
          <a:p>
            <a:r>
              <a:rPr lang="en-US" sz="4000" dirty="0">
                <a:solidFill>
                  <a:srgbClr val="632523"/>
                </a:solidFill>
              </a:rPr>
              <a:t>Laminated Strand Lumber (LSL) &amp; Oriented Strand Lumber (OSL)</a:t>
            </a:r>
          </a:p>
        </p:txBody>
      </p:sp>
      <p:cxnSp>
        <p:nvCxnSpPr>
          <p:cNvPr id="9" name="Straight Arrow Connector 8"/>
          <p:cNvCxnSpPr/>
          <p:nvPr/>
        </p:nvCxnSpPr>
        <p:spPr>
          <a:xfrm flipH="1">
            <a:off x="4518647" y="4299305"/>
            <a:ext cx="399587" cy="744512"/>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95296" y="3720365"/>
            <a:ext cx="3309414" cy="2308324"/>
          </a:xfrm>
          <a:prstGeom prst="rect">
            <a:avLst/>
          </a:prstGeom>
          <a:noFill/>
        </p:spPr>
        <p:txBody>
          <a:bodyPr wrap="square" rtlCol="0">
            <a:spAutoFit/>
          </a:bodyPr>
          <a:lstStyle/>
          <a:p>
            <a:pPr marL="285750" indent="-285750">
              <a:buFont typeface="Arial"/>
              <a:buChar char="•"/>
            </a:pPr>
            <a:r>
              <a:rPr lang="en-US" sz="2400" dirty="0"/>
              <a:t>Material with high in-plane strength but relatively low modulus</a:t>
            </a:r>
          </a:p>
          <a:p>
            <a:pPr marL="285750" indent="-285750">
              <a:buFont typeface="Arial"/>
              <a:buChar char="•"/>
            </a:pPr>
            <a:r>
              <a:rPr lang="en-US" sz="2400" dirty="0"/>
              <a:t>High connection strength due to cross grain and high density</a:t>
            </a:r>
          </a:p>
        </p:txBody>
      </p:sp>
      <p:cxnSp>
        <p:nvCxnSpPr>
          <p:cNvPr id="24" name="Straight Arrow Connector 23"/>
          <p:cNvCxnSpPr/>
          <p:nvPr/>
        </p:nvCxnSpPr>
        <p:spPr>
          <a:xfrm flipH="1">
            <a:off x="6465520" y="3217062"/>
            <a:ext cx="399587" cy="744512"/>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300192" y="5301208"/>
            <a:ext cx="2232248" cy="1015663"/>
          </a:xfrm>
          <a:prstGeom prst="rect">
            <a:avLst/>
          </a:prstGeom>
          <a:noFill/>
        </p:spPr>
        <p:txBody>
          <a:bodyPr wrap="square" rtlCol="0">
            <a:spAutoFit/>
          </a:bodyPr>
          <a:lstStyle/>
          <a:p>
            <a:r>
              <a:rPr lang="en-US" sz="2000" dirty="0"/>
              <a:t>Process is similar to OSB but strands are longer</a:t>
            </a:r>
          </a:p>
        </p:txBody>
      </p:sp>
    </p:spTree>
    <p:extLst>
      <p:ext uri="{BB962C8B-B14F-4D97-AF65-F5344CB8AC3E}">
        <p14:creationId xmlns:p14="http://schemas.microsoft.com/office/powerpoint/2010/main" val="1941407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7025" y="169772"/>
            <a:ext cx="8458200" cy="1200329"/>
          </a:xfrm>
          <a:noFill/>
        </p:spPr>
        <p:txBody>
          <a:bodyPr>
            <a:spAutoFit/>
          </a:bodyPr>
          <a:lstStyle/>
          <a:p>
            <a:r>
              <a:rPr lang="en-US" sz="3600" b="1" dirty="0"/>
              <a:t>Advanced Lumber Production System – scanning machine</a:t>
            </a:r>
          </a:p>
        </p:txBody>
      </p:sp>
      <p:pic>
        <p:nvPicPr>
          <p:cNvPr id="2" name="Picture 1"/>
          <p:cNvPicPr>
            <a:picLocks noChangeAspect="1"/>
          </p:cNvPicPr>
          <p:nvPr/>
        </p:nvPicPr>
        <p:blipFill>
          <a:blip r:embed="rId3"/>
          <a:stretch>
            <a:fillRect/>
          </a:stretch>
        </p:blipFill>
        <p:spPr>
          <a:xfrm>
            <a:off x="395536" y="1412776"/>
            <a:ext cx="4220203" cy="2827536"/>
          </a:xfrm>
          <a:prstGeom prst="rect">
            <a:avLst/>
          </a:prstGeom>
        </p:spPr>
      </p:pic>
      <p:pic>
        <p:nvPicPr>
          <p:cNvPr id="3" name="Picture 2"/>
          <p:cNvPicPr>
            <a:picLocks noChangeAspect="1"/>
          </p:cNvPicPr>
          <p:nvPr/>
        </p:nvPicPr>
        <p:blipFill>
          <a:blip r:embed="rId4"/>
          <a:stretch>
            <a:fillRect/>
          </a:stretch>
        </p:blipFill>
        <p:spPr>
          <a:xfrm>
            <a:off x="1907704" y="4005064"/>
            <a:ext cx="6489258" cy="2736304"/>
          </a:xfrm>
          <a:prstGeom prst="rect">
            <a:avLst/>
          </a:prstGeom>
        </p:spPr>
      </p:pic>
      <p:pic>
        <p:nvPicPr>
          <p:cNvPr id="10248" name="Picture 8" descr="SAM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473624"/>
            <a:ext cx="3923193" cy="338437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004048" y="1484784"/>
            <a:ext cx="3960440" cy="1569660"/>
          </a:xfrm>
          <a:prstGeom prst="rect">
            <a:avLst/>
          </a:prstGeom>
          <a:noFill/>
        </p:spPr>
        <p:txBody>
          <a:bodyPr wrap="square" rtlCol="0">
            <a:spAutoFit/>
          </a:bodyPr>
          <a:lstStyle/>
          <a:p>
            <a:r>
              <a:rPr lang="en-US" sz="2400" dirty="0"/>
              <a:t>Use of advanced scanning system for log</a:t>
            </a:r>
          </a:p>
          <a:p>
            <a:r>
              <a:rPr lang="en-US" sz="2400" dirty="0"/>
              <a:t>– determine the best way to saw a log</a:t>
            </a:r>
          </a:p>
        </p:txBody>
      </p:sp>
    </p:spTree>
    <p:extLst>
      <p:ext uri="{BB962C8B-B14F-4D97-AF65-F5344CB8AC3E}">
        <p14:creationId xmlns:p14="http://schemas.microsoft.com/office/powerpoint/2010/main" val="2587615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97002" y="1509606"/>
            <a:ext cx="3665641" cy="3331420"/>
          </a:xfrm>
          <a:prstGeom prst="rect">
            <a:avLst/>
          </a:prstGeom>
        </p:spPr>
      </p:pic>
      <p:sp>
        <p:nvSpPr>
          <p:cNvPr id="5" name="Title 1"/>
          <p:cNvSpPr txBox="1">
            <a:spLocks/>
          </p:cNvSpPr>
          <p:nvPr/>
        </p:nvSpPr>
        <p:spPr>
          <a:xfrm>
            <a:off x="282496" y="167375"/>
            <a:ext cx="8229600" cy="1143000"/>
          </a:xfrm>
          <a:prstGeom prst="rect">
            <a:avLst/>
          </a:prstGeom>
        </p:spPr>
        <p:txBody>
          <a:bodyPr>
            <a:normAutofit fontScale="92500" lnSpcReduction="10000"/>
          </a:bodyPr>
          <a:lstStyle>
            <a:lvl1pPr algn="l" defTabSz="457200" rtl="0" eaLnBrk="1" latinLnBrk="0" hangingPunct="1">
              <a:spcBef>
                <a:spcPct val="0"/>
              </a:spcBef>
              <a:buNone/>
              <a:defRPr sz="4400" b="1" kern="1200">
                <a:solidFill>
                  <a:schemeClr val="accent2">
                    <a:lumMod val="50000"/>
                  </a:schemeClr>
                </a:solidFill>
                <a:latin typeface="+mj-lt"/>
                <a:ea typeface="+mj-ea"/>
                <a:cs typeface="+mj-cs"/>
              </a:defRPr>
            </a:lvl1pPr>
          </a:lstStyle>
          <a:p>
            <a:r>
              <a:rPr lang="en-US" sz="4000" dirty="0">
                <a:solidFill>
                  <a:srgbClr val="632523"/>
                </a:solidFill>
              </a:rPr>
              <a:t>Laminated Strand Lumber (LSL) &amp; Oriented Strand Lumber (OSL)</a:t>
            </a:r>
          </a:p>
        </p:txBody>
      </p:sp>
      <p:sp>
        <p:nvSpPr>
          <p:cNvPr id="11" name="TextBox 10"/>
          <p:cNvSpPr txBox="1"/>
          <p:nvPr/>
        </p:nvSpPr>
        <p:spPr>
          <a:xfrm>
            <a:off x="1344110" y="5139352"/>
            <a:ext cx="6203757" cy="954107"/>
          </a:xfrm>
          <a:prstGeom prst="rect">
            <a:avLst/>
          </a:prstGeom>
          <a:noFill/>
        </p:spPr>
        <p:txBody>
          <a:bodyPr wrap="square" rtlCol="0">
            <a:spAutoFit/>
          </a:bodyPr>
          <a:lstStyle/>
          <a:p>
            <a:r>
              <a:rPr lang="en-US" sz="2800" dirty="0"/>
              <a:t>LSL – strand aspect ratio y/t ≥ 150</a:t>
            </a:r>
          </a:p>
          <a:p>
            <a:r>
              <a:rPr lang="en-US" sz="2800" dirty="0"/>
              <a:t>OSL – strand aspect ratio y/t ≥ 75</a:t>
            </a:r>
          </a:p>
        </p:txBody>
      </p:sp>
      <p:cxnSp>
        <p:nvCxnSpPr>
          <p:cNvPr id="17" name="Straight Connector 16"/>
          <p:cNvCxnSpPr/>
          <p:nvPr/>
        </p:nvCxnSpPr>
        <p:spPr>
          <a:xfrm flipV="1">
            <a:off x="2161925" y="2465488"/>
            <a:ext cx="284638" cy="142334"/>
          </a:xfrm>
          <a:prstGeom prst="line">
            <a:avLst/>
          </a:prstGeom>
          <a:ln w="254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909308" y="4265855"/>
            <a:ext cx="295586" cy="164230"/>
          </a:xfrm>
          <a:prstGeom prst="line">
            <a:avLst/>
          </a:prstGeom>
          <a:ln w="254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2308339" y="2607822"/>
            <a:ext cx="787411" cy="1658033"/>
          </a:xfrm>
          <a:prstGeom prst="straightConnector1">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339752" y="3212976"/>
            <a:ext cx="438017" cy="461665"/>
          </a:xfrm>
          <a:prstGeom prst="rect">
            <a:avLst/>
          </a:prstGeom>
          <a:noFill/>
        </p:spPr>
        <p:txBody>
          <a:bodyPr wrap="square" rtlCol="0">
            <a:spAutoFit/>
          </a:bodyPr>
          <a:lstStyle/>
          <a:p>
            <a:r>
              <a:rPr lang="en-US" sz="2400" dirty="0"/>
              <a:t>y</a:t>
            </a:r>
          </a:p>
        </p:txBody>
      </p:sp>
      <p:sp>
        <p:nvSpPr>
          <p:cNvPr id="8" name="Rectangle 7"/>
          <p:cNvSpPr/>
          <p:nvPr/>
        </p:nvSpPr>
        <p:spPr>
          <a:xfrm>
            <a:off x="5573711" y="3526606"/>
            <a:ext cx="529150" cy="4571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cxnSp>
        <p:nvCxnSpPr>
          <p:cNvPr id="13" name="Straight Connector 12"/>
          <p:cNvCxnSpPr/>
          <p:nvPr/>
        </p:nvCxnSpPr>
        <p:spPr>
          <a:xfrm flipV="1">
            <a:off x="5573711" y="2322774"/>
            <a:ext cx="1586114" cy="1203832"/>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090507" y="2322774"/>
            <a:ext cx="1586114" cy="1203832"/>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102861" y="2368493"/>
            <a:ext cx="1586114" cy="1203832"/>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159825" y="2322774"/>
            <a:ext cx="516796"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676621" y="2322774"/>
            <a:ext cx="0" cy="45719"/>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134870" y="3395496"/>
            <a:ext cx="2049909" cy="954107"/>
          </a:xfrm>
          <a:prstGeom prst="rect">
            <a:avLst/>
          </a:prstGeom>
          <a:noFill/>
        </p:spPr>
        <p:txBody>
          <a:bodyPr wrap="square" rtlCol="0">
            <a:spAutoFit/>
          </a:bodyPr>
          <a:lstStyle/>
          <a:p>
            <a:r>
              <a:rPr lang="en-US" sz="2800" dirty="0"/>
              <a:t>Thickness</a:t>
            </a:r>
          </a:p>
          <a:p>
            <a:r>
              <a:rPr lang="en-US" sz="2800" dirty="0"/>
              <a:t>t ≤ 2.5mm</a:t>
            </a:r>
          </a:p>
        </p:txBody>
      </p:sp>
      <p:sp>
        <p:nvSpPr>
          <p:cNvPr id="33" name="TextBox 32"/>
          <p:cNvSpPr txBox="1"/>
          <p:nvPr/>
        </p:nvSpPr>
        <p:spPr>
          <a:xfrm>
            <a:off x="5012107" y="2203878"/>
            <a:ext cx="1737491" cy="523220"/>
          </a:xfrm>
          <a:prstGeom prst="rect">
            <a:avLst/>
          </a:prstGeom>
          <a:noFill/>
        </p:spPr>
        <p:txBody>
          <a:bodyPr wrap="square" rtlCol="0">
            <a:spAutoFit/>
          </a:bodyPr>
          <a:lstStyle/>
          <a:p>
            <a:r>
              <a:rPr lang="en-US" sz="2800" dirty="0"/>
              <a:t>Length, y</a:t>
            </a:r>
          </a:p>
        </p:txBody>
      </p:sp>
    </p:spTree>
    <p:extLst>
      <p:ext uri="{BB962C8B-B14F-4D97-AF65-F5344CB8AC3E}">
        <p14:creationId xmlns:p14="http://schemas.microsoft.com/office/powerpoint/2010/main" val="434885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z="4000" b="1" dirty="0"/>
              <a:t>Applications of SCL and glulam</a:t>
            </a:r>
          </a:p>
        </p:txBody>
      </p:sp>
      <p:sp>
        <p:nvSpPr>
          <p:cNvPr id="21507" name="Rectangle 3"/>
          <p:cNvSpPr>
            <a:spLocks noGrp="1" noChangeArrowheads="1"/>
          </p:cNvSpPr>
          <p:nvPr>
            <p:ph type="body" idx="1"/>
          </p:nvPr>
        </p:nvSpPr>
        <p:spPr>
          <a:xfrm>
            <a:off x="467544" y="1340768"/>
            <a:ext cx="8435280" cy="4525963"/>
          </a:xfrm>
        </p:spPr>
        <p:txBody>
          <a:bodyPr/>
          <a:lstStyle/>
          <a:p>
            <a:r>
              <a:rPr lang="en-US" dirty="0"/>
              <a:t>Beams and columns in residential and commercial buildings</a:t>
            </a:r>
          </a:p>
          <a:p>
            <a:r>
              <a:rPr lang="en-US" dirty="0"/>
              <a:t>LVL and LSL are used as flange material for wood I-joists</a:t>
            </a:r>
          </a:p>
          <a:p>
            <a:endParaRPr lang="en-US" dirty="0"/>
          </a:p>
          <a:p>
            <a:endParaRPr lang="en-US" dirty="0"/>
          </a:p>
          <a:p>
            <a:endParaRPr lang="en-US" dirty="0"/>
          </a:p>
          <a:p>
            <a:r>
              <a:rPr lang="en-US" dirty="0"/>
              <a:t>New applications for SCL as mass timber panels (similar to CLT)</a:t>
            </a:r>
          </a:p>
          <a:p>
            <a:endParaRPr lang="en-US" dirty="0"/>
          </a:p>
        </p:txBody>
      </p:sp>
      <p:pic>
        <p:nvPicPr>
          <p:cNvPr id="4" name="Picture 3"/>
          <p:cNvPicPr>
            <a:picLocks noChangeAspect="1"/>
          </p:cNvPicPr>
          <p:nvPr/>
        </p:nvPicPr>
        <p:blipFill>
          <a:blip r:embed="rId3"/>
          <a:stretch>
            <a:fillRect/>
          </a:stretch>
        </p:blipFill>
        <p:spPr>
          <a:xfrm>
            <a:off x="4798368" y="2953544"/>
            <a:ext cx="3217292" cy="2409864"/>
          </a:xfrm>
          <a:prstGeom prst="rect">
            <a:avLst/>
          </a:prstGeom>
        </p:spPr>
      </p:pic>
    </p:spTree>
    <p:extLst>
      <p:ext uri="{BB962C8B-B14F-4D97-AF65-F5344CB8AC3E}">
        <p14:creationId xmlns:p14="http://schemas.microsoft.com/office/powerpoint/2010/main" val="2619489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Wood I-joists</a:t>
            </a:r>
          </a:p>
        </p:txBody>
      </p:sp>
      <p:pic>
        <p:nvPicPr>
          <p:cNvPr id="4" name="Content Placeholder 3" descr="DSC03457.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46" r="-201"/>
          <a:stretch/>
        </p:blipFill>
        <p:spPr>
          <a:xfrm>
            <a:off x="4788024" y="2204864"/>
            <a:ext cx="4145965" cy="3095625"/>
          </a:xfrm>
        </p:spPr>
      </p:pic>
      <p:sp>
        <p:nvSpPr>
          <p:cNvPr id="5" name="Rectangle 3"/>
          <p:cNvSpPr txBox="1">
            <a:spLocks noChangeArrowheads="1"/>
          </p:cNvSpPr>
          <p:nvPr/>
        </p:nvSpPr>
        <p:spPr>
          <a:xfrm>
            <a:off x="395536" y="1340768"/>
            <a:ext cx="4402832" cy="452596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Flanges made of lumber or SCL</a:t>
            </a:r>
          </a:p>
          <a:p>
            <a:r>
              <a:rPr lang="en-US" sz="2400" dirty="0"/>
              <a:t>Web is either OSB or plywood</a:t>
            </a:r>
          </a:p>
          <a:p>
            <a:r>
              <a:rPr lang="en-US" sz="2400" dirty="0"/>
              <a:t>Gradually replacing lumber joists in floor construction (60% new floors in North America)</a:t>
            </a:r>
          </a:p>
          <a:p>
            <a:r>
              <a:rPr lang="en-US" sz="2400" dirty="0"/>
              <a:t>Available depths : 240mm to 610mm</a:t>
            </a:r>
          </a:p>
          <a:p>
            <a:r>
              <a:rPr lang="en-US" sz="2400" dirty="0"/>
              <a:t>Light weight and available in length up to 16m</a:t>
            </a:r>
          </a:p>
        </p:txBody>
      </p:sp>
    </p:spTree>
    <p:extLst>
      <p:ext uri="{BB962C8B-B14F-4D97-AF65-F5344CB8AC3E}">
        <p14:creationId xmlns:p14="http://schemas.microsoft.com/office/powerpoint/2010/main" val="3791910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figure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8" y="568325"/>
            <a:ext cx="6164262" cy="5997575"/>
          </a:xfrm>
          <a:prstGeom prst="rect">
            <a:avLst/>
          </a:prstGeom>
          <a:noFill/>
          <a:extLst>
            <a:ext uri="{909E8E84-426E-40dd-AFC4-6F175D3DCCD1}">
              <a14:hiddenFill xmlns:a14="http://schemas.microsoft.com/office/drawing/2010/main" xmlns="">
                <a:solidFill>
                  <a:srgbClr val="FFFFFF"/>
                </a:solidFill>
              </a14:hiddenFill>
            </a:ext>
          </a:extLst>
        </p:spPr>
      </p:pic>
      <p:sp>
        <p:nvSpPr>
          <p:cNvPr id="18438" name="Text Box 6"/>
          <p:cNvSpPr txBox="1">
            <a:spLocks noChangeArrowheads="1"/>
          </p:cNvSpPr>
          <p:nvPr/>
        </p:nvSpPr>
        <p:spPr bwMode="auto">
          <a:xfrm>
            <a:off x="5802313" y="352425"/>
            <a:ext cx="253206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3600" b="1"/>
              <a:t>I-joist</a:t>
            </a:r>
          </a:p>
        </p:txBody>
      </p:sp>
      <p:sp>
        <p:nvSpPr>
          <p:cNvPr id="2" name="Rectangle 1"/>
          <p:cNvSpPr/>
          <p:nvPr/>
        </p:nvSpPr>
        <p:spPr>
          <a:xfrm>
            <a:off x="5868144" y="5373216"/>
            <a:ext cx="3063534" cy="646331"/>
          </a:xfrm>
          <a:prstGeom prst="rect">
            <a:avLst/>
          </a:prstGeom>
        </p:spPr>
        <p:txBody>
          <a:bodyPr wrap="none">
            <a:spAutoFit/>
          </a:bodyPr>
          <a:lstStyle/>
          <a:p>
            <a:r>
              <a:rPr lang="en-US" dirty="0">
                <a:hlinkClick r:id="rId4"/>
              </a:rPr>
              <a:t>https://youtu.be/h99ScTThiXQ</a:t>
            </a:r>
            <a:endParaRPr lang="en-US" dirty="0"/>
          </a:p>
          <a:p>
            <a:endParaRPr lang="en-US" dirty="0"/>
          </a:p>
        </p:txBody>
      </p:sp>
    </p:spTree>
    <p:extLst>
      <p:ext uri="{BB962C8B-B14F-4D97-AF65-F5344CB8AC3E}">
        <p14:creationId xmlns:p14="http://schemas.microsoft.com/office/powerpoint/2010/main" val="35070480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3600" b="1" dirty="0"/>
              <a:t>Bending property determination for wood I-joist</a:t>
            </a:r>
          </a:p>
        </p:txBody>
      </p:sp>
      <p:grpSp>
        <p:nvGrpSpPr>
          <p:cNvPr id="12" name="Group 11"/>
          <p:cNvGrpSpPr/>
          <p:nvPr/>
        </p:nvGrpSpPr>
        <p:grpSpPr>
          <a:xfrm>
            <a:off x="3203848" y="1844824"/>
            <a:ext cx="2664296" cy="1584176"/>
            <a:chOff x="1187624" y="1844824"/>
            <a:chExt cx="2664296" cy="1584176"/>
          </a:xfrm>
        </p:grpSpPr>
        <p:sp>
          <p:nvSpPr>
            <p:cNvPr id="9" name="Rectangle 8"/>
            <p:cNvSpPr/>
            <p:nvPr/>
          </p:nvSpPr>
          <p:spPr>
            <a:xfrm>
              <a:off x="1187624" y="1844824"/>
              <a:ext cx="2664296" cy="360040"/>
            </a:xfrm>
            <a:prstGeom prst="rect">
              <a:avLst/>
            </a:prstGeom>
            <a:solidFill>
              <a:srgbClr val="FF9900"/>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187624" y="3068960"/>
              <a:ext cx="2664296" cy="360040"/>
            </a:xfrm>
            <a:prstGeom prst="rect">
              <a:avLst/>
            </a:prstGeom>
            <a:solidFill>
              <a:srgbClr val="FF9900"/>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187624" y="2204864"/>
              <a:ext cx="2664296" cy="864096"/>
            </a:xfrm>
            <a:prstGeom prst="rect">
              <a:avLst/>
            </a:prstGeom>
            <a:blipFill rotWithShape="1">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2339752" y="1844824"/>
            <a:ext cx="648072" cy="360040"/>
          </a:xfrm>
          <a:prstGeom prst="rect">
            <a:avLst/>
          </a:prstGeom>
          <a:solidFill>
            <a:srgbClr val="FF9900"/>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339752" y="3068960"/>
            <a:ext cx="648072" cy="360040"/>
          </a:xfrm>
          <a:prstGeom prst="rect">
            <a:avLst/>
          </a:prstGeom>
          <a:solidFill>
            <a:srgbClr val="FF9900"/>
          </a:solidFill>
          <a:ln>
            <a:solidFill>
              <a:srgbClr val="660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627784" y="2132856"/>
            <a:ext cx="72008" cy="1008112"/>
          </a:xfrm>
          <a:prstGeom prst="rect">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67544" y="1772816"/>
            <a:ext cx="1440160" cy="369332"/>
          </a:xfrm>
          <a:prstGeom prst="rect">
            <a:avLst/>
          </a:prstGeom>
          <a:noFill/>
        </p:spPr>
        <p:txBody>
          <a:bodyPr wrap="square" rtlCol="0">
            <a:spAutoFit/>
          </a:bodyPr>
          <a:lstStyle/>
          <a:p>
            <a:r>
              <a:rPr lang="en-US" dirty="0" err="1">
                <a:latin typeface="Arial"/>
                <a:cs typeface="Arial"/>
              </a:rPr>
              <a:t>E</a:t>
            </a:r>
            <a:r>
              <a:rPr lang="en-US" baseline="-25000" dirty="0" err="1">
                <a:latin typeface="Arial"/>
                <a:cs typeface="Arial"/>
              </a:rPr>
              <a:t>f</a:t>
            </a:r>
            <a:r>
              <a:rPr lang="en-US" baseline="-25000" dirty="0">
                <a:latin typeface="Arial"/>
                <a:cs typeface="Arial"/>
              </a:rPr>
              <a:t> </a:t>
            </a:r>
            <a:r>
              <a:rPr lang="en-US" dirty="0">
                <a:latin typeface="Arial"/>
                <a:cs typeface="Arial"/>
              </a:rPr>
              <a:t>, </a:t>
            </a:r>
            <a:r>
              <a:rPr lang="en-US" dirty="0" err="1">
                <a:latin typeface="Arial"/>
                <a:cs typeface="Arial"/>
              </a:rPr>
              <a:t>A</a:t>
            </a:r>
            <a:r>
              <a:rPr lang="en-US" baseline="-25000" dirty="0" err="1">
                <a:latin typeface="Arial"/>
                <a:cs typeface="Arial"/>
              </a:rPr>
              <a:t>f</a:t>
            </a:r>
            <a:r>
              <a:rPr lang="en-US" baseline="-25000" dirty="0">
                <a:latin typeface="Arial"/>
                <a:cs typeface="Arial"/>
              </a:rPr>
              <a:t> </a:t>
            </a:r>
            <a:r>
              <a:rPr lang="en-US" dirty="0">
                <a:latin typeface="Arial"/>
                <a:cs typeface="Arial"/>
              </a:rPr>
              <a:t>, I</a:t>
            </a:r>
            <a:r>
              <a:rPr lang="en-US" baseline="-25000" dirty="0">
                <a:latin typeface="Arial"/>
                <a:cs typeface="Arial"/>
              </a:rPr>
              <a:t>f</a:t>
            </a:r>
            <a:r>
              <a:rPr lang="en-US" dirty="0">
                <a:latin typeface="Arial"/>
                <a:cs typeface="Arial"/>
              </a:rPr>
              <a:t> , </a:t>
            </a:r>
            <a:r>
              <a:rPr lang="en-US" dirty="0" err="1">
                <a:latin typeface="Arial"/>
                <a:cs typeface="Arial"/>
              </a:rPr>
              <a:t>f</a:t>
            </a:r>
            <a:r>
              <a:rPr lang="en-US" baseline="-25000" dirty="0" err="1">
                <a:latin typeface="Arial"/>
                <a:cs typeface="Arial"/>
              </a:rPr>
              <a:t>tf</a:t>
            </a:r>
            <a:endParaRPr lang="en-US" dirty="0">
              <a:latin typeface="Arial"/>
              <a:cs typeface="Arial"/>
            </a:endParaRPr>
          </a:p>
        </p:txBody>
      </p:sp>
      <p:sp>
        <p:nvSpPr>
          <p:cNvPr id="18" name="TextBox 17"/>
          <p:cNvSpPr txBox="1"/>
          <p:nvPr/>
        </p:nvSpPr>
        <p:spPr>
          <a:xfrm>
            <a:off x="1259632" y="2492896"/>
            <a:ext cx="504056" cy="369332"/>
          </a:xfrm>
          <a:prstGeom prst="rect">
            <a:avLst/>
          </a:prstGeom>
          <a:noFill/>
        </p:spPr>
        <p:txBody>
          <a:bodyPr wrap="square" rtlCol="0">
            <a:spAutoFit/>
          </a:bodyPr>
          <a:lstStyle/>
          <a:p>
            <a:r>
              <a:rPr lang="en-US" dirty="0" err="1">
                <a:latin typeface="Arial"/>
                <a:cs typeface="Arial"/>
              </a:rPr>
              <a:t>E</a:t>
            </a:r>
            <a:r>
              <a:rPr lang="en-US" baseline="-25000" dirty="0" err="1">
                <a:latin typeface="Arial"/>
                <a:cs typeface="Arial"/>
              </a:rPr>
              <a:t>w</a:t>
            </a:r>
            <a:r>
              <a:rPr lang="en-US" baseline="-25000" dirty="0">
                <a:latin typeface="Arial"/>
                <a:cs typeface="Arial"/>
              </a:rPr>
              <a:t> </a:t>
            </a:r>
            <a:endParaRPr lang="en-US" dirty="0">
              <a:latin typeface="Arial"/>
              <a:cs typeface="Arial"/>
            </a:endParaRPr>
          </a:p>
        </p:txBody>
      </p:sp>
      <p:cxnSp>
        <p:nvCxnSpPr>
          <p:cNvPr id="22" name="Straight Arrow Connector 21"/>
          <p:cNvCxnSpPr/>
          <p:nvPr/>
        </p:nvCxnSpPr>
        <p:spPr>
          <a:xfrm>
            <a:off x="5868144" y="2060848"/>
            <a:ext cx="936104" cy="0"/>
          </a:xfrm>
          <a:prstGeom prst="straightConnector1">
            <a:avLst/>
          </a:prstGeom>
          <a:ln w="349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868144" y="3284984"/>
            <a:ext cx="864096" cy="0"/>
          </a:xfrm>
          <a:prstGeom prst="straightConnector1">
            <a:avLst/>
          </a:prstGeom>
          <a:ln w="3492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195736" y="2060848"/>
            <a:ext cx="3672408" cy="10743"/>
          </a:xfrm>
          <a:prstGeom prst="line">
            <a:avLst/>
          </a:prstGeom>
          <a:ln w="9525">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195736" y="3284984"/>
            <a:ext cx="3672408" cy="10743"/>
          </a:xfrm>
          <a:prstGeom prst="line">
            <a:avLst/>
          </a:prstGeom>
          <a:ln w="9525">
            <a:solidFill>
              <a:schemeClr val="tx1"/>
            </a:solidFill>
            <a:prstDash val="dash"/>
            <a:tailEnd type="none"/>
          </a:ln>
          <a:effectLst/>
        </p:spPr>
        <p:style>
          <a:lnRef idx="2">
            <a:schemeClr val="accent1"/>
          </a:lnRef>
          <a:fillRef idx="0">
            <a:schemeClr val="accent1"/>
          </a:fillRef>
          <a:effectRef idx="1">
            <a:schemeClr val="accent1"/>
          </a:effectRef>
          <a:fontRef idx="minor">
            <a:schemeClr val="tx1"/>
          </a:fontRef>
        </p:style>
      </p:cxnSp>
      <p:sp>
        <p:nvSpPr>
          <p:cNvPr id="29" name="Curved Up Arrow 28"/>
          <p:cNvSpPr/>
          <p:nvPr/>
        </p:nvSpPr>
        <p:spPr>
          <a:xfrm rot="16200000">
            <a:off x="6516216" y="2420888"/>
            <a:ext cx="1224136" cy="360040"/>
          </a:xfrm>
          <a:prstGeom prst="curved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TextBox 29"/>
          <p:cNvSpPr txBox="1"/>
          <p:nvPr/>
        </p:nvSpPr>
        <p:spPr>
          <a:xfrm>
            <a:off x="6876256" y="2420888"/>
            <a:ext cx="576064" cy="369332"/>
          </a:xfrm>
          <a:prstGeom prst="rect">
            <a:avLst/>
          </a:prstGeom>
          <a:noFill/>
        </p:spPr>
        <p:txBody>
          <a:bodyPr wrap="square" rtlCol="0">
            <a:spAutoFit/>
          </a:bodyPr>
          <a:lstStyle/>
          <a:p>
            <a:r>
              <a:rPr lang="en-US" dirty="0" err="1">
                <a:latin typeface="Arial"/>
                <a:cs typeface="Arial"/>
              </a:rPr>
              <a:t>M</a:t>
            </a:r>
            <a:r>
              <a:rPr lang="en-US" baseline="-25000" dirty="0" err="1">
                <a:latin typeface="Arial"/>
                <a:cs typeface="Arial"/>
              </a:rPr>
              <a:t>r</a:t>
            </a:r>
            <a:endParaRPr lang="en-US" dirty="0">
              <a:latin typeface="Arial"/>
              <a:cs typeface="Arial"/>
            </a:endParaRPr>
          </a:p>
        </p:txBody>
      </p:sp>
      <p:cxnSp>
        <p:nvCxnSpPr>
          <p:cNvPr id="32" name="Straight Connector 31"/>
          <p:cNvCxnSpPr/>
          <p:nvPr/>
        </p:nvCxnSpPr>
        <p:spPr>
          <a:xfrm>
            <a:off x="7884368" y="2060848"/>
            <a:ext cx="504056"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884368" y="3284984"/>
            <a:ext cx="504056"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460432" y="3429000"/>
            <a:ext cx="504056"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8460432" y="1844824"/>
            <a:ext cx="504056"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8100392" y="2060848"/>
            <a:ext cx="0" cy="1224136"/>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748464" y="1844824"/>
            <a:ext cx="0" cy="1584176"/>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051720" y="2492896"/>
            <a:ext cx="504056" cy="369332"/>
          </a:xfrm>
          <a:prstGeom prst="rect">
            <a:avLst/>
          </a:prstGeom>
          <a:noFill/>
        </p:spPr>
        <p:txBody>
          <a:bodyPr wrap="square" rtlCol="0">
            <a:spAutoFit/>
          </a:bodyPr>
          <a:lstStyle/>
          <a:p>
            <a:r>
              <a:rPr lang="en-US" dirty="0" err="1">
                <a:latin typeface="Arial"/>
                <a:cs typeface="Arial"/>
              </a:rPr>
              <a:t>d</a:t>
            </a:r>
            <a:r>
              <a:rPr lang="en-US" baseline="-25000" dirty="0" err="1">
                <a:latin typeface="Arial"/>
                <a:cs typeface="Arial"/>
              </a:rPr>
              <a:t>w</a:t>
            </a:r>
            <a:endParaRPr lang="en-US" baseline="-25000" dirty="0">
              <a:latin typeface="Arial"/>
              <a:cs typeface="Arial"/>
            </a:endParaRPr>
          </a:p>
        </p:txBody>
      </p:sp>
      <p:sp>
        <p:nvSpPr>
          <p:cNvPr id="41" name="TextBox 40"/>
          <p:cNvSpPr txBox="1"/>
          <p:nvPr/>
        </p:nvSpPr>
        <p:spPr>
          <a:xfrm>
            <a:off x="7812360" y="2492896"/>
            <a:ext cx="360040" cy="369332"/>
          </a:xfrm>
          <a:prstGeom prst="rect">
            <a:avLst/>
          </a:prstGeom>
          <a:noFill/>
        </p:spPr>
        <p:txBody>
          <a:bodyPr wrap="square" rtlCol="0">
            <a:spAutoFit/>
          </a:bodyPr>
          <a:lstStyle/>
          <a:p>
            <a:r>
              <a:rPr lang="en-US" dirty="0">
                <a:latin typeface="Arial"/>
                <a:cs typeface="Arial"/>
              </a:rPr>
              <a:t>h</a:t>
            </a:r>
            <a:endParaRPr lang="en-US" baseline="-25000" dirty="0">
              <a:latin typeface="Arial"/>
              <a:cs typeface="Arial"/>
            </a:endParaRPr>
          </a:p>
        </p:txBody>
      </p:sp>
      <p:sp>
        <p:nvSpPr>
          <p:cNvPr id="42" name="TextBox 41"/>
          <p:cNvSpPr txBox="1"/>
          <p:nvPr/>
        </p:nvSpPr>
        <p:spPr>
          <a:xfrm>
            <a:off x="8460432" y="2492896"/>
            <a:ext cx="432048" cy="369332"/>
          </a:xfrm>
          <a:prstGeom prst="rect">
            <a:avLst/>
          </a:prstGeom>
          <a:noFill/>
        </p:spPr>
        <p:txBody>
          <a:bodyPr wrap="square" rtlCol="0">
            <a:spAutoFit/>
          </a:bodyPr>
          <a:lstStyle/>
          <a:p>
            <a:r>
              <a:rPr lang="en-US" dirty="0">
                <a:latin typeface="Arial"/>
                <a:cs typeface="Arial"/>
              </a:rPr>
              <a:t>d</a:t>
            </a:r>
            <a:endParaRPr lang="en-US" baseline="-25000" dirty="0">
              <a:latin typeface="Arial"/>
              <a:cs typeface="Arial"/>
            </a:endParaRPr>
          </a:p>
        </p:txBody>
      </p:sp>
      <p:cxnSp>
        <p:nvCxnSpPr>
          <p:cNvPr id="43" name="Straight Connector 42"/>
          <p:cNvCxnSpPr/>
          <p:nvPr/>
        </p:nvCxnSpPr>
        <p:spPr>
          <a:xfrm>
            <a:off x="1907704" y="2132856"/>
            <a:ext cx="360040"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907704" y="3140968"/>
            <a:ext cx="360040" cy="0"/>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2051720" y="2132856"/>
            <a:ext cx="0" cy="1008112"/>
          </a:xfrm>
          <a:prstGeom prst="straightConnector1">
            <a:avLst/>
          </a:prstGeom>
          <a:ln w="127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8" name="Object 47"/>
          <p:cNvGraphicFramePr>
            <a:graphicFrameLocks noChangeAspect="1"/>
          </p:cNvGraphicFramePr>
          <p:nvPr>
            <p:extLst>
              <p:ext uri="{D42A27DB-BD31-4B8C-83A1-F6EECF244321}">
                <p14:modId xmlns:p14="http://schemas.microsoft.com/office/powerpoint/2010/main" val="3897172881"/>
              </p:ext>
            </p:extLst>
          </p:nvPr>
        </p:nvGraphicFramePr>
        <p:xfrm>
          <a:off x="3116263" y="3829050"/>
          <a:ext cx="2120900" cy="577850"/>
        </p:xfrm>
        <a:graphic>
          <a:graphicData uri="http://schemas.openxmlformats.org/presentationml/2006/ole">
            <mc:AlternateContent xmlns:mc="http://schemas.openxmlformats.org/markup-compatibility/2006">
              <mc:Choice xmlns:v="urn:schemas-microsoft-com:vml" Requires="v">
                <p:oleObj spid="_x0000_s1228" name="Equation" r:id="rId5" imgW="838200" imgH="228600" progId="Equation.3">
                  <p:embed/>
                </p:oleObj>
              </mc:Choice>
              <mc:Fallback>
                <p:oleObj name="Equation" r:id="rId5" imgW="838200" imgH="228600" progId="Equation.3">
                  <p:embed/>
                  <p:pic>
                    <p:nvPicPr>
                      <p:cNvPr id="0" name=""/>
                      <p:cNvPicPr/>
                      <p:nvPr/>
                    </p:nvPicPr>
                    <p:blipFill>
                      <a:blip r:embed="rId6"/>
                      <a:stretch>
                        <a:fillRect/>
                      </a:stretch>
                    </p:blipFill>
                    <p:spPr>
                      <a:xfrm>
                        <a:off x="3116263" y="3829050"/>
                        <a:ext cx="2120900" cy="577850"/>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2926041762"/>
              </p:ext>
            </p:extLst>
          </p:nvPr>
        </p:nvGraphicFramePr>
        <p:xfrm>
          <a:off x="3059832" y="4437112"/>
          <a:ext cx="4261737" cy="936104"/>
        </p:xfrm>
        <a:graphic>
          <a:graphicData uri="http://schemas.openxmlformats.org/presentationml/2006/ole">
            <mc:AlternateContent xmlns:mc="http://schemas.openxmlformats.org/markup-compatibility/2006">
              <mc:Choice xmlns:v="urn:schemas-microsoft-com:vml" Requires="v">
                <p:oleObj spid="_x0000_s1229" name="Equation" r:id="rId7" imgW="2197100" imgH="482600" progId="Equation.3">
                  <p:embed/>
                </p:oleObj>
              </mc:Choice>
              <mc:Fallback>
                <p:oleObj name="Equation" r:id="rId7" imgW="2197100" imgH="482600" progId="Equation.3">
                  <p:embed/>
                  <p:pic>
                    <p:nvPicPr>
                      <p:cNvPr id="0" name=""/>
                      <p:cNvPicPr/>
                      <p:nvPr/>
                    </p:nvPicPr>
                    <p:blipFill>
                      <a:blip r:embed="rId8"/>
                      <a:stretch>
                        <a:fillRect/>
                      </a:stretch>
                    </p:blipFill>
                    <p:spPr>
                      <a:xfrm>
                        <a:off x="3059832" y="4437112"/>
                        <a:ext cx="4261737" cy="936104"/>
                      </a:xfrm>
                      <a:prstGeom prst="rect">
                        <a:avLst/>
                      </a:prstGeom>
                    </p:spPr>
                  </p:pic>
                </p:oleObj>
              </mc:Fallback>
            </mc:AlternateContent>
          </a:graphicData>
        </a:graphic>
      </p:graphicFrame>
      <p:sp>
        <p:nvSpPr>
          <p:cNvPr id="50" name="TextBox 49"/>
          <p:cNvSpPr txBox="1"/>
          <p:nvPr/>
        </p:nvSpPr>
        <p:spPr>
          <a:xfrm>
            <a:off x="539552" y="3861048"/>
            <a:ext cx="2376264" cy="461665"/>
          </a:xfrm>
          <a:prstGeom prst="rect">
            <a:avLst/>
          </a:prstGeom>
          <a:noFill/>
        </p:spPr>
        <p:txBody>
          <a:bodyPr wrap="square" rtlCol="0">
            <a:spAutoFit/>
          </a:bodyPr>
          <a:lstStyle/>
          <a:p>
            <a:r>
              <a:rPr lang="en-US" sz="2400" dirty="0"/>
              <a:t>Moment capacity,</a:t>
            </a:r>
          </a:p>
        </p:txBody>
      </p:sp>
      <p:sp>
        <p:nvSpPr>
          <p:cNvPr id="51" name="TextBox 50"/>
          <p:cNvSpPr txBox="1"/>
          <p:nvPr/>
        </p:nvSpPr>
        <p:spPr>
          <a:xfrm>
            <a:off x="539552" y="4653136"/>
            <a:ext cx="2376264" cy="461665"/>
          </a:xfrm>
          <a:prstGeom prst="rect">
            <a:avLst/>
          </a:prstGeom>
          <a:noFill/>
        </p:spPr>
        <p:txBody>
          <a:bodyPr wrap="square" rtlCol="0">
            <a:spAutoFit/>
          </a:bodyPr>
          <a:lstStyle/>
          <a:p>
            <a:r>
              <a:rPr lang="en-US" sz="2400" dirty="0"/>
              <a:t>Bending stiffness,</a:t>
            </a:r>
          </a:p>
        </p:txBody>
      </p:sp>
      <p:sp>
        <p:nvSpPr>
          <p:cNvPr id="52" name="TextBox 51"/>
          <p:cNvSpPr txBox="1"/>
          <p:nvPr/>
        </p:nvSpPr>
        <p:spPr>
          <a:xfrm>
            <a:off x="1679207" y="5733256"/>
            <a:ext cx="7452320" cy="923330"/>
          </a:xfrm>
          <a:prstGeom prst="rect">
            <a:avLst/>
          </a:prstGeom>
          <a:noFill/>
        </p:spPr>
        <p:txBody>
          <a:bodyPr wrap="square" rtlCol="0">
            <a:spAutoFit/>
          </a:bodyPr>
          <a:lstStyle/>
          <a:p>
            <a:r>
              <a:rPr lang="en-US" dirty="0"/>
              <a:t>Notes</a:t>
            </a:r>
          </a:p>
          <a:p>
            <a:pPr marL="342900" indent="-342900">
              <a:buAutoNum type="arabicPeriod"/>
            </a:pPr>
            <a:r>
              <a:rPr lang="en-US" dirty="0" err="1"/>
              <a:t>F</a:t>
            </a:r>
            <a:r>
              <a:rPr lang="en-US" baseline="-25000" dirty="0" err="1"/>
              <a:t>tf</a:t>
            </a:r>
            <a:r>
              <a:rPr lang="en-US" dirty="0"/>
              <a:t> is specified tensile strength of flange material (modified by size factor)</a:t>
            </a:r>
          </a:p>
          <a:p>
            <a:pPr marL="342900" indent="-342900">
              <a:buAutoNum type="arabicPeriod"/>
            </a:pPr>
            <a:r>
              <a:rPr lang="en-US" dirty="0"/>
              <a:t>I</a:t>
            </a:r>
            <a:r>
              <a:rPr lang="en-US" baseline="-25000" dirty="0"/>
              <a:t>f</a:t>
            </a:r>
            <a:r>
              <a:rPr lang="en-US" dirty="0"/>
              <a:t>, </a:t>
            </a:r>
            <a:r>
              <a:rPr lang="en-US" dirty="0" err="1"/>
              <a:t>A</a:t>
            </a:r>
            <a:r>
              <a:rPr lang="en-US" baseline="-25000" dirty="0" err="1"/>
              <a:t>f</a:t>
            </a:r>
            <a:r>
              <a:rPr lang="en-US" dirty="0"/>
              <a:t> and h should account for the rout in flange to connect to the web </a:t>
            </a:r>
          </a:p>
        </p:txBody>
      </p:sp>
      <p:cxnSp>
        <p:nvCxnSpPr>
          <p:cNvPr id="54" name="Straight Arrow Connector 53"/>
          <p:cNvCxnSpPr/>
          <p:nvPr/>
        </p:nvCxnSpPr>
        <p:spPr>
          <a:xfrm>
            <a:off x="2411760" y="2420888"/>
            <a:ext cx="216024"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2699792" y="2420888"/>
            <a:ext cx="216024" cy="0"/>
          </a:xfrm>
          <a:prstGeom prst="straightConnector1">
            <a:avLst/>
          </a:prstGeom>
          <a:ln w="127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2843808" y="2204864"/>
            <a:ext cx="504056" cy="369332"/>
          </a:xfrm>
          <a:prstGeom prst="rect">
            <a:avLst/>
          </a:prstGeom>
          <a:noFill/>
        </p:spPr>
        <p:txBody>
          <a:bodyPr wrap="square" rtlCol="0">
            <a:spAutoFit/>
          </a:bodyPr>
          <a:lstStyle/>
          <a:p>
            <a:r>
              <a:rPr lang="en-US" dirty="0" err="1">
                <a:latin typeface="Arial"/>
                <a:cs typeface="Arial"/>
              </a:rPr>
              <a:t>t</a:t>
            </a:r>
            <a:r>
              <a:rPr lang="en-US" baseline="-25000" dirty="0" err="1">
                <a:latin typeface="Arial"/>
                <a:cs typeface="Arial"/>
              </a:rPr>
              <a:t>w</a:t>
            </a:r>
            <a:endParaRPr lang="en-US" baseline="-25000" dirty="0">
              <a:latin typeface="Arial"/>
              <a:cs typeface="Arial"/>
            </a:endParaRPr>
          </a:p>
        </p:txBody>
      </p:sp>
      <p:cxnSp>
        <p:nvCxnSpPr>
          <p:cNvPr id="3" name="Straight Connector 2"/>
          <p:cNvCxnSpPr/>
          <p:nvPr/>
        </p:nvCxnSpPr>
        <p:spPr>
          <a:xfrm>
            <a:off x="2987824" y="2636912"/>
            <a:ext cx="3096344" cy="0"/>
          </a:xfrm>
          <a:prstGeom prst="line">
            <a:avLst/>
          </a:prstGeom>
          <a:ln w="12700">
            <a:solidFill>
              <a:schemeClr val="tx1"/>
            </a:solidFill>
            <a:prstDash val="dashDot"/>
            <a:tailEnd type="none"/>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012160" y="2420888"/>
            <a:ext cx="576064" cy="338554"/>
          </a:xfrm>
          <a:prstGeom prst="rect">
            <a:avLst/>
          </a:prstGeom>
          <a:noFill/>
        </p:spPr>
        <p:txBody>
          <a:bodyPr wrap="square" rtlCol="0">
            <a:spAutoFit/>
          </a:bodyPr>
          <a:lstStyle/>
          <a:p>
            <a:r>
              <a:rPr lang="en-US" sz="1600" dirty="0"/>
              <a:t>NA</a:t>
            </a:r>
          </a:p>
        </p:txBody>
      </p:sp>
      <p:sp>
        <p:nvSpPr>
          <p:cNvPr id="6" name="Left Brace 5"/>
          <p:cNvSpPr/>
          <p:nvPr/>
        </p:nvSpPr>
        <p:spPr>
          <a:xfrm rot="16200000">
            <a:off x="4572000" y="4365104"/>
            <a:ext cx="360040" cy="2088232"/>
          </a:xfrm>
          <a:prstGeom prst="leftBrace">
            <a:avLst>
              <a:gd name="adj1" fmla="val 8333"/>
              <a:gd name="adj2" fmla="val 50468"/>
            </a:avLst>
          </a:prstGeom>
          <a:ln w="12700">
            <a:solidFill>
              <a:srgbClr val="FF3300"/>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Left Brace 43"/>
          <p:cNvSpPr/>
          <p:nvPr/>
        </p:nvSpPr>
        <p:spPr>
          <a:xfrm rot="16200000">
            <a:off x="6552220" y="4761148"/>
            <a:ext cx="288032" cy="1224136"/>
          </a:xfrm>
          <a:prstGeom prst="leftBrace">
            <a:avLst/>
          </a:prstGeom>
          <a:ln w="12700">
            <a:solidFill>
              <a:srgbClr val="FF3300"/>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283968" y="5517232"/>
            <a:ext cx="2952328" cy="369332"/>
          </a:xfrm>
          <a:prstGeom prst="rect">
            <a:avLst/>
          </a:prstGeom>
          <a:noFill/>
        </p:spPr>
        <p:txBody>
          <a:bodyPr wrap="square" rtlCol="0">
            <a:spAutoFit/>
          </a:bodyPr>
          <a:lstStyle/>
          <a:p>
            <a:r>
              <a:rPr lang="en-US" dirty="0">
                <a:solidFill>
                  <a:srgbClr val="FF0000"/>
                </a:solidFill>
              </a:rPr>
              <a:t>Flange                          Web</a:t>
            </a:r>
          </a:p>
        </p:txBody>
      </p:sp>
    </p:spTree>
    <p:extLst>
      <p:ext uri="{BB962C8B-B14F-4D97-AF65-F5344CB8AC3E}">
        <p14:creationId xmlns:p14="http://schemas.microsoft.com/office/powerpoint/2010/main" val="3423997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56FFA28-CAA9-704D-BD0C-695ED87681CA}" type="slidenum">
              <a:rPr lang="en-CA" smtClean="0"/>
              <a:pPr>
                <a:defRPr/>
              </a:pPr>
              <a:t>55</a:t>
            </a:fld>
            <a:endParaRPr lang="en-CA"/>
          </a:p>
        </p:txBody>
      </p:sp>
      <p:pic>
        <p:nvPicPr>
          <p:cNvPr id="3" name="Picture 2"/>
          <p:cNvPicPr>
            <a:picLocks noChangeAspect="1"/>
          </p:cNvPicPr>
          <p:nvPr/>
        </p:nvPicPr>
        <p:blipFill>
          <a:blip r:embed="rId3"/>
          <a:stretch>
            <a:fillRect/>
          </a:stretch>
        </p:blipFill>
        <p:spPr>
          <a:xfrm>
            <a:off x="1331640" y="3401616"/>
            <a:ext cx="6650150" cy="3456384"/>
          </a:xfrm>
          <a:prstGeom prst="rect">
            <a:avLst/>
          </a:prstGeom>
        </p:spPr>
      </p:pic>
      <p:sp>
        <p:nvSpPr>
          <p:cNvPr id="4"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r>
              <a:rPr lang="en-US" sz="3600" b="1" dirty="0"/>
              <a:t>Structural performance of wood I-joist</a:t>
            </a:r>
          </a:p>
        </p:txBody>
      </p:sp>
      <p:sp>
        <p:nvSpPr>
          <p:cNvPr id="5" name="TextBox 4"/>
          <p:cNvSpPr txBox="1"/>
          <p:nvPr/>
        </p:nvSpPr>
        <p:spPr>
          <a:xfrm>
            <a:off x="395536" y="1484784"/>
            <a:ext cx="8640960" cy="2246769"/>
          </a:xfrm>
          <a:prstGeom prst="rect">
            <a:avLst/>
          </a:prstGeom>
          <a:noFill/>
        </p:spPr>
        <p:txBody>
          <a:bodyPr wrap="square" rtlCol="0">
            <a:spAutoFit/>
          </a:bodyPr>
          <a:lstStyle/>
          <a:p>
            <a:pPr marL="342900" indent="-342900">
              <a:buFont typeface="Arial"/>
              <a:buChar char="•"/>
            </a:pPr>
            <a:r>
              <a:rPr lang="en-US" sz="2800" dirty="0"/>
              <a:t>Flanges resist bending moment </a:t>
            </a:r>
          </a:p>
          <a:p>
            <a:pPr marL="342900" indent="-342900">
              <a:buFont typeface="Arial"/>
              <a:buChar char="•"/>
            </a:pPr>
            <a:r>
              <a:rPr lang="en-US" sz="2800" dirty="0"/>
              <a:t>Web resists shear stress</a:t>
            </a:r>
          </a:p>
          <a:p>
            <a:pPr marL="342900" indent="-342900">
              <a:buFont typeface="Arial"/>
              <a:buChar char="•"/>
            </a:pPr>
            <a:r>
              <a:rPr lang="en-US" sz="2800" dirty="0"/>
              <a:t>Deflection caused by transverse loading should account for contribution of shear deformation of the web</a:t>
            </a:r>
          </a:p>
          <a:p>
            <a:pPr marL="342900" indent="-342900">
              <a:buFont typeface="Arial"/>
              <a:buChar char="•"/>
            </a:pPr>
            <a:r>
              <a:rPr lang="en-US" sz="2800" dirty="0"/>
              <a:t>Presence of web opening reduces shear capacity</a:t>
            </a:r>
          </a:p>
        </p:txBody>
      </p:sp>
      <p:sp>
        <p:nvSpPr>
          <p:cNvPr id="6" name="Oval 5"/>
          <p:cNvSpPr/>
          <p:nvPr/>
        </p:nvSpPr>
        <p:spPr>
          <a:xfrm>
            <a:off x="4572000" y="4005064"/>
            <a:ext cx="216024" cy="2160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131840" y="4005064"/>
            <a:ext cx="216024" cy="2160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300192" y="4005064"/>
            <a:ext cx="216024" cy="216024"/>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12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13184" y="274638"/>
            <a:ext cx="8229600" cy="1143000"/>
          </a:xfrm>
        </p:spPr>
        <p:txBody>
          <a:bodyPr>
            <a:normAutofit/>
          </a:bodyPr>
          <a:lstStyle/>
          <a:p>
            <a:r>
              <a:rPr lang="en-CA" sz="4000" b="1" dirty="0"/>
              <a:t>Application of Wood I-Joist</a:t>
            </a:r>
          </a:p>
        </p:txBody>
      </p:sp>
      <p:pic>
        <p:nvPicPr>
          <p:cNvPr id="4" name="Picture 4" descr="ijoists2_tjm"/>
          <p:cNvPicPr>
            <a:picLocks noChangeAspect="1" noChangeArrowheads="1"/>
          </p:cNvPicPr>
          <p:nvPr/>
        </p:nvPicPr>
        <p:blipFill>
          <a:blip r:embed="rId3" cstate="print">
            <a:extLst>
              <a:ext uri="{28A0092B-C50C-407E-A947-70E740481C1C}">
                <a14:useLocalDpi xmlns:a14="http://schemas.microsoft.com/office/drawing/2010/main" val="0"/>
              </a:ext>
            </a:extLst>
          </a:blip>
          <a:srcRect l="8389" t="10620" r="3355" b="2655"/>
          <a:stretch>
            <a:fillRect/>
          </a:stretch>
        </p:blipFill>
        <p:spPr bwMode="auto">
          <a:xfrm>
            <a:off x="323528" y="1556792"/>
            <a:ext cx="4079875" cy="253365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ijoists1_tjm"/>
          <p:cNvPicPr>
            <a:picLocks noChangeAspect="1" noChangeArrowheads="1"/>
          </p:cNvPicPr>
          <p:nvPr/>
        </p:nvPicPr>
        <p:blipFill>
          <a:blip r:embed="rId4" cstate="print">
            <a:extLst>
              <a:ext uri="{28A0092B-C50C-407E-A947-70E740481C1C}">
                <a14:useLocalDpi xmlns:a14="http://schemas.microsoft.com/office/drawing/2010/main" val="0"/>
              </a:ext>
            </a:extLst>
          </a:blip>
          <a:srcRect l="6697" r="5022"/>
          <a:stretch>
            <a:fillRect/>
          </a:stretch>
        </p:blipFill>
        <p:spPr bwMode="auto">
          <a:xfrm>
            <a:off x="4499992" y="1628800"/>
            <a:ext cx="4339730" cy="264993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R014"/>
          <p:cNvPicPr>
            <a:picLocks noChangeArrowheads="1"/>
          </p:cNvPicPr>
          <p:nvPr/>
        </p:nvPicPr>
        <p:blipFill>
          <a:blip r:embed="rId5" cstate="print">
            <a:lum bright="14000" contrast="32000"/>
            <a:extLst>
              <a:ext uri="{28A0092B-C50C-407E-A947-70E740481C1C}">
                <a14:useLocalDpi xmlns:a14="http://schemas.microsoft.com/office/drawing/2010/main" val="0"/>
              </a:ext>
            </a:extLst>
          </a:blip>
          <a:srcRect l="4350" t="2390" r="3264" b="6372"/>
          <a:stretch>
            <a:fillRect/>
          </a:stretch>
        </p:blipFill>
        <p:spPr bwMode="auto">
          <a:xfrm>
            <a:off x="251520" y="4221088"/>
            <a:ext cx="4137025" cy="192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6"/>
          <p:cNvSpPr txBox="1">
            <a:spLocks noChangeArrowheads="1"/>
          </p:cNvSpPr>
          <p:nvPr/>
        </p:nvSpPr>
        <p:spPr bwMode="auto">
          <a:xfrm>
            <a:off x="4788024" y="4653136"/>
            <a:ext cx="2951162"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spAutoFit/>
          </a:bodyPr>
          <a:lstStyle>
            <a:lvl1pPr marL="342900" indent="-342900" algn="l">
              <a:defRPr sz="2400">
                <a:solidFill>
                  <a:schemeClr val="tx1"/>
                </a:solidFill>
                <a:latin typeface="Times New Roman" charset="0"/>
                <a:ea typeface="ＭＳ Ｐゴシック" charset="0"/>
              </a:defRPr>
            </a:lvl1pPr>
            <a:lvl2pPr algn="l">
              <a:defRPr sz="2400">
                <a:solidFill>
                  <a:schemeClr val="tx1"/>
                </a:solidFill>
                <a:latin typeface="Times New Roman" charset="0"/>
                <a:ea typeface="ＭＳ Ｐゴシック" charset="0"/>
              </a:defRPr>
            </a:lvl2pPr>
            <a:lvl3pPr algn="l">
              <a:defRPr sz="2400">
                <a:solidFill>
                  <a:schemeClr val="tx1"/>
                </a:solidFill>
                <a:latin typeface="Times New Roman" charset="0"/>
                <a:ea typeface="ＭＳ Ｐゴシック" charset="0"/>
              </a:defRPr>
            </a:lvl3pPr>
            <a:lvl4pPr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eaLnBrk="0" hangingPunct="0">
              <a:spcBef>
                <a:spcPct val="50000"/>
              </a:spcBef>
              <a:buClr>
                <a:schemeClr val="accent2"/>
              </a:buClr>
              <a:buSzPct val="80000"/>
              <a:buFont typeface="Wingdings" charset="0"/>
              <a:buNone/>
            </a:pPr>
            <a:r>
              <a:rPr kumimoji="1" lang="en-CA" sz="3200" b="1" dirty="0">
                <a:latin typeface="Arial" charset="0"/>
                <a:cs typeface="Times New Roman" charset="0"/>
              </a:rPr>
              <a:t>Floor and Roof Joists</a:t>
            </a:r>
            <a:endParaRPr kumimoji="1" lang="en-US" sz="3200" b="1" dirty="0">
              <a:latin typeface="Arial" charset="0"/>
              <a:cs typeface="Times New Roman" charset="0"/>
            </a:endParaRPr>
          </a:p>
        </p:txBody>
      </p:sp>
    </p:spTree>
    <p:extLst>
      <p:ext uri="{BB962C8B-B14F-4D97-AF65-F5344CB8AC3E}">
        <p14:creationId xmlns:p14="http://schemas.microsoft.com/office/powerpoint/2010/main" val="2961014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flipH="1">
            <a:off x="5138630" y="4213900"/>
            <a:ext cx="3007783" cy="1841264"/>
          </a:xfrm>
          <a:prstGeom prst="rect">
            <a:avLst/>
          </a:prstGeom>
        </p:spPr>
      </p:pic>
      <p:sp>
        <p:nvSpPr>
          <p:cNvPr id="399362" name="Rectangle 2"/>
          <p:cNvSpPr>
            <a:spLocks noChangeArrowheads="1"/>
          </p:cNvSpPr>
          <p:nvPr/>
        </p:nvSpPr>
        <p:spPr bwMode="auto">
          <a:xfrm>
            <a:off x="251520" y="1638092"/>
            <a:ext cx="4924247" cy="4154983"/>
          </a:xfrm>
          <a:prstGeom prst="rect">
            <a:avLst/>
          </a:prstGeom>
          <a:noFill/>
          <a:ln w="9525">
            <a:noFill/>
            <a:miter lim="800000"/>
            <a:headEnd/>
            <a:tailEnd/>
          </a:ln>
          <a:effectLst/>
        </p:spPr>
        <p:txBody>
          <a:bodyPr wrap="square" anchor="ctr">
            <a:spAutoFit/>
          </a:bodyPr>
          <a:lstStyle/>
          <a:p>
            <a:pPr marL="185738" indent="-185738" eaLnBrk="1" hangingPunct="1">
              <a:buFont typeface="Wingdings" pitchFamily="2" charset="2"/>
              <a:buChar char="§"/>
            </a:pPr>
            <a:r>
              <a:rPr lang="en-US" sz="2400" dirty="0">
                <a:latin typeface="Arial"/>
                <a:cs typeface="Arial"/>
              </a:rPr>
              <a:t>New generation of engineered wood product – developed in Europe about 20 years ago</a:t>
            </a:r>
          </a:p>
          <a:p>
            <a:pPr marL="185738" indent="-185738" eaLnBrk="1" hangingPunct="1">
              <a:buFont typeface="Wingdings" pitchFamily="2" charset="2"/>
              <a:buChar char="§"/>
            </a:pPr>
            <a:r>
              <a:rPr lang="en-US" sz="2400" dirty="0">
                <a:latin typeface="Arial"/>
                <a:cs typeface="Arial"/>
              </a:rPr>
              <a:t>Lumber planks stacked cross-wise and bonded with a glue</a:t>
            </a:r>
          </a:p>
          <a:p>
            <a:pPr marL="185738" indent="-185738" eaLnBrk="1" hangingPunct="1">
              <a:buFont typeface="Wingdings" pitchFamily="2" charset="2"/>
              <a:buChar char="§"/>
            </a:pPr>
            <a:r>
              <a:rPr lang="en-US" sz="2400" dirty="0">
                <a:latin typeface="Arial"/>
                <a:cs typeface="Arial"/>
              </a:rPr>
              <a:t>Cross grain effect:</a:t>
            </a:r>
          </a:p>
          <a:p>
            <a:pPr marL="914400" lvl="1" indent="-457200">
              <a:buFont typeface="Arial"/>
              <a:buChar char="•"/>
            </a:pPr>
            <a:r>
              <a:rPr lang="en-US" sz="2400" dirty="0">
                <a:latin typeface="Arial"/>
                <a:cs typeface="Arial"/>
              </a:rPr>
              <a:t>High in-plane shear strength</a:t>
            </a:r>
          </a:p>
          <a:p>
            <a:pPr marL="914400" lvl="1" indent="-457200">
              <a:buFont typeface="Arial"/>
              <a:buChar char="•"/>
            </a:pPr>
            <a:r>
              <a:rPr lang="en-US" sz="2400" dirty="0">
                <a:latin typeface="Arial"/>
                <a:cs typeface="Arial"/>
              </a:rPr>
              <a:t>Dimensionally stable </a:t>
            </a:r>
          </a:p>
          <a:p>
            <a:pPr marL="185738" indent="-185738">
              <a:buFont typeface="Wingdings" pitchFamily="2" charset="2"/>
              <a:buChar char="§"/>
            </a:pPr>
            <a:r>
              <a:rPr lang="en-US" sz="2400" dirty="0">
                <a:latin typeface="Arial"/>
                <a:cs typeface="Arial"/>
              </a:rPr>
              <a:t>Product thickness : 50 to 300 mm</a:t>
            </a:r>
          </a:p>
          <a:p>
            <a:pPr marL="185738" indent="-185738" algn="just" eaLnBrk="1" hangingPunct="1">
              <a:buFont typeface="Wingdings" pitchFamily="2" charset="2"/>
              <a:buChar char="§"/>
            </a:pPr>
            <a:r>
              <a:rPr lang="en-US" sz="2400" dirty="0">
                <a:latin typeface="Arial"/>
                <a:cs typeface="Arial"/>
              </a:rPr>
              <a:t>Product plane dimensions: 3m x 14m</a:t>
            </a:r>
          </a:p>
        </p:txBody>
      </p:sp>
      <p:sp>
        <p:nvSpPr>
          <p:cNvPr id="399376" name="Rectangle 16"/>
          <p:cNvSpPr>
            <a:spLocks noChangeArrowheads="1"/>
          </p:cNvSpPr>
          <p:nvPr/>
        </p:nvSpPr>
        <p:spPr bwMode="auto">
          <a:xfrm>
            <a:off x="539552" y="116632"/>
            <a:ext cx="7387988" cy="1066800"/>
          </a:xfrm>
          <a:prstGeom prst="rect">
            <a:avLst/>
          </a:prstGeom>
          <a:noFill/>
          <a:ln w="9525">
            <a:noFill/>
            <a:miter lim="800000"/>
            <a:headEnd/>
            <a:tailEnd/>
          </a:ln>
          <a:effectLst/>
        </p:spPr>
        <p:txBody>
          <a:bodyPr anchor="ctr"/>
          <a:lstStyle/>
          <a:p>
            <a:pPr eaLnBrk="1" hangingPunct="1">
              <a:lnSpc>
                <a:spcPct val="90000"/>
              </a:lnSpc>
              <a:buNone/>
            </a:pPr>
            <a:r>
              <a:rPr lang="fr-CA" sz="3600" b="1" dirty="0">
                <a:solidFill>
                  <a:schemeClr val="accent2">
                    <a:lumMod val="50000"/>
                  </a:schemeClr>
                </a:solidFill>
                <a:latin typeface="Arial"/>
                <a:cs typeface="Arial"/>
              </a:rPr>
              <a:t>Cross </a:t>
            </a:r>
            <a:r>
              <a:rPr lang="fr-CA" sz="3600" b="1" dirty="0" err="1">
                <a:solidFill>
                  <a:schemeClr val="accent2">
                    <a:lumMod val="50000"/>
                  </a:schemeClr>
                </a:solidFill>
                <a:latin typeface="Arial"/>
                <a:cs typeface="Arial"/>
              </a:rPr>
              <a:t>Laminated</a:t>
            </a:r>
            <a:r>
              <a:rPr lang="fr-CA" sz="3600" b="1" dirty="0">
                <a:solidFill>
                  <a:schemeClr val="accent2">
                    <a:lumMod val="50000"/>
                  </a:schemeClr>
                </a:solidFill>
                <a:latin typeface="Arial"/>
                <a:cs typeface="Arial"/>
              </a:rPr>
              <a:t> </a:t>
            </a:r>
            <a:r>
              <a:rPr lang="fr-CA" sz="3600" b="1" dirty="0" err="1">
                <a:solidFill>
                  <a:schemeClr val="accent2">
                    <a:lumMod val="50000"/>
                  </a:schemeClr>
                </a:solidFill>
                <a:latin typeface="Arial"/>
                <a:cs typeface="Arial"/>
              </a:rPr>
              <a:t>Timber</a:t>
            </a:r>
            <a:r>
              <a:rPr lang="fr-CA" sz="3600" b="1" dirty="0">
                <a:solidFill>
                  <a:schemeClr val="accent2">
                    <a:lumMod val="50000"/>
                  </a:schemeClr>
                </a:solidFill>
                <a:latin typeface="Arial"/>
                <a:cs typeface="Arial"/>
              </a:rPr>
              <a:t> (CLT)</a:t>
            </a:r>
          </a:p>
        </p:txBody>
      </p:sp>
      <p:pic>
        <p:nvPicPr>
          <p:cNvPr id="14" name="Picture 15"/>
          <p:cNvPicPr>
            <a:picLocks noChangeAspect="1" noChangeArrowheads="1"/>
          </p:cNvPicPr>
          <p:nvPr/>
        </p:nvPicPr>
        <p:blipFill>
          <a:blip r:embed="rId4" cstate="print"/>
          <a:srcRect/>
          <a:stretch>
            <a:fillRect/>
          </a:stretch>
        </p:blipFill>
        <p:spPr bwMode="auto">
          <a:xfrm>
            <a:off x="5252964" y="1770547"/>
            <a:ext cx="3425825" cy="2244725"/>
          </a:xfrm>
          <a:prstGeom prst="rect">
            <a:avLst/>
          </a:prstGeom>
          <a:noFill/>
          <a:ln w="9525">
            <a:noFill/>
            <a:miter lim="800000"/>
            <a:headEnd/>
            <a:tailEnd/>
          </a:ln>
        </p:spPr>
      </p:pic>
      <p:cxnSp>
        <p:nvCxnSpPr>
          <p:cNvPr id="8" name="Straight Arrow Connector 7"/>
          <p:cNvCxnSpPr/>
          <p:nvPr/>
        </p:nvCxnSpPr>
        <p:spPr>
          <a:xfrm>
            <a:off x="7904319" y="5166282"/>
            <a:ext cx="0" cy="368180"/>
          </a:xfrm>
          <a:prstGeom prst="straightConnector1">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66918" y="4796950"/>
            <a:ext cx="1568871" cy="369332"/>
          </a:xfrm>
          <a:prstGeom prst="rect">
            <a:avLst/>
          </a:prstGeom>
          <a:noFill/>
        </p:spPr>
        <p:txBody>
          <a:bodyPr wrap="none" rtlCol="0">
            <a:spAutoFit/>
          </a:bodyPr>
          <a:lstStyle/>
          <a:p>
            <a:r>
              <a:rPr lang="en-US" dirty="0"/>
              <a:t>High shrinkage</a:t>
            </a:r>
          </a:p>
        </p:txBody>
      </p:sp>
      <p:cxnSp>
        <p:nvCxnSpPr>
          <p:cNvPr id="15" name="Straight Arrow Connector 14"/>
          <p:cNvCxnSpPr/>
          <p:nvPr/>
        </p:nvCxnSpPr>
        <p:spPr>
          <a:xfrm flipV="1">
            <a:off x="6402044" y="5667476"/>
            <a:ext cx="1364952" cy="98981"/>
          </a:xfrm>
          <a:prstGeom prst="straightConnector1">
            <a:avLst/>
          </a:prstGeom>
          <a:ln w="2540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402044" y="5870498"/>
            <a:ext cx="1621057" cy="369332"/>
          </a:xfrm>
          <a:prstGeom prst="rect">
            <a:avLst/>
          </a:prstGeom>
          <a:noFill/>
        </p:spPr>
        <p:txBody>
          <a:bodyPr wrap="none" rtlCol="0">
            <a:spAutoFit/>
          </a:bodyPr>
          <a:lstStyle/>
          <a:p>
            <a:r>
              <a:rPr lang="en-US" dirty="0"/>
              <a:t>High shrinkage</a:t>
            </a:r>
          </a:p>
        </p:txBody>
      </p:sp>
      <p:sp>
        <p:nvSpPr>
          <p:cNvPr id="16" name="TextBox 15"/>
          <p:cNvSpPr txBox="1"/>
          <p:nvPr/>
        </p:nvSpPr>
        <p:spPr>
          <a:xfrm rot="19964460">
            <a:off x="7660662" y="3786173"/>
            <a:ext cx="1231470" cy="646331"/>
          </a:xfrm>
          <a:prstGeom prst="rect">
            <a:avLst/>
          </a:prstGeom>
          <a:noFill/>
        </p:spPr>
        <p:txBody>
          <a:bodyPr wrap="square" rtlCol="0">
            <a:spAutoFit/>
          </a:bodyPr>
          <a:lstStyle/>
          <a:p>
            <a:r>
              <a:rPr lang="en-US" dirty="0"/>
              <a:t>Low shrinkage</a:t>
            </a:r>
          </a:p>
        </p:txBody>
      </p:sp>
      <p:sp>
        <p:nvSpPr>
          <p:cNvPr id="22" name="TextBox 21"/>
          <p:cNvSpPr txBox="1"/>
          <p:nvPr/>
        </p:nvSpPr>
        <p:spPr>
          <a:xfrm rot="1737366">
            <a:off x="6287807" y="2435376"/>
            <a:ext cx="1887158" cy="369332"/>
          </a:xfrm>
          <a:prstGeom prst="rect">
            <a:avLst/>
          </a:prstGeom>
          <a:noFill/>
        </p:spPr>
        <p:txBody>
          <a:bodyPr wrap="square" rtlCol="0">
            <a:spAutoFit/>
          </a:bodyPr>
          <a:lstStyle/>
          <a:p>
            <a:r>
              <a:rPr lang="en-US" dirty="0"/>
              <a:t>Low shrinkage</a:t>
            </a:r>
          </a:p>
        </p:txBody>
      </p:sp>
    </p:spTree>
    <p:extLst>
      <p:ext uri="{BB962C8B-B14F-4D97-AF65-F5344CB8AC3E}">
        <p14:creationId xmlns:p14="http://schemas.microsoft.com/office/powerpoint/2010/main" val="14923685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4"/>
          <p:cNvGrpSpPr>
            <a:grpSpLocks noChangeAspect="1"/>
          </p:cNvGrpSpPr>
          <p:nvPr/>
        </p:nvGrpSpPr>
        <p:grpSpPr>
          <a:xfrm>
            <a:off x="4221886" y="1721731"/>
            <a:ext cx="4766615" cy="2277063"/>
            <a:chOff x="601663" y="2963586"/>
            <a:chExt cx="4358902" cy="2082295"/>
          </a:xfrm>
        </p:grpSpPr>
        <p:pic>
          <p:nvPicPr>
            <p:cNvPr id="3" name="Picture 4" descr="C:\Users\flatscher\Desktop\Bilder_Vortrag\SPRINGER CLT PRESSE 2_Seite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63" y="2963586"/>
              <a:ext cx="4358902" cy="208229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hteck 6"/>
            <p:cNvSpPr/>
            <p:nvPr/>
          </p:nvSpPr>
          <p:spPr>
            <a:xfrm>
              <a:off x="3514725" y="4881563"/>
              <a:ext cx="1445840" cy="16431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7"/>
            <p:cNvSpPr/>
            <p:nvPr/>
          </p:nvSpPr>
          <p:spPr>
            <a:xfrm>
              <a:off x="601663" y="4524395"/>
              <a:ext cx="90487" cy="3619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9"/>
            <p:cNvSpPr/>
            <p:nvPr/>
          </p:nvSpPr>
          <p:spPr>
            <a:xfrm>
              <a:off x="4892489" y="2963586"/>
              <a:ext cx="68076" cy="200013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781" y="1683527"/>
            <a:ext cx="4054344" cy="2493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8" name="Gruppieren 2"/>
          <p:cNvGrpSpPr/>
          <p:nvPr/>
        </p:nvGrpSpPr>
        <p:grpSpPr>
          <a:xfrm>
            <a:off x="2536743" y="4431677"/>
            <a:ext cx="4862417" cy="2136696"/>
            <a:chOff x="11908" y="4131411"/>
            <a:chExt cx="2657906" cy="1576776"/>
          </a:xfrm>
        </p:grpSpPr>
        <p:grpSp>
          <p:nvGrpSpPr>
            <p:cNvPr id="9" name="Gruppieren 22527"/>
            <p:cNvGrpSpPr/>
            <p:nvPr/>
          </p:nvGrpSpPr>
          <p:grpSpPr>
            <a:xfrm>
              <a:off x="11908" y="4577984"/>
              <a:ext cx="2657906" cy="1130203"/>
              <a:chOff x="11908" y="4577984"/>
              <a:chExt cx="2835012" cy="1130203"/>
            </a:xfrm>
          </p:grpSpPr>
          <p:grpSp>
            <p:nvGrpSpPr>
              <p:cNvPr id="15" name="Group 1942"/>
              <p:cNvGrpSpPr>
                <a:grpSpLocks/>
              </p:cNvGrpSpPr>
              <p:nvPr/>
            </p:nvGrpSpPr>
            <p:grpSpPr bwMode="auto">
              <a:xfrm>
                <a:off x="1347161" y="4601701"/>
                <a:ext cx="1049943" cy="437267"/>
                <a:chOff x="2970" y="2728"/>
                <a:chExt cx="2136" cy="600"/>
              </a:xfrm>
            </p:grpSpPr>
            <p:sp>
              <p:nvSpPr>
                <p:cNvPr id="993" name="Line 44"/>
                <p:cNvSpPr>
                  <a:spLocks noChangeShapeType="1"/>
                </p:cNvSpPr>
                <p:nvPr/>
              </p:nvSpPr>
              <p:spPr bwMode="auto">
                <a:xfrm flipH="1">
                  <a:off x="2970" y="2728"/>
                  <a:ext cx="228" cy="36"/>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994" name="Line 45"/>
                <p:cNvSpPr>
                  <a:spLocks noChangeShapeType="1"/>
                </p:cNvSpPr>
                <p:nvPr/>
              </p:nvSpPr>
              <p:spPr bwMode="auto">
                <a:xfrm flipH="1">
                  <a:off x="4878" y="3292"/>
                  <a:ext cx="228" cy="36"/>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995" name="Line 46"/>
                <p:cNvSpPr>
                  <a:spLocks noChangeShapeType="1"/>
                </p:cNvSpPr>
                <p:nvPr/>
              </p:nvSpPr>
              <p:spPr bwMode="auto">
                <a:xfrm flipH="1">
                  <a:off x="4560" y="3198"/>
                  <a:ext cx="228" cy="36"/>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996" name="Line 47"/>
                <p:cNvSpPr>
                  <a:spLocks noChangeShapeType="1"/>
                </p:cNvSpPr>
                <p:nvPr/>
              </p:nvSpPr>
              <p:spPr bwMode="auto">
                <a:xfrm flipH="1">
                  <a:off x="4242" y="3104"/>
                  <a:ext cx="228" cy="36"/>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997" name="Line 48"/>
                <p:cNvSpPr>
                  <a:spLocks noChangeShapeType="1"/>
                </p:cNvSpPr>
                <p:nvPr/>
              </p:nvSpPr>
              <p:spPr bwMode="auto">
                <a:xfrm flipH="1">
                  <a:off x="3924" y="3010"/>
                  <a:ext cx="228" cy="36"/>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998" name="Line 49"/>
                <p:cNvSpPr>
                  <a:spLocks noChangeShapeType="1"/>
                </p:cNvSpPr>
                <p:nvPr/>
              </p:nvSpPr>
              <p:spPr bwMode="auto">
                <a:xfrm flipH="1">
                  <a:off x="3606" y="2916"/>
                  <a:ext cx="228" cy="36"/>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999" name="Line 50"/>
                <p:cNvSpPr>
                  <a:spLocks noChangeShapeType="1"/>
                </p:cNvSpPr>
                <p:nvPr/>
              </p:nvSpPr>
              <p:spPr bwMode="auto">
                <a:xfrm flipH="1">
                  <a:off x="3288" y="2822"/>
                  <a:ext cx="228" cy="36"/>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grpSp>
          <p:sp>
            <p:nvSpPr>
              <p:cNvPr id="16" name="Line 18"/>
              <p:cNvSpPr>
                <a:spLocks noChangeShapeType="1"/>
              </p:cNvSpPr>
              <p:nvPr/>
            </p:nvSpPr>
            <p:spPr bwMode="auto">
              <a:xfrm>
                <a:off x="1309663" y="5519331"/>
                <a:ext cx="269007" cy="10090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17" name="Line 19"/>
              <p:cNvSpPr>
                <a:spLocks noChangeShapeType="1"/>
              </p:cNvSpPr>
              <p:nvPr/>
            </p:nvSpPr>
            <p:spPr bwMode="auto">
              <a:xfrm>
                <a:off x="2353900" y="5252346"/>
                <a:ext cx="269007" cy="100908"/>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18" name="Line 20"/>
              <p:cNvSpPr>
                <a:spLocks noChangeShapeType="1"/>
              </p:cNvSpPr>
              <p:nvPr/>
            </p:nvSpPr>
            <p:spPr bwMode="auto">
              <a:xfrm flipV="1">
                <a:off x="1548509" y="5337487"/>
                <a:ext cx="1044236" cy="269087"/>
              </a:xfrm>
              <a:prstGeom prst="line">
                <a:avLst/>
              </a:prstGeom>
              <a:noFill/>
              <a:ln w="9525">
                <a:solidFill>
                  <a:schemeClr val="tx1"/>
                </a:solidFill>
                <a:round/>
                <a:headEnd type="triangle" w="sm" len="med"/>
                <a:tailEnd type="triangle" w="sm"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19" name="Text Box 21"/>
              <p:cNvSpPr txBox="1">
                <a:spLocks noChangeArrowheads="1"/>
              </p:cNvSpPr>
              <p:nvPr/>
            </p:nvSpPr>
            <p:spPr bwMode="auto">
              <a:xfrm rot="20722730">
                <a:off x="1719218" y="5399945"/>
                <a:ext cx="1127702" cy="274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50000"/>
                  </a:spcBef>
                  <a:buNone/>
                </a:pPr>
                <a:r>
                  <a:rPr lang="de-AT" sz="1800" dirty="0">
                    <a:latin typeface="Arial" charset="0"/>
                  </a:rPr>
                  <a:t>2.4 - 3.4 m</a:t>
                </a:r>
              </a:p>
            </p:txBody>
          </p:sp>
          <p:grpSp>
            <p:nvGrpSpPr>
              <p:cNvPr id="20" name="Group 998"/>
              <p:cNvGrpSpPr>
                <a:grpSpLocks noChangeAspect="1"/>
              </p:cNvGrpSpPr>
              <p:nvPr/>
            </p:nvGrpSpPr>
            <p:grpSpPr bwMode="auto">
              <a:xfrm>
                <a:off x="295588" y="4608008"/>
                <a:ext cx="2031411" cy="894505"/>
                <a:chOff x="1995" y="3235"/>
                <a:chExt cx="2492" cy="851"/>
              </a:xfrm>
            </p:grpSpPr>
            <p:sp>
              <p:nvSpPr>
                <p:cNvPr id="51" name="AutoShape 999"/>
                <p:cNvSpPr>
                  <a:spLocks noChangeAspect="1" noChangeArrowheads="1" noTextEdit="1"/>
                </p:cNvSpPr>
                <p:nvPr/>
              </p:nvSpPr>
              <p:spPr bwMode="auto">
                <a:xfrm>
                  <a:off x="1995" y="3235"/>
                  <a:ext cx="2492" cy="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de-AT"/>
                </a:p>
              </p:txBody>
            </p:sp>
            <p:grpSp>
              <p:nvGrpSpPr>
                <p:cNvPr id="52" name="Group 1000"/>
                <p:cNvGrpSpPr>
                  <a:grpSpLocks/>
                </p:cNvGrpSpPr>
                <p:nvPr/>
              </p:nvGrpSpPr>
              <p:grpSpPr bwMode="auto">
                <a:xfrm>
                  <a:off x="2529" y="3686"/>
                  <a:ext cx="1948" cy="392"/>
                  <a:chOff x="2529" y="3686"/>
                  <a:chExt cx="1948" cy="392"/>
                </a:xfrm>
              </p:grpSpPr>
              <p:sp>
                <p:nvSpPr>
                  <p:cNvPr id="793" name="Freeform 1001"/>
                  <p:cNvSpPr>
                    <a:spLocks/>
                  </p:cNvSpPr>
                  <p:nvPr/>
                </p:nvSpPr>
                <p:spPr bwMode="auto">
                  <a:xfrm>
                    <a:off x="3196" y="4016"/>
                    <a:ext cx="147" cy="62"/>
                  </a:xfrm>
                  <a:custGeom>
                    <a:avLst/>
                    <a:gdLst>
                      <a:gd name="T0" fmla="*/ 61155 w 44"/>
                      <a:gd name="T1" fmla="*/ 0 h 16"/>
                      <a:gd name="T2" fmla="*/ 0 w 44"/>
                      <a:gd name="T3" fmla="*/ 27059 h 16"/>
                      <a:gd name="T4" fmla="*/ 0 w 44"/>
                      <a:gd name="T5" fmla="*/ 54118 h 16"/>
                      <a:gd name="T6" fmla="*/ 61155 w 44"/>
                      <a:gd name="T7" fmla="*/ 27059 h 16"/>
                      <a:gd name="T8" fmla="*/ 61155 w 44"/>
                      <a:gd name="T9" fmla="*/ 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0"/>
                        </a:moveTo>
                        <a:lnTo>
                          <a:pt x="0" y="8"/>
                        </a:lnTo>
                        <a:lnTo>
                          <a:pt x="0" y="16"/>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94" name="Freeform 1002"/>
                  <p:cNvSpPr>
                    <a:spLocks/>
                  </p:cNvSpPr>
                  <p:nvPr/>
                </p:nvSpPr>
                <p:spPr bwMode="auto">
                  <a:xfrm>
                    <a:off x="3196" y="4016"/>
                    <a:ext cx="147" cy="62"/>
                  </a:xfrm>
                  <a:custGeom>
                    <a:avLst/>
                    <a:gdLst>
                      <a:gd name="T0" fmla="*/ 61155 w 44"/>
                      <a:gd name="T1" fmla="*/ 0 h 16"/>
                      <a:gd name="T2" fmla="*/ 0 w 44"/>
                      <a:gd name="T3" fmla="*/ 27059 h 16"/>
                      <a:gd name="T4" fmla="*/ 0 w 44"/>
                      <a:gd name="T5" fmla="*/ 54118 h 16"/>
                      <a:gd name="T6" fmla="*/ 61155 w 44"/>
                      <a:gd name="T7" fmla="*/ 27059 h 16"/>
                      <a:gd name="T8" fmla="*/ 61155 w 44"/>
                      <a:gd name="T9" fmla="*/ 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0"/>
                        </a:moveTo>
                        <a:lnTo>
                          <a:pt x="0" y="8"/>
                        </a:lnTo>
                        <a:lnTo>
                          <a:pt x="0" y="16"/>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95" name="Freeform 1003"/>
                  <p:cNvSpPr>
                    <a:spLocks/>
                  </p:cNvSpPr>
                  <p:nvPr/>
                </p:nvSpPr>
                <p:spPr bwMode="auto">
                  <a:xfrm>
                    <a:off x="3249" y="4039"/>
                    <a:ext cx="40" cy="27"/>
                  </a:xfrm>
                  <a:custGeom>
                    <a:avLst/>
                    <a:gdLst>
                      <a:gd name="T0" fmla="*/ 16410 w 12"/>
                      <a:gd name="T1" fmla="*/ 16188 h 7"/>
                      <a:gd name="T2" fmla="*/ 16410 w 12"/>
                      <a:gd name="T3" fmla="*/ 16188 h 7"/>
                      <a:gd name="T4" fmla="*/ 8257 w 12"/>
                      <a:gd name="T5" fmla="*/ 3333 h 7"/>
                      <a:gd name="T6" fmla="*/ 0 w 12"/>
                      <a:gd name="T7" fmla="*/ 23016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1"/>
                        </a:cubicBezTo>
                        <a:cubicBezTo>
                          <a:pt x="3"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96" name="Freeform 1004"/>
                  <p:cNvSpPr>
                    <a:spLocks/>
                  </p:cNvSpPr>
                  <p:nvPr/>
                </p:nvSpPr>
                <p:spPr bwMode="auto">
                  <a:xfrm>
                    <a:off x="3259" y="4051"/>
                    <a:ext cx="20" cy="12"/>
                  </a:xfrm>
                  <a:custGeom>
                    <a:avLst/>
                    <a:gdLst>
                      <a:gd name="T0" fmla="*/ 8257 w 6"/>
                      <a:gd name="T1" fmla="*/ 12288 h 3"/>
                      <a:gd name="T2" fmla="*/ 8257 w 6"/>
                      <a:gd name="T3" fmla="*/ 12288 h 3"/>
                      <a:gd name="T4" fmla="*/ 4077 w 6"/>
                      <a:gd name="T5" fmla="*/ 0 h 3"/>
                      <a:gd name="T6" fmla="*/ 0 w 6"/>
                      <a:gd name="T7" fmla="*/ 12288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3"/>
                        </a:moveTo>
                        <a:cubicBezTo>
                          <a:pt x="6" y="3"/>
                          <a:pt x="6" y="3"/>
                          <a:pt x="6" y="3"/>
                        </a:cubicBezTo>
                        <a:cubicBezTo>
                          <a:pt x="6" y="1"/>
                          <a:pt x="4" y="0"/>
                          <a:pt x="3" y="0"/>
                        </a:cubicBezTo>
                        <a:cubicBezTo>
                          <a:pt x="1" y="1"/>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97" name="Freeform 1005"/>
                  <p:cNvSpPr>
                    <a:spLocks/>
                  </p:cNvSpPr>
                  <p:nvPr/>
                </p:nvSpPr>
                <p:spPr bwMode="auto">
                  <a:xfrm>
                    <a:off x="3266" y="4059"/>
                    <a:ext cx="7" cy="4"/>
                  </a:xfrm>
                  <a:custGeom>
                    <a:avLst/>
                    <a:gdLst>
                      <a:gd name="T0" fmla="*/ 3773 w 2"/>
                      <a:gd name="T1" fmla="*/ 4096 h 1"/>
                      <a:gd name="T2" fmla="*/ 3773 w 2"/>
                      <a:gd name="T3" fmla="*/ 4096 h 1"/>
                      <a:gd name="T4" fmla="*/ 2107 w 2"/>
                      <a:gd name="T5" fmla="*/ 0 h 1"/>
                      <a:gd name="T6" fmla="*/ 0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1"/>
                          <a:pt x="2" y="1"/>
                          <a:pt x="2" y="1"/>
                        </a:cubicBezTo>
                        <a:cubicBezTo>
                          <a:pt x="2" y="1"/>
                          <a:pt x="1" y="0"/>
                          <a:pt x="1" y="0"/>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98" name="Freeform 1006"/>
                  <p:cNvSpPr>
                    <a:spLocks/>
                  </p:cNvSpPr>
                  <p:nvPr/>
                </p:nvSpPr>
                <p:spPr bwMode="auto">
                  <a:xfrm>
                    <a:off x="3239" y="4035"/>
                    <a:ext cx="24" cy="35"/>
                  </a:xfrm>
                  <a:custGeom>
                    <a:avLst/>
                    <a:gdLst>
                      <a:gd name="T0" fmla="*/ 11321 w 7"/>
                      <a:gd name="T1" fmla="*/ 0 h 9"/>
                      <a:gd name="T2" fmla="*/ 0 w 7"/>
                      <a:gd name="T3" fmla="*/ 27704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1"/>
                          <a:pt x="0" y="5"/>
                          <a:pt x="0" y="8"/>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99" name="Freeform 1007"/>
                  <p:cNvSpPr>
                    <a:spLocks/>
                  </p:cNvSpPr>
                  <p:nvPr/>
                </p:nvSpPr>
                <p:spPr bwMode="auto">
                  <a:xfrm>
                    <a:off x="3273" y="4031"/>
                    <a:ext cx="26" cy="28"/>
                  </a:xfrm>
                  <a:custGeom>
                    <a:avLst/>
                    <a:gdLst>
                      <a:gd name="T0" fmla="*/ 9474 w 8"/>
                      <a:gd name="T1" fmla="*/ 28672 h 7"/>
                      <a:gd name="T2" fmla="*/ 9474 w 8"/>
                      <a:gd name="T3" fmla="*/ 28672 h 7"/>
                      <a:gd name="T4" fmla="*/ 0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8" y="7"/>
                        </a:moveTo>
                        <a:cubicBezTo>
                          <a:pt x="8" y="7"/>
                          <a:pt x="8" y="7"/>
                          <a:pt x="8" y="7"/>
                        </a:cubicBezTo>
                        <a:cubicBezTo>
                          <a:pt x="8"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0" name="Freeform 1008"/>
                  <p:cNvSpPr>
                    <a:spLocks/>
                  </p:cNvSpPr>
                  <p:nvPr/>
                </p:nvSpPr>
                <p:spPr bwMode="auto">
                  <a:xfrm>
                    <a:off x="3229" y="4039"/>
                    <a:ext cx="14" cy="31"/>
                  </a:xfrm>
                  <a:custGeom>
                    <a:avLst/>
                    <a:gdLst>
                      <a:gd name="T0" fmla="*/ 7375 w 4"/>
                      <a:gd name="T1" fmla="*/ 0 h 8"/>
                      <a:gd name="T2" fmla="*/ 0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1" name="Freeform 1009"/>
                  <p:cNvSpPr>
                    <a:spLocks/>
                  </p:cNvSpPr>
                  <p:nvPr/>
                </p:nvSpPr>
                <p:spPr bwMode="auto">
                  <a:xfrm>
                    <a:off x="3293" y="4028"/>
                    <a:ext cx="16" cy="27"/>
                  </a:xfrm>
                  <a:custGeom>
                    <a:avLst/>
                    <a:gdLst>
                      <a:gd name="T0" fmla="*/ 5344 w 5"/>
                      <a:gd name="T1" fmla="*/ 23016 h 7"/>
                      <a:gd name="T2" fmla="*/ 5344 w 5"/>
                      <a:gd name="T3" fmla="*/ 23016 h 7"/>
                      <a:gd name="T4" fmla="*/ 0 w 5"/>
                      <a:gd name="T5" fmla="*/ 0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cubicBezTo>
                          <a:pt x="5" y="7"/>
                          <a:pt x="5" y="7"/>
                          <a:pt x="5" y="7"/>
                        </a:cubicBezTo>
                        <a:cubicBezTo>
                          <a:pt x="5" y="4"/>
                          <a:pt x="3"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2" name="Freeform 1010"/>
                  <p:cNvSpPr>
                    <a:spLocks/>
                  </p:cNvSpPr>
                  <p:nvPr/>
                </p:nvSpPr>
                <p:spPr bwMode="auto">
                  <a:xfrm>
                    <a:off x="3219" y="4039"/>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3" name="Freeform 1011"/>
                  <p:cNvSpPr>
                    <a:spLocks/>
                  </p:cNvSpPr>
                  <p:nvPr/>
                </p:nvSpPr>
                <p:spPr bwMode="auto">
                  <a:xfrm>
                    <a:off x="3309" y="4024"/>
                    <a:ext cx="10" cy="31"/>
                  </a:xfrm>
                  <a:custGeom>
                    <a:avLst/>
                    <a:gdLst>
                      <a:gd name="T0" fmla="*/ 4077 w 3"/>
                      <a:gd name="T1" fmla="*/ 27059 h 8"/>
                      <a:gd name="T2" fmla="*/ 4077 w 3"/>
                      <a:gd name="T3" fmla="*/ 27059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8"/>
                        </a:cubicBez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4" name="Freeform 1012"/>
                  <p:cNvSpPr>
                    <a:spLocks/>
                  </p:cNvSpPr>
                  <p:nvPr/>
                </p:nvSpPr>
                <p:spPr bwMode="auto">
                  <a:xfrm>
                    <a:off x="3209" y="4043"/>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5" name="Freeform 1013"/>
                  <p:cNvSpPr>
                    <a:spLocks/>
                  </p:cNvSpPr>
                  <p:nvPr/>
                </p:nvSpPr>
                <p:spPr bwMode="auto">
                  <a:xfrm>
                    <a:off x="3319" y="4024"/>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2"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6" name="Freeform 1014"/>
                  <p:cNvSpPr>
                    <a:spLocks/>
                  </p:cNvSpPr>
                  <p:nvPr/>
                </p:nvSpPr>
                <p:spPr bwMode="auto">
                  <a:xfrm>
                    <a:off x="3199" y="4043"/>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7" name="Freeform 1015"/>
                  <p:cNvSpPr>
                    <a:spLocks/>
                  </p:cNvSpPr>
                  <p:nvPr/>
                </p:nvSpPr>
                <p:spPr bwMode="auto">
                  <a:xfrm>
                    <a:off x="3329" y="4020"/>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2"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8" name="Freeform 1016"/>
                  <p:cNvSpPr>
                    <a:spLocks/>
                  </p:cNvSpPr>
                  <p:nvPr/>
                </p:nvSpPr>
                <p:spPr bwMode="auto">
                  <a:xfrm>
                    <a:off x="3339" y="3989"/>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809" name="Freeform 1017"/>
                  <p:cNvSpPr>
                    <a:spLocks/>
                  </p:cNvSpPr>
                  <p:nvPr/>
                </p:nvSpPr>
                <p:spPr bwMode="auto">
                  <a:xfrm>
                    <a:off x="3339" y="3989"/>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0" name="Freeform 1018"/>
                  <p:cNvSpPr>
                    <a:spLocks/>
                  </p:cNvSpPr>
                  <p:nvPr/>
                </p:nvSpPr>
                <p:spPr bwMode="auto">
                  <a:xfrm>
                    <a:off x="3393" y="4012"/>
                    <a:ext cx="40" cy="27"/>
                  </a:xfrm>
                  <a:custGeom>
                    <a:avLst/>
                    <a:gdLst>
                      <a:gd name="T0" fmla="*/ 16410 w 12"/>
                      <a:gd name="T1" fmla="*/ 16188 h 7"/>
                      <a:gd name="T2" fmla="*/ 16410 w 12"/>
                      <a:gd name="T3" fmla="*/ 16188 h 7"/>
                      <a:gd name="T4" fmla="*/ 8257 w 12"/>
                      <a:gd name="T5" fmla="*/ 0 h 7"/>
                      <a:gd name="T6" fmla="*/ 0 w 12"/>
                      <a:gd name="T7" fmla="*/ 23016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0"/>
                        </a:cubicBezTo>
                        <a:cubicBezTo>
                          <a:pt x="3"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1" name="Freeform 1019"/>
                  <p:cNvSpPr>
                    <a:spLocks/>
                  </p:cNvSpPr>
                  <p:nvPr/>
                </p:nvSpPr>
                <p:spPr bwMode="auto">
                  <a:xfrm>
                    <a:off x="3403" y="4024"/>
                    <a:ext cx="20" cy="11"/>
                  </a:xfrm>
                  <a:custGeom>
                    <a:avLst/>
                    <a:gdLst>
                      <a:gd name="T0" fmla="*/ 8257 w 6"/>
                      <a:gd name="T1" fmla="*/ 4679 h 3"/>
                      <a:gd name="T2" fmla="*/ 8257 w 6"/>
                      <a:gd name="T3" fmla="*/ 4679 h 3"/>
                      <a:gd name="T4" fmla="*/ 4077 w 6"/>
                      <a:gd name="T5" fmla="*/ 0 h 3"/>
                      <a:gd name="T6" fmla="*/ 0 w 6"/>
                      <a:gd name="T7" fmla="*/ 7245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2"/>
                        </a:moveTo>
                        <a:cubicBezTo>
                          <a:pt x="6" y="2"/>
                          <a:pt x="6" y="2"/>
                          <a:pt x="6" y="2"/>
                        </a:cubicBezTo>
                        <a:cubicBezTo>
                          <a:pt x="6" y="1"/>
                          <a:pt x="5" y="0"/>
                          <a:pt x="3" y="0"/>
                        </a:cubicBezTo>
                        <a:cubicBezTo>
                          <a:pt x="2" y="0"/>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2" name="Freeform 1020"/>
                  <p:cNvSpPr>
                    <a:spLocks/>
                  </p:cNvSpPr>
                  <p:nvPr/>
                </p:nvSpPr>
                <p:spPr bwMode="auto">
                  <a:xfrm>
                    <a:off x="3413" y="4031"/>
                    <a:ext cx="3" cy="4"/>
                  </a:xfrm>
                  <a:custGeom>
                    <a:avLst/>
                    <a:gdLst>
                      <a:gd name="T0" fmla="*/ 729 w 1"/>
                      <a:gd name="T1" fmla="*/ 0 h 1"/>
                      <a:gd name="T2" fmla="*/ 729 w 1"/>
                      <a:gd name="T3" fmla="*/ 0 h 1"/>
                      <a:gd name="T4" fmla="*/ 0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0"/>
                          <a:pt x="1" y="0"/>
                          <a:pt x="0" y="0"/>
                        </a:cubicBezTo>
                        <a:cubicBezTo>
                          <a:pt x="0"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3" name="Freeform 1021"/>
                  <p:cNvSpPr>
                    <a:spLocks/>
                  </p:cNvSpPr>
                  <p:nvPr/>
                </p:nvSpPr>
                <p:spPr bwMode="auto">
                  <a:xfrm>
                    <a:off x="3383" y="4004"/>
                    <a:ext cx="23" cy="35"/>
                  </a:xfrm>
                  <a:custGeom>
                    <a:avLst/>
                    <a:gdLst>
                      <a:gd name="T0" fmla="*/ 8865 w 7"/>
                      <a:gd name="T1" fmla="*/ 0 h 9"/>
                      <a:gd name="T2" fmla="*/ 1166 w 7"/>
                      <a:gd name="T3" fmla="*/ 31107 h 9"/>
                      <a:gd name="T4" fmla="*/ 1166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2"/>
                          <a:pt x="0" y="5"/>
                          <a:pt x="1" y="9"/>
                        </a:cubicBezTo>
                        <a:cubicBezTo>
                          <a:pt x="1" y="9"/>
                          <a:pt x="1" y="9"/>
                          <a:pt x="1"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4" name="Freeform 1022"/>
                  <p:cNvSpPr>
                    <a:spLocks/>
                  </p:cNvSpPr>
                  <p:nvPr/>
                </p:nvSpPr>
                <p:spPr bwMode="auto">
                  <a:xfrm>
                    <a:off x="3420" y="4004"/>
                    <a:ext cx="23" cy="24"/>
                  </a:xfrm>
                  <a:custGeom>
                    <a:avLst/>
                    <a:gdLst>
                      <a:gd name="T0" fmla="*/ 8865 w 7"/>
                      <a:gd name="T1" fmla="*/ 24576 h 6"/>
                      <a:gd name="T2" fmla="*/ 8865 w 7"/>
                      <a:gd name="T3" fmla="*/ 24576 h 6"/>
                      <a:gd name="T4" fmla="*/ 0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6"/>
                        </a:moveTo>
                        <a:cubicBezTo>
                          <a:pt x="7" y="6"/>
                          <a:pt x="7" y="6"/>
                          <a:pt x="7" y="6"/>
                        </a:cubicBezTo>
                        <a:cubicBezTo>
                          <a:pt x="7" y="2"/>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5" name="Freeform 1023"/>
                  <p:cNvSpPr>
                    <a:spLocks/>
                  </p:cNvSpPr>
                  <p:nvPr/>
                </p:nvSpPr>
                <p:spPr bwMode="auto">
                  <a:xfrm>
                    <a:off x="3376" y="4008"/>
                    <a:ext cx="10" cy="35"/>
                  </a:xfrm>
                  <a:custGeom>
                    <a:avLst/>
                    <a:gdLst>
                      <a:gd name="T0" fmla="*/ 4077 w 3"/>
                      <a:gd name="T1" fmla="*/ 0 h 9"/>
                      <a:gd name="T2" fmla="*/ 0 w 3"/>
                      <a:gd name="T3" fmla="*/ 31107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3" y="0"/>
                        </a:moveTo>
                        <a:cubicBezTo>
                          <a:pt x="1"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6" name="Freeform 1024"/>
                  <p:cNvSpPr>
                    <a:spLocks/>
                  </p:cNvSpPr>
                  <p:nvPr/>
                </p:nvSpPr>
                <p:spPr bwMode="auto">
                  <a:xfrm>
                    <a:off x="3440" y="3996"/>
                    <a:ext cx="13" cy="32"/>
                  </a:xfrm>
                  <a:custGeom>
                    <a:avLst/>
                    <a:gdLst>
                      <a:gd name="T0" fmla="*/ 4700 w 4"/>
                      <a:gd name="T1" fmla="*/ 32768 h 8"/>
                      <a:gd name="T2" fmla="*/ 4700 w 4"/>
                      <a:gd name="T3" fmla="*/ 32768 h 8"/>
                      <a:gd name="T4" fmla="*/ 0 w 4"/>
                      <a:gd name="T5" fmla="*/ 0 h 8"/>
                      <a:gd name="T6" fmla="*/ 0 60000 65536"/>
                      <a:gd name="T7" fmla="*/ 0 60000 65536"/>
                      <a:gd name="T8" fmla="*/ 0 60000 65536"/>
                      <a:gd name="T9" fmla="*/ 0 w 4"/>
                      <a:gd name="T10" fmla="*/ 0 h 8"/>
                      <a:gd name="T11" fmla="*/ 4 w 4"/>
                      <a:gd name="T12" fmla="*/ 8 h 8"/>
                    </a:gdLst>
                    <a:ahLst/>
                    <a:cxnLst>
                      <a:cxn ang="T6">
                        <a:pos x="T0" y="T1"/>
                      </a:cxn>
                      <a:cxn ang="T7">
                        <a:pos x="T2" y="T3"/>
                      </a:cxn>
                      <a:cxn ang="T8">
                        <a:pos x="T4" y="T5"/>
                      </a:cxn>
                    </a:cxnLst>
                    <a:rect l="T9" t="T10" r="T11" b="T12"/>
                    <a:pathLst>
                      <a:path w="4" h="8">
                        <a:moveTo>
                          <a:pt x="4" y="8"/>
                        </a:moveTo>
                        <a:cubicBezTo>
                          <a:pt x="4" y="8"/>
                          <a:pt x="4" y="8"/>
                          <a:pt x="4" y="8"/>
                        </a:cubicBezTo>
                        <a:cubicBezTo>
                          <a:pt x="4"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7" name="Freeform 1025"/>
                  <p:cNvSpPr>
                    <a:spLocks/>
                  </p:cNvSpPr>
                  <p:nvPr/>
                </p:nvSpPr>
                <p:spPr bwMode="auto">
                  <a:xfrm>
                    <a:off x="3366" y="4012"/>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8" name="Freeform 1026"/>
                  <p:cNvSpPr>
                    <a:spLocks/>
                  </p:cNvSpPr>
                  <p:nvPr/>
                </p:nvSpPr>
                <p:spPr bwMode="auto">
                  <a:xfrm>
                    <a:off x="3453" y="3996"/>
                    <a:ext cx="10" cy="28"/>
                  </a:xfrm>
                  <a:custGeom>
                    <a:avLst/>
                    <a:gdLst>
                      <a:gd name="T0" fmla="*/ 4077 w 3"/>
                      <a:gd name="T1" fmla="*/ 28672 h 7"/>
                      <a:gd name="T2" fmla="*/ 4077 w 3"/>
                      <a:gd name="T3" fmla="*/ 28672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9" name="Freeform 1027"/>
                  <p:cNvSpPr>
                    <a:spLocks/>
                  </p:cNvSpPr>
                  <p:nvPr/>
                </p:nvSpPr>
                <p:spPr bwMode="auto">
                  <a:xfrm>
                    <a:off x="3356" y="4012"/>
                    <a:ext cx="7" cy="35"/>
                  </a:xfrm>
                  <a:custGeom>
                    <a:avLst/>
                    <a:gdLst>
                      <a:gd name="T0" fmla="*/ 3773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0"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0" name="Freeform 1028"/>
                  <p:cNvSpPr>
                    <a:spLocks/>
                  </p:cNvSpPr>
                  <p:nvPr/>
                </p:nvSpPr>
                <p:spPr bwMode="auto">
                  <a:xfrm>
                    <a:off x="3463" y="3993"/>
                    <a:ext cx="10" cy="31"/>
                  </a:xfrm>
                  <a:custGeom>
                    <a:avLst/>
                    <a:gdLst>
                      <a:gd name="T0" fmla="*/ 4077 w 3"/>
                      <a:gd name="T1" fmla="*/ 27059 h 8"/>
                      <a:gd name="T2" fmla="*/ 4077 w 3"/>
                      <a:gd name="T3" fmla="*/ 27059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8"/>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1" name="Freeform 1029"/>
                  <p:cNvSpPr>
                    <a:spLocks/>
                  </p:cNvSpPr>
                  <p:nvPr/>
                </p:nvSpPr>
                <p:spPr bwMode="auto">
                  <a:xfrm>
                    <a:off x="3346" y="4016"/>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2" name="Freeform 1030"/>
                  <p:cNvSpPr>
                    <a:spLocks/>
                  </p:cNvSpPr>
                  <p:nvPr/>
                </p:nvSpPr>
                <p:spPr bwMode="auto">
                  <a:xfrm>
                    <a:off x="3476" y="3993"/>
                    <a:ext cx="7" cy="27"/>
                  </a:xfrm>
                  <a:custGeom>
                    <a:avLst/>
                    <a:gdLst>
                      <a:gd name="T0" fmla="*/ 3773 w 2"/>
                      <a:gd name="T1" fmla="*/ 23016 h 7"/>
                      <a:gd name="T2" fmla="*/ 0 w 2"/>
                      <a:gd name="T3" fmla="*/ 0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7"/>
                        </a:moveTo>
                        <a:cubicBezTo>
                          <a:pt x="2" y="4"/>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3" name="Freeform 1031"/>
                  <p:cNvSpPr>
                    <a:spLocks/>
                  </p:cNvSpPr>
                  <p:nvPr/>
                </p:nvSpPr>
                <p:spPr bwMode="auto">
                  <a:xfrm>
                    <a:off x="3483" y="3962"/>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824" name="Freeform 1032"/>
                  <p:cNvSpPr>
                    <a:spLocks/>
                  </p:cNvSpPr>
                  <p:nvPr/>
                </p:nvSpPr>
                <p:spPr bwMode="auto">
                  <a:xfrm>
                    <a:off x="3483" y="3962"/>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5" name="Freeform 1033"/>
                  <p:cNvSpPr>
                    <a:spLocks/>
                  </p:cNvSpPr>
                  <p:nvPr/>
                </p:nvSpPr>
                <p:spPr bwMode="auto">
                  <a:xfrm>
                    <a:off x="3536" y="3985"/>
                    <a:ext cx="40" cy="23"/>
                  </a:xfrm>
                  <a:custGeom>
                    <a:avLst/>
                    <a:gdLst>
                      <a:gd name="T0" fmla="*/ 16410 w 12"/>
                      <a:gd name="T1" fmla="*/ 15767 h 6"/>
                      <a:gd name="T2" fmla="*/ 16410 w 12"/>
                      <a:gd name="T3" fmla="*/ 12504 h 6"/>
                      <a:gd name="T4" fmla="*/ 8257 w 12"/>
                      <a:gd name="T5" fmla="*/ 0 h 6"/>
                      <a:gd name="T6" fmla="*/ 0 w 12"/>
                      <a:gd name="T7" fmla="*/ 1898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5"/>
                        </a:moveTo>
                        <a:cubicBezTo>
                          <a:pt x="12" y="4"/>
                          <a:pt x="12" y="4"/>
                          <a:pt x="12" y="4"/>
                        </a:cubicBezTo>
                        <a:cubicBezTo>
                          <a:pt x="12" y="2"/>
                          <a:pt x="9" y="0"/>
                          <a:pt x="6" y="0"/>
                        </a:cubicBezTo>
                        <a:cubicBezTo>
                          <a:pt x="3" y="1"/>
                          <a:pt x="0" y="4"/>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6" name="Freeform 1034"/>
                  <p:cNvSpPr>
                    <a:spLocks/>
                  </p:cNvSpPr>
                  <p:nvPr/>
                </p:nvSpPr>
                <p:spPr bwMode="auto">
                  <a:xfrm>
                    <a:off x="3546" y="3996"/>
                    <a:ext cx="20" cy="12"/>
                  </a:xfrm>
                  <a:custGeom>
                    <a:avLst/>
                    <a:gdLst>
                      <a:gd name="T0" fmla="*/ 8257 w 6"/>
                      <a:gd name="T1" fmla="*/ 8192 h 3"/>
                      <a:gd name="T2" fmla="*/ 8257 w 6"/>
                      <a:gd name="T3" fmla="*/ 8192 h 3"/>
                      <a:gd name="T4" fmla="*/ 4077 w 6"/>
                      <a:gd name="T5" fmla="*/ 0 h 3"/>
                      <a:gd name="T6" fmla="*/ 0 w 6"/>
                      <a:gd name="T7" fmla="*/ 12288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2"/>
                        </a:moveTo>
                        <a:cubicBezTo>
                          <a:pt x="6" y="2"/>
                          <a:pt x="6" y="2"/>
                          <a:pt x="6" y="2"/>
                        </a:cubicBezTo>
                        <a:cubicBezTo>
                          <a:pt x="6" y="0"/>
                          <a:pt x="5" y="0"/>
                          <a:pt x="3" y="0"/>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7" name="Freeform 1035"/>
                  <p:cNvSpPr>
                    <a:spLocks/>
                  </p:cNvSpPr>
                  <p:nvPr/>
                </p:nvSpPr>
                <p:spPr bwMode="auto">
                  <a:xfrm>
                    <a:off x="3553" y="4004"/>
                    <a:ext cx="7" cy="4"/>
                  </a:xfrm>
                  <a:custGeom>
                    <a:avLst/>
                    <a:gdLst>
                      <a:gd name="T0" fmla="*/ 3773 w 2"/>
                      <a:gd name="T1" fmla="*/ 0 h 1"/>
                      <a:gd name="T2" fmla="*/ 3773 w 2"/>
                      <a:gd name="T3" fmla="*/ 0 h 1"/>
                      <a:gd name="T4" fmla="*/ 2107 w 2"/>
                      <a:gd name="T5" fmla="*/ 0 h 1"/>
                      <a:gd name="T6" fmla="*/ 0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2" y="0"/>
                          <a:pt x="2" y="0"/>
                          <a:pt x="2" y="0"/>
                        </a:cubicBezTo>
                        <a:cubicBezTo>
                          <a:pt x="2" y="0"/>
                          <a:pt x="1" y="0"/>
                          <a:pt x="1" y="0"/>
                        </a:cubicBezTo>
                        <a:cubicBezTo>
                          <a:pt x="1"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8" name="Freeform 1036"/>
                  <p:cNvSpPr>
                    <a:spLocks/>
                  </p:cNvSpPr>
                  <p:nvPr/>
                </p:nvSpPr>
                <p:spPr bwMode="auto">
                  <a:xfrm>
                    <a:off x="3526" y="3977"/>
                    <a:ext cx="24" cy="35"/>
                  </a:xfrm>
                  <a:custGeom>
                    <a:avLst/>
                    <a:gdLst>
                      <a:gd name="T0" fmla="*/ 11321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1"/>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9" name="Freeform 1037"/>
                  <p:cNvSpPr>
                    <a:spLocks/>
                  </p:cNvSpPr>
                  <p:nvPr/>
                </p:nvSpPr>
                <p:spPr bwMode="auto">
                  <a:xfrm>
                    <a:off x="3560" y="3973"/>
                    <a:ext cx="26" cy="27"/>
                  </a:xfrm>
                  <a:custGeom>
                    <a:avLst/>
                    <a:gdLst>
                      <a:gd name="T0" fmla="*/ 9474 w 8"/>
                      <a:gd name="T1" fmla="*/ 23016 h 7"/>
                      <a:gd name="T2" fmla="*/ 9474 w 8"/>
                      <a:gd name="T3" fmla="*/ 23016 h 7"/>
                      <a:gd name="T4" fmla="*/ 0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8" y="7"/>
                        </a:moveTo>
                        <a:cubicBezTo>
                          <a:pt x="8" y="7"/>
                          <a:pt x="8" y="7"/>
                          <a:pt x="8" y="7"/>
                        </a:cubicBezTo>
                        <a:cubicBezTo>
                          <a:pt x="8" y="3"/>
                          <a:pt x="5"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30" name="Freeform 1038"/>
                  <p:cNvSpPr>
                    <a:spLocks/>
                  </p:cNvSpPr>
                  <p:nvPr/>
                </p:nvSpPr>
                <p:spPr bwMode="auto">
                  <a:xfrm>
                    <a:off x="3516" y="3981"/>
                    <a:ext cx="14" cy="31"/>
                  </a:xfrm>
                  <a:custGeom>
                    <a:avLst/>
                    <a:gdLst>
                      <a:gd name="T0" fmla="*/ 7375 w 4"/>
                      <a:gd name="T1" fmla="*/ 0 h 8"/>
                      <a:gd name="T2" fmla="*/ 0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31" name="Freeform 1039"/>
                  <p:cNvSpPr>
                    <a:spLocks/>
                  </p:cNvSpPr>
                  <p:nvPr/>
                </p:nvSpPr>
                <p:spPr bwMode="auto">
                  <a:xfrm>
                    <a:off x="3583" y="3969"/>
                    <a:ext cx="13" cy="31"/>
                  </a:xfrm>
                  <a:custGeom>
                    <a:avLst/>
                    <a:gdLst>
                      <a:gd name="T0" fmla="*/ 4700 w 4"/>
                      <a:gd name="T1" fmla="*/ 27059 h 8"/>
                      <a:gd name="T2" fmla="*/ 4700 w 4"/>
                      <a:gd name="T3" fmla="*/ 23680 h 8"/>
                      <a:gd name="T4" fmla="*/ 0 w 4"/>
                      <a:gd name="T5" fmla="*/ 0 h 8"/>
                      <a:gd name="T6" fmla="*/ 0 60000 65536"/>
                      <a:gd name="T7" fmla="*/ 0 60000 65536"/>
                      <a:gd name="T8" fmla="*/ 0 60000 65536"/>
                      <a:gd name="T9" fmla="*/ 0 w 4"/>
                      <a:gd name="T10" fmla="*/ 0 h 8"/>
                      <a:gd name="T11" fmla="*/ 4 w 4"/>
                      <a:gd name="T12" fmla="*/ 8 h 8"/>
                    </a:gdLst>
                    <a:ahLst/>
                    <a:cxnLst>
                      <a:cxn ang="T6">
                        <a:pos x="T0" y="T1"/>
                      </a:cxn>
                      <a:cxn ang="T7">
                        <a:pos x="T2" y="T3"/>
                      </a:cxn>
                      <a:cxn ang="T8">
                        <a:pos x="T4" y="T5"/>
                      </a:cxn>
                    </a:cxnLst>
                    <a:rect l="T9" t="T10" r="T11" b="T12"/>
                    <a:pathLst>
                      <a:path w="4" h="8">
                        <a:moveTo>
                          <a:pt x="4" y="8"/>
                        </a:moveTo>
                        <a:cubicBezTo>
                          <a:pt x="4" y="8"/>
                          <a:pt x="4" y="7"/>
                          <a:pt x="4" y="7"/>
                        </a:cubicBezTo>
                        <a:cubicBezTo>
                          <a:pt x="4"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32" name="Freeform 1040"/>
                  <p:cNvSpPr>
                    <a:spLocks/>
                  </p:cNvSpPr>
                  <p:nvPr/>
                </p:nvSpPr>
                <p:spPr bwMode="auto">
                  <a:xfrm>
                    <a:off x="3506" y="3985"/>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33" name="Freeform 1041"/>
                  <p:cNvSpPr>
                    <a:spLocks/>
                  </p:cNvSpPr>
                  <p:nvPr/>
                </p:nvSpPr>
                <p:spPr bwMode="auto">
                  <a:xfrm>
                    <a:off x="3596" y="3969"/>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34" name="Freeform 1042"/>
                  <p:cNvSpPr>
                    <a:spLocks/>
                  </p:cNvSpPr>
                  <p:nvPr/>
                </p:nvSpPr>
                <p:spPr bwMode="auto">
                  <a:xfrm>
                    <a:off x="3496" y="3985"/>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35" name="Freeform 1043"/>
                  <p:cNvSpPr>
                    <a:spLocks/>
                  </p:cNvSpPr>
                  <p:nvPr/>
                </p:nvSpPr>
                <p:spPr bwMode="auto">
                  <a:xfrm>
                    <a:off x="3606" y="3965"/>
                    <a:ext cx="10" cy="31"/>
                  </a:xfrm>
                  <a:custGeom>
                    <a:avLst/>
                    <a:gdLst>
                      <a:gd name="T0" fmla="*/ 4077 w 3"/>
                      <a:gd name="T1" fmla="*/ 27059 h 8"/>
                      <a:gd name="T2" fmla="*/ 4077 w 3"/>
                      <a:gd name="T3" fmla="*/ 23680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7"/>
                          <a:pt x="3" y="7"/>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36" name="Freeform 1044"/>
                  <p:cNvSpPr>
                    <a:spLocks/>
                  </p:cNvSpPr>
                  <p:nvPr/>
                </p:nvSpPr>
                <p:spPr bwMode="auto">
                  <a:xfrm>
                    <a:off x="3486" y="3989"/>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37" name="Freeform 1045"/>
                  <p:cNvSpPr>
                    <a:spLocks/>
                  </p:cNvSpPr>
                  <p:nvPr/>
                </p:nvSpPr>
                <p:spPr bwMode="auto">
                  <a:xfrm>
                    <a:off x="3616" y="3962"/>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2" y="5"/>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38" name="Freeform 1046"/>
                  <p:cNvSpPr>
                    <a:spLocks/>
                  </p:cNvSpPr>
                  <p:nvPr/>
                </p:nvSpPr>
                <p:spPr bwMode="auto">
                  <a:xfrm>
                    <a:off x="3626" y="3930"/>
                    <a:ext cx="147" cy="63"/>
                  </a:xfrm>
                  <a:custGeom>
                    <a:avLst/>
                    <a:gdLst>
                      <a:gd name="T0" fmla="*/ 61155 w 44"/>
                      <a:gd name="T1" fmla="*/ 0 h 16"/>
                      <a:gd name="T2" fmla="*/ 0 w 44"/>
                      <a:gd name="T3" fmla="*/ 30279 h 16"/>
                      <a:gd name="T4" fmla="*/ 0 w 44"/>
                      <a:gd name="T5" fmla="*/ 59645 h 16"/>
                      <a:gd name="T6" fmla="*/ 61155 w 44"/>
                      <a:gd name="T7" fmla="*/ 30279 h 16"/>
                      <a:gd name="T8" fmla="*/ 61155 w 44"/>
                      <a:gd name="T9" fmla="*/ 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0"/>
                        </a:moveTo>
                        <a:lnTo>
                          <a:pt x="0" y="8"/>
                        </a:lnTo>
                        <a:lnTo>
                          <a:pt x="0" y="16"/>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839" name="Freeform 1047"/>
                  <p:cNvSpPr>
                    <a:spLocks/>
                  </p:cNvSpPr>
                  <p:nvPr/>
                </p:nvSpPr>
                <p:spPr bwMode="auto">
                  <a:xfrm>
                    <a:off x="3626" y="3930"/>
                    <a:ext cx="147" cy="63"/>
                  </a:xfrm>
                  <a:custGeom>
                    <a:avLst/>
                    <a:gdLst>
                      <a:gd name="T0" fmla="*/ 61155 w 44"/>
                      <a:gd name="T1" fmla="*/ 0 h 16"/>
                      <a:gd name="T2" fmla="*/ 0 w 44"/>
                      <a:gd name="T3" fmla="*/ 30279 h 16"/>
                      <a:gd name="T4" fmla="*/ 0 w 44"/>
                      <a:gd name="T5" fmla="*/ 59645 h 16"/>
                      <a:gd name="T6" fmla="*/ 61155 w 44"/>
                      <a:gd name="T7" fmla="*/ 30279 h 16"/>
                      <a:gd name="T8" fmla="*/ 61155 w 44"/>
                      <a:gd name="T9" fmla="*/ 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0"/>
                        </a:moveTo>
                        <a:lnTo>
                          <a:pt x="0" y="8"/>
                        </a:lnTo>
                        <a:lnTo>
                          <a:pt x="0" y="16"/>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0" name="Freeform 1048"/>
                  <p:cNvSpPr>
                    <a:spLocks/>
                  </p:cNvSpPr>
                  <p:nvPr/>
                </p:nvSpPr>
                <p:spPr bwMode="auto">
                  <a:xfrm>
                    <a:off x="3680" y="3954"/>
                    <a:ext cx="40" cy="27"/>
                  </a:xfrm>
                  <a:custGeom>
                    <a:avLst/>
                    <a:gdLst>
                      <a:gd name="T0" fmla="*/ 16410 w 12"/>
                      <a:gd name="T1" fmla="*/ 16188 h 7"/>
                      <a:gd name="T2" fmla="*/ 16410 w 12"/>
                      <a:gd name="T3" fmla="*/ 16188 h 7"/>
                      <a:gd name="T4" fmla="*/ 8257 w 12"/>
                      <a:gd name="T5" fmla="*/ 3333 h 7"/>
                      <a:gd name="T6" fmla="*/ 0 w 12"/>
                      <a:gd name="T7" fmla="*/ 23016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1"/>
                        </a:cubicBezTo>
                        <a:cubicBezTo>
                          <a:pt x="3"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1" name="Freeform 1049"/>
                  <p:cNvSpPr>
                    <a:spLocks/>
                  </p:cNvSpPr>
                  <p:nvPr/>
                </p:nvSpPr>
                <p:spPr bwMode="auto">
                  <a:xfrm>
                    <a:off x="3690" y="3965"/>
                    <a:ext cx="20" cy="12"/>
                  </a:xfrm>
                  <a:custGeom>
                    <a:avLst/>
                    <a:gdLst>
                      <a:gd name="T0" fmla="*/ 8257 w 6"/>
                      <a:gd name="T1" fmla="*/ 8192 h 3"/>
                      <a:gd name="T2" fmla="*/ 8257 w 6"/>
                      <a:gd name="T3" fmla="*/ 8192 h 3"/>
                      <a:gd name="T4" fmla="*/ 4077 w 6"/>
                      <a:gd name="T5" fmla="*/ 0 h 3"/>
                      <a:gd name="T6" fmla="*/ 0 w 6"/>
                      <a:gd name="T7" fmla="*/ 12288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2"/>
                        </a:moveTo>
                        <a:cubicBezTo>
                          <a:pt x="6" y="2"/>
                          <a:pt x="6" y="2"/>
                          <a:pt x="6" y="2"/>
                        </a:cubicBezTo>
                        <a:cubicBezTo>
                          <a:pt x="6" y="1"/>
                          <a:pt x="5" y="0"/>
                          <a:pt x="3" y="0"/>
                        </a:cubicBezTo>
                        <a:cubicBezTo>
                          <a:pt x="2" y="1"/>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2" name="Freeform 1050"/>
                  <p:cNvSpPr>
                    <a:spLocks/>
                  </p:cNvSpPr>
                  <p:nvPr/>
                </p:nvSpPr>
                <p:spPr bwMode="auto">
                  <a:xfrm>
                    <a:off x="3700" y="3973"/>
                    <a:ext cx="3" cy="4"/>
                  </a:xfrm>
                  <a:custGeom>
                    <a:avLst/>
                    <a:gdLst>
                      <a:gd name="T0" fmla="*/ 729 w 1"/>
                      <a:gd name="T1" fmla="*/ 4096 h 1"/>
                      <a:gd name="T2" fmla="*/ 729 w 1"/>
                      <a:gd name="T3" fmla="*/ 4096 h 1"/>
                      <a:gd name="T4" fmla="*/ 0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0" y="0"/>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3" name="Freeform 1051"/>
                  <p:cNvSpPr>
                    <a:spLocks/>
                  </p:cNvSpPr>
                  <p:nvPr/>
                </p:nvSpPr>
                <p:spPr bwMode="auto">
                  <a:xfrm>
                    <a:off x="3670" y="3946"/>
                    <a:ext cx="23" cy="39"/>
                  </a:xfrm>
                  <a:custGeom>
                    <a:avLst/>
                    <a:gdLst>
                      <a:gd name="T0" fmla="*/ 8865 w 7"/>
                      <a:gd name="T1" fmla="*/ 0 h 10"/>
                      <a:gd name="T2" fmla="*/ 0 w 7"/>
                      <a:gd name="T3" fmla="*/ 31684 h 10"/>
                      <a:gd name="T4" fmla="*/ 1166 w 7"/>
                      <a:gd name="T5" fmla="*/ 35182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0"/>
                        </a:moveTo>
                        <a:cubicBezTo>
                          <a:pt x="3" y="2"/>
                          <a:pt x="0" y="6"/>
                          <a:pt x="0" y="9"/>
                        </a:cubicBezTo>
                        <a:cubicBezTo>
                          <a:pt x="0" y="9"/>
                          <a:pt x="1" y="9"/>
                          <a:pt x="1"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4" name="Freeform 1052"/>
                  <p:cNvSpPr>
                    <a:spLocks/>
                  </p:cNvSpPr>
                  <p:nvPr/>
                </p:nvSpPr>
                <p:spPr bwMode="auto">
                  <a:xfrm>
                    <a:off x="3706" y="3946"/>
                    <a:ext cx="24" cy="27"/>
                  </a:xfrm>
                  <a:custGeom>
                    <a:avLst/>
                    <a:gdLst>
                      <a:gd name="T0" fmla="*/ 11321 w 7"/>
                      <a:gd name="T1" fmla="*/ 23016 h 7"/>
                      <a:gd name="T2" fmla="*/ 11321 w 7"/>
                      <a:gd name="T3" fmla="*/ 19683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7" y="7"/>
                          <a:pt x="7" y="6"/>
                          <a:pt x="7" y="6"/>
                        </a:cubicBezTo>
                        <a:cubicBezTo>
                          <a:pt x="7"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5" name="Freeform 1053"/>
                  <p:cNvSpPr>
                    <a:spLocks/>
                  </p:cNvSpPr>
                  <p:nvPr/>
                </p:nvSpPr>
                <p:spPr bwMode="auto">
                  <a:xfrm>
                    <a:off x="3660" y="3954"/>
                    <a:ext cx="13" cy="31"/>
                  </a:xfrm>
                  <a:custGeom>
                    <a:avLst/>
                    <a:gdLst>
                      <a:gd name="T0" fmla="*/ 4700 w 4"/>
                      <a:gd name="T1" fmla="*/ 0 h 8"/>
                      <a:gd name="T2" fmla="*/ 1131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0"/>
                        </a:moveTo>
                        <a:cubicBezTo>
                          <a:pt x="2" y="2"/>
                          <a:pt x="0" y="5"/>
                          <a:pt x="1"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6" name="Freeform 1054"/>
                  <p:cNvSpPr>
                    <a:spLocks/>
                  </p:cNvSpPr>
                  <p:nvPr/>
                </p:nvSpPr>
                <p:spPr bwMode="auto">
                  <a:xfrm>
                    <a:off x="3726" y="3942"/>
                    <a:ext cx="14" cy="27"/>
                  </a:xfrm>
                  <a:custGeom>
                    <a:avLst/>
                    <a:gdLst>
                      <a:gd name="T0" fmla="*/ 7375 w 4"/>
                      <a:gd name="T1" fmla="*/ 23016 h 7"/>
                      <a:gd name="T2" fmla="*/ 7375 w 4"/>
                      <a:gd name="T3" fmla="*/ 23016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2"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7" name="Freeform 1055"/>
                  <p:cNvSpPr>
                    <a:spLocks/>
                  </p:cNvSpPr>
                  <p:nvPr/>
                </p:nvSpPr>
                <p:spPr bwMode="auto">
                  <a:xfrm>
                    <a:off x="3653" y="3954"/>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8" name="Freeform 1056"/>
                  <p:cNvSpPr>
                    <a:spLocks/>
                  </p:cNvSpPr>
                  <p:nvPr/>
                </p:nvSpPr>
                <p:spPr bwMode="auto">
                  <a:xfrm>
                    <a:off x="3740" y="3938"/>
                    <a:ext cx="10" cy="31"/>
                  </a:xfrm>
                  <a:custGeom>
                    <a:avLst/>
                    <a:gdLst>
                      <a:gd name="T0" fmla="*/ 4077 w 3"/>
                      <a:gd name="T1" fmla="*/ 27059 h 8"/>
                      <a:gd name="T2" fmla="*/ 4077 w 3"/>
                      <a:gd name="T3" fmla="*/ 23680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7"/>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9" name="Freeform 1057"/>
                  <p:cNvSpPr>
                    <a:spLocks/>
                  </p:cNvSpPr>
                  <p:nvPr/>
                </p:nvSpPr>
                <p:spPr bwMode="auto">
                  <a:xfrm>
                    <a:off x="3643" y="3958"/>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0" name="Freeform 1058"/>
                  <p:cNvSpPr>
                    <a:spLocks/>
                  </p:cNvSpPr>
                  <p:nvPr/>
                </p:nvSpPr>
                <p:spPr bwMode="auto">
                  <a:xfrm>
                    <a:off x="3750" y="3938"/>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1" name="Freeform 1059"/>
                  <p:cNvSpPr>
                    <a:spLocks/>
                  </p:cNvSpPr>
                  <p:nvPr/>
                </p:nvSpPr>
                <p:spPr bwMode="auto">
                  <a:xfrm>
                    <a:off x="3633" y="3958"/>
                    <a:ext cx="3" cy="31"/>
                  </a:xfrm>
                  <a:custGeom>
                    <a:avLst/>
                    <a:gdLst>
                      <a:gd name="T0" fmla="*/ 729 w 1"/>
                      <a:gd name="T1" fmla="*/ 0 h 8"/>
                      <a:gd name="T2" fmla="*/ 0 w 1"/>
                      <a:gd name="T3" fmla="*/ 27059 h 8"/>
                      <a:gd name="T4" fmla="*/ 0 60000 65536"/>
                      <a:gd name="T5" fmla="*/ 0 60000 65536"/>
                      <a:gd name="T6" fmla="*/ 0 w 1"/>
                      <a:gd name="T7" fmla="*/ 0 h 8"/>
                      <a:gd name="T8" fmla="*/ 1 w 1"/>
                      <a:gd name="T9" fmla="*/ 8 h 8"/>
                    </a:gdLst>
                    <a:ahLst/>
                    <a:cxnLst>
                      <a:cxn ang="T4">
                        <a:pos x="T0" y="T1"/>
                      </a:cxn>
                      <a:cxn ang="T5">
                        <a:pos x="T2" y="T3"/>
                      </a:cxn>
                    </a:cxnLst>
                    <a:rect l="T6" t="T7" r="T8" b="T9"/>
                    <a:pathLst>
                      <a:path w="1" h="8">
                        <a:moveTo>
                          <a:pt x="1" y="0"/>
                        </a:moveTo>
                        <a:cubicBezTo>
                          <a:pt x="0"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2" name="Freeform 1060"/>
                  <p:cNvSpPr>
                    <a:spLocks/>
                  </p:cNvSpPr>
                  <p:nvPr/>
                </p:nvSpPr>
                <p:spPr bwMode="auto">
                  <a:xfrm>
                    <a:off x="3763" y="3934"/>
                    <a:ext cx="7" cy="28"/>
                  </a:xfrm>
                  <a:custGeom>
                    <a:avLst/>
                    <a:gdLst>
                      <a:gd name="T0" fmla="*/ 3773 w 2"/>
                      <a:gd name="T1" fmla="*/ 28672 h 7"/>
                      <a:gd name="T2" fmla="*/ 0 w 2"/>
                      <a:gd name="T3" fmla="*/ 0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7"/>
                        </a:move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3" name="Freeform 1061"/>
                  <p:cNvSpPr>
                    <a:spLocks/>
                  </p:cNvSpPr>
                  <p:nvPr/>
                </p:nvSpPr>
                <p:spPr bwMode="auto">
                  <a:xfrm>
                    <a:off x="3770" y="3903"/>
                    <a:ext cx="150" cy="59"/>
                  </a:xfrm>
                  <a:custGeom>
                    <a:avLst/>
                    <a:gdLst>
                      <a:gd name="T0" fmla="*/ 60477 w 45"/>
                      <a:gd name="T1" fmla="*/ 0 h 15"/>
                      <a:gd name="T2" fmla="*/ 0 w 45"/>
                      <a:gd name="T3" fmla="*/ 26345 h 15"/>
                      <a:gd name="T4" fmla="*/ 1223 w 45"/>
                      <a:gd name="T5" fmla="*/ 55558 h 15"/>
                      <a:gd name="T6" fmla="*/ 61743 w 45"/>
                      <a:gd name="T7" fmla="*/ 29209 h 15"/>
                      <a:gd name="T8" fmla="*/ 60477 w 45"/>
                      <a:gd name="T9" fmla="*/ 0 h 15"/>
                      <a:gd name="T10" fmla="*/ 0 60000 65536"/>
                      <a:gd name="T11" fmla="*/ 0 60000 65536"/>
                      <a:gd name="T12" fmla="*/ 0 60000 65536"/>
                      <a:gd name="T13" fmla="*/ 0 60000 65536"/>
                      <a:gd name="T14" fmla="*/ 0 60000 65536"/>
                      <a:gd name="T15" fmla="*/ 0 w 45"/>
                      <a:gd name="T16" fmla="*/ 0 h 15"/>
                      <a:gd name="T17" fmla="*/ 45 w 45"/>
                      <a:gd name="T18" fmla="*/ 15 h 15"/>
                    </a:gdLst>
                    <a:ahLst/>
                    <a:cxnLst>
                      <a:cxn ang="T10">
                        <a:pos x="T0" y="T1"/>
                      </a:cxn>
                      <a:cxn ang="T11">
                        <a:pos x="T2" y="T3"/>
                      </a:cxn>
                      <a:cxn ang="T12">
                        <a:pos x="T4" y="T5"/>
                      </a:cxn>
                      <a:cxn ang="T13">
                        <a:pos x="T6" y="T7"/>
                      </a:cxn>
                      <a:cxn ang="T14">
                        <a:pos x="T8" y="T9"/>
                      </a:cxn>
                    </a:cxnLst>
                    <a:rect l="T15" t="T16" r="T17" b="T18"/>
                    <a:pathLst>
                      <a:path w="45" h="15">
                        <a:moveTo>
                          <a:pt x="44" y="0"/>
                        </a:moveTo>
                        <a:lnTo>
                          <a:pt x="0" y="7"/>
                        </a:lnTo>
                        <a:lnTo>
                          <a:pt x="1" y="15"/>
                        </a:lnTo>
                        <a:lnTo>
                          <a:pt x="45"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854" name="Freeform 1062"/>
                  <p:cNvSpPr>
                    <a:spLocks/>
                  </p:cNvSpPr>
                  <p:nvPr/>
                </p:nvSpPr>
                <p:spPr bwMode="auto">
                  <a:xfrm>
                    <a:off x="3770" y="3903"/>
                    <a:ext cx="150" cy="59"/>
                  </a:xfrm>
                  <a:custGeom>
                    <a:avLst/>
                    <a:gdLst>
                      <a:gd name="T0" fmla="*/ 60477 w 45"/>
                      <a:gd name="T1" fmla="*/ 0 h 15"/>
                      <a:gd name="T2" fmla="*/ 0 w 45"/>
                      <a:gd name="T3" fmla="*/ 26345 h 15"/>
                      <a:gd name="T4" fmla="*/ 1223 w 45"/>
                      <a:gd name="T5" fmla="*/ 55558 h 15"/>
                      <a:gd name="T6" fmla="*/ 61743 w 45"/>
                      <a:gd name="T7" fmla="*/ 29209 h 15"/>
                      <a:gd name="T8" fmla="*/ 60477 w 45"/>
                      <a:gd name="T9" fmla="*/ 0 h 15"/>
                      <a:gd name="T10" fmla="*/ 0 60000 65536"/>
                      <a:gd name="T11" fmla="*/ 0 60000 65536"/>
                      <a:gd name="T12" fmla="*/ 0 60000 65536"/>
                      <a:gd name="T13" fmla="*/ 0 60000 65536"/>
                      <a:gd name="T14" fmla="*/ 0 60000 65536"/>
                      <a:gd name="T15" fmla="*/ 0 w 45"/>
                      <a:gd name="T16" fmla="*/ 0 h 15"/>
                      <a:gd name="T17" fmla="*/ 45 w 45"/>
                      <a:gd name="T18" fmla="*/ 15 h 15"/>
                    </a:gdLst>
                    <a:ahLst/>
                    <a:cxnLst>
                      <a:cxn ang="T10">
                        <a:pos x="T0" y="T1"/>
                      </a:cxn>
                      <a:cxn ang="T11">
                        <a:pos x="T2" y="T3"/>
                      </a:cxn>
                      <a:cxn ang="T12">
                        <a:pos x="T4" y="T5"/>
                      </a:cxn>
                      <a:cxn ang="T13">
                        <a:pos x="T6" y="T7"/>
                      </a:cxn>
                      <a:cxn ang="T14">
                        <a:pos x="T8" y="T9"/>
                      </a:cxn>
                    </a:cxnLst>
                    <a:rect l="T15" t="T16" r="T17" b="T18"/>
                    <a:pathLst>
                      <a:path w="45" h="15">
                        <a:moveTo>
                          <a:pt x="44" y="0"/>
                        </a:moveTo>
                        <a:lnTo>
                          <a:pt x="0" y="7"/>
                        </a:lnTo>
                        <a:lnTo>
                          <a:pt x="1" y="15"/>
                        </a:lnTo>
                        <a:lnTo>
                          <a:pt x="45"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5" name="Freeform 1063"/>
                  <p:cNvSpPr>
                    <a:spLocks/>
                  </p:cNvSpPr>
                  <p:nvPr/>
                </p:nvSpPr>
                <p:spPr bwMode="auto">
                  <a:xfrm>
                    <a:off x="3827" y="3927"/>
                    <a:ext cx="40" cy="23"/>
                  </a:xfrm>
                  <a:custGeom>
                    <a:avLst/>
                    <a:gdLst>
                      <a:gd name="T0" fmla="*/ 16410 w 12"/>
                      <a:gd name="T1" fmla="*/ 15767 h 6"/>
                      <a:gd name="T2" fmla="*/ 16410 w 12"/>
                      <a:gd name="T3" fmla="*/ 12504 h 6"/>
                      <a:gd name="T4" fmla="*/ 7033 w 12"/>
                      <a:gd name="T5" fmla="*/ 0 h 6"/>
                      <a:gd name="T6" fmla="*/ 0 w 12"/>
                      <a:gd name="T7" fmla="*/ 1898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5"/>
                        </a:moveTo>
                        <a:cubicBezTo>
                          <a:pt x="12" y="4"/>
                          <a:pt x="12" y="4"/>
                          <a:pt x="12" y="4"/>
                        </a:cubicBezTo>
                        <a:cubicBezTo>
                          <a:pt x="11" y="2"/>
                          <a:pt x="9" y="0"/>
                          <a:pt x="5" y="0"/>
                        </a:cubicBezTo>
                        <a:cubicBezTo>
                          <a:pt x="2" y="1"/>
                          <a:pt x="0" y="4"/>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6" name="Freeform 1064"/>
                  <p:cNvSpPr>
                    <a:spLocks/>
                  </p:cNvSpPr>
                  <p:nvPr/>
                </p:nvSpPr>
                <p:spPr bwMode="auto">
                  <a:xfrm>
                    <a:off x="3837" y="3938"/>
                    <a:ext cx="20" cy="12"/>
                  </a:xfrm>
                  <a:custGeom>
                    <a:avLst/>
                    <a:gdLst>
                      <a:gd name="T0" fmla="*/ 8257 w 6"/>
                      <a:gd name="T1" fmla="*/ 8192 h 3"/>
                      <a:gd name="T2" fmla="*/ 8257 w 6"/>
                      <a:gd name="T3" fmla="*/ 8192 h 3"/>
                      <a:gd name="T4" fmla="*/ 4077 w 6"/>
                      <a:gd name="T5" fmla="*/ 0 h 3"/>
                      <a:gd name="T6" fmla="*/ 0 w 6"/>
                      <a:gd name="T7" fmla="*/ 12288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2"/>
                        </a:moveTo>
                        <a:cubicBezTo>
                          <a:pt x="6" y="2"/>
                          <a:pt x="6" y="2"/>
                          <a:pt x="6" y="2"/>
                        </a:cubicBezTo>
                        <a:cubicBezTo>
                          <a:pt x="6" y="0"/>
                          <a:pt x="4" y="0"/>
                          <a:pt x="3" y="0"/>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7" name="Freeform 1065"/>
                  <p:cNvSpPr>
                    <a:spLocks/>
                  </p:cNvSpPr>
                  <p:nvPr/>
                </p:nvSpPr>
                <p:spPr bwMode="auto">
                  <a:xfrm>
                    <a:off x="3843" y="3946"/>
                    <a:ext cx="4" cy="4"/>
                  </a:xfrm>
                  <a:custGeom>
                    <a:avLst/>
                    <a:gdLst>
                      <a:gd name="T0" fmla="*/ 4096 w 1"/>
                      <a:gd name="T1" fmla="*/ 0 h 1"/>
                      <a:gd name="T2" fmla="*/ 4096 w 1"/>
                      <a:gd name="T3" fmla="*/ 0 h 1"/>
                      <a:gd name="T4" fmla="*/ 4096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0"/>
                          <a:pt x="1" y="0"/>
                          <a:pt x="1" y="0"/>
                        </a:cubicBezTo>
                        <a:cubicBezTo>
                          <a:pt x="0"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8" name="Freeform 1066"/>
                  <p:cNvSpPr>
                    <a:spLocks/>
                  </p:cNvSpPr>
                  <p:nvPr/>
                </p:nvSpPr>
                <p:spPr bwMode="auto">
                  <a:xfrm>
                    <a:off x="3817" y="3919"/>
                    <a:ext cx="23" cy="35"/>
                  </a:xfrm>
                  <a:custGeom>
                    <a:avLst/>
                    <a:gdLst>
                      <a:gd name="T0" fmla="*/ 8865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1"/>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9" name="Freeform 1067"/>
                  <p:cNvSpPr>
                    <a:spLocks/>
                  </p:cNvSpPr>
                  <p:nvPr/>
                </p:nvSpPr>
                <p:spPr bwMode="auto">
                  <a:xfrm>
                    <a:off x="3850" y="3915"/>
                    <a:ext cx="23" cy="27"/>
                  </a:xfrm>
                  <a:custGeom>
                    <a:avLst/>
                    <a:gdLst>
                      <a:gd name="T0" fmla="*/ 8865 w 7"/>
                      <a:gd name="T1" fmla="*/ 23016 h 7"/>
                      <a:gd name="T2" fmla="*/ 8865 w 7"/>
                      <a:gd name="T3" fmla="*/ 23016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7" y="7"/>
                          <a:pt x="7" y="7"/>
                          <a:pt x="7" y="7"/>
                        </a:cubicBezTo>
                        <a:cubicBezTo>
                          <a:pt x="7"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0" name="Freeform 1068"/>
                  <p:cNvSpPr>
                    <a:spLocks/>
                  </p:cNvSpPr>
                  <p:nvPr/>
                </p:nvSpPr>
                <p:spPr bwMode="auto">
                  <a:xfrm>
                    <a:off x="3807" y="3923"/>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1" name="Freeform 1069"/>
                  <p:cNvSpPr>
                    <a:spLocks/>
                  </p:cNvSpPr>
                  <p:nvPr/>
                </p:nvSpPr>
                <p:spPr bwMode="auto">
                  <a:xfrm>
                    <a:off x="3870" y="3911"/>
                    <a:ext cx="13" cy="31"/>
                  </a:xfrm>
                  <a:custGeom>
                    <a:avLst/>
                    <a:gdLst>
                      <a:gd name="T0" fmla="*/ 4700 w 4"/>
                      <a:gd name="T1" fmla="*/ 27059 h 8"/>
                      <a:gd name="T2" fmla="*/ 4700 w 4"/>
                      <a:gd name="T3" fmla="*/ 23680 h 8"/>
                      <a:gd name="T4" fmla="*/ 0 w 4"/>
                      <a:gd name="T5" fmla="*/ 0 h 8"/>
                      <a:gd name="T6" fmla="*/ 0 60000 65536"/>
                      <a:gd name="T7" fmla="*/ 0 60000 65536"/>
                      <a:gd name="T8" fmla="*/ 0 60000 65536"/>
                      <a:gd name="T9" fmla="*/ 0 w 4"/>
                      <a:gd name="T10" fmla="*/ 0 h 8"/>
                      <a:gd name="T11" fmla="*/ 4 w 4"/>
                      <a:gd name="T12" fmla="*/ 8 h 8"/>
                    </a:gdLst>
                    <a:ahLst/>
                    <a:cxnLst>
                      <a:cxn ang="T6">
                        <a:pos x="T0" y="T1"/>
                      </a:cxn>
                      <a:cxn ang="T7">
                        <a:pos x="T2" y="T3"/>
                      </a:cxn>
                      <a:cxn ang="T8">
                        <a:pos x="T4" y="T5"/>
                      </a:cxn>
                    </a:cxnLst>
                    <a:rect l="T9" t="T10" r="T11" b="T12"/>
                    <a:pathLst>
                      <a:path w="4" h="8">
                        <a:moveTo>
                          <a:pt x="4" y="8"/>
                        </a:moveTo>
                        <a:cubicBezTo>
                          <a:pt x="4" y="8"/>
                          <a:pt x="4" y="7"/>
                          <a:pt x="4" y="7"/>
                        </a:cubicBezTo>
                        <a:cubicBezTo>
                          <a:pt x="4" y="4"/>
                          <a:pt x="3"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2" name="Freeform 1070"/>
                  <p:cNvSpPr>
                    <a:spLocks/>
                  </p:cNvSpPr>
                  <p:nvPr/>
                </p:nvSpPr>
                <p:spPr bwMode="auto">
                  <a:xfrm>
                    <a:off x="3797" y="3927"/>
                    <a:ext cx="6" cy="31"/>
                  </a:xfrm>
                  <a:custGeom>
                    <a:avLst/>
                    <a:gdLst>
                      <a:gd name="T0" fmla="*/ 1458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3" name="Freeform 1071"/>
                  <p:cNvSpPr>
                    <a:spLocks/>
                  </p:cNvSpPr>
                  <p:nvPr/>
                </p:nvSpPr>
                <p:spPr bwMode="auto">
                  <a:xfrm>
                    <a:off x="3883" y="3911"/>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4" name="Freeform 1072"/>
                  <p:cNvSpPr>
                    <a:spLocks/>
                  </p:cNvSpPr>
                  <p:nvPr/>
                </p:nvSpPr>
                <p:spPr bwMode="auto">
                  <a:xfrm>
                    <a:off x="3787" y="3927"/>
                    <a:ext cx="6" cy="31"/>
                  </a:xfrm>
                  <a:custGeom>
                    <a:avLst/>
                    <a:gdLst>
                      <a:gd name="T0" fmla="*/ 1458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5" name="Freeform 1073"/>
                  <p:cNvSpPr>
                    <a:spLocks/>
                  </p:cNvSpPr>
                  <p:nvPr/>
                </p:nvSpPr>
                <p:spPr bwMode="auto">
                  <a:xfrm>
                    <a:off x="3897" y="3907"/>
                    <a:ext cx="6" cy="31"/>
                  </a:xfrm>
                  <a:custGeom>
                    <a:avLst/>
                    <a:gdLst>
                      <a:gd name="T0" fmla="*/ 1458 w 2"/>
                      <a:gd name="T1" fmla="*/ 27059 h 8"/>
                      <a:gd name="T2" fmla="*/ 1458 w 2"/>
                      <a:gd name="T3" fmla="*/ 23680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7"/>
                          <a:pt x="2" y="7"/>
                        </a:cubicBez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6" name="Freeform 1074"/>
                  <p:cNvSpPr>
                    <a:spLocks/>
                  </p:cNvSpPr>
                  <p:nvPr/>
                </p:nvSpPr>
                <p:spPr bwMode="auto">
                  <a:xfrm>
                    <a:off x="3777" y="3930"/>
                    <a:ext cx="6" cy="32"/>
                  </a:xfrm>
                  <a:custGeom>
                    <a:avLst/>
                    <a:gdLst>
                      <a:gd name="T0" fmla="*/ 1458 w 2"/>
                      <a:gd name="T1" fmla="*/ 0 h 8"/>
                      <a:gd name="T2" fmla="*/ 0 w 2"/>
                      <a:gd name="T3" fmla="*/ 32768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7" name="Freeform 1075"/>
                  <p:cNvSpPr>
                    <a:spLocks/>
                  </p:cNvSpPr>
                  <p:nvPr/>
                </p:nvSpPr>
                <p:spPr bwMode="auto">
                  <a:xfrm>
                    <a:off x="3907" y="3903"/>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2" y="5"/>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8" name="Freeform 1076"/>
                  <p:cNvSpPr>
                    <a:spLocks/>
                  </p:cNvSpPr>
                  <p:nvPr/>
                </p:nvSpPr>
                <p:spPr bwMode="auto">
                  <a:xfrm>
                    <a:off x="3913" y="3876"/>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869" name="Freeform 1077"/>
                  <p:cNvSpPr>
                    <a:spLocks/>
                  </p:cNvSpPr>
                  <p:nvPr/>
                </p:nvSpPr>
                <p:spPr bwMode="auto">
                  <a:xfrm>
                    <a:off x="3913" y="3876"/>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0" name="Freeform 1078"/>
                  <p:cNvSpPr>
                    <a:spLocks/>
                  </p:cNvSpPr>
                  <p:nvPr/>
                </p:nvSpPr>
                <p:spPr bwMode="auto">
                  <a:xfrm>
                    <a:off x="3967" y="3895"/>
                    <a:ext cx="40" cy="28"/>
                  </a:xfrm>
                  <a:custGeom>
                    <a:avLst/>
                    <a:gdLst>
                      <a:gd name="T0" fmla="*/ 16410 w 12"/>
                      <a:gd name="T1" fmla="*/ 20480 h 7"/>
                      <a:gd name="T2" fmla="*/ 16410 w 12"/>
                      <a:gd name="T3" fmla="*/ 20480 h 7"/>
                      <a:gd name="T4" fmla="*/ 8257 w 12"/>
                      <a:gd name="T5" fmla="*/ 4096 h 7"/>
                      <a:gd name="T6" fmla="*/ 0 w 12"/>
                      <a:gd name="T7" fmla="*/ 28672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1"/>
                        </a:cubicBezTo>
                        <a:cubicBezTo>
                          <a:pt x="3"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1" name="Freeform 1079"/>
                  <p:cNvSpPr>
                    <a:spLocks/>
                  </p:cNvSpPr>
                  <p:nvPr/>
                </p:nvSpPr>
                <p:spPr bwMode="auto">
                  <a:xfrm>
                    <a:off x="3977" y="3907"/>
                    <a:ext cx="20" cy="16"/>
                  </a:xfrm>
                  <a:custGeom>
                    <a:avLst/>
                    <a:gdLst>
                      <a:gd name="T0" fmla="*/ 8257 w 6"/>
                      <a:gd name="T1" fmla="*/ 12288 h 4"/>
                      <a:gd name="T2" fmla="*/ 8257 w 6"/>
                      <a:gd name="T3" fmla="*/ 12288 h 4"/>
                      <a:gd name="T4" fmla="*/ 4077 w 6"/>
                      <a:gd name="T5" fmla="*/ 4096 h 4"/>
                      <a:gd name="T6" fmla="*/ 0 w 6"/>
                      <a:gd name="T7" fmla="*/ 16384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3"/>
                        </a:moveTo>
                        <a:cubicBezTo>
                          <a:pt x="6" y="3"/>
                          <a:pt x="6" y="3"/>
                          <a:pt x="6" y="3"/>
                        </a:cubicBezTo>
                        <a:cubicBezTo>
                          <a:pt x="6" y="1"/>
                          <a:pt x="5" y="0"/>
                          <a:pt x="3" y="1"/>
                        </a:cubicBezTo>
                        <a:cubicBezTo>
                          <a:pt x="1" y="1"/>
                          <a:pt x="0" y="2"/>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2" name="Freeform 1080"/>
                  <p:cNvSpPr>
                    <a:spLocks/>
                  </p:cNvSpPr>
                  <p:nvPr/>
                </p:nvSpPr>
                <p:spPr bwMode="auto">
                  <a:xfrm>
                    <a:off x="3983" y="3919"/>
                    <a:ext cx="7" cy="1"/>
                  </a:xfrm>
                  <a:custGeom>
                    <a:avLst/>
                    <a:gdLst>
                      <a:gd name="T0" fmla="*/ 3773 w 2"/>
                      <a:gd name="T1" fmla="*/ 0 h 1"/>
                      <a:gd name="T2" fmla="*/ 3773 w 2"/>
                      <a:gd name="T3" fmla="*/ 0 h 1"/>
                      <a:gd name="T4" fmla="*/ 2107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2" y="0"/>
                          <a:pt x="2" y="0"/>
                          <a:pt x="2" y="0"/>
                        </a:cubicBezTo>
                        <a:cubicBezTo>
                          <a:pt x="2" y="0"/>
                          <a:pt x="1" y="0"/>
                          <a:pt x="1" y="0"/>
                        </a:cubicBezTo>
                        <a:cubicBezTo>
                          <a:pt x="1"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3" name="Freeform 1081"/>
                  <p:cNvSpPr>
                    <a:spLocks/>
                  </p:cNvSpPr>
                  <p:nvPr/>
                </p:nvSpPr>
                <p:spPr bwMode="auto">
                  <a:xfrm>
                    <a:off x="3957" y="3892"/>
                    <a:ext cx="23" cy="35"/>
                  </a:xfrm>
                  <a:custGeom>
                    <a:avLst/>
                    <a:gdLst>
                      <a:gd name="T0" fmla="*/ 8865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1"/>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4" name="Freeform 1082"/>
                  <p:cNvSpPr>
                    <a:spLocks/>
                  </p:cNvSpPr>
                  <p:nvPr/>
                </p:nvSpPr>
                <p:spPr bwMode="auto">
                  <a:xfrm>
                    <a:off x="3990" y="3888"/>
                    <a:ext cx="27" cy="27"/>
                  </a:xfrm>
                  <a:custGeom>
                    <a:avLst/>
                    <a:gdLst>
                      <a:gd name="T0" fmla="*/ 11802 w 8"/>
                      <a:gd name="T1" fmla="*/ 23016 h 7"/>
                      <a:gd name="T2" fmla="*/ 11802 w 8"/>
                      <a:gd name="T3" fmla="*/ 23016 h 7"/>
                      <a:gd name="T4" fmla="*/ 0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8" y="7"/>
                        </a:moveTo>
                        <a:cubicBezTo>
                          <a:pt x="8" y="7"/>
                          <a:pt x="8" y="7"/>
                          <a:pt x="8" y="7"/>
                        </a:cubicBezTo>
                        <a:cubicBezTo>
                          <a:pt x="8" y="3"/>
                          <a:pt x="5"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5" name="Freeform 1083"/>
                  <p:cNvSpPr>
                    <a:spLocks/>
                  </p:cNvSpPr>
                  <p:nvPr/>
                </p:nvSpPr>
                <p:spPr bwMode="auto">
                  <a:xfrm>
                    <a:off x="3947" y="3895"/>
                    <a:ext cx="13" cy="32"/>
                  </a:xfrm>
                  <a:custGeom>
                    <a:avLst/>
                    <a:gdLst>
                      <a:gd name="T0" fmla="*/ 4700 w 4"/>
                      <a:gd name="T1" fmla="*/ 0 h 8"/>
                      <a:gd name="T2" fmla="*/ 0 w 4"/>
                      <a:gd name="T3" fmla="*/ 32768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0"/>
                        </a:moveTo>
                        <a:cubicBezTo>
                          <a:pt x="2"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6" name="Freeform 1084"/>
                  <p:cNvSpPr>
                    <a:spLocks/>
                  </p:cNvSpPr>
                  <p:nvPr/>
                </p:nvSpPr>
                <p:spPr bwMode="auto">
                  <a:xfrm>
                    <a:off x="4013" y="3884"/>
                    <a:ext cx="14" cy="27"/>
                  </a:xfrm>
                  <a:custGeom>
                    <a:avLst/>
                    <a:gdLst>
                      <a:gd name="T0" fmla="*/ 7375 w 4"/>
                      <a:gd name="T1" fmla="*/ 23016 h 7"/>
                      <a:gd name="T2" fmla="*/ 7375 w 4"/>
                      <a:gd name="T3" fmla="*/ 23016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7" name="Freeform 1085"/>
                  <p:cNvSpPr>
                    <a:spLocks/>
                  </p:cNvSpPr>
                  <p:nvPr/>
                </p:nvSpPr>
                <p:spPr bwMode="auto">
                  <a:xfrm>
                    <a:off x="3937" y="3899"/>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8" name="Freeform 1086"/>
                  <p:cNvSpPr>
                    <a:spLocks/>
                  </p:cNvSpPr>
                  <p:nvPr/>
                </p:nvSpPr>
                <p:spPr bwMode="auto">
                  <a:xfrm>
                    <a:off x="4027" y="3880"/>
                    <a:ext cx="10" cy="31"/>
                  </a:xfrm>
                  <a:custGeom>
                    <a:avLst/>
                    <a:gdLst>
                      <a:gd name="T0" fmla="*/ 4077 w 3"/>
                      <a:gd name="T1" fmla="*/ 27059 h 8"/>
                      <a:gd name="T2" fmla="*/ 4077 w 3"/>
                      <a:gd name="T3" fmla="*/ 27059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8"/>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9" name="Freeform 1087"/>
                  <p:cNvSpPr>
                    <a:spLocks/>
                  </p:cNvSpPr>
                  <p:nvPr/>
                </p:nvSpPr>
                <p:spPr bwMode="auto">
                  <a:xfrm>
                    <a:off x="3927" y="3899"/>
                    <a:ext cx="6" cy="31"/>
                  </a:xfrm>
                  <a:custGeom>
                    <a:avLst/>
                    <a:gdLst>
                      <a:gd name="T0" fmla="*/ 1458 w 2"/>
                      <a:gd name="T1" fmla="*/ 0 h 8"/>
                      <a:gd name="T2" fmla="*/ 729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6"/>
                          <a:pt x="1"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0" name="Freeform 1088"/>
                  <p:cNvSpPr>
                    <a:spLocks/>
                  </p:cNvSpPr>
                  <p:nvPr/>
                </p:nvSpPr>
                <p:spPr bwMode="auto">
                  <a:xfrm>
                    <a:off x="4037" y="3880"/>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1" name="Freeform 1089"/>
                  <p:cNvSpPr>
                    <a:spLocks/>
                  </p:cNvSpPr>
                  <p:nvPr/>
                </p:nvSpPr>
                <p:spPr bwMode="auto">
                  <a:xfrm>
                    <a:off x="3917" y="3899"/>
                    <a:ext cx="6" cy="35"/>
                  </a:xfrm>
                  <a:custGeom>
                    <a:avLst/>
                    <a:gdLst>
                      <a:gd name="T0" fmla="*/ 1458 w 2"/>
                      <a:gd name="T1" fmla="*/ 0 h 9"/>
                      <a:gd name="T2" fmla="*/ 729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1" y="3"/>
                          <a:pt x="0" y="6"/>
                          <a:pt x="1"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2" name="Freeform 1090"/>
                  <p:cNvSpPr>
                    <a:spLocks/>
                  </p:cNvSpPr>
                  <p:nvPr/>
                </p:nvSpPr>
                <p:spPr bwMode="auto">
                  <a:xfrm>
                    <a:off x="4047" y="3876"/>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3" name="Freeform 1091"/>
                  <p:cNvSpPr>
                    <a:spLocks/>
                  </p:cNvSpPr>
                  <p:nvPr/>
                </p:nvSpPr>
                <p:spPr bwMode="auto">
                  <a:xfrm>
                    <a:off x="4057" y="3845"/>
                    <a:ext cx="150" cy="62"/>
                  </a:xfrm>
                  <a:custGeom>
                    <a:avLst/>
                    <a:gdLst>
                      <a:gd name="T0" fmla="*/ 60477 w 45"/>
                      <a:gd name="T1" fmla="*/ 0 h 16"/>
                      <a:gd name="T2" fmla="*/ 0 w 45"/>
                      <a:gd name="T3" fmla="*/ 27059 h 16"/>
                      <a:gd name="T4" fmla="*/ 1223 w 45"/>
                      <a:gd name="T5" fmla="*/ 54118 h 16"/>
                      <a:gd name="T6" fmla="*/ 61743 w 45"/>
                      <a:gd name="T7" fmla="*/ 27059 h 16"/>
                      <a:gd name="T8" fmla="*/ 60477 w 45"/>
                      <a:gd name="T9" fmla="*/ 0 h 16"/>
                      <a:gd name="T10" fmla="*/ 0 60000 65536"/>
                      <a:gd name="T11" fmla="*/ 0 60000 65536"/>
                      <a:gd name="T12" fmla="*/ 0 60000 65536"/>
                      <a:gd name="T13" fmla="*/ 0 60000 65536"/>
                      <a:gd name="T14" fmla="*/ 0 60000 65536"/>
                      <a:gd name="T15" fmla="*/ 0 w 45"/>
                      <a:gd name="T16" fmla="*/ 0 h 16"/>
                      <a:gd name="T17" fmla="*/ 45 w 45"/>
                      <a:gd name="T18" fmla="*/ 16 h 16"/>
                    </a:gdLst>
                    <a:ahLst/>
                    <a:cxnLst>
                      <a:cxn ang="T10">
                        <a:pos x="T0" y="T1"/>
                      </a:cxn>
                      <a:cxn ang="T11">
                        <a:pos x="T2" y="T3"/>
                      </a:cxn>
                      <a:cxn ang="T12">
                        <a:pos x="T4" y="T5"/>
                      </a:cxn>
                      <a:cxn ang="T13">
                        <a:pos x="T6" y="T7"/>
                      </a:cxn>
                      <a:cxn ang="T14">
                        <a:pos x="T8" y="T9"/>
                      </a:cxn>
                    </a:cxnLst>
                    <a:rect l="T15" t="T16" r="T17" b="T18"/>
                    <a:pathLst>
                      <a:path w="45" h="16">
                        <a:moveTo>
                          <a:pt x="44" y="0"/>
                        </a:moveTo>
                        <a:lnTo>
                          <a:pt x="0" y="8"/>
                        </a:lnTo>
                        <a:lnTo>
                          <a:pt x="1" y="16"/>
                        </a:lnTo>
                        <a:lnTo>
                          <a:pt x="45"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884" name="Freeform 1092"/>
                  <p:cNvSpPr>
                    <a:spLocks/>
                  </p:cNvSpPr>
                  <p:nvPr/>
                </p:nvSpPr>
                <p:spPr bwMode="auto">
                  <a:xfrm>
                    <a:off x="4057" y="3845"/>
                    <a:ext cx="150" cy="62"/>
                  </a:xfrm>
                  <a:custGeom>
                    <a:avLst/>
                    <a:gdLst>
                      <a:gd name="T0" fmla="*/ 60477 w 45"/>
                      <a:gd name="T1" fmla="*/ 0 h 16"/>
                      <a:gd name="T2" fmla="*/ 0 w 45"/>
                      <a:gd name="T3" fmla="*/ 27059 h 16"/>
                      <a:gd name="T4" fmla="*/ 1223 w 45"/>
                      <a:gd name="T5" fmla="*/ 54118 h 16"/>
                      <a:gd name="T6" fmla="*/ 61743 w 45"/>
                      <a:gd name="T7" fmla="*/ 27059 h 16"/>
                      <a:gd name="T8" fmla="*/ 60477 w 45"/>
                      <a:gd name="T9" fmla="*/ 0 h 16"/>
                      <a:gd name="T10" fmla="*/ 0 60000 65536"/>
                      <a:gd name="T11" fmla="*/ 0 60000 65536"/>
                      <a:gd name="T12" fmla="*/ 0 60000 65536"/>
                      <a:gd name="T13" fmla="*/ 0 60000 65536"/>
                      <a:gd name="T14" fmla="*/ 0 60000 65536"/>
                      <a:gd name="T15" fmla="*/ 0 w 45"/>
                      <a:gd name="T16" fmla="*/ 0 h 16"/>
                      <a:gd name="T17" fmla="*/ 45 w 45"/>
                      <a:gd name="T18" fmla="*/ 16 h 16"/>
                    </a:gdLst>
                    <a:ahLst/>
                    <a:cxnLst>
                      <a:cxn ang="T10">
                        <a:pos x="T0" y="T1"/>
                      </a:cxn>
                      <a:cxn ang="T11">
                        <a:pos x="T2" y="T3"/>
                      </a:cxn>
                      <a:cxn ang="T12">
                        <a:pos x="T4" y="T5"/>
                      </a:cxn>
                      <a:cxn ang="T13">
                        <a:pos x="T6" y="T7"/>
                      </a:cxn>
                      <a:cxn ang="T14">
                        <a:pos x="T8" y="T9"/>
                      </a:cxn>
                    </a:cxnLst>
                    <a:rect l="T15" t="T16" r="T17" b="T18"/>
                    <a:pathLst>
                      <a:path w="45" h="16">
                        <a:moveTo>
                          <a:pt x="44" y="0"/>
                        </a:moveTo>
                        <a:lnTo>
                          <a:pt x="0" y="8"/>
                        </a:lnTo>
                        <a:lnTo>
                          <a:pt x="1" y="16"/>
                        </a:lnTo>
                        <a:lnTo>
                          <a:pt x="45"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5" name="Freeform 1093"/>
                  <p:cNvSpPr>
                    <a:spLocks/>
                  </p:cNvSpPr>
                  <p:nvPr/>
                </p:nvSpPr>
                <p:spPr bwMode="auto">
                  <a:xfrm>
                    <a:off x="4113" y="3868"/>
                    <a:ext cx="37" cy="27"/>
                  </a:xfrm>
                  <a:custGeom>
                    <a:avLst/>
                    <a:gdLst>
                      <a:gd name="T0" fmla="*/ 15873 w 11"/>
                      <a:gd name="T1" fmla="*/ 16188 h 7"/>
                      <a:gd name="T2" fmla="*/ 15873 w 11"/>
                      <a:gd name="T3" fmla="*/ 16188 h 7"/>
                      <a:gd name="T4" fmla="*/ 7309 w 11"/>
                      <a:gd name="T5" fmla="*/ 3333 h 7"/>
                      <a:gd name="T6" fmla="*/ 0 w 11"/>
                      <a:gd name="T7" fmla="*/ 23016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5"/>
                        </a:moveTo>
                        <a:cubicBezTo>
                          <a:pt x="11" y="5"/>
                          <a:pt x="11" y="5"/>
                          <a:pt x="11" y="5"/>
                        </a:cubicBezTo>
                        <a:cubicBezTo>
                          <a:pt x="11" y="2"/>
                          <a:pt x="9" y="0"/>
                          <a:pt x="5" y="1"/>
                        </a:cubicBezTo>
                        <a:cubicBezTo>
                          <a:pt x="2"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6" name="Freeform 1094"/>
                  <p:cNvSpPr>
                    <a:spLocks/>
                  </p:cNvSpPr>
                  <p:nvPr/>
                </p:nvSpPr>
                <p:spPr bwMode="auto">
                  <a:xfrm>
                    <a:off x="4123" y="3880"/>
                    <a:ext cx="17" cy="12"/>
                  </a:xfrm>
                  <a:custGeom>
                    <a:avLst/>
                    <a:gdLst>
                      <a:gd name="T0" fmla="*/ 7745 w 5"/>
                      <a:gd name="T1" fmla="*/ 8192 h 3"/>
                      <a:gd name="T2" fmla="*/ 7745 w 5"/>
                      <a:gd name="T3" fmla="*/ 8192 h 3"/>
                      <a:gd name="T4" fmla="*/ 3227 w 5"/>
                      <a:gd name="T5" fmla="*/ 0 h 3"/>
                      <a:gd name="T6" fmla="*/ 0 w 5"/>
                      <a:gd name="T7" fmla="*/ 12288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2"/>
                        </a:moveTo>
                        <a:cubicBezTo>
                          <a:pt x="5" y="2"/>
                          <a:pt x="5" y="2"/>
                          <a:pt x="5" y="2"/>
                        </a:cubicBezTo>
                        <a:cubicBezTo>
                          <a:pt x="5" y="1"/>
                          <a:pt x="4" y="0"/>
                          <a:pt x="2" y="0"/>
                        </a:cubicBezTo>
                        <a:cubicBezTo>
                          <a:pt x="1" y="0"/>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7" name="Freeform 1095"/>
                  <p:cNvSpPr>
                    <a:spLocks/>
                  </p:cNvSpPr>
                  <p:nvPr/>
                </p:nvSpPr>
                <p:spPr bwMode="auto">
                  <a:xfrm>
                    <a:off x="4130" y="3888"/>
                    <a:ext cx="3" cy="4"/>
                  </a:xfrm>
                  <a:custGeom>
                    <a:avLst/>
                    <a:gdLst>
                      <a:gd name="T0" fmla="*/ 729 w 1"/>
                      <a:gd name="T1" fmla="*/ 4096 h 1"/>
                      <a:gd name="T2" fmla="*/ 729 w 1"/>
                      <a:gd name="T3" fmla="*/ 4096 h 1"/>
                      <a:gd name="T4" fmla="*/ 0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0" y="0"/>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8" name="Freeform 1096"/>
                  <p:cNvSpPr>
                    <a:spLocks/>
                  </p:cNvSpPr>
                  <p:nvPr/>
                </p:nvSpPr>
                <p:spPr bwMode="auto">
                  <a:xfrm>
                    <a:off x="4103" y="3861"/>
                    <a:ext cx="24" cy="34"/>
                  </a:xfrm>
                  <a:custGeom>
                    <a:avLst/>
                    <a:gdLst>
                      <a:gd name="T0" fmla="*/ 11321 w 7"/>
                      <a:gd name="T1" fmla="*/ 0 h 9"/>
                      <a:gd name="T2" fmla="*/ 0 w 7"/>
                      <a:gd name="T3" fmla="*/ 26089 h 9"/>
                      <a:gd name="T4" fmla="*/ 0 w 7"/>
                      <a:gd name="T5" fmla="*/ 26089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2" y="2"/>
                          <a:pt x="0" y="6"/>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9" name="Freeform 1097"/>
                  <p:cNvSpPr>
                    <a:spLocks/>
                  </p:cNvSpPr>
                  <p:nvPr/>
                </p:nvSpPr>
                <p:spPr bwMode="auto">
                  <a:xfrm>
                    <a:off x="4137" y="3861"/>
                    <a:ext cx="23" cy="23"/>
                  </a:xfrm>
                  <a:custGeom>
                    <a:avLst/>
                    <a:gdLst>
                      <a:gd name="T0" fmla="*/ 8865 w 7"/>
                      <a:gd name="T1" fmla="*/ 18987 h 6"/>
                      <a:gd name="T2" fmla="*/ 8865 w 7"/>
                      <a:gd name="T3" fmla="*/ 18987 h 6"/>
                      <a:gd name="T4" fmla="*/ 0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6"/>
                        </a:moveTo>
                        <a:cubicBezTo>
                          <a:pt x="7" y="6"/>
                          <a:pt x="7" y="6"/>
                          <a:pt x="7" y="6"/>
                        </a:cubicBezTo>
                        <a:cubicBezTo>
                          <a:pt x="7"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0" name="Freeform 1098"/>
                  <p:cNvSpPr>
                    <a:spLocks/>
                  </p:cNvSpPr>
                  <p:nvPr/>
                </p:nvSpPr>
                <p:spPr bwMode="auto">
                  <a:xfrm>
                    <a:off x="4093" y="3864"/>
                    <a:ext cx="10" cy="35"/>
                  </a:xfrm>
                  <a:custGeom>
                    <a:avLst/>
                    <a:gdLst>
                      <a:gd name="T0" fmla="*/ 4077 w 3"/>
                      <a:gd name="T1" fmla="*/ 0 h 9"/>
                      <a:gd name="T2" fmla="*/ 0 w 3"/>
                      <a:gd name="T3" fmla="*/ 31107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3" y="0"/>
                        </a:moveTo>
                        <a:cubicBezTo>
                          <a:pt x="1"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1" name="Freeform 1099"/>
                  <p:cNvSpPr>
                    <a:spLocks/>
                  </p:cNvSpPr>
                  <p:nvPr/>
                </p:nvSpPr>
                <p:spPr bwMode="auto">
                  <a:xfrm>
                    <a:off x="4157" y="3857"/>
                    <a:ext cx="13" cy="27"/>
                  </a:xfrm>
                  <a:custGeom>
                    <a:avLst/>
                    <a:gdLst>
                      <a:gd name="T0" fmla="*/ 4700 w 4"/>
                      <a:gd name="T1" fmla="*/ 23016 h 7"/>
                      <a:gd name="T2" fmla="*/ 4700 w 4"/>
                      <a:gd name="T3" fmla="*/ 23016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3"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2" name="Freeform 1100"/>
                  <p:cNvSpPr>
                    <a:spLocks/>
                  </p:cNvSpPr>
                  <p:nvPr/>
                </p:nvSpPr>
                <p:spPr bwMode="auto">
                  <a:xfrm>
                    <a:off x="4083" y="3868"/>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3" name="Freeform 1101"/>
                  <p:cNvSpPr>
                    <a:spLocks/>
                  </p:cNvSpPr>
                  <p:nvPr/>
                </p:nvSpPr>
                <p:spPr bwMode="auto">
                  <a:xfrm>
                    <a:off x="4170" y="3853"/>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4" name="Freeform 1102"/>
                  <p:cNvSpPr>
                    <a:spLocks/>
                  </p:cNvSpPr>
                  <p:nvPr/>
                </p:nvSpPr>
                <p:spPr bwMode="auto">
                  <a:xfrm>
                    <a:off x="4073" y="3872"/>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5" name="Freeform 1103"/>
                  <p:cNvSpPr>
                    <a:spLocks/>
                  </p:cNvSpPr>
                  <p:nvPr/>
                </p:nvSpPr>
                <p:spPr bwMode="auto">
                  <a:xfrm>
                    <a:off x="4184" y="3849"/>
                    <a:ext cx="6" cy="31"/>
                  </a:xfrm>
                  <a:custGeom>
                    <a:avLst/>
                    <a:gdLst>
                      <a:gd name="T0" fmla="*/ 1458 w 2"/>
                      <a:gd name="T1" fmla="*/ 27059 h 8"/>
                      <a:gd name="T2" fmla="*/ 1458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5"/>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6" name="Freeform 1104"/>
                  <p:cNvSpPr>
                    <a:spLocks/>
                  </p:cNvSpPr>
                  <p:nvPr/>
                </p:nvSpPr>
                <p:spPr bwMode="auto">
                  <a:xfrm>
                    <a:off x="4063" y="3872"/>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7" name="Freeform 1105"/>
                  <p:cNvSpPr>
                    <a:spLocks/>
                  </p:cNvSpPr>
                  <p:nvPr/>
                </p:nvSpPr>
                <p:spPr bwMode="auto">
                  <a:xfrm>
                    <a:off x="4194" y="3849"/>
                    <a:ext cx="6" cy="27"/>
                  </a:xfrm>
                  <a:custGeom>
                    <a:avLst/>
                    <a:gdLst>
                      <a:gd name="T0" fmla="*/ 1458 w 2"/>
                      <a:gd name="T1" fmla="*/ 23016 h 7"/>
                      <a:gd name="T2" fmla="*/ 0 w 2"/>
                      <a:gd name="T3" fmla="*/ 0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7"/>
                        </a:move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8" name="Freeform 1106"/>
                  <p:cNvSpPr>
                    <a:spLocks/>
                  </p:cNvSpPr>
                  <p:nvPr/>
                </p:nvSpPr>
                <p:spPr bwMode="auto">
                  <a:xfrm>
                    <a:off x="4200" y="3818"/>
                    <a:ext cx="147" cy="58"/>
                  </a:xfrm>
                  <a:custGeom>
                    <a:avLst/>
                    <a:gdLst>
                      <a:gd name="T0" fmla="*/ 61155 w 44"/>
                      <a:gd name="T1" fmla="*/ 0 h 15"/>
                      <a:gd name="T2" fmla="*/ 0 w 44"/>
                      <a:gd name="T3" fmla="*/ 26823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8"/>
                        </a:lnTo>
                        <a:lnTo>
                          <a:pt x="0" y="15"/>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899" name="Freeform 1107"/>
                  <p:cNvSpPr>
                    <a:spLocks/>
                  </p:cNvSpPr>
                  <p:nvPr/>
                </p:nvSpPr>
                <p:spPr bwMode="auto">
                  <a:xfrm>
                    <a:off x="4200" y="3818"/>
                    <a:ext cx="147" cy="58"/>
                  </a:xfrm>
                  <a:custGeom>
                    <a:avLst/>
                    <a:gdLst>
                      <a:gd name="T0" fmla="*/ 61155 w 44"/>
                      <a:gd name="T1" fmla="*/ 0 h 15"/>
                      <a:gd name="T2" fmla="*/ 0 w 44"/>
                      <a:gd name="T3" fmla="*/ 26823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8"/>
                        </a:lnTo>
                        <a:lnTo>
                          <a:pt x="0" y="15"/>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0" name="Freeform 1108"/>
                  <p:cNvSpPr>
                    <a:spLocks/>
                  </p:cNvSpPr>
                  <p:nvPr/>
                </p:nvSpPr>
                <p:spPr bwMode="auto">
                  <a:xfrm>
                    <a:off x="4254" y="3841"/>
                    <a:ext cx="40" cy="27"/>
                  </a:xfrm>
                  <a:custGeom>
                    <a:avLst/>
                    <a:gdLst>
                      <a:gd name="T0" fmla="*/ 16410 w 12"/>
                      <a:gd name="T1" fmla="*/ 16188 h 7"/>
                      <a:gd name="T2" fmla="*/ 16410 w 12"/>
                      <a:gd name="T3" fmla="*/ 16188 h 7"/>
                      <a:gd name="T4" fmla="*/ 8257 w 12"/>
                      <a:gd name="T5" fmla="*/ 0 h 7"/>
                      <a:gd name="T6" fmla="*/ 0 w 12"/>
                      <a:gd name="T7" fmla="*/ 23016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0"/>
                        </a:cubicBezTo>
                        <a:cubicBezTo>
                          <a:pt x="3"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1" name="Freeform 1109"/>
                  <p:cNvSpPr>
                    <a:spLocks/>
                  </p:cNvSpPr>
                  <p:nvPr/>
                </p:nvSpPr>
                <p:spPr bwMode="auto">
                  <a:xfrm>
                    <a:off x="4264" y="3853"/>
                    <a:ext cx="20" cy="11"/>
                  </a:xfrm>
                  <a:custGeom>
                    <a:avLst/>
                    <a:gdLst>
                      <a:gd name="T0" fmla="*/ 8257 w 6"/>
                      <a:gd name="T1" fmla="*/ 4679 h 3"/>
                      <a:gd name="T2" fmla="*/ 8257 w 6"/>
                      <a:gd name="T3" fmla="*/ 4679 h 3"/>
                      <a:gd name="T4" fmla="*/ 4077 w 6"/>
                      <a:gd name="T5" fmla="*/ 0 h 3"/>
                      <a:gd name="T6" fmla="*/ 0 w 6"/>
                      <a:gd name="T7" fmla="*/ 7245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2"/>
                        </a:moveTo>
                        <a:cubicBezTo>
                          <a:pt x="6" y="2"/>
                          <a:pt x="6" y="2"/>
                          <a:pt x="6" y="2"/>
                        </a:cubicBezTo>
                        <a:cubicBezTo>
                          <a:pt x="6" y="1"/>
                          <a:pt x="5" y="0"/>
                          <a:pt x="3" y="0"/>
                        </a:cubicBezTo>
                        <a:cubicBezTo>
                          <a:pt x="1" y="0"/>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2" name="Freeform 1110"/>
                  <p:cNvSpPr>
                    <a:spLocks/>
                  </p:cNvSpPr>
                  <p:nvPr/>
                </p:nvSpPr>
                <p:spPr bwMode="auto">
                  <a:xfrm>
                    <a:off x="4270" y="3861"/>
                    <a:ext cx="7" cy="3"/>
                  </a:xfrm>
                  <a:custGeom>
                    <a:avLst/>
                    <a:gdLst>
                      <a:gd name="T0" fmla="*/ 3773 w 2"/>
                      <a:gd name="T1" fmla="*/ 729 h 1"/>
                      <a:gd name="T2" fmla="*/ 3773 w 2"/>
                      <a:gd name="T3" fmla="*/ 729 h 1"/>
                      <a:gd name="T4" fmla="*/ 2107 w 2"/>
                      <a:gd name="T5" fmla="*/ 0 h 1"/>
                      <a:gd name="T6" fmla="*/ 0 w 2"/>
                      <a:gd name="T7" fmla="*/ 729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1"/>
                          <a:pt x="2" y="1"/>
                          <a:pt x="2" y="1"/>
                        </a:cubicBezTo>
                        <a:cubicBezTo>
                          <a:pt x="2" y="0"/>
                          <a:pt x="2" y="0"/>
                          <a:pt x="1" y="0"/>
                        </a:cubicBezTo>
                        <a:cubicBezTo>
                          <a:pt x="1"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3" name="Freeform 1111"/>
                  <p:cNvSpPr>
                    <a:spLocks/>
                  </p:cNvSpPr>
                  <p:nvPr/>
                </p:nvSpPr>
                <p:spPr bwMode="auto">
                  <a:xfrm>
                    <a:off x="4244" y="3833"/>
                    <a:ext cx="23" cy="35"/>
                  </a:xfrm>
                  <a:custGeom>
                    <a:avLst/>
                    <a:gdLst>
                      <a:gd name="T0" fmla="*/ 8865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2"/>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4" name="Freeform 1112"/>
                  <p:cNvSpPr>
                    <a:spLocks/>
                  </p:cNvSpPr>
                  <p:nvPr/>
                </p:nvSpPr>
                <p:spPr bwMode="auto">
                  <a:xfrm>
                    <a:off x="4280" y="3833"/>
                    <a:ext cx="24" cy="24"/>
                  </a:xfrm>
                  <a:custGeom>
                    <a:avLst/>
                    <a:gdLst>
                      <a:gd name="T0" fmla="*/ 11321 w 7"/>
                      <a:gd name="T1" fmla="*/ 24576 h 6"/>
                      <a:gd name="T2" fmla="*/ 11321 w 7"/>
                      <a:gd name="T3" fmla="*/ 24576 h 6"/>
                      <a:gd name="T4" fmla="*/ 0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6"/>
                        </a:moveTo>
                        <a:cubicBezTo>
                          <a:pt x="7" y="6"/>
                          <a:pt x="7" y="6"/>
                          <a:pt x="7" y="6"/>
                        </a:cubicBezTo>
                        <a:cubicBezTo>
                          <a:pt x="7" y="2"/>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5" name="Freeform 1113"/>
                  <p:cNvSpPr>
                    <a:spLocks/>
                  </p:cNvSpPr>
                  <p:nvPr/>
                </p:nvSpPr>
                <p:spPr bwMode="auto">
                  <a:xfrm>
                    <a:off x="4234" y="3837"/>
                    <a:ext cx="13" cy="35"/>
                  </a:xfrm>
                  <a:custGeom>
                    <a:avLst/>
                    <a:gdLst>
                      <a:gd name="T0" fmla="*/ 4700 w 4"/>
                      <a:gd name="T1" fmla="*/ 0 h 9"/>
                      <a:gd name="T2" fmla="*/ 0 w 4"/>
                      <a:gd name="T3" fmla="*/ 31107 h 9"/>
                      <a:gd name="T4" fmla="*/ 0 60000 65536"/>
                      <a:gd name="T5" fmla="*/ 0 60000 65536"/>
                      <a:gd name="T6" fmla="*/ 0 w 4"/>
                      <a:gd name="T7" fmla="*/ 0 h 9"/>
                      <a:gd name="T8" fmla="*/ 4 w 4"/>
                      <a:gd name="T9" fmla="*/ 9 h 9"/>
                    </a:gdLst>
                    <a:ahLst/>
                    <a:cxnLst>
                      <a:cxn ang="T4">
                        <a:pos x="T0" y="T1"/>
                      </a:cxn>
                      <a:cxn ang="T5">
                        <a:pos x="T2" y="T3"/>
                      </a:cxn>
                    </a:cxnLst>
                    <a:rect l="T6" t="T7" r="T8" b="T9"/>
                    <a:pathLst>
                      <a:path w="4" h="9">
                        <a:moveTo>
                          <a:pt x="4" y="0"/>
                        </a:moveTo>
                        <a:cubicBezTo>
                          <a:pt x="2"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6" name="Freeform 1114"/>
                  <p:cNvSpPr>
                    <a:spLocks/>
                  </p:cNvSpPr>
                  <p:nvPr/>
                </p:nvSpPr>
                <p:spPr bwMode="auto">
                  <a:xfrm>
                    <a:off x="4300" y="3829"/>
                    <a:ext cx="14" cy="28"/>
                  </a:xfrm>
                  <a:custGeom>
                    <a:avLst/>
                    <a:gdLst>
                      <a:gd name="T0" fmla="*/ 7375 w 4"/>
                      <a:gd name="T1" fmla="*/ 28672 h 7"/>
                      <a:gd name="T2" fmla="*/ 7375 w 4"/>
                      <a:gd name="T3" fmla="*/ 28672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2"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7" name="Freeform 1115"/>
                  <p:cNvSpPr>
                    <a:spLocks/>
                  </p:cNvSpPr>
                  <p:nvPr/>
                </p:nvSpPr>
                <p:spPr bwMode="auto">
                  <a:xfrm>
                    <a:off x="4224" y="3841"/>
                    <a:ext cx="10" cy="31"/>
                  </a:xfrm>
                  <a:custGeom>
                    <a:avLst/>
                    <a:gdLst>
                      <a:gd name="T0" fmla="*/ 4077 w 3"/>
                      <a:gd name="T1" fmla="*/ 0 h 8"/>
                      <a:gd name="T2" fmla="*/ 1223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3"/>
                          <a:pt x="0" y="5"/>
                          <a:pt x="1"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8" name="Freeform 1116"/>
                  <p:cNvSpPr>
                    <a:spLocks/>
                  </p:cNvSpPr>
                  <p:nvPr/>
                </p:nvSpPr>
                <p:spPr bwMode="auto">
                  <a:xfrm>
                    <a:off x="4314" y="3826"/>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9" name="Freeform 1117"/>
                  <p:cNvSpPr>
                    <a:spLocks/>
                  </p:cNvSpPr>
                  <p:nvPr/>
                </p:nvSpPr>
                <p:spPr bwMode="auto">
                  <a:xfrm>
                    <a:off x="4217" y="3845"/>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0" name="Freeform 1118"/>
                  <p:cNvSpPr>
                    <a:spLocks/>
                  </p:cNvSpPr>
                  <p:nvPr/>
                </p:nvSpPr>
                <p:spPr bwMode="auto">
                  <a:xfrm>
                    <a:off x="4324" y="3822"/>
                    <a:ext cx="10" cy="31"/>
                  </a:xfrm>
                  <a:custGeom>
                    <a:avLst/>
                    <a:gdLst>
                      <a:gd name="T0" fmla="*/ 4077 w 3"/>
                      <a:gd name="T1" fmla="*/ 27059 h 8"/>
                      <a:gd name="T2" fmla="*/ 4077 w 3"/>
                      <a:gd name="T3" fmla="*/ 27059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8"/>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1" name="Freeform 1119"/>
                  <p:cNvSpPr>
                    <a:spLocks/>
                  </p:cNvSpPr>
                  <p:nvPr/>
                </p:nvSpPr>
                <p:spPr bwMode="auto">
                  <a:xfrm>
                    <a:off x="4207" y="3845"/>
                    <a:ext cx="3" cy="31"/>
                  </a:xfrm>
                  <a:custGeom>
                    <a:avLst/>
                    <a:gdLst>
                      <a:gd name="T0" fmla="*/ 729 w 1"/>
                      <a:gd name="T1" fmla="*/ 0 h 8"/>
                      <a:gd name="T2" fmla="*/ 0 w 1"/>
                      <a:gd name="T3" fmla="*/ 27059 h 8"/>
                      <a:gd name="T4" fmla="*/ 0 60000 65536"/>
                      <a:gd name="T5" fmla="*/ 0 60000 65536"/>
                      <a:gd name="T6" fmla="*/ 0 w 1"/>
                      <a:gd name="T7" fmla="*/ 0 h 8"/>
                      <a:gd name="T8" fmla="*/ 1 w 1"/>
                      <a:gd name="T9" fmla="*/ 8 h 8"/>
                    </a:gdLst>
                    <a:ahLst/>
                    <a:cxnLst>
                      <a:cxn ang="T4">
                        <a:pos x="T0" y="T1"/>
                      </a:cxn>
                      <a:cxn ang="T5">
                        <a:pos x="T2" y="T3"/>
                      </a:cxn>
                    </a:cxnLst>
                    <a:rect l="T6" t="T7" r="T8" b="T9"/>
                    <a:pathLst>
                      <a:path w="1" h="8">
                        <a:moveTo>
                          <a:pt x="1" y="0"/>
                        </a:moveTo>
                        <a:cubicBezTo>
                          <a:pt x="0"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2" name="Freeform 1120"/>
                  <p:cNvSpPr>
                    <a:spLocks/>
                  </p:cNvSpPr>
                  <p:nvPr/>
                </p:nvSpPr>
                <p:spPr bwMode="auto">
                  <a:xfrm>
                    <a:off x="4334" y="3822"/>
                    <a:ext cx="10" cy="27"/>
                  </a:xfrm>
                  <a:custGeom>
                    <a:avLst/>
                    <a:gdLst>
                      <a:gd name="T0" fmla="*/ 4077 w 3"/>
                      <a:gd name="T1" fmla="*/ 23016 h 7"/>
                      <a:gd name="T2" fmla="*/ 0 w 3"/>
                      <a:gd name="T3" fmla="*/ 0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7"/>
                        </a:move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3" name="Freeform 1121"/>
                  <p:cNvSpPr>
                    <a:spLocks/>
                  </p:cNvSpPr>
                  <p:nvPr/>
                </p:nvSpPr>
                <p:spPr bwMode="auto">
                  <a:xfrm>
                    <a:off x="4344" y="3791"/>
                    <a:ext cx="133" cy="58"/>
                  </a:xfrm>
                  <a:custGeom>
                    <a:avLst/>
                    <a:gdLst>
                      <a:gd name="T0" fmla="*/ 54041 w 40"/>
                      <a:gd name="T1" fmla="*/ 0 h 15"/>
                      <a:gd name="T2" fmla="*/ 0 w 40"/>
                      <a:gd name="T3" fmla="*/ 23235 h 15"/>
                      <a:gd name="T4" fmla="*/ 0 w 40"/>
                      <a:gd name="T5" fmla="*/ 50069 h 15"/>
                      <a:gd name="T6" fmla="*/ 54041 w 40"/>
                      <a:gd name="T7" fmla="*/ 26823 h 15"/>
                      <a:gd name="T8" fmla="*/ 54041 w 40"/>
                      <a:gd name="T9" fmla="*/ 0 h 15"/>
                      <a:gd name="T10" fmla="*/ 0 60000 65536"/>
                      <a:gd name="T11" fmla="*/ 0 60000 65536"/>
                      <a:gd name="T12" fmla="*/ 0 60000 65536"/>
                      <a:gd name="T13" fmla="*/ 0 60000 65536"/>
                      <a:gd name="T14" fmla="*/ 0 60000 65536"/>
                      <a:gd name="T15" fmla="*/ 0 w 40"/>
                      <a:gd name="T16" fmla="*/ 0 h 15"/>
                      <a:gd name="T17" fmla="*/ 40 w 40"/>
                      <a:gd name="T18" fmla="*/ 15 h 15"/>
                    </a:gdLst>
                    <a:ahLst/>
                    <a:cxnLst>
                      <a:cxn ang="T10">
                        <a:pos x="T0" y="T1"/>
                      </a:cxn>
                      <a:cxn ang="T11">
                        <a:pos x="T2" y="T3"/>
                      </a:cxn>
                      <a:cxn ang="T12">
                        <a:pos x="T4" y="T5"/>
                      </a:cxn>
                      <a:cxn ang="T13">
                        <a:pos x="T6" y="T7"/>
                      </a:cxn>
                      <a:cxn ang="T14">
                        <a:pos x="T8" y="T9"/>
                      </a:cxn>
                    </a:cxnLst>
                    <a:rect l="T15" t="T16" r="T17" b="T18"/>
                    <a:pathLst>
                      <a:path w="40" h="15">
                        <a:moveTo>
                          <a:pt x="40" y="0"/>
                        </a:moveTo>
                        <a:lnTo>
                          <a:pt x="0" y="7"/>
                        </a:lnTo>
                        <a:lnTo>
                          <a:pt x="0" y="15"/>
                        </a:lnTo>
                        <a:lnTo>
                          <a:pt x="40" y="8"/>
                        </a:lnTo>
                        <a:lnTo>
                          <a:pt x="40"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914" name="Freeform 1122"/>
                  <p:cNvSpPr>
                    <a:spLocks/>
                  </p:cNvSpPr>
                  <p:nvPr/>
                </p:nvSpPr>
                <p:spPr bwMode="auto">
                  <a:xfrm>
                    <a:off x="4344" y="3791"/>
                    <a:ext cx="133" cy="58"/>
                  </a:xfrm>
                  <a:custGeom>
                    <a:avLst/>
                    <a:gdLst>
                      <a:gd name="T0" fmla="*/ 54041 w 40"/>
                      <a:gd name="T1" fmla="*/ 0 h 15"/>
                      <a:gd name="T2" fmla="*/ 0 w 40"/>
                      <a:gd name="T3" fmla="*/ 23235 h 15"/>
                      <a:gd name="T4" fmla="*/ 0 w 40"/>
                      <a:gd name="T5" fmla="*/ 50069 h 15"/>
                      <a:gd name="T6" fmla="*/ 54041 w 40"/>
                      <a:gd name="T7" fmla="*/ 26823 h 15"/>
                      <a:gd name="T8" fmla="*/ 54041 w 40"/>
                      <a:gd name="T9" fmla="*/ 0 h 15"/>
                      <a:gd name="T10" fmla="*/ 0 60000 65536"/>
                      <a:gd name="T11" fmla="*/ 0 60000 65536"/>
                      <a:gd name="T12" fmla="*/ 0 60000 65536"/>
                      <a:gd name="T13" fmla="*/ 0 60000 65536"/>
                      <a:gd name="T14" fmla="*/ 0 60000 65536"/>
                      <a:gd name="T15" fmla="*/ 0 w 40"/>
                      <a:gd name="T16" fmla="*/ 0 h 15"/>
                      <a:gd name="T17" fmla="*/ 40 w 40"/>
                      <a:gd name="T18" fmla="*/ 15 h 15"/>
                    </a:gdLst>
                    <a:ahLst/>
                    <a:cxnLst>
                      <a:cxn ang="T10">
                        <a:pos x="T0" y="T1"/>
                      </a:cxn>
                      <a:cxn ang="T11">
                        <a:pos x="T2" y="T3"/>
                      </a:cxn>
                      <a:cxn ang="T12">
                        <a:pos x="T4" y="T5"/>
                      </a:cxn>
                      <a:cxn ang="T13">
                        <a:pos x="T6" y="T7"/>
                      </a:cxn>
                      <a:cxn ang="T14">
                        <a:pos x="T8" y="T9"/>
                      </a:cxn>
                    </a:cxnLst>
                    <a:rect l="T15" t="T16" r="T17" b="T18"/>
                    <a:pathLst>
                      <a:path w="40" h="15">
                        <a:moveTo>
                          <a:pt x="40" y="0"/>
                        </a:moveTo>
                        <a:lnTo>
                          <a:pt x="0" y="7"/>
                        </a:lnTo>
                        <a:lnTo>
                          <a:pt x="0" y="15"/>
                        </a:lnTo>
                        <a:lnTo>
                          <a:pt x="40" y="8"/>
                        </a:lnTo>
                        <a:lnTo>
                          <a:pt x="4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5" name="Freeform 1123"/>
                  <p:cNvSpPr>
                    <a:spLocks/>
                  </p:cNvSpPr>
                  <p:nvPr/>
                </p:nvSpPr>
                <p:spPr bwMode="auto">
                  <a:xfrm>
                    <a:off x="4394" y="3810"/>
                    <a:ext cx="33" cy="27"/>
                  </a:xfrm>
                  <a:custGeom>
                    <a:avLst/>
                    <a:gdLst>
                      <a:gd name="T0" fmla="*/ 12936 w 10"/>
                      <a:gd name="T1" fmla="*/ 16188 h 7"/>
                      <a:gd name="T2" fmla="*/ 12936 w 10"/>
                      <a:gd name="T3" fmla="*/ 16188 h 7"/>
                      <a:gd name="T4" fmla="*/ 6653 w 10"/>
                      <a:gd name="T5" fmla="*/ 3333 h 7"/>
                      <a:gd name="T6" fmla="*/ 0 w 10"/>
                      <a:gd name="T7" fmla="*/ 23016 h 7"/>
                      <a:gd name="T8" fmla="*/ 0 60000 65536"/>
                      <a:gd name="T9" fmla="*/ 0 60000 65536"/>
                      <a:gd name="T10" fmla="*/ 0 60000 65536"/>
                      <a:gd name="T11" fmla="*/ 0 60000 65536"/>
                      <a:gd name="T12" fmla="*/ 0 w 10"/>
                      <a:gd name="T13" fmla="*/ 0 h 7"/>
                      <a:gd name="T14" fmla="*/ 10 w 10"/>
                      <a:gd name="T15" fmla="*/ 7 h 7"/>
                    </a:gdLst>
                    <a:ahLst/>
                    <a:cxnLst>
                      <a:cxn ang="T8">
                        <a:pos x="T0" y="T1"/>
                      </a:cxn>
                      <a:cxn ang="T9">
                        <a:pos x="T2" y="T3"/>
                      </a:cxn>
                      <a:cxn ang="T10">
                        <a:pos x="T4" y="T5"/>
                      </a:cxn>
                      <a:cxn ang="T11">
                        <a:pos x="T6" y="T7"/>
                      </a:cxn>
                    </a:cxnLst>
                    <a:rect l="T12" t="T13" r="T14" b="T15"/>
                    <a:pathLst>
                      <a:path w="10" h="7">
                        <a:moveTo>
                          <a:pt x="10" y="5"/>
                        </a:moveTo>
                        <a:cubicBezTo>
                          <a:pt x="10" y="5"/>
                          <a:pt x="10" y="5"/>
                          <a:pt x="10" y="5"/>
                        </a:cubicBezTo>
                        <a:cubicBezTo>
                          <a:pt x="10" y="2"/>
                          <a:pt x="8" y="0"/>
                          <a:pt x="5" y="1"/>
                        </a:cubicBezTo>
                        <a:cubicBezTo>
                          <a:pt x="2"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6" name="Freeform 1124"/>
                  <p:cNvSpPr>
                    <a:spLocks/>
                  </p:cNvSpPr>
                  <p:nvPr/>
                </p:nvSpPr>
                <p:spPr bwMode="auto">
                  <a:xfrm>
                    <a:off x="4400" y="3822"/>
                    <a:ext cx="20" cy="15"/>
                  </a:xfrm>
                  <a:custGeom>
                    <a:avLst/>
                    <a:gdLst>
                      <a:gd name="T0" fmla="*/ 8257 w 6"/>
                      <a:gd name="T1" fmla="*/ 8130 h 4"/>
                      <a:gd name="T2" fmla="*/ 8257 w 6"/>
                      <a:gd name="T3" fmla="*/ 8130 h 4"/>
                      <a:gd name="T4" fmla="*/ 4077 w 6"/>
                      <a:gd name="T5" fmla="*/ 2955 h 4"/>
                      <a:gd name="T6" fmla="*/ 0 w 6"/>
                      <a:gd name="T7" fmla="*/ 11081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3"/>
                        </a:moveTo>
                        <a:cubicBezTo>
                          <a:pt x="6" y="3"/>
                          <a:pt x="6" y="3"/>
                          <a:pt x="6" y="3"/>
                        </a:cubicBezTo>
                        <a:cubicBezTo>
                          <a:pt x="6" y="1"/>
                          <a:pt x="4" y="0"/>
                          <a:pt x="3" y="1"/>
                        </a:cubicBezTo>
                        <a:cubicBezTo>
                          <a:pt x="2" y="1"/>
                          <a:pt x="0" y="2"/>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7" name="Freeform 1125"/>
                  <p:cNvSpPr>
                    <a:spLocks/>
                  </p:cNvSpPr>
                  <p:nvPr/>
                </p:nvSpPr>
                <p:spPr bwMode="auto">
                  <a:xfrm>
                    <a:off x="4407" y="3829"/>
                    <a:ext cx="7" cy="4"/>
                  </a:xfrm>
                  <a:custGeom>
                    <a:avLst/>
                    <a:gdLst>
                      <a:gd name="T0" fmla="*/ 3773 w 2"/>
                      <a:gd name="T1" fmla="*/ 4096 h 1"/>
                      <a:gd name="T2" fmla="*/ 3773 w 2"/>
                      <a:gd name="T3" fmla="*/ 4096 h 1"/>
                      <a:gd name="T4" fmla="*/ 2107 w 2"/>
                      <a:gd name="T5" fmla="*/ 4096 h 1"/>
                      <a:gd name="T6" fmla="*/ 0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1"/>
                          <a:pt x="2" y="1"/>
                          <a:pt x="2" y="1"/>
                        </a:cubicBezTo>
                        <a:cubicBezTo>
                          <a:pt x="2" y="1"/>
                          <a:pt x="1" y="0"/>
                          <a:pt x="1" y="1"/>
                        </a:cubicBezTo>
                        <a:cubicBezTo>
                          <a:pt x="1" y="1"/>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8" name="Freeform 1126"/>
                  <p:cNvSpPr>
                    <a:spLocks/>
                  </p:cNvSpPr>
                  <p:nvPr/>
                </p:nvSpPr>
                <p:spPr bwMode="auto">
                  <a:xfrm>
                    <a:off x="4384" y="3806"/>
                    <a:ext cx="20" cy="35"/>
                  </a:xfrm>
                  <a:custGeom>
                    <a:avLst/>
                    <a:gdLst>
                      <a:gd name="T0" fmla="*/ 8257 w 6"/>
                      <a:gd name="T1" fmla="*/ 0 h 9"/>
                      <a:gd name="T2" fmla="*/ 0 w 6"/>
                      <a:gd name="T3" fmla="*/ 31107 h 9"/>
                      <a:gd name="T4" fmla="*/ 0 w 6"/>
                      <a:gd name="T5" fmla="*/ 31107 h 9"/>
                      <a:gd name="T6" fmla="*/ 0 60000 65536"/>
                      <a:gd name="T7" fmla="*/ 0 60000 65536"/>
                      <a:gd name="T8" fmla="*/ 0 60000 65536"/>
                      <a:gd name="T9" fmla="*/ 0 w 6"/>
                      <a:gd name="T10" fmla="*/ 0 h 9"/>
                      <a:gd name="T11" fmla="*/ 6 w 6"/>
                      <a:gd name="T12" fmla="*/ 9 h 9"/>
                    </a:gdLst>
                    <a:ahLst/>
                    <a:cxnLst>
                      <a:cxn ang="T6">
                        <a:pos x="T0" y="T1"/>
                      </a:cxn>
                      <a:cxn ang="T7">
                        <a:pos x="T2" y="T3"/>
                      </a:cxn>
                      <a:cxn ang="T8">
                        <a:pos x="T4" y="T5"/>
                      </a:cxn>
                    </a:cxnLst>
                    <a:rect l="T9" t="T10" r="T11" b="T12"/>
                    <a:pathLst>
                      <a:path w="6" h="9">
                        <a:moveTo>
                          <a:pt x="6" y="0"/>
                        </a:moveTo>
                        <a:cubicBezTo>
                          <a:pt x="3" y="1"/>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9" name="Freeform 1127"/>
                  <p:cNvSpPr>
                    <a:spLocks/>
                  </p:cNvSpPr>
                  <p:nvPr/>
                </p:nvSpPr>
                <p:spPr bwMode="auto">
                  <a:xfrm>
                    <a:off x="4414" y="3802"/>
                    <a:ext cx="23" cy="27"/>
                  </a:xfrm>
                  <a:custGeom>
                    <a:avLst/>
                    <a:gdLst>
                      <a:gd name="T0" fmla="*/ 8865 w 7"/>
                      <a:gd name="T1" fmla="*/ 23016 h 7"/>
                      <a:gd name="T2" fmla="*/ 8865 w 7"/>
                      <a:gd name="T3" fmla="*/ 23016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7" y="7"/>
                          <a:pt x="7" y="7"/>
                          <a:pt x="7" y="7"/>
                        </a:cubicBezTo>
                        <a:cubicBezTo>
                          <a:pt x="7"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0" name="Freeform 1128"/>
                  <p:cNvSpPr>
                    <a:spLocks/>
                  </p:cNvSpPr>
                  <p:nvPr/>
                </p:nvSpPr>
                <p:spPr bwMode="auto">
                  <a:xfrm>
                    <a:off x="4377" y="3810"/>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1" name="Freeform 1129"/>
                  <p:cNvSpPr>
                    <a:spLocks/>
                  </p:cNvSpPr>
                  <p:nvPr/>
                </p:nvSpPr>
                <p:spPr bwMode="auto">
                  <a:xfrm>
                    <a:off x="4434" y="3798"/>
                    <a:ext cx="13" cy="28"/>
                  </a:xfrm>
                  <a:custGeom>
                    <a:avLst/>
                    <a:gdLst>
                      <a:gd name="T0" fmla="*/ 4700 w 4"/>
                      <a:gd name="T1" fmla="*/ 28672 h 7"/>
                      <a:gd name="T2" fmla="*/ 4700 w 4"/>
                      <a:gd name="T3" fmla="*/ 28672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2" name="Freeform 1130"/>
                  <p:cNvSpPr>
                    <a:spLocks/>
                  </p:cNvSpPr>
                  <p:nvPr/>
                </p:nvSpPr>
                <p:spPr bwMode="auto">
                  <a:xfrm>
                    <a:off x="4367" y="3814"/>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3" name="Freeform 1131"/>
                  <p:cNvSpPr>
                    <a:spLocks/>
                  </p:cNvSpPr>
                  <p:nvPr/>
                </p:nvSpPr>
                <p:spPr bwMode="auto">
                  <a:xfrm>
                    <a:off x="4444" y="3794"/>
                    <a:ext cx="10" cy="32"/>
                  </a:xfrm>
                  <a:custGeom>
                    <a:avLst/>
                    <a:gdLst>
                      <a:gd name="T0" fmla="*/ 4077 w 3"/>
                      <a:gd name="T1" fmla="*/ 32768 h 8"/>
                      <a:gd name="T2" fmla="*/ 4077 w 3"/>
                      <a:gd name="T3" fmla="*/ 32768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8"/>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4" name="Freeform 1132"/>
                  <p:cNvSpPr>
                    <a:spLocks/>
                  </p:cNvSpPr>
                  <p:nvPr/>
                </p:nvSpPr>
                <p:spPr bwMode="auto">
                  <a:xfrm>
                    <a:off x="4357" y="3814"/>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5" name="Freeform 1133"/>
                  <p:cNvSpPr>
                    <a:spLocks/>
                  </p:cNvSpPr>
                  <p:nvPr/>
                </p:nvSpPr>
                <p:spPr bwMode="auto">
                  <a:xfrm>
                    <a:off x="4457" y="3794"/>
                    <a:ext cx="7" cy="28"/>
                  </a:xfrm>
                  <a:custGeom>
                    <a:avLst/>
                    <a:gdLst>
                      <a:gd name="T0" fmla="*/ 3773 w 2"/>
                      <a:gd name="T1" fmla="*/ 28672 h 7"/>
                      <a:gd name="T2" fmla="*/ 3773 w 2"/>
                      <a:gd name="T3" fmla="*/ 28672 h 7"/>
                      <a:gd name="T4" fmla="*/ 0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7"/>
                        </a:moveTo>
                        <a:cubicBezTo>
                          <a:pt x="2" y="7"/>
                          <a:pt x="2" y="7"/>
                          <a:pt x="2" y="7"/>
                        </a:cubicBezTo>
                        <a:cubicBezTo>
                          <a:pt x="2" y="4"/>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6" name="Freeform 1134"/>
                  <p:cNvSpPr>
                    <a:spLocks/>
                  </p:cNvSpPr>
                  <p:nvPr/>
                </p:nvSpPr>
                <p:spPr bwMode="auto">
                  <a:xfrm>
                    <a:off x="4350" y="3814"/>
                    <a:ext cx="4" cy="35"/>
                  </a:xfrm>
                  <a:custGeom>
                    <a:avLst/>
                    <a:gdLst>
                      <a:gd name="T0" fmla="*/ 4096 w 1"/>
                      <a:gd name="T1" fmla="*/ 0 h 9"/>
                      <a:gd name="T2" fmla="*/ 0 w 1"/>
                      <a:gd name="T3" fmla="*/ 31107 h 9"/>
                      <a:gd name="T4" fmla="*/ 0 60000 65536"/>
                      <a:gd name="T5" fmla="*/ 0 60000 65536"/>
                      <a:gd name="T6" fmla="*/ 0 w 1"/>
                      <a:gd name="T7" fmla="*/ 0 h 9"/>
                      <a:gd name="T8" fmla="*/ 1 w 1"/>
                      <a:gd name="T9" fmla="*/ 9 h 9"/>
                    </a:gdLst>
                    <a:ahLst/>
                    <a:cxnLst>
                      <a:cxn ang="T4">
                        <a:pos x="T0" y="T1"/>
                      </a:cxn>
                      <a:cxn ang="T5">
                        <a:pos x="T2" y="T3"/>
                      </a:cxn>
                    </a:cxnLst>
                    <a:rect l="T6" t="T7" r="T8" b="T9"/>
                    <a:pathLst>
                      <a:path w="1" h="9">
                        <a:moveTo>
                          <a:pt x="1" y="0"/>
                        </a:moveTo>
                        <a:cubicBezTo>
                          <a:pt x="0"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7" name="Freeform 1135"/>
                  <p:cNvSpPr>
                    <a:spLocks/>
                  </p:cNvSpPr>
                  <p:nvPr/>
                </p:nvSpPr>
                <p:spPr bwMode="auto">
                  <a:xfrm>
                    <a:off x="4464" y="3791"/>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2"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8" name="Freeform 1136"/>
                  <p:cNvSpPr>
                    <a:spLocks/>
                  </p:cNvSpPr>
                  <p:nvPr/>
                </p:nvSpPr>
                <p:spPr bwMode="auto">
                  <a:xfrm>
                    <a:off x="3196" y="3686"/>
                    <a:ext cx="1281" cy="295"/>
                  </a:xfrm>
                  <a:custGeom>
                    <a:avLst/>
                    <a:gdLst>
                      <a:gd name="T0" fmla="*/ 529160 w 384"/>
                      <a:gd name="T1" fmla="*/ 0 h 76"/>
                      <a:gd name="T2" fmla="*/ 1224 w 384"/>
                      <a:gd name="T3" fmla="*/ 229075 h 76"/>
                      <a:gd name="T4" fmla="*/ 0 w 384"/>
                      <a:gd name="T5" fmla="*/ 259899 h 76"/>
                      <a:gd name="T6" fmla="*/ 529160 w 384"/>
                      <a:gd name="T7" fmla="*/ 37892 h 76"/>
                      <a:gd name="T8" fmla="*/ 529160 w 384"/>
                      <a:gd name="T9" fmla="*/ 0 h 76"/>
                      <a:gd name="T10" fmla="*/ 0 60000 65536"/>
                      <a:gd name="T11" fmla="*/ 0 60000 65536"/>
                      <a:gd name="T12" fmla="*/ 0 60000 65536"/>
                      <a:gd name="T13" fmla="*/ 0 60000 65536"/>
                      <a:gd name="T14" fmla="*/ 0 60000 65536"/>
                      <a:gd name="T15" fmla="*/ 0 w 384"/>
                      <a:gd name="T16" fmla="*/ 0 h 76"/>
                      <a:gd name="T17" fmla="*/ 384 w 384"/>
                      <a:gd name="T18" fmla="*/ 76 h 76"/>
                    </a:gdLst>
                    <a:ahLst/>
                    <a:cxnLst>
                      <a:cxn ang="T10">
                        <a:pos x="T0" y="T1"/>
                      </a:cxn>
                      <a:cxn ang="T11">
                        <a:pos x="T2" y="T3"/>
                      </a:cxn>
                      <a:cxn ang="T12">
                        <a:pos x="T4" y="T5"/>
                      </a:cxn>
                      <a:cxn ang="T13">
                        <a:pos x="T6" y="T7"/>
                      </a:cxn>
                      <a:cxn ang="T14">
                        <a:pos x="T8" y="T9"/>
                      </a:cxn>
                    </a:cxnLst>
                    <a:rect l="T15" t="T16" r="T17" b="T18"/>
                    <a:pathLst>
                      <a:path w="384" h="76">
                        <a:moveTo>
                          <a:pt x="384" y="0"/>
                        </a:moveTo>
                        <a:lnTo>
                          <a:pt x="1" y="67"/>
                        </a:lnTo>
                        <a:lnTo>
                          <a:pt x="0" y="76"/>
                        </a:lnTo>
                        <a:lnTo>
                          <a:pt x="384" y="11"/>
                        </a:lnTo>
                        <a:lnTo>
                          <a:pt x="384"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929" name="Freeform 1137"/>
                  <p:cNvSpPr>
                    <a:spLocks/>
                  </p:cNvSpPr>
                  <p:nvPr/>
                </p:nvSpPr>
                <p:spPr bwMode="auto">
                  <a:xfrm>
                    <a:off x="3196" y="3686"/>
                    <a:ext cx="1281" cy="295"/>
                  </a:xfrm>
                  <a:custGeom>
                    <a:avLst/>
                    <a:gdLst>
                      <a:gd name="T0" fmla="*/ 529160 w 384"/>
                      <a:gd name="T1" fmla="*/ 0 h 76"/>
                      <a:gd name="T2" fmla="*/ 1224 w 384"/>
                      <a:gd name="T3" fmla="*/ 229075 h 76"/>
                      <a:gd name="T4" fmla="*/ 0 w 384"/>
                      <a:gd name="T5" fmla="*/ 259899 h 76"/>
                      <a:gd name="T6" fmla="*/ 529160 w 384"/>
                      <a:gd name="T7" fmla="*/ 37892 h 76"/>
                      <a:gd name="T8" fmla="*/ 529160 w 384"/>
                      <a:gd name="T9" fmla="*/ 0 h 76"/>
                      <a:gd name="T10" fmla="*/ 0 60000 65536"/>
                      <a:gd name="T11" fmla="*/ 0 60000 65536"/>
                      <a:gd name="T12" fmla="*/ 0 60000 65536"/>
                      <a:gd name="T13" fmla="*/ 0 60000 65536"/>
                      <a:gd name="T14" fmla="*/ 0 60000 65536"/>
                      <a:gd name="T15" fmla="*/ 0 w 384"/>
                      <a:gd name="T16" fmla="*/ 0 h 76"/>
                      <a:gd name="T17" fmla="*/ 384 w 384"/>
                      <a:gd name="T18" fmla="*/ 76 h 76"/>
                    </a:gdLst>
                    <a:ahLst/>
                    <a:cxnLst>
                      <a:cxn ang="T10">
                        <a:pos x="T0" y="T1"/>
                      </a:cxn>
                      <a:cxn ang="T11">
                        <a:pos x="T2" y="T3"/>
                      </a:cxn>
                      <a:cxn ang="T12">
                        <a:pos x="T4" y="T5"/>
                      </a:cxn>
                      <a:cxn ang="T13">
                        <a:pos x="T6" y="T7"/>
                      </a:cxn>
                      <a:cxn ang="T14">
                        <a:pos x="T8" y="T9"/>
                      </a:cxn>
                    </a:cxnLst>
                    <a:rect l="T15" t="T16" r="T17" b="T18"/>
                    <a:pathLst>
                      <a:path w="384" h="76">
                        <a:moveTo>
                          <a:pt x="384" y="0"/>
                        </a:moveTo>
                        <a:lnTo>
                          <a:pt x="1" y="67"/>
                        </a:lnTo>
                        <a:lnTo>
                          <a:pt x="0" y="76"/>
                        </a:lnTo>
                        <a:lnTo>
                          <a:pt x="384" y="11"/>
                        </a:lnTo>
                        <a:lnTo>
                          <a:pt x="38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0" name="Freeform 1138"/>
                  <p:cNvSpPr>
                    <a:spLocks/>
                  </p:cNvSpPr>
                  <p:nvPr/>
                </p:nvSpPr>
                <p:spPr bwMode="auto">
                  <a:xfrm>
                    <a:off x="3059" y="3899"/>
                    <a:ext cx="140" cy="82"/>
                  </a:xfrm>
                  <a:custGeom>
                    <a:avLst/>
                    <a:gdLst>
                      <a:gd name="T0" fmla="*/ 57667 w 42"/>
                      <a:gd name="T1" fmla="*/ 42753 h 21"/>
                      <a:gd name="T2" fmla="*/ 1223 w 42"/>
                      <a:gd name="T3" fmla="*/ 0 h 21"/>
                      <a:gd name="T4" fmla="*/ 0 w 42"/>
                      <a:gd name="T5" fmla="*/ 31851 h 21"/>
                      <a:gd name="T6" fmla="*/ 56410 w 42"/>
                      <a:gd name="T7" fmla="*/ 74421 h 21"/>
                      <a:gd name="T8" fmla="*/ 57667 w 42"/>
                      <a:gd name="T9" fmla="*/ 42753 h 21"/>
                      <a:gd name="T10" fmla="*/ 0 60000 65536"/>
                      <a:gd name="T11" fmla="*/ 0 60000 65536"/>
                      <a:gd name="T12" fmla="*/ 0 60000 65536"/>
                      <a:gd name="T13" fmla="*/ 0 60000 65536"/>
                      <a:gd name="T14" fmla="*/ 0 60000 65536"/>
                      <a:gd name="T15" fmla="*/ 0 w 42"/>
                      <a:gd name="T16" fmla="*/ 0 h 21"/>
                      <a:gd name="T17" fmla="*/ 42 w 42"/>
                      <a:gd name="T18" fmla="*/ 21 h 21"/>
                    </a:gdLst>
                    <a:ahLst/>
                    <a:cxnLst>
                      <a:cxn ang="T10">
                        <a:pos x="T0" y="T1"/>
                      </a:cxn>
                      <a:cxn ang="T11">
                        <a:pos x="T2" y="T3"/>
                      </a:cxn>
                      <a:cxn ang="T12">
                        <a:pos x="T4" y="T5"/>
                      </a:cxn>
                      <a:cxn ang="T13">
                        <a:pos x="T6" y="T7"/>
                      </a:cxn>
                      <a:cxn ang="T14">
                        <a:pos x="T8" y="T9"/>
                      </a:cxn>
                    </a:cxnLst>
                    <a:rect l="T15" t="T16" r="T17" b="T18"/>
                    <a:pathLst>
                      <a:path w="42" h="21">
                        <a:moveTo>
                          <a:pt x="42" y="12"/>
                        </a:moveTo>
                        <a:lnTo>
                          <a:pt x="1" y="0"/>
                        </a:lnTo>
                        <a:lnTo>
                          <a:pt x="0" y="9"/>
                        </a:lnTo>
                        <a:lnTo>
                          <a:pt x="41" y="21"/>
                        </a:lnTo>
                        <a:lnTo>
                          <a:pt x="42"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931" name="Freeform 1139"/>
                  <p:cNvSpPr>
                    <a:spLocks/>
                  </p:cNvSpPr>
                  <p:nvPr/>
                </p:nvSpPr>
                <p:spPr bwMode="auto">
                  <a:xfrm>
                    <a:off x="3059" y="3899"/>
                    <a:ext cx="140" cy="82"/>
                  </a:xfrm>
                  <a:custGeom>
                    <a:avLst/>
                    <a:gdLst>
                      <a:gd name="T0" fmla="*/ 57667 w 42"/>
                      <a:gd name="T1" fmla="*/ 42753 h 21"/>
                      <a:gd name="T2" fmla="*/ 1223 w 42"/>
                      <a:gd name="T3" fmla="*/ 0 h 21"/>
                      <a:gd name="T4" fmla="*/ 0 w 42"/>
                      <a:gd name="T5" fmla="*/ 31851 h 21"/>
                      <a:gd name="T6" fmla="*/ 56410 w 42"/>
                      <a:gd name="T7" fmla="*/ 74421 h 21"/>
                      <a:gd name="T8" fmla="*/ 57667 w 42"/>
                      <a:gd name="T9" fmla="*/ 42753 h 21"/>
                      <a:gd name="T10" fmla="*/ 0 60000 65536"/>
                      <a:gd name="T11" fmla="*/ 0 60000 65536"/>
                      <a:gd name="T12" fmla="*/ 0 60000 65536"/>
                      <a:gd name="T13" fmla="*/ 0 60000 65536"/>
                      <a:gd name="T14" fmla="*/ 0 60000 65536"/>
                      <a:gd name="T15" fmla="*/ 0 w 42"/>
                      <a:gd name="T16" fmla="*/ 0 h 21"/>
                      <a:gd name="T17" fmla="*/ 42 w 42"/>
                      <a:gd name="T18" fmla="*/ 21 h 21"/>
                    </a:gdLst>
                    <a:ahLst/>
                    <a:cxnLst>
                      <a:cxn ang="T10">
                        <a:pos x="T0" y="T1"/>
                      </a:cxn>
                      <a:cxn ang="T11">
                        <a:pos x="T2" y="T3"/>
                      </a:cxn>
                      <a:cxn ang="T12">
                        <a:pos x="T4" y="T5"/>
                      </a:cxn>
                      <a:cxn ang="T13">
                        <a:pos x="T6" y="T7"/>
                      </a:cxn>
                      <a:cxn ang="T14">
                        <a:pos x="T8" y="T9"/>
                      </a:cxn>
                    </a:cxnLst>
                    <a:rect l="T15" t="T16" r="T17" b="T18"/>
                    <a:pathLst>
                      <a:path w="42" h="21">
                        <a:moveTo>
                          <a:pt x="42" y="12"/>
                        </a:moveTo>
                        <a:lnTo>
                          <a:pt x="1" y="0"/>
                        </a:lnTo>
                        <a:lnTo>
                          <a:pt x="0" y="9"/>
                        </a:lnTo>
                        <a:lnTo>
                          <a:pt x="41" y="21"/>
                        </a:lnTo>
                        <a:lnTo>
                          <a:pt x="42"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2" name="Freeform 1140"/>
                  <p:cNvSpPr>
                    <a:spLocks/>
                  </p:cNvSpPr>
                  <p:nvPr/>
                </p:nvSpPr>
                <p:spPr bwMode="auto">
                  <a:xfrm>
                    <a:off x="3109" y="3930"/>
                    <a:ext cx="37" cy="32"/>
                  </a:xfrm>
                  <a:custGeom>
                    <a:avLst/>
                    <a:gdLst>
                      <a:gd name="T0" fmla="*/ 15873 w 11"/>
                      <a:gd name="T1" fmla="*/ 32768 h 8"/>
                      <a:gd name="T2" fmla="*/ 15873 w 11"/>
                      <a:gd name="T3" fmla="*/ 32768 h 8"/>
                      <a:gd name="T4" fmla="*/ 8564 w 11"/>
                      <a:gd name="T5" fmla="*/ 4096 h 8"/>
                      <a:gd name="T6" fmla="*/ 0 w 11"/>
                      <a:gd name="T7" fmla="*/ 20480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1"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3" name="Freeform 1141"/>
                  <p:cNvSpPr>
                    <a:spLocks/>
                  </p:cNvSpPr>
                  <p:nvPr/>
                </p:nvSpPr>
                <p:spPr bwMode="auto">
                  <a:xfrm>
                    <a:off x="3119" y="3942"/>
                    <a:ext cx="20" cy="16"/>
                  </a:xfrm>
                  <a:custGeom>
                    <a:avLst/>
                    <a:gdLst>
                      <a:gd name="T0" fmla="*/ 7033 w 6"/>
                      <a:gd name="T1" fmla="*/ 16384 h 4"/>
                      <a:gd name="T2" fmla="*/ 7033 w 6"/>
                      <a:gd name="T3" fmla="*/ 16384 h 4"/>
                      <a:gd name="T4" fmla="*/ 4077 w 6"/>
                      <a:gd name="T5" fmla="*/ 4096 h 4"/>
                      <a:gd name="T6" fmla="*/ 0 w 6"/>
                      <a:gd name="T7" fmla="*/ 12288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5" y="4"/>
                        </a:moveTo>
                        <a:cubicBezTo>
                          <a:pt x="5" y="4"/>
                          <a:pt x="5" y="4"/>
                          <a:pt x="5" y="4"/>
                        </a:cubicBezTo>
                        <a:cubicBezTo>
                          <a:pt x="6" y="3"/>
                          <a:pt x="4" y="1"/>
                          <a:pt x="3" y="1"/>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4" name="Freeform 1142"/>
                  <p:cNvSpPr>
                    <a:spLocks/>
                  </p:cNvSpPr>
                  <p:nvPr/>
                </p:nvSpPr>
                <p:spPr bwMode="auto">
                  <a:xfrm>
                    <a:off x="3126" y="3954"/>
                    <a:ext cx="3" cy="4"/>
                  </a:xfrm>
                  <a:custGeom>
                    <a:avLst/>
                    <a:gdLst>
                      <a:gd name="T0" fmla="*/ 729 w 1"/>
                      <a:gd name="T1" fmla="*/ 4096 h 1"/>
                      <a:gd name="T2" fmla="*/ 729 w 1"/>
                      <a:gd name="T3" fmla="*/ 4096 h 1"/>
                      <a:gd name="T4" fmla="*/ 729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1"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5" name="Freeform 1143"/>
                  <p:cNvSpPr>
                    <a:spLocks/>
                  </p:cNvSpPr>
                  <p:nvPr/>
                </p:nvSpPr>
                <p:spPr bwMode="auto">
                  <a:xfrm>
                    <a:off x="3103" y="3923"/>
                    <a:ext cx="23" cy="23"/>
                  </a:xfrm>
                  <a:custGeom>
                    <a:avLst/>
                    <a:gdLst>
                      <a:gd name="T0" fmla="*/ 8865 w 7"/>
                      <a:gd name="T1" fmla="*/ 0 h 6"/>
                      <a:gd name="T2" fmla="*/ 0 w 7"/>
                      <a:gd name="T3" fmla="*/ 18987 h 6"/>
                      <a:gd name="T4" fmla="*/ 0 w 7"/>
                      <a:gd name="T5" fmla="*/ 18987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3" y="0"/>
                          <a:pt x="0" y="2"/>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6" name="Freeform 1144"/>
                  <p:cNvSpPr>
                    <a:spLocks/>
                  </p:cNvSpPr>
                  <p:nvPr/>
                </p:nvSpPr>
                <p:spPr bwMode="auto">
                  <a:xfrm>
                    <a:off x="3136" y="3927"/>
                    <a:ext cx="20" cy="38"/>
                  </a:xfrm>
                  <a:custGeom>
                    <a:avLst/>
                    <a:gdLst>
                      <a:gd name="T0" fmla="*/ 8257 w 6"/>
                      <a:gd name="T1" fmla="*/ 30020 h 10"/>
                      <a:gd name="T2" fmla="*/ 8257 w 6"/>
                      <a:gd name="T3" fmla="*/ 30020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cubicBezTo>
                          <a:pt x="6" y="10"/>
                          <a:pt x="6" y="10"/>
                          <a:pt x="6" y="10"/>
                        </a:cubicBezTo>
                        <a:cubicBezTo>
                          <a:pt x="6"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7" name="Freeform 1145"/>
                  <p:cNvSpPr>
                    <a:spLocks/>
                  </p:cNvSpPr>
                  <p:nvPr/>
                </p:nvSpPr>
                <p:spPr bwMode="auto">
                  <a:xfrm>
                    <a:off x="3093" y="3915"/>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2"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8" name="Freeform 1146"/>
                  <p:cNvSpPr>
                    <a:spLocks/>
                  </p:cNvSpPr>
                  <p:nvPr/>
                </p:nvSpPr>
                <p:spPr bwMode="auto">
                  <a:xfrm>
                    <a:off x="3153" y="3934"/>
                    <a:ext cx="13" cy="35"/>
                  </a:xfrm>
                  <a:custGeom>
                    <a:avLst/>
                    <a:gdLst>
                      <a:gd name="T0" fmla="*/ 4700 w 4"/>
                      <a:gd name="T1" fmla="*/ 31107 h 9"/>
                      <a:gd name="T2" fmla="*/ 4700 w 4"/>
                      <a:gd name="T3" fmla="*/ 31107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9"/>
                        </a:moveTo>
                        <a:cubicBezTo>
                          <a:pt x="4" y="9"/>
                          <a:pt x="4" y="9"/>
                          <a:pt x="4" y="9"/>
                        </a:cubicBezTo>
                        <a:cubicBezTo>
                          <a:pt x="4" y="6"/>
                          <a:pt x="3"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9" name="Freeform 1147"/>
                  <p:cNvSpPr>
                    <a:spLocks/>
                  </p:cNvSpPr>
                  <p:nvPr/>
                </p:nvSpPr>
                <p:spPr bwMode="auto">
                  <a:xfrm>
                    <a:off x="3083" y="3911"/>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0" name="Freeform 1148"/>
                  <p:cNvSpPr>
                    <a:spLocks/>
                  </p:cNvSpPr>
                  <p:nvPr/>
                </p:nvSpPr>
                <p:spPr bwMode="auto">
                  <a:xfrm>
                    <a:off x="3166" y="3938"/>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1" name="Freeform 1149"/>
                  <p:cNvSpPr>
                    <a:spLocks/>
                  </p:cNvSpPr>
                  <p:nvPr/>
                </p:nvSpPr>
                <p:spPr bwMode="auto">
                  <a:xfrm>
                    <a:off x="3076" y="3907"/>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2" name="Freeform 1150"/>
                  <p:cNvSpPr>
                    <a:spLocks/>
                  </p:cNvSpPr>
                  <p:nvPr/>
                </p:nvSpPr>
                <p:spPr bwMode="auto">
                  <a:xfrm>
                    <a:off x="3176" y="3942"/>
                    <a:ext cx="7" cy="31"/>
                  </a:xfrm>
                  <a:custGeom>
                    <a:avLst/>
                    <a:gdLst>
                      <a:gd name="T0" fmla="*/ 3773 w 2"/>
                      <a:gd name="T1" fmla="*/ 27059 h 8"/>
                      <a:gd name="T2" fmla="*/ 3773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3" name="Freeform 1151"/>
                  <p:cNvSpPr>
                    <a:spLocks/>
                  </p:cNvSpPr>
                  <p:nvPr/>
                </p:nvSpPr>
                <p:spPr bwMode="auto">
                  <a:xfrm>
                    <a:off x="3066" y="3903"/>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4" name="Freeform 1152"/>
                  <p:cNvSpPr>
                    <a:spLocks/>
                  </p:cNvSpPr>
                  <p:nvPr/>
                </p:nvSpPr>
                <p:spPr bwMode="auto">
                  <a:xfrm>
                    <a:off x="3186" y="3942"/>
                    <a:ext cx="7" cy="35"/>
                  </a:xfrm>
                  <a:custGeom>
                    <a:avLst/>
                    <a:gdLst>
                      <a:gd name="T0" fmla="*/ 3773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5" name="Freeform 1153"/>
                  <p:cNvSpPr>
                    <a:spLocks/>
                  </p:cNvSpPr>
                  <p:nvPr/>
                </p:nvSpPr>
                <p:spPr bwMode="auto">
                  <a:xfrm>
                    <a:off x="2926" y="3857"/>
                    <a:ext cx="140" cy="77"/>
                  </a:xfrm>
                  <a:custGeom>
                    <a:avLst/>
                    <a:gdLst>
                      <a:gd name="T0" fmla="*/ 57667 w 42"/>
                      <a:gd name="T1" fmla="*/ 38866 h 20"/>
                      <a:gd name="T2" fmla="*/ 1223 w 42"/>
                      <a:gd name="T3" fmla="*/ 0 h 20"/>
                      <a:gd name="T4" fmla="*/ 0 w 42"/>
                      <a:gd name="T5" fmla="*/ 26134 h 20"/>
                      <a:gd name="T6" fmla="*/ 56410 w 42"/>
                      <a:gd name="T7" fmla="*/ 65057 h 20"/>
                      <a:gd name="T8" fmla="*/ 57667 w 42"/>
                      <a:gd name="T9" fmla="*/ 38866 h 20"/>
                      <a:gd name="T10" fmla="*/ 0 60000 65536"/>
                      <a:gd name="T11" fmla="*/ 0 60000 65536"/>
                      <a:gd name="T12" fmla="*/ 0 60000 65536"/>
                      <a:gd name="T13" fmla="*/ 0 60000 65536"/>
                      <a:gd name="T14" fmla="*/ 0 60000 65536"/>
                      <a:gd name="T15" fmla="*/ 0 w 42"/>
                      <a:gd name="T16" fmla="*/ 0 h 20"/>
                      <a:gd name="T17" fmla="*/ 42 w 42"/>
                      <a:gd name="T18" fmla="*/ 20 h 20"/>
                    </a:gdLst>
                    <a:ahLst/>
                    <a:cxnLst>
                      <a:cxn ang="T10">
                        <a:pos x="T0" y="T1"/>
                      </a:cxn>
                      <a:cxn ang="T11">
                        <a:pos x="T2" y="T3"/>
                      </a:cxn>
                      <a:cxn ang="T12">
                        <a:pos x="T4" y="T5"/>
                      </a:cxn>
                      <a:cxn ang="T13">
                        <a:pos x="T6" y="T7"/>
                      </a:cxn>
                      <a:cxn ang="T14">
                        <a:pos x="T8" y="T9"/>
                      </a:cxn>
                    </a:cxnLst>
                    <a:rect l="T15" t="T16" r="T17" b="T18"/>
                    <a:pathLst>
                      <a:path w="42" h="20">
                        <a:moveTo>
                          <a:pt x="42" y="12"/>
                        </a:moveTo>
                        <a:lnTo>
                          <a:pt x="1" y="0"/>
                        </a:lnTo>
                        <a:lnTo>
                          <a:pt x="0" y="8"/>
                        </a:lnTo>
                        <a:lnTo>
                          <a:pt x="41" y="20"/>
                        </a:lnTo>
                        <a:lnTo>
                          <a:pt x="42"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946" name="Freeform 1154"/>
                  <p:cNvSpPr>
                    <a:spLocks/>
                  </p:cNvSpPr>
                  <p:nvPr/>
                </p:nvSpPr>
                <p:spPr bwMode="auto">
                  <a:xfrm>
                    <a:off x="2926" y="3857"/>
                    <a:ext cx="140" cy="77"/>
                  </a:xfrm>
                  <a:custGeom>
                    <a:avLst/>
                    <a:gdLst>
                      <a:gd name="T0" fmla="*/ 57667 w 42"/>
                      <a:gd name="T1" fmla="*/ 38866 h 20"/>
                      <a:gd name="T2" fmla="*/ 1223 w 42"/>
                      <a:gd name="T3" fmla="*/ 0 h 20"/>
                      <a:gd name="T4" fmla="*/ 0 w 42"/>
                      <a:gd name="T5" fmla="*/ 26134 h 20"/>
                      <a:gd name="T6" fmla="*/ 56410 w 42"/>
                      <a:gd name="T7" fmla="*/ 65057 h 20"/>
                      <a:gd name="T8" fmla="*/ 57667 w 42"/>
                      <a:gd name="T9" fmla="*/ 38866 h 20"/>
                      <a:gd name="T10" fmla="*/ 0 60000 65536"/>
                      <a:gd name="T11" fmla="*/ 0 60000 65536"/>
                      <a:gd name="T12" fmla="*/ 0 60000 65536"/>
                      <a:gd name="T13" fmla="*/ 0 60000 65536"/>
                      <a:gd name="T14" fmla="*/ 0 60000 65536"/>
                      <a:gd name="T15" fmla="*/ 0 w 42"/>
                      <a:gd name="T16" fmla="*/ 0 h 20"/>
                      <a:gd name="T17" fmla="*/ 42 w 42"/>
                      <a:gd name="T18" fmla="*/ 20 h 20"/>
                    </a:gdLst>
                    <a:ahLst/>
                    <a:cxnLst>
                      <a:cxn ang="T10">
                        <a:pos x="T0" y="T1"/>
                      </a:cxn>
                      <a:cxn ang="T11">
                        <a:pos x="T2" y="T3"/>
                      </a:cxn>
                      <a:cxn ang="T12">
                        <a:pos x="T4" y="T5"/>
                      </a:cxn>
                      <a:cxn ang="T13">
                        <a:pos x="T6" y="T7"/>
                      </a:cxn>
                      <a:cxn ang="T14">
                        <a:pos x="T8" y="T9"/>
                      </a:cxn>
                    </a:cxnLst>
                    <a:rect l="T15" t="T16" r="T17" b="T18"/>
                    <a:pathLst>
                      <a:path w="42" h="20">
                        <a:moveTo>
                          <a:pt x="42" y="12"/>
                        </a:moveTo>
                        <a:lnTo>
                          <a:pt x="1" y="0"/>
                        </a:lnTo>
                        <a:lnTo>
                          <a:pt x="0" y="8"/>
                        </a:lnTo>
                        <a:lnTo>
                          <a:pt x="41" y="20"/>
                        </a:lnTo>
                        <a:lnTo>
                          <a:pt x="42"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7" name="Freeform 1155"/>
                  <p:cNvSpPr>
                    <a:spLocks/>
                  </p:cNvSpPr>
                  <p:nvPr/>
                </p:nvSpPr>
                <p:spPr bwMode="auto">
                  <a:xfrm>
                    <a:off x="2976" y="3888"/>
                    <a:ext cx="37" cy="27"/>
                  </a:xfrm>
                  <a:custGeom>
                    <a:avLst/>
                    <a:gdLst>
                      <a:gd name="T0" fmla="*/ 15873 w 11"/>
                      <a:gd name="T1" fmla="*/ 23016 h 7"/>
                      <a:gd name="T2" fmla="*/ 15873 w 11"/>
                      <a:gd name="T3" fmla="*/ 23016 h 7"/>
                      <a:gd name="T4" fmla="*/ 8564 w 11"/>
                      <a:gd name="T5" fmla="*/ 0 h 7"/>
                      <a:gd name="T6" fmla="*/ 0 w 11"/>
                      <a:gd name="T7" fmla="*/ 12856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7"/>
                        </a:moveTo>
                        <a:cubicBezTo>
                          <a:pt x="11" y="7"/>
                          <a:pt x="11" y="7"/>
                          <a:pt x="11" y="7"/>
                        </a:cubicBezTo>
                        <a:cubicBezTo>
                          <a:pt x="11" y="4"/>
                          <a:pt x="9" y="1"/>
                          <a:pt x="6" y="0"/>
                        </a:cubicBezTo>
                        <a:cubicBezTo>
                          <a:pt x="3" y="0"/>
                          <a:pt x="1" y="1"/>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8" name="Freeform 1156"/>
                  <p:cNvSpPr>
                    <a:spLocks/>
                  </p:cNvSpPr>
                  <p:nvPr/>
                </p:nvSpPr>
                <p:spPr bwMode="auto">
                  <a:xfrm>
                    <a:off x="2986" y="3899"/>
                    <a:ext cx="20" cy="16"/>
                  </a:xfrm>
                  <a:custGeom>
                    <a:avLst/>
                    <a:gdLst>
                      <a:gd name="T0" fmla="*/ 7033 w 6"/>
                      <a:gd name="T1" fmla="*/ 16384 h 4"/>
                      <a:gd name="T2" fmla="*/ 7033 w 6"/>
                      <a:gd name="T3" fmla="*/ 16384 h 4"/>
                      <a:gd name="T4" fmla="*/ 4077 w 6"/>
                      <a:gd name="T5" fmla="*/ 0 h 4"/>
                      <a:gd name="T6" fmla="*/ 0 w 6"/>
                      <a:gd name="T7" fmla="*/ 8192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5" y="4"/>
                        </a:moveTo>
                        <a:cubicBezTo>
                          <a:pt x="5" y="4"/>
                          <a:pt x="5" y="4"/>
                          <a:pt x="5" y="4"/>
                        </a:cubicBezTo>
                        <a:cubicBezTo>
                          <a:pt x="6" y="2"/>
                          <a:pt x="4" y="1"/>
                          <a:pt x="3" y="0"/>
                        </a:cubicBezTo>
                        <a:cubicBezTo>
                          <a:pt x="1" y="0"/>
                          <a:pt x="0" y="1"/>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9" name="Freeform 1157"/>
                  <p:cNvSpPr>
                    <a:spLocks/>
                  </p:cNvSpPr>
                  <p:nvPr/>
                </p:nvSpPr>
                <p:spPr bwMode="auto">
                  <a:xfrm>
                    <a:off x="2993" y="3907"/>
                    <a:ext cx="3" cy="4"/>
                  </a:xfrm>
                  <a:custGeom>
                    <a:avLst/>
                    <a:gdLst>
                      <a:gd name="T0" fmla="*/ 729 w 1"/>
                      <a:gd name="T1" fmla="*/ 4096 h 1"/>
                      <a:gd name="T2" fmla="*/ 729 w 1"/>
                      <a:gd name="T3" fmla="*/ 4096 h 1"/>
                      <a:gd name="T4" fmla="*/ 729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1"/>
                          <a:pt x="1" y="0"/>
                          <a:pt x="1" y="0"/>
                        </a:cubicBezTo>
                        <a:cubicBezTo>
                          <a:pt x="0"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0" name="Freeform 1158"/>
                  <p:cNvSpPr>
                    <a:spLocks/>
                  </p:cNvSpPr>
                  <p:nvPr/>
                </p:nvSpPr>
                <p:spPr bwMode="auto">
                  <a:xfrm>
                    <a:off x="2969" y="3876"/>
                    <a:ext cx="24" cy="23"/>
                  </a:xfrm>
                  <a:custGeom>
                    <a:avLst/>
                    <a:gdLst>
                      <a:gd name="T0" fmla="*/ 11321 w 7"/>
                      <a:gd name="T1" fmla="*/ 0 h 6"/>
                      <a:gd name="T2" fmla="*/ 0 w 7"/>
                      <a:gd name="T3" fmla="*/ 18987 h 6"/>
                      <a:gd name="T4" fmla="*/ 0 w 7"/>
                      <a:gd name="T5" fmla="*/ 18987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3" y="0"/>
                          <a:pt x="0" y="3"/>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1" name="Freeform 1159"/>
                  <p:cNvSpPr>
                    <a:spLocks/>
                  </p:cNvSpPr>
                  <p:nvPr/>
                </p:nvSpPr>
                <p:spPr bwMode="auto">
                  <a:xfrm>
                    <a:off x="3003" y="3880"/>
                    <a:ext cx="20" cy="39"/>
                  </a:xfrm>
                  <a:custGeom>
                    <a:avLst/>
                    <a:gdLst>
                      <a:gd name="T0" fmla="*/ 8257 w 6"/>
                      <a:gd name="T1" fmla="*/ 35182 h 10"/>
                      <a:gd name="T2" fmla="*/ 8257 w 6"/>
                      <a:gd name="T3" fmla="*/ 35182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cubicBezTo>
                          <a:pt x="6" y="10"/>
                          <a:pt x="6" y="10"/>
                          <a:pt x="6" y="10"/>
                        </a:cubicBezTo>
                        <a:cubicBezTo>
                          <a:pt x="6"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2" name="Freeform 1160"/>
                  <p:cNvSpPr>
                    <a:spLocks/>
                  </p:cNvSpPr>
                  <p:nvPr/>
                </p:nvSpPr>
                <p:spPr bwMode="auto">
                  <a:xfrm>
                    <a:off x="2959" y="3872"/>
                    <a:ext cx="14" cy="27"/>
                  </a:xfrm>
                  <a:custGeom>
                    <a:avLst/>
                    <a:gdLst>
                      <a:gd name="T0" fmla="*/ 7375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2"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3" name="Freeform 1161"/>
                  <p:cNvSpPr>
                    <a:spLocks/>
                  </p:cNvSpPr>
                  <p:nvPr/>
                </p:nvSpPr>
                <p:spPr bwMode="auto">
                  <a:xfrm>
                    <a:off x="3019" y="3888"/>
                    <a:ext cx="14" cy="35"/>
                  </a:xfrm>
                  <a:custGeom>
                    <a:avLst/>
                    <a:gdLst>
                      <a:gd name="T0" fmla="*/ 7375 w 4"/>
                      <a:gd name="T1" fmla="*/ 31107 h 9"/>
                      <a:gd name="T2" fmla="*/ 7375 w 4"/>
                      <a:gd name="T3" fmla="*/ 31107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9"/>
                        </a:moveTo>
                        <a:cubicBezTo>
                          <a:pt x="4" y="9"/>
                          <a:pt x="4" y="9"/>
                          <a:pt x="4" y="9"/>
                        </a:cubicBezTo>
                        <a:cubicBezTo>
                          <a:pt x="4" y="6"/>
                          <a:pt x="3"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4" name="Freeform 1162"/>
                  <p:cNvSpPr>
                    <a:spLocks/>
                  </p:cNvSpPr>
                  <p:nvPr/>
                </p:nvSpPr>
                <p:spPr bwMode="auto">
                  <a:xfrm>
                    <a:off x="2949" y="3868"/>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5" name="Freeform 1163"/>
                  <p:cNvSpPr>
                    <a:spLocks/>
                  </p:cNvSpPr>
                  <p:nvPr/>
                </p:nvSpPr>
                <p:spPr bwMode="auto">
                  <a:xfrm>
                    <a:off x="3033" y="3892"/>
                    <a:ext cx="6" cy="35"/>
                  </a:xfrm>
                  <a:custGeom>
                    <a:avLst/>
                    <a:gdLst>
                      <a:gd name="T0" fmla="*/ 1458 w 2"/>
                      <a:gd name="T1" fmla="*/ 31107 h 9"/>
                      <a:gd name="T2" fmla="*/ 1458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6" name="Freeform 1164"/>
                  <p:cNvSpPr>
                    <a:spLocks/>
                  </p:cNvSpPr>
                  <p:nvPr/>
                </p:nvSpPr>
                <p:spPr bwMode="auto">
                  <a:xfrm>
                    <a:off x="2942" y="3864"/>
                    <a:ext cx="7" cy="28"/>
                  </a:xfrm>
                  <a:custGeom>
                    <a:avLst/>
                    <a:gdLst>
                      <a:gd name="T0" fmla="*/ 3773 w 2"/>
                      <a:gd name="T1" fmla="*/ 0 h 7"/>
                      <a:gd name="T2" fmla="*/ 0 w 2"/>
                      <a:gd name="T3" fmla="*/ 28672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7" name="Freeform 1165"/>
                  <p:cNvSpPr>
                    <a:spLocks/>
                  </p:cNvSpPr>
                  <p:nvPr/>
                </p:nvSpPr>
                <p:spPr bwMode="auto">
                  <a:xfrm>
                    <a:off x="3043" y="3895"/>
                    <a:ext cx="6" cy="35"/>
                  </a:xfrm>
                  <a:custGeom>
                    <a:avLst/>
                    <a:gdLst>
                      <a:gd name="T0" fmla="*/ 1458 w 2"/>
                      <a:gd name="T1" fmla="*/ 31107 h 9"/>
                      <a:gd name="T2" fmla="*/ 1458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8" name="Freeform 1166"/>
                  <p:cNvSpPr>
                    <a:spLocks/>
                  </p:cNvSpPr>
                  <p:nvPr/>
                </p:nvSpPr>
                <p:spPr bwMode="auto">
                  <a:xfrm>
                    <a:off x="2932" y="3861"/>
                    <a:ext cx="7" cy="27"/>
                  </a:xfrm>
                  <a:custGeom>
                    <a:avLst/>
                    <a:gdLst>
                      <a:gd name="T0" fmla="*/ 3773 w 2"/>
                      <a:gd name="T1" fmla="*/ 0 h 7"/>
                      <a:gd name="T2" fmla="*/ 0 w 2"/>
                      <a:gd name="T3" fmla="*/ 23016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9" name="Freeform 1167"/>
                  <p:cNvSpPr>
                    <a:spLocks/>
                  </p:cNvSpPr>
                  <p:nvPr/>
                </p:nvSpPr>
                <p:spPr bwMode="auto">
                  <a:xfrm>
                    <a:off x="3053" y="3899"/>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0" name="Freeform 1168"/>
                  <p:cNvSpPr>
                    <a:spLocks/>
                  </p:cNvSpPr>
                  <p:nvPr/>
                </p:nvSpPr>
                <p:spPr bwMode="auto">
                  <a:xfrm>
                    <a:off x="2796" y="3810"/>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961" name="Freeform 1169"/>
                  <p:cNvSpPr>
                    <a:spLocks/>
                  </p:cNvSpPr>
                  <p:nvPr/>
                </p:nvSpPr>
                <p:spPr bwMode="auto">
                  <a:xfrm>
                    <a:off x="2796" y="3810"/>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2" name="Freeform 1170"/>
                  <p:cNvSpPr>
                    <a:spLocks/>
                  </p:cNvSpPr>
                  <p:nvPr/>
                </p:nvSpPr>
                <p:spPr bwMode="auto">
                  <a:xfrm>
                    <a:off x="2846" y="3841"/>
                    <a:ext cx="36" cy="31"/>
                  </a:xfrm>
                  <a:custGeom>
                    <a:avLst/>
                    <a:gdLst>
                      <a:gd name="T0" fmla="*/ 13526 w 11"/>
                      <a:gd name="T1" fmla="*/ 27059 h 8"/>
                      <a:gd name="T2" fmla="*/ 13526 w 11"/>
                      <a:gd name="T3" fmla="*/ 27059 h 8"/>
                      <a:gd name="T4" fmla="*/ 7465 w 11"/>
                      <a:gd name="T5" fmla="*/ 3604 h 8"/>
                      <a:gd name="T6" fmla="*/ 0 w 11"/>
                      <a:gd name="T7" fmla="*/ 1669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3" name="Freeform 1171"/>
                  <p:cNvSpPr>
                    <a:spLocks/>
                  </p:cNvSpPr>
                  <p:nvPr/>
                </p:nvSpPr>
                <p:spPr bwMode="auto">
                  <a:xfrm>
                    <a:off x="2856" y="3853"/>
                    <a:ext cx="16" cy="15"/>
                  </a:xfrm>
                  <a:custGeom>
                    <a:avLst/>
                    <a:gdLst>
                      <a:gd name="T0" fmla="*/ 5344 w 5"/>
                      <a:gd name="T1" fmla="*/ 11081 h 4"/>
                      <a:gd name="T2" fmla="*/ 5344 w 5"/>
                      <a:gd name="T3" fmla="*/ 11081 h 4"/>
                      <a:gd name="T4" fmla="*/ 3338 w 5"/>
                      <a:gd name="T5" fmla="*/ 0 h 4"/>
                      <a:gd name="T6" fmla="*/ 0 w 5"/>
                      <a:gd name="T7" fmla="*/ 5963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2"/>
                          <a:pt x="4" y="1"/>
                          <a:pt x="3" y="0"/>
                        </a:cubicBezTo>
                        <a:cubicBezTo>
                          <a:pt x="1" y="0"/>
                          <a:pt x="0" y="1"/>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4" name="Freeform 1172"/>
                  <p:cNvSpPr>
                    <a:spLocks/>
                  </p:cNvSpPr>
                  <p:nvPr/>
                </p:nvSpPr>
                <p:spPr bwMode="auto">
                  <a:xfrm>
                    <a:off x="2862" y="3861"/>
                    <a:ext cx="4" cy="3"/>
                  </a:xfrm>
                  <a:custGeom>
                    <a:avLst/>
                    <a:gdLst>
                      <a:gd name="T0" fmla="*/ 4096 w 1"/>
                      <a:gd name="T1" fmla="*/ 729 h 1"/>
                      <a:gd name="T2" fmla="*/ 4096 w 1"/>
                      <a:gd name="T3" fmla="*/ 729 h 1"/>
                      <a:gd name="T4" fmla="*/ 0 w 1"/>
                      <a:gd name="T5" fmla="*/ 0 h 1"/>
                      <a:gd name="T6" fmla="*/ 0 w 1"/>
                      <a:gd name="T7" fmla="*/ 729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1"/>
                          <a:pt x="1" y="1"/>
                          <a:pt x="0" y="0"/>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5" name="Freeform 1173"/>
                  <p:cNvSpPr>
                    <a:spLocks/>
                  </p:cNvSpPr>
                  <p:nvPr/>
                </p:nvSpPr>
                <p:spPr bwMode="auto">
                  <a:xfrm>
                    <a:off x="2836" y="3829"/>
                    <a:ext cx="23" cy="28"/>
                  </a:xfrm>
                  <a:custGeom>
                    <a:avLst/>
                    <a:gdLst>
                      <a:gd name="T0" fmla="*/ 8865 w 7"/>
                      <a:gd name="T1" fmla="*/ 4096 h 7"/>
                      <a:gd name="T2" fmla="*/ 0 w 7"/>
                      <a:gd name="T3" fmla="*/ 28672 h 7"/>
                      <a:gd name="T4" fmla="*/ 0 w 7"/>
                      <a:gd name="T5" fmla="*/ 28672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1"/>
                        </a:moveTo>
                        <a:cubicBezTo>
                          <a:pt x="4" y="0"/>
                          <a:pt x="1" y="3"/>
                          <a:pt x="0" y="7"/>
                        </a:cubicBezTo>
                        <a:cubicBezTo>
                          <a:pt x="0" y="7"/>
                          <a:pt x="0" y="7"/>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6" name="Freeform 1174"/>
                  <p:cNvSpPr>
                    <a:spLocks/>
                  </p:cNvSpPr>
                  <p:nvPr/>
                </p:nvSpPr>
                <p:spPr bwMode="auto">
                  <a:xfrm>
                    <a:off x="2869" y="3837"/>
                    <a:ext cx="23" cy="39"/>
                  </a:xfrm>
                  <a:custGeom>
                    <a:avLst/>
                    <a:gdLst>
                      <a:gd name="T0" fmla="*/ 8865 w 7"/>
                      <a:gd name="T1" fmla="*/ 35182 h 10"/>
                      <a:gd name="T2" fmla="*/ 8865 w 7"/>
                      <a:gd name="T3" fmla="*/ 35182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10"/>
                        </a:moveTo>
                        <a:cubicBezTo>
                          <a:pt x="7" y="10"/>
                          <a:pt x="7" y="10"/>
                          <a:pt x="7" y="10"/>
                        </a:cubicBezTo>
                        <a:cubicBezTo>
                          <a:pt x="7" y="6"/>
                          <a:pt x="4"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7" name="Freeform 1175"/>
                  <p:cNvSpPr>
                    <a:spLocks/>
                  </p:cNvSpPr>
                  <p:nvPr/>
                </p:nvSpPr>
                <p:spPr bwMode="auto">
                  <a:xfrm>
                    <a:off x="2829" y="3826"/>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8" name="Freeform 1176"/>
                  <p:cNvSpPr>
                    <a:spLocks/>
                  </p:cNvSpPr>
                  <p:nvPr/>
                </p:nvSpPr>
                <p:spPr bwMode="auto">
                  <a:xfrm>
                    <a:off x="2889" y="3841"/>
                    <a:ext cx="10" cy="35"/>
                  </a:xfrm>
                  <a:custGeom>
                    <a:avLst/>
                    <a:gdLst>
                      <a:gd name="T0" fmla="*/ 4077 w 3"/>
                      <a:gd name="T1" fmla="*/ 31107 h 9"/>
                      <a:gd name="T2" fmla="*/ 4077 w 3"/>
                      <a:gd name="T3" fmla="*/ 31107 h 9"/>
                      <a:gd name="T4" fmla="*/ 0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9"/>
                        </a:moveTo>
                        <a:cubicBezTo>
                          <a:pt x="3" y="9"/>
                          <a:pt x="3" y="9"/>
                          <a:pt x="3" y="9"/>
                        </a:cubicBezTo>
                        <a:cubicBezTo>
                          <a:pt x="3"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9" name="Freeform 1177"/>
                  <p:cNvSpPr>
                    <a:spLocks/>
                  </p:cNvSpPr>
                  <p:nvPr/>
                </p:nvSpPr>
                <p:spPr bwMode="auto">
                  <a:xfrm>
                    <a:off x="2819" y="3822"/>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0" name="Freeform 1178"/>
                  <p:cNvSpPr>
                    <a:spLocks/>
                  </p:cNvSpPr>
                  <p:nvPr/>
                </p:nvSpPr>
                <p:spPr bwMode="auto">
                  <a:xfrm>
                    <a:off x="2902" y="3845"/>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1" name="Freeform 1179"/>
                  <p:cNvSpPr>
                    <a:spLocks/>
                  </p:cNvSpPr>
                  <p:nvPr/>
                </p:nvSpPr>
                <p:spPr bwMode="auto">
                  <a:xfrm>
                    <a:off x="2809" y="3818"/>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5"/>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2" name="Freeform 1180"/>
                  <p:cNvSpPr>
                    <a:spLocks/>
                  </p:cNvSpPr>
                  <p:nvPr/>
                </p:nvSpPr>
                <p:spPr bwMode="auto">
                  <a:xfrm>
                    <a:off x="2912" y="3849"/>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3" name="Freeform 1181"/>
                  <p:cNvSpPr>
                    <a:spLocks/>
                  </p:cNvSpPr>
                  <p:nvPr/>
                </p:nvSpPr>
                <p:spPr bwMode="auto">
                  <a:xfrm>
                    <a:off x="2802" y="3814"/>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4" name="Freeform 1182"/>
                  <p:cNvSpPr>
                    <a:spLocks/>
                  </p:cNvSpPr>
                  <p:nvPr/>
                </p:nvSpPr>
                <p:spPr bwMode="auto">
                  <a:xfrm>
                    <a:off x="2922" y="3853"/>
                    <a:ext cx="7" cy="35"/>
                  </a:xfrm>
                  <a:custGeom>
                    <a:avLst/>
                    <a:gdLst>
                      <a:gd name="T0" fmla="*/ 2107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1"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5" name="Freeform 1183"/>
                  <p:cNvSpPr>
                    <a:spLocks/>
                  </p:cNvSpPr>
                  <p:nvPr/>
                </p:nvSpPr>
                <p:spPr bwMode="auto">
                  <a:xfrm>
                    <a:off x="2662" y="3763"/>
                    <a:ext cx="137" cy="82"/>
                  </a:xfrm>
                  <a:custGeom>
                    <a:avLst/>
                    <a:gdLst>
                      <a:gd name="T0" fmla="*/ 57079 w 41"/>
                      <a:gd name="T1" fmla="*/ 42753 h 21"/>
                      <a:gd name="T2" fmla="*/ 1230 w 41"/>
                      <a:gd name="T3" fmla="*/ 0 h 21"/>
                      <a:gd name="T4" fmla="*/ 0 w 41"/>
                      <a:gd name="T5" fmla="*/ 31851 h 21"/>
                      <a:gd name="T6" fmla="*/ 57079 w 41"/>
                      <a:gd name="T7" fmla="*/ 74421 h 21"/>
                      <a:gd name="T8" fmla="*/ 57079 w 41"/>
                      <a:gd name="T9" fmla="*/ 42753 h 21"/>
                      <a:gd name="T10" fmla="*/ 0 60000 65536"/>
                      <a:gd name="T11" fmla="*/ 0 60000 65536"/>
                      <a:gd name="T12" fmla="*/ 0 60000 65536"/>
                      <a:gd name="T13" fmla="*/ 0 60000 65536"/>
                      <a:gd name="T14" fmla="*/ 0 60000 65536"/>
                      <a:gd name="T15" fmla="*/ 0 w 41"/>
                      <a:gd name="T16" fmla="*/ 0 h 21"/>
                      <a:gd name="T17" fmla="*/ 41 w 41"/>
                      <a:gd name="T18" fmla="*/ 21 h 21"/>
                    </a:gdLst>
                    <a:ahLst/>
                    <a:cxnLst>
                      <a:cxn ang="T10">
                        <a:pos x="T0" y="T1"/>
                      </a:cxn>
                      <a:cxn ang="T11">
                        <a:pos x="T2" y="T3"/>
                      </a:cxn>
                      <a:cxn ang="T12">
                        <a:pos x="T4" y="T5"/>
                      </a:cxn>
                      <a:cxn ang="T13">
                        <a:pos x="T6" y="T7"/>
                      </a:cxn>
                      <a:cxn ang="T14">
                        <a:pos x="T8" y="T9"/>
                      </a:cxn>
                    </a:cxnLst>
                    <a:rect l="T15" t="T16" r="T17" b="T18"/>
                    <a:pathLst>
                      <a:path w="41" h="21">
                        <a:moveTo>
                          <a:pt x="41" y="12"/>
                        </a:moveTo>
                        <a:lnTo>
                          <a:pt x="1" y="0"/>
                        </a:lnTo>
                        <a:lnTo>
                          <a:pt x="0" y="9"/>
                        </a:lnTo>
                        <a:lnTo>
                          <a:pt x="41" y="21"/>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976" name="Freeform 1184"/>
                  <p:cNvSpPr>
                    <a:spLocks/>
                  </p:cNvSpPr>
                  <p:nvPr/>
                </p:nvSpPr>
                <p:spPr bwMode="auto">
                  <a:xfrm>
                    <a:off x="2662" y="3763"/>
                    <a:ext cx="137" cy="82"/>
                  </a:xfrm>
                  <a:custGeom>
                    <a:avLst/>
                    <a:gdLst>
                      <a:gd name="T0" fmla="*/ 57079 w 41"/>
                      <a:gd name="T1" fmla="*/ 42753 h 21"/>
                      <a:gd name="T2" fmla="*/ 1230 w 41"/>
                      <a:gd name="T3" fmla="*/ 0 h 21"/>
                      <a:gd name="T4" fmla="*/ 0 w 41"/>
                      <a:gd name="T5" fmla="*/ 31851 h 21"/>
                      <a:gd name="T6" fmla="*/ 57079 w 41"/>
                      <a:gd name="T7" fmla="*/ 74421 h 21"/>
                      <a:gd name="T8" fmla="*/ 57079 w 41"/>
                      <a:gd name="T9" fmla="*/ 42753 h 21"/>
                      <a:gd name="T10" fmla="*/ 0 60000 65536"/>
                      <a:gd name="T11" fmla="*/ 0 60000 65536"/>
                      <a:gd name="T12" fmla="*/ 0 60000 65536"/>
                      <a:gd name="T13" fmla="*/ 0 60000 65536"/>
                      <a:gd name="T14" fmla="*/ 0 60000 65536"/>
                      <a:gd name="T15" fmla="*/ 0 w 41"/>
                      <a:gd name="T16" fmla="*/ 0 h 21"/>
                      <a:gd name="T17" fmla="*/ 41 w 41"/>
                      <a:gd name="T18" fmla="*/ 21 h 21"/>
                    </a:gdLst>
                    <a:ahLst/>
                    <a:cxnLst>
                      <a:cxn ang="T10">
                        <a:pos x="T0" y="T1"/>
                      </a:cxn>
                      <a:cxn ang="T11">
                        <a:pos x="T2" y="T3"/>
                      </a:cxn>
                      <a:cxn ang="T12">
                        <a:pos x="T4" y="T5"/>
                      </a:cxn>
                      <a:cxn ang="T13">
                        <a:pos x="T6" y="T7"/>
                      </a:cxn>
                      <a:cxn ang="T14">
                        <a:pos x="T8" y="T9"/>
                      </a:cxn>
                    </a:cxnLst>
                    <a:rect l="T15" t="T16" r="T17" b="T18"/>
                    <a:pathLst>
                      <a:path w="41" h="21">
                        <a:moveTo>
                          <a:pt x="41" y="12"/>
                        </a:moveTo>
                        <a:lnTo>
                          <a:pt x="1" y="0"/>
                        </a:lnTo>
                        <a:lnTo>
                          <a:pt x="0" y="9"/>
                        </a:lnTo>
                        <a:lnTo>
                          <a:pt x="41" y="21"/>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7" name="Freeform 1185"/>
                  <p:cNvSpPr>
                    <a:spLocks/>
                  </p:cNvSpPr>
                  <p:nvPr/>
                </p:nvSpPr>
                <p:spPr bwMode="auto">
                  <a:xfrm>
                    <a:off x="2712" y="3794"/>
                    <a:ext cx="37" cy="32"/>
                  </a:xfrm>
                  <a:custGeom>
                    <a:avLst/>
                    <a:gdLst>
                      <a:gd name="T0" fmla="*/ 15873 w 11"/>
                      <a:gd name="T1" fmla="*/ 32768 h 8"/>
                      <a:gd name="T2" fmla="*/ 15873 w 11"/>
                      <a:gd name="T3" fmla="*/ 32768 h 8"/>
                      <a:gd name="T4" fmla="*/ 8564 w 11"/>
                      <a:gd name="T5" fmla="*/ 4096 h 8"/>
                      <a:gd name="T6" fmla="*/ 0 w 11"/>
                      <a:gd name="T7" fmla="*/ 20480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8" name="Freeform 1186"/>
                  <p:cNvSpPr>
                    <a:spLocks/>
                  </p:cNvSpPr>
                  <p:nvPr/>
                </p:nvSpPr>
                <p:spPr bwMode="auto">
                  <a:xfrm>
                    <a:off x="2722" y="3806"/>
                    <a:ext cx="17" cy="16"/>
                  </a:xfrm>
                  <a:custGeom>
                    <a:avLst/>
                    <a:gdLst>
                      <a:gd name="T0" fmla="*/ 7745 w 5"/>
                      <a:gd name="T1" fmla="*/ 16384 h 4"/>
                      <a:gd name="T2" fmla="*/ 7745 w 5"/>
                      <a:gd name="T3" fmla="*/ 16384 h 4"/>
                      <a:gd name="T4" fmla="*/ 4556 w 5"/>
                      <a:gd name="T5" fmla="*/ 4096 h 4"/>
                      <a:gd name="T6" fmla="*/ 0 w 5"/>
                      <a:gd name="T7" fmla="*/ 12288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3"/>
                          <a:pt x="4" y="1"/>
                          <a:pt x="3" y="1"/>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9" name="Freeform 1187"/>
                  <p:cNvSpPr>
                    <a:spLocks/>
                  </p:cNvSpPr>
                  <p:nvPr/>
                </p:nvSpPr>
                <p:spPr bwMode="auto">
                  <a:xfrm>
                    <a:off x="2729" y="3818"/>
                    <a:ext cx="3" cy="4"/>
                  </a:xfrm>
                  <a:custGeom>
                    <a:avLst/>
                    <a:gdLst>
                      <a:gd name="T0" fmla="*/ 729 w 1"/>
                      <a:gd name="T1" fmla="*/ 4096 h 1"/>
                      <a:gd name="T2" fmla="*/ 729 w 1"/>
                      <a:gd name="T3" fmla="*/ 4096 h 1"/>
                      <a:gd name="T4" fmla="*/ 729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1"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0" name="Freeform 1188"/>
                  <p:cNvSpPr>
                    <a:spLocks/>
                  </p:cNvSpPr>
                  <p:nvPr/>
                </p:nvSpPr>
                <p:spPr bwMode="auto">
                  <a:xfrm>
                    <a:off x="2702" y="3787"/>
                    <a:ext cx="24" cy="23"/>
                  </a:xfrm>
                  <a:custGeom>
                    <a:avLst/>
                    <a:gdLst>
                      <a:gd name="T0" fmla="*/ 11321 w 7"/>
                      <a:gd name="T1" fmla="*/ 0 h 6"/>
                      <a:gd name="T2" fmla="*/ 0 w 7"/>
                      <a:gd name="T3" fmla="*/ 18987 h 6"/>
                      <a:gd name="T4" fmla="*/ 0 w 7"/>
                      <a:gd name="T5" fmla="*/ 18987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4" y="0"/>
                          <a:pt x="1" y="2"/>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1" name="Freeform 1189"/>
                  <p:cNvSpPr>
                    <a:spLocks/>
                  </p:cNvSpPr>
                  <p:nvPr/>
                </p:nvSpPr>
                <p:spPr bwMode="auto">
                  <a:xfrm>
                    <a:off x="2739" y="3791"/>
                    <a:ext cx="20" cy="38"/>
                  </a:xfrm>
                  <a:custGeom>
                    <a:avLst/>
                    <a:gdLst>
                      <a:gd name="T0" fmla="*/ 8257 w 6"/>
                      <a:gd name="T1" fmla="*/ 30020 h 10"/>
                      <a:gd name="T2" fmla="*/ 8257 w 6"/>
                      <a:gd name="T3" fmla="*/ 30020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cubicBezTo>
                          <a:pt x="6" y="10"/>
                          <a:pt x="6" y="10"/>
                          <a:pt x="6" y="10"/>
                        </a:cubicBezTo>
                        <a:cubicBezTo>
                          <a:pt x="6" y="6"/>
                          <a:pt x="3"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2" name="Freeform 1190"/>
                  <p:cNvSpPr>
                    <a:spLocks/>
                  </p:cNvSpPr>
                  <p:nvPr/>
                </p:nvSpPr>
                <p:spPr bwMode="auto">
                  <a:xfrm>
                    <a:off x="2696" y="3779"/>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3" name="Freeform 1191"/>
                  <p:cNvSpPr>
                    <a:spLocks/>
                  </p:cNvSpPr>
                  <p:nvPr/>
                </p:nvSpPr>
                <p:spPr bwMode="auto">
                  <a:xfrm>
                    <a:off x="2756" y="3798"/>
                    <a:ext cx="13" cy="35"/>
                  </a:xfrm>
                  <a:custGeom>
                    <a:avLst/>
                    <a:gdLst>
                      <a:gd name="T0" fmla="*/ 3676 w 4"/>
                      <a:gd name="T1" fmla="*/ 31107 h 9"/>
                      <a:gd name="T2" fmla="*/ 3676 w 4"/>
                      <a:gd name="T3" fmla="*/ 31107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9"/>
                        </a:moveTo>
                        <a:cubicBezTo>
                          <a:pt x="3" y="9"/>
                          <a:pt x="3" y="9"/>
                          <a:pt x="3" y="9"/>
                        </a:cubicBezTo>
                        <a:cubicBezTo>
                          <a:pt x="4" y="6"/>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4" name="Freeform 1192"/>
                  <p:cNvSpPr>
                    <a:spLocks/>
                  </p:cNvSpPr>
                  <p:nvPr/>
                </p:nvSpPr>
                <p:spPr bwMode="auto">
                  <a:xfrm>
                    <a:off x="2686" y="3775"/>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5" name="Freeform 1193"/>
                  <p:cNvSpPr>
                    <a:spLocks/>
                  </p:cNvSpPr>
                  <p:nvPr/>
                </p:nvSpPr>
                <p:spPr bwMode="auto">
                  <a:xfrm>
                    <a:off x="2769" y="3802"/>
                    <a:ext cx="7" cy="35"/>
                  </a:xfrm>
                  <a:custGeom>
                    <a:avLst/>
                    <a:gdLst>
                      <a:gd name="T0" fmla="*/ 3773 w 2"/>
                      <a:gd name="T1" fmla="*/ 31107 h 9"/>
                      <a:gd name="T2" fmla="*/ 3773 w 2"/>
                      <a:gd name="T3" fmla="*/ 27704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8"/>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6" name="Freeform 1194"/>
                  <p:cNvSpPr>
                    <a:spLocks/>
                  </p:cNvSpPr>
                  <p:nvPr/>
                </p:nvSpPr>
                <p:spPr bwMode="auto">
                  <a:xfrm>
                    <a:off x="2676" y="3771"/>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1"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7" name="Freeform 1195"/>
                  <p:cNvSpPr>
                    <a:spLocks/>
                  </p:cNvSpPr>
                  <p:nvPr/>
                </p:nvSpPr>
                <p:spPr bwMode="auto">
                  <a:xfrm>
                    <a:off x="2779" y="3806"/>
                    <a:ext cx="7" cy="31"/>
                  </a:xfrm>
                  <a:custGeom>
                    <a:avLst/>
                    <a:gdLst>
                      <a:gd name="T0" fmla="*/ 3773 w 2"/>
                      <a:gd name="T1" fmla="*/ 27059 h 8"/>
                      <a:gd name="T2" fmla="*/ 3773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8" name="Freeform 1196"/>
                  <p:cNvSpPr>
                    <a:spLocks/>
                  </p:cNvSpPr>
                  <p:nvPr/>
                </p:nvSpPr>
                <p:spPr bwMode="auto">
                  <a:xfrm>
                    <a:off x="2669" y="3767"/>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89" name="Freeform 1197"/>
                  <p:cNvSpPr>
                    <a:spLocks/>
                  </p:cNvSpPr>
                  <p:nvPr/>
                </p:nvSpPr>
                <p:spPr bwMode="auto">
                  <a:xfrm>
                    <a:off x="2789" y="3806"/>
                    <a:ext cx="7" cy="35"/>
                  </a:xfrm>
                  <a:custGeom>
                    <a:avLst/>
                    <a:gdLst>
                      <a:gd name="T0" fmla="*/ 2107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1"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90" name="Freeform 1198"/>
                  <p:cNvSpPr>
                    <a:spLocks/>
                  </p:cNvSpPr>
                  <p:nvPr/>
                </p:nvSpPr>
                <p:spPr bwMode="auto">
                  <a:xfrm>
                    <a:off x="2529" y="3721"/>
                    <a:ext cx="137" cy="77"/>
                  </a:xfrm>
                  <a:custGeom>
                    <a:avLst/>
                    <a:gdLst>
                      <a:gd name="T0" fmla="*/ 57079 w 41"/>
                      <a:gd name="T1" fmla="*/ 38866 h 20"/>
                      <a:gd name="T2" fmla="*/ 1230 w 41"/>
                      <a:gd name="T3" fmla="*/ 0 h 20"/>
                      <a:gd name="T4" fmla="*/ 0 w 41"/>
                      <a:gd name="T5" fmla="*/ 26134 h 20"/>
                      <a:gd name="T6" fmla="*/ 57079 w 41"/>
                      <a:gd name="T7" fmla="*/ 65057 h 20"/>
                      <a:gd name="T8" fmla="*/ 57079 w 41"/>
                      <a:gd name="T9" fmla="*/ 38866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991" name="Freeform 1199"/>
                  <p:cNvSpPr>
                    <a:spLocks/>
                  </p:cNvSpPr>
                  <p:nvPr/>
                </p:nvSpPr>
                <p:spPr bwMode="auto">
                  <a:xfrm>
                    <a:off x="2529" y="3721"/>
                    <a:ext cx="137" cy="77"/>
                  </a:xfrm>
                  <a:custGeom>
                    <a:avLst/>
                    <a:gdLst>
                      <a:gd name="T0" fmla="*/ 57079 w 41"/>
                      <a:gd name="T1" fmla="*/ 38866 h 20"/>
                      <a:gd name="T2" fmla="*/ 1230 w 41"/>
                      <a:gd name="T3" fmla="*/ 0 h 20"/>
                      <a:gd name="T4" fmla="*/ 0 w 41"/>
                      <a:gd name="T5" fmla="*/ 26134 h 20"/>
                      <a:gd name="T6" fmla="*/ 57079 w 41"/>
                      <a:gd name="T7" fmla="*/ 65057 h 20"/>
                      <a:gd name="T8" fmla="*/ 57079 w 41"/>
                      <a:gd name="T9" fmla="*/ 38866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92" name="Freeform 1200"/>
                  <p:cNvSpPr>
                    <a:spLocks/>
                  </p:cNvSpPr>
                  <p:nvPr/>
                </p:nvSpPr>
                <p:spPr bwMode="auto">
                  <a:xfrm>
                    <a:off x="2579" y="3752"/>
                    <a:ext cx="37" cy="31"/>
                  </a:xfrm>
                  <a:custGeom>
                    <a:avLst/>
                    <a:gdLst>
                      <a:gd name="T0" fmla="*/ 15873 w 11"/>
                      <a:gd name="T1" fmla="*/ 27059 h 8"/>
                      <a:gd name="T2" fmla="*/ 15873 w 11"/>
                      <a:gd name="T3" fmla="*/ 23680 h 8"/>
                      <a:gd name="T4" fmla="*/ 8564 w 11"/>
                      <a:gd name="T5" fmla="*/ 0 h 8"/>
                      <a:gd name="T6" fmla="*/ 0 w 11"/>
                      <a:gd name="T7" fmla="*/ 13966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7"/>
                        </a:cubicBezTo>
                        <a:cubicBezTo>
                          <a:pt x="11" y="4"/>
                          <a:pt x="9" y="1"/>
                          <a:pt x="6" y="0"/>
                        </a:cubicBezTo>
                        <a:cubicBezTo>
                          <a:pt x="3" y="0"/>
                          <a:pt x="0" y="1"/>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grpSp>
            <p:grpSp>
              <p:nvGrpSpPr>
                <p:cNvPr id="53" name="Group 1201"/>
                <p:cNvGrpSpPr>
                  <a:grpSpLocks/>
                </p:cNvGrpSpPr>
                <p:nvPr/>
              </p:nvGrpSpPr>
              <p:grpSpPr bwMode="auto">
                <a:xfrm>
                  <a:off x="2002" y="3243"/>
                  <a:ext cx="2475" cy="551"/>
                  <a:chOff x="2002" y="3243"/>
                  <a:chExt cx="2475" cy="551"/>
                </a:xfrm>
              </p:grpSpPr>
              <p:sp>
                <p:nvSpPr>
                  <p:cNvPr id="593" name="Freeform 1202"/>
                  <p:cNvSpPr>
                    <a:spLocks/>
                  </p:cNvSpPr>
                  <p:nvPr/>
                </p:nvSpPr>
                <p:spPr bwMode="auto">
                  <a:xfrm>
                    <a:off x="2589" y="3763"/>
                    <a:ext cx="17" cy="16"/>
                  </a:xfrm>
                  <a:custGeom>
                    <a:avLst/>
                    <a:gdLst>
                      <a:gd name="T0" fmla="*/ 7745 w 5"/>
                      <a:gd name="T1" fmla="*/ 16384 h 4"/>
                      <a:gd name="T2" fmla="*/ 7745 w 5"/>
                      <a:gd name="T3" fmla="*/ 16384 h 4"/>
                      <a:gd name="T4" fmla="*/ 4556 w 5"/>
                      <a:gd name="T5" fmla="*/ 0 h 4"/>
                      <a:gd name="T6" fmla="*/ 0 w 5"/>
                      <a:gd name="T7" fmla="*/ 8192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2"/>
                          <a:pt x="4" y="1"/>
                          <a:pt x="3" y="0"/>
                        </a:cubicBezTo>
                        <a:cubicBezTo>
                          <a:pt x="1" y="0"/>
                          <a:pt x="0" y="1"/>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4" name="Freeform 1203"/>
                  <p:cNvSpPr>
                    <a:spLocks/>
                  </p:cNvSpPr>
                  <p:nvPr/>
                </p:nvSpPr>
                <p:spPr bwMode="auto">
                  <a:xfrm>
                    <a:off x="2596" y="3771"/>
                    <a:ext cx="3" cy="4"/>
                  </a:xfrm>
                  <a:custGeom>
                    <a:avLst/>
                    <a:gdLst>
                      <a:gd name="T0" fmla="*/ 729 w 1"/>
                      <a:gd name="T1" fmla="*/ 4096 h 1"/>
                      <a:gd name="T2" fmla="*/ 729 w 1"/>
                      <a:gd name="T3" fmla="*/ 4096 h 1"/>
                      <a:gd name="T4" fmla="*/ 729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1"/>
                          <a:pt x="1" y="0"/>
                          <a:pt x="1" y="0"/>
                        </a:cubicBezTo>
                        <a:cubicBezTo>
                          <a:pt x="0"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5" name="Freeform 1204"/>
                  <p:cNvSpPr>
                    <a:spLocks/>
                  </p:cNvSpPr>
                  <p:nvPr/>
                </p:nvSpPr>
                <p:spPr bwMode="auto">
                  <a:xfrm>
                    <a:off x="2572" y="3740"/>
                    <a:ext cx="24" cy="27"/>
                  </a:xfrm>
                  <a:custGeom>
                    <a:avLst/>
                    <a:gdLst>
                      <a:gd name="T0" fmla="*/ 11321 w 7"/>
                      <a:gd name="T1" fmla="*/ 0 h 7"/>
                      <a:gd name="T2" fmla="*/ 0 w 7"/>
                      <a:gd name="T3" fmla="*/ 19683 h 7"/>
                      <a:gd name="T4" fmla="*/ 0 w 7"/>
                      <a:gd name="T5" fmla="*/ 23016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0"/>
                        </a:moveTo>
                        <a:cubicBezTo>
                          <a:pt x="3" y="0"/>
                          <a:pt x="0" y="3"/>
                          <a:pt x="0" y="6"/>
                        </a:cubicBezTo>
                        <a:cubicBezTo>
                          <a:pt x="0" y="7"/>
                          <a:pt x="0" y="7"/>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6" name="Freeform 1205"/>
                  <p:cNvSpPr>
                    <a:spLocks/>
                  </p:cNvSpPr>
                  <p:nvPr/>
                </p:nvSpPr>
                <p:spPr bwMode="auto">
                  <a:xfrm>
                    <a:off x="2606" y="3744"/>
                    <a:ext cx="20" cy="39"/>
                  </a:xfrm>
                  <a:custGeom>
                    <a:avLst/>
                    <a:gdLst>
                      <a:gd name="T0" fmla="*/ 8257 w 6"/>
                      <a:gd name="T1" fmla="*/ 35182 h 10"/>
                      <a:gd name="T2" fmla="*/ 8257 w 6"/>
                      <a:gd name="T3" fmla="*/ 35182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cubicBezTo>
                          <a:pt x="6" y="10"/>
                          <a:pt x="6" y="10"/>
                          <a:pt x="6" y="10"/>
                        </a:cubicBezTo>
                        <a:cubicBezTo>
                          <a:pt x="6" y="6"/>
                          <a:pt x="3"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7" name="Freeform 1206"/>
                  <p:cNvSpPr>
                    <a:spLocks/>
                  </p:cNvSpPr>
                  <p:nvPr/>
                </p:nvSpPr>
                <p:spPr bwMode="auto">
                  <a:xfrm>
                    <a:off x="2562" y="3736"/>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8" name="Freeform 1207"/>
                  <p:cNvSpPr>
                    <a:spLocks/>
                  </p:cNvSpPr>
                  <p:nvPr/>
                </p:nvSpPr>
                <p:spPr bwMode="auto">
                  <a:xfrm>
                    <a:off x="2622" y="3752"/>
                    <a:ext cx="14" cy="35"/>
                  </a:xfrm>
                  <a:custGeom>
                    <a:avLst/>
                    <a:gdLst>
                      <a:gd name="T0" fmla="*/ 5880 w 4"/>
                      <a:gd name="T1" fmla="*/ 31107 h 9"/>
                      <a:gd name="T2" fmla="*/ 5880 w 4"/>
                      <a:gd name="T3" fmla="*/ 31107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9"/>
                        </a:moveTo>
                        <a:cubicBezTo>
                          <a:pt x="3" y="9"/>
                          <a:pt x="3" y="9"/>
                          <a:pt x="3" y="9"/>
                        </a:cubicBezTo>
                        <a:cubicBezTo>
                          <a:pt x="4" y="6"/>
                          <a:pt x="3"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9" name="Freeform 1208"/>
                  <p:cNvSpPr>
                    <a:spLocks/>
                  </p:cNvSpPr>
                  <p:nvPr/>
                </p:nvSpPr>
                <p:spPr bwMode="auto">
                  <a:xfrm>
                    <a:off x="2552" y="3732"/>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0" name="Freeform 1209"/>
                  <p:cNvSpPr>
                    <a:spLocks/>
                  </p:cNvSpPr>
                  <p:nvPr/>
                </p:nvSpPr>
                <p:spPr bwMode="auto">
                  <a:xfrm>
                    <a:off x="2636" y="3756"/>
                    <a:ext cx="6" cy="35"/>
                  </a:xfrm>
                  <a:custGeom>
                    <a:avLst/>
                    <a:gdLst>
                      <a:gd name="T0" fmla="*/ 1458 w 2"/>
                      <a:gd name="T1" fmla="*/ 31107 h 9"/>
                      <a:gd name="T2" fmla="*/ 1458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1" name="Freeform 1210"/>
                  <p:cNvSpPr>
                    <a:spLocks/>
                  </p:cNvSpPr>
                  <p:nvPr/>
                </p:nvSpPr>
                <p:spPr bwMode="auto">
                  <a:xfrm>
                    <a:off x="2542" y="3728"/>
                    <a:ext cx="10" cy="28"/>
                  </a:xfrm>
                  <a:custGeom>
                    <a:avLst/>
                    <a:gdLst>
                      <a:gd name="T0" fmla="*/ 4077 w 3"/>
                      <a:gd name="T1" fmla="*/ 0 h 7"/>
                      <a:gd name="T2" fmla="*/ 0 w 3"/>
                      <a:gd name="T3" fmla="*/ 28672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1"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2" name="Freeform 1211"/>
                  <p:cNvSpPr>
                    <a:spLocks/>
                  </p:cNvSpPr>
                  <p:nvPr/>
                </p:nvSpPr>
                <p:spPr bwMode="auto">
                  <a:xfrm>
                    <a:off x="2646" y="3759"/>
                    <a:ext cx="6" cy="35"/>
                  </a:xfrm>
                  <a:custGeom>
                    <a:avLst/>
                    <a:gdLst>
                      <a:gd name="T0" fmla="*/ 1458 w 2"/>
                      <a:gd name="T1" fmla="*/ 31107 h 9"/>
                      <a:gd name="T2" fmla="*/ 1458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3" name="Freeform 1212"/>
                  <p:cNvSpPr>
                    <a:spLocks/>
                  </p:cNvSpPr>
                  <p:nvPr/>
                </p:nvSpPr>
                <p:spPr bwMode="auto">
                  <a:xfrm>
                    <a:off x="2535" y="3725"/>
                    <a:ext cx="7" cy="27"/>
                  </a:xfrm>
                  <a:custGeom>
                    <a:avLst/>
                    <a:gdLst>
                      <a:gd name="T0" fmla="*/ 3773 w 2"/>
                      <a:gd name="T1" fmla="*/ 0 h 7"/>
                      <a:gd name="T2" fmla="*/ 0 w 2"/>
                      <a:gd name="T3" fmla="*/ 23016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4" name="Freeform 1213"/>
                  <p:cNvSpPr>
                    <a:spLocks/>
                  </p:cNvSpPr>
                  <p:nvPr/>
                </p:nvSpPr>
                <p:spPr bwMode="auto">
                  <a:xfrm>
                    <a:off x="2656" y="3763"/>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5" name="Freeform 1214"/>
                  <p:cNvSpPr>
                    <a:spLocks/>
                  </p:cNvSpPr>
                  <p:nvPr/>
                </p:nvSpPr>
                <p:spPr bwMode="auto">
                  <a:xfrm>
                    <a:off x="2399" y="3674"/>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06" name="Freeform 1215"/>
                  <p:cNvSpPr>
                    <a:spLocks/>
                  </p:cNvSpPr>
                  <p:nvPr/>
                </p:nvSpPr>
                <p:spPr bwMode="auto">
                  <a:xfrm>
                    <a:off x="2399" y="3674"/>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7" name="Freeform 1216"/>
                  <p:cNvSpPr>
                    <a:spLocks/>
                  </p:cNvSpPr>
                  <p:nvPr/>
                </p:nvSpPr>
                <p:spPr bwMode="auto">
                  <a:xfrm>
                    <a:off x="2449" y="3705"/>
                    <a:ext cx="36" cy="31"/>
                  </a:xfrm>
                  <a:custGeom>
                    <a:avLst/>
                    <a:gdLst>
                      <a:gd name="T0" fmla="*/ 13526 w 11"/>
                      <a:gd name="T1" fmla="*/ 27059 h 8"/>
                      <a:gd name="T2" fmla="*/ 13526 w 11"/>
                      <a:gd name="T3" fmla="*/ 27059 h 8"/>
                      <a:gd name="T4" fmla="*/ 7465 w 11"/>
                      <a:gd name="T5" fmla="*/ 3604 h 8"/>
                      <a:gd name="T6" fmla="*/ 0 w 11"/>
                      <a:gd name="T7" fmla="*/ 1669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8" name="Freeform 1217"/>
                  <p:cNvSpPr>
                    <a:spLocks/>
                  </p:cNvSpPr>
                  <p:nvPr/>
                </p:nvSpPr>
                <p:spPr bwMode="auto">
                  <a:xfrm>
                    <a:off x="2459" y="3717"/>
                    <a:ext cx="16" cy="15"/>
                  </a:xfrm>
                  <a:custGeom>
                    <a:avLst/>
                    <a:gdLst>
                      <a:gd name="T0" fmla="*/ 5344 w 5"/>
                      <a:gd name="T1" fmla="*/ 11081 h 4"/>
                      <a:gd name="T2" fmla="*/ 5344 w 5"/>
                      <a:gd name="T3" fmla="*/ 11081 h 4"/>
                      <a:gd name="T4" fmla="*/ 3338 w 5"/>
                      <a:gd name="T5" fmla="*/ 2955 h 4"/>
                      <a:gd name="T6" fmla="*/ 0 w 5"/>
                      <a:gd name="T7" fmla="*/ 813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3"/>
                          <a:pt x="4" y="1"/>
                          <a:pt x="3" y="1"/>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9" name="Freeform 1218"/>
                  <p:cNvSpPr>
                    <a:spLocks/>
                  </p:cNvSpPr>
                  <p:nvPr/>
                </p:nvSpPr>
                <p:spPr bwMode="auto">
                  <a:xfrm>
                    <a:off x="2465" y="3728"/>
                    <a:ext cx="4" cy="4"/>
                  </a:xfrm>
                  <a:custGeom>
                    <a:avLst/>
                    <a:gdLst>
                      <a:gd name="T0" fmla="*/ 4096 w 1"/>
                      <a:gd name="T1" fmla="*/ 4096 h 1"/>
                      <a:gd name="T2" fmla="*/ 4096 w 1"/>
                      <a:gd name="T3" fmla="*/ 4096 h 1"/>
                      <a:gd name="T4" fmla="*/ 4096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1"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0" name="Freeform 1219"/>
                  <p:cNvSpPr>
                    <a:spLocks/>
                  </p:cNvSpPr>
                  <p:nvPr/>
                </p:nvSpPr>
                <p:spPr bwMode="auto">
                  <a:xfrm>
                    <a:off x="2439" y="3697"/>
                    <a:ext cx="23" cy="24"/>
                  </a:xfrm>
                  <a:custGeom>
                    <a:avLst/>
                    <a:gdLst>
                      <a:gd name="T0" fmla="*/ 8865 w 7"/>
                      <a:gd name="T1" fmla="*/ 0 h 6"/>
                      <a:gd name="T2" fmla="*/ 0 w 7"/>
                      <a:gd name="T3" fmla="*/ 24576 h 6"/>
                      <a:gd name="T4" fmla="*/ 0 w 7"/>
                      <a:gd name="T5" fmla="*/ 24576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4" y="0"/>
                          <a:pt x="1" y="2"/>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1" name="Freeform 1220"/>
                  <p:cNvSpPr>
                    <a:spLocks/>
                  </p:cNvSpPr>
                  <p:nvPr/>
                </p:nvSpPr>
                <p:spPr bwMode="auto">
                  <a:xfrm>
                    <a:off x="2472" y="3701"/>
                    <a:ext cx="23" cy="39"/>
                  </a:xfrm>
                  <a:custGeom>
                    <a:avLst/>
                    <a:gdLst>
                      <a:gd name="T0" fmla="*/ 8865 w 7"/>
                      <a:gd name="T1" fmla="*/ 35182 h 10"/>
                      <a:gd name="T2" fmla="*/ 8865 w 7"/>
                      <a:gd name="T3" fmla="*/ 35182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10"/>
                        </a:moveTo>
                        <a:cubicBezTo>
                          <a:pt x="7" y="10"/>
                          <a:pt x="7" y="10"/>
                          <a:pt x="7" y="10"/>
                        </a:cubicBezTo>
                        <a:cubicBezTo>
                          <a:pt x="7"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2" name="Freeform 1221"/>
                  <p:cNvSpPr>
                    <a:spLocks/>
                  </p:cNvSpPr>
                  <p:nvPr/>
                </p:nvSpPr>
                <p:spPr bwMode="auto">
                  <a:xfrm>
                    <a:off x="2432" y="3690"/>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3" name="Freeform 1222"/>
                  <p:cNvSpPr>
                    <a:spLocks/>
                  </p:cNvSpPr>
                  <p:nvPr/>
                </p:nvSpPr>
                <p:spPr bwMode="auto">
                  <a:xfrm>
                    <a:off x="2492" y="3705"/>
                    <a:ext cx="13" cy="39"/>
                  </a:xfrm>
                  <a:custGeom>
                    <a:avLst/>
                    <a:gdLst>
                      <a:gd name="T0" fmla="*/ 3676 w 4"/>
                      <a:gd name="T1" fmla="*/ 35182 h 10"/>
                      <a:gd name="T2" fmla="*/ 3676 w 4"/>
                      <a:gd name="T3" fmla="*/ 35182 h 10"/>
                      <a:gd name="T4" fmla="*/ 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3" y="10"/>
                        </a:moveTo>
                        <a:cubicBezTo>
                          <a:pt x="3" y="10"/>
                          <a:pt x="3" y="10"/>
                          <a:pt x="3" y="10"/>
                        </a:cubicBezTo>
                        <a:cubicBezTo>
                          <a:pt x="4"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4" name="Freeform 1223"/>
                  <p:cNvSpPr>
                    <a:spLocks/>
                  </p:cNvSpPr>
                  <p:nvPr/>
                </p:nvSpPr>
                <p:spPr bwMode="auto">
                  <a:xfrm>
                    <a:off x="2422" y="3686"/>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5"/>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5" name="Freeform 1224"/>
                  <p:cNvSpPr>
                    <a:spLocks/>
                  </p:cNvSpPr>
                  <p:nvPr/>
                </p:nvSpPr>
                <p:spPr bwMode="auto">
                  <a:xfrm>
                    <a:off x="2505" y="3713"/>
                    <a:ext cx="7" cy="31"/>
                  </a:xfrm>
                  <a:custGeom>
                    <a:avLst/>
                    <a:gdLst>
                      <a:gd name="T0" fmla="*/ 3773 w 2"/>
                      <a:gd name="T1" fmla="*/ 27059 h 8"/>
                      <a:gd name="T2" fmla="*/ 3773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6" name="Freeform 1225"/>
                  <p:cNvSpPr>
                    <a:spLocks/>
                  </p:cNvSpPr>
                  <p:nvPr/>
                </p:nvSpPr>
                <p:spPr bwMode="auto">
                  <a:xfrm>
                    <a:off x="2412" y="3682"/>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7" name="Freeform 1226"/>
                  <p:cNvSpPr>
                    <a:spLocks/>
                  </p:cNvSpPr>
                  <p:nvPr/>
                </p:nvSpPr>
                <p:spPr bwMode="auto">
                  <a:xfrm>
                    <a:off x="2515" y="3713"/>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8" name="Freeform 1227"/>
                  <p:cNvSpPr>
                    <a:spLocks/>
                  </p:cNvSpPr>
                  <p:nvPr/>
                </p:nvSpPr>
                <p:spPr bwMode="auto">
                  <a:xfrm>
                    <a:off x="2405" y="3678"/>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9" name="Freeform 1228"/>
                  <p:cNvSpPr>
                    <a:spLocks/>
                  </p:cNvSpPr>
                  <p:nvPr/>
                </p:nvSpPr>
                <p:spPr bwMode="auto">
                  <a:xfrm>
                    <a:off x="2525" y="3717"/>
                    <a:ext cx="7" cy="35"/>
                  </a:xfrm>
                  <a:custGeom>
                    <a:avLst/>
                    <a:gdLst>
                      <a:gd name="T0" fmla="*/ 2107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1"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0" name="Freeform 1229"/>
                  <p:cNvSpPr>
                    <a:spLocks/>
                  </p:cNvSpPr>
                  <p:nvPr/>
                </p:nvSpPr>
                <p:spPr bwMode="auto">
                  <a:xfrm>
                    <a:off x="2265" y="3631"/>
                    <a:ext cx="137" cy="78"/>
                  </a:xfrm>
                  <a:custGeom>
                    <a:avLst/>
                    <a:gdLst>
                      <a:gd name="T0" fmla="*/ 57079 w 41"/>
                      <a:gd name="T1" fmla="*/ 42362 h 20"/>
                      <a:gd name="T2" fmla="*/ 1230 w 41"/>
                      <a:gd name="T3" fmla="*/ 0 h 20"/>
                      <a:gd name="T4" fmla="*/ 0 w 41"/>
                      <a:gd name="T5" fmla="*/ 28002 h 20"/>
                      <a:gd name="T6" fmla="*/ 57079 w 41"/>
                      <a:gd name="T7" fmla="*/ 70348 h 20"/>
                      <a:gd name="T8" fmla="*/ 57079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21" name="Freeform 1230"/>
                  <p:cNvSpPr>
                    <a:spLocks/>
                  </p:cNvSpPr>
                  <p:nvPr/>
                </p:nvSpPr>
                <p:spPr bwMode="auto">
                  <a:xfrm>
                    <a:off x="2265" y="3631"/>
                    <a:ext cx="137" cy="78"/>
                  </a:xfrm>
                  <a:custGeom>
                    <a:avLst/>
                    <a:gdLst>
                      <a:gd name="T0" fmla="*/ 57079 w 41"/>
                      <a:gd name="T1" fmla="*/ 42362 h 20"/>
                      <a:gd name="T2" fmla="*/ 1230 w 41"/>
                      <a:gd name="T3" fmla="*/ 0 h 20"/>
                      <a:gd name="T4" fmla="*/ 0 w 41"/>
                      <a:gd name="T5" fmla="*/ 28002 h 20"/>
                      <a:gd name="T6" fmla="*/ 57079 w 41"/>
                      <a:gd name="T7" fmla="*/ 70348 h 20"/>
                      <a:gd name="T8" fmla="*/ 57079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2" name="Freeform 1231"/>
                  <p:cNvSpPr>
                    <a:spLocks/>
                  </p:cNvSpPr>
                  <p:nvPr/>
                </p:nvSpPr>
                <p:spPr bwMode="auto">
                  <a:xfrm>
                    <a:off x="2315" y="3658"/>
                    <a:ext cx="37" cy="32"/>
                  </a:xfrm>
                  <a:custGeom>
                    <a:avLst/>
                    <a:gdLst>
                      <a:gd name="T0" fmla="*/ 15873 w 11"/>
                      <a:gd name="T1" fmla="*/ 32768 h 8"/>
                      <a:gd name="T2" fmla="*/ 15873 w 11"/>
                      <a:gd name="T3" fmla="*/ 32768 h 8"/>
                      <a:gd name="T4" fmla="*/ 8564 w 11"/>
                      <a:gd name="T5" fmla="*/ 4096 h 8"/>
                      <a:gd name="T6" fmla="*/ 0 w 11"/>
                      <a:gd name="T7" fmla="*/ 20480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3" name="Freeform 1232"/>
                  <p:cNvSpPr>
                    <a:spLocks/>
                  </p:cNvSpPr>
                  <p:nvPr/>
                </p:nvSpPr>
                <p:spPr bwMode="auto">
                  <a:xfrm>
                    <a:off x="2325" y="3670"/>
                    <a:ext cx="17" cy="16"/>
                  </a:xfrm>
                  <a:custGeom>
                    <a:avLst/>
                    <a:gdLst>
                      <a:gd name="T0" fmla="*/ 7745 w 5"/>
                      <a:gd name="T1" fmla="*/ 16384 h 4"/>
                      <a:gd name="T2" fmla="*/ 7745 w 5"/>
                      <a:gd name="T3" fmla="*/ 16384 h 4"/>
                      <a:gd name="T4" fmla="*/ 4556 w 5"/>
                      <a:gd name="T5" fmla="*/ 4096 h 4"/>
                      <a:gd name="T6" fmla="*/ 0 w 5"/>
                      <a:gd name="T7" fmla="*/ 12288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3"/>
                          <a:pt x="4" y="1"/>
                          <a:pt x="3" y="1"/>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4" name="Freeform 1233"/>
                  <p:cNvSpPr>
                    <a:spLocks/>
                  </p:cNvSpPr>
                  <p:nvPr/>
                </p:nvSpPr>
                <p:spPr bwMode="auto">
                  <a:xfrm>
                    <a:off x="2332" y="3682"/>
                    <a:ext cx="3" cy="4"/>
                  </a:xfrm>
                  <a:custGeom>
                    <a:avLst/>
                    <a:gdLst>
                      <a:gd name="T0" fmla="*/ 729 w 1"/>
                      <a:gd name="T1" fmla="*/ 4096 h 1"/>
                      <a:gd name="T2" fmla="*/ 729 w 1"/>
                      <a:gd name="T3" fmla="*/ 4096 h 1"/>
                      <a:gd name="T4" fmla="*/ 729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1"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5" name="Freeform 1234"/>
                  <p:cNvSpPr>
                    <a:spLocks/>
                  </p:cNvSpPr>
                  <p:nvPr/>
                </p:nvSpPr>
                <p:spPr bwMode="auto">
                  <a:xfrm>
                    <a:off x="2305" y="3651"/>
                    <a:ext cx="24" cy="23"/>
                  </a:xfrm>
                  <a:custGeom>
                    <a:avLst/>
                    <a:gdLst>
                      <a:gd name="T0" fmla="*/ 11321 w 7"/>
                      <a:gd name="T1" fmla="*/ 0 h 6"/>
                      <a:gd name="T2" fmla="*/ 0 w 7"/>
                      <a:gd name="T3" fmla="*/ 18987 h 6"/>
                      <a:gd name="T4" fmla="*/ 0 w 7"/>
                      <a:gd name="T5" fmla="*/ 18987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4" y="0"/>
                          <a:pt x="1" y="2"/>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6" name="Freeform 1235"/>
                  <p:cNvSpPr>
                    <a:spLocks/>
                  </p:cNvSpPr>
                  <p:nvPr/>
                </p:nvSpPr>
                <p:spPr bwMode="auto">
                  <a:xfrm>
                    <a:off x="2339" y="3655"/>
                    <a:ext cx="23" cy="38"/>
                  </a:xfrm>
                  <a:custGeom>
                    <a:avLst/>
                    <a:gdLst>
                      <a:gd name="T0" fmla="*/ 8865 w 7"/>
                      <a:gd name="T1" fmla="*/ 30020 h 10"/>
                      <a:gd name="T2" fmla="*/ 8865 w 7"/>
                      <a:gd name="T3" fmla="*/ 30020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10"/>
                        </a:moveTo>
                        <a:cubicBezTo>
                          <a:pt x="7" y="10"/>
                          <a:pt x="7" y="10"/>
                          <a:pt x="7" y="10"/>
                        </a:cubicBezTo>
                        <a:cubicBezTo>
                          <a:pt x="7"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7" name="Freeform 1236"/>
                  <p:cNvSpPr>
                    <a:spLocks/>
                  </p:cNvSpPr>
                  <p:nvPr/>
                </p:nvSpPr>
                <p:spPr bwMode="auto">
                  <a:xfrm>
                    <a:off x="2299" y="3643"/>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8" name="Freeform 1237"/>
                  <p:cNvSpPr>
                    <a:spLocks/>
                  </p:cNvSpPr>
                  <p:nvPr/>
                </p:nvSpPr>
                <p:spPr bwMode="auto">
                  <a:xfrm>
                    <a:off x="2359" y="3662"/>
                    <a:ext cx="13" cy="35"/>
                  </a:xfrm>
                  <a:custGeom>
                    <a:avLst/>
                    <a:gdLst>
                      <a:gd name="T0" fmla="*/ 3676 w 4"/>
                      <a:gd name="T1" fmla="*/ 31107 h 9"/>
                      <a:gd name="T2" fmla="*/ 3676 w 4"/>
                      <a:gd name="T3" fmla="*/ 31107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9"/>
                        </a:moveTo>
                        <a:cubicBezTo>
                          <a:pt x="3" y="9"/>
                          <a:pt x="3" y="9"/>
                          <a:pt x="3" y="9"/>
                        </a:cubicBezTo>
                        <a:cubicBezTo>
                          <a:pt x="4" y="6"/>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9" name="Freeform 1238"/>
                  <p:cNvSpPr>
                    <a:spLocks/>
                  </p:cNvSpPr>
                  <p:nvPr/>
                </p:nvSpPr>
                <p:spPr bwMode="auto">
                  <a:xfrm>
                    <a:off x="2289" y="3639"/>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0" name="Freeform 1239"/>
                  <p:cNvSpPr>
                    <a:spLocks/>
                  </p:cNvSpPr>
                  <p:nvPr/>
                </p:nvSpPr>
                <p:spPr bwMode="auto">
                  <a:xfrm>
                    <a:off x="2372" y="3666"/>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1" name="Freeform 1240"/>
                  <p:cNvSpPr>
                    <a:spLocks/>
                  </p:cNvSpPr>
                  <p:nvPr/>
                </p:nvSpPr>
                <p:spPr bwMode="auto">
                  <a:xfrm>
                    <a:off x="2279" y="3639"/>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2" name="Freeform 1241"/>
                  <p:cNvSpPr>
                    <a:spLocks/>
                  </p:cNvSpPr>
                  <p:nvPr/>
                </p:nvSpPr>
                <p:spPr bwMode="auto">
                  <a:xfrm>
                    <a:off x="2382" y="3670"/>
                    <a:ext cx="7" cy="31"/>
                  </a:xfrm>
                  <a:custGeom>
                    <a:avLst/>
                    <a:gdLst>
                      <a:gd name="T0" fmla="*/ 3773 w 2"/>
                      <a:gd name="T1" fmla="*/ 27059 h 8"/>
                      <a:gd name="T2" fmla="*/ 3773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3" name="Freeform 1242"/>
                  <p:cNvSpPr>
                    <a:spLocks/>
                  </p:cNvSpPr>
                  <p:nvPr/>
                </p:nvSpPr>
                <p:spPr bwMode="auto">
                  <a:xfrm>
                    <a:off x="2272" y="3631"/>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4" name="Freeform 1243"/>
                  <p:cNvSpPr>
                    <a:spLocks/>
                  </p:cNvSpPr>
                  <p:nvPr/>
                </p:nvSpPr>
                <p:spPr bwMode="auto">
                  <a:xfrm>
                    <a:off x="2392" y="3674"/>
                    <a:ext cx="7" cy="31"/>
                  </a:xfrm>
                  <a:custGeom>
                    <a:avLst/>
                    <a:gdLst>
                      <a:gd name="T0" fmla="*/ 2107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1" y="8"/>
                        </a:move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5" name="Freeform 1244"/>
                  <p:cNvSpPr>
                    <a:spLocks/>
                  </p:cNvSpPr>
                  <p:nvPr/>
                </p:nvSpPr>
                <p:spPr bwMode="auto">
                  <a:xfrm>
                    <a:off x="2135" y="3585"/>
                    <a:ext cx="137" cy="77"/>
                  </a:xfrm>
                  <a:custGeom>
                    <a:avLst/>
                    <a:gdLst>
                      <a:gd name="T0" fmla="*/ 57079 w 41"/>
                      <a:gd name="T1" fmla="*/ 38866 h 20"/>
                      <a:gd name="T2" fmla="*/ 0 w 41"/>
                      <a:gd name="T3" fmla="*/ 0 h 20"/>
                      <a:gd name="T4" fmla="*/ 0 w 41"/>
                      <a:gd name="T5" fmla="*/ 26134 h 20"/>
                      <a:gd name="T6" fmla="*/ 55849 w 41"/>
                      <a:gd name="T7" fmla="*/ 65057 h 20"/>
                      <a:gd name="T8" fmla="*/ 57079 w 41"/>
                      <a:gd name="T9" fmla="*/ 38866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0" y="0"/>
                        </a:lnTo>
                        <a:lnTo>
                          <a:pt x="0" y="8"/>
                        </a:lnTo>
                        <a:lnTo>
                          <a:pt x="40"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36" name="Freeform 1245"/>
                  <p:cNvSpPr>
                    <a:spLocks/>
                  </p:cNvSpPr>
                  <p:nvPr/>
                </p:nvSpPr>
                <p:spPr bwMode="auto">
                  <a:xfrm>
                    <a:off x="2135" y="3585"/>
                    <a:ext cx="137" cy="77"/>
                  </a:xfrm>
                  <a:custGeom>
                    <a:avLst/>
                    <a:gdLst>
                      <a:gd name="T0" fmla="*/ 57079 w 41"/>
                      <a:gd name="T1" fmla="*/ 38866 h 20"/>
                      <a:gd name="T2" fmla="*/ 0 w 41"/>
                      <a:gd name="T3" fmla="*/ 0 h 20"/>
                      <a:gd name="T4" fmla="*/ 0 w 41"/>
                      <a:gd name="T5" fmla="*/ 26134 h 20"/>
                      <a:gd name="T6" fmla="*/ 55849 w 41"/>
                      <a:gd name="T7" fmla="*/ 65057 h 20"/>
                      <a:gd name="T8" fmla="*/ 57079 w 41"/>
                      <a:gd name="T9" fmla="*/ 38866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0" y="0"/>
                        </a:lnTo>
                        <a:lnTo>
                          <a:pt x="0" y="8"/>
                        </a:lnTo>
                        <a:lnTo>
                          <a:pt x="40"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7" name="Freeform 1246"/>
                  <p:cNvSpPr>
                    <a:spLocks/>
                  </p:cNvSpPr>
                  <p:nvPr/>
                </p:nvSpPr>
                <p:spPr bwMode="auto">
                  <a:xfrm>
                    <a:off x="2185" y="3616"/>
                    <a:ext cx="37" cy="31"/>
                  </a:xfrm>
                  <a:custGeom>
                    <a:avLst/>
                    <a:gdLst>
                      <a:gd name="T0" fmla="*/ 15873 w 11"/>
                      <a:gd name="T1" fmla="*/ 27059 h 8"/>
                      <a:gd name="T2" fmla="*/ 15873 w 11"/>
                      <a:gd name="T3" fmla="*/ 27059 h 8"/>
                      <a:gd name="T4" fmla="*/ 8564 w 11"/>
                      <a:gd name="T5" fmla="*/ 0 h 8"/>
                      <a:gd name="T6" fmla="*/ 0 w 11"/>
                      <a:gd name="T7" fmla="*/ 13966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1"/>
                          <a:pt x="6" y="0"/>
                        </a:cubicBezTo>
                        <a:cubicBezTo>
                          <a:pt x="3" y="0"/>
                          <a:pt x="0" y="1"/>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8" name="Freeform 1247"/>
                  <p:cNvSpPr>
                    <a:spLocks/>
                  </p:cNvSpPr>
                  <p:nvPr/>
                </p:nvSpPr>
                <p:spPr bwMode="auto">
                  <a:xfrm>
                    <a:off x="2192" y="3627"/>
                    <a:ext cx="20" cy="16"/>
                  </a:xfrm>
                  <a:custGeom>
                    <a:avLst/>
                    <a:gdLst>
                      <a:gd name="T0" fmla="*/ 8257 w 6"/>
                      <a:gd name="T1" fmla="*/ 16384 h 4"/>
                      <a:gd name="T2" fmla="*/ 8257 w 6"/>
                      <a:gd name="T3" fmla="*/ 16384 h 4"/>
                      <a:gd name="T4" fmla="*/ 4077 w 6"/>
                      <a:gd name="T5" fmla="*/ 0 h 4"/>
                      <a:gd name="T6" fmla="*/ 0 w 6"/>
                      <a:gd name="T7" fmla="*/ 8192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4"/>
                        </a:moveTo>
                        <a:cubicBezTo>
                          <a:pt x="6" y="4"/>
                          <a:pt x="6" y="4"/>
                          <a:pt x="6" y="4"/>
                        </a:cubicBezTo>
                        <a:cubicBezTo>
                          <a:pt x="6" y="2"/>
                          <a:pt x="5" y="1"/>
                          <a:pt x="3" y="0"/>
                        </a:cubicBezTo>
                        <a:cubicBezTo>
                          <a:pt x="2" y="0"/>
                          <a:pt x="1" y="1"/>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9" name="Freeform 1248"/>
                  <p:cNvSpPr>
                    <a:spLocks/>
                  </p:cNvSpPr>
                  <p:nvPr/>
                </p:nvSpPr>
                <p:spPr bwMode="auto">
                  <a:xfrm>
                    <a:off x="2202" y="3635"/>
                    <a:ext cx="3" cy="4"/>
                  </a:xfrm>
                  <a:custGeom>
                    <a:avLst/>
                    <a:gdLst>
                      <a:gd name="T0" fmla="*/ 729 w 1"/>
                      <a:gd name="T1" fmla="*/ 4096 h 1"/>
                      <a:gd name="T2" fmla="*/ 729 w 1"/>
                      <a:gd name="T3" fmla="*/ 4096 h 1"/>
                      <a:gd name="T4" fmla="*/ 0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1"/>
                          <a:pt x="1" y="0"/>
                          <a:pt x="0" y="0"/>
                        </a:cubicBezTo>
                        <a:cubicBezTo>
                          <a:pt x="0"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0" name="Freeform 1249"/>
                  <p:cNvSpPr>
                    <a:spLocks/>
                  </p:cNvSpPr>
                  <p:nvPr/>
                </p:nvSpPr>
                <p:spPr bwMode="auto">
                  <a:xfrm>
                    <a:off x="2175" y="3604"/>
                    <a:ext cx="24" cy="27"/>
                  </a:xfrm>
                  <a:custGeom>
                    <a:avLst/>
                    <a:gdLst>
                      <a:gd name="T0" fmla="*/ 11321 w 7"/>
                      <a:gd name="T1" fmla="*/ 0 h 7"/>
                      <a:gd name="T2" fmla="*/ 0 w 7"/>
                      <a:gd name="T3" fmla="*/ 23016 h 7"/>
                      <a:gd name="T4" fmla="*/ 0 w 7"/>
                      <a:gd name="T5" fmla="*/ 23016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0"/>
                        </a:moveTo>
                        <a:cubicBezTo>
                          <a:pt x="3" y="0"/>
                          <a:pt x="0" y="3"/>
                          <a:pt x="0" y="7"/>
                        </a:cubicBezTo>
                        <a:cubicBezTo>
                          <a:pt x="0" y="7"/>
                          <a:pt x="0" y="7"/>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1" name="Freeform 1250"/>
                  <p:cNvSpPr>
                    <a:spLocks/>
                  </p:cNvSpPr>
                  <p:nvPr/>
                </p:nvSpPr>
                <p:spPr bwMode="auto">
                  <a:xfrm>
                    <a:off x="2209" y="3608"/>
                    <a:ext cx="23" cy="39"/>
                  </a:xfrm>
                  <a:custGeom>
                    <a:avLst/>
                    <a:gdLst>
                      <a:gd name="T0" fmla="*/ 7698 w 7"/>
                      <a:gd name="T1" fmla="*/ 35182 h 10"/>
                      <a:gd name="T2" fmla="*/ 7698 w 7"/>
                      <a:gd name="T3" fmla="*/ 35182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6" y="10"/>
                        </a:moveTo>
                        <a:cubicBezTo>
                          <a:pt x="6" y="10"/>
                          <a:pt x="6" y="10"/>
                          <a:pt x="6" y="10"/>
                        </a:cubicBezTo>
                        <a:cubicBezTo>
                          <a:pt x="7"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2" name="Freeform 1251"/>
                  <p:cNvSpPr>
                    <a:spLocks/>
                  </p:cNvSpPr>
                  <p:nvPr/>
                </p:nvSpPr>
                <p:spPr bwMode="auto">
                  <a:xfrm>
                    <a:off x="2165" y="3600"/>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2" y="1"/>
                          <a:pt x="1"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3" name="Freeform 1252"/>
                  <p:cNvSpPr>
                    <a:spLocks/>
                  </p:cNvSpPr>
                  <p:nvPr/>
                </p:nvSpPr>
                <p:spPr bwMode="auto">
                  <a:xfrm>
                    <a:off x="2229" y="3616"/>
                    <a:ext cx="10" cy="35"/>
                  </a:xfrm>
                  <a:custGeom>
                    <a:avLst/>
                    <a:gdLst>
                      <a:gd name="T0" fmla="*/ 4077 w 3"/>
                      <a:gd name="T1" fmla="*/ 31107 h 9"/>
                      <a:gd name="T2" fmla="*/ 4077 w 3"/>
                      <a:gd name="T3" fmla="*/ 31107 h 9"/>
                      <a:gd name="T4" fmla="*/ 0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9"/>
                        </a:moveTo>
                        <a:cubicBezTo>
                          <a:pt x="3" y="9"/>
                          <a:pt x="3" y="9"/>
                          <a:pt x="3" y="9"/>
                        </a:cubicBezTo>
                        <a:cubicBezTo>
                          <a:pt x="3"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4" name="Freeform 1253"/>
                  <p:cNvSpPr>
                    <a:spLocks/>
                  </p:cNvSpPr>
                  <p:nvPr/>
                </p:nvSpPr>
                <p:spPr bwMode="auto">
                  <a:xfrm>
                    <a:off x="2158" y="3596"/>
                    <a:ext cx="10" cy="28"/>
                  </a:xfrm>
                  <a:custGeom>
                    <a:avLst/>
                    <a:gdLst>
                      <a:gd name="T0" fmla="*/ 4077 w 3"/>
                      <a:gd name="T1" fmla="*/ 0 h 7"/>
                      <a:gd name="T2" fmla="*/ 0 w 3"/>
                      <a:gd name="T3" fmla="*/ 28672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5" name="Freeform 1254"/>
                  <p:cNvSpPr>
                    <a:spLocks/>
                  </p:cNvSpPr>
                  <p:nvPr/>
                </p:nvSpPr>
                <p:spPr bwMode="auto">
                  <a:xfrm>
                    <a:off x="2242" y="3620"/>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6" name="Freeform 1255"/>
                  <p:cNvSpPr>
                    <a:spLocks/>
                  </p:cNvSpPr>
                  <p:nvPr/>
                </p:nvSpPr>
                <p:spPr bwMode="auto">
                  <a:xfrm>
                    <a:off x="2148" y="3592"/>
                    <a:ext cx="10" cy="28"/>
                  </a:xfrm>
                  <a:custGeom>
                    <a:avLst/>
                    <a:gdLst>
                      <a:gd name="T0" fmla="*/ 4077 w 3"/>
                      <a:gd name="T1" fmla="*/ 0 h 7"/>
                      <a:gd name="T2" fmla="*/ 0 w 3"/>
                      <a:gd name="T3" fmla="*/ 28672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7" name="Freeform 1256"/>
                  <p:cNvSpPr>
                    <a:spLocks/>
                  </p:cNvSpPr>
                  <p:nvPr/>
                </p:nvSpPr>
                <p:spPr bwMode="auto">
                  <a:xfrm>
                    <a:off x="2252" y="3624"/>
                    <a:ext cx="7" cy="34"/>
                  </a:xfrm>
                  <a:custGeom>
                    <a:avLst/>
                    <a:gdLst>
                      <a:gd name="T0" fmla="*/ 2107 w 2"/>
                      <a:gd name="T1" fmla="*/ 26089 h 9"/>
                      <a:gd name="T2" fmla="*/ 2107 w 2"/>
                      <a:gd name="T3" fmla="*/ 26089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1" y="9"/>
                        </a:moveTo>
                        <a:cubicBezTo>
                          <a:pt x="1" y="9"/>
                          <a:pt x="1" y="9"/>
                          <a:pt x="1"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8" name="Freeform 1257"/>
                  <p:cNvSpPr>
                    <a:spLocks/>
                  </p:cNvSpPr>
                  <p:nvPr/>
                </p:nvSpPr>
                <p:spPr bwMode="auto">
                  <a:xfrm>
                    <a:off x="2138" y="3589"/>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5"/>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9" name="Freeform 1258"/>
                  <p:cNvSpPr>
                    <a:spLocks/>
                  </p:cNvSpPr>
                  <p:nvPr/>
                </p:nvSpPr>
                <p:spPr bwMode="auto">
                  <a:xfrm>
                    <a:off x="2262" y="3627"/>
                    <a:ext cx="3" cy="35"/>
                  </a:xfrm>
                  <a:custGeom>
                    <a:avLst/>
                    <a:gdLst>
                      <a:gd name="T0" fmla="*/ 729 w 1"/>
                      <a:gd name="T1" fmla="*/ 31107 h 9"/>
                      <a:gd name="T2" fmla="*/ 0 w 1"/>
                      <a:gd name="T3" fmla="*/ 0 h 9"/>
                      <a:gd name="T4" fmla="*/ 0 60000 65536"/>
                      <a:gd name="T5" fmla="*/ 0 60000 65536"/>
                      <a:gd name="T6" fmla="*/ 0 w 1"/>
                      <a:gd name="T7" fmla="*/ 0 h 9"/>
                      <a:gd name="T8" fmla="*/ 1 w 1"/>
                      <a:gd name="T9" fmla="*/ 9 h 9"/>
                    </a:gdLst>
                    <a:ahLst/>
                    <a:cxnLst>
                      <a:cxn ang="T4">
                        <a:pos x="T0" y="T1"/>
                      </a:cxn>
                      <a:cxn ang="T5">
                        <a:pos x="T2" y="T3"/>
                      </a:cxn>
                    </a:cxnLst>
                    <a:rect l="T6" t="T7" r="T8" b="T9"/>
                    <a:pathLst>
                      <a:path w="1" h="9">
                        <a:moveTo>
                          <a:pt x="1" y="9"/>
                        </a:moveTo>
                        <a:cubicBezTo>
                          <a:pt x="1"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0" name="Freeform 1259"/>
                  <p:cNvSpPr>
                    <a:spLocks/>
                  </p:cNvSpPr>
                  <p:nvPr/>
                </p:nvSpPr>
                <p:spPr bwMode="auto">
                  <a:xfrm>
                    <a:off x="2002" y="3538"/>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51" name="Freeform 1260"/>
                  <p:cNvSpPr>
                    <a:spLocks/>
                  </p:cNvSpPr>
                  <p:nvPr/>
                </p:nvSpPr>
                <p:spPr bwMode="auto">
                  <a:xfrm>
                    <a:off x="2002" y="3538"/>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2" name="Freeform 1261"/>
                  <p:cNvSpPr>
                    <a:spLocks/>
                  </p:cNvSpPr>
                  <p:nvPr/>
                </p:nvSpPr>
                <p:spPr bwMode="auto">
                  <a:xfrm>
                    <a:off x="2052" y="3569"/>
                    <a:ext cx="36" cy="31"/>
                  </a:xfrm>
                  <a:custGeom>
                    <a:avLst/>
                    <a:gdLst>
                      <a:gd name="T0" fmla="*/ 13526 w 11"/>
                      <a:gd name="T1" fmla="*/ 27059 h 8"/>
                      <a:gd name="T2" fmla="*/ 13526 w 11"/>
                      <a:gd name="T3" fmla="*/ 27059 h 8"/>
                      <a:gd name="T4" fmla="*/ 7465 w 11"/>
                      <a:gd name="T5" fmla="*/ 3604 h 8"/>
                      <a:gd name="T6" fmla="*/ 0 w 11"/>
                      <a:gd name="T7" fmla="*/ 1669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3" name="Freeform 1262"/>
                  <p:cNvSpPr>
                    <a:spLocks/>
                  </p:cNvSpPr>
                  <p:nvPr/>
                </p:nvSpPr>
                <p:spPr bwMode="auto">
                  <a:xfrm>
                    <a:off x="2062" y="3581"/>
                    <a:ext cx="16" cy="15"/>
                  </a:xfrm>
                  <a:custGeom>
                    <a:avLst/>
                    <a:gdLst>
                      <a:gd name="T0" fmla="*/ 5344 w 5"/>
                      <a:gd name="T1" fmla="*/ 11081 h 4"/>
                      <a:gd name="T2" fmla="*/ 5344 w 5"/>
                      <a:gd name="T3" fmla="*/ 11081 h 4"/>
                      <a:gd name="T4" fmla="*/ 1997 w 5"/>
                      <a:gd name="T5" fmla="*/ 2955 h 4"/>
                      <a:gd name="T6" fmla="*/ 0 w 5"/>
                      <a:gd name="T7" fmla="*/ 813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3"/>
                          <a:pt x="4" y="1"/>
                          <a:pt x="2" y="1"/>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4" name="Freeform 1263"/>
                  <p:cNvSpPr>
                    <a:spLocks/>
                  </p:cNvSpPr>
                  <p:nvPr/>
                </p:nvSpPr>
                <p:spPr bwMode="auto">
                  <a:xfrm>
                    <a:off x="2068" y="3592"/>
                    <a:ext cx="4" cy="4"/>
                  </a:xfrm>
                  <a:custGeom>
                    <a:avLst/>
                    <a:gdLst>
                      <a:gd name="T0" fmla="*/ 4096 w 1"/>
                      <a:gd name="T1" fmla="*/ 4096 h 1"/>
                      <a:gd name="T2" fmla="*/ 4096 w 1"/>
                      <a:gd name="T3" fmla="*/ 4096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5" name="Freeform 1264"/>
                  <p:cNvSpPr>
                    <a:spLocks/>
                  </p:cNvSpPr>
                  <p:nvPr/>
                </p:nvSpPr>
                <p:spPr bwMode="auto">
                  <a:xfrm>
                    <a:off x="2042" y="3557"/>
                    <a:ext cx="23" cy="28"/>
                  </a:xfrm>
                  <a:custGeom>
                    <a:avLst/>
                    <a:gdLst>
                      <a:gd name="T0" fmla="*/ 8865 w 7"/>
                      <a:gd name="T1" fmla="*/ 4096 h 7"/>
                      <a:gd name="T2" fmla="*/ 0 w 7"/>
                      <a:gd name="T3" fmla="*/ 28672 h 7"/>
                      <a:gd name="T4" fmla="*/ 0 w 7"/>
                      <a:gd name="T5" fmla="*/ 28672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1"/>
                        </a:moveTo>
                        <a:cubicBezTo>
                          <a:pt x="3" y="0"/>
                          <a:pt x="0" y="3"/>
                          <a:pt x="0" y="7"/>
                        </a:cubicBezTo>
                        <a:cubicBezTo>
                          <a:pt x="0" y="7"/>
                          <a:pt x="0" y="7"/>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6" name="Freeform 1265"/>
                  <p:cNvSpPr>
                    <a:spLocks/>
                  </p:cNvSpPr>
                  <p:nvPr/>
                </p:nvSpPr>
                <p:spPr bwMode="auto">
                  <a:xfrm>
                    <a:off x="2075" y="3565"/>
                    <a:ext cx="23" cy="39"/>
                  </a:xfrm>
                  <a:custGeom>
                    <a:avLst/>
                    <a:gdLst>
                      <a:gd name="T0" fmla="*/ 7698 w 7"/>
                      <a:gd name="T1" fmla="*/ 35182 h 10"/>
                      <a:gd name="T2" fmla="*/ 7698 w 7"/>
                      <a:gd name="T3" fmla="*/ 35182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6" y="10"/>
                        </a:moveTo>
                        <a:cubicBezTo>
                          <a:pt x="6" y="10"/>
                          <a:pt x="6" y="10"/>
                          <a:pt x="6" y="10"/>
                        </a:cubicBezTo>
                        <a:cubicBezTo>
                          <a:pt x="7"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7" name="Freeform 1266"/>
                  <p:cNvSpPr>
                    <a:spLocks/>
                  </p:cNvSpPr>
                  <p:nvPr/>
                </p:nvSpPr>
                <p:spPr bwMode="auto">
                  <a:xfrm>
                    <a:off x="2035" y="3554"/>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8" name="Freeform 1267"/>
                  <p:cNvSpPr>
                    <a:spLocks/>
                  </p:cNvSpPr>
                  <p:nvPr/>
                </p:nvSpPr>
                <p:spPr bwMode="auto">
                  <a:xfrm>
                    <a:off x="2095" y="3569"/>
                    <a:ext cx="10" cy="39"/>
                  </a:xfrm>
                  <a:custGeom>
                    <a:avLst/>
                    <a:gdLst>
                      <a:gd name="T0" fmla="*/ 4077 w 3"/>
                      <a:gd name="T1" fmla="*/ 35182 h 10"/>
                      <a:gd name="T2" fmla="*/ 4077 w 3"/>
                      <a:gd name="T3" fmla="*/ 35182 h 10"/>
                      <a:gd name="T4" fmla="*/ 0 w 3"/>
                      <a:gd name="T5" fmla="*/ 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3" y="10"/>
                        </a:moveTo>
                        <a:cubicBezTo>
                          <a:pt x="3" y="10"/>
                          <a:pt x="3" y="10"/>
                          <a:pt x="3" y="10"/>
                        </a:cubicBezTo>
                        <a:cubicBezTo>
                          <a:pt x="3"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9" name="Freeform 1268"/>
                  <p:cNvSpPr>
                    <a:spLocks/>
                  </p:cNvSpPr>
                  <p:nvPr/>
                </p:nvSpPr>
                <p:spPr bwMode="auto">
                  <a:xfrm>
                    <a:off x="2025" y="3550"/>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60" name="Freeform 1269"/>
                  <p:cNvSpPr>
                    <a:spLocks/>
                  </p:cNvSpPr>
                  <p:nvPr/>
                </p:nvSpPr>
                <p:spPr bwMode="auto">
                  <a:xfrm>
                    <a:off x="2108" y="3577"/>
                    <a:ext cx="7" cy="31"/>
                  </a:xfrm>
                  <a:custGeom>
                    <a:avLst/>
                    <a:gdLst>
                      <a:gd name="T0" fmla="*/ 3773 w 2"/>
                      <a:gd name="T1" fmla="*/ 27059 h 8"/>
                      <a:gd name="T2" fmla="*/ 3773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61" name="Freeform 1270"/>
                  <p:cNvSpPr>
                    <a:spLocks/>
                  </p:cNvSpPr>
                  <p:nvPr/>
                </p:nvSpPr>
                <p:spPr bwMode="auto">
                  <a:xfrm>
                    <a:off x="2015" y="3546"/>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62" name="Freeform 1271"/>
                  <p:cNvSpPr>
                    <a:spLocks/>
                  </p:cNvSpPr>
                  <p:nvPr/>
                </p:nvSpPr>
                <p:spPr bwMode="auto">
                  <a:xfrm>
                    <a:off x="2118" y="3577"/>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63" name="Freeform 1272"/>
                  <p:cNvSpPr>
                    <a:spLocks/>
                  </p:cNvSpPr>
                  <p:nvPr/>
                </p:nvSpPr>
                <p:spPr bwMode="auto">
                  <a:xfrm>
                    <a:off x="2005" y="3542"/>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1"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64" name="Freeform 1273"/>
                  <p:cNvSpPr>
                    <a:spLocks/>
                  </p:cNvSpPr>
                  <p:nvPr/>
                </p:nvSpPr>
                <p:spPr bwMode="auto">
                  <a:xfrm>
                    <a:off x="2128" y="3581"/>
                    <a:ext cx="4" cy="35"/>
                  </a:xfrm>
                  <a:custGeom>
                    <a:avLst/>
                    <a:gdLst>
                      <a:gd name="T0" fmla="*/ 4096 w 1"/>
                      <a:gd name="T1" fmla="*/ 31107 h 9"/>
                      <a:gd name="T2" fmla="*/ 0 w 1"/>
                      <a:gd name="T3" fmla="*/ 0 h 9"/>
                      <a:gd name="T4" fmla="*/ 0 60000 65536"/>
                      <a:gd name="T5" fmla="*/ 0 60000 65536"/>
                      <a:gd name="T6" fmla="*/ 0 w 1"/>
                      <a:gd name="T7" fmla="*/ 0 h 9"/>
                      <a:gd name="T8" fmla="*/ 1 w 1"/>
                      <a:gd name="T9" fmla="*/ 9 h 9"/>
                    </a:gdLst>
                    <a:ahLst/>
                    <a:cxnLst>
                      <a:cxn ang="T4">
                        <a:pos x="T0" y="T1"/>
                      </a:cxn>
                      <a:cxn ang="T5">
                        <a:pos x="T2" y="T3"/>
                      </a:cxn>
                    </a:cxnLst>
                    <a:rect l="T6" t="T7" r="T8" b="T9"/>
                    <a:pathLst>
                      <a:path w="1" h="9">
                        <a:moveTo>
                          <a:pt x="1" y="9"/>
                        </a:moveTo>
                        <a:cubicBezTo>
                          <a:pt x="1"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65" name="Freeform 1274"/>
                  <p:cNvSpPr>
                    <a:spLocks/>
                  </p:cNvSpPr>
                  <p:nvPr/>
                </p:nvSpPr>
                <p:spPr bwMode="auto">
                  <a:xfrm>
                    <a:off x="3276" y="3243"/>
                    <a:ext cx="1201" cy="443"/>
                  </a:xfrm>
                  <a:custGeom>
                    <a:avLst/>
                    <a:gdLst>
                      <a:gd name="T0" fmla="*/ 0 w 360"/>
                      <a:gd name="T1" fmla="*/ 0 h 114"/>
                      <a:gd name="T2" fmla="*/ 496350 w 360"/>
                      <a:gd name="T3" fmla="*/ 361422 h 114"/>
                      <a:gd name="T4" fmla="*/ 493377 w 360"/>
                      <a:gd name="T5" fmla="*/ 392451 h 114"/>
                      <a:gd name="T6" fmla="*/ 0 w 360"/>
                      <a:gd name="T7" fmla="*/ 30987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66" name="Freeform 1275"/>
                  <p:cNvSpPr>
                    <a:spLocks/>
                  </p:cNvSpPr>
                  <p:nvPr/>
                </p:nvSpPr>
                <p:spPr bwMode="auto">
                  <a:xfrm>
                    <a:off x="3276" y="3243"/>
                    <a:ext cx="1201" cy="443"/>
                  </a:xfrm>
                  <a:custGeom>
                    <a:avLst/>
                    <a:gdLst>
                      <a:gd name="T0" fmla="*/ 0 w 360"/>
                      <a:gd name="T1" fmla="*/ 0 h 114"/>
                      <a:gd name="T2" fmla="*/ 496350 w 360"/>
                      <a:gd name="T3" fmla="*/ 361422 h 114"/>
                      <a:gd name="T4" fmla="*/ 493377 w 360"/>
                      <a:gd name="T5" fmla="*/ 392451 h 114"/>
                      <a:gd name="T6" fmla="*/ 0 w 360"/>
                      <a:gd name="T7" fmla="*/ 30987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67" name="Freeform 1276"/>
                  <p:cNvSpPr>
                    <a:spLocks/>
                  </p:cNvSpPr>
                  <p:nvPr/>
                </p:nvSpPr>
                <p:spPr bwMode="auto">
                  <a:xfrm>
                    <a:off x="3139" y="3243"/>
                    <a:ext cx="144" cy="62"/>
                  </a:xfrm>
                  <a:custGeom>
                    <a:avLst/>
                    <a:gdLst>
                      <a:gd name="T0" fmla="*/ 0 w 43"/>
                      <a:gd name="T1" fmla="*/ 27059 h 16"/>
                      <a:gd name="T2" fmla="*/ 60614 w 43"/>
                      <a:gd name="T3" fmla="*/ 0 h 16"/>
                      <a:gd name="T4" fmla="*/ 60614 w 43"/>
                      <a:gd name="T5" fmla="*/ 30663 h 16"/>
                      <a:gd name="T6" fmla="*/ 0 w 43"/>
                      <a:gd name="T7" fmla="*/ 54118 h 16"/>
                      <a:gd name="T8" fmla="*/ 0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0" y="8"/>
                        </a:moveTo>
                        <a:lnTo>
                          <a:pt x="43" y="0"/>
                        </a:lnTo>
                        <a:lnTo>
                          <a:pt x="43" y="9"/>
                        </a:lnTo>
                        <a:lnTo>
                          <a:pt x="0" y="16"/>
                        </a:lnTo>
                        <a:lnTo>
                          <a:pt x="0" y="8"/>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68" name="Freeform 1277"/>
                  <p:cNvSpPr>
                    <a:spLocks/>
                  </p:cNvSpPr>
                  <p:nvPr/>
                </p:nvSpPr>
                <p:spPr bwMode="auto">
                  <a:xfrm>
                    <a:off x="3139" y="3243"/>
                    <a:ext cx="144" cy="62"/>
                  </a:xfrm>
                  <a:custGeom>
                    <a:avLst/>
                    <a:gdLst>
                      <a:gd name="T0" fmla="*/ 0 w 43"/>
                      <a:gd name="T1" fmla="*/ 27059 h 16"/>
                      <a:gd name="T2" fmla="*/ 60614 w 43"/>
                      <a:gd name="T3" fmla="*/ 0 h 16"/>
                      <a:gd name="T4" fmla="*/ 60614 w 43"/>
                      <a:gd name="T5" fmla="*/ 30663 h 16"/>
                      <a:gd name="T6" fmla="*/ 0 w 43"/>
                      <a:gd name="T7" fmla="*/ 54118 h 16"/>
                      <a:gd name="T8" fmla="*/ 0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0" y="8"/>
                        </a:moveTo>
                        <a:lnTo>
                          <a:pt x="43" y="0"/>
                        </a:lnTo>
                        <a:lnTo>
                          <a:pt x="43" y="9"/>
                        </a:lnTo>
                        <a:lnTo>
                          <a:pt x="0" y="16"/>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69" name="Freeform 1278"/>
                  <p:cNvSpPr>
                    <a:spLocks/>
                  </p:cNvSpPr>
                  <p:nvPr/>
                </p:nvSpPr>
                <p:spPr bwMode="auto">
                  <a:xfrm>
                    <a:off x="3189" y="3266"/>
                    <a:ext cx="40" cy="31"/>
                  </a:xfrm>
                  <a:custGeom>
                    <a:avLst/>
                    <a:gdLst>
                      <a:gd name="T0" fmla="*/ 0 w 12"/>
                      <a:gd name="T1" fmla="*/ 27059 h 8"/>
                      <a:gd name="T2" fmla="*/ 0 w 12"/>
                      <a:gd name="T3" fmla="*/ 27059 h 8"/>
                      <a:gd name="T4" fmla="*/ 8257 w 12"/>
                      <a:gd name="T5" fmla="*/ 3604 h 8"/>
                      <a:gd name="T6" fmla="*/ 16410 w 12"/>
                      <a:gd name="T7" fmla="*/ 20076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0" y="8"/>
                        </a:moveTo>
                        <a:cubicBezTo>
                          <a:pt x="0" y="8"/>
                          <a:pt x="0" y="8"/>
                          <a:pt x="0" y="8"/>
                        </a:cubicBezTo>
                        <a:cubicBezTo>
                          <a:pt x="0" y="4"/>
                          <a:pt x="3" y="1"/>
                          <a:pt x="6" y="1"/>
                        </a:cubicBezTo>
                        <a:cubicBezTo>
                          <a:pt x="9" y="0"/>
                          <a:pt x="12" y="2"/>
                          <a:pt x="12"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0" name="Freeform 1279"/>
                  <p:cNvSpPr>
                    <a:spLocks/>
                  </p:cNvSpPr>
                  <p:nvPr/>
                </p:nvSpPr>
                <p:spPr bwMode="auto">
                  <a:xfrm>
                    <a:off x="3199" y="3278"/>
                    <a:ext cx="20" cy="15"/>
                  </a:xfrm>
                  <a:custGeom>
                    <a:avLst/>
                    <a:gdLst>
                      <a:gd name="T0" fmla="*/ 0 w 6"/>
                      <a:gd name="T1" fmla="*/ 11081 h 4"/>
                      <a:gd name="T2" fmla="*/ 0 w 6"/>
                      <a:gd name="T3" fmla="*/ 11081 h 4"/>
                      <a:gd name="T4" fmla="*/ 4077 w 6"/>
                      <a:gd name="T5" fmla="*/ 2955 h 4"/>
                      <a:gd name="T6" fmla="*/ 8257 w 6"/>
                      <a:gd name="T7" fmla="*/ 8130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4"/>
                        </a:moveTo>
                        <a:cubicBezTo>
                          <a:pt x="0" y="4"/>
                          <a:pt x="0" y="4"/>
                          <a:pt x="0" y="4"/>
                        </a:cubicBezTo>
                        <a:cubicBezTo>
                          <a:pt x="0" y="2"/>
                          <a:pt x="2" y="1"/>
                          <a:pt x="3" y="1"/>
                        </a:cubicBezTo>
                        <a:cubicBezTo>
                          <a:pt x="5" y="0"/>
                          <a:pt x="6" y="1"/>
                          <a:pt x="6"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1" name="Freeform 1280"/>
                  <p:cNvSpPr>
                    <a:spLocks/>
                  </p:cNvSpPr>
                  <p:nvPr/>
                </p:nvSpPr>
                <p:spPr bwMode="auto">
                  <a:xfrm>
                    <a:off x="3209" y="3289"/>
                    <a:ext cx="4" cy="4"/>
                  </a:xfrm>
                  <a:custGeom>
                    <a:avLst/>
                    <a:gdLst>
                      <a:gd name="T0" fmla="*/ 0 w 1"/>
                      <a:gd name="T1" fmla="*/ 4096 h 1"/>
                      <a:gd name="T2" fmla="*/ 0 w 1"/>
                      <a:gd name="T3" fmla="*/ 4096 h 1"/>
                      <a:gd name="T4" fmla="*/ 0 w 1"/>
                      <a:gd name="T5" fmla="*/ 0 h 1"/>
                      <a:gd name="T6" fmla="*/ 409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0"/>
                          <a:pt x="0" y="0"/>
                          <a:pt x="0" y="0"/>
                        </a:cubicBezTo>
                        <a:cubicBezTo>
                          <a:pt x="1" y="0"/>
                          <a:pt x="1" y="0"/>
                          <a:pt x="1"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2" name="Freeform 1281"/>
                  <p:cNvSpPr>
                    <a:spLocks/>
                  </p:cNvSpPr>
                  <p:nvPr/>
                </p:nvSpPr>
                <p:spPr bwMode="auto">
                  <a:xfrm>
                    <a:off x="3216" y="3258"/>
                    <a:ext cx="23" cy="28"/>
                  </a:xfrm>
                  <a:custGeom>
                    <a:avLst/>
                    <a:gdLst>
                      <a:gd name="T0" fmla="*/ 0 w 7"/>
                      <a:gd name="T1" fmla="*/ 0 h 7"/>
                      <a:gd name="T2" fmla="*/ 8865 w 7"/>
                      <a:gd name="T3" fmla="*/ 28672 h 7"/>
                      <a:gd name="T4" fmla="*/ 8865 w 7"/>
                      <a:gd name="T5" fmla="*/ 28672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0"/>
                        </a:moveTo>
                        <a:cubicBezTo>
                          <a:pt x="4" y="0"/>
                          <a:pt x="7" y="3"/>
                          <a:pt x="7" y="7"/>
                        </a:cubicBezTo>
                        <a:cubicBezTo>
                          <a:pt x="7" y="7"/>
                          <a:pt x="7" y="7"/>
                          <a:pt x="7"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3" name="Freeform 1282"/>
                  <p:cNvSpPr>
                    <a:spLocks/>
                  </p:cNvSpPr>
                  <p:nvPr/>
                </p:nvSpPr>
                <p:spPr bwMode="auto">
                  <a:xfrm>
                    <a:off x="3183" y="3258"/>
                    <a:ext cx="23" cy="39"/>
                  </a:xfrm>
                  <a:custGeom>
                    <a:avLst/>
                    <a:gdLst>
                      <a:gd name="T0" fmla="*/ 0 w 7"/>
                      <a:gd name="T1" fmla="*/ 35182 h 10"/>
                      <a:gd name="T2" fmla="*/ 0 w 7"/>
                      <a:gd name="T3" fmla="*/ 35182 h 10"/>
                      <a:gd name="T4" fmla="*/ 8865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cubicBezTo>
                          <a:pt x="0" y="10"/>
                          <a:pt x="0" y="10"/>
                          <a:pt x="0" y="10"/>
                        </a:cubicBezTo>
                        <a:cubicBezTo>
                          <a:pt x="0" y="6"/>
                          <a:pt x="3" y="2"/>
                          <a:pt x="7"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4" name="Freeform 1283"/>
                  <p:cNvSpPr>
                    <a:spLocks/>
                  </p:cNvSpPr>
                  <p:nvPr/>
                </p:nvSpPr>
                <p:spPr bwMode="auto">
                  <a:xfrm>
                    <a:off x="3236" y="3254"/>
                    <a:ext cx="13" cy="32"/>
                  </a:xfrm>
                  <a:custGeom>
                    <a:avLst/>
                    <a:gdLst>
                      <a:gd name="T0" fmla="*/ 0 w 4"/>
                      <a:gd name="T1" fmla="*/ 0 h 8"/>
                      <a:gd name="T2" fmla="*/ 4700 w 4"/>
                      <a:gd name="T3" fmla="*/ 32768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0" y="0"/>
                        </a:moveTo>
                        <a:cubicBezTo>
                          <a:pt x="2" y="1"/>
                          <a:pt x="4" y="4"/>
                          <a:pt x="4"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5" name="Freeform 1284"/>
                  <p:cNvSpPr>
                    <a:spLocks/>
                  </p:cNvSpPr>
                  <p:nvPr/>
                </p:nvSpPr>
                <p:spPr bwMode="auto">
                  <a:xfrm>
                    <a:off x="3173" y="3262"/>
                    <a:ext cx="13" cy="39"/>
                  </a:xfrm>
                  <a:custGeom>
                    <a:avLst/>
                    <a:gdLst>
                      <a:gd name="T0" fmla="*/ 0 w 4"/>
                      <a:gd name="T1" fmla="*/ 35182 h 10"/>
                      <a:gd name="T2" fmla="*/ 0 w 4"/>
                      <a:gd name="T3" fmla="*/ 35182 h 10"/>
                      <a:gd name="T4" fmla="*/ 470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0" y="10"/>
                        </a:moveTo>
                        <a:cubicBezTo>
                          <a:pt x="0" y="10"/>
                          <a:pt x="0" y="10"/>
                          <a:pt x="0" y="10"/>
                        </a:cubicBezTo>
                        <a:cubicBezTo>
                          <a:pt x="0" y="6"/>
                          <a:pt x="1" y="3"/>
                          <a:pt x="4"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6" name="Freeform 1285"/>
                  <p:cNvSpPr>
                    <a:spLocks/>
                  </p:cNvSpPr>
                  <p:nvPr/>
                </p:nvSpPr>
                <p:spPr bwMode="auto">
                  <a:xfrm>
                    <a:off x="3249" y="3251"/>
                    <a:ext cx="10" cy="31"/>
                  </a:xfrm>
                  <a:custGeom>
                    <a:avLst/>
                    <a:gdLst>
                      <a:gd name="T0" fmla="*/ 0 w 3"/>
                      <a:gd name="T1" fmla="*/ 0 h 8"/>
                      <a:gd name="T2" fmla="*/ 4077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0" y="0"/>
                        </a:moveTo>
                        <a:cubicBezTo>
                          <a:pt x="2" y="2"/>
                          <a:pt x="3" y="5"/>
                          <a:pt x="3"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7" name="Freeform 1286"/>
                  <p:cNvSpPr>
                    <a:spLocks/>
                  </p:cNvSpPr>
                  <p:nvPr/>
                </p:nvSpPr>
                <p:spPr bwMode="auto">
                  <a:xfrm>
                    <a:off x="3163" y="3266"/>
                    <a:ext cx="10" cy="35"/>
                  </a:xfrm>
                  <a:custGeom>
                    <a:avLst/>
                    <a:gdLst>
                      <a:gd name="T0" fmla="*/ 0 w 3"/>
                      <a:gd name="T1" fmla="*/ 31107 h 9"/>
                      <a:gd name="T2" fmla="*/ 0 w 3"/>
                      <a:gd name="T3" fmla="*/ 31107 h 9"/>
                      <a:gd name="T4" fmla="*/ 4077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cubicBezTo>
                          <a:pt x="0" y="9"/>
                          <a:pt x="0" y="9"/>
                          <a:pt x="0" y="9"/>
                        </a:cubicBezTo>
                        <a:cubicBezTo>
                          <a:pt x="0" y="6"/>
                          <a:pt x="1" y="3"/>
                          <a:pt x="3"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8" name="Freeform 1287"/>
                  <p:cNvSpPr>
                    <a:spLocks/>
                  </p:cNvSpPr>
                  <p:nvPr/>
                </p:nvSpPr>
                <p:spPr bwMode="auto">
                  <a:xfrm>
                    <a:off x="3259" y="3247"/>
                    <a:ext cx="10" cy="35"/>
                  </a:xfrm>
                  <a:custGeom>
                    <a:avLst/>
                    <a:gdLst>
                      <a:gd name="T0" fmla="*/ 0 w 3"/>
                      <a:gd name="T1" fmla="*/ 0 h 9"/>
                      <a:gd name="T2" fmla="*/ 4077 w 3"/>
                      <a:gd name="T3" fmla="*/ 31107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0" y="0"/>
                        </a:moveTo>
                        <a:cubicBezTo>
                          <a:pt x="2" y="3"/>
                          <a:pt x="3" y="6"/>
                          <a:pt x="3"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9" name="Freeform 1288"/>
                  <p:cNvSpPr>
                    <a:spLocks/>
                  </p:cNvSpPr>
                  <p:nvPr/>
                </p:nvSpPr>
                <p:spPr bwMode="auto">
                  <a:xfrm>
                    <a:off x="3153" y="3270"/>
                    <a:ext cx="6" cy="35"/>
                  </a:xfrm>
                  <a:custGeom>
                    <a:avLst/>
                    <a:gdLst>
                      <a:gd name="T0" fmla="*/ 0 w 2"/>
                      <a:gd name="T1" fmla="*/ 31107 h 9"/>
                      <a:gd name="T2" fmla="*/ 0 w 2"/>
                      <a:gd name="T3" fmla="*/ 31107 h 9"/>
                      <a:gd name="T4" fmla="*/ 1458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80" name="Freeform 1289"/>
                  <p:cNvSpPr>
                    <a:spLocks/>
                  </p:cNvSpPr>
                  <p:nvPr/>
                </p:nvSpPr>
                <p:spPr bwMode="auto">
                  <a:xfrm>
                    <a:off x="3273" y="3247"/>
                    <a:ext cx="6" cy="31"/>
                  </a:xfrm>
                  <a:custGeom>
                    <a:avLst/>
                    <a:gdLst>
                      <a:gd name="T0" fmla="*/ 0 w 2"/>
                      <a:gd name="T1" fmla="*/ 0 h 8"/>
                      <a:gd name="T2" fmla="*/ 1458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81" name="Freeform 1290"/>
                  <p:cNvSpPr>
                    <a:spLocks/>
                  </p:cNvSpPr>
                  <p:nvPr/>
                </p:nvSpPr>
                <p:spPr bwMode="auto">
                  <a:xfrm>
                    <a:off x="3143" y="3270"/>
                    <a:ext cx="6" cy="35"/>
                  </a:xfrm>
                  <a:custGeom>
                    <a:avLst/>
                    <a:gdLst>
                      <a:gd name="T0" fmla="*/ 0 w 2"/>
                      <a:gd name="T1" fmla="*/ 31107 h 9"/>
                      <a:gd name="T2" fmla="*/ 1458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9"/>
                        </a:move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82" name="Freeform 1291"/>
                  <p:cNvSpPr>
                    <a:spLocks/>
                  </p:cNvSpPr>
                  <p:nvPr/>
                </p:nvSpPr>
                <p:spPr bwMode="auto">
                  <a:xfrm>
                    <a:off x="3139" y="3243"/>
                    <a:ext cx="1338" cy="439"/>
                  </a:xfrm>
                  <a:custGeom>
                    <a:avLst/>
                    <a:gdLst>
                      <a:gd name="T0" fmla="*/ 0 w 401"/>
                      <a:gd name="T1" fmla="*/ 27319 h 113"/>
                      <a:gd name="T2" fmla="*/ 492581 w 401"/>
                      <a:gd name="T3" fmla="*/ 388398 h 113"/>
                      <a:gd name="T4" fmla="*/ 553325 w 401"/>
                      <a:gd name="T5" fmla="*/ 361083 h 113"/>
                      <a:gd name="T6" fmla="*/ 59139 w 401"/>
                      <a:gd name="T7" fmla="*/ 0 h 113"/>
                      <a:gd name="T8" fmla="*/ 0 w 401"/>
                      <a:gd name="T9" fmla="*/ 27319 h 113"/>
                      <a:gd name="T10" fmla="*/ 0 60000 65536"/>
                      <a:gd name="T11" fmla="*/ 0 60000 65536"/>
                      <a:gd name="T12" fmla="*/ 0 60000 65536"/>
                      <a:gd name="T13" fmla="*/ 0 60000 65536"/>
                      <a:gd name="T14" fmla="*/ 0 60000 65536"/>
                      <a:gd name="T15" fmla="*/ 0 w 401"/>
                      <a:gd name="T16" fmla="*/ 0 h 113"/>
                      <a:gd name="T17" fmla="*/ 401 w 401"/>
                      <a:gd name="T18" fmla="*/ 113 h 113"/>
                    </a:gdLst>
                    <a:ahLst/>
                    <a:cxnLst>
                      <a:cxn ang="T10">
                        <a:pos x="T0" y="T1"/>
                      </a:cxn>
                      <a:cxn ang="T11">
                        <a:pos x="T2" y="T3"/>
                      </a:cxn>
                      <a:cxn ang="T12">
                        <a:pos x="T4" y="T5"/>
                      </a:cxn>
                      <a:cxn ang="T13">
                        <a:pos x="T6" y="T7"/>
                      </a:cxn>
                      <a:cxn ang="T14">
                        <a:pos x="T8" y="T9"/>
                      </a:cxn>
                    </a:cxnLst>
                    <a:rect l="T15" t="T16" r="T17" b="T18"/>
                    <a:pathLst>
                      <a:path w="401" h="113">
                        <a:moveTo>
                          <a:pt x="0" y="8"/>
                        </a:moveTo>
                        <a:lnTo>
                          <a:pt x="357" y="113"/>
                        </a:lnTo>
                        <a:lnTo>
                          <a:pt x="401" y="105"/>
                        </a:lnTo>
                        <a:lnTo>
                          <a:pt x="43" y="0"/>
                        </a:lnTo>
                        <a:lnTo>
                          <a:pt x="0" y="8"/>
                        </a:lnTo>
                        <a:close/>
                      </a:path>
                    </a:pathLst>
                  </a:custGeom>
                  <a:solidFill>
                    <a:srgbClr val="FDFF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83" name="Freeform 1292"/>
                  <p:cNvSpPr>
                    <a:spLocks/>
                  </p:cNvSpPr>
                  <p:nvPr/>
                </p:nvSpPr>
                <p:spPr bwMode="auto">
                  <a:xfrm>
                    <a:off x="3139" y="3243"/>
                    <a:ext cx="1338" cy="439"/>
                  </a:xfrm>
                  <a:custGeom>
                    <a:avLst/>
                    <a:gdLst>
                      <a:gd name="T0" fmla="*/ 0 w 401"/>
                      <a:gd name="T1" fmla="*/ 27319 h 113"/>
                      <a:gd name="T2" fmla="*/ 492581 w 401"/>
                      <a:gd name="T3" fmla="*/ 388398 h 113"/>
                      <a:gd name="T4" fmla="*/ 553325 w 401"/>
                      <a:gd name="T5" fmla="*/ 361083 h 113"/>
                      <a:gd name="T6" fmla="*/ 59139 w 401"/>
                      <a:gd name="T7" fmla="*/ 0 h 113"/>
                      <a:gd name="T8" fmla="*/ 0 w 401"/>
                      <a:gd name="T9" fmla="*/ 27319 h 113"/>
                      <a:gd name="T10" fmla="*/ 0 60000 65536"/>
                      <a:gd name="T11" fmla="*/ 0 60000 65536"/>
                      <a:gd name="T12" fmla="*/ 0 60000 65536"/>
                      <a:gd name="T13" fmla="*/ 0 60000 65536"/>
                      <a:gd name="T14" fmla="*/ 0 60000 65536"/>
                      <a:gd name="T15" fmla="*/ 0 w 401"/>
                      <a:gd name="T16" fmla="*/ 0 h 113"/>
                      <a:gd name="T17" fmla="*/ 401 w 401"/>
                      <a:gd name="T18" fmla="*/ 113 h 113"/>
                    </a:gdLst>
                    <a:ahLst/>
                    <a:cxnLst>
                      <a:cxn ang="T10">
                        <a:pos x="T0" y="T1"/>
                      </a:cxn>
                      <a:cxn ang="T11">
                        <a:pos x="T2" y="T3"/>
                      </a:cxn>
                      <a:cxn ang="T12">
                        <a:pos x="T4" y="T5"/>
                      </a:cxn>
                      <a:cxn ang="T13">
                        <a:pos x="T6" y="T7"/>
                      </a:cxn>
                      <a:cxn ang="T14">
                        <a:pos x="T8" y="T9"/>
                      </a:cxn>
                    </a:cxnLst>
                    <a:rect l="T15" t="T16" r="T17" b="T18"/>
                    <a:pathLst>
                      <a:path w="401" h="113">
                        <a:moveTo>
                          <a:pt x="0" y="8"/>
                        </a:moveTo>
                        <a:lnTo>
                          <a:pt x="357" y="113"/>
                        </a:lnTo>
                        <a:lnTo>
                          <a:pt x="401" y="105"/>
                        </a:lnTo>
                        <a:lnTo>
                          <a:pt x="43" y="0"/>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84" name="Freeform 1293"/>
                  <p:cNvSpPr>
                    <a:spLocks/>
                  </p:cNvSpPr>
                  <p:nvPr/>
                </p:nvSpPr>
                <p:spPr bwMode="auto">
                  <a:xfrm>
                    <a:off x="3139" y="3274"/>
                    <a:ext cx="1198" cy="443"/>
                  </a:xfrm>
                  <a:custGeom>
                    <a:avLst/>
                    <a:gdLst>
                      <a:gd name="T0" fmla="*/ 0 w 359"/>
                      <a:gd name="T1" fmla="*/ 0 h 114"/>
                      <a:gd name="T2" fmla="*/ 495802 w 359"/>
                      <a:gd name="T3" fmla="*/ 361422 h 114"/>
                      <a:gd name="T4" fmla="*/ 494534 w 359"/>
                      <a:gd name="T5" fmla="*/ 392451 h 114"/>
                      <a:gd name="T6" fmla="*/ 0 w 359"/>
                      <a:gd name="T7" fmla="*/ 27346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8"/>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85" name="Freeform 1294"/>
                  <p:cNvSpPr>
                    <a:spLocks/>
                  </p:cNvSpPr>
                  <p:nvPr/>
                </p:nvSpPr>
                <p:spPr bwMode="auto">
                  <a:xfrm>
                    <a:off x="3139" y="3274"/>
                    <a:ext cx="1198" cy="443"/>
                  </a:xfrm>
                  <a:custGeom>
                    <a:avLst/>
                    <a:gdLst>
                      <a:gd name="T0" fmla="*/ 0 w 359"/>
                      <a:gd name="T1" fmla="*/ 0 h 114"/>
                      <a:gd name="T2" fmla="*/ 495802 w 359"/>
                      <a:gd name="T3" fmla="*/ 361422 h 114"/>
                      <a:gd name="T4" fmla="*/ 494534 w 359"/>
                      <a:gd name="T5" fmla="*/ 392451 h 114"/>
                      <a:gd name="T6" fmla="*/ 0 w 359"/>
                      <a:gd name="T7" fmla="*/ 27346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8"/>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86" name="Freeform 1295"/>
                  <p:cNvSpPr>
                    <a:spLocks/>
                  </p:cNvSpPr>
                  <p:nvPr/>
                </p:nvSpPr>
                <p:spPr bwMode="auto">
                  <a:xfrm>
                    <a:off x="4334" y="3651"/>
                    <a:ext cx="143" cy="66"/>
                  </a:xfrm>
                  <a:custGeom>
                    <a:avLst/>
                    <a:gdLst>
                      <a:gd name="T0" fmla="*/ 58218 w 43"/>
                      <a:gd name="T1" fmla="*/ 30900 h 17"/>
                      <a:gd name="T2" fmla="*/ 0 w 43"/>
                      <a:gd name="T3" fmla="*/ 58165 h 17"/>
                      <a:gd name="T4" fmla="*/ 0 w 43"/>
                      <a:gd name="T5" fmla="*/ 27266 h 17"/>
                      <a:gd name="T6" fmla="*/ 58218 w 43"/>
                      <a:gd name="T7" fmla="*/ 0 h 17"/>
                      <a:gd name="T8" fmla="*/ 58218 w 43"/>
                      <a:gd name="T9" fmla="*/ 30900 h 17"/>
                      <a:gd name="T10" fmla="*/ 0 60000 65536"/>
                      <a:gd name="T11" fmla="*/ 0 60000 65536"/>
                      <a:gd name="T12" fmla="*/ 0 60000 65536"/>
                      <a:gd name="T13" fmla="*/ 0 60000 65536"/>
                      <a:gd name="T14" fmla="*/ 0 60000 65536"/>
                      <a:gd name="T15" fmla="*/ 0 w 43"/>
                      <a:gd name="T16" fmla="*/ 0 h 17"/>
                      <a:gd name="T17" fmla="*/ 43 w 43"/>
                      <a:gd name="T18" fmla="*/ 17 h 17"/>
                    </a:gdLst>
                    <a:ahLst/>
                    <a:cxnLst>
                      <a:cxn ang="T10">
                        <a:pos x="T0" y="T1"/>
                      </a:cxn>
                      <a:cxn ang="T11">
                        <a:pos x="T2" y="T3"/>
                      </a:cxn>
                      <a:cxn ang="T12">
                        <a:pos x="T4" y="T5"/>
                      </a:cxn>
                      <a:cxn ang="T13">
                        <a:pos x="T6" y="T7"/>
                      </a:cxn>
                      <a:cxn ang="T14">
                        <a:pos x="T8" y="T9"/>
                      </a:cxn>
                    </a:cxnLst>
                    <a:rect l="T15" t="T16" r="T17" b="T18"/>
                    <a:pathLst>
                      <a:path w="43" h="17">
                        <a:moveTo>
                          <a:pt x="43" y="9"/>
                        </a:moveTo>
                        <a:lnTo>
                          <a:pt x="0" y="17"/>
                        </a:lnTo>
                        <a:lnTo>
                          <a:pt x="0" y="8"/>
                        </a:lnTo>
                        <a:lnTo>
                          <a:pt x="43" y="0"/>
                        </a:lnTo>
                        <a:lnTo>
                          <a:pt x="43" y="9"/>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87" name="Freeform 1296"/>
                  <p:cNvSpPr>
                    <a:spLocks/>
                  </p:cNvSpPr>
                  <p:nvPr/>
                </p:nvSpPr>
                <p:spPr bwMode="auto">
                  <a:xfrm>
                    <a:off x="4334" y="3651"/>
                    <a:ext cx="143" cy="66"/>
                  </a:xfrm>
                  <a:custGeom>
                    <a:avLst/>
                    <a:gdLst>
                      <a:gd name="T0" fmla="*/ 58218 w 43"/>
                      <a:gd name="T1" fmla="*/ 30900 h 17"/>
                      <a:gd name="T2" fmla="*/ 0 w 43"/>
                      <a:gd name="T3" fmla="*/ 58165 h 17"/>
                      <a:gd name="T4" fmla="*/ 0 w 43"/>
                      <a:gd name="T5" fmla="*/ 27266 h 17"/>
                      <a:gd name="T6" fmla="*/ 58218 w 43"/>
                      <a:gd name="T7" fmla="*/ 0 h 17"/>
                      <a:gd name="T8" fmla="*/ 58218 w 43"/>
                      <a:gd name="T9" fmla="*/ 30900 h 17"/>
                      <a:gd name="T10" fmla="*/ 0 60000 65536"/>
                      <a:gd name="T11" fmla="*/ 0 60000 65536"/>
                      <a:gd name="T12" fmla="*/ 0 60000 65536"/>
                      <a:gd name="T13" fmla="*/ 0 60000 65536"/>
                      <a:gd name="T14" fmla="*/ 0 60000 65536"/>
                      <a:gd name="T15" fmla="*/ 0 w 43"/>
                      <a:gd name="T16" fmla="*/ 0 h 17"/>
                      <a:gd name="T17" fmla="*/ 43 w 43"/>
                      <a:gd name="T18" fmla="*/ 17 h 17"/>
                    </a:gdLst>
                    <a:ahLst/>
                    <a:cxnLst>
                      <a:cxn ang="T10">
                        <a:pos x="T0" y="T1"/>
                      </a:cxn>
                      <a:cxn ang="T11">
                        <a:pos x="T2" y="T3"/>
                      </a:cxn>
                      <a:cxn ang="T12">
                        <a:pos x="T4" y="T5"/>
                      </a:cxn>
                      <a:cxn ang="T13">
                        <a:pos x="T6" y="T7"/>
                      </a:cxn>
                      <a:cxn ang="T14">
                        <a:pos x="T8" y="T9"/>
                      </a:cxn>
                    </a:cxnLst>
                    <a:rect l="T15" t="T16" r="T17" b="T18"/>
                    <a:pathLst>
                      <a:path w="43" h="17">
                        <a:moveTo>
                          <a:pt x="43" y="9"/>
                        </a:moveTo>
                        <a:lnTo>
                          <a:pt x="0" y="17"/>
                        </a:lnTo>
                        <a:lnTo>
                          <a:pt x="0" y="8"/>
                        </a:lnTo>
                        <a:lnTo>
                          <a:pt x="43" y="0"/>
                        </a:lnTo>
                        <a:lnTo>
                          <a:pt x="43" y="9"/>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88" name="Freeform 1297"/>
                  <p:cNvSpPr>
                    <a:spLocks/>
                  </p:cNvSpPr>
                  <p:nvPr/>
                </p:nvSpPr>
                <p:spPr bwMode="auto">
                  <a:xfrm>
                    <a:off x="4384" y="3662"/>
                    <a:ext cx="40" cy="31"/>
                  </a:xfrm>
                  <a:custGeom>
                    <a:avLst/>
                    <a:gdLst>
                      <a:gd name="T0" fmla="*/ 16410 w 12"/>
                      <a:gd name="T1" fmla="*/ 0 h 8"/>
                      <a:gd name="T2" fmla="*/ 16410 w 12"/>
                      <a:gd name="T3" fmla="*/ 0 h 8"/>
                      <a:gd name="T4" fmla="*/ 8257 w 12"/>
                      <a:gd name="T5" fmla="*/ 23680 h 8"/>
                      <a:gd name="T6" fmla="*/ 0 w 12"/>
                      <a:gd name="T7" fmla="*/ 6983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12" y="0"/>
                        </a:moveTo>
                        <a:cubicBezTo>
                          <a:pt x="12" y="0"/>
                          <a:pt x="12" y="0"/>
                          <a:pt x="12" y="0"/>
                        </a:cubicBezTo>
                        <a:cubicBezTo>
                          <a:pt x="12" y="3"/>
                          <a:pt x="9" y="6"/>
                          <a:pt x="6" y="7"/>
                        </a:cubicBezTo>
                        <a:cubicBezTo>
                          <a:pt x="3" y="8"/>
                          <a:pt x="0" y="5"/>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89" name="Freeform 1298"/>
                  <p:cNvSpPr>
                    <a:spLocks/>
                  </p:cNvSpPr>
                  <p:nvPr/>
                </p:nvSpPr>
                <p:spPr bwMode="auto">
                  <a:xfrm>
                    <a:off x="4394" y="3666"/>
                    <a:ext cx="20" cy="12"/>
                  </a:xfrm>
                  <a:custGeom>
                    <a:avLst/>
                    <a:gdLst>
                      <a:gd name="T0" fmla="*/ 8257 w 6"/>
                      <a:gd name="T1" fmla="*/ 0 h 3"/>
                      <a:gd name="T2" fmla="*/ 8257 w 6"/>
                      <a:gd name="T3" fmla="*/ 0 h 3"/>
                      <a:gd name="T4" fmla="*/ 4077 w 6"/>
                      <a:gd name="T5" fmla="*/ 12288 h 3"/>
                      <a:gd name="T6" fmla="*/ 0 w 6"/>
                      <a:gd name="T7" fmla="*/ 4096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0"/>
                        </a:moveTo>
                        <a:cubicBezTo>
                          <a:pt x="6" y="0"/>
                          <a:pt x="6" y="0"/>
                          <a:pt x="6" y="0"/>
                        </a:cubicBezTo>
                        <a:cubicBezTo>
                          <a:pt x="6" y="1"/>
                          <a:pt x="5" y="3"/>
                          <a:pt x="3" y="3"/>
                        </a:cubicBezTo>
                        <a:cubicBezTo>
                          <a:pt x="2" y="3"/>
                          <a:pt x="0" y="2"/>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0" name="Freeform 1299"/>
                  <p:cNvSpPr>
                    <a:spLocks/>
                  </p:cNvSpPr>
                  <p:nvPr/>
                </p:nvSpPr>
                <p:spPr bwMode="auto">
                  <a:xfrm>
                    <a:off x="4404" y="3666"/>
                    <a:ext cx="3" cy="4"/>
                  </a:xfrm>
                  <a:custGeom>
                    <a:avLst/>
                    <a:gdLst>
                      <a:gd name="T0" fmla="*/ 729 w 1"/>
                      <a:gd name="T1" fmla="*/ 0 h 1"/>
                      <a:gd name="T2" fmla="*/ 729 w 1"/>
                      <a:gd name="T3" fmla="*/ 0 h 1"/>
                      <a:gd name="T4" fmla="*/ 0 w 1"/>
                      <a:gd name="T5" fmla="*/ 4096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0"/>
                          <a:pt x="1" y="1"/>
                          <a:pt x="0" y="1"/>
                        </a:cubicBezTo>
                        <a:cubicBezTo>
                          <a:pt x="0" y="1"/>
                          <a:pt x="0"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1" name="Freeform 1300"/>
                  <p:cNvSpPr>
                    <a:spLocks/>
                  </p:cNvSpPr>
                  <p:nvPr/>
                </p:nvSpPr>
                <p:spPr bwMode="auto">
                  <a:xfrm>
                    <a:off x="4377" y="3674"/>
                    <a:ext cx="23" cy="27"/>
                  </a:xfrm>
                  <a:custGeom>
                    <a:avLst/>
                    <a:gdLst>
                      <a:gd name="T0" fmla="*/ 8865 w 7"/>
                      <a:gd name="T1" fmla="*/ 23016 h 7"/>
                      <a:gd name="T2" fmla="*/ 0 w 7"/>
                      <a:gd name="T3" fmla="*/ 0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2" y="7"/>
                          <a:pt x="0" y="4"/>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2" name="Freeform 1301"/>
                  <p:cNvSpPr>
                    <a:spLocks/>
                  </p:cNvSpPr>
                  <p:nvPr/>
                </p:nvSpPr>
                <p:spPr bwMode="auto">
                  <a:xfrm>
                    <a:off x="4410" y="3662"/>
                    <a:ext cx="24" cy="35"/>
                  </a:xfrm>
                  <a:custGeom>
                    <a:avLst/>
                    <a:gdLst>
                      <a:gd name="T0" fmla="*/ 11321 w 7"/>
                      <a:gd name="T1" fmla="*/ 0 h 9"/>
                      <a:gd name="T2" fmla="*/ 11321 w 7"/>
                      <a:gd name="T3" fmla="*/ 0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7" y="0"/>
                          <a:pt x="7" y="0"/>
                          <a:pt x="7" y="0"/>
                        </a:cubicBezTo>
                        <a:cubicBezTo>
                          <a:pt x="7" y="4"/>
                          <a:pt x="4" y="8"/>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3" name="Freeform 1302"/>
                  <p:cNvSpPr>
                    <a:spLocks/>
                  </p:cNvSpPr>
                  <p:nvPr/>
                </p:nvSpPr>
                <p:spPr bwMode="auto">
                  <a:xfrm>
                    <a:off x="4367" y="3674"/>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4" name="Freeform 1303"/>
                  <p:cNvSpPr>
                    <a:spLocks/>
                  </p:cNvSpPr>
                  <p:nvPr/>
                </p:nvSpPr>
                <p:spPr bwMode="auto">
                  <a:xfrm>
                    <a:off x="4430" y="3658"/>
                    <a:ext cx="14" cy="35"/>
                  </a:xfrm>
                  <a:custGeom>
                    <a:avLst/>
                    <a:gdLst>
                      <a:gd name="T0" fmla="*/ 7375 w 4"/>
                      <a:gd name="T1" fmla="*/ 0 h 9"/>
                      <a:gd name="T2" fmla="*/ 7375 w 4"/>
                      <a:gd name="T3" fmla="*/ 0 h 9"/>
                      <a:gd name="T4" fmla="*/ 0 w 4"/>
                      <a:gd name="T5" fmla="*/ 31107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0"/>
                        </a:moveTo>
                        <a:cubicBezTo>
                          <a:pt x="4" y="0"/>
                          <a:pt x="4" y="0"/>
                          <a:pt x="4" y="0"/>
                        </a:cubicBezTo>
                        <a:cubicBezTo>
                          <a:pt x="4" y="3"/>
                          <a:pt x="2" y="7"/>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5" name="Freeform 1304"/>
                  <p:cNvSpPr>
                    <a:spLocks/>
                  </p:cNvSpPr>
                  <p:nvPr/>
                </p:nvSpPr>
                <p:spPr bwMode="auto">
                  <a:xfrm>
                    <a:off x="4357" y="3678"/>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6" name="Freeform 1305"/>
                  <p:cNvSpPr>
                    <a:spLocks/>
                  </p:cNvSpPr>
                  <p:nvPr/>
                </p:nvSpPr>
                <p:spPr bwMode="auto">
                  <a:xfrm>
                    <a:off x="4444" y="3658"/>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7" name="Freeform 1306"/>
                  <p:cNvSpPr>
                    <a:spLocks/>
                  </p:cNvSpPr>
                  <p:nvPr/>
                </p:nvSpPr>
                <p:spPr bwMode="auto">
                  <a:xfrm>
                    <a:off x="4347" y="3678"/>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8" name="Freeform 1307"/>
                  <p:cNvSpPr>
                    <a:spLocks/>
                  </p:cNvSpPr>
                  <p:nvPr/>
                </p:nvSpPr>
                <p:spPr bwMode="auto">
                  <a:xfrm>
                    <a:off x="4454" y="3655"/>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9" name="Freeform 1308"/>
                  <p:cNvSpPr>
                    <a:spLocks/>
                  </p:cNvSpPr>
                  <p:nvPr/>
                </p:nvSpPr>
                <p:spPr bwMode="auto">
                  <a:xfrm>
                    <a:off x="4337" y="3682"/>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00" name="Freeform 1309"/>
                  <p:cNvSpPr>
                    <a:spLocks/>
                  </p:cNvSpPr>
                  <p:nvPr/>
                </p:nvSpPr>
                <p:spPr bwMode="auto">
                  <a:xfrm>
                    <a:off x="4467" y="3655"/>
                    <a:ext cx="3" cy="35"/>
                  </a:xfrm>
                  <a:custGeom>
                    <a:avLst/>
                    <a:gdLst>
                      <a:gd name="T0" fmla="*/ 729 w 1"/>
                      <a:gd name="T1" fmla="*/ 0 h 9"/>
                      <a:gd name="T2" fmla="*/ 0 w 1"/>
                      <a:gd name="T3" fmla="*/ 31107 h 9"/>
                      <a:gd name="T4" fmla="*/ 0 60000 65536"/>
                      <a:gd name="T5" fmla="*/ 0 60000 65536"/>
                      <a:gd name="T6" fmla="*/ 0 w 1"/>
                      <a:gd name="T7" fmla="*/ 0 h 9"/>
                      <a:gd name="T8" fmla="*/ 1 w 1"/>
                      <a:gd name="T9" fmla="*/ 9 h 9"/>
                    </a:gdLst>
                    <a:ahLst/>
                    <a:cxnLst>
                      <a:cxn ang="T4">
                        <a:pos x="T0" y="T1"/>
                      </a:cxn>
                      <a:cxn ang="T5">
                        <a:pos x="T2" y="T3"/>
                      </a:cxn>
                    </a:cxnLst>
                    <a:rect l="T6" t="T7" r="T8" b="T9"/>
                    <a:pathLst>
                      <a:path w="1" h="9">
                        <a:moveTo>
                          <a:pt x="1" y="0"/>
                        </a:moveTo>
                        <a:cubicBezTo>
                          <a:pt x="1" y="3"/>
                          <a:pt x="1"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01" name="Line 1310"/>
                  <p:cNvSpPr>
                    <a:spLocks noChangeShapeType="1"/>
                  </p:cNvSpPr>
                  <p:nvPr/>
                </p:nvSpPr>
                <p:spPr bwMode="auto">
                  <a:xfrm>
                    <a:off x="3356" y="3348"/>
                    <a:ext cx="64" cy="1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02" name="Line 1311"/>
                  <p:cNvSpPr>
                    <a:spLocks noChangeShapeType="1"/>
                  </p:cNvSpPr>
                  <p:nvPr/>
                </p:nvSpPr>
                <p:spPr bwMode="auto">
                  <a:xfrm>
                    <a:off x="3390" y="3340"/>
                    <a:ext cx="60" cy="1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03" name="Line 1312"/>
                  <p:cNvSpPr>
                    <a:spLocks noChangeShapeType="1"/>
                  </p:cNvSpPr>
                  <p:nvPr/>
                </p:nvSpPr>
                <p:spPr bwMode="auto">
                  <a:xfrm>
                    <a:off x="3423" y="3332"/>
                    <a:ext cx="53"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04" name="Line 1313"/>
                  <p:cNvSpPr>
                    <a:spLocks noChangeShapeType="1"/>
                  </p:cNvSpPr>
                  <p:nvPr/>
                </p:nvSpPr>
                <p:spPr bwMode="auto">
                  <a:xfrm>
                    <a:off x="3453" y="3328"/>
                    <a:ext cx="50"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05" name="Line 1314"/>
                  <p:cNvSpPr>
                    <a:spLocks noChangeShapeType="1"/>
                  </p:cNvSpPr>
                  <p:nvPr/>
                </p:nvSpPr>
                <p:spPr bwMode="auto">
                  <a:xfrm>
                    <a:off x="3476" y="3324"/>
                    <a:ext cx="54"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06" name="Line 1315"/>
                  <p:cNvSpPr>
                    <a:spLocks noChangeShapeType="1"/>
                  </p:cNvSpPr>
                  <p:nvPr/>
                </p:nvSpPr>
                <p:spPr bwMode="auto">
                  <a:xfrm>
                    <a:off x="3370" y="3355"/>
                    <a:ext cx="1" cy="3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07" name="Line 1316"/>
                  <p:cNvSpPr>
                    <a:spLocks noChangeShapeType="1"/>
                  </p:cNvSpPr>
                  <p:nvPr/>
                </p:nvSpPr>
                <p:spPr bwMode="auto">
                  <a:xfrm>
                    <a:off x="3390" y="3340"/>
                    <a:ext cx="30"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08" name="Line 1317"/>
                  <p:cNvSpPr>
                    <a:spLocks noChangeShapeType="1"/>
                  </p:cNvSpPr>
                  <p:nvPr/>
                </p:nvSpPr>
                <p:spPr bwMode="auto">
                  <a:xfrm flipH="1" flipV="1">
                    <a:off x="3423" y="3332"/>
                    <a:ext cx="27"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09" name="Line 1318"/>
                  <p:cNvSpPr>
                    <a:spLocks noChangeShapeType="1"/>
                  </p:cNvSpPr>
                  <p:nvPr/>
                </p:nvSpPr>
                <p:spPr bwMode="auto">
                  <a:xfrm flipH="1" flipV="1">
                    <a:off x="3450" y="3328"/>
                    <a:ext cx="26" cy="2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10" name="Line 1319"/>
                  <p:cNvSpPr>
                    <a:spLocks noChangeShapeType="1"/>
                  </p:cNvSpPr>
                  <p:nvPr/>
                </p:nvSpPr>
                <p:spPr bwMode="auto">
                  <a:xfrm flipH="1" flipV="1">
                    <a:off x="3476" y="3324"/>
                    <a:ext cx="27"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11" name="Line 1320"/>
                  <p:cNvSpPr>
                    <a:spLocks noChangeShapeType="1"/>
                  </p:cNvSpPr>
                  <p:nvPr/>
                </p:nvSpPr>
                <p:spPr bwMode="auto">
                  <a:xfrm flipH="1" flipV="1">
                    <a:off x="3496" y="3317"/>
                    <a:ext cx="34"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12" name="Freeform 1321"/>
                  <p:cNvSpPr>
                    <a:spLocks/>
                  </p:cNvSpPr>
                  <p:nvPr/>
                </p:nvSpPr>
                <p:spPr bwMode="auto">
                  <a:xfrm>
                    <a:off x="2996" y="3274"/>
                    <a:ext cx="143" cy="62"/>
                  </a:xfrm>
                  <a:custGeom>
                    <a:avLst/>
                    <a:gdLst>
                      <a:gd name="T0" fmla="*/ 0 w 43"/>
                      <a:gd name="T1" fmla="*/ 23680 h 16"/>
                      <a:gd name="T2" fmla="*/ 58218 w 43"/>
                      <a:gd name="T3" fmla="*/ 0 h 16"/>
                      <a:gd name="T4" fmla="*/ 58218 w 43"/>
                      <a:gd name="T5" fmla="*/ 27059 h 16"/>
                      <a:gd name="T6" fmla="*/ 0 w 43"/>
                      <a:gd name="T7" fmla="*/ 54118 h 16"/>
                      <a:gd name="T8" fmla="*/ 0 w 43"/>
                      <a:gd name="T9" fmla="*/ 23680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0" y="7"/>
                        </a:moveTo>
                        <a:lnTo>
                          <a:pt x="43" y="0"/>
                        </a:lnTo>
                        <a:lnTo>
                          <a:pt x="43" y="8"/>
                        </a:lnTo>
                        <a:lnTo>
                          <a:pt x="0" y="16"/>
                        </a:lnTo>
                        <a:lnTo>
                          <a:pt x="0" y="7"/>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13" name="Freeform 1322"/>
                  <p:cNvSpPr>
                    <a:spLocks/>
                  </p:cNvSpPr>
                  <p:nvPr/>
                </p:nvSpPr>
                <p:spPr bwMode="auto">
                  <a:xfrm>
                    <a:off x="2996" y="3274"/>
                    <a:ext cx="143" cy="62"/>
                  </a:xfrm>
                  <a:custGeom>
                    <a:avLst/>
                    <a:gdLst>
                      <a:gd name="T0" fmla="*/ 0 w 43"/>
                      <a:gd name="T1" fmla="*/ 23680 h 16"/>
                      <a:gd name="T2" fmla="*/ 58218 w 43"/>
                      <a:gd name="T3" fmla="*/ 0 h 16"/>
                      <a:gd name="T4" fmla="*/ 58218 w 43"/>
                      <a:gd name="T5" fmla="*/ 27059 h 16"/>
                      <a:gd name="T6" fmla="*/ 0 w 43"/>
                      <a:gd name="T7" fmla="*/ 54118 h 16"/>
                      <a:gd name="T8" fmla="*/ 0 w 43"/>
                      <a:gd name="T9" fmla="*/ 23680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0" y="7"/>
                        </a:moveTo>
                        <a:lnTo>
                          <a:pt x="43" y="0"/>
                        </a:lnTo>
                        <a:lnTo>
                          <a:pt x="43" y="8"/>
                        </a:lnTo>
                        <a:lnTo>
                          <a:pt x="0" y="16"/>
                        </a:lnTo>
                        <a:lnTo>
                          <a:pt x="0" y="7"/>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14" name="Freeform 1323"/>
                  <p:cNvSpPr>
                    <a:spLocks/>
                  </p:cNvSpPr>
                  <p:nvPr/>
                </p:nvSpPr>
                <p:spPr bwMode="auto">
                  <a:xfrm>
                    <a:off x="3049" y="3297"/>
                    <a:ext cx="37" cy="27"/>
                  </a:xfrm>
                  <a:custGeom>
                    <a:avLst/>
                    <a:gdLst>
                      <a:gd name="T0" fmla="*/ 0 w 11"/>
                      <a:gd name="T1" fmla="*/ 23016 h 7"/>
                      <a:gd name="T2" fmla="*/ 0 w 11"/>
                      <a:gd name="T3" fmla="*/ 23016 h 7"/>
                      <a:gd name="T4" fmla="*/ 7309 w 11"/>
                      <a:gd name="T5" fmla="*/ 0 h 7"/>
                      <a:gd name="T6" fmla="*/ 15873 w 11"/>
                      <a:gd name="T7" fmla="*/ 16188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0" y="7"/>
                        </a:moveTo>
                        <a:cubicBezTo>
                          <a:pt x="0" y="7"/>
                          <a:pt x="0" y="7"/>
                          <a:pt x="0" y="7"/>
                        </a:cubicBezTo>
                        <a:cubicBezTo>
                          <a:pt x="0" y="4"/>
                          <a:pt x="2" y="1"/>
                          <a:pt x="5" y="0"/>
                        </a:cubicBezTo>
                        <a:cubicBezTo>
                          <a:pt x="9" y="0"/>
                          <a:pt x="11" y="2"/>
                          <a:pt x="11"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15" name="Freeform 1324"/>
                  <p:cNvSpPr>
                    <a:spLocks/>
                  </p:cNvSpPr>
                  <p:nvPr/>
                </p:nvSpPr>
                <p:spPr bwMode="auto">
                  <a:xfrm>
                    <a:off x="3059" y="3309"/>
                    <a:ext cx="17" cy="15"/>
                  </a:xfrm>
                  <a:custGeom>
                    <a:avLst/>
                    <a:gdLst>
                      <a:gd name="T0" fmla="*/ 0 w 5"/>
                      <a:gd name="T1" fmla="*/ 11081 h 4"/>
                      <a:gd name="T2" fmla="*/ 0 w 5"/>
                      <a:gd name="T3" fmla="*/ 11081 h 4"/>
                      <a:gd name="T4" fmla="*/ 3227 w 5"/>
                      <a:gd name="T5" fmla="*/ 0 h 4"/>
                      <a:gd name="T6" fmla="*/ 7745 w 5"/>
                      <a:gd name="T7" fmla="*/ 813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0" y="4"/>
                        </a:moveTo>
                        <a:cubicBezTo>
                          <a:pt x="0" y="4"/>
                          <a:pt x="0" y="4"/>
                          <a:pt x="0" y="4"/>
                        </a:cubicBezTo>
                        <a:cubicBezTo>
                          <a:pt x="0" y="2"/>
                          <a:pt x="1" y="0"/>
                          <a:pt x="2" y="0"/>
                        </a:cubicBezTo>
                        <a:cubicBezTo>
                          <a:pt x="4" y="0"/>
                          <a:pt x="5" y="1"/>
                          <a:pt x="5"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16" name="Freeform 1325"/>
                  <p:cNvSpPr>
                    <a:spLocks/>
                  </p:cNvSpPr>
                  <p:nvPr/>
                </p:nvSpPr>
                <p:spPr bwMode="auto">
                  <a:xfrm>
                    <a:off x="3066" y="3317"/>
                    <a:ext cx="3" cy="3"/>
                  </a:xfrm>
                  <a:custGeom>
                    <a:avLst/>
                    <a:gdLst>
                      <a:gd name="T0" fmla="*/ 0 w 1"/>
                      <a:gd name="T1" fmla="*/ 729 h 1"/>
                      <a:gd name="T2" fmla="*/ 0 w 1"/>
                      <a:gd name="T3" fmla="*/ 729 h 1"/>
                      <a:gd name="T4" fmla="*/ 0 w 1"/>
                      <a:gd name="T5" fmla="*/ 0 h 1"/>
                      <a:gd name="T6" fmla="*/ 729 w 1"/>
                      <a:gd name="T7" fmla="*/ 729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1"/>
                          <a:pt x="0" y="0"/>
                          <a:pt x="0" y="0"/>
                        </a:cubicBezTo>
                        <a:cubicBezTo>
                          <a:pt x="1" y="0"/>
                          <a:pt x="1" y="1"/>
                          <a:pt x="1"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17" name="Freeform 1326"/>
                  <p:cNvSpPr>
                    <a:spLocks/>
                  </p:cNvSpPr>
                  <p:nvPr/>
                </p:nvSpPr>
                <p:spPr bwMode="auto">
                  <a:xfrm>
                    <a:off x="3073" y="3286"/>
                    <a:ext cx="23" cy="31"/>
                  </a:xfrm>
                  <a:custGeom>
                    <a:avLst/>
                    <a:gdLst>
                      <a:gd name="T0" fmla="*/ 0 w 7"/>
                      <a:gd name="T1" fmla="*/ 0 h 8"/>
                      <a:gd name="T2" fmla="*/ 8865 w 7"/>
                      <a:gd name="T3" fmla="*/ 27059 h 8"/>
                      <a:gd name="T4" fmla="*/ 8865 w 7"/>
                      <a:gd name="T5" fmla="*/ 27059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cubicBezTo>
                          <a:pt x="4" y="0"/>
                          <a:pt x="7" y="3"/>
                          <a:pt x="7" y="8"/>
                        </a:cubicBezTo>
                        <a:cubicBezTo>
                          <a:pt x="7" y="8"/>
                          <a:pt x="7" y="8"/>
                          <a:pt x="7"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18" name="Freeform 1327"/>
                  <p:cNvSpPr>
                    <a:spLocks/>
                  </p:cNvSpPr>
                  <p:nvPr/>
                </p:nvSpPr>
                <p:spPr bwMode="auto">
                  <a:xfrm>
                    <a:off x="3039" y="3289"/>
                    <a:ext cx="24" cy="39"/>
                  </a:xfrm>
                  <a:custGeom>
                    <a:avLst/>
                    <a:gdLst>
                      <a:gd name="T0" fmla="*/ 0 w 7"/>
                      <a:gd name="T1" fmla="*/ 35182 h 10"/>
                      <a:gd name="T2" fmla="*/ 0 w 7"/>
                      <a:gd name="T3" fmla="*/ 35182 h 10"/>
                      <a:gd name="T4" fmla="*/ 11321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cubicBezTo>
                          <a:pt x="0" y="10"/>
                          <a:pt x="0" y="10"/>
                          <a:pt x="0" y="10"/>
                        </a:cubicBezTo>
                        <a:cubicBezTo>
                          <a:pt x="0" y="5"/>
                          <a:pt x="3" y="1"/>
                          <a:pt x="7"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19" name="Freeform 1328"/>
                  <p:cNvSpPr>
                    <a:spLocks/>
                  </p:cNvSpPr>
                  <p:nvPr/>
                </p:nvSpPr>
                <p:spPr bwMode="auto">
                  <a:xfrm>
                    <a:off x="3093" y="3282"/>
                    <a:ext cx="13" cy="31"/>
                  </a:xfrm>
                  <a:custGeom>
                    <a:avLst/>
                    <a:gdLst>
                      <a:gd name="T0" fmla="*/ 0 w 4"/>
                      <a:gd name="T1" fmla="*/ 0 h 8"/>
                      <a:gd name="T2" fmla="*/ 4700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0" y="0"/>
                        </a:moveTo>
                        <a:cubicBezTo>
                          <a:pt x="3" y="2"/>
                          <a:pt x="4" y="5"/>
                          <a:pt x="4"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0" name="Freeform 1329"/>
                  <p:cNvSpPr>
                    <a:spLocks/>
                  </p:cNvSpPr>
                  <p:nvPr/>
                </p:nvSpPr>
                <p:spPr bwMode="auto">
                  <a:xfrm>
                    <a:off x="3029" y="3293"/>
                    <a:ext cx="14" cy="35"/>
                  </a:xfrm>
                  <a:custGeom>
                    <a:avLst/>
                    <a:gdLst>
                      <a:gd name="T0" fmla="*/ 0 w 4"/>
                      <a:gd name="T1" fmla="*/ 31107 h 9"/>
                      <a:gd name="T2" fmla="*/ 0 w 4"/>
                      <a:gd name="T3" fmla="*/ 31107 h 9"/>
                      <a:gd name="T4" fmla="*/ 7375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0" y="9"/>
                        </a:moveTo>
                        <a:cubicBezTo>
                          <a:pt x="0" y="9"/>
                          <a:pt x="0" y="9"/>
                          <a:pt x="0" y="9"/>
                        </a:cubicBezTo>
                        <a:cubicBezTo>
                          <a:pt x="0" y="6"/>
                          <a:pt x="1" y="2"/>
                          <a:pt x="4"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1" name="Freeform 1330"/>
                  <p:cNvSpPr>
                    <a:spLocks/>
                  </p:cNvSpPr>
                  <p:nvPr/>
                </p:nvSpPr>
                <p:spPr bwMode="auto">
                  <a:xfrm>
                    <a:off x="3106" y="3282"/>
                    <a:ext cx="10" cy="27"/>
                  </a:xfrm>
                  <a:custGeom>
                    <a:avLst/>
                    <a:gdLst>
                      <a:gd name="T0" fmla="*/ 0 w 3"/>
                      <a:gd name="T1" fmla="*/ 0 h 7"/>
                      <a:gd name="T2" fmla="*/ 4077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0" y="0"/>
                        </a:moveTo>
                        <a:cubicBezTo>
                          <a:pt x="2" y="2"/>
                          <a:pt x="3" y="4"/>
                          <a:pt x="3"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2" name="Freeform 1331"/>
                  <p:cNvSpPr>
                    <a:spLocks/>
                  </p:cNvSpPr>
                  <p:nvPr/>
                </p:nvSpPr>
                <p:spPr bwMode="auto">
                  <a:xfrm>
                    <a:off x="3019" y="3297"/>
                    <a:ext cx="10" cy="35"/>
                  </a:xfrm>
                  <a:custGeom>
                    <a:avLst/>
                    <a:gdLst>
                      <a:gd name="T0" fmla="*/ 0 w 3"/>
                      <a:gd name="T1" fmla="*/ 31107 h 9"/>
                      <a:gd name="T2" fmla="*/ 0 w 3"/>
                      <a:gd name="T3" fmla="*/ 31107 h 9"/>
                      <a:gd name="T4" fmla="*/ 4077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cubicBezTo>
                          <a:pt x="0" y="9"/>
                          <a:pt x="0" y="9"/>
                          <a:pt x="0" y="9"/>
                        </a:cubicBezTo>
                        <a:cubicBezTo>
                          <a:pt x="0" y="6"/>
                          <a:pt x="1" y="2"/>
                          <a:pt x="3"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3" name="Freeform 1332"/>
                  <p:cNvSpPr>
                    <a:spLocks/>
                  </p:cNvSpPr>
                  <p:nvPr/>
                </p:nvSpPr>
                <p:spPr bwMode="auto">
                  <a:xfrm>
                    <a:off x="3119" y="3278"/>
                    <a:ext cx="7" cy="31"/>
                  </a:xfrm>
                  <a:custGeom>
                    <a:avLst/>
                    <a:gdLst>
                      <a:gd name="T0" fmla="*/ 0 w 2"/>
                      <a:gd name="T1" fmla="*/ 0 h 8"/>
                      <a:gd name="T2" fmla="*/ 3773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4" name="Freeform 1333"/>
                  <p:cNvSpPr>
                    <a:spLocks/>
                  </p:cNvSpPr>
                  <p:nvPr/>
                </p:nvSpPr>
                <p:spPr bwMode="auto">
                  <a:xfrm>
                    <a:off x="3009" y="3297"/>
                    <a:ext cx="7" cy="35"/>
                  </a:xfrm>
                  <a:custGeom>
                    <a:avLst/>
                    <a:gdLst>
                      <a:gd name="T0" fmla="*/ 0 w 2"/>
                      <a:gd name="T1" fmla="*/ 31107 h 9"/>
                      <a:gd name="T2" fmla="*/ 0 w 2"/>
                      <a:gd name="T3" fmla="*/ 31107 h 9"/>
                      <a:gd name="T4" fmla="*/ 3773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5" name="Freeform 1334"/>
                  <p:cNvSpPr>
                    <a:spLocks/>
                  </p:cNvSpPr>
                  <p:nvPr/>
                </p:nvSpPr>
                <p:spPr bwMode="auto">
                  <a:xfrm>
                    <a:off x="3129" y="3274"/>
                    <a:ext cx="7" cy="31"/>
                  </a:xfrm>
                  <a:custGeom>
                    <a:avLst/>
                    <a:gdLst>
                      <a:gd name="T0" fmla="*/ 0 w 2"/>
                      <a:gd name="T1" fmla="*/ 0 h 8"/>
                      <a:gd name="T2" fmla="*/ 3773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3"/>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6" name="Freeform 1335"/>
                  <p:cNvSpPr>
                    <a:spLocks/>
                  </p:cNvSpPr>
                  <p:nvPr/>
                </p:nvSpPr>
                <p:spPr bwMode="auto">
                  <a:xfrm>
                    <a:off x="2999" y="3301"/>
                    <a:ext cx="7" cy="35"/>
                  </a:xfrm>
                  <a:custGeom>
                    <a:avLst/>
                    <a:gdLst>
                      <a:gd name="T0" fmla="*/ 0 w 2"/>
                      <a:gd name="T1" fmla="*/ 31107 h 9"/>
                      <a:gd name="T2" fmla="*/ 3773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9"/>
                        </a:move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7" name="Freeform 1336"/>
                  <p:cNvSpPr>
                    <a:spLocks/>
                  </p:cNvSpPr>
                  <p:nvPr/>
                </p:nvSpPr>
                <p:spPr bwMode="auto">
                  <a:xfrm>
                    <a:off x="2996" y="3274"/>
                    <a:ext cx="1338" cy="435"/>
                  </a:xfrm>
                  <a:custGeom>
                    <a:avLst/>
                    <a:gdLst>
                      <a:gd name="T0" fmla="*/ 0 w 401"/>
                      <a:gd name="T1" fmla="*/ 23909 h 112"/>
                      <a:gd name="T2" fmla="*/ 492581 w 401"/>
                      <a:gd name="T3" fmla="*/ 384575 h 112"/>
                      <a:gd name="T4" fmla="*/ 553325 w 401"/>
                      <a:gd name="T5" fmla="*/ 360665 h 112"/>
                      <a:gd name="T6" fmla="*/ 59139 w 401"/>
                      <a:gd name="T7" fmla="*/ 0 h 112"/>
                      <a:gd name="T8" fmla="*/ 0 w 401"/>
                      <a:gd name="T9" fmla="*/ 23909 h 112"/>
                      <a:gd name="T10" fmla="*/ 0 60000 65536"/>
                      <a:gd name="T11" fmla="*/ 0 60000 65536"/>
                      <a:gd name="T12" fmla="*/ 0 60000 65536"/>
                      <a:gd name="T13" fmla="*/ 0 60000 65536"/>
                      <a:gd name="T14" fmla="*/ 0 60000 65536"/>
                      <a:gd name="T15" fmla="*/ 0 w 401"/>
                      <a:gd name="T16" fmla="*/ 0 h 112"/>
                      <a:gd name="T17" fmla="*/ 401 w 401"/>
                      <a:gd name="T18" fmla="*/ 112 h 112"/>
                    </a:gdLst>
                    <a:ahLst/>
                    <a:cxnLst>
                      <a:cxn ang="T10">
                        <a:pos x="T0" y="T1"/>
                      </a:cxn>
                      <a:cxn ang="T11">
                        <a:pos x="T2" y="T3"/>
                      </a:cxn>
                      <a:cxn ang="T12">
                        <a:pos x="T4" y="T5"/>
                      </a:cxn>
                      <a:cxn ang="T13">
                        <a:pos x="T6" y="T7"/>
                      </a:cxn>
                      <a:cxn ang="T14">
                        <a:pos x="T8" y="T9"/>
                      </a:cxn>
                    </a:cxnLst>
                    <a:rect l="T15" t="T16" r="T17" b="T18"/>
                    <a:pathLst>
                      <a:path w="401" h="112">
                        <a:moveTo>
                          <a:pt x="0" y="7"/>
                        </a:moveTo>
                        <a:lnTo>
                          <a:pt x="357" y="112"/>
                        </a:lnTo>
                        <a:lnTo>
                          <a:pt x="401" y="105"/>
                        </a:lnTo>
                        <a:lnTo>
                          <a:pt x="43" y="0"/>
                        </a:lnTo>
                        <a:lnTo>
                          <a:pt x="0" y="7"/>
                        </a:lnTo>
                        <a:close/>
                      </a:path>
                    </a:pathLst>
                  </a:custGeom>
                  <a:solidFill>
                    <a:srgbClr val="FDFF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28" name="Freeform 1337"/>
                  <p:cNvSpPr>
                    <a:spLocks/>
                  </p:cNvSpPr>
                  <p:nvPr/>
                </p:nvSpPr>
                <p:spPr bwMode="auto">
                  <a:xfrm>
                    <a:off x="2996" y="3274"/>
                    <a:ext cx="1338" cy="435"/>
                  </a:xfrm>
                  <a:custGeom>
                    <a:avLst/>
                    <a:gdLst>
                      <a:gd name="T0" fmla="*/ 0 w 401"/>
                      <a:gd name="T1" fmla="*/ 23909 h 112"/>
                      <a:gd name="T2" fmla="*/ 492581 w 401"/>
                      <a:gd name="T3" fmla="*/ 384575 h 112"/>
                      <a:gd name="T4" fmla="*/ 553325 w 401"/>
                      <a:gd name="T5" fmla="*/ 360665 h 112"/>
                      <a:gd name="T6" fmla="*/ 59139 w 401"/>
                      <a:gd name="T7" fmla="*/ 0 h 112"/>
                      <a:gd name="T8" fmla="*/ 0 w 401"/>
                      <a:gd name="T9" fmla="*/ 23909 h 112"/>
                      <a:gd name="T10" fmla="*/ 0 60000 65536"/>
                      <a:gd name="T11" fmla="*/ 0 60000 65536"/>
                      <a:gd name="T12" fmla="*/ 0 60000 65536"/>
                      <a:gd name="T13" fmla="*/ 0 60000 65536"/>
                      <a:gd name="T14" fmla="*/ 0 60000 65536"/>
                      <a:gd name="T15" fmla="*/ 0 w 401"/>
                      <a:gd name="T16" fmla="*/ 0 h 112"/>
                      <a:gd name="T17" fmla="*/ 401 w 401"/>
                      <a:gd name="T18" fmla="*/ 112 h 112"/>
                    </a:gdLst>
                    <a:ahLst/>
                    <a:cxnLst>
                      <a:cxn ang="T10">
                        <a:pos x="T0" y="T1"/>
                      </a:cxn>
                      <a:cxn ang="T11">
                        <a:pos x="T2" y="T3"/>
                      </a:cxn>
                      <a:cxn ang="T12">
                        <a:pos x="T4" y="T5"/>
                      </a:cxn>
                      <a:cxn ang="T13">
                        <a:pos x="T6" y="T7"/>
                      </a:cxn>
                      <a:cxn ang="T14">
                        <a:pos x="T8" y="T9"/>
                      </a:cxn>
                    </a:cxnLst>
                    <a:rect l="T15" t="T16" r="T17" b="T18"/>
                    <a:pathLst>
                      <a:path w="401" h="112">
                        <a:moveTo>
                          <a:pt x="0" y="7"/>
                        </a:moveTo>
                        <a:lnTo>
                          <a:pt x="357" y="112"/>
                        </a:lnTo>
                        <a:lnTo>
                          <a:pt x="401" y="105"/>
                        </a:lnTo>
                        <a:lnTo>
                          <a:pt x="43" y="0"/>
                        </a:lnTo>
                        <a:lnTo>
                          <a:pt x="0" y="7"/>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9" name="Freeform 1338"/>
                  <p:cNvSpPr>
                    <a:spLocks/>
                  </p:cNvSpPr>
                  <p:nvPr/>
                </p:nvSpPr>
                <p:spPr bwMode="auto">
                  <a:xfrm>
                    <a:off x="2996" y="3301"/>
                    <a:ext cx="1198" cy="443"/>
                  </a:xfrm>
                  <a:custGeom>
                    <a:avLst/>
                    <a:gdLst>
                      <a:gd name="T0" fmla="*/ 0 w 359"/>
                      <a:gd name="T1" fmla="*/ 0 h 114"/>
                      <a:gd name="T2" fmla="*/ 495802 w 359"/>
                      <a:gd name="T3" fmla="*/ 361422 h 114"/>
                      <a:gd name="T4" fmla="*/ 494534 w 359"/>
                      <a:gd name="T5" fmla="*/ 392451 h 114"/>
                      <a:gd name="T6" fmla="*/ 0 w 359"/>
                      <a:gd name="T7" fmla="*/ 30987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30" name="Freeform 1339"/>
                  <p:cNvSpPr>
                    <a:spLocks/>
                  </p:cNvSpPr>
                  <p:nvPr/>
                </p:nvSpPr>
                <p:spPr bwMode="auto">
                  <a:xfrm>
                    <a:off x="2996" y="3301"/>
                    <a:ext cx="1198" cy="443"/>
                  </a:xfrm>
                  <a:custGeom>
                    <a:avLst/>
                    <a:gdLst>
                      <a:gd name="T0" fmla="*/ 0 w 359"/>
                      <a:gd name="T1" fmla="*/ 0 h 114"/>
                      <a:gd name="T2" fmla="*/ 495802 w 359"/>
                      <a:gd name="T3" fmla="*/ 361422 h 114"/>
                      <a:gd name="T4" fmla="*/ 494534 w 359"/>
                      <a:gd name="T5" fmla="*/ 392451 h 114"/>
                      <a:gd name="T6" fmla="*/ 0 w 359"/>
                      <a:gd name="T7" fmla="*/ 30987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31" name="Freeform 1340"/>
                  <p:cNvSpPr>
                    <a:spLocks/>
                  </p:cNvSpPr>
                  <p:nvPr/>
                </p:nvSpPr>
                <p:spPr bwMode="auto">
                  <a:xfrm>
                    <a:off x="4190" y="3682"/>
                    <a:ext cx="144" cy="62"/>
                  </a:xfrm>
                  <a:custGeom>
                    <a:avLst/>
                    <a:gdLst>
                      <a:gd name="T0" fmla="*/ 60614 w 43"/>
                      <a:gd name="T1" fmla="*/ 27059 h 16"/>
                      <a:gd name="T2" fmla="*/ 0 w 43"/>
                      <a:gd name="T3" fmla="*/ 54118 h 16"/>
                      <a:gd name="T4" fmla="*/ 0 w 43"/>
                      <a:gd name="T5" fmla="*/ 23680 h 16"/>
                      <a:gd name="T6" fmla="*/ 60614 w 43"/>
                      <a:gd name="T7" fmla="*/ 0 h 16"/>
                      <a:gd name="T8" fmla="*/ 60614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43" y="8"/>
                        </a:moveTo>
                        <a:lnTo>
                          <a:pt x="0" y="16"/>
                        </a:lnTo>
                        <a:lnTo>
                          <a:pt x="0" y="7"/>
                        </a:lnTo>
                        <a:lnTo>
                          <a:pt x="43" y="0"/>
                        </a:lnTo>
                        <a:lnTo>
                          <a:pt x="43" y="8"/>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32" name="Freeform 1341"/>
                  <p:cNvSpPr>
                    <a:spLocks/>
                  </p:cNvSpPr>
                  <p:nvPr/>
                </p:nvSpPr>
                <p:spPr bwMode="auto">
                  <a:xfrm>
                    <a:off x="4190" y="3682"/>
                    <a:ext cx="144" cy="62"/>
                  </a:xfrm>
                  <a:custGeom>
                    <a:avLst/>
                    <a:gdLst>
                      <a:gd name="T0" fmla="*/ 60614 w 43"/>
                      <a:gd name="T1" fmla="*/ 27059 h 16"/>
                      <a:gd name="T2" fmla="*/ 0 w 43"/>
                      <a:gd name="T3" fmla="*/ 54118 h 16"/>
                      <a:gd name="T4" fmla="*/ 0 w 43"/>
                      <a:gd name="T5" fmla="*/ 23680 h 16"/>
                      <a:gd name="T6" fmla="*/ 60614 w 43"/>
                      <a:gd name="T7" fmla="*/ 0 h 16"/>
                      <a:gd name="T8" fmla="*/ 60614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43" y="8"/>
                        </a:moveTo>
                        <a:lnTo>
                          <a:pt x="0" y="16"/>
                        </a:lnTo>
                        <a:lnTo>
                          <a:pt x="0" y="7"/>
                        </a:lnTo>
                        <a:lnTo>
                          <a:pt x="43" y="0"/>
                        </a:lnTo>
                        <a:lnTo>
                          <a:pt x="43"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33" name="Freeform 1342"/>
                  <p:cNvSpPr>
                    <a:spLocks/>
                  </p:cNvSpPr>
                  <p:nvPr/>
                </p:nvSpPr>
                <p:spPr bwMode="auto">
                  <a:xfrm>
                    <a:off x="4244" y="3693"/>
                    <a:ext cx="36" cy="28"/>
                  </a:xfrm>
                  <a:custGeom>
                    <a:avLst/>
                    <a:gdLst>
                      <a:gd name="T0" fmla="*/ 13526 w 11"/>
                      <a:gd name="T1" fmla="*/ 0 h 7"/>
                      <a:gd name="T2" fmla="*/ 13526 w 11"/>
                      <a:gd name="T3" fmla="*/ 0 h 7"/>
                      <a:gd name="T4" fmla="*/ 5956 w 11"/>
                      <a:gd name="T5" fmla="*/ 24576 h 7"/>
                      <a:gd name="T6" fmla="*/ 0 w 11"/>
                      <a:gd name="T7" fmla="*/ 8192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0"/>
                        </a:moveTo>
                        <a:cubicBezTo>
                          <a:pt x="11" y="0"/>
                          <a:pt x="11" y="0"/>
                          <a:pt x="11" y="0"/>
                        </a:cubicBezTo>
                        <a:cubicBezTo>
                          <a:pt x="11" y="3"/>
                          <a:pt x="9" y="6"/>
                          <a:pt x="5" y="6"/>
                        </a:cubicBezTo>
                        <a:cubicBezTo>
                          <a:pt x="2" y="7"/>
                          <a:pt x="0" y="5"/>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34" name="Freeform 1343"/>
                  <p:cNvSpPr>
                    <a:spLocks/>
                  </p:cNvSpPr>
                  <p:nvPr/>
                </p:nvSpPr>
                <p:spPr bwMode="auto">
                  <a:xfrm>
                    <a:off x="4254" y="3693"/>
                    <a:ext cx="16" cy="16"/>
                  </a:xfrm>
                  <a:custGeom>
                    <a:avLst/>
                    <a:gdLst>
                      <a:gd name="T0" fmla="*/ 5344 w 5"/>
                      <a:gd name="T1" fmla="*/ 0 h 4"/>
                      <a:gd name="T2" fmla="*/ 5344 w 5"/>
                      <a:gd name="T3" fmla="*/ 0 h 4"/>
                      <a:gd name="T4" fmla="*/ 1997 w 5"/>
                      <a:gd name="T5" fmla="*/ 16384 h 4"/>
                      <a:gd name="T6" fmla="*/ 0 w 5"/>
                      <a:gd name="T7" fmla="*/ 4096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0"/>
                        </a:moveTo>
                        <a:cubicBezTo>
                          <a:pt x="5" y="0"/>
                          <a:pt x="5" y="0"/>
                          <a:pt x="5" y="0"/>
                        </a:cubicBezTo>
                        <a:cubicBezTo>
                          <a:pt x="5" y="2"/>
                          <a:pt x="4" y="3"/>
                          <a:pt x="2" y="4"/>
                        </a:cubicBezTo>
                        <a:cubicBezTo>
                          <a:pt x="1" y="4"/>
                          <a:pt x="0" y="3"/>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35" name="Freeform 1344"/>
                  <p:cNvSpPr>
                    <a:spLocks/>
                  </p:cNvSpPr>
                  <p:nvPr/>
                </p:nvSpPr>
                <p:spPr bwMode="auto">
                  <a:xfrm>
                    <a:off x="4260" y="3697"/>
                    <a:ext cx="4" cy="1"/>
                  </a:xfrm>
                  <a:custGeom>
                    <a:avLst/>
                    <a:gdLst>
                      <a:gd name="T0" fmla="*/ 4096 w 1"/>
                      <a:gd name="T1" fmla="*/ 0 h 1"/>
                      <a:gd name="T2" fmla="*/ 4096 w 1"/>
                      <a:gd name="T3" fmla="*/ 0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0"/>
                          <a:pt x="1" y="0"/>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36" name="Freeform 1345"/>
                  <p:cNvSpPr>
                    <a:spLocks/>
                  </p:cNvSpPr>
                  <p:nvPr/>
                </p:nvSpPr>
                <p:spPr bwMode="auto">
                  <a:xfrm>
                    <a:off x="4234" y="3701"/>
                    <a:ext cx="23" cy="27"/>
                  </a:xfrm>
                  <a:custGeom>
                    <a:avLst/>
                    <a:gdLst>
                      <a:gd name="T0" fmla="*/ 8865 w 7"/>
                      <a:gd name="T1" fmla="*/ 23016 h 7"/>
                      <a:gd name="T2" fmla="*/ 0 w 7"/>
                      <a:gd name="T3" fmla="*/ 0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3" y="7"/>
                          <a:pt x="0" y="4"/>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37" name="Freeform 1346"/>
                  <p:cNvSpPr>
                    <a:spLocks/>
                  </p:cNvSpPr>
                  <p:nvPr/>
                </p:nvSpPr>
                <p:spPr bwMode="auto">
                  <a:xfrm>
                    <a:off x="4267" y="3690"/>
                    <a:ext cx="23" cy="38"/>
                  </a:xfrm>
                  <a:custGeom>
                    <a:avLst/>
                    <a:gdLst>
                      <a:gd name="T0" fmla="*/ 8865 w 7"/>
                      <a:gd name="T1" fmla="*/ 0 h 10"/>
                      <a:gd name="T2" fmla="*/ 8865 w 7"/>
                      <a:gd name="T3" fmla="*/ 0 h 10"/>
                      <a:gd name="T4" fmla="*/ 0 w 7"/>
                      <a:gd name="T5" fmla="*/ 3002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0"/>
                        </a:moveTo>
                        <a:cubicBezTo>
                          <a:pt x="7" y="0"/>
                          <a:pt x="7" y="0"/>
                          <a:pt x="7" y="0"/>
                        </a:cubicBezTo>
                        <a:cubicBezTo>
                          <a:pt x="7" y="4"/>
                          <a:pt x="4" y="8"/>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38" name="Freeform 1347"/>
                  <p:cNvSpPr>
                    <a:spLocks/>
                  </p:cNvSpPr>
                  <p:nvPr/>
                </p:nvSpPr>
                <p:spPr bwMode="auto">
                  <a:xfrm>
                    <a:off x="4224" y="3705"/>
                    <a:ext cx="13" cy="31"/>
                  </a:xfrm>
                  <a:custGeom>
                    <a:avLst/>
                    <a:gdLst>
                      <a:gd name="T0" fmla="*/ 4700 w 4"/>
                      <a:gd name="T1" fmla="*/ 27059 h 8"/>
                      <a:gd name="T2" fmla="*/ 0 w 4"/>
                      <a:gd name="T3" fmla="*/ 0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39" name="Freeform 1348"/>
                  <p:cNvSpPr>
                    <a:spLocks/>
                  </p:cNvSpPr>
                  <p:nvPr/>
                </p:nvSpPr>
                <p:spPr bwMode="auto">
                  <a:xfrm>
                    <a:off x="4287" y="3690"/>
                    <a:ext cx="13" cy="35"/>
                  </a:xfrm>
                  <a:custGeom>
                    <a:avLst/>
                    <a:gdLst>
                      <a:gd name="T0" fmla="*/ 4700 w 4"/>
                      <a:gd name="T1" fmla="*/ 0 h 9"/>
                      <a:gd name="T2" fmla="*/ 4700 w 4"/>
                      <a:gd name="T3" fmla="*/ 0 h 9"/>
                      <a:gd name="T4" fmla="*/ 0 w 4"/>
                      <a:gd name="T5" fmla="*/ 31107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0"/>
                        </a:moveTo>
                        <a:cubicBezTo>
                          <a:pt x="4" y="0"/>
                          <a:pt x="4" y="0"/>
                          <a:pt x="4" y="0"/>
                        </a:cubicBezTo>
                        <a:cubicBezTo>
                          <a:pt x="4" y="3"/>
                          <a:pt x="3"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0" name="Freeform 1349"/>
                  <p:cNvSpPr>
                    <a:spLocks/>
                  </p:cNvSpPr>
                  <p:nvPr/>
                </p:nvSpPr>
                <p:spPr bwMode="auto">
                  <a:xfrm>
                    <a:off x="4214" y="3705"/>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1" name="Freeform 1350"/>
                  <p:cNvSpPr>
                    <a:spLocks/>
                  </p:cNvSpPr>
                  <p:nvPr/>
                </p:nvSpPr>
                <p:spPr bwMode="auto">
                  <a:xfrm>
                    <a:off x="4300" y="3686"/>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2" name="Freeform 1351"/>
                  <p:cNvSpPr>
                    <a:spLocks/>
                  </p:cNvSpPr>
                  <p:nvPr/>
                </p:nvSpPr>
                <p:spPr bwMode="auto">
                  <a:xfrm>
                    <a:off x="4204" y="3709"/>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5"/>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3" name="Freeform 1352"/>
                  <p:cNvSpPr>
                    <a:spLocks/>
                  </p:cNvSpPr>
                  <p:nvPr/>
                </p:nvSpPr>
                <p:spPr bwMode="auto">
                  <a:xfrm>
                    <a:off x="4314" y="3686"/>
                    <a:ext cx="6" cy="35"/>
                  </a:xfrm>
                  <a:custGeom>
                    <a:avLst/>
                    <a:gdLst>
                      <a:gd name="T0" fmla="*/ 1458 w 2"/>
                      <a:gd name="T1" fmla="*/ 0 h 9"/>
                      <a:gd name="T2" fmla="*/ 1458 w 2"/>
                      <a:gd name="T3" fmla="*/ 0 h 9"/>
                      <a:gd name="T4" fmla="*/ 0 w 2"/>
                      <a:gd name="T5" fmla="*/ 31107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0"/>
                        </a:moveTo>
                        <a:cubicBezTo>
                          <a:pt x="2" y="0"/>
                          <a:pt x="2" y="0"/>
                          <a:pt x="2" y="0"/>
                        </a:cubicBezTo>
                        <a:cubicBezTo>
                          <a:pt x="2" y="3"/>
                          <a:pt x="1"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4" name="Freeform 1353"/>
                  <p:cNvSpPr>
                    <a:spLocks/>
                  </p:cNvSpPr>
                  <p:nvPr/>
                </p:nvSpPr>
                <p:spPr bwMode="auto">
                  <a:xfrm>
                    <a:off x="4194" y="3709"/>
                    <a:ext cx="6" cy="35"/>
                  </a:xfrm>
                  <a:custGeom>
                    <a:avLst/>
                    <a:gdLst>
                      <a:gd name="T0" fmla="*/ 1458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9"/>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5" name="Freeform 1354"/>
                  <p:cNvSpPr>
                    <a:spLocks/>
                  </p:cNvSpPr>
                  <p:nvPr/>
                </p:nvSpPr>
                <p:spPr bwMode="auto">
                  <a:xfrm>
                    <a:off x="4324" y="3682"/>
                    <a:ext cx="6" cy="35"/>
                  </a:xfrm>
                  <a:custGeom>
                    <a:avLst/>
                    <a:gdLst>
                      <a:gd name="T0" fmla="*/ 1458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2" y="3"/>
                          <a:pt x="1"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6" name="Freeform 1355"/>
                  <p:cNvSpPr>
                    <a:spLocks/>
                  </p:cNvSpPr>
                  <p:nvPr/>
                </p:nvSpPr>
                <p:spPr bwMode="auto">
                  <a:xfrm>
                    <a:off x="2856" y="3301"/>
                    <a:ext cx="143" cy="62"/>
                  </a:xfrm>
                  <a:custGeom>
                    <a:avLst/>
                    <a:gdLst>
                      <a:gd name="T0" fmla="*/ 0 w 43"/>
                      <a:gd name="T1" fmla="*/ 27059 h 16"/>
                      <a:gd name="T2" fmla="*/ 58218 w 43"/>
                      <a:gd name="T3" fmla="*/ 0 h 16"/>
                      <a:gd name="T4" fmla="*/ 58218 w 43"/>
                      <a:gd name="T5" fmla="*/ 30663 h 16"/>
                      <a:gd name="T6" fmla="*/ 0 w 43"/>
                      <a:gd name="T7" fmla="*/ 54118 h 16"/>
                      <a:gd name="T8" fmla="*/ 0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0" y="8"/>
                        </a:moveTo>
                        <a:lnTo>
                          <a:pt x="43" y="0"/>
                        </a:lnTo>
                        <a:lnTo>
                          <a:pt x="43" y="9"/>
                        </a:lnTo>
                        <a:lnTo>
                          <a:pt x="0" y="16"/>
                        </a:lnTo>
                        <a:lnTo>
                          <a:pt x="0" y="8"/>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47" name="Freeform 1356"/>
                  <p:cNvSpPr>
                    <a:spLocks/>
                  </p:cNvSpPr>
                  <p:nvPr/>
                </p:nvSpPr>
                <p:spPr bwMode="auto">
                  <a:xfrm>
                    <a:off x="2856" y="3301"/>
                    <a:ext cx="143" cy="62"/>
                  </a:xfrm>
                  <a:custGeom>
                    <a:avLst/>
                    <a:gdLst>
                      <a:gd name="T0" fmla="*/ 0 w 43"/>
                      <a:gd name="T1" fmla="*/ 27059 h 16"/>
                      <a:gd name="T2" fmla="*/ 58218 w 43"/>
                      <a:gd name="T3" fmla="*/ 0 h 16"/>
                      <a:gd name="T4" fmla="*/ 58218 w 43"/>
                      <a:gd name="T5" fmla="*/ 30663 h 16"/>
                      <a:gd name="T6" fmla="*/ 0 w 43"/>
                      <a:gd name="T7" fmla="*/ 54118 h 16"/>
                      <a:gd name="T8" fmla="*/ 0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0" y="8"/>
                        </a:moveTo>
                        <a:lnTo>
                          <a:pt x="43" y="0"/>
                        </a:lnTo>
                        <a:lnTo>
                          <a:pt x="43" y="9"/>
                        </a:lnTo>
                        <a:lnTo>
                          <a:pt x="0" y="16"/>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8" name="Freeform 1357"/>
                  <p:cNvSpPr>
                    <a:spLocks/>
                  </p:cNvSpPr>
                  <p:nvPr/>
                </p:nvSpPr>
                <p:spPr bwMode="auto">
                  <a:xfrm>
                    <a:off x="2909" y="3324"/>
                    <a:ext cx="37" cy="31"/>
                  </a:xfrm>
                  <a:custGeom>
                    <a:avLst/>
                    <a:gdLst>
                      <a:gd name="T0" fmla="*/ 0 w 11"/>
                      <a:gd name="T1" fmla="*/ 27059 h 8"/>
                      <a:gd name="T2" fmla="*/ 0 w 11"/>
                      <a:gd name="T3" fmla="*/ 27059 h 8"/>
                      <a:gd name="T4" fmla="*/ 7309 w 11"/>
                      <a:gd name="T5" fmla="*/ 3604 h 8"/>
                      <a:gd name="T6" fmla="*/ 15873 w 11"/>
                      <a:gd name="T7" fmla="*/ 20076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0" y="8"/>
                        </a:moveTo>
                        <a:cubicBezTo>
                          <a:pt x="0" y="8"/>
                          <a:pt x="0" y="8"/>
                          <a:pt x="0" y="8"/>
                        </a:cubicBezTo>
                        <a:cubicBezTo>
                          <a:pt x="0" y="4"/>
                          <a:pt x="2" y="1"/>
                          <a:pt x="5" y="1"/>
                        </a:cubicBezTo>
                        <a:cubicBezTo>
                          <a:pt x="9" y="0"/>
                          <a:pt x="11" y="2"/>
                          <a:pt x="11"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9" name="Freeform 1358"/>
                  <p:cNvSpPr>
                    <a:spLocks/>
                  </p:cNvSpPr>
                  <p:nvPr/>
                </p:nvSpPr>
                <p:spPr bwMode="auto">
                  <a:xfrm>
                    <a:off x="2916" y="3336"/>
                    <a:ext cx="20" cy="16"/>
                  </a:xfrm>
                  <a:custGeom>
                    <a:avLst/>
                    <a:gdLst>
                      <a:gd name="T0" fmla="*/ 0 w 6"/>
                      <a:gd name="T1" fmla="*/ 16384 h 4"/>
                      <a:gd name="T2" fmla="*/ 0 w 6"/>
                      <a:gd name="T3" fmla="*/ 16384 h 4"/>
                      <a:gd name="T4" fmla="*/ 4077 w 6"/>
                      <a:gd name="T5" fmla="*/ 4096 h 4"/>
                      <a:gd name="T6" fmla="*/ 8257 w 6"/>
                      <a:gd name="T7" fmla="*/ 12288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4"/>
                        </a:moveTo>
                        <a:cubicBezTo>
                          <a:pt x="0" y="4"/>
                          <a:pt x="0" y="4"/>
                          <a:pt x="0" y="4"/>
                        </a:cubicBezTo>
                        <a:cubicBezTo>
                          <a:pt x="0" y="2"/>
                          <a:pt x="2" y="1"/>
                          <a:pt x="3" y="1"/>
                        </a:cubicBezTo>
                        <a:cubicBezTo>
                          <a:pt x="5" y="0"/>
                          <a:pt x="6" y="1"/>
                          <a:pt x="6"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0" name="Freeform 1359"/>
                  <p:cNvSpPr>
                    <a:spLocks/>
                  </p:cNvSpPr>
                  <p:nvPr/>
                </p:nvSpPr>
                <p:spPr bwMode="auto">
                  <a:xfrm>
                    <a:off x="2926" y="3348"/>
                    <a:ext cx="3" cy="4"/>
                  </a:xfrm>
                  <a:custGeom>
                    <a:avLst/>
                    <a:gdLst>
                      <a:gd name="T0" fmla="*/ 0 w 1"/>
                      <a:gd name="T1" fmla="*/ 4096 h 1"/>
                      <a:gd name="T2" fmla="*/ 0 w 1"/>
                      <a:gd name="T3" fmla="*/ 4096 h 1"/>
                      <a:gd name="T4" fmla="*/ 0 w 1"/>
                      <a:gd name="T5" fmla="*/ 0 h 1"/>
                      <a:gd name="T6" fmla="*/ 729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0"/>
                          <a:pt x="0" y="0"/>
                          <a:pt x="0" y="0"/>
                        </a:cubicBezTo>
                        <a:cubicBezTo>
                          <a:pt x="1" y="0"/>
                          <a:pt x="1" y="0"/>
                          <a:pt x="1"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1" name="Freeform 1360"/>
                  <p:cNvSpPr>
                    <a:spLocks/>
                  </p:cNvSpPr>
                  <p:nvPr/>
                </p:nvSpPr>
                <p:spPr bwMode="auto">
                  <a:xfrm>
                    <a:off x="2932" y="3317"/>
                    <a:ext cx="24" cy="27"/>
                  </a:xfrm>
                  <a:custGeom>
                    <a:avLst/>
                    <a:gdLst>
                      <a:gd name="T0" fmla="*/ 0 w 7"/>
                      <a:gd name="T1" fmla="*/ 0 h 7"/>
                      <a:gd name="T2" fmla="*/ 11321 w 7"/>
                      <a:gd name="T3" fmla="*/ 23016 h 7"/>
                      <a:gd name="T4" fmla="*/ 11321 w 7"/>
                      <a:gd name="T5" fmla="*/ 23016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0"/>
                        </a:moveTo>
                        <a:cubicBezTo>
                          <a:pt x="4" y="0"/>
                          <a:pt x="7" y="3"/>
                          <a:pt x="7" y="7"/>
                        </a:cubicBezTo>
                        <a:cubicBezTo>
                          <a:pt x="7" y="7"/>
                          <a:pt x="7" y="7"/>
                          <a:pt x="7"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2" name="Freeform 1361"/>
                  <p:cNvSpPr>
                    <a:spLocks/>
                  </p:cNvSpPr>
                  <p:nvPr/>
                </p:nvSpPr>
                <p:spPr bwMode="auto">
                  <a:xfrm>
                    <a:off x="2899" y="3317"/>
                    <a:ext cx="23" cy="38"/>
                  </a:xfrm>
                  <a:custGeom>
                    <a:avLst/>
                    <a:gdLst>
                      <a:gd name="T0" fmla="*/ 0 w 7"/>
                      <a:gd name="T1" fmla="*/ 30020 h 10"/>
                      <a:gd name="T2" fmla="*/ 0 w 7"/>
                      <a:gd name="T3" fmla="*/ 30020 h 10"/>
                      <a:gd name="T4" fmla="*/ 8865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cubicBezTo>
                          <a:pt x="0" y="10"/>
                          <a:pt x="0" y="10"/>
                          <a:pt x="0" y="10"/>
                        </a:cubicBezTo>
                        <a:cubicBezTo>
                          <a:pt x="0" y="6"/>
                          <a:pt x="3" y="2"/>
                          <a:pt x="7"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3" name="Freeform 1362"/>
                  <p:cNvSpPr>
                    <a:spLocks/>
                  </p:cNvSpPr>
                  <p:nvPr/>
                </p:nvSpPr>
                <p:spPr bwMode="auto">
                  <a:xfrm>
                    <a:off x="2952" y="3313"/>
                    <a:ext cx="14" cy="31"/>
                  </a:xfrm>
                  <a:custGeom>
                    <a:avLst/>
                    <a:gdLst>
                      <a:gd name="T0" fmla="*/ 0 w 4"/>
                      <a:gd name="T1" fmla="*/ 0 h 8"/>
                      <a:gd name="T2" fmla="*/ 7375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0" y="0"/>
                        </a:moveTo>
                        <a:cubicBezTo>
                          <a:pt x="3" y="1"/>
                          <a:pt x="4" y="4"/>
                          <a:pt x="4"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4" name="Freeform 1363"/>
                  <p:cNvSpPr>
                    <a:spLocks/>
                  </p:cNvSpPr>
                  <p:nvPr/>
                </p:nvSpPr>
                <p:spPr bwMode="auto">
                  <a:xfrm>
                    <a:off x="2889" y="3320"/>
                    <a:ext cx="13" cy="39"/>
                  </a:xfrm>
                  <a:custGeom>
                    <a:avLst/>
                    <a:gdLst>
                      <a:gd name="T0" fmla="*/ 0 w 4"/>
                      <a:gd name="T1" fmla="*/ 35182 h 10"/>
                      <a:gd name="T2" fmla="*/ 0 w 4"/>
                      <a:gd name="T3" fmla="*/ 35182 h 10"/>
                      <a:gd name="T4" fmla="*/ 470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0" y="10"/>
                        </a:moveTo>
                        <a:cubicBezTo>
                          <a:pt x="0" y="10"/>
                          <a:pt x="0" y="10"/>
                          <a:pt x="0" y="10"/>
                        </a:cubicBezTo>
                        <a:cubicBezTo>
                          <a:pt x="0" y="6"/>
                          <a:pt x="1" y="3"/>
                          <a:pt x="4"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5" name="Freeform 1364"/>
                  <p:cNvSpPr>
                    <a:spLocks/>
                  </p:cNvSpPr>
                  <p:nvPr/>
                </p:nvSpPr>
                <p:spPr bwMode="auto">
                  <a:xfrm>
                    <a:off x="2966" y="3309"/>
                    <a:ext cx="10" cy="31"/>
                  </a:xfrm>
                  <a:custGeom>
                    <a:avLst/>
                    <a:gdLst>
                      <a:gd name="T0" fmla="*/ 0 w 3"/>
                      <a:gd name="T1" fmla="*/ 0 h 8"/>
                      <a:gd name="T2" fmla="*/ 4077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0" y="0"/>
                        </a:moveTo>
                        <a:cubicBezTo>
                          <a:pt x="2" y="2"/>
                          <a:pt x="3" y="5"/>
                          <a:pt x="3"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6" name="Freeform 1365"/>
                  <p:cNvSpPr>
                    <a:spLocks/>
                  </p:cNvSpPr>
                  <p:nvPr/>
                </p:nvSpPr>
                <p:spPr bwMode="auto">
                  <a:xfrm>
                    <a:off x="2879" y="3324"/>
                    <a:ext cx="10" cy="35"/>
                  </a:xfrm>
                  <a:custGeom>
                    <a:avLst/>
                    <a:gdLst>
                      <a:gd name="T0" fmla="*/ 0 w 3"/>
                      <a:gd name="T1" fmla="*/ 31107 h 9"/>
                      <a:gd name="T2" fmla="*/ 0 w 3"/>
                      <a:gd name="T3" fmla="*/ 31107 h 9"/>
                      <a:gd name="T4" fmla="*/ 4077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cubicBezTo>
                          <a:pt x="0" y="9"/>
                          <a:pt x="0" y="9"/>
                          <a:pt x="0" y="9"/>
                        </a:cubicBezTo>
                        <a:cubicBezTo>
                          <a:pt x="0" y="6"/>
                          <a:pt x="1" y="3"/>
                          <a:pt x="3"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7" name="Freeform 1366"/>
                  <p:cNvSpPr>
                    <a:spLocks/>
                  </p:cNvSpPr>
                  <p:nvPr/>
                </p:nvSpPr>
                <p:spPr bwMode="auto">
                  <a:xfrm>
                    <a:off x="2976" y="3305"/>
                    <a:ext cx="10" cy="35"/>
                  </a:xfrm>
                  <a:custGeom>
                    <a:avLst/>
                    <a:gdLst>
                      <a:gd name="T0" fmla="*/ 0 w 3"/>
                      <a:gd name="T1" fmla="*/ 0 h 9"/>
                      <a:gd name="T2" fmla="*/ 4077 w 3"/>
                      <a:gd name="T3" fmla="*/ 31107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0" y="0"/>
                        </a:moveTo>
                        <a:cubicBezTo>
                          <a:pt x="2" y="3"/>
                          <a:pt x="3" y="6"/>
                          <a:pt x="3"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8" name="Freeform 1367"/>
                  <p:cNvSpPr>
                    <a:spLocks/>
                  </p:cNvSpPr>
                  <p:nvPr/>
                </p:nvSpPr>
                <p:spPr bwMode="auto">
                  <a:xfrm>
                    <a:off x="2869" y="3328"/>
                    <a:ext cx="7" cy="35"/>
                  </a:xfrm>
                  <a:custGeom>
                    <a:avLst/>
                    <a:gdLst>
                      <a:gd name="T0" fmla="*/ 0 w 2"/>
                      <a:gd name="T1" fmla="*/ 31107 h 9"/>
                      <a:gd name="T2" fmla="*/ 0 w 2"/>
                      <a:gd name="T3" fmla="*/ 31107 h 9"/>
                      <a:gd name="T4" fmla="*/ 3773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9" name="Freeform 1368"/>
                  <p:cNvSpPr>
                    <a:spLocks/>
                  </p:cNvSpPr>
                  <p:nvPr/>
                </p:nvSpPr>
                <p:spPr bwMode="auto">
                  <a:xfrm>
                    <a:off x="2989" y="3305"/>
                    <a:ext cx="7" cy="31"/>
                  </a:xfrm>
                  <a:custGeom>
                    <a:avLst/>
                    <a:gdLst>
                      <a:gd name="T0" fmla="*/ 0 w 2"/>
                      <a:gd name="T1" fmla="*/ 0 h 8"/>
                      <a:gd name="T2" fmla="*/ 3773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60" name="Freeform 1369"/>
                  <p:cNvSpPr>
                    <a:spLocks/>
                  </p:cNvSpPr>
                  <p:nvPr/>
                </p:nvSpPr>
                <p:spPr bwMode="auto">
                  <a:xfrm>
                    <a:off x="2859" y="3328"/>
                    <a:ext cx="7" cy="35"/>
                  </a:xfrm>
                  <a:custGeom>
                    <a:avLst/>
                    <a:gdLst>
                      <a:gd name="T0" fmla="*/ 0 w 2"/>
                      <a:gd name="T1" fmla="*/ 31107 h 9"/>
                      <a:gd name="T2" fmla="*/ 3773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9"/>
                        </a:move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61" name="Freeform 1370"/>
                  <p:cNvSpPr>
                    <a:spLocks/>
                  </p:cNvSpPr>
                  <p:nvPr/>
                </p:nvSpPr>
                <p:spPr bwMode="auto">
                  <a:xfrm>
                    <a:off x="2856" y="3301"/>
                    <a:ext cx="1338" cy="439"/>
                  </a:xfrm>
                  <a:custGeom>
                    <a:avLst/>
                    <a:gdLst>
                      <a:gd name="T0" fmla="*/ 0 w 401"/>
                      <a:gd name="T1" fmla="*/ 27319 h 113"/>
                      <a:gd name="T2" fmla="*/ 492581 w 401"/>
                      <a:gd name="T3" fmla="*/ 388398 h 113"/>
                      <a:gd name="T4" fmla="*/ 553325 w 401"/>
                      <a:gd name="T5" fmla="*/ 361083 h 113"/>
                      <a:gd name="T6" fmla="*/ 59139 w 401"/>
                      <a:gd name="T7" fmla="*/ 0 h 113"/>
                      <a:gd name="T8" fmla="*/ 0 w 401"/>
                      <a:gd name="T9" fmla="*/ 27319 h 113"/>
                      <a:gd name="T10" fmla="*/ 0 60000 65536"/>
                      <a:gd name="T11" fmla="*/ 0 60000 65536"/>
                      <a:gd name="T12" fmla="*/ 0 60000 65536"/>
                      <a:gd name="T13" fmla="*/ 0 60000 65536"/>
                      <a:gd name="T14" fmla="*/ 0 60000 65536"/>
                      <a:gd name="T15" fmla="*/ 0 w 401"/>
                      <a:gd name="T16" fmla="*/ 0 h 113"/>
                      <a:gd name="T17" fmla="*/ 401 w 401"/>
                      <a:gd name="T18" fmla="*/ 113 h 113"/>
                    </a:gdLst>
                    <a:ahLst/>
                    <a:cxnLst>
                      <a:cxn ang="T10">
                        <a:pos x="T0" y="T1"/>
                      </a:cxn>
                      <a:cxn ang="T11">
                        <a:pos x="T2" y="T3"/>
                      </a:cxn>
                      <a:cxn ang="T12">
                        <a:pos x="T4" y="T5"/>
                      </a:cxn>
                      <a:cxn ang="T13">
                        <a:pos x="T6" y="T7"/>
                      </a:cxn>
                      <a:cxn ang="T14">
                        <a:pos x="T8" y="T9"/>
                      </a:cxn>
                    </a:cxnLst>
                    <a:rect l="T15" t="T16" r="T17" b="T18"/>
                    <a:pathLst>
                      <a:path w="401" h="113">
                        <a:moveTo>
                          <a:pt x="0" y="8"/>
                        </a:moveTo>
                        <a:lnTo>
                          <a:pt x="357" y="113"/>
                        </a:lnTo>
                        <a:lnTo>
                          <a:pt x="401" y="105"/>
                        </a:lnTo>
                        <a:lnTo>
                          <a:pt x="43" y="0"/>
                        </a:lnTo>
                        <a:lnTo>
                          <a:pt x="0" y="8"/>
                        </a:lnTo>
                        <a:close/>
                      </a:path>
                    </a:pathLst>
                  </a:custGeom>
                  <a:solidFill>
                    <a:srgbClr val="FDFF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62" name="Freeform 1371"/>
                  <p:cNvSpPr>
                    <a:spLocks/>
                  </p:cNvSpPr>
                  <p:nvPr/>
                </p:nvSpPr>
                <p:spPr bwMode="auto">
                  <a:xfrm>
                    <a:off x="2856" y="3301"/>
                    <a:ext cx="1338" cy="439"/>
                  </a:xfrm>
                  <a:custGeom>
                    <a:avLst/>
                    <a:gdLst>
                      <a:gd name="T0" fmla="*/ 0 w 401"/>
                      <a:gd name="T1" fmla="*/ 27319 h 113"/>
                      <a:gd name="T2" fmla="*/ 492581 w 401"/>
                      <a:gd name="T3" fmla="*/ 388398 h 113"/>
                      <a:gd name="T4" fmla="*/ 553325 w 401"/>
                      <a:gd name="T5" fmla="*/ 361083 h 113"/>
                      <a:gd name="T6" fmla="*/ 59139 w 401"/>
                      <a:gd name="T7" fmla="*/ 0 h 113"/>
                      <a:gd name="T8" fmla="*/ 0 w 401"/>
                      <a:gd name="T9" fmla="*/ 27319 h 113"/>
                      <a:gd name="T10" fmla="*/ 0 60000 65536"/>
                      <a:gd name="T11" fmla="*/ 0 60000 65536"/>
                      <a:gd name="T12" fmla="*/ 0 60000 65536"/>
                      <a:gd name="T13" fmla="*/ 0 60000 65536"/>
                      <a:gd name="T14" fmla="*/ 0 60000 65536"/>
                      <a:gd name="T15" fmla="*/ 0 w 401"/>
                      <a:gd name="T16" fmla="*/ 0 h 113"/>
                      <a:gd name="T17" fmla="*/ 401 w 401"/>
                      <a:gd name="T18" fmla="*/ 113 h 113"/>
                    </a:gdLst>
                    <a:ahLst/>
                    <a:cxnLst>
                      <a:cxn ang="T10">
                        <a:pos x="T0" y="T1"/>
                      </a:cxn>
                      <a:cxn ang="T11">
                        <a:pos x="T2" y="T3"/>
                      </a:cxn>
                      <a:cxn ang="T12">
                        <a:pos x="T4" y="T5"/>
                      </a:cxn>
                      <a:cxn ang="T13">
                        <a:pos x="T6" y="T7"/>
                      </a:cxn>
                      <a:cxn ang="T14">
                        <a:pos x="T8" y="T9"/>
                      </a:cxn>
                    </a:cxnLst>
                    <a:rect l="T15" t="T16" r="T17" b="T18"/>
                    <a:pathLst>
                      <a:path w="401" h="113">
                        <a:moveTo>
                          <a:pt x="0" y="8"/>
                        </a:moveTo>
                        <a:lnTo>
                          <a:pt x="357" y="113"/>
                        </a:lnTo>
                        <a:lnTo>
                          <a:pt x="401" y="105"/>
                        </a:lnTo>
                        <a:lnTo>
                          <a:pt x="43" y="0"/>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63" name="Freeform 1372"/>
                  <p:cNvSpPr>
                    <a:spLocks/>
                  </p:cNvSpPr>
                  <p:nvPr/>
                </p:nvSpPr>
                <p:spPr bwMode="auto">
                  <a:xfrm>
                    <a:off x="2856" y="3332"/>
                    <a:ext cx="1197" cy="443"/>
                  </a:xfrm>
                  <a:custGeom>
                    <a:avLst/>
                    <a:gdLst>
                      <a:gd name="T0" fmla="*/ 0 w 359"/>
                      <a:gd name="T1" fmla="*/ 0 h 114"/>
                      <a:gd name="T2" fmla="*/ 493264 w 359"/>
                      <a:gd name="T3" fmla="*/ 361422 h 114"/>
                      <a:gd name="T4" fmla="*/ 492040 w 359"/>
                      <a:gd name="T5" fmla="*/ 392451 h 114"/>
                      <a:gd name="T6" fmla="*/ 0 w 359"/>
                      <a:gd name="T7" fmla="*/ 27346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8"/>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64" name="Freeform 1373"/>
                  <p:cNvSpPr>
                    <a:spLocks/>
                  </p:cNvSpPr>
                  <p:nvPr/>
                </p:nvSpPr>
                <p:spPr bwMode="auto">
                  <a:xfrm>
                    <a:off x="2856" y="3332"/>
                    <a:ext cx="1197" cy="443"/>
                  </a:xfrm>
                  <a:custGeom>
                    <a:avLst/>
                    <a:gdLst>
                      <a:gd name="T0" fmla="*/ 0 w 359"/>
                      <a:gd name="T1" fmla="*/ 0 h 114"/>
                      <a:gd name="T2" fmla="*/ 493264 w 359"/>
                      <a:gd name="T3" fmla="*/ 361422 h 114"/>
                      <a:gd name="T4" fmla="*/ 492040 w 359"/>
                      <a:gd name="T5" fmla="*/ 392451 h 114"/>
                      <a:gd name="T6" fmla="*/ 0 w 359"/>
                      <a:gd name="T7" fmla="*/ 27346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8"/>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65" name="Freeform 1374"/>
                  <p:cNvSpPr>
                    <a:spLocks/>
                  </p:cNvSpPr>
                  <p:nvPr/>
                </p:nvSpPr>
                <p:spPr bwMode="auto">
                  <a:xfrm>
                    <a:off x="4050" y="3709"/>
                    <a:ext cx="144" cy="66"/>
                  </a:xfrm>
                  <a:custGeom>
                    <a:avLst/>
                    <a:gdLst>
                      <a:gd name="T0" fmla="*/ 60614 w 43"/>
                      <a:gd name="T1" fmla="*/ 30900 h 17"/>
                      <a:gd name="T2" fmla="*/ 0 w 43"/>
                      <a:gd name="T3" fmla="*/ 58165 h 17"/>
                      <a:gd name="T4" fmla="*/ 0 w 43"/>
                      <a:gd name="T5" fmla="*/ 27266 h 17"/>
                      <a:gd name="T6" fmla="*/ 60614 w 43"/>
                      <a:gd name="T7" fmla="*/ 0 h 17"/>
                      <a:gd name="T8" fmla="*/ 60614 w 43"/>
                      <a:gd name="T9" fmla="*/ 30900 h 17"/>
                      <a:gd name="T10" fmla="*/ 0 60000 65536"/>
                      <a:gd name="T11" fmla="*/ 0 60000 65536"/>
                      <a:gd name="T12" fmla="*/ 0 60000 65536"/>
                      <a:gd name="T13" fmla="*/ 0 60000 65536"/>
                      <a:gd name="T14" fmla="*/ 0 60000 65536"/>
                      <a:gd name="T15" fmla="*/ 0 w 43"/>
                      <a:gd name="T16" fmla="*/ 0 h 17"/>
                      <a:gd name="T17" fmla="*/ 43 w 43"/>
                      <a:gd name="T18" fmla="*/ 17 h 17"/>
                    </a:gdLst>
                    <a:ahLst/>
                    <a:cxnLst>
                      <a:cxn ang="T10">
                        <a:pos x="T0" y="T1"/>
                      </a:cxn>
                      <a:cxn ang="T11">
                        <a:pos x="T2" y="T3"/>
                      </a:cxn>
                      <a:cxn ang="T12">
                        <a:pos x="T4" y="T5"/>
                      </a:cxn>
                      <a:cxn ang="T13">
                        <a:pos x="T6" y="T7"/>
                      </a:cxn>
                      <a:cxn ang="T14">
                        <a:pos x="T8" y="T9"/>
                      </a:cxn>
                    </a:cxnLst>
                    <a:rect l="T15" t="T16" r="T17" b="T18"/>
                    <a:pathLst>
                      <a:path w="43" h="17">
                        <a:moveTo>
                          <a:pt x="43" y="9"/>
                        </a:moveTo>
                        <a:lnTo>
                          <a:pt x="0" y="17"/>
                        </a:lnTo>
                        <a:lnTo>
                          <a:pt x="0" y="8"/>
                        </a:lnTo>
                        <a:lnTo>
                          <a:pt x="43" y="0"/>
                        </a:lnTo>
                        <a:lnTo>
                          <a:pt x="43" y="9"/>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66" name="Freeform 1375"/>
                  <p:cNvSpPr>
                    <a:spLocks/>
                  </p:cNvSpPr>
                  <p:nvPr/>
                </p:nvSpPr>
                <p:spPr bwMode="auto">
                  <a:xfrm>
                    <a:off x="4050" y="3709"/>
                    <a:ext cx="144" cy="66"/>
                  </a:xfrm>
                  <a:custGeom>
                    <a:avLst/>
                    <a:gdLst>
                      <a:gd name="T0" fmla="*/ 60614 w 43"/>
                      <a:gd name="T1" fmla="*/ 30900 h 17"/>
                      <a:gd name="T2" fmla="*/ 0 w 43"/>
                      <a:gd name="T3" fmla="*/ 58165 h 17"/>
                      <a:gd name="T4" fmla="*/ 0 w 43"/>
                      <a:gd name="T5" fmla="*/ 27266 h 17"/>
                      <a:gd name="T6" fmla="*/ 60614 w 43"/>
                      <a:gd name="T7" fmla="*/ 0 h 17"/>
                      <a:gd name="T8" fmla="*/ 60614 w 43"/>
                      <a:gd name="T9" fmla="*/ 30900 h 17"/>
                      <a:gd name="T10" fmla="*/ 0 60000 65536"/>
                      <a:gd name="T11" fmla="*/ 0 60000 65536"/>
                      <a:gd name="T12" fmla="*/ 0 60000 65536"/>
                      <a:gd name="T13" fmla="*/ 0 60000 65536"/>
                      <a:gd name="T14" fmla="*/ 0 60000 65536"/>
                      <a:gd name="T15" fmla="*/ 0 w 43"/>
                      <a:gd name="T16" fmla="*/ 0 h 17"/>
                      <a:gd name="T17" fmla="*/ 43 w 43"/>
                      <a:gd name="T18" fmla="*/ 17 h 17"/>
                    </a:gdLst>
                    <a:ahLst/>
                    <a:cxnLst>
                      <a:cxn ang="T10">
                        <a:pos x="T0" y="T1"/>
                      </a:cxn>
                      <a:cxn ang="T11">
                        <a:pos x="T2" y="T3"/>
                      </a:cxn>
                      <a:cxn ang="T12">
                        <a:pos x="T4" y="T5"/>
                      </a:cxn>
                      <a:cxn ang="T13">
                        <a:pos x="T6" y="T7"/>
                      </a:cxn>
                      <a:cxn ang="T14">
                        <a:pos x="T8" y="T9"/>
                      </a:cxn>
                    </a:cxnLst>
                    <a:rect l="T15" t="T16" r="T17" b="T18"/>
                    <a:pathLst>
                      <a:path w="43" h="17">
                        <a:moveTo>
                          <a:pt x="43" y="9"/>
                        </a:moveTo>
                        <a:lnTo>
                          <a:pt x="0" y="17"/>
                        </a:lnTo>
                        <a:lnTo>
                          <a:pt x="0" y="8"/>
                        </a:lnTo>
                        <a:lnTo>
                          <a:pt x="43" y="0"/>
                        </a:lnTo>
                        <a:lnTo>
                          <a:pt x="43" y="9"/>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67" name="Freeform 1376"/>
                  <p:cNvSpPr>
                    <a:spLocks/>
                  </p:cNvSpPr>
                  <p:nvPr/>
                </p:nvSpPr>
                <p:spPr bwMode="auto">
                  <a:xfrm>
                    <a:off x="4103" y="3721"/>
                    <a:ext cx="37" cy="31"/>
                  </a:xfrm>
                  <a:custGeom>
                    <a:avLst/>
                    <a:gdLst>
                      <a:gd name="T0" fmla="*/ 15873 w 11"/>
                      <a:gd name="T1" fmla="*/ 0 h 8"/>
                      <a:gd name="T2" fmla="*/ 15873 w 11"/>
                      <a:gd name="T3" fmla="*/ 0 h 8"/>
                      <a:gd name="T4" fmla="*/ 7309 w 11"/>
                      <a:gd name="T5" fmla="*/ 23680 h 8"/>
                      <a:gd name="T6" fmla="*/ 0 w 11"/>
                      <a:gd name="T7" fmla="*/ 6983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0"/>
                        </a:moveTo>
                        <a:cubicBezTo>
                          <a:pt x="11" y="0"/>
                          <a:pt x="11" y="0"/>
                          <a:pt x="11" y="0"/>
                        </a:cubicBezTo>
                        <a:cubicBezTo>
                          <a:pt x="11" y="3"/>
                          <a:pt x="9" y="6"/>
                          <a:pt x="5" y="7"/>
                        </a:cubicBezTo>
                        <a:cubicBezTo>
                          <a:pt x="2" y="8"/>
                          <a:pt x="0" y="5"/>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68" name="Freeform 1377"/>
                  <p:cNvSpPr>
                    <a:spLocks/>
                  </p:cNvSpPr>
                  <p:nvPr/>
                </p:nvSpPr>
                <p:spPr bwMode="auto">
                  <a:xfrm>
                    <a:off x="4110" y="3725"/>
                    <a:ext cx="20" cy="11"/>
                  </a:xfrm>
                  <a:custGeom>
                    <a:avLst/>
                    <a:gdLst>
                      <a:gd name="T0" fmla="*/ 8257 w 6"/>
                      <a:gd name="T1" fmla="*/ 0 h 3"/>
                      <a:gd name="T2" fmla="*/ 8257 w 6"/>
                      <a:gd name="T3" fmla="*/ 0 h 3"/>
                      <a:gd name="T4" fmla="*/ 4077 w 6"/>
                      <a:gd name="T5" fmla="*/ 7245 h 3"/>
                      <a:gd name="T6" fmla="*/ 0 w 6"/>
                      <a:gd name="T7" fmla="*/ 2717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0"/>
                        </a:moveTo>
                        <a:cubicBezTo>
                          <a:pt x="6" y="0"/>
                          <a:pt x="6" y="0"/>
                          <a:pt x="6" y="0"/>
                        </a:cubicBezTo>
                        <a:cubicBezTo>
                          <a:pt x="6" y="1"/>
                          <a:pt x="5" y="3"/>
                          <a:pt x="3" y="3"/>
                        </a:cubicBezTo>
                        <a:cubicBezTo>
                          <a:pt x="2" y="3"/>
                          <a:pt x="0" y="2"/>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69" name="Freeform 1378"/>
                  <p:cNvSpPr>
                    <a:spLocks/>
                  </p:cNvSpPr>
                  <p:nvPr/>
                </p:nvSpPr>
                <p:spPr bwMode="auto">
                  <a:xfrm>
                    <a:off x="4120" y="3725"/>
                    <a:ext cx="3" cy="3"/>
                  </a:xfrm>
                  <a:custGeom>
                    <a:avLst/>
                    <a:gdLst>
                      <a:gd name="T0" fmla="*/ 729 w 1"/>
                      <a:gd name="T1" fmla="*/ 0 h 1"/>
                      <a:gd name="T2" fmla="*/ 729 w 1"/>
                      <a:gd name="T3" fmla="*/ 0 h 1"/>
                      <a:gd name="T4" fmla="*/ 0 w 1"/>
                      <a:gd name="T5" fmla="*/ 729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0"/>
                          <a:pt x="1" y="1"/>
                          <a:pt x="0" y="1"/>
                        </a:cubicBezTo>
                        <a:cubicBezTo>
                          <a:pt x="0" y="1"/>
                          <a:pt x="0"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0" name="Freeform 1379"/>
                  <p:cNvSpPr>
                    <a:spLocks/>
                  </p:cNvSpPr>
                  <p:nvPr/>
                </p:nvSpPr>
                <p:spPr bwMode="auto">
                  <a:xfrm>
                    <a:off x="4093" y="3732"/>
                    <a:ext cx="24" cy="27"/>
                  </a:xfrm>
                  <a:custGeom>
                    <a:avLst/>
                    <a:gdLst>
                      <a:gd name="T0" fmla="*/ 11321 w 7"/>
                      <a:gd name="T1" fmla="*/ 23016 h 7"/>
                      <a:gd name="T2" fmla="*/ 0 w 7"/>
                      <a:gd name="T3" fmla="*/ 0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3" y="7"/>
                          <a:pt x="0" y="4"/>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1" name="Freeform 1380"/>
                  <p:cNvSpPr>
                    <a:spLocks/>
                  </p:cNvSpPr>
                  <p:nvPr/>
                </p:nvSpPr>
                <p:spPr bwMode="auto">
                  <a:xfrm>
                    <a:off x="4127" y="3721"/>
                    <a:ext cx="23" cy="35"/>
                  </a:xfrm>
                  <a:custGeom>
                    <a:avLst/>
                    <a:gdLst>
                      <a:gd name="T0" fmla="*/ 8865 w 7"/>
                      <a:gd name="T1" fmla="*/ 0 h 9"/>
                      <a:gd name="T2" fmla="*/ 8865 w 7"/>
                      <a:gd name="T3" fmla="*/ 0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7" y="0"/>
                          <a:pt x="7" y="0"/>
                          <a:pt x="7" y="0"/>
                        </a:cubicBezTo>
                        <a:cubicBezTo>
                          <a:pt x="7" y="4"/>
                          <a:pt x="4" y="8"/>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2" name="Freeform 1381"/>
                  <p:cNvSpPr>
                    <a:spLocks/>
                  </p:cNvSpPr>
                  <p:nvPr/>
                </p:nvSpPr>
                <p:spPr bwMode="auto">
                  <a:xfrm>
                    <a:off x="4083" y="3732"/>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3" name="Freeform 1382"/>
                  <p:cNvSpPr>
                    <a:spLocks/>
                  </p:cNvSpPr>
                  <p:nvPr/>
                </p:nvSpPr>
                <p:spPr bwMode="auto">
                  <a:xfrm>
                    <a:off x="4147" y="3717"/>
                    <a:ext cx="13" cy="35"/>
                  </a:xfrm>
                  <a:custGeom>
                    <a:avLst/>
                    <a:gdLst>
                      <a:gd name="T0" fmla="*/ 4700 w 4"/>
                      <a:gd name="T1" fmla="*/ 0 h 9"/>
                      <a:gd name="T2" fmla="*/ 4700 w 4"/>
                      <a:gd name="T3" fmla="*/ 0 h 9"/>
                      <a:gd name="T4" fmla="*/ 0 w 4"/>
                      <a:gd name="T5" fmla="*/ 31107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0"/>
                        </a:moveTo>
                        <a:cubicBezTo>
                          <a:pt x="4" y="0"/>
                          <a:pt x="4" y="0"/>
                          <a:pt x="4" y="0"/>
                        </a:cubicBezTo>
                        <a:cubicBezTo>
                          <a:pt x="4" y="3"/>
                          <a:pt x="2" y="7"/>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4" name="Freeform 1383"/>
                  <p:cNvSpPr>
                    <a:spLocks/>
                  </p:cNvSpPr>
                  <p:nvPr/>
                </p:nvSpPr>
                <p:spPr bwMode="auto">
                  <a:xfrm>
                    <a:off x="4073" y="3736"/>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5" name="Freeform 1384"/>
                  <p:cNvSpPr>
                    <a:spLocks/>
                  </p:cNvSpPr>
                  <p:nvPr/>
                </p:nvSpPr>
                <p:spPr bwMode="auto">
                  <a:xfrm>
                    <a:off x="4160" y="3717"/>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6" name="Freeform 1385"/>
                  <p:cNvSpPr>
                    <a:spLocks/>
                  </p:cNvSpPr>
                  <p:nvPr/>
                </p:nvSpPr>
                <p:spPr bwMode="auto">
                  <a:xfrm>
                    <a:off x="4063" y="3736"/>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7" name="Freeform 1386"/>
                  <p:cNvSpPr>
                    <a:spLocks/>
                  </p:cNvSpPr>
                  <p:nvPr/>
                </p:nvSpPr>
                <p:spPr bwMode="auto">
                  <a:xfrm>
                    <a:off x="4170" y="3713"/>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8" name="Freeform 1387"/>
                  <p:cNvSpPr>
                    <a:spLocks/>
                  </p:cNvSpPr>
                  <p:nvPr/>
                </p:nvSpPr>
                <p:spPr bwMode="auto">
                  <a:xfrm>
                    <a:off x="4053" y="3740"/>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9" name="Freeform 1388"/>
                  <p:cNvSpPr>
                    <a:spLocks/>
                  </p:cNvSpPr>
                  <p:nvPr/>
                </p:nvSpPr>
                <p:spPr bwMode="auto">
                  <a:xfrm>
                    <a:off x="4184" y="3713"/>
                    <a:ext cx="6" cy="35"/>
                  </a:xfrm>
                  <a:custGeom>
                    <a:avLst/>
                    <a:gdLst>
                      <a:gd name="T0" fmla="*/ 1458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2" y="3"/>
                          <a:pt x="1"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80" name="Line 1389"/>
                  <p:cNvSpPr>
                    <a:spLocks noChangeShapeType="1"/>
                  </p:cNvSpPr>
                  <p:nvPr/>
                </p:nvSpPr>
                <p:spPr bwMode="auto">
                  <a:xfrm>
                    <a:off x="3793" y="3651"/>
                    <a:ext cx="67" cy="1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81" name="Line 1390"/>
                  <p:cNvSpPr>
                    <a:spLocks noChangeShapeType="1"/>
                  </p:cNvSpPr>
                  <p:nvPr/>
                </p:nvSpPr>
                <p:spPr bwMode="auto">
                  <a:xfrm>
                    <a:off x="3827" y="3643"/>
                    <a:ext cx="60" cy="1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82" name="Line 1391"/>
                  <p:cNvSpPr>
                    <a:spLocks noChangeShapeType="1"/>
                  </p:cNvSpPr>
                  <p:nvPr/>
                </p:nvSpPr>
                <p:spPr bwMode="auto">
                  <a:xfrm>
                    <a:off x="3860" y="3635"/>
                    <a:ext cx="53"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83" name="Line 1392"/>
                  <p:cNvSpPr>
                    <a:spLocks noChangeShapeType="1"/>
                  </p:cNvSpPr>
                  <p:nvPr/>
                </p:nvSpPr>
                <p:spPr bwMode="auto">
                  <a:xfrm>
                    <a:off x="3890" y="3631"/>
                    <a:ext cx="50"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84" name="Line 1393"/>
                  <p:cNvSpPr>
                    <a:spLocks noChangeShapeType="1"/>
                  </p:cNvSpPr>
                  <p:nvPr/>
                </p:nvSpPr>
                <p:spPr bwMode="auto">
                  <a:xfrm>
                    <a:off x="3913" y="3627"/>
                    <a:ext cx="54"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85" name="Line 1394"/>
                  <p:cNvSpPr>
                    <a:spLocks noChangeShapeType="1"/>
                  </p:cNvSpPr>
                  <p:nvPr/>
                </p:nvSpPr>
                <p:spPr bwMode="auto">
                  <a:xfrm>
                    <a:off x="3810" y="3658"/>
                    <a:ext cx="1" cy="3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86" name="Line 1395"/>
                  <p:cNvSpPr>
                    <a:spLocks noChangeShapeType="1"/>
                  </p:cNvSpPr>
                  <p:nvPr/>
                </p:nvSpPr>
                <p:spPr bwMode="auto">
                  <a:xfrm>
                    <a:off x="3827" y="3643"/>
                    <a:ext cx="33"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87" name="Line 1396"/>
                  <p:cNvSpPr>
                    <a:spLocks noChangeShapeType="1"/>
                  </p:cNvSpPr>
                  <p:nvPr/>
                </p:nvSpPr>
                <p:spPr bwMode="auto">
                  <a:xfrm flipH="1" flipV="1">
                    <a:off x="3860" y="3635"/>
                    <a:ext cx="27"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88" name="Line 1397"/>
                  <p:cNvSpPr>
                    <a:spLocks noChangeShapeType="1"/>
                  </p:cNvSpPr>
                  <p:nvPr/>
                </p:nvSpPr>
                <p:spPr bwMode="auto">
                  <a:xfrm flipH="1" flipV="1">
                    <a:off x="3890" y="3631"/>
                    <a:ext cx="23" cy="2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89" name="Line 1398"/>
                  <p:cNvSpPr>
                    <a:spLocks noChangeShapeType="1"/>
                  </p:cNvSpPr>
                  <p:nvPr/>
                </p:nvSpPr>
                <p:spPr bwMode="auto">
                  <a:xfrm flipH="1" flipV="1">
                    <a:off x="3913" y="3627"/>
                    <a:ext cx="27"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90" name="Line 1399"/>
                  <p:cNvSpPr>
                    <a:spLocks noChangeShapeType="1"/>
                  </p:cNvSpPr>
                  <p:nvPr/>
                </p:nvSpPr>
                <p:spPr bwMode="auto">
                  <a:xfrm flipH="1" flipV="1">
                    <a:off x="3933" y="3620"/>
                    <a:ext cx="34"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791" name="Freeform 1400"/>
                  <p:cNvSpPr>
                    <a:spLocks/>
                  </p:cNvSpPr>
                  <p:nvPr/>
                </p:nvSpPr>
                <p:spPr bwMode="auto">
                  <a:xfrm>
                    <a:off x="2712" y="3328"/>
                    <a:ext cx="144" cy="66"/>
                  </a:xfrm>
                  <a:custGeom>
                    <a:avLst/>
                    <a:gdLst>
                      <a:gd name="T0" fmla="*/ 0 w 43"/>
                      <a:gd name="T1" fmla="*/ 27266 h 17"/>
                      <a:gd name="T2" fmla="*/ 60614 w 43"/>
                      <a:gd name="T3" fmla="*/ 0 h 17"/>
                      <a:gd name="T4" fmla="*/ 60614 w 43"/>
                      <a:gd name="T5" fmla="*/ 30900 h 17"/>
                      <a:gd name="T6" fmla="*/ 0 w 43"/>
                      <a:gd name="T7" fmla="*/ 58165 h 17"/>
                      <a:gd name="T8" fmla="*/ 0 w 43"/>
                      <a:gd name="T9" fmla="*/ 27266 h 17"/>
                      <a:gd name="T10" fmla="*/ 0 60000 65536"/>
                      <a:gd name="T11" fmla="*/ 0 60000 65536"/>
                      <a:gd name="T12" fmla="*/ 0 60000 65536"/>
                      <a:gd name="T13" fmla="*/ 0 60000 65536"/>
                      <a:gd name="T14" fmla="*/ 0 60000 65536"/>
                      <a:gd name="T15" fmla="*/ 0 w 43"/>
                      <a:gd name="T16" fmla="*/ 0 h 17"/>
                      <a:gd name="T17" fmla="*/ 43 w 43"/>
                      <a:gd name="T18" fmla="*/ 17 h 17"/>
                    </a:gdLst>
                    <a:ahLst/>
                    <a:cxnLst>
                      <a:cxn ang="T10">
                        <a:pos x="T0" y="T1"/>
                      </a:cxn>
                      <a:cxn ang="T11">
                        <a:pos x="T2" y="T3"/>
                      </a:cxn>
                      <a:cxn ang="T12">
                        <a:pos x="T4" y="T5"/>
                      </a:cxn>
                      <a:cxn ang="T13">
                        <a:pos x="T6" y="T7"/>
                      </a:cxn>
                      <a:cxn ang="T14">
                        <a:pos x="T8" y="T9"/>
                      </a:cxn>
                    </a:cxnLst>
                    <a:rect l="T15" t="T16" r="T17" b="T18"/>
                    <a:pathLst>
                      <a:path w="43" h="17">
                        <a:moveTo>
                          <a:pt x="0" y="8"/>
                        </a:moveTo>
                        <a:lnTo>
                          <a:pt x="43" y="0"/>
                        </a:lnTo>
                        <a:lnTo>
                          <a:pt x="43" y="9"/>
                        </a:lnTo>
                        <a:lnTo>
                          <a:pt x="0" y="17"/>
                        </a:lnTo>
                        <a:lnTo>
                          <a:pt x="0" y="8"/>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792" name="Freeform 1401"/>
                  <p:cNvSpPr>
                    <a:spLocks/>
                  </p:cNvSpPr>
                  <p:nvPr/>
                </p:nvSpPr>
                <p:spPr bwMode="auto">
                  <a:xfrm>
                    <a:off x="2712" y="3328"/>
                    <a:ext cx="144" cy="66"/>
                  </a:xfrm>
                  <a:custGeom>
                    <a:avLst/>
                    <a:gdLst>
                      <a:gd name="T0" fmla="*/ 0 w 43"/>
                      <a:gd name="T1" fmla="*/ 27266 h 17"/>
                      <a:gd name="T2" fmla="*/ 60614 w 43"/>
                      <a:gd name="T3" fmla="*/ 0 h 17"/>
                      <a:gd name="T4" fmla="*/ 60614 w 43"/>
                      <a:gd name="T5" fmla="*/ 30900 h 17"/>
                      <a:gd name="T6" fmla="*/ 0 w 43"/>
                      <a:gd name="T7" fmla="*/ 58165 h 17"/>
                      <a:gd name="T8" fmla="*/ 0 w 43"/>
                      <a:gd name="T9" fmla="*/ 27266 h 17"/>
                      <a:gd name="T10" fmla="*/ 0 60000 65536"/>
                      <a:gd name="T11" fmla="*/ 0 60000 65536"/>
                      <a:gd name="T12" fmla="*/ 0 60000 65536"/>
                      <a:gd name="T13" fmla="*/ 0 60000 65536"/>
                      <a:gd name="T14" fmla="*/ 0 60000 65536"/>
                      <a:gd name="T15" fmla="*/ 0 w 43"/>
                      <a:gd name="T16" fmla="*/ 0 h 17"/>
                      <a:gd name="T17" fmla="*/ 43 w 43"/>
                      <a:gd name="T18" fmla="*/ 17 h 17"/>
                    </a:gdLst>
                    <a:ahLst/>
                    <a:cxnLst>
                      <a:cxn ang="T10">
                        <a:pos x="T0" y="T1"/>
                      </a:cxn>
                      <a:cxn ang="T11">
                        <a:pos x="T2" y="T3"/>
                      </a:cxn>
                      <a:cxn ang="T12">
                        <a:pos x="T4" y="T5"/>
                      </a:cxn>
                      <a:cxn ang="T13">
                        <a:pos x="T6" y="T7"/>
                      </a:cxn>
                      <a:cxn ang="T14">
                        <a:pos x="T8" y="T9"/>
                      </a:cxn>
                    </a:cxnLst>
                    <a:rect l="T15" t="T16" r="T17" b="T18"/>
                    <a:pathLst>
                      <a:path w="43" h="17">
                        <a:moveTo>
                          <a:pt x="0" y="8"/>
                        </a:moveTo>
                        <a:lnTo>
                          <a:pt x="43" y="0"/>
                        </a:lnTo>
                        <a:lnTo>
                          <a:pt x="43" y="9"/>
                        </a:lnTo>
                        <a:lnTo>
                          <a:pt x="0" y="17"/>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grpSp>
            <p:grpSp>
              <p:nvGrpSpPr>
                <p:cNvPr id="54" name="Group 1402"/>
                <p:cNvGrpSpPr>
                  <a:grpSpLocks/>
                </p:cNvGrpSpPr>
                <p:nvPr/>
              </p:nvGrpSpPr>
              <p:grpSpPr bwMode="auto">
                <a:xfrm>
                  <a:off x="2145" y="3328"/>
                  <a:ext cx="1905" cy="591"/>
                  <a:chOff x="2145" y="3328"/>
                  <a:chExt cx="1905" cy="591"/>
                </a:xfrm>
              </p:grpSpPr>
              <p:sp>
                <p:nvSpPr>
                  <p:cNvPr id="393" name="Freeform 1403"/>
                  <p:cNvSpPr>
                    <a:spLocks/>
                  </p:cNvSpPr>
                  <p:nvPr/>
                </p:nvSpPr>
                <p:spPr bwMode="auto">
                  <a:xfrm>
                    <a:off x="2766" y="3355"/>
                    <a:ext cx="36" cy="28"/>
                  </a:xfrm>
                  <a:custGeom>
                    <a:avLst/>
                    <a:gdLst>
                      <a:gd name="T0" fmla="*/ 0 w 11"/>
                      <a:gd name="T1" fmla="*/ 28672 h 7"/>
                      <a:gd name="T2" fmla="*/ 0 w 11"/>
                      <a:gd name="T3" fmla="*/ 28672 h 7"/>
                      <a:gd name="T4" fmla="*/ 7465 w 11"/>
                      <a:gd name="T5" fmla="*/ 0 h 7"/>
                      <a:gd name="T6" fmla="*/ 13526 w 11"/>
                      <a:gd name="T7" fmla="*/ 20480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0" y="7"/>
                        </a:moveTo>
                        <a:cubicBezTo>
                          <a:pt x="0" y="7"/>
                          <a:pt x="0" y="7"/>
                          <a:pt x="0" y="7"/>
                        </a:cubicBezTo>
                        <a:cubicBezTo>
                          <a:pt x="0" y="4"/>
                          <a:pt x="2" y="1"/>
                          <a:pt x="6" y="0"/>
                        </a:cubicBezTo>
                        <a:cubicBezTo>
                          <a:pt x="9" y="0"/>
                          <a:pt x="11" y="2"/>
                          <a:pt x="11"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94" name="Freeform 1404"/>
                  <p:cNvSpPr>
                    <a:spLocks/>
                  </p:cNvSpPr>
                  <p:nvPr/>
                </p:nvSpPr>
                <p:spPr bwMode="auto">
                  <a:xfrm>
                    <a:off x="2776" y="3367"/>
                    <a:ext cx="20" cy="12"/>
                  </a:xfrm>
                  <a:custGeom>
                    <a:avLst/>
                    <a:gdLst>
                      <a:gd name="T0" fmla="*/ 0 w 6"/>
                      <a:gd name="T1" fmla="*/ 12288 h 3"/>
                      <a:gd name="T2" fmla="*/ 0 w 6"/>
                      <a:gd name="T3" fmla="*/ 12288 h 3"/>
                      <a:gd name="T4" fmla="*/ 4077 w 6"/>
                      <a:gd name="T5" fmla="*/ 0 h 3"/>
                      <a:gd name="T6" fmla="*/ 8257 w 6"/>
                      <a:gd name="T7" fmla="*/ 8192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0" y="3"/>
                        </a:moveTo>
                        <a:cubicBezTo>
                          <a:pt x="0" y="3"/>
                          <a:pt x="0" y="3"/>
                          <a:pt x="0" y="3"/>
                        </a:cubicBezTo>
                        <a:cubicBezTo>
                          <a:pt x="0" y="2"/>
                          <a:pt x="1" y="0"/>
                          <a:pt x="3" y="0"/>
                        </a:cubicBezTo>
                        <a:cubicBezTo>
                          <a:pt x="4" y="0"/>
                          <a:pt x="6" y="1"/>
                          <a:pt x="6"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95" name="Freeform 1405"/>
                  <p:cNvSpPr>
                    <a:spLocks/>
                  </p:cNvSpPr>
                  <p:nvPr/>
                </p:nvSpPr>
                <p:spPr bwMode="auto">
                  <a:xfrm>
                    <a:off x="2782" y="3375"/>
                    <a:ext cx="4" cy="4"/>
                  </a:xfrm>
                  <a:custGeom>
                    <a:avLst/>
                    <a:gdLst>
                      <a:gd name="T0" fmla="*/ 0 w 1"/>
                      <a:gd name="T1" fmla="*/ 4096 h 1"/>
                      <a:gd name="T2" fmla="*/ 0 w 1"/>
                      <a:gd name="T3" fmla="*/ 4096 h 1"/>
                      <a:gd name="T4" fmla="*/ 4096 w 1"/>
                      <a:gd name="T5" fmla="*/ 0 h 1"/>
                      <a:gd name="T6" fmla="*/ 4096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1"/>
                          <a:pt x="0" y="0"/>
                          <a:pt x="1" y="0"/>
                        </a:cubicBezTo>
                        <a:cubicBezTo>
                          <a:pt x="1" y="0"/>
                          <a:pt x="1" y="0"/>
                          <a:pt x="1"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96" name="Freeform 1406"/>
                  <p:cNvSpPr>
                    <a:spLocks/>
                  </p:cNvSpPr>
                  <p:nvPr/>
                </p:nvSpPr>
                <p:spPr bwMode="auto">
                  <a:xfrm>
                    <a:off x="2789" y="3344"/>
                    <a:ext cx="23" cy="27"/>
                  </a:xfrm>
                  <a:custGeom>
                    <a:avLst/>
                    <a:gdLst>
                      <a:gd name="T0" fmla="*/ 0 w 7"/>
                      <a:gd name="T1" fmla="*/ 0 h 7"/>
                      <a:gd name="T2" fmla="*/ 8865 w 7"/>
                      <a:gd name="T3" fmla="*/ 23016 h 7"/>
                      <a:gd name="T4" fmla="*/ 8865 w 7"/>
                      <a:gd name="T5" fmla="*/ 23016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0"/>
                        </a:moveTo>
                        <a:cubicBezTo>
                          <a:pt x="4" y="0"/>
                          <a:pt x="7" y="3"/>
                          <a:pt x="7" y="7"/>
                        </a:cubicBezTo>
                        <a:cubicBezTo>
                          <a:pt x="7" y="7"/>
                          <a:pt x="7" y="7"/>
                          <a:pt x="7"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97" name="Freeform 1407"/>
                  <p:cNvSpPr>
                    <a:spLocks/>
                  </p:cNvSpPr>
                  <p:nvPr/>
                </p:nvSpPr>
                <p:spPr bwMode="auto">
                  <a:xfrm>
                    <a:off x="2756" y="3348"/>
                    <a:ext cx="23" cy="39"/>
                  </a:xfrm>
                  <a:custGeom>
                    <a:avLst/>
                    <a:gdLst>
                      <a:gd name="T0" fmla="*/ 0 w 7"/>
                      <a:gd name="T1" fmla="*/ 35182 h 10"/>
                      <a:gd name="T2" fmla="*/ 0 w 7"/>
                      <a:gd name="T3" fmla="*/ 31684 h 10"/>
                      <a:gd name="T4" fmla="*/ 8865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cubicBezTo>
                          <a:pt x="0" y="10"/>
                          <a:pt x="0" y="9"/>
                          <a:pt x="0" y="9"/>
                        </a:cubicBezTo>
                        <a:cubicBezTo>
                          <a:pt x="0" y="5"/>
                          <a:pt x="3" y="1"/>
                          <a:pt x="7"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98" name="Freeform 1408"/>
                  <p:cNvSpPr>
                    <a:spLocks/>
                  </p:cNvSpPr>
                  <p:nvPr/>
                </p:nvSpPr>
                <p:spPr bwMode="auto">
                  <a:xfrm>
                    <a:off x="2809" y="3340"/>
                    <a:ext cx="13" cy="31"/>
                  </a:xfrm>
                  <a:custGeom>
                    <a:avLst/>
                    <a:gdLst>
                      <a:gd name="T0" fmla="*/ 0 w 4"/>
                      <a:gd name="T1" fmla="*/ 0 h 8"/>
                      <a:gd name="T2" fmla="*/ 4700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0" y="0"/>
                        </a:moveTo>
                        <a:cubicBezTo>
                          <a:pt x="3" y="2"/>
                          <a:pt x="4" y="5"/>
                          <a:pt x="4"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99" name="Freeform 1409"/>
                  <p:cNvSpPr>
                    <a:spLocks/>
                  </p:cNvSpPr>
                  <p:nvPr/>
                </p:nvSpPr>
                <p:spPr bwMode="auto">
                  <a:xfrm>
                    <a:off x="2746" y="3352"/>
                    <a:ext cx="13" cy="35"/>
                  </a:xfrm>
                  <a:custGeom>
                    <a:avLst/>
                    <a:gdLst>
                      <a:gd name="T0" fmla="*/ 0 w 4"/>
                      <a:gd name="T1" fmla="*/ 31107 h 9"/>
                      <a:gd name="T2" fmla="*/ 0 w 4"/>
                      <a:gd name="T3" fmla="*/ 31107 h 9"/>
                      <a:gd name="T4" fmla="*/ 470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0" y="9"/>
                        </a:moveTo>
                        <a:cubicBezTo>
                          <a:pt x="0" y="9"/>
                          <a:pt x="0" y="9"/>
                          <a:pt x="0" y="9"/>
                        </a:cubicBezTo>
                        <a:cubicBezTo>
                          <a:pt x="0" y="6"/>
                          <a:pt x="1" y="2"/>
                          <a:pt x="4"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00" name="Freeform 1410"/>
                  <p:cNvSpPr>
                    <a:spLocks/>
                  </p:cNvSpPr>
                  <p:nvPr/>
                </p:nvSpPr>
                <p:spPr bwMode="auto">
                  <a:xfrm>
                    <a:off x="2822" y="3336"/>
                    <a:ext cx="10" cy="31"/>
                  </a:xfrm>
                  <a:custGeom>
                    <a:avLst/>
                    <a:gdLst>
                      <a:gd name="T0" fmla="*/ 0 w 3"/>
                      <a:gd name="T1" fmla="*/ 0 h 8"/>
                      <a:gd name="T2" fmla="*/ 4077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0" y="0"/>
                        </a:moveTo>
                        <a:cubicBezTo>
                          <a:pt x="2" y="3"/>
                          <a:pt x="3" y="5"/>
                          <a:pt x="3"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01" name="Freeform 1411"/>
                  <p:cNvSpPr>
                    <a:spLocks/>
                  </p:cNvSpPr>
                  <p:nvPr/>
                </p:nvSpPr>
                <p:spPr bwMode="auto">
                  <a:xfrm>
                    <a:off x="2736" y="3352"/>
                    <a:ext cx="10" cy="38"/>
                  </a:xfrm>
                  <a:custGeom>
                    <a:avLst/>
                    <a:gdLst>
                      <a:gd name="T0" fmla="*/ 0 w 3"/>
                      <a:gd name="T1" fmla="*/ 30020 h 10"/>
                      <a:gd name="T2" fmla="*/ 0 w 3"/>
                      <a:gd name="T3" fmla="*/ 26889 h 10"/>
                      <a:gd name="T4" fmla="*/ 4077 w 3"/>
                      <a:gd name="T5" fmla="*/ 0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0" y="10"/>
                        </a:moveTo>
                        <a:cubicBezTo>
                          <a:pt x="0" y="10"/>
                          <a:pt x="0" y="10"/>
                          <a:pt x="0" y="9"/>
                        </a:cubicBezTo>
                        <a:cubicBezTo>
                          <a:pt x="0" y="6"/>
                          <a:pt x="1" y="3"/>
                          <a:pt x="3"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02" name="Freeform 1412"/>
                  <p:cNvSpPr>
                    <a:spLocks/>
                  </p:cNvSpPr>
                  <p:nvPr/>
                </p:nvSpPr>
                <p:spPr bwMode="auto">
                  <a:xfrm>
                    <a:off x="2836" y="3336"/>
                    <a:ext cx="6" cy="31"/>
                  </a:xfrm>
                  <a:custGeom>
                    <a:avLst/>
                    <a:gdLst>
                      <a:gd name="T0" fmla="*/ 0 w 2"/>
                      <a:gd name="T1" fmla="*/ 0 h 8"/>
                      <a:gd name="T2" fmla="*/ 1458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03" name="Freeform 1413"/>
                  <p:cNvSpPr>
                    <a:spLocks/>
                  </p:cNvSpPr>
                  <p:nvPr/>
                </p:nvSpPr>
                <p:spPr bwMode="auto">
                  <a:xfrm>
                    <a:off x="2726" y="3355"/>
                    <a:ext cx="10" cy="35"/>
                  </a:xfrm>
                  <a:custGeom>
                    <a:avLst/>
                    <a:gdLst>
                      <a:gd name="T0" fmla="*/ 0 w 3"/>
                      <a:gd name="T1" fmla="*/ 31107 h 9"/>
                      <a:gd name="T2" fmla="*/ 0 w 3"/>
                      <a:gd name="T3" fmla="*/ 31107 h 9"/>
                      <a:gd name="T4" fmla="*/ 4077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cubicBezTo>
                          <a:pt x="0" y="9"/>
                          <a:pt x="0" y="9"/>
                          <a:pt x="0" y="9"/>
                        </a:cubicBezTo>
                        <a:cubicBezTo>
                          <a:pt x="0" y="6"/>
                          <a:pt x="1" y="3"/>
                          <a:pt x="3"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04" name="Freeform 1414"/>
                  <p:cNvSpPr>
                    <a:spLocks/>
                  </p:cNvSpPr>
                  <p:nvPr/>
                </p:nvSpPr>
                <p:spPr bwMode="auto">
                  <a:xfrm>
                    <a:off x="2846" y="3332"/>
                    <a:ext cx="6" cy="31"/>
                  </a:xfrm>
                  <a:custGeom>
                    <a:avLst/>
                    <a:gdLst>
                      <a:gd name="T0" fmla="*/ 0 w 2"/>
                      <a:gd name="T1" fmla="*/ 0 h 8"/>
                      <a:gd name="T2" fmla="*/ 1458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3"/>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05" name="Freeform 1415"/>
                  <p:cNvSpPr>
                    <a:spLocks/>
                  </p:cNvSpPr>
                  <p:nvPr/>
                </p:nvSpPr>
                <p:spPr bwMode="auto">
                  <a:xfrm>
                    <a:off x="2716" y="3355"/>
                    <a:ext cx="6" cy="39"/>
                  </a:xfrm>
                  <a:custGeom>
                    <a:avLst/>
                    <a:gdLst>
                      <a:gd name="T0" fmla="*/ 0 w 2"/>
                      <a:gd name="T1" fmla="*/ 35182 h 10"/>
                      <a:gd name="T2" fmla="*/ 1458 w 2"/>
                      <a:gd name="T3" fmla="*/ 0 h 10"/>
                      <a:gd name="T4" fmla="*/ 0 60000 65536"/>
                      <a:gd name="T5" fmla="*/ 0 60000 65536"/>
                      <a:gd name="T6" fmla="*/ 0 w 2"/>
                      <a:gd name="T7" fmla="*/ 0 h 10"/>
                      <a:gd name="T8" fmla="*/ 2 w 2"/>
                      <a:gd name="T9" fmla="*/ 10 h 10"/>
                    </a:gdLst>
                    <a:ahLst/>
                    <a:cxnLst>
                      <a:cxn ang="T4">
                        <a:pos x="T0" y="T1"/>
                      </a:cxn>
                      <a:cxn ang="T5">
                        <a:pos x="T2" y="T3"/>
                      </a:cxn>
                    </a:cxnLst>
                    <a:rect l="T6" t="T7" r="T8" b="T9"/>
                    <a:pathLst>
                      <a:path w="2" h="10">
                        <a:moveTo>
                          <a:pt x="0" y="10"/>
                        </a:moveTo>
                        <a:cubicBezTo>
                          <a:pt x="0" y="7"/>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06" name="Freeform 1416"/>
                  <p:cNvSpPr>
                    <a:spLocks/>
                  </p:cNvSpPr>
                  <p:nvPr/>
                </p:nvSpPr>
                <p:spPr bwMode="auto">
                  <a:xfrm>
                    <a:off x="2712" y="3328"/>
                    <a:ext cx="1338" cy="439"/>
                  </a:xfrm>
                  <a:custGeom>
                    <a:avLst/>
                    <a:gdLst>
                      <a:gd name="T0" fmla="*/ 0 w 401"/>
                      <a:gd name="T1" fmla="*/ 27319 h 113"/>
                      <a:gd name="T2" fmla="*/ 494186 w 401"/>
                      <a:gd name="T3" fmla="*/ 388398 h 113"/>
                      <a:gd name="T4" fmla="*/ 553325 w 401"/>
                      <a:gd name="T5" fmla="*/ 364704 h 113"/>
                      <a:gd name="T6" fmla="*/ 59139 w 401"/>
                      <a:gd name="T7" fmla="*/ 0 h 113"/>
                      <a:gd name="T8" fmla="*/ 0 w 401"/>
                      <a:gd name="T9" fmla="*/ 27319 h 113"/>
                      <a:gd name="T10" fmla="*/ 0 60000 65536"/>
                      <a:gd name="T11" fmla="*/ 0 60000 65536"/>
                      <a:gd name="T12" fmla="*/ 0 60000 65536"/>
                      <a:gd name="T13" fmla="*/ 0 60000 65536"/>
                      <a:gd name="T14" fmla="*/ 0 60000 65536"/>
                      <a:gd name="T15" fmla="*/ 0 w 401"/>
                      <a:gd name="T16" fmla="*/ 0 h 113"/>
                      <a:gd name="T17" fmla="*/ 401 w 401"/>
                      <a:gd name="T18" fmla="*/ 113 h 113"/>
                    </a:gdLst>
                    <a:ahLst/>
                    <a:cxnLst>
                      <a:cxn ang="T10">
                        <a:pos x="T0" y="T1"/>
                      </a:cxn>
                      <a:cxn ang="T11">
                        <a:pos x="T2" y="T3"/>
                      </a:cxn>
                      <a:cxn ang="T12">
                        <a:pos x="T4" y="T5"/>
                      </a:cxn>
                      <a:cxn ang="T13">
                        <a:pos x="T6" y="T7"/>
                      </a:cxn>
                      <a:cxn ang="T14">
                        <a:pos x="T8" y="T9"/>
                      </a:cxn>
                    </a:cxnLst>
                    <a:rect l="T15" t="T16" r="T17" b="T18"/>
                    <a:pathLst>
                      <a:path w="401" h="113">
                        <a:moveTo>
                          <a:pt x="0" y="8"/>
                        </a:moveTo>
                        <a:lnTo>
                          <a:pt x="358" y="113"/>
                        </a:lnTo>
                        <a:lnTo>
                          <a:pt x="401" y="106"/>
                        </a:lnTo>
                        <a:lnTo>
                          <a:pt x="43" y="0"/>
                        </a:lnTo>
                        <a:lnTo>
                          <a:pt x="0" y="8"/>
                        </a:lnTo>
                        <a:close/>
                      </a:path>
                    </a:pathLst>
                  </a:custGeom>
                  <a:solidFill>
                    <a:srgbClr val="FDFF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07" name="Freeform 1417"/>
                  <p:cNvSpPr>
                    <a:spLocks/>
                  </p:cNvSpPr>
                  <p:nvPr/>
                </p:nvSpPr>
                <p:spPr bwMode="auto">
                  <a:xfrm>
                    <a:off x="2712" y="3328"/>
                    <a:ext cx="1338" cy="439"/>
                  </a:xfrm>
                  <a:custGeom>
                    <a:avLst/>
                    <a:gdLst>
                      <a:gd name="T0" fmla="*/ 0 w 401"/>
                      <a:gd name="T1" fmla="*/ 27319 h 113"/>
                      <a:gd name="T2" fmla="*/ 494186 w 401"/>
                      <a:gd name="T3" fmla="*/ 388398 h 113"/>
                      <a:gd name="T4" fmla="*/ 553325 w 401"/>
                      <a:gd name="T5" fmla="*/ 364704 h 113"/>
                      <a:gd name="T6" fmla="*/ 59139 w 401"/>
                      <a:gd name="T7" fmla="*/ 0 h 113"/>
                      <a:gd name="T8" fmla="*/ 0 w 401"/>
                      <a:gd name="T9" fmla="*/ 27319 h 113"/>
                      <a:gd name="T10" fmla="*/ 0 60000 65536"/>
                      <a:gd name="T11" fmla="*/ 0 60000 65536"/>
                      <a:gd name="T12" fmla="*/ 0 60000 65536"/>
                      <a:gd name="T13" fmla="*/ 0 60000 65536"/>
                      <a:gd name="T14" fmla="*/ 0 60000 65536"/>
                      <a:gd name="T15" fmla="*/ 0 w 401"/>
                      <a:gd name="T16" fmla="*/ 0 h 113"/>
                      <a:gd name="T17" fmla="*/ 401 w 401"/>
                      <a:gd name="T18" fmla="*/ 113 h 113"/>
                    </a:gdLst>
                    <a:ahLst/>
                    <a:cxnLst>
                      <a:cxn ang="T10">
                        <a:pos x="T0" y="T1"/>
                      </a:cxn>
                      <a:cxn ang="T11">
                        <a:pos x="T2" y="T3"/>
                      </a:cxn>
                      <a:cxn ang="T12">
                        <a:pos x="T4" y="T5"/>
                      </a:cxn>
                      <a:cxn ang="T13">
                        <a:pos x="T6" y="T7"/>
                      </a:cxn>
                      <a:cxn ang="T14">
                        <a:pos x="T8" y="T9"/>
                      </a:cxn>
                    </a:cxnLst>
                    <a:rect l="T15" t="T16" r="T17" b="T18"/>
                    <a:pathLst>
                      <a:path w="401" h="113">
                        <a:moveTo>
                          <a:pt x="0" y="8"/>
                        </a:moveTo>
                        <a:lnTo>
                          <a:pt x="358" y="113"/>
                        </a:lnTo>
                        <a:lnTo>
                          <a:pt x="401" y="106"/>
                        </a:lnTo>
                        <a:lnTo>
                          <a:pt x="43" y="0"/>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08" name="Freeform 1418"/>
                  <p:cNvSpPr>
                    <a:spLocks/>
                  </p:cNvSpPr>
                  <p:nvPr/>
                </p:nvSpPr>
                <p:spPr bwMode="auto">
                  <a:xfrm>
                    <a:off x="2712" y="3359"/>
                    <a:ext cx="1198" cy="443"/>
                  </a:xfrm>
                  <a:custGeom>
                    <a:avLst/>
                    <a:gdLst>
                      <a:gd name="T0" fmla="*/ 0 w 359"/>
                      <a:gd name="T1" fmla="*/ 0 h 114"/>
                      <a:gd name="T2" fmla="*/ 495802 w 359"/>
                      <a:gd name="T3" fmla="*/ 361422 h 114"/>
                      <a:gd name="T4" fmla="*/ 494534 w 359"/>
                      <a:gd name="T5" fmla="*/ 392451 h 114"/>
                      <a:gd name="T6" fmla="*/ 0 w 359"/>
                      <a:gd name="T7" fmla="*/ 30987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09" name="Freeform 1419"/>
                  <p:cNvSpPr>
                    <a:spLocks/>
                  </p:cNvSpPr>
                  <p:nvPr/>
                </p:nvSpPr>
                <p:spPr bwMode="auto">
                  <a:xfrm>
                    <a:off x="2712" y="3359"/>
                    <a:ext cx="1198" cy="443"/>
                  </a:xfrm>
                  <a:custGeom>
                    <a:avLst/>
                    <a:gdLst>
                      <a:gd name="T0" fmla="*/ 0 w 359"/>
                      <a:gd name="T1" fmla="*/ 0 h 114"/>
                      <a:gd name="T2" fmla="*/ 495802 w 359"/>
                      <a:gd name="T3" fmla="*/ 361422 h 114"/>
                      <a:gd name="T4" fmla="*/ 494534 w 359"/>
                      <a:gd name="T5" fmla="*/ 392451 h 114"/>
                      <a:gd name="T6" fmla="*/ 0 w 359"/>
                      <a:gd name="T7" fmla="*/ 30987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10" name="Freeform 1420"/>
                  <p:cNvSpPr>
                    <a:spLocks/>
                  </p:cNvSpPr>
                  <p:nvPr/>
                </p:nvSpPr>
                <p:spPr bwMode="auto">
                  <a:xfrm>
                    <a:off x="3907" y="3740"/>
                    <a:ext cx="143" cy="62"/>
                  </a:xfrm>
                  <a:custGeom>
                    <a:avLst/>
                    <a:gdLst>
                      <a:gd name="T0" fmla="*/ 58218 w 43"/>
                      <a:gd name="T1" fmla="*/ 27059 h 16"/>
                      <a:gd name="T2" fmla="*/ 0 w 43"/>
                      <a:gd name="T3" fmla="*/ 54118 h 16"/>
                      <a:gd name="T4" fmla="*/ 0 w 43"/>
                      <a:gd name="T5" fmla="*/ 23680 h 16"/>
                      <a:gd name="T6" fmla="*/ 58218 w 43"/>
                      <a:gd name="T7" fmla="*/ 0 h 16"/>
                      <a:gd name="T8" fmla="*/ 58218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43" y="8"/>
                        </a:moveTo>
                        <a:lnTo>
                          <a:pt x="0" y="16"/>
                        </a:lnTo>
                        <a:lnTo>
                          <a:pt x="0" y="7"/>
                        </a:lnTo>
                        <a:lnTo>
                          <a:pt x="43" y="0"/>
                        </a:lnTo>
                        <a:lnTo>
                          <a:pt x="43" y="8"/>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11" name="Freeform 1421"/>
                  <p:cNvSpPr>
                    <a:spLocks/>
                  </p:cNvSpPr>
                  <p:nvPr/>
                </p:nvSpPr>
                <p:spPr bwMode="auto">
                  <a:xfrm>
                    <a:off x="3907" y="3740"/>
                    <a:ext cx="143" cy="62"/>
                  </a:xfrm>
                  <a:custGeom>
                    <a:avLst/>
                    <a:gdLst>
                      <a:gd name="T0" fmla="*/ 58218 w 43"/>
                      <a:gd name="T1" fmla="*/ 27059 h 16"/>
                      <a:gd name="T2" fmla="*/ 0 w 43"/>
                      <a:gd name="T3" fmla="*/ 54118 h 16"/>
                      <a:gd name="T4" fmla="*/ 0 w 43"/>
                      <a:gd name="T5" fmla="*/ 23680 h 16"/>
                      <a:gd name="T6" fmla="*/ 58218 w 43"/>
                      <a:gd name="T7" fmla="*/ 0 h 16"/>
                      <a:gd name="T8" fmla="*/ 58218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43" y="8"/>
                        </a:moveTo>
                        <a:lnTo>
                          <a:pt x="0" y="16"/>
                        </a:lnTo>
                        <a:lnTo>
                          <a:pt x="0" y="7"/>
                        </a:lnTo>
                        <a:lnTo>
                          <a:pt x="43" y="0"/>
                        </a:lnTo>
                        <a:lnTo>
                          <a:pt x="43"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12" name="Freeform 1422"/>
                  <p:cNvSpPr>
                    <a:spLocks/>
                  </p:cNvSpPr>
                  <p:nvPr/>
                </p:nvSpPr>
                <p:spPr bwMode="auto">
                  <a:xfrm>
                    <a:off x="3960" y="3748"/>
                    <a:ext cx="37" cy="31"/>
                  </a:xfrm>
                  <a:custGeom>
                    <a:avLst/>
                    <a:gdLst>
                      <a:gd name="T0" fmla="*/ 15873 w 11"/>
                      <a:gd name="T1" fmla="*/ 0 h 8"/>
                      <a:gd name="T2" fmla="*/ 15873 w 11"/>
                      <a:gd name="T3" fmla="*/ 3604 h 8"/>
                      <a:gd name="T4" fmla="*/ 8564 w 11"/>
                      <a:gd name="T5" fmla="*/ 23680 h 8"/>
                      <a:gd name="T6" fmla="*/ 0 w 11"/>
                      <a:gd name="T7" fmla="*/ 1058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0"/>
                        </a:moveTo>
                        <a:cubicBezTo>
                          <a:pt x="11" y="0"/>
                          <a:pt x="11" y="1"/>
                          <a:pt x="11" y="1"/>
                        </a:cubicBezTo>
                        <a:cubicBezTo>
                          <a:pt x="11" y="4"/>
                          <a:pt x="9" y="7"/>
                          <a:pt x="6" y="7"/>
                        </a:cubicBezTo>
                        <a:cubicBezTo>
                          <a:pt x="2" y="8"/>
                          <a:pt x="0" y="6"/>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13" name="Freeform 1423"/>
                  <p:cNvSpPr>
                    <a:spLocks/>
                  </p:cNvSpPr>
                  <p:nvPr/>
                </p:nvSpPr>
                <p:spPr bwMode="auto">
                  <a:xfrm>
                    <a:off x="3970" y="3752"/>
                    <a:ext cx="20" cy="15"/>
                  </a:xfrm>
                  <a:custGeom>
                    <a:avLst/>
                    <a:gdLst>
                      <a:gd name="T0" fmla="*/ 8257 w 6"/>
                      <a:gd name="T1" fmla="*/ 0 h 4"/>
                      <a:gd name="T2" fmla="*/ 8257 w 6"/>
                      <a:gd name="T3" fmla="*/ 0 h 4"/>
                      <a:gd name="T4" fmla="*/ 4077 w 6"/>
                      <a:gd name="T5" fmla="*/ 8130 h 4"/>
                      <a:gd name="T6" fmla="*/ 0 w 6"/>
                      <a:gd name="T7" fmla="*/ 2955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0"/>
                        </a:moveTo>
                        <a:cubicBezTo>
                          <a:pt x="6" y="0"/>
                          <a:pt x="6" y="0"/>
                          <a:pt x="6" y="0"/>
                        </a:cubicBezTo>
                        <a:cubicBezTo>
                          <a:pt x="6" y="2"/>
                          <a:pt x="4" y="3"/>
                          <a:pt x="3" y="3"/>
                        </a:cubicBezTo>
                        <a:cubicBezTo>
                          <a:pt x="1" y="4"/>
                          <a:pt x="0" y="3"/>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14" name="Freeform 1424"/>
                  <p:cNvSpPr>
                    <a:spLocks/>
                  </p:cNvSpPr>
                  <p:nvPr/>
                </p:nvSpPr>
                <p:spPr bwMode="auto">
                  <a:xfrm>
                    <a:off x="3977" y="3752"/>
                    <a:ext cx="3" cy="4"/>
                  </a:xfrm>
                  <a:custGeom>
                    <a:avLst/>
                    <a:gdLst>
                      <a:gd name="T0" fmla="*/ 729 w 1"/>
                      <a:gd name="T1" fmla="*/ 0 h 1"/>
                      <a:gd name="T2" fmla="*/ 729 w 1"/>
                      <a:gd name="T3" fmla="*/ 0 h 1"/>
                      <a:gd name="T4" fmla="*/ 729 w 1"/>
                      <a:gd name="T5" fmla="*/ 4096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1"/>
                          <a:pt x="1" y="1"/>
                          <a:pt x="1" y="1"/>
                        </a:cubicBezTo>
                        <a:cubicBezTo>
                          <a:pt x="0" y="1"/>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15" name="Freeform 1425"/>
                  <p:cNvSpPr>
                    <a:spLocks/>
                  </p:cNvSpPr>
                  <p:nvPr/>
                </p:nvSpPr>
                <p:spPr bwMode="auto">
                  <a:xfrm>
                    <a:off x="3950" y="3759"/>
                    <a:ext cx="23" cy="28"/>
                  </a:xfrm>
                  <a:custGeom>
                    <a:avLst/>
                    <a:gdLst>
                      <a:gd name="T0" fmla="*/ 8865 w 7"/>
                      <a:gd name="T1" fmla="*/ 28672 h 7"/>
                      <a:gd name="T2" fmla="*/ 0 w 7"/>
                      <a:gd name="T3" fmla="*/ 0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3" y="7"/>
                          <a:pt x="0" y="4"/>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16" name="Freeform 1426"/>
                  <p:cNvSpPr>
                    <a:spLocks/>
                  </p:cNvSpPr>
                  <p:nvPr/>
                </p:nvSpPr>
                <p:spPr bwMode="auto">
                  <a:xfrm>
                    <a:off x="3983" y="3748"/>
                    <a:ext cx="24" cy="39"/>
                  </a:xfrm>
                  <a:custGeom>
                    <a:avLst/>
                    <a:gdLst>
                      <a:gd name="T0" fmla="*/ 11321 w 7"/>
                      <a:gd name="T1" fmla="*/ 0 h 10"/>
                      <a:gd name="T2" fmla="*/ 11321 w 7"/>
                      <a:gd name="T3" fmla="*/ 0 h 10"/>
                      <a:gd name="T4" fmla="*/ 0 w 7"/>
                      <a:gd name="T5" fmla="*/ 35182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0"/>
                        </a:moveTo>
                        <a:cubicBezTo>
                          <a:pt x="7" y="0"/>
                          <a:pt x="7" y="0"/>
                          <a:pt x="7" y="0"/>
                        </a:cubicBezTo>
                        <a:cubicBezTo>
                          <a:pt x="7" y="4"/>
                          <a:pt x="4" y="8"/>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17" name="Freeform 1427"/>
                  <p:cNvSpPr>
                    <a:spLocks/>
                  </p:cNvSpPr>
                  <p:nvPr/>
                </p:nvSpPr>
                <p:spPr bwMode="auto">
                  <a:xfrm>
                    <a:off x="3940" y="3763"/>
                    <a:ext cx="13" cy="28"/>
                  </a:xfrm>
                  <a:custGeom>
                    <a:avLst/>
                    <a:gdLst>
                      <a:gd name="T0" fmla="*/ 4700 w 4"/>
                      <a:gd name="T1" fmla="*/ 28672 h 7"/>
                      <a:gd name="T2" fmla="*/ 0 w 4"/>
                      <a:gd name="T3" fmla="*/ 0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7"/>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18" name="Freeform 1428"/>
                  <p:cNvSpPr>
                    <a:spLocks/>
                  </p:cNvSpPr>
                  <p:nvPr/>
                </p:nvSpPr>
                <p:spPr bwMode="auto">
                  <a:xfrm>
                    <a:off x="4003" y="3744"/>
                    <a:ext cx="14" cy="39"/>
                  </a:xfrm>
                  <a:custGeom>
                    <a:avLst/>
                    <a:gdLst>
                      <a:gd name="T0" fmla="*/ 7375 w 4"/>
                      <a:gd name="T1" fmla="*/ 0 h 10"/>
                      <a:gd name="T2" fmla="*/ 7375 w 4"/>
                      <a:gd name="T3" fmla="*/ 3682 h 10"/>
                      <a:gd name="T4" fmla="*/ 0 w 4"/>
                      <a:gd name="T5" fmla="*/ 35182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4" y="0"/>
                        </a:moveTo>
                        <a:cubicBezTo>
                          <a:pt x="4" y="0"/>
                          <a:pt x="4" y="0"/>
                          <a:pt x="4" y="1"/>
                        </a:cubicBezTo>
                        <a:cubicBezTo>
                          <a:pt x="4" y="4"/>
                          <a:pt x="3" y="7"/>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19" name="Freeform 1429"/>
                  <p:cNvSpPr>
                    <a:spLocks/>
                  </p:cNvSpPr>
                  <p:nvPr/>
                </p:nvSpPr>
                <p:spPr bwMode="auto">
                  <a:xfrm>
                    <a:off x="3930" y="3763"/>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20" name="Freeform 1430"/>
                  <p:cNvSpPr>
                    <a:spLocks/>
                  </p:cNvSpPr>
                  <p:nvPr/>
                </p:nvSpPr>
                <p:spPr bwMode="auto">
                  <a:xfrm>
                    <a:off x="4017" y="3744"/>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21" name="Freeform 1431"/>
                  <p:cNvSpPr>
                    <a:spLocks/>
                  </p:cNvSpPr>
                  <p:nvPr/>
                </p:nvSpPr>
                <p:spPr bwMode="auto">
                  <a:xfrm>
                    <a:off x="3920" y="3767"/>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5"/>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22" name="Freeform 1432"/>
                  <p:cNvSpPr>
                    <a:spLocks/>
                  </p:cNvSpPr>
                  <p:nvPr/>
                </p:nvSpPr>
                <p:spPr bwMode="auto">
                  <a:xfrm>
                    <a:off x="4030" y="3740"/>
                    <a:ext cx="7" cy="35"/>
                  </a:xfrm>
                  <a:custGeom>
                    <a:avLst/>
                    <a:gdLst>
                      <a:gd name="T0" fmla="*/ 3773 w 2"/>
                      <a:gd name="T1" fmla="*/ 0 h 9"/>
                      <a:gd name="T2" fmla="*/ 3773 w 2"/>
                      <a:gd name="T3" fmla="*/ 0 h 9"/>
                      <a:gd name="T4" fmla="*/ 0 w 2"/>
                      <a:gd name="T5" fmla="*/ 31107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0"/>
                        </a:moveTo>
                        <a:cubicBezTo>
                          <a:pt x="2" y="0"/>
                          <a:pt x="2" y="0"/>
                          <a:pt x="2" y="0"/>
                        </a:cubicBezTo>
                        <a:cubicBezTo>
                          <a:pt x="2" y="3"/>
                          <a:pt x="1" y="7"/>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23" name="Freeform 1433"/>
                  <p:cNvSpPr>
                    <a:spLocks/>
                  </p:cNvSpPr>
                  <p:nvPr/>
                </p:nvSpPr>
                <p:spPr bwMode="auto">
                  <a:xfrm>
                    <a:off x="3910" y="3767"/>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24" name="Freeform 1434"/>
                  <p:cNvSpPr>
                    <a:spLocks/>
                  </p:cNvSpPr>
                  <p:nvPr/>
                </p:nvSpPr>
                <p:spPr bwMode="auto">
                  <a:xfrm>
                    <a:off x="4040" y="3740"/>
                    <a:ext cx="7" cy="35"/>
                  </a:xfrm>
                  <a:custGeom>
                    <a:avLst/>
                    <a:gdLst>
                      <a:gd name="T0" fmla="*/ 3773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2" y="3"/>
                          <a:pt x="1"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25" name="Line 1435"/>
                  <p:cNvSpPr>
                    <a:spLocks noChangeShapeType="1"/>
                  </p:cNvSpPr>
                  <p:nvPr/>
                </p:nvSpPr>
                <p:spPr bwMode="auto">
                  <a:xfrm>
                    <a:off x="3156" y="3515"/>
                    <a:ext cx="67" cy="8"/>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26" name="Line 1436"/>
                  <p:cNvSpPr>
                    <a:spLocks noChangeShapeType="1"/>
                  </p:cNvSpPr>
                  <p:nvPr/>
                </p:nvSpPr>
                <p:spPr bwMode="auto">
                  <a:xfrm>
                    <a:off x="3189" y="3507"/>
                    <a:ext cx="60" cy="1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27" name="Line 1437"/>
                  <p:cNvSpPr>
                    <a:spLocks noChangeShapeType="1"/>
                  </p:cNvSpPr>
                  <p:nvPr/>
                </p:nvSpPr>
                <p:spPr bwMode="auto">
                  <a:xfrm>
                    <a:off x="3223" y="3495"/>
                    <a:ext cx="53"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28" name="Line 1438"/>
                  <p:cNvSpPr>
                    <a:spLocks noChangeShapeType="1"/>
                  </p:cNvSpPr>
                  <p:nvPr/>
                </p:nvSpPr>
                <p:spPr bwMode="auto">
                  <a:xfrm>
                    <a:off x="3253" y="3491"/>
                    <a:ext cx="50"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29" name="Line 1439"/>
                  <p:cNvSpPr>
                    <a:spLocks noChangeShapeType="1"/>
                  </p:cNvSpPr>
                  <p:nvPr/>
                </p:nvSpPr>
                <p:spPr bwMode="auto">
                  <a:xfrm>
                    <a:off x="3276" y="3488"/>
                    <a:ext cx="53" cy="1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30" name="Line 1440"/>
                  <p:cNvSpPr>
                    <a:spLocks noChangeShapeType="1"/>
                  </p:cNvSpPr>
                  <p:nvPr/>
                </p:nvSpPr>
                <p:spPr bwMode="auto">
                  <a:xfrm>
                    <a:off x="3173" y="3519"/>
                    <a:ext cx="1"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31" name="Line 1441"/>
                  <p:cNvSpPr>
                    <a:spLocks noChangeShapeType="1"/>
                  </p:cNvSpPr>
                  <p:nvPr/>
                </p:nvSpPr>
                <p:spPr bwMode="auto">
                  <a:xfrm>
                    <a:off x="3189" y="3507"/>
                    <a:ext cx="34"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32" name="Line 1442"/>
                  <p:cNvSpPr>
                    <a:spLocks noChangeShapeType="1"/>
                  </p:cNvSpPr>
                  <p:nvPr/>
                </p:nvSpPr>
                <p:spPr bwMode="auto">
                  <a:xfrm flipH="1" flipV="1">
                    <a:off x="3223" y="3499"/>
                    <a:ext cx="26"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33" name="Line 1443"/>
                  <p:cNvSpPr>
                    <a:spLocks noChangeShapeType="1"/>
                  </p:cNvSpPr>
                  <p:nvPr/>
                </p:nvSpPr>
                <p:spPr bwMode="auto">
                  <a:xfrm flipH="1" flipV="1">
                    <a:off x="3253" y="3491"/>
                    <a:ext cx="23" cy="2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34" name="Line 1444"/>
                  <p:cNvSpPr>
                    <a:spLocks noChangeShapeType="1"/>
                  </p:cNvSpPr>
                  <p:nvPr/>
                </p:nvSpPr>
                <p:spPr bwMode="auto">
                  <a:xfrm flipH="1" flipV="1">
                    <a:off x="3276" y="3488"/>
                    <a:ext cx="27"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35" name="Line 1445"/>
                  <p:cNvSpPr>
                    <a:spLocks noChangeShapeType="1"/>
                  </p:cNvSpPr>
                  <p:nvPr/>
                </p:nvSpPr>
                <p:spPr bwMode="auto">
                  <a:xfrm flipH="1" flipV="1">
                    <a:off x="3296" y="3480"/>
                    <a:ext cx="33"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36" name="Freeform 1446"/>
                  <p:cNvSpPr>
                    <a:spLocks/>
                  </p:cNvSpPr>
                  <p:nvPr/>
                </p:nvSpPr>
                <p:spPr bwMode="auto">
                  <a:xfrm>
                    <a:off x="2569" y="3359"/>
                    <a:ext cx="147" cy="62"/>
                  </a:xfrm>
                  <a:custGeom>
                    <a:avLst/>
                    <a:gdLst>
                      <a:gd name="T0" fmla="*/ 0 w 44"/>
                      <a:gd name="T1" fmla="*/ 23680 h 16"/>
                      <a:gd name="T2" fmla="*/ 61155 w 44"/>
                      <a:gd name="T3" fmla="*/ 0 h 16"/>
                      <a:gd name="T4" fmla="*/ 61155 w 44"/>
                      <a:gd name="T5" fmla="*/ 30663 h 16"/>
                      <a:gd name="T6" fmla="*/ 0 w 44"/>
                      <a:gd name="T7" fmla="*/ 54118 h 16"/>
                      <a:gd name="T8" fmla="*/ 0 w 44"/>
                      <a:gd name="T9" fmla="*/ 2368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0" y="7"/>
                        </a:moveTo>
                        <a:lnTo>
                          <a:pt x="44" y="0"/>
                        </a:lnTo>
                        <a:lnTo>
                          <a:pt x="44" y="9"/>
                        </a:lnTo>
                        <a:lnTo>
                          <a:pt x="0" y="16"/>
                        </a:lnTo>
                        <a:lnTo>
                          <a:pt x="0" y="7"/>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37" name="Freeform 1447"/>
                  <p:cNvSpPr>
                    <a:spLocks/>
                  </p:cNvSpPr>
                  <p:nvPr/>
                </p:nvSpPr>
                <p:spPr bwMode="auto">
                  <a:xfrm>
                    <a:off x="2569" y="3359"/>
                    <a:ext cx="147" cy="62"/>
                  </a:xfrm>
                  <a:custGeom>
                    <a:avLst/>
                    <a:gdLst>
                      <a:gd name="T0" fmla="*/ 0 w 44"/>
                      <a:gd name="T1" fmla="*/ 23680 h 16"/>
                      <a:gd name="T2" fmla="*/ 61155 w 44"/>
                      <a:gd name="T3" fmla="*/ 0 h 16"/>
                      <a:gd name="T4" fmla="*/ 61155 w 44"/>
                      <a:gd name="T5" fmla="*/ 30663 h 16"/>
                      <a:gd name="T6" fmla="*/ 0 w 44"/>
                      <a:gd name="T7" fmla="*/ 54118 h 16"/>
                      <a:gd name="T8" fmla="*/ 0 w 44"/>
                      <a:gd name="T9" fmla="*/ 2368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0" y="7"/>
                        </a:moveTo>
                        <a:lnTo>
                          <a:pt x="44" y="0"/>
                        </a:lnTo>
                        <a:lnTo>
                          <a:pt x="44" y="9"/>
                        </a:lnTo>
                        <a:lnTo>
                          <a:pt x="0" y="16"/>
                        </a:lnTo>
                        <a:lnTo>
                          <a:pt x="0" y="7"/>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38" name="Freeform 1448"/>
                  <p:cNvSpPr>
                    <a:spLocks/>
                  </p:cNvSpPr>
                  <p:nvPr/>
                </p:nvSpPr>
                <p:spPr bwMode="auto">
                  <a:xfrm>
                    <a:off x="2622" y="3383"/>
                    <a:ext cx="40" cy="27"/>
                  </a:xfrm>
                  <a:custGeom>
                    <a:avLst/>
                    <a:gdLst>
                      <a:gd name="T0" fmla="*/ 0 w 12"/>
                      <a:gd name="T1" fmla="*/ 23016 h 7"/>
                      <a:gd name="T2" fmla="*/ 0 w 12"/>
                      <a:gd name="T3" fmla="*/ 23016 h 7"/>
                      <a:gd name="T4" fmla="*/ 8257 w 12"/>
                      <a:gd name="T5" fmla="*/ 0 h 7"/>
                      <a:gd name="T6" fmla="*/ 16410 w 12"/>
                      <a:gd name="T7" fmla="*/ 16188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0" y="7"/>
                        </a:moveTo>
                        <a:cubicBezTo>
                          <a:pt x="0" y="7"/>
                          <a:pt x="0" y="7"/>
                          <a:pt x="0" y="7"/>
                        </a:cubicBezTo>
                        <a:cubicBezTo>
                          <a:pt x="0" y="4"/>
                          <a:pt x="3" y="1"/>
                          <a:pt x="6" y="0"/>
                        </a:cubicBezTo>
                        <a:cubicBezTo>
                          <a:pt x="9" y="0"/>
                          <a:pt x="12" y="2"/>
                          <a:pt x="12"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39" name="Freeform 1449"/>
                  <p:cNvSpPr>
                    <a:spLocks/>
                  </p:cNvSpPr>
                  <p:nvPr/>
                </p:nvSpPr>
                <p:spPr bwMode="auto">
                  <a:xfrm>
                    <a:off x="2632" y="3394"/>
                    <a:ext cx="20" cy="16"/>
                  </a:xfrm>
                  <a:custGeom>
                    <a:avLst/>
                    <a:gdLst>
                      <a:gd name="T0" fmla="*/ 0 w 6"/>
                      <a:gd name="T1" fmla="*/ 16384 h 4"/>
                      <a:gd name="T2" fmla="*/ 0 w 6"/>
                      <a:gd name="T3" fmla="*/ 16384 h 4"/>
                      <a:gd name="T4" fmla="*/ 4077 w 6"/>
                      <a:gd name="T5" fmla="*/ 0 h 4"/>
                      <a:gd name="T6" fmla="*/ 8257 w 6"/>
                      <a:gd name="T7" fmla="*/ 12288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4"/>
                        </a:moveTo>
                        <a:cubicBezTo>
                          <a:pt x="0" y="4"/>
                          <a:pt x="0" y="4"/>
                          <a:pt x="0" y="4"/>
                        </a:cubicBezTo>
                        <a:cubicBezTo>
                          <a:pt x="0" y="2"/>
                          <a:pt x="1" y="1"/>
                          <a:pt x="3" y="0"/>
                        </a:cubicBezTo>
                        <a:cubicBezTo>
                          <a:pt x="4" y="0"/>
                          <a:pt x="6" y="1"/>
                          <a:pt x="6"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0" name="Freeform 1450"/>
                  <p:cNvSpPr>
                    <a:spLocks/>
                  </p:cNvSpPr>
                  <p:nvPr/>
                </p:nvSpPr>
                <p:spPr bwMode="auto">
                  <a:xfrm>
                    <a:off x="2639" y="3402"/>
                    <a:ext cx="7" cy="4"/>
                  </a:xfrm>
                  <a:custGeom>
                    <a:avLst/>
                    <a:gdLst>
                      <a:gd name="T0" fmla="*/ 0 w 2"/>
                      <a:gd name="T1" fmla="*/ 4096 h 1"/>
                      <a:gd name="T2" fmla="*/ 0 w 2"/>
                      <a:gd name="T3" fmla="*/ 4096 h 1"/>
                      <a:gd name="T4" fmla="*/ 2107 w 2"/>
                      <a:gd name="T5" fmla="*/ 4096 h 1"/>
                      <a:gd name="T6" fmla="*/ 3773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0" y="1"/>
                          <a:pt x="0" y="1"/>
                        </a:cubicBezTo>
                        <a:cubicBezTo>
                          <a:pt x="0" y="1"/>
                          <a:pt x="0" y="1"/>
                          <a:pt x="1" y="1"/>
                        </a:cubicBezTo>
                        <a:cubicBezTo>
                          <a:pt x="1" y="0"/>
                          <a:pt x="2" y="1"/>
                          <a:pt x="2"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1" name="Freeform 1451"/>
                  <p:cNvSpPr>
                    <a:spLocks/>
                  </p:cNvSpPr>
                  <p:nvPr/>
                </p:nvSpPr>
                <p:spPr bwMode="auto">
                  <a:xfrm>
                    <a:off x="2649" y="3371"/>
                    <a:ext cx="23" cy="31"/>
                  </a:xfrm>
                  <a:custGeom>
                    <a:avLst/>
                    <a:gdLst>
                      <a:gd name="T0" fmla="*/ 0 w 7"/>
                      <a:gd name="T1" fmla="*/ 0 h 8"/>
                      <a:gd name="T2" fmla="*/ 8865 w 7"/>
                      <a:gd name="T3" fmla="*/ 27059 h 8"/>
                      <a:gd name="T4" fmla="*/ 8865 w 7"/>
                      <a:gd name="T5" fmla="*/ 27059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cubicBezTo>
                          <a:pt x="4" y="1"/>
                          <a:pt x="7" y="4"/>
                          <a:pt x="7" y="8"/>
                        </a:cubicBezTo>
                        <a:cubicBezTo>
                          <a:pt x="7" y="8"/>
                          <a:pt x="7" y="8"/>
                          <a:pt x="7"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2" name="Freeform 1452"/>
                  <p:cNvSpPr>
                    <a:spLocks/>
                  </p:cNvSpPr>
                  <p:nvPr/>
                </p:nvSpPr>
                <p:spPr bwMode="auto">
                  <a:xfrm>
                    <a:off x="2612" y="3375"/>
                    <a:ext cx="24" cy="39"/>
                  </a:xfrm>
                  <a:custGeom>
                    <a:avLst/>
                    <a:gdLst>
                      <a:gd name="T0" fmla="*/ 0 w 7"/>
                      <a:gd name="T1" fmla="*/ 35182 h 10"/>
                      <a:gd name="T2" fmla="*/ 0 w 7"/>
                      <a:gd name="T3" fmla="*/ 35182 h 10"/>
                      <a:gd name="T4" fmla="*/ 11321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cubicBezTo>
                          <a:pt x="0" y="10"/>
                          <a:pt x="0" y="10"/>
                          <a:pt x="0" y="10"/>
                        </a:cubicBezTo>
                        <a:cubicBezTo>
                          <a:pt x="0" y="6"/>
                          <a:pt x="3" y="2"/>
                          <a:pt x="7"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3" name="Freeform 1453"/>
                  <p:cNvSpPr>
                    <a:spLocks/>
                  </p:cNvSpPr>
                  <p:nvPr/>
                </p:nvSpPr>
                <p:spPr bwMode="auto">
                  <a:xfrm>
                    <a:off x="2669" y="3367"/>
                    <a:ext cx="10" cy="31"/>
                  </a:xfrm>
                  <a:custGeom>
                    <a:avLst/>
                    <a:gdLst>
                      <a:gd name="T0" fmla="*/ 0 w 3"/>
                      <a:gd name="T1" fmla="*/ 0 h 8"/>
                      <a:gd name="T2" fmla="*/ 4077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0" y="0"/>
                        </a:moveTo>
                        <a:cubicBezTo>
                          <a:pt x="2" y="2"/>
                          <a:pt x="3" y="5"/>
                          <a:pt x="3"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4" name="Freeform 1454"/>
                  <p:cNvSpPr>
                    <a:spLocks/>
                  </p:cNvSpPr>
                  <p:nvPr/>
                </p:nvSpPr>
                <p:spPr bwMode="auto">
                  <a:xfrm>
                    <a:off x="2602" y="3379"/>
                    <a:ext cx="14" cy="35"/>
                  </a:xfrm>
                  <a:custGeom>
                    <a:avLst/>
                    <a:gdLst>
                      <a:gd name="T0" fmla="*/ 0 w 4"/>
                      <a:gd name="T1" fmla="*/ 31107 h 9"/>
                      <a:gd name="T2" fmla="*/ 0 w 4"/>
                      <a:gd name="T3" fmla="*/ 31107 h 9"/>
                      <a:gd name="T4" fmla="*/ 7375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0" y="9"/>
                        </a:moveTo>
                        <a:cubicBezTo>
                          <a:pt x="0" y="9"/>
                          <a:pt x="0" y="9"/>
                          <a:pt x="0" y="9"/>
                        </a:cubicBezTo>
                        <a:cubicBezTo>
                          <a:pt x="0" y="6"/>
                          <a:pt x="2" y="3"/>
                          <a:pt x="4"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5" name="Freeform 1455"/>
                  <p:cNvSpPr>
                    <a:spLocks/>
                  </p:cNvSpPr>
                  <p:nvPr/>
                </p:nvSpPr>
                <p:spPr bwMode="auto">
                  <a:xfrm>
                    <a:off x="2682" y="3367"/>
                    <a:ext cx="7" cy="31"/>
                  </a:xfrm>
                  <a:custGeom>
                    <a:avLst/>
                    <a:gdLst>
                      <a:gd name="T0" fmla="*/ 0 w 2"/>
                      <a:gd name="T1" fmla="*/ 0 h 8"/>
                      <a:gd name="T2" fmla="*/ 3773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6" name="Freeform 1456"/>
                  <p:cNvSpPr>
                    <a:spLocks/>
                  </p:cNvSpPr>
                  <p:nvPr/>
                </p:nvSpPr>
                <p:spPr bwMode="auto">
                  <a:xfrm>
                    <a:off x="2592" y="3383"/>
                    <a:ext cx="10" cy="35"/>
                  </a:xfrm>
                  <a:custGeom>
                    <a:avLst/>
                    <a:gdLst>
                      <a:gd name="T0" fmla="*/ 0 w 3"/>
                      <a:gd name="T1" fmla="*/ 31107 h 9"/>
                      <a:gd name="T2" fmla="*/ 0 w 3"/>
                      <a:gd name="T3" fmla="*/ 31107 h 9"/>
                      <a:gd name="T4" fmla="*/ 4077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cubicBezTo>
                          <a:pt x="0" y="9"/>
                          <a:pt x="0" y="9"/>
                          <a:pt x="0" y="9"/>
                        </a:cubicBezTo>
                        <a:cubicBezTo>
                          <a:pt x="0" y="6"/>
                          <a:pt x="1" y="3"/>
                          <a:pt x="3"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7" name="Freeform 1457"/>
                  <p:cNvSpPr>
                    <a:spLocks/>
                  </p:cNvSpPr>
                  <p:nvPr/>
                </p:nvSpPr>
                <p:spPr bwMode="auto">
                  <a:xfrm>
                    <a:off x="2692" y="3363"/>
                    <a:ext cx="7" cy="31"/>
                  </a:xfrm>
                  <a:custGeom>
                    <a:avLst/>
                    <a:gdLst>
                      <a:gd name="T0" fmla="*/ 0 w 2"/>
                      <a:gd name="T1" fmla="*/ 0 h 8"/>
                      <a:gd name="T2" fmla="*/ 3773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8" name="Freeform 1458"/>
                  <p:cNvSpPr>
                    <a:spLocks/>
                  </p:cNvSpPr>
                  <p:nvPr/>
                </p:nvSpPr>
                <p:spPr bwMode="auto">
                  <a:xfrm>
                    <a:off x="2586" y="3383"/>
                    <a:ext cx="6" cy="35"/>
                  </a:xfrm>
                  <a:custGeom>
                    <a:avLst/>
                    <a:gdLst>
                      <a:gd name="T0" fmla="*/ 0 w 2"/>
                      <a:gd name="T1" fmla="*/ 31107 h 9"/>
                      <a:gd name="T2" fmla="*/ 0 w 2"/>
                      <a:gd name="T3" fmla="*/ 31107 h 9"/>
                      <a:gd name="T4" fmla="*/ 1458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0"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49" name="Freeform 1459"/>
                  <p:cNvSpPr>
                    <a:spLocks/>
                  </p:cNvSpPr>
                  <p:nvPr/>
                </p:nvSpPr>
                <p:spPr bwMode="auto">
                  <a:xfrm>
                    <a:off x="2702" y="3359"/>
                    <a:ext cx="7" cy="35"/>
                  </a:xfrm>
                  <a:custGeom>
                    <a:avLst/>
                    <a:gdLst>
                      <a:gd name="T0" fmla="*/ 0 w 2"/>
                      <a:gd name="T1" fmla="*/ 0 h 9"/>
                      <a:gd name="T2" fmla="*/ 3773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0"/>
                        </a:moveTo>
                        <a:cubicBezTo>
                          <a:pt x="1" y="3"/>
                          <a:pt x="2" y="6"/>
                          <a:pt x="2"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50" name="Freeform 1460"/>
                  <p:cNvSpPr>
                    <a:spLocks/>
                  </p:cNvSpPr>
                  <p:nvPr/>
                </p:nvSpPr>
                <p:spPr bwMode="auto">
                  <a:xfrm>
                    <a:off x="2575" y="3387"/>
                    <a:ext cx="7" cy="34"/>
                  </a:xfrm>
                  <a:custGeom>
                    <a:avLst/>
                    <a:gdLst>
                      <a:gd name="T0" fmla="*/ 0 w 2"/>
                      <a:gd name="T1" fmla="*/ 26089 h 9"/>
                      <a:gd name="T2" fmla="*/ 3773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9"/>
                        </a:moveTo>
                        <a:cubicBezTo>
                          <a:pt x="0" y="6"/>
                          <a:pt x="0"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51" name="Freeform 1461"/>
                  <p:cNvSpPr>
                    <a:spLocks/>
                  </p:cNvSpPr>
                  <p:nvPr/>
                </p:nvSpPr>
                <p:spPr bwMode="auto">
                  <a:xfrm>
                    <a:off x="2569" y="3359"/>
                    <a:ext cx="1341" cy="439"/>
                  </a:xfrm>
                  <a:custGeom>
                    <a:avLst/>
                    <a:gdLst>
                      <a:gd name="T0" fmla="*/ 0 w 402"/>
                      <a:gd name="T1" fmla="*/ 23924 h 113"/>
                      <a:gd name="T2" fmla="*/ 493214 w 402"/>
                      <a:gd name="T3" fmla="*/ 388398 h 113"/>
                      <a:gd name="T4" fmla="*/ 553870 w 402"/>
                      <a:gd name="T5" fmla="*/ 361083 h 113"/>
                      <a:gd name="T6" fmla="*/ 60692 w 402"/>
                      <a:gd name="T7" fmla="*/ 0 h 113"/>
                      <a:gd name="T8" fmla="*/ 0 w 402"/>
                      <a:gd name="T9" fmla="*/ 23924 h 113"/>
                      <a:gd name="T10" fmla="*/ 0 60000 65536"/>
                      <a:gd name="T11" fmla="*/ 0 60000 65536"/>
                      <a:gd name="T12" fmla="*/ 0 60000 65536"/>
                      <a:gd name="T13" fmla="*/ 0 60000 65536"/>
                      <a:gd name="T14" fmla="*/ 0 60000 65536"/>
                      <a:gd name="T15" fmla="*/ 0 w 402"/>
                      <a:gd name="T16" fmla="*/ 0 h 113"/>
                      <a:gd name="T17" fmla="*/ 402 w 402"/>
                      <a:gd name="T18" fmla="*/ 113 h 113"/>
                    </a:gdLst>
                    <a:ahLst/>
                    <a:cxnLst>
                      <a:cxn ang="T10">
                        <a:pos x="T0" y="T1"/>
                      </a:cxn>
                      <a:cxn ang="T11">
                        <a:pos x="T2" y="T3"/>
                      </a:cxn>
                      <a:cxn ang="T12">
                        <a:pos x="T4" y="T5"/>
                      </a:cxn>
                      <a:cxn ang="T13">
                        <a:pos x="T6" y="T7"/>
                      </a:cxn>
                      <a:cxn ang="T14">
                        <a:pos x="T8" y="T9"/>
                      </a:cxn>
                    </a:cxnLst>
                    <a:rect l="T15" t="T16" r="T17" b="T18"/>
                    <a:pathLst>
                      <a:path w="402" h="113">
                        <a:moveTo>
                          <a:pt x="0" y="7"/>
                        </a:moveTo>
                        <a:lnTo>
                          <a:pt x="358" y="113"/>
                        </a:lnTo>
                        <a:lnTo>
                          <a:pt x="402" y="105"/>
                        </a:lnTo>
                        <a:lnTo>
                          <a:pt x="44" y="0"/>
                        </a:lnTo>
                        <a:lnTo>
                          <a:pt x="0" y="7"/>
                        </a:lnTo>
                        <a:close/>
                      </a:path>
                    </a:pathLst>
                  </a:custGeom>
                  <a:solidFill>
                    <a:srgbClr val="FDFF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52" name="Freeform 1462"/>
                  <p:cNvSpPr>
                    <a:spLocks/>
                  </p:cNvSpPr>
                  <p:nvPr/>
                </p:nvSpPr>
                <p:spPr bwMode="auto">
                  <a:xfrm>
                    <a:off x="2569" y="3359"/>
                    <a:ext cx="1341" cy="439"/>
                  </a:xfrm>
                  <a:custGeom>
                    <a:avLst/>
                    <a:gdLst>
                      <a:gd name="T0" fmla="*/ 0 w 402"/>
                      <a:gd name="T1" fmla="*/ 23924 h 113"/>
                      <a:gd name="T2" fmla="*/ 493214 w 402"/>
                      <a:gd name="T3" fmla="*/ 388398 h 113"/>
                      <a:gd name="T4" fmla="*/ 553870 w 402"/>
                      <a:gd name="T5" fmla="*/ 361083 h 113"/>
                      <a:gd name="T6" fmla="*/ 60692 w 402"/>
                      <a:gd name="T7" fmla="*/ 0 h 113"/>
                      <a:gd name="T8" fmla="*/ 0 w 402"/>
                      <a:gd name="T9" fmla="*/ 23924 h 113"/>
                      <a:gd name="T10" fmla="*/ 0 60000 65536"/>
                      <a:gd name="T11" fmla="*/ 0 60000 65536"/>
                      <a:gd name="T12" fmla="*/ 0 60000 65536"/>
                      <a:gd name="T13" fmla="*/ 0 60000 65536"/>
                      <a:gd name="T14" fmla="*/ 0 60000 65536"/>
                      <a:gd name="T15" fmla="*/ 0 w 402"/>
                      <a:gd name="T16" fmla="*/ 0 h 113"/>
                      <a:gd name="T17" fmla="*/ 402 w 402"/>
                      <a:gd name="T18" fmla="*/ 113 h 113"/>
                    </a:gdLst>
                    <a:ahLst/>
                    <a:cxnLst>
                      <a:cxn ang="T10">
                        <a:pos x="T0" y="T1"/>
                      </a:cxn>
                      <a:cxn ang="T11">
                        <a:pos x="T2" y="T3"/>
                      </a:cxn>
                      <a:cxn ang="T12">
                        <a:pos x="T4" y="T5"/>
                      </a:cxn>
                      <a:cxn ang="T13">
                        <a:pos x="T6" y="T7"/>
                      </a:cxn>
                      <a:cxn ang="T14">
                        <a:pos x="T8" y="T9"/>
                      </a:cxn>
                    </a:cxnLst>
                    <a:rect l="T15" t="T16" r="T17" b="T18"/>
                    <a:pathLst>
                      <a:path w="402" h="113">
                        <a:moveTo>
                          <a:pt x="0" y="7"/>
                        </a:moveTo>
                        <a:lnTo>
                          <a:pt x="358" y="113"/>
                        </a:lnTo>
                        <a:lnTo>
                          <a:pt x="402" y="105"/>
                        </a:lnTo>
                        <a:lnTo>
                          <a:pt x="44" y="0"/>
                        </a:lnTo>
                        <a:lnTo>
                          <a:pt x="0" y="7"/>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53" name="Freeform 1463"/>
                  <p:cNvSpPr>
                    <a:spLocks/>
                  </p:cNvSpPr>
                  <p:nvPr/>
                </p:nvSpPr>
                <p:spPr bwMode="auto">
                  <a:xfrm>
                    <a:off x="2569" y="3387"/>
                    <a:ext cx="1201" cy="442"/>
                  </a:xfrm>
                  <a:custGeom>
                    <a:avLst/>
                    <a:gdLst>
                      <a:gd name="T0" fmla="*/ 0 w 360"/>
                      <a:gd name="T1" fmla="*/ 0 h 114"/>
                      <a:gd name="T2" fmla="*/ 496350 w 360"/>
                      <a:gd name="T3" fmla="*/ 356589 h 114"/>
                      <a:gd name="T4" fmla="*/ 493377 w 360"/>
                      <a:gd name="T5" fmla="*/ 387363 h 114"/>
                      <a:gd name="T6" fmla="*/ 0 w 360"/>
                      <a:gd name="T7" fmla="*/ 30711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54" name="Freeform 1464"/>
                  <p:cNvSpPr>
                    <a:spLocks/>
                  </p:cNvSpPr>
                  <p:nvPr/>
                </p:nvSpPr>
                <p:spPr bwMode="auto">
                  <a:xfrm>
                    <a:off x="2569" y="3387"/>
                    <a:ext cx="1201" cy="442"/>
                  </a:xfrm>
                  <a:custGeom>
                    <a:avLst/>
                    <a:gdLst>
                      <a:gd name="T0" fmla="*/ 0 w 360"/>
                      <a:gd name="T1" fmla="*/ 0 h 114"/>
                      <a:gd name="T2" fmla="*/ 496350 w 360"/>
                      <a:gd name="T3" fmla="*/ 356589 h 114"/>
                      <a:gd name="T4" fmla="*/ 493377 w 360"/>
                      <a:gd name="T5" fmla="*/ 387363 h 114"/>
                      <a:gd name="T6" fmla="*/ 0 w 360"/>
                      <a:gd name="T7" fmla="*/ 30711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55" name="Freeform 1465"/>
                  <p:cNvSpPr>
                    <a:spLocks/>
                  </p:cNvSpPr>
                  <p:nvPr/>
                </p:nvSpPr>
                <p:spPr bwMode="auto">
                  <a:xfrm>
                    <a:off x="3763" y="3767"/>
                    <a:ext cx="147" cy="62"/>
                  </a:xfrm>
                  <a:custGeom>
                    <a:avLst/>
                    <a:gdLst>
                      <a:gd name="T0" fmla="*/ 61155 w 44"/>
                      <a:gd name="T1" fmla="*/ 30663 h 16"/>
                      <a:gd name="T2" fmla="*/ 0 w 44"/>
                      <a:gd name="T3" fmla="*/ 54118 h 16"/>
                      <a:gd name="T4" fmla="*/ 0 w 44"/>
                      <a:gd name="T5" fmla="*/ 27059 h 16"/>
                      <a:gd name="T6" fmla="*/ 61155 w 44"/>
                      <a:gd name="T7" fmla="*/ 0 h 16"/>
                      <a:gd name="T8" fmla="*/ 61155 w 44"/>
                      <a:gd name="T9" fmla="*/ 30663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9"/>
                        </a:moveTo>
                        <a:lnTo>
                          <a:pt x="0" y="16"/>
                        </a:lnTo>
                        <a:lnTo>
                          <a:pt x="0" y="8"/>
                        </a:lnTo>
                        <a:lnTo>
                          <a:pt x="44" y="0"/>
                        </a:lnTo>
                        <a:lnTo>
                          <a:pt x="44" y="9"/>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56" name="Freeform 1466"/>
                  <p:cNvSpPr>
                    <a:spLocks/>
                  </p:cNvSpPr>
                  <p:nvPr/>
                </p:nvSpPr>
                <p:spPr bwMode="auto">
                  <a:xfrm>
                    <a:off x="3763" y="3767"/>
                    <a:ext cx="147" cy="62"/>
                  </a:xfrm>
                  <a:custGeom>
                    <a:avLst/>
                    <a:gdLst>
                      <a:gd name="T0" fmla="*/ 61155 w 44"/>
                      <a:gd name="T1" fmla="*/ 30663 h 16"/>
                      <a:gd name="T2" fmla="*/ 0 w 44"/>
                      <a:gd name="T3" fmla="*/ 54118 h 16"/>
                      <a:gd name="T4" fmla="*/ 0 w 44"/>
                      <a:gd name="T5" fmla="*/ 27059 h 16"/>
                      <a:gd name="T6" fmla="*/ 61155 w 44"/>
                      <a:gd name="T7" fmla="*/ 0 h 16"/>
                      <a:gd name="T8" fmla="*/ 61155 w 44"/>
                      <a:gd name="T9" fmla="*/ 30663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9"/>
                        </a:moveTo>
                        <a:lnTo>
                          <a:pt x="0" y="16"/>
                        </a:lnTo>
                        <a:lnTo>
                          <a:pt x="0" y="8"/>
                        </a:lnTo>
                        <a:lnTo>
                          <a:pt x="44" y="0"/>
                        </a:lnTo>
                        <a:lnTo>
                          <a:pt x="44" y="9"/>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57" name="Freeform 1467"/>
                  <p:cNvSpPr>
                    <a:spLocks/>
                  </p:cNvSpPr>
                  <p:nvPr/>
                </p:nvSpPr>
                <p:spPr bwMode="auto">
                  <a:xfrm>
                    <a:off x="3817" y="3779"/>
                    <a:ext cx="40" cy="27"/>
                  </a:xfrm>
                  <a:custGeom>
                    <a:avLst/>
                    <a:gdLst>
                      <a:gd name="T0" fmla="*/ 16410 w 12"/>
                      <a:gd name="T1" fmla="*/ 0 h 7"/>
                      <a:gd name="T2" fmla="*/ 16410 w 12"/>
                      <a:gd name="T3" fmla="*/ 0 h 7"/>
                      <a:gd name="T4" fmla="*/ 8257 w 12"/>
                      <a:gd name="T5" fmla="*/ 23016 h 7"/>
                      <a:gd name="T6" fmla="*/ 0 w 12"/>
                      <a:gd name="T7" fmla="*/ 6889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0"/>
                        </a:moveTo>
                        <a:cubicBezTo>
                          <a:pt x="12" y="0"/>
                          <a:pt x="12" y="0"/>
                          <a:pt x="12" y="0"/>
                        </a:cubicBezTo>
                        <a:cubicBezTo>
                          <a:pt x="12" y="3"/>
                          <a:pt x="9" y="6"/>
                          <a:pt x="6" y="7"/>
                        </a:cubicBezTo>
                        <a:cubicBezTo>
                          <a:pt x="3" y="7"/>
                          <a:pt x="0" y="5"/>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58" name="Freeform 1468"/>
                  <p:cNvSpPr>
                    <a:spLocks/>
                  </p:cNvSpPr>
                  <p:nvPr/>
                </p:nvSpPr>
                <p:spPr bwMode="auto">
                  <a:xfrm>
                    <a:off x="3827" y="3779"/>
                    <a:ext cx="20" cy="15"/>
                  </a:xfrm>
                  <a:custGeom>
                    <a:avLst/>
                    <a:gdLst>
                      <a:gd name="T0" fmla="*/ 8257 w 6"/>
                      <a:gd name="T1" fmla="*/ 0 h 4"/>
                      <a:gd name="T2" fmla="*/ 8257 w 6"/>
                      <a:gd name="T3" fmla="*/ 0 h 4"/>
                      <a:gd name="T4" fmla="*/ 4077 w 6"/>
                      <a:gd name="T5" fmla="*/ 11081 h 4"/>
                      <a:gd name="T6" fmla="*/ 0 w 6"/>
                      <a:gd name="T7" fmla="*/ 2955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0"/>
                        </a:moveTo>
                        <a:cubicBezTo>
                          <a:pt x="6" y="0"/>
                          <a:pt x="6" y="0"/>
                          <a:pt x="6" y="0"/>
                        </a:cubicBezTo>
                        <a:cubicBezTo>
                          <a:pt x="6" y="2"/>
                          <a:pt x="4" y="4"/>
                          <a:pt x="3" y="4"/>
                        </a:cubicBezTo>
                        <a:cubicBezTo>
                          <a:pt x="1" y="4"/>
                          <a:pt x="0" y="3"/>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59" name="Freeform 1469"/>
                  <p:cNvSpPr>
                    <a:spLocks/>
                  </p:cNvSpPr>
                  <p:nvPr/>
                </p:nvSpPr>
                <p:spPr bwMode="auto">
                  <a:xfrm>
                    <a:off x="3833" y="3783"/>
                    <a:ext cx="7" cy="4"/>
                  </a:xfrm>
                  <a:custGeom>
                    <a:avLst/>
                    <a:gdLst>
                      <a:gd name="T0" fmla="*/ 3773 w 2"/>
                      <a:gd name="T1" fmla="*/ 0 h 1"/>
                      <a:gd name="T2" fmla="*/ 3773 w 2"/>
                      <a:gd name="T3" fmla="*/ 0 h 1"/>
                      <a:gd name="T4" fmla="*/ 2107 w 2"/>
                      <a:gd name="T5" fmla="*/ 4096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2" y="0"/>
                          <a:pt x="2" y="0"/>
                          <a:pt x="2" y="0"/>
                        </a:cubicBezTo>
                        <a:cubicBezTo>
                          <a:pt x="2" y="0"/>
                          <a:pt x="1" y="1"/>
                          <a:pt x="1" y="1"/>
                        </a:cubicBezTo>
                        <a:cubicBezTo>
                          <a:pt x="0" y="1"/>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0" name="Freeform 1470"/>
                  <p:cNvSpPr>
                    <a:spLocks/>
                  </p:cNvSpPr>
                  <p:nvPr/>
                </p:nvSpPr>
                <p:spPr bwMode="auto">
                  <a:xfrm>
                    <a:off x="3807" y="3787"/>
                    <a:ext cx="23" cy="31"/>
                  </a:xfrm>
                  <a:custGeom>
                    <a:avLst/>
                    <a:gdLst>
                      <a:gd name="T0" fmla="*/ 8865 w 7"/>
                      <a:gd name="T1" fmla="*/ 27059 h 8"/>
                      <a:gd name="T2" fmla="*/ 0 w 7"/>
                      <a:gd name="T3" fmla="*/ 0 h 8"/>
                      <a:gd name="T4" fmla="*/ 0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7" y="8"/>
                        </a:moveTo>
                        <a:cubicBezTo>
                          <a:pt x="3" y="8"/>
                          <a:pt x="0" y="5"/>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1" name="Freeform 1471"/>
                  <p:cNvSpPr>
                    <a:spLocks/>
                  </p:cNvSpPr>
                  <p:nvPr/>
                </p:nvSpPr>
                <p:spPr bwMode="auto">
                  <a:xfrm>
                    <a:off x="3840" y="3775"/>
                    <a:ext cx="27" cy="39"/>
                  </a:xfrm>
                  <a:custGeom>
                    <a:avLst/>
                    <a:gdLst>
                      <a:gd name="T0" fmla="*/ 11802 w 8"/>
                      <a:gd name="T1" fmla="*/ 0 h 10"/>
                      <a:gd name="T2" fmla="*/ 11802 w 8"/>
                      <a:gd name="T3" fmla="*/ 0 h 10"/>
                      <a:gd name="T4" fmla="*/ 0 w 8"/>
                      <a:gd name="T5" fmla="*/ 35182 h 10"/>
                      <a:gd name="T6" fmla="*/ 0 60000 65536"/>
                      <a:gd name="T7" fmla="*/ 0 60000 65536"/>
                      <a:gd name="T8" fmla="*/ 0 60000 65536"/>
                      <a:gd name="T9" fmla="*/ 0 w 8"/>
                      <a:gd name="T10" fmla="*/ 0 h 10"/>
                      <a:gd name="T11" fmla="*/ 8 w 8"/>
                      <a:gd name="T12" fmla="*/ 10 h 10"/>
                    </a:gdLst>
                    <a:ahLst/>
                    <a:cxnLst>
                      <a:cxn ang="T6">
                        <a:pos x="T0" y="T1"/>
                      </a:cxn>
                      <a:cxn ang="T7">
                        <a:pos x="T2" y="T3"/>
                      </a:cxn>
                      <a:cxn ang="T8">
                        <a:pos x="T4" y="T5"/>
                      </a:cxn>
                    </a:cxnLst>
                    <a:rect l="T9" t="T10" r="T11" b="T12"/>
                    <a:pathLst>
                      <a:path w="8" h="10">
                        <a:moveTo>
                          <a:pt x="8" y="0"/>
                        </a:moveTo>
                        <a:cubicBezTo>
                          <a:pt x="8" y="0"/>
                          <a:pt x="8" y="0"/>
                          <a:pt x="8" y="0"/>
                        </a:cubicBezTo>
                        <a:cubicBezTo>
                          <a:pt x="8" y="5"/>
                          <a:pt x="5" y="9"/>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2" name="Freeform 1472"/>
                  <p:cNvSpPr>
                    <a:spLocks/>
                  </p:cNvSpPr>
                  <p:nvPr/>
                </p:nvSpPr>
                <p:spPr bwMode="auto">
                  <a:xfrm>
                    <a:off x="3797" y="3791"/>
                    <a:ext cx="13" cy="31"/>
                  </a:xfrm>
                  <a:custGeom>
                    <a:avLst/>
                    <a:gdLst>
                      <a:gd name="T0" fmla="*/ 4700 w 4"/>
                      <a:gd name="T1" fmla="*/ 27059 h 8"/>
                      <a:gd name="T2" fmla="*/ 0 w 4"/>
                      <a:gd name="T3" fmla="*/ 0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8"/>
                        </a:moveTo>
                        <a:cubicBezTo>
                          <a:pt x="2"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3" name="Freeform 1473"/>
                  <p:cNvSpPr>
                    <a:spLocks/>
                  </p:cNvSpPr>
                  <p:nvPr/>
                </p:nvSpPr>
                <p:spPr bwMode="auto">
                  <a:xfrm>
                    <a:off x="3863" y="3775"/>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7"/>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4" name="Freeform 1474"/>
                  <p:cNvSpPr>
                    <a:spLocks/>
                  </p:cNvSpPr>
                  <p:nvPr/>
                </p:nvSpPr>
                <p:spPr bwMode="auto">
                  <a:xfrm>
                    <a:off x="3787" y="3791"/>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5" name="Freeform 1475"/>
                  <p:cNvSpPr>
                    <a:spLocks/>
                  </p:cNvSpPr>
                  <p:nvPr/>
                </p:nvSpPr>
                <p:spPr bwMode="auto">
                  <a:xfrm>
                    <a:off x="3877" y="3771"/>
                    <a:ext cx="6" cy="35"/>
                  </a:xfrm>
                  <a:custGeom>
                    <a:avLst/>
                    <a:gdLst>
                      <a:gd name="T0" fmla="*/ 1458 w 2"/>
                      <a:gd name="T1" fmla="*/ 0 h 9"/>
                      <a:gd name="T2" fmla="*/ 1458 w 2"/>
                      <a:gd name="T3" fmla="*/ 0 h 9"/>
                      <a:gd name="T4" fmla="*/ 0 w 2"/>
                      <a:gd name="T5" fmla="*/ 31107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0"/>
                        </a:moveTo>
                        <a:cubicBezTo>
                          <a:pt x="2" y="0"/>
                          <a:pt x="2" y="0"/>
                          <a:pt x="2" y="0"/>
                        </a:cubicBezTo>
                        <a:cubicBezTo>
                          <a:pt x="2" y="3"/>
                          <a:pt x="1" y="7"/>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6" name="Freeform 1476"/>
                  <p:cNvSpPr>
                    <a:spLocks/>
                  </p:cNvSpPr>
                  <p:nvPr/>
                </p:nvSpPr>
                <p:spPr bwMode="auto">
                  <a:xfrm>
                    <a:off x="3780" y="3794"/>
                    <a:ext cx="7" cy="32"/>
                  </a:xfrm>
                  <a:custGeom>
                    <a:avLst/>
                    <a:gdLst>
                      <a:gd name="T0" fmla="*/ 3773 w 2"/>
                      <a:gd name="T1" fmla="*/ 32768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0"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7" name="Freeform 1477"/>
                  <p:cNvSpPr>
                    <a:spLocks/>
                  </p:cNvSpPr>
                  <p:nvPr/>
                </p:nvSpPr>
                <p:spPr bwMode="auto">
                  <a:xfrm>
                    <a:off x="3887" y="3771"/>
                    <a:ext cx="6" cy="35"/>
                  </a:xfrm>
                  <a:custGeom>
                    <a:avLst/>
                    <a:gdLst>
                      <a:gd name="T0" fmla="*/ 1458 w 2"/>
                      <a:gd name="T1" fmla="*/ 0 h 9"/>
                      <a:gd name="T2" fmla="*/ 1458 w 2"/>
                      <a:gd name="T3" fmla="*/ 0 h 9"/>
                      <a:gd name="T4" fmla="*/ 0 w 2"/>
                      <a:gd name="T5" fmla="*/ 31107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0"/>
                        </a:moveTo>
                        <a:cubicBezTo>
                          <a:pt x="2" y="0"/>
                          <a:pt x="2" y="0"/>
                          <a:pt x="2" y="0"/>
                        </a:cubicBezTo>
                        <a:cubicBezTo>
                          <a:pt x="2" y="3"/>
                          <a:pt x="1"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8" name="Freeform 1478"/>
                  <p:cNvSpPr>
                    <a:spLocks/>
                  </p:cNvSpPr>
                  <p:nvPr/>
                </p:nvSpPr>
                <p:spPr bwMode="auto">
                  <a:xfrm>
                    <a:off x="3770" y="3794"/>
                    <a:ext cx="7" cy="35"/>
                  </a:xfrm>
                  <a:custGeom>
                    <a:avLst/>
                    <a:gdLst>
                      <a:gd name="T0" fmla="*/ 3773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9"/>
                        </a:moveTo>
                        <a:cubicBezTo>
                          <a:pt x="0"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69" name="Freeform 1479"/>
                  <p:cNvSpPr>
                    <a:spLocks/>
                  </p:cNvSpPr>
                  <p:nvPr/>
                </p:nvSpPr>
                <p:spPr bwMode="auto">
                  <a:xfrm>
                    <a:off x="3897" y="3767"/>
                    <a:ext cx="6" cy="35"/>
                  </a:xfrm>
                  <a:custGeom>
                    <a:avLst/>
                    <a:gdLst>
                      <a:gd name="T0" fmla="*/ 1458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2" y="3"/>
                          <a:pt x="1"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70" name="Line 1480"/>
                  <p:cNvSpPr>
                    <a:spLocks noChangeShapeType="1"/>
                  </p:cNvSpPr>
                  <p:nvPr/>
                </p:nvSpPr>
                <p:spPr bwMode="auto">
                  <a:xfrm>
                    <a:off x="3276" y="3624"/>
                    <a:ext cx="63" cy="1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71" name="Line 1481"/>
                  <p:cNvSpPr>
                    <a:spLocks noChangeShapeType="1"/>
                  </p:cNvSpPr>
                  <p:nvPr/>
                </p:nvSpPr>
                <p:spPr bwMode="auto">
                  <a:xfrm>
                    <a:off x="3306" y="3616"/>
                    <a:ext cx="64" cy="1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72" name="Line 1482"/>
                  <p:cNvSpPr>
                    <a:spLocks noChangeShapeType="1"/>
                  </p:cNvSpPr>
                  <p:nvPr/>
                </p:nvSpPr>
                <p:spPr bwMode="auto">
                  <a:xfrm>
                    <a:off x="3343" y="3608"/>
                    <a:ext cx="53"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73" name="Line 1483"/>
                  <p:cNvSpPr>
                    <a:spLocks noChangeShapeType="1"/>
                  </p:cNvSpPr>
                  <p:nvPr/>
                </p:nvSpPr>
                <p:spPr bwMode="auto">
                  <a:xfrm>
                    <a:off x="3370" y="3604"/>
                    <a:ext cx="50"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74" name="Line 1484"/>
                  <p:cNvSpPr>
                    <a:spLocks noChangeShapeType="1"/>
                  </p:cNvSpPr>
                  <p:nvPr/>
                </p:nvSpPr>
                <p:spPr bwMode="auto">
                  <a:xfrm>
                    <a:off x="3393" y="3600"/>
                    <a:ext cx="53"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75" name="Line 1485"/>
                  <p:cNvSpPr>
                    <a:spLocks noChangeShapeType="1"/>
                  </p:cNvSpPr>
                  <p:nvPr/>
                </p:nvSpPr>
                <p:spPr bwMode="auto">
                  <a:xfrm>
                    <a:off x="3289" y="3631"/>
                    <a:ext cx="1"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76" name="Line 1486"/>
                  <p:cNvSpPr>
                    <a:spLocks noChangeShapeType="1"/>
                  </p:cNvSpPr>
                  <p:nvPr/>
                </p:nvSpPr>
                <p:spPr bwMode="auto">
                  <a:xfrm>
                    <a:off x="3306" y="3616"/>
                    <a:ext cx="33"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77" name="Line 1487"/>
                  <p:cNvSpPr>
                    <a:spLocks noChangeShapeType="1"/>
                  </p:cNvSpPr>
                  <p:nvPr/>
                </p:nvSpPr>
                <p:spPr bwMode="auto">
                  <a:xfrm flipH="1" flipV="1">
                    <a:off x="3339" y="3608"/>
                    <a:ext cx="31"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78" name="Line 1488"/>
                  <p:cNvSpPr>
                    <a:spLocks noChangeShapeType="1"/>
                  </p:cNvSpPr>
                  <p:nvPr/>
                </p:nvSpPr>
                <p:spPr bwMode="auto">
                  <a:xfrm flipH="1" flipV="1">
                    <a:off x="3370" y="3604"/>
                    <a:ext cx="26"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79" name="Line 1489"/>
                  <p:cNvSpPr>
                    <a:spLocks noChangeShapeType="1"/>
                  </p:cNvSpPr>
                  <p:nvPr/>
                </p:nvSpPr>
                <p:spPr bwMode="auto">
                  <a:xfrm flipH="1" flipV="1">
                    <a:off x="3393" y="3600"/>
                    <a:ext cx="27" cy="2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80" name="Line 1490"/>
                  <p:cNvSpPr>
                    <a:spLocks noChangeShapeType="1"/>
                  </p:cNvSpPr>
                  <p:nvPr/>
                </p:nvSpPr>
                <p:spPr bwMode="auto">
                  <a:xfrm flipH="1" flipV="1">
                    <a:off x="3416" y="3592"/>
                    <a:ext cx="30" cy="2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481" name="Freeform 1491"/>
                  <p:cNvSpPr>
                    <a:spLocks/>
                  </p:cNvSpPr>
                  <p:nvPr/>
                </p:nvSpPr>
                <p:spPr bwMode="auto">
                  <a:xfrm>
                    <a:off x="2429" y="3387"/>
                    <a:ext cx="146" cy="66"/>
                  </a:xfrm>
                  <a:custGeom>
                    <a:avLst/>
                    <a:gdLst>
                      <a:gd name="T0" fmla="*/ 0 w 44"/>
                      <a:gd name="T1" fmla="*/ 27266 h 17"/>
                      <a:gd name="T2" fmla="*/ 58675 w 44"/>
                      <a:gd name="T3" fmla="*/ 0 h 17"/>
                      <a:gd name="T4" fmla="*/ 58675 w 44"/>
                      <a:gd name="T5" fmla="*/ 30900 h 17"/>
                      <a:gd name="T6" fmla="*/ 0 w 44"/>
                      <a:gd name="T7" fmla="*/ 58165 h 17"/>
                      <a:gd name="T8" fmla="*/ 0 w 44"/>
                      <a:gd name="T9" fmla="*/ 27266 h 17"/>
                      <a:gd name="T10" fmla="*/ 0 60000 65536"/>
                      <a:gd name="T11" fmla="*/ 0 60000 65536"/>
                      <a:gd name="T12" fmla="*/ 0 60000 65536"/>
                      <a:gd name="T13" fmla="*/ 0 60000 65536"/>
                      <a:gd name="T14" fmla="*/ 0 60000 65536"/>
                      <a:gd name="T15" fmla="*/ 0 w 44"/>
                      <a:gd name="T16" fmla="*/ 0 h 17"/>
                      <a:gd name="T17" fmla="*/ 44 w 44"/>
                      <a:gd name="T18" fmla="*/ 17 h 17"/>
                    </a:gdLst>
                    <a:ahLst/>
                    <a:cxnLst>
                      <a:cxn ang="T10">
                        <a:pos x="T0" y="T1"/>
                      </a:cxn>
                      <a:cxn ang="T11">
                        <a:pos x="T2" y="T3"/>
                      </a:cxn>
                      <a:cxn ang="T12">
                        <a:pos x="T4" y="T5"/>
                      </a:cxn>
                      <a:cxn ang="T13">
                        <a:pos x="T6" y="T7"/>
                      </a:cxn>
                      <a:cxn ang="T14">
                        <a:pos x="T8" y="T9"/>
                      </a:cxn>
                    </a:cxnLst>
                    <a:rect l="T15" t="T16" r="T17" b="T18"/>
                    <a:pathLst>
                      <a:path w="44" h="17">
                        <a:moveTo>
                          <a:pt x="0" y="8"/>
                        </a:moveTo>
                        <a:lnTo>
                          <a:pt x="44" y="0"/>
                        </a:lnTo>
                        <a:lnTo>
                          <a:pt x="44" y="9"/>
                        </a:lnTo>
                        <a:lnTo>
                          <a:pt x="0" y="17"/>
                        </a:lnTo>
                        <a:lnTo>
                          <a:pt x="0" y="8"/>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82" name="Freeform 1492"/>
                  <p:cNvSpPr>
                    <a:spLocks/>
                  </p:cNvSpPr>
                  <p:nvPr/>
                </p:nvSpPr>
                <p:spPr bwMode="auto">
                  <a:xfrm>
                    <a:off x="2429" y="3387"/>
                    <a:ext cx="146" cy="66"/>
                  </a:xfrm>
                  <a:custGeom>
                    <a:avLst/>
                    <a:gdLst>
                      <a:gd name="T0" fmla="*/ 0 w 44"/>
                      <a:gd name="T1" fmla="*/ 27266 h 17"/>
                      <a:gd name="T2" fmla="*/ 58675 w 44"/>
                      <a:gd name="T3" fmla="*/ 0 h 17"/>
                      <a:gd name="T4" fmla="*/ 58675 w 44"/>
                      <a:gd name="T5" fmla="*/ 30900 h 17"/>
                      <a:gd name="T6" fmla="*/ 0 w 44"/>
                      <a:gd name="T7" fmla="*/ 58165 h 17"/>
                      <a:gd name="T8" fmla="*/ 0 w 44"/>
                      <a:gd name="T9" fmla="*/ 27266 h 17"/>
                      <a:gd name="T10" fmla="*/ 0 60000 65536"/>
                      <a:gd name="T11" fmla="*/ 0 60000 65536"/>
                      <a:gd name="T12" fmla="*/ 0 60000 65536"/>
                      <a:gd name="T13" fmla="*/ 0 60000 65536"/>
                      <a:gd name="T14" fmla="*/ 0 60000 65536"/>
                      <a:gd name="T15" fmla="*/ 0 w 44"/>
                      <a:gd name="T16" fmla="*/ 0 h 17"/>
                      <a:gd name="T17" fmla="*/ 44 w 44"/>
                      <a:gd name="T18" fmla="*/ 17 h 17"/>
                    </a:gdLst>
                    <a:ahLst/>
                    <a:cxnLst>
                      <a:cxn ang="T10">
                        <a:pos x="T0" y="T1"/>
                      </a:cxn>
                      <a:cxn ang="T11">
                        <a:pos x="T2" y="T3"/>
                      </a:cxn>
                      <a:cxn ang="T12">
                        <a:pos x="T4" y="T5"/>
                      </a:cxn>
                      <a:cxn ang="T13">
                        <a:pos x="T6" y="T7"/>
                      </a:cxn>
                      <a:cxn ang="T14">
                        <a:pos x="T8" y="T9"/>
                      </a:cxn>
                    </a:cxnLst>
                    <a:rect l="T15" t="T16" r="T17" b="T18"/>
                    <a:pathLst>
                      <a:path w="44" h="17">
                        <a:moveTo>
                          <a:pt x="0" y="8"/>
                        </a:moveTo>
                        <a:lnTo>
                          <a:pt x="44" y="0"/>
                        </a:lnTo>
                        <a:lnTo>
                          <a:pt x="44" y="9"/>
                        </a:lnTo>
                        <a:lnTo>
                          <a:pt x="0" y="17"/>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83" name="Freeform 1493"/>
                  <p:cNvSpPr>
                    <a:spLocks/>
                  </p:cNvSpPr>
                  <p:nvPr/>
                </p:nvSpPr>
                <p:spPr bwMode="auto">
                  <a:xfrm>
                    <a:off x="2482" y="3410"/>
                    <a:ext cx="40" cy="31"/>
                  </a:xfrm>
                  <a:custGeom>
                    <a:avLst/>
                    <a:gdLst>
                      <a:gd name="T0" fmla="*/ 0 w 12"/>
                      <a:gd name="T1" fmla="*/ 27059 h 8"/>
                      <a:gd name="T2" fmla="*/ 0 w 12"/>
                      <a:gd name="T3" fmla="*/ 27059 h 8"/>
                      <a:gd name="T4" fmla="*/ 8257 w 12"/>
                      <a:gd name="T5" fmla="*/ 3604 h 8"/>
                      <a:gd name="T6" fmla="*/ 16410 w 12"/>
                      <a:gd name="T7" fmla="*/ 20076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0" y="8"/>
                        </a:moveTo>
                        <a:cubicBezTo>
                          <a:pt x="0" y="8"/>
                          <a:pt x="0" y="8"/>
                          <a:pt x="0" y="8"/>
                        </a:cubicBezTo>
                        <a:cubicBezTo>
                          <a:pt x="0" y="4"/>
                          <a:pt x="3" y="1"/>
                          <a:pt x="6" y="1"/>
                        </a:cubicBezTo>
                        <a:cubicBezTo>
                          <a:pt x="9" y="0"/>
                          <a:pt x="12" y="2"/>
                          <a:pt x="12"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84" name="Freeform 1494"/>
                  <p:cNvSpPr>
                    <a:spLocks/>
                  </p:cNvSpPr>
                  <p:nvPr/>
                </p:nvSpPr>
                <p:spPr bwMode="auto">
                  <a:xfrm>
                    <a:off x="2492" y="3421"/>
                    <a:ext cx="20" cy="16"/>
                  </a:xfrm>
                  <a:custGeom>
                    <a:avLst/>
                    <a:gdLst>
                      <a:gd name="T0" fmla="*/ 0 w 6"/>
                      <a:gd name="T1" fmla="*/ 16384 h 4"/>
                      <a:gd name="T2" fmla="*/ 0 w 6"/>
                      <a:gd name="T3" fmla="*/ 16384 h 4"/>
                      <a:gd name="T4" fmla="*/ 4077 w 6"/>
                      <a:gd name="T5" fmla="*/ 4096 h 4"/>
                      <a:gd name="T6" fmla="*/ 8257 w 6"/>
                      <a:gd name="T7" fmla="*/ 12288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4"/>
                        </a:moveTo>
                        <a:cubicBezTo>
                          <a:pt x="0" y="4"/>
                          <a:pt x="0" y="4"/>
                          <a:pt x="0" y="4"/>
                        </a:cubicBezTo>
                        <a:cubicBezTo>
                          <a:pt x="0" y="3"/>
                          <a:pt x="1" y="1"/>
                          <a:pt x="3" y="1"/>
                        </a:cubicBezTo>
                        <a:cubicBezTo>
                          <a:pt x="5" y="0"/>
                          <a:pt x="6" y="2"/>
                          <a:pt x="6"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85" name="Freeform 1495"/>
                  <p:cNvSpPr>
                    <a:spLocks/>
                  </p:cNvSpPr>
                  <p:nvPr/>
                </p:nvSpPr>
                <p:spPr bwMode="auto">
                  <a:xfrm>
                    <a:off x="2499" y="3433"/>
                    <a:ext cx="6" cy="4"/>
                  </a:xfrm>
                  <a:custGeom>
                    <a:avLst/>
                    <a:gdLst>
                      <a:gd name="T0" fmla="*/ 0 w 2"/>
                      <a:gd name="T1" fmla="*/ 4096 h 1"/>
                      <a:gd name="T2" fmla="*/ 0 w 2"/>
                      <a:gd name="T3" fmla="*/ 4096 h 1"/>
                      <a:gd name="T4" fmla="*/ 729 w 2"/>
                      <a:gd name="T5" fmla="*/ 0 h 1"/>
                      <a:gd name="T6" fmla="*/ 1458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0" y="1"/>
                          <a:pt x="0" y="1"/>
                        </a:cubicBezTo>
                        <a:cubicBezTo>
                          <a:pt x="0" y="0"/>
                          <a:pt x="1" y="0"/>
                          <a:pt x="1" y="0"/>
                        </a:cubicBezTo>
                        <a:cubicBezTo>
                          <a:pt x="1" y="0"/>
                          <a:pt x="2" y="0"/>
                          <a:pt x="2"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86" name="Freeform 1496"/>
                  <p:cNvSpPr>
                    <a:spLocks/>
                  </p:cNvSpPr>
                  <p:nvPr/>
                </p:nvSpPr>
                <p:spPr bwMode="auto">
                  <a:xfrm>
                    <a:off x="2509" y="3402"/>
                    <a:ext cx="23" cy="27"/>
                  </a:xfrm>
                  <a:custGeom>
                    <a:avLst/>
                    <a:gdLst>
                      <a:gd name="T0" fmla="*/ 0 w 7"/>
                      <a:gd name="T1" fmla="*/ 0 h 7"/>
                      <a:gd name="T2" fmla="*/ 8865 w 7"/>
                      <a:gd name="T3" fmla="*/ 23016 h 7"/>
                      <a:gd name="T4" fmla="*/ 8865 w 7"/>
                      <a:gd name="T5" fmla="*/ 23016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0"/>
                        </a:moveTo>
                        <a:cubicBezTo>
                          <a:pt x="4" y="0"/>
                          <a:pt x="7" y="3"/>
                          <a:pt x="7" y="7"/>
                        </a:cubicBezTo>
                        <a:cubicBezTo>
                          <a:pt x="7" y="7"/>
                          <a:pt x="7" y="7"/>
                          <a:pt x="7"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87" name="Freeform 1497"/>
                  <p:cNvSpPr>
                    <a:spLocks/>
                  </p:cNvSpPr>
                  <p:nvPr/>
                </p:nvSpPr>
                <p:spPr bwMode="auto">
                  <a:xfrm>
                    <a:off x="2472" y="3402"/>
                    <a:ext cx="23" cy="39"/>
                  </a:xfrm>
                  <a:custGeom>
                    <a:avLst/>
                    <a:gdLst>
                      <a:gd name="T0" fmla="*/ 0 w 7"/>
                      <a:gd name="T1" fmla="*/ 35182 h 10"/>
                      <a:gd name="T2" fmla="*/ 0 w 7"/>
                      <a:gd name="T3" fmla="*/ 35182 h 10"/>
                      <a:gd name="T4" fmla="*/ 8865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cubicBezTo>
                          <a:pt x="0" y="10"/>
                          <a:pt x="0" y="10"/>
                          <a:pt x="0" y="10"/>
                        </a:cubicBezTo>
                        <a:cubicBezTo>
                          <a:pt x="0" y="6"/>
                          <a:pt x="3" y="2"/>
                          <a:pt x="7"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88" name="Freeform 1498"/>
                  <p:cNvSpPr>
                    <a:spLocks/>
                  </p:cNvSpPr>
                  <p:nvPr/>
                </p:nvSpPr>
                <p:spPr bwMode="auto">
                  <a:xfrm>
                    <a:off x="2529" y="3398"/>
                    <a:ext cx="13" cy="31"/>
                  </a:xfrm>
                  <a:custGeom>
                    <a:avLst/>
                    <a:gdLst>
                      <a:gd name="T0" fmla="*/ 0 w 4"/>
                      <a:gd name="T1" fmla="*/ 0 h 8"/>
                      <a:gd name="T2" fmla="*/ 4700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0" y="0"/>
                        </a:moveTo>
                        <a:cubicBezTo>
                          <a:pt x="2" y="2"/>
                          <a:pt x="4" y="4"/>
                          <a:pt x="4"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89" name="Freeform 1499"/>
                  <p:cNvSpPr>
                    <a:spLocks/>
                  </p:cNvSpPr>
                  <p:nvPr/>
                </p:nvSpPr>
                <p:spPr bwMode="auto">
                  <a:xfrm>
                    <a:off x="2462" y="3406"/>
                    <a:ext cx="13" cy="39"/>
                  </a:xfrm>
                  <a:custGeom>
                    <a:avLst/>
                    <a:gdLst>
                      <a:gd name="T0" fmla="*/ 0 w 4"/>
                      <a:gd name="T1" fmla="*/ 35182 h 10"/>
                      <a:gd name="T2" fmla="*/ 0 w 4"/>
                      <a:gd name="T3" fmla="*/ 35182 h 10"/>
                      <a:gd name="T4" fmla="*/ 470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0" y="10"/>
                        </a:moveTo>
                        <a:cubicBezTo>
                          <a:pt x="0" y="10"/>
                          <a:pt x="0" y="10"/>
                          <a:pt x="0" y="10"/>
                        </a:cubicBezTo>
                        <a:cubicBezTo>
                          <a:pt x="0" y="6"/>
                          <a:pt x="2" y="3"/>
                          <a:pt x="4"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90" name="Freeform 1500"/>
                  <p:cNvSpPr>
                    <a:spLocks/>
                  </p:cNvSpPr>
                  <p:nvPr/>
                </p:nvSpPr>
                <p:spPr bwMode="auto">
                  <a:xfrm>
                    <a:off x="2542" y="3394"/>
                    <a:ext cx="7" cy="31"/>
                  </a:xfrm>
                  <a:custGeom>
                    <a:avLst/>
                    <a:gdLst>
                      <a:gd name="T0" fmla="*/ 0 w 2"/>
                      <a:gd name="T1" fmla="*/ 0 h 8"/>
                      <a:gd name="T2" fmla="*/ 3773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91" name="Freeform 1501"/>
                  <p:cNvSpPr>
                    <a:spLocks/>
                  </p:cNvSpPr>
                  <p:nvPr/>
                </p:nvSpPr>
                <p:spPr bwMode="auto">
                  <a:xfrm>
                    <a:off x="2455" y="3410"/>
                    <a:ext cx="7" cy="35"/>
                  </a:xfrm>
                  <a:custGeom>
                    <a:avLst/>
                    <a:gdLst>
                      <a:gd name="T0" fmla="*/ 0 w 2"/>
                      <a:gd name="T1" fmla="*/ 31107 h 9"/>
                      <a:gd name="T2" fmla="*/ 0 w 2"/>
                      <a:gd name="T3" fmla="*/ 31107 h 9"/>
                      <a:gd name="T4" fmla="*/ 3773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0"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92" name="Freeform 1502"/>
                  <p:cNvSpPr>
                    <a:spLocks/>
                  </p:cNvSpPr>
                  <p:nvPr/>
                </p:nvSpPr>
                <p:spPr bwMode="auto">
                  <a:xfrm>
                    <a:off x="2552" y="3390"/>
                    <a:ext cx="7" cy="35"/>
                  </a:xfrm>
                  <a:custGeom>
                    <a:avLst/>
                    <a:gdLst>
                      <a:gd name="T0" fmla="*/ 0 w 2"/>
                      <a:gd name="T1" fmla="*/ 0 h 9"/>
                      <a:gd name="T2" fmla="*/ 3773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0"/>
                        </a:moveTo>
                        <a:cubicBezTo>
                          <a:pt x="2" y="3"/>
                          <a:pt x="2" y="6"/>
                          <a:pt x="2"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93" name="Freeform 1503"/>
                  <p:cNvSpPr>
                    <a:spLocks/>
                  </p:cNvSpPr>
                  <p:nvPr/>
                </p:nvSpPr>
                <p:spPr bwMode="auto">
                  <a:xfrm>
                    <a:off x="2445" y="3414"/>
                    <a:ext cx="7" cy="35"/>
                  </a:xfrm>
                  <a:custGeom>
                    <a:avLst/>
                    <a:gdLst>
                      <a:gd name="T0" fmla="*/ 0 w 2"/>
                      <a:gd name="T1" fmla="*/ 31107 h 9"/>
                      <a:gd name="T2" fmla="*/ 0 w 2"/>
                      <a:gd name="T3" fmla="*/ 31107 h 9"/>
                      <a:gd name="T4" fmla="*/ 3773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0"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94" name="Freeform 1504"/>
                  <p:cNvSpPr>
                    <a:spLocks/>
                  </p:cNvSpPr>
                  <p:nvPr/>
                </p:nvSpPr>
                <p:spPr bwMode="auto">
                  <a:xfrm>
                    <a:off x="2562" y="3390"/>
                    <a:ext cx="7" cy="31"/>
                  </a:xfrm>
                  <a:custGeom>
                    <a:avLst/>
                    <a:gdLst>
                      <a:gd name="T0" fmla="*/ 0 w 2"/>
                      <a:gd name="T1" fmla="*/ 0 h 8"/>
                      <a:gd name="T2" fmla="*/ 3773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2"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95" name="Freeform 1505"/>
                  <p:cNvSpPr>
                    <a:spLocks/>
                  </p:cNvSpPr>
                  <p:nvPr/>
                </p:nvSpPr>
                <p:spPr bwMode="auto">
                  <a:xfrm>
                    <a:off x="2435" y="3414"/>
                    <a:ext cx="7" cy="35"/>
                  </a:xfrm>
                  <a:custGeom>
                    <a:avLst/>
                    <a:gdLst>
                      <a:gd name="T0" fmla="*/ 0 w 2"/>
                      <a:gd name="T1" fmla="*/ 31107 h 9"/>
                      <a:gd name="T2" fmla="*/ 3773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9"/>
                        </a:moveTo>
                        <a:cubicBezTo>
                          <a:pt x="0" y="6"/>
                          <a:pt x="0"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96" name="Freeform 1506"/>
                  <p:cNvSpPr>
                    <a:spLocks/>
                  </p:cNvSpPr>
                  <p:nvPr/>
                </p:nvSpPr>
                <p:spPr bwMode="auto">
                  <a:xfrm>
                    <a:off x="2429" y="3387"/>
                    <a:ext cx="1341" cy="439"/>
                  </a:xfrm>
                  <a:custGeom>
                    <a:avLst/>
                    <a:gdLst>
                      <a:gd name="T0" fmla="*/ 0 w 402"/>
                      <a:gd name="T1" fmla="*/ 27319 h 113"/>
                      <a:gd name="T2" fmla="*/ 493214 w 402"/>
                      <a:gd name="T3" fmla="*/ 388398 h 113"/>
                      <a:gd name="T4" fmla="*/ 553870 w 402"/>
                      <a:gd name="T5" fmla="*/ 361083 h 113"/>
                      <a:gd name="T6" fmla="*/ 60692 w 402"/>
                      <a:gd name="T7" fmla="*/ 0 h 113"/>
                      <a:gd name="T8" fmla="*/ 0 w 402"/>
                      <a:gd name="T9" fmla="*/ 27319 h 113"/>
                      <a:gd name="T10" fmla="*/ 0 60000 65536"/>
                      <a:gd name="T11" fmla="*/ 0 60000 65536"/>
                      <a:gd name="T12" fmla="*/ 0 60000 65536"/>
                      <a:gd name="T13" fmla="*/ 0 60000 65536"/>
                      <a:gd name="T14" fmla="*/ 0 60000 65536"/>
                      <a:gd name="T15" fmla="*/ 0 w 402"/>
                      <a:gd name="T16" fmla="*/ 0 h 113"/>
                      <a:gd name="T17" fmla="*/ 402 w 402"/>
                      <a:gd name="T18" fmla="*/ 113 h 113"/>
                    </a:gdLst>
                    <a:ahLst/>
                    <a:cxnLst>
                      <a:cxn ang="T10">
                        <a:pos x="T0" y="T1"/>
                      </a:cxn>
                      <a:cxn ang="T11">
                        <a:pos x="T2" y="T3"/>
                      </a:cxn>
                      <a:cxn ang="T12">
                        <a:pos x="T4" y="T5"/>
                      </a:cxn>
                      <a:cxn ang="T13">
                        <a:pos x="T6" y="T7"/>
                      </a:cxn>
                      <a:cxn ang="T14">
                        <a:pos x="T8" y="T9"/>
                      </a:cxn>
                    </a:cxnLst>
                    <a:rect l="T15" t="T16" r="T17" b="T18"/>
                    <a:pathLst>
                      <a:path w="402" h="113">
                        <a:moveTo>
                          <a:pt x="0" y="8"/>
                        </a:moveTo>
                        <a:lnTo>
                          <a:pt x="358" y="113"/>
                        </a:lnTo>
                        <a:lnTo>
                          <a:pt x="402" y="105"/>
                        </a:lnTo>
                        <a:lnTo>
                          <a:pt x="44" y="0"/>
                        </a:lnTo>
                        <a:lnTo>
                          <a:pt x="0" y="8"/>
                        </a:lnTo>
                        <a:close/>
                      </a:path>
                    </a:pathLst>
                  </a:custGeom>
                  <a:solidFill>
                    <a:srgbClr val="FDFF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97" name="Freeform 1507"/>
                  <p:cNvSpPr>
                    <a:spLocks/>
                  </p:cNvSpPr>
                  <p:nvPr/>
                </p:nvSpPr>
                <p:spPr bwMode="auto">
                  <a:xfrm>
                    <a:off x="2429" y="3387"/>
                    <a:ext cx="1341" cy="439"/>
                  </a:xfrm>
                  <a:custGeom>
                    <a:avLst/>
                    <a:gdLst>
                      <a:gd name="T0" fmla="*/ 0 w 402"/>
                      <a:gd name="T1" fmla="*/ 27319 h 113"/>
                      <a:gd name="T2" fmla="*/ 493214 w 402"/>
                      <a:gd name="T3" fmla="*/ 388398 h 113"/>
                      <a:gd name="T4" fmla="*/ 553870 w 402"/>
                      <a:gd name="T5" fmla="*/ 361083 h 113"/>
                      <a:gd name="T6" fmla="*/ 60692 w 402"/>
                      <a:gd name="T7" fmla="*/ 0 h 113"/>
                      <a:gd name="T8" fmla="*/ 0 w 402"/>
                      <a:gd name="T9" fmla="*/ 27319 h 113"/>
                      <a:gd name="T10" fmla="*/ 0 60000 65536"/>
                      <a:gd name="T11" fmla="*/ 0 60000 65536"/>
                      <a:gd name="T12" fmla="*/ 0 60000 65536"/>
                      <a:gd name="T13" fmla="*/ 0 60000 65536"/>
                      <a:gd name="T14" fmla="*/ 0 60000 65536"/>
                      <a:gd name="T15" fmla="*/ 0 w 402"/>
                      <a:gd name="T16" fmla="*/ 0 h 113"/>
                      <a:gd name="T17" fmla="*/ 402 w 402"/>
                      <a:gd name="T18" fmla="*/ 113 h 113"/>
                    </a:gdLst>
                    <a:ahLst/>
                    <a:cxnLst>
                      <a:cxn ang="T10">
                        <a:pos x="T0" y="T1"/>
                      </a:cxn>
                      <a:cxn ang="T11">
                        <a:pos x="T2" y="T3"/>
                      </a:cxn>
                      <a:cxn ang="T12">
                        <a:pos x="T4" y="T5"/>
                      </a:cxn>
                      <a:cxn ang="T13">
                        <a:pos x="T6" y="T7"/>
                      </a:cxn>
                      <a:cxn ang="T14">
                        <a:pos x="T8" y="T9"/>
                      </a:cxn>
                    </a:cxnLst>
                    <a:rect l="T15" t="T16" r="T17" b="T18"/>
                    <a:pathLst>
                      <a:path w="402" h="113">
                        <a:moveTo>
                          <a:pt x="0" y="8"/>
                        </a:moveTo>
                        <a:lnTo>
                          <a:pt x="358" y="113"/>
                        </a:lnTo>
                        <a:lnTo>
                          <a:pt x="402" y="105"/>
                        </a:lnTo>
                        <a:lnTo>
                          <a:pt x="44" y="0"/>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498" name="Freeform 1508"/>
                  <p:cNvSpPr>
                    <a:spLocks/>
                  </p:cNvSpPr>
                  <p:nvPr/>
                </p:nvSpPr>
                <p:spPr bwMode="auto">
                  <a:xfrm>
                    <a:off x="2429" y="3418"/>
                    <a:ext cx="1201" cy="443"/>
                  </a:xfrm>
                  <a:custGeom>
                    <a:avLst/>
                    <a:gdLst>
                      <a:gd name="T0" fmla="*/ 0 w 360"/>
                      <a:gd name="T1" fmla="*/ 0 h 114"/>
                      <a:gd name="T2" fmla="*/ 496350 w 360"/>
                      <a:gd name="T3" fmla="*/ 361422 h 114"/>
                      <a:gd name="T4" fmla="*/ 493377 w 360"/>
                      <a:gd name="T5" fmla="*/ 392451 h 114"/>
                      <a:gd name="T6" fmla="*/ 0 w 360"/>
                      <a:gd name="T7" fmla="*/ 30987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499" name="Freeform 1509"/>
                  <p:cNvSpPr>
                    <a:spLocks/>
                  </p:cNvSpPr>
                  <p:nvPr/>
                </p:nvSpPr>
                <p:spPr bwMode="auto">
                  <a:xfrm>
                    <a:off x="2429" y="3418"/>
                    <a:ext cx="1201" cy="443"/>
                  </a:xfrm>
                  <a:custGeom>
                    <a:avLst/>
                    <a:gdLst>
                      <a:gd name="T0" fmla="*/ 0 w 360"/>
                      <a:gd name="T1" fmla="*/ 0 h 114"/>
                      <a:gd name="T2" fmla="*/ 496350 w 360"/>
                      <a:gd name="T3" fmla="*/ 361422 h 114"/>
                      <a:gd name="T4" fmla="*/ 493377 w 360"/>
                      <a:gd name="T5" fmla="*/ 392451 h 114"/>
                      <a:gd name="T6" fmla="*/ 0 w 360"/>
                      <a:gd name="T7" fmla="*/ 30987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00" name="Freeform 1510"/>
                  <p:cNvSpPr>
                    <a:spLocks/>
                  </p:cNvSpPr>
                  <p:nvPr/>
                </p:nvSpPr>
                <p:spPr bwMode="auto">
                  <a:xfrm>
                    <a:off x="3623" y="3794"/>
                    <a:ext cx="147" cy="67"/>
                  </a:xfrm>
                  <a:custGeom>
                    <a:avLst/>
                    <a:gdLst>
                      <a:gd name="T0" fmla="*/ 61155 w 44"/>
                      <a:gd name="T1" fmla="*/ 33303 h 17"/>
                      <a:gd name="T2" fmla="*/ 0 w 44"/>
                      <a:gd name="T3" fmla="*/ 63670 h 17"/>
                      <a:gd name="T4" fmla="*/ 0 w 44"/>
                      <a:gd name="T5" fmla="*/ 30430 h 17"/>
                      <a:gd name="T6" fmla="*/ 61155 w 44"/>
                      <a:gd name="T7" fmla="*/ 0 h 17"/>
                      <a:gd name="T8" fmla="*/ 61155 w 44"/>
                      <a:gd name="T9" fmla="*/ 33303 h 17"/>
                      <a:gd name="T10" fmla="*/ 0 60000 65536"/>
                      <a:gd name="T11" fmla="*/ 0 60000 65536"/>
                      <a:gd name="T12" fmla="*/ 0 60000 65536"/>
                      <a:gd name="T13" fmla="*/ 0 60000 65536"/>
                      <a:gd name="T14" fmla="*/ 0 60000 65536"/>
                      <a:gd name="T15" fmla="*/ 0 w 44"/>
                      <a:gd name="T16" fmla="*/ 0 h 17"/>
                      <a:gd name="T17" fmla="*/ 44 w 44"/>
                      <a:gd name="T18" fmla="*/ 17 h 17"/>
                    </a:gdLst>
                    <a:ahLst/>
                    <a:cxnLst>
                      <a:cxn ang="T10">
                        <a:pos x="T0" y="T1"/>
                      </a:cxn>
                      <a:cxn ang="T11">
                        <a:pos x="T2" y="T3"/>
                      </a:cxn>
                      <a:cxn ang="T12">
                        <a:pos x="T4" y="T5"/>
                      </a:cxn>
                      <a:cxn ang="T13">
                        <a:pos x="T6" y="T7"/>
                      </a:cxn>
                      <a:cxn ang="T14">
                        <a:pos x="T8" y="T9"/>
                      </a:cxn>
                    </a:cxnLst>
                    <a:rect l="T15" t="T16" r="T17" b="T18"/>
                    <a:pathLst>
                      <a:path w="44" h="17">
                        <a:moveTo>
                          <a:pt x="44" y="9"/>
                        </a:moveTo>
                        <a:lnTo>
                          <a:pt x="0" y="17"/>
                        </a:lnTo>
                        <a:lnTo>
                          <a:pt x="0" y="8"/>
                        </a:lnTo>
                        <a:lnTo>
                          <a:pt x="44" y="0"/>
                        </a:lnTo>
                        <a:lnTo>
                          <a:pt x="44" y="9"/>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501" name="Freeform 1511"/>
                  <p:cNvSpPr>
                    <a:spLocks/>
                  </p:cNvSpPr>
                  <p:nvPr/>
                </p:nvSpPr>
                <p:spPr bwMode="auto">
                  <a:xfrm>
                    <a:off x="3623" y="3794"/>
                    <a:ext cx="147" cy="67"/>
                  </a:xfrm>
                  <a:custGeom>
                    <a:avLst/>
                    <a:gdLst>
                      <a:gd name="T0" fmla="*/ 61155 w 44"/>
                      <a:gd name="T1" fmla="*/ 33303 h 17"/>
                      <a:gd name="T2" fmla="*/ 0 w 44"/>
                      <a:gd name="T3" fmla="*/ 63670 h 17"/>
                      <a:gd name="T4" fmla="*/ 0 w 44"/>
                      <a:gd name="T5" fmla="*/ 30430 h 17"/>
                      <a:gd name="T6" fmla="*/ 61155 w 44"/>
                      <a:gd name="T7" fmla="*/ 0 h 17"/>
                      <a:gd name="T8" fmla="*/ 61155 w 44"/>
                      <a:gd name="T9" fmla="*/ 33303 h 17"/>
                      <a:gd name="T10" fmla="*/ 0 60000 65536"/>
                      <a:gd name="T11" fmla="*/ 0 60000 65536"/>
                      <a:gd name="T12" fmla="*/ 0 60000 65536"/>
                      <a:gd name="T13" fmla="*/ 0 60000 65536"/>
                      <a:gd name="T14" fmla="*/ 0 60000 65536"/>
                      <a:gd name="T15" fmla="*/ 0 w 44"/>
                      <a:gd name="T16" fmla="*/ 0 h 17"/>
                      <a:gd name="T17" fmla="*/ 44 w 44"/>
                      <a:gd name="T18" fmla="*/ 17 h 17"/>
                    </a:gdLst>
                    <a:ahLst/>
                    <a:cxnLst>
                      <a:cxn ang="T10">
                        <a:pos x="T0" y="T1"/>
                      </a:cxn>
                      <a:cxn ang="T11">
                        <a:pos x="T2" y="T3"/>
                      </a:cxn>
                      <a:cxn ang="T12">
                        <a:pos x="T4" y="T5"/>
                      </a:cxn>
                      <a:cxn ang="T13">
                        <a:pos x="T6" y="T7"/>
                      </a:cxn>
                      <a:cxn ang="T14">
                        <a:pos x="T8" y="T9"/>
                      </a:cxn>
                    </a:cxnLst>
                    <a:rect l="T15" t="T16" r="T17" b="T18"/>
                    <a:pathLst>
                      <a:path w="44" h="17">
                        <a:moveTo>
                          <a:pt x="44" y="9"/>
                        </a:moveTo>
                        <a:lnTo>
                          <a:pt x="0" y="17"/>
                        </a:lnTo>
                        <a:lnTo>
                          <a:pt x="0" y="8"/>
                        </a:lnTo>
                        <a:lnTo>
                          <a:pt x="44" y="0"/>
                        </a:lnTo>
                        <a:lnTo>
                          <a:pt x="44" y="9"/>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02" name="Freeform 1512"/>
                  <p:cNvSpPr>
                    <a:spLocks/>
                  </p:cNvSpPr>
                  <p:nvPr/>
                </p:nvSpPr>
                <p:spPr bwMode="auto">
                  <a:xfrm>
                    <a:off x="3676" y="3806"/>
                    <a:ext cx="40" cy="31"/>
                  </a:xfrm>
                  <a:custGeom>
                    <a:avLst/>
                    <a:gdLst>
                      <a:gd name="T0" fmla="*/ 16410 w 12"/>
                      <a:gd name="T1" fmla="*/ 0 h 8"/>
                      <a:gd name="T2" fmla="*/ 16410 w 12"/>
                      <a:gd name="T3" fmla="*/ 0 h 8"/>
                      <a:gd name="T4" fmla="*/ 8257 w 12"/>
                      <a:gd name="T5" fmla="*/ 23680 h 8"/>
                      <a:gd name="T6" fmla="*/ 0 w 12"/>
                      <a:gd name="T7" fmla="*/ 6983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12" y="0"/>
                        </a:moveTo>
                        <a:cubicBezTo>
                          <a:pt x="12" y="0"/>
                          <a:pt x="12" y="0"/>
                          <a:pt x="12" y="0"/>
                        </a:cubicBezTo>
                        <a:cubicBezTo>
                          <a:pt x="12" y="3"/>
                          <a:pt x="9" y="6"/>
                          <a:pt x="6" y="7"/>
                        </a:cubicBezTo>
                        <a:cubicBezTo>
                          <a:pt x="3" y="8"/>
                          <a:pt x="0" y="5"/>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03" name="Freeform 1513"/>
                  <p:cNvSpPr>
                    <a:spLocks/>
                  </p:cNvSpPr>
                  <p:nvPr/>
                </p:nvSpPr>
                <p:spPr bwMode="auto">
                  <a:xfrm>
                    <a:off x="3686" y="3810"/>
                    <a:ext cx="20" cy="12"/>
                  </a:xfrm>
                  <a:custGeom>
                    <a:avLst/>
                    <a:gdLst>
                      <a:gd name="T0" fmla="*/ 8257 w 6"/>
                      <a:gd name="T1" fmla="*/ 0 h 3"/>
                      <a:gd name="T2" fmla="*/ 8257 w 6"/>
                      <a:gd name="T3" fmla="*/ 0 h 3"/>
                      <a:gd name="T4" fmla="*/ 4077 w 6"/>
                      <a:gd name="T5" fmla="*/ 12288 h 3"/>
                      <a:gd name="T6" fmla="*/ 0 w 6"/>
                      <a:gd name="T7" fmla="*/ 4096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0"/>
                        </a:moveTo>
                        <a:cubicBezTo>
                          <a:pt x="6" y="0"/>
                          <a:pt x="6" y="0"/>
                          <a:pt x="6" y="0"/>
                        </a:cubicBezTo>
                        <a:cubicBezTo>
                          <a:pt x="6" y="1"/>
                          <a:pt x="5" y="3"/>
                          <a:pt x="3" y="3"/>
                        </a:cubicBezTo>
                        <a:cubicBezTo>
                          <a:pt x="1" y="3"/>
                          <a:pt x="0" y="2"/>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04" name="Freeform 1514"/>
                  <p:cNvSpPr>
                    <a:spLocks/>
                  </p:cNvSpPr>
                  <p:nvPr/>
                </p:nvSpPr>
                <p:spPr bwMode="auto">
                  <a:xfrm>
                    <a:off x="3693" y="3810"/>
                    <a:ext cx="7" cy="4"/>
                  </a:xfrm>
                  <a:custGeom>
                    <a:avLst/>
                    <a:gdLst>
                      <a:gd name="T0" fmla="*/ 3773 w 2"/>
                      <a:gd name="T1" fmla="*/ 0 h 1"/>
                      <a:gd name="T2" fmla="*/ 3773 w 2"/>
                      <a:gd name="T3" fmla="*/ 0 h 1"/>
                      <a:gd name="T4" fmla="*/ 2107 w 2"/>
                      <a:gd name="T5" fmla="*/ 4096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2" y="0"/>
                          <a:pt x="2" y="0"/>
                          <a:pt x="2" y="0"/>
                        </a:cubicBezTo>
                        <a:cubicBezTo>
                          <a:pt x="2" y="1"/>
                          <a:pt x="1" y="1"/>
                          <a:pt x="1" y="1"/>
                        </a:cubicBezTo>
                        <a:cubicBezTo>
                          <a:pt x="1" y="1"/>
                          <a:pt x="0"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05" name="Freeform 1515"/>
                  <p:cNvSpPr>
                    <a:spLocks/>
                  </p:cNvSpPr>
                  <p:nvPr/>
                </p:nvSpPr>
                <p:spPr bwMode="auto">
                  <a:xfrm>
                    <a:off x="3666" y="3818"/>
                    <a:ext cx="24" cy="27"/>
                  </a:xfrm>
                  <a:custGeom>
                    <a:avLst/>
                    <a:gdLst>
                      <a:gd name="T0" fmla="*/ 11321 w 7"/>
                      <a:gd name="T1" fmla="*/ 23016 h 7"/>
                      <a:gd name="T2" fmla="*/ 0 w 7"/>
                      <a:gd name="T3" fmla="*/ 0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3" y="7"/>
                          <a:pt x="0" y="4"/>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06" name="Freeform 1516"/>
                  <p:cNvSpPr>
                    <a:spLocks/>
                  </p:cNvSpPr>
                  <p:nvPr/>
                </p:nvSpPr>
                <p:spPr bwMode="auto">
                  <a:xfrm>
                    <a:off x="3703" y="3806"/>
                    <a:ext cx="23" cy="39"/>
                  </a:xfrm>
                  <a:custGeom>
                    <a:avLst/>
                    <a:gdLst>
                      <a:gd name="T0" fmla="*/ 8865 w 7"/>
                      <a:gd name="T1" fmla="*/ 0 h 10"/>
                      <a:gd name="T2" fmla="*/ 8865 w 7"/>
                      <a:gd name="T3" fmla="*/ 0 h 10"/>
                      <a:gd name="T4" fmla="*/ 0 w 7"/>
                      <a:gd name="T5" fmla="*/ 35182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0"/>
                        </a:moveTo>
                        <a:cubicBezTo>
                          <a:pt x="7" y="0"/>
                          <a:pt x="7" y="0"/>
                          <a:pt x="7" y="0"/>
                        </a:cubicBezTo>
                        <a:cubicBezTo>
                          <a:pt x="7" y="4"/>
                          <a:pt x="4" y="8"/>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07" name="Freeform 1517"/>
                  <p:cNvSpPr>
                    <a:spLocks/>
                  </p:cNvSpPr>
                  <p:nvPr/>
                </p:nvSpPr>
                <p:spPr bwMode="auto">
                  <a:xfrm>
                    <a:off x="3656" y="3818"/>
                    <a:ext cx="14" cy="31"/>
                  </a:xfrm>
                  <a:custGeom>
                    <a:avLst/>
                    <a:gdLst>
                      <a:gd name="T0" fmla="*/ 7375 w 4"/>
                      <a:gd name="T1" fmla="*/ 27059 h 8"/>
                      <a:gd name="T2" fmla="*/ 0 w 4"/>
                      <a:gd name="T3" fmla="*/ 0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8"/>
                        </a:moveTo>
                        <a:cubicBezTo>
                          <a:pt x="2" y="6"/>
                          <a:pt x="0" y="4"/>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08" name="Freeform 1518"/>
                  <p:cNvSpPr>
                    <a:spLocks/>
                  </p:cNvSpPr>
                  <p:nvPr/>
                </p:nvSpPr>
                <p:spPr bwMode="auto">
                  <a:xfrm>
                    <a:off x="3723" y="3802"/>
                    <a:ext cx="13" cy="39"/>
                  </a:xfrm>
                  <a:custGeom>
                    <a:avLst/>
                    <a:gdLst>
                      <a:gd name="T0" fmla="*/ 4700 w 4"/>
                      <a:gd name="T1" fmla="*/ 0 h 10"/>
                      <a:gd name="T2" fmla="*/ 4700 w 4"/>
                      <a:gd name="T3" fmla="*/ 0 h 10"/>
                      <a:gd name="T4" fmla="*/ 0 w 4"/>
                      <a:gd name="T5" fmla="*/ 35182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4" y="0"/>
                        </a:moveTo>
                        <a:cubicBezTo>
                          <a:pt x="4" y="0"/>
                          <a:pt x="4" y="0"/>
                          <a:pt x="4" y="0"/>
                        </a:cubicBezTo>
                        <a:cubicBezTo>
                          <a:pt x="4" y="3"/>
                          <a:pt x="2" y="7"/>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09" name="Freeform 1519"/>
                  <p:cNvSpPr>
                    <a:spLocks/>
                  </p:cNvSpPr>
                  <p:nvPr/>
                </p:nvSpPr>
                <p:spPr bwMode="auto">
                  <a:xfrm>
                    <a:off x="3650" y="3822"/>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0"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10" name="Freeform 1520"/>
                  <p:cNvSpPr>
                    <a:spLocks/>
                  </p:cNvSpPr>
                  <p:nvPr/>
                </p:nvSpPr>
                <p:spPr bwMode="auto">
                  <a:xfrm>
                    <a:off x="3736" y="3802"/>
                    <a:ext cx="7" cy="35"/>
                  </a:xfrm>
                  <a:custGeom>
                    <a:avLst/>
                    <a:gdLst>
                      <a:gd name="T0" fmla="*/ 3773 w 2"/>
                      <a:gd name="T1" fmla="*/ 0 h 9"/>
                      <a:gd name="T2" fmla="*/ 3773 w 2"/>
                      <a:gd name="T3" fmla="*/ 0 h 9"/>
                      <a:gd name="T4" fmla="*/ 0 w 2"/>
                      <a:gd name="T5" fmla="*/ 31107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0"/>
                        </a:moveTo>
                        <a:cubicBezTo>
                          <a:pt x="2" y="0"/>
                          <a:pt x="2" y="0"/>
                          <a:pt x="2" y="0"/>
                        </a:cubicBezTo>
                        <a:cubicBezTo>
                          <a:pt x="2" y="3"/>
                          <a:pt x="1"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11" name="Freeform 1521"/>
                  <p:cNvSpPr>
                    <a:spLocks/>
                  </p:cNvSpPr>
                  <p:nvPr/>
                </p:nvSpPr>
                <p:spPr bwMode="auto">
                  <a:xfrm>
                    <a:off x="3640" y="3822"/>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0"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12" name="Freeform 1522"/>
                  <p:cNvSpPr>
                    <a:spLocks/>
                  </p:cNvSpPr>
                  <p:nvPr/>
                </p:nvSpPr>
                <p:spPr bwMode="auto">
                  <a:xfrm>
                    <a:off x="3746" y="3798"/>
                    <a:ext cx="7" cy="35"/>
                  </a:xfrm>
                  <a:custGeom>
                    <a:avLst/>
                    <a:gdLst>
                      <a:gd name="T0" fmla="*/ 3773 w 2"/>
                      <a:gd name="T1" fmla="*/ 0 h 9"/>
                      <a:gd name="T2" fmla="*/ 3773 w 2"/>
                      <a:gd name="T3" fmla="*/ 0 h 9"/>
                      <a:gd name="T4" fmla="*/ 0 w 2"/>
                      <a:gd name="T5" fmla="*/ 31107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0"/>
                        </a:moveTo>
                        <a:cubicBezTo>
                          <a:pt x="2" y="0"/>
                          <a:pt x="2" y="0"/>
                          <a:pt x="2" y="0"/>
                        </a:cubicBezTo>
                        <a:cubicBezTo>
                          <a:pt x="2"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13" name="Freeform 1523"/>
                  <p:cNvSpPr>
                    <a:spLocks/>
                  </p:cNvSpPr>
                  <p:nvPr/>
                </p:nvSpPr>
                <p:spPr bwMode="auto">
                  <a:xfrm>
                    <a:off x="3630" y="3826"/>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0"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14" name="Freeform 1524"/>
                  <p:cNvSpPr>
                    <a:spLocks/>
                  </p:cNvSpPr>
                  <p:nvPr/>
                </p:nvSpPr>
                <p:spPr bwMode="auto">
                  <a:xfrm>
                    <a:off x="3757" y="3798"/>
                    <a:ext cx="6" cy="35"/>
                  </a:xfrm>
                  <a:custGeom>
                    <a:avLst/>
                    <a:gdLst>
                      <a:gd name="T0" fmla="*/ 1458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2"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15" name="Line 1525"/>
                  <p:cNvSpPr>
                    <a:spLocks noChangeShapeType="1"/>
                  </p:cNvSpPr>
                  <p:nvPr/>
                </p:nvSpPr>
                <p:spPr bwMode="auto">
                  <a:xfrm>
                    <a:off x="2649" y="3491"/>
                    <a:ext cx="63" cy="1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16" name="Line 1526"/>
                  <p:cNvSpPr>
                    <a:spLocks noChangeShapeType="1"/>
                  </p:cNvSpPr>
                  <p:nvPr/>
                </p:nvSpPr>
                <p:spPr bwMode="auto">
                  <a:xfrm>
                    <a:off x="2682" y="3484"/>
                    <a:ext cx="60" cy="1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17" name="Line 1527"/>
                  <p:cNvSpPr>
                    <a:spLocks noChangeShapeType="1"/>
                  </p:cNvSpPr>
                  <p:nvPr/>
                </p:nvSpPr>
                <p:spPr bwMode="auto">
                  <a:xfrm>
                    <a:off x="2716" y="3476"/>
                    <a:ext cx="53"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18" name="Line 1528"/>
                  <p:cNvSpPr>
                    <a:spLocks noChangeShapeType="1"/>
                  </p:cNvSpPr>
                  <p:nvPr/>
                </p:nvSpPr>
                <p:spPr bwMode="auto">
                  <a:xfrm>
                    <a:off x="2742" y="3472"/>
                    <a:ext cx="50"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19" name="Line 1529"/>
                  <p:cNvSpPr>
                    <a:spLocks noChangeShapeType="1"/>
                  </p:cNvSpPr>
                  <p:nvPr/>
                </p:nvSpPr>
                <p:spPr bwMode="auto">
                  <a:xfrm>
                    <a:off x="2766" y="3468"/>
                    <a:ext cx="53"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20" name="Line 1530"/>
                  <p:cNvSpPr>
                    <a:spLocks noChangeShapeType="1"/>
                  </p:cNvSpPr>
                  <p:nvPr/>
                </p:nvSpPr>
                <p:spPr bwMode="auto">
                  <a:xfrm>
                    <a:off x="2662" y="3499"/>
                    <a:ext cx="1"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21" name="Line 1531"/>
                  <p:cNvSpPr>
                    <a:spLocks noChangeShapeType="1"/>
                  </p:cNvSpPr>
                  <p:nvPr/>
                </p:nvSpPr>
                <p:spPr bwMode="auto">
                  <a:xfrm>
                    <a:off x="2682" y="3484"/>
                    <a:ext cx="30"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22" name="Line 1532"/>
                  <p:cNvSpPr>
                    <a:spLocks noChangeShapeType="1"/>
                  </p:cNvSpPr>
                  <p:nvPr/>
                </p:nvSpPr>
                <p:spPr bwMode="auto">
                  <a:xfrm flipH="1" flipV="1">
                    <a:off x="2712" y="3476"/>
                    <a:ext cx="30"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23" name="Line 1533"/>
                  <p:cNvSpPr>
                    <a:spLocks noChangeShapeType="1"/>
                  </p:cNvSpPr>
                  <p:nvPr/>
                </p:nvSpPr>
                <p:spPr bwMode="auto">
                  <a:xfrm flipH="1" flipV="1">
                    <a:off x="2742" y="3472"/>
                    <a:ext cx="27"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24" name="Line 1534"/>
                  <p:cNvSpPr>
                    <a:spLocks noChangeShapeType="1"/>
                  </p:cNvSpPr>
                  <p:nvPr/>
                </p:nvSpPr>
                <p:spPr bwMode="auto">
                  <a:xfrm flipH="1" flipV="1">
                    <a:off x="2766" y="3468"/>
                    <a:ext cx="26"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25" name="Line 1535"/>
                  <p:cNvSpPr>
                    <a:spLocks noChangeShapeType="1"/>
                  </p:cNvSpPr>
                  <p:nvPr/>
                </p:nvSpPr>
                <p:spPr bwMode="auto">
                  <a:xfrm flipH="1" flipV="1">
                    <a:off x="2789" y="3460"/>
                    <a:ext cx="30" cy="2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526" name="Freeform 1536"/>
                  <p:cNvSpPr>
                    <a:spLocks/>
                  </p:cNvSpPr>
                  <p:nvPr/>
                </p:nvSpPr>
                <p:spPr bwMode="auto">
                  <a:xfrm>
                    <a:off x="2285" y="3418"/>
                    <a:ext cx="147" cy="62"/>
                  </a:xfrm>
                  <a:custGeom>
                    <a:avLst/>
                    <a:gdLst>
                      <a:gd name="T0" fmla="*/ 0 w 44"/>
                      <a:gd name="T1" fmla="*/ 23680 h 16"/>
                      <a:gd name="T2" fmla="*/ 61155 w 44"/>
                      <a:gd name="T3" fmla="*/ 0 h 16"/>
                      <a:gd name="T4" fmla="*/ 61155 w 44"/>
                      <a:gd name="T5" fmla="*/ 27059 h 16"/>
                      <a:gd name="T6" fmla="*/ 0 w 44"/>
                      <a:gd name="T7" fmla="*/ 54118 h 16"/>
                      <a:gd name="T8" fmla="*/ 0 w 44"/>
                      <a:gd name="T9" fmla="*/ 2368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0" y="7"/>
                        </a:moveTo>
                        <a:lnTo>
                          <a:pt x="44" y="0"/>
                        </a:lnTo>
                        <a:lnTo>
                          <a:pt x="44" y="8"/>
                        </a:lnTo>
                        <a:lnTo>
                          <a:pt x="0" y="16"/>
                        </a:lnTo>
                        <a:lnTo>
                          <a:pt x="0" y="7"/>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527" name="Freeform 1537"/>
                  <p:cNvSpPr>
                    <a:spLocks/>
                  </p:cNvSpPr>
                  <p:nvPr/>
                </p:nvSpPr>
                <p:spPr bwMode="auto">
                  <a:xfrm>
                    <a:off x="2285" y="3418"/>
                    <a:ext cx="147" cy="62"/>
                  </a:xfrm>
                  <a:custGeom>
                    <a:avLst/>
                    <a:gdLst>
                      <a:gd name="T0" fmla="*/ 0 w 44"/>
                      <a:gd name="T1" fmla="*/ 23680 h 16"/>
                      <a:gd name="T2" fmla="*/ 61155 w 44"/>
                      <a:gd name="T3" fmla="*/ 0 h 16"/>
                      <a:gd name="T4" fmla="*/ 61155 w 44"/>
                      <a:gd name="T5" fmla="*/ 27059 h 16"/>
                      <a:gd name="T6" fmla="*/ 0 w 44"/>
                      <a:gd name="T7" fmla="*/ 54118 h 16"/>
                      <a:gd name="T8" fmla="*/ 0 w 44"/>
                      <a:gd name="T9" fmla="*/ 2368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0" y="7"/>
                        </a:moveTo>
                        <a:lnTo>
                          <a:pt x="44" y="0"/>
                        </a:lnTo>
                        <a:lnTo>
                          <a:pt x="44" y="8"/>
                        </a:lnTo>
                        <a:lnTo>
                          <a:pt x="0" y="16"/>
                        </a:lnTo>
                        <a:lnTo>
                          <a:pt x="0" y="7"/>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28" name="Freeform 1538"/>
                  <p:cNvSpPr>
                    <a:spLocks/>
                  </p:cNvSpPr>
                  <p:nvPr/>
                </p:nvSpPr>
                <p:spPr bwMode="auto">
                  <a:xfrm>
                    <a:off x="2339" y="3441"/>
                    <a:ext cx="40" cy="27"/>
                  </a:xfrm>
                  <a:custGeom>
                    <a:avLst/>
                    <a:gdLst>
                      <a:gd name="T0" fmla="*/ 0 w 12"/>
                      <a:gd name="T1" fmla="*/ 23016 h 7"/>
                      <a:gd name="T2" fmla="*/ 0 w 12"/>
                      <a:gd name="T3" fmla="*/ 23016 h 7"/>
                      <a:gd name="T4" fmla="*/ 8257 w 12"/>
                      <a:gd name="T5" fmla="*/ 0 h 7"/>
                      <a:gd name="T6" fmla="*/ 16410 w 12"/>
                      <a:gd name="T7" fmla="*/ 16188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0" y="7"/>
                        </a:moveTo>
                        <a:cubicBezTo>
                          <a:pt x="0" y="7"/>
                          <a:pt x="0" y="7"/>
                          <a:pt x="0" y="7"/>
                        </a:cubicBezTo>
                        <a:cubicBezTo>
                          <a:pt x="0" y="4"/>
                          <a:pt x="3" y="1"/>
                          <a:pt x="6" y="0"/>
                        </a:cubicBezTo>
                        <a:cubicBezTo>
                          <a:pt x="9" y="0"/>
                          <a:pt x="12" y="2"/>
                          <a:pt x="12"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29" name="Freeform 1539"/>
                  <p:cNvSpPr>
                    <a:spLocks/>
                  </p:cNvSpPr>
                  <p:nvPr/>
                </p:nvSpPr>
                <p:spPr bwMode="auto">
                  <a:xfrm>
                    <a:off x="2349" y="3453"/>
                    <a:ext cx="20" cy="15"/>
                  </a:xfrm>
                  <a:custGeom>
                    <a:avLst/>
                    <a:gdLst>
                      <a:gd name="T0" fmla="*/ 0 w 6"/>
                      <a:gd name="T1" fmla="*/ 11081 h 4"/>
                      <a:gd name="T2" fmla="*/ 0 w 6"/>
                      <a:gd name="T3" fmla="*/ 11081 h 4"/>
                      <a:gd name="T4" fmla="*/ 4077 w 6"/>
                      <a:gd name="T5" fmla="*/ 0 h 4"/>
                      <a:gd name="T6" fmla="*/ 8257 w 6"/>
                      <a:gd name="T7" fmla="*/ 8130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4"/>
                        </a:moveTo>
                        <a:cubicBezTo>
                          <a:pt x="0" y="4"/>
                          <a:pt x="0" y="4"/>
                          <a:pt x="0" y="4"/>
                        </a:cubicBezTo>
                        <a:cubicBezTo>
                          <a:pt x="0" y="2"/>
                          <a:pt x="2" y="0"/>
                          <a:pt x="3" y="0"/>
                        </a:cubicBezTo>
                        <a:cubicBezTo>
                          <a:pt x="5" y="0"/>
                          <a:pt x="6" y="1"/>
                          <a:pt x="6"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0" name="Freeform 1540"/>
                  <p:cNvSpPr>
                    <a:spLocks/>
                  </p:cNvSpPr>
                  <p:nvPr/>
                </p:nvSpPr>
                <p:spPr bwMode="auto">
                  <a:xfrm>
                    <a:off x="2355" y="3460"/>
                    <a:ext cx="7" cy="4"/>
                  </a:xfrm>
                  <a:custGeom>
                    <a:avLst/>
                    <a:gdLst>
                      <a:gd name="T0" fmla="*/ 0 w 2"/>
                      <a:gd name="T1" fmla="*/ 4096 h 1"/>
                      <a:gd name="T2" fmla="*/ 0 w 2"/>
                      <a:gd name="T3" fmla="*/ 4096 h 1"/>
                      <a:gd name="T4" fmla="*/ 2107 w 2"/>
                      <a:gd name="T5" fmla="*/ 0 h 1"/>
                      <a:gd name="T6" fmla="*/ 3773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0" y="1"/>
                          <a:pt x="0" y="1"/>
                        </a:cubicBezTo>
                        <a:cubicBezTo>
                          <a:pt x="0" y="1"/>
                          <a:pt x="1" y="0"/>
                          <a:pt x="1" y="0"/>
                        </a:cubicBezTo>
                        <a:cubicBezTo>
                          <a:pt x="2" y="0"/>
                          <a:pt x="2" y="1"/>
                          <a:pt x="2"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1" name="Freeform 1541"/>
                  <p:cNvSpPr>
                    <a:spLocks/>
                  </p:cNvSpPr>
                  <p:nvPr/>
                </p:nvSpPr>
                <p:spPr bwMode="auto">
                  <a:xfrm>
                    <a:off x="2365" y="3429"/>
                    <a:ext cx="24" cy="31"/>
                  </a:xfrm>
                  <a:custGeom>
                    <a:avLst/>
                    <a:gdLst>
                      <a:gd name="T0" fmla="*/ 0 w 7"/>
                      <a:gd name="T1" fmla="*/ 0 h 8"/>
                      <a:gd name="T2" fmla="*/ 11321 w 7"/>
                      <a:gd name="T3" fmla="*/ 27059 h 8"/>
                      <a:gd name="T4" fmla="*/ 11321 w 7"/>
                      <a:gd name="T5" fmla="*/ 27059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cubicBezTo>
                          <a:pt x="4" y="0"/>
                          <a:pt x="7" y="3"/>
                          <a:pt x="7" y="8"/>
                        </a:cubicBezTo>
                        <a:cubicBezTo>
                          <a:pt x="7" y="8"/>
                          <a:pt x="7" y="8"/>
                          <a:pt x="7"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2" name="Freeform 1542"/>
                  <p:cNvSpPr>
                    <a:spLocks/>
                  </p:cNvSpPr>
                  <p:nvPr/>
                </p:nvSpPr>
                <p:spPr bwMode="auto">
                  <a:xfrm>
                    <a:off x="2329" y="3433"/>
                    <a:ext cx="26" cy="39"/>
                  </a:xfrm>
                  <a:custGeom>
                    <a:avLst/>
                    <a:gdLst>
                      <a:gd name="T0" fmla="*/ 0 w 8"/>
                      <a:gd name="T1" fmla="*/ 35182 h 10"/>
                      <a:gd name="T2" fmla="*/ 0 w 8"/>
                      <a:gd name="T3" fmla="*/ 35182 h 10"/>
                      <a:gd name="T4" fmla="*/ 9474 w 8"/>
                      <a:gd name="T5" fmla="*/ 0 h 10"/>
                      <a:gd name="T6" fmla="*/ 0 60000 65536"/>
                      <a:gd name="T7" fmla="*/ 0 60000 65536"/>
                      <a:gd name="T8" fmla="*/ 0 60000 65536"/>
                      <a:gd name="T9" fmla="*/ 0 w 8"/>
                      <a:gd name="T10" fmla="*/ 0 h 10"/>
                      <a:gd name="T11" fmla="*/ 8 w 8"/>
                      <a:gd name="T12" fmla="*/ 10 h 10"/>
                    </a:gdLst>
                    <a:ahLst/>
                    <a:cxnLst>
                      <a:cxn ang="T6">
                        <a:pos x="T0" y="T1"/>
                      </a:cxn>
                      <a:cxn ang="T7">
                        <a:pos x="T2" y="T3"/>
                      </a:cxn>
                      <a:cxn ang="T8">
                        <a:pos x="T4" y="T5"/>
                      </a:cxn>
                    </a:cxnLst>
                    <a:rect l="T9" t="T10" r="T11" b="T12"/>
                    <a:pathLst>
                      <a:path w="8" h="10">
                        <a:moveTo>
                          <a:pt x="0" y="10"/>
                        </a:moveTo>
                        <a:cubicBezTo>
                          <a:pt x="0" y="10"/>
                          <a:pt x="0" y="10"/>
                          <a:pt x="0" y="10"/>
                        </a:cubicBezTo>
                        <a:cubicBezTo>
                          <a:pt x="0" y="5"/>
                          <a:pt x="3" y="1"/>
                          <a:pt x="8"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3" name="Freeform 1543"/>
                  <p:cNvSpPr>
                    <a:spLocks/>
                  </p:cNvSpPr>
                  <p:nvPr/>
                </p:nvSpPr>
                <p:spPr bwMode="auto">
                  <a:xfrm>
                    <a:off x="2385" y="3425"/>
                    <a:ext cx="14" cy="31"/>
                  </a:xfrm>
                  <a:custGeom>
                    <a:avLst/>
                    <a:gdLst>
                      <a:gd name="T0" fmla="*/ 0 w 4"/>
                      <a:gd name="T1" fmla="*/ 0 h 8"/>
                      <a:gd name="T2" fmla="*/ 7375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0" y="0"/>
                        </a:moveTo>
                        <a:cubicBezTo>
                          <a:pt x="2" y="2"/>
                          <a:pt x="4" y="5"/>
                          <a:pt x="4"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4" name="Freeform 1544"/>
                  <p:cNvSpPr>
                    <a:spLocks/>
                  </p:cNvSpPr>
                  <p:nvPr/>
                </p:nvSpPr>
                <p:spPr bwMode="auto">
                  <a:xfrm>
                    <a:off x="2322" y="3437"/>
                    <a:ext cx="10" cy="35"/>
                  </a:xfrm>
                  <a:custGeom>
                    <a:avLst/>
                    <a:gdLst>
                      <a:gd name="T0" fmla="*/ 0 w 3"/>
                      <a:gd name="T1" fmla="*/ 31107 h 9"/>
                      <a:gd name="T2" fmla="*/ 0 w 3"/>
                      <a:gd name="T3" fmla="*/ 31107 h 9"/>
                      <a:gd name="T4" fmla="*/ 4077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cubicBezTo>
                          <a:pt x="0" y="9"/>
                          <a:pt x="0" y="9"/>
                          <a:pt x="0" y="9"/>
                        </a:cubicBezTo>
                        <a:cubicBezTo>
                          <a:pt x="0" y="6"/>
                          <a:pt x="1" y="2"/>
                          <a:pt x="3"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5" name="Freeform 1545"/>
                  <p:cNvSpPr>
                    <a:spLocks/>
                  </p:cNvSpPr>
                  <p:nvPr/>
                </p:nvSpPr>
                <p:spPr bwMode="auto">
                  <a:xfrm>
                    <a:off x="2399" y="3425"/>
                    <a:ext cx="10" cy="31"/>
                  </a:xfrm>
                  <a:custGeom>
                    <a:avLst/>
                    <a:gdLst>
                      <a:gd name="T0" fmla="*/ 0 w 3"/>
                      <a:gd name="T1" fmla="*/ 0 h 8"/>
                      <a:gd name="T2" fmla="*/ 4077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0" y="0"/>
                        </a:moveTo>
                        <a:cubicBezTo>
                          <a:pt x="2" y="2"/>
                          <a:pt x="3" y="5"/>
                          <a:pt x="3"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6" name="Freeform 1546"/>
                  <p:cNvSpPr>
                    <a:spLocks/>
                  </p:cNvSpPr>
                  <p:nvPr/>
                </p:nvSpPr>
                <p:spPr bwMode="auto">
                  <a:xfrm>
                    <a:off x="2312" y="3441"/>
                    <a:ext cx="7" cy="35"/>
                  </a:xfrm>
                  <a:custGeom>
                    <a:avLst/>
                    <a:gdLst>
                      <a:gd name="T0" fmla="*/ 0 w 2"/>
                      <a:gd name="T1" fmla="*/ 31107 h 9"/>
                      <a:gd name="T2" fmla="*/ 0 w 2"/>
                      <a:gd name="T3" fmla="*/ 31107 h 9"/>
                      <a:gd name="T4" fmla="*/ 3773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1" y="2"/>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7" name="Freeform 1547"/>
                  <p:cNvSpPr>
                    <a:spLocks/>
                  </p:cNvSpPr>
                  <p:nvPr/>
                </p:nvSpPr>
                <p:spPr bwMode="auto">
                  <a:xfrm>
                    <a:off x="2409" y="3421"/>
                    <a:ext cx="10" cy="32"/>
                  </a:xfrm>
                  <a:custGeom>
                    <a:avLst/>
                    <a:gdLst>
                      <a:gd name="T0" fmla="*/ 0 w 3"/>
                      <a:gd name="T1" fmla="*/ 0 h 8"/>
                      <a:gd name="T2" fmla="*/ 4077 w 3"/>
                      <a:gd name="T3" fmla="*/ 32768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0" y="0"/>
                        </a:moveTo>
                        <a:cubicBezTo>
                          <a:pt x="2" y="2"/>
                          <a:pt x="3" y="5"/>
                          <a:pt x="3"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8" name="Freeform 1548"/>
                  <p:cNvSpPr>
                    <a:spLocks/>
                  </p:cNvSpPr>
                  <p:nvPr/>
                </p:nvSpPr>
                <p:spPr bwMode="auto">
                  <a:xfrm>
                    <a:off x="2302" y="3441"/>
                    <a:ext cx="7" cy="35"/>
                  </a:xfrm>
                  <a:custGeom>
                    <a:avLst/>
                    <a:gdLst>
                      <a:gd name="T0" fmla="*/ 0 w 2"/>
                      <a:gd name="T1" fmla="*/ 31107 h 9"/>
                      <a:gd name="T2" fmla="*/ 0 w 2"/>
                      <a:gd name="T3" fmla="*/ 31107 h 9"/>
                      <a:gd name="T4" fmla="*/ 3773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39" name="Freeform 1549"/>
                  <p:cNvSpPr>
                    <a:spLocks/>
                  </p:cNvSpPr>
                  <p:nvPr/>
                </p:nvSpPr>
                <p:spPr bwMode="auto">
                  <a:xfrm>
                    <a:off x="2419" y="3418"/>
                    <a:ext cx="6" cy="35"/>
                  </a:xfrm>
                  <a:custGeom>
                    <a:avLst/>
                    <a:gdLst>
                      <a:gd name="T0" fmla="*/ 0 w 2"/>
                      <a:gd name="T1" fmla="*/ 0 h 9"/>
                      <a:gd name="T2" fmla="*/ 1458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0"/>
                        </a:moveTo>
                        <a:cubicBezTo>
                          <a:pt x="2" y="3"/>
                          <a:pt x="2" y="6"/>
                          <a:pt x="2"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40" name="Freeform 1550"/>
                  <p:cNvSpPr>
                    <a:spLocks/>
                  </p:cNvSpPr>
                  <p:nvPr/>
                </p:nvSpPr>
                <p:spPr bwMode="auto">
                  <a:xfrm>
                    <a:off x="2292" y="3445"/>
                    <a:ext cx="7" cy="35"/>
                  </a:xfrm>
                  <a:custGeom>
                    <a:avLst/>
                    <a:gdLst>
                      <a:gd name="T0" fmla="*/ 0 w 2"/>
                      <a:gd name="T1" fmla="*/ 31107 h 9"/>
                      <a:gd name="T2" fmla="*/ 3773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9"/>
                        </a:move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41" name="Freeform 1551"/>
                  <p:cNvSpPr>
                    <a:spLocks/>
                  </p:cNvSpPr>
                  <p:nvPr/>
                </p:nvSpPr>
                <p:spPr bwMode="auto">
                  <a:xfrm>
                    <a:off x="2285" y="3418"/>
                    <a:ext cx="1341" cy="435"/>
                  </a:xfrm>
                  <a:custGeom>
                    <a:avLst/>
                    <a:gdLst>
                      <a:gd name="T0" fmla="*/ 0 w 402"/>
                      <a:gd name="T1" fmla="*/ 23909 h 112"/>
                      <a:gd name="T2" fmla="*/ 493214 w 402"/>
                      <a:gd name="T3" fmla="*/ 384575 h 112"/>
                      <a:gd name="T4" fmla="*/ 553870 w 402"/>
                      <a:gd name="T5" fmla="*/ 360665 h 112"/>
                      <a:gd name="T6" fmla="*/ 60692 w 402"/>
                      <a:gd name="T7" fmla="*/ 0 h 112"/>
                      <a:gd name="T8" fmla="*/ 0 w 402"/>
                      <a:gd name="T9" fmla="*/ 23909 h 112"/>
                      <a:gd name="T10" fmla="*/ 0 60000 65536"/>
                      <a:gd name="T11" fmla="*/ 0 60000 65536"/>
                      <a:gd name="T12" fmla="*/ 0 60000 65536"/>
                      <a:gd name="T13" fmla="*/ 0 60000 65536"/>
                      <a:gd name="T14" fmla="*/ 0 60000 65536"/>
                      <a:gd name="T15" fmla="*/ 0 w 402"/>
                      <a:gd name="T16" fmla="*/ 0 h 112"/>
                      <a:gd name="T17" fmla="*/ 402 w 402"/>
                      <a:gd name="T18" fmla="*/ 112 h 112"/>
                    </a:gdLst>
                    <a:ahLst/>
                    <a:cxnLst>
                      <a:cxn ang="T10">
                        <a:pos x="T0" y="T1"/>
                      </a:cxn>
                      <a:cxn ang="T11">
                        <a:pos x="T2" y="T3"/>
                      </a:cxn>
                      <a:cxn ang="T12">
                        <a:pos x="T4" y="T5"/>
                      </a:cxn>
                      <a:cxn ang="T13">
                        <a:pos x="T6" y="T7"/>
                      </a:cxn>
                      <a:cxn ang="T14">
                        <a:pos x="T8" y="T9"/>
                      </a:cxn>
                    </a:cxnLst>
                    <a:rect l="T15" t="T16" r="T17" b="T18"/>
                    <a:pathLst>
                      <a:path w="402" h="112">
                        <a:moveTo>
                          <a:pt x="0" y="7"/>
                        </a:moveTo>
                        <a:lnTo>
                          <a:pt x="358" y="112"/>
                        </a:lnTo>
                        <a:lnTo>
                          <a:pt x="402" y="105"/>
                        </a:lnTo>
                        <a:lnTo>
                          <a:pt x="44" y="0"/>
                        </a:lnTo>
                        <a:lnTo>
                          <a:pt x="0" y="7"/>
                        </a:lnTo>
                        <a:close/>
                      </a:path>
                    </a:pathLst>
                  </a:custGeom>
                  <a:solidFill>
                    <a:srgbClr val="FDFF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542" name="Freeform 1552"/>
                  <p:cNvSpPr>
                    <a:spLocks/>
                  </p:cNvSpPr>
                  <p:nvPr/>
                </p:nvSpPr>
                <p:spPr bwMode="auto">
                  <a:xfrm>
                    <a:off x="2285" y="3418"/>
                    <a:ext cx="1341" cy="435"/>
                  </a:xfrm>
                  <a:custGeom>
                    <a:avLst/>
                    <a:gdLst>
                      <a:gd name="T0" fmla="*/ 0 w 402"/>
                      <a:gd name="T1" fmla="*/ 23909 h 112"/>
                      <a:gd name="T2" fmla="*/ 493214 w 402"/>
                      <a:gd name="T3" fmla="*/ 384575 h 112"/>
                      <a:gd name="T4" fmla="*/ 553870 w 402"/>
                      <a:gd name="T5" fmla="*/ 360665 h 112"/>
                      <a:gd name="T6" fmla="*/ 60692 w 402"/>
                      <a:gd name="T7" fmla="*/ 0 h 112"/>
                      <a:gd name="T8" fmla="*/ 0 w 402"/>
                      <a:gd name="T9" fmla="*/ 23909 h 112"/>
                      <a:gd name="T10" fmla="*/ 0 60000 65536"/>
                      <a:gd name="T11" fmla="*/ 0 60000 65536"/>
                      <a:gd name="T12" fmla="*/ 0 60000 65536"/>
                      <a:gd name="T13" fmla="*/ 0 60000 65536"/>
                      <a:gd name="T14" fmla="*/ 0 60000 65536"/>
                      <a:gd name="T15" fmla="*/ 0 w 402"/>
                      <a:gd name="T16" fmla="*/ 0 h 112"/>
                      <a:gd name="T17" fmla="*/ 402 w 402"/>
                      <a:gd name="T18" fmla="*/ 112 h 112"/>
                    </a:gdLst>
                    <a:ahLst/>
                    <a:cxnLst>
                      <a:cxn ang="T10">
                        <a:pos x="T0" y="T1"/>
                      </a:cxn>
                      <a:cxn ang="T11">
                        <a:pos x="T2" y="T3"/>
                      </a:cxn>
                      <a:cxn ang="T12">
                        <a:pos x="T4" y="T5"/>
                      </a:cxn>
                      <a:cxn ang="T13">
                        <a:pos x="T6" y="T7"/>
                      </a:cxn>
                      <a:cxn ang="T14">
                        <a:pos x="T8" y="T9"/>
                      </a:cxn>
                    </a:cxnLst>
                    <a:rect l="T15" t="T16" r="T17" b="T18"/>
                    <a:pathLst>
                      <a:path w="402" h="112">
                        <a:moveTo>
                          <a:pt x="0" y="7"/>
                        </a:moveTo>
                        <a:lnTo>
                          <a:pt x="358" y="112"/>
                        </a:lnTo>
                        <a:lnTo>
                          <a:pt x="402" y="105"/>
                        </a:lnTo>
                        <a:lnTo>
                          <a:pt x="44" y="0"/>
                        </a:lnTo>
                        <a:lnTo>
                          <a:pt x="0" y="7"/>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43" name="Freeform 1553"/>
                  <p:cNvSpPr>
                    <a:spLocks/>
                  </p:cNvSpPr>
                  <p:nvPr/>
                </p:nvSpPr>
                <p:spPr bwMode="auto">
                  <a:xfrm>
                    <a:off x="2285" y="3445"/>
                    <a:ext cx="1201" cy="443"/>
                  </a:xfrm>
                  <a:custGeom>
                    <a:avLst/>
                    <a:gdLst>
                      <a:gd name="T0" fmla="*/ 0 w 360"/>
                      <a:gd name="T1" fmla="*/ 0 h 114"/>
                      <a:gd name="T2" fmla="*/ 496350 w 360"/>
                      <a:gd name="T3" fmla="*/ 361422 h 114"/>
                      <a:gd name="T4" fmla="*/ 493377 w 360"/>
                      <a:gd name="T5" fmla="*/ 392451 h 114"/>
                      <a:gd name="T6" fmla="*/ 0 w 360"/>
                      <a:gd name="T7" fmla="*/ 30987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544" name="Freeform 1554"/>
                  <p:cNvSpPr>
                    <a:spLocks/>
                  </p:cNvSpPr>
                  <p:nvPr/>
                </p:nvSpPr>
                <p:spPr bwMode="auto">
                  <a:xfrm>
                    <a:off x="2285" y="3445"/>
                    <a:ext cx="1201" cy="443"/>
                  </a:xfrm>
                  <a:custGeom>
                    <a:avLst/>
                    <a:gdLst>
                      <a:gd name="T0" fmla="*/ 0 w 360"/>
                      <a:gd name="T1" fmla="*/ 0 h 114"/>
                      <a:gd name="T2" fmla="*/ 496350 w 360"/>
                      <a:gd name="T3" fmla="*/ 361422 h 114"/>
                      <a:gd name="T4" fmla="*/ 493377 w 360"/>
                      <a:gd name="T5" fmla="*/ 392451 h 114"/>
                      <a:gd name="T6" fmla="*/ 0 w 360"/>
                      <a:gd name="T7" fmla="*/ 30987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45" name="Freeform 1555"/>
                  <p:cNvSpPr>
                    <a:spLocks/>
                  </p:cNvSpPr>
                  <p:nvPr/>
                </p:nvSpPr>
                <p:spPr bwMode="auto">
                  <a:xfrm>
                    <a:off x="3480" y="3826"/>
                    <a:ext cx="146" cy="62"/>
                  </a:xfrm>
                  <a:custGeom>
                    <a:avLst/>
                    <a:gdLst>
                      <a:gd name="T0" fmla="*/ 58675 w 44"/>
                      <a:gd name="T1" fmla="*/ 30663 h 16"/>
                      <a:gd name="T2" fmla="*/ 0 w 44"/>
                      <a:gd name="T3" fmla="*/ 54118 h 16"/>
                      <a:gd name="T4" fmla="*/ 0 w 44"/>
                      <a:gd name="T5" fmla="*/ 23680 h 16"/>
                      <a:gd name="T6" fmla="*/ 58675 w 44"/>
                      <a:gd name="T7" fmla="*/ 0 h 16"/>
                      <a:gd name="T8" fmla="*/ 58675 w 44"/>
                      <a:gd name="T9" fmla="*/ 30663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9"/>
                        </a:moveTo>
                        <a:lnTo>
                          <a:pt x="0" y="16"/>
                        </a:lnTo>
                        <a:lnTo>
                          <a:pt x="0" y="7"/>
                        </a:lnTo>
                        <a:lnTo>
                          <a:pt x="44" y="0"/>
                        </a:lnTo>
                        <a:lnTo>
                          <a:pt x="44" y="9"/>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546" name="Freeform 1556"/>
                  <p:cNvSpPr>
                    <a:spLocks/>
                  </p:cNvSpPr>
                  <p:nvPr/>
                </p:nvSpPr>
                <p:spPr bwMode="auto">
                  <a:xfrm>
                    <a:off x="3480" y="3826"/>
                    <a:ext cx="146" cy="62"/>
                  </a:xfrm>
                  <a:custGeom>
                    <a:avLst/>
                    <a:gdLst>
                      <a:gd name="T0" fmla="*/ 58675 w 44"/>
                      <a:gd name="T1" fmla="*/ 30663 h 16"/>
                      <a:gd name="T2" fmla="*/ 0 w 44"/>
                      <a:gd name="T3" fmla="*/ 54118 h 16"/>
                      <a:gd name="T4" fmla="*/ 0 w 44"/>
                      <a:gd name="T5" fmla="*/ 23680 h 16"/>
                      <a:gd name="T6" fmla="*/ 58675 w 44"/>
                      <a:gd name="T7" fmla="*/ 0 h 16"/>
                      <a:gd name="T8" fmla="*/ 58675 w 44"/>
                      <a:gd name="T9" fmla="*/ 30663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9"/>
                        </a:moveTo>
                        <a:lnTo>
                          <a:pt x="0" y="16"/>
                        </a:lnTo>
                        <a:lnTo>
                          <a:pt x="0" y="7"/>
                        </a:lnTo>
                        <a:lnTo>
                          <a:pt x="44" y="0"/>
                        </a:lnTo>
                        <a:lnTo>
                          <a:pt x="44" y="9"/>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47" name="Freeform 1557"/>
                  <p:cNvSpPr>
                    <a:spLocks/>
                  </p:cNvSpPr>
                  <p:nvPr/>
                </p:nvSpPr>
                <p:spPr bwMode="auto">
                  <a:xfrm>
                    <a:off x="3533" y="3837"/>
                    <a:ext cx="40" cy="27"/>
                  </a:xfrm>
                  <a:custGeom>
                    <a:avLst/>
                    <a:gdLst>
                      <a:gd name="T0" fmla="*/ 16410 w 12"/>
                      <a:gd name="T1" fmla="*/ 0 h 7"/>
                      <a:gd name="T2" fmla="*/ 16410 w 12"/>
                      <a:gd name="T3" fmla="*/ 0 h 7"/>
                      <a:gd name="T4" fmla="*/ 8257 w 12"/>
                      <a:gd name="T5" fmla="*/ 23016 h 7"/>
                      <a:gd name="T6" fmla="*/ 0 w 12"/>
                      <a:gd name="T7" fmla="*/ 6889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0"/>
                        </a:moveTo>
                        <a:cubicBezTo>
                          <a:pt x="12" y="0"/>
                          <a:pt x="12" y="0"/>
                          <a:pt x="12" y="0"/>
                        </a:cubicBezTo>
                        <a:cubicBezTo>
                          <a:pt x="12" y="3"/>
                          <a:pt x="9" y="6"/>
                          <a:pt x="6" y="7"/>
                        </a:cubicBezTo>
                        <a:cubicBezTo>
                          <a:pt x="3" y="7"/>
                          <a:pt x="0" y="5"/>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48" name="Freeform 1558"/>
                  <p:cNvSpPr>
                    <a:spLocks/>
                  </p:cNvSpPr>
                  <p:nvPr/>
                </p:nvSpPr>
                <p:spPr bwMode="auto">
                  <a:xfrm>
                    <a:off x="3543" y="3837"/>
                    <a:ext cx="20" cy="16"/>
                  </a:xfrm>
                  <a:custGeom>
                    <a:avLst/>
                    <a:gdLst>
                      <a:gd name="T0" fmla="*/ 8257 w 6"/>
                      <a:gd name="T1" fmla="*/ 0 h 4"/>
                      <a:gd name="T2" fmla="*/ 8257 w 6"/>
                      <a:gd name="T3" fmla="*/ 0 h 4"/>
                      <a:gd name="T4" fmla="*/ 4077 w 6"/>
                      <a:gd name="T5" fmla="*/ 16384 h 4"/>
                      <a:gd name="T6" fmla="*/ 0 w 6"/>
                      <a:gd name="T7" fmla="*/ 409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0"/>
                        </a:moveTo>
                        <a:cubicBezTo>
                          <a:pt x="6" y="0"/>
                          <a:pt x="6" y="0"/>
                          <a:pt x="6" y="0"/>
                        </a:cubicBezTo>
                        <a:cubicBezTo>
                          <a:pt x="6" y="2"/>
                          <a:pt x="5" y="3"/>
                          <a:pt x="3" y="4"/>
                        </a:cubicBezTo>
                        <a:cubicBezTo>
                          <a:pt x="2" y="4"/>
                          <a:pt x="0" y="3"/>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49" name="Freeform 1559"/>
                  <p:cNvSpPr>
                    <a:spLocks/>
                  </p:cNvSpPr>
                  <p:nvPr/>
                </p:nvSpPr>
                <p:spPr bwMode="auto">
                  <a:xfrm>
                    <a:off x="3550" y="3841"/>
                    <a:ext cx="6" cy="4"/>
                  </a:xfrm>
                  <a:custGeom>
                    <a:avLst/>
                    <a:gdLst>
                      <a:gd name="T0" fmla="*/ 1458 w 2"/>
                      <a:gd name="T1" fmla="*/ 0 h 1"/>
                      <a:gd name="T2" fmla="*/ 1458 w 2"/>
                      <a:gd name="T3" fmla="*/ 0 h 1"/>
                      <a:gd name="T4" fmla="*/ 729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2" y="0"/>
                          <a:pt x="2" y="0"/>
                          <a:pt x="2" y="0"/>
                        </a:cubicBezTo>
                        <a:cubicBezTo>
                          <a:pt x="2" y="0"/>
                          <a:pt x="2" y="0"/>
                          <a:pt x="1" y="0"/>
                        </a:cubicBezTo>
                        <a:cubicBezTo>
                          <a:pt x="1" y="1"/>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0" name="Freeform 1560"/>
                  <p:cNvSpPr>
                    <a:spLocks/>
                  </p:cNvSpPr>
                  <p:nvPr/>
                </p:nvSpPr>
                <p:spPr bwMode="auto">
                  <a:xfrm>
                    <a:off x="3523" y="3845"/>
                    <a:ext cx="23" cy="31"/>
                  </a:xfrm>
                  <a:custGeom>
                    <a:avLst/>
                    <a:gdLst>
                      <a:gd name="T0" fmla="*/ 8865 w 7"/>
                      <a:gd name="T1" fmla="*/ 27059 h 8"/>
                      <a:gd name="T2" fmla="*/ 0 w 7"/>
                      <a:gd name="T3" fmla="*/ 0 h 8"/>
                      <a:gd name="T4" fmla="*/ 0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7" y="8"/>
                        </a:moveTo>
                        <a:cubicBezTo>
                          <a:pt x="3" y="7"/>
                          <a:pt x="0" y="4"/>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1" name="Freeform 1561"/>
                  <p:cNvSpPr>
                    <a:spLocks/>
                  </p:cNvSpPr>
                  <p:nvPr/>
                </p:nvSpPr>
                <p:spPr bwMode="auto">
                  <a:xfrm>
                    <a:off x="3560" y="3833"/>
                    <a:ext cx="23" cy="39"/>
                  </a:xfrm>
                  <a:custGeom>
                    <a:avLst/>
                    <a:gdLst>
                      <a:gd name="T0" fmla="*/ 8865 w 7"/>
                      <a:gd name="T1" fmla="*/ 0 h 10"/>
                      <a:gd name="T2" fmla="*/ 8865 w 7"/>
                      <a:gd name="T3" fmla="*/ 0 h 10"/>
                      <a:gd name="T4" fmla="*/ 0 w 7"/>
                      <a:gd name="T5" fmla="*/ 35182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0"/>
                        </a:moveTo>
                        <a:cubicBezTo>
                          <a:pt x="7" y="0"/>
                          <a:pt x="7" y="0"/>
                          <a:pt x="7" y="0"/>
                        </a:cubicBezTo>
                        <a:cubicBezTo>
                          <a:pt x="7" y="4"/>
                          <a:pt x="4" y="8"/>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2" name="Freeform 1562"/>
                  <p:cNvSpPr>
                    <a:spLocks/>
                  </p:cNvSpPr>
                  <p:nvPr/>
                </p:nvSpPr>
                <p:spPr bwMode="auto">
                  <a:xfrm>
                    <a:off x="3516" y="3849"/>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3" name="Freeform 1563"/>
                  <p:cNvSpPr>
                    <a:spLocks/>
                  </p:cNvSpPr>
                  <p:nvPr/>
                </p:nvSpPr>
                <p:spPr bwMode="auto">
                  <a:xfrm>
                    <a:off x="3580" y="3833"/>
                    <a:ext cx="13" cy="35"/>
                  </a:xfrm>
                  <a:custGeom>
                    <a:avLst/>
                    <a:gdLst>
                      <a:gd name="T0" fmla="*/ 4700 w 4"/>
                      <a:gd name="T1" fmla="*/ 0 h 9"/>
                      <a:gd name="T2" fmla="*/ 4700 w 4"/>
                      <a:gd name="T3" fmla="*/ 0 h 9"/>
                      <a:gd name="T4" fmla="*/ 0 w 4"/>
                      <a:gd name="T5" fmla="*/ 31107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0"/>
                        </a:moveTo>
                        <a:cubicBezTo>
                          <a:pt x="4" y="0"/>
                          <a:pt x="4" y="0"/>
                          <a:pt x="4" y="0"/>
                        </a:cubicBezTo>
                        <a:cubicBezTo>
                          <a:pt x="4"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4" name="Freeform 1564"/>
                  <p:cNvSpPr>
                    <a:spLocks/>
                  </p:cNvSpPr>
                  <p:nvPr/>
                </p:nvSpPr>
                <p:spPr bwMode="auto">
                  <a:xfrm>
                    <a:off x="3506" y="3849"/>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5" name="Freeform 1565"/>
                  <p:cNvSpPr>
                    <a:spLocks/>
                  </p:cNvSpPr>
                  <p:nvPr/>
                </p:nvSpPr>
                <p:spPr bwMode="auto">
                  <a:xfrm>
                    <a:off x="3593" y="3829"/>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6" name="Freeform 1566"/>
                  <p:cNvSpPr>
                    <a:spLocks/>
                  </p:cNvSpPr>
                  <p:nvPr/>
                </p:nvSpPr>
                <p:spPr bwMode="auto">
                  <a:xfrm>
                    <a:off x="3496" y="3853"/>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7" name="Freeform 1567"/>
                  <p:cNvSpPr>
                    <a:spLocks/>
                  </p:cNvSpPr>
                  <p:nvPr/>
                </p:nvSpPr>
                <p:spPr bwMode="auto">
                  <a:xfrm>
                    <a:off x="3603" y="3829"/>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8" name="Freeform 1568"/>
                  <p:cNvSpPr>
                    <a:spLocks/>
                  </p:cNvSpPr>
                  <p:nvPr/>
                </p:nvSpPr>
                <p:spPr bwMode="auto">
                  <a:xfrm>
                    <a:off x="3486" y="3853"/>
                    <a:ext cx="7" cy="35"/>
                  </a:xfrm>
                  <a:custGeom>
                    <a:avLst/>
                    <a:gdLst>
                      <a:gd name="T0" fmla="*/ 3773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9"/>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59" name="Freeform 1569"/>
                  <p:cNvSpPr>
                    <a:spLocks/>
                  </p:cNvSpPr>
                  <p:nvPr/>
                </p:nvSpPr>
                <p:spPr bwMode="auto">
                  <a:xfrm>
                    <a:off x="3613" y="3826"/>
                    <a:ext cx="7" cy="35"/>
                  </a:xfrm>
                  <a:custGeom>
                    <a:avLst/>
                    <a:gdLst>
                      <a:gd name="T0" fmla="*/ 3773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2"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60" name="Freeform 1570"/>
                  <p:cNvSpPr>
                    <a:spLocks/>
                  </p:cNvSpPr>
                  <p:nvPr/>
                </p:nvSpPr>
                <p:spPr bwMode="auto">
                  <a:xfrm>
                    <a:off x="2145" y="3445"/>
                    <a:ext cx="147" cy="66"/>
                  </a:xfrm>
                  <a:custGeom>
                    <a:avLst/>
                    <a:gdLst>
                      <a:gd name="T0" fmla="*/ 0 w 44"/>
                      <a:gd name="T1" fmla="*/ 27266 h 17"/>
                      <a:gd name="T2" fmla="*/ 61155 w 44"/>
                      <a:gd name="T3" fmla="*/ 0 h 17"/>
                      <a:gd name="T4" fmla="*/ 61155 w 44"/>
                      <a:gd name="T5" fmla="*/ 30900 h 17"/>
                      <a:gd name="T6" fmla="*/ 0 w 44"/>
                      <a:gd name="T7" fmla="*/ 58165 h 17"/>
                      <a:gd name="T8" fmla="*/ 0 w 44"/>
                      <a:gd name="T9" fmla="*/ 27266 h 17"/>
                      <a:gd name="T10" fmla="*/ 0 60000 65536"/>
                      <a:gd name="T11" fmla="*/ 0 60000 65536"/>
                      <a:gd name="T12" fmla="*/ 0 60000 65536"/>
                      <a:gd name="T13" fmla="*/ 0 60000 65536"/>
                      <a:gd name="T14" fmla="*/ 0 60000 65536"/>
                      <a:gd name="T15" fmla="*/ 0 w 44"/>
                      <a:gd name="T16" fmla="*/ 0 h 17"/>
                      <a:gd name="T17" fmla="*/ 44 w 44"/>
                      <a:gd name="T18" fmla="*/ 17 h 17"/>
                    </a:gdLst>
                    <a:ahLst/>
                    <a:cxnLst>
                      <a:cxn ang="T10">
                        <a:pos x="T0" y="T1"/>
                      </a:cxn>
                      <a:cxn ang="T11">
                        <a:pos x="T2" y="T3"/>
                      </a:cxn>
                      <a:cxn ang="T12">
                        <a:pos x="T4" y="T5"/>
                      </a:cxn>
                      <a:cxn ang="T13">
                        <a:pos x="T6" y="T7"/>
                      </a:cxn>
                      <a:cxn ang="T14">
                        <a:pos x="T8" y="T9"/>
                      </a:cxn>
                    </a:cxnLst>
                    <a:rect l="T15" t="T16" r="T17" b="T18"/>
                    <a:pathLst>
                      <a:path w="44" h="17">
                        <a:moveTo>
                          <a:pt x="0" y="8"/>
                        </a:moveTo>
                        <a:lnTo>
                          <a:pt x="44" y="0"/>
                        </a:lnTo>
                        <a:lnTo>
                          <a:pt x="44" y="9"/>
                        </a:lnTo>
                        <a:lnTo>
                          <a:pt x="0" y="17"/>
                        </a:lnTo>
                        <a:lnTo>
                          <a:pt x="0" y="8"/>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561" name="Freeform 1571"/>
                  <p:cNvSpPr>
                    <a:spLocks/>
                  </p:cNvSpPr>
                  <p:nvPr/>
                </p:nvSpPr>
                <p:spPr bwMode="auto">
                  <a:xfrm>
                    <a:off x="2145" y="3445"/>
                    <a:ext cx="147" cy="66"/>
                  </a:xfrm>
                  <a:custGeom>
                    <a:avLst/>
                    <a:gdLst>
                      <a:gd name="T0" fmla="*/ 0 w 44"/>
                      <a:gd name="T1" fmla="*/ 27266 h 17"/>
                      <a:gd name="T2" fmla="*/ 61155 w 44"/>
                      <a:gd name="T3" fmla="*/ 0 h 17"/>
                      <a:gd name="T4" fmla="*/ 61155 w 44"/>
                      <a:gd name="T5" fmla="*/ 30900 h 17"/>
                      <a:gd name="T6" fmla="*/ 0 w 44"/>
                      <a:gd name="T7" fmla="*/ 58165 h 17"/>
                      <a:gd name="T8" fmla="*/ 0 w 44"/>
                      <a:gd name="T9" fmla="*/ 27266 h 17"/>
                      <a:gd name="T10" fmla="*/ 0 60000 65536"/>
                      <a:gd name="T11" fmla="*/ 0 60000 65536"/>
                      <a:gd name="T12" fmla="*/ 0 60000 65536"/>
                      <a:gd name="T13" fmla="*/ 0 60000 65536"/>
                      <a:gd name="T14" fmla="*/ 0 60000 65536"/>
                      <a:gd name="T15" fmla="*/ 0 w 44"/>
                      <a:gd name="T16" fmla="*/ 0 h 17"/>
                      <a:gd name="T17" fmla="*/ 44 w 44"/>
                      <a:gd name="T18" fmla="*/ 17 h 17"/>
                    </a:gdLst>
                    <a:ahLst/>
                    <a:cxnLst>
                      <a:cxn ang="T10">
                        <a:pos x="T0" y="T1"/>
                      </a:cxn>
                      <a:cxn ang="T11">
                        <a:pos x="T2" y="T3"/>
                      </a:cxn>
                      <a:cxn ang="T12">
                        <a:pos x="T4" y="T5"/>
                      </a:cxn>
                      <a:cxn ang="T13">
                        <a:pos x="T6" y="T7"/>
                      </a:cxn>
                      <a:cxn ang="T14">
                        <a:pos x="T8" y="T9"/>
                      </a:cxn>
                    </a:cxnLst>
                    <a:rect l="T15" t="T16" r="T17" b="T18"/>
                    <a:pathLst>
                      <a:path w="44" h="17">
                        <a:moveTo>
                          <a:pt x="0" y="8"/>
                        </a:moveTo>
                        <a:lnTo>
                          <a:pt x="44" y="0"/>
                        </a:lnTo>
                        <a:lnTo>
                          <a:pt x="44" y="9"/>
                        </a:lnTo>
                        <a:lnTo>
                          <a:pt x="0" y="17"/>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62" name="Freeform 1572"/>
                  <p:cNvSpPr>
                    <a:spLocks/>
                  </p:cNvSpPr>
                  <p:nvPr/>
                </p:nvSpPr>
                <p:spPr bwMode="auto">
                  <a:xfrm>
                    <a:off x="2199" y="3468"/>
                    <a:ext cx="40" cy="31"/>
                  </a:xfrm>
                  <a:custGeom>
                    <a:avLst/>
                    <a:gdLst>
                      <a:gd name="T0" fmla="*/ 0 w 12"/>
                      <a:gd name="T1" fmla="*/ 27059 h 8"/>
                      <a:gd name="T2" fmla="*/ 0 w 12"/>
                      <a:gd name="T3" fmla="*/ 27059 h 8"/>
                      <a:gd name="T4" fmla="*/ 8257 w 12"/>
                      <a:gd name="T5" fmla="*/ 3604 h 8"/>
                      <a:gd name="T6" fmla="*/ 16410 w 12"/>
                      <a:gd name="T7" fmla="*/ 20076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0" y="8"/>
                        </a:moveTo>
                        <a:cubicBezTo>
                          <a:pt x="0" y="8"/>
                          <a:pt x="0" y="8"/>
                          <a:pt x="0" y="8"/>
                        </a:cubicBezTo>
                        <a:cubicBezTo>
                          <a:pt x="0" y="4"/>
                          <a:pt x="3" y="1"/>
                          <a:pt x="6" y="1"/>
                        </a:cubicBezTo>
                        <a:cubicBezTo>
                          <a:pt x="9" y="0"/>
                          <a:pt x="12" y="2"/>
                          <a:pt x="12"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63" name="Freeform 1573"/>
                  <p:cNvSpPr>
                    <a:spLocks/>
                  </p:cNvSpPr>
                  <p:nvPr/>
                </p:nvSpPr>
                <p:spPr bwMode="auto">
                  <a:xfrm>
                    <a:off x="2209" y="3480"/>
                    <a:ext cx="20" cy="15"/>
                  </a:xfrm>
                  <a:custGeom>
                    <a:avLst/>
                    <a:gdLst>
                      <a:gd name="T0" fmla="*/ 0 w 6"/>
                      <a:gd name="T1" fmla="*/ 11081 h 4"/>
                      <a:gd name="T2" fmla="*/ 0 w 6"/>
                      <a:gd name="T3" fmla="*/ 11081 h 4"/>
                      <a:gd name="T4" fmla="*/ 4077 w 6"/>
                      <a:gd name="T5" fmla="*/ 2955 h 4"/>
                      <a:gd name="T6" fmla="*/ 8257 w 6"/>
                      <a:gd name="T7" fmla="*/ 8130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4"/>
                        </a:moveTo>
                        <a:cubicBezTo>
                          <a:pt x="0" y="4"/>
                          <a:pt x="0" y="4"/>
                          <a:pt x="0" y="4"/>
                        </a:cubicBezTo>
                        <a:cubicBezTo>
                          <a:pt x="0" y="3"/>
                          <a:pt x="1" y="1"/>
                          <a:pt x="3" y="1"/>
                        </a:cubicBezTo>
                        <a:cubicBezTo>
                          <a:pt x="5" y="0"/>
                          <a:pt x="6" y="2"/>
                          <a:pt x="6"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64" name="Freeform 1574"/>
                  <p:cNvSpPr>
                    <a:spLocks/>
                  </p:cNvSpPr>
                  <p:nvPr/>
                </p:nvSpPr>
                <p:spPr bwMode="auto">
                  <a:xfrm>
                    <a:off x="2215" y="3491"/>
                    <a:ext cx="7" cy="4"/>
                  </a:xfrm>
                  <a:custGeom>
                    <a:avLst/>
                    <a:gdLst>
                      <a:gd name="T0" fmla="*/ 0 w 2"/>
                      <a:gd name="T1" fmla="*/ 4096 h 1"/>
                      <a:gd name="T2" fmla="*/ 0 w 2"/>
                      <a:gd name="T3" fmla="*/ 4096 h 1"/>
                      <a:gd name="T4" fmla="*/ 2107 w 2"/>
                      <a:gd name="T5" fmla="*/ 0 h 1"/>
                      <a:gd name="T6" fmla="*/ 3773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1"/>
                        </a:moveTo>
                        <a:cubicBezTo>
                          <a:pt x="0" y="1"/>
                          <a:pt x="0" y="1"/>
                          <a:pt x="0" y="1"/>
                        </a:cubicBezTo>
                        <a:cubicBezTo>
                          <a:pt x="0" y="0"/>
                          <a:pt x="1" y="0"/>
                          <a:pt x="1" y="0"/>
                        </a:cubicBezTo>
                        <a:cubicBezTo>
                          <a:pt x="1" y="0"/>
                          <a:pt x="2" y="0"/>
                          <a:pt x="2"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65" name="Freeform 1575"/>
                  <p:cNvSpPr>
                    <a:spLocks/>
                  </p:cNvSpPr>
                  <p:nvPr/>
                </p:nvSpPr>
                <p:spPr bwMode="auto">
                  <a:xfrm>
                    <a:off x="2225" y="3460"/>
                    <a:ext cx="24" cy="28"/>
                  </a:xfrm>
                  <a:custGeom>
                    <a:avLst/>
                    <a:gdLst>
                      <a:gd name="T0" fmla="*/ 0 w 7"/>
                      <a:gd name="T1" fmla="*/ 0 h 7"/>
                      <a:gd name="T2" fmla="*/ 11321 w 7"/>
                      <a:gd name="T3" fmla="*/ 28672 h 7"/>
                      <a:gd name="T4" fmla="*/ 11321 w 7"/>
                      <a:gd name="T5" fmla="*/ 28672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0" y="0"/>
                        </a:moveTo>
                        <a:cubicBezTo>
                          <a:pt x="4" y="0"/>
                          <a:pt x="7" y="3"/>
                          <a:pt x="7" y="7"/>
                        </a:cubicBezTo>
                        <a:cubicBezTo>
                          <a:pt x="7" y="7"/>
                          <a:pt x="7" y="7"/>
                          <a:pt x="7"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66" name="Freeform 1576"/>
                  <p:cNvSpPr>
                    <a:spLocks/>
                  </p:cNvSpPr>
                  <p:nvPr/>
                </p:nvSpPr>
                <p:spPr bwMode="auto">
                  <a:xfrm>
                    <a:off x="2188" y="3460"/>
                    <a:ext cx="24" cy="39"/>
                  </a:xfrm>
                  <a:custGeom>
                    <a:avLst/>
                    <a:gdLst>
                      <a:gd name="T0" fmla="*/ 0 w 7"/>
                      <a:gd name="T1" fmla="*/ 35182 h 10"/>
                      <a:gd name="T2" fmla="*/ 0 w 7"/>
                      <a:gd name="T3" fmla="*/ 35182 h 10"/>
                      <a:gd name="T4" fmla="*/ 11321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cubicBezTo>
                          <a:pt x="0" y="10"/>
                          <a:pt x="0" y="10"/>
                          <a:pt x="0" y="10"/>
                        </a:cubicBezTo>
                        <a:cubicBezTo>
                          <a:pt x="0" y="6"/>
                          <a:pt x="3" y="2"/>
                          <a:pt x="7"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67" name="Freeform 1577"/>
                  <p:cNvSpPr>
                    <a:spLocks/>
                  </p:cNvSpPr>
                  <p:nvPr/>
                </p:nvSpPr>
                <p:spPr bwMode="auto">
                  <a:xfrm>
                    <a:off x="2245" y="3456"/>
                    <a:ext cx="14" cy="32"/>
                  </a:xfrm>
                  <a:custGeom>
                    <a:avLst/>
                    <a:gdLst>
                      <a:gd name="T0" fmla="*/ 0 w 4"/>
                      <a:gd name="T1" fmla="*/ 0 h 8"/>
                      <a:gd name="T2" fmla="*/ 7375 w 4"/>
                      <a:gd name="T3" fmla="*/ 32768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0" y="0"/>
                        </a:moveTo>
                        <a:cubicBezTo>
                          <a:pt x="2" y="2"/>
                          <a:pt x="4" y="4"/>
                          <a:pt x="4"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68" name="Freeform 1578"/>
                  <p:cNvSpPr>
                    <a:spLocks/>
                  </p:cNvSpPr>
                  <p:nvPr/>
                </p:nvSpPr>
                <p:spPr bwMode="auto">
                  <a:xfrm>
                    <a:off x="2178" y="3464"/>
                    <a:ext cx="14" cy="39"/>
                  </a:xfrm>
                  <a:custGeom>
                    <a:avLst/>
                    <a:gdLst>
                      <a:gd name="T0" fmla="*/ 0 w 4"/>
                      <a:gd name="T1" fmla="*/ 35182 h 10"/>
                      <a:gd name="T2" fmla="*/ 0 w 4"/>
                      <a:gd name="T3" fmla="*/ 35182 h 10"/>
                      <a:gd name="T4" fmla="*/ 7375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0" y="10"/>
                        </a:moveTo>
                        <a:cubicBezTo>
                          <a:pt x="0" y="10"/>
                          <a:pt x="0" y="10"/>
                          <a:pt x="0" y="10"/>
                        </a:cubicBezTo>
                        <a:cubicBezTo>
                          <a:pt x="0" y="6"/>
                          <a:pt x="2" y="3"/>
                          <a:pt x="4"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69" name="Freeform 1579"/>
                  <p:cNvSpPr>
                    <a:spLocks/>
                  </p:cNvSpPr>
                  <p:nvPr/>
                </p:nvSpPr>
                <p:spPr bwMode="auto">
                  <a:xfrm>
                    <a:off x="2259" y="3453"/>
                    <a:ext cx="10" cy="31"/>
                  </a:xfrm>
                  <a:custGeom>
                    <a:avLst/>
                    <a:gdLst>
                      <a:gd name="T0" fmla="*/ 0 w 3"/>
                      <a:gd name="T1" fmla="*/ 0 h 8"/>
                      <a:gd name="T2" fmla="*/ 4077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0" y="0"/>
                        </a:moveTo>
                        <a:cubicBezTo>
                          <a:pt x="2" y="2"/>
                          <a:pt x="3" y="5"/>
                          <a:pt x="3"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70" name="Freeform 1580"/>
                  <p:cNvSpPr>
                    <a:spLocks/>
                  </p:cNvSpPr>
                  <p:nvPr/>
                </p:nvSpPr>
                <p:spPr bwMode="auto">
                  <a:xfrm>
                    <a:off x="2172" y="3468"/>
                    <a:ext cx="6" cy="35"/>
                  </a:xfrm>
                  <a:custGeom>
                    <a:avLst/>
                    <a:gdLst>
                      <a:gd name="T0" fmla="*/ 0 w 2"/>
                      <a:gd name="T1" fmla="*/ 31107 h 9"/>
                      <a:gd name="T2" fmla="*/ 0 w 2"/>
                      <a:gd name="T3" fmla="*/ 31107 h 9"/>
                      <a:gd name="T4" fmla="*/ 1458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71" name="Freeform 1581"/>
                  <p:cNvSpPr>
                    <a:spLocks/>
                  </p:cNvSpPr>
                  <p:nvPr/>
                </p:nvSpPr>
                <p:spPr bwMode="auto">
                  <a:xfrm>
                    <a:off x="2269" y="3449"/>
                    <a:ext cx="6" cy="35"/>
                  </a:xfrm>
                  <a:custGeom>
                    <a:avLst/>
                    <a:gdLst>
                      <a:gd name="T0" fmla="*/ 0 w 2"/>
                      <a:gd name="T1" fmla="*/ 0 h 9"/>
                      <a:gd name="T2" fmla="*/ 1458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0"/>
                        </a:moveTo>
                        <a:cubicBezTo>
                          <a:pt x="2" y="3"/>
                          <a:pt x="2" y="6"/>
                          <a:pt x="2"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72" name="Freeform 1582"/>
                  <p:cNvSpPr>
                    <a:spLocks/>
                  </p:cNvSpPr>
                  <p:nvPr/>
                </p:nvSpPr>
                <p:spPr bwMode="auto">
                  <a:xfrm>
                    <a:off x="2162" y="3472"/>
                    <a:ext cx="6" cy="35"/>
                  </a:xfrm>
                  <a:custGeom>
                    <a:avLst/>
                    <a:gdLst>
                      <a:gd name="T0" fmla="*/ 0 w 2"/>
                      <a:gd name="T1" fmla="*/ 31107 h 9"/>
                      <a:gd name="T2" fmla="*/ 0 w 2"/>
                      <a:gd name="T3" fmla="*/ 31107 h 9"/>
                      <a:gd name="T4" fmla="*/ 1458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0"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73" name="Freeform 1583"/>
                  <p:cNvSpPr>
                    <a:spLocks/>
                  </p:cNvSpPr>
                  <p:nvPr/>
                </p:nvSpPr>
                <p:spPr bwMode="auto">
                  <a:xfrm>
                    <a:off x="2279" y="3449"/>
                    <a:ext cx="6" cy="31"/>
                  </a:xfrm>
                  <a:custGeom>
                    <a:avLst/>
                    <a:gdLst>
                      <a:gd name="T0" fmla="*/ 0 w 2"/>
                      <a:gd name="T1" fmla="*/ 0 h 8"/>
                      <a:gd name="T2" fmla="*/ 1458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2"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74" name="Freeform 1584"/>
                  <p:cNvSpPr>
                    <a:spLocks/>
                  </p:cNvSpPr>
                  <p:nvPr/>
                </p:nvSpPr>
                <p:spPr bwMode="auto">
                  <a:xfrm>
                    <a:off x="2152" y="3472"/>
                    <a:ext cx="6" cy="35"/>
                  </a:xfrm>
                  <a:custGeom>
                    <a:avLst/>
                    <a:gdLst>
                      <a:gd name="T0" fmla="*/ 0 w 2"/>
                      <a:gd name="T1" fmla="*/ 31107 h 9"/>
                      <a:gd name="T2" fmla="*/ 1458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9"/>
                        </a:moveTo>
                        <a:cubicBezTo>
                          <a:pt x="0" y="6"/>
                          <a:pt x="0"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75" name="Freeform 1585"/>
                  <p:cNvSpPr>
                    <a:spLocks/>
                  </p:cNvSpPr>
                  <p:nvPr/>
                </p:nvSpPr>
                <p:spPr bwMode="auto">
                  <a:xfrm>
                    <a:off x="2145" y="3445"/>
                    <a:ext cx="1341" cy="439"/>
                  </a:xfrm>
                  <a:custGeom>
                    <a:avLst/>
                    <a:gdLst>
                      <a:gd name="T0" fmla="*/ 0 w 402"/>
                      <a:gd name="T1" fmla="*/ 27319 h 113"/>
                      <a:gd name="T2" fmla="*/ 493214 w 402"/>
                      <a:gd name="T3" fmla="*/ 388398 h 113"/>
                      <a:gd name="T4" fmla="*/ 553870 w 402"/>
                      <a:gd name="T5" fmla="*/ 361083 h 113"/>
                      <a:gd name="T6" fmla="*/ 60692 w 402"/>
                      <a:gd name="T7" fmla="*/ 0 h 113"/>
                      <a:gd name="T8" fmla="*/ 0 w 402"/>
                      <a:gd name="T9" fmla="*/ 27319 h 113"/>
                      <a:gd name="T10" fmla="*/ 0 60000 65536"/>
                      <a:gd name="T11" fmla="*/ 0 60000 65536"/>
                      <a:gd name="T12" fmla="*/ 0 60000 65536"/>
                      <a:gd name="T13" fmla="*/ 0 60000 65536"/>
                      <a:gd name="T14" fmla="*/ 0 60000 65536"/>
                      <a:gd name="T15" fmla="*/ 0 w 402"/>
                      <a:gd name="T16" fmla="*/ 0 h 113"/>
                      <a:gd name="T17" fmla="*/ 402 w 402"/>
                      <a:gd name="T18" fmla="*/ 113 h 113"/>
                    </a:gdLst>
                    <a:ahLst/>
                    <a:cxnLst>
                      <a:cxn ang="T10">
                        <a:pos x="T0" y="T1"/>
                      </a:cxn>
                      <a:cxn ang="T11">
                        <a:pos x="T2" y="T3"/>
                      </a:cxn>
                      <a:cxn ang="T12">
                        <a:pos x="T4" y="T5"/>
                      </a:cxn>
                      <a:cxn ang="T13">
                        <a:pos x="T6" y="T7"/>
                      </a:cxn>
                      <a:cxn ang="T14">
                        <a:pos x="T8" y="T9"/>
                      </a:cxn>
                    </a:cxnLst>
                    <a:rect l="T15" t="T16" r="T17" b="T18"/>
                    <a:pathLst>
                      <a:path w="402" h="113">
                        <a:moveTo>
                          <a:pt x="0" y="8"/>
                        </a:moveTo>
                        <a:lnTo>
                          <a:pt x="358" y="113"/>
                        </a:lnTo>
                        <a:lnTo>
                          <a:pt x="402" y="105"/>
                        </a:lnTo>
                        <a:lnTo>
                          <a:pt x="44" y="0"/>
                        </a:lnTo>
                        <a:lnTo>
                          <a:pt x="0" y="8"/>
                        </a:lnTo>
                        <a:close/>
                      </a:path>
                    </a:pathLst>
                  </a:custGeom>
                  <a:solidFill>
                    <a:srgbClr val="FDFF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576" name="Freeform 1586"/>
                  <p:cNvSpPr>
                    <a:spLocks/>
                  </p:cNvSpPr>
                  <p:nvPr/>
                </p:nvSpPr>
                <p:spPr bwMode="auto">
                  <a:xfrm>
                    <a:off x="2145" y="3445"/>
                    <a:ext cx="1341" cy="439"/>
                  </a:xfrm>
                  <a:custGeom>
                    <a:avLst/>
                    <a:gdLst>
                      <a:gd name="T0" fmla="*/ 0 w 402"/>
                      <a:gd name="T1" fmla="*/ 27319 h 113"/>
                      <a:gd name="T2" fmla="*/ 493214 w 402"/>
                      <a:gd name="T3" fmla="*/ 388398 h 113"/>
                      <a:gd name="T4" fmla="*/ 553870 w 402"/>
                      <a:gd name="T5" fmla="*/ 361083 h 113"/>
                      <a:gd name="T6" fmla="*/ 60692 w 402"/>
                      <a:gd name="T7" fmla="*/ 0 h 113"/>
                      <a:gd name="T8" fmla="*/ 0 w 402"/>
                      <a:gd name="T9" fmla="*/ 27319 h 113"/>
                      <a:gd name="T10" fmla="*/ 0 60000 65536"/>
                      <a:gd name="T11" fmla="*/ 0 60000 65536"/>
                      <a:gd name="T12" fmla="*/ 0 60000 65536"/>
                      <a:gd name="T13" fmla="*/ 0 60000 65536"/>
                      <a:gd name="T14" fmla="*/ 0 60000 65536"/>
                      <a:gd name="T15" fmla="*/ 0 w 402"/>
                      <a:gd name="T16" fmla="*/ 0 h 113"/>
                      <a:gd name="T17" fmla="*/ 402 w 402"/>
                      <a:gd name="T18" fmla="*/ 113 h 113"/>
                    </a:gdLst>
                    <a:ahLst/>
                    <a:cxnLst>
                      <a:cxn ang="T10">
                        <a:pos x="T0" y="T1"/>
                      </a:cxn>
                      <a:cxn ang="T11">
                        <a:pos x="T2" y="T3"/>
                      </a:cxn>
                      <a:cxn ang="T12">
                        <a:pos x="T4" y="T5"/>
                      </a:cxn>
                      <a:cxn ang="T13">
                        <a:pos x="T6" y="T7"/>
                      </a:cxn>
                      <a:cxn ang="T14">
                        <a:pos x="T8" y="T9"/>
                      </a:cxn>
                    </a:cxnLst>
                    <a:rect l="T15" t="T16" r="T17" b="T18"/>
                    <a:pathLst>
                      <a:path w="402" h="113">
                        <a:moveTo>
                          <a:pt x="0" y="8"/>
                        </a:moveTo>
                        <a:lnTo>
                          <a:pt x="358" y="113"/>
                        </a:lnTo>
                        <a:lnTo>
                          <a:pt x="402" y="105"/>
                        </a:lnTo>
                        <a:lnTo>
                          <a:pt x="44" y="0"/>
                        </a:lnTo>
                        <a:lnTo>
                          <a:pt x="0"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77" name="Freeform 1587"/>
                  <p:cNvSpPr>
                    <a:spLocks/>
                  </p:cNvSpPr>
                  <p:nvPr/>
                </p:nvSpPr>
                <p:spPr bwMode="auto">
                  <a:xfrm>
                    <a:off x="2145" y="3476"/>
                    <a:ext cx="1201" cy="443"/>
                  </a:xfrm>
                  <a:custGeom>
                    <a:avLst/>
                    <a:gdLst>
                      <a:gd name="T0" fmla="*/ 0 w 360"/>
                      <a:gd name="T1" fmla="*/ 0 h 114"/>
                      <a:gd name="T2" fmla="*/ 496350 w 360"/>
                      <a:gd name="T3" fmla="*/ 361422 h 114"/>
                      <a:gd name="T4" fmla="*/ 493377 w 360"/>
                      <a:gd name="T5" fmla="*/ 392451 h 114"/>
                      <a:gd name="T6" fmla="*/ 0 w 360"/>
                      <a:gd name="T7" fmla="*/ 30987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578" name="Freeform 1588"/>
                  <p:cNvSpPr>
                    <a:spLocks/>
                  </p:cNvSpPr>
                  <p:nvPr/>
                </p:nvSpPr>
                <p:spPr bwMode="auto">
                  <a:xfrm>
                    <a:off x="2145" y="3476"/>
                    <a:ext cx="1201" cy="443"/>
                  </a:xfrm>
                  <a:custGeom>
                    <a:avLst/>
                    <a:gdLst>
                      <a:gd name="T0" fmla="*/ 0 w 360"/>
                      <a:gd name="T1" fmla="*/ 0 h 114"/>
                      <a:gd name="T2" fmla="*/ 496350 w 360"/>
                      <a:gd name="T3" fmla="*/ 361422 h 114"/>
                      <a:gd name="T4" fmla="*/ 493377 w 360"/>
                      <a:gd name="T5" fmla="*/ 392451 h 114"/>
                      <a:gd name="T6" fmla="*/ 0 w 360"/>
                      <a:gd name="T7" fmla="*/ 30987 h 114"/>
                      <a:gd name="T8" fmla="*/ 0 w 360"/>
                      <a:gd name="T9" fmla="*/ 0 h 114"/>
                      <a:gd name="T10" fmla="*/ 0 60000 65536"/>
                      <a:gd name="T11" fmla="*/ 0 60000 65536"/>
                      <a:gd name="T12" fmla="*/ 0 60000 65536"/>
                      <a:gd name="T13" fmla="*/ 0 60000 65536"/>
                      <a:gd name="T14" fmla="*/ 0 60000 65536"/>
                      <a:gd name="T15" fmla="*/ 0 w 360"/>
                      <a:gd name="T16" fmla="*/ 0 h 114"/>
                      <a:gd name="T17" fmla="*/ 360 w 360"/>
                      <a:gd name="T18" fmla="*/ 114 h 114"/>
                    </a:gdLst>
                    <a:ahLst/>
                    <a:cxnLst>
                      <a:cxn ang="T10">
                        <a:pos x="T0" y="T1"/>
                      </a:cxn>
                      <a:cxn ang="T11">
                        <a:pos x="T2" y="T3"/>
                      </a:cxn>
                      <a:cxn ang="T12">
                        <a:pos x="T4" y="T5"/>
                      </a:cxn>
                      <a:cxn ang="T13">
                        <a:pos x="T6" y="T7"/>
                      </a:cxn>
                      <a:cxn ang="T14">
                        <a:pos x="T8" y="T9"/>
                      </a:cxn>
                    </a:cxnLst>
                    <a:rect l="T15" t="T16" r="T17" b="T18"/>
                    <a:pathLst>
                      <a:path w="360" h="114">
                        <a:moveTo>
                          <a:pt x="0" y="0"/>
                        </a:moveTo>
                        <a:lnTo>
                          <a:pt x="360" y="105"/>
                        </a:lnTo>
                        <a:lnTo>
                          <a:pt x="358" y="114"/>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79" name="Freeform 1589"/>
                  <p:cNvSpPr>
                    <a:spLocks/>
                  </p:cNvSpPr>
                  <p:nvPr/>
                </p:nvSpPr>
                <p:spPr bwMode="auto">
                  <a:xfrm>
                    <a:off x="3339" y="3853"/>
                    <a:ext cx="147" cy="66"/>
                  </a:xfrm>
                  <a:custGeom>
                    <a:avLst/>
                    <a:gdLst>
                      <a:gd name="T0" fmla="*/ 61155 w 44"/>
                      <a:gd name="T1" fmla="*/ 30900 h 17"/>
                      <a:gd name="T2" fmla="*/ 0 w 44"/>
                      <a:gd name="T3" fmla="*/ 58165 h 17"/>
                      <a:gd name="T4" fmla="*/ 0 w 44"/>
                      <a:gd name="T5" fmla="*/ 27266 h 17"/>
                      <a:gd name="T6" fmla="*/ 61155 w 44"/>
                      <a:gd name="T7" fmla="*/ 0 h 17"/>
                      <a:gd name="T8" fmla="*/ 61155 w 44"/>
                      <a:gd name="T9" fmla="*/ 30900 h 17"/>
                      <a:gd name="T10" fmla="*/ 0 60000 65536"/>
                      <a:gd name="T11" fmla="*/ 0 60000 65536"/>
                      <a:gd name="T12" fmla="*/ 0 60000 65536"/>
                      <a:gd name="T13" fmla="*/ 0 60000 65536"/>
                      <a:gd name="T14" fmla="*/ 0 60000 65536"/>
                      <a:gd name="T15" fmla="*/ 0 w 44"/>
                      <a:gd name="T16" fmla="*/ 0 h 17"/>
                      <a:gd name="T17" fmla="*/ 44 w 44"/>
                      <a:gd name="T18" fmla="*/ 17 h 17"/>
                    </a:gdLst>
                    <a:ahLst/>
                    <a:cxnLst>
                      <a:cxn ang="T10">
                        <a:pos x="T0" y="T1"/>
                      </a:cxn>
                      <a:cxn ang="T11">
                        <a:pos x="T2" y="T3"/>
                      </a:cxn>
                      <a:cxn ang="T12">
                        <a:pos x="T4" y="T5"/>
                      </a:cxn>
                      <a:cxn ang="T13">
                        <a:pos x="T6" y="T7"/>
                      </a:cxn>
                      <a:cxn ang="T14">
                        <a:pos x="T8" y="T9"/>
                      </a:cxn>
                    </a:cxnLst>
                    <a:rect l="T15" t="T16" r="T17" b="T18"/>
                    <a:pathLst>
                      <a:path w="44" h="17">
                        <a:moveTo>
                          <a:pt x="44" y="9"/>
                        </a:moveTo>
                        <a:lnTo>
                          <a:pt x="0" y="17"/>
                        </a:lnTo>
                        <a:lnTo>
                          <a:pt x="0" y="8"/>
                        </a:lnTo>
                        <a:lnTo>
                          <a:pt x="44" y="0"/>
                        </a:lnTo>
                        <a:lnTo>
                          <a:pt x="44" y="9"/>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580" name="Freeform 1590"/>
                  <p:cNvSpPr>
                    <a:spLocks/>
                  </p:cNvSpPr>
                  <p:nvPr/>
                </p:nvSpPr>
                <p:spPr bwMode="auto">
                  <a:xfrm>
                    <a:off x="3339" y="3853"/>
                    <a:ext cx="147" cy="66"/>
                  </a:xfrm>
                  <a:custGeom>
                    <a:avLst/>
                    <a:gdLst>
                      <a:gd name="T0" fmla="*/ 61155 w 44"/>
                      <a:gd name="T1" fmla="*/ 30900 h 17"/>
                      <a:gd name="T2" fmla="*/ 0 w 44"/>
                      <a:gd name="T3" fmla="*/ 58165 h 17"/>
                      <a:gd name="T4" fmla="*/ 0 w 44"/>
                      <a:gd name="T5" fmla="*/ 27266 h 17"/>
                      <a:gd name="T6" fmla="*/ 61155 w 44"/>
                      <a:gd name="T7" fmla="*/ 0 h 17"/>
                      <a:gd name="T8" fmla="*/ 61155 w 44"/>
                      <a:gd name="T9" fmla="*/ 30900 h 17"/>
                      <a:gd name="T10" fmla="*/ 0 60000 65536"/>
                      <a:gd name="T11" fmla="*/ 0 60000 65536"/>
                      <a:gd name="T12" fmla="*/ 0 60000 65536"/>
                      <a:gd name="T13" fmla="*/ 0 60000 65536"/>
                      <a:gd name="T14" fmla="*/ 0 60000 65536"/>
                      <a:gd name="T15" fmla="*/ 0 w 44"/>
                      <a:gd name="T16" fmla="*/ 0 h 17"/>
                      <a:gd name="T17" fmla="*/ 44 w 44"/>
                      <a:gd name="T18" fmla="*/ 17 h 17"/>
                    </a:gdLst>
                    <a:ahLst/>
                    <a:cxnLst>
                      <a:cxn ang="T10">
                        <a:pos x="T0" y="T1"/>
                      </a:cxn>
                      <a:cxn ang="T11">
                        <a:pos x="T2" y="T3"/>
                      </a:cxn>
                      <a:cxn ang="T12">
                        <a:pos x="T4" y="T5"/>
                      </a:cxn>
                      <a:cxn ang="T13">
                        <a:pos x="T6" y="T7"/>
                      </a:cxn>
                      <a:cxn ang="T14">
                        <a:pos x="T8" y="T9"/>
                      </a:cxn>
                    </a:cxnLst>
                    <a:rect l="T15" t="T16" r="T17" b="T18"/>
                    <a:pathLst>
                      <a:path w="44" h="17">
                        <a:moveTo>
                          <a:pt x="44" y="9"/>
                        </a:moveTo>
                        <a:lnTo>
                          <a:pt x="0" y="17"/>
                        </a:lnTo>
                        <a:lnTo>
                          <a:pt x="0" y="8"/>
                        </a:lnTo>
                        <a:lnTo>
                          <a:pt x="44" y="0"/>
                        </a:lnTo>
                        <a:lnTo>
                          <a:pt x="44" y="9"/>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1" name="Freeform 1591"/>
                  <p:cNvSpPr>
                    <a:spLocks/>
                  </p:cNvSpPr>
                  <p:nvPr/>
                </p:nvSpPr>
                <p:spPr bwMode="auto">
                  <a:xfrm>
                    <a:off x="3393" y="3864"/>
                    <a:ext cx="40" cy="31"/>
                  </a:xfrm>
                  <a:custGeom>
                    <a:avLst/>
                    <a:gdLst>
                      <a:gd name="T0" fmla="*/ 16410 w 12"/>
                      <a:gd name="T1" fmla="*/ 0 h 8"/>
                      <a:gd name="T2" fmla="*/ 16410 w 12"/>
                      <a:gd name="T3" fmla="*/ 0 h 8"/>
                      <a:gd name="T4" fmla="*/ 8257 w 12"/>
                      <a:gd name="T5" fmla="*/ 23680 h 8"/>
                      <a:gd name="T6" fmla="*/ 0 w 12"/>
                      <a:gd name="T7" fmla="*/ 6983 h 8"/>
                      <a:gd name="T8" fmla="*/ 0 60000 65536"/>
                      <a:gd name="T9" fmla="*/ 0 60000 65536"/>
                      <a:gd name="T10" fmla="*/ 0 60000 65536"/>
                      <a:gd name="T11" fmla="*/ 0 60000 65536"/>
                      <a:gd name="T12" fmla="*/ 0 w 12"/>
                      <a:gd name="T13" fmla="*/ 0 h 8"/>
                      <a:gd name="T14" fmla="*/ 12 w 12"/>
                      <a:gd name="T15" fmla="*/ 8 h 8"/>
                    </a:gdLst>
                    <a:ahLst/>
                    <a:cxnLst>
                      <a:cxn ang="T8">
                        <a:pos x="T0" y="T1"/>
                      </a:cxn>
                      <a:cxn ang="T9">
                        <a:pos x="T2" y="T3"/>
                      </a:cxn>
                      <a:cxn ang="T10">
                        <a:pos x="T4" y="T5"/>
                      </a:cxn>
                      <a:cxn ang="T11">
                        <a:pos x="T6" y="T7"/>
                      </a:cxn>
                    </a:cxnLst>
                    <a:rect l="T12" t="T13" r="T14" b="T15"/>
                    <a:pathLst>
                      <a:path w="12" h="8">
                        <a:moveTo>
                          <a:pt x="12" y="0"/>
                        </a:moveTo>
                        <a:cubicBezTo>
                          <a:pt x="12" y="0"/>
                          <a:pt x="12" y="0"/>
                          <a:pt x="12" y="0"/>
                        </a:cubicBezTo>
                        <a:cubicBezTo>
                          <a:pt x="12" y="3"/>
                          <a:pt x="9" y="6"/>
                          <a:pt x="6" y="7"/>
                        </a:cubicBezTo>
                        <a:cubicBezTo>
                          <a:pt x="3" y="8"/>
                          <a:pt x="0" y="5"/>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2" name="Freeform 1592"/>
                  <p:cNvSpPr>
                    <a:spLocks/>
                  </p:cNvSpPr>
                  <p:nvPr/>
                </p:nvSpPr>
                <p:spPr bwMode="auto">
                  <a:xfrm>
                    <a:off x="3403" y="3868"/>
                    <a:ext cx="20" cy="12"/>
                  </a:xfrm>
                  <a:custGeom>
                    <a:avLst/>
                    <a:gdLst>
                      <a:gd name="T0" fmla="*/ 8257 w 6"/>
                      <a:gd name="T1" fmla="*/ 0 h 3"/>
                      <a:gd name="T2" fmla="*/ 8257 w 6"/>
                      <a:gd name="T3" fmla="*/ 0 h 3"/>
                      <a:gd name="T4" fmla="*/ 4077 w 6"/>
                      <a:gd name="T5" fmla="*/ 12288 h 3"/>
                      <a:gd name="T6" fmla="*/ 0 w 6"/>
                      <a:gd name="T7" fmla="*/ 4096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0"/>
                        </a:moveTo>
                        <a:cubicBezTo>
                          <a:pt x="6" y="0"/>
                          <a:pt x="6" y="0"/>
                          <a:pt x="6" y="0"/>
                        </a:cubicBezTo>
                        <a:cubicBezTo>
                          <a:pt x="6" y="1"/>
                          <a:pt x="5" y="3"/>
                          <a:pt x="3" y="3"/>
                        </a:cubicBezTo>
                        <a:cubicBezTo>
                          <a:pt x="1" y="3"/>
                          <a:pt x="0" y="2"/>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3" name="Freeform 1593"/>
                  <p:cNvSpPr>
                    <a:spLocks/>
                  </p:cNvSpPr>
                  <p:nvPr/>
                </p:nvSpPr>
                <p:spPr bwMode="auto">
                  <a:xfrm>
                    <a:off x="3410" y="3868"/>
                    <a:ext cx="6" cy="4"/>
                  </a:xfrm>
                  <a:custGeom>
                    <a:avLst/>
                    <a:gdLst>
                      <a:gd name="T0" fmla="*/ 1458 w 2"/>
                      <a:gd name="T1" fmla="*/ 0 h 1"/>
                      <a:gd name="T2" fmla="*/ 1458 w 2"/>
                      <a:gd name="T3" fmla="*/ 0 h 1"/>
                      <a:gd name="T4" fmla="*/ 729 w 2"/>
                      <a:gd name="T5" fmla="*/ 4096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2" y="0"/>
                          <a:pt x="2" y="0"/>
                          <a:pt x="2" y="0"/>
                        </a:cubicBezTo>
                        <a:cubicBezTo>
                          <a:pt x="2" y="1"/>
                          <a:pt x="1" y="1"/>
                          <a:pt x="1" y="1"/>
                        </a:cubicBezTo>
                        <a:cubicBezTo>
                          <a:pt x="1" y="1"/>
                          <a:pt x="0"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4" name="Freeform 1594"/>
                  <p:cNvSpPr>
                    <a:spLocks/>
                  </p:cNvSpPr>
                  <p:nvPr/>
                </p:nvSpPr>
                <p:spPr bwMode="auto">
                  <a:xfrm>
                    <a:off x="3383" y="3876"/>
                    <a:ext cx="23" cy="27"/>
                  </a:xfrm>
                  <a:custGeom>
                    <a:avLst/>
                    <a:gdLst>
                      <a:gd name="T0" fmla="*/ 8865 w 7"/>
                      <a:gd name="T1" fmla="*/ 23016 h 7"/>
                      <a:gd name="T2" fmla="*/ 0 w 7"/>
                      <a:gd name="T3" fmla="*/ 0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3" y="7"/>
                          <a:pt x="0" y="4"/>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5" name="Freeform 1595"/>
                  <p:cNvSpPr>
                    <a:spLocks/>
                  </p:cNvSpPr>
                  <p:nvPr/>
                </p:nvSpPr>
                <p:spPr bwMode="auto">
                  <a:xfrm>
                    <a:off x="3420" y="3864"/>
                    <a:ext cx="23" cy="39"/>
                  </a:xfrm>
                  <a:custGeom>
                    <a:avLst/>
                    <a:gdLst>
                      <a:gd name="T0" fmla="*/ 8865 w 7"/>
                      <a:gd name="T1" fmla="*/ 0 h 10"/>
                      <a:gd name="T2" fmla="*/ 8865 w 7"/>
                      <a:gd name="T3" fmla="*/ 0 h 10"/>
                      <a:gd name="T4" fmla="*/ 0 w 7"/>
                      <a:gd name="T5" fmla="*/ 35182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0"/>
                        </a:moveTo>
                        <a:cubicBezTo>
                          <a:pt x="7" y="0"/>
                          <a:pt x="7" y="0"/>
                          <a:pt x="7" y="0"/>
                        </a:cubicBezTo>
                        <a:cubicBezTo>
                          <a:pt x="7" y="4"/>
                          <a:pt x="4" y="8"/>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6" name="Freeform 1596"/>
                  <p:cNvSpPr>
                    <a:spLocks/>
                  </p:cNvSpPr>
                  <p:nvPr/>
                </p:nvSpPr>
                <p:spPr bwMode="auto">
                  <a:xfrm>
                    <a:off x="3373" y="3876"/>
                    <a:ext cx="13" cy="31"/>
                  </a:xfrm>
                  <a:custGeom>
                    <a:avLst/>
                    <a:gdLst>
                      <a:gd name="T0" fmla="*/ 4700 w 4"/>
                      <a:gd name="T1" fmla="*/ 27059 h 8"/>
                      <a:gd name="T2" fmla="*/ 0 w 4"/>
                      <a:gd name="T3" fmla="*/ 0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8"/>
                        </a:moveTo>
                        <a:cubicBezTo>
                          <a:pt x="2" y="6"/>
                          <a:pt x="0" y="4"/>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7" name="Freeform 1597"/>
                  <p:cNvSpPr>
                    <a:spLocks/>
                  </p:cNvSpPr>
                  <p:nvPr/>
                </p:nvSpPr>
                <p:spPr bwMode="auto">
                  <a:xfrm>
                    <a:off x="3440" y="3861"/>
                    <a:ext cx="13" cy="38"/>
                  </a:xfrm>
                  <a:custGeom>
                    <a:avLst/>
                    <a:gdLst>
                      <a:gd name="T0" fmla="*/ 4700 w 4"/>
                      <a:gd name="T1" fmla="*/ 0 h 10"/>
                      <a:gd name="T2" fmla="*/ 4700 w 4"/>
                      <a:gd name="T3" fmla="*/ 0 h 10"/>
                      <a:gd name="T4" fmla="*/ 0 w 4"/>
                      <a:gd name="T5" fmla="*/ 3002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4" y="0"/>
                        </a:moveTo>
                        <a:cubicBezTo>
                          <a:pt x="4" y="0"/>
                          <a:pt x="4" y="0"/>
                          <a:pt x="4" y="0"/>
                        </a:cubicBezTo>
                        <a:cubicBezTo>
                          <a:pt x="4" y="3"/>
                          <a:pt x="2" y="7"/>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8" name="Freeform 1598"/>
                  <p:cNvSpPr>
                    <a:spLocks/>
                  </p:cNvSpPr>
                  <p:nvPr/>
                </p:nvSpPr>
                <p:spPr bwMode="auto">
                  <a:xfrm>
                    <a:off x="3366" y="3880"/>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9" name="Freeform 1599"/>
                  <p:cNvSpPr>
                    <a:spLocks/>
                  </p:cNvSpPr>
                  <p:nvPr/>
                </p:nvSpPr>
                <p:spPr bwMode="auto">
                  <a:xfrm>
                    <a:off x="3453" y="3861"/>
                    <a:ext cx="10" cy="34"/>
                  </a:xfrm>
                  <a:custGeom>
                    <a:avLst/>
                    <a:gdLst>
                      <a:gd name="T0" fmla="*/ 4077 w 3"/>
                      <a:gd name="T1" fmla="*/ 0 h 9"/>
                      <a:gd name="T2" fmla="*/ 4077 w 3"/>
                      <a:gd name="T3" fmla="*/ 0 h 9"/>
                      <a:gd name="T4" fmla="*/ 0 w 3"/>
                      <a:gd name="T5" fmla="*/ 26089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0" name="Freeform 1600"/>
                  <p:cNvSpPr>
                    <a:spLocks/>
                  </p:cNvSpPr>
                  <p:nvPr/>
                </p:nvSpPr>
                <p:spPr bwMode="auto">
                  <a:xfrm>
                    <a:off x="3356" y="3880"/>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0"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1" name="Freeform 1601"/>
                  <p:cNvSpPr>
                    <a:spLocks/>
                  </p:cNvSpPr>
                  <p:nvPr/>
                </p:nvSpPr>
                <p:spPr bwMode="auto">
                  <a:xfrm>
                    <a:off x="3463" y="3857"/>
                    <a:ext cx="7" cy="35"/>
                  </a:xfrm>
                  <a:custGeom>
                    <a:avLst/>
                    <a:gdLst>
                      <a:gd name="T0" fmla="*/ 3773 w 2"/>
                      <a:gd name="T1" fmla="*/ 0 h 9"/>
                      <a:gd name="T2" fmla="*/ 3773 w 2"/>
                      <a:gd name="T3" fmla="*/ 0 h 9"/>
                      <a:gd name="T4" fmla="*/ 0 w 2"/>
                      <a:gd name="T5" fmla="*/ 31107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0"/>
                        </a:moveTo>
                        <a:cubicBezTo>
                          <a:pt x="2" y="0"/>
                          <a:pt x="2" y="0"/>
                          <a:pt x="2" y="0"/>
                        </a:cubicBezTo>
                        <a:cubicBezTo>
                          <a:pt x="2"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2" name="Freeform 1602"/>
                  <p:cNvSpPr>
                    <a:spLocks/>
                  </p:cNvSpPr>
                  <p:nvPr/>
                </p:nvSpPr>
                <p:spPr bwMode="auto">
                  <a:xfrm>
                    <a:off x="3346" y="3884"/>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0"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grpSp>
            <p:grpSp>
              <p:nvGrpSpPr>
                <p:cNvPr id="55" name="Group 1603"/>
                <p:cNvGrpSpPr>
                  <a:grpSpLocks/>
                </p:cNvGrpSpPr>
                <p:nvPr/>
              </p:nvGrpSpPr>
              <p:grpSpPr bwMode="auto">
                <a:xfrm>
                  <a:off x="2002" y="3476"/>
                  <a:ext cx="2475" cy="602"/>
                  <a:chOff x="2002" y="3476"/>
                  <a:chExt cx="2475" cy="602"/>
                </a:xfrm>
              </p:grpSpPr>
              <p:sp>
                <p:nvSpPr>
                  <p:cNvPr id="193" name="Freeform 1604"/>
                  <p:cNvSpPr>
                    <a:spLocks/>
                  </p:cNvSpPr>
                  <p:nvPr/>
                </p:nvSpPr>
                <p:spPr bwMode="auto">
                  <a:xfrm>
                    <a:off x="3473" y="3857"/>
                    <a:ext cx="7" cy="35"/>
                  </a:xfrm>
                  <a:custGeom>
                    <a:avLst/>
                    <a:gdLst>
                      <a:gd name="T0" fmla="*/ 3773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2"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94" name="Line 1605"/>
                  <p:cNvSpPr>
                    <a:spLocks noChangeShapeType="1"/>
                  </p:cNvSpPr>
                  <p:nvPr/>
                </p:nvSpPr>
                <p:spPr bwMode="auto">
                  <a:xfrm>
                    <a:off x="3086" y="3794"/>
                    <a:ext cx="63" cy="1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195" name="Line 1606"/>
                  <p:cNvSpPr>
                    <a:spLocks noChangeShapeType="1"/>
                  </p:cNvSpPr>
                  <p:nvPr/>
                </p:nvSpPr>
                <p:spPr bwMode="auto">
                  <a:xfrm>
                    <a:off x="3119" y="3787"/>
                    <a:ext cx="60" cy="15"/>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196" name="Line 1607"/>
                  <p:cNvSpPr>
                    <a:spLocks noChangeShapeType="1"/>
                  </p:cNvSpPr>
                  <p:nvPr/>
                </p:nvSpPr>
                <p:spPr bwMode="auto">
                  <a:xfrm>
                    <a:off x="3153" y="3779"/>
                    <a:ext cx="53"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197" name="Line 1608"/>
                  <p:cNvSpPr>
                    <a:spLocks noChangeShapeType="1"/>
                  </p:cNvSpPr>
                  <p:nvPr/>
                </p:nvSpPr>
                <p:spPr bwMode="auto">
                  <a:xfrm>
                    <a:off x="3179" y="3775"/>
                    <a:ext cx="54"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198" name="Line 1609"/>
                  <p:cNvSpPr>
                    <a:spLocks noChangeShapeType="1"/>
                  </p:cNvSpPr>
                  <p:nvPr/>
                </p:nvSpPr>
                <p:spPr bwMode="auto">
                  <a:xfrm>
                    <a:off x="3206" y="3771"/>
                    <a:ext cx="50"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199" name="Line 1610"/>
                  <p:cNvSpPr>
                    <a:spLocks noChangeShapeType="1"/>
                  </p:cNvSpPr>
                  <p:nvPr/>
                </p:nvSpPr>
                <p:spPr bwMode="auto">
                  <a:xfrm>
                    <a:off x="3099" y="3802"/>
                    <a:ext cx="1"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00" name="Line 1611"/>
                  <p:cNvSpPr>
                    <a:spLocks noChangeShapeType="1"/>
                  </p:cNvSpPr>
                  <p:nvPr/>
                </p:nvSpPr>
                <p:spPr bwMode="auto">
                  <a:xfrm>
                    <a:off x="3119" y="3787"/>
                    <a:ext cx="30"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01" name="Line 1612"/>
                  <p:cNvSpPr>
                    <a:spLocks noChangeShapeType="1"/>
                  </p:cNvSpPr>
                  <p:nvPr/>
                </p:nvSpPr>
                <p:spPr bwMode="auto">
                  <a:xfrm flipH="1" flipV="1">
                    <a:off x="3149" y="3779"/>
                    <a:ext cx="30"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02" name="Line 1613"/>
                  <p:cNvSpPr>
                    <a:spLocks noChangeShapeType="1"/>
                  </p:cNvSpPr>
                  <p:nvPr/>
                </p:nvSpPr>
                <p:spPr bwMode="auto">
                  <a:xfrm flipH="1" flipV="1">
                    <a:off x="3179" y="3775"/>
                    <a:ext cx="27"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03" name="Line 1614"/>
                  <p:cNvSpPr>
                    <a:spLocks noChangeShapeType="1"/>
                  </p:cNvSpPr>
                  <p:nvPr/>
                </p:nvSpPr>
                <p:spPr bwMode="auto">
                  <a:xfrm flipH="1" flipV="1">
                    <a:off x="3206" y="3771"/>
                    <a:ext cx="27"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04" name="Line 1615"/>
                  <p:cNvSpPr>
                    <a:spLocks noChangeShapeType="1"/>
                  </p:cNvSpPr>
                  <p:nvPr/>
                </p:nvSpPr>
                <p:spPr bwMode="auto">
                  <a:xfrm flipH="1" flipV="1">
                    <a:off x="3226" y="3763"/>
                    <a:ext cx="30" cy="2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05" name="Freeform 1616"/>
                  <p:cNvSpPr>
                    <a:spLocks/>
                  </p:cNvSpPr>
                  <p:nvPr/>
                </p:nvSpPr>
                <p:spPr bwMode="auto">
                  <a:xfrm>
                    <a:off x="2005" y="3476"/>
                    <a:ext cx="143" cy="62"/>
                  </a:xfrm>
                  <a:custGeom>
                    <a:avLst/>
                    <a:gdLst>
                      <a:gd name="T0" fmla="*/ 0 w 43"/>
                      <a:gd name="T1" fmla="*/ 23680 h 16"/>
                      <a:gd name="T2" fmla="*/ 58218 w 43"/>
                      <a:gd name="T3" fmla="*/ 0 h 16"/>
                      <a:gd name="T4" fmla="*/ 58218 w 43"/>
                      <a:gd name="T5" fmla="*/ 27059 h 16"/>
                      <a:gd name="T6" fmla="*/ 0 w 43"/>
                      <a:gd name="T7" fmla="*/ 54118 h 16"/>
                      <a:gd name="T8" fmla="*/ 0 w 43"/>
                      <a:gd name="T9" fmla="*/ 23680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0" y="7"/>
                        </a:moveTo>
                        <a:lnTo>
                          <a:pt x="43" y="0"/>
                        </a:lnTo>
                        <a:lnTo>
                          <a:pt x="43" y="8"/>
                        </a:lnTo>
                        <a:lnTo>
                          <a:pt x="0" y="16"/>
                        </a:lnTo>
                        <a:lnTo>
                          <a:pt x="0" y="7"/>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206" name="Freeform 1617"/>
                  <p:cNvSpPr>
                    <a:spLocks/>
                  </p:cNvSpPr>
                  <p:nvPr/>
                </p:nvSpPr>
                <p:spPr bwMode="auto">
                  <a:xfrm>
                    <a:off x="2005" y="3476"/>
                    <a:ext cx="143" cy="62"/>
                  </a:xfrm>
                  <a:custGeom>
                    <a:avLst/>
                    <a:gdLst>
                      <a:gd name="T0" fmla="*/ 0 w 43"/>
                      <a:gd name="T1" fmla="*/ 23680 h 16"/>
                      <a:gd name="T2" fmla="*/ 58218 w 43"/>
                      <a:gd name="T3" fmla="*/ 0 h 16"/>
                      <a:gd name="T4" fmla="*/ 58218 w 43"/>
                      <a:gd name="T5" fmla="*/ 27059 h 16"/>
                      <a:gd name="T6" fmla="*/ 0 w 43"/>
                      <a:gd name="T7" fmla="*/ 54118 h 16"/>
                      <a:gd name="T8" fmla="*/ 0 w 43"/>
                      <a:gd name="T9" fmla="*/ 23680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0" y="7"/>
                        </a:moveTo>
                        <a:lnTo>
                          <a:pt x="43" y="0"/>
                        </a:lnTo>
                        <a:lnTo>
                          <a:pt x="43" y="8"/>
                        </a:lnTo>
                        <a:lnTo>
                          <a:pt x="0" y="16"/>
                        </a:lnTo>
                        <a:lnTo>
                          <a:pt x="0" y="7"/>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07" name="Freeform 1618"/>
                  <p:cNvSpPr>
                    <a:spLocks/>
                  </p:cNvSpPr>
                  <p:nvPr/>
                </p:nvSpPr>
                <p:spPr bwMode="auto">
                  <a:xfrm>
                    <a:off x="2058" y="3499"/>
                    <a:ext cx="37" cy="27"/>
                  </a:xfrm>
                  <a:custGeom>
                    <a:avLst/>
                    <a:gdLst>
                      <a:gd name="T0" fmla="*/ 0 w 11"/>
                      <a:gd name="T1" fmla="*/ 23016 h 7"/>
                      <a:gd name="T2" fmla="*/ 0 w 11"/>
                      <a:gd name="T3" fmla="*/ 23016 h 7"/>
                      <a:gd name="T4" fmla="*/ 7309 w 11"/>
                      <a:gd name="T5" fmla="*/ 0 h 7"/>
                      <a:gd name="T6" fmla="*/ 15873 w 11"/>
                      <a:gd name="T7" fmla="*/ 16188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0" y="7"/>
                        </a:moveTo>
                        <a:cubicBezTo>
                          <a:pt x="0" y="7"/>
                          <a:pt x="0" y="7"/>
                          <a:pt x="0" y="7"/>
                        </a:cubicBezTo>
                        <a:cubicBezTo>
                          <a:pt x="0" y="4"/>
                          <a:pt x="2" y="1"/>
                          <a:pt x="5" y="0"/>
                        </a:cubicBezTo>
                        <a:cubicBezTo>
                          <a:pt x="9" y="0"/>
                          <a:pt x="11" y="2"/>
                          <a:pt x="11"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08" name="Freeform 1619"/>
                  <p:cNvSpPr>
                    <a:spLocks/>
                  </p:cNvSpPr>
                  <p:nvPr/>
                </p:nvSpPr>
                <p:spPr bwMode="auto">
                  <a:xfrm>
                    <a:off x="2065" y="3511"/>
                    <a:ext cx="20" cy="15"/>
                  </a:xfrm>
                  <a:custGeom>
                    <a:avLst/>
                    <a:gdLst>
                      <a:gd name="T0" fmla="*/ 0 w 6"/>
                      <a:gd name="T1" fmla="*/ 11081 h 4"/>
                      <a:gd name="T2" fmla="*/ 0 w 6"/>
                      <a:gd name="T3" fmla="*/ 11081 h 4"/>
                      <a:gd name="T4" fmla="*/ 4077 w 6"/>
                      <a:gd name="T5" fmla="*/ 0 h 4"/>
                      <a:gd name="T6" fmla="*/ 8257 w 6"/>
                      <a:gd name="T7" fmla="*/ 5963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4"/>
                        </a:moveTo>
                        <a:cubicBezTo>
                          <a:pt x="0" y="4"/>
                          <a:pt x="0" y="4"/>
                          <a:pt x="0" y="4"/>
                        </a:cubicBezTo>
                        <a:cubicBezTo>
                          <a:pt x="0" y="2"/>
                          <a:pt x="2" y="0"/>
                          <a:pt x="3" y="0"/>
                        </a:cubicBezTo>
                        <a:cubicBezTo>
                          <a:pt x="5" y="0"/>
                          <a:pt x="6" y="1"/>
                          <a:pt x="6"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09" name="Freeform 1620"/>
                  <p:cNvSpPr>
                    <a:spLocks/>
                  </p:cNvSpPr>
                  <p:nvPr/>
                </p:nvSpPr>
                <p:spPr bwMode="auto">
                  <a:xfrm>
                    <a:off x="2075" y="3519"/>
                    <a:ext cx="3" cy="4"/>
                  </a:xfrm>
                  <a:custGeom>
                    <a:avLst/>
                    <a:gdLst>
                      <a:gd name="T0" fmla="*/ 0 w 1"/>
                      <a:gd name="T1" fmla="*/ 4096 h 1"/>
                      <a:gd name="T2" fmla="*/ 0 w 1"/>
                      <a:gd name="T3" fmla="*/ 4096 h 1"/>
                      <a:gd name="T4" fmla="*/ 0 w 1"/>
                      <a:gd name="T5" fmla="*/ 0 h 1"/>
                      <a:gd name="T6" fmla="*/ 729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cubicBezTo>
                          <a:pt x="0" y="1"/>
                          <a:pt x="0" y="1"/>
                          <a:pt x="0" y="1"/>
                        </a:cubicBezTo>
                        <a:cubicBezTo>
                          <a:pt x="0" y="1"/>
                          <a:pt x="0" y="0"/>
                          <a:pt x="0" y="0"/>
                        </a:cubicBezTo>
                        <a:cubicBezTo>
                          <a:pt x="1" y="0"/>
                          <a:pt x="1" y="0"/>
                          <a:pt x="1"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0" name="Freeform 1621"/>
                  <p:cNvSpPr>
                    <a:spLocks/>
                  </p:cNvSpPr>
                  <p:nvPr/>
                </p:nvSpPr>
                <p:spPr bwMode="auto">
                  <a:xfrm>
                    <a:off x="2082" y="3488"/>
                    <a:ext cx="23" cy="31"/>
                  </a:xfrm>
                  <a:custGeom>
                    <a:avLst/>
                    <a:gdLst>
                      <a:gd name="T0" fmla="*/ 0 w 7"/>
                      <a:gd name="T1" fmla="*/ 0 h 8"/>
                      <a:gd name="T2" fmla="*/ 8865 w 7"/>
                      <a:gd name="T3" fmla="*/ 23680 h 8"/>
                      <a:gd name="T4" fmla="*/ 8865 w 7"/>
                      <a:gd name="T5" fmla="*/ 27059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cubicBezTo>
                          <a:pt x="4" y="0"/>
                          <a:pt x="7" y="3"/>
                          <a:pt x="7" y="7"/>
                        </a:cubicBezTo>
                        <a:cubicBezTo>
                          <a:pt x="7" y="7"/>
                          <a:pt x="7" y="8"/>
                          <a:pt x="7"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1" name="Freeform 1622"/>
                  <p:cNvSpPr>
                    <a:spLocks/>
                  </p:cNvSpPr>
                  <p:nvPr/>
                </p:nvSpPr>
                <p:spPr bwMode="auto">
                  <a:xfrm>
                    <a:off x="2048" y="3491"/>
                    <a:ext cx="24" cy="39"/>
                  </a:xfrm>
                  <a:custGeom>
                    <a:avLst/>
                    <a:gdLst>
                      <a:gd name="T0" fmla="*/ 0 w 7"/>
                      <a:gd name="T1" fmla="*/ 35182 h 10"/>
                      <a:gd name="T2" fmla="*/ 0 w 7"/>
                      <a:gd name="T3" fmla="*/ 35182 h 10"/>
                      <a:gd name="T4" fmla="*/ 11321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0" y="10"/>
                        </a:moveTo>
                        <a:cubicBezTo>
                          <a:pt x="0" y="10"/>
                          <a:pt x="0" y="10"/>
                          <a:pt x="0" y="10"/>
                        </a:cubicBezTo>
                        <a:cubicBezTo>
                          <a:pt x="0" y="5"/>
                          <a:pt x="3" y="1"/>
                          <a:pt x="7"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2" name="Freeform 1623"/>
                  <p:cNvSpPr>
                    <a:spLocks/>
                  </p:cNvSpPr>
                  <p:nvPr/>
                </p:nvSpPr>
                <p:spPr bwMode="auto">
                  <a:xfrm>
                    <a:off x="2102" y="3484"/>
                    <a:ext cx="13" cy="31"/>
                  </a:xfrm>
                  <a:custGeom>
                    <a:avLst/>
                    <a:gdLst>
                      <a:gd name="T0" fmla="*/ 0 w 4"/>
                      <a:gd name="T1" fmla="*/ 0 h 8"/>
                      <a:gd name="T2" fmla="*/ 4700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0" y="0"/>
                        </a:moveTo>
                        <a:cubicBezTo>
                          <a:pt x="3" y="2"/>
                          <a:pt x="4" y="5"/>
                          <a:pt x="4"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3" name="Freeform 1624"/>
                  <p:cNvSpPr>
                    <a:spLocks/>
                  </p:cNvSpPr>
                  <p:nvPr/>
                </p:nvSpPr>
                <p:spPr bwMode="auto">
                  <a:xfrm>
                    <a:off x="2038" y="3495"/>
                    <a:ext cx="14" cy="35"/>
                  </a:xfrm>
                  <a:custGeom>
                    <a:avLst/>
                    <a:gdLst>
                      <a:gd name="T0" fmla="*/ 0 w 4"/>
                      <a:gd name="T1" fmla="*/ 31107 h 9"/>
                      <a:gd name="T2" fmla="*/ 0 w 4"/>
                      <a:gd name="T3" fmla="*/ 31107 h 9"/>
                      <a:gd name="T4" fmla="*/ 7375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0" y="9"/>
                        </a:moveTo>
                        <a:cubicBezTo>
                          <a:pt x="0" y="9"/>
                          <a:pt x="0" y="9"/>
                          <a:pt x="0" y="9"/>
                        </a:cubicBezTo>
                        <a:cubicBezTo>
                          <a:pt x="0" y="6"/>
                          <a:pt x="1" y="2"/>
                          <a:pt x="4"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4" name="Freeform 1625"/>
                  <p:cNvSpPr>
                    <a:spLocks/>
                  </p:cNvSpPr>
                  <p:nvPr/>
                </p:nvSpPr>
                <p:spPr bwMode="auto">
                  <a:xfrm>
                    <a:off x="2115" y="3480"/>
                    <a:ext cx="10" cy="31"/>
                  </a:xfrm>
                  <a:custGeom>
                    <a:avLst/>
                    <a:gdLst>
                      <a:gd name="T0" fmla="*/ 0 w 3"/>
                      <a:gd name="T1" fmla="*/ 0 h 8"/>
                      <a:gd name="T2" fmla="*/ 4077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0" y="0"/>
                        </a:moveTo>
                        <a:cubicBezTo>
                          <a:pt x="2" y="3"/>
                          <a:pt x="3" y="5"/>
                          <a:pt x="3"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5" name="Freeform 1626"/>
                  <p:cNvSpPr>
                    <a:spLocks/>
                  </p:cNvSpPr>
                  <p:nvPr/>
                </p:nvSpPr>
                <p:spPr bwMode="auto">
                  <a:xfrm>
                    <a:off x="2028" y="3499"/>
                    <a:ext cx="10" cy="35"/>
                  </a:xfrm>
                  <a:custGeom>
                    <a:avLst/>
                    <a:gdLst>
                      <a:gd name="T0" fmla="*/ 0 w 3"/>
                      <a:gd name="T1" fmla="*/ 31107 h 9"/>
                      <a:gd name="T2" fmla="*/ 0 w 3"/>
                      <a:gd name="T3" fmla="*/ 31107 h 9"/>
                      <a:gd name="T4" fmla="*/ 4077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0" y="9"/>
                        </a:moveTo>
                        <a:cubicBezTo>
                          <a:pt x="0" y="9"/>
                          <a:pt x="0" y="9"/>
                          <a:pt x="0" y="9"/>
                        </a:cubicBezTo>
                        <a:cubicBezTo>
                          <a:pt x="0" y="5"/>
                          <a:pt x="1" y="2"/>
                          <a:pt x="3"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6" name="Freeform 1627"/>
                  <p:cNvSpPr>
                    <a:spLocks/>
                  </p:cNvSpPr>
                  <p:nvPr/>
                </p:nvSpPr>
                <p:spPr bwMode="auto">
                  <a:xfrm>
                    <a:off x="2128" y="3480"/>
                    <a:ext cx="7" cy="31"/>
                  </a:xfrm>
                  <a:custGeom>
                    <a:avLst/>
                    <a:gdLst>
                      <a:gd name="T0" fmla="*/ 0 w 2"/>
                      <a:gd name="T1" fmla="*/ 0 h 8"/>
                      <a:gd name="T2" fmla="*/ 3773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2"/>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7" name="Freeform 1628"/>
                  <p:cNvSpPr>
                    <a:spLocks/>
                  </p:cNvSpPr>
                  <p:nvPr/>
                </p:nvSpPr>
                <p:spPr bwMode="auto">
                  <a:xfrm>
                    <a:off x="2018" y="3499"/>
                    <a:ext cx="7" cy="35"/>
                  </a:xfrm>
                  <a:custGeom>
                    <a:avLst/>
                    <a:gdLst>
                      <a:gd name="T0" fmla="*/ 0 w 2"/>
                      <a:gd name="T1" fmla="*/ 31107 h 9"/>
                      <a:gd name="T2" fmla="*/ 0 w 2"/>
                      <a:gd name="T3" fmla="*/ 31107 h 9"/>
                      <a:gd name="T4" fmla="*/ 3773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0" y="9"/>
                        </a:moveTo>
                        <a:cubicBezTo>
                          <a:pt x="0" y="9"/>
                          <a:pt x="0" y="9"/>
                          <a:pt x="0" y="9"/>
                        </a:cubicBezTo>
                        <a:cubicBezTo>
                          <a:pt x="0" y="6"/>
                          <a:pt x="1" y="3"/>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8" name="Freeform 1629"/>
                  <p:cNvSpPr>
                    <a:spLocks/>
                  </p:cNvSpPr>
                  <p:nvPr/>
                </p:nvSpPr>
                <p:spPr bwMode="auto">
                  <a:xfrm>
                    <a:off x="2138" y="3476"/>
                    <a:ext cx="7" cy="31"/>
                  </a:xfrm>
                  <a:custGeom>
                    <a:avLst/>
                    <a:gdLst>
                      <a:gd name="T0" fmla="*/ 0 w 2"/>
                      <a:gd name="T1" fmla="*/ 0 h 8"/>
                      <a:gd name="T2" fmla="*/ 3773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0" y="0"/>
                        </a:moveTo>
                        <a:cubicBezTo>
                          <a:pt x="1" y="3"/>
                          <a:pt x="2" y="5"/>
                          <a:pt x="2"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19" name="Freeform 1630"/>
                  <p:cNvSpPr>
                    <a:spLocks/>
                  </p:cNvSpPr>
                  <p:nvPr/>
                </p:nvSpPr>
                <p:spPr bwMode="auto">
                  <a:xfrm>
                    <a:off x="2008" y="3503"/>
                    <a:ext cx="7" cy="35"/>
                  </a:xfrm>
                  <a:custGeom>
                    <a:avLst/>
                    <a:gdLst>
                      <a:gd name="T0" fmla="*/ 0 w 2"/>
                      <a:gd name="T1" fmla="*/ 31107 h 9"/>
                      <a:gd name="T2" fmla="*/ 3773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0" y="9"/>
                        </a:moveTo>
                        <a:cubicBezTo>
                          <a:pt x="0" y="6"/>
                          <a:pt x="1" y="2"/>
                          <a:pt x="2"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20" name="Freeform 1631"/>
                  <p:cNvSpPr>
                    <a:spLocks/>
                  </p:cNvSpPr>
                  <p:nvPr/>
                </p:nvSpPr>
                <p:spPr bwMode="auto">
                  <a:xfrm>
                    <a:off x="2005" y="3476"/>
                    <a:ext cx="1338" cy="435"/>
                  </a:xfrm>
                  <a:custGeom>
                    <a:avLst/>
                    <a:gdLst>
                      <a:gd name="T0" fmla="*/ 0 w 401"/>
                      <a:gd name="T1" fmla="*/ 23909 h 112"/>
                      <a:gd name="T2" fmla="*/ 492581 w 401"/>
                      <a:gd name="T3" fmla="*/ 384575 h 112"/>
                      <a:gd name="T4" fmla="*/ 553325 w 401"/>
                      <a:gd name="T5" fmla="*/ 360665 h 112"/>
                      <a:gd name="T6" fmla="*/ 59139 w 401"/>
                      <a:gd name="T7" fmla="*/ 0 h 112"/>
                      <a:gd name="T8" fmla="*/ 0 w 401"/>
                      <a:gd name="T9" fmla="*/ 23909 h 112"/>
                      <a:gd name="T10" fmla="*/ 0 60000 65536"/>
                      <a:gd name="T11" fmla="*/ 0 60000 65536"/>
                      <a:gd name="T12" fmla="*/ 0 60000 65536"/>
                      <a:gd name="T13" fmla="*/ 0 60000 65536"/>
                      <a:gd name="T14" fmla="*/ 0 60000 65536"/>
                      <a:gd name="T15" fmla="*/ 0 w 401"/>
                      <a:gd name="T16" fmla="*/ 0 h 112"/>
                      <a:gd name="T17" fmla="*/ 401 w 401"/>
                      <a:gd name="T18" fmla="*/ 112 h 112"/>
                    </a:gdLst>
                    <a:ahLst/>
                    <a:cxnLst>
                      <a:cxn ang="T10">
                        <a:pos x="T0" y="T1"/>
                      </a:cxn>
                      <a:cxn ang="T11">
                        <a:pos x="T2" y="T3"/>
                      </a:cxn>
                      <a:cxn ang="T12">
                        <a:pos x="T4" y="T5"/>
                      </a:cxn>
                      <a:cxn ang="T13">
                        <a:pos x="T6" y="T7"/>
                      </a:cxn>
                      <a:cxn ang="T14">
                        <a:pos x="T8" y="T9"/>
                      </a:cxn>
                    </a:cxnLst>
                    <a:rect l="T15" t="T16" r="T17" b="T18"/>
                    <a:pathLst>
                      <a:path w="401" h="112">
                        <a:moveTo>
                          <a:pt x="0" y="7"/>
                        </a:moveTo>
                        <a:lnTo>
                          <a:pt x="357" y="112"/>
                        </a:lnTo>
                        <a:lnTo>
                          <a:pt x="401" y="105"/>
                        </a:lnTo>
                        <a:lnTo>
                          <a:pt x="43" y="0"/>
                        </a:lnTo>
                        <a:lnTo>
                          <a:pt x="0" y="7"/>
                        </a:lnTo>
                        <a:close/>
                      </a:path>
                    </a:pathLst>
                  </a:custGeom>
                  <a:solidFill>
                    <a:srgbClr val="FDFFCB"/>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221" name="Freeform 1632"/>
                  <p:cNvSpPr>
                    <a:spLocks/>
                  </p:cNvSpPr>
                  <p:nvPr/>
                </p:nvSpPr>
                <p:spPr bwMode="auto">
                  <a:xfrm>
                    <a:off x="2005" y="3476"/>
                    <a:ext cx="1338" cy="435"/>
                  </a:xfrm>
                  <a:custGeom>
                    <a:avLst/>
                    <a:gdLst>
                      <a:gd name="T0" fmla="*/ 0 w 401"/>
                      <a:gd name="T1" fmla="*/ 23909 h 112"/>
                      <a:gd name="T2" fmla="*/ 492581 w 401"/>
                      <a:gd name="T3" fmla="*/ 384575 h 112"/>
                      <a:gd name="T4" fmla="*/ 553325 w 401"/>
                      <a:gd name="T5" fmla="*/ 360665 h 112"/>
                      <a:gd name="T6" fmla="*/ 59139 w 401"/>
                      <a:gd name="T7" fmla="*/ 0 h 112"/>
                      <a:gd name="T8" fmla="*/ 0 w 401"/>
                      <a:gd name="T9" fmla="*/ 23909 h 112"/>
                      <a:gd name="T10" fmla="*/ 0 60000 65536"/>
                      <a:gd name="T11" fmla="*/ 0 60000 65536"/>
                      <a:gd name="T12" fmla="*/ 0 60000 65536"/>
                      <a:gd name="T13" fmla="*/ 0 60000 65536"/>
                      <a:gd name="T14" fmla="*/ 0 60000 65536"/>
                      <a:gd name="T15" fmla="*/ 0 w 401"/>
                      <a:gd name="T16" fmla="*/ 0 h 112"/>
                      <a:gd name="T17" fmla="*/ 401 w 401"/>
                      <a:gd name="T18" fmla="*/ 112 h 112"/>
                    </a:gdLst>
                    <a:ahLst/>
                    <a:cxnLst>
                      <a:cxn ang="T10">
                        <a:pos x="T0" y="T1"/>
                      </a:cxn>
                      <a:cxn ang="T11">
                        <a:pos x="T2" y="T3"/>
                      </a:cxn>
                      <a:cxn ang="T12">
                        <a:pos x="T4" y="T5"/>
                      </a:cxn>
                      <a:cxn ang="T13">
                        <a:pos x="T6" y="T7"/>
                      </a:cxn>
                      <a:cxn ang="T14">
                        <a:pos x="T8" y="T9"/>
                      </a:cxn>
                    </a:cxnLst>
                    <a:rect l="T15" t="T16" r="T17" b="T18"/>
                    <a:pathLst>
                      <a:path w="401" h="112">
                        <a:moveTo>
                          <a:pt x="0" y="7"/>
                        </a:moveTo>
                        <a:lnTo>
                          <a:pt x="357" y="112"/>
                        </a:lnTo>
                        <a:lnTo>
                          <a:pt x="401" y="105"/>
                        </a:lnTo>
                        <a:lnTo>
                          <a:pt x="43" y="0"/>
                        </a:lnTo>
                        <a:lnTo>
                          <a:pt x="0" y="7"/>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22" name="Freeform 1633"/>
                  <p:cNvSpPr>
                    <a:spLocks/>
                  </p:cNvSpPr>
                  <p:nvPr/>
                </p:nvSpPr>
                <p:spPr bwMode="auto">
                  <a:xfrm>
                    <a:off x="2005" y="3503"/>
                    <a:ext cx="1198" cy="443"/>
                  </a:xfrm>
                  <a:custGeom>
                    <a:avLst/>
                    <a:gdLst>
                      <a:gd name="T0" fmla="*/ 0 w 359"/>
                      <a:gd name="T1" fmla="*/ 0 h 114"/>
                      <a:gd name="T2" fmla="*/ 495802 w 359"/>
                      <a:gd name="T3" fmla="*/ 361422 h 114"/>
                      <a:gd name="T4" fmla="*/ 494534 w 359"/>
                      <a:gd name="T5" fmla="*/ 392451 h 114"/>
                      <a:gd name="T6" fmla="*/ 0 w 359"/>
                      <a:gd name="T7" fmla="*/ 30987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223" name="Freeform 1634"/>
                  <p:cNvSpPr>
                    <a:spLocks/>
                  </p:cNvSpPr>
                  <p:nvPr/>
                </p:nvSpPr>
                <p:spPr bwMode="auto">
                  <a:xfrm>
                    <a:off x="2005" y="3503"/>
                    <a:ext cx="1198" cy="443"/>
                  </a:xfrm>
                  <a:custGeom>
                    <a:avLst/>
                    <a:gdLst>
                      <a:gd name="T0" fmla="*/ 0 w 359"/>
                      <a:gd name="T1" fmla="*/ 0 h 114"/>
                      <a:gd name="T2" fmla="*/ 495802 w 359"/>
                      <a:gd name="T3" fmla="*/ 361422 h 114"/>
                      <a:gd name="T4" fmla="*/ 494534 w 359"/>
                      <a:gd name="T5" fmla="*/ 392451 h 114"/>
                      <a:gd name="T6" fmla="*/ 0 w 359"/>
                      <a:gd name="T7" fmla="*/ 30987 h 114"/>
                      <a:gd name="T8" fmla="*/ 0 w 359"/>
                      <a:gd name="T9" fmla="*/ 0 h 114"/>
                      <a:gd name="T10" fmla="*/ 0 60000 65536"/>
                      <a:gd name="T11" fmla="*/ 0 60000 65536"/>
                      <a:gd name="T12" fmla="*/ 0 60000 65536"/>
                      <a:gd name="T13" fmla="*/ 0 60000 65536"/>
                      <a:gd name="T14" fmla="*/ 0 60000 65536"/>
                      <a:gd name="T15" fmla="*/ 0 w 359"/>
                      <a:gd name="T16" fmla="*/ 0 h 114"/>
                      <a:gd name="T17" fmla="*/ 359 w 359"/>
                      <a:gd name="T18" fmla="*/ 114 h 114"/>
                    </a:gdLst>
                    <a:ahLst/>
                    <a:cxnLst>
                      <a:cxn ang="T10">
                        <a:pos x="T0" y="T1"/>
                      </a:cxn>
                      <a:cxn ang="T11">
                        <a:pos x="T2" y="T3"/>
                      </a:cxn>
                      <a:cxn ang="T12">
                        <a:pos x="T4" y="T5"/>
                      </a:cxn>
                      <a:cxn ang="T13">
                        <a:pos x="T6" y="T7"/>
                      </a:cxn>
                      <a:cxn ang="T14">
                        <a:pos x="T8" y="T9"/>
                      </a:cxn>
                    </a:cxnLst>
                    <a:rect l="T15" t="T16" r="T17" b="T18"/>
                    <a:pathLst>
                      <a:path w="359" h="114">
                        <a:moveTo>
                          <a:pt x="0" y="0"/>
                        </a:moveTo>
                        <a:lnTo>
                          <a:pt x="359" y="105"/>
                        </a:lnTo>
                        <a:lnTo>
                          <a:pt x="358" y="114"/>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24" name="Freeform 1635"/>
                  <p:cNvSpPr>
                    <a:spLocks/>
                  </p:cNvSpPr>
                  <p:nvPr/>
                </p:nvSpPr>
                <p:spPr bwMode="auto">
                  <a:xfrm>
                    <a:off x="3199" y="3884"/>
                    <a:ext cx="144" cy="62"/>
                  </a:xfrm>
                  <a:custGeom>
                    <a:avLst/>
                    <a:gdLst>
                      <a:gd name="T0" fmla="*/ 60614 w 43"/>
                      <a:gd name="T1" fmla="*/ 27059 h 16"/>
                      <a:gd name="T2" fmla="*/ 0 w 43"/>
                      <a:gd name="T3" fmla="*/ 54118 h 16"/>
                      <a:gd name="T4" fmla="*/ 0 w 43"/>
                      <a:gd name="T5" fmla="*/ 23680 h 16"/>
                      <a:gd name="T6" fmla="*/ 60614 w 43"/>
                      <a:gd name="T7" fmla="*/ 0 h 16"/>
                      <a:gd name="T8" fmla="*/ 60614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43" y="8"/>
                        </a:moveTo>
                        <a:lnTo>
                          <a:pt x="0" y="16"/>
                        </a:lnTo>
                        <a:lnTo>
                          <a:pt x="0" y="7"/>
                        </a:lnTo>
                        <a:lnTo>
                          <a:pt x="43" y="0"/>
                        </a:lnTo>
                        <a:lnTo>
                          <a:pt x="43" y="8"/>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225" name="Freeform 1636"/>
                  <p:cNvSpPr>
                    <a:spLocks/>
                  </p:cNvSpPr>
                  <p:nvPr/>
                </p:nvSpPr>
                <p:spPr bwMode="auto">
                  <a:xfrm>
                    <a:off x="3199" y="3884"/>
                    <a:ext cx="144" cy="62"/>
                  </a:xfrm>
                  <a:custGeom>
                    <a:avLst/>
                    <a:gdLst>
                      <a:gd name="T0" fmla="*/ 60614 w 43"/>
                      <a:gd name="T1" fmla="*/ 27059 h 16"/>
                      <a:gd name="T2" fmla="*/ 0 w 43"/>
                      <a:gd name="T3" fmla="*/ 54118 h 16"/>
                      <a:gd name="T4" fmla="*/ 0 w 43"/>
                      <a:gd name="T5" fmla="*/ 23680 h 16"/>
                      <a:gd name="T6" fmla="*/ 60614 w 43"/>
                      <a:gd name="T7" fmla="*/ 0 h 16"/>
                      <a:gd name="T8" fmla="*/ 60614 w 43"/>
                      <a:gd name="T9" fmla="*/ 27059 h 16"/>
                      <a:gd name="T10" fmla="*/ 0 60000 65536"/>
                      <a:gd name="T11" fmla="*/ 0 60000 65536"/>
                      <a:gd name="T12" fmla="*/ 0 60000 65536"/>
                      <a:gd name="T13" fmla="*/ 0 60000 65536"/>
                      <a:gd name="T14" fmla="*/ 0 60000 65536"/>
                      <a:gd name="T15" fmla="*/ 0 w 43"/>
                      <a:gd name="T16" fmla="*/ 0 h 16"/>
                      <a:gd name="T17" fmla="*/ 43 w 43"/>
                      <a:gd name="T18" fmla="*/ 16 h 16"/>
                    </a:gdLst>
                    <a:ahLst/>
                    <a:cxnLst>
                      <a:cxn ang="T10">
                        <a:pos x="T0" y="T1"/>
                      </a:cxn>
                      <a:cxn ang="T11">
                        <a:pos x="T2" y="T3"/>
                      </a:cxn>
                      <a:cxn ang="T12">
                        <a:pos x="T4" y="T5"/>
                      </a:cxn>
                      <a:cxn ang="T13">
                        <a:pos x="T6" y="T7"/>
                      </a:cxn>
                      <a:cxn ang="T14">
                        <a:pos x="T8" y="T9"/>
                      </a:cxn>
                    </a:cxnLst>
                    <a:rect l="T15" t="T16" r="T17" b="T18"/>
                    <a:pathLst>
                      <a:path w="43" h="16">
                        <a:moveTo>
                          <a:pt x="43" y="8"/>
                        </a:moveTo>
                        <a:lnTo>
                          <a:pt x="0" y="16"/>
                        </a:lnTo>
                        <a:lnTo>
                          <a:pt x="0" y="7"/>
                        </a:lnTo>
                        <a:lnTo>
                          <a:pt x="43" y="0"/>
                        </a:lnTo>
                        <a:lnTo>
                          <a:pt x="43" y="8"/>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26" name="Freeform 1637"/>
                  <p:cNvSpPr>
                    <a:spLocks/>
                  </p:cNvSpPr>
                  <p:nvPr/>
                </p:nvSpPr>
                <p:spPr bwMode="auto">
                  <a:xfrm>
                    <a:off x="3253" y="3895"/>
                    <a:ext cx="36" cy="28"/>
                  </a:xfrm>
                  <a:custGeom>
                    <a:avLst/>
                    <a:gdLst>
                      <a:gd name="T0" fmla="*/ 13526 w 11"/>
                      <a:gd name="T1" fmla="*/ 0 h 7"/>
                      <a:gd name="T2" fmla="*/ 13526 w 11"/>
                      <a:gd name="T3" fmla="*/ 0 h 7"/>
                      <a:gd name="T4" fmla="*/ 5956 w 11"/>
                      <a:gd name="T5" fmla="*/ 24576 h 7"/>
                      <a:gd name="T6" fmla="*/ 0 w 11"/>
                      <a:gd name="T7" fmla="*/ 8192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0"/>
                        </a:moveTo>
                        <a:cubicBezTo>
                          <a:pt x="11" y="0"/>
                          <a:pt x="11" y="0"/>
                          <a:pt x="11" y="0"/>
                        </a:cubicBezTo>
                        <a:cubicBezTo>
                          <a:pt x="11" y="3"/>
                          <a:pt x="9" y="6"/>
                          <a:pt x="5" y="6"/>
                        </a:cubicBezTo>
                        <a:cubicBezTo>
                          <a:pt x="2" y="7"/>
                          <a:pt x="0" y="5"/>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27" name="Freeform 1638"/>
                  <p:cNvSpPr>
                    <a:spLocks/>
                  </p:cNvSpPr>
                  <p:nvPr/>
                </p:nvSpPr>
                <p:spPr bwMode="auto">
                  <a:xfrm>
                    <a:off x="3259" y="3895"/>
                    <a:ext cx="20" cy="16"/>
                  </a:xfrm>
                  <a:custGeom>
                    <a:avLst/>
                    <a:gdLst>
                      <a:gd name="T0" fmla="*/ 8257 w 6"/>
                      <a:gd name="T1" fmla="*/ 0 h 4"/>
                      <a:gd name="T2" fmla="*/ 8257 w 6"/>
                      <a:gd name="T3" fmla="*/ 0 h 4"/>
                      <a:gd name="T4" fmla="*/ 4077 w 6"/>
                      <a:gd name="T5" fmla="*/ 12288 h 4"/>
                      <a:gd name="T6" fmla="*/ 0 w 6"/>
                      <a:gd name="T7" fmla="*/ 4096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0"/>
                        </a:moveTo>
                        <a:cubicBezTo>
                          <a:pt x="6" y="0"/>
                          <a:pt x="6" y="0"/>
                          <a:pt x="6" y="0"/>
                        </a:cubicBezTo>
                        <a:cubicBezTo>
                          <a:pt x="6" y="2"/>
                          <a:pt x="5" y="3"/>
                          <a:pt x="3" y="3"/>
                        </a:cubicBezTo>
                        <a:cubicBezTo>
                          <a:pt x="2" y="4"/>
                          <a:pt x="0" y="3"/>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28" name="Freeform 1639"/>
                  <p:cNvSpPr>
                    <a:spLocks/>
                  </p:cNvSpPr>
                  <p:nvPr/>
                </p:nvSpPr>
                <p:spPr bwMode="auto">
                  <a:xfrm>
                    <a:off x="3269" y="3895"/>
                    <a:ext cx="4" cy="4"/>
                  </a:xfrm>
                  <a:custGeom>
                    <a:avLst/>
                    <a:gdLst>
                      <a:gd name="T0" fmla="*/ 4096 w 1"/>
                      <a:gd name="T1" fmla="*/ 0 h 1"/>
                      <a:gd name="T2" fmla="*/ 4096 w 1"/>
                      <a:gd name="T3" fmla="*/ 0 h 1"/>
                      <a:gd name="T4" fmla="*/ 0 w 1"/>
                      <a:gd name="T5" fmla="*/ 4096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1"/>
                          <a:pt x="1" y="1"/>
                          <a:pt x="0" y="1"/>
                        </a:cubicBezTo>
                        <a:cubicBezTo>
                          <a:pt x="0" y="1"/>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29" name="Freeform 1640"/>
                  <p:cNvSpPr>
                    <a:spLocks/>
                  </p:cNvSpPr>
                  <p:nvPr/>
                </p:nvSpPr>
                <p:spPr bwMode="auto">
                  <a:xfrm>
                    <a:off x="3243" y="3903"/>
                    <a:ext cx="23" cy="27"/>
                  </a:xfrm>
                  <a:custGeom>
                    <a:avLst/>
                    <a:gdLst>
                      <a:gd name="T0" fmla="*/ 8865 w 7"/>
                      <a:gd name="T1" fmla="*/ 23016 h 7"/>
                      <a:gd name="T2" fmla="*/ 0 w 7"/>
                      <a:gd name="T3" fmla="*/ 0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3" y="7"/>
                          <a:pt x="0" y="4"/>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0" name="Freeform 1641"/>
                  <p:cNvSpPr>
                    <a:spLocks/>
                  </p:cNvSpPr>
                  <p:nvPr/>
                </p:nvSpPr>
                <p:spPr bwMode="auto">
                  <a:xfrm>
                    <a:off x="3276" y="3892"/>
                    <a:ext cx="23" cy="38"/>
                  </a:xfrm>
                  <a:custGeom>
                    <a:avLst/>
                    <a:gdLst>
                      <a:gd name="T0" fmla="*/ 8865 w 7"/>
                      <a:gd name="T1" fmla="*/ 0 h 10"/>
                      <a:gd name="T2" fmla="*/ 8865 w 7"/>
                      <a:gd name="T3" fmla="*/ 0 h 10"/>
                      <a:gd name="T4" fmla="*/ 0 w 7"/>
                      <a:gd name="T5" fmla="*/ 3002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0"/>
                        </a:moveTo>
                        <a:cubicBezTo>
                          <a:pt x="7" y="0"/>
                          <a:pt x="7" y="0"/>
                          <a:pt x="7" y="0"/>
                        </a:cubicBezTo>
                        <a:cubicBezTo>
                          <a:pt x="7" y="4"/>
                          <a:pt x="4" y="8"/>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1" name="Freeform 1642"/>
                  <p:cNvSpPr>
                    <a:spLocks/>
                  </p:cNvSpPr>
                  <p:nvPr/>
                </p:nvSpPr>
                <p:spPr bwMode="auto">
                  <a:xfrm>
                    <a:off x="3233" y="3907"/>
                    <a:ext cx="10" cy="27"/>
                  </a:xfrm>
                  <a:custGeom>
                    <a:avLst/>
                    <a:gdLst>
                      <a:gd name="T0" fmla="*/ 4077 w 3"/>
                      <a:gd name="T1" fmla="*/ 23016 h 7"/>
                      <a:gd name="T2" fmla="*/ 0 w 3"/>
                      <a:gd name="T3" fmla="*/ 0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7"/>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2" name="Freeform 1643"/>
                  <p:cNvSpPr>
                    <a:spLocks/>
                  </p:cNvSpPr>
                  <p:nvPr/>
                </p:nvSpPr>
                <p:spPr bwMode="auto">
                  <a:xfrm>
                    <a:off x="3296" y="3888"/>
                    <a:ext cx="13" cy="39"/>
                  </a:xfrm>
                  <a:custGeom>
                    <a:avLst/>
                    <a:gdLst>
                      <a:gd name="T0" fmla="*/ 4700 w 4"/>
                      <a:gd name="T1" fmla="*/ 0 h 10"/>
                      <a:gd name="T2" fmla="*/ 4700 w 4"/>
                      <a:gd name="T3" fmla="*/ 3682 h 10"/>
                      <a:gd name="T4" fmla="*/ 0 w 4"/>
                      <a:gd name="T5" fmla="*/ 35182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4" y="0"/>
                        </a:moveTo>
                        <a:cubicBezTo>
                          <a:pt x="4" y="1"/>
                          <a:pt x="4" y="1"/>
                          <a:pt x="4" y="1"/>
                        </a:cubicBezTo>
                        <a:cubicBezTo>
                          <a:pt x="4" y="4"/>
                          <a:pt x="3" y="7"/>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3" name="Freeform 1644"/>
                  <p:cNvSpPr>
                    <a:spLocks/>
                  </p:cNvSpPr>
                  <p:nvPr/>
                </p:nvSpPr>
                <p:spPr bwMode="auto">
                  <a:xfrm>
                    <a:off x="3223" y="3907"/>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4" name="Freeform 1645"/>
                  <p:cNvSpPr>
                    <a:spLocks/>
                  </p:cNvSpPr>
                  <p:nvPr/>
                </p:nvSpPr>
                <p:spPr bwMode="auto">
                  <a:xfrm>
                    <a:off x="3309" y="3888"/>
                    <a:ext cx="10" cy="35"/>
                  </a:xfrm>
                  <a:custGeom>
                    <a:avLst/>
                    <a:gdLst>
                      <a:gd name="T0" fmla="*/ 4077 w 3"/>
                      <a:gd name="T1" fmla="*/ 0 h 9"/>
                      <a:gd name="T2" fmla="*/ 4077 w 3"/>
                      <a:gd name="T3" fmla="*/ 0 h 9"/>
                      <a:gd name="T4" fmla="*/ 0 w 3"/>
                      <a:gd name="T5" fmla="*/ 31107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0"/>
                        </a:moveTo>
                        <a:cubicBezTo>
                          <a:pt x="3" y="0"/>
                          <a:pt x="3" y="0"/>
                          <a:pt x="3" y="0"/>
                        </a:cubicBezTo>
                        <a:cubicBezTo>
                          <a:pt x="3" y="3"/>
                          <a:pt x="2"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5" name="Freeform 1646"/>
                  <p:cNvSpPr>
                    <a:spLocks/>
                  </p:cNvSpPr>
                  <p:nvPr/>
                </p:nvSpPr>
                <p:spPr bwMode="auto">
                  <a:xfrm>
                    <a:off x="3213" y="3911"/>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1" y="5"/>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6" name="Freeform 1647"/>
                  <p:cNvSpPr>
                    <a:spLocks/>
                  </p:cNvSpPr>
                  <p:nvPr/>
                </p:nvSpPr>
                <p:spPr bwMode="auto">
                  <a:xfrm>
                    <a:off x="3319" y="3884"/>
                    <a:ext cx="10" cy="39"/>
                  </a:xfrm>
                  <a:custGeom>
                    <a:avLst/>
                    <a:gdLst>
                      <a:gd name="T0" fmla="*/ 4077 w 3"/>
                      <a:gd name="T1" fmla="*/ 0 h 10"/>
                      <a:gd name="T2" fmla="*/ 4077 w 3"/>
                      <a:gd name="T3" fmla="*/ 3682 h 10"/>
                      <a:gd name="T4" fmla="*/ 0 w 3"/>
                      <a:gd name="T5" fmla="*/ 35182 h 10"/>
                      <a:gd name="T6" fmla="*/ 0 60000 65536"/>
                      <a:gd name="T7" fmla="*/ 0 60000 65536"/>
                      <a:gd name="T8" fmla="*/ 0 60000 65536"/>
                      <a:gd name="T9" fmla="*/ 0 w 3"/>
                      <a:gd name="T10" fmla="*/ 0 h 10"/>
                      <a:gd name="T11" fmla="*/ 3 w 3"/>
                      <a:gd name="T12" fmla="*/ 10 h 10"/>
                    </a:gdLst>
                    <a:ahLst/>
                    <a:cxnLst>
                      <a:cxn ang="T6">
                        <a:pos x="T0" y="T1"/>
                      </a:cxn>
                      <a:cxn ang="T7">
                        <a:pos x="T2" y="T3"/>
                      </a:cxn>
                      <a:cxn ang="T8">
                        <a:pos x="T4" y="T5"/>
                      </a:cxn>
                    </a:cxnLst>
                    <a:rect l="T9" t="T10" r="T11" b="T12"/>
                    <a:pathLst>
                      <a:path w="3" h="10">
                        <a:moveTo>
                          <a:pt x="3" y="0"/>
                        </a:moveTo>
                        <a:cubicBezTo>
                          <a:pt x="3" y="0"/>
                          <a:pt x="3" y="1"/>
                          <a:pt x="3" y="1"/>
                        </a:cubicBezTo>
                        <a:cubicBezTo>
                          <a:pt x="3" y="4"/>
                          <a:pt x="2" y="7"/>
                          <a:pt x="0" y="1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7" name="Freeform 1648"/>
                  <p:cNvSpPr>
                    <a:spLocks/>
                  </p:cNvSpPr>
                  <p:nvPr/>
                </p:nvSpPr>
                <p:spPr bwMode="auto">
                  <a:xfrm>
                    <a:off x="3203" y="3911"/>
                    <a:ext cx="6" cy="35"/>
                  </a:xfrm>
                  <a:custGeom>
                    <a:avLst/>
                    <a:gdLst>
                      <a:gd name="T0" fmla="*/ 1458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9"/>
                        </a:moveTo>
                        <a:cubicBezTo>
                          <a:pt x="1" y="6"/>
                          <a:pt x="0"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8" name="Freeform 1649"/>
                  <p:cNvSpPr>
                    <a:spLocks/>
                  </p:cNvSpPr>
                  <p:nvPr/>
                </p:nvSpPr>
                <p:spPr bwMode="auto">
                  <a:xfrm>
                    <a:off x="3333" y="3884"/>
                    <a:ext cx="6" cy="35"/>
                  </a:xfrm>
                  <a:custGeom>
                    <a:avLst/>
                    <a:gdLst>
                      <a:gd name="T0" fmla="*/ 1458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2" y="3"/>
                          <a:pt x="1"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39" name="Line 1650"/>
                  <p:cNvSpPr>
                    <a:spLocks noChangeShapeType="1"/>
                  </p:cNvSpPr>
                  <p:nvPr/>
                </p:nvSpPr>
                <p:spPr bwMode="auto">
                  <a:xfrm>
                    <a:off x="2449" y="3658"/>
                    <a:ext cx="63" cy="12"/>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0" name="Line 1651"/>
                  <p:cNvSpPr>
                    <a:spLocks noChangeShapeType="1"/>
                  </p:cNvSpPr>
                  <p:nvPr/>
                </p:nvSpPr>
                <p:spPr bwMode="auto">
                  <a:xfrm>
                    <a:off x="2482" y="3651"/>
                    <a:ext cx="60" cy="1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1" name="Line 1652"/>
                  <p:cNvSpPr>
                    <a:spLocks noChangeShapeType="1"/>
                  </p:cNvSpPr>
                  <p:nvPr/>
                </p:nvSpPr>
                <p:spPr bwMode="auto">
                  <a:xfrm>
                    <a:off x="2515" y="3639"/>
                    <a:ext cx="54"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2" name="Line 1653"/>
                  <p:cNvSpPr>
                    <a:spLocks noChangeShapeType="1"/>
                  </p:cNvSpPr>
                  <p:nvPr/>
                </p:nvSpPr>
                <p:spPr bwMode="auto">
                  <a:xfrm>
                    <a:off x="2542" y="3635"/>
                    <a:ext cx="54" cy="20"/>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3" name="Line 1654"/>
                  <p:cNvSpPr>
                    <a:spLocks noChangeShapeType="1"/>
                  </p:cNvSpPr>
                  <p:nvPr/>
                </p:nvSpPr>
                <p:spPr bwMode="auto">
                  <a:xfrm>
                    <a:off x="2569" y="3631"/>
                    <a:ext cx="50" cy="16"/>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4" name="Line 1655"/>
                  <p:cNvSpPr>
                    <a:spLocks noChangeShapeType="1"/>
                  </p:cNvSpPr>
                  <p:nvPr/>
                </p:nvSpPr>
                <p:spPr bwMode="auto">
                  <a:xfrm>
                    <a:off x="2462" y="3662"/>
                    <a:ext cx="1" cy="31"/>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5" name="Line 1656"/>
                  <p:cNvSpPr>
                    <a:spLocks noChangeShapeType="1"/>
                  </p:cNvSpPr>
                  <p:nvPr/>
                </p:nvSpPr>
                <p:spPr bwMode="auto">
                  <a:xfrm>
                    <a:off x="2482" y="3651"/>
                    <a:ext cx="30"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6" name="Line 1657"/>
                  <p:cNvSpPr>
                    <a:spLocks noChangeShapeType="1"/>
                  </p:cNvSpPr>
                  <p:nvPr/>
                </p:nvSpPr>
                <p:spPr bwMode="auto">
                  <a:xfrm flipH="1" flipV="1">
                    <a:off x="2512" y="3643"/>
                    <a:ext cx="30" cy="19"/>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7" name="Line 1658"/>
                  <p:cNvSpPr>
                    <a:spLocks noChangeShapeType="1"/>
                  </p:cNvSpPr>
                  <p:nvPr/>
                </p:nvSpPr>
                <p:spPr bwMode="auto">
                  <a:xfrm flipH="1" flipV="1">
                    <a:off x="2542" y="3635"/>
                    <a:ext cx="27"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8" name="Line 1659"/>
                  <p:cNvSpPr>
                    <a:spLocks noChangeShapeType="1"/>
                  </p:cNvSpPr>
                  <p:nvPr/>
                </p:nvSpPr>
                <p:spPr bwMode="auto">
                  <a:xfrm flipH="1" flipV="1">
                    <a:off x="2565" y="3631"/>
                    <a:ext cx="31" cy="24"/>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49" name="Line 1660"/>
                  <p:cNvSpPr>
                    <a:spLocks noChangeShapeType="1"/>
                  </p:cNvSpPr>
                  <p:nvPr/>
                </p:nvSpPr>
                <p:spPr bwMode="auto">
                  <a:xfrm flipH="1" flipV="1">
                    <a:off x="2589" y="3624"/>
                    <a:ext cx="30" cy="23"/>
                  </a:xfrm>
                  <a:prstGeom prst="line">
                    <a:avLst/>
                  </a:prstGeom>
                  <a:noFill/>
                  <a:ln w="0">
                    <a:solidFill>
                      <a:srgbClr val="24211D"/>
                    </a:solidFill>
                    <a:round/>
                    <a:headEnd/>
                    <a:tailEnd/>
                  </a:ln>
                  <a:extLst>
                    <a:ext uri="{909E8E84-426E-40dd-AFC4-6F175D3DCCD1}">
                      <a14:hiddenFill xmlns:a14="http://schemas.microsoft.com/office/drawing/2010/main" xmlns="">
                        <a:noFill/>
                      </a14:hiddenFill>
                    </a:ext>
                  </a:extLst>
                </p:spPr>
                <p:txBody>
                  <a:bodyPr/>
                  <a:lstStyle/>
                  <a:p>
                    <a:endParaRPr lang="de-AT"/>
                  </a:p>
                </p:txBody>
              </p:sp>
              <p:sp>
                <p:nvSpPr>
                  <p:cNvPr id="250" name="Freeform 1661"/>
                  <p:cNvSpPr>
                    <a:spLocks/>
                  </p:cNvSpPr>
                  <p:nvPr/>
                </p:nvSpPr>
                <p:spPr bwMode="auto">
                  <a:xfrm>
                    <a:off x="2002" y="3639"/>
                    <a:ext cx="1194" cy="439"/>
                  </a:xfrm>
                  <a:custGeom>
                    <a:avLst/>
                    <a:gdLst>
                      <a:gd name="T0" fmla="*/ 0 w 358"/>
                      <a:gd name="T1" fmla="*/ 0 h 113"/>
                      <a:gd name="T2" fmla="*/ 492715 w 358"/>
                      <a:gd name="T3" fmla="*/ 361083 h 113"/>
                      <a:gd name="T4" fmla="*/ 492715 w 358"/>
                      <a:gd name="T5" fmla="*/ 388398 h 113"/>
                      <a:gd name="T6" fmla="*/ 0 w 358"/>
                      <a:gd name="T7" fmla="*/ 30955 h 113"/>
                      <a:gd name="T8" fmla="*/ 0 w 358"/>
                      <a:gd name="T9" fmla="*/ 0 h 113"/>
                      <a:gd name="T10" fmla="*/ 0 60000 65536"/>
                      <a:gd name="T11" fmla="*/ 0 60000 65536"/>
                      <a:gd name="T12" fmla="*/ 0 60000 65536"/>
                      <a:gd name="T13" fmla="*/ 0 60000 65536"/>
                      <a:gd name="T14" fmla="*/ 0 60000 65536"/>
                      <a:gd name="T15" fmla="*/ 0 w 358"/>
                      <a:gd name="T16" fmla="*/ 0 h 113"/>
                      <a:gd name="T17" fmla="*/ 358 w 358"/>
                      <a:gd name="T18" fmla="*/ 113 h 113"/>
                    </a:gdLst>
                    <a:ahLst/>
                    <a:cxnLst>
                      <a:cxn ang="T10">
                        <a:pos x="T0" y="T1"/>
                      </a:cxn>
                      <a:cxn ang="T11">
                        <a:pos x="T2" y="T3"/>
                      </a:cxn>
                      <a:cxn ang="T12">
                        <a:pos x="T4" y="T5"/>
                      </a:cxn>
                      <a:cxn ang="T13">
                        <a:pos x="T6" y="T7"/>
                      </a:cxn>
                      <a:cxn ang="T14">
                        <a:pos x="T8" y="T9"/>
                      </a:cxn>
                    </a:cxnLst>
                    <a:rect l="T15" t="T16" r="T17" b="T18"/>
                    <a:pathLst>
                      <a:path w="358" h="113">
                        <a:moveTo>
                          <a:pt x="0" y="0"/>
                        </a:moveTo>
                        <a:lnTo>
                          <a:pt x="358" y="105"/>
                        </a:lnTo>
                        <a:lnTo>
                          <a:pt x="358" y="113"/>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251" name="Freeform 1662"/>
                  <p:cNvSpPr>
                    <a:spLocks/>
                  </p:cNvSpPr>
                  <p:nvPr/>
                </p:nvSpPr>
                <p:spPr bwMode="auto">
                  <a:xfrm>
                    <a:off x="2002" y="3639"/>
                    <a:ext cx="1194" cy="439"/>
                  </a:xfrm>
                  <a:custGeom>
                    <a:avLst/>
                    <a:gdLst>
                      <a:gd name="T0" fmla="*/ 0 w 358"/>
                      <a:gd name="T1" fmla="*/ 0 h 113"/>
                      <a:gd name="T2" fmla="*/ 492715 w 358"/>
                      <a:gd name="T3" fmla="*/ 361083 h 113"/>
                      <a:gd name="T4" fmla="*/ 492715 w 358"/>
                      <a:gd name="T5" fmla="*/ 388398 h 113"/>
                      <a:gd name="T6" fmla="*/ 0 w 358"/>
                      <a:gd name="T7" fmla="*/ 30955 h 113"/>
                      <a:gd name="T8" fmla="*/ 0 w 358"/>
                      <a:gd name="T9" fmla="*/ 0 h 113"/>
                      <a:gd name="T10" fmla="*/ 0 60000 65536"/>
                      <a:gd name="T11" fmla="*/ 0 60000 65536"/>
                      <a:gd name="T12" fmla="*/ 0 60000 65536"/>
                      <a:gd name="T13" fmla="*/ 0 60000 65536"/>
                      <a:gd name="T14" fmla="*/ 0 60000 65536"/>
                      <a:gd name="T15" fmla="*/ 0 w 358"/>
                      <a:gd name="T16" fmla="*/ 0 h 113"/>
                      <a:gd name="T17" fmla="*/ 358 w 358"/>
                      <a:gd name="T18" fmla="*/ 113 h 113"/>
                    </a:gdLst>
                    <a:ahLst/>
                    <a:cxnLst>
                      <a:cxn ang="T10">
                        <a:pos x="T0" y="T1"/>
                      </a:cxn>
                      <a:cxn ang="T11">
                        <a:pos x="T2" y="T3"/>
                      </a:cxn>
                      <a:cxn ang="T12">
                        <a:pos x="T4" y="T5"/>
                      </a:cxn>
                      <a:cxn ang="T13">
                        <a:pos x="T6" y="T7"/>
                      </a:cxn>
                      <a:cxn ang="T14">
                        <a:pos x="T8" y="T9"/>
                      </a:cxn>
                    </a:cxnLst>
                    <a:rect l="T15" t="T16" r="T17" b="T18"/>
                    <a:pathLst>
                      <a:path w="358" h="113">
                        <a:moveTo>
                          <a:pt x="0" y="0"/>
                        </a:moveTo>
                        <a:lnTo>
                          <a:pt x="358" y="105"/>
                        </a:lnTo>
                        <a:lnTo>
                          <a:pt x="358" y="113"/>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52" name="Freeform 1663"/>
                  <p:cNvSpPr>
                    <a:spLocks/>
                  </p:cNvSpPr>
                  <p:nvPr/>
                </p:nvSpPr>
                <p:spPr bwMode="auto">
                  <a:xfrm>
                    <a:off x="3196" y="3756"/>
                    <a:ext cx="1281" cy="287"/>
                  </a:xfrm>
                  <a:custGeom>
                    <a:avLst/>
                    <a:gdLst>
                      <a:gd name="T0" fmla="*/ 529160 w 384"/>
                      <a:gd name="T1" fmla="*/ 0 h 74"/>
                      <a:gd name="T2" fmla="*/ 1224 w 384"/>
                      <a:gd name="T3" fmla="*/ 224663 h 74"/>
                      <a:gd name="T4" fmla="*/ 0 w 384"/>
                      <a:gd name="T5" fmla="*/ 251846 h 74"/>
                      <a:gd name="T6" fmla="*/ 529160 w 384"/>
                      <a:gd name="T7" fmla="*/ 30744 h 74"/>
                      <a:gd name="T8" fmla="*/ 529160 w 384"/>
                      <a:gd name="T9" fmla="*/ 0 h 74"/>
                      <a:gd name="T10" fmla="*/ 0 60000 65536"/>
                      <a:gd name="T11" fmla="*/ 0 60000 65536"/>
                      <a:gd name="T12" fmla="*/ 0 60000 65536"/>
                      <a:gd name="T13" fmla="*/ 0 60000 65536"/>
                      <a:gd name="T14" fmla="*/ 0 60000 65536"/>
                      <a:gd name="T15" fmla="*/ 0 w 384"/>
                      <a:gd name="T16" fmla="*/ 0 h 74"/>
                      <a:gd name="T17" fmla="*/ 384 w 384"/>
                      <a:gd name="T18" fmla="*/ 74 h 74"/>
                    </a:gdLst>
                    <a:ahLst/>
                    <a:cxnLst>
                      <a:cxn ang="T10">
                        <a:pos x="T0" y="T1"/>
                      </a:cxn>
                      <a:cxn ang="T11">
                        <a:pos x="T2" y="T3"/>
                      </a:cxn>
                      <a:cxn ang="T12">
                        <a:pos x="T4" y="T5"/>
                      </a:cxn>
                      <a:cxn ang="T13">
                        <a:pos x="T6" y="T7"/>
                      </a:cxn>
                      <a:cxn ang="T14">
                        <a:pos x="T8" y="T9"/>
                      </a:cxn>
                    </a:cxnLst>
                    <a:rect l="T15" t="T16" r="T17" b="T18"/>
                    <a:pathLst>
                      <a:path w="384" h="74">
                        <a:moveTo>
                          <a:pt x="384" y="0"/>
                        </a:moveTo>
                        <a:lnTo>
                          <a:pt x="1" y="66"/>
                        </a:lnTo>
                        <a:lnTo>
                          <a:pt x="0" y="74"/>
                        </a:lnTo>
                        <a:lnTo>
                          <a:pt x="384" y="9"/>
                        </a:lnTo>
                        <a:lnTo>
                          <a:pt x="384"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253" name="Freeform 1664"/>
                  <p:cNvSpPr>
                    <a:spLocks/>
                  </p:cNvSpPr>
                  <p:nvPr/>
                </p:nvSpPr>
                <p:spPr bwMode="auto">
                  <a:xfrm>
                    <a:off x="3196" y="3756"/>
                    <a:ext cx="1281" cy="287"/>
                  </a:xfrm>
                  <a:custGeom>
                    <a:avLst/>
                    <a:gdLst>
                      <a:gd name="T0" fmla="*/ 529160 w 384"/>
                      <a:gd name="T1" fmla="*/ 0 h 74"/>
                      <a:gd name="T2" fmla="*/ 1224 w 384"/>
                      <a:gd name="T3" fmla="*/ 224663 h 74"/>
                      <a:gd name="T4" fmla="*/ 0 w 384"/>
                      <a:gd name="T5" fmla="*/ 251846 h 74"/>
                      <a:gd name="T6" fmla="*/ 529160 w 384"/>
                      <a:gd name="T7" fmla="*/ 30744 h 74"/>
                      <a:gd name="T8" fmla="*/ 529160 w 384"/>
                      <a:gd name="T9" fmla="*/ 0 h 74"/>
                      <a:gd name="T10" fmla="*/ 0 60000 65536"/>
                      <a:gd name="T11" fmla="*/ 0 60000 65536"/>
                      <a:gd name="T12" fmla="*/ 0 60000 65536"/>
                      <a:gd name="T13" fmla="*/ 0 60000 65536"/>
                      <a:gd name="T14" fmla="*/ 0 60000 65536"/>
                      <a:gd name="T15" fmla="*/ 0 w 384"/>
                      <a:gd name="T16" fmla="*/ 0 h 74"/>
                      <a:gd name="T17" fmla="*/ 384 w 384"/>
                      <a:gd name="T18" fmla="*/ 74 h 74"/>
                    </a:gdLst>
                    <a:ahLst/>
                    <a:cxnLst>
                      <a:cxn ang="T10">
                        <a:pos x="T0" y="T1"/>
                      </a:cxn>
                      <a:cxn ang="T11">
                        <a:pos x="T2" y="T3"/>
                      </a:cxn>
                      <a:cxn ang="T12">
                        <a:pos x="T4" y="T5"/>
                      </a:cxn>
                      <a:cxn ang="T13">
                        <a:pos x="T6" y="T7"/>
                      </a:cxn>
                      <a:cxn ang="T14">
                        <a:pos x="T8" y="T9"/>
                      </a:cxn>
                    </a:cxnLst>
                    <a:rect l="T15" t="T16" r="T17" b="T18"/>
                    <a:pathLst>
                      <a:path w="384" h="74">
                        <a:moveTo>
                          <a:pt x="384" y="0"/>
                        </a:moveTo>
                        <a:lnTo>
                          <a:pt x="1" y="66"/>
                        </a:lnTo>
                        <a:lnTo>
                          <a:pt x="0" y="74"/>
                        </a:lnTo>
                        <a:lnTo>
                          <a:pt x="384" y="9"/>
                        </a:lnTo>
                        <a:lnTo>
                          <a:pt x="38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54" name="Freeform 1665"/>
                  <p:cNvSpPr>
                    <a:spLocks/>
                  </p:cNvSpPr>
                  <p:nvPr/>
                </p:nvSpPr>
                <p:spPr bwMode="auto">
                  <a:xfrm>
                    <a:off x="3059" y="3965"/>
                    <a:ext cx="140" cy="78"/>
                  </a:xfrm>
                  <a:custGeom>
                    <a:avLst/>
                    <a:gdLst>
                      <a:gd name="T0" fmla="*/ 57667 w 42"/>
                      <a:gd name="T1" fmla="*/ 42362 h 20"/>
                      <a:gd name="T2" fmla="*/ 1223 w 42"/>
                      <a:gd name="T3" fmla="*/ 0 h 20"/>
                      <a:gd name="T4" fmla="*/ 0 w 42"/>
                      <a:gd name="T5" fmla="*/ 28002 h 20"/>
                      <a:gd name="T6" fmla="*/ 56410 w 42"/>
                      <a:gd name="T7" fmla="*/ 70348 h 20"/>
                      <a:gd name="T8" fmla="*/ 57667 w 42"/>
                      <a:gd name="T9" fmla="*/ 42362 h 20"/>
                      <a:gd name="T10" fmla="*/ 0 60000 65536"/>
                      <a:gd name="T11" fmla="*/ 0 60000 65536"/>
                      <a:gd name="T12" fmla="*/ 0 60000 65536"/>
                      <a:gd name="T13" fmla="*/ 0 60000 65536"/>
                      <a:gd name="T14" fmla="*/ 0 60000 65536"/>
                      <a:gd name="T15" fmla="*/ 0 w 42"/>
                      <a:gd name="T16" fmla="*/ 0 h 20"/>
                      <a:gd name="T17" fmla="*/ 42 w 42"/>
                      <a:gd name="T18" fmla="*/ 20 h 20"/>
                    </a:gdLst>
                    <a:ahLst/>
                    <a:cxnLst>
                      <a:cxn ang="T10">
                        <a:pos x="T0" y="T1"/>
                      </a:cxn>
                      <a:cxn ang="T11">
                        <a:pos x="T2" y="T3"/>
                      </a:cxn>
                      <a:cxn ang="T12">
                        <a:pos x="T4" y="T5"/>
                      </a:cxn>
                      <a:cxn ang="T13">
                        <a:pos x="T6" y="T7"/>
                      </a:cxn>
                      <a:cxn ang="T14">
                        <a:pos x="T8" y="T9"/>
                      </a:cxn>
                    </a:cxnLst>
                    <a:rect l="T15" t="T16" r="T17" b="T18"/>
                    <a:pathLst>
                      <a:path w="42" h="20">
                        <a:moveTo>
                          <a:pt x="42" y="12"/>
                        </a:moveTo>
                        <a:lnTo>
                          <a:pt x="1" y="0"/>
                        </a:lnTo>
                        <a:lnTo>
                          <a:pt x="0" y="8"/>
                        </a:lnTo>
                        <a:lnTo>
                          <a:pt x="41" y="20"/>
                        </a:lnTo>
                        <a:lnTo>
                          <a:pt x="42"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255" name="Freeform 1666"/>
                  <p:cNvSpPr>
                    <a:spLocks/>
                  </p:cNvSpPr>
                  <p:nvPr/>
                </p:nvSpPr>
                <p:spPr bwMode="auto">
                  <a:xfrm>
                    <a:off x="3059" y="3965"/>
                    <a:ext cx="140" cy="78"/>
                  </a:xfrm>
                  <a:custGeom>
                    <a:avLst/>
                    <a:gdLst>
                      <a:gd name="T0" fmla="*/ 57667 w 42"/>
                      <a:gd name="T1" fmla="*/ 42362 h 20"/>
                      <a:gd name="T2" fmla="*/ 1223 w 42"/>
                      <a:gd name="T3" fmla="*/ 0 h 20"/>
                      <a:gd name="T4" fmla="*/ 0 w 42"/>
                      <a:gd name="T5" fmla="*/ 28002 h 20"/>
                      <a:gd name="T6" fmla="*/ 56410 w 42"/>
                      <a:gd name="T7" fmla="*/ 70348 h 20"/>
                      <a:gd name="T8" fmla="*/ 57667 w 42"/>
                      <a:gd name="T9" fmla="*/ 42362 h 20"/>
                      <a:gd name="T10" fmla="*/ 0 60000 65536"/>
                      <a:gd name="T11" fmla="*/ 0 60000 65536"/>
                      <a:gd name="T12" fmla="*/ 0 60000 65536"/>
                      <a:gd name="T13" fmla="*/ 0 60000 65536"/>
                      <a:gd name="T14" fmla="*/ 0 60000 65536"/>
                      <a:gd name="T15" fmla="*/ 0 w 42"/>
                      <a:gd name="T16" fmla="*/ 0 h 20"/>
                      <a:gd name="T17" fmla="*/ 42 w 42"/>
                      <a:gd name="T18" fmla="*/ 20 h 20"/>
                    </a:gdLst>
                    <a:ahLst/>
                    <a:cxnLst>
                      <a:cxn ang="T10">
                        <a:pos x="T0" y="T1"/>
                      </a:cxn>
                      <a:cxn ang="T11">
                        <a:pos x="T2" y="T3"/>
                      </a:cxn>
                      <a:cxn ang="T12">
                        <a:pos x="T4" y="T5"/>
                      </a:cxn>
                      <a:cxn ang="T13">
                        <a:pos x="T6" y="T7"/>
                      </a:cxn>
                      <a:cxn ang="T14">
                        <a:pos x="T8" y="T9"/>
                      </a:cxn>
                    </a:cxnLst>
                    <a:rect l="T15" t="T16" r="T17" b="T18"/>
                    <a:pathLst>
                      <a:path w="42" h="20">
                        <a:moveTo>
                          <a:pt x="42" y="12"/>
                        </a:moveTo>
                        <a:lnTo>
                          <a:pt x="1" y="0"/>
                        </a:lnTo>
                        <a:lnTo>
                          <a:pt x="0" y="8"/>
                        </a:lnTo>
                        <a:lnTo>
                          <a:pt x="41" y="20"/>
                        </a:lnTo>
                        <a:lnTo>
                          <a:pt x="42"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56" name="Freeform 1667"/>
                  <p:cNvSpPr>
                    <a:spLocks/>
                  </p:cNvSpPr>
                  <p:nvPr/>
                </p:nvSpPr>
                <p:spPr bwMode="auto">
                  <a:xfrm>
                    <a:off x="3109" y="3996"/>
                    <a:ext cx="37" cy="32"/>
                  </a:xfrm>
                  <a:custGeom>
                    <a:avLst/>
                    <a:gdLst>
                      <a:gd name="T0" fmla="*/ 15873 w 11"/>
                      <a:gd name="T1" fmla="*/ 32768 h 8"/>
                      <a:gd name="T2" fmla="*/ 15873 w 11"/>
                      <a:gd name="T3" fmla="*/ 32768 h 8"/>
                      <a:gd name="T4" fmla="*/ 8564 w 11"/>
                      <a:gd name="T5" fmla="*/ 4096 h 8"/>
                      <a:gd name="T6" fmla="*/ 0 w 11"/>
                      <a:gd name="T7" fmla="*/ 20480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1"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57" name="Freeform 1668"/>
                  <p:cNvSpPr>
                    <a:spLocks/>
                  </p:cNvSpPr>
                  <p:nvPr/>
                </p:nvSpPr>
                <p:spPr bwMode="auto">
                  <a:xfrm>
                    <a:off x="3119" y="4008"/>
                    <a:ext cx="20" cy="16"/>
                  </a:xfrm>
                  <a:custGeom>
                    <a:avLst/>
                    <a:gdLst>
                      <a:gd name="T0" fmla="*/ 7033 w 6"/>
                      <a:gd name="T1" fmla="*/ 16384 h 4"/>
                      <a:gd name="T2" fmla="*/ 7033 w 6"/>
                      <a:gd name="T3" fmla="*/ 16384 h 4"/>
                      <a:gd name="T4" fmla="*/ 4077 w 6"/>
                      <a:gd name="T5" fmla="*/ 4096 h 4"/>
                      <a:gd name="T6" fmla="*/ 0 w 6"/>
                      <a:gd name="T7" fmla="*/ 8192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5" y="4"/>
                        </a:moveTo>
                        <a:cubicBezTo>
                          <a:pt x="5" y="4"/>
                          <a:pt x="5" y="4"/>
                          <a:pt x="5" y="4"/>
                        </a:cubicBezTo>
                        <a:cubicBezTo>
                          <a:pt x="6" y="3"/>
                          <a:pt x="4" y="1"/>
                          <a:pt x="3" y="1"/>
                        </a:cubicBezTo>
                        <a:cubicBezTo>
                          <a:pt x="1" y="0"/>
                          <a:pt x="0" y="1"/>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58" name="Freeform 1669"/>
                  <p:cNvSpPr>
                    <a:spLocks/>
                  </p:cNvSpPr>
                  <p:nvPr/>
                </p:nvSpPr>
                <p:spPr bwMode="auto">
                  <a:xfrm>
                    <a:off x="3126" y="4016"/>
                    <a:ext cx="3" cy="4"/>
                  </a:xfrm>
                  <a:custGeom>
                    <a:avLst/>
                    <a:gdLst>
                      <a:gd name="T0" fmla="*/ 729 w 1"/>
                      <a:gd name="T1" fmla="*/ 4096 h 1"/>
                      <a:gd name="T2" fmla="*/ 729 w 1"/>
                      <a:gd name="T3" fmla="*/ 4096 h 1"/>
                      <a:gd name="T4" fmla="*/ 729 w 1"/>
                      <a:gd name="T5" fmla="*/ 4096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1"/>
                          <a:pt x="1" y="1"/>
                          <a:pt x="1" y="1"/>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59" name="Freeform 1670"/>
                  <p:cNvSpPr>
                    <a:spLocks/>
                  </p:cNvSpPr>
                  <p:nvPr/>
                </p:nvSpPr>
                <p:spPr bwMode="auto">
                  <a:xfrm>
                    <a:off x="3103" y="3985"/>
                    <a:ext cx="23" cy="27"/>
                  </a:xfrm>
                  <a:custGeom>
                    <a:avLst/>
                    <a:gdLst>
                      <a:gd name="T0" fmla="*/ 8865 w 7"/>
                      <a:gd name="T1" fmla="*/ 3333 h 7"/>
                      <a:gd name="T2" fmla="*/ 0 w 7"/>
                      <a:gd name="T3" fmla="*/ 23016 h 7"/>
                      <a:gd name="T4" fmla="*/ 0 w 7"/>
                      <a:gd name="T5" fmla="*/ 23016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1"/>
                        </a:moveTo>
                        <a:cubicBezTo>
                          <a:pt x="3" y="0"/>
                          <a:pt x="0" y="3"/>
                          <a:pt x="0" y="7"/>
                        </a:cubicBezTo>
                        <a:cubicBezTo>
                          <a:pt x="0" y="7"/>
                          <a:pt x="0" y="7"/>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0" name="Freeform 1671"/>
                  <p:cNvSpPr>
                    <a:spLocks/>
                  </p:cNvSpPr>
                  <p:nvPr/>
                </p:nvSpPr>
                <p:spPr bwMode="auto">
                  <a:xfrm>
                    <a:off x="3136" y="3993"/>
                    <a:ext cx="20" cy="38"/>
                  </a:xfrm>
                  <a:custGeom>
                    <a:avLst/>
                    <a:gdLst>
                      <a:gd name="T0" fmla="*/ 8257 w 6"/>
                      <a:gd name="T1" fmla="*/ 30020 h 10"/>
                      <a:gd name="T2" fmla="*/ 8257 w 6"/>
                      <a:gd name="T3" fmla="*/ 30020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cubicBezTo>
                          <a:pt x="6" y="10"/>
                          <a:pt x="6" y="10"/>
                          <a:pt x="6" y="10"/>
                        </a:cubicBezTo>
                        <a:cubicBezTo>
                          <a:pt x="6"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1" name="Freeform 1672"/>
                  <p:cNvSpPr>
                    <a:spLocks/>
                  </p:cNvSpPr>
                  <p:nvPr/>
                </p:nvSpPr>
                <p:spPr bwMode="auto">
                  <a:xfrm>
                    <a:off x="3093" y="3981"/>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2"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2" name="Freeform 1673"/>
                  <p:cNvSpPr>
                    <a:spLocks/>
                  </p:cNvSpPr>
                  <p:nvPr/>
                </p:nvSpPr>
                <p:spPr bwMode="auto">
                  <a:xfrm>
                    <a:off x="3153" y="3996"/>
                    <a:ext cx="13" cy="39"/>
                  </a:xfrm>
                  <a:custGeom>
                    <a:avLst/>
                    <a:gdLst>
                      <a:gd name="T0" fmla="*/ 4700 w 4"/>
                      <a:gd name="T1" fmla="*/ 35182 h 10"/>
                      <a:gd name="T2" fmla="*/ 4700 w 4"/>
                      <a:gd name="T3" fmla="*/ 31684 h 10"/>
                      <a:gd name="T4" fmla="*/ 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4" y="10"/>
                        </a:moveTo>
                        <a:cubicBezTo>
                          <a:pt x="4" y="10"/>
                          <a:pt x="4" y="9"/>
                          <a:pt x="4" y="9"/>
                        </a:cubicBezTo>
                        <a:cubicBezTo>
                          <a:pt x="4" y="6"/>
                          <a:pt x="3"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3" name="Freeform 1674"/>
                  <p:cNvSpPr>
                    <a:spLocks/>
                  </p:cNvSpPr>
                  <p:nvPr/>
                </p:nvSpPr>
                <p:spPr bwMode="auto">
                  <a:xfrm>
                    <a:off x="3083" y="3977"/>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4" name="Freeform 1675"/>
                  <p:cNvSpPr>
                    <a:spLocks/>
                  </p:cNvSpPr>
                  <p:nvPr/>
                </p:nvSpPr>
                <p:spPr bwMode="auto">
                  <a:xfrm>
                    <a:off x="3166" y="4000"/>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5" name="Freeform 1676"/>
                  <p:cNvSpPr>
                    <a:spLocks/>
                  </p:cNvSpPr>
                  <p:nvPr/>
                </p:nvSpPr>
                <p:spPr bwMode="auto">
                  <a:xfrm>
                    <a:off x="3076" y="3973"/>
                    <a:ext cx="7" cy="27"/>
                  </a:xfrm>
                  <a:custGeom>
                    <a:avLst/>
                    <a:gdLst>
                      <a:gd name="T0" fmla="*/ 3773 w 2"/>
                      <a:gd name="T1" fmla="*/ 0 h 7"/>
                      <a:gd name="T2" fmla="*/ 0 w 2"/>
                      <a:gd name="T3" fmla="*/ 23016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0"/>
                        </a:moveTo>
                        <a:cubicBezTo>
                          <a:pt x="1" y="2"/>
                          <a:pt x="0" y="5"/>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6" name="Freeform 1677"/>
                  <p:cNvSpPr>
                    <a:spLocks/>
                  </p:cNvSpPr>
                  <p:nvPr/>
                </p:nvSpPr>
                <p:spPr bwMode="auto">
                  <a:xfrm>
                    <a:off x="3176" y="4004"/>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7" name="Freeform 1678"/>
                  <p:cNvSpPr>
                    <a:spLocks/>
                  </p:cNvSpPr>
                  <p:nvPr/>
                </p:nvSpPr>
                <p:spPr bwMode="auto">
                  <a:xfrm>
                    <a:off x="3066" y="3969"/>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8" name="Freeform 1679"/>
                  <p:cNvSpPr>
                    <a:spLocks/>
                  </p:cNvSpPr>
                  <p:nvPr/>
                </p:nvSpPr>
                <p:spPr bwMode="auto">
                  <a:xfrm>
                    <a:off x="3186" y="4008"/>
                    <a:ext cx="7" cy="35"/>
                  </a:xfrm>
                  <a:custGeom>
                    <a:avLst/>
                    <a:gdLst>
                      <a:gd name="T0" fmla="*/ 3773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69" name="Freeform 1680"/>
                  <p:cNvSpPr>
                    <a:spLocks/>
                  </p:cNvSpPr>
                  <p:nvPr/>
                </p:nvSpPr>
                <p:spPr bwMode="auto">
                  <a:xfrm>
                    <a:off x="2926" y="3919"/>
                    <a:ext cx="140" cy="81"/>
                  </a:xfrm>
                  <a:custGeom>
                    <a:avLst/>
                    <a:gdLst>
                      <a:gd name="T0" fmla="*/ 57667 w 42"/>
                      <a:gd name="T1" fmla="*/ 39189 h 21"/>
                      <a:gd name="T2" fmla="*/ 1223 w 42"/>
                      <a:gd name="T3" fmla="*/ 0 h 21"/>
                      <a:gd name="T4" fmla="*/ 0 w 42"/>
                      <a:gd name="T5" fmla="*/ 29904 h 21"/>
                      <a:gd name="T6" fmla="*/ 56410 w 42"/>
                      <a:gd name="T7" fmla="*/ 69031 h 21"/>
                      <a:gd name="T8" fmla="*/ 57667 w 42"/>
                      <a:gd name="T9" fmla="*/ 39189 h 21"/>
                      <a:gd name="T10" fmla="*/ 0 60000 65536"/>
                      <a:gd name="T11" fmla="*/ 0 60000 65536"/>
                      <a:gd name="T12" fmla="*/ 0 60000 65536"/>
                      <a:gd name="T13" fmla="*/ 0 60000 65536"/>
                      <a:gd name="T14" fmla="*/ 0 60000 65536"/>
                      <a:gd name="T15" fmla="*/ 0 w 42"/>
                      <a:gd name="T16" fmla="*/ 0 h 21"/>
                      <a:gd name="T17" fmla="*/ 42 w 42"/>
                      <a:gd name="T18" fmla="*/ 21 h 21"/>
                    </a:gdLst>
                    <a:ahLst/>
                    <a:cxnLst>
                      <a:cxn ang="T10">
                        <a:pos x="T0" y="T1"/>
                      </a:cxn>
                      <a:cxn ang="T11">
                        <a:pos x="T2" y="T3"/>
                      </a:cxn>
                      <a:cxn ang="T12">
                        <a:pos x="T4" y="T5"/>
                      </a:cxn>
                      <a:cxn ang="T13">
                        <a:pos x="T6" y="T7"/>
                      </a:cxn>
                      <a:cxn ang="T14">
                        <a:pos x="T8" y="T9"/>
                      </a:cxn>
                    </a:cxnLst>
                    <a:rect l="T15" t="T16" r="T17" b="T18"/>
                    <a:pathLst>
                      <a:path w="42" h="21">
                        <a:moveTo>
                          <a:pt x="42" y="12"/>
                        </a:moveTo>
                        <a:lnTo>
                          <a:pt x="1" y="0"/>
                        </a:lnTo>
                        <a:lnTo>
                          <a:pt x="0" y="9"/>
                        </a:lnTo>
                        <a:lnTo>
                          <a:pt x="41" y="21"/>
                        </a:lnTo>
                        <a:lnTo>
                          <a:pt x="42"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270" name="Freeform 1681"/>
                  <p:cNvSpPr>
                    <a:spLocks/>
                  </p:cNvSpPr>
                  <p:nvPr/>
                </p:nvSpPr>
                <p:spPr bwMode="auto">
                  <a:xfrm>
                    <a:off x="2926" y="3919"/>
                    <a:ext cx="140" cy="81"/>
                  </a:xfrm>
                  <a:custGeom>
                    <a:avLst/>
                    <a:gdLst>
                      <a:gd name="T0" fmla="*/ 57667 w 42"/>
                      <a:gd name="T1" fmla="*/ 39189 h 21"/>
                      <a:gd name="T2" fmla="*/ 1223 w 42"/>
                      <a:gd name="T3" fmla="*/ 0 h 21"/>
                      <a:gd name="T4" fmla="*/ 0 w 42"/>
                      <a:gd name="T5" fmla="*/ 29904 h 21"/>
                      <a:gd name="T6" fmla="*/ 56410 w 42"/>
                      <a:gd name="T7" fmla="*/ 69031 h 21"/>
                      <a:gd name="T8" fmla="*/ 57667 w 42"/>
                      <a:gd name="T9" fmla="*/ 39189 h 21"/>
                      <a:gd name="T10" fmla="*/ 0 60000 65536"/>
                      <a:gd name="T11" fmla="*/ 0 60000 65536"/>
                      <a:gd name="T12" fmla="*/ 0 60000 65536"/>
                      <a:gd name="T13" fmla="*/ 0 60000 65536"/>
                      <a:gd name="T14" fmla="*/ 0 60000 65536"/>
                      <a:gd name="T15" fmla="*/ 0 w 42"/>
                      <a:gd name="T16" fmla="*/ 0 h 21"/>
                      <a:gd name="T17" fmla="*/ 42 w 42"/>
                      <a:gd name="T18" fmla="*/ 21 h 21"/>
                    </a:gdLst>
                    <a:ahLst/>
                    <a:cxnLst>
                      <a:cxn ang="T10">
                        <a:pos x="T0" y="T1"/>
                      </a:cxn>
                      <a:cxn ang="T11">
                        <a:pos x="T2" y="T3"/>
                      </a:cxn>
                      <a:cxn ang="T12">
                        <a:pos x="T4" y="T5"/>
                      </a:cxn>
                      <a:cxn ang="T13">
                        <a:pos x="T6" y="T7"/>
                      </a:cxn>
                      <a:cxn ang="T14">
                        <a:pos x="T8" y="T9"/>
                      </a:cxn>
                    </a:cxnLst>
                    <a:rect l="T15" t="T16" r="T17" b="T18"/>
                    <a:pathLst>
                      <a:path w="42" h="21">
                        <a:moveTo>
                          <a:pt x="42" y="12"/>
                        </a:moveTo>
                        <a:lnTo>
                          <a:pt x="1" y="0"/>
                        </a:lnTo>
                        <a:lnTo>
                          <a:pt x="0" y="9"/>
                        </a:lnTo>
                        <a:lnTo>
                          <a:pt x="41" y="21"/>
                        </a:lnTo>
                        <a:lnTo>
                          <a:pt x="42"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71" name="Freeform 1682"/>
                  <p:cNvSpPr>
                    <a:spLocks/>
                  </p:cNvSpPr>
                  <p:nvPr/>
                </p:nvSpPr>
                <p:spPr bwMode="auto">
                  <a:xfrm>
                    <a:off x="2976" y="3950"/>
                    <a:ext cx="37" cy="31"/>
                  </a:xfrm>
                  <a:custGeom>
                    <a:avLst/>
                    <a:gdLst>
                      <a:gd name="T0" fmla="*/ 15873 w 11"/>
                      <a:gd name="T1" fmla="*/ 27059 h 8"/>
                      <a:gd name="T2" fmla="*/ 15873 w 11"/>
                      <a:gd name="T3" fmla="*/ 27059 h 8"/>
                      <a:gd name="T4" fmla="*/ 8564 w 11"/>
                      <a:gd name="T5" fmla="*/ 3604 h 8"/>
                      <a:gd name="T6" fmla="*/ 0 w 11"/>
                      <a:gd name="T7" fmla="*/ 1669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1"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72" name="Freeform 1683"/>
                  <p:cNvSpPr>
                    <a:spLocks/>
                  </p:cNvSpPr>
                  <p:nvPr/>
                </p:nvSpPr>
                <p:spPr bwMode="auto">
                  <a:xfrm>
                    <a:off x="2986" y="3962"/>
                    <a:ext cx="20" cy="15"/>
                  </a:xfrm>
                  <a:custGeom>
                    <a:avLst/>
                    <a:gdLst>
                      <a:gd name="T0" fmla="*/ 7033 w 6"/>
                      <a:gd name="T1" fmla="*/ 11081 h 4"/>
                      <a:gd name="T2" fmla="*/ 7033 w 6"/>
                      <a:gd name="T3" fmla="*/ 11081 h 4"/>
                      <a:gd name="T4" fmla="*/ 4077 w 6"/>
                      <a:gd name="T5" fmla="*/ 2955 h 4"/>
                      <a:gd name="T6" fmla="*/ 0 w 6"/>
                      <a:gd name="T7" fmla="*/ 8130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5" y="4"/>
                        </a:moveTo>
                        <a:cubicBezTo>
                          <a:pt x="5" y="4"/>
                          <a:pt x="5" y="4"/>
                          <a:pt x="5" y="4"/>
                        </a:cubicBezTo>
                        <a:cubicBezTo>
                          <a:pt x="6" y="3"/>
                          <a:pt x="4" y="1"/>
                          <a:pt x="3" y="1"/>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73" name="Freeform 1684"/>
                  <p:cNvSpPr>
                    <a:spLocks/>
                  </p:cNvSpPr>
                  <p:nvPr/>
                </p:nvSpPr>
                <p:spPr bwMode="auto">
                  <a:xfrm>
                    <a:off x="2993" y="3973"/>
                    <a:ext cx="3" cy="4"/>
                  </a:xfrm>
                  <a:custGeom>
                    <a:avLst/>
                    <a:gdLst>
                      <a:gd name="T0" fmla="*/ 729 w 1"/>
                      <a:gd name="T1" fmla="*/ 4096 h 1"/>
                      <a:gd name="T2" fmla="*/ 729 w 1"/>
                      <a:gd name="T3" fmla="*/ 4096 h 1"/>
                      <a:gd name="T4" fmla="*/ 729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1"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74" name="Freeform 1685"/>
                  <p:cNvSpPr>
                    <a:spLocks/>
                  </p:cNvSpPr>
                  <p:nvPr/>
                </p:nvSpPr>
                <p:spPr bwMode="auto">
                  <a:xfrm>
                    <a:off x="2969" y="3942"/>
                    <a:ext cx="24" cy="23"/>
                  </a:xfrm>
                  <a:custGeom>
                    <a:avLst/>
                    <a:gdLst>
                      <a:gd name="T0" fmla="*/ 11321 w 7"/>
                      <a:gd name="T1" fmla="*/ 0 h 6"/>
                      <a:gd name="T2" fmla="*/ 0 w 7"/>
                      <a:gd name="T3" fmla="*/ 18987 h 6"/>
                      <a:gd name="T4" fmla="*/ 0 w 7"/>
                      <a:gd name="T5" fmla="*/ 18987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3" y="0"/>
                          <a:pt x="0" y="2"/>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75" name="Freeform 1686"/>
                  <p:cNvSpPr>
                    <a:spLocks/>
                  </p:cNvSpPr>
                  <p:nvPr/>
                </p:nvSpPr>
                <p:spPr bwMode="auto">
                  <a:xfrm>
                    <a:off x="3003" y="3946"/>
                    <a:ext cx="20" cy="39"/>
                  </a:xfrm>
                  <a:custGeom>
                    <a:avLst/>
                    <a:gdLst>
                      <a:gd name="T0" fmla="*/ 8257 w 6"/>
                      <a:gd name="T1" fmla="*/ 35182 h 10"/>
                      <a:gd name="T2" fmla="*/ 8257 w 6"/>
                      <a:gd name="T3" fmla="*/ 35182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cubicBezTo>
                          <a:pt x="6" y="10"/>
                          <a:pt x="6" y="10"/>
                          <a:pt x="6" y="10"/>
                        </a:cubicBezTo>
                        <a:cubicBezTo>
                          <a:pt x="6"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76" name="Freeform 1687"/>
                  <p:cNvSpPr>
                    <a:spLocks/>
                  </p:cNvSpPr>
                  <p:nvPr/>
                </p:nvSpPr>
                <p:spPr bwMode="auto">
                  <a:xfrm>
                    <a:off x="2959" y="3934"/>
                    <a:ext cx="14" cy="28"/>
                  </a:xfrm>
                  <a:custGeom>
                    <a:avLst/>
                    <a:gdLst>
                      <a:gd name="T0" fmla="*/ 7375 w 4"/>
                      <a:gd name="T1" fmla="*/ 0 h 7"/>
                      <a:gd name="T2" fmla="*/ 0 w 4"/>
                      <a:gd name="T3" fmla="*/ 28672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2"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77" name="Freeform 1688"/>
                  <p:cNvSpPr>
                    <a:spLocks/>
                  </p:cNvSpPr>
                  <p:nvPr/>
                </p:nvSpPr>
                <p:spPr bwMode="auto">
                  <a:xfrm>
                    <a:off x="3019" y="3954"/>
                    <a:ext cx="14" cy="35"/>
                  </a:xfrm>
                  <a:custGeom>
                    <a:avLst/>
                    <a:gdLst>
                      <a:gd name="T0" fmla="*/ 7375 w 4"/>
                      <a:gd name="T1" fmla="*/ 31107 h 9"/>
                      <a:gd name="T2" fmla="*/ 7375 w 4"/>
                      <a:gd name="T3" fmla="*/ 31107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4" y="9"/>
                        </a:moveTo>
                        <a:cubicBezTo>
                          <a:pt x="4" y="9"/>
                          <a:pt x="4" y="9"/>
                          <a:pt x="4" y="9"/>
                        </a:cubicBezTo>
                        <a:cubicBezTo>
                          <a:pt x="4" y="6"/>
                          <a:pt x="3"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78" name="Freeform 1689"/>
                  <p:cNvSpPr>
                    <a:spLocks/>
                  </p:cNvSpPr>
                  <p:nvPr/>
                </p:nvSpPr>
                <p:spPr bwMode="auto">
                  <a:xfrm>
                    <a:off x="2949" y="3930"/>
                    <a:ext cx="10" cy="32"/>
                  </a:xfrm>
                  <a:custGeom>
                    <a:avLst/>
                    <a:gdLst>
                      <a:gd name="T0" fmla="*/ 4077 w 3"/>
                      <a:gd name="T1" fmla="*/ 0 h 8"/>
                      <a:gd name="T2" fmla="*/ 0 w 3"/>
                      <a:gd name="T3" fmla="*/ 32768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79" name="Freeform 1690"/>
                  <p:cNvSpPr>
                    <a:spLocks/>
                  </p:cNvSpPr>
                  <p:nvPr/>
                </p:nvSpPr>
                <p:spPr bwMode="auto">
                  <a:xfrm>
                    <a:off x="3033" y="3958"/>
                    <a:ext cx="6" cy="35"/>
                  </a:xfrm>
                  <a:custGeom>
                    <a:avLst/>
                    <a:gdLst>
                      <a:gd name="T0" fmla="*/ 1458 w 2"/>
                      <a:gd name="T1" fmla="*/ 31107 h 9"/>
                      <a:gd name="T2" fmla="*/ 1458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80" name="Freeform 1691"/>
                  <p:cNvSpPr>
                    <a:spLocks/>
                  </p:cNvSpPr>
                  <p:nvPr/>
                </p:nvSpPr>
                <p:spPr bwMode="auto">
                  <a:xfrm>
                    <a:off x="2942" y="3927"/>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81" name="Freeform 1692"/>
                  <p:cNvSpPr>
                    <a:spLocks/>
                  </p:cNvSpPr>
                  <p:nvPr/>
                </p:nvSpPr>
                <p:spPr bwMode="auto">
                  <a:xfrm>
                    <a:off x="3043" y="3962"/>
                    <a:ext cx="6" cy="31"/>
                  </a:xfrm>
                  <a:custGeom>
                    <a:avLst/>
                    <a:gdLst>
                      <a:gd name="T0" fmla="*/ 1458 w 2"/>
                      <a:gd name="T1" fmla="*/ 27059 h 8"/>
                      <a:gd name="T2" fmla="*/ 1458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82" name="Freeform 1693"/>
                  <p:cNvSpPr>
                    <a:spLocks/>
                  </p:cNvSpPr>
                  <p:nvPr/>
                </p:nvSpPr>
                <p:spPr bwMode="auto">
                  <a:xfrm>
                    <a:off x="2932" y="3923"/>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83" name="Freeform 1694"/>
                  <p:cNvSpPr>
                    <a:spLocks/>
                  </p:cNvSpPr>
                  <p:nvPr/>
                </p:nvSpPr>
                <p:spPr bwMode="auto">
                  <a:xfrm>
                    <a:off x="3053" y="3962"/>
                    <a:ext cx="6" cy="34"/>
                  </a:xfrm>
                  <a:custGeom>
                    <a:avLst/>
                    <a:gdLst>
                      <a:gd name="T0" fmla="*/ 1458 w 2"/>
                      <a:gd name="T1" fmla="*/ 26089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84" name="Freeform 1695"/>
                  <p:cNvSpPr>
                    <a:spLocks/>
                  </p:cNvSpPr>
                  <p:nvPr/>
                </p:nvSpPr>
                <p:spPr bwMode="auto">
                  <a:xfrm>
                    <a:off x="2796" y="3876"/>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285" name="Freeform 1696"/>
                  <p:cNvSpPr>
                    <a:spLocks/>
                  </p:cNvSpPr>
                  <p:nvPr/>
                </p:nvSpPr>
                <p:spPr bwMode="auto">
                  <a:xfrm>
                    <a:off x="2796" y="3876"/>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86" name="Freeform 1697"/>
                  <p:cNvSpPr>
                    <a:spLocks/>
                  </p:cNvSpPr>
                  <p:nvPr/>
                </p:nvSpPr>
                <p:spPr bwMode="auto">
                  <a:xfrm>
                    <a:off x="2846" y="3907"/>
                    <a:ext cx="36" cy="27"/>
                  </a:xfrm>
                  <a:custGeom>
                    <a:avLst/>
                    <a:gdLst>
                      <a:gd name="T0" fmla="*/ 13526 w 11"/>
                      <a:gd name="T1" fmla="*/ 23016 h 7"/>
                      <a:gd name="T2" fmla="*/ 13526 w 11"/>
                      <a:gd name="T3" fmla="*/ 23016 h 7"/>
                      <a:gd name="T4" fmla="*/ 7465 w 11"/>
                      <a:gd name="T5" fmla="*/ 0 h 7"/>
                      <a:gd name="T6" fmla="*/ 0 w 11"/>
                      <a:gd name="T7" fmla="*/ 12856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7"/>
                        </a:moveTo>
                        <a:cubicBezTo>
                          <a:pt x="11" y="7"/>
                          <a:pt x="11" y="7"/>
                          <a:pt x="11" y="7"/>
                        </a:cubicBezTo>
                        <a:cubicBezTo>
                          <a:pt x="11" y="4"/>
                          <a:pt x="9" y="1"/>
                          <a:pt x="6" y="0"/>
                        </a:cubicBezTo>
                        <a:cubicBezTo>
                          <a:pt x="3" y="0"/>
                          <a:pt x="0" y="1"/>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87" name="Freeform 1698"/>
                  <p:cNvSpPr>
                    <a:spLocks/>
                  </p:cNvSpPr>
                  <p:nvPr/>
                </p:nvSpPr>
                <p:spPr bwMode="auto">
                  <a:xfrm>
                    <a:off x="2856" y="3919"/>
                    <a:ext cx="16" cy="15"/>
                  </a:xfrm>
                  <a:custGeom>
                    <a:avLst/>
                    <a:gdLst>
                      <a:gd name="T0" fmla="*/ 5344 w 5"/>
                      <a:gd name="T1" fmla="*/ 11081 h 4"/>
                      <a:gd name="T2" fmla="*/ 5344 w 5"/>
                      <a:gd name="T3" fmla="*/ 11081 h 4"/>
                      <a:gd name="T4" fmla="*/ 3338 w 5"/>
                      <a:gd name="T5" fmla="*/ 0 h 4"/>
                      <a:gd name="T6" fmla="*/ 0 w 5"/>
                      <a:gd name="T7" fmla="*/ 5963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2"/>
                          <a:pt x="4" y="1"/>
                          <a:pt x="3" y="0"/>
                        </a:cubicBezTo>
                        <a:cubicBezTo>
                          <a:pt x="1" y="0"/>
                          <a:pt x="0" y="1"/>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88" name="Freeform 1699"/>
                  <p:cNvSpPr>
                    <a:spLocks/>
                  </p:cNvSpPr>
                  <p:nvPr/>
                </p:nvSpPr>
                <p:spPr bwMode="auto">
                  <a:xfrm>
                    <a:off x="2862" y="3927"/>
                    <a:ext cx="4" cy="3"/>
                  </a:xfrm>
                  <a:custGeom>
                    <a:avLst/>
                    <a:gdLst>
                      <a:gd name="T0" fmla="*/ 4096 w 1"/>
                      <a:gd name="T1" fmla="*/ 729 h 1"/>
                      <a:gd name="T2" fmla="*/ 4096 w 1"/>
                      <a:gd name="T3" fmla="*/ 729 h 1"/>
                      <a:gd name="T4" fmla="*/ 0 w 1"/>
                      <a:gd name="T5" fmla="*/ 0 h 1"/>
                      <a:gd name="T6" fmla="*/ 0 w 1"/>
                      <a:gd name="T7" fmla="*/ 729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1"/>
                          <a:pt x="1" y="0"/>
                          <a:pt x="0" y="0"/>
                        </a:cubicBezTo>
                        <a:cubicBezTo>
                          <a:pt x="0"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89" name="Freeform 1700"/>
                  <p:cNvSpPr>
                    <a:spLocks/>
                  </p:cNvSpPr>
                  <p:nvPr/>
                </p:nvSpPr>
                <p:spPr bwMode="auto">
                  <a:xfrm>
                    <a:off x="2836" y="3895"/>
                    <a:ext cx="23" cy="24"/>
                  </a:xfrm>
                  <a:custGeom>
                    <a:avLst/>
                    <a:gdLst>
                      <a:gd name="T0" fmla="*/ 8865 w 7"/>
                      <a:gd name="T1" fmla="*/ 0 h 6"/>
                      <a:gd name="T2" fmla="*/ 0 w 7"/>
                      <a:gd name="T3" fmla="*/ 24576 h 6"/>
                      <a:gd name="T4" fmla="*/ 0 w 7"/>
                      <a:gd name="T5" fmla="*/ 24576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4" y="0"/>
                          <a:pt x="1" y="3"/>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0" name="Freeform 1701"/>
                  <p:cNvSpPr>
                    <a:spLocks/>
                  </p:cNvSpPr>
                  <p:nvPr/>
                </p:nvSpPr>
                <p:spPr bwMode="auto">
                  <a:xfrm>
                    <a:off x="2869" y="3899"/>
                    <a:ext cx="23" cy="39"/>
                  </a:xfrm>
                  <a:custGeom>
                    <a:avLst/>
                    <a:gdLst>
                      <a:gd name="T0" fmla="*/ 8865 w 7"/>
                      <a:gd name="T1" fmla="*/ 35182 h 10"/>
                      <a:gd name="T2" fmla="*/ 8865 w 7"/>
                      <a:gd name="T3" fmla="*/ 35182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10"/>
                        </a:moveTo>
                        <a:cubicBezTo>
                          <a:pt x="7" y="10"/>
                          <a:pt x="7" y="10"/>
                          <a:pt x="7" y="10"/>
                        </a:cubicBezTo>
                        <a:cubicBezTo>
                          <a:pt x="7"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1" name="Freeform 1702"/>
                  <p:cNvSpPr>
                    <a:spLocks/>
                  </p:cNvSpPr>
                  <p:nvPr/>
                </p:nvSpPr>
                <p:spPr bwMode="auto">
                  <a:xfrm>
                    <a:off x="2829" y="3892"/>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2" name="Freeform 1703"/>
                  <p:cNvSpPr>
                    <a:spLocks/>
                  </p:cNvSpPr>
                  <p:nvPr/>
                </p:nvSpPr>
                <p:spPr bwMode="auto">
                  <a:xfrm>
                    <a:off x="2889" y="3907"/>
                    <a:ext cx="10" cy="35"/>
                  </a:xfrm>
                  <a:custGeom>
                    <a:avLst/>
                    <a:gdLst>
                      <a:gd name="T0" fmla="*/ 4077 w 3"/>
                      <a:gd name="T1" fmla="*/ 31107 h 9"/>
                      <a:gd name="T2" fmla="*/ 4077 w 3"/>
                      <a:gd name="T3" fmla="*/ 31107 h 9"/>
                      <a:gd name="T4" fmla="*/ 0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9"/>
                        </a:moveTo>
                        <a:cubicBezTo>
                          <a:pt x="3" y="9"/>
                          <a:pt x="3" y="9"/>
                          <a:pt x="3" y="9"/>
                        </a:cubicBezTo>
                        <a:cubicBezTo>
                          <a:pt x="3"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3" name="Freeform 1704"/>
                  <p:cNvSpPr>
                    <a:spLocks/>
                  </p:cNvSpPr>
                  <p:nvPr/>
                </p:nvSpPr>
                <p:spPr bwMode="auto">
                  <a:xfrm>
                    <a:off x="2819" y="3888"/>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4" name="Freeform 1705"/>
                  <p:cNvSpPr>
                    <a:spLocks/>
                  </p:cNvSpPr>
                  <p:nvPr/>
                </p:nvSpPr>
                <p:spPr bwMode="auto">
                  <a:xfrm>
                    <a:off x="2902" y="3911"/>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5" name="Freeform 1706"/>
                  <p:cNvSpPr>
                    <a:spLocks/>
                  </p:cNvSpPr>
                  <p:nvPr/>
                </p:nvSpPr>
                <p:spPr bwMode="auto">
                  <a:xfrm>
                    <a:off x="2809" y="3884"/>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6" name="Freeform 1707"/>
                  <p:cNvSpPr>
                    <a:spLocks/>
                  </p:cNvSpPr>
                  <p:nvPr/>
                </p:nvSpPr>
                <p:spPr bwMode="auto">
                  <a:xfrm>
                    <a:off x="2912" y="3915"/>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7" name="Freeform 1708"/>
                  <p:cNvSpPr>
                    <a:spLocks/>
                  </p:cNvSpPr>
                  <p:nvPr/>
                </p:nvSpPr>
                <p:spPr bwMode="auto">
                  <a:xfrm>
                    <a:off x="2802" y="3880"/>
                    <a:ext cx="7" cy="27"/>
                  </a:xfrm>
                  <a:custGeom>
                    <a:avLst/>
                    <a:gdLst>
                      <a:gd name="T0" fmla="*/ 3773 w 2"/>
                      <a:gd name="T1" fmla="*/ 0 h 7"/>
                      <a:gd name="T2" fmla="*/ 0 w 2"/>
                      <a:gd name="T3" fmla="*/ 23016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8" name="Freeform 1709"/>
                  <p:cNvSpPr>
                    <a:spLocks/>
                  </p:cNvSpPr>
                  <p:nvPr/>
                </p:nvSpPr>
                <p:spPr bwMode="auto">
                  <a:xfrm>
                    <a:off x="2922" y="3919"/>
                    <a:ext cx="7" cy="31"/>
                  </a:xfrm>
                  <a:custGeom>
                    <a:avLst/>
                    <a:gdLst>
                      <a:gd name="T0" fmla="*/ 2107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1" y="8"/>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299" name="Freeform 1710"/>
                  <p:cNvSpPr>
                    <a:spLocks/>
                  </p:cNvSpPr>
                  <p:nvPr/>
                </p:nvSpPr>
                <p:spPr bwMode="auto">
                  <a:xfrm>
                    <a:off x="2662" y="3829"/>
                    <a:ext cx="137" cy="78"/>
                  </a:xfrm>
                  <a:custGeom>
                    <a:avLst/>
                    <a:gdLst>
                      <a:gd name="T0" fmla="*/ 57079 w 41"/>
                      <a:gd name="T1" fmla="*/ 42362 h 20"/>
                      <a:gd name="T2" fmla="*/ 1230 w 41"/>
                      <a:gd name="T3" fmla="*/ 0 h 20"/>
                      <a:gd name="T4" fmla="*/ 0 w 41"/>
                      <a:gd name="T5" fmla="*/ 28002 h 20"/>
                      <a:gd name="T6" fmla="*/ 57079 w 41"/>
                      <a:gd name="T7" fmla="*/ 70348 h 20"/>
                      <a:gd name="T8" fmla="*/ 57079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300" name="Freeform 1711"/>
                  <p:cNvSpPr>
                    <a:spLocks/>
                  </p:cNvSpPr>
                  <p:nvPr/>
                </p:nvSpPr>
                <p:spPr bwMode="auto">
                  <a:xfrm>
                    <a:off x="2662" y="3829"/>
                    <a:ext cx="137" cy="78"/>
                  </a:xfrm>
                  <a:custGeom>
                    <a:avLst/>
                    <a:gdLst>
                      <a:gd name="T0" fmla="*/ 57079 w 41"/>
                      <a:gd name="T1" fmla="*/ 42362 h 20"/>
                      <a:gd name="T2" fmla="*/ 1230 w 41"/>
                      <a:gd name="T3" fmla="*/ 0 h 20"/>
                      <a:gd name="T4" fmla="*/ 0 w 41"/>
                      <a:gd name="T5" fmla="*/ 28002 h 20"/>
                      <a:gd name="T6" fmla="*/ 57079 w 41"/>
                      <a:gd name="T7" fmla="*/ 70348 h 20"/>
                      <a:gd name="T8" fmla="*/ 57079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01" name="Freeform 1712"/>
                  <p:cNvSpPr>
                    <a:spLocks/>
                  </p:cNvSpPr>
                  <p:nvPr/>
                </p:nvSpPr>
                <p:spPr bwMode="auto">
                  <a:xfrm>
                    <a:off x="2712" y="3861"/>
                    <a:ext cx="37" cy="31"/>
                  </a:xfrm>
                  <a:custGeom>
                    <a:avLst/>
                    <a:gdLst>
                      <a:gd name="T0" fmla="*/ 15873 w 11"/>
                      <a:gd name="T1" fmla="*/ 27059 h 8"/>
                      <a:gd name="T2" fmla="*/ 15873 w 11"/>
                      <a:gd name="T3" fmla="*/ 27059 h 8"/>
                      <a:gd name="T4" fmla="*/ 8564 w 11"/>
                      <a:gd name="T5" fmla="*/ 3604 h 8"/>
                      <a:gd name="T6" fmla="*/ 0 w 11"/>
                      <a:gd name="T7" fmla="*/ 1669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02" name="Freeform 1713"/>
                  <p:cNvSpPr>
                    <a:spLocks/>
                  </p:cNvSpPr>
                  <p:nvPr/>
                </p:nvSpPr>
                <p:spPr bwMode="auto">
                  <a:xfrm>
                    <a:off x="2722" y="3872"/>
                    <a:ext cx="17" cy="16"/>
                  </a:xfrm>
                  <a:custGeom>
                    <a:avLst/>
                    <a:gdLst>
                      <a:gd name="T0" fmla="*/ 7745 w 5"/>
                      <a:gd name="T1" fmla="*/ 16384 h 4"/>
                      <a:gd name="T2" fmla="*/ 7745 w 5"/>
                      <a:gd name="T3" fmla="*/ 16384 h 4"/>
                      <a:gd name="T4" fmla="*/ 4556 w 5"/>
                      <a:gd name="T5" fmla="*/ 0 h 4"/>
                      <a:gd name="T6" fmla="*/ 0 w 5"/>
                      <a:gd name="T7" fmla="*/ 8192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3"/>
                          <a:pt x="4" y="1"/>
                          <a:pt x="3" y="0"/>
                        </a:cubicBezTo>
                        <a:cubicBezTo>
                          <a:pt x="1" y="0"/>
                          <a:pt x="0" y="1"/>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03" name="Freeform 1714"/>
                  <p:cNvSpPr>
                    <a:spLocks/>
                  </p:cNvSpPr>
                  <p:nvPr/>
                </p:nvSpPr>
                <p:spPr bwMode="auto">
                  <a:xfrm>
                    <a:off x="2729" y="3880"/>
                    <a:ext cx="3" cy="4"/>
                  </a:xfrm>
                  <a:custGeom>
                    <a:avLst/>
                    <a:gdLst>
                      <a:gd name="T0" fmla="*/ 729 w 1"/>
                      <a:gd name="T1" fmla="*/ 4096 h 1"/>
                      <a:gd name="T2" fmla="*/ 729 w 1"/>
                      <a:gd name="T3" fmla="*/ 4096 h 1"/>
                      <a:gd name="T4" fmla="*/ 729 w 1"/>
                      <a:gd name="T5" fmla="*/ 4096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1"/>
                          <a:pt x="1" y="1"/>
                          <a:pt x="1" y="1"/>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04" name="Freeform 1715"/>
                  <p:cNvSpPr>
                    <a:spLocks/>
                  </p:cNvSpPr>
                  <p:nvPr/>
                </p:nvSpPr>
                <p:spPr bwMode="auto">
                  <a:xfrm>
                    <a:off x="2702" y="3849"/>
                    <a:ext cx="24" cy="27"/>
                  </a:xfrm>
                  <a:custGeom>
                    <a:avLst/>
                    <a:gdLst>
                      <a:gd name="T0" fmla="*/ 11321 w 7"/>
                      <a:gd name="T1" fmla="*/ 3333 h 7"/>
                      <a:gd name="T2" fmla="*/ 0 w 7"/>
                      <a:gd name="T3" fmla="*/ 23016 h 7"/>
                      <a:gd name="T4" fmla="*/ 0 w 7"/>
                      <a:gd name="T5" fmla="*/ 23016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1"/>
                        </a:moveTo>
                        <a:cubicBezTo>
                          <a:pt x="4" y="0"/>
                          <a:pt x="1" y="3"/>
                          <a:pt x="0" y="7"/>
                        </a:cubicBezTo>
                        <a:cubicBezTo>
                          <a:pt x="0" y="7"/>
                          <a:pt x="0" y="7"/>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05" name="Freeform 1716"/>
                  <p:cNvSpPr>
                    <a:spLocks/>
                  </p:cNvSpPr>
                  <p:nvPr/>
                </p:nvSpPr>
                <p:spPr bwMode="auto">
                  <a:xfrm>
                    <a:off x="2739" y="3857"/>
                    <a:ext cx="20" cy="38"/>
                  </a:xfrm>
                  <a:custGeom>
                    <a:avLst/>
                    <a:gdLst>
                      <a:gd name="T0" fmla="*/ 8257 w 6"/>
                      <a:gd name="T1" fmla="*/ 30020 h 10"/>
                      <a:gd name="T2" fmla="*/ 8257 w 6"/>
                      <a:gd name="T3" fmla="*/ 30020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cubicBezTo>
                          <a:pt x="6" y="10"/>
                          <a:pt x="6" y="10"/>
                          <a:pt x="6" y="10"/>
                        </a:cubicBezTo>
                        <a:cubicBezTo>
                          <a:pt x="6" y="6"/>
                          <a:pt x="3"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06" name="Freeform 1717"/>
                  <p:cNvSpPr>
                    <a:spLocks/>
                  </p:cNvSpPr>
                  <p:nvPr/>
                </p:nvSpPr>
                <p:spPr bwMode="auto">
                  <a:xfrm>
                    <a:off x="2696" y="3845"/>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07" name="Freeform 1718"/>
                  <p:cNvSpPr>
                    <a:spLocks/>
                  </p:cNvSpPr>
                  <p:nvPr/>
                </p:nvSpPr>
                <p:spPr bwMode="auto">
                  <a:xfrm>
                    <a:off x="2756" y="3861"/>
                    <a:ext cx="13" cy="34"/>
                  </a:xfrm>
                  <a:custGeom>
                    <a:avLst/>
                    <a:gdLst>
                      <a:gd name="T0" fmla="*/ 3676 w 4"/>
                      <a:gd name="T1" fmla="*/ 26089 h 9"/>
                      <a:gd name="T2" fmla="*/ 3676 w 4"/>
                      <a:gd name="T3" fmla="*/ 26089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9"/>
                        </a:moveTo>
                        <a:cubicBezTo>
                          <a:pt x="3" y="9"/>
                          <a:pt x="3" y="9"/>
                          <a:pt x="3" y="9"/>
                        </a:cubicBezTo>
                        <a:cubicBezTo>
                          <a:pt x="4"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08" name="Freeform 1719"/>
                  <p:cNvSpPr>
                    <a:spLocks/>
                  </p:cNvSpPr>
                  <p:nvPr/>
                </p:nvSpPr>
                <p:spPr bwMode="auto">
                  <a:xfrm>
                    <a:off x="2686" y="3841"/>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09" name="Freeform 1720"/>
                  <p:cNvSpPr>
                    <a:spLocks/>
                  </p:cNvSpPr>
                  <p:nvPr/>
                </p:nvSpPr>
                <p:spPr bwMode="auto">
                  <a:xfrm>
                    <a:off x="2769" y="3864"/>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10" name="Freeform 1721"/>
                  <p:cNvSpPr>
                    <a:spLocks/>
                  </p:cNvSpPr>
                  <p:nvPr/>
                </p:nvSpPr>
                <p:spPr bwMode="auto">
                  <a:xfrm>
                    <a:off x="2676" y="3837"/>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1" y="5"/>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11" name="Freeform 1722"/>
                  <p:cNvSpPr>
                    <a:spLocks/>
                  </p:cNvSpPr>
                  <p:nvPr/>
                </p:nvSpPr>
                <p:spPr bwMode="auto">
                  <a:xfrm>
                    <a:off x="2779" y="3868"/>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12" name="Freeform 1723"/>
                  <p:cNvSpPr>
                    <a:spLocks/>
                  </p:cNvSpPr>
                  <p:nvPr/>
                </p:nvSpPr>
                <p:spPr bwMode="auto">
                  <a:xfrm>
                    <a:off x="2669" y="3833"/>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13" name="Freeform 1724"/>
                  <p:cNvSpPr>
                    <a:spLocks/>
                  </p:cNvSpPr>
                  <p:nvPr/>
                </p:nvSpPr>
                <p:spPr bwMode="auto">
                  <a:xfrm>
                    <a:off x="2789" y="3872"/>
                    <a:ext cx="7" cy="35"/>
                  </a:xfrm>
                  <a:custGeom>
                    <a:avLst/>
                    <a:gdLst>
                      <a:gd name="T0" fmla="*/ 2107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1"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14" name="Freeform 1725"/>
                  <p:cNvSpPr>
                    <a:spLocks/>
                  </p:cNvSpPr>
                  <p:nvPr/>
                </p:nvSpPr>
                <p:spPr bwMode="auto">
                  <a:xfrm>
                    <a:off x="2529" y="3787"/>
                    <a:ext cx="137" cy="77"/>
                  </a:xfrm>
                  <a:custGeom>
                    <a:avLst/>
                    <a:gdLst>
                      <a:gd name="T0" fmla="*/ 57079 w 41"/>
                      <a:gd name="T1" fmla="*/ 38866 h 20"/>
                      <a:gd name="T2" fmla="*/ 1230 w 41"/>
                      <a:gd name="T3" fmla="*/ 0 h 20"/>
                      <a:gd name="T4" fmla="*/ 0 w 41"/>
                      <a:gd name="T5" fmla="*/ 26134 h 20"/>
                      <a:gd name="T6" fmla="*/ 57079 w 41"/>
                      <a:gd name="T7" fmla="*/ 65057 h 20"/>
                      <a:gd name="T8" fmla="*/ 57079 w 41"/>
                      <a:gd name="T9" fmla="*/ 38866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315" name="Freeform 1726"/>
                  <p:cNvSpPr>
                    <a:spLocks/>
                  </p:cNvSpPr>
                  <p:nvPr/>
                </p:nvSpPr>
                <p:spPr bwMode="auto">
                  <a:xfrm>
                    <a:off x="2529" y="3787"/>
                    <a:ext cx="137" cy="77"/>
                  </a:xfrm>
                  <a:custGeom>
                    <a:avLst/>
                    <a:gdLst>
                      <a:gd name="T0" fmla="*/ 57079 w 41"/>
                      <a:gd name="T1" fmla="*/ 38866 h 20"/>
                      <a:gd name="T2" fmla="*/ 1230 w 41"/>
                      <a:gd name="T3" fmla="*/ 0 h 20"/>
                      <a:gd name="T4" fmla="*/ 0 w 41"/>
                      <a:gd name="T5" fmla="*/ 26134 h 20"/>
                      <a:gd name="T6" fmla="*/ 57079 w 41"/>
                      <a:gd name="T7" fmla="*/ 65057 h 20"/>
                      <a:gd name="T8" fmla="*/ 57079 w 41"/>
                      <a:gd name="T9" fmla="*/ 38866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16" name="Freeform 1727"/>
                  <p:cNvSpPr>
                    <a:spLocks/>
                  </p:cNvSpPr>
                  <p:nvPr/>
                </p:nvSpPr>
                <p:spPr bwMode="auto">
                  <a:xfrm>
                    <a:off x="2579" y="3814"/>
                    <a:ext cx="37" cy="31"/>
                  </a:xfrm>
                  <a:custGeom>
                    <a:avLst/>
                    <a:gdLst>
                      <a:gd name="T0" fmla="*/ 15873 w 11"/>
                      <a:gd name="T1" fmla="*/ 27059 h 8"/>
                      <a:gd name="T2" fmla="*/ 15873 w 11"/>
                      <a:gd name="T3" fmla="*/ 27059 h 8"/>
                      <a:gd name="T4" fmla="*/ 8564 w 11"/>
                      <a:gd name="T5" fmla="*/ 3604 h 8"/>
                      <a:gd name="T6" fmla="*/ 0 w 11"/>
                      <a:gd name="T7" fmla="*/ 1669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17" name="Freeform 1728"/>
                  <p:cNvSpPr>
                    <a:spLocks/>
                  </p:cNvSpPr>
                  <p:nvPr/>
                </p:nvSpPr>
                <p:spPr bwMode="auto">
                  <a:xfrm>
                    <a:off x="2589" y="3826"/>
                    <a:ext cx="17" cy="15"/>
                  </a:xfrm>
                  <a:custGeom>
                    <a:avLst/>
                    <a:gdLst>
                      <a:gd name="T0" fmla="*/ 7745 w 5"/>
                      <a:gd name="T1" fmla="*/ 11081 h 4"/>
                      <a:gd name="T2" fmla="*/ 7745 w 5"/>
                      <a:gd name="T3" fmla="*/ 11081 h 4"/>
                      <a:gd name="T4" fmla="*/ 4556 w 5"/>
                      <a:gd name="T5" fmla="*/ 2955 h 4"/>
                      <a:gd name="T6" fmla="*/ 0 w 5"/>
                      <a:gd name="T7" fmla="*/ 813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3"/>
                          <a:pt x="4" y="1"/>
                          <a:pt x="3" y="1"/>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18" name="Freeform 1729"/>
                  <p:cNvSpPr>
                    <a:spLocks/>
                  </p:cNvSpPr>
                  <p:nvPr/>
                </p:nvSpPr>
                <p:spPr bwMode="auto">
                  <a:xfrm>
                    <a:off x="2596" y="3837"/>
                    <a:ext cx="3" cy="4"/>
                  </a:xfrm>
                  <a:custGeom>
                    <a:avLst/>
                    <a:gdLst>
                      <a:gd name="T0" fmla="*/ 729 w 1"/>
                      <a:gd name="T1" fmla="*/ 4096 h 1"/>
                      <a:gd name="T2" fmla="*/ 729 w 1"/>
                      <a:gd name="T3" fmla="*/ 4096 h 1"/>
                      <a:gd name="T4" fmla="*/ 729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1"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19" name="Freeform 1730"/>
                  <p:cNvSpPr>
                    <a:spLocks/>
                  </p:cNvSpPr>
                  <p:nvPr/>
                </p:nvSpPr>
                <p:spPr bwMode="auto">
                  <a:xfrm>
                    <a:off x="2572" y="3806"/>
                    <a:ext cx="24" cy="23"/>
                  </a:xfrm>
                  <a:custGeom>
                    <a:avLst/>
                    <a:gdLst>
                      <a:gd name="T0" fmla="*/ 11321 w 7"/>
                      <a:gd name="T1" fmla="*/ 0 h 6"/>
                      <a:gd name="T2" fmla="*/ 0 w 7"/>
                      <a:gd name="T3" fmla="*/ 18987 h 6"/>
                      <a:gd name="T4" fmla="*/ 0 w 7"/>
                      <a:gd name="T5" fmla="*/ 18987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3" y="0"/>
                          <a:pt x="0" y="2"/>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0" name="Freeform 1731"/>
                  <p:cNvSpPr>
                    <a:spLocks/>
                  </p:cNvSpPr>
                  <p:nvPr/>
                </p:nvSpPr>
                <p:spPr bwMode="auto">
                  <a:xfrm>
                    <a:off x="2606" y="3810"/>
                    <a:ext cx="20" cy="39"/>
                  </a:xfrm>
                  <a:custGeom>
                    <a:avLst/>
                    <a:gdLst>
                      <a:gd name="T0" fmla="*/ 8257 w 6"/>
                      <a:gd name="T1" fmla="*/ 35182 h 10"/>
                      <a:gd name="T2" fmla="*/ 8257 w 6"/>
                      <a:gd name="T3" fmla="*/ 35182 h 10"/>
                      <a:gd name="T4" fmla="*/ 0 w 6"/>
                      <a:gd name="T5" fmla="*/ 0 h 10"/>
                      <a:gd name="T6" fmla="*/ 0 60000 65536"/>
                      <a:gd name="T7" fmla="*/ 0 60000 65536"/>
                      <a:gd name="T8" fmla="*/ 0 60000 65536"/>
                      <a:gd name="T9" fmla="*/ 0 w 6"/>
                      <a:gd name="T10" fmla="*/ 0 h 10"/>
                      <a:gd name="T11" fmla="*/ 6 w 6"/>
                      <a:gd name="T12" fmla="*/ 10 h 10"/>
                    </a:gdLst>
                    <a:ahLst/>
                    <a:cxnLst>
                      <a:cxn ang="T6">
                        <a:pos x="T0" y="T1"/>
                      </a:cxn>
                      <a:cxn ang="T7">
                        <a:pos x="T2" y="T3"/>
                      </a:cxn>
                      <a:cxn ang="T8">
                        <a:pos x="T4" y="T5"/>
                      </a:cxn>
                    </a:cxnLst>
                    <a:rect l="T9" t="T10" r="T11" b="T12"/>
                    <a:pathLst>
                      <a:path w="6" h="10">
                        <a:moveTo>
                          <a:pt x="6" y="10"/>
                        </a:moveTo>
                        <a:cubicBezTo>
                          <a:pt x="6" y="10"/>
                          <a:pt x="6" y="10"/>
                          <a:pt x="6" y="10"/>
                        </a:cubicBezTo>
                        <a:cubicBezTo>
                          <a:pt x="6" y="6"/>
                          <a:pt x="3"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1" name="Freeform 1732"/>
                  <p:cNvSpPr>
                    <a:spLocks/>
                  </p:cNvSpPr>
                  <p:nvPr/>
                </p:nvSpPr>
                <p:spPr bwMode="auto">
                  <a:xfrm>
                    <a:off x="2562" y="3798"/>
                    <a:ext cx="13" cy="28"/>
                  </a:xfrm>
                  <a:custGeom>
                    <a:avLst/>
                    <a:gdLst>
                      <a:gd name="T0" fmla="*/ 4700 w 4"/>
                      <a:gd name="T1" fmla="*/ 0 h 7"/>
                      <a:gd name="T2" fmla="*/ 0 w 4"/>
                      <a:gd name="T3" fmla="*/ 28672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2" name="Freeform 1733"/>
                  <p:cNvSpPr>
                    <a:spLocks/>
                  </p:cNvSpPr>
                  <p:nvPr/>
                </p:nvSpPr>
                <p:spPr bwMode="auto">
                  <a:xfrm>
                    <a:off x="2622" y="3818"/>
                    <a:ext cx="14" cy="35"/>
                  </a:xfrm>
                  <a:custGeom>
                    <a:avLst/>
                    <a:gdLst>
                      <a:gd name="T0" fmla="*/ 5880 w 4"/>
                      <a:gd name="T1" fmla="*/ 31107 h 9"/>
                      <a:gd name="T2" fmla="*/ 5880 w 4"/>
                      <a:gd name="T3" fmla="*/ 31107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9"/>
                        </a:moveTo>
                        <a:cubicBezTo>
                          <a:pt x="3" y="9"/>
                          <a:pt x="3" y="9"/>
                          <a:pt x="3" y="9"/>
                        </a:cubicBezTo>
                        <a:cubicBezTo>
                          <a:pt x="4" y="6"/>
                          <a:pt x="3"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3" name="Freeform 1734"/>
                  <p:cNvSpPr>
                    <a:spLocks/>
                  </p:cNvSpPr>
                  <p:nvPr/>
                </p:nvSpPr>
                <p:spPr bwMode="auto">
                  <a:xfrm>
                    <a:off x="2552" y="3794"/>
                    <a:ext cx="10" cy="32"/>
                  </a:xfrm>
                  <a:custGeom>
                    <a:avLst/>
                    <a:gdLst>
                      <a:gd name="T0" fmla="*/ 4077 w 3"/>
                      <a:gd name="T1" fmla="*/ 0 h 8"/>
                      <a:gd name="T2" fmla="*/ 0 w 3"/>
                      <a:gd name="T3" fmla="*/ 32768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4" name="Freeform 1735"/>
                  <p:cNvSpPr>
                    <a:spLocks/>
                  </p:cNvSpPr>
                  <p:nvPr/>
                </p:nvSpPr>
                <p:spPr bwMode="auto">
                  <a:xfrm>
                    <a:off x="2636" y="3822"/>
                    <a:ext cx="6" cy="35"/>
                  </a:xfrm>
                  <a:custGeom>
                    <a:avLst/>
                    <a:gdLst>
                      <a:gd name="T0" fmla="*/ 1458 w 2"/>
                      <a:gd name="T1" fmla="*/ 31107 h 9"/>
                      <a:gd name="T2" fmla="*/ 1458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5" name="Freeform 1736"/>
                  <p:cNvSpPr>
                    <a:spLocks/>
                  </p:cNvSpPr>
                  <p:nvPr/>
                </p:nvSpPr>
                <p:spPr bwMode="auto">
                  <a:xfrm>
                    <a:off x="2542" y="3791"/>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3"/>
                          <a:pt x="1"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6" name="Freeform 1737"/>
                  <p:cNvSpPr>
                    <a:spLocks/>
                  </p:cNvSpPr>
                  <p:nvPr/>
                </p:nvSpPr>
                <p:spPr bwMode="auto">
                  <a:xfrm>
                    <a:off x="2646" y="3826"/>
                    <a:ext cx="6" cy="31"/>
                  </a:xfrm>
                  <a:custGeom>
                    <a:avLst/>
                    <a:gdLst>
                      <a:gd name="T0" fmla="*/ 1458 w 2"/>
                      <a:gd name="T1" fmla="*/ 27059 h 8"/>
                      <a:gd name="T2" fmla="*/ 1458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7" name="Freeform 1738"/>
                  <p:cNvSpPr>
                    <a:spLocks/>
                  </p:cNvSpPr>
                  <p:nvPr/>
                </p:nvSpPr>
                <p:spPr bwMode="auto">
                  <a:xfrm>
                    <a:off x="2535" y="3787"/>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8" name="Freeform 1739"/>
                  <p:cNvSpPr>
                    <a:spLocks/>
                  </p:cNvSpPr>
                  <p:nvPr/>
                </p:nvSpPr>
                <p:spPr bwMode="auto">
                  <a:xfrm>
                    <a:off x="2656" y="3826"/>
                    <a:ext cx="6" cy="35"/>
                  </a:xfrm>
                  <a:custGeom>
                    <a:avLst/>
                    <a:gdLst>
                      <a:gd name="T0" fmla="*/ 1458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29" name="Freeform 1740"/>
                  <p:cNvSpPr>
                    <a:spLocks/>
                  </p:cNvSpPr>
                  <p:nvPr/>
                </p:nvSpPr>
                <p:spPr bwMode="auto">
                  <a:xfrm>
                    <a:off x="2399" y="3740"/>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330" name="Freeform 1741"/>
                  <p:cNvSpPr>
                    <a:spLocks/>
                  </p:cNvSpPr>
                  <p:nvPr/>
                </p:nvSpPr>
                <p:spPr bwMode="auto">
                  <a:xfrm>
                    <a:off x="2399" y="3740"/>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31" name="Freeform 1742"/>
                  <p:cNvSpPr>
                    <a:spLocks/>
                  </p:cNvSpPr>
                  <p:nvPr/>
                </p:nvSpPr>
                <p:spPr bwMode="auto">
                  <a:xfrm>
                    <a:off x="2449" y="3771"/>
                    <a:ext cx="36" cy="31"/>
                  </a:xfrm>
                  <a:custGeom>
                    <a:avLst/>
                    <a:gdLst>
                      <a:gd name="T0" fmla="*/ 13526 w 11"/>
                      <a:gd name="T1" fmla="*/ 27059 h 8"/>
                      <a:gd name="T2" fmla="*/ 13526 w 11"/>
                      <a:gd name="T3" fmla="*/ 27059 h 8"/>
                      <a:gd name="T4" fmla="*/ 7465 w 11"/>
                      <a:gd name="T5" fmla="*/ 3604 h 8"/>
                      <a:gd name="T6" fmla="*/ 0 w 11"/>
                      <a:gd name="T7" fmla="*/ 13966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1"/>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32" name="Freeform 1743"/>
                  <p:cNvSpPr>
                    <a:spLocks/>
                  </p:cNvSpPr>
                  <p:nvPr/>
                </p:nvSpPr>
                <p:spPr bwMode="auto">
                  <a:xfrm>
                    <a:off x="2459" y="3783"/>
                    <a:ext cx="16" cy="15"/>
                  </a:xfrm>
                  <a:custGeom>
                    <a:avLst/>
                    <a:gdLst>
                      <a:gd name="T0" fmla="*/ 5344 w 5"/>
                      <a:gd name="T1" fmla="*/ 11081 h 4"/>
                      <a:gd name="T2" fmla="*/ 5344 w 5"/>
                      <a:gd name="T3" fmla="*/ 11081 h 4"/>
                      <a:gd name="T4" fmla="*/ 3338 w 5"/>
                      <a:gd name="T5" fmla="*/ 0 h 4"/>
                      <a:gd name="T6" fmla="*/ 0 w 5"/>
                      <a:gd name="T7" fmla="*/ 5963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2"/>
                          <a:pt x="4" y="1"/>
                          <a:pt x="3" y="0"/>
                        </a:cubicBezTo>
                        <a:cubicBezTo>
                          <a:pt x="1" y="0"/>
                          <a:pt x="0" y="1"/>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33" name="Freeform 1744"/>
                  <p:cNvSpPr>
                    <a:spLocks/>
                  </p:cNvSpPr>
                  <p:nvPr/>
                </p:nvSpPr>
                <p:spPr bwMode="auto">
                  <a:xfrm>
                    <a:off x="2465" y="3791"/>
                    <a:ext cx="4" cy="3"/>
                  </a:xfrm>
                  <a:custGeom>
                    <a:avLst/>
                    <a:gdLst>
                      <a:gd name="T0" fmla="*/ 4096 w 1"/>
                      <a:gd name="T1" fmla="*/ 729 h 1"/>
                      <a:gd name="T2" fmla="*/ 4096 w 1"/>
                      <a:gd name="T3" fmla="*/ 729 h 1"/>
                      <a:gd name="T4" fmla="*/ 4096 w 1"/>
                      <a:gd name="T5" fmla="*/ 0 h 1"/>
                      <a:gd name="T6" fmla="*/ 0 w 1"/>
                      <a:gd name="T7" fmla="*/ 729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1"/>
                          <a:pt x="1" y="1"/>
                          <a:pt x="1" y="0"/>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34" name="Freeform 1745"/>
                  <p:cNvSpPr>
                    <a:spLocks/>
                  </p:cNvSpPr>
                  <p:nvPr/>
                </p:nvSpPr>
                <p:spPr bwMode="auto">
                  <a:xfrm>
                    <a:off x="2439" y="3759"/>
                    <a:ext cx="23" cy="28"/>
                  </a:xfrm>
                  <a:custGeom>
                    <a:avLst/>
                    <a:gdLst>
                      <a:gd name="T0" fmla="*/ 8865 w 7"/>
                      <a:gd name="T1" fmla="*/ 4096 h 7"/>
                      <a:gd name="T2" fmla="*/ 0 w 7"/>
                      <a:gd name="T3" fmla="*/ 28672 h 7"/>
                      <a:gd name="T4" fmla="*/ 0 w 7"/>
                      <a:gd name="T5" fmla="*/ 28672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1"/>
                        </a:moveTo>
                        <a:cubicBezTo>
                          <a:pt x="4" y="0"/>
                          <a:pt x="1" y="3"/>
                          <a:pt x="0" y="7"/>
                        </a:cubicBezTo>
                        <a:cubicBezTo>
                          <a:pt x="0" y="7"/>
                          <a:pt x="0" y="7"/>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35" name="Freeform 1746"/>
                  <p:cNvSpPr>
                    <a:spLocks/>
                  </p:cNvSpPr>
                  <p:nvPr/>
                </p:nvSpPr>
                <p:spPr bwMode="auto">
                  <a:xfrm>
                    <a:off x="2472" y="3767"/>
                    <a:ext cx="23" cy="39"/>
                  </a:xfrm>
                  <a:custGeom>
                    <a:avLst/>
                    <a:gdLst>
                      <a:gd name="T0" fmla="*/ 8865 w 7"/>
                      <a:gd name="T1" fmla="*/ 35182 h 10"/>
                      <a:gd name="T2" fmla="*/ 8865 w 7"/>
                      <a:gd name="T3" fmla="*/ 31684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10"/>
                        </a:moveTo>
                        <a:cubicBezTo>
                          <a:pt x="7" y="10"/>
                          <a:pt x="7" y="10"/>
                          <a:pt x="7" y="9"/>
                        </a:cubicBezTo>
                        <a:cubicBezTo>
                          <a:pt x="7" y="6"/>
                          <a:pt x="4"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36" name="Freeform 1747"/>
                  <p:cNvSpPr>
                    <a:spLocks/>
                  </p:cNvSpPr>
                  <p:nvPr/>
                </p:nvSpPr>
                <p:spPr bwMode="auto">
                  <a:xfrm>
                    <a:off x="2432" y="3756"/>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37" name="Freeform 1748"/>
                  <p:cNvSpPr>
                    <a:spLocks/>
                  </p:cNvSpPr>
                  <p:nvPr/>
                </p:nvSpPr>
                <p:spPr bwMode="auto">
                  <a:xfrm>
                    <a:off x="2492" y="3771"/>
                    <a:ext cx="13" cy="35"/>
                  </a:xfrm>
                  <a:custGeom>
                    <a:avLst/>
                    <a:gdLst>
                      <a:gd name="T0" fmla="*/ 3676 w 4"/>
                      <a:gd name="T1" fmla="*/ 31107 h 9"/>
                      <a:gd name="T2" fmla="*/ 3676 w 4"/>
                      <a:gd name="T3" fmla="*/ 31107 h 9"/>
                      <a:gd name="T4" fmla="*/ 0 w 4"/>
                      <a:gd name="T5" fmla="*/ 0 h 9"/>
                      <a:gd name="T6" fmla="*/ 0 60000 65536"/>
                      <a:gd name="T7" fmla="*/ 0 60000 65536"/>
                      <a:gd name="T8" fmla="*/ 0 60000 65536"/>
                      <a:gd name="T9" fmla="*/ 0 w 4"/>
                      <a:gd name="T10" fmla="*/ 0 h 9"/>
                      <a:gd name="T11" fmla="*/ 4 w 4"/>
                      <a:gd name="T12" fmla="*/ 9 h 9"/>
                    </a:gdLst>
                    <a:ahLst/>
                    <a:cxnLst>
                      <a:cxn ang="T6">
                        <a:pos x="T0" y="T1"/>
                      </a:cxn>
                      <a:cxn ang="T7">
                        <a:pos x="T2" y="T3"/>
                      </a:cxn>
                      <a:cxn ang="T8">
                        <a:pos x="T4" y="T5"/>
                      </a:cxn>
                    </a:cxnLst>
                    <a:rect l="T9" t="T10" r="T11" b="T12"/>
                    <a:pathLst>
                      <a:path w="4" h="9">
                        <a:moveTo>
                          <a:pt x="3" y="9"/>
                        </a:moveTo>
                        <a:cubicBezTo>
                          <a:pt x="3" y="9"/>
                          <a:pt x="3" y="9"/>
                          <a:pt x="3" y="9"/>
                        </a:cubicBezTo>
                        <a:cubicBezTo>
                          <a:pt x="4"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38" name="Freeform 1749"/>
                  <p:cNvSpPr>
                    <a:spLocks/>
                  </p:cNvSpPr>
                  <p:nvPr/>
                </p:nvSpPr>
                <p:spPr bwMode="auto">
                  <a:xfrm>
                    <a:off x="2422" y="3752"/>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39" name="Freeform 1750"/>
                  <p:cNvSpPr>
                    <a:spLocks/>
                  </p:cNvSpPr>
                  <p:nvPr/>
                </p:nvSpPr>
                <p:spPr bwMode="auto">
                  <a:xfrm>
                    <a:off x="2505" y="3775"/>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40" name="Freeform 1751"/>
                  <p:cNvSpPr>
                    <a:spLocks/>
                  </p:cNvSpPr>
                  <p:nvPr/>
                </p:nvSpPr>
                <p:spPr bwMode="auto">
                  <a:xfrm>
                    <a:off x="2412" y="3748"/>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5"/>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41" name="Freeform 1752"/>
                  <p:cNvSpPr>
                    <a:spLocks/>
                  </p:cNvSpPr>
                  <p:nvPr/>
                </p:nvSpPr>
                <p:spPr bwMode="auto">
                  <a:xfrm>
                    <a:off x="2515" y="3779"/>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42" name="Freeform 1753"/>
                  <p:cNvSpPr>
                    <a:spLocks/>
                  </p:cNvSpPr>
                  <p:nvPr/>
                </p:nvSpPr>
                <p:spPr bwMode="auto">
                  <a:xfrm>
                    <a:off x="2405" y="3744"/>
                    <a:ext cx="7" cy="27"/>
                  </a:xfrm>
                  <a:custGeom>
                    <a:avLst/>
                    <a:gdLst>
                      <a:gd name="T0" fmla="*/ 3773 w 2"/>
                      <a:gd name="T1" fmla="*/ 0 h 7"/>
                      <a:gd name="T2" fmla="*/ 0 w 2"/>
                      <a:gd name="T3" fmla="*/ 23016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0"/>
                        </a:moveTo>
                        <a:cubicBezTo>
                          <a:pt x="1" y="2"/>
                          <a:pt x="0" y="5"/>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43" name="Freeform 1754"/>
                  <p:cNvSpPr>
                    <a:spLocks/>
                  </p:cNvSpPr>
                  <p:nvPr/>
                </p:nvSpPr>
                <p:spPr bwMode="auto">
                  <a:xfrm>
                    <a:off x="2525" y="3783"/>
                    <a:ext cx="7" cy="35"/>
                  </a:xfrm>
                  <a:custGeom>
                    <a:avLst/>
                    <a:gdLst>
                      <a:gd name="T0" fmla="*/ 2107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1"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44" name="Freeform 1755"/>
                  <p:cNvSpPr>
                    <a:spLocks/>
                  </p:cNvSpPr>
                  <p:nvPr/>
                </p:nvSpPr>
                <p:spPr bwMode="auto">
                  <a:xfrm>
                    <a:off x="2265" y="3693"/>
                    <a:ext cx="137" cy="78"/>
                  </a:xfrm>
                  <a:custGeom>
                    <a:avLst/>
                    <a:gdLst>
                      <a:gd name="T0" fmla="*/ 57079 w 41"/>
                      <a:gd name="T1" fmla="*/ 42362 h 20"/>
                      <a:gd name="T2" fmla="*/ 1230 w 41"/>
                      <a:gd name="T3" fmla="*/ 0 h 20"/>
                      <a:gd name="T4" fmla="*/ 0 w 41"/>
                      <a:gd name="T5" fmla="*/ 28002 h 20"/>
                      <a:gd name="T6" fmla="*/ 57079 w 41"/>
                      <a:gd name="T7" fmla="*/ 70348 h 20"/>
                      <a:gd name="T8" fmla="*/ 57079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345" name="Freeform 1756"/>
                  <p:cNvSpPr>
                    <a:spLocks/>
                  </p:cNvSpPr>
                  <p:nvPr/>
                </p:nvSpPr>
                <p:spPr bwMode="auto">
                  <a:xfrm>
                    <a:off x="2265" y="3693"/>
                    <a:ext cx="137" cy="78"/>
                  </a:xfrm>
                  <a:custGeom>
                    <a:avLst/>
                    <a:gdLst>
                      <a:gd name="T0" fmla="*/ 57079 w 41"/>
                      <a:gd name="T1" fmla="*/ 42362 h 20"/>
                      <a:gd name="T2" fmla="*/ 1230 w 41"/>
                      <a:gd name="T3" fmla="*/ 0 h 20"/>
                      <a:gd name="T4" fmla="*/ 0 w 41"/>
                      <a:gd name="T5" fmla="*/ 28002 h 20"/>
                      <a:gd name="T6" fmla="*/ 57079 w 41"/>
                      <a:gd name="T7" fmla="*/ 70348 h 20"/>
                      <a:gd name="T8" fmla="*/ 57079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46" name="Freeform 1757"/>
                  <p:cNvSpPr>
                    <a:spLocks/>
                  </p:cNvSpPr>
                  <p:nvPr/>
                </p:nvSpPr>
                <p:spPr bwMode="auto">
                  <a:xfrm>
                    <a:off x="2315" y="3725"/>
                    <a:ext cx="37" cy="31"/>
                  </a:xfrm>
                  <a:custGeom>
                    <a:avLst/>
                    <a:gdLst>
                      <a:gd name="T0" fmla="*/ 15873 w 11"/>
                      <a:gd name="T1" fmla="*/ 27059 h 8"/>
                      <a:gd name="T2" fmla="*/ 15873 w 11"/>
                      <a:gd name="T3" fmla="*/ 27059 h 8"/>
                      <a:gd name="T4" fmla="*/ 8564 w 11"/>
                      <a:gd name="T5" fmla="*/ 3604 h 8"/>
                      <a:gd name="T6" fmla="*/ 0 w 11"/>
                      <a:gd name="T7" fmla="*/ 1669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47" name="Freeform 1758"/>
                  <p:cNvSpPr>
                    <a:spLocks/>
                  </p:cNvSpPr>
                  <p:nvPr/>
                </p:nvSpPr>
                <p:spPr bwMode="auto">
                  <a:xfrm>
                    <a:off x="2325" y="3736"/>
                    <a:ext cx="17" cy="16"/>
                  </a:xfrm>
                  <a:custGeom>
                    <a:avLst/>
                    <a:gdLst>
                      <a:gd name="T0" fmla="*/ 7745 w 5"/>
                      <a:gd name="T1" fmla="*/ 16384 h 4"/>
                      <a:gd name="T2" fmla="*/ 7745 w 5"/>
                      <a:gd name="T3" fmla="*/ 16384 h 4"/>
                      <a:gd name="T4" fmla="*/ 4556 w 5"/>
                      <a:gd name="T5" fmla="*/ 4096 h 4"/>
                      <a:gd name="T6" fmla="*/ 0 w 5"/>
                      <a:gd name="T7" fmla="*/ 12288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3"/>
                          <a:pt x="4" y="1"/>
                          <a:pt x="3" y="1"/>
                        </a:cubicBezTo>
                        <a:cubicBezTo>
                          <a:pt x="1" y="0"/>
                          <a:pt x="0"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48" name="Freeform 1759"/>
                  <p:cNvSpPr>
                    <a:spLocks/>
                  </p:cNvSpPr>
                  <p:nvPr/>
                </p:nvSpPr>
                <p:spPr bwMode="auto">
                  <a:xfrm>
                    <a:off x="2332" y="3748"/>
                    <a:ext cx="3" cy="4"/>
                  </a:xfrm>
                  <a:custGeom>
                    <a:avLst/>
                    <a:gdLst>
                      <a:gd name="T0" fmla="*/ 729 w 1"/>
                      <a:gd name="T1" fmla="*/ 4096 h 1"/>
                      <a:gd name="T2" fmla="*/ 729 w 1"/>
                      <a:gd name="T3" fmla="*/ 4096 h 1"/>
                      <a:gd name="T4" fmla="*/ 729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1"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49" name="Freeform 1760"/>
                  <p:cNvSpPr>
                    <a:spLocks/>
                  </p:cNvSpPr>
                  <p:nvPr/>
                </p:nvSpPr>
                <p:spPr bwMode="auto">
                  <a:xfrm>
                    <a:off x="2305" y="3717"/>
                    <a:ext cx="24" cy="23"/>
                  </a:xfrm>
                  <a:custGeom>
                    <a:avLst/>
                    <a:gdLst>
                      <a:gd name="T0" fmla="*/ 11321 w 7"/>
                      <a:gd name="T1" fmla="*/ 0 h 6"/>
                      <a:gd name="T2" fmla="*/ 0 w 7"/>
                      <a:gd name="T3" fmla="*/ 18987 h 6"/>
                      <a:gd name="T4" fmla="*/ 0 w 7"/>
                      <a:gd name="T5" fmla="*/ 18987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4" y="0"/>
                          <a:pt x="1" y="2"/>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0" name="Freeform 1761"/>
                  <p:cNvSpPr>
                    <a:spLocks/>
                  </p:cNvSpPr>
                  <p:nvPr/>
                </p:nvSpPr>
                <p:spPr bwMode="auto">
                  <a:xfrm>
                    <a:off x="2339" y="3721"/>
                    <a:ext cx="23" cy="38"/>
                  </a:xfrm>
                  <a:custGeom>
                    <a:avLst/>
                    <a:gdLst>
                      <a:gd name="T0" fmla="*/ 8865 w 7"/>
                      <a:gd name="T1" fmla="*/ 30020 h 10"/>
                      <a:gd name="T2" fmla="*/ 8865 w 7"/>
                      <a:gd name="T3" fmla="*/ 30020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7" y="10"/>
                        </a:moveTo>
                        <a:cubicBezTo>
                          <a:pt x="7" y="10"/>
                          <a:pt x="7" y="10"/>
                          <a:pt x="7" y="10"/>
                        </a:cubicBezTo>
                        <a:cubicBezTo>
                          <a:pt x="7"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1" name="Freeform 1762"/>
                  <p:cNvSpPr>
                    <a:spLocks/>
                  </p:cNvSpPr>
                  <p:nvPr/>
                </p:nvSpPr>
                <p:spPr bwMode="auto">
                  <a:xfrm>
                    <a:off x="2299" y="3709"/>
                    <a:ext cx="13" cy="27"/>
                  </a:xfrm>
                  <a:custGeom>
                    <a:avLst/>
                    <a:gdLst>
                      <a:gd name="T0" fmla="*/ 4700 w 4"/>
                      <a:gd name="T1" fmla="*/ 0 h 7"/>
                      <a:gd name="T2" fmla="*/ 0 w 4"/>
                      <a:gd name="T3" fmla="*/ 23016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2" name="Freeform 1763"/>
                  <p:cNvSpPr>
                    <a:spLocks/>
                  </p:cNvSpPr>
                  <p:nvPr/>
                </p:nvSpPr>
                <p:spPr bwMode="auto">
                  <a:xfrm>
                    <a:off x="2359" y="3725"/>
                    <a:ext cx="13" cy="38"/>
                  </a:xfrm>
                  <a:custGeom>
                    <a:avLst/>
                    <a:gdLst>
                      <a:gd name="T0" fmla="*/ 3676 w 4"/>
                      <a:gd name="T1" fmla="*/ 30020 h 10"/>
                      <a:gd name="T2" fmla="*/ 3676 w 4"/>
                      <a:gd name="T3" fmla="*/ 30020 h 10"/>
                      <a:gd name="T4" fmla="*/ 0 w 4"/>
                      <a:gd name="T5" fmla="*/ 0 h 10"/>
                      <a:gd name="T6" fmla="*/ 0 60000 65536"/>
                      <a:gd name="T7" fmla="*/ 0 60000 65536"/>
                      <a:gd name="T8" fmla="*/ 0 60000 65536"/>
                      <a:gd name="T9" fmla="*/ 0 w 4"/>
                      <a:gd name="T10" fmla="*/ 0 h 10"/>
                      <a:gd name="T11" fmla="*/ 4 w 4"/>
                      <a:gd name="T12" fmla="*/ 10 h 10"/>
                    </a:gdLst>
                    <a:ahLst/>
                    <a:cxnLst>
                      <a:cxn ang="T6">
                        <a:pos x="T0" y="T1"/>
                      </a:cxn>
                      <a:cxn ang="T7">
                        <a:pos x="T2" y="T3"/>
                      </a:cxn>
                      <a:cxn ang="T8">
                        <a:pos x="T4" y="T5"/>
                      </a:cxn>
                    </a:cxnLst>
                    <a:rect l="T9" t="T10" r="T11" b="T12"/>
                    <a:pathLst>
                      <a:path w="4" h="10">
                        <a:moveTo>
                          <a:pt x="3" y="10"/>
                        </a:moveTo>
                        <a:cubicBezTo>
                          <a:pt x="3" y="10"/>
                          <a:pt x="3" y="10"/>
                          <a:pt x="3" y="10"/>
                        </a:cubicBezTo>
                        <a:cubicBezTo>
                          <a:pt x="4"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3" name="Freeform 1764"/>
                  <p:cNvSpPr>
                    <a:spLocks/>
                  </p:cNvSpPr>
                  <p:nvPr/>
                </p:nvSpPr>
                <p:spPr bwMode="auto">
                  <a:xfrm>
                    <a:off x="2289" y="3705"/>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5"/>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4" name="Freeform 1765"/>
                  <p:cNvSpPr>
                    <a:spLocks/>
                  </p:cNvSpPr>
                  <p:nvPr/>
                </p:nvSpPr>
                <p:spPr bwMode="auto">
                  <a:xfrm>
                    <a:off x="2372" y="3732"/>
                    <a:ext cx="7" cy="31"/>
                  </a:xfrm>
                  <a:custGeom>
                    <a:avLst/>
                    <a:gdLst>
                      <a:gd name="T0" fmla="*/ 3773 w 2"/>
                      <a:gd name="T1" fmla="*/ 27059 h 8"/>
                      <a:gd name="T2" fmla="*/ 3773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5" name="Freeform 1766"/>
                  <p:cNvSpPr>
                    <a:spLocks/>
                  </p:cNvSpPr>
                  <p:nvPr/>
                </p:nvSpPr>
                <p:spPr bwMode="auto">
                  <a:xfrm>
                    <a:off x="2279" y="3701"/>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6" name="Freeform 1767"/>
                  <p:cNvSpPr>
                    <a:spLocks/>
                  </p:cNvSpPr>
                  <p:nvPr/>
                </p:nvSpPr>
                <p:spPr bwMode="auto">
                  <a:xfrm>
                    <a:off x="2382" y="3732"/>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7" name="Freeform 1768"/>
                  <p:cNvSpPr>
                    <a:spLocks/>
                  </p:cNvSpPr>
                  <p:nvPr/>
                </p:nvSpPr>
                <p:spPr bwMode="auto">
                  <a:xfrm>
                    <a:off x="2272" y="3697"/>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8" name="Freeform 1769"/>
                  <p:cNvSpPr>
                    <a:spLocks/>
                  </p:cNvSpPr>
                  <p:nvPr/>
                </p:nvSpPr>
                <p:spPr bwMode="auto">
                  <a:xfrm>
                    <a:off x="2392" y="3736"/>
                    <a:ext cx="7" cy="35"/>
                  </a:xfrm>
                  <a:custGeom>
                    <a:avLst/>
                    <a:gdLst>
                      <a:gd name="T0" fmla="*/ 2107 w 2"/>
                      <a:gd name="T1" fmla="*/ 31107 h 9"/>
                      <a:gd name="T2" fmla="*/ 0 w 2"/>
                      <a:gd name="T3" fmla="*/ 0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1" y="9"/>
                        </a:move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59" name="Freeform 1770"/>
                  <p:cNvSpPr>
                    <a:spLocks/>
                  </p:cNvSpPr>
                  <p:nvPr/>
                </p:nvSpPr>
                <p:spPr bwMode="auto">
                  <a:xfrm>
                    <a:off x="2135" y="3651"/>
                    <a:ext cx="137" cy="77"/>
                  </a:xfrm>
                  <a:custGeom>
                    <a:avLst/>
                    <a:gdLst>
                      <a:gd name="T0" fmla="*/ 57079 w 41"/>
                      <a:gd name="T1" fmla="*/ 38866 h 20"/>
                      <a:gd name="T2" fmla="*/ 0 w 41"/>
                      <a:gd name="T3" fmla="*/ 0 h 20"/>
                      <a:gd name="T4" fmla="*/ 0 w 41"/>
                      <a:gd name="T5" fmla="*/ 26134 h 20"/>
                      <a:gd name="T6" fmla="*/ 55849 w 41"/>
                      <a:gd name="T7" fmla="*/ 65057 h 20"/>
                      <a:gd name="T8" fmla="*/ 57079 w 41"/>
                      <a:gd name="T9" fmla="*/ 38866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0" y="0"/>
                        </a:lnTo>
                        <a:lnTo>
                          <a:pt x="0" y="8"/>
                        </a:lnTo>
                        <a:lnTo>
                          <a:pt x="40"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360" name="Freeform 1771"/>
                  <p:cNvSpPr>
                    <a:spLocks/>
                  </p:cNvSpPr>
                  <p:nvPr/>
                </p:nvSpPr>
                <p:spPr bwMode="auto">
                  <a:xfrm>
                    <a:off x="2135" y="3651"/>
                    <a:ext cx="137" cy="77"/>
                  </a:xfrm>
                  <a:custGeom>
                    <a:avLst/>
                    <a:gdLst>
                      <a:gd name="T0" fmla="*/ 57079 w 41"/>
                      <a:gd name="T1" fmla="*/ 38866 h 20"/>
                      <a:gd name="T2" fmla="*/ 0 w 41"/>
                      <a:gd name="T3" fmla="*/ 0 h 20"/>
                      <a:gd name="T4" fmla="*/ 0 w 41"/>
                      <a:gd name="T5" fmla="*/ 26134 h 20"/>
                      <a:gd name="T6" fmla="*/ 55849 w 41"/>
                      <a:gd name="T7" fmla="*/ 65057 h 20"/>
                      <a:gd name="T8" fmla="*/ 57079 w 41"/>
                      <a:gd name="T9" fmla="*/ 38866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0" y="0"/>
                        </a:lnTo>
                        <a:lnTo>
                          <a:pt x="0" y="8"/>
                        </a:lnTo>
                        <a:lnTo>
                          <a:pt x="40"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61" name="Freeform 1772"/>
                  <p:cNvSpPr>
                    <a:spLocks/>
                  </p:cNvSpPr>
                  <p:nvPr/>
                </p:nvSpPr>
                <p:spPr bwMode="auto">
                  <a:xfrm>
                    <a:off x="2185" y="3678"/>
                    <a:ext cx="37" cy="31"/>
                  </a:xfrm>
                  <a:custGeom>
                    <a:avLst/>
                    <a:gdLst>
                      <a:gd name="T0" fmla="*/ 15873 w 11"/>
                      <a:gd name="T1" fmla="*/ 27059 h 8"/>
                      <a:gd name="T2" fmla="*/ 15873 w 11"/>
                      <a:gd name="T3" fmla="*/ 27059 h 8"/>
                      <a:gd name="T4" fmla="*/ 8564 w 11"/>
                      <a:gd name="T5" fmla="*/ 3604 h 8"/>
                      <a:gd name="T6" fmla="*/ 0 w 11"/>
                      <a:gd name="T7" fmla="*/ 16697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2"/>
                          <a:pt x="6" y="1"/>
                        </a:cubicBezTo>
                        <a:cubicBezTo>
                          <a:pt x="3" y="0"/>
                          <a:pt x="0" y="2"/>
                          <a:pt x="0" y="5"/>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62" name="Freeform 1773"/>
                  <p:cNvSpPr>
                    <a:spLocks/>
                  </p:cNvSpPr>
                  <p:nvPr/>
                </p:nvSpPr>
                <p:spPr bwMode="auto">
                  <a:xfrm>
                    <a:off x="2192" y="3690"/>
                    <a:ext cx="20" cy="15"/>
                  </a:xfrm>
                  <a:custGeom>
                    <a:avLst/>
                    <a:gdLst>
                      <a:gd name="T0" fmla="*/ 8257 w 6"/>
                      <a:gd name="T1" fmla="*/ 11081 h 4"/>
                      <a:gd name="T2" fmla="*/ 8257 w 6"/>
                      <a:gd name="T3" fmla="*/ 11081 h 4"/>
                      <a:gd name="T4" fmla="*/ 4077 w 6"/>
                      <a:gd name="T5" fmla="*/ 2955 h 4"/>
                      <a:gd name="T6" fmla="*/ 0 w 6"/>
                      <a:gd name="T7" fmla="*/ 8130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4"/>
                        </a:moveTo>
                        <a:cubicBezTo>
                          <a:pt x="6" y="4"/>
                          <a:pt x="6" y="4"/>
                          <a:pt x="6" y="4"/>
                        </a:cubicBezTo>
                        <a:cubicBezTo>
                          <a:pt x="6" y="3"/>
                          <a:pt x="5" y="1"/>
                          <a:pt x="3" y="1"/>
                        </a:cubicBezTo>
                        <a:cubicBezTo>
                          <a:pt x="2" y="0"/>
                          <a:pt x="1" y="1"/>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63" name="Freeform 1774"/>
                  <p:cNvSpPr>
                    <a:spLocks/>
                  </p:cNvSpPr>
                  <p:nvPr/>
                </p:nvSpPr>
                <p:spPr bwMode="auto">
                  <a:xfrm>
                    <a:off x="2202" y="3701"/>
                    <a:ext cx="3" cy="4"/>
                  </a:xfrm>
                  <a:custGeom>
                    <a:avLst/>
                    <a:gdLst>
                      <a:gd name="T0" fmla="*/ 729 w 1"/>
                      <a:gd name="T1" fmla="*/ 4096 h 1"/>
                      <a:gd name="T2" fmla="*/ 729 w 1"/>
                      <a:gd name="T3" fmla="*/ 4096 h 1"/>
                      <a:gd name="T4" fmla="*/ 0 w 1"/>
                      <a:gd name="T5" fmla="*/ 0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0" y="0"/>
                        </a:cubicBezTo>
                        <a:cubicBezTo>
                          <a:pt x="0" y="0"/>
                          <a:pt x="0"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64" name="Freeform 1775"/>
                  <p:cNvSpPr>
                    <a:spLocks/>
                  </p:cNvSpPr>
                  <p:nvPr/>
                </p:nvSpPr>
                <p:spPr bwMode="auto">
                  <a:xfrm>
                    <a:off x="2175" y="3670"/>
                    <a:ext cx="24" cy="23"/>
                  </a:xfrm>
                  <a:custGeom>
                    <a:avLst/>
                    <a:gdLst>
                      <a:gd name="T0" fmla="*/ 11321 w 7"/>
                      <a:gd name="T1" fmla="*/ 0 h 6"/>
                      <a:gd name="T2" fmla="*/ 0 w 7"/>
                      <a:gd name="T3" fmla="*/ 18987 h 6"/>
                      <a:gd name="T4" fmla="*/ 0 w 7"/>
                      <a:gd name="T5" fmla="*/ 18987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cubicBezTo>
                          <a:pt x="3" y="0"/>
                          <a:pt x="0" y="2"/>
                          <a:pt x="0" y="6"/>
                        </a:cubicBezTo>
                        <a:cubicBezTo>
                          <a:pt x="0" y="6"/>
                          <a:pt x="0" y="6"/>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65" name="Freeform 1776"/>
                  <p:cNvSpPr>
                    <a:spLocks/>
                  </p:cNvSpPr>
                  <p:nvPr/>
                </p:nvSpPr>
                <p:spPr bwMode="auto">
                  <a:xfrm>
                    <a:off x="2209" y="3674"/>
                    <a:ext cx="23" cy="39"/>
                  </a:xfrm>
                  <a:custGeom>
                    <a:avLst/>
                    <a:gdLst>
                      <a:gd name="T0" fmla="*/ 7698 w 7"/>
                      <a:gd name="T1" fmla="*/ 35182 h 10"/>
                      <a:gd name="T2" fmla="*/ 7698 w 7"/>
                      <a:gd name="T3" fmla="*/ 35182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6" y="10"/>
                        </a:moveTo>
                        <a:cubicBezTo>
                          <a:pt x="6" y="10"/>
                          <a:pt x="6" y="10"/>
                          <a:pt x="6" y="10"/>
                        </a:cubicBezTo>
                        <a:cubicBezTo>
                          <a:pt x="7" y="6"/>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66" name="Freeform 1777"/>
                  <p:cNvSpPr>
                    <a:spLocks/>
                  </p:cNvSpPr>
                  <p:nvPr/>
                </p:nvSpPr>
                <p:spPr bwMode="auto">
                  <a:xfrm>
                    <a:off x="2165" y="3662"/>
                    <a:ext cx="13" cy="28"/>
                  </a:xfrm>
                  <a:custGeom>
                    <a:avLst/>
                    <a:gdLst>
                      <a:gd name="T0" fmla="*/ 4700 w 4"/>
                      <a:gd name="T1" fmla="*/ 0 h 7"/>
                      <a:gd name="T2" fmla="*/ 0 w 4"/>
                      <a:gd name="T3" fmla="*/ 28672 h 7"/>
                      <a:gd name="T4" fmla="*/ 0 60000 65536"/>
                      <a:gd name="T5" fmla="*/ 0 60000 65536"/>
                      <a:gd name="T6" fmla="*/ 0 w 4"/>
                      <a:gd name="T7" fmla="*/ 0 h 7"/>
                      <a:gd name="T8" fmla="*/ 4 w 4"/>
                      <a:gd name="T9" fmla="*/ 7 h 7"/>
                    </a:gdLst>
                    <a:ahLst/>
                    <a:cxnLst>
                      <a:cxn ang="T4">
                        <a:pos x="T0" y="T1"/>
                      </a:cxn>
                      <a:cxn ang="T5">
                        <a:pos x="T2" y="T3"/>
                      </a:cxn>
                    </a:cxnLst>
                    <a:rect l="T6" t="T7" r="T8" b="T9"/>
                    <a:pathLst>
                      <a:path w="4" h="7">
                        <a:moveTo>
                          <a:pt x="4" y="0"/>
                        </a:moveTo>
                        <a:cubicBezTo>
                          <a:pt x="2" y="2"/>
                          <a:pt x="1"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67" name="Freeform 1778"/>
                  <p:cNvSpPr>
                    <a:spLocks/>
                  </p:cNvSpPr>
                  <p:nvPr/>
                </p:nvSpPr>
                <p:spPr bwMode="auto">
                  <a:xfrm>
                    <a:off x="2229" y="3682"/>
                    <a:ext cx="10" cy="35"/>
                  </a:xfrm>
                  <a:custGeom>
                    <a:avLst/>
                    <a:gdLst>
                      <a:gd name="T0" fmla="*/ 4077 w 3"/>
                      <a:gd name="T1" fmla="*/ 31107 h 9"/>
                      <a:gd name="T2" fmla="*/ 4077 w 3"/>
                      <a:gd name="T3" fmla="*/ 31107 h 9"/>
                      <a:gd name="T4" fmla="*/ 0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9"/>
                        </a:moveTo>
                        <a:cubicBezTo>
                          <a:pt x="3" y="9"/>
                          <a:pt x="3" y="9"/>
                          <a:pt x="3" y="9"/>
                        </a:cubicBezTo>
                        <a:cubicBezTo>
                          <a:pt x="3" y="6"/>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68" name="Freeform 1779"/>
                  <p:cNvSpPr>
                    <a:spLocks/>
                  </p:cNvSpPr>
                  <p:nvPr/>
                </p:nvSpPr>
                <p:spPr bwMode="auto">
                  <a:xfrm>
                    <a:off x="2158" y="3658"/>
                    <a:ext cx="10" cy="32"/>
                  </a:xfrm>
                  <a:custGeom>
                    <a:avLst/>
                    <a:gdLst>
                      <a:gd name="T0" fmla="*/ 4077 w 3"/>
                      <a:gd name="T1" fmla="*/ 0 h 8"/>
                      <a:gd name="T2" fmla="*/ 0 w 3"/>
                      <a:gd name="T3" fmla="*/ 32768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69" name="Freeform 1780"/>
                  <p:cNvSpPr>
                    <a:spLocks/>
                  </p:cNvSpPr>
                  <p:nvPr/>
                </p:nvSpPr>
                <p:spPr bwMode="auto">
                  <a:xfrm>
                    <a:off x="2242" y="3686"/>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70" name="Freeform 1781"/>
                  <p:cNvSpPr>
                    <a:spLocks/>
                  </p:cNvSpPr>
                  <p:nvPr/>
                </p:nvSpPr>
                <p:spPr bwMode="auto">
                  <a:xfrm>
                    <a:off x="2148" y="3658"/>
                    <a:ext cx="10" cy="28"/>
                  </a:xfrm>
                  <a:custGeom>
                    <a:avLst/>
                    <a:gdLst>
                      <a:gd name="T0" fmla="*/ 4077 w 3"/>
                      <a:gd name="T1" fmla="*/ 0 h 7"/>
                      <a:gd name="T2" fmla="*/ 0 w 3"/>
                      <a:gd name="T3" fmla="*/ 28672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71" name="Freeform 1782"/>
                  <p:cNvSpPr>
                    <a:spLocks/>
                  </p:cNvSpPr>
                  <p:nvPr/>
                </p:nvSpPr>
                <p:spPr bwMode="auto">
                  <a:xfrm>
                    <a:off x="2252" y="3690"/>
                    <a:ext cx="7" cy="31"/>
                  </a:xfrm>
                  <a:custGeom>
                    <a:avLst/>
                    <a:gdLst>
                      <a:gd name="T0" fmla="*/ 2107 w 2"/>
                      <a:gd name="T1" fmla="*/ 27059 h 8"/>
                      <a:gd name="T2" fmla="*/ 2107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1" y="8"/>
                        </a:moveTo>
                        <a:cubicBezTo>
                          <a:pt x="1" y="8"/>
                          <a:pt x="1" y="8"/>
                          <a:pt x="1" y="8"/>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72" name="Freeform 1783"/>
                  <p:cNvSpPr>
                    <a:spLocks/>
                  </p:cNvSpPr>
                  <p:nvPr/>
                </p:nvSpPr>
                <p:spPr bwMode="auto">
                  <a:xfrm>
                    <a:off x="2138" y="3651"/>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73" name="Freeform 1784"/>
                  <p:cNvSpPr>
                    <a:spLocks/>
                  </p:cNvSpPr>
                  <p:nvPr/>
                </p:nvSpPr>
                <p:spPr bwMode="auto">
                  <a:xfrm>
                    <a:off x="2262" y="3693"/>
                    <a:ext cx="3" cy="32"/>
                  </a:xfrm>
                  <a:custGeom>
                    <a:avLst/>
                    <a:gdLst>
                      <a:gd name="T0" fmla="*/ 729 w 1"/>
                      <a:gd name="T1" fmla="*/ 32768 h 8"/>
                      <a:gd name="T2" fmla="*/ 0 w 1"/>
                      <a:gd name="T3" fmla="*/ 0 h 8"/>
                      <a:gd name="T4" fmla="*/ 0 60000 65536"/>
                      <a:gd name="T5" fmla="*/ 0 60000 65536"/>
                      <a:gd name="T6" fmla="*/ 0 w 1"/>
                      <a:gd name="T7" fmla="*/ 0 h 8"/>
                      <a:gd name="T8" fmla="*/ 1 w 1"/>
                      <a:gd name="T9" fmla="*/ 8 h 8"/>
                    </a:gdLst>
                    <a:ahLst/>
                    <a:cxnLst>
                      <a:cxn ang="T4">
                        <a:pos x="T0" y="T1"/>
                      </a:cxn>
                      <a:cxn ang="T5">
                        <a:pos x="T2" y="T3"/>
                      </a:cxn>
                    </a:cxnLst>
                    <a:rect l="T6" t="T7" r="T8" b="T9"/>
                    <a:pathLst>
                      <a:path w="1" h="8">
                        <a:moveTo>
                          <a:pt x="1" y="8"/>
                        </a:moveTo>
                        <a:cubicBezTo>
                          <a:pt x="1"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74" name="Freeform 1785"/>
                  <p:cNvSpPr>
                    <a:spLocks/>
                  </p:cNvSpPr>
                  <p:nvPr/>
                </p:nvSpPr>
                <p:spPr bwMode="auto">
                  <a:xfrm>
                    <a:off x="2002" y="3604"/>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375" name="Freeform 1786"/>
                  <p:cNvSpPr>
                    <a:spLocks/>
                  </p:cNvSpPr>
                  <p:nvPr/>
                </p:nvSpPr>
                <p:spPr bwMode="auto">
                  <a:xfrm>
                    <a:off x="2002" y="3604"/>
                    <a:ext cx="136" cy="78"/>
                  </a:xfrm>
                  <a:custGeom>
                    <a:avLst/>
                    <a:gdLst>
                      <a:gd name="T0" fmla="*/ 54596 w 41"/>
                      <a:gd name="T1" fmla="*/ 42362 h 20"/>
                      <a:gd name="T2" fmla="*/ 1201 w 41"/>
                      <a:gd name="T3" fmla="*/ 0 h 20"/>
                      <a:gd name="T4" fmla="*/ 0 w 41"/>
                      <a:gd name="T5" fmla="*/ 28002 h 20"/>
                      <a:gd name="T6" fmla="*/ 54596 w 41"/>
                      <a:gd name="T7" fmla="*/ 70348 h 20"/>
                      <a:gd name="T8" fmla="*/ 54596 w 41"/>
                      <a:gd name="T9" fmla="*/ 42362 h 20"/>
                      <a:gd name="T10" fmla="*/ 0 60000 65536"/>
                      <a:gd name="T11" fmla="*/ 0 60000 65536"/>
                      <a:gd name="T12" fmla="*/ 0 60000 65536"/>
                      <a:gd name="T13" fmla="*/ 0 60000 65536"/>
                      <a:gd name="T14" fmla="*/ 0 60000 65536"/>
                      <a:gd name="T15" fmla="*/ 0 w 41"/>
                      <a:gd name="T16" fmla="*/ 0 h 20"/>
                      <a:gd name="T17" fmla="*/ 41 w 41"/>
                      <a:gd name="T18" fmla="*/ 20 h 20"/>
                    </a:gdLst>
                    <a:ahLst/>
                    <a:cxnLst>
                      <a:cxn ang="T10">
                        <a:pos x="T0" y="T1"/>
                      </a:cxn>
                      <a:cxn ang="T11">
                        <a:pos x="T2" y="T3"/>
                      </a:cxn>
                      <a:cxn ang="T12">
                        <a:pos x="T4" y="T5"/>
                      </a:cxn>
                      <a:cxn ang="T13">
                        <a:pos x="T6" y="T7"/>
                      </a:cxn>
                      <a:cxn ang="T14">
                        <a:pos x="T8" y="T9"/>
                      </a:cxn>
                    </a:cxnLst>
                    <a:rect l="T15" t="T16" r="T17" b="T18"/>
                    <a:pathLst>
                      <a:path w="41" h="20">
                        <a:moveTo>
                          <a:pt x="41" y="12"/>
                        </a:moveTo>
                        <a:lnTo>
                          <a:pt x="1" y="0"/>
                        </a:lnTo>
                        <a:lnTo>
                          <a:pt x="0" y="8"/>
                        </a:lnTo>
                        <a:lnTo>
                          <a:pt x="41" y="20"/>
                        </a:lnTo>
                        <a:lnTo>
                          <a:pt x="41" y="12"/>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76" name="Freeform 1787"/>
                  <p:cNvSpPr>
                    <a:spLocks/>
                  </p:cNvSpPr>
                  <p:nvPr/>
                </p:nvSpPr>
                <p:spPr bwMode="auto">
                  <a:xfrm>
                    <a:off x="2052" y="3635"/>
                    <a:ext cx="36" cy="31"/>
                  </a:xfrm>
                  <a:custGeom>
                    <a:avLst/>
                    <a:gdLst>
                      <a:gd name="T0" fmla="*/ 13526 w 11"/>
                      <a:gd name="T1" fmla="*/ 27059 h 8"/>
                      <a:gd name="T2" fmla="*/ 13526 w 11"/>
                      <a:gd name="T3" fmla="*/ 27059 h 8"/>
                      <a:gd name="T4" fmla="*/ 7465 w 11"/>
                      <a:gd name="T5" fmla="*/ 3604 h 8"/>
                      <a:gd name="T6" fmla="*/ 0 w 11"/>
                      <a:gd name="T7" fmla="*/ 13966 h 8"/>
                      <a:gd name="T8" fmla="*/ 0 60000 65536"/>
                      <a:gd name="T9" fmla="*/ 0 60000 65536"/>
                      <a:gd name="T10" fmla="*/ 0 60000 65536"/>
                      <a:gd name="T11" fmla="*/ 0 60000 65536"/>
                      <a:gd name="T12" fmla="*/ 0 w 11"/>
                      <a:gd name="T13" fmla="*/ 0 h 8"/>
                      <a:gd name="T14" fmla="*/ 11 w 11"/>
                      <a:gd name="T15" fmla="*/ 8 h 8"/>
                    </a:gdLst>
                    <a:ahLst/>
                    <a:cxnLst>
                      <a:cxn ang="T8">
                        <a:pos x="T0" y="T1"/>
                      </a:cxn>
                      <a:cxn ang="T9">
                        <a:pos x="T2" y="T3"/>
                      </a:cxn>
                      <a:cxn ang="T10">
                        <a:pos x="T4" y="T5"/>
                      </a:cxn>
                      <a:cxn ang="T11">
                        <a:pos x="T6" y="T7"/>
                      </a:cxn>
                    </a:cxnLst>
                    <a:rect l="T12" t="T13" r="T14" b="T15"/>
                    <a:pathLst>
                      <a:path w="11" h="8">
                        <a:moveTo>
                          <a:pt x="11" y="8"/>
                        </a:moveTo>
                        <a:cubicBezTo>
                          <a:pt x="11" y="8"/>
                          <a:pt x="11" y="8"/>
                          <a:pt x="11" y="8"/>
                        </a:cubicBezTo>
                        <a:cubicBezTo>
                          <a:pt x="11" y="5"/>
                          <a:pt x="9" y="1"/>
                          <a:pt x="6" y="1"/>
                        </a:cubicBezTo>
                        <a:cubicBezTo>
                          <a:pt x="3" y="0"/>
                          <a:pt x="0" y="1"/>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77" name="Freeform 1788"/>
                  <p:cNvSpPr>
                    <a:spLocks/>
                  </p:cNvSpPr>
                  <p:nvPr/>
                </p:nvSpPr>
                <p:spPr bwMode="auto">
                  <a:xfrm>
                    <a:off x="2062" y="3647"/>
                    <a:ext cx="16" cy="15"/>
                  </a:xfrm>
                  <a:custGeom>
                    <a:avLst/>
                    <a:gdLst>
                      <a:gd name="T0" fmla="*/ 5344 w 5"/>
                      <a:gd name="T1" fmla="*/ 11081 h 4"/>
                      <a:gd name="T2" fmla="*/ 5344 w 5"/>
                      <a:gd name="T3" fmla="*/ 11081 h 4"/>
                      <a:gd name="T4" fmla="*/ 1997 w 5"/>
                      <a:gd name="T5" fmla="*/ 0 h 4"/>
                      <a:gd name="T6" fmla="*/ 0 w 5"/>
                      <a:gd name="T7" fmla="*/ 5963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5" y="4"/>
                        </a:moveTo>
                        <a:cubicBezTo>
                          <a:pt x="5" y="4"/>
                          <a:pt x="5" y="4"/>
                          <a:pt x="5" y="4"/>
                        </a:cubicBezTo>
                        <a:cubicBezTo>
                          <a:pt x="5" y="2"/>
                          <a:pt x="4" y="1"/>
                          <a:pt x="2" y="0"/>
                        </a:cubicBezTo>
                        <a:cubicBezTo>
                          <a:pt x="1" y="0"/>
                          <a:pt x="0" y="1"/>
                          <a:pt x="0" y="2"/>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78" name="Freeform 1789"/>
                  <p:cNvSpPr>
                    <a:spLocks/>
                  </p:cNvSpPr>
                  <p:nvPr/>
                </p:nvSpPr>
                <p:spPr bwMode="auto">
                  <a:xfrm>
                    <a:off x="2068" y="3655"/>
                    <a:ext cx="4" cy="3"/>
                  </a:xfrm>
                  <a:custGeom>
                    <a:avLst/>
                    <a:gdLst>
                      <a:gd name="T0" fmla="*/ 4096 w 1"/>
                      <a:gd name="T1" fmla="*/ 729 h 1"/>
                      <a:gd name="T2" fmla="*/ 4096 w 1"/>
                      <a:gd name="T3" fmla="*/ 729 h 1"/>
                      <a:gd name="T4" fmla="*/ 0 w 1"/>
                      <a:gd name="T5" fmla="*/ 0 h 1"/>
                      <a:gd name="T6" fmla="*/ 0 w 1"/>
                      <a:gd name="T7" fmla="*/ 729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1"/>
                          <a:pt x="1" y="0"/>
                          <a:pt x="0" y="0"/>
                        </a:cubicBezTo>
                        <a:cubicBezTo>
                          <a:pt x="0"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79" name="Freeform 1790"/>
                  <p:cNvSpPr>
                    <a:spLocks/>
                  </p:cNvSpPr>
                  <p:nvPr/>
                </p:nvSpPr>
                <p:spPr bwMode="auto">
                  <a:xfrm>
                    <a:off x="2042" y="3624"/>
                    <a:ext cx="23" cy="27"/>
                  </a:xfrm>
                  <a:custGeom>
                    <a:avLst/>
                    <a:gdLst>
                      <a:gd name="T0" fmla="*/ 8865 w 7"/>
                      <a:gd name="T1" fmla="*/ 3333 h 7"/>
                      <a:gd name="T2" fmla="*/ 0 w 7"/>
                      <a:gd name="T3" fmla="*/ 23016 h 7"/>
                      <a:gd name="T4" fmla="*/ 0 w 7"/>
                      <a:gd name="T5" fmla="*/ 23016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1"/>
                        </a:moveTo>
                        <a:cubicBezTo>
                          <a:pt x="3" y="0"/>
                          <a:pt x="0" y="3"/>
                          <a:pt x="0" y="7"/>
                        </a:cubicBezTo>
                        <a:cubicBezTo>
                          <a:pt x="0" y="7"/>
                          <a:pt x="0" y="7"/>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0" name="Freeform 1791"/>
                  <p:cNvSpPr>
                    <a:spLocks/>
                  </p:cNvSpPr>
                  <p:nvPr/>
                </p:nvSpPr>
                <p:spPr bwMode="auto">
                  <a:xfrm>
                    <a:off x="2075" y="3627"/>
                    <a:ext cx="23" cy="39"/>
                  </a:xfrm>
                  <a:custGeom>
                    <a:avLst/>
                    <a:gdLst>
                      <a:gd name="T0" fmla="*/ 7698 w 7"/>
                      <a:gd name="T1" fmla="*/ 35182 h 10"/>
                      <a:gd name="T2" fmla="*/ 7698 w 7"/>
                      <a:gd name="T3" fmla="*/ 35182 h 10"/>
                      <a:gd name="T4" fmla="*/ 0 w 7"/>
                      <a:gd name="T5" fmla="*/ 0 h 10"/>
                      <a:gd name="T6" fmla="*/ 0 60000 65536"/>
                      <a:gd name="T7" fmla="*/ 0 60000 65536"/>
                      <a:gd name="T8" fmla="*/ 0 60000 65536"/>
                      <a:gd name="T9" fmla="*/ 0 w 7"/>
                      <a:gd name="T10" fmla="*/ 0 h 10"/>
                      <a:gd name="T11" fmla="*/ 7 w 7"/>
                      <a:gd name="T12" fmla="*/ 10 h 10"/>
                    </a:gdLst>
                    <a:ahLst/>
                    <a:cxnLst>
                      <a:cxn ang="T6">
                        <a:pos x="T0" y="T1"/>
                      </a:cxn>
                      <a:cxn ang="T7">
                        <a:pos x="T2" y="T3"/>
                      </a:cxn>
                      <a:cxn ang="T8">
                        <a:pos x="T4" y="T5"/>
                      </a:cxn>
                    </a:cxnLst>
                    <a:rect l="T9" t="T10" r="T11" b="T12"/>
                    <a:pathLst>
                      <a:path w="7" h="10">
                        <a:moveTo>
                          <a:pt x="6" y="10"/>
                        </a:moveTo>
                        <a:cubicBezTo>
                          <a:pt x="6" y="10"/>
                          <a:pt x="6" y="10"/>
                          <a:pt x="6" y="10"/>
                        </a:cubicBezTo>
                        <a:cubicBezTo>
                          <a:pt x="7" y="7"/>
                          <a:pt x="4"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1" name="Freeform 1792"/>
                  <p:cNvSpPr>
                    <a:spLocks/>
                  </p:cNvSpPr>
                  <p:nvPr/>
                </p:nvSpPr>
                <p:spPr bwMode="auto">
                  <a:xfrm>
                    <a:off x="2035" y="3620"/>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2" name="Freeform 1793"/>
                  <p:cNvSpPr>
                    <a:spLocks/>
                  </p:cNvSpPr>
                  <p:nvPr/>
                </p:nvSpPr>
                <p:spPr bwMode="auto">
                  <a:xfrm>
                    <a:off x="2095" y="3635"/>
                    <a:ext cx="10" cy="35"/>
                  </a:xfrm>
                  <a:custGeom>
                    <a:avLst/>
                    <a:gdLst>
                      <a:gd name="T0" fmla="*/ 4077 w 3"/>
                      <a:gd name="T1" fmla="*/ 31107 h 9"/>
                      <a:gd name="T2" fmla="*/ 4077 w 3"/>
                      <a:gd name="T3" fmla="*/ 31107 h 9"/>
                      <a:gd name="T4" fmla="*/ 0 w 3"/>
                      <a:gd name="T5" fmla="*/ 0 h 9"/>
                      <a:gd name="T6" fmla="*/ 0 60000 65536"/>
                      <a:gd name="T7" fmla="*/ 0 60000 65536"/>
                      <a:gd name="T8" fmla="*/ 0 60000 65536"/>
                      <a:gd name="T9" fmla="*/ 0 w 3"/>
                      <a:gd name="T10" fmla="*/ 0 h 9"/>
                      <a:gd name="T11" fmla="*/ 3 w 3"/>
                      <a:gd name="T12" fmla="*/ 9 h 9"/>
                    </a:gdLst>
                    <a:ahLst/>
                    <a:cxnLst>
                      <a:cxn ang="T6">
                        <a:pos x="T0" y="T1"/>
                      </a:cxn>
                      <a:cxn ang="T7">
                        <a:pos x="T2" y="T3"/>
                      </a:cxn>
                      <a:cxn ang="T8">
                        <a:pos x="T4" y="T5"/>
                      </a:cxn>
                    </a:cxnLst>
                    <a:rect l="T9" t="T10" r="T11" b="T12"/>
                    <a:pathLst>
                      <a:path w="3" h="9">
                        <a:moveTo>
                          <a:pt x="3" y="9"/>
                        </a:moveTo>
                        <a:cubicBezTo>
                          <a:pt x="3" y="9"/>
                          <a:pt x="3" y="9"/>
                          <a:pt x="3" y="9"/>
                        </a:cubicBezTo>
                        <a:cubicBezTo>
                          <a:pt x="3" y="6"/>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3" name="Freeform 1794"/>
                  <p:cNvSpPr>
                    <a:spLocks/>
                  </p:cNvSpPr>
                  <p:nvPr/>
                </p:nvSpPr>
                <p:spPr bwMode="auto">
                  <a:xfrm>
                    <a:off x="2025" y="3616"/>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4" name="Freeform 1795"/>
                  <p:cNvSpPr>
                    <a:spLocks/>
                  </p:cNvSpPr>
                  <p:nvPr/>
                </p:nvSpPr>
                <p:spPr bwMode="auto">
                  <a:xfrm>
                    <a:off x="2108" y="3639"/>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5" name="Freeform 1796"/>
                  <p:cNvSpPr>
                    <a:spLocks/>
                  </p:cNvSpPr>
                  <p:nvPr/>
                </p:nvSpPr>
                <p:spPr bwMode="auto">
                  <a:xfrm>
                    <a:off x="2015" y="3612"/>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6" name="Freeform 1797"/>
                  <p:cNvSpPr>
                    <a:spLocks/>
                  </p:cNvSpPr>
                  <p:nvPr/>
                </p:nvSpPr>
                <p:spPr bwMode="auto">
                  <a:xfrm>
                    <a:off x="2118" y="3643"/>
                    <a:ext cx="7" cy="35"/>
                  </a:xfrm>
                  <a:custGeom>
                    <a:avLst/>
                    <a:gdLst>
                      <a:gd name="T0" fmla="*/ 3773 w 2"/>
                      <a:gd name="T1" fmla="*/ 31107 h 9"/>
                      <a:gd name="T2" fmla="*/ 3773 w 2"/>
                      <a:gd name="T3" fmla="*/ 31107 h 9"/>
                      <a:gd name="T4" fmla="*/ 0 w 2"/>
                      <a:gd name="T5" fmla="*/ 0 h 9"/>
                      <a:gd name="T6" fmla="*/ 0 60000 65536"/>
                      <a:gd name="T7" fmla="*/ 0 60000 65536"/>
                      <a:gd name="T8" fmla="*/ 0 60000 65536"/>
                      <a:gd name="T9" fmla="*/ 0 w 2"/>
                      <a:gd name="T10" fmla="*/ 0 h 9"/>
                      <a:gd name="T11" fmla="*/ 2 w 2"/>
                      <a:gd name="T12" fmla="*/ 9 h 9"/>
                    </a:gdLst>
                    <a:ahLst/>
                    <a:cxnLst>
                      <a:cxn ang="T6">
                        <a:pos x="T0" y="T1"/>
                      </a:cxn>
                      <a:cxn ang="T7">
                        <a:pos x="T2" y="T3"/>
                      </a:cxn>
                      <a:cxn ang="T8">
                        <a:pos x="T4" y="T5"/>
                      </a:cxn>
                    </a:cxnLst>
                    <a:rect l="T9" t="T10" r="T11" b="T12"/>
                    <a:pathLst>
                      <a:path w="2" h="9">
                        <a:moveTo>
                          <a:pt x="2" y="9"/>
                        </a:moveTo>
                        <a:cubicBezTo>
                          <a:pt x="2" y="9"/>
                          <a:pt x="2" y="9"/>
                          <a:pt x="2" y="9"/>
                        </a:cubicBezTo>
                        <a:cubicBezTo>
                          <a:pt x="2"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7" name="Freeform 1798"/>
                  <p:cNvSpPr>
                    <a:spLocks/>
                  </p:cNvSpPr>
                  <p:nvPr/>
                </p:nvSpPr>
                <p:spPr bwMode="auto">
                  <a:xfrm>
                    <a:off x="2005" y="3608"/>
                    <a:ext cx="10" cy="27"/>
                  </a:xfrm>
                  <a:custGeom>
                    <a:avLst/>
                    <a:gdLst>
                      <a:gd name="T0" fmla="*/ 4077 w 3"/>
                      <a:gd name="T1" fmla="*/ 0 h 7"/>
                      <a:gd name="T2" fmla="*/ 0 w 3"/>
                      <a:gd name="T3" fmla="*/ 23016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0"/>
                        </a:moveTo>
                        <a:cubicBezTo>
                          <a:pt x="1" y="2"/>
                          <a:pt x="1" y="5"/>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8" name="Freeform 1799"/>
                  <p:cNvSpPr>
                    <a:spLocks/>
                  </p:cNvSpPr>
                  <p:nvPr/>
                </p:nvSpPr>
                <p:spPr bwMode="auto">
                  <a:xfrm>
                    <a:off x="2128" y="3647"/>
                    <a:ext cx="4" cy="35"/>
                  </a:xfrm>
                  <a:custGeom>
                    <a:avLst/>
                    <a:gdLst>
                      <a:gd name="T0" fmla="*/ 4096 w 1"/>
                      <a:gd name="T1" fmla="*/ 31107 h 9"/>
                      <a:gd name="T2" fmla="*/ 0 w 1"/>
                      <a:gd name="T3" fmla="*/ 0 h 9"/>
                      <a:gd name="T4" fmla="*/ 0 60000 65536"/>
                      <a:gd name="T5" fmla="*/ 0 60000 65536"/>
                      <a:gd name="T6" fmla="*/ 0 w 1"/>
                      <a:gd name="T7" fmla="*/ 0 h 9"/>
                      <a:gd name="T8" fmla="*/ 1 w 1"/>
                      <a:gd name="T9" fmla="*/ 9 h 9"/>
                    </a:gdLst>
                    <a:ahLst/>
                    <a:cxnLst>
                      <a:cxn ang="T4">
                        <a:pos x="T0" y="T1"/>
                      </a:cxn>
                      <a:cxn ang="T5">
                        <a:pos x="T2" y="T3"/>
                      </a:cxn>
                    </a:cxnLst>
                    <a:rect l="T6" t="T7" r="T8" b="T9"/>
                    <a:pathLst>
                      <a:path w="1" h="9">
                        <a:moveTo>
                          <a:pt x="1" y="9"/>
                        </a:moveTo>
                        <a:cubicBezTo>
                          <a:pt x="1" y="6"/>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89" name="Freeform 1800"/>
                  <p:cNvSpPr>
                    <a:spLocks/>
                  </p:cNvSpPr>
                  <p:nvPr/>
                </p:nvSpPr>
                <p:spPr bwMode="auto">
                  <a:xfrm>
                    <a:off x="3196" y="3950"/>
                    <a:ext cx="147" cy="62"/>
                  </a:xfrm>
                  <a:custGeom>
                    <a:avLst/>
                    <a:gdLst>
                      <a:gd name="T0" fmla="*/ 61155 w 44"/>
                      <a:gd name="T1" fmla="*/ 0 h 16"/>
                      <a:gd name="T2" fmla="*/ 0 w 44"/>
                      <a:gd name="T3" fmla="*/ 27059 h 16"/>
                      <a:gd name="T4" fmla="*/ 0 w 44"/>
                      <a:gd name="T5" fmla="*/ 54118 h 16"/>
                      <a:gd name="T6" fmla="*/ 61155 w 44"/>
                      <a:gd name="T7" fmla="*/ 27059 h 16"/>
                      <a:gd name="T8" fmla="*/ 61155 w 44"/>
                      <a:gd name="T9" fmla="*/ 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0"/>
                        </a:moveTo>
                        <a:lnTo>
                          <a:pt x="0" y="8"/>
                        </a:lnTo>
                        <a:lnTo>
                          <a:pt x="0" y="16"/>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390" name="Freeform 1801"/>
                  <p:cNvSpPr>
                    <a:spLocks/>
                  </p:cNvSpPr>
                  <p:nvPr/>
                </p:nvSpPr>
                <p:spPr bwMode="auto">
                  <a:xfrm>
                    <a:off x="3196" y="3950"/>
                    <a:ext cx="147" cy="62"/>
                  </a:xfrm>
                  <a:custGeom>
                    <a:avLst/>
                    <a:gdLst>
                      <a:gd name="T0" fmla="*/ 61155 w 44"/>
                      <a:gd name="T1" fmla="*/ 0 h 16"/>
                      <a:gd name="T2" fmla="*/ 0 w 44"/>
                      <a:gd name="T3" fmla="*/ 27059 h 16"/>
                      <a:gd name="T4" fmla="*/ 0 w 44"/>
                      <a:gd name="T5" fmla="*/ 54118 h 16"/>
                      <a:gd name="T6" fmla="*/ 61155 w 44"/>
                      <a:gd name="T7" fmla="*/ 27059 h 16"/>
                      <a:gd name="T8" fmla="*/ 61155 w 44"/>
                      <a:gd name="T9" fmla="*/ 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0"/>
                        </a:moveTo>
                        <a:lnTo>
                          <a:pt x="0" y="8"/>
                        </a:lnTo>
                        <a:lnTo>
                          <a:pt x="0" y="16"/>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91" name="Freeform 1802"/>
                  <p:cNvSpPr>
                    <a:spLocks/>
                  </p:cNvSpPr>
                  <p:nvPr/>
                </p:nvSpPr>
                <p:spPr bwMode="auto">
                  <a:xfrm>
                    <a:off x="3249" y="3973"/>
                    <a:ext cx="40" cy="27"/>
                  </a:xfrm>
                  <a:custGeom>
                    <a:avLst/>
                    <a:gdLst>
                      <a:gd name="T0" fmla="*/ 16410 w 12"/>
                      <a:gd name="T1" fmla="*/ 16188 h 7"/>
                      <a:gd name="T2" fmla="*/ 16410 w 12"/>
                      <a:gd name="T3" fmla="*/ 16188 h 7"/>
                      <a:gd name="T4" fmla="*/ 8257 w 12"/>
                      <a:gd name="T5" fmla="*/ 3333 h 7"/>
                      <a:gd name="T6" fmla="*/ 0 w 12"/>
                      <a:gd name="T7" fmla="*/ 23016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1"/>
                        </a:cubicBezTo>
                        <a:cubicBezTo>
                          <a:pt x="3"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392" name="Freeform 1803"/>
                  <p:cNvSpPr>
                    <a:spLocks/>
                  </p:cNvSpPr>
                  <p:nvPr/>
                </p:nvSpPr>
                <p:spPr bwMode="auto">
                  <a:xfrm>
                    <a:off x="3259" y="3985"/>
                    <a:ext cx="20" cy="11"/>
                  </a:xfrm>
                  <a:custGeom>
                    <a:avLst/>
                    <a:gdLst>
                      <a:gd name="T0" fmla="*/ 8257 w 6"/>
                      <a:gd name="T1" fmla="*/ 4679 h 3"/>
                      <a:gd name="T2" fmla="*/ 8257 w 6"/>
                      <a:gd name="T3" fmla="*/ 4679 h 3"/>
                      <a:gd name="T4" fmla="*/ 4077 w 6"/>
                      <a:gd name="T5" fmla="*/ 0 h 3"/>
                      <a:gd name="T6" fmla="*/ 0 w 6"/>
                      <a:gd name="T7" fmla="*/ 7245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2"/>
                        </a:moveTo>
                        <a:cubicBezTo>
                          <a:pt x="6" y="2"/>
                          <a:pt x="6" y="2"/>
                          <a:pt x="6" y="2"/>
                        </a:cubicBezTo>
                        <a:cubicBezTo>
                          <a:pt x="6" y="1"/>
                          <a:pt x="4" y="0"/>
                          <a:pt x="3" y="0"/>
                        </a:cubicBezTo>
                        <a:cubicBezTo>
                          <a:pt x="1" y="1"/>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grpSp>
            <p:sp>
              <p:nvSpPr>
                <p:cNvPr id="56" name="Freeform 1804"/>
                <p:cNvSpPr>
                  <a:spLocks/>
                </p:cNvSpPr>
                <p:nvPr/>
              </p:nvSpPr>
              <p:spPr bwMode="auto">
                <a:xfrm>
                  <a:off x="3266" y="3993"/>
                  <a:ext cx="7" cy="3"/>
                </a:xfrm>
                <a:custGeom>
                  <a:avLst/>
                  <a:gdLst>
                    <a:gd name="T0" fmla="*/ 3773 w 2"/>
                    <a:gd name="T1" fmla="*/ 729 h 1"/>
                    <a:gd name="T2" fmla="*/ 3773 w 2"/>
                    <a:gd name="T3" fmla="*/ 729 h 1"/>
                    <a:gd name="T4" fmla="*/ 2107 w 2"/>
                    <a:gd name="T5" fmla="*/ 0 h 1"/>
                    <a:gd name="T6" fmla="*/ 0 w 2"/>
                    <a:gd name="T7" fmla="*/ 729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1"/>
                        <a:pt x="2" y="1"/>
                        <a:pt x="2" y="1"/>
                      </a:cubicBezTo>
                      <a:cubicBezTo>
                        <a:pt x="2" y="0"/>
                        <a:pt x="1" y="0"/>
                        <a:pt x="1" y="0"/>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7" name="Freeform 1805"/>
                <p:cNvSpPr>
                  <a:spLocks/>
                </p:cNvSpPr>
                <p:nvPr/>
              </p:nvSpPr>
              <p:spPr bwMode="auto">
                <a:xfrm>
                  <a:off x="3239" y="3965"/>
                  <a:ext cx="24" cy="35"/>
                </a:xfrm>
                <a:custGeom>
                  <a:avLst/>
                  <a:gdLst>
                    <a:gd name="T0" fmla="*/ 11321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2"/>
                        <a:pt x="0" y="6"/>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8" name="Freeform 1806"/>
                <p:cNvSpPr>
                  <a:spLocks/>
                </p:cNvSpPr>
                <p:nvPr/>
              </p:nvSpPr>
              <p:spPr bwMode="auto">
                <a:xfrm>
                  <a:off x="3273" y="3965"/>
                  <a:ext cx="26" cy="28"/>
                </a:xfrm>
                <a:custGeom>
                  <a:avLst/>
                  <a:gdLst>
                    <a:gd name="T0" fmla="*/ 9474 w 8"/>
                    <a:gd name="T1" fmla="*/ 28672 h 7"/>
                    <a:gd name="T2" fmla="*/ 9474 w 8"/>
                    <a:gd name="T3" fmla="*/ 24576 h 7"/>
                    <a:gd name="T4" fmla="*/ 0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8" y="7"/>
                      </a:moveTo>
                      <a:cubicBezTo>
                        <a:pt x="8" y="6"/>
                        <a:pt x="8" y="6"/>
                        <a:pt x="8" y="6"/>
                      </a:cubicBezTo>
                      <a:cubicBezTo>
                        <a:pt x="8"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59" name="Freeform 1807"/>
                <p:cNvSpPr>
                  <a:spLocks/>
                </p:cNvSpPr>
                <p:nvPr/>
              </p:nvSpPr>
              <p:spPr bwMode="auto">
                <a:xfrm>
                  <a:off x="3229" y="3973"/>
                  <a:ext cx="14" cy="31"/>
                </a:xfrm>
                <a:custGeom>
                  <a:avLst/>
                  <a:gdLst>
                    <a:gd name="T0" fmla="*/ 7375 w 4"/>
                    <a:gd name="T1" fmla="*/ 0 h 8"/>
                    <a:gd name="T2" fmla="*/ 0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0" name="Freeform 1808"/>
                <p:cNvSpPr>
                  <a:spLocks/>
                </p:cNvSpPr>
                <p:nvPr/>
              </p:nvSpPr>
              <p:spPr bwMode="auto">
                <a:xfrm>
                  <a:off x="3293" y="3962"/>
                  <a:ext cx="16" cy="27"/>
                </a:xfrm>
                <a:custGeom>
                  <a:avLst/>
                  <a:gdLst>
                    <a:gd name="T0" fmla="*/ 5344 w 5"/>
                    <a:gd name="T1" fmla="*/ 23016 h 7"/>
                    <a:gd name="T2" fmla="*/ 5344 w 5"/>
                    <a:gd name="T3" fmla="*/ 23016 h 7"/>
                    <a:gd name="T4" fmla="*/ 0 w 5"/>
                    <a:gd name="T5" fmla="*/ 0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5" y="7"/>
                      </a:moveTo>
                      <a:cubicBezTo>
                        <a:pt x="5" y="7"/>
                        <a:pt x="5" y="7"/>
                        <a:pt x="5" y="7"/>
                      </a:cubicBezTo>
                      <a:cubicBezTo>
                        <a:pt x="5" y="4"/>
                        <a:pt x="3"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1" name="Freeform 1809"/>
                <p:cNvSpPr>
                  <a:spLocks/>
                </p:cNvSpPr>
                <p:nvPr/>
              </p:nvSpPr>
              <p:spPr bwMode="auto">
                <a:xfrm>
                  <a:off x="3219" y="3973"/>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2" name="Freeform 1810"/>
                <p:cNvSpPr>
                  <a:spLocks/>
                </p:cNvSpPr>
                <p:nvPr/>
              </p:nvSpPr>
              <p:spPr bwMode="auto">
                <a:xfrm>
                  <a:off x="3309" y="3958"/>
                  <a:ext cx="10" cy="31"/>
                </a:xfrm>
                <a:custGeom>
                  <a:avLst/>
                  <a:gdLst>
                    <a:gd name="T0" fmla="*/ 4077 w 3"/>
                    <a:gd name="T1" fmla="*/ 27059 h 8"/>
                    <a:gd name="T2" fmla="*/ 4077 w 3"/>
                    <a:gd name="T3" fmla="*/ 23680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7"/>
                        <a:pt x="3" y="7"/>
                      </a:cubicBez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3" name="Freeform 1811"/>
                <p:cNvSpPr>
                  <a:spLocks/>
                </p:cNvSpPr>
                <p:nvPr/>
              </p:nvSpPr>
              <p:spPr bwMode="auto">
                <a:xfrm>
                  <a:off x="3209" y="3977"/>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4" name="Freeform 1812"/>
                <p:cNvSpPr>
                  <a:spLocks/>
                </p:cNvSpPr>
                <p:nvPr/>
              </p:nvSpPr>
              <p:spPr bwMode="auto">
                <a:xfrm>
                  <a:off x="3319" y="3958"/>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2"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5" name="Freeform 1813"/>
                <p:cNvSpPr>
                  <a:spLocks/>
                </p:cNvSpPr>
                <p:nvPr/>
              </p:nvSpPr>
              <p:spPr bwMode="auto">
                <a:xfrm>
                  <a:off x="3199" y="3977"/>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6" name="Freeform 1814"/>
                <p:cNvSpPr>
                  <a:spLocks/>
                </p:cNvSpPr>
                <p:nvPr/>
              </p:nvSpPr>
              <p:spPr bwMode="auto">
                <a:xfrm>
                  <a:off x="3329" y="3954"/>
                  <a:ext cx="7" cy="27"/>
                </a:xfrm>
                <a:custGeom>
                  <a:avLst/>
                  <a:gdLst>
                    <a:gd name="T0" fmla="*/ 3773 w 2"/>
                    <a:gd name="T1" fmla="*/ 23016 h 7"/>
                    <a:gd name="T2" fmla="*/ 0 w 2"/>
                    <a:gd name="T3" fmla="*/ 0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7"/>
                      </a:moveTo>
                      <a:cubicBezTo>
                        <a:pt x="2"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7" name="Freeform 1815"/>
                <p:cNvSpPr>
                  <a:spLocks/>
                </p:cNvSpPr>
                <p:nvPr/>
              </p:nvSpPr>
              <p:spPr bwMode="auto">
                <a:xfrm>
                  <a:off x="3339" y="3923"/>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68" name="Freeform 1816"/>
                <p:cNvSpPr>
                  <a:spLocks/>
                </p:cNvSpPr>
                <p:nvPr/>
              </p:nvSpPr>
              <p:spPr bwMode="auto">
                <a:xfrm>
                  <a:off x="3339" y="3923"/>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69" name="Freeform 1817"/>
                <p:cNvSpPr>
                  <a:spLocks/>
                </p:cNvSpPr>
                <p:nvPr/>
              </p:nvSpPr>
              <p:spPr bwMode="auto">
                <a:xfrm>
                  <a:off x="3393" y="3946"/>
                  <a:ext cx="40" cy="27"/>
                </a:xfrm>
                <a:custGeom>
                  <a:avLst/>
                  <a:gdLst>
                    <a:gd name="T0" fmla="*/ 16410 w 12"/>
                    <a:gd name="T1" fmla="*/ 16188 h 7"/>
                    <a:gd name="T2" fmla="*/ 16410 w 12"/>
                    <a:gd name="T3" fmla="*/ 16188 h 7"/>
                    <a:gd name="T4" fmla="*/ 8257 w 12"/>
                    <a:gd name="T5" fmla="*/ 0 h 7"/>
                    <a:gd name="T6" fmla="*/ 0 w 12"/>
                    <a:gd name="T7" fmla="*/ 23016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0"/>
                      </a:cubicBezTo>
                      <a:cubicBezTo>
                        <a:pt x="3"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0" name="Freeform 1818"/>
                <p:cNvSpPr>
                  <a:spLocks/>
                </p:cNvSpPr>
                <p:nvPr/>
              </p:nvSpPr>
              <p:spPr bwMode="auto">
                <a:xfrm>
                  <a:off x="3403" y="3958"/>
                  <a:ext cx="20" cy="11"/>
                </a:xfrm>
                <a:custGeom>
                  <a:avLst/>
                  <a:gdLst>
                    <a:gd name="T0" fmla="*/ 8257 w 6"/>
                    <a:gd name="T1" fmla="*/ 4679 h 3"/>
                    <a:gd name="T2" fmla="*/ 8257 w 6"/>
                    <a:gd name="T3" fmla="*/ 4679 h 3"/>
                    <a:gd name="T4" fmla="*/ 4077 w 6"/>
                    <a:gd name="T5" fmla="*/ 0 h 3"/>
                    <a:gd name="T6" fmla="*/ 0 w 6"/>
                    <a:gd name="T7" fmla="*/ 7245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2"/>
                      </a:moveTo>
                      <a:cubicBezTo>
                        <a:pt x="6" y="2"/>
                        <a:pt x="6" y="2"/>
                        <a:pt x="6" y="2"/>
                      </a:cubicBezTo>
                      <a:cubicBezTo>
                        <a:pt x="6" y="1"/>
                        <a:pt x="5" y="0"/>
                        <a:pt x="3" y="0"/>
                      </a:cubicBezTo>
                      <a:cubicBezTo>
                        <a:pt x="2" y="0"/>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1" name="Freeform 1819"/>
                <p:cNvSpPr>
                  <a:spLocks/>
                </p:cNvSpPr>
                <p:nvPr/>
              </p:nvSpPr>
              <p:spPr bwMode="auto">
                <a:xfrm>
                  <a:off x="3413" y="3965"/>
                  <a:ext cx="3" cy="4"/>
                </a:xfrm>
                <a:custGeom>
                  <a:avLst/>
                  <a:gdLst>
                    <a:gd name="T0" fmla="*/ 729 w 1"/>
                    <a:gd name="T1" fmla="*/ 0 h 1"/>
                    <a:gd name="T2" fmla="*/ 729 w 1"/>
                    <a:gd name="T3" fmla="*/ 0 h 1"/>
                    <a:gd name="T4" fmla="*/ 0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0"/>
                        <a:pt x="1" y="0"/>
                        <a:pt x="0" y="0"/>
                      </a:cubicBezTo>
                      <a:cubicBezTo>
                        <a:pt x="0"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2" name="Freeform 1820"/>
                <p:cNvSpPr>
                  <a:spLocks/>
                </p:cNvSpPr>
                <p:nvPr/>
              </p:nvSpPr>
              <p:spPr bwMode="auto">
                <a:xfrm>
                  <a:off x="3383" y="3938"/>
                  <a:ext cx="23" cy="35"/>
                </a:xfrm>
                <a:custGeom>
                  <a:avLst/>
                  <a:gdLst>
                    <a:gd name="T0" fmla="*/ 8865 w 7"/>
                    <a:gd name="T1" fmla="*/ 0 h 9"/>
                    <a:gd name="T2" fmla="*/ 1166 w 7"/>
                    <a:gd name="T3" fmla="*/ 31107 h 9"/>
                    <a:gd name="T4" fmla="*/ 1166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1"/>
                        <a:pt x="0" y="5"/>
                        <a:pt x="1" y="9"/>
                      </a:cubicBezTo>
                      <a:cubicBezTo>
                        <a:pt x="1" y="9"/>
                        <a:pt x="1" y="9"/>
                        <a:pt x="1"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3" name="Freeform 1821"/>
                <p:cNvSpPr>
                  <a:spLocks/>
                </p:cNvSpPr>
                <p:nvPr/>
              </p:nvSpPr>
              <p:spPr bwMode="auto">
                <a:xfrm>
                  <a:off x="3420" y="3934"/>
                  <a:ext cx="23" cy="28"/>
                </a:xfrm>
                <a:custGeom>
                  <a:avLst/>
                  <a:gdLst>
                    <a:gd name="T0" fmla="*/ 8865 w 7"/>
                    <a:gd name="T1" fmla="*/ 28672 h 7"/>
                    <a:gd name="T2" fmla="*/ 8865 w 7"/>
                    <a:gd name="T3" fmla="*/ 28672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7" y="7"/>
                        <a:pt x="7" y="7"/>
                        <a:pt x="7" y="7"/>
                      </a:cubicBezTo>
                      <a:cubicBezTo>
                        <a:pt x="7"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4" name="Freeform 1822"/>
                <p:cNvSpPr>
                  <a:spLocks/>
                </p:cNvSpPr>
                <p:nvPr/>
              </p:nvSpPr>
              <p:spPr bwMode="auto">
                <a:xfrm>
                  <a:off x="3376" y="3942"/>
                  <a:ext cx="10" cy="35"/>
                </a:xfrm>
                <a:custGeom>
                  <a:avLst/>
                  <a:gdLst>
                    <a:gd name="T0" fmla="*/ 4077 w 3"/>
                    <a:gd name="T1" fmla="*/ 0 h 9"/>
                    <a:gd name="T2" fmla="*/ 0 w 3"/>
                    <a:gd name="T3" fmla="*/ 31107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3" y="0"/>
                      </a:moveTo>
                      <a:cubicBezTo>
                        <a:pt x="1"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5" name="Freeform 1823"/>
                <p:cNvSpPr>
                  <a:spLocks/>
                </p:cNvSpPr>
                <p:nvPr/>
              </p:nvSpPr>
              <p:spPr bwMode="auto">
                <a:xfrm>
                  <a:off x="3440" y="3930"/>
                  <a:ext cx="13" cy="32"/>
                </a:xfrm>
                <a:custGeom>
                  <a:avLst/>
                  <a:gdLst>
                    <a:gd name="T0" fmla="*/ 4700 w 4"/>
                    <a:gd name="T1" fmla="*/ 32768 h 8"/>
                    <a:gd name="T2" fmla="*/ 4700 w 4"/>
                    <a:gd name="T3" fmla="*/ 32768 h 8"/>
                    <a:gd name="T4" fmla="*/ 0 w 4"/>
                    <a:gd name="T5" fmla="*/ 0 h 8"/>
                    <a:gd name="T6" fmla="*/ 0 60000 65536"/>
                    <a:gd name="T7" fmla="*/ 0 60000 65536"/>
                    <a:gd name="T8" fmla="*/ 0 60000 65536"/>
                    <a:gd name="T9" fmla="*/ 0 w 4"/>
                    <a:gd name="T10" fmla="*/ 0 h 8"/>
                    <a:gd name="T11" fmla="*/ 4 w 4"/>
                    <a:gd name="T12" fmla="*/ 8 h 8"/>
                  </a:gdLst>
                  <a:ahLst/>
                  <a:cxnLst>
                    <a:cxn ang="T6">
                      <a:pos x="T0" y="T1"/>
                    </a:cxn>
                    <a:cxn ang="T7">
                      <a:pos x="T2" y="T3"/>
                    </a:cxn>
                    <a:cxn ang="T8">
                      <a:pos x="T4" y="T5"/>
                    </a:cxn>
                  </a:cxnLst>
                  <a:rect l="T9" t="T10" r="T11" b="T12"/>
                  <a:pathLst>
                    <a:path w="4" h="8">
                      <a:moveTo>
                        <a:pt x="4" y="8"/>
                      </a:moveTo>
                      <a:cubicBezTo>
                        <a:pt x="4" y="8"/>
                        <a:pt x="4" y="8"/>
                        <a:pt x="4" y="8"/>
                      </a:cubicBezTo>
                      <a:cubicBezTo>
                        <a:pt x="4"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6" name="Freeform 1824"/>
                <p:cNvSpPr>
                  <a:spLocks/>
                </p:cNvSpPr>
                <p:nvPr/>
              </p:nvSpPr>
              <p:spPr bwMode="auto">
                <a:xfrm>
                  <a:off x="3366" y="3946"/>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7" name="Freeform 1825"/>
                <p:cNvSpPr>
                  <a:spLocks/>
                </p:cNvSpPr>
                <p:nvPr/>
              </p:nvSpPr>
              <p:spPr bwMode="auto">
                <a:xfrm>
                  <a:off x="3453" y="3930"/>
                  <a:ext cx="10" cy="28"/>
                </a:xfrm>
                <a:custGeom>
                  <a:avLst/>
                  <a:gdLst>
                    <a:gd name="T0" fmla="*/ 4077 w 3"/>
                    <a:gd name="T1" fmla="*/ 28672 h 7"/>
                    <a:gd name="T2" fmla="*/ 4077 w 3"/>
                    <a:gd name="T3" fmla="*/ 28672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8" name="Freeform 1826"/>
                <p:cNvSpPr>
                  <a:spLocks/>
                </p:cNvSpPr>
                <p:nvPr/>
              </p:nvSpPr>
              <p:spPr bwMode="auto">
                <a:xfrm>
                  <a:off x="3356" y="3946"/>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79" name="Freeform 1827"/>
                <p:cNvSpPr>
                  <a:spLocks/>
                </p:cNvSpPr>
                <p:nvPr/>
              </p:nvSpPr>
              <p:spPr bwMode="auto">
                <a:xfrm>
                  <a:off x="3463" y="3927"/>
                  <a:ext cx="10" cy="31"/>
                </a:xfrm>
                <a:custGeom>
                  <a:avLst/>
                  <a:gdLst>
                    <a:gd name="T0" fmla="*/ 4077 w 3"/>
                    <a:gd name="T1" fmla="*/ 27059 h 8"/>
                    <a:gd name="T2" fmla="*/ 4077 w 3"/>
                    <a:gd name="T3" fmla="*/ 27059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8"/>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0" name="Freeform 1828"/>
                <p:cNvSpPr>
                  <a:spLocks/>
                </p:cNvSpPr>
                <p:nvPr/>
              </p:nvSpPr>
              <p:spPr bwMode="auto">
                <a:xfrm>
                  <a:off x="3346" y="3950"/>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1" name="Freeform 1829"/>
                <p:cNvSpPr>
                  <a:spLocks/>
                </p:cNvSpPr>
                <p:nvPr/>
              </p:nvSpPr>
              <p:spPr bwMode="auto">
                <a:xfrm>
                  <a:off x="3476" y="3923"/>
                  <a:ext cx="7" cy="31"/>
                </a:xfrm>
                <a:custGeom>
                  <a:avLst/>
                  <a:gdLst>
                    <a:gd name="T0" fmla="*/ 3773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2" y="5"/>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2" name="Freeform 1830"/>
                <p:cNvSpPr>
                  <a:spLocks/>
                </p:cNvSpPr>
                <p:nvPr/>
              </p:nvSpPr>
              <p:spPr bwMode="auto">
                <a:xfrm>
                  <a:off x="3483" y="3895"/>
                  <a:ext cx="147" cy="59"/>
                </a:xfrm>
                <a:custGeom>
                  <a:avLst/>
                  <a:gdLst>
                    <a:gd name="T0" fmla="*/ 61155 w 44"/>
                    <a:gd name="T1" fmla="*/ 0 h 15"/>
                    <a:gd name="T2" fmla="*/ 0 w 44"/>
                    <a:gd name="T3" fmla="*/ 26345 h 15"/>
                    <a:gd name="T4" fmla="*/ 0 w 44"/>
                    <a:gd name="T5" fmla="*/ 55558 h 15"/>
                    <a:gd name="T6" fmla="*/ 61155 w 44"/>
                    <a:gd name="T7" fmla="*/ 29209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83" name="Freeform 1831"/>
                <p:cNvSpPr>
                  <a:spLocks/>
                </p:cNvSpPr>
                <p:nvPr/>
              </p:nvSpPr>
              <p:spPr bwMode="auto">
                <a:xfrm>
                  <a:off x="3483" y="3895"/>
                  <a:ext cx="147" cy="59"/>
                </a:xfrm>
                <a:custGeom>
                  <a:avLst/>
                  <a:gdLst>
                    <a:gd name="T0" fmla="*/ 61155 w 44"/>
                    <a:gd name="T1" fmla="*/ 0 h 15"/>
                    <a:gd name="T2" fmla="*/ 0 w 44"/>
                    <a:gd name="T3" fmla="*/ 26345 h 15"/>
                    <a:gd name="T4" fmla="*/ 0 w 44"/>
                    <a:gd name="T5" fmla="*/ 55558 h 15"/>
                    <a:gd name="T6" fmla="*/ 61155 w 44"/>
                    <a:gd name="T7" fmla="*/ 29209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4" name="Freeform 1832"/>
                <p:cNvSpPr>
                  <a:spLocks/>
                </p:cNvSpPr>
                <p:nvPr/>
              </p:nvSpPr>
              <p:spPr bwMode="auto">
                <a:xfrm>
                  <a:off x="3536" y="3919"/>
                  <a:ext cx="40" cy="23"/>
                </a:xfrm>
                <a:custGeom>
                  <a:avLst/>
                  <a:gdLst>
                    <a:gd name="T0" fmla="*/ 16410 w 12"/>
                    <a:gd name="T1" fmla="*/ 12504 h 6"/>
                    <a:gd name="T2" fmla="*/ 16410 w 12"/>
                    <a:gd name="T3" fmla="*/ 12504 h 6"/>
                    <a:gd name="T4" fmla="*/ 8257 w 12"/>
                    <a:gd name="T5" fmla="*/ 0 h 6"/>
                    <a:gd name="T6" fmla="*/ 0 w 12"/>
                    <a:gd name="T7" fmla="*/ 1898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4"/>
                      </a:moveTo>
                      <a:cubicBezTo>
                        <a:pt x="12" y="4"/>
                        <a:pt x="12" y="4"/>
                        <a:pt x="12" y="4"/>
                      </a:cubicBezTo>
                      <a:cubicBezTo>
                        <a:pt x="12" y="1"/>
                        <a:pt x="9" y="0"/>
                        <a:pt x="6" y="0"/>
                      </a:cubicBezTo>
                      <a:cubicBezTo>
                        <a:pt x="3" y="1"/>
                        <a:pt x="0" y="3"/>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5" name="Freeform 1833"/>
                <p:cNvSpPr>
                  <a:spLocks/>
                </p:cNvSpPr>
                <p:nvPr/>
              </p:nvSpPr>
              <p:spPr bwMode="auto">
                <a:xfrm>
                  <a:off x="3546" y="3927"/>
                  <a:ext cx="20" cy="15"/>
                </a:xfrm>
                <a:custGeom>
                  <a:avLst/>
                  <a:gdLst>
                    <a:gd name="T0" fmla="*/ 8257 w 6"/>
                    <a:gd name="T1" fmla="*/ 8130 h 4"/>
                    <a:gd name="T2" fmla="*/ 8257 w 6"/>
                    <a:gd name="T3" fmla="*/ 8130 h 4"/>
                    <a:gd name="T4" fmla="*/ 4077 w 6"/>
                    <a:gd name="T5" fmla="*/ 2955 h 4"/>
                    <a:gd name="T6" fmla="*/ 0 w 6"/>
                    <a:gd name="T7" fmla="*/ 11081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3"/>
                      </a:moveTo>
                      <a:cubicBezTo>
                        <a:pt x="6" y="3"/>
                        <a:pt x="6" y="3"/>
                        <a:pt x="6" y="3"/>
                      </a:cubicBezTo>
                      <a:cubicBezTo>
                        <a:pt x="6" y="1"/>
                        <a:pt x="5" y="0"/>
                        <a:pt x="3" y="1"/>
                      </a:cubicBezTo>
                      <a:cubicBezTo>
                        <a:pt x="1" y="1"/>
                        <a:pt x="0" y="2"/>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6" name="Freeform 1834"/>
                <p:cNvSpPr>
                  <a:spLocks/>
                </p:cNvSpPr>
                <p:nvPr/>
              </p:nvSpPr>
              <p:spPr bwMode="auto">
                <a:xfrm>
                  <a:off x="3553" y="3938"/>
                  <a:ext cx="7" cy="4"/>
                </a:xfrm>
                <a:custGeom>
                  <a:avLst/>
                  <a:gdLst>
                    <a:gd name="T0" fmla="*/ 3773 w 2"/>
                    <a:gd name="T1" fmla="*/ 0 h 1"/>
                    <a:gd name="T2" fmla="*/ 3773 w 2"/>
                    <a:gd name="T3" fmla="*/ 0 h 1"/>
                    <a:gd name="T4" fmla="*/ 2107 w 2"/>
                    <a:gd name="T5" fmla="*/ 0 h 1"/>
                    <a:gd name="T6" fmla="*/ 0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0"/>
                      </a:moveTo>
                      <a:cubicBezTo>
                        <a:pt x="2" y="0"/>
                        <a:pt x="2" y="0"/>
                        <a:pt x="2" y="0"/>
                      </a:cubicBezTo>
                      <a:cubicBezTo>
                        <a:pt x="2" y="0"/>
                        <a:pt x="1" y="0"/>
                        <a:pt x="1" y="0"/>
                      </a:cubicBezTo>
                      <a:cubicBezTo>
                        <a:pt x="1"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7" name="Freeform 1835"/>
                <p:cNvSpPr>
                  <a:spLocks/>
                </p:cNvSpPr>
                <p:nvPr/>
              </p:nvSpPr>
              <p:spPr bwMode="auto">
                <a:xfrm>
                  <a:off x="3526" y="3911"/>
                  <a:ext cx="24" cy="35"/>
                </a:xfrm>
                <a:custGeom>
                  <a:avLst/>
                  <a:gdLst>
                    <a:gd name="T0" fmla="*/ 11321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1"/>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8" name="Freeform 1836"/>
                <p:cNvSpPr>
                  <a:spLocks/>
                </p:cNvSpPr>
                <p:nvPr/>
              </p:nvSpPr>
              <p:spPr bwMode="auto">
                <a:xfrm>
                  <a:off x="3560" y="3907"/>
                  <a:ext cx="26" cy="27"/>
                </a:xfrm>
                <a:custGeom>
                  <a:avLst/>
                  <a:gdLst>
                    <a:gd name="T0" fmla="*/ 9474 w 8"/>
                    <a:gd name="T1" fmla="*/ 23016 h 7"/>
                    <a:gd name="T2" fmla="*/ 9474 w 8"/>
                    <a:gd name="T3" fmla="*/ 23016 h 7"/>
                    <a:gd name="T4" fmla="*/ 0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8" y="7"/>
                      </a:moveTo>
                      <a:cubicBezTo>
                        <a:pt x="8" y="7"/>
                        <a:pt x="8" y="7"/>
                        <a:pt x="8" y="7"/>
                      </a:cubicBezTo>
                      <a:cubicBezTo>
                        <a:pt x="8" y="3"/>
                        <a:pt x="5"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89" name="Freeform 1837"/>
                <p:cNvSpPr>
                  <a:spLocks/>
                </p:cNvSpPr>
                <p:nvPr/>
              </p:nvSpPr>
              <p:spPr bwMode="auto">
                <a:xfrm>
                  <a:off x="3516" y="3915"/>
                  <a:ext cx="14" cy="31"/>
                </a:xfrm>
                <a:custGeom>
                  <a:avLst/>
                  <a:gdLst>
                    <a:gd name="T0" fmla="*/ 7375 w 4"/>
                    <a:gd name="T1" fmla="*/ 0 h 8"/>
                    <a:gd name="T2" fmla="*/ 0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0" name="Freeform 1838"/>
                <p:cNvSpPr>
                  <a:spLocks/>
                </p:cNvSpPr>
                <p:nvPr/>
              </p:nvSpPr>
              <p:spPr bwMode="auto">
                <a:xfrm>
                  <a:off x="3583" y="3903"/>
                  <a:ext cx="13" cy="27"/>
                </a:xfrm>
                <a:custGeom>
                  <a:avLst/>
                  <a:gdLst>
                    <a:gd name="T0" fmla="*/ 4700 w 4"/>
                    <a:gd name="T1" fmla="*/ 23016 h 7"/>
                    <a:gd name="T2" fmla="*/ 4700 w 4"/>
                    <a:gd name="T3" fmla="*/ 23016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1" name="Freeform 1839"/>
                <p:cNvSpPr>
                  <a:spLocks/>
                </p:cNvSpPr>
                <p:nvPr/>
              </p:nvSpPr>
              <p:spPr bwMode="auto">
                <a:xfrm>
                  <a:off x="3506" y="3919"/>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2" name="Freeform 1840"/>
                <p:cNvSpPr>
                  <a:spLocks/>
                </p:cNvSpPr>
                <p:nvPr/>
              </p:nvSpPr>
              <p:spPr bwMode="auto">
                <a:xfrm>
                  <a:off x="3596" y="3903"/>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3" name="Freeform 1841"/>
                <p:cNvSpPr>
                  <a:spLocks/>
                </p:cNvSpPr>
                <p:nvPr/>
              </p:nvSpPr>
              <p:spPr bwMode="auto">
                <a:xfrm>
                  <a:off x="3496" y="3919"/>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4" name="Freeform 1842"/>
                <p:cNvSpPr>
                  <a:spLocks/>
                </p:cNvSpPr>
                <p:nvPr/>
              </p:nvSpPr>
              <p:spPr bwMode="auto">
                <a:xfrm>
                  <a:off x="3606" y="3899"/>
                  <a:ext cx="10" cy="28"/>
                </a:xfrm>
                <a:custGeom>
                  <a:avLst/>
                  <a:gdLst>
                    <a:gd name="T0" fmla="*/ 4077 w 3"/>
                    <a:gd name="T1" fmla="*/ 28672 h 7"/>
                    <a:gd name="T2" fmla="*/ 4077 w 3"/>
                    <a:gd name="T3" fmla="*/ 28672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5" name="Freeform 1843"/>
                <p:cNvSpPr>
                  <a:spLocks/>
                </p:cNvSpPr>
                <p:nvPr/>
              </p:nvSpPr>
              <p:spPr bwMode="auto">
                <a:xfrm>
                  <a:off x="3486" y="3923"/>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6" name="Freeform 1844"/>
                <p:cNvSpPr>
                  <a:spLocks/>
                </p:cNvSpPr>
                <p:nvPr/>
              </p:nvSpPr>
              <p:spPr bwMode="auto">
                <a:xfrm>
                  <a:off x="3616" y="3895"/>
                  <a:ext cx="10" cy="32"/>
                </a:xfrm>
                <a:custGeom>
                  <a:avLst/>
                  <a:gdLst>
                    <a:gd name="T0" fmla="*/ 4077 w 3"/>
                    <a:gd name="T1" fmla="*/ 32768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2" y="5"/>
                        <a:pt x="2"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7" name="Freeform 1845"/>
                <p:cNvSpPr>
                  <a:spLocks/>
                </p:cNvSpPr>
                <p:nvPr/>
              </p:nvSpPr>
              <p:spPr bwMode="auto">
                <a:xfrm>
                  <a:off x="3626" y="3864"/>
                  <a:ext cx="147" cy="63"/>
                </a:xfrm>
                <a:custGeom>
                  <a:avLst/>
                  <a:gdLst>
                    <a:gd name="T0" fmla="*/ 61155 w 44"/>
                    <a:gd name="T1" fmla="*/ 0 h 16"/>
                    <a:gd name="T2" fmla="*/ 0 w 44"/>
                    <a:gd name="T3" fmla="*/ 30279 h 16"/>
                    <a:gd name="T4" fmla="*/ 0 w 44"/>
                    <a:gd name="T5" fmla="*/ 59645 h 16"/>
                    <a:gd name="T6" fmla="*/ 61155 w 44"/>
                    <a:gd name="T7" fmla="*/ 30279 h 16"/>
                    <a:gd name="T8" fmla="*/ 61155 w 44"/>
                    <a:gd name="T9" fmla="*/ 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0"/>
                      </a:moveTo>
                      <a:lnTo>
                        <a:pt x="0" y="8"/>
                      </a:lnTo>
                      <a:lnTo>
                        <a:pt x="0" y="16"/>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98" name="Freeform 1846"/>
                <p:cNvSpPr>
                  <a:spLocks/>
                </p:cNvSpPr>
                <p:nvPr/>
              </p:nvSpPr>
              <p:spPr bwMode="auto">
                <a:xfrm>
                  <a:off x="3626" y="3864"/>
                  <a:ext cx="147" cy="63"/>
                </a:xfrm>
                <a:custGeom>
                  <a:avLst/>
                  <a:gdLst>
                    <a:gd name="T0" fmla="*/ 61155 w 44"/>
                    <a:gd name="T1" fmla="*/ 0 h 16"/>
                    <a:gd name="T2" fmla="*/ 0 w 44"/>
                    <a:gd name="T3" fmla="*/ 30279 h 16"/>
                    <a:gd name="T4" fmla="*/ 0 w 44"/>
                    <a:gd name="T5" fmla="*/ 59645 h 16"/>
                    <a:gd name="T6" fmla="*/ 61155 w 44"/>
                    <a:gd name="T7" fmla="*/ 30279 h 16"/>
                    <a:gd name="T8" fmla="*/ 61155 w 44"/>
                    <a:gd name="T9" fmla="*/ 0 h 16"/>
                    <a:gd name="T10" fmla="*/ 0 60000 65536"/>
                    <a:gd name="T11" fmla="*/ 0 60000 65536"/>
                    <a:gd name="T12" fmla="*/ 0 60000 65536"/>
                    <a:gd name="T13" fmla="*/ 0 60000 65536"/>
                    <a:gd name="T14" fmla="*/ 0 60000 65536"/>
                    <a:gd name="T15" fmla="*/ 0 w 44"/>
                    <a:gd name="T16" fmla="*/ 0 h 16"/>
                    <a:gd name="T17" fmla="*/ 44 w 44"/>
                    <a:gd name="T18" fmla="*/ 16 h 16"/>
                  </a:gdLst>
                  <a:ahLst/>
                  <a:cxnLst>
                    <a:cxn ang="T10">
                      <a:pos x="T0" y="T1"/>
                    </a:cxn>
                    <a:cxn ang="T11">
                      <a:pos x="T2" y="T3"/>
                    </a:cxn>
                    <a:cxn ang="T12">
                      <a:pos x="T4" y="T5"/>
                    </a:cxn>
                    <a:cxn ang="T13">
                      <a:pos x="T6" y="T7"/>
                    </a:cxn>
                    <a:cxn ang="T14">
                      <a:pos x="T8" y="T9"/>
                    </a:cxn>
                  </a:cxnLst>
                  <a:rect l="T15" t="T16" r="T17" b="T18"/>
                  <a:pathLst>
                    <a:path w="44" h="16">
                      <a:moveTo>
                        <a:pt x="44" y="0"/>
                      </a:moveTo>
                      <a:lnTo>
                        <a:pt x="0" y="8"/>
                      </a:lnTo>
                      <a:lnTo>
                        <a:pt x="0" y="16"/>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99" name="Freeform 1847"/>
                <p:cNvSpPr>
                  <a:spLocks/>
                </p:cNvSpPr>
                <p:nvPr/>
              </p:nvSpPr>
              <p:spPr bwMode="auto">
                <a:xfrm>
                  <a:off x="3680" y="3888"/>
                  <a:ext cx="40" cy="27"/>
                </a:xfrm>
                <a:custGeom>
                  <a:avLst/>
                  <a:gdLst>
                    <a:gd name="T0" fmla="*/ 16410 w 12"/>
                    <a:gd name="T1" fmla="*/ 16188 h 7"/>
                    <a:gd name="T2" fmla="*/ 16410 w 12"/>
                    <a:gd name="T3" fmla="*/ 16188 h 7"/>
                    <a:gd name="T4" fmla="*/ 8257 w 12"/>
                    <a:gd name="T5" fmla="*/ 3333 h 7"/>
                    <a:gd name="T6" fmla="*/ 0 w 12"/>
                    <a:gd name="T7" fmla="*/ 23016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1"/>
                      </a:cubicBezTo>
                      <a:cubicBezTo>
                        <a:pt x="3"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0" name="Freeform 1848"/>
                <p:cNvSpPr>
                  <a:spLocks/>
                </p:cNvSpPr>
                <p:nvPr/>
              </p:nvSpPr>
              <p:spPr bwMode="auto">
                <a:xfrm>
                  <a:off x="3690" y="3899"/>
                  <a:ext cx="20" cy="12"/>
                </a:xfrm>
                <a:custGeom>
                  <a:avLst/>
                  <a:gdLst>
                    <a:gd name="T0" fmla="*/ 8257 w 6"/>
                    <a:gd name="T1" fmla="*/ 8192 h 3"/>
                    <a:gd name="T2" fmla="*/ 8257 w 6"/>
                    <a:gd name="T3" fmla="*/ 8192 h 3"/>
                    <a:gd name="T4" fmla="*/ 4077 w 6"/>
                    <a:gd name="T5" fmla="*/ 0 h 3"/>
                    <a:gd name="T6" fmla="*/ 0 w 6"/>
                    <a:gd name="T7" fmla="*/ 12288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2"/>
                      </a:moveTo>
                      <a:cubicBezTo>
                        <a:pt x="6" y="2"/>
                        <a:pt x="6" y="2"/>
                        <a:pt x="6" y="2"/>
                      </a:cubicBezTo>
                      <a:cubicBezTo>
                        <a:pt x="6" y="1"/>
                        <a:pt x="5" y="0"/>
                        <a:pt x="3" y="0"/>
                      </a:cubicBezTo>
                      <a:cubicBezTo>
                        <a:pt x="2" y="1"/>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1" name="Freeform 1849"/>
                <p:cNvSpPr>
                  <a:spLocks/>
                </p:cNvSpPr>
                <p:nvPr/>
              </p:nvSpPr>
              <p:spPr bwMode="auto">
                <a:xfrm>
                  <a:off x="3700" y="3907"/>
                  <a:ext cx="3" cy="4"/>
                </a:xfrm>
                <a:custGeom>
                  <a:avLst/>
                  <a:gdLst>
                    <a:gd name="T0" fmla="*/ 729 w 1"/>
                    <a:gd name="T1" fmla="*/ 4096 h 1"/>
                    <a:gd name="T2" fmla="*/ 729 w 1"/>
                    <a:gd name="T3" fmla="*/ 4096 h 1"/>
                    <a:gd name="T4" fmla="*/ 0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0" y="0"/>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2" name="Freeform 1850"/>
                <p:cNvSpPr>
                  <a:spLocks/>
                </p:cNvSpPr>
                <p:nvPr/>
              </p:nvSpPr>
              <p:spPr bwMode="auto">
                <a:xfrm>
                  <a:off x="3670" y="3880"/>
                  <a:ext cx="23" cy="35"/>
                </a:xfrm>
                <a:custGeom>
                  <a:avLst/>
                  <a:gdLst>
                    <a:gd name="T0" fmla="*/ 8865 w 7"/>
                    <a:gd name="T1" fmla="*/ 0 h 9"/>
                    <a:gd name="T2" fmla="*/ 0 w 7"/>
                    <a:gd name="T3" fmla="*/ 31107 h 9"/>
                    <a:gd name="T4" fmla="*/ 1166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2"/>
                        <a:pt x="0" y="6"/>
                        <a:pt x="0" y="9"/>
                      </a:cubicBezTo>
                      <a:cubicBezTo>
                        <a:pt x="0" y="9"/>
                        <a:pt x="1" y="9"/>
                        <a:pt x="1"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3" name="Freeform 1851"/>
                <p:cNvSpPr>
                  <a:spLocks/>
                </p:cNvSpPr>
                <p:nvPr/>
              </p:nvSpPr>
              <p:spPr bwMode="auto">
                <a:xfrm>
                  <a:off x="3706" y="3880"/>
                  <a:ext cx="24" cy="23"/>
                </a:xfrm>
                <a:custGeom>
                  <a:avLst/>
                  <a:gdLst>
                    <a:gd name="T0" fmla="*/ 11321 w 7"/>
                    <a:gd name="T1" fmla="*/ 18987 h 6"/>
                    <a:gd name="T2" fmla="*/ 11321 w 7"/>
                    <a:gd name="T3" fmla="*/ 18987 h 6"/>
                    <a:gd name="T4" fmla="*/ 0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6"/>
                      </a:moveTo>
                      <a:cubicBezTo>
                        <a:pt x="7" y="6"/>
                        <a:pt x="7" y="6"/>
                        <a:pt x="7" y="6"/>
                      </a:cubicBezTo>
                      <a:cubicBezTo>
                        <a:pt x="7"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4" name="Freeform 1852"/>
                <p:cNvSpPr>
                  <a:spLocks/>
                </p:cNvSpPr>
                <p:nvPr/>
              </p:nvSpPr>
              <p:spPr bwMode="auto">
                <a:xfrm>
                  <a:off x="3660" y="3888"/>
                  <a:ext cx="13" cy="31"/>
                </a:xfrm>
                <a:custGeom>
                  <a:avLst/>
                  <a:gdLst>
                    <a:gd name="T0" fmla="*/ 4700 w 4"/>
                    <a:gd name="T1" fmla="*/ 0 h 8"/>
                    <a:gd name="T2" fmla="*/ 1131 w 4"/>
                    <a:gd name="T3" fmla="*/ 27059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0"/>
                      </a:moveTo>
                      <a:cubicBezTo>
                        <a:pt x="2" y="2"/>
                        <a:pt x="0" y="5"/>
                        <a:pt x="1"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5" name="Freeform 1853"/>
                <p:cNvSpPr>
                  <a:spLocks/>
                </p:cNvSpPr>
                <p:nvPr/>
              </p:nvSpPr>
              <p:spPr bwMode="auto">
                <a:xfrm>
                  <a:off x="3726" y="3876"/>
                  <a:ext cx="14" cy="27"/>
                </a:xfrm>
                <a:custGeom>
                  <a:avLst/>
                  <a:gdLst>
                    <a:gd name="T0" fmla="*/ 7375 w 4"/>
                    <a:gd name="T1" fmla="*/ 23016 h 7"/>
                    <a:gd name="T2" fmla="*/ 7375 w 4"/>
                    <a:gd name="T3" fmla="*/ 23016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2"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6" name="Freeform 1854"/>
                <p:cNvSpPr>
                  <a:spLocks/>
                </p:cNvSpPr>
                <p:nvPr/>
              </p:nvSpPr>
              <p:spPr bwMode="auto">
                <a:xfrm>
                  <a:off x="3653" y="3888"/>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7" name="Freeform 1855"/>
                <p:cNvSpPr>
                  <a:spLocks/>
                </p:cNvSpPr>
                <p:nvPr/>
              </p:nvSpPr>
              <p:spPr bwMode="auto">
                <a:xfrm>
                  <a:off x="3740" y="3872"/>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8" name="Freeform 1856"/>
                <p:cNvSpPr>
                  <a:spLocks/>
                </p:cNvSpPr>
                <p:nvPr/>
              </p:nvSpPr>
              <p:spPr bwMode="auto">
                <a:xfrm>
                  <a:off x="3643" y="3892"/>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09" name="Freeform 1857"/>
                <p:cNvSpPr>
                  <a:spLocks/>
                </p:cNvSpPr>
                <p:nvPr/>
              </p:nvSpPr>
              <p:spPr bwMode="auto">
                <a:xfrm>
                  <a:off x="3750" y="3872"/>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10" name="Freeform 1858"/>
                <p:cNvSpPr>
                  <a:spLocks/>
                </p:cNvSpPr>
                <p:nvPr/>
              </p:nvSpPr>
              <p:spPr bwMode="auto">
                <a:xfrm>
                  <a:off x="3633" y="3892"/>
                  <a:ext cx="3" cy="31"/>
                </a:xfrm>
                <a:custGeom>
                  <a:avLst/>
                  <a:gdLst>
                    <a:gd name="T0" fmla="*/ 729 w 1"/>
                    <a:gd name="T1" fmla="*/ 0 h 8"/>
                    <a:gd name="T2" fmla="*/ 0 w 1"/>
                    <a:gd name="T3" fmla="*/ 27059 h 8"/>
                    <a:gd name="T4" fmla="*/ 0 60000 65536"/>
                    <a:gd name="T5" fmla="*/ 0 60000 65536"/>
                    <a:gd name="T6" fmla="*/ 0 w 1"/>
                    <a:gd name="T7" fmla="*/ 0 h 8"/>
                    <a:gd name="T8" fmla="*/ 1 w 1"/>
                    <a:gd name="T9" fmla="*/ 8 h 8"/>
                  </a:gdLst>
                  <a:ahLst/>
                  <a:cxnLst>
                    <a:cxn ang="T4">
                      <a:pos x="T0" y="T1"/>
                    </a:cxn>
                    <a:cxn ang="T5">
                      <a:pos x="T2" y="T3"/>
                    </a:cxn>
                  </a:cxnLst>
                  <a:rect l="T6" t="T7" r="T8" b="T9"/>
                  <a:pathLst>
                    <a:path w="1" h="8">
                      <a:moveTo>
                        <a:pt x="1" y="0"/>
                      </a:moveTo>
                      <a:cubicBezTo>
                        <a:pt x="0"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11" name="Freeform 1859"/>
                <p:cNvSpPr>
                  <a:spLocks/>
                </p:cNvSpPr>
                <p:nvPr/>
              </p:nvSpPr>
              <p:spPr bwMode="auto">
                <a:xfrm>
                  <a:off x="3763" y="3868"/>
                  <a:ext cx="7" cy="27"/>
                </a:xfrm>
                <a:custGeom>
                  <a:avLst/>
                  <a:gdLst>
                    <a:gd name="T0" fmla="*/ 3773 w 2"/>
                    <a:gd name="T1" fmla="*/ 23016 h 7"/>
                    <a:gd name="T2" fmla="*/ 0 w 2"/>
                    <a:gd name="T3" fmla="*/ 0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7"/>
                      </a:move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12" name="Freeform 1860"/>
                <p:cNvSpPr>
                  <a:spLocks/>
                </p:cNvSpPr>
                <p:nvPr/>
              </p:nvSpPr>
              <p:spPr bwMode="auto">
                <a:xfrm>
                  <a:off x="3770" y="3837"/>
                  <a:ext cx="150" cy="58"/>
                </a:xfrm>
                <a:custGeom>
                  <a:avLst/>
                  <a:gdLst>
                    <a:gd name="T0" fmla="*/ 60477 w 45"/>
                    <a:gd name="T1" fmla="*/ 0 h 15"/>
                    <a:gd name="T2" fmla="*/ 0 w 45"/>
                    <a:gd name="T3" fmla="*/ 23235 h 15"/>
                    <a:gd name="T4" fmla="*/ 1223 w 45"/>
                    <a:gd name="T5" fmla="*/ 50069 h 15"/>
                    <a:gd name="T6" fmla="*/ 61743 w 45"/>
                    <a:gd name="T7" fmla="*/ 26823 h 15"/>
                    <a:gd name="T8" fmla="*/ 60477 w 45"/>
                    <a:gd name="T9" fmla="*/ 0 h 15"/>
                    <a:gd name="T10" fmla="*/ 0 60000 65536"/>
                    <a:gd name="T11" fmla="*/ 0 60000 65536"/>
                    <a:gd name="T12" fmla="*/ 0 60000 65536"/>
                    <a:gd name="T13" fmla="*/ 0 60000 65536"/>
                    <a:gd name="T14" fmla="*/ 0 60000 65536"/>
                    <a:gd name="T15" fmla="*/ 0 w 45"/>
                    <a:gd name="T16" fmla="*/ 0 h 15"/>
                    <a:gd name="T17" fmla="*/ 45 w 45"/>
                    <a:gd name="T18" fmla="*/ 15 h 15"/>
                  </a:gdLst>
                  <a:ahLst/>
                  <a:cxnLst>
                    <a:cxn ang="T10">
                      <a:pos x="T0" y="T1"/>
                    </a:cxn>
                    <a:cxn ang="T11">
                      <a:pos x="T2" y="T3"/>
                    </a:cxn>
                    <a:cxn ang="T12">
                      <a:pos x="T4" y="T5"/>
                    </a:cxn>
                    <a:cxn ang="T13">
                      <a:pos x="T6" y="T7"/>
                    </a:cxn>
                    <a:cxn ang="T14">
                      <a:pos x="T8" y="T9"/>
                    </a:cxn>
                  </a:cxnLst>
                  <a:rect l="T15" t="T16" r="T17" b="T18"/>
                  <a:pathLst>
                    <a:path w="45" h="15">
                      <a:moveTo>
                        <a:pt x="44" y="0"/>
                      </a:moveTo>
                      <a:lnTo>
                        <a:pt x="0" y="7"/>
                      </a:lnTo>
                      <a:lnTo>
                        <a:pt x="1" y="15"/>
                      </a:lnTo>
                      <a:lnTo>
                        <a:pt x="45"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113" name="Freeform 1861"/>
                <p:cNvSpPr>
                  <a:spLocks/>
                </p:cNvSpPr>
                <p:nvPr/>
              </p:nvSpPr>
              <p:spPr bwMode="auto">
                <a:xfrm>
                  <a:off x="3770" y="3837"/>
                  <a:ext cx="150" cy="58"/>
                </a:xfrm>
                <a:custGeom>
                  <a:avLst/>
                  <a:gdLst>
                    <a:gd name="T0" fmla="*/ 60477 w 45"/>
                    <a:gd name="T1" fmla="*/ 0 h 15"/>
                    <a:gd name="T2" fmla="*/ 0 w 45"/>
                    <a:gd name="T3" fmla="*/ 23235 h 15"/>
                    <a:gd name="T4" fmla="*/ 1223 w 45"/>
                    <a:gd name="T5" fmla="*/ 50069 h 15"/>
                    <a:gd name="T6" fmla="*/ 61743 w 45"/>
                    <a:gd name="T7" fmla="*/ 26823 h 15"/>
                    <a:gd name="T8" fmla="*/ 60477 w 45"/>
                    <a:gd name="T9" fmla="*/ 0 h 15"/>
                    <a:gd name="T10" fmla="*/ 0 60000 65536"/>
                    <a:gd name="T11" fmla="*/ 0 60000 65536"/>
                    <a:gd name="T12" fmla="*/ 0 60000 65536"/>
                    <a:gd name="T13" fmla="*/ 0 60000 65536"/>
                    <a:gd name="T14" fmla="*/ 0 60000 65536"/>
                    <a:gd name="T15" fmla="*/ 0 w 45"/>
                    <a:gd name="T16" fmla="*/ 0 h 15"/>
                    <a:gd name="T17" fmla="*/ 45 w 45"/>
                    <a:gd name="T18" fmla="*/ 15 h 15"/>
                  </a:gdLst>
                  <a:ahLst/>
                  <a:cxnLst>
                    <a:cxn ang="T10">
                      <a:pos x="T0" y="T1"/>
                    </a:cxn>
                    <a:cxn ang="T11">
                      <a:pos x="T2" y="T3"/>
                    </a:cxn>
                    <a:cxn ang="T12">
                      <a:pos x="T4" y="T5"/>
                    </a:cxn>
                    <a:cxn ang="T13">
                      <a:pos x="T6" y="T7"/>
                    </a:cxn>
                    <a:cxn ang="T14">
                      <a:pos x="T8" y="T9"/>
                    </a:cxn>
                  </a:cxnLst>
                  <a:rect l="T15" t="T16" r="T17" b="T18"/>
                  <a:pathLst>
                    <a:path w="45" h="15">
                      <a:moveTo>
                        <a:pt x="44" y="0"/>
                      </a:moveTo>
                      <a:lnTo>
                        <a:pt x="0" y="7"/>
                      </a:lnTo>
                      <a:lnTo>
                        <a:pt x="1" y="15"/>
                      </a:lnTo>
                      <a:lnTo>
                        <a:pt x="45"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14" name="Freeform 1862"/>
                <p:cNvSpPr>
                  <a:spLocks/>
                </p:cNvSpPr>
                <p:nvPr/>
              </p:nvSpPr>
              <p:spPr bwMode="auto">
                <a:xfrm>
                  <a:off x="3827" y="3861"/>
                  <a:ext cx="40" cy="23"/>
                </a:xfrm>
                <a:custGeom>
                  <a:avLst/>
                  <a:gdLst>
                    <a:gd name="T0" fmla="*/ 16410 w 12"/>
                    <a:gd name="T1" fmla="*/ 12504 h 6"/>
                    <a:gd name="T2" fmla="*/ 16410 w 12"/>
                    <a:gd name="T3" fmla="*/ 12504 h 6"/>
                    <a:gd name="T4" fmla="*/ 7033 w 12"/>
                    <a:gd name="T5" fmla="*/ 0 h 6"/>
                    <a:gd name="T6" fmla="*/ 0 w 12"/>
                    <a:gd name="T7" fmla="*/ 18987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12" y="4"/>
                      </a:moveTo>
                      <a:cubicBezTo>
                        <a:pt x="12" y="4"/>
                        <a:pt x="12" y="4"/>
                        <a:pt x="12" y="4"/>
                      </a:cubicBezTo>
                      <a:cubicBezTo>
                        <a:pt x="11" y="1"/>
                        <a:pt x="9" y="0"/>
                        <a:pt x="5" y="0"/>
                      </a:cubicBezTo>
                      <a:cubicBezTo>
                        <a:pt x="2" y="1"/>
                        <a:pt x="0" y="3"/>
                        <a:pt x="0" y="6"/>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15" name="Freeform 1863"/>
                <p:cNvSpPr>
                  <a:spLocks/>
                </p:cNvSpPr>
                <p:nvPr/>
              </p:nvSpPr>
              <p:spPr bwMode="auto">
                <a:xfrm>
                  <a:off x="3837" y="3868"/>
                  <a:ext cx="20" cy="16"/>
                </a:xfrm>
                <a:custGeom>
                  <a:avLst/>
                  <a:gdLst>
                    <a:gd name="T0" fmla="*/ 8257 w 6"/>
                    <a:gd name="T1" fmla="*/ 12288 h 4"/>
                    <a:gd name="T2" fmla="*/ 8257 w 6"/>
                    <a:gd name="T3" fmla="*/ 12288 h 4"/>
                    <a:gd name="T4" fmla="*/ 4077 w 6"/>
                    <a:gd name="T5" fmla="*/ 4096 h 4"/>
                    <a:gd name="T6" fmla="*/ 0 w 6"/>
                    <a:gd name="T7" fmla="*/ 16384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3"/>
                      </a:moveTo>
                      <a:cubicBezTo>
                        <a:pt x="6" y="3"/>
                        <a:pt x="6" y="3"/>
                        <a:pt x="6" y="3"/>
                      </a:cubicBezTo>
                      <a:cubicBezTo>
                        <a:pt x="6" y="1"/>
                        <a:pt x="4" y="0"/>
                        <a:pt x="3" y="1"/>
                      </a:cubicBezTo>
                      <a:cubicBezTo>
                        <a:pt x="1" y="1"/>
                        <a:pt x="0" y="2"/>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16" name="Freeform 1864"/>
                <p:cNvSpPr>
                  <a:spLocks/>
                </p:cNvSpPr>
                <p:nvPr/>
              </p:nvSpPr>
              <p:spPr bwMode="auto">
                <a:xfrm>
                  <a:off x="3843" y="3880"/>
                  <a:ext cx="4" cy="4"/>
                </a:xfrm>
                <a:custGeom>
                  <a:avLst/>
                  <a:gdLst>
                    <a:gd name="T0" fmla="*/ 4096 w 1"/>
                    <a:gd name="T1" fmla="*/ 0 h 1"/>
                    <a:gd name="T2" fmla="*/ 4096 w 1"/>
                    <a:gd name="T3" fmla="*/ 0 h 1"/>
                    <a:gd name="T4" fmla="*/ 4096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0"/>
                        <a:pt x="1" y="0"/>
                        <a:pt x="1" y="0"/>
                      </a:cubicBezTo>
                      <a:cubicBezTo>
                        <a:pt x="0"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17" name="Freeform 1865"/>
                <p:cNvSpPr>
                  <a:spLocks/>
                </p:cNvSpPr>
                <p:nvPr/>
              </p:nvSpPr>
              <p:spPr bwMode="auto">
                <a:xfrm>
                  <a:off x="3817" y="3853"/>
                  <a:ext cx="23" cy="35"/>
                </a:xfrm>
                <a:custGeom>
                  <a:avLst/>
                  <a:gdLst>
                    <a:gd name="T0" fmla="*/ 8865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1"/>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18" name="Freeform 1866"/>
                <p:cNvSpPr>
                  <a:spLocks/>
                </p:cNvSpPr>
                <p:nvPr/>
              </p:nvSpPr>
              <p:spPr bwMode="auto">
                <a:xfrm>
                  <a:off x="3850" y="3849"/>
                  <a:ext cx="23" cy="27"/>
                </a:xfrm>
                <a:custGeom>
                  <a:avLst/>
                  <a:gdLst>
                    <a:gd name="T0" fmla="*/ 8865 w 7"/>
                    <a:gd name="T1" fmla="*/ 23016 h 7"/>
                    <a:gd name="T2" fmla="*/ 8865 w 7"/>
                    <a:gd name="T3" fmla="*/ 23016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7" y="7"/>
                        <a:pt x="7" y="7"/>
                        <a:pt x="7" y="7"/>
                      </a:cubicBezTo>
                      <a:cubicBezTo>
                        <a:pt x="7"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19" name="Freeform 1867"/>
                <p:cNvSpPr>
                  <a:spLocks/>
                </p:cNvSpPr>
                <p:nvPr/>
              </p:nvSpPr>
              <p:spPr bwMode="auto">
                <a:xfrm>
                  <a:off x="3807" y="3857"/>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20" name="Freeform 1868"/>
                <p:cNvSpPr>
                  <a:spLocks/>
                </p:cNvSpPr>
                <p:nvPr/>
              </p:nvSpPr>
              <p:spPr bwMode="auto">
                <a:xfrm>
                  <a:off x="3870" y="3845"/>
                  <a:ext cx="13" cy="27"/>
                </a:xfrm>
                <a:custGeom>
                  <a:avLst/>
                  <a:gdLst>
                    <a:gd name="T0" fmla="*/ 4700 w 4"/>
                    <a:gd name="T1" fmla="*/ 23016 h 7"/>
                    <a:gd name="T2" fmla="*/ 4700 w 4"/>
                    <a:gd name="T3" fmla="*/ 23016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3"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21" name="Freeform 1869"/>
                <p:cNvSpPr>
                  <a:spLocks/>
                </p:cNvSpPr>
                <p:nvPr/>
              </p:nvSpPr>
              <p:spPr bwMode="auto">
                <a:xfrm>
                  <a:off x="3797" y="3861"/>
                  <a:ext cx="6" cy="31"/>
                </a:xfrm>
                <a:custGeom>
                  <a:avLst/>
                  <a:gdLst>
                    <a:gd name="T0" fmla="*/ 1458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22" name="Freeform 1870"/>
                <p:cNvSpPr>
                  <a:spLocks/>
                </p:cNvSpPr>
                <p:nvPr/>
              </p:nvSpPr>
              <p:spPr bwMode="auto">
                <a:xfrm>
                  <a:off x="3883" y="3845"/>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23" name="Freeform 1871"/>
                <p:cNvSpPr>
                  <a:spLocks/>
                </p:cNvSpPr>
                <p:nvPr/>
              </p:nvSpPr>
              <p:spPr bwMode="auto">
                <a:xfrm>
                  <a:off x="3787" y="3861"/>
                  <a:ext cx="6" cy="31"/>
                </a:xfrm>
                <a:custGeom>
                  <a:avLst/>
                  <a:gdLst>
                    <a:gd name="T0" fmla="*/ 1458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6"/>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24" name="Freeform 1872"/>
                <p:cNvSpPr>
                  <a:spLocks/>
                </p:cNvSpPr>
                <p:nvPr/>
              </p:nvSpPr>
              <p:spPr bwMode="auto">
                <a:xfrm>
                  <a:off x="3897" y="3841"/>
                  <a:ext cx="6" cy="27"/>
                </a:xfrm>
                <a:custGeom>
                  <a:avLst/>
                  <a:gdLst>
                    <a:gd name="T0" fmla="*/ 1458 w 2"/>
                    <a:gd name="T1" fmla="*/ 23016 h 7"/>
                    <a:gd name="T2" fmla="*/ 1458 w 2"/>
                    <a:gd name="T3" fmla="*/ 23016 h 7"/>
                    <a:gd name="T4" fmla="*/ 0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7"/>
                      </a:moveTo>
                      <a:cubicBezTo>
                        <a:pt x="2" y="7"/>
                        <a:pt x="2" y="7"/>
                        <a:pt x="2" y="7"/>
                      </a:cubicBez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25" name="Freeform 1873"/>
                <p:cNvSpPr>
                  <a:spLocks/>
                </p:cNvSpPr>
                <p:nvPr/>
              </p:nvSpPr>
              <p:spPr bwMode="auto">
                <a:xfrm>
                  <a:off x="3777" y="3864"/>
                  <a:ext cx="6" cy="31"/>
                </a:xfrm>
                <a:custGeom>
                  <a:avLst/>
                  <a:gdLst>
                    <a:gd name="T0" fmla="*/ 1458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26" name="Freeform 1874"/>
                <p:cNvSpPr>
                  <a:spLocks/>
                </p:cNvSpPr>
                <p:nvPr/>
              </p:nvSpPr>
              <p:spPr bwMode="auto">
                <a:xfrm>
                  <a:off x="3907" y="3837"/>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2" y="5"/>
                        <a:pt x="1" y="3"/>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27" name="Freeform 1875"/>
                <p:cNvSpPr>
                  <a:spLocks/>
                </p:cNvSpPr>
                <p:nvPr/>
              </p:nvSpPr>
              <p:spPr bwMode="auto">
                <a:xfrm>
                  <a:off x="3913" y="3810"/>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128" name="Freeform 1876"/>
                <p:cNvSpPr>
                  <a:spLocks/>
                </p:cNvSpPr>
                <p:nvPr/>
              </p:nvSpPr>
              <p:spPr bwMode="auto">
                <a:xfrm>
                  <a:off x="3913" y="3810"/>
                  <a:ext cx="147" cy="58"/>
                </a:xfrm>
                <a:custGeom>
                  <a:avLst/>
                  <a:gdLst>
                    <a:gd name="T0" fmla="*/ 61155 w 44"/>
                    <a:gd name="T1" fmla="*/ 0 h 15"/>
                    <a:gd name="T2" fmla="*/ 0 w 44"/>
                    <a:gd name="T3" fmla="*/ 23235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7"/>
                      </a:lnTo>
                      <a:lnTo>
                        <a:pt x="0" y="15"/>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29" name="Freeform 1877"/>
                <p:cNvSpPr>
                  <a:spLocks/>
                </p:cNvSpPr>
                <p:nvPr/>
              </p:nvSpPr>
              <p:spPr bwMode="auto">
                <a:xfrm>
                  <a:off x="3967" y="3829"/>
                  <a:ext cx="40" cy="28"/>
                </a:xfrm>
                <a:custGeom>
                  <a:avLst/>
                  <a:gdLst>
                    <a:gd name="T0" fmla="*/ 16410 w 12"/>
                    <a:gd name="T1" fmla="*/ 20480 h 7"/>
                    <a:gd name="T2" fmla="*/ 16410 w 12"/>
                    <a:gd name="T3" fmla="*/ 20480 h 7"/>
                    <a:gd name="T4" fmla="*/ 8257 w 12"/>
                    <a:gd name="T5" fmla="*/ 4096 h 7"/>
                    <a:gd name="T6" fmla="*/ 0 w 12"/>
                    <a:gd name="T7" fmla="*/ 28672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1"/>
                      </a:cubicBezTo>
                      <a:cubicBezTo>
                        <a:pt x="3"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0" name="Freeform 1878"/>
                <p:cNvSpPr>
                  <a:spLocks/>
                </p:cNvSpPr>
                <p:nvPr/>
              </p:nvSpPr>
              <p:spPr bwMode="auto">
                <a:xfrm>
                  <a:off x="3977" y="3841"/>
                  <a:ext cx="20" cy="16"/>
                </a:xfrm>
                <a:custGeom>
                  <a:avLst/>
                  <a:gdLst>
                    <a:gd name="T0" fmla="*/ 8257 w 6"/>
                    <a:gd name="T1" fmla="*/ 12288 h 4"/>
                    <a:gd name="T2" fmla="*/ 8257 w 6"/>
                    <a:gd name="T3" fmla="*/ 12288 h 4"/>
                    <a:gd name="T4" fmla="*/ 4077 w 6"/>
                    <a:gd name="T5" fmla="*/ 4096 h 4"/>
                    <a:gd name="T6" fmla="*/ 0 w 6"/>
                    <a:gd name="T7" fmla="*/ 16384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3"/>
                      </a:moveTo>
                      <a:cubicBezTo>
                        <a:pt x="6" y="3"/>
                        <a:pt x="6" y="3"/>
                        <a:pt x="6" y="3"/>
                      </a:cubicBezTo>
                      <a:cubicBezTo>
                        <a:pt x="6" y="1"/>
                        <a:pt x="5" y="0"/>
                        <a:pt x="3" y="1"/>
                      </a:cubicBezTo>
                      <a:cubicBezTo>
                        <a:pt x="1" y="1"/>
                        <a:pt x="0" y="2"/>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1" name="Freeform 1879"/>
                <p:cNvSpPr>
                  <a:spLocks/>
                </p:cNvSpPr>
                <p:nvPr/>
              </p:nvSpPr>
              <p:spPr bwMode="auto">
                <a:xfrm>
                  <a:off x="3983" y="3849"/>
                  <a:ext cx="7" cy="4"/>
                </a:xfrm>
                <a:custGeom>
                  <a:avLst/>
                  <a:gdLst>
                    <a:gd name="T0" fmla="*/ 3773 w 2"/>
                    <a:gd name="T1" fmla="*/ 4096 h 1"/>
                    <a:gd name="T2" fmla="*/ 3773 w 2"/>
                    <a:gd name="T3" fmla="*/ 4096 h 1"/>
                    <a:gd name="T4" fmla="*/ 2107 w 2"/>
                    <a:gd name="T5" fmla="*/ 4096 h 1"/>
                    <a:gd name="T6" fmla="*/ 0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1"/>
                        <a:pt x="2" y="1"/>
                        <a:pt x="2" y="1"/>
                      </a:cubicBezTo>
                      <a:cubicBezTo>
                        <a:pt x="2" y="1"/>
                        <a:pt x="1" y="0"/>
                        <a:pt x="1" y="1"/>
                      </a:cubicBezTo>
                      <a:cubicBezTo>
                        <a:pt x="1" y="1"/>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2" name="Freeform 1880"/>
                <p:cNvSpPr>
                  <a:spLocks/>
                </p:cNvSpPr>
                <p:nvPr/>
              </p:nvSpPr>
              <p:spPr bwMode="auto">
                <a:xfrm>
                  <a:off x="3957" y="3826"/>
                  <a:ext cx="23" cy="35"/>
                </a:xfrm>
                <a:custGeom>
                  <a:avLst/>
                  <a:gdLst>
                    <a:gd name="T0" fmla="*/ 8865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1"/>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3" name="Freeform 1881"/>
                <p:cNvSpPr>
                  <a:spLocks/>
                </p:cNvSpPr>
                <p:nvPr/>
              </p:nvSpPr>
              <p:spPr bwMode="auto">
                <a:xfrm>
                  <a:off x="3990" y="3822"/>
                  <a:ext cx="27" cy="27"/>
                </a:xfrm>
                <a:custGeom>
                  <a:avLst/>
                  <a:gdLst>
                    <a:gd name="T0" fmla="*/ 11802 w 8"/>
                    <a:gd name="T1" fmla="*/ 23016 h 7"/>
                    <a:gd name="T2" fmla="*/ 11802 w 8"/>
                    <a:gd name="T3" fmla="*/ 23016 h 7"/>
                    <a:gd name="T4" fmla="*/ 0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8" y="7"/>
                      </a:moveTo>
                      <a:cubicBezTo>
                        <a:pt x="8" y="7"/>
                        <a:pt x="8" y="7"/>
                        <a:pt x="8" y="7"/>
                      </a:cubicBezTo>
                      <a:cubicBezTo>
                        <a:pt x="8" y="3"/>
                        <a:pt x="5"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4" name="Freeform 1882"/>
                <p:cNvSpPr>
                  <a:spLocks/>
                </p:cNvSpPr>
                <p:nvPr/>
              </p:nvSpPr>
              <p:spPr bwMode="auto">
                <a:xfrm>
                  <a:off x="3947" y="3829"/>
                  <a:ext cx="13" cy="32"/>
                </a:xfrm>
                <a:custGeom>
                  <a:avLst/>
                  <a:gdLst>
                    <a:gd name="T0" fmla="*/ 4700 w 4"/>
                    <a:gd name="T1" fmla="*/ 0 h 8"/>
                    <a:gd name="T2" fmla="*/ 0 w 4"/>
                    <a:gd name="T3" fmla="*/ 32768 h 8"/>
                    <a:gd name="T4" fmla="*/ 0 60000 65536"/>
                    <a:gd name="T5" fmla="*/ 0 60000 65536"/>
                    <a:gd name="T6" fmla="*/ 0 w 4"/>
                    <a:gd name="T7" fmla="*/ 0 h 8"/>
                    <a:gd name="T8" fmla="*/ 4 w 4"/>
                    <a:gd name="T9" fmla="*/ 8 h 8"/>
                  </a:gdLst>
                  <a:ahLst/>
                  <a:cxnLst>
                    <a:cxn ang="T4">
                      <a:pos x="T0" y="T1"/>
                    </a:cxn>
                    <a:cxn ang="T5">
                      <a:pos x="T2" y="T3"/>
                    </a:cxn>
                  </a:cxnLst>
                  <a:rect l="T6" t="T7" r="T8" b="T9"/>
                  <a:pathLst>
                    <a:path w="4" h="8">
                      <a:moveTo>
                        <a:pt x="4" y="0"/>
                      </a:moveTo>
                      <a:cubicBezTo>
                        <a:pt x="2"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5" name="Freeform 1883"/>
                <p:cNvSpPr>
                  <a:spLocks/>
                </p:cNvSpPr>
                <p:nvPr/>
              </p:nvSpPr>
              <p:spPr bwMode="auto">
                <a:xfrm>
                  <a:off x="4013" y="3818"/>
                  <a:ext cx="14" cy="27"/>
                </a:xfrm>
                <a:custGeom>
                  <a:avLst/>
                  <a:gdLst>
                    <a:gd name="T0" fmla="*/ 7375 w 4"/>
                    <a:gd name="T1" fmla="*/ 23016 h 7"/>
                    <a:gd name="T2" fmla="*/ 7375 w 4"/>
                    <a:gd name="T3" fmla="*/ 23016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6" name="Freeform 1884"/>
                <p:cNvSpPr>
                  <a:spLocks/>
                </p:cNvSpPr>
                <p:nvPr/>
              </p:nvSpPr>
              <p:spPr bwMode="auto">
                <a:xfrm>
                  <a:off x="3937" y="3829"/>
                  <a:ext cx="10" cy="35"/>
                </a:xfrm>
                <a:custGeom>
                  <a:avLst/>
                  <a:gdLst>
                    <a:gd name="T0" fmla="*/ 4077 w 3"/>
                    <a:gd name="T1" fmla="*/ 0 h 9"/>
                    <a:gd name="T2" fmla="*/ 0 w 3"/>
                    <a:gd name="T3" fmla="*/ 31107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3" y="0"/>
                      </a:moveTo>
                      <a:cubicBezTo>
                        <a:pt x="1"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7" name="Freeform 1885"/>
                <p:cNvSpPr>
                  <a:spLocks/>
                </p:cNvSpPr>
                <p:nvPr/>
              </p:nvSpPr>
              <p:spPr bwMode="auto">
                <a:xfrm>
                  <a:off x="4027" y="3814"/>
                  <a:ext cx="10" cy="31"/>
                </a:xfrm>
                <a:custGeom>
                  <a:avLst/>
                  <a:gdLst>
                    <a:gd name="T0" fmla="*/ 4077 w 3"/>
                    <a:gd name="T1" fmla="*/ 27059 h 8"/>
                    <a:gd name="T2" fmla="*/ 4077 w 3"/>
                    <a:gd name="T3" fmla="*/ 27059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8"/>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8" name="Freeform 1886"/>
                <p:cNvSpPr>
                  <a:spLocks/>
                </p:cNvSpPr>
                <p:nvPr/>
              </p:nvSpPr>
              <p:spPr bwMode="auto">
                <a:xfrm>
                  <a:off x="3927" y="3833"/>
                  <a:ext cx="6" cy="31"/>
                </a:xfrm>
                <a:custGeom>
                  <a:avLst/>
                  <a:gdLst>
                    <a:gd name="T0" fmla="*/ 1458 w 2"/>
                    <a:gd name="T1" fmla="*/ 0 h 8"/>
                    <a:gd name="T2" fmla="*/ 729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1"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39" name="Freeform 1887"/>
                <p:cNvSpPr>
                  <a:spLocks/>
                </p:cNvSpPr>
                <p:nvPr/>
              </p:nvSpPr>
              <p:spPr bwMode="auto">
                <a:xfrm>
                  <a:off x="4037" y="3814"/>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40" name="Freeform 1888"/>
                <p:cNvSpPr>
                  <a:spLocks/>
                </p:cNvSpPr>
                <p:nvPr/>
              </p:nvSpPr>
              <p:spPr bwMode="auto">
                <a:xfrm>
                  <a:off x="3917" y="3833"/>
                  <a:ext cx="6" cy="35"/>
                </a:xfrm>
                <a:custGeom>
                  <a:avLst/>
                  <a:gdLst>
                    <a:gd name="T0" fmla="*/ 1458 w 2"/>
                    <a:gd name="T1" fmla="*/ 0 h 9"/>
                    <a:gd name="T2" fmla="*/ 729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1" y="3"/>
                        <a:pt x="0" y="6"/>
                        <a:pt x="1"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41" name="Freeform 1889"/>
                <p:cNvSpPr>
                  <a:spLocks/>
                </p:cNvSpPr>
                <p:nvPr/>
              </p:nvSpPr>
              <p:spPr bwMode="auto">
                <a:xfrm>
                  <a:off x="4047" y="3810"/>
                  <a:ext cx="10" cy="31"/>
                </a:xfrm>
                <a:custGeom>
                  <a:avLst/>
                  <a:gdLst>
                    <a:gd name="T0" fmla="*/ 4077 w 3"/>
                    <a:gd name="T1" fmla="*/ 27059 h 8"/>
                    <a:gd name="T2" fmla="*/ 0 w 3"/>
                    <a:gd name="T3" fmla="*/ 0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8"/>
                      </a:move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42" name="Freeform 1890"/>
                <p:cNvSpPr>
                  <a:spLocks/>
                </p:cNvSpPr>
                <p:nvPr/>
              </p:nvSpPr>
              <p:spPr bwMode="auto">
                <a:xfrm>
                  <a:off x="4057" y="3779"/>
                  <a:ext cx="150" cy="62"/>
                </a:xfrm>
                <a:custGeom>
                  <a:avLst/>
                  <a:gdLst>
                    <a:gd name="T0" fmla="*/ 60477 w 45"/>
                    <a:gd name="T1" fmla="*/ 0 h 16"/>
                    <a:gd name="T2" fmla="*/ 0 w 45"/>
                    <a:gd name="T3" fmla="*/ 27059 h 16"/>
                    <a:gd name="T4" fmla="*/ 1223 w 45"/>
                    <a:gd name="T5" fmla="*/ 54118 h 16"/>
                    <a:gd name="T6" fmla="*/ 61743 w 45"/>
                    <a:gd name="T7" fmla="*/ 27059 h 16"/>
                    <a:gd name="T8" fmla="*/ 60477 w 45"/>
                    <a:gd name="T9" fmla="*/ 0 h 16"/>
                    <a:gd name="T10" fmla="*/ 0 60000 65536"/>
                    <a:gd name="T11" fmla="*/ 0 60000 65536"/>
                    <a:gd name="T12" fmla="*/ 0 60000 65536"/>
                    <a:gd name="T13" fmla="*/ 0 60000 65536"/>
                    <a:gd name="T14" fmla="*/ 0 60000 65536"/>
                    <a:gd name="T15" fmla="*/ 0 w 45"/>
                    <a:gd name="T16" fmla="*/ 0 h 16"/>
                    <a:gd name="T17" fmla="*/ 45 w 45"/>
                    <a:gd name="T18" fmla="*/ 16 h 16"/>
                  </a:gdLst>
                  <a:ahLst/>
                  <a:cxnLst>
                    <a:cxn ang="T10">
                      <a:pos x="T0" y="T1"/>
                    </a:cxn>
                    <a:cxn ang="T11">
                      <a:pos x="T2" y="T3"/>
                    </a:cxn>
                    <a:cxn ang="T12">
                      <a:pos x="T4" y="T5"/>
                    </a:cxn>
                    <a:cxn ang="T13">
                      <a:pos x="T6" y="T7"/>
                    </a:cxn>
                    <a:cxn ang="T14">
                      <a:pos x="T8" y="T9"/>
                    </a:cxn>
                  </a:cxnLst>
                  <a:rect l="T15" t="T16" r="T17" b="T18"/>
                  <a:pathLst>
                    <a:path w="45" h="16">
                      <a:moveTo>
                        <a:pt x="44" y="0"/>
                      </a:moveTo>
                      <a:lnTo>
                        <a:pt x="0" y="8"/>
                      </a:lnTo>
                      <a:lnTo>
                        <a:pt x="1" y="16"/>
                      </a:lnTo>
                      <a:lnTo>
                        <a:pt x="45"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143" name="Freeform 1891"/>
                <p:cNvSpPr>
                  <a:spLocks/>
                </p:cNvSpPr>
                <p:nvPr/>
              </p:nvSpPr>
              <p:spPr bwMode="auto">
                <a:xfrm>
                  <a:off x="4057" y="3779"/>
                  <a:ext cx="150" cy="62"/>
                </a:xfrm>
                <a:custGeom>
                  <a:avLst/>
                  <a:gdLst>
                    <a:gd name="T0" fmla="*/ 60477 w 45"/>
                    <a:gd name="T1" fmla="*/ 0 h 16"/>
                    <a:gd name="T2" fmla="*/ 0 w 45"/>
                    <a:gd name="T3" fmla="*/ 27059 h 16"/>
                    <a:gd name="T4" fmla="*/ 1223 w 45"/>
                    <a:gd name="T5" fmla="*/ 54118 h 16"/>
                    <a:gd name="T6" fmla="*/ 61743 w 45"/>
                    <a:gd name="T7" fmla="*/ 27059 h 16"/>
                    <a:gd name="T8" fmla="*/ 60477 w 45"/>
                    <a:gd name="T9" fmla="*/ 0 h 16"/>
                    <a:gd name="T10" fmla="*/ 0 60000 65536"/>
                    <a:gd name="T11" fmla="*/ 0 60000 65536"/>
                    <a:gd name="T12" fmla="*/ 0 60000 65536"/>
                    <a:gd name="T13" fmla="*/ 0 60000 65536"/>
                    <a:gd name="T14" fmla="*/ 0 60000 65536"/>
                    <a:gd name="T15" fmla="*/ 0 w 45"/>
                    <a:gd name="T16" fmla="*/ 0 h 16"/>
                    <a:gd name="T17" fmla="*/ 45 w 45"/>
                    <a:gd name="T18" fmla="*/ 16 h 16"/>
                  </a:gdLst>
                  <a:ahLst/>
                  <a:cxnLst>
                    <a:cxn ang="T10">
                      <a:pos x="T0" y="T1"/>
                    </a:cxn>
                    <a:cxn ang="T11">
                      <a:pos x="T2" y="T3"/>
                    </a:cxn>
                    <a:cxn ang="T12">
                      <a:pos x="T4" y="T5"/>
                    </a:cxn>
                    <a:cxn ang="T13">
                      <a:pos x="T6" y="T7"/>
                    </a:cxn>
                    <a:cxn ang="T14">
                      <a:pos x="T8" y="T9"/>
                    </a:cxn>
                  </a:cxnLst>
                  <a:rect l="T15" t="T16" r="T17" b="T18"/>
                  <a:pathLst>
                    <a:path w="45" h="16">
                      <a:moveTo>
                        <a:pt x="44" y="0"/>
                      </a:moveTo>
                      <a:lnTo>
                        <a:pt x="0" y="8"/>
                      </a:lnTo>
                      <a:lnTo>
                        <a:pt x="1" y="16"/>
                      </a:lnTo>
                      <a:lnTo>
                        <a:pt x="45"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44" name="Freeform 1892"/>
                <p:cNvSpPr>
                  <a:spLocks/>
                </p:cNvSpPr>
                <p:nvPr/>
              </p:nvSpPr>
              <p:spPr bwMode="auto">
                <a:xfrm>
                  <a:off x="4113" y="3802"/>
                  <a:ext cx="37" cy="27"/>
                </a:xfrm>
                <a:custGeom>
                  <a:avLst/>
                  <a:gdLst>
                    <a:gd name="T0" fmla="*/ 15873 w 11"/>
                    <a:gd name="T1" fmla="*/ 16188 h 7"/>
                    <a:gd name="T2" fmla="*/ 15873 w 11"/>
                    <a:gd name="T3" fmla="*/ 16188 h 7"/>
                    <a:gd name="T4" fmla="*/ 7309 w 11"/>
                    <a:gd name="T5" fmla="*/ 0 h 7"/>
                    <a:gd name="T6" fmla="*/ 0 w 11"/>
                    <a:gd name="T7" fmla="*/ 23016 h 7"/>
                    <a:gd name="T8" fmla="*/ 0 60000 65536"/>
                    <a:gd name="T9" fmla="*/ 0 60000 65536"/>
                    <a:gd name="T10" fmla="*/ 0 60000 65536"/>
                    <a:gd name="T11" fmla="*/ 0 60000 65536"/>
                    <a:gd name="T12" fmla="*/ 0 w 11"/>
                    <a:gd name="T13" fmla="*/ 0 h 7"/>
                    <a:gd name="T14" fmla="*/ 11 w 11"/>
                    <a:gd name="T15" fmla="*/ 7 h 7"/>
                  </a:gdLst>
                  <a:ahLst/>
                  <a:cxnLst>
                    <a:cxn ang="T8">
                      <a:pos x="T0" y="T1"/>
                    </a:cxn>
                    <a:cxn ang="T9">
                      <a:pos x="T2" y="T3"/>
                    </a:cxn>
                    <a:cxn ang="T10">
                      <a:pos x="T4" y="T5"/>
                    </a:cxn>
                    <a:cxn ang="T11">
                      <a:pos x="T6" y="T7"/>
                    </a:cxn>
                  </a:cxnLst>
                  <a:rect l="T12" t="T13" r="T14" b="T15"/>
                  <a:pathLst>
                    <a:path w="11" h="7">
                      <a:moveTo>
                        <a:pt x="11" y="5"/>
                      </a:moveTo>
                      <a:cubicBezTo>
                        <a:pt x="11" y="5"/>
                        <a:pt x="11" y="5"/>
                        <a:pt x="11" y="5"/>
                      </a:cubicBezTo>
                      <a:cubicBezTo>
                        <a:pt x="11" y="2"/>
                        <a:pt x="9" y="0"/>
                        <a:pt x="5" y="0"/>
                      </a:cubicBezTo>
                      <a:cubicBezTo>
                        <a:pt x="2"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45" name="Freeform 1893"/>
                <p:cNvSpPr>
                  <a:spLocks/>
                </p:cNvSpPr>
                <p:nvPr/>
              </p:nvSpPr>
              <p:spPr bwMode="auto">
                <a:xfrm>
                  <a:off x="4123" y="3814"/>
                  <a:ext cx="17" cy="12"/>
                </a:xfrm>
                <a:custGeom>
                  <a:avLst/>
                  <a:gdLst>
                    <a:gd name="T0" fmla="*/ 7745 w 5"/>
                    <a:gd name="T1" fmla="*/ 8192 h 3"/>
                    <a:gd name="T2" fmla="*/ 7745 w 5"/>
                    <a:gd name="T3" fmla="*/ 8192 h 3"/>
                    <a:gd name="T4" fmla="*/ 3227 w 5"/>
                    <a:gd name="T5" fmla="*/ 0 h 3"/>
                    <a:gd name="T6" fmla="*/ 0 w 5"/>
                    <a:gd name="T7" fmla="*/ 12288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5" y="2"/>
                      </a:moveTo>
                      <a:cubicBezTo>
                        <a:pt x="5" y="2"/>
                        <a:pt x="5" y="2"/>
                        <a:pt x="5" y="2"/>
                      </a:cubicBezTo>
                      <a:cubicBezTo>
                        <a:pt x="5" y="1"/>
                        <a:pt x="4" y="0"/>
                        <a:pt x="2" y="0"/>
                      </a:cubicBezTo>
                      <a:cubicBezTo>
                        <a:pt x="1" y="0"/>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46" name="Freeform 1894"/>
                <p:cNvSpPr>
                  <a:spLocks/>
                </p:cNvSpPr>
                <p:nvPr/>
              </p:nvSpPr>
              <p:spPr bwMode="auto">
                <a:xfrm>
                  <a:off x="4130" y="3822"/>
                  <a:ext cx="3" cy="4"/>
                </a:xfrm>
                <a:custGeom>
                  <a:avLst/>
                  <a:gdLst>
                    <a:gd name="T0" fmla="*/ 729 w 1"/>
                    <a:gd name="T1" fmla="*/ 4096 h 1"/>
                    <a:gd name="T2" fmla="*/ 729 w 1"/>
                    <a:gd name="T3" fmla="*/ 4096 h 1"/>
                    <a:gd name="T4" fmla="*/ 0 w 1"/>
                    <a:gd name="T5" fmla="*/ 0 h 1"/>
                    <a:gd name="T6" fmla="*/ 0 w 1"/>
                    <a:gd name="T7" fmla="*/ 409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1" y="1"/>
                      </a:cubicBezTo>
                      <a:cubicBezTo>
                        <a:pt x="1" y="0"/>
                        <a:pt x="1" y="0"/>
                        <a:pt x="0" y="0"/>
                      </a:cubicBezTo>
                      <a:cubicBezTo>
                        <a:pt x="0" y="0"/>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47" name="Freeform 1895"/>
                <p:cNvSpPr>
                  <a:spLocks/>
                </p:cNvSpPr>
                <p:nvPr/>
              </p:nvSpPr>
              <p:spPr bwMode="auto">
                <a:xfrm>
                  <a:off x="4103" y="3794"/>
                  <a:ext cx="24" cy="35"/>
                </a:xfrm>
                <a:custGeom>
                  <a:avLst/>
                  <a:gdLst>
                    <a:gd name="T0" fmla="*/ 11321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2" y="2"/>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48" name="Freeform 1896"/>
                <p:cNvSpPr>
                  <a:spLocks/>
                </p:cNvSpPr>
                <p:nvPr/>
              </p:nvSpPr>
              <p:spPr bwMode="auto">
                <a:xfrm>
                  <a:off x="4137" y="3794"/>
                  <a:ext cx="23" cy="24"/>
                </a:xfrm>
                <a:custGeom>
                  <a:avLst/>
                  <a:gdLst>
                    <a:gd name="T0" fmla="*/ 8865 w 7"/>
                    <a:gd name="T1" fmla="*/ 24576 h 6"/>
                    <a:gd name="T2" fmla="*/ 8865 w 7"/>
                    <a:gd name="T3" fmla="*/ 24576 h 6"/>
                    <a:gd name="T4" fmla="*/ 0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6"/>
                      </a:moveTo>
                      <a:cubicBezTo>
                        <a:pt x="7" y="6"/>
                        <a:pt x="7" y="6"/>
                        <a:pt x="7" y="6"/>
                      </a:cubicBezTo>
                      <a:cubicBezTo>
                        <a:pt x="7" y="2"/>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49" name="Freeform 1897"/>
                <p:cNvSpPr>
                  <a:spLocks/>
                </p:cNvSpPr>
                <p:nvPr/>
              </p:nvSpPr>
              <p:spPr bwMode="auto">
                <a:xfrm>
                  <a:off x="4093" y="3798"/>
                  <a:ext cx="10" cy="35"/>
                </a:xfrm>
                <a:custGeom>
                  <a:avLst/>
                  <a:gdLst>
                    <a:gd name="T0" fmla="*/ 4077 w 3"/>
                    <a:gd name="T1" fmla="*/ 0 h 9"/>
                    <a:gd name="T2" fmla="*/ 0 w 3"/>
                    <a:gd name="T3" fmla="*/ 31107 h 9"/>
                    <a:gd name="T4" fmla="*/ 0 60000 65536"/>
                    <a:gd name="T5" fmla="*/ 0 60000 65536"/>
                    <a:gd name="T6" fmla="*/ 0 w 3"/>
                    <a:gd name="T7" fmla="*/ 0 h 9"/>
                    <a:gd name="T8" fmla="*/ 3 w 3"/>
                    <a:gd name="T9" fmla="*/ 9 h 9"/>
                  </a:gdLst>
                  <a:ahLst/>
                  <a:cxnLst>
                    <a:cxn ang="T4">
                      <a:pos x="T0" y="T1"/>
                    </a:cxn>
                    <a:cxn ang="T5">
                      <a:pos x="T2" y="T3"/>
                    </a:cxn>
                  </a:cxnLst>
                  <a:rect l="T6" t="T7" r="T8" b="T9"/>
                  <a:pathLst>
                    <a:path w="3" h="9">
                      <a:moveTo>
                        <a:pt x="3" y="0"/>
                      </a:moveTo>
                      <a:cubicBezTo>
                        <a:pt x="1"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50" name="Freeform 1898"/>
                <p:cNvSpPr>
                  <a:spLocks/>
                </p:cNvSpPr>
                <p:nvPr/>
              </p:nvSpPr>
              <p:spPr bwMode="auto">
                <a:xfrm>
                  <a:off x="4157" y="3791"/>
                  <a:ext cx="13" cy="27"/>
                </a:xfrm>
                <a:custGeom>
                  <a:avLst/>
                  <a:gdLst>
                    <a:gd name="T0" fmla="*/ 4700 w 4"/>
                    <a:gd name="T1" fmla="*/ 23016 h 7"/>
                    <a:gd name="T2" fmla="*/ 4700 w 4"/>
                    <a:gd name="T3" fmla="*/ 23016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3" y="1"/>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51" name="Freeform 1899"/>
                <p:cNvSpPr>
                  <a:spLocks/>
                </p:cNvSpPr>
                <p:nvPr/>
              </p:nvSpPr>
              <p:spPr bwMode="auto">
                <a:xfrm>
                  <a:off x="4083" y="3802"/>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52" name="Freeform 1900"/>
                <p:cNvSpPr>
                  <a:spLocks/>
                </p:cNvSpPr>
                <p:nvPr/>
              </p:nvSpPr>
              <p:spPr bwMode="auto">
                <a:xfrm>
                  <a:off x="4170" y="3787"/>
                  <a:ext cx="10" cy="27"/>
                </a:xfrm>
                <a:custGeom>
                  <a:avLst/>
                  <a:gdLst>
                    <a:gd name="T0" fmla="*/ 4077 w 3"/>
                    <a:gd name="T1" fmla="*/ 23016 h 7"/>
                    <a:gd name="T2" fmla="*/ 4077 w 3"/>
                    <a:gd name="T3" fmla="*/ 23016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53" name="Freeform 1901"/>
                <p:cNvSpPr>
                  <a:spLocks/>
                </p:cNvSpPr>
                <p:nvPr/>
              </p:nvSpPr>
              <p:spPr bwMode="auto">
                <a:xfrm>
                  <a:off x="4073" y="3806"/>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54" name="Freeform 1902"/>
                <p:cNvSpPr>
                  <a:spLocks/>
                </p:cNvSpPr>
                <p:nvPr/>
              </p:nvSpPr>
              <p:spPr bwMode="auto">
                <a:xfrm>
                  <a:off x="4184" y="3783"/>
                  <a:ext cx="6" cy="31"/>
                </a:xfrm>
                <a:custGeom>
                  <a:avLst/>
                  <a:gdLst>
                    <a:gd name="T0" fmla="*/ 1458 w 2"/>
                    <a:gd name="T1" fmla="*/ 27059 h 8"/>
                    <a:gd name="T2" fmla="*/ 1458 w 2"/>
                    <a:gd name="T3" fmla="*/ 27059 h 8"/>
                    <a:gd name="T4" fmla="*/ 0 w 2"/>
                    <a:gd name="T5" fmla="*/ 0 h 8"/>
                    <a:gd name="T6" fmla="*/ 0 60000 65536"/>
                    <a:gd name="T7" fmla="*/ 0 60000 65536"/>
                    <a:gd name="T8" fmla="*/ 0 60000 65536"/>
                    <a:gd name="T9" fmla="*/ 0 w 2"/>
                    <a:gd name="T10" fmla="*/ 0 h 8"/>
                    <a:gd name="T11" fmla="*/ 2 w 2"/>
                    <a:gd name="T12" fmla="*/ 8 h 8"/>
                  </a:gdLst>
                  <a:ahLst/>
                  <a:cxnLst>
                    <a:cxn ang="T6">
                      <a:pos x="T0" y="T1"/>
                    </a:cxn>
                    <a:cxn ang="T7">
                      <a:pos x="T2" y="T3"/>
                    </a:cxn>
                    <a:cxn ang="T8">
                      <a:pos x="T4" y="T5"/>
                    </a:cxn>
                  </a:cxnLst>
                  <a:rect l="T9" t="T10" r="T11" b="T12"/>
                  <a:pathLst>
                    <a:path w="2" h="8">
                      <a:moveTo>
                        <a:pt x="2" y="8"/>
                      </a:moveTo>
                      <a:cubicBezTo>
                        <a:pt x="2" y="8"/>
                        <a:pt x="2" y="8"/>
                        <a:pt x="2" y="8"/>
                      </a:cubicBez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55" name="Freeform 1903"/>
                <p:cNvSpPr>
                  <a:spLocks/>
                </p:cNvSpPr>
                <p:nvPr/>
              </p:nvSpPr>
              <p:spPr bwMode="auto">
                <a:xfrm>
                  <a:off x="4063" y="3806"/>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56" name="Freeform 1904"/>
                <p:cNvSpPr>
                  <a:spLocks/>
                </p:cNvSpPr>
                <p:nvPr/>
              </p:nvSpPr>
              <p:spPr bwMode="auto">
                <a:xfrm>
                  <a:off x="4194" y="3783"/>
                  <a:ext cx="6" cy="27"/>
                </a:xfrm>
                <a:custGeom>
                  <a:avLst/>
                  <a:gdLst>
                    <a:gd name="T0" fmla="*/ 1458 w 2"/>
                    <a:gd name="T1" fmla="*/ 23016 h 7"/>
                    <a:gd name="T2" fmla="*/ 0 w 2"/>
                    <a:gd name="T3" fmla="*/ 0 h 7"/>
                    <a:gd name="T4" fmla="*/ 0 60000 65536"/>
                    <a:gd name="T5" fmla="*/ 0 60000 65536"/>
                    <a:gd name="T6" fmla="*/ 0 w 2"/>
                    <a:gd name="T7" fmla="*/ 0 h 7"/>
                    <a:gd name="T8" fmla="*/ 2 w 2"/>
                    <a:gd name="T9" fmla="*/ 7 h 7"/>
                  </a:gdLst>
                  <a:ahLst/>
                  <a:cxnLst>
                    <a:cxn ang="T4">
                      <a:pos x="T0" y="T1"/>
                    </a:cxn>
                    <a:cxn ang="T5">
                      <a:pos x="T2" y="T3"/>
                    </a:cxn>
                  </a:cxnLst>
                  <a:rect l="T6" t="T7" r="T8" b="T9"/>
                  <a:pathLst>
                    <a:path w="2" h="7">
                      <a:moveTo>
                        <a:pt x="2" y="7"/>
                      </a:moveTo>
                      <a:cubicBezTo>
                        <a:pt x="2" y="5"/>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57" name="Freeform 1905"/>
                <p:cNvSpPr>
                  <a:spLocks/>
                </p:cNvSpPr>
                <p:nvPr/>
              </p:nvSpPr>
              <p:spPr bwMode="auto">
                <a:xfrm>
                  <a:off x="4200" y="3752"/>
                  <a:ext cx="147" cy="58"/>
                </a:xfrm>
                <a:custGeom>
                  <a:avLst/>
                  <a:gdLst>
                    <a:gd name="T0" fmla="*/ 61155 w 44"/>
                    <a:gd name="T1" fmla="*/ 0 h 15"/>
                    <a:gd name="T2" fmla="*/ 0 w 44"/>
                    <a:gd name="T3" fmla="*/ 26823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8"/>
                      </a:lnTo>
                      <a:lnTo>
                        <a:pt x="0" y="15"/>
                      </a:lnTo>
                      <a:lnTo>
                        <a:pt x="44" y="8"/>
                      </a:lnTo>
                      <a:lnTo>
                        <a:pt x="44"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158" name="Freeform 1906"/>
                <p:cNvSpPr>
                  <a:spLocks/>
                </p:cNvSpPr>
                <p:nvPr/>
              </p:nvSpPr>
              <p:spPr bwMode="auto">
                <a:xfrm>
                  <a:off x="4200" y="3752"/>
                  <a:ext cx="147" cy="58"/>
                </a:xfrm>
                <a:custGeom>
                  <a:avLst/>
                  <a:gdLst>
                    <a:gd name="T0" fmla="*/ 61155 w 44"/>
                    <a:gd name="T1" fmla="*/ 0 h 15"/>
                    <a:gd name="T2" fmla="*/ 0 w 44"/>
                    <a:gd name="T3" fmla="*/ 26823 h 15"/>
                    <a:gd name="T4" fmla="*/ 0 w 44"/>
                    <a:gd name="T5" fmla="*/ 50069 h 15"/>
                    <a:gd name="T6" fmla="*/ 61155 w 44"/>
                    <a:gd name="T7" fmla="*/ 26823 h 15"/>
                    <a:gd name="T8" fmla="*/ 61155 w 44"/>
                    <a:gd name="T9" fmla="*/ 0 h 15"/>
                    <a:gd name="T10" fmla="*/ 0 60000 65536"/>
                    <a:gd name="T11" fmla="*/ 0 60000 65536"/>
                    <a:gd name="T12" fmla="*/ 0 60000 65536"/>
                    <a:gd name="T13" fmla="*/ 0 60000 65536"/>
                    <a:gd name="T14" fmla="*/ 0 60000 65536"/>
                    <a:gd name="T15" fmla="*/ 0 w 44"/>
                    <a:gd name="T16" fmla="*/ 0 h 15"/>
                    <a:gd name="T17" fmla="*/ 44 w 44"/>
                    <a:gd name="T18" fmla="*/ 15 h 15"/>
                  </a:gdLst>
                  <a:ahLst/>
                  <a:cxnLst>
                    <a:cxn ang="T10">
                      <a:pos x="T0" y="T1"/>
                    </a:cxn>
                    <a:cxn ang="T11">
                      <a:pos x="T2" y="T3"/>
                    </a:cxn>
                    <a:cxn ang="T12">
                      <a:pos x="T4" y="T5"/>
                    </a:cxn>
                    <a:cxn ang="T13">
                      <a:pos x="T6" y="T7"/>
                    </a:cxn>
                    <a:cxn ang="T14">
                      <a:pos x="T8" y="T9"/>
                    </a:cxn>
                  </a:cxnLst>
                  <a:rect l="T15" t="T16" r="T17" b="T18"/>
                  <a:pathLst>
                    <a:path w="44" h="15">
                      <a:moveTo>
                        <a:pt x="44" y="0"/>
                      </a:moveTo>
                      <a:lnTo>
                        <a:pt x="0" y="8"/>
                      </a:lnTo>
                      <a:lnTo>
                        <a:pt x="0" y="15"/>
                      </a:lnTo>
                      <a:lnTo>
                        <a:pt x="44" y="8"/>
                      </a:lnTo>
                      <a:lnTo>
                        <a:pt x="44"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59" name="Freeform 1907"/>
                <p:cNvSpPr>
                  <a:spLocks/>
                </p:cNvSpPr>
                <p:nvPr/>
              </p:nvSpPr>
              <p:spPr bwMode="auto">
                <a:xfrm>
                  <a:off x="4254" y="3775"/>
                  <a:ext cx="40" cy="27"/>
                </a:xfrm>
                <a:custGeom>
                  <a:avLst/>
                  <a:gdLst>
                    <a:gd name="T0" fmla="*/ 16410 w 12"/>
                    <a:gd name="T1" fmla="*/ 16188 h 7"/>
                    <a:gd name="T2" fmla="*/ 16410 w 12"/>
                    <a:gd name="T3" fmla="*/ 16188 h 7"/>
                    <a:gd name="T4" fmla="*/ 8257 w 12"/>
                    <a:gd name="T5" fmla="*/ 0 h 7"/>
                    <a:gd name="T6" fmla="*/ 0 w 12"/>
                    <a:gd name="T7" fmla="*/ 23016 h 7"/>
                    <a:gd name="T8" fmla="*/ 0 60000 65536"/>
                    <a:gd name="T9" fmla="*/ 0 60000 65536"/>
                    <a:gd name="T10" fmla="*/ 0 60000 65536"/>
                    <a:gd name="T11" fmla="*/ 0 60000 65536"/>
                    <a:gd name="T12" fmla="*/ 0 w 12"/>
                    <a:gd name="T13" fmla="*/ 0 h 7"/>
                    <a:gd name="T14" fmla="*/ 12 w 12"/>
                    <a:gd name="T15" fmla="*/ 7 h 7"/>
                  </a:gdLst>
                  <a:ahLst/>
                  <a:cxnLst>
                    <a:cxn ang="T8">
                      <a:pos x="T0" y="T1"/>
                    </a:cxn>
                    <a:cxn ang="T9">
                      <a:pos x="T2" y="T3"/>
                    </a:cxn>
                    <a:cxn ang="T10">
                      <a:pos x="T4" y="T5"/>
                    </a:cxn>
                    <a:cxn ang="T11">
                      <a:pos x="T6" y="T7"/>
                    </a:cxn>
                  </a:cxnLst>
                  <a:rect l="T12" t="T13" r="T14" b="T15"/>
                  <a:pathLst>
                    <a:path w="12" h="7">
                      <a:moveTo>
                        <a:pt x="12" y="5"/>
                      </a:moveTo>
                      <a:cubicBezTo>
                        <a:pt x="12" y="5"/>
                        <a:pt x="12" y="5"/>
                        <a:pt x="12" y="5"/>
                      </a:cubicBezTo>
                      <a:cubicBezTo>
                        <a:pt x="12" y="2"/>
                        <a:pt x="9" y="0"/>
                        <a:pt x="6" y="0"/>
                      </a:cubicBezTo>
                      <a:cubicBezTo>
                        <a:pt x="3"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0" name="Freeform 1908"/>
                <p:cNvSpPr>
                  <a:spLocks/>
                </p:cNvSpPr>
                <p:nvPr/>
              </p:nvSpPr>
              <p:spPr bwMode="auto">
                <a:xfrm>
                  <a:off x="4264" y="3787"/>
                  <a:ext cx="20" cy="11"/>
                </a:xfrm>
                <a:custGeom>
                  <a:avLst/>
                  <a:gdLst>
                    <a:gd name="T0" fmla="*/ 8257 w 6"/>
                    <a:gd name="T1" fmla="*/ 4679 h 3"/>
                    <a:gd name="T2" fmla="*/ 8257 w 6"/>
                    <a:gd name="T3" fmla="*/ 4679 h 3"/>
                    <a:gd name="T4" fmla="*/ 4077 w 6"/>
                    <a:gd name="T5" fmla="*/ 0 h 3"/>
                    <a:gd name="T6" fmla="*/ 0 w 6"/>
                    <a:gd name="T7" fmla="*/ 7245 h 3"/>
                    <a:gd name="T8" fmla="*/ 0 60000 65536"/>
                    <a:gd name="T9" fmla="*/ 0 60000 65536"/>
                    <a:gd name="T10" fmla="*/ 0 60000 65536"/>
                    <a:gd name="T11" fmla="*/ 0 60000 65536"/>
                    <a:gd name="T12" fmla="*/ 0 w 6"/>
                    <a:gd name="T13" fmla="*/ 0 h 3"/>
                    <a:gd name="T14" fmla="*/ 6 w 6"/>
                    <a:gd name="T15" fmla="*/ 3 h 3"/>
                  </a:gdLst>
                  <a:ahLst/>
                  <a:cxnLst>
                    <a:cxn ang="T8">
                      <a:pos x="T0" y="T1"/>
                    </a:cxn>
                    <a:cxn ang="T9">
                      <a:pos x="T2" y="T3"/>
                    </a:cxn>
                    <a:cxn ang="T10">
                      <a:pos x="T4" y="T5"/>
                    </a:cxn>
                    <a:cxn ang="T11">
                      <a:pos x="T6" y="T7"/>
                    </a:cxn>
                  </a:cxnLst>
                  <a:rect l="T12" t="T13" r="T14" b="T15"/>
                  <a:pathLst>
                    <a:path w="6" h="3">
                      <a:moveTo>
                        <a:pt x="6" y="2"/>
                      </a:moveTo>
                      <a:cubicBezTo>
                        <a:pt x="6" y="2"/>
                        <a:pt x="6" y="2"/>
                        <a:pt x="6" y="2"/>
                      </a:cubicBezTo>
                      <a:cubicBezTo>
                        <a:pt x="6" y="1"/>
                        <a:pt x="5" y="0"/>
                        <a:pt x="3" y="0"/>
                      </a:cubicBezTo>
                      <a:cubicBezTo>
                        <a:pt x="1" y="0"/>
                        <a:pt x="0" y="2"/>
                        <a:pt x="0" y="3"/>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1" name="Freeform 1909"/>
                <p:cNvSpPr>
                  <a:spLocks/>
                </p:cNvSpPr>
                <p:nvPr/>
              </p:nvSpPr>
              <p:spPr bwMode="auto">
                <a:xfrm>
                  <a:off x="4270" y="3794"/>
                  <a:ext cx="7" cy="4"/>
                </a:xfrm>
                <a:custGeom>
                  <a:avLst/>
                  <a:gdLst>
                    <a:gd name="T0" fmla="*/ 3773 w 2"/>
                    <a:gd name="T1" fmla="*/ 4096 h 1"/>
                    <a:gd name="T2" fmla="*/ 3773 w 2"/>
                    <a:gd name="T3" fmla="*/ 4096 h 1"/>
                    <a:gd name="T4" fmla="*/ 2107 w 2"/>
                    <a:gd name="T5" fmla="*/ 0 h 1"/>
                    <a:gd name="T6" fmla="*/ 0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1"/>
                        <a:pt x="2" y="1"/>
                        <a:pt x="2" y="1"/>
                      </a:cubicBezTo>
                      <a:cubicBezTo>
                        <a:pt x="2" y="0"/>
                        <a:pt x="2" y="0"/>
                        <a:pt x="1" y="0"/>
                      </a:cubicBezTo>
                      <a:cubicBezTo>
                        <a:pt x="1" y="0"/>
                        <a:pt x="0" y="0"/>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2" name="Freeform 1910"/>
                <p:cNvSpPr>
                  <a:spLocks/>
                </p:cNvSpPr>
                <p:nvPr/>
              </p:nvSpPr>
              <p:spPr bwMode="auto">
                <a:xfrm>
                  <a:off x="4244" y="3767"/>
                  <a:ext cx="23" cy="35"/>
                </a:xfrm>
                <a:custGeom>
                  <a:avLst/>
                  <a:gdLst>
                    <a:gd name="T0" fmla="*/ 8865 w 7"/>
                    <a:gd name="T1" fmla="*/ 0 h 9"/>
                    <a:gd name="T2" fmla="*/ 0 w 7"/>
                    <a:gd name="T3" fmla="*/ 31107 h 9"/>
                    <a:gd name="T4" fmla="*/ 0 w 7"/>
                    <a:gd name="T5" fmla="*/ 31107 h 9"/>
                    <a:gd name="T6" fmla="*/ 0 60000 65536"/>
                    <a:gd name="T7" fmla="*/ 0 60000 65536"/>
                    <a:gd name="T8" fmla="*/ 0 60000 65536"/>
                    <a:gd name="T9" fmla="*/ 0 w 7"/>
                    <a:gd name="T10" fmla="*/ 0 h 9"/>
                    <a:gd name="T11" fmla="*/ 7 w 7"/>
                    <a:gd name="T12" fmla="*/ 9 h 9"/>
                  </a:gdLst>
                  <a:ahLst/>
                  <a:cxnLst>
                    <a:cxn ang="T6">
                      <a:pos x="T0" y="T1"/>
                    </a:cxn>
                    <a:cxn ang="T7">
                      <a:pos x="T2" y="T3"/>
                    </a:cxn>
                    <a:cxn ang="T8">
                      <a:pos x="T4" y="T5"/>
                    </a:cxn>
                  </a:cxnLst>
                  <a:rect l="T9" t="T10" r="T11" b="T12"/>
                  <a:pathLst>
                    <a:path w="7" h="9">
                      <a:moveTo>
                        <a:pt x="7" y="0"/>
                      </a:moveTo>
                      <a:cubicBezTo>
                        <a:pt x="3" y="2"/>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3" name="Freeform 1911"/>
                <p:cNvSpPr>
                  <a:spLocks/>
                </p:cNvSpPr>
                <p:nvPr/>
              </p:nvSpPr>
              <p:spPr bwMode="auto">
                <a:xfrm>
                  <a:off x="4280" y="3767"/>
                  <a:ext cx="24" cy="24"/>
                </a:xfrm>
                <a:custGeom>
                  <a:avLst/>
                  <a:gdLst>
                    <a:gd name="T0" fmla="*/ 11321 w 7"/>
                    <a:gd name="T1" fmla="*/ 24576 h 6"/>
                    <a:gd name="T2" fmla="*/ 11321 w 7"/>
                    <a:gd name="T3" fmla="*/ 24576 h 6"/>
                    <a:gd name="T4" fmla="*/ 0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6"/>
                      </a:moveTo>
                      <a:cubicBezTo>
                        <a:pt x="7" y="6"/>
                        <a:pt x="7" y="6"/>
                        <a:pt x="7" y="6"/>
                      </a:cubicBezTo>
                      <a:cubicBezTo>
                        <a:pt x="7" y="2"/>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4" name="Freeform 1912"/>
                <p:cNvSpPr>
                  <a:spLocks/>
                </p:cNvSpPr>
                <p:nvPr/>
              </p:nvSpPr>
              <p:spPr bwMode="auto">
                <a:xfrm>
                  <a:off x="4234" y="3771"/>
                  <a:ext cx="13" cy="35"/>
                </a:xfrm>
                <a:custGeom>
                  <a:avLst/>
                  <a:gdLst>
                    <a:gd name="T0" fmla="*/ 4700 w 4"/>
                    <a:gd name="T1" fmla="*/ 0 h 9"/>
                    <a:gd name="T2" fmla="*/ 0 w 4"/>
                    <a:gd name="T3" fmla="*/ 31107 h 9"/>
                    <a:gd name="T4" fmla="*/ 0 60000 65536"/>
                    <a:gd name="T5" fmla="*/ 0 60000 65536"/>
                    <a:gd name="T6" fmla="*/ 0 w 4"/>
                    <a:gd name="T7" fmla="*/ 0 h 9"/>
                    <a:gd name="T8" fmla="*/ 4 w 4"/>
                    <a:gd name="T9" fmla="*/ 9 h 9"/>
                  </a:gdLst>
                  <a:ahLst/>
                  <a:cxnLst>
                    <a:cxn ang="T4">
                      <a:pos x="T0" y="T1"/>
                    </a:cxn>
                    <a:cxn ang="T5">
                      <a:pos x="T2" y="T3"/>
                    </a:cxn>
                  </a:cxnLst>
                  <a:rect l="T6" t="T7" r="T8" b="T9"/>
                  <a:pathLst>
                    <a:path w="4" h="9">
                      <a:moveTo>
                        <a:pt x="4" y="0"/>
                      </a:moveTo>
                      <a:cubicBezTo>
                        <a:pt x="2"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5" name="Freeform 1913"/>
                <p:cNvSpPr>
                  <a:spLocks/>
                </p:cNvSpPr>
                <p:nvPr/>
              </p:nvSpPr>
              <p:spPr bwMode="auto">
                <a:xfrm>
                  <a:off x="4300" y="3759"/>
                  <a:ext cx="14" cy="32"/>
                </a:xfrm>
                <a:custGeom>
                  <a:avLst/>
                  <a:gdLst>
                    <a:gd name="T0" fmla="*/ 7375 w 4"/>
                    <a:gd name="T1" fmla="*/ 32768 h 8"/>
                    <a:gd name="T2" fmla="*/ 7375 w 4"/>
                    <a:gd name="T3" fmla="*/ 32768 h 8"/>
                    <a:gd name="T4" fmla="*/ 0 w 4"/>
                    <a:gd name="T5" fmla="*/ 0 h 8"/>
                    <a:gd name="T6" fmla="*/ 0 60000 65536"/>
                    <a:gd name="T7" fmla="*/ 0 60000 65536"/>
                    <a:gd name="T8" fmla="*/ 0 60000 65536"/>
                    <a:gd name="T9" fmla="*/ 0 w 4"/>
                    <a:gd name="T10" fmla="*/ 0 h 8"/>
                    <a:gd name="T11" fmla="*/ 4 w 4"/>
                    <a:gd name="T12" fmla="*/ 8 h 8"/>
                  </a:gdLst>
                  <a:ahLst/>
                  <a:cxnLst>
                    <a:cxn ang="T6">
                      <a:pos x="T0" y="T1"/>
                    </a:cxn>
                    <a:cxn ang="T7">
                      <a:pos x="T2" y="T3"/>
                    </a:cxn>
                    <a:cxn ang="T8">
                      <a:pos x="T4" y="T5"/>
                    </a:cxn>
                  </a:cxnLst>
                  <a:rect l="T9" t="T10" r="T11" b="T12"/>
                  <a:pathLst>
                    <a:path w="4" h="8">
                      <a:moveTo>
                        <a:pt x="4" y="8"/>
                      </a:moveTo>
                      <a:cubicBezTo>
                        <a:pt x="4" y="8"/>
                        <a:pt x="4" y="8"/>
                        <a:pt x="4" y="8"/>
                      </a:cubicBezTo>
                      <a:cubicBezTo>
                        <a:pt x="4"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6" name="Freeform 1914"/>
                <p:cNvSpPr>
                  <a:spLocks/>
                </p:cNvSpPr>
                <p:nvPr/>
              </p:nvSpPr>
              <p:spPr bwMode="auto">
                <a:xfrm>
                  <a:off x="4224" y="3775"/>
                  <a:ext cx="10" cy="31"/>
                </a:xfrm>
                <a:custGeom>
                  <a:avLst/>
                  <a:gdLst>
                    <a:gd name="T0" fmla="*/ 4077 w 3"/>
                    <a:gd name="T1" fmla="*/ 0 h 8"/>
                    <a:gd name="T2" fmla="*/ 1223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1"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7" name="Freeform 1915"/>
                <p:cNvSpPr>
                  <a:spLocks/>
                </p:cNvSpPr>
                <p:nvPr/>
              </p:nvSpPr>
              <p:spPr bwMode="auto">
                <a:xfrm>
                  <a:off x="4314" y="3759"/>
                  <a:ext cx="10" cy="28"/>
                </a:xfrm>
                <a:custGeom>
                  <a:avLst/>
                  <a:gdLst>
                    <a:gd name="T0" fmla="*/ 4077 w 3"/>
                    <a:gd name="T1" fmla="*/ 28672 h 7"/>
                    <a:gd name="T2" fmla="*/ 4077 w 3"/>
                    <a:gd name="T3" fmla="*/ 28672 h 7"/>
                    <a:gd name="T4" fmla="*/ 0 w 3"/>
                    <a:gd name="T5" fmla="*/ 0 h 7"/>
                    <a:gd name="T6" fmla="*/ 0 60000 65536"/>
                    <a:gd name="T7" fmla="*/ 0 60000 65536"/>
                    <a:gd name="T8" fmla="*/ 0 60000 65536"/>
                    <a:gd name="T9" fmla="*/ 0 w 3"/>
                    <a:gd name="T10" fmla="*/ 0 h 7"/>
                    <a:gd name="T11" fmla="*/ 3 w 3"/>
                    <a:gd name="T12" fmla="*/ 7 h 7"/>
                  </a:gdLst>
                  <a:ahLst/>
                  <a:cxnLst>
                    <a:cxn ang="T6">
                      <a:pos x="T0" y="T1"/>
                    </a:cxn>
                    <a:cxn ang="T7">
                      <a:pos x="T2" y="T3"/>
                    </a:cxn>
                    <a:cxn ang="T8">
                      <a:pos x="T4" y="T5"/>
                    </a:cxn>
                  </a:cxnLst>
                  <a:rect l="T9" t="T10" r="T11" b="T12"/>
                  <a:pathLst>
                    <a:path w="3" h="7">
                      <a:moveTo>
                        <a:pt x="3" y="7"/>
                      </a:moveTo>
                      <a:cubicBezTo>
                        <a:pt x="3" y="7"/>
                        <a:pt x="3" y="7"/>
                        <a:pt x="3" y="7"/>
                      </a:cubicBez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8" name="Freeform 1916"/>
                <p:cNvSpPr>
                  <a:spLocks/>
                </p:cNvSpPr>
                <p:nvPr/>
              </p:nvSpPr>
              <p:spPr bwMode="auto">
                <a:xfrm>
                  <a:off x="4217" y="3779"/>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0"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69" name="Freeform 1917"/>
                <p:cNvSpPr>
                  <a:spLocks/>
                </p:cNvSpPr>
                <p:nvPr/>
              </p:nvSpPr>
              <p:spPr bwMode="auto">
                <a:xfrm>
                  <a:off x="4324" y="3756"/>
                  <a:ext cx="10" cy="31"/>
                </a:xfrm>
                <a:custGeom>
                  <a:avLst/>
                  <a:gdLst>
                    <a:gd name="T0" fmla="*/ 4077 w 3"/>
                    <a:gd name="T1" fmla="*/ 27059 h 8"/>
                    <a:gd name="T2" fmla="*/ 4077 w 3"/>
                    <a:gd name="T3" fmla="*/ 27059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8"/>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70" name="Freeform 1918"/>
                <p:cNvSpPr>
                  <a:spLocks/>
                </p:cNvSpPr>
                <p:nvPr/>
              </p:nvSpPr>
              <p:spPr bwMode="auto">
                <a:xfrm>
                  <a:off x="4207" y="3779"/>
                  <a:ext cx="3" cy="31"/>
                </a:xfrm>
                <a:custGeom>
                  <a:avLst/>
                  <a:gdLst>
                    <a:gd name="T0" fmla="*/ 729 w 1"/>
                    <a:gd name="T1" fmla="*/ 0 h 8"/>
                    <a:gd name="T2" fmla="*/ 0 w 1"/>
                    <a:gd name="T3" fmla="*/ 27059 h 8"/>
                    <a:gd name="T4" fmla="*/ 0 60000 65536"/>
                    <a:gd name="T5" fmla="*/ 0 60000 65536"/>
                    <a:gd name="T6" fmla="*/ 0 w 1"/>
                    <a:gd name="T7" fmla="*/ 0 h 8"/>
                    <a:gd name="T8" fmla="*/ 1 w 1"/>
                    <a:gd name="T9" fmla="*/ 8 h 8"/>
                  </a:gdLst>
                  <a:ahLst/>
                  <a:cxnLst>
                    <a:cxn ang="T4">
                      <a:pos x="T0" y="T1"/>
                    </a:cxn>
                    <a:cxn ang="T5">
                      <a:pos x="T2" y="T3"/>
                    </a:cxn>
                  </a:cxnLst>
                  <a:rect l="T6" t="T7" r="T8" b="T9"/>
                  <a:pathLst>
                    <a:path w="1" h="8">
                      <a:moveTo>
                        <a:pt x="1" y="0"/>
                      </a:moveTo>
                      <a:cubicBezTo>
                        <a:pt x="0"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71" name="Freeform 1919"/>
                <p:cNvSpPr>
                  <a:spLocks/>
                </p:cNvSpPr>
                <p:nvPr/>
              </p:nvSpPr>
              <p:spPr bwMode="auto">
                <a:xfrm>
                  <a:off x="4334" y="3756"/>
                  <a:ext cx="10" cy="27"/>
                </a:xfrm>
                <a:custGeom>
                  <a:avLst/>
                  <a:gdLst>
                    <a:gd name="T0" fmla="*/ 4077 w 3"/>
                    <a:gd name="T1" fmla="*/ 23016 h 7"/>
                    <a:gd name="T2" fmla="*/ 0 w 3"/>
                    <a:gd name="T3" fmla="*/ 0 h 7"/>
                    <a:gd name="T4" fmla="*/ 0 60000 65536"/>
                    <a:gd name="T5" fmla="*/ 0 60000 65536"/>
                    <a:gd name="T6" fmla="*/ 0 w 3"/>
                    <a:gd name="T7" fmla="*/ 0 h 7"/>
                    <a:gd name="T8" fmla="*/ 3 w 3"/>
                    <a:gd name="T9" fmla="*/ 7 h 7"/>
                  </a:gdLst>
                  <a:ahLst/>
                  <a:cxnLst>
                    <a:cxn ang="T4">
                      <a:pos x="T0" y="T1"/>
                    </a:cxn>
                    <a:cxn ang="T5">
                      <a:pos x="T2" y="T3"/>
                    </a:cxn>
                  </a:cxnLst>
                  <a:rect l="T6" t="T7" r="T8" b="T9"/>
                  <a:pathLst>
                    <a:path w="3" h="7">
                      <a:moveTo>
                        <a:pt x="3" y="7"/>
                      </a:moveTo>
                      <a:cubicBezTo>
                        <a:pt x="3"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72" name="Freeform 1920"/>
                <p:cNvSpPr>
                  <a:spLocks/>
                </p:cNvSpPr>
                <p:nvPr/>
              </p:nvSpPr>
              <p:spPr bwMode="auto">
                <a:xfrm>
                  <a:off x="4344" y="3725"/>
                  <a:ext cx="133" cy="58"/>
                </a:xfrm>
                <a:custGeom>
                  <a:avLst/>
                  <a:gdLst>
                    <a:gd name="T0" fmla="*/ 54041 w 40"/>
                    <a:gd name="T1" fmla="*/ 0 h 15"/>
                    <a:gd name="T2" fmla="*/ 0 w 40"/>
                    <a:gd name="T3" fmla="*/ 23235 h 15"/>
                    <a:gd name="T4" fmla="*/ 0 w 40"/>
                    <a:gd name="T5" fmla="*/ 50069 h 15"/>
                    <a:gd name="T6" fmla="*/ 54041 w 40"/>
                    <a:gd name="T7" fmla="*/ 23235 h 15"/>
                    <a:gd name="T8" fmla="*/ 54041 w 40"/>
                    <a:gd name="T9" fmla="*/ 0 h 15"/>
                    <a:gd name="T10" fmla="*/ 0 60000 65536"/>
                    <a:gd name="T11" fmla="*/ 0 60000 65536"/>
                    <a:gd name="T12" fmla="*/ 0 60000 65536"/>
                    <a:gd name="T13" fmla="*/ 0 60000 65536"/>
                    <a:gd name="T14" fmla="*/ 0 60000 65536"/>
                    <a:gd name="T15" fmla="*/ 0 w 40"/>
                    <a:gd name="T16" fmla="*/ 0 h 15"/>
                    <a:gd name="T17" fmla="*/ 40 w 40"/>
                    <a:gd name="T18" fmla="*/ 15 h 15"/>
                  </a:gdLst>
                  <a:ahLst/>
                  <a:cxnLst>
                    <a:cxn ang="T10">
                      <a:pos x="T0" y="T1"/>
                    </a:cxn>
                    <a:cxn ang="T11">
                      <a:pos x="T2" y="T3"/>
                    </a:cxn>
                    <a:cxn ang="T12">
                      <a:pos x="T4" y="T5"/>
                    </a:cxn>
                    <a:cxn ang="T13">
                      <a:pos x="T6" y="T7"/>
                    </a:cxn>
                    <a:cxn ang="T14">
                      <a:pos x="T8" y="T9"/>
                    </a:cxn>
                  </a:cxnLst>
                  <a:rect l="T15" t="T16" r="T17" b="T18"/>
                  <a:pathLst>
                    <a:path w="40" h="15">
                      <a:moveTo>
                        <a:pt x="40" y="0"/>
                      </a:moveTo>
                      <a:lnTo>
                        <a:pt x="0" y="7"/>
                      </a:lnTo>
                      <a:lnTo>
                        <a:pt x="0" y="15"/>
                      </a:lnTo>
                      <a:lnTo>
                        <a:pt x="40" y="7"/>
                      </a:lnTo>
                      <a:lnTo>
                        <a:pt x="40" y="0"/>
                      </a:lnTo>
                      <a:close/>
                    </a:path>
                  </a:pathLst>
                </a:custGeom>
                <a:solidFill>
                  <a:srgbClr val="FDFE9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173" name="Freeform 1921"/>
                <p:cNvSpPr>
                  <a:spLocks/>
                </p:cNvSpPr>
                <p:nvPr/>
              </p:nvSpPr>
              <p:spPr bwMode="auto">
                <a:xfrm>
                  <a:off x="4344" y="3725"/>
                  <a:ext cx="133" cy="58"/>
                </a:xfrm>
                <a:custGeom>
                  <a:avLst/>
                  <a:gdLst>
                    <a:gd name="T0" fmla="*/ 54041 w 40"/>
                    <a:gd name="T1" fmla="*/ 0 h 15"/>
                    <a:gd name="T2" fmla="*/ 0 w 40"/>
                    <a:gd name="T3" fmla="*/ 23235 h 15"/>
                    <a:gd name="T4" fmla="*/ 0 w 40"/>
                    <a:gd name="T5" fmla="*/ 50069 h 15"/>
                    <a:gd name="T6" fmla="*/ 54041 w 40"/>
                    <a:gd name="T7" fmla="*/ 23235 h 15"/>
                    <a:gd name="T8" fmla="*/ 54041 w 40"/>
                    <a:gd name="T9" fmla="*/ 0 h 15"/>
                    <a:gd name="T10" fmla="*/ 0 60000 65536"/>
                    <a:gd name="T11" fmla="*/ 0 60000 65536"/>
                    <a:gd name="T12" fmla="*/ 0 60000 65536"/>
                    <a:gd name="T13" fmla="*/ 0 60000 65536"/>
                    <a:gd name="T14" fmla="*/ 0 60000 65536"/>
                    <a:gd name="T15" fmla="*/ 0 w 40"/>
                    <a:gd name="T16" fmla="*/ 0 h 15"/>
                    <a:gd name="T17" fmla="*/ 40 w 40"/>
                    <a:gd name="T18" fmla="*/ 15 h 15"/>
                  </a:gdLst>
                  <a:ahLst/>
                  <a:cxnLst>
                    <a:cxn ang="T10">
                      <a:pos x="T0" y="T1"/>
                    </a:cxn>
                    <a:cxn ang="T11">
                      <a:pos x="T2" y="T3"/>
                    </a:cxn>
                    <a:cxn ang="T12">
                      <a:pos x="T4" y="T5"/>
                    </a:cxn>
                    <a:cxn ang="T13">
                      <a:pos x="T6" y="T7"/>
                    </a:cxn>
                    <a:cxn ang="T14">
                      <a:pos x="T8" y="T9"/>
                    </a:cxn>
                  </a:cxnLst>
                  <a:rect l="T15" t="T16" r="T17" b="T18"/>
                  <a:pathLst>
                    <a:path w="40" h="15">
                      <a:moveTo>
                        <a:pt x="40" y="0"/>
                      </a:moveTo>
                      <a:lnTo>
                        <a:pt x="0" y="7"/>
                      </a:lnTo>
                      <a:lnTo>
                        <a:pt x="0" y="15"/>
                      </a:lnTo>
                      <a:lnTo>
                        <a:pt x="40" y="7"/>
                      </a:lnTo>
                      <a:lnTo>
                        <a:pt x="4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74" name="Freeform 1922"/>
                <p:cNvSpPr>
                  <a:spLocks/>
                </p:cNvSpPr>
                <p:nvPr/>
              </p:nvSpPr>
              <p:spPr bwMode="auto">
                <a:xfrm>
                  <a:off x="4394" y="3744"/>
                  <a:ext cx="33" cy="27"/>
                </a:xfrm>
                <a:custGeom>
                  <a:avLst/>
                  <a:gdLst>
                    <a:gd name="T0" fmla="*/ 12936 w 10"/>
                    <a:gd name="T1" fmla="*/ 16188 h 7"/>
                    <a:gd name="T2" fmla="*/ 12936 w 10"/>
                    <a:gd name="T3" fmla="*/ 16188 h 7"/>
                    <a:gd name="T4" fmla="*/ 6653 w 10"/>
                    <a:gd name="T5" fmla="*/ 3333 h 7"/>
                    <a:gd name="T6" fmla="*/ 0 w 10"/>
                    <a:gd name="T7" fmla="*/ 23016 h 7"/>
                    <a:gd name="T8" fmla="*/ 0 60000 65536"/>
                    <a:gd name="T9" fmla="*/ 0 60000 65536"/>
                    <a:gd name="T10" fmla="*/ 0 60000 65536"/>
                    <a:gd name="T11" fmla="*/ 0 60000 65536"/>
                    <a:gd name="T12" fmla="*/ 0 w 10"/>
                    <a:gd name="T13" fmla="*/ 0 h 7"/>
                    <a:gd name="T14" fmla="*/ 10 w 10"/>
                    <a:gd name="T15" fmla="*/ 7 h 7"/>
                  </a:gdLst>
                  <a:ahLst/>
                  <a:cxnLst>
                    <a:cxn ang="T8">
                      <a:pos x="T0" y="T1"/>
                    </a:cxn>
                    <a:cxn ang="T9">
                      <a:pos x="T2" y="T3"/>
                    </a:cxn>
                    <a:cxn ang="T10">
                      <a:pos x="T4" y="T5"/>
                    </a:cxn>
                    <a:cxn ang="T11">
                      <a:pos x="T6" y="T7"/>
                    </a:cxn>
                  </a:cxnLst>
                  <a:rect l="T12" t="T13" r="T14" b="T15"/>
                  <a:pathLst>
                    <a:path w="10" h="7">
                      <a:moveTo>
                        <a:pt x="10" y="5"/>
                      </a:moveTo>
                      <a:cubicBezTo>
                        <a:pt x="10" y="5"/>
                        <a:pt x="10" y="5"/>
                        <a:pt x="10" y="5"/>
                      </a:cubicBezTo>
                      <a:cubicBezTo>
                        <a:pt x="10" y="2"/>
                        <a:pt x="8" y="0"/>
                        <a:pt x="5" y="1"/>
                      </a:cubicBezTo>
                      <a:cubicBezTo>
                        <a:pt x="2" y="1"/>
                        <a:pt x="0" y="4"/>
                        <a:pt x="0" y="7"/>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75" name="Freeform 1923"/>
                <p:cNvSpPr>
                  <a:spLocks/>
                </p:cNvSpPr>
                <p:nvPr/>
              </p:nvSpPr>
              <p:spPr bwMode="auto">
                <a:xfrm>
                  <a:off x="4400" y="3756"/>
                  <a:ext cx="20" cy="15"/>
                </a:xfrm>
                <a:custGeom>
                  <a:avLst/>
                  <a:gdLst>
                    <a:gd name="T0" fmla="*/ 8257 w 6"/>
                    <a:gd name="T1" fmla="*/ 8130 h 4"/>
                    <a:gd name="T2" fmla="*/ 8257 w 6"/>
                    <a:gd name="T3" fmla="*/ 8130 h 4"/>
                    <a:gd name="T4" fmla="*/ 4077 w 6"/>
                    <a:gd name="T5" fmla="*/ 2955 h 4"/>
                    <a:gd name="T6" fmla="*/ 0 w 6"/>
                    <a:gd name="T7" fmla="*/ 11081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6" y="3"/>
                      </a:moveTo>
                      <a:cubicBezTo>
                        <a:pt x="6" y="3"/>
                        <a:pt x="6" y="3"/>
                        <a:pt x="6" y="3"/>
                      </a:cubicBezTo>
                      <a:cubicBezTo>
                        <a:pt x="6" y="1"/>
                        <a:pt x="4" y="0"/>
                        <a:pt x="3" y="1"/>
                      </a:cubicBezTo>
                      <a:cubicBezTo>
                        <a:pt x="2" y="1"/>
                        <a:pt x="0" y="2"/>
                        <a:pt x="0" y="4"/>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76" name="Freeform 1924"/>
                <p:cNvSpPr>
                  <a:spLocks/>
                </p:cNvSpPr>
                <p:nvPr/>
              </p:nvSpPr>
              <p:spPr bwMode="auto">
                <a:xfrm>
                  <a:off x="4407" y="3763"/>
                  <a:ext cx="7" cy="4"/>
                </a:xfrm>
                <a:custGeom>
                  <a:avLst/>
                  <a:gdLst>
                    <a:gd name="T0" fmla="*/ 3773 w 2"/>
                    <a:gd name="T1" fmla="*/ 4096 h 1"/>
                    <a:gd name="T2" fmla="*/ 3773 w 2"/>
                    <a:gd name="T3" fmla="*/ 4096 h 1"/>
                    <a:gd name="T4" fmla="*/ 2107 w 2"/>
                    <a:gd name="T5" fmla="*/ 0 h 1"/>
                    <a:gd name="T6" fmla="*/ 0 w 2"/>
                    <a:gd name="T7" fmla="*/ 4096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2" y="1"/>
                      </a:moveTo>
                      <a:cubicBezTo>
                        <a:pt x="2" y="1"/>
                        <a:pt x="2" y="1"/>
                        <a:pt x="2" y="1"/>
                      </a:cubicBezTo>
                      <a:cubicBezTo>
                        <a:pt x="2" y="1"/>
                        <a:pt x="1" y="0"/>
                        <a:pt x="1" y="0"/>
                      </a:cubicBezTo>
                      <a:cubicBezTo>
                        <a:pt x="1" y="1"/>
                        <a:pt x="0" y="1"/>
                        <a:pt x="0" y="1"/>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77" name="Freeform 1925"/>
                <p:cNvSpPr>
                  <a:spLocks/>
                </p:cNvSpPr>
                <p:nvPr/>
              </p:nvSpPr>
              <p:spPr bwMode="auto">
                <a:xfrm>
                  <a:off x="4384" y="3740"/>
                  <a:ext cx="20" cy="35"/>
                </a:xfrm>
                <a:custGeom>
                  <a:avLst/>
                  <a:gdLst>
                    <a:gd name="T0" fmla="*/ 8257 w 6"/>
                    <a:gd name="T1" fmla="*/ 0 h 9"/>
                    <a:gd name="T2" fmla="*/ 0 w 6"/>
                    <a:gd name="T3" fmla="*/ 31107 h 9"/>
                    <a:gd name="T4" fmla="*/ 0 w 6"/>
                    <a:gd name="T5" fmla="*/ 31107 h 9"/>
                    <a:gd name="T6" fmla="*/ 0 60000 65536"/>
                    <a:gd name="T7" fmla="*/ 0 60000 65536"/>
                    <a:gd name="T8" fmla="*/ 0 60000 65536"/>
                    <a:gd name="T9" fmla="*/ 0 w 6"/>
                    <a:gd name="T10" fmla="*/ 0 h 9"/>
                    <a:gd name="T11" fmla="*/ 6 w 6"/>
                    <a:gd name="T12" fmla="*/ 9 h 9"/>
                  </a:gdLst>
                  <a:ahLst/>
                  <a:cxnLst>
                    <a:cxn ang="T6">
                      <a:pos x="T0" y="T1"/>
                    </a:cxn>
                    <a:cxn ang="T7">
                      <a:pos x="T2" y="T3"/>
                    </a:cxn>
                    <a:cxn ang="T8">
                      <a:pos x="T4" y="T5"/>
                    </a:cxn>
                  </a:cxnLst>
                  <a:rect l="T9" t="T10" r="T11" b="T12"/>
                  <a:pathLst>
                    <a:path w="6" h="9">
                      <a:moveTo>
                        <a:pt x="6" y="0"/>
                      </a:moveTo>
                      <a:cubicBezTo>
                        <a:pt x="3" y="1"/>
                        <a:pt x="0" y="5"/>
                        <a:pt x="0" y="9"/>
                      </a:cubicBezTo>
                      <a:cubicBezTo>
                        <a:pt x="0" y="9"/>
                        <a:pt x="0" y="9"/>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78" name="Freeform 1926"/>
                <p:cNvSpPr>
                  <a:spLocks/>
                </p:cNvSpPr>
                <p:nvPr/>
              </p:nvSpPr>
              <p:spPr bwMode="auto">
                <a:xfrm>
                  <a:off x="4414" y="3736"/>
                  <a:ext cx="23" cy="27"/>
                </a:xfrm>
                <a:custGeom>
                  <a:avLst/>
                  <a:gdLst>
                    <a:gd name="T0" fmla="*/ 8865 w 7"/>
                    <a:gd name="T1" fmla="*/ 23016 h 7"/>
                    <a:gd name="T2" fmla="*/ 8865 w 7"/>
                    <a:gd name="T3" fmla="*/ 23016 h 7"/>
                    <a:gd name="T4" fmla="*/ 0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7"/>
                      </a:moveTo>
                      <a:cubicBezTo>
                        <a:pt x="7" y="7"/>
                        <a:pt x="7" y="7"/>
                        <a:pt x="7" y="7"/>
                      </a:cubicBezTo>
                      <a:cubicBezTo>
                        <a:pt x="7" y="3"/>
                        <a:pt x="4" y="0"/>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79" name="Freeform 1927"/>
                <p:cNvSpPr>
                  <a:spLocks/>
                </p:cNvSpPr>
                <p:nvPr/>
              </p:nvSpPr>
              <p:spPr bwMode="auto">
                <a:xfrm>
                  <a:off x="4377" y="3744"/>
                  <a:ext cx="10" cy="31"/>
                </a:xfrm>
                <a:custGeom>
                  <a:avLst/>
                  <a:gdLst>
                    <a:gd name="T0" fmla="*/ 4077 w 3"/>
                    <a:gd name="T1" fmla="*/ 0 h 8"/>
                    <a:gd name="T2" fmla="*/ 0 w 3"/>
                    <a:gd name="T3" fmla="*/ 27059 h 8"/>
                    <a:gd name="T4" fmla="*/ 0 60000 65536"/>
                    <a:gd name="T5" fmla="*/ 0 60000 65536"/>
                    <a:gd name="T6" fmla="*/ 0 w 3"/>
                    <a:gd name="T7" fmla="*/ 0 h 8"/>
                    <a:gd name="T8" fmla="*/ 3 w 3"/>
                    <a:gd name="T9" fmla="*/ 8 h 8"/>
                  </a:gdLst>
                  <a:ahLst/>
                  <a:cxnLst>
                    <a:cxn ang="T4">
                      <a:pos x="T0" y="T1"/>
                    </a:cxn>
                    <a:cxn ang="T5">
                      <a:pos x="T2" y="T3"/>
                    </a:cxn>
                  </a:cxnLst>
                  <a:rect l="T6" t="T7" r="T8" b="T9"/>
                  <a:pathLst>
                    <a:path w="3" h="8">
                      <a:moveTo>
                        <a:pt x="3" y="0"/>
                      </a:moveTo>
                      <a:cubicBezTo>
                        <a:pt x="1" y="2"/>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80" name="Freeform 1928"/>
                <p:cNvSpPr>
                  <a:spLocks/>
                </p:cNvSpPr>
                <p:nvPr/>
              </p:nvSpPr>
              <p:spPr bwMode="auto">
                <a:xfrm>
                  <a:off x="4434" y="3732"/>
                  <a:ext cx="13" cy="27"/>
                </a:xfrm>
                <a:custGeom>
                  <a:avLst/>
                  <a:gdLst>
                    <a:gd name="T0" fmla="*/ 4700 w 4"/>
                    <a:gd name="T1" fmla="*/ 23016 h 7"/>
                    <a:gd name="T2" fmla="*/ 4700 w 4"/>
                    <a:gd name="T3" fmla="*/ 23016 h 7"/>
                    <a:gd name="T4" fmla="*/ 0 w 4"/>
                    <a:gd name="T5" fmla="*/ 0 h 7"/>
                    <a:gd name="T6" fmla="*/ 0 60000 65536"/>
                    <a:gd name="T7" fmla="*/ 0 60000 65536"/>
                    <a:gd name="T8" fmla="*/ 0 60000 65536"/>
                    <a:gd name="T9" fmla="*/ 0 w 4"/>
                    <a:gd name="T10" fmla="*/ 0 h 7"/>
                    <a:gd name="T11" fmla="*/ 4 w 4"/>
                    <a:gd name="T12" fmla="*/ 7 h 7"/>
                  </a:gdLst>
                  <a:ahLst/>
                  <a:cxnLst>
                    <a:cxn ang="T6">
                      <a:pos x="T0" y="T1"/>
                    </a:cxn>
                    <a:cxn ang="T7">
                      <a:pos x="T2" y="T3"/>
                    </a:cxn>
                    <a:cxn ang="T8">
                      <a:pos x="T4" y="T5"/>
                    </a:cxn>
                  </a:cxnLst>
                  <a:rect l="T9" t="T10" r="T11" b="T12"/>
                  <a:pathLst>
                    <a:path w="4" h="7">
                      <a:moveTo>
                        <a:pt x="4" y="7"/>
                      </a:moveTo>
                      <a:cubicBezTo>
                        <a:pt x="4" y="7"/>
                        <a:pt x="4" y="7"/>
                        <a:pt x="4" y="7"/>
                      </a:cubicBezTo>
                      <a:cubicBezTo>
                        <a:pt x="4" y="4"/>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81" name="Freeform 1929"/>
                <p:cNvSpPr>
                  <a:spLocks/>
                </p:cNvSpPr>
                <p:nvPr/>
              </p:nvSpPr>
              <p:spPr bwMode="auto">
                <a:xfrm>
                  <a:off x="4367" y="3744"/>
                  <a:ext cx="7" cy="35"/>
                </a:xfrm>
                <a:custGeom>
                  <a:avLst/>
                  <a:gdLst>
                    <a:gd name="T0" fmla="*/ 3773 w 2"/>
                    <a:gd name="T1" fmla="*/ 0 h 9"/>
                    <a:gd name="T2" fmla="*/ 0 w 2"/>
                    <a:gd name="T3" fmla="*/ 31107 h 9"/>
                    <a:gd name="T4" fmla="*/ 0 60000 65536"/>
                    <a:gd name="T5" fmla="*/ 0 60000 65536"/>
                    <a:gd name="T6" fmla="*/ 0 w 2"/>
                    <a:gd name="T7" fmla="*/ 0 h 9"/>
                    <a:gd name="T8" fmla="*/ 2 w 2"/>
                    <a:gd name="T9" fmla="*/ 9 h 9"/>
                  </a:gdLst>
                  <a:ahLst/>
                  <a:cxnLst>
                    <a:cxn ang="T4">
                      <a:pos x="T0" y="T1"/>
                    </a:cxn>
                    <a:cxn ang="T5">
                      <a:pos x="T2" y="T3"/>
                    </a:cxn>
                  </a:cxnLst>
                  <a:rect l="T6" t="T7" r="T8" b="T9"/>
                  <a:pathLst>
                    <a:path w="2" h="9">
                      <a:moveTo>
                        <a:pt x="2" y="0"/>
                      </a:moveTo>
                      <a:cubicBezTo>
                        <a:pt x="1"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82" name="Freeform 1930"/>
                <p:cNvSpPr>
                  <a:spLocks/>
                </p:cNvSpPr>
                <p:nvPr/>
              </p:nvSpPr>
              <p:spPr bwMode="auto">
                <a:xfrm>
                  <a:off x="4444" y="3728"/>
                  <a:ext cx="10" cy="31"/>
                </a:xfrm>
                <a:custGeom>
                  <a:avLst/>
                  <a:gdLst>
                    <a:gd name="T0" fmla="*/ 4077 w 3"/>
                    <a:gd name="T1" fmla="*/ 27059 h 8"/>
                    <a:gd name="T2" fmla="*/ 4077 w 3"/>
                    <a:gd name="T3" fmla="*/ 27059 h 8"/>
                    <a:gd name="T4" fmla="*/ 0 w 3"/>
                    <a:gd name="T5" fmla="*/ 0 h 8"/>
                    <a:gd name="T6" fmla="*/ 0 60000 65536"/>
                    <a:gd name="T7" fmla="*/ 0 60000 65536"/>
                    <a:gd name="T8" fmla="*/ 0 60000 65536"/>
                    <a:gd name="T9" fmla="*/ 0 w 3"/>
                    <a:gd name="T10" fmla="*/ 0 h 8"/>
                    <a:gd name="T11" fmla="*/ 3 w 3"/>
                    <a:gd name="T12" fmla="*/ 8 h 8"/>
                  </a:gdLst>
                  <a:ahLst/>
                  <a:cxnLst>
                    <a:cxn ang="T6">
                      <a:pos x="T0" y="T1"/>
                    </a:cxn>
                    <a:cxn ang="T7">
                      <a:pos x="T2" y="T3"/>
                    </a:cxn>
                    <a:cxn ang="T8">
                      <a:pos x="T4" y="T5"/>
                    </a:cxn>
                  </a:cxnLst>
                  <a:rect l="T9" t="T10" r="T11" b="T12"/>
                  <a:pathLst>
                    <a:path w="3" h="8">
                      <a:moveTo>
                        <a:pt x="3" y="8"/>
                      </a:moveTo>
                      <a:cubicBezTo>
                        <a:pt x="3" y="8"/>
                        <a:pt x="3" y="8"/>
                        <a:pt x="3" y="8"/>
                      </a:cubicBezTo>
                      <a:cubicBezTo>
                        <a:pt x="3"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83" name="Freeform 1931"/>
                <p:cNvSpPr>
                  <a:spLocks/>
                </p:cNvSpPr>
                <p:nvPr/>
              </p:nvSpPr>
              <p:spPr bwMode="auto">
                <a:xfrm>
                  <a:off x="4357" y="3748"/>
                  <a:ext cx="7" cy="31"/>
                </a:xfrm>
                <a:custGeom>
                  <a:avLst/>
                  <a:gdLst>
                    <a:gd name="T0" fmla="*/ 3773 w 2"/>
                    <a:gd name="T1" fmla="*/ 0 h 8"/>
                    <a:gd name="T2" fmla="*/ 0 w 2"/>
                    <a:gd name="T3" fmla="*/ 27059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0"/>
                      </a:moveTo>
                      <a:cubicBezTo>
                        <a:pt x="1" y="3"/>
                        <a:pt x="0" y="5"/>
                        <a:pt x="0" y="8"/>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84" name="Freeform 1932"/>
                <p:cNvSpPr>
                  <a:spLocks/>
                </p:cNvSpPr>
                <p:nvPr/>
              </p:nvSpPr>
              <p:spPr bwMode="auto">
                <a:xfrm>
                  <a:off x="4457" y="3728"/>
                  <a:ext cx="7" cy="28"/>
                </a:xfrm>
                <a:custGeom>
                  <a:avLst/>
                  <a:gdLst>
                    <a:gd name="T0" fmla="*/ 3773 w 2"/>
                    <a:gd name="T1" fmla="*/ 28672 h 7"/>
                    <a:gd name="T2" fmla="*/ 3773 w 2"/>
                    <a:gd name="T3" fmla="*/ 28672 h 7"/>
                    <a:gd name="T4" fmla="*/ 0 w 2"/>
                    <a:gd name="T5" fmla="*/ 0 h 7"/>
                    <a:gd name="T6" fmla="*/ 0 60000 65536"/>
                    <a:gd name="T7" fmla="*/ 0 60000 65536"/>
                    <a:gd name="T8" fmla="*/ 0 60000 65536"/>
                    <a:gd name="T9" fmla="*/ 0 w 2"/>
                    <a:gd name="T10" fmla="*/ 0 h 7"/>
                    <a:gd name="T11" fmla="*/ 2 w 2"/>
                    <a:gd name="T12" fmla="*/ 7 h 7"/>
                  </a:gdLst>
                  <a:ahLst/>
                  <a:cxnLst>
                    <a:cxn ang="T6">
                      <a:pos x="T0" y="T1"/>
                    </a:cxn>
                    <a:cxn ang="T7">
                      <a:pos x="T2" y="T3"/>
                    </a:cxn>
                    <a:cxn ang="T8">
                      <a:pos x="T4" y="T5"/>
                    </a:cxn>
                  </a:cxnLst>
                  <a:rect l="T9" t="T10" r="T11" b="T12"/>
                  <a:pathLst>
                    <a:path w="2" h="7">
                      <a:moveTo>
                        <a:pt x="2" y="7"/>
                      </a:moveTo>
                      <a:cubicBezTo>
                        <a:pt x="2" y="7"/>
                        <a:pt x="2" y="7"/>
                        <a:pt x="2" y="7"/>
                      </a:cubicBezTo>
                      <a:cubicBezTo>
                        <a:pt x="2" y="4"/>
                        <a:pt x="1"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85" name="Freeform 1933"/>
                <p:cNvSpPr>
                  <a:spLocks/>
                </p:cNvSpPr>
                <p:nvPr/>
              </p:nvSpPr>
              <p:spPr bwMode="auto">
                <a:xfrm>
                  <a:off x="4350" y="3748"/>
                  <a:ext cx="4" cy="35"/>
                </a:xfrm>
                <a:custGeom>
                  <a:avLst/>
                  <a:gdLst>
                    <a:gd name="T0" fmla="*/ 4096 w 1"/>
                    <a:gd name="T1" fmla="*/ 0 h 9"/>
                    <a:gd name="T2" fmla="*/ 0 w 1"/>
                    <a:gd name="T3" fmla="*/ 31107 h 9"/>
                    <a:gd name="T4" fmla="*/ 0 60000 65536"/>
                    <a:gd name="T5" fmla="*/ 0 60000 65536"/>
                    <a:gd name="T6" fmla="*/ 0 w 1"/>
                    <a:gd name="T7" fmla="*/ 0 h 9"/>
                    <a:gd name="T8" fmla="*/ 1 w 1"/>
                    <a:gd name="T9" fmla="*/ 9 h 9"/>
                  </a:gdLst>
                  <a:ahLst/>
                  <a:cxnLst>
                    <a:cxn ang="T4">
                      <a:pos x="T0" y="T1"/>
                    </a:cxn>
                    <a:cxn ang="T5">
                      <a:pos x="T2" y="T3"/>
                    </a:cxn>
                  </a:cxnLst>
                  <a:rect l="T6" t="T7" r="T8" b="T9"/>
                  <a:pathLst>
                    <a:path w="1" h="9">
                      <a:moveTo>
                        <a:pt x="1" y="0"/>
                      </a:moveTo>
                      <a:cubicBezTo>
                        <a:pt x="0" y="3"/>
                        <a:pt x="0" y="6"/>
                        <a:pt x="0" y="9"/>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86" name="Freeform 1934"/>
                <p:cNvSpPr>
                  <a:spLocks/>
                </p:cNvSpPr>
                <p:nvPr/>
              </p:nvSpPr>
              <p:spPr bwMode="auto">
                <a:xfrm>
                  <a:off x="4464" y="3725"/>
                  <a:ext cx="6" cy="31"/>
                </a:xfrm>
                <a:custGeom>
                  <a:avLst/>
                  <a:gdLst>
                    <a:gd name="T0" fmla="*/ 1458 w 2"/>
                    <a:gd name="T1" fmla="*/ 27059 h 8"/>
                    <a:gd name="T2" fmla="*/ 0 w 2"/>
                    <a:gd name="T3" fmla="*/ 0 h 8"/>
                    <a:gd name="T4" fmla="*/ 0 60000 65536"/>
                    <a:gd name="T5" fmla="*/ 0 60000 65536"/>
                    <a:gd name="T6" fmla="*/ 0 w 2"/>
                    <a:gd name="T7" fmla="*/ 0 h 8"/>
                    <a:gd name="T8" fmla="*/ 2 w 2"/>
                    <a:gd name="T9" fmla="*/ 8 h 8"/>
                  </a:gdLst>
                  <a:ahLst/>
                  <a:cxnLst>
                    <a:cxn ang="T4">
                      <a:pos x="T0" y="T1"/>
                    </a:cxn>
                    <a:cxn ang="T5">
                      <a:pos x="T2" y="T3"/>
                    </a:cxn>
                  </a:cxnLst>
                  <a:rect l="T6" t="T7" r="T8" b="T9"/>
                  <a:pathLst>
                    <a:path w="2" h="8">
                      <a:moveTo>
                        <a:pt x="2" y="8"/>
                      </a:moveTo>
                      <a:cubicBezTo>
                        <a:pt x="2" y="5"/>
                        <a:pt x="2" y="2"/>
                        <a:pt x="0" y="0"/>
                      </a:cubicBezTo>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87" name="Freeform 1935"/>
                <p:cNvSpPr>
                  <a:spLocks/>
                </p:cNvSpPr>
                <p:nvPr/>
              </p:nvSpPr>
              <p:spPr bwMode="auto">
                <a:xfrm>
                  <a:off x="2002" y="3573"/>
                  <a:ext cx="1194" cy="439"/>
                </a:xfrm>
                <a:custGeom>
                  <a:avLst/>
                  <a:gdLst>
                    <a:gd name="T0" fmla="*/ 0 w 358"/>
                    <a:gd name="T1" fmla="*/ 0 h 113"/>
                    <a:gd name="T2" fmla="*/ 492715 w 358"/>
                    <a:gd name="T3" fmla="*/ 361083 h 113"/>
                    <a:gd name="T4" fmla="*/ 492715 w 358"/>
                    <a:gd name="T5" fmla="*/ 388398 h 113"/>
                    <a:gd name="T6" fmla="*/ 0 w 358"/>
                    <a:gd name="T7" fmla="*/ 30955 h 113"/>
                    <a:gd name="T8" fmla="*/ 0 w 358"/>
                    <a:gd name="T9" fmla="*/ 0 h 113"/>
                    <a:gd name="T10" fmla="*/ 0 60000 65536"/>
                    <a:gd name="T11" fmla="*/ 0 60000 65536"/>
                    <a:gd name="T12" fmla="*/ 0 60000 65536"/>
                    <a:gd name="T13" fmla="*/ 0 60000 65536"/>
                    <a:gd name="T14" fmla="*/ 0 60000 65536"/>
                    <a:gd name="T15" fmla="*/ 0 w 358"/>
                    <a:gd name="T16" fmla="*/ 0 h 113"/>
                    <a:gd name="T17" fmla="*/ 358 w 358"/>
                    <a:gd name="T18" fmla="*/ 113 h 113"/>
                  </a:gdLst>
                  <a:ahLst/>
                  <a:cxnLst>
                    <a:cxn ang="T10">
                      <a:pos x="T0" y="T1"/>
                    </a:cxn>
                    <a:cxn ang="T11">
                      <a:pos x="T2" y="T3"/>
                    </a:cxn>
                    <a:cxn ang="T12">
                      <a:pos x="T4" y="T5"/>
                    </a:cxn>
                    <a:cxn ang="T13">
                      <a:pos x="T6" y="T7"/>
                    </a:cxn>
                    <a:cxn ang="T14">
                      <a:pos x="T8" y="T9"/>
                    </a:cxn>
                  </a:cxnLst>
                  <a:rect l="T15" t="T16" r="T17" b="T18"/>
                  <a:pathLst>
                    <a:path w="358" h="113">
                      <a:moveTo>
                        <a:pt x="0" y="0"/>
                      </a:moveTo>
                      <a:lnTo>
                        <a:pt x="358" y="105"/>
                      </a:lnTo>
                      <a:lnTo>
                        <a:pt x="358" y="113"/>
                      </a:lnTo>
                      <a:lnTo>
                        <a:pt x="0" y="9"/>
                      </a:lnTo>
                      <a:lnTo>
                        <a:pt x="0" y="0"/>
                      </a:lnTo>
                      <a:close/>
                    </a:path>
                  </a:pathLst>
                </a:custGeom>
                <a:solidFill>
                  <a:srgbClr val="FDFD7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188" name="Freeform 1936"/>
                <p:cNvSpPr>
                  <a:spLocks/>
                </p:cNvSpPr>
                <p:nvPr/>
              </p:nvSpPr>
              <p:spPr bwMode="auto">
                <a:xfrm>
                  <a:off x="2002" y="3573"/>
                  <a:ext cx="1194" cy="439"/>
                </a:xfrm>
                <a:custGeom>
                  <a:avLst/>
                  <a:gdLst>
                    <a:gd name="T0" fmla="*/ 0 w 358"/>
                    <a:gd name="T1" fmla="*/ 0 h 113"/>
                    <a:gd name="T2" fmla="*/ 492715 w 358"/>
                    <a:gd name="T3" fmla="*/ 361083 h 113"/>
                    <a:gd name="T4" fmla="*/ 492715 w 358"/>
                    <a:gd name="T5" fmla="*/ 388398 h 113"/>
                    <a:gd name="T6" fmla="*/ 0 w 358"/>
                    <a:gd name="T7" fmla="*/ 30955 h 113"/>
                    <a:gd name="T8" fmla="*/ 0 w 358"/>
                    <a:gd name="T9" fmla="*/ 0 h 113"/>
                    <a:gd name="T10" fmla="*/ 0 60000 65536"/>
                    <a:gd name="T11" fmla="*/ 0 60000 65536"/>
                    <a:gd name="T12" fmla="*/ 0 60000 65536"/>
                    <a:gd name="T13" fmla="*/ 0 60000 65536"/>
                    <a:gd name="T14" fmla="*/ 0 60000 65536"/>
                    <a:gd name="T15" fmla="*/ 0 w 358"/>
                    <a:gd name="T16" fmla="*/ 0 h 113"/>
                    <a:gd name="T17" fmla="*/ 358 w 358"/>
                    <a:gd name="T18" fmla="*/ 113 h 113"/>
                  </a:gdLst>
                  <a:ahLst/>
                  <a:cxnLst>
                    <a:cxn ang="T10">
                      <a:pos x="T0" y="T1"/>
                    </a:cxn>
                    <a:cxn ang="T11">
                      <a:pos x="T2" y="T3"/>
                    </a:cxn>
                    <a:cxn ang="T12">
                      <a:pos x="T4" y="T5"/>
                    </a:cxn>
                    <a:cxn ang="T13">
                      <a:pos x="T6" y="T7"/>
                    </a:cxn>
                    <a:cxn ang="T14">
                      <a:pos x="T8" y="T9"/>
                    </a:cxn>
                  </a:cxnLst>
                  <a:rect l="T15" t="T16" r="T17" b="T18"/>
                  <a:pathLst>
                    <a:path w="358" h="113">
                      <a:moveTo>
                        <a:pt x="0" y="0"/>
                      </a:moveTo>
                      <a:lnTo>
                        <a:pt x="358" y="105"/>
                      </a:lnTo>
                      <a:lnTo>
                        <a:pt x="358" y="113"/>
                      </a:lnTo>
                      <a:lnTo>
                        <a:pt x="0" y="9"/>
                      </a:lnTo>
                      <a:lnTo>
                        <a:pt x="0" y="0"/>
                      </a:lnTo>
                      <a:close/>
                    </a:path>
                  </a:pathLst>
                </a:custGeom>
                <a:noFill/>
                <a:ln w="0">
                  <a:solidFill>
                    <a:srgbClr val="24211D"/>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de-AT"/>
                </a:p>
              </p:txBody>
            </p:sp>
            <p:sp>
              <p:nvSpPr>
                <p:cNvPr id="189" name="Freeform 1937"/>
                <p:cNvSpPr>
                  <a:spLocks noEditPoints="1"/>
                </p:cNvSpPr>
                <p:nvPr/>
              </p:nvSpPr>
              <p:spPr bwMode="auto">
                <a:xfrm>
                  <a:off x="2002" y="3534"/>
                  <a:ext cx="2475" cy="416"/>
                </a:xfrm>
                <a:custGeom>
                  <a:avLst/>
                  <a:gdLst>
                    <a:gd name="T0" fmla="*/ 1022032 w 742"/>
                    <a:gd name="T1" fmla="*/ 138684 h 107"/>
                    <a:gd name="T2" fmla="*/ 494300 w 742"/>
                    <a:gd name="T3" fmla="*/ 369466 h 107"/>
                    <a:gd name="T4" fmla="*/ 493075 w 742"/>
                    <a:gd name="T5" fmla="*/ 366002 h 107"/>
                    <a:gd name="T6" fmla="*/ 1022032 w 742"/>
                    <a:gd name="T7" fmla="*/ 131398 h 107"/>
                    <a:gd name="T8" fmla="*/ 1022032 w 742"/>
                    <a:gd name="T9" fmla="*/ 138684 h 107"/>
                    <a:gd name="T10" fmla="*/ 494300 w 742"/>
                    <a:gd name="T11" fmla="*/ 369466 h 107"/>
                    <a:gd name="T12" fmla="*/ 493075 w 742"/>
                    <a:gd name="T13" fmla="*/ 369466 h 107"/>
                    <a:gd name="T14" fmla="*/ 493075 w 742"/>
                    <a:gd name="T15" fmla="*/ 369466 h 107"/>
                    <a:gd name="T16" fmla="*/ 494300 w 742"/>
                    <a:gd name="T17" fmla="*/ 366002 h 107"/>
                    <a:gd name="T18" fmla="*/ 494300 w 742"/>
                    <a:gd name="T19" fmla="*/ 369466 h 107"/>
                    <a:gd name="T20" fmla="*/ 493075 w 742"/>
                    <a:gd name="T21" fmla="*/ 369466 h 107"/>
                    <a:gd name="T22" fmla="*/ 0 w 742"/>
                    <a:gd name="T23" fmla="*/ 7103 h 107"/>
                    <a:gd name="T24" fmla="*/ 1224 w 742"/>
                    <a:gd name="T25" fmla="*/ 0 h 107"/>
                    <a:gd name="T26" fmla="*/ 494300 w 742"/>
                    <a:gd name="T27" fmla="*/ 366002 h 107"/>
                    <a:gd name="T28" fmla="*/ 493075 w 742"/>
                    <a:gd name="T29" fmla="*/ 369466 h 1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07"/>
                    <a:gd name="T47" fmla="*/ 742 w 742"/>
                    <a:gd name="T48" fmla="*/ 107 h 1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07">
                      <a:moveTo>
                        <a:pt x="742" y="40"/>
                      </a:moveTo>
                      <a:lnTo>
                        <a:pt x="359" y="107"/>
                      </a:lnTo>
                      <a:lnTo>
                        <a:pt x="358" y="106"/>
                      </a:lnTo>
                      <a:lnTo>
                        <a:pt x="742" y="38"/>
                      </a:lnTo>
                      <a:lnTo>
                        <a:pt x="742" y="40"/>
                      </a:lnTo>
                      <a:close/>
                      <a:moveTo>
                        <a:pt x="359" y="107"/>
                      </a:moveTo>
                      <a:lnTo>
                        <a:pt x="358" y="107"/>
                      </a:lnTo>
                      <a:lnTo>
                        <a:pt x="359" y="106"/>
                      </a:lnTo>
                      <a:lnTo>
                        <a:pt x="359" y="107"/>
                      </a:lnTo>
                      <a:close/>
                      <a:moveTo>
                        <a:pt x="358" y="107"/>
                      </a:moveTo>
                      <a:lnTo>
                        <a:pt x="0" y="2"/>
                      </a:lnTo>
                      <a:lnTo>
                        <a:pt x="1" y="0"/>
                      </a:lnTo>
                      <a:lnTo>
                        <a:pt x="359" y="106"/>
                      </a:lnTo>
                      <a:lnTo>
                        <a:pt x="358" y="107"/>
                      </a:lnTo>
                      <a:close/>
                    </a:path>
                  </a:pathLst>
                </a:cu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190" name="Freeform 1938"/>
                <p:cNvSpPr>
                  <a:spLocks noEditPoints="1"/>
                </p:cNvSpPr>
                <p:nvPr/>
              </p:nvSpPr>
              <p:spPr bwMode="auto">
                <a:xfrm>
                  <a:off x="2002" y="3569"/>
                  <a:ext cx="2475" cy="416"/>
                </a:xfrm>
                <a:custGeom>
                  <a:avLst/>
                  <a:gdLst>
                    <a:gd name="T0" fmla="*/ 1022032 w 742"/>
                    <a:gd name="T1" fmla="*/ 138684 h 107"/>
                    <a:gd name="T2" fmla="*/ 493075 w 742"/>
                    <a:gd name="T3" fmla="*/ 369466 h 107"/>
                    <a:gd name="T4" fmla="*/ 493075 w 742"/>
                    <a:gd name="T5" fmla="*/ 362348 h 107"/>
                    <a:gd name="T6" fmla="*/ 1020764 w 742"/>
                    <a:gd name="T7" fmla="*/ 135041 h 107"/>
                    <a:gd name="T8" fmla="*/ 1022032 w 742"/>
                    <a:gd name="T9" fmla="*/ 138684 h 107"/>
                    <a:gd name="T10" fmla="*/ 493075 w 742"/>
                    <a:gd name="T11" fmla="*/ 369466 h 107"/>
                    <a:gd name="T12" fmla="*/ 493075 w 742"/>
                    <a:gd name="T13" fmla="*/ 369466 h 107"/>
                    <a:gd name="T14" fmla="*/ 493075 w 742"/>
                    <a:gd name="T15" fmla="*/ 369466 h 107"/>
                    <a:gd name="T16" fmla="*/ 493075 w 742"/>
                    <a:gd name="T17" fmla="*/ 366002 h 107"/>
                    <a:gd name="T18" fmla="*/ 493075 w 742"/>
                    <a:gd name="T19" fmla="*/ 369466 h 107"/>
                    <a:gd name="T20" fmla="*/ 493075 w 742"/>
                    <a:gd name="T21" fmla="*/ 369466 h 107"/>
                    <a:gd name="T22" fmla="*/ 0 w 742"/>
                    <a:gd name="T23" fmla="*/ 3643 h 107"/>
                    <a:gd name="T24" fmla="*/ 1224 w 742"/>
                    <a:gd name="T25" fmla="*/ 0 h 107"/>
                    <a:gd name="T26" fmla="*/ 493075 w 742"/>
                    <a:gd name="T27" fmla="*/ 362348 h 107"/>
                    <a:gd name="T28" fmla="*/ 493075 w 742"/>
                    <a:gd name="T29" fmla="*/ 369466 h 1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07"/>
                    <a:gd name="T47" fmla="*/ 742 w 742"/>
                    <a:gd name="T48" fmla="*/ 107 h 1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07">
                      <a:moveTo>
                        <a:pt x="742" y="40"/>
                      </a:moveTo>
                      <a:lnTo>
                        <a:pt x="358" y="107"/>
                      </a:lnTo>
                      <a:lnTo>
                        <a:pt x="358" y="105"/>
                      </a:lnTo>
                      <a:lnTo>
                        <a:pt x="741" y="39"/>
                      </a:lnTo>
                      <a:lnTo>
                        <a:pt x="742" y="40"/>
                      </a:lnTo>
                      <a:close/>
                      <a:moveTo>
                        <a:pt x="358" y="107"/>
                      </a:moveTo>
                      <a:lnTo>
                        <a:pt x="358" y="107"/>
                      </a:lnTo>
                      <a:lnTo>
                        <a:pt x="358" y="106"/>
                      </a:lnTo>
                      <a:lnTo>
                        <a:pt x="358" y="107"/>
                      </a:lnTo>
                      <a:close/>
                      <a:moveTo>
                        <a:pt x="358" y="107"/>
                      </a:moveTo>
                      <a:lnTo>
                        <a:pt x="0" y="1"/>
                      </a:lnTo>
                      <a:lnTo>
                        <a:pt x="1" y="0"/>
                      </a:lnTo>
                      <a:lnTo>
                        <a:pt x="358" y="105"/>
                      </a:lnTo>
                      <a:lnTo>
                        <a:pt x="358" y="107"/>
                      </a:lnTo>
                      <a:close/>
                    </a:path>
                  </a:pathLst>
                </a:cu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191" name="Freeform 1939"/>
                <p:cNvSpPr>
                  <a:spLocks noEditPoints="1"/>
                </p:cNvSpPr>
                <p:nvPr/>
              </p:nvSpPr>
              <p:spPr bwMode="auto">
                <a:xfrm>
                  <a:off x="2002" y="3604"/>
                  <a:ext cx="2475" cy="408"/>
                </a:xfrm>
                <a:custGeom>
                  <a:avLst/>
                  <a:gdLst>
                    <a:gd name="T0" fmla="*/ 1022032 w 742"/>
                    <a:gd name="T1" fmla="*/ 134710 h 105"/>
                    <a:gd name="T2" fmla="*/ 495891 w 742"/>
                    <a:gd name="T3" fmla="*/ 361344 h 105"/>
                    <a:gd name="T4" fmla="*/ 494300 w 742"/>
                    <a:gd name="T5" fmla="*/ 357948 h 105"/>
                    <a:gd name="T6" fmla="*/ 1022032 w 742"/>
                    <a:gd name="T7" fmla="*/ 131073 h 105"/>
                    <a:gd name="T8" fmla="*/ 1022032 w 742"/>
                    <a:gd name="T9" fmla="*/ 134710 h 105"/>
                    <a:gd name="T10" fmla="*/ 495891 w 742"/>
                    <a:gd name="T11" fmla="*/ 361344 h 105"/>
                    <a:gd name="T12" fmla="*/ 494300 w 742"/>
                    <a:gd name="T13" fmla="*/ 361344 h 105"/>
                    <a:gd name="T14" fmla="*/ 494300 w 742"/>
                    <a:gd name="T15" fmla="*/ 361344 h 105"/>
                    <a:gd name="T16" fmla="*/ 494300 w 742"/>
                    <a:gd name="T17" fmla="*/ 357948 h 105"/>
                    <a:gd name="T18" fmla="*/ 495891 w 742"/>
                    <a:gd name="T19" fmla="*/ 361344 h 105"/>
                    <a:gd name="T20" fmla="*/ 494300 w 742"/>
                    <a:gd name="T21" fmla="*/ 361344 h 105"/>
                    <a:gd name="T22" fmla="*/ 0 w 742"/>
                    <a:gd name="T23" fmla="*/ 7037 h 105"/>
                    <a:gd name="T24" fmla="*/ 1224 w 742"/>
                    <a:gd name="T25" fmla="*/ 0 h 105"/>
                    <a:gd name="T26" fmla="*/ 495891 w 742"/>
                    <a:gd name="T27" fmla="*/ 357948 h 105"/>
                    <a:gd name="T28" fmla="*/ 494300 w 742"/>
                    <a:gd name="T29" fmla="*/ 361344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05"/>
                    <a:gd name="T47" fmla="*/ 742 w 742"/>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05">
                      <a:moveTo>
                        <a:pt x="742" y="39"/>
                      </a:moveTo>
                      <a:lnTo>
                        <a:pt x="360" y="105"/>
                      </a:lnTo>
                      <a:lnTo>
                        <a:pt x="359" y="104"/>
                      </a:lnTo>
                      <a:lnTo>
                        <a:pt x="742" y="38"/>
                      </a:lnTo>
                      <a:lnTo>
                        <a:pt x="742" y="39"/>
                      </a:lnTo>
                      <a:close/>
                      <a:moveTo>
                        <a:pt x="360" y="105"/>
                      </a:moveTo>
                      <a:lnTo>
                        <a:pt x="359" y="105"/>
                      </a:lnTo>
                      <a:lnTo>
                        <a:pt x="359" y="104"/>
                      </a:lnTo>
                      <a:lnTo>
                        <a:pt x="360" y="105"/>
                      </a:lnTo>
                      <a:close/>
                      <a:moveTo>
                        <a:pt x="359" y="105"/>
                      </a:moveTo>
                      <a:lnTo>
                        <a:pt x="0" y="2"/>
                      </a:lnTo>
                      <a:lnTo>
                        <a:pt x="1" y="0"/>
                      </a:lnTo>
                      <a:lnTo>
                        <a:pt x="360" y="104"/>
                      </a:lnTo>
                      <a:lnTo>
                        <a:pt x="359" y="105"/>
                      </a:lnTo>
                      <a:close/>
                    </a:path>
                  </a:pathLst>
                </a:cu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sp>
              <p:nvSpPr>
                <p:cNvPr id="192" name="Freeform 1940"/>
                <p:cNvSpPr>
                  <a:spLocks noEditPoints="1"/>
                </p:cNvSpPr>
                <p:nvPr/>
              </p:nvSpPr>
              <p:spPr bwMode="auto">
                <a:xfrm>
                  <a:off x="2002" y="3635"/>
                  <a:ext cx="2475" cy="416"/>
                </a:xfrm>
                <a:custGeom>
                  <a:avLst/>
                  <a:gdLst>
                    <a:gd name="T0" fmla="*/ 1022032 w 742"/>
                    <a:gd name="T1" fmla="*/ 138684 h 107"/>
                    <a:gd name="T2" fmla="*/ 493075 w 742"/>
                    <a:gd name="T3" fmla="*/ 369466 h 107"/>
                    <a:gd name="T4" fmla="*/ 493075 w 742"/>
                    <a:gd name="T5" fmla="*/ 362348 h 107"/>
                    <a:gd name="T6" fmla="*/ 1020764 w 742"/>
                    <a:gd name="T7" fmla="*/ 135041 h 107"/>
                    <a:gd name="T8" fmla="*/ 1022032 w 742"/>
                    <a:gd name="T9" fmla="*/ 138684 h 107"/>
                    <a:gd name="T10" fmla="*/ 493075 w 742"/>
                    <a:gd name="T11" fmla="*/ 369466 h 107"/>
                    <a:gd name="T12" fmla="*/ 493075 w 742"/>
                    <a:gd name="T13" fmla="*/ 369466 h 107"/>
                    <a:gd name="T14" fmla="*/ 493075 w 742"/>
                    <a:gd name="T15" fmla="*/ 369466 h 107"/>
                    <a:gd name="T16" fmla="*/ 493075 w 742"/>
                    <a:gd name="T17" fmla="*/ 366002 h 107"/>
                    <a:gd name="T18" fmla="*/ 493075 w 742"/>
                    <a:gd name="T19" fmla="*/ 369466 h 107"/>
                    <a:gd name="T20" fmla="*/ 493075 w 742"/>
                    <a:gd name="T21" fmla="*/ 369466 h 107"/>
                    <a:gd name="T22" fmla="*/ 0 w 742"/>
                    <a:gd name="T23" fmla="*/ 7103 h 107"/>
                    <a:gd name="T24" fmla="*/ 1224 w 742"/>
                    <a:gd name="T25" fmla="*/ 0 h 107"/>
                    <a:gd name="T26" fmla="*/ 493075 w 742"/>
                    <a:gd name="T27" fmla="*/ 362348 h 107"/>
                    <a:gd name="T28" fmla="*/ 493075 w 742"/>
                    <a:gd name="T29" fmla="*/ 369466 h 1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07"/>
                    <a:gd name="T47" fmla="*/ 742 w 742"/>
                    <a:gd name="T48" fmla="*/ 107 h 1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07">
                      <a:moveTo>
                        <a:pt x="742" y="40"/>
                      </a:moveTo>
                      <a:lnTo>
                        <a:pt x="358" y="107"/>
                      </a:lnTo>
                      <a:lnTo>
                        <a:pt x="358" y="105"/>
                      </a:lnTo>
                      <a:lnTo>
                        <a:pt x="741" y="39"/>
                      </a:lnTo>
                      <a:lnTo>
                        <a:pt x="742" y="40"/>
                      </a:lnTo>
                      <a:close/>
                      <a:moveTo>
                        <a:pt x="358" y="107"/>
                      </a:moveTo>
                      <a:lnTo>
                        <a:pt x="358" y="107"/>
                      </a:lnTo>
                      <a:lnTo>
                        <a:pt x="358" y="106"/>
                      </a:lnTo>
                      <a:lnTo>
                        <a:pt x="358" y="107"/>
                      </a:lnTo>
                      <a:close/>
                      <a:moveTo>
                        <a:pt x="358" y="107"/>
                      </a:moveTo>
                      <a:lnTo>
                        <a:pt x="0" y="2"/>
                      </a:lnTo>
                      <a:lnTo>
                        <a:pt x="1" y="0"/>
                      </a:lnTo>
                      <a:lnTo>
                        <a:pt x="358" y="105"/>
                      </a:lnTo>
                      <a:lnTo>
                        <a:pt x="358" y="107"/>
                      </a:lnTo>
                      <a:close/>
                    </a:path>
                  </a:pathLst>
                </a:custGeom>
                <a:solidFill>
                  <a:srgbClr val="EB3D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AT"/>
                </a:p>
              </p:txBody>
            </p:sp>
          </p:grpSp>
          <p:grpSp>
            <p:nvGrpSpPr>
              <p:cNvPr id="21" name="Gruppieren 1"/>
              <p:cNvGrpSpPr/>
              <p:nvPr/>
            </p:nvGrpSpPr>
            <p:grpSpPr>
              <a:xfrm>
                <a:off x="205104" y="4987953"/>
                <a:ext cx="1053204" cy="440693"/>
                <a:chOff x="44450" y="5116459"/>
                <a:chExt cx="2051050" cy="665574"/>
              </a:xfrm>
            </p:grpSpPr>
            <p:sp>
              <p:nvSpPr>
                <p:cNvPr id="44" name="Line 23"/>
                <p:cNvSpPr>
                  <a:spLocks noChangeShapeType="1"/>
                </p:cNvSpPr>
                <p:nvPr/>
              </p:nvSpPr>
              <p:spPr bwMode="auto">
                <a:xfrm flipV="1">
                  <a:off x="44450" y="5116459"/>
                  <a:ext cx="218932" cy="39934"/>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45" name="Line 24"/>
                <p:cNvSpPr>
                  <a:spLocks noChangeShapeType="1"/>
                </p:cNvSpPr>
                <p:nvPr/>
              </p:nvSpPr>
              <p:spPr bwMode="auto">
                <a:xfrm flipV="1">
                  <a:off x="1876568" y="5742099"/>
                  <a:ext cx="218932" cy="39934"/>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46" name="Line 25"/>
                <p:cNvSpPr>
                  <a:spLocks noChangeShapeType="1"/>
                </p:cNvSpPr>
                <p:nvPr/>
              </p:nvSpPr>
              <p:spPr bwMode="auto">
                <a:xfrm flipV="1">
                  <a:off x="1571215" y="5637826"/>
                  <a:ext cx="218932" cy="39934"/>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47" name="Line 26"/>
                <p:cNvSpPr>
                  <a:spLocks noChangeShapeType="1"/>
                </p:cNvSpPr>
                <p:nvPr/>
              </p:nvSpPr>
              <p:spPr bwMode="auto">
                <a:xfrm flipV="1">
                  <a:off x="1265862" y="5533552"/>
                  <a:ext cx="218932" cy="39934"/>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48" name="Line 27"/>
                <p:cNvSpPr>
                  <a:spLocks noChangeShapeType="1"/>
                </p:cNvSpPr>
                <p:nvPr/>
              </p:nvSpPr>
              <p:spPr bwMode="auto">
                <a:xfrm flipV="1">
                  <a:off x="960509" y="5429279"/>
                  <a:ext cx="218932" cy="39934"/>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49" name="Line 28"/>
                <p:cNvSpPr>
                  <a:spLocks noChangeShapeType="1"/>
                </p:cNvSpPr>
                <p:nvPr/>
              </p:nvSpPr>
              <p:spPr bwMode="auto">
                <a:xfrm flipV="1">
                  <a:off x="655156" y="5325006"/>
                  <a:ext cx="218932" cy="39934"/>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50" name="Line 29"/>
                <p:cNvSpPr>
                  <a:spLocks noChangeShapeType="1"/>
                </p:cNvSpPr>
                <p:nvPr/>
              </p:nvSpPr>
              <p:spPr bwMode="auto">
                <a:xfrm flipV="1">
                  <a:off x="349803" y="5220733"/>
                  <a:ext cx="218932" cy="39934"/>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grpSp>
          <p:sp>
            <p:nvSpPr>
              <p:cNvPr id="22" name="Line 1943"/>
              <p:cNvSpPr>
                <a:spLocks noChangeShapeType="1"/>
              </p:cNvSpPr>
              <p:nvPr/>
            </p:nvSpPr>
            <p:spPr bwMode="auto">
              <a:xfrm flipH="1">
                <a:off x="11908" y="5092576"/>
                <a:ext cx="239661" cy="5676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23" name="Line 1944"/>
              <p:cNvSpPr>
                <a:spLocks noChangeShapeType="1"/>
              </p:cNvSpPr>
              <p:nvPr/>
            </p:nvSpPr>
            <p:spPr bwMode="auto">
              <a:xfrm flipH="1">
                <a:off x="986855" y="5520382"/>
                <a:ext cx="239661" cy="56761"/>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24" name="Line 1945"/>
              <p:cNvSpPr>
                <a:spLocks noChangeShapeType="1"/>
              </p:cNvSpPr>
              <p:nvPr/>
            </p:nvSpPr>
            <p:spPr bwMode="auto">
              <a:xfrm>
                <a:off x="42070" y="5143029"/>
                <a:ext cx="979023" cy="424653"/>
              </a:xfrm>
              <a:prstGeom prst="line">
                <a:avLst/>
              </a:prstGeom>
              <a:noFill/>
              <a:ln w="9525">
                <a:solidFill>
                  <a:schemeClr val="tx1"/>
                </a:solidFill>
                <a:round/>
                <a:headEnd type="triangle" w="sm" len="med"/>
                <a:tailEnd type="triangle" w="sm"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25" name="Text Box 1946"/>
              <p:cNvSpPr txBox="1">
                <a:spLocks noChangeArrowheads="1"/>
              </p:cNvSpPr>
              <p:nvPr/>
            </p:nvSpPr>
            <p:spPr bwMode="auto">
              <a:xfrm rot="1417853">
                <a:off x="39564" y="5434029"/>
                <a:ext cx="1306581" cy="274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50000"/>
                  </a:spcBef>
                  <a:buNone/>
                </a:pPr>
                <a:r>
                  <a:rPr lang="de-AT" sz="1800" dirty="0">
                    <a:latin typeface="Arial" charset="0"/>
                  </a:rPr>
                  <a:t>6.0 -14.0 m</a:t>
                </a:r>
              </a:p>
            </p:txBody>
          </p:sp>
          <p:pic>
            <p:nvPicPr>
              <p:cNvPr id="26" name="Picture 194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7767" y="4705763"/>
                <a:ext cx="199717" cy="2596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Line 23"/>
              <p:cNvSpPr>
                <a:spLocks noChangeShapeType="1"/>
              </p:cNvSpPr>
              <p:nvPr/>
            </p:nvSpPr>
            <p:spPr bwMode="auto">
              <a:xfrm rot="2400000" flipV="1">
                <a:off x="511636" y="4770051"/>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28" name="Line 23"/>
              <p:cNvSpPr>
                <a:spLocks noChangeShapeType="1"/>
              </p:cNvSpPr>
              <p:nvPr/>
            </p:nvSpPr>
            <p:spPr bwMode="auto">
              <a:xfrm rot="2400000" flipV="1">
                <a:off x="670843" y="4724617"/>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29" name="Line 23"/>
              <p:cNvSpPr>
                <a:spLocks noChangeShapeType="1"/>
              </p:cNvSpPr>
              <p:nvPr/>
            </p:nvSpPr>
            <p:spPr bwMode="auto">
              <a:xfrm rot="2400000" flipV="1">
                <a:off x="832182" y="4689375"/>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30" name="Line 23"/>
              <p:cNvSpPr>
                <a:spLocks noChangeShapeType="1"/>
              </p:cNvSpPr>
              <p:nvPr/>
            </p:nvSpPr>
            <p:spPr bwMode="auto">
              <a:xfrm rot="2400000" flipV="1">
                <a:off x="982203" y="4641309"/>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31" name="Line 23"/>
              <p:cNvSpPr>
                <a:spLocks noChangeShapeType="1"/>
              </p:cNvSpPr>
              <p:nvPr/>
            </p:nvSpPr>
            <p:spPr bwMode="auto">
              <a:xfrm rot="2400000" flipV="1">
                <a:off x="1118748" y="4609077"/>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32" name="Line 23"/>
              <p:cNvSpPr>
                <a:spLocks noChangeShapeType="1"/>
              </p:cNvSpPr>
              <p:nvPr/>
            </p:nvSpPr>
            <p:spPr bwMode="auto">
              <a:xfrm rot="2400000" flipV="1">
                <a:off x="1242521" y="4577984"/>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33" name="Line 23"/>
              <p:cNvSpPr>
                <a:spLocks noChangeShapeType="1"/>
              </p:cNvSpPr>
              <p:nvPr/>
            </p:nvSpPr>
            <p:spPr bwMode="auto">
              <a:xfrm rot="2400000" flipV="1">
                <a:off x="367503" y="4813335"/>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34" name="Line 23"/>
              <p:cNvSpPr>
                <a:spLocks noChangeShapeType="1"/>
              </p:cNvSpPr>
              <p:nvPr/>
            </p:nvSpPr>
            <p:spPr bwMode="auto">
              <a:xfrm rot="2400000" flipV="1">
                <a:off x="203058" y="4853868"/>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grpSp>
            <p:nvGrpSpPr>
              <p:cNvPr id="35" name="Gruppieren 3"/>
              <p:cNvGrpSpPr/>
              <p:nvPr/>
            </p:nvGrpSpPr>
            <p:grpSpPr>
              <a:xfrm>
                <a:off x="1267825" y="5148777"/>
                <a:ext cx="1151883" cy="302325"/>
                <a:chOff x="3272963" y="4753521"/>
                <a:chExt cx="1151883" cy="302325"/>
              </a:xfrm>
            </p:grpSpPr>
            <p:sp>
              <p:nvSpPr>
                <p:cNvPr id="36" name="Line 23"/>
                <p:cNvSpPr>
                  <a:spLocks noChangeShapeType="1"/>
                </p:cNvSpPr>
                <p:nvPr/>
              </p:nvSpPr>
              <p:spPr bwMode="auto">
                <a:xfrm rot="13200000" flipV="1">
                  <a:off x="3581541" y="4945588"/>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37" name="Line 23"/>
                <p:cNvSpPr>
                  <a:spLocks noChangeShapeType="1"/>
                </p:cNvSpPr>
                <p:nvPr/>
              </p:nvSpPr>
              <p:spPr bwMode="auto">
                <a:xfrm rot="13200000" flipV="1">
                  <a:off x="3740748" y="4900154"/>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38" name="Line 23"/>
                <p:cNvSpPr>
                  <a:spLocks noChangeShapeType="1"/>
                </p:cNvSpPr>
                <p:nvPr/>
              </p:nvSpPr>
              <p:spPr bwMode="auto">
                <a:xfrm rot="13200000" flipV="1">
                  <a:off x="3902087" y="4864912"/>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39" name="Line 23"/>
                <p:cNvSpPr>
                  <a:spLocks noChangeShapeType="1"/>
                </p:cNvSpPr>
                <p:nvPr/>
              </p:nvSpPr>
              <p:spPr bwMode="auto">
                <a:xfrm rot="13200000" flipV="1">
                  <a:off x="4052108" y="4816846"/>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40" name="Line 23"/>
                <p:cNvSpPr>
                  <a:spLocks noChangeShapeType="1"/>
                </p:cNvSpPr>
                <p:nvPr/>
              </p:nvSpPr>
              <p:spPr bwMode="auto">
                <a:xfrm rot="13200000" flipV="1">
                  <a:off x="4188653" y="4784614"/>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41" name="Line 23"/>
                <p:cNvSpPr>
                  <a:spLocks noChangeShapeType="1"/>
                </p:cNvSpPr>
                <p:nvPr/>
              </p:nvSpPr>
              <p:spPr bwMode="auto">
                <a:xfrm rot="13200000" flipV="1">
                  <a:off x="4312426" y="4753521"/>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42" name="Line 23"/>
                <p:cNvSpPr>
                  <a:spLocks noChangeShapeType="1"/>
                </p:cNvSpPr>
                <p:nvPr/>
              </p:nvSpPr>
              <p:spPr bwMode="auto">
                <a:xfrm rot="13200000" flipV="1">
                  <a:off x="3437408" y="4988872"/>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sp>
              <p:nvSpPr>
                <p:cNvPr id="43" name="Line 23"/>
                <p:cNvSpPr>
                  <a:spLocks noChangeShapeType="1"/>
                </p:cNvSpPr>
                <p:nvPr/>
              </p:nvSpPr>
              <p:spPr bwMode="auto">
                <a:xfrm rot="13200000" flipV="1">
                  <a:off x="3272963" y="5029405"/>
                  <a:ext cx="112420" cy="26441"/>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lIns="90000" tIns="46800" rIns="90000" bIns="46800"/>
                <a:lstStyle/>
                <a:p>
                  <a:endParaRPr lang="de-AT"/>
                </a:p>
              </p:txBody>
            </p:sp>
          </p:grpSp>
        </p:grpSp>
        <p:sp>
          <p:nvSpPr>
            <p:cNvPr id="10" name="Text Box 1946"/>
            <p:cNvSpPr txBox="1">
              <a:spLocks noChangeArrowheads="1"/>
            </p:cNvSpPr>
            <p:nvPr/>
          </p:nvSpPr>
          <p:spPr bwMode="auto">
            <a:xfrm>
              <a:off x="1469886" y="4131411"/>
              <a:ext cx="394697" cy="274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50000"/>
                </a:spcBef>
                <a:buNone/>
              </a:pPr>
              <a:r>
                <a:rPr lang="de-AT" sz="1800" b="1" dirty="0" err="1">
                  <a:solidFill>
                    <a:srgbClr val="FF0000"/>
                  </a:solidFill>
                  <a:latin typeface="Arial" charset="0"/>
                </a:rPr>
                <a:t>p</a:t>
              </a:r>
              <a:r>
                <a:rPr lang="de-AT" sz="1800" b="1" baseline="-25000" dirty="0" err="1">
                  <a:solidFill>
                    <a:srgbClr val="FF0000"/>
                  </a:solidFill>
                  <a:latin typeface="Arial" charset="0"/>
                </a:rPr>
                <a:t>v</a:t>
              </a:r>
              <a:endParaRPr lang="de-AT" sz="1800" b="1" baseline="-25000" dirty="0">
                <a:solidFill>
                  <a:srgbClr val="FF0000"/>
                </a:solidFill>
                <a:latin typeface="Arial" charset="0"/>
              </a:endParaRPr>
            </a:p>
          </p:txBody>
        </p:sp>
        <p:sp>
          <p:nvSpPr>
            <p:cNvPr id="11" name="Text Box 21"/>
            <p:cNvSpPr txBox="1">
              <a:spLocks noChangeArrowheads="1"/>
            </p:cNvSpPr>
            <p:nvPr/>
          </p:nvSpPr>
          <p:spPr bwMode="auto">
            <a:xfrm rot="20722730">
              <a:off x="514847" y="4340755"/>
              <a:ext cx="719522" cy="274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50000"/>
                </a:spcBef>
                <a:buNone/>
              </a:pPr>
              <a:r>
                <a:rPr lang="de-AT" sz="1800" b="1" dirty="0" err="1">
                  <a:solidFill>
                    <a:srgbClr val="FF0000"/>
                  </a:solidFill>
                  <a:latin typeface="Arial" charset="0"/>
                </a:rPr>
                <a:t>p</a:t>
              </a:r>
              <a:r>
                <a:rPr lang="de-AT" sz="1800" b="1" baseline="-25000" dirty="0" err="1">
                  <a:solidFill>
                    <a:srgbClr val="FF0000"/>
                  </a:solidFill>
                  <a:latin typeface="Arial" charset="0"/>
                </a:rPr>
                <a:t>h,l</a:t>
              </a:r>
              <a:endParaRPr lang="de-AT" sz="1800" b="1" baseline="-25000" dirty="0">
                <a:solidFill>
                  <a:srgbClr val="FF0000"/>
                </a:solidFill>
                <a:latin typeface="Arial" charset="0"/>
              </a:endParaRPr>
            </a:p>
          </p:txBody>
        </p:sp>
        <p:sp>
          <p:nvSpPr>
            <p:cNvPr id="12" name="Text Box 1946"/>
            <p:cNvSpPr txBox="1">
              <a:spLocks noChangeArrowheads="1"/>
            </p:cNvSpPr>
            <p:nvPr/>
          </p:nvSpPr>
          <p:spPr bwMode="auto">
            <a:xfrm rot="1417853">
              <a:off x="1741475" y="4565172"/>
              <a:ext cx="485145" cy="274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spcBef>
                  <a:spcPct val="50000"/>
                </a:spcBef>
                <a:buNone/>
              </a:pPr>
              <a:r>
                <a:rPr lang="de-AT" sz="1800" b="1" dirty="0" err="1">
                  <a:solidFill>
                    <a:srgbClr val="FF0000"/>
                  </a:solidFill>
                  <a:latin typeface="Arial" charset="0"/>
                </a:rPr>
                <a:t>p</a:t>
              </a:r>
              <a:r>
                <a:rPr lang="de-AT" sz="1800" b="1" baseline="-25000" dirty="0" err="1">
                  <a:solidFill>
                    <a:srgbClr val="FF0000"/>
                  </a:solidFill>
                  <a:latin typeface="Arial" charset="0"/>
                </a:rPr>
                <a:t>h,t</a:t>
              </a:r>
              <a:endParaRPr lang="de-AT" sz="1800" b="1" baseline="-25000" dirty="0">
                <a:solidFill>
                  <a:srgbClr val="FF0000"/>
                </a:solidFill>
                <a:latin typeface="Arial" charset="0"/>
              </a:endParaRPr>
            </a:p>
          </p:txBody>
        </p:sp>
        <p:cxnSp>
          <p:nvCxnSpPr>
            <p:cNvPr id="13" name="Gerade Verbindung 22533"/>
            <p:cNvCxnSpPr/>
            <p:nvPr/>
          </p:nvCxnSpPr>
          <p:spPr>
            <a:xfrm>
              <a:off x="1352203" y="4408621"/>
              <a:ext cx="298450" cy="0"/>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22535"/>
            <p:cNvCxnSpPr>
              <a:stCxn id="26" idx="0"/>
            </p:cNvCxnSpPr>
            <p:nvPr/>
          </p:nvCxnSpPr>
          <p:spPr>
            <a:xfrm flipV="1">
              <a:off x="1226680" y="4406900"/>
              <a:ext cx="119605" cy="298863"/>
            </a:xfrm>
            <a:prstGeom prst="line">
              <a:avLst/>
            </a:prstGeom>
            <a:ln w="635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00" name="Text Box 64"/>
          <p:cNvSpPr txBox="1">
            <a:spLocks noChangeArrowheads="1"/>
          </p:cNvSpPr>
          <p:nvPr/>
        </p:nvSpPr>
        <p:spPr bwMode="auto">
          <a:xfrm>
            <a:off x="602800" y="654643"/>
            <a:ext cx="83137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buNone/>
            </a:pPr>
            <a:r>
              <a:rPr lang="en-US" sz="3600" b="1" i="1" dirty="0">
                <a:latin typeface="Arial" charset="0"/>
              </a:rPr>
              <a:t>Hydraulic press systems</a:t>
            </a:r>
          </a:p>
        </p:txBody>
      </p:sp>
      <p:sp>
        <p:nvSpPr>
          <p:cNvPr id="1001" name="TextBox 1000"/>
          <p:cNvSpPr txBox="1"/>
          <p:nvPr/>
        </p:nvSpPr>
        <p:spPr>
          <a:xfrm>
            <a:off x="6100549" y="5022376"/>
            <a:ext cx="1405720" cy="400110"/>
          </a:xfrm>
          <a:prstGeom prst="rect">
            <a:avLst/>
          </a:prstGeom>
          <a:noFill/>
        </p:spPr>
        <p:txBody>
          <a:bodyPr wrap="square" rtlCol="0">
            <a:spAutoFit/>
          </a:bodyPr>
          <a:lstStyle/>
          <a:p>
            <a:pPr>
              <a:buNone/>
            </a:pPr>
            <a:r>
              <a:rPr lang="en-US" dirty="0">
                <a:solidFill>
                  <a:srgbClr val="FF0000"/>
                </a:solidFill>
              </a:rPr>
              <a:t>0.3 </a:t>
            </a:r>
            <a:r>
              <a:rPr lang="en-US" dirty="0" err="1">
                <a:solidFill>
                  <a:srgbClr val="FF0000"/>
                </a:solidFill>
              </a:rPr>
              <a:t>MPa</a:t>
            </a:r>
            <a:endParaRPr lang="en-CA" dirty="0">
              <a:solidFill>
                <a:srgbClr val="FF0000"/>
              </a:solidFill>
            </a:endParaRPr>
          </a:p>
        </p:txBody>
      </p:sp>
      <p:sp>
        <p:nvSpPr>
          <p:cNvPr id="1002" name="TextBox 1001"/>
          <p:cNvSpPr txBox="1"/>
          <p:nvPr/>
        </p:nvSpPr>
        <p:spPr>
          <a:xfrm>
            <a:off x="5486400" y="4408227"/>
            <a:ext cx="2074460" cy="400110"/>
          </a:xfrm>
          <a:prstGeom prst="rect">
            <a:avLst/>
          </a:prstGeom>
          <a:noFill/>
        </p:spPr>
        <p:txBody>
          <a:bodyPr wrap="square" rtlCol="0">
            <a:spAutoFit/>
          </a:bodyPr>
          <a:lstStyle/>
          <a:p>
            <a:pPr>
              <a:buNone/>
            </a:pPr>
            <a:r>
              <a:rPr lang="en-US" dirty="0">
                <a:solidFill>
                  <a:srgbClr val="FF0000"/>
                </a:solidFill>
              </a:rPr>
              <a:t>0.8 – 1.5 </a:t>
            </a:r>
            <a:r>
              <a:rPr lang="en-US" dirty="0" err="1">
                <a:solidFill>
                  <a:srgbClr val="FF0000"/>
                </a:solidFill>
              </a:rPr>
              <a:t>MPa</a:t>
            </a:r>
            <a:endParaRPr lang="en-CA" dirty="0">
              <a:solidFill>
                <a:srgbClr val="FF0000"/>
              </a:solidFill>
            </a:endParaRPr>
          </a:p>
        </p:txBody>
      </p:sp>
      <p:sp>
        <p:nvSpPr>
          <p:cNvPr id="1003" name="TextBox 1002"/>
          <p:cNvSpPr txBox="1"/>
          <p:nvPr/>
        </p:nvSpPr>
        <p:spPr>
          <a:xfrm>
            <a:off x="245660" y="4462818"/>
            <a:ext cx="2634018" cy="923330"/>
          </a:xfrm>
          <a:prstGeom prst="rect">
            <a:avLst/>
          </a:prstGeom>
          <a:noFill/>
        </p:spPr>
        <p:txBody>
          <a:bodyPr wrap="square" rtlCol="0">
            <a:spAutoFit/>
          </a:bodyPr>
          <a:lstStyle/>
          <a:p>
            <a:pPr>
              <a:buNone/>
            </a:pPr>
            <a:r>
              <a:rPr lang="en-US" dirty="0"/>
              <a:t>Most commercial systems can press up to 300mm thick panel</a:t>
            </a:r>
            <a:endParaRPr lang="en-CA" dirty="0"/>
          </a:p>
        </p:txBody>
      </p:sp>
      <p:sp>
        <p:nvSpPr>
          <p:cNvPr id="1004" name="TextBox 1003"/>
          <p:cNvSpPr txBox="1"/>
          <p:nvPr/>
        </p:nvSpPr>
        <p:spPr>
          <a:xfrm>
            <a:off x="3166280" y="4312693"/>
            <a:ext cx="1405720" cy="707886"/>
          </a:xfrm>
          <a:prstGeom prst="rect">
            <a:avLst/>
          </a:prstGeom>
          <a:noFill/>
        </p:spPr>
        <p:txBody>
          <a:bodyPr wrap="square" rtlCol="0">
            <a:spAutoFit/>
          </a:bodyPr>
          <a:lstStyle/>
          <a:p>
            <a:pPr>
              <a:buNone/>
            </a:pPr>
            <a:r>
              <a:rPr lang="en-US" dirty="0">
                <a:solidFill>
                  <a:srgbClr val="FF0000"/>
                </a:solidFill>
              </a:rPr>
              <a:t>May be available</a:t>
            </a:r>
            <a:endParaRPr lang="en-CA" dirty="0">
              <a:solidFill>
                <a:srgbClr val="FF0000"/>
              </a:solidFill>
            </a:endParaRPr>
          </a:p>
        </p:txBody>
      </p:sp>
      <p:sp>
        <p:nvSpPr>
          <p:cNvPr id="1005" name="Inhaltsplatzhalter 7"/>
          <p:cNvSpPr txBox="1">
            <a:spLocks/>
          </p:cNvSpPr>
          <p:nvPr/>
        </p:nvSpPr>
        <p:spPr bwMode="auto">
          <a:xfrm>
            <a:off x="1835696" y="6691801"/>
            <a:ext cx="1724167" cy="16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indent="0">
              <a:lnSpc>
                <a:spcPct val="90000"/>
              </a:lnSpc>
              <a:spcAft>
                <a:spcPct val="20000"/>
              </a:spcAft>
              <a:buNone/>
            </a:pPr>
            <a:r>
              <a:rPr lang="de-DE" sz="1200" dirty="0">
                <a:latin typeface="Arial" charset="0"/>
              </a:rPr>
              <a:t>Source : Schickhofer</a:t>
            </a:r>
          </a:p>
        </p:txBody>
      </p:sp>
    </p:spTree>
    <p:extLst>
      <p:ext uri="{BB962C8B-B14F-4D97-AF65-F5344CB8AC3E}">
        <p14:creationId xmlns:p14="http://schemas.microsoft.com/office/powerpoint/2010/main" val="507696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677839" y="1555915"/>
            <a:ext cx="7924800" cy="4979987"/>
            <a:chOff x="609600" y="1119188"/>
            <a:chExt cx="7924800" cy="4979987"/>
          </a:xfrm>
        </p:grpSpPr>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19188"/>
              <a:ext cx="7924800" cy="4979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hteck 1"/>
            <p:cNvSpPr/>
            <p:nvPr/>
          </p:nvSpPr>
          <p:spPr>
            <a:xfrm>
              <a:off x="781050" y="1438275"/>
              <a:ext cx="2219325" cy="15430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eck 2"/>
            <p:cNvSpPr/>
            <p:nvPr/>
          </p:nvSpPr>
          <p:spPr>
            <a:xfrm>
              <a:off x="2495550" y="4505325"/>
              <a:ext cx="2076450" cy="159385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 name="Gerade Verbindung 29"/>
          <p:cNvCxnSpPr>
            <a:stCxn id="8" idx="0"/>
          </p:cNvCxnSpPr>
          <p:nvPr/>
        </p:nvCxnSpPr>
        <p:spPr>
          <a:xfrm flipH="1" flipV="1">
            <a:off x="7167042" y="1763689"/>
            <a:ext cx="198906" cy="2687880"/>
          </a:xfrm>
          <a:prstGeom prst="line">
            <a:avLst/>
          </a:prstGeom>
          <a:ln w="158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528" name="Gerade Verbindung 22527"/>
          <p:cNvCxnSpPr/>
          <p:nvPr/>
        </p:nvCxnSpPr>
        <p:spPr>
          <a:xfrm flipH="1">
            <a:off x="6619164" y="1774209"/>
            <a:ext cx="559558" cy="286603"/>
          </a:xfrm>
          <a:prstGeom prst="line">
            <a:avLst/>
          </a:prstGeom>
          <a:ln w="15875" cmpd="sng">
            <a:solidFill>
              <a:srgbClr val="FF0000"/>
            </a:solidFill>
            <a:tailEnd type="oval" w="lg" len="lg"/>
          </a:ln>
          <a:effectLst/>
        </p:spPr>
        <p:style>
          <a:lnRef idx="2">
            <a:schemeClr val="accent1"/>
          </a:lnRef>
          <a:fillRef idx="0">
            <a:schemeClr val="accent1"/>
          </a:fillRef>
          <a:effectRef idx="1">
            <a:schemeClr val="accent1"/>
          </a:effectRef>
          <a:fontRef idx="minor">
            <a:schemeClr val="tx1"/>
          </a:fontRef>
        </p:style>
      </p:cxnSp>
      <p:cxnSp>
        <p:nvCxnSpPr>
          <p:cNvPr id="22534" name="Gerade Verbindung 22533"/>
          <p:cNvCxnSpPr/>
          <p:nvPr/>
        </p:nvCxnSpPr>
        <p:spPr>
          <a:xfrm flipH="1">
            <a:off x="3302758" y="4185456"/>
            <a:ext cx="2985" cy="823273"/>
          </a:xfrm>
          <a:prstGeom prst="line">
            <a:avLst/>
          </a:prstGeom>
          <a:ln w="15875" cmpd="sng">
            <a:solidFill>
              <a:srgbClr val="FF0000"/>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cxnSp>
      <p:sp>
        <p:nvSpPr>
          <p:cNvPr id="39" name="Text Box 64"/>
          <p:cNvSpPr txBox="1">
            <a:spLocks noChangeArrowheads="1"/>
          </p:cNvSpPr>
          <p:nvPr/>
        </p:nvSpPr>
        <p:spPr bwMode="auto">
          <a:xfrm>
            <a:off x="6613016" y="6288778"/>
            <a:ext cx="18184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buNone/>
            </a:pPr>
            <a:r>
              <a:rPr lang="en-US" sz="1800" dirty="0">
                <a:latin typeface="Arial" charset="0"/>
              </a:rPr>
              <a:t>Glue station</a:t>
            </a:r>
            <a:endParaRPr lang="en-US" sz="1600" dirty="0">
              <a:latin typeface="Arial" charset="0"/>
            </a:endParaRPr>
          </a:p>
        </p:txBody>
      </p:sp>
      <p:sp>
        <p:nvSpPr>
          <p:cNvPr id="41" name="Text Box 64"/>
          <p:cNvSpPr txBox="1">
            <a:spLocks noChangeArrowheads="1"/>
          </p:cNvSpPr>
          <p:nvPr/>
        </p:nvSpPr>
        <p:spPr bwMode="auto">
          <a:xfrm>
            <a:off x="2689093" y="6370664"/>
            <a:ext cx="18184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buNone/>
            </a:pPr>
            <a:r>
              <a:rPr lang="en-US" sz="1800" dirty="0">
                <a:latin typeface="Arial" charset="0"/>
              </a:rPr>
              <a:t>Press station</a:t>
            </a:r>
            <a:endParaRPr lang="en-US" sz="1600" dirty="0">
              <a:latin typeface="Arial" charset="0"/>
            </a:endParaRPr>
          </a:p>
        </p:txBody>
      </p:sp>
      <p:sp>
        <p:nvSpPr>
          <p:cNvPr id="20" name="Inhaltsplatzhalter 7"/>
          <p:cNvSpPr txBox="1">
            <a:spLocks/>
          </p:cNvSpPr>
          <p:nvPr/>
        </p:nvSpPr>
        <p:spPr bwMode="auto">
          <a:xfrm>
            <a:off x="1475656" y="6686019"/>
            <a:ext cx="2746375" cy="138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marL="342900" indent="-342900"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indent="0">
              <a:lnSpc>
                <a:spcPct val="90000"/>
              </a:lnSpc>
              <a:spcAft>
                <a:spcPct val="20000"/>
              </a:spcAft>
              <a:buNone/>
            </a:pPr>
            <a:r>
              <a:rPr lang="de-DE" sz="1000" dirty="0">
                <a:latin typeface="Arial" charset="0"/>
              </a:rPr>
              <a:t>© Pictures: </a:t>
            </a:r>
            <a:r>
              <a:rPr lang="de-DE" sz="1000" dirty="0" err="1">
                <a:latin typeface="Arial" charset="0"/>
              </a:rPr>
              <a:t>MINDA</a:t>
            </a:r>
            <a:endParaRPr lang="de-DE" sz="1000" dirty="0">
              <a:latin typeface="Arial" charset="0"/>
            </a:endParaRPr>
          </a:p>
        </p:txBody>
      </p:sp>
      <p:cxnSp>
        <p:nvCxnSpPr>
          <p:cNvPr id="10" name="Gerade Verbindung 9"/>
          <p:cNvCxnSpPr/>
          <p:nvPr/>
        </p:nvCxnSpPr>
        <p:spPr>
          <a:xfrm flipV="1">
            <a:off x="6797881" y="2507776"/>
            <a:ext cx="0" cy="419101"/>
          </a:xfrm>
          <a:prstGeom prst="line">
            <a:avLst/>
          </a:prstGeom>
          <a:ln w="15875" cmpd="sng">
            <a:solidFill>
              <a:srgbClr val="FF0000"/>
            </a:solidFill>
            <a:headEnd type="oval" w="lg" len="lg"/>
            <a:tailEnd type="none" w="lg" len="lg"/>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flipV="1">
            <a:off x="3261816" y="2483893"/>
            <a:ext cx="3534769" cy="108193"/>
          </a:xfrm>
          <a:prstGeom prst="line">
            <a:avLst/>
          </a:prstGeom>
          <a:ln w="15875" cmpd="sng">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9641" y="4853363"/>
            <a:ext cx="2200473" cy="1465549"/>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4072" y="4451569"/>
            <a:ext cx="2803752" cy="1867342"/>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746" y="1582007"/>
            <a:ext cx="2623365" cy="1747202"/>
          </a:xfrm>
          <a:prstGeom prst="rect">
            <a:avLst/>
          </a:prstGeom>
        </p:spPr>
      </p:pic>
      <p:sp>
        <p:nvSpPr>
          <p:cNvPr id="11" name="Title 10"/>
          <p:cNvSpPr>
            <a:spLocks noGrp="1"/>
          </p:cNvSpPr>
          <p:nvPr>
            <p:ph type="title"/>
          </p:nvPr>
        </p:nvSpPr>
        <p:spPr>
          <a:xfrm>
            <a:off x="638484" y="625143"/>
            <a:ext cx="7618412" cy="641350"/>
          </a:xfrm>
        </p:spPr>
        <p:txBody>
          <a:bodyPr>
            <a:normAutofit fontScale="90000"/>
          </a:bodyPr>
          <a:lstStyle/>
          <a:p>
            <a:r>
              <a:rPr lang="en-US" b="1" dirty="0"/>
              <a:t>Processing line - MINDA</a:t>
            </a:r>
            <a:endParaRPr lang="en-CA" b="1" dirty="0"/>
          </a:p>
        </p:txBody>
      </p:sp>
      <p:pic>
        <p:nvPicPr>
          <p:cNvPr id="2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4869160"/>
            <a:ext cx="2522612" cy="1551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Box 21"/>
          <p:cNvSpPr txBox="1"/>
          <p:nvPr/>
        </p:nvSpPr>
        <p:spPr>
          <a:xfrm>
            <a:off x="0" y="3570537"/>
            <a:ext cx="2995448" cy="707886"/>
          </a:xfrm>
          <a:prstGeom prst="rect">
            <a:avLst/>
          </a:prstGeom>
          <a:noFill/>
        </p:spPr>
        <p:txBody>
          <a:bodyPr wrap="square" rtlCol="0">
            <a:spAutoFit/>
          </a:bodyPr>
          <a:lstStyle/>
          <a:p>
            <a:pPr marL="342900" indent="-342900">
              <a:spcBef>
                <a:spcPts val="0"/>
              </a:spcBef>
            </a:pPr>
            <a:r>
              <a:rPr lang="en-US" dirty="0"/>
              <a:t>40 min. per cycle</a:t>
            </a:r>
          </a:p>
          <a:p>
            <a:pPr marL="342900" indent="-342900">
              <a:spcBef>
                <a:spcPts val="0"/>
              </a:spcBef>
            </a:pPr>
            <a:r>
              <a:rPr lang="en-US" dirty="0"/>
              <a:t>20,000 m³/shift/</a:t>
            </a:r>
            <a:r>
              <a:rPr lang="en-US" dirty="0" err="1"/>
              <a:t>yr</a:t>
            </a:r>
            <a:endParaRPr lang="en-CA" dirty="0"/>
          </a:p>
        </p:txBody>
      </p:sp>
      <p:sp>
        <p:nvSpPr>
          <p:cNvPr id="40" name="Text Box 64"/>
          <p:cNvSpPr txBox="1">
            <a:spLocks noChangeArrowheads="1"/>
          </p:cNvSpPr>
          <p:nvPr/>
        </p:nvSpPr>
        <p:spPr bwMode="auto">
          <a:xfrm>
            <a:off x="1023903" y="3289098"/>
            <a:ext cx="18184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buNone/>
            </a:pPr>
            <a:r>
              <a:rPr lang="en-US" sz="1800" dirty="0">
                <a:latin typeface="Arial" charset="0"/>
              </a:rPr>
              <a:t>Vacuum station</a:t>
            </a:r>
            <a:endParaRPr lang="en-US" sz="1600" dirty="0">
              <a:latin typeface="Arial" charset="0"/>
            </a:endParaRPr>
          </a:p>
        </p:txBody>
      </p:sp>
      <p:sp>
        <p:nvSpPr>
          <p:cNvPr id="21" name="Rectangle 20"/>
          <p:cNvSpPr/>
          <p:nvPr/>
        </p:nvSpPr>
        <p:spPr>
          <a:xfrm>
            <a:off x="6012160" y="1124744"/>
            <a:ext cx="2986891" cy="646331"/>
          </a:xfrm>
          <a:prstGeom prst="rect">
            <a:avLst/>
          </a:prstGeom>
        </p:spPr>
        <p:txBody>
          <a:bodyPr wrap="none">
            <a:spAutoFit/>
          </a:bodyPr>
          <a:lstStyle/>
          <a:p>
            <a:r>
              <a:rPr lang="en-US" dirty="0">
                <a:hlinkClick r:id="rId8"/>
              </a:rPr>
              <a:t>https://youtu.be/jokkqSTtM74</a:t>
            </a:r>
            <a:endParaRPr lang="en-US" dirty="0"/>
          </a:p>
          <a:p>
            <a:endParaRPr lang="en-US" dirty="0"/>
          </a:p>
        </p:txBody>
      </p:sp>
    </p:spTree>
    <p:extLst>
      <p:ext uri="{BB962C8B-B14F-4D97-AF65-F5344CB8AC3E}">
        <p14:creationId xmlns:p14="http://schemas.microsoft.com/office/powerpoint/2010/main" val="545252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27025" y="169772"/>
            <a:ext cx="8458200" cy="1200329"/>
          </a:xfrm>
          <a:noFill/>
        </p:spPr>
        <p:txBody>
          <a:bodyPr>
            <a:spAutoFit/>
          </a:bodyPr>
          <a:lstStyle/>
          <a:p>
            <a:r>
              <a:rPr lang="en-US" sz="3600" b="1" dirty="0"/>
              <a:t>Advanced Lumber Production System – scanning machine</a:t>
            </a:r>
          </a:p>
        </p:txBody>
      </p:sp>
      <p:sp>
        <p:nvSpPr>
          <p:cNvPr id="4" name="TextBox 3"/>
          <p:cNvSpPr txBox="1"/>
          <p:nvPr/>
        </p:nvSpPr>
        <p:spPr>
          <a:xfrm>
            <a:off x="4067944" y="1484784"/>
            <a:ext cx="4248472" cy="830997"/>
          </a:xfrm>
          <a:prstGeom prst="rect">
            <a:avLst/>
          </a:prstGeom>
          <a:noFill/>
        </p:spPr>
        <p:txBody>
          <a:bodyPr wrap="square" rtlCol="0">
            <a:spAutoFit/>
          </a:bodyPr>
          <a:lstStyle/>
          <a:p>
            <a:r>
              <a:rPr lang="en-US" sz="2400" dirty="0"/>
              <a:t>Use of scanning system for edging and trimming of lumber </a:t>
            </a:r>
          </a:p>
        </p:txBody>
      </p:sp>
      <p:pic>
        <p:nvPicPr>
          <p:cNvPr id="5" name="Picture 4"/>
          <p:cNvPicPr>
            <a:picLocks noChangeAspect="1"/>
          </p:cNvPicPr>
          <p:nvPr/>
        </p:nvPicPr>
        <p:blipFill>
          <a:blip r:embed="rId3"/>
          <a:stretch>
            <a:fillRect/>
          </a:stretch>
        </p:blipFill>
        <p:spPr>
          <a:xfrm>
            <a:off x="3275856" y="2708920"/>
            <a:ext cx="5760640" cy="3200356"/>
          </a:xfrm>
          <a:prstGeom prst="rect">
            <a:avLst/>
          </a:prstGeom>
        </p:spPr>
      </p:pic>
      <p:pic>
        <p:nvPicPr>
          <p:cNvPr id="6" name="Picture 5"/>
          <p:cNvPicPr>
            <a:picLocks noChangeAspect="1"/>
          </p:cNvPicPr>
          <p:nvPr/>
        </p:nvPicPr>
        <p:blipFill>
          <a:blip r:embed="rId4"/>
          <a:stretch>
            <a:fillRect/>
          </a:stretch>
        </p:blipFill>
        <p:spPr>
          <a:xfrm>
            <a:off x="179512" y="1412776"/>
            <a:ext cx="3316351" cy="2625080"/>
          </a:xfrm>
          <a:prstGeom prst="rect">
            <a:avLst/>
          </a:prstGeom>
        </p:spPr>
      </p:pic>
      <p:pic>
        <p:nvPicPr>
          <p:cNvPr id="7" name="Picture 6"/>
          <p:cNvPicPr>
            <a:picLocks noChangeAspect="1"/>
          </p:cNvPicPr>
          <p:nvPr/>
        </p:nvPicPr>
        <p:blipFill>
          <a:blip r:embed="rId5"/>
          <a:stretch>
            <a:fillRect/>
          </a:stretch>
        </p:blipFill>
        <p:spPr>
          <a:xfrm>
            <a:off x="251520" y="4365104"/>
            <a:ext cx="2736304" cy="2072958"/>
          </a:xfrm>
          <a:prstGeom prst="rect">
            <a:avLst/>
          </a:prstGeom>
        </p:spPr>
      </p:pic>
      <p:sp>
        <p:nvSpPr>
          <p:cNvPr id="8" name="TextBox 7"/>
          <p:cNvSpPr txBox="1"/>
          <p:nvPr/>
        </p:nvSpPr>
        <p:spPr>
          <a:xfrm>
            <a:off x="611560" y="5733256"/>
            <a:ext cx="1800200" cy="461665"/>
          </a:xfrm>
          <a:prstGeom prst="rect">
            <a:avLst/>
          </a:prstGeom>
          <a:noFill/>
        </p:spPr>
        <p:txBody>
          <a:bodyPr wrap="square" rtlCol="0">
            <a:spAutoFit/>
          </a:bodyPr>
          <a:lstStyle/>
          <a:p>
            <a:r>
              <a:rPr lang="en-US" sz="2400" dirty="0"/>
              <a:t>Trimming</a:t>
            </a:r>
          </a:p>
        </p:txBody>
      </p:sp>
      <p:sp>
        <p:nvSpPr>
          <p:cNvPr id="11" name="TextBox 10"/>
          <p:cNvSpPr txBox="1"/>
          <p:nvPr/>
        </p:nvSpPr>
        <p:spPr>
          <a:xfrm>
            <a:off x="4932040" y="6021288"/>
            <a:ext cx="1800200" cy="461665"/>
          </a:xfrm>
          <a:prstGeom prst="rect">
            <a:avLst/>
          </a:prstGeom>
          <a:noFill/>
        </p:spPr>
        <p:txBody>
          <a:bodyPr wrap="square" rtlCol="0">
            <a:spAutoFit/>
          </a:bodyPr>
          <a:lstStyle/>
          <a:p>
            <a:r>
              <a:rPr lang="en-US" sz="2400" dirty="0"/>
              <a:t>Edging</a:t>
            </a:r>
          </a:p>
        </p:txBody>
      </p:sp>
    </p:spTree>
    <p:extLst>
      <p:ext uri="{BB962C8B-B14F-4D97-AF65-F5344CB8AC3E}">
        <p14:creationId xmlns:p14="http://schemas.microsoft.com/office/powerpoint/2010/main" val="1089964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422" y="219215"/>
            <a:ext cx="6651625" cy="1143000"/>
          </a:xfrm>
        </p:spPr>
        <p:txBody>
          <a:bodyPr>
            <a:normAutofit fontScale="90000"/>
          </a:bodyPr>
          <a:lstStyle/>
          <a:p>
            <a:r>
              <a:rPr lang="en-US" b="1" dirty="0"/>
              <a:t>Cutting and machining by CNC machine</a:t>
            </a:r>
            <a:endParaRPr lang="en-CA" b="1"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148" y="1596787"/>
            <a:ext cx="2850264" cy="2110127"/>
          </a:xfrm>
          <a:prstGeom prst="rect">
            <a:avLst/>
          </a:prstGeom>
          <a:noFill/>
          <a:ln>
            <a:noFill/>
          </a:ln>
          <a:effec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189" y="4708998"/>
            <a:ext cx="2842480" cy="2135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ight Arrow 2"/>
          <p:cNvSpPr/>
          <p:nvPr/>
        </p:nvSpPr>
        <p:spPr bwMode="auto">
          <a:xfrm>
            <a:off x="3437355" y="2368122"/>
            <a:ext cx="677917" cy="29954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a typeface="ＭＳ Ｐゴシック" pitchFamily="34" charset="-128"/>
            </a:endParaRPr>
          </a:p>
        </p:txBody>
      </p:sp>
      <p:sp>
        <p:nvSpPr>
          <p:cNvPr id="4" name="TextBox 3"/>
          <p:cNvSpPr txBox="1"/>
          <p:nvPr/>
        </p:nvSpPr>
        <p:spPr>
          <a:xfrm>
            <a:off x="140732" y="3635979"/>
            <a:ext cx="3994538" cy="369332"/>
          </a:xfrm>
          <a:prstGeom prst="rect">
            <a:avLst/>
          </a:prstGeom>
          <a:noFill/>
        </p:spPr>
        <p:txBody>
          <a:bodyPr wrap="square" rtlCol="0">
            <a:spAutoFit/>
          </a:bodyPr>
          <a:lstStyle/>
          <a:p>
            <a:pPr>
              <a:buNone/>
            </a:pPr>
            <a:r>
              <a:rPr lang="en-US" dirty="0"/>
              <a:t>Ready-to-Assemble building system</a:t>
            </a:r>
            <a:endParaRPr lang="en-CA" dirty="0"/>
          </a:p>
        </p:txBody>
      </p:sp>
      <p:pic>
        <p:nvPicPr>
          <p:cNvPr id="8" name="Picture 2" descr="C:\Users\Julie Frappier\Documents\Mes photos\Chantiers\Robots\(2011_06) Usinage\DSC07812.png"/>
          <p:cNvPicPr>
            <a:picLocks noChangeAspect="1" noChangeArrowheads="1"/>
          </p:cNvPicPr>
          <p:nvPr/>
        </p:nvPicPr>
        <p:blipFill>
          <a:blip r:embed="rId5" cstate="print"/>
          <a:srcRect t="7705"/>
          <a:stretch>
            <a:fillRect/>
          </a:stretch>
        </p:blipFill>
        <p:spPr bwMode="auto">
          <a:xfrm>
            <a:off x="4230808" y="1503236"/>
            <a:ext cx="2224584" cy="3058803"/>
          </a:xfrm>
          <a:prstGeom prst="rect">
            <a:avLst/>
          </a:prstGeom>
          <a:noFill/>
          <a:ln w="9525">
            <a:noFill/>
            <a:miter lim="800000"/>
            <a:headEnd/>
            <a:tailEnd/>
          </a:ln>
          <a:effectLst/>
        </p:spPr>
      </p:pic>
      <p:sp>
        <p:nvSpPr>
          <p:cNvPr id="9" name="Right Arrow 8"/>
          <p:cNvSpPr/>
          <p:nvPr/>
        </p:nvSpPr>
        <p:spPr bwMode="auto">
          <a:xfrm rot="3392531">
            <a:off x="6426215" y="4155977"/>
            <a:ext cx="677917" cy="29954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a typeface="ＭＳ Ｐゴシック" pitchFamily="34" charset="-128"/>
            </a:endParaRPr>
          </a:p>
        </p:txBody>
      </p:sp>
      <p:sp>
        <p:nvSpPr>
          <p:cNvPr id="5" name="TextBox 4"/>
          <p:cNvSpPr txBox="1"/>
          <p:nvPr/>
        </p:nvSpPr>
        <p:spPr>
          <a:xfrm>
            <a:off x="6482685" y="1801504"/>
            <a:ext cx="2292824" cy="1631216"/>
          </a:xfrm>
          <a:prstGeom prst="rect">
            <a:avLst/>
          </a:prstGeom>
          <a:noFill/>
        </p:spPr>
        <p:txBody>
          <a:bodyPr wrap="square" rtlCol="0">
            <a:spAutoFit/>
          </a:bodyPr>
          <a:lstStyle/>
          <a:p>
            <a:pPr>
              <a:buNone/>
            </a:pPr>
            <a:r>
              <a:rPr lang="en-US" dirty="0"/>
              <a:t>CNC machine to cut to size, make opening, fastener hole, </a:t>
            </a:r>
            <a:r>
              <a:rPr lang="en-US" dirty="0" err="1"/>
              <a:t>etc</a:t>
            </a:r>
            <a:endParaRPr lang="en-CA" dirty="0"/>
          </a:p>
        </p:txBody>
      </p:sp>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724" y="4722125"/>
            <a:ext cx="2824623" cy="2122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ight Arrow 11"/>
          <p:cNvSpPr/>
          <p:nvPr/>
        </p:nvSpPr>
        <p:spPr bwMode="auto">
          <a:xfrm rot="10800000">
            <a:off x="3891849" y="5850575"/>
            <a:ext cx="677917" cy="29954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4231861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544687" cy="641350"/>
          </a:xfrm>
        </p:spPr>
        <p:txBody>
          <a:bodyPr/>
          <a:lstStyle/>
          <a:p>
            <a:r>
              <a:rPr lang="en-CA" sz="4000" b="1" dirty="0"/>
              <a:t>Evaluation of CLT product properties</a:t>
            </a:r>
          </a:p>
        </p:txBody>
      </p:sp>
      <p:sp>
        <p:nvSpPr>
          <p:cNvPr id="3" name="Content Placeholder 2"/>
          <p:cNvSpPr>
            <a:spLocks noGrp="1"/>
          </p:cNvSpPr>
          <p:nvPr>
            <p:ph idx="1"/>
          </p:nvPr>
        </p:nvSpPr>
        <p:spPr>
          <a:xfrm>
            <a:off x="611560" y="1700808"/>
            <a:ext cx="8001000" cy="3970318"/>
          </a:xfrm>
        </p:spPr>
        <p:txBody>
          <a:bodyPr/>
          <a:lstStyle/>
          <a:p>
            <a:r>
              <a:rPr lang="en-CA" dirty="0"/>
              <a:t>Some properties in CLT can be calculated using properties of laminates (e.g. bending)</a:t>
            </a:r>
          </a:p>
          <a:p>
            <a:r>
              <a:rPr lang="en-CA" dirty="0"/>
              <a:t>Some properties are difficult to calculate or even measure (e.g. rolling shear)</a:t>
            </a:r>
          </a:p>
        </p:txBody>
      </p:sp>
    </p:spTree>
    <p:extLst>
      <p:ext uri="{BB962C8B-B14F-4D97-AF65-F5344CB8AC3E}">
        <p14:creationId xmlns:p14="http://schemas.microsoft.com/office/powerpoint/2010/main" val="3293157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686" y="191476"/>
            <a:ext cx="7618412" cy="1200329"/>
          </a:xfrm>
        </p:spPr>
        <p:txBody>
          <a:bodyPr/>
          <a:lstStyle/>
          <a:p>
            <a:r>
              <a:rPr lang="en-CA" sz="4000" b="1" dirty="0"/>
              <a:t>Bending properties – floor and roof panels</a:t>
            </a:r>
          </a:p>
        </p:txBody>
      </p:sp>
      <p:sp>
        <p:nvSpPr>
          <p:cNvPr id="3" name="Content Placeholder 2"/>
          <p:cNvSpPr>
            <a:spLocks noGrp="1"/>
          </p:cNvSpPr>
          <p:nvPr>
            <p:ph idx="1"/>
          </p:nvPr>
        </p:nvSpPr>
        <p:spPr>
          <a:xfrm>
            <a:off x="609600" y="1519238"/>
            <a:ext cx="8001000" cy="1015663"/>
          </a:xfrm>
        </p:spPr>
        <p:txBody>
          <a:bodyPr/>
          <a:lstStyle/>
          <a:p>
            <a:r>
              <a:rPr lang="en-CA" dirty="0"/>
              <a:t>Designs generally treat CLT as one-way beam and not two-way plate</a:t>
            </a:r>
          </a:p>
        </p:txBody>
      </p:sp>
      <p:pic>
        <p:nvPicPr>
          <p:cNvPr id="4" name="Picture 4" descr="G-664_Panel Floor Base copy"/>
          <p:cNvPicPr>
            <a:picLocks noChangeAspect="1" noChangeArrowheads="1"/>
          </p:cNvPicPr>
          <p:nvPr/>
        </p:nvPicPr>
        <p:blipFill>
          <a:blip r:embed="rId3" cstate="print"/>
          <a:srcRect/>
          <a:stretch>
            <a:fillRect/>
          </a:stretch>
        </p:blipFill>
        <p:spPr bwMode="auto">
          <a:xfrm>
            <a:off x="549165" y="2935759"/>
            <a:ext cx="3457990" cy="2093440"/>
          </a:xfrm>
          <a:prstGeom prst="rect">
            <a:avLst/>
          </a:prstGeom>
          <a:noFill/>
          <a:ln w="9525">
            <a:noFill/>
            <a:miter lim="800000"/>
            <a:headEnd/>
            <a:tailEnd/>
          </a:ln>
        </p:spPr>
      </p:pic>
      <p:pic>
        <p:nvPicPr>
          <p:cNvPr id="5" name="Picture 4" descr="G-664_Panel Floor Base copy"/>
          <p:cNvPicPr>
            <a:picLocks noChangeAspect="1" noChangeArrowheads="1"/>
          </p:cNvPicPr>
          <p:nvPr/>
        </p:nvPicPr>
        <p:blipFill>
          <a:blip r:embed="rId3" cstate="print"/>
          <a:srcRect/>
          <a:stretch>
            <a:fillRect/>
          </a:stretch>
        </p:blipFill>
        <p:spPr bwMode="auto">
          <a:xfrm>
            <a:off x="4917313" y="2780671"/>
            <a:ext cx="3457990" cy="2093440"/>
          </a:xfrm>
          <a:prstGeom prst="rect">
            <a:avLst/>
          </a:prstGeom>
          <a:noFill/>
          <a:ln w="9525">
            <a:noFill/>
            <a:miter lim="800000"/>
            <a:headEnd/>
            <a:tailEnd/>
          </a:ln>
        </p:spPr>
      </p:pic>
      <p:sp>
        <p:nvSpPr>
          <p:cNvPr id="6" name="Isosceles Triangle 5"/>
          <p:cNvSpPr/>
          <p:nvPr/>
        </p:nvSpPr>
        <p:spPr bwMode="auto">
          <a:xfrm>
            <a:off x="6822913" y="4401878"/>
            <a:ext cx="183942" cy="202019"/>
          </a:xfrm>
          <a:prstGeom prst="triangl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sp>
        <p:nvSpPr>
          <p:cNvPr id="7" name="Isosceles Triangle 6"/>
          <p:cNvSpPr/>
          <p:nvPr/>
        </p:nvSpPr>
        <p:spPr bwMode="auto">
          <a:xfrm>
            <a:off x="7152523" y="4210492"/>
            <a:ext cx="183942" cy="202019"/>
          </a:xfrm>
          <a:prstGeom prst="triangl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sp>
        <p:nvSpPr>
          <p:cNvPr id="8" name="Isosceles Triangle 7"/>
          <p:cNvSpPr/>
          <p:nvPr/>
        </p:nvSpPr>
        <p:spPr bwMode="auto">
          <a:xfrm>
            <a:off x="7503397" y="4019106"/>
            <a:ext cx="183942" cy="202019"/>
          </a:xfrm>
          <a:prstGeom prst="triangl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sp>
        <p:nvSpPr>
          <p:cNvPr id="9" name="Isosceles Triangle 8"/>
          <p:cNvSpPr/>
          <p:nvPr/>
        </p:nvSpPr>
        <p:spPr bwMode="auto">
          <a:xfrm>
            <a:off x="7790476" y="3848985"/>
            <a:ext cx="183942" cy="202019"/>
          </a:xfrm>
          <a:prstGeom prst="triangl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sp>
        <p:nvSpPr>
          <p:cNvPr id="11" name="Down Arrow 10"/>
          <p:cNvSpPr/>
          <p:nvPr/>
        </p:nvSpPr>
        <p:spPr bwMode="auto">
          <a:xfrm>
            <a:off x="1950522" y="3011384"/>
            <a:ext cx="685800" cy="762000"/>
          </a:xfrm>
          <a:prstGeom prst="downArrow">
            <a:avLst/>
          </a:prstGeom>
          <a:gradFill flip="none" rotWithShape="1">
            <a:gsLst>
              <a:gs pos="0">
                <a:srgbClr val="FFF200"/>
              </a:gs>
              <a:gs pos="45000">
                <a:srgbClr val="FF7A00"/>
              </a:gs>
              <a:gs pos="70000">
                <a:srgbClr val="FF03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51A500"/>
              </a:buClr>
              <a:buSzTx/>
              <a:buFontTx/>
              <a:buChar char="•"/>
              <a:tabLst/>
            </a:pPr>
            <a:endParaRPr kumimoji="0" lang="en-CA" sz="2800" b="0" i="0" u="none" strike="noStrike" cap="none" normalizeH="0" baseline="0" dirty="0">
              <a:ln>
                <a:noFill/>
              </a:ln>
              <a:solidFill>
                <a:schemeClr val="tx1"/>
              </a:solidFill>
              <a:effectLst/>
              <a:latin typeface="Arial" charset="0"/>
              <a:ea typeface="ＭＳ Ｐゴシック" pitchFamily="34" charset="-128"/>
            </a:endParaRPr>
          </a:p>
        </p:txBody>
      </p:sp>
      <p:sp>
        <p:nvSpPr>
          <p:cNvPr id="12" name="Down Arrow 11"/>
          <p:cNvSpPr/>
          <p:nvPr/>
        </p:nvSpPr>
        <p:spPr bwMode="auto">
          <a:xfrm>
            <a:off x="6344392" y="2809504"/>
            <a:ext cx="685800" cy="762000"/>
          </a:xfrm>
          <a:prstGeom prst="downArrow">
            <a:avLst/>
          </a:prstGeom>
          <a:gradFill flip="none" rotWithShape="1">
            <a:gsLst>
              <a:gs pos="0">
                <a:srgbClr val="FFF200"/>
              </a:gs>
              <a:gs pos="45000">
                <a:srgbClr val="FF7A00"/>
              </a:gs>
              <a:gs pos="70000">
                <a:srgbClr val="FF03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51A500"/>
              </a:buClr>
              <a:buSzTx/>
              <a:buFontTx/>
              <a:buChar char="•"/>
              <a:tabLst/>
            </a:pPr>
            <a:endParaRPr kumimoji="0" lang="en-CA" sz="2800" b="0" i="0" u="none" strike="noStrike" cap="none" normalizeH="0" baseline="0" dirty="0">
              <a:ln>
                <a:noFill/>
              </a:ln>
              <a:solidFill>
                <a:schemeClr val="tx1"/>
              </a:solidFill>
              <a:effectLst/>
              <a:latin typeface="Arial" charset="0"/>
              <a:ea typeface="ＭＳ Ｐゴシック" pitchFamily="34" charset="-128"/>
            </a:endParaRPr>
          </a:p>
        </p:txBody>
      </p:sp>
      <p:sp>
        <p:nvSpPr>
          <p:cNvPr id="13" name="TextBox 12"/>
          <p:cNvSpPr txBox="1"/>
          <p:nvPr/>
        </p:nvSpPr>
        <p:spPr>
          <a:xfrm>
            <a:off x="676892" y="5165766"/>
            <a:ext cx="3253839" cy="1077218"/>
          </a:xfrm>
          <a:prstGeom prst="rect">
            <a:avLst/>
          </a:prstGeom>
          <a:noFill/>
        </p:spPr>
        <p:txBody>
          <a:bodyPr wrap="square" rtlCol="0">
            <a:spAutoFit/>
          </a:bodyPr>
          <a:lstStyle/>
          <a:p>
            <a:pPr>
              <a:buNone/>
            </a:pPr>
            <a:r>
              <a:rPr lang="en-CA" dirty="0"/>
              <a:t>One-dimensional beam</a:t>
            </a:r>
          </a:p>
          <a:p>
            <a:pPr>
              <a:buNone/>
            </a:pPr>
            <a:r>
              <a:rPr lang="en-CA" dirty="0"/>
              <a:t>- Simple formula but conservative</a:t>
            </a:r>
          </a:p>
        </p:txBody>
      </p:sp>
      <p:sp>
        <p:nvSpPr>
          <p:cNvPr id="14" name="TextBox 13"/>
          <p:cNvSpPr txBox="1"/>
          <p:nvPr/>
        </p:nvSpPr>
        <p:spPr>
          <a:xfrm>
            <a:off x="5403272" y="5106389"/>
            <a:ext cx="3111336" cy="1384995"/>
          </a:xfrm>
          <a:prstGeom prst="rect">
            <a:avLst/>
          </a:prstGeom>
          <a:noFill/>
        </p:spPr>
        <p:txBody>
          <a:bodyPr wrap="square" rtlCol="0">
            <a:spAutoFit/>
          </a:bodyPr>
          <a:lstStyle/>
          <a:p>
            <a:pPr>
              <a:buNone/>
            </a:pPr>
            <a:r>
              <a:rPr lang="en-CA" dirty="0"/>
              <a:t>Two-way plate</a:t>
            </a:r>
          </a:p>
          <a:p>
            <a:pPr>
              <a:buNone/>
            </a:pPr>
            <a:r>
              <a:rPr lang="en-CA" dirty="0"/>
              <a:t>- More complex analysis, but accounts for real behaviour</a:t>
            </a:r>
          </a:p>
        </p:txBody>
      </p:sp>
      <p:sp>
        <p:nvSpPr>
          <p:cNvPr id="15" name="Down Arrow 14"/>
          <p:cNvSpPr/>
          <p:nvPr/>
        </p:nvSpPr>
        <p:spPr bwMode="auto">
          <a:xfrm>
            <a:off x="6629400" y="2631374"/>
            <a:ext cx="685800" cy="762000"/>
          </a:xfrm>
          <a:prstGeom prst="downArrow">
            <a:avLst/>
          </a:prstGeom>
          <a:gradFill flip="none" rotWithShape="1">
            <a:gsLst>
              <a:gs pos="0">
                <a:srgbClr val="FFF200"/>
              </a:gs>
              <a:gs pos="45000">
                <a:srgbClr val="FF7A00"/>
              </a:gs>
              <a:gs pos="70000">
                <a:srgbClr val="FF0300"/>
              </a:gs>
            </a:gsLst>
            <a:lin ang="54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51A500"/>
              </a:buClr>
              <a:buSzTx/>
              <a:buFontTx/>
              <a:buChar char="•"/>
              <a:tabLst/>
            </a:pPr>
            <a:endParaRPr kumimoji="0" lang="en-CA" sz="28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784818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6"/>
          <p:cNvSpPr>
            <a:spLocks noGrp="1" noChangeArrowheads="1"/>
          </p:cNvSpPr>
          <p:nvPr>
            <p:ph type="body" idx="1"/>
          </p:nvPr>
        </p:nvSpPr>
        <p:spPr>
          <a:xfrm>
            <a:off x="421697" y="1606756"/>
            <a:ext cx="6751122" cy="553998"/>
          </a:xfrm>
          <a:noFill/>
        </p:spPr>
        <p:txBody>
          <a:bodyPr/>
          <a:lstStyle/>
          <a:p>
            <a:pPr eaLnBrk="1" hangingPunct="1">
              <a:buFont typeface="Wingdings" pitchFamily="2" charset="2"/>
              <a:buNone/>
            </a:pPr>
            <a:r>
              <a:rPr lang="en-CA" b="1" dirty="0">
                <a:latin typeface="Arial Narrow" pitchFamily="34" charset="0"/>
              </a:rPr>
              <a:t>Effective bending stiffness:</a:t>
            </a:r>
            <a:endParaRPr lang="en-CA" sz="2400" dirty="0">
              <a:latin typeface="Arial Narrow" pitchFamily="34" charset="0"/>
            </a:endParaRPr>
          </a:p>
        </p:txBody>
      </p:sp>
      <p:sp>
        <p:nvSpPr>
          <p:cNvPr id="1032" name="Rectangle 20"/>
          <p:cNvSpPr>
            <a:spLocks noChangeArrowheads="1"/>
          </p:cNvSpPr>
          <p:nvPr/>
        </p:nvSpPr>
        <p:spPr bwMode="auto">
          <a:xfrm>
            <a:off x="0" y="3214688"/>
            <a:ext cx="9144000" cy="0"/>
          </a:xfrm>
          <a:prstGeom prst="rect">
            <a:avLst/>
          </a:prstGeom>
          <a:noFill/>
          <a:ln w="9525" algn="ctr">
            <a:noFill/>
            <a:miter lim="800000"/>
            <a:headEnd/>
            <a:tailEnd/>
          </a:ln>
        </p:spPr>
        <p:txBody>
          <a:bodyPr wrap="none" anchor="ctr">
            <a:spAutoFit/>
          </a:bodyPr>
          <a:lstStyle/>
          <a:p>
            <a:endParaRPr lang="fr-FR"/>
          </a:p>
        </p:txBody>
      </p:sp>
      <p:graphicFrame>
        <p:nvGraphicFramePr>
          <p:cNvPr id="1026" name="Object 19"/>
          <p:cNvGraphicFramePr>
            <a:graphicFrameLocks noChangeAspect="1"/>
          </p:cNvGraphicFramePr>
          <p:nvPr>
            <p:extLst>
              <p:ext uri="{D42A27DB-BD31-4B8C-83A1-F6EECF244321}">
                <p14:modId xmlns:p14="http://schemas.microsoft.com/office/powerpoint/2010/main" val="3250978784"/>
              </p:ext>
            </p:extLst>
          </p:nvPr>
        </p:nvGraphicFramePr>
        <p:xfrm>
          <a:off x="822325" y="2382838"/>
          <a:ext cx="4708525" cy="1347787"/>
        </p:xfrm>
        <a:graphic>
          <a:graphicData uri="http://schemas.openxmlformats.org/presentationml/2006/ole">
            <mc:AlternateContent xmlns:mc="http://schemas.openxmlformats.org/markup-compatibility/2006">
              <mc:Choice xmlns:v="urn:schemas-microsoft-com:vml" Requires="v">
                <p:oleObj spid="_x0000_s288880" name="Equation" r:id="rId4" imgW="1587500" imgH="457200" progId="Equation.3">
                  <p:embed/>
                </p:oleObj>
              </mc:Choice>
              <mc:Fallback>
                <p:oleObj name="Equation" r:id="rId4" imgW="1587500" imgH="457200" progId="Equation.3">
                  <p:embed/>
                  <p:pic>
                    <p:nvPicPr>
                      <p:cNvPr id="0" name=""/>
                      <p:cNvPicPr>
                        <a:picLocks noChangeAspect="1" noChangeArrowheads="1"/>
                      </p:cNvPicPr>
                      <p:nvPr/>
                    </p:nvPicPr>
                    <p:blipFill>
                      <a:blip r:embed="rId5"/>
                      <a:srcRect/>
                      <a:stretch>
                        <a:fillRect/>
                      </a:stretch>
                    </p:blipFill>
                    <p:spPr bwMode="auto">
                      <a:xfrm>
                        <a:off x="822325" y="2382838"/>
                        <a:ext cx="4708525" cy="1347787"/>
                      </a:xfrm>
                      <a:prstGeom prst="rect">
                        <a:avLst/>
                      </a:prstGeom>
                      <a:solidFill>
                        <a:schemeClr val="folHlink">
                          <a:alpha val="39000"/>
                        </a:schemeClr>
                      </a:solidFill>
                    </p:spPr>
                  </p:pic>
                </p:oleObj>
              </mc:Fallback>
            </mc:AlternateContent>
          </a:graphicData>
        </a:graphic>
      </p:graphicFrame>
      <p:sp>
        <p:nvSpPr>
          <p:cNvPr id="13" name="Rectangle 2"/>
          <p:cNvSpPr>
            <a:spLocks noGrp="1" noChangeArrowheads="1"/>
          </p:cNvSpPr>
          <p:nvPr>
            <p:ph type="title"/>
          </p:nvPr>
        </p:nvSpPr>
        <p:spPr>
          <a:xfrm>
            <a:off x="323850" y="137253"/>
            <a:ext cx="8424614" cy="1200329"/>
          </a:xfrm>
        </p:spPr>
        <p:txBody>
          <a:bodyPr/>
          <a:lstStyle/>
          <a:p>
            <a:pPr eaLnBrk="1" hangingPunct="1"/>
            <a:r>
              <a:rPr lang="en-US" sz="4000" b="1" dirty="0"/>
              <a:t>Calculation of bending properties</a:t>
            </a:r>
            <a:endParaRPr lang="fr-FR" sz="4000" b="1" dirty="0"/>
          </a:p>
        </p:txBody>
      </p:sp>
      <p:sp>
        <p:nvSpPr>
          <p:cNvPr id="46" name="TextBox 45"/>
          <p:cNvSpPr txBox="1"/>
          <p:nvPr/>
        </p:nvSpPr>
        <p:spPr>
          <a:xfrm>
            <a:off x="5553075" y="1866900"/>
            <a:ext cx="2400300" cy="400110"/>
          </a:xfrm>
          <a:prstGeom prst="rect">
            <a:avLst/>
          </a:prstGeom>
          <a:noFill/>
        </p:spPr>
        <p:txBody>
          <a:bodyPr wrap="square" rtlCol="0">
            <a:spAutoFit/>
          </a:bodyPr>
          <a:lstStyle/>
          <a:p>
            <a:pPr>
              <a:buNone/>
            </a:pPr>
            <a:r>
              <a:rPr lang="en-US" dirty="0"/>
              <a:t>Layer, </a:t>
            </a:r>
            <a:r>
              <a:rPr lang="en-US" dirty="0" err="1"/>
              <a:t>i</a:t>
            </a:r>
            <a:r>
              <a:rPr lang="en-US" dirty="0"/>
              <a:t>=1…n</a:t>
            </a:r>
            <a:endParaRPr lang="en-CA" dirty="0"/>
          </a:p>
        </p:txBody>
      </p:sp>
      <p:sp>
        <p:nvSpPr>
          <p:cNvPr id="87" name="TextBox 86"/>
          <p:cNvSpPr txBox="1"/>
          <p:nvPr/>
        </p:nvSpPr>
        <p:spPr>
          <a:xfrm>
            <a:off x="899592" y="3861048"/>
            <a:ext cx="4392488" cy="1938992"/>
          </a:xfrm>
          <a:prstGeom prst="rect">
            <a:avLst/>
          </a:prstGeom>
          <a:noFill/>
        </p:spPr>
        <p:txBody>
          <a:bodyPr wrap="square" rtlCol="0">
            <a:spAutoFit/>
          </a:bodyPr>
          <a:lstStyle/>
          <a:p>
            <a:pPr>
              <a:buNone/>
            </a:pPr>
            <a:r>
              <a:rPr lang="en-US" sz="2000" dirty="0"/>
              <a:t>where</a:t>
            </a:r>
          </a:p>
          <a:p>
            <a:pPr>
              <a:buNone/>
            </a:pPr>
            <a:r>
              <a:rPr lang="en-US" sz="2000" dirty="0" err="1"/>
              <a:t>E</a:t>
            </a:r>
            <a:r>
              <a:rPr lang="en-US" sz="2000" baseline="-25000" dirty="0" err="1"/>
              <a:t>i</a:t>
            </a:r>
            <a:r>
              <a:rPr lang="en-US" sz="2000" dirty="0"/>
              <a:t> = modulus of elasticity of layer </a:t>
            </a:r>
            <a:r>
              <a:rPr lang="en-US" sz="2000" dirty="0" err="1"/>
              <a:t>i</a:t>
            </a:r>
            <a:endParaRPr lang="en-US" sz="2000" dirty="0"/>
          </a:p>
          <a:p>
            <a:pPr>
              <a:buNone/>
            </a:pPr>
            <a:r>
              <a:rPr lang="en-US" sz="2000" dirty="0"/>
              <a:t>I</a:t>
            </a:r>
            <a:r>
              <a:rPr lang="en-US" sz="2000" baseline="-25000" dirty="0"/>
              <a:t>i</a:t>
            </a:r>
            <a:r>
              <a:rPr lang="en-US" sz="2000" dirty="0"/>
              <a:t> = second moment of area of layer </a:t>
            </a:r>
            <a:r>
              <a:rPr lang="en-US" sz="2000" dirty="0" err="1"/>
              <a:t>i</a:t>
            </a:r>
            <a:endParaRPr lang="en-US" sz="2000" dirty="0"/>
          </a:p>
          <a:p>
            <a:pPr>
              <a:buNone/>
            </a:pPr>
            <a:r>
              <a:rPr lang="en-US" sz="2000" dirty="0"/>
              <a:t>A</a:t>
            </a:r>
            <a:r>
              <a:rPr lang="en-US" sz="2000" baseline="-25000" dirty="0"/>
              <a:t>i</a:t>
            </a:r>
            <a:r>
              <a:rPr lang="en-US" sz="2000" dirty="0"/>
              <a:t> = cross sectional area of layer </a:t>
            </a:r>
            <a:r>
              <a:rPr lang="en-US" sz="2000" dirty="0" err="1"/>
              <a:t>i</a:t>
            </a:r>
            <a:endParaRPr lang="en-US" sz="2000" dirty="0"/>
          </a:p>
          <a:p>
            <a:pPr>
              <a:buNone/>
            </a:pPr>
            <a:r>
              <a:rPr lang="en-US" sz="2000" dirty="0" err="1"/>
              <a:t>a</a:t>
            </a:r>
            <a:r>
              <a:rPr lang="en-US" sz="2000" baseline="-25000" dirty="0" err="1"/>
              <a:t>i</a:t>
            </a:r>
            <a:r>
              <a:rPr lang="en-US" sz="2000" dirty="0"/>
              <a:t> = distance of centroid of layer </a:t>
            </a:r>
            <a:r>
              <a:rPr lang="en-US" sz="2000" dirty="0" err="1"/>
              <a:t>i</a:t>
            </a:r>
            <a:r>
              <a:rPr lang="en-US" sz="2000" dirty="0"/>
              <a:t> to centroid of cross section</a:t>
            </a:r>
            <a:endParaRPr lang="en-CA" sz="2000" dirty="0"/>
          </a:p>
        </p:txBody>
      </p:sp>
      <p:grpSp>
        <p:nvGrpSpPr>
          <p:cNvPr id="8" name="Group 7"/>
          <p:cNvGrpSpPr/>
          <p:nvPr/>
        </p:nvGrpSpPr>
        <p:grpSpPr>
          <a:xfrm>
            <a:off x="6372200" y="2327564"/>
            <a:ext cx="2577312" cy="2375189"/>
            <a:chOff x="6372200" y="2327564"/>
            <a:chExt cx="2577312" cy="2375189"/>
          </a:xfrm>
        </p:grpSpPr>
        <p:grpSp>
          <p:nvGrpSpPr>
            <p:cNvPr id="24" name="Group 23"/>
            <p:cNvGrpSpPr/>
            <p:nvPr/>
          </p:nvGrpSpPr>
          <p:grpSpPr>
            <a:xfrm>
              <a:off x="7115175" y="2327564"/>
              <a:ext cx="1753342" cy="2375189"/>
              <a:chOff x="7115175" y="2327564"/>
              <a:chExt cx="1753342" cy="2375189"/>
            </a:xfrm>
          </p:grpSpPr>
          <p:sp>
            <p:nvSpPr>
              <p:cNvPr id="2" name="Rectangle 1"/>
              <p:cNvSpPr/>
              <p:nvPr/>
            </p:nvSpPr>
            <p:spPr bwMode="auto">
              <a:xfrm>
                <a:off x="7125195" y="2327564"/>
                <a:ext cx="1733797"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sp>
            <p:nvSpPr>
              <p:cNvPr id="14" name="Rectangle 13"/>
              <p:cNvSpPr/>
              <p:nvPr/>
            </p:nvSpPr>
            <p:spPr bwMode="auto">
              <a:xfrm>
                <a:off x="7125195" y="2802577"/>
                <a:ext cx="1413163"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4" name="Straight Connector 3"/>
              <p:cNvCxnSpPr/>
              <p:nvPr/>
            </p:nvCxnSpPr>
            <p:spPr bwMode="auto">
              <a:xfrm>
                <a:off x="7647709" y="2553195"/>
                <a:ext cx="368135" cy="0"/>
              </a:xfrm>
              <a:prstGeom prst="line">
                <a:avLst/>
              </a:prstGeom>
              <a:noFill/>
              <a:ln w="952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7908966" y="2446317"/>
                <a:ext cx="118753" cy="106878"/>
              </a:xfrm>
              <a:prstGeom prst="line">
                <a:avLst/>
              </a:prstGeom>
              <a:no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7635833" y="2553195"/>
                <a:ext cx="118753" cy="106878"/>
              </a:xfrm>
              <a:prstGeom prst="line">
                <a:avLst/>
              </a:prstGeom>
              <a:noFill/>
              <a:ln w="9525" cap="flat" cmpd="sng" algn="ctr">
                <a:solidFill>
                  <a:schemeClr val="tx1"/>
                </a:solidFill>
                <a:prstDash val="solid"/>
                <a:round/>
                <a:headEnd type="none" w="med" len="med"/>
                <a:tailEnd type="none" w="med" len="med"/>
              </a:ln>
              <a:effectLst/>
            </p:spPr>
          </p:cxnSp>
          <p:cxnSp>
            <p:nvCxnSpPr>
              <p:cNvPr id="11" name="Straight Connector 10"/>
              <p:cNvCxnSpPr>
                <a:stCxn id="14" idx="2"/>
                <a:endCxn id="14" idx="0"/>
              </p:cNvCxnSpPr>
              <p:nvPr/>
            </p:nvCxnSpPr>
            <p:spPr bwMode="auto">
              <a:xfrm flipV="1">
                <a:off x="7831777" y="2802577"/>
                <a:ext cx="0" cy="475013"/>
              </a:xfrm>
              <a:prstGeom prst="line">
                <a:avLst/>
              </a:prstGeom>
              <a:no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a:off x="8847117" y="2790701"/>
                <a:ext cx="0" cy="498764"/>
              </a:xfrm>
              <a:prstGeom prst="line">
                <a:avLst/>
              </a:prstGeom>
              <a:noFill/>
              <a:ln w="9525" cap="flat" cmpd="sng" algn="ctr">
                <a:solidFill>
                  <a:schemeClr val="tx1"/>
                </a:solidFill>
                <a:prstDash val="solid"/>
                <a:round/>
                <a:headEnd type="none" w="med" len="med"/>
                <a:tailEnd type="none" w="med" len="med"/>
              </a:ln>
              <a:effectLst/>
            </p:spPr>
          </p:cxnSp>
          <p:sp>
            <p:nvSpPr>
              <p:cNvPr id="26" name="Rectangle 25"/>
              <p:cNvSpPr/>
              <p:nvPr/>
            </p:nvSpPr>
            <p:spPr bwMode="auto">
              <a:xfrm>
                <a:off x="7125195" y="3265715"/>
                <a:ext cx="1733797"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27" name="Straight Connector 26"/>
              <p:cNvCxnSpPr/>
              <p:nvPr/>
            </p:nvCxnSpPr>
            <p:spPr bwMode="auto">
              <a:xfrm>
                <a:off x="7647709" y="3491346"/>
                <a:ext cx="368135" cy="0"/>
              </a:xfrm>
              <a:prstGeom prst="line">
                <a:avLst/>
              </a:prstGeom>
              <a:no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a:off x="7908966" y="3384468"/>
                <a:ext cx="118753" cy="106878"/>
              </a:xfrm>
              <a:prstGeom prst="line">
                <a:avLst/>
              </a:prstGeom>
              <a:no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a:off x="7635833" y="3491346"/>
                <a:ext cx="118753" cy="106878"/>
              </a:xfrm>
              <a:prstGeom prst="line">
                <a:avLst/>
              </a:prstGeom>
              <a:noFill/>
              <a:ln w="9525" cap="flat" cmpd="sng" algn="ctr">
                <a:solidFill>
                  <a:schemeClr val="tx1"/>
                </a:solidFill>
                <a:prstDash val="solid"/>
                <a:round/>
                <a:headEnd type="none" w="med" len="med"/>
                <a:tailEnd type="none" w="med" len="med"/>
              </a:ln>
              <a:effectLst/>
            </p:spPr>
          </p:cxnSp>
          <p:sp>
            <p:nvSpPr>
              <p:cNvPr id="33" name="Rectangle 32"/>
              <p:cNvSpPr/>
              <p:nvPr/>
            </p:nvSpPr>
            <p:spPr bwMode="auto">
              <a:xfrm>
                <a:off x="7134720" y="4227740"/>
                <a:ext cx="1733797"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34" name="Straight Connector 33"/>
              <p:cNvCxnSpPr/>
              <p:nvPr/>
            </p:nvCxnSpPr>
            <p:spPr bwMode="auto">
              <a:xfrm>
                <a:off x="7657234" y="4453371"/>
                <a:ext cx="368135" cy="0"/>
              </a:xfrm>
              <a:prstGeom prst="line">
                <a:avLst/>
              </a:prstGeom>
              <a:noFill/>
              <a:ln w="9525" cap="flat"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7918491" y="4346493"/>
                <a:ext cx="118753" cy="106878"/>
              </a:xfrm>
              <a:prstGeom prst="line">
                <a:avLst/>
              </a:prstGeom>
              <a:noFill/>
              <a:ln w="9525"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7645358" y="4453371"/>
                <a:ext cx="118753" cy="106878"/>
              </a:xfrm>
              <a:prstGeom prst="line">
                <a:avLst/>
              </a:prstGeom>
              <a:noFill/>
              <a:ln w="9525" cap="flat" cmpd="sng" algn="ctr">
                <a:solidFill>
                  <a:schemeClr val="tx1"/>
                </a:solidFill>
                <a:prstDash val="solid"/>
                <a:round/>
                <a:headEnd type="none" w="med" len="med"/>
                <a:tailEnd type="none" w="med" len="med"/>
              </a:ln>
              <a:effectLst/>
            </p:spPr>
          </p:cxnSp>
          <p:sp>
            <p:nvSpPr>
              <p:cNvPr id="19" name="Freeform 18"/>
              <p:cNvSpPr/>
              <p:nvPr/>
            </p:nvSpPr>
            <p:spPr bwMode="auto">
              <a:xfrm>
                <a:off x="7134225" y="302357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40" name="Freeform 39"/>
              <p:cNvSpPr/>
              <p:nvPr/>
            </p:nvSpPr>
            <p:spPr bwMode="auto">
              <a:xfrm>
                <a:off x="7134225" y="312835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41" name="Freeform 40"/>
              <p:cNvSpPr/>
              <p:nvPr/>
            </p:nvSpPr>
            <p:spPr bwMode="auto">
              <a:xfrm>
                <a:off x="7124700" y="291880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42" name="Freeform 41"/>
              <p:cNvSpPr/>
              <p:nvPr/>
            </p:nvSpPr>
            <p:spPr bwMode="auto">
              <a:xfrm>
                <a:off x="7115175" y="320455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44" name="Freeform 43"/>
              <p:cNvSpPr/>
              <p:nvPr/>
            </p:nvSpPr>
            <p:spPr bwMode="auto">
              <a:xfrm>
                <a:off x="7124700" y="282355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21" name="Freeform 20"/>
              <p:cNvSpPr/>
              <p:nvPr/>
            </p:nvSpPr>
            <p:spPr bwMode="auto">
              <a:xfrm>
                <a:off x="7915275" y="280035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47" name="Freeform 46"/>
              <p:cNvSpPr/>
              <p:nvPr/>
            </p:nvSpPr>
            <p:spPr bwMode="auto">
              <a:xfrm>
                <a:off x="8048625" y="280987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48" name="Freeform 47"/>
              <p:cNvSpPr/>
              <p:nvPr/>
            </p:nvSpPr>
            <p:spPr bwMode="auto">
              <a:xfrm>
                <a:off x="8191500" y="280035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49" name="Freeform 48"/>
              <p:cNvSpPr/>
              <p:nvPr/>
            </p:nvSpPr>
            <p:spPr bwMode="auto">
              <a:xfrm>
                <a:off x="8324850" y="280987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50" name="Freeform 49"/>
              <p:cNvSpPr/>
              <p:nvPr/>
            </p:nvSpPr>
            <p:spPr bwMode="auto">
              <a:xfrm>
                <a:off x="8410575" y="279082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22" name="Freeform 21"/>
              <p:cNvSpPr/>
              <p:nvPr/>
            </p:nvSpPr>
            <p:spPr bwMode="auto">
              <a:xfrm>
                <a:off x="7829550" y="2886075"/>
                <a:ext cx="66944" cy="371475"/>
              </a:xfrm>
              <a:custGeom>
                <a:avLst/>
                <a:gdLst>
                  <a:gd name="connsiteX0" fmla="*/ 0 w 66944"/>
                  <a:gd name="connsiteY0" fmla="*/ 0 h 371475"/>
                  <a:gd name="connsiteX1" fmla="*/ 66675 w 66944"/>
                  <a:gd name="connsiteY1" fmla="*/ 209550 h 371475"/>
                  <a:gd name="connsiteX2" fmla="*/ 19050 w 66944"/>
                  <a:gd name="connsiteY2" fmla="*/ 371475 h 371475"/>
                </a:gdLst>
                <a:ahLst/>
                <a:cxnLst>
                  <a:cxn ang="0">
                    <a:pos x="connsiteX0" y="connsiteY0"/>
                  </a:cxn>
                  <a:cxn ang="0">
                    <a:pos x="connsiteX1" y="connsiteY1"/>
                  </a:cxn>
                  <a:cxn ang="0">
                    <a:pos x="connsiteX2" y="connsiteY2"/>
                  </a:cxn>
                </a:cxnLst>
                <a:rect l="l" t="t" r="r" b="b"/>
                <a:pathLst>
                  <a:path w="66944" h="371475">
                    <a:moveTo>
                      <a:pt x="0" y="0"/>
                    </a:moveTo>
                    <a:cubicBezTo>
                      <a:pt x="31750" y="73818"/>
                      <a:pt x="63500" y="147637"/>
                      <a:pt x="66675" y="209550"/>
                    </a:cubicBezTo>
                    <a:cubicBezTo>
                      <a:pt x="69850" y="271463"/>
                      <a:pt x="44450" y="321469"/>
                      <a:pt x="19050" y="37147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23" name="Freeform 22"/>
              <p:cNvSpPr/>
              <p:nvPr/>
            </p:nvSpPr>
            <p:spPr bwMode="auto">
              <a:xfrm>
                <a:off x="8534400" y="3133401"/>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53" name="Freeform 52"/>
              <p:cNvSpPr/>
              <p:nvPr/>
            </p:nvSpPr>
            <p:spPr bwMode="auto">
              <a:xfrm>
                <a:off x="8534400" y="3028626"/>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54" name="Freeform 53"/>
              <p:cNvSpPr/>
              <p:nvPr/>
            </p:nvSpPr>
            <p:spPr bwMode="auto">
              <a:xfrm>
                <a:off x="8534400" y="2904801"/>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55" name="Rectangle 54"/>
              <p:cNvSpPr/>
              <p:nvPr/>
            </p:nvSpPr>
            <p:spPr bwMode="auto">
              <a:xfrm>
                <a:off x="7134720" y="3745552"/>
                <a:ext cx="1413163"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56" name="Straight Connector 55"/>
              <p:cNvCxnSpPr>
                <a:stCxn id="55" idx="2"/>
                <a:endCxn id="55" idx="0"/>
              </p:cNvCxnSpPr>
              <p:nvPr/>
            </p:nvCxnSpPr>
            <p:spPr bwMode="auto">
              <a:xfrm flipV="1">
                <a:off x="7841302" y="3745552"/>
                <a:ext cx="0" cy="475013"/>
              </a:xfrm>
              <a:prstGeom prst="line">
                <a:avLst/>
              </a:prstGeom>
              <a:noFill/>
              <a:ln w="952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8856642" y="3733676"/>
                <a:ext cx="0" cy="498764"/>
              </a:xfrm>
              <a:prstGeom prst="line">
                <a:avLst/>
              </a:prstGeom>
              <a:noFill/>
              <a:ln w="9525" cap="flat" cmpd="sng" algn="ctr">
                <a:solidFill>
                  <a:schemeClr val="tx1"/>
                </a:solidFill>
                <a:prstDash val="solid"/>
                <a:round/>
                <a:headEnd type="none" w="med" len="med"/>
                <a:tailEnd type="none" w="med" len="med"/>
              </a:ln>
              <a:effectLst/>
            </p:spPr>
          </p:cxnSp>
          <p:sp>
            <p:nvSpPr>
              <p:cNvPr id="58" name="Freeform 57"/>
              <p:cNvSpPr/>
              <p:nvPr/>
            </p:nvSpPr>
            <p:spPr bwMode="auto">
              <a:xfrm>
                <a:off x="7143750" y="396655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59" name="Freeform 58"/>
              <p:cNvSpPr/>
              <p:nvPr/>
            </p:nvSpPr>
            <p:spPr bwMode="auto">
              <a:xfrm>
                <a:off x="7143750" y="407132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0" name="Freeform 59"/>
              <p:cNvSpPr/>
              <p:nvPr/>
            </p:nvSpPr>
            <p:spPr bwMode="auto">
              <a:xfrm>
                <a:off x="7134225" y="386177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1" name="Freeform 60"/>
              <p:cNvSpPr/>
              <p:nvPr/>
            </p:nvSpPr>
            <p:spPr bwMode="auto">
              <a:xfrm>
                <a:off x="7124700" y="414752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2" name="Freeform 61"/>
              <p:cNvSpPr/>
              <p:nvPr/>
            </p:nvSpPr>
            <p:spPr bwMode="auto">
              <a:xfrm>
                <a:off x="7134225" y="376652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3" name="Freeform 62"/>
              <p:cNvSpPr/>
              <p:nvPr/>
            </p:nvSpPr>
            <p:spPr bwMode="auto">
              <a:xfrm>
                <a:off x="7924800" y="374332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4" name="Freeform 63"/>
              <p:cNvSpPr/>
              <p:nvPr/>
            </p:nvSpPr>
            <p:spPr bwMode="auto">
              <a:xfrm>
                <a:off x="8058150" y="375285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5" name="Freeform 64"/>
              <p:cNvSpPr/>
              <p:nvPr/>
            </p:nvSpPr>
            <p:spPr bwMode="auto">
              <a:xfrm>
                <a:off x="8201025" y="374332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6" name="Freeform 65"/>
              <p:cNvSpPr/>
              <p:nvPr/>
            </p:nvSpPr>
            <p:spPr bwMode="auto">
              <a:xfrm>
                <a:off x="8334375" y="375285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7" name="Freeform 66"/>
              <p:cNvSpPr/>
              <p:nvPr/>
            </p:nvSpPr>
            <p:spPr bwMode="auto">
              <a:xfrm>
                <a:off x="8420100" y="373380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8" name="Freeform 67"/>
              <p:cNvSpPr/>
              <p:nvPr/>
            </p:nvSpPr>
            <p:spPr bwMode="auto">
              <a:xfrm>
                <a:off x="7839075" y="3829050"/>
                <a:ext cx="66944" cy="371475"/>
              </a:xfrm>
              <a:custGeom>
                <a:avLst/>
                <a:gdLst>
                  <a:gd name="connsiteX0" fmla="*/ 0 w 66944"/>
                  <a:gd name="connsiteY0" fmla="*/ 0 h 371475"/>
                  <a:gd name="connsiteX1" fmla="*/ 66675 w 66944"/>
                  <a:gd name="connsiteY1" fmla="*/ 209550 h 371475"/>
                  <a:gd name="connsiteX2" fmla="*/ 19050 w 66944"/>
                  <a:gd name="connsiteY2" fmla="*/ 371475 h 371475"/>
                </a:gdLst>
                <a:ahLst/>
                <a:cxnLst>
                  <a:cxn ang="0">
                    <a:pos x="connsiteX0" y="connsiteY0"/>
                  </a:cxn>
                  <a:cxn ang="0">
                    <a:pos x="connsiteX1" y="connsiteY1"/>
                  </a:cxn>
                  <a:cxn ang="0">
                    <a:pos x="connsiteX2" y="connsiteY2"/>
                  </a:cxn>
                </a:cxnLst>
                <a:rect l="l" t="t" r="r" b="b"/>
                <a:pathLst>
                  <a:path w="66944" h="371475">
                    <a:moveTo>
                      <a:pt x="0" y="0"/>
                    </a:moveTo>
                    <a:cubicBezTo>
                      <a:pt x="31750" y="73818"/>
                      <a:pt x="63500" y="147637"/>
                      <a:pt x="66675" y="209550"/>
                    </a:cubicBezTo>
                    <a:cubicBezTo>
                      <a:pt x="69850" y="271463"/>
                      <a:pt x="44450" y="321469"/>
                      <a:pt x="19050" y="37147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69" name="Freeform 68"/>
              <p:cNvSpPr/>
              <p:nvPr/>
            </p:nvSpPr>
            <p:spPr bwMode="auto">
              <a:xfrm>
                <a:off x="8543925" y="4076376"/>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70" name="Freeform 69"/>
              <p:cNvSpPr/>
              <p:nvPr/>
            </p:nvSpPr>
            <p:spPr bwMode="auto">
              <a:xfrm>
                <a:off x="8543925" y="3971601"/>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71" name="Freeform 70"/>
              <p:cNvSpPr/>
              <p:nvPr/>
            </p:nvSpPr>
            <p:spPr bwMode="auto">
              <a:xfrm>
                <a:off x="8543925" y="3847776"/>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grpSp>
        <p:cxnSp>
          <p:nvCxnSpPr>
            <p:cNvPr id="37" name="Straight Connector 36"/>
            <p:cNvCxnSpPr/>
            <p:nvPr/>
          </p:nvCxnSpPr>
          <p:spPr bwMode="auto">
            <a:xfrm>
              <a:off x="6467475" y="2333625"/>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a:off x="6496050" y="2800350"/>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a:off x="6438900" y="3267075"/>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a:off x="6467475" y="3733800"/>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6505575" y="4229100"/>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79" name="Straight Connector 78"/>
            <p:cNvCxnSpPr/>
            <p:nvPr/>
          </p:nvCxnSpPr>
          <p:spPr bwMode="auto">
            <a:xfrm>
              <a:off x="6534150" y="4695825"/>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39" name="Straight Arrow Connector 38"/>
            <p:cNvCxnSpPr/>
            <p:nvPr/>
          </p:nvCxnSpPr>
          <p:spPr bwMode="auto">
            <a:xfrm>
              <a:off x="6753225" y="2333625"/>
              <a:ext cx="0" cy="466725"/>
            </a:xfrm>
            <a:prstGeom prst="straightConnector1">
              <a:avLst/>
            </a:prstGeom>
            <a:noFill/>
            <a:ln w="9525" cap="flat" cmpd="sng" algn="ctr">
              <a:solidFill>
                <a:schemeClr val="tx1"/>
              </a:solidFill>
              <a:prstDash val="solid"/>
              <a:round/>
              <a:headEnd type="arrow"/>
              <a:tailEnd type="arrow"/>
            </a:ln>
            <a:effectLst/>
          </p:spPr>
        </p:cxnSp>
        <p:cxnSp>
          <p:nvCxnSpPr>
            <p:cNvPr id="82" name="Straight Arrow Connector 81"/>
            <p:cNvCxnSpPr/>
            <p:nvPr/>
          </p:nvCxnSpPr>
          <p:spPr bwMode="auto">
            <a:xfrm>
              <a:off x="6753225" y="3257550"/>
              <a:ext cx="0" cy="466725"/>
            </a:xfrm>
            <a:prstGeom prst="straightConnector1">
              <a:avLst/>
            </a:prstGeom>
            <a:noFill/>
            <a:ln w="9525" cap="flat" cmpd="sng" algn="ctr">
              <a:solidFill>
                <a:schemeClr val="tx1"/>
              </a:solidFill>
              <a:prstDash val="solid"/>
              <a:round/>
              <a:headEnd type="arrow"/>
              <a:tailEnd type="arrow"/>
            </a:ln>
            <a:effectLst/>
          </p:spPr>
        </p:cxnSp>
        <p:cxnSp>
          <p:nvCxnSpPr>
            <p:cNvPr id="83" name="Straight Arrow Connector 82"/>
            <p:cNvCxnSpPr/>
            <p:nvPr/>
          </p:nvCxnSpPr>
          <p:spPr bwMode="auto">
            <a:xfrm>
              <a:off x="6762750" y="4219575"/>
              <a:ext cx="0" cy="466725"/>
            </a:xfrm>
            <a:prstGeom prst="straightConnector1">
              <a:avLst/>
            </a:prstGeom>
            <a:noFill/>
            <a:ln w="9525" cap="flat" cmpd="sng" algn="ctr">
              <a:solidFill>
                <a:schemeClr val="tx1"/>
              </a:solidFill>
              <a:prstDash val="solid"/>
              <a:round/>
              <a:headEnd type="arrow"/>
              <a:tailEnd type="arrow"/>
            </a:ln>
            <a:effectLst/>
          </p:spPr>
        </p:cxnSp>
        <p:sp>
          <p:nvSpPr>
            <p:cNvPr id="45" name="TextBox 44"/>
            <p:cNvSpPr txBox="1"/>
            <p:nvPr/>
          </p:nvSpPr>
          <p:spPr>
            <a:xfrm>
              <a:off x="6372200" y="4221088"/>
              <a:ext cx="295275" cy="400110"/>
            </a:xfrm>
            <a:prstGeom prst="rect">
              <a:avLst/>
            </a:prstGeom>
            <a:noFill/>
          </p:spPr>
          <p:txBody>
            <a:bodyPr wrap="square" rtlCol="0">
              <a:spAutoFit/>
            </a:bodyPr>
            <a:lstStyle/>
            <a:p>
              <a:pPr>
                <a:buNone/>
              </a:pPr>
              <a:r>
                <a:rPr lang="en-US" dirty="0"/>
                <a:t>1</a:t>
              </a:r>
              <a:endParaRPr lang="en-CA" dirty="0"/>
            </a:p>
          </p:txBody>
        </p:sp>
        <p:sp>
          <p:nvSpPr>
            <p:cNvPr id="85" name="TextBox 84"/>
            <p:cNvSpPr txBox="1"/>
            <p:nvPr/>
          </p:nvSpPr>
          <p:spPr>
            <a:xfrm>
              <a:off x="6372200" y="3717032"/>
              <a:ext cx="295275" cy="400110"/>
            </a:xfrm>
            <a:prstGeom prst="rect">
              <a:avLst/>
            </a:prstGeom>
            <a:noFill/>
          </p:spPr>
          <p:txBody>
            <a:bodyPr wrap="square" rtlCol="0">
              <a:spAutoFit/>
            </a:bodyPr>
            <a:lstStyle/>
            <a:p>
              <a:pPr>
                <a:buNone/>
              </a:pPr>
              <a:r>
                <a:rPr lang="en-US" dirty="0"/>
                <a:t>2</a:t>
              </a:r>
              <a:endParaRPr lang="en-CA" dirty="0"/>
            </a:p>
          </p:txBody>
        </p:sp>
        <p:sp>
          <p:nvSpPr>
            <p:cNvPr id="86" name="TextBox 85"/>
            <p:cNvSpPr txBox="1"/>
            <p:nvPr/>
          </p:nvSpPr>
          <p:spPr>
            <a:xfrm>
              <a:off x="6372200" y="3284984"/>
              <a:ext cx="295275" cy="400110"/>
            </a:xfrm>
            <a:prstGeom prst="rect">
              <a:avLst/>
            </a:prstGeom>
            <a:noFill/>
          </p:spPr>
          <p:txBody>
            <a:bodyPr wrap="square" rtlCol="0">
              <a:spAutoFit/>
            </a:bodyPr>
            <a:lstStyle/>
            <a:p>
              <a:pPr>
                <a:buNone/>
              </a:pPr>
              <a:r>
                <a:rPr lang="en-US" dirty="0"/>
                <a:t>3</a:t>
              </a:r>
              <a:endParaRPr lang="en-CA" dirty="0"/>
            </a:p>
          </p:txBody>
        </p:sp>
        <p:sp>
          <p:nvSpPr>
            <p:cNvPr id="89" name="TextBox 88"/>
            <p:cNvSpPr txBox="1"/>
            <p:nvPr/>
          </p:nvSpPr>
          <p:spPr>
            <a:xfrm>
              <a:off x="8016062" y="4309731"/>
              <a:ext cx="933450" cy="307777"/>
            </a:xfrm>
            <a:prstGeom prst="rect">
              <a:avLst/>
            </a:prstGeom>
            <a:noFill/>
          </p:spPr>
          <p:txBody>
            <a:bodyPr wrap="square" rtlCol="0">
              <a:spAutoFit/>
            </a:bodyPr>
            <a:lstStyle/>
            <a:p>
              <a:pPr>
                <a:buNone/>
              </a:pPr>
              <a:r>
                <a:rPr lang="en-US" sz="1400" dirty="0"/>
                <a:t>E</a:t>
              </a:r>
              <a:r>
                <a:rPr lang="en-US" sz="1400" baseline="-25000" dirty="0"/>
                <a:t>1, </a:t>
              </a:r>
              <a:r>
                <a:rPr lang="en-US" sz="1400" dirty="0"/>
                <a:t>I</a:t>
              </a:r>
              <a:r>
                <a:rPr lang="en-US" sz="1400" baseline="-25000" dirty="0"/>
                <a:t>1</a:t>
              </a:r>
              <a:r>
                <a:rPr lang="en-US" sz="1400" dirty="0"/>
                <a:t>, A</a:t>
              </a:r>
              <a:r>
                <a:rPr lang="en-US" sz="1400" baseline="-25000" dirty="0"/>
                <a:t>1</a:t>
              </a:r>
              <a:endParaRPr lang="en-CA" sz="1400" baseline="-25000" dirty="0"/>
            </a:p>
          </p:txBody>
        </p:sp>
        <p:sp>
          <p:nvSpPr>
            <p:cNvPr id="90" name="TextBox 89"/>
            <p:cNvSpPr txBox="1"/>
            <p:nvPr/>
          </p:nvSpPr>
          <p:spPr>
            <a:xfrm>
              <a:off x="7884368" y="3789041"/>
              <a:ext cx="792088" cy="307777"/>
            </a:xfrm>
            <a:prstGeom prst="rect">
              <a:avLst/>
            </a:prstGeom>
            <a:solidFill>
              <a:schemeClr val="bg1"/>
            </a:solidFill>
          </p:spPr>
          <p:txBody>
            <a:bodyPr wrap="square" rtlCol="0">
              <a:spAutoFit/>
            </a:bodyPr>
            <a:lstStyle/>
            <a:p>
              <a:pPr>
                <a:buNone/>
              </a:pPr>
              <a:r>
                <a:rPr lang="en-US" sz="1400" dirty="0"/>
                <a:t>E</a:t>
              </a:r>
              <a:r>
                <a:rPr lang="en-US" sz="1400" baseline="-25000" dirty="0"/>
                <a:t>2, </a:t>
              </a:r>
              <a:r>
                <a:rPr lang="en-US" sz="1400" dirty="0"/>
                <a:t>I</a:t>
              </a:r>
              <a:r>
                <a:rPr lang="en-US" sz="1400" baseline="-25000" dirty="0"/>
                <a:t>2</a:t>
              </a:r>
              <a:r>
                <a:rPr lang="en-US" sz="1400" dirty="0"/>
                <a:t>, A</a:t>
              </a:r>
              <a:r>
                <a:rPr lang="en-US" sz="1400" baseline="-25000" dirty="0"/>
                <a:t>2</a:t>
              </a:r>
              <a:endParaRPr lang="en-CA" sz="1400" baseline="-25000" dirty="0"/>
            </a:p>
          </p:txBody>
        </p:sp>
        <p:sp>
          <p:nvSpPr>
            <p:cNvPr id="91" name="TextBox 90"/>
            <p:cNvSpPr txBox="1"/>
            <p:nvPr/>
          </p:nvSpPr>
          <p:spPr>
            <a:xfrm>
              <a:off x="8028384" y="3356992"/>
              <a:ext cx="818364" cy="307777"/>
            </a:xfrm>
            <a:prstGeom prst="rect">
              <a:avLst/>
            </a:prstGeom>
            <a:noFill/>
          </p:spPr>
          <p:txBody>
            <a:bodyPr wrap="square" rtlCol="0">
              <a:spAutoFit/>
            </a:bodyPr>
            <a:lstStyle/>
            <a:p>
              <a:pPr>
                <a:buNone/>
              </a:pPr>
              <a:r>
                <a:rPr lang="en-US" sz="1400" dirty="0"/>
                <a:t>E</a:t>
              </a:r>
              <a:r>
                <a:rPr lang="en-US" sz="1400" baseline="-25000" dirty="0"/>
                <a:t>3, </a:t>
              </a:r>
              <a:r>
                <a:rPr lang="en-US" sz="1400" dirty="0"/>
                <a:t>I</a:t>
              </a:r>
              <a:r>
                <a:rPr lang="en-US" sz="1400" baseline="-25000" dirty="0"/>
                <a:t>3</a:t>
              </a:r>
              <a:r>
                <a:rPr lang="en-US" sz="1400" dirty="0"/>
                <a:t>, A</a:t>
              </a:r>
              <a:r>
                <a:rPr lang="en-US" sz="1400" baseline="-25000" dirty="0"/>
                <a:t>3</a:t>
              </a:r>
              <a:endParaRPr lang="en-CA" sz="1400" baseline="-25000" dirty="0"/>
            </a:p>
          </p:txBody>
        </p:sp>
        <p:cxnSp>
          <p:nvCxnSpPr>
            <p:cNvPr id="88" name="Straight Arrow Connector 87"/>
            <p:cNvCxnSpPr/>
            <p:nvPr/>
          </p:nvCxnSpPr>
          <p:spPr bwMode="auto">
            <a:xfrm>
              <a:off x="6732240" y="3717032"/>
              <a:ext cx="0" cy="504056"/>
            </a:xfrm>
            <a:prstGeom prst="straightConnector1">
              <a:avLst/>
            </a:prstGeom>
            <a:noFill/>
            <a:ln w="9525" cap="flat" cmpd="sng" algn="ctr">
              <a:solidFill>
                <a:schemeClr val="tx1"/>
              </a:solidFill>
              <a:prstDash val="solid"/>
              <a:round/>
              <a:headEnd type="arrow"/>
              <a:tailEnd type="arrow"/>
            </a:ln>
            <a:effectLst/>
          </p:spPr>
        </p:cxnSp>
        <p:cxnSp>
          <p:nvCxnSpPr>
            <p:cNvPr id="92" name="Straight Arrow Connector 91"/>
            <p:cNvCxnSpPr/>
            <p:nvPr/>
          </p:nvCxnSpPr>
          <p:spPr bwMode="auto">
            <a:xfrm>
              <a:off x="6732240" y="2780928"/>
              <a:ext cx="0" cy="466725"/>
            </a:xfrm>
            <a:prstGeom prst="straightConnector1">
              <a:avLst/>
            </a:prstGeom>
            <a:noFill/>
            <a:ln w="9525" cap="flat" cmpd="sng" algn="ctr">
              <a:solidFill>
                <a:schemeClr val="tx1"/>
              </a:solidFill>
              <a:prstDash val="solid"/>
              <a:round/>
              <a:headEnd type="arrow"/>
              <a:tailEnd type="arrow"/>
            </a:ln>
            <a:effectLst/>
          </p:spPr>
        </p:cxnSp>
        <p:sp>
          <p:nvSpPr>
            <p:cNvPr id="93" name="TextBox 92"/>
            <p:cNvSpPr txBox="1"/>
            <p:nvPr/>
          </p:nvSpPr>
          <p:spPr>
            <a:xfrm>
              <a:off x="6372200" y="2852936"/>
              <a:ext cx="295275" cy="369332"/>
            </a:xfrm>
            <a:prstGeom prst="rect">
              <a:avLst/>
            </a:prstGeom>
            <a:noFill/>
          </p:spPr>
          <p:txBody>
            <a:bodyPr wrap="square" rtlCol="0">
              <a:spAutoFit/>
            </a:bodyPr>
            <a:lstStyle/>
            <a:p>
              <a:pPr>
                <a:buNone/>
              </a:pPr>
              <a:r>
                <a:rPr lang="en-US" dirty="0"/>
                <a:t>4</a:t>
              </a:r>
              <a:endParaRPr lang="en-CA" dirty="0"/>
            </a:p>
          </p:txBody>
        </p:sp>
        <p:sp>
          <p:nvSpPr>
            <p:cNvPr id="94" name="TextBox 93"/>
            <p:cNvSpPr txBox="1"/>
            <p:nvPr/>
          </p:nvSpPr>
          <p:spPr>
            <a:xfrm>
              <a:off x="6372200" y="2348880"/>
              <a:ext cx="295275" cy="369332"/>
            </a:xfrm>
            <a:prstGeom prst="rect">
              <a:avLst/>
            </a:prstGeom>
            <a:noFill/>
          </p:spPr>
          <p:txBody>
            <a:bodyPr wrap="square" rtlCol="0">
              <a:spAutoFit/>
            </a:bodyPr>
            <a:lstStyle/>
            <a:p>
              <a:pPr>
                <a:buNone/>
              </a:pPr>
              <a:r>
                <a:rPr lang="en-US" dirty="0"/>
                <a:t>5</a:t>
              </a:r>
              <a:endParaRPr lang="en-CA" dirty="0"/>
            </a:p>
          </p:txBody>
        </p:sp>
        <p:sp>
          <p:nvSpPr>
            <p:cNvPr id="95" name="TextBox 94"/>
            <p:cNvSpPr txBox="1"/>
            <p:nvPr/>
          </p:nvSpPr>
          <p:spPr>
            <a:xfrm>
              <a:off x="8028384" y="2420888"/>
              <a:ext cx="818364" cy="307777"/>
            </a:xfrm>
            <a:prstGeom prst="rect">
              <a:avLst/>
            </a:prstGeom>
            <a:noFill/>
          </p:spPr>
          <p:txBody>
            <a:bodyPr wrap="square" rtlCol="0">
              <a:spAutoFit/>
            </a:bodyPr>
            <a:lstStyle/>
            <a:p>
              <a:pPr>
                <a:buNone/>
              </a:pPr>
              <a:r>
                <a:rPr lang="en-US" sz="1400" dirty="0"/>
                <a:t>E</a:t>
              </a:r>
              <a:r>
                <a:rPr lang="en-US" sz="1400" baseline="-25000" dirty="0"/>
                <a:t>5, </a:t>
              </a:r>
              <a:r>
                <a:rPr lang="en-US" sz="1400" dirty="0"/>
                <a:t>I</a:t>
              </a:r>
              <a:r>
                <a:rPr lang="en-US" sz="1400" baseline="-25000" dirty="0"/>
                <a:t>5</a:t>
              </a:r>
              <a:r>
                <a:rPr lang="en-US" sz="1400" dirty="0"/>
                <a:t>, A</a:t>
              </a:r>
              <a:r>
                <a:rPr lang="en-US" sz="1400" baseline="-25000" dirty="0"/>
                <a:t>5</a:t>
              </a:r>
              <a:endParaRPr lang="en-CA" sz="1400" baseline="-25000" dirty="0"/>
            </a:p>
          </p:txBody>
        </p:sp>
        <p:sp>
          <p:nvSpPr>
            <p:cNvPr id="96" name="TextBox 95"/>
            <p:cNvSpPr txBox="1"/>
            <p:nvPr/>
          </p:nvSpPr>
          <p:spPr>
            <a:xfrm>
              <a:off x="8028384" y="2852936"/>
              <a:ext cx="792088" cy="307777"/>
            </a:xfrm>
            <a:prstGeom prst="rect">
              <a:avLst/>
            </a:prstGeom>
            <a:solidFill>
              <a:schemeClr val="bg1"/>
            </a:solidFill>
          </p:spPr>
          <p:txBody>
            <a:bodyPr wrap="square" rtlCol="0">
              <a:spAutoFit/>
            </a:bodyPr>
            <a:lstStyle/>
            <a:p>
              <a:pPr>
                <a:buNone/>
              </a:pPr>
              <a:r>
                <a:rPr lang="en-US" sz="1400" dirty="0"/>
                <a:t>E</a:t>
              </a:r>
              <a:r>
                <a:rPr lang="en-US" sz="1400" baseline="-25000" dirty="0"/>
                <a:t>4, </a:t>
              </a:r>
              <a:r>
                <a:rPr lang="en-US" sz="1400" dirty="0"/>
                <a:t>I</a:t>
              </a:r>
              <a:r>
                <a:rPr lang="en-US" sz="1400" baseline="-25000" dirty="0"/>
                <a:t>4</a:t>
              </a:r>
              <a:r>
                <a:rPr lang="en-US" sz="1400" dirty="0"/>
                <a:t>, A</a:t>
              </a:r>
              <a:r>
                <a:rPr lang="en-US" sz="1400" baseline="-25000" dirty="0"/>
                <a:t>4</a:t>
              </a:r>
              <a:endParaRPr lang="en-CA" sz="1400" baseline="-25000" dirty="0"/>
            </a:p>
          </p:txBody>
        </p:sp>
      </p:grpSp>
    </p:spTree>
    <p:extLst>
      <p:ext uri="{BB962C8B-B14F-4D97-AF65-F5344CB8AC3E}">
        <p14:creationId xmlns:p14="http://schemas.microsoft.com/office/powerpoint/2010/main" val="19996520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angle 2"/>
          <p:cNvSpPr>
            <a:spLocks noGrp="1" noChangeArrowheads="1"/>
          </p:cNvSpPr>
          <p:nvPr>
            <p:ph type="body" sz="half" idx="1"/>
          </p:nvPr>
        </p:nvSpPr>
        <p:spPr>
          <a:xfrm>
            <a:off x="251520" y="1628800"/>
            <a:ext cx="7239000" cy="634020"/>
          </a:xfrm>
        </p:spPr>
        <p:txBody>
          <a:bodyPr/>
          <a:lstStyle/>
          <a:p>
            <a:pPr eaLnBrk="1" hangingPunct="1">
              <a:buFont typeface="Wingdings" pitchFamily="2" charset="2"/>
              <a:buNone/>
            </a:pPr>
            <a:endParaRPr lang="en-CA" sz="1600" b="1" dirty="0"/>
          </a:p>
          <a:p>
            <a:pPr eaLnBrk="1" hangingPunct="1">
              <a:buFont typeface="Wingdings" pitchFamily="2" charset="2"/>
              <a:buNone/>
            </a:pPr>
            <a:endParaRPr lang="en-CA" sz="1600" b="1" dirty="0"/>
          </a:p>
        </p:txBody>
      </p:sp>
      <p:sp>
        <p:nvSpPr>
          <p:cNvPr id="4105" name="Rectangle 4"/>
          <p:cNvSpPr>
            <a:spLocks noChangeArrowheads="1"/>
          </p:cNvSpPr>
          <p:nvPr/>
        </p:nvSpPr>
        <p:spPr bwMode="auto">
          <a:xfrm>
            <a:off x="554506" y="1765895"/>
            <a:ext cx="4806124" cy="461665"/>
          </a:xfrm>
          <a:prstGeom prst="rect">
            <a:avLst/>
          </a:prstGeom>
          <a:noFill/>
          <a:ln w="9525" algn="ctr">
            <a:noFill/>
            <a:miter lim="800000"/>
            <a:headEnd/>
            <a:tailEnd/>
          </a:ln>
        </p:spPr>
        <p:txBody>
          <a:bodyPr wrap="none">
            <a:spAutoFit/>
          </a:bodyPr>
          <a:lstStyle/>
          <a:p>
            <a:pPr marL="342900" indent="-342900">
              <a:buFontTx/>
              <a:buNone/>
            </a:pPr>
            <a:r>
              <a:rPr lang="en-CA" sz="2400" b="1" dirty="0">
                <a:latin typeface="Arial Narrow" pitchFamily="34" charset="0"/>
              </a:rPr>
              <a:t>Bending strength (moment) capacity:</a:t>
            </a:r>
            <a:r>
              <a:rPr lang="en-CA" sz="2400" b="1" dirty="0"/>
              <a:t> </a:t>
            </a:r>
            <a:endParaRPr lang="fr-FR" sz="2400" b="1" dirty="0"/>
          </a:p>
        </p:txBody>
      </p:sp>
      <p:sp>
        <p:nvSpPr>
          <p:cNvPr id="4106" name="Rectangle 6"/>
          <p:cNvSpPr>
            <a:spLocks noChangeArrowheads="1"/>
          </p:cNvSpPr>
          <p:nvPr/>
        </p:nvSpPr>
        <p:spPr bwMode="auto">
          <a:xfrm>
            <a:off x="0" y="3224213"/>
            <a:ext cx="9144000" cy="0"/>
          </a:xfrm>
          <a:prstGeom prst="rect">
            <a:avLst/>
          </a:prstGeom>
          <a:noFill/>
          <a:ln w="9525" algn="ctr">
            <a:noFill/>
            <a:miter lim="800000"/>
            <a:headEnd/>
            <a:tailEnd/>
          </a:ln>
        </p:spPr>
        <p:txBody>
          <a:bodyPr wrap="none" anchor="ctr">
            <a:spAutoFit/>
          </a:bodyPr>
          <a:lstStyle/>
          <a:p>
            <a:endParaRPr lang="fr-FR"/>
          </a:p>
        </p:txBody>
      </p:sp>
      <p:sp>
        <p:nvSpPr>
          <p:cNvPr id="4107" name="Rectangle 8"/>
          <p:cNvSpPr>
            <a:spLocks noChangeArrowheads="1"/>
          </p:cNvSpPr>
          <p:nvPr/>
        </p:nvSpPr>
        <p:spPr bwMode="auto">
          <a:xfrm>
            <a:off x="0" y="3224213"/>
            <a:ext cx="9144000" cy="0"/>
          </a:xfrm>
          <a:prstGeom prst="rect">
            <a:avLst/>
          </a:prstGeom>
          <a:noFill/>
          <a:ln w="9525" algn="ctr">
            <a:noFill/>
            <a:miter lim="800000"/>
            <a:headEnd/>
            <a:tailEnd/>
          </a:ln>
        </p:spPr>
        <p:txBody>
          <a:bodyPr wrap="none" anchor="ctr">
            <a:spAutoFit/>
          </a:bodyPr>
          <a:lstStyle/>
          <a:p>
            <a:endParaRPr lang="fr-FR"/>
          </a:p>
        </p:txBody>
      </p:sp>
      <p:sp>
        <p:nvSpPr>
          <p:cNvPr id="4108" name="Rectangle 10"/>
          <p:cNvSpPr>
            <a:spLocks noChangeArrowheads="1"/>
          </p:cNvSpPr>
          <p:nvPr/>
        </p:nvSpPr>
        <p:spPr bwMode="auto">
          <a:xfrm>
            <a:off x="0" y="3214688"/>
            <a:ext cx="9144000" cy="0"/>
          </a:xfrm>
          <a:prstGeom prst="rect">
            <a:avLst/>
          </a:prstGeom>
          <a:noFill/>
          <a:ln w="9525" algn="ctr">
            <a:noFill/>
            <a:miter lim="800000"/>
            <a:headEnd/>
            <a:tailEnd/>
          </a:ln>
        </p:spPr>
        <p:txBody>
          <a:bodyPr wrap="none" anchor="ctr">
            <a:spAutoFit/>
          </a:bodyPr>
          <a:lstStyle/>
          <a:p>
            <a:endParaRPr lang="fr-FR"/>
          </a:p>
        </p:txBody>
      </p:sp>
      <p:sp>
        <p:nvSpPr>
          <p:cNvPr id="4109" name="Rectangle 12"/>
          <p:cNvSpPr>
            <a:spLocks noChangeArrowheads="1"/>
          </p:cNvSpPr>
          <p:nvPr/>
        </p:nvSpPr>
        <p:spPr bwMode="auto">
          <a:xfrm>
            <a:off x="0" y="3214688"/>
            <a:ext cx="9144000" cy="0"/>
          </a:xfrm>
          <a:prstGeom prst="rect">
            <a:avLst/>
          </a:prstGeom>
          <a:noFill/>
          <a:ln w="9525" algn="ctr">
            <a:noFill/>
            <a:miter lim="800000"/>
            <a:headEnd/>
            <a:tailEnd/>
          </a:ln>
        </p:spPr>
        <p:txBody>
          <a:bodyPr wrap="none" anchor="ctr">
            <a:spAutoFit/>
          </a:bodyPr>
          <a:lstStyle/>
          <a:p>
            <a:endParaRPr lang="fr-FR"/>
          </a:p>
        </p:txBody>
      </p:sp>
      <p:graphicFrame>
        <p:nvGraphicFramePr>
          <p:cNvPr id="4098" name="Object 11"/>
          <p:cNvGraphicFramePr>
            <a:graphicFrameLocks noChangeAspect="1"/>
          </p:cNvGraphicFramePr>
          <p:nvPr>
            <p:extLst>
              <p:ext uri="{D42A27DB-BD31-4B8C-83A1-F6EECF244321}">
                <p14:modId xmlns:p14="http://schemas.microsoft.com/office/powerpoint/2010/main" val="286761484"/>
              </p:ext>
            </p:extLst>
          </p:nvPr>
        </p:nvGraphicFramePr>
        <p:xfrm>
          <a:off x="1168400" y="2614613"/>
          <a:ext cx="3519488" cy="1036637"/>
        </p:xfrm>
        <a:graphic>
          <a:graphicData uri="http://schemas.openxmlformats.org/presentationml/2006/ole">
            <mc:AlternateContent xmlns:mc="http://schemas.openxmlformats.org/markup-compatibility/2006">
              <mc:Choice xmlns:v="urn:schemas-microsoft-com:vml" Requires="v">
                <p:oleObj spid="_x0000_s289990" name="Equation" r:id="rId4" imgW="1524000" imgH="444500" progId="Equation.3">
                  <p:embed/>
                </p:oleObj>
              </mc:Choice>
              <mc:Fallback>
                <p:oleObj name="Equation" r:id="rId4" imgW="1524000" imgH="444500" progId="Equation.3">
                  <p:embed/>
                  <p:pic>
                    <p:nvPicPr>
                      <p:cNvPr id="0" name=""/>
                      <p:cNvPicPr>
                        <a:picLocks noChangeAspect="1" noChangeArrowheads="1"/>
                      </p:cNvPicPr>
                      <p:nvPr/>
                    </p:nvPicPr>
                    <p:blipFill>
                      <a:blip r:embed="rId5"/>
                      <a:srcRect/>
                      <a:stretch>
                        <a:fillRect/>
                      </a:stretch>
                    </p:blipFill>
                    <p:spPr bwMode="auto">
                      <a:xfrm>
                        <a:off x="1168400" y="2614613"/>
                        <a:ext cx="3519488" cy="1036637"/>
                      </a:xfrm>
                      <a:prstGeom prst="rect">
                        <a:avLst/>
                      </a:prstGeom>
                      <a:solidFill>
                        <a:schemeClr val="folHlink">
                          <a:alpha val="56000"/>
                        </a:schemeClr>
                      </a:solidFill>
                    </p:spPr>
                  </p:pic>
                </p:oleObj>
              </mc:Fallback>
            </mc:AlternateContent>
          </a:graphicData>
        </a:graphic>
      </p:graphicFrame>
      <p:graphicFrame>
        <p:nvGraphicFramePr>
          <p:cNvPr id="4099" name="Object 13"/>
          <p:cNvGraphicFramePr>
            <a:graphicFrameLocks noChangeAspect="1"/>
          </p:cNvGraphicFramePr>
          <p:nvPr>
            <p:extLst>
              <p:ext uri="{D42A27DB-BD31-4B8C-83A1-F6EECF244321}">
                <p14:modId xmlns:p14="http://schemas.microsoft.com/office/powerpoint/2010/main" val="502067303"/>
              </p:ext>
            </p:extLst>
          </p:nvPr>
        </p:nvGraphicFramePr>
        <p:xfrm>
          <a:off x="1162050" y="4654550"/>
          <a:ext cx="2576513" cy="1111250"/>
        </p:xfrm>
        <a:graphic>
          <a:graphicData uri="http://schemas.openxmlformats.org/presentationml/2006/ole">
            <mc:AlternateContent xmlns:mc="http://schemas.openxmlformats.org/markup-compatibility/2006">
              <mc:Choice xmlns:v="urn:schemas-microsoft-com:vml" Requires="v">
                <p:oleObj spid="_x0000_s289991" name="Equation" r:id="rId6" imgW="1041400" imgH="444500" progId="Equation.3">
                  <p:embed/>
                </p:oleObj>
              </mc:Choice>
              <mc:Fallback>
                <p:oleObj name="Equation" r:id="rId6" imgW="1041400" imgH="444500" progId="Equation.3">
                  <p:embed/>
                  <p:pic>
                    <p:nvPicPr>
                      <p:cNvPr id="0" name=""/>
                      <p:cNvPicPr>
                        <a:picLocks noChangeAspect="1" noChangeArrowheads="1"/>
                      </p:cNvPicPr>
                      <p:nvPr/>
                    </p:nvPicPr>
                    <p:blipFill>
                      <a:blip r:embed="rId7"/>
                      <a:srcRect/>
                      <a:stretch>
                        <a:fillRect/>
                      </a:stretch>
                    </p:blipFill>
                    <p:spPr bwMode="auto">
                      <a:xfrm>
                        <a:off x="1162050" y="4654550"/>
                        <a:ext cx="2576513" cy="1111250"/>
                      </a:xfrm>
                      <a:prstGeom prst="rect">
                        <a:avLst/>
                      </a:prstGeom>
                      <a:solidFill>
                        <a:srgbClr val="99CC00">
                          <a:alpha val="52000"/>
                        </a:srgbClr>
                      </a:solidFill>
                    </p:spPr>
                  </p:pic>
                </p:oleObj>
              </mc:Fallback>
            </mc:AlternateContent>
          </a:graphicData>
        </a:graphic>
      </p:graphicFrame>
      <p:sp>
        <p:nvSpPr>
          <p:cNvPr id="4110" name="Rectangle 16"/>
          <p:cNvSpPr>
            <a:spLocks noChangeArrowheads="1"/>
          </p:cNvSpPr>
          <p:nvPr/>
        </p:nvSpPr>
        <p:spPr bwMode="auto">
          <a:xfrm>
            <a:off x="402263" y="4159102"/>
            <a:ext cx="4924647" cy="400110"/>
          </a:xfrm>
          <a:prstGeom prst="rect">
            <a:avLst/>
          </a:prstGeom>
          <a:noFill/>
          <a:ln w="9525" algn="ctr">
            <a:noFill/>
            <a:miter lim="800000"/>
            <a:headEnd/>
            <a:tailEnd/>
          </a:ln>
        </p:spPr>
        <p:txBody>
          <a:bodyPr wrap="square">
            <a:spAutoFit/>
          </a:bodyPr>
          <a:lstStyle/>
          <a:p>
            <a:pPr marL="342900" indent="-342900">
              <a:buFontTx/>
              <a:buNone/>
            </a:pPr>
            <a:r>
              <a:rPr lang="fr-CA" sz="2000" dirty="0"/>
              <a:t>For </a:t>
            </a:r>
            <a:r>
              <a:rPr lang="fr-CA" sz="2000" dirty="0" err="1"/>
              <a:t>symmetric</a:t>
            </a:r>
            <a:r>
              <a:rPr lang="fr-CA" sz="2000" dirty="0"/>
              <a:t> section</a:t>
            </a:r>
            <a:endParaRPr lang="fr-FR" sz="2000" dirty="0"/>
          </a:p>
        </p:txBody>
      </p:sp>
      <p:cxnSp>
        <p:nvCxnSpPr>
          <p:cNvPr id="83" name="Straight Arrow Connector 82"/>
          <p:cNvCxnSpPr/>
          <p:nvPr/>
        </p:nvCxnSpPr>
        <p:spPr bwMode="auto">
          <a:xfrm flipH="1">
            <a:off x="5984642" y="2348880"/>
            <a:ext cx="27518" cy="2374492"/>
          </a:xfrm>
          <a:prstGeom prst="straightConnector1">
            <a:avLst/>
          </a:prstGeom>
          <a:noFill/>
          <a:ln w="9525" cap="flat" cmpd="sng" algn="ctr">
            <a:solidFill>
              <a:schemeClr val="tx1"/>
            </a:solidFill>
            <a:prstDash val="solid"/>
            <a:round/>
            <a:headEnd type="arrow"/>
            <a:tailEnd type="arrow"/>
          </a:ln>
          <a:effectLst/>
        </p:spPr>
      </p:cxnSp>
      <p:cxnSp>
        <p:nvCxnSpPr>
          <p:cNvPr id="85" name="Straight Connector 84"/>
          <p:cNvCxnSpPr/>
          <p:nvPr/>
        </p:nvCxnSpPr>
        <p:spPr bwMode="auto">
          <a:xfrm>
            <a:off x="5724128" y="2348880"/>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a:off x="5796136" y="4725144"/>
            <a:ext cx="485775" cy="0"/>
          </a:xfrm>
          <a:prstGeom prst="line">
            <a:avLst/>
          </a:prstGeom>
          <a:noFill/>
          <a:ln w="9525" cap="flat" cmpd="sng" algn="ctr">
            <a:solidFill>
              <a:schemeClr val="tx1"/>
            </a:solidFill>
            <a:prstDash val="solid"/>
            <a:round/>
            <a:headEnd type="none" w="med" len="med"/>
            <a:tailEnd type="none" w="med" len="med"/>
          </a:ln>
          <a:effectLst/>
        </p:spPr>
      </p:cxnSp>
      <p:sp>
        <p:nvSpPr>
          <p:cNvPr id="88" name="TextBox 87"/>
          <p:cNvSpPr txBox="1"/>
          <p:nvPr/>
        </p:nvSpPr>
        <p:spPr>
          <a:xfrm>
            <a:off x="5508104" y="3356992"/>
            <a:ext cx="642383" cy="400110"/>
          </a:xfrm>
          <a:prstGeom prst="rect">
            <a:avLst/>
          </a:prstGeom>
          <a:noFill/>
        </p:spPr>
        <p:txBody>
          <a:bodyPr wrap="square" rtlCol="0">
            <a:spAutoFit/>
          </a:bodyPr>
          <a:lstStyle/>
          <a:p>
            <a:pPr>
              <a:buNone/>
            </a:pPr>
            <a:r>
              <a:rPr lang="en-US" dirty="0" err="1"/>
              <a:t>h</a:t>
            </a:r>
            <a:r>
              <a:rPr lang="en-US" baseline="-25000" dirty="0" err="1"/>
              <a:t>tot</a:t>
            </a:r>
            <a:endParaRPr lang="en-CA" dirty="0"/>
          </a:p>
        </p:txBody>
      </p:sp>
      <p:sp>
        <p:nvSpPr>
          <p:cNvPr id="89" name="TextBox 88"/>
          <p:cNvSpPr txBox="1"/>
          <p:nvPr/>
        </p:nvSpPr>
        <p:spPr>
          <a:xfrm>
            <a:off x="6084168" y="5013176"/>
            <a:ext cx="2766371" cy="707886"/>
          </a:xfrm>
          <a:prstGeom prst="rect">
            <a:avLst/>
          </a:prstGeom>
          <a:noFill/>
          <a:ln>
            <a:solidFill>
              <a:schemeClr val="accent2"/>
            </a:solidFill>
          </a:ln>
        </p:spPr>
        <p:txBody>
          <a:bodyPr wrap="square" rtlCol="0">
            <a:spAutoFit/>
          </a:bodyPr>
          <a:lstStyle/>
          <a:p>
            <a:pPr>
              <a:buNone/>
            </a:pPr>
            <a:r>
              <a:rPr lang="en-US" sz="2000" dirty="0"/>
              <a:t>f</a:t>
            </a:r>
            <a:r>
              <a:rPr lang="en-US" sz="2000" baseline="-25000" dirty="0"/>
              <a:t>b,1</a:t>
            </a:r>
            <a:r>
              <a:rPr lang="en-US" sz="2000" dirty="0"/>
              <a:t> = bending strength of laminate in layer 1</a:t>
            </a:r>
            <a:endParaRPr lang="en-CA" sz="2000" dirty="0"/>
          </a:p>
        </p:txBody>
      </p:sp>
      <p:cxnSp>
        <p:nvCxnSpPr>
          <p:cNvPr id="9" name="Straight Arrow Connector 8"/>
          <p:cNvCxnSpPr>
            <a:stCxn id="89" idx="0"/>
          </p:cNvCxnSpPr>
          <p:nvPr/>
        </p:nvCxnSpPr>
        <p:spPr bwMode="auto">
          <a:xfrm flipV="1">
            <a:off x="7467354" y="4671446"/>
            <a:ext cx="293966" cy="341730"/>
          </a:xfrm>
          <a:prstGeom prst="straightConnector1">
            <a:avLst/>
          </a:prstGeom>
          <a:noFill/>
          <a:ln w="9525" cap="flat" cmpd="sng" algn="ctr">
            <a:solidFill>
              <a:srgbClr val="FF0000"/>
            </a:solidFill>
            <a:prstDash val="solid"/>
            <a:round/>
            <a:headEnd type="none" w="med" len="med"/>
            <a:tailEnd type="arrow"/>
          </a:ln>
          <a:effectLst/>
        </p:spPr>
      </p:cxnSp>
      <p:grpSp>
        <p:nvGrpSpPr>
          <p:cNvPr id="93" name="Group 92"/>
          <p:cNvGrpSpPr/>
          <p:nvPr/>
        </p:nvGrpSpPr>
        <p:grpSpPr>
          <a:xfrm>
            <a:off x="6372200" y="2327564"/>
            <a:ext cx="2577312" cy="2375189"/>
            <a:chOff x="6372200" y="2327564"/>
            <a:chExt cx="2577312" cy="2375189"/>
          </a:xfrm>
        </p:grpSpPr>
        <p:grpSp>
          <p:nvGrpSpPr>
            <p:cNvPr id="94" name="Group 93"/>
            <p:cNvGrpSpPr/>
            <p:nvPr/>
          </p:nvGrpSpPr>
          <p:grpSpPr>
            <a:xfrm>
              <a:off x="7115175" y="2327564"/>
              <a:ext cx="1753342" cy="2375189"/>
              <a:chOff x="7115175" y="2327564"/>
              <a:chExt cx="1753342" cy="2375189"/>
            </a:xfrm>
          </p:grpSpPr>
          <p:sp>
            <p:nvSpPr>
              <p:cNvPr id="116" name="Rectangle 115"/>
              <p:cNvSpPr/>
              <p:nvPr/>
            </p:nvSpPr>
            <p:spPr bwMode="auto">
              <a:xfrm>
                <a:off x="7125195" y="2327564"/>
                <a:ext cx="1733797"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sp>
            <p:nvSpPr>
              <p:cNvPr id="117" name="Rectangle 116"/>
              <p:cNvSpPr/>
              <p:nvPr/>
            </p:nvSpPr>
            <p:spPr bwMode="auto">
              <a:xfrm>
                <a:off x="7125195" y="2802577"/>
                <a:ext cx="1413163"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118" name="Straight Connector 117"/>
              <p:cNvCxnSpPr/>
              <p:nvPr/>
            </p:nvCxnSpPr>
            <p:spPr bwMode="auto">
              <a:xfrm>
                <a:off x="7647709" y="2553195"/>
                <a:ext cx="368135" cy="0"/>
              </a:xfrm>
              <a:prstGeom prst="line">
                <a:avLst/>
              </a:prstGeom>
              <a:noFill/>
              <a:ln w="9525" cap="flat" cmpd="sng" algn="ctr">
                <a:solidFill>
                  <a:schemeClr val="tx1"/>
                </a:solidFill>
                <a:prstDash val="solid"/>
                <a:round/>
                <a:headEnd type="none" w="med" len="med"/>
                <a:tailEnd type="none" w="med" len="med"/>
              </a:ln>
              <a:effectLst/>
            </p:spPr>
          </p:cxnSp>
          <p:cxnSp>
            <p:nvCxnSpPr>
              <p:cNvPr id="119" name="Straight Connector 118"/>
              <p:cNvCxnSpPr/>
              <p:nvPr/>
            </p:nvCxnSpPr>
            <p:spPr bwMode="auto">
              <a:xfrm>
                <a:off x="7908966" y="2446317"/>
                <a:ext cx="118753" cy="106878"/>
              </a:xfrm>
              <a:prstGeom prst="line">
                <a:avLst/>
              </a:prstGeom>
              <a:noFill/>
              <a:ln w="9525" cap="flat"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a:off x="7635833" y="2553195"/>
                <a:ext cx="118753" cy="106878"/>
              </a:xfrm>
              <a:prstGeom prst="line">
                <a:avLst/>
              </a:prstGeom>
              <a:noFill/>
              <a:ln w="9525" cap="flat" cmpd="sng" algn="ctr">
                <a:solidFill>
                  <a:schemeClr val="tx1"/>
                </a:solidFill>
                <a:prstDash val="solid"/>
                <a:round/>
                <a:headEnd type="none" w="med" len="med"/>
                <a:tailEnd type="none" w="med" len="med"/>
              </a:ln>
              <a:effectLst/>
            </p:spPr>
          </p:cxnSp>
          <p:cxnSp>
            <p:nvCxnSpPr>
              <p:cNvPr id="121" name="Straight Connector 120"/>
              <p:cNvCxnSpPr>
                <a:stCxn id="117" idx="2"/>
                <a:endCxn id="117" idx="0"/>
              </p:cNvCxnSpPr>
              <p:nvPr/>
            </p:nvCxnSpPr>
            <p:spPr bwMode="auto">
              <a:xfrm flipV="1">
                <a:off x="7831777" y="2802577"/>
                <a:ext cx="0" cy="475013"/>
              </a:xfrm>
              <a:prstGeom prst="line">
                <a:avLst/>
              </a:prstGeom>
              <a:noFill/>
              <a:ln w="9525" cap="flat"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a:off x="8847117" y="2790701"/>
                <a:ext cx="0" cy="498764"/>
              </a:xfrm>
              <a:prstGeom prst="line">
                <a:avLst/>
              </a:prstGeom>
              <a:noFill/>
              <a:ln w="9525" cap="flat" cmpd="sng" algn="ctr">
                <a:solidFill>
                  <a:schemeClr val="tx1"/>
                </a:solidFill>
                <a:prstDash val="solid"/>
                <a:round/>
                <a:headEnd type="none" w="med" len="med"/>
                <a:tailEnd type="none" w="med" len="med"/>
              </a:ln>
              <a:effectLst/>
            </p:spPr>
          </p:cxnSp>
          <p:sp>
            <p:nvSpPr>
              <p:cNvPr id="123" name="Rectangle 122"/>
              <p:cNvSpPr/>
              <p:nvPr/>
            </p:nvSpPr>
            <p:spPr bwMode="auto">
              <a:xfrm>
                <a:off x="7125195" y="3265715"/>
                <a:ext cx="1733797"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124" name="Straight Connector 123"/>
              <p:cNvCxnSpPr/>
              <p:nvPr/>
            </p:nvCxnSpPr>
            <p:spPr bwMode="auto">
              <a:xfrm>
                <a:off x="7647709" y="3491346"/>
                <a:ext cx="368135" cy="0"/>
              </a:xfrm>
              <a:prstGeom prst="line">
                <a:avLst/>
              </a:prstGeom>
              <a:noFill/>
              <a:ln w="9525" cap="flat" cmpd="sng" algn="ctr">
                <a:solidFill>
                  <a:schemeClr val="tx1"/>
                </a:solidFill>
                <a:prstDash val="solid"/>
                <a:round/>
                <a:headEnd type="none" w="med" len="med"/>
                <a:tailEnd type="none" w="med" len="med"/>
              </a:ln>
              <a:effectLst/>
            </p:spPr>
          </p:cxnSp>
          <p:cxnSp>
            <p:nvCxnSpPr>
              <p:cNvPr id="125" name="Straight Connector 124"/>
              <p:cNvCxnSpPr/>
              <p:nvPr/>
            </p:nvCxnSpPr>
            <p:spPr bwMode="auto">
              <a:xfrm>
                <a:off x="7908966" y="3384468"/>
                <a:ext cx="118753" cy="106878"/>
              </a:xfrm>
              <a:prstGeom prst="line">
                <a:avLst/>
              </a:prstGeom>
              <a:noFill/>
              <a:ln w="9525" cap="flat" cmpd="sng" algn="ctr">
                <a:solidFill>
                  <a:schemeClr val="tx1"/>
                </a:solidFill>
                <a:prstDash val="solid"/>
                <a:round/>
                <a:headEnd type="none" w="med" len="med"/>
                <a:tailEnd type="none" w="med" len="med"/>
              </a:ln>
              <a:effectLst/>
            </p:spPr>
          </p:cxnSp>
          <p:cxnSp>
            <p:nvCxnSpPr>
              <p:cNvPr id="126" name="Straight Connector 125"/>
              <p:cNvCxnSpPr/>
              <p:nvPr/>
            </p:nvCxnSpPr>
            <p:spPr bwMode="auto">
              <a:xfrm>
                <a:off x="7635833" y="3491346"/>
                <a:ext cx="118753" cy="106878"/>
              </a:xfrm>
              <a:prstGeom prst="line">
                <a:avLst/>
              </a:prstGeom>
              <a:noFill/>
              <a:ln w="9525" cap="flat" cmpd="sng" algn="ctr">
                <a:solidFill>
                  <a:schemeClr val="tx1"/>
                </a:solidFill>
                <a:prstDash val="solid"/>
                <a:round/>
                <a:headEnd type="none" w="med" len="med"/>
                <a:tailEnd type="none" w="med" len="med"/>
              </a:ln>
              <a:effectLst/>
            </p:spPr>
          </p:cxnSp>
          <p:sp>
            <p:nvSpPr>
              <p:cNvPr id="127" name="Rectangle 126"/>
              <p:cNvSpPr/>
              <p:nvPr/>
            </p:nvSpPr>
            <p:spPr bwMode="auto">
              <a:xfrm>
                <a:off x="7134720" y="4227740"/>
                <a:ext cx="1733797"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128" name="Straight Connector 127"/>
              <p:cNvCxnSpPr/>
              <p:nvPr/>
            </p:nvCxnSpPr>
            <p:spPr bwMode="auto">
              <a:xfrm>
                <a:off x="7657234" y="4453371"/>
                <a:ext cx="368135" cy="0"/>
              </a:xfrm>
              <a:prstGeom prst="line">
                <a:avLst/>
              </a:prstGeom>
              <a:noFill/>
              <a:ln w="9525" cap="flat"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a:off x="7918491" y="4346493"/>
                <a:ext cx="118753" cy="106878"/>
              </a:xfrm>
              <a:prstGeom prst="line">
                <a:avLst/>
              </a:prstGeom>
              <a:noFill/>
              <a:ln w="9525" cap="flat" cmpd="sng" algn="ctr">
                <a:solidFill>
                  <a:schemeClr val="tx1"/>
                </a:solidFill>
                <a:prstDash val="solid"/>
                <a:round/>
                <a:headEnd type="none" w="med" len="med"/>
                <a:tailEnd type="none" w="med" len="med"/>
              </a:ln>
              <a:effectLst/>
            </p:spPr>
          </p:cxnSp>
          <p:cxnSp>
            <p:nvCxnSpPr>
              <p:cNvPr id="130" name="Straight Connector 129"/>
              <p:cNvCxnSpPr/>
              <p:nvPr/>
            </p:nvCxnSpPr>
            <p:spPr bwMode="auto">
              <a:xfrm>
                <a:off x="7645358" y="4453371"/>
                <a:ext cx="118753" cy="106878"/>
              </a:xfrm>
              <a:prstGeom prst="line">
                <a:avLst/>
              </a:prstGeom>
              <a:noFill/>
              <a:ln w="9525" cap="flat" cmpd="sng" algn="ctr">
                <a:solidFill>
                  <a:schemeClr val="tx1"/>
                </a:solidFill>
                <a:prstDash val="solid"/>
                <a:round/>
                <a:headEnd type="none" w="med" len="med"/>
                <a:tailEnd type="none" w="med" len="med"/>
              </a:ln>
              <a:effectLst/>
            </p:spPr>
          </p:cxnSp>
          <p:sp>
            <p:nvSpPr>
              <p:cNvPr id="131" name="Freeform 130"/>
              <p:cNvSpPr/>
              <p:nvPr/>
            </p:nvSpPr>
            <p:spPr bwMode="auto">
              <a:xfrm>
                <a:off x="7134225" y="302357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32" name="Freeform 131"/>
              <p:cNvSpPr/>
              <p:nvPr/>
            </p:nvSpPr>
            <p:spPr bwMode="auto">
              <a:xfrm>
                <a:off x="7134225" y="312835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33" name="Freeform 132"/>
              <p:cNvSpPr/>
              <p:nvPr/>
            </p:nvSpPr>
            <p:spPr bwMode="auto">
              <a:xfrm>
                <a:off x="7124700" y="291880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34" name="Freeform 133"/>
              <p:cNvSpPr/>
              <p:nvPr/>
            </p:nvSpPr>
            <p:spPr bwMode="auto">
              <a:xfrm>
                <a:off x="7115175" y="320455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35" name="Freeform 134"/>
              <p:cNvSpPr/>
              <p:nvPr/>
            </p:nvSpPr>
            <p:spPr bwMode="auto">
              <a:xfrm>
                <a:off x="7124700" y="282355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36" name="Freeform 135"/>
              <p:cNvSpPr/>
              <p:nvPr/>
            </p:nvSpPr>
            <p:spPr bwMode="auto">
              <a:xfrm>
                <a:off x="7915275" y="280035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37" name="Freeform 136"/>
              <p:cNvSpPr/>
              <p:nvPr/>
            </p:nvSpPr>
            <p:spPr bwMode="auto">
              <a:xfrm>
                <a:off x="8048625" y="280987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38" name="Freeform 137"/>
              <p:cNvSpPr/>
              <p:nvPr/>
            </p:nvSpPr>
            <p:spPr bwMode="auto">
              <a:xfrm>
                <a:off x="8191500" y="280035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39" name="Freeform 138"/>
              <p:cNvSpPr/>
              <p:nvPr/>
            </p:nvSpPr>
            <p:spPr bwMode="auto">
              <a:xfrm>
                <a:off x="8324850" y="280987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40" name="Freeform 139"/>
              <p:cNvSpPr/>
              <p:nvPr/>
            </p:nvSpPr>
            <p:spPr bwMode="auto">
              <a:xfrm>
                <a:off x="8410575" y="279082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41" name="Freeform 140"/>
              <p:cNvSpPr/>
              <p:nvPr/>
            </p:nvSpPr>
            <p:spPr bwMode="auto">
              <a:xfrm>
                <a:off x="7829550" y="2886075"/>
                <a:ext cx="66944" cy="371475"/>
              </a:xfrm>
              <a:custGeom>
                <a:avLst/>
                <a:gdLst>
                  <a:gd name="connsiteX0" fmla="*/ 0 w 66944"/>
                  <a:gd name="connsiteY0" fmla="*/ 0 h 371475"/>
                  <a:gd name="connsiteX1" fmla="*/ 66675 w 66944"/>
                  <a:gd name="connsiteY1" fmla="*/ 209550 h 371475"/>
                  <a:gd name="connsiteX2" fmla="*/ 19050 w 66944"/>
                  <a:gd name="connsiteY2" fmla="*/ 371475 h 371475"/>
                </a:gdLst>
                <a:ahLst/>
                <a:cxnLst>
                  <a:cxn ang="0">
                    <a:pos x="connsiteX0" y="connsiteY0"/>
                  </a:cxn>
                  <a:cxn ang="0">
                    <a:pos x="connsiteX1" y="connsiteY1"/>
                  </a:cxn>
                  <a:cxn ang="0">
                    <a:pos x="connsiteX2" y="connsiteY2"/>
                  </a:cxn>
                </a:cxnLst>
                <a:rect l="l" t="t" r="r" b="b"/>
                <a:pathLst>
                  <a:path w="66944" h="371475">
                    <a:moveTo>
                      <a:pt x="0" y="0"/>
                    </a:moveTo>
                    <a:cubicBezTo>
                      <a:pt x="31750" y="73818"/>
                      <a:pt x="63500" y="147637"/>
                      <a:pt x="66675" y="209550"/>
                    </a:cubicBezTo>
                    <a:cubicBezTo>
                      <a:pt x="69850" y="271463"/>
                      <a:pt x="44450" y="321469"/>
                      <a:pt x="19050" y="37147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42" name="Freeform 141"/>
              <p:cNvSpPr/>
              <p:nvPr/>
            </p:nvSpPr>
            <p:spPr bwMode="auto">
              <a:xfrm>
                <a:off x="8534400" y="3133401"/>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43" name="Freeform 142"/>
              <p:cNvSpPr/>
              <p:nvPr/>
            </p:nvSpPr>
            <p:spPr bwMode="auto">
              <a:xfrm>
                <a:off x="8534400" y="3028626"/>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44" name="Freeform 143"/>
              <p:cNvSpPr/>
              <p:nvPr/>
            </p:nvSpPr>
            <p:spPr bwMode="auto">
              <a:xfrm>
                <a:off x="8534400" y="2904801"/>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45" name="Rectangle 144"/>
              <p:cNvSpPr/>
              <p:nvPr/>
            </p:nvSpPr>
            <p:spPr bwMode="auto">
              <a:xfrm>
                <a:off x="7134720" y="3745552"/>
                <a:ext cx="1413163" cy="475013"/>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146" name="Straight Connector 145"/>
              <p:cNvCxnSpPr>
                <a:stCxn id="145" idx="2"/>
                <a:endCxn id="145" idx="0"/>
              </p:cNvCxnSpPr>
              <p:nvPr/>
            </p:nvCxnSpPr>
            <p:spPr bwMode="auto">
              <a:xfrm flipV="1">
                <a:off x="7841302" y="3745552"/>
                <a:ext cx="0" cy="475013"/>
              </a:xfrm>
              <a:prstGeom prst="line">
                <a:avLst/>
              </a:prstGeom>
              <a:noFill/>
              <a:ln w="9525" cap="flat" cmpd="sng" algn="ctr">
                <a:solidFill>
                  <a:schemeClr val="tx1"/>
                </a:solidFill>
                <a:prstDash val="solid"/>
                <a:round/>
                <a:headEnd type="none" w="med" len="med"/>
                <a:tailEnd type="none" w="med" len="med"/>
              </a:ln>
              <a:effectLst/>
            </p:spPr>
          </p:cxnSp>
          <p:cxnSp>
            <p:nvCxnSpPr>
              <p:cNvPr id="147" name="Straight Connector 146"/>
              <p:cNvCxnSpPr/>
              <p:nvPr/>
            </p:nvCxnSpPr>
            <p:spPr bwMode="auto">
              <a:xfrm>
                <a:off x="8856642" y="3733676"/>
                <a:ext cx="0" cy="498764"/>
              </a:xfrm>
              <a:prstGeom prst="line">
                <a:avLst/>
              </a:prstGeom>
              <a:noFill/>
              <a:ln w="9525" cap="flat" cmpd="sng" algn="ctr">
                <a:solidFill>
                  <a:schemeClr val="tx1"/>
                </a:solidFill>
                <a:prstDash val="solid"/>
                <a:round/>
                <a:headEnd type="none" w="med" len="med"/>
                <a:tailEnd type="none" w="med" len="med"/>
              </a:ln>
              <a:effectLst/>
            </p:spPr>
          </p:cxnSp>
          <p:sp>
            <p:nvSpPr>
              <p:cNvPr id="148" name="Freeform 147"/>
              <p:cNvSpPr/>
              <p:nvPr/>
            </p:nvSpPr>
            <p:spPr bwMode="auto">
              <a:xfrm>
                <a:off x="7143750" y="3966551"/>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49" name="Freeform 148"/>
              <p:cNvSpPr/>
              <p:nvPr/>
            </p:nvSpPr>
            <p:spPr bwMode="auto">
              <a:xfrm>
                <a:off x="7143750" y="407132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0" name="Freeform 149"/>
              <p:cNvSpPr/>
              <p:nvPr/>
            </p:nvSpPr>
            <p:spPr bwMode="auto">
              <a:xfrm>
                <a:off x="7134225" y="386177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1" name="Freeform 150"/>
              <p:cNvSpPr/>
              <p:nvPr/>
            </p:nvSpPr>
            <p:spPr bwMode="auto">
              <a:xfrm>
                <a:off x="7124700" y="414752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2" name="Freeform 151"/>
              <p:cNvSpPr/>
              <p:nvPr/>
            </p:nvSpPr>
            <p:spPr bwMode="auto">
              <a:xfrm>
                <a:off x="7134225" y="3766526"/>
                <a:ext cx="704850" cy="52999"/>
              </a:xfrm>
              <a:custGeom>
                <a:avLst/>
                <a:gdLst>
                  <a:gd name="connsiteX0" fmla="*/ 0 w 704850"/>
                  <a:gd name="connsiteY0" fmla="*/ 52999 h 52999"/>
                  <a:gd name="connsiteX1" fmla="*/ 152400 w 704850"/>
                  <a:gd name="connsiteY1" fmla="*/ 5374 h 52999"/>
                  <a:gd name="connsiteX2" fmla="*/ 466725 w 704850"/>
                  <a:gd name="connsiteY2" fmla="*/ 5374 h 52999"/>
                  <a:gd name="connsiteX3" fmla="*/ 704850 w 704850"/>
                  <a:gd name="connsiteY3" fmla="*/ 43474 h 52999"/>
                </a:gdLst>
                <a:ahLst/>
                <a:cxnLst>
                  <a:cxn ang="0">
                    <a:pos x="connsiteX0" y="connsiteY0"/>
                  </a:cxn>
                  <a:cxn ang="0">
                    <a:pos x="connsiteX1" y="connsiteY1"/>
                  </a:cxn>
                  <a:cxn ang="0">
                    <a:pos x="connsiteX2" y="connsiteY2"/>
                  </a:cxn>
                  <a:cxn ang="0">
                    <a:pos x="connsiteX3" y="connsiteY3"/>
                  </a:cxn>
                </a:cxnLst>
                <a:rect l="l" t="t" r="r" b="b"/>
                <a:pathLst>
                  <a:path w="704850" h="52999">
                    <a:moveTo>
                      <a:pt x="0" y="52999"/>
                    </a:moveTo>
                    <a:cubicBezTo>
                      <a:pt x="37306" y="33155"/>
                      <a:pt x="74613" y="13311"/>
                      <a:pt x="152400" y="5374"/>
                    </a:cubicBezTo>
                    <a:cubicBezTo>
                      <a:pt x="230188" y="-2564"/>
                      <a:pt x="374650" y="-976"/>
                      <a:pt x="466725" y="5374"/>
                    </a:cubicBezTo>
                    <a:cubicBezTo>
                      <a:pt x="558800" y="11724"/>
                      <a:pt x="631825" y="27599"/>
                      <a:pt x="704850" y="4347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3" name="Freeform 152"/>
              <p:cNvSpPr/>
              <p:nvPr/>
            </p:nvSpPr>
            <p:spPr bwMode="auto">
              <a:xfrm>
                <a:off x="7924800" y="374332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4" name="Freeform 153"/>
              <p:cNvSpPr/>
              <p:nvPr/>
            </p:nvSpPr>
            <p:spPr bwMode="auto">
              <a:xfrm>
                <a:off x="8058150" y="375285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5" name="Freeform 154"/>
              <p:cNvSpPr/>
              <p:nvPr/>
            </p:nvSpPr>
            <p:spPr bwMode="auto">
              <a:xfrm>
                <a:off x="8201025" y="3743325"/>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6" name="Freeform 155"/>
              <p:cNvSpPr/>
              <p:nvPr/>
            </p:nvSpPr>
            <p:spPr bwMode="auto">
              <a:xfrm>
                <a:off x="8334375" y="375285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7" name="Freeform 156"/>
              <p:cNvSpPr/>
              <p:nvPr/>
            </p:nvSpPr>
            <p:spPr bwMode="auto">
              <a:xfrm>
                <a:off x="8420100" y="3733800"/>
                <a:ext cx="101306" cy="466725"/>
              </a:xfrm>
              <a:custGeom>
                <a:avLst/>
                <a:gdLst>
                  <a:gd name="connsiteX0" fmla="*/ 0 w 101306"/>
                  <a:gd name="connsiteY0" fmla="*/ 0 h 466725"/>
                  <a:gd name="connsiteX1" fmla="*/ 85725 w 101306"/>
                  <a:gd name="connsiteY1" fmla="*/ 209550 h 466725"/>
                  <a:gd name="connsiteX2" fmla="*/ 95250 w 101306"/>
                  <a:gd name="connsiteY2" fmla="*/ 361950 h 466725"/>
                  <a:gd name="connsiteX3" fmla="*/ 19050 w 101306"/>
                  <a:gd name="connsiteY3" fmla="*/ 466725 h 466725"/>
                </a:gdLst>
                <a:ahLst/>
                <a:cxnLst>
                  <a:cxn ang="0">
                    <a:pos x="connsiteX0" y="connsiteY0"/>
                  </a:cxn>
                  <a:cxn ang="0">
                    <a:pos x="connsiteX1" y="connsiteY1"/>
                  </a:cxn>
                  <a:cxn ang="0">
                    <a:pos x="connsiteX2" y="connsiteY2"/>
                  </a:cxn>
                  <a:cxn ang="0">
                    <a:pos x="connsiteX3" y="connsiteY3"/>
                  </a:cxn>
                </a:cxnLst>
                <a:rect l="l" t="t" r="r" b="b"/>
                <a:pathLst>
                  <a:path w="101306" h="466725">
                    <a:moveTo>
                      <a:pt x="0" y="0"/>
                    </a:moveTo>
                    <a:cubicBezTo>
                      <a:pt x="34925" y="74612"/>
                      <a:pt x="69850" y="149225"/>
                      <a:pt x="85725" y="209550"/>
                    </a:cubicBezTo>
                    <a:cubicBezTo>
                      <a:pt x="101600" y="269875"/>
                      <a:pt x="106362" y="319088"/>
                      <a:pt x="95250" y="361950"/>
                    </a:cubicBezTo>
                    <a:cubicBezTo>
                      <a:pt x="84138" y="404812"/>
                      <a:pt x="51594" y="435768"/>
                      <a:pt x="19050" y="46672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8" name="Freeform 157"/>
              <p:cNvSpPr/>
              <p:nvPr/>
            </p:nvSpPr>
            <p:spPr bwMode="auto">
              <a:xfrm>
                <a:off x="7839075" y="3829050"/>
                <a:ext cx="66944" cy="371475"/>
              </a:xfrm>
              <a:custGeom>
                <a:avLst/>
                <a:gdLst>
                  <a:gd name="connsiteX0" fmla="*/ 0 w 66944"/>
                  <a:gd name="connsiteY0" fmla="*/ 0 h 371475"/>
                  <a:gd name="connsiteX1" fmla="*/ 66675 w 66944"/>
                  <a:gd name="connsiteY1" fmla="*/ 209550 h 371475"/>
                  <a:gd name="connsiteX2" fmla="*/ 19050 w 66944"/>
                  <a:gd name="connsiteY2" fmla="*/ 371475 h 371475"/>
                </a:gdLst>
                <a:ahLst/>
                <a:cxnLst>
                  <a:cxn ang="0">
                    <a:pos x="connsiteX0" y="connsiteY0"/>
                  </a:cxn>
                  <a:cxn ang="0">
                    <a:pos x="connsiteX1" y="connsiteY1"/>
                  </a:cxn>
                  <a:cxn ang="0">
                    <a:pos x="connsiteX2" y="connsiteY2"/>
                  </a:cxn>
                </a:cxnLst>
                <a:rect l="l" t="t" r="r" b="b"/>
                <a:pathLst>
                  <a:path w="66944" h="371475">
                    <a:moveTo>
                      <a:pt x="0" y="0"/>
                    </a:moveTo>
                    <a:cubicBezTo>
                      <a:pt x="31750" y="73818"/>
                      <a:pt x="63500" y="147637"/>
                      <a:pt x="66675" y="209550"/>
                    </a:cubicBezTo>
                    <a:cubicBezTo>
                      <a:pt x="69850" y="271463"/>
                      <a:pt x="44450" y="321469"/>
                      <a:pt x="19050" y="371475"/>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59" name="Freeform 158"/>
              <p:cNvSpPr/>
              <p:nvPr/>
            </p:nvSpPr>
            <p:spPr bwMode="auto">
              <a:xfrm>
                <a:off x="8543925" y="4076376"/>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60" name="Freeform 159"/>
              <p:cNvSpPr/>
              <p:nvPr/>
            </p:nvSpPr>
            <p:spPr bwMode="auto">
              <a:xfrm>
                <a:off x="8543925" y="3971601"/>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sp>
            <p:nvSpPr>
              <p:cNvPr id="161" name="Freeform 160"/>
              <p:cNvSpPr/>
              <p:nvPr/>
            </p:nvSpPr>
            <p:spPr bwMode="auto">
              <a:xfrm>
                <a:off x="8543925" y="3847776"/>
                <a:ext cx="314325" cy="57474"/>
              </a:xfrm>
              <a:custGeom>
                <a:avLst/>
                <a:gdLst>
                  <a:gd name="connsiteX0" fmla="*/ 0 w 314325"/>
                  <a:gd name="connsiteY0" fmla="*/ 57474 h 57474"/>
                  <a:gd name="connsiteX1" fmla="*/ 142875 w 314325"/>
                  <a:gd name="connsiteY1" fmla="*/ 324 h 57474"/>
                  <a:gd name="connsiteX2" fmla="*/ 314325 w 314325"/>
                  <a:gd name="connsiteY2" fmla="*/ 38424 h 57474"/>
                </a:gdLst>
                <a:ahLst/>
                <a:cxnLst>
                  <a:cxn ang="0">
                    <a:pos x="connsiteX0" y="connsiteY0"/>
                  </a:cxn>
                  <a:cxn ang="0">
                    <a:pos x="connsiteX1" y="connsiteY1"/>
                  </a:cxn>
                  <a:cxn ang="0">
                    <a:pos x="connsiteX2" y="connsiteY2"/>
                  </a:cxn>
                </a:cxnLst>
                <a:rect l="l" t="t" r="r" b="b"/>
                <a:pathLst>
                  <a:path w="314325" h="57474">
                    <a:moveTo>
                      <a:pt x="0" y="57474"/>
                    </a:moveTo>
                    <a:cubicBezTo>
                      <a:pt x="45244" y="30486"/>
                      <a:pt x="90488" y="3499"/>
                      <a:pt x="142875" y="324"/>
                    </a:cubicBezTo>
                    <a:cubicBezTo>
                      <a:pt x="195262" y="-2851"/>
                      <a:pt x="254793" y="17786"/>
                      <a:pt x="314325" y="38424"/>
                    </a:cubicBezTo>
                  </a:path>
                </a:pathLst>
              </a:custGeom>
              <a:noFill/>
              <a:ln w="12700" cap="flat" cmpd="sng" algn="ctr">
                <a:solidFill>
                  <a:schemeClr val="tx1"/>
                </a:solidFill>
                <a:prstDash val="solid"/>
                <a:round/>
                <a:headEnd type="none" w="med" len="med"/>
                <a:tailEnd type="none" w="med" len="med"/>
              </a:ln>
              <a:effectLst/>
            </p:spPr>
            <p:txBody>
              <a:bodyPr rtlCol="0" anchor="ctr"/>
              <a:lstStyle/>
              <a:p>
                <a:pPr algn="ctr"/>
                <a:endParaRPr lang="en-CA"/>
              </a:p>
            </p:txBody>
          </p:sp>
        </p:grpSp>
        <p:cxnSp>
          <p:nvCxnSpPr>
            <p:cNvPr id="95" name="Straight Connector 94"/>
            <p:cNvCxnSpPr/>
            <p:nvPr/>
          </p:nvCxnSpPr>
          <p:spPr bwMode="auto">
            <a:xfrm>
              <a:off x="6467475" y="2333625"/>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96" name="Straight Connector 95"/>
            <p:cNvCxnSpPr/>
            <p:nvPr/>
          </p:nvCxnSpPr>
          <p:spPr bwMode="auto">
            <a:xfrm>
              <a:off x="6496050" y="2800350"/>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97" name="Straight Connector 96"/>
            <p:cNvCxnSpPr/>
            <p:nvPr/>
          </p:nvCxnSpPr>
          <p:spPr bwMode="auto">
            <a:xfrm>
              <a:off x="6438900" y="3267075"/>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98" name="Straight Connector 97"/>
            <p:cNvCxnSpPr/>
            <p:nvPr/>
          </p:nvCxnSpPr>
          <p:spPr bwMode="auto">
            <a:xfrm>
              <a:off x="6467475" y="3733800"/>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99" name="Straight Connector 98"/>
            <p:cNvCxnSpPr/>
            <p:nvPr/>
          </p:nvCxnSpPr>
          <p:spPr bwMode="auto">
            <a:xfrm>
              <a:off x="6505575" y="4229100"/>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100" name="Straight Connector 99"/>
            <p:cNvCxnSpPr/>
            <p:nvPr/>
          </p:nvCxnSpPr>
          <p:spPr bwMode="auto">
            <a:xfrm>
              <a:off x="6534150" y="4695825"/>
              <a:ext cx="485775" cy="0"/>
            </a:xfrm>
            <a:prstGeom prst="line">
              <a:avLst/>
            </a:prstGeom>
            <a:noFill/>
            <a:ln w="9525" cap="flat" cmpd="sng" algn="ctr">
              <a:solidFill>
                <a:schemeClr val="tx1"/>
              </a:solidFill>
              <a:prstDash val="solid"/>
              <a:round/>
              <a:headEnd type="none" w="med" len="med"/>
              <a:tailEnd type="none" w="med" len="med"/>
            </a:ln>
            <a:effectLst/>
          </p:spPr>
        </p:cxnSp>
        <p:cxnSp>
          <p:nvCxnSpPr>
            <p:cNvPr id="101" name="Straight Arrow Connector 100"/>
            <p:cNvCxnSpPr/>
            <p:nvPr/>
          </p:nvCxnSpPr>
          <p:spPr bwMode="auto">
            <a:xfrm>
              <a:off x="6753225" y="2333625"/>
              <a:ext cx="0" cy="466725"/>
            </a:xfrm>
            <a:prstGeom prst="straightConnector1">
              <a:avLst/>
            </a:prstGeom>
            <a:noFill/>
            <a:ln w="9525" cap="flat" cmpd="sng" algn="ctr">
              <a:solidFill>
                <a:schemeClr val="tx1"/>
              </a:solidFill>
              <a:prstDash val="solid"/>
              <a:round/>
              <a:headEnd type="arrow"/>
              <a:tailEnd type="arrow"/>
            </a:ln>
            <a:effectLst/>
          </p:spPr>
        </p:cxnSp>
        <p:cxnSp>
          <p:nvCxnSpPr>
            <p:cNvPr id="102" name="Straight Arrow Connector 101"/>
            <p:cNvCxnSpPr/>
            <p:nvPr/>
          </p:nvCxnSpPr>
          <p:spPr bwMode="auto">
            <a:xfrm>
              <a:off x="6753225" y="3257550"/>
              <a:ext cx="0" cy="466725"/>
            </a:xfrm>
            <a:prstGeom prst="straightConnector1">
              <a:avLst/>
            </a:prstGeom>
            <a:noFill/>
            <a:ln w="9525" cap="flat" cmpd="sng" algn="ctr">
              <a:solidFill>
                <a:schemeClr val="tx1"/>
              </a:solidFill>
              <a:prstDash val="solid"/>
              <a:round/>
              <a:headEnd type="arrow"/>
              <a:tailEnd type="arrow"/>
            </a:ln>
            <a:effectLst/>
          </p:spPr>
        </p:cxnSp>
        <p:cxnSp>
          <p:nvCxnSpPr>
            <p:cNvPr id="103" name="Straight Arrow Connector 102"/>
            <p:cNvCxnSpPr/>
            <p:nvPr/>
          </p:nvCxnSpPr>
          <p:spPr bwMode="auto">
            <a:xfrm>
              <a:off x="6762750" y="4219575"/>
              <a:ext cx="0" cy="466725"/>
            </a:xfrm>
            <a:prstGeom prst="straightConnector1">
              <a:avLst/>
            </a:prstGeom>
            <a:noFill/>
            <a:ln w="9525" cap="flat" cmpd="sng" algn="ctr">
              <a:solidFill>
                <a:schemeClr val="tx1"/>
              </a:solidFill>
              <a:prstDash val="solid"/>
              <a:round/>
              <a:headEnd type="arrow"/>
              <a:tailEnd type="arrow"/>
            </a:ln>
            <a:effectLst/>
          </p:spPr>
        </p:cxnSp>
        <p:sp>
          <p:nvSpPr>
            <p:cNvPr id="104" name="TextBox 103"/>
            <p:cNvSpPr txBox="1"/>
            <p:nvPr/>
          </p:nvSpPr>
          <p:spPr>
            <a:xfrm>
              <a:off x="6372200" y="4221088"/>
              <a:ext cx="295275" cy="400110"/>
            </a:xfrm>
            <a:prstGeom prst="rect">
              <a:avLst/>
            </a:prstGeom>
            <a:noFill/>
          </p:spPr>
          <p:txBody>
            <a:bodyPr wrap="square" rtlCol="0">
              <a:spAutoFit/>
            </a:bodyPr>
            <a:lstStyle/>
            <a:p>
              <a:pPr>
                <a:buNone/>
              </a:pPr>
              <a:r>
                <a:rPr lang="en-US" dirty="0"/>
                <a:t>1</a:t>
              </a:r>
              <a:endParaRPr lang="en-CA" dirty="0"/>
            </a:p>
          </p:txBody>
        </p:sp>
        <p:sp>
          <p:nvSpPr>
            <p:cNvPr id="105" name="TextBox 104"/>
            <p:cNvSpPr txBox="1"/>
            <p:nvPr/>
          </p:nvSpPr>
          <p:spPr>
            <a:xfrm>
              <a:off x="6372200" y="3717032"/>
              <a:ext cx="295275" cy="400110"/>
            </a:xfrm>
            <a:prstGeom prst="rect">
              <a:avLst/>
            </a:prstGeom>
            <a:noFill/>
          </p:spPr>
          <p:txBody>
            <a:bodyPr wrap="square" rtlCol="0">
              <a:spAutoFit/>
            </a:bodyPr>
            <a:lstStyle/>
            <a:p>
              <a:pPr>
                <a:buNone/>
              </a:pPr>
              <a:r>
                <a:rPr lang="en-US" dirty="0"/>
                <a:t>2</a:t>
              </a:r>
              <a:endParaRPr lang="en-CA" dirty="0"/>
            </a:p>
          </p:txBody>
        </p:sp>
        <p:sp>
          <p:nvSpPr>
            <p:cNvPr id="106" name="TextBox 105"/>
            <p:cNvSpPr txBox="1"/>
            <p:nvPr/>
          </p:nvSpPr>
          <p:spPr>
            <a:xfrm>
              <a:off x="6372200" y="3284984"/>
              <a:ext cx="295275" cy="400110"/>
            </a:xfrm>
            <a:prstGeom prst="rect">
              <a:avLst/>
            </a:prstGeom>
            <a:noFill/>
          </p:spPr>
          <p:txBody>
            <a:bodyPr wrap="square" rtlCol="0">
              <a:spAutoFit/>
            </a:bodyPr>
            <a:lstStyle/>
            <a:p>
              <a:pPr>
                <a:buNone/>
              </a:pPr>
              <a:r>
                <a:rPr lang="en-US" dirty="0"/>
                <a:t>3</a:t>
              </a:r>
              <a:endParaRPr lang="en-CA" dirty="0"/>
            </a:p>
          </p:txBody>
        </p:sp>
        <p:sp>
          <p:nvSpPr>
            <p:cNvPr id="107" name="TextBox 106"/>
            <p:cNvSpPr txBox="1"/>
            <p:nvPr/>
          </p:nvSpPr>
          <p:spPr>
            <a:xfrm>
              <a:off x="8016062" y="4309731"/>
              <a:ext cx="933450" cy="307777"/>
            </a:xfrm>
            <a:prstGeom prst="rect">
              <a:avLst/>
            </a:prstGeom>
            <a:noFill/>
          </p:spPr>
          <p:txBody>
            <a:bodyPr wrap="square" rtlCol="0">
              <a:spAutoFit/>
            </a:bodyPr>
            <a:lstStyle/>
            <a:p>
              <a:pPr>
                <a:buNone/>
              </a:pPr>
              <a:r>
                <a:rPr lang="en-US" sz="1400" dirty="0"/>
                <a:t>E</a:t>
              </a:r>
              <a:r>
                <a:rPr lang="en-US" sz="1400" baseline="-25000" dirty="0"/>
                <a:t>1, </a:t>
              </a:r>
              <a:r>
                <a:rPr lang="en-US" sz="1400" dirty="0"/>
                <a:t>I</a:t>
              </a:r>
              <a:r>
                <a:rPr lang="en-US" sz="1400" baseline="-25000" dirty="0"/>
                <a:t>1</a:t>
              </a:r>
              <a:r>
                <a:rPr lang="en-US" sz="1400" dirty="0"/>
                <a:t>, A</a:t>
              </a:r>
              <a:r>
                <a:rPr lang="en-US" sz="1400" baseline="-25000" dirty="0"/>
                <a:t>1</a:t>
              </a:r>
              <a:endParaRPr lang="en-CA" sz="1400" baseline="-25000" dirty="0"/>
            </a:p>
          </p:txBody>
        </p:sp>
        <p:sp>
          <p:nvSpPr>
            <p:cNvPr id="108" name="TextBox 107"/>
            <p:cNvSpPr txBox="1"/>
            <p:nvPr/>
          </p:nvSpPr>
          <p:spPr>
            <a:xfrm>
              <a:off x="7884368" y="3789041"/>
              <a:ext cx="792088" cy="307777"/>
            </a:xfrm>
            <a:prstGeom prst="rect">
              <a:avLst/>
            </a:prstGeom>
            <a:solidFill>
              <a:schemeClr val="bg1"/>
            </a:solidFill>
          </p:spPr>
          <p:txBody>
            <a:bodyPr wrap="square" rtlCol="0">
              <a:spAutoFit/>
            </a:bodyPr>
            <a:lstStyle/>
            <a:p>
              <a:pPr>
                <a:buNone/>
              </a:pPr>
              <a:r>
                <a:rPr lang="en-US" sz="1400" dirty="0"/>
                <a:t>E</a:t>
              </a:r>
              <a:r>
                <a:rPr lang="en-US" sz="1400" baseline="-25000" dirty="0"/>
                <a:t>2, </a:t>
              </a:r>
              <a:r>
                <a:rPr lang="en-US" sz="1400" dirty="0"/>
                <a:t>I</a:t>
              </a:r>
              <a:r>
                <a:rPr lang="en-US" sz="1400" baseline="-25000" dirty="0"/>
                <a:t>2</a:t>
              </a:r>
              <a:r>
                <a:rPr lang="en-US" sz="1400" dirty="0"/>
                <a:t>, A</a:t>
              </a:r>
              <a:r>
                <a:rPr lang="en-US" sz="1400" baseline="-25000" dirty="0"/>
                <a:t>2</a:t>
              </a:r>
              <a:endParaRPr lang="en-CA" sz="1400" baseline="-25000" dirty="0"/>
            </a:p>
          </p:txBody>
        </p:sp>
        <p:sp>
          <p:nvSpPr>
            <p:cNvPr id="109" name="TextBox 108"/>
            <p:cNvSpPr txBox="1"/>
            <p:nvPr/>
          </p:nvSpPr>
          <p:spPr>
            <a:xfrm>
              <a:off x="8028384" y="3356992"/>
              <a:ext cx="818364" cy="307777"/>
            </a:xfrm>
            <a:prstGeom prst="rect">
              <a:avLst/>
            </a:prstGeom>
            <a:noFill/>
          </p:spPr>
          <p:txBody>
            <a:bodyPr wrap="square" rtlCol="0">
              <a:spAutoFit/>
            </a:bodyPr>
            <a:lstStyle/>
            <a:p>
              <a:pPr>
                <a:buNone/>
              </a:pPr>
              <a:r>
                <a:rPr lang="en-US" sz="1400" dirty="0"/>
                <a:t>E</a:t>
              </a:r>
              <a:r>
                <a:rPr lang="en-US" sz="1400" baseline="-25000" dirty="0"/>
                <a:t>3, </a:t>
              </a:r>
              <a:r>
                <a:rPr lang="en-US" sz="1400" dirty="0"/>
                <a:t>I</a:t>
              </a:r>
              <a:r>
                <a:rPr lang="en-US" sz="1400" baseline="-25000" dirty="0"/>
                <a:t>3</a:t>
              </a:r>
              <a:r>
                <a:rPr lang="en-US" sz="1400" dirty="0"/>
                <a:t>, A</a:t>
              </a:r>
              <a:r>
                <a:rPr lang="en-US" sz="1400" baseline="-25000" dirty="0"/>
                <a:t>3</a:t>
              </a:r>
              <a:endParaRPr lang="en-CA" sz="1400" baseline="-25000" dirty="0"/>
            </a:p>
          </p:txBody>
        </p:sp>
        <p:cxnSp>
          <p:nvCxnSpPr>
            <p:cNvPr id="110" name="Straight Arrow Connector 109"/>
            <p:cNvCxnSpPr/>
            <p:nvPr/>
          </p:nvCxnSpPr>
          <p:spPr bwMode="auto">
            <a:xfrm>
              <a:off x="6732240" y="3717032"/>
              <a:ext cx="0" cy="504056"/>
            </a:xfrm>
            <a:prstGeom prst="straightConnector1">
              <a:avLst/>
            </a:prstGeom>
            <a:noFill/>
            <a:ln w="9525" cap="flat" cmpd="sng" algn="ctr">
              <a:solidFill>
                <a:schemeClr val="tx1"/>
              </a:solidFill>
              <a:prstDash val="solid"/>
              <a:round/>
              <a:headEnd type="arrow"/>
              <a:tailEnd type="arrow"/>
            </a:ln>
            <a:effectLst/>
          </p:spPr>
        </p:cxnSp>
        <p:cxnSp>
          <p:nvCxnSpPr>
            <p:cNvPr id="111" name="Straight Arrow Connector 110"/>
            <p:cNvCxnSpPr/>
            <p:nvPr/>
          </p:nvCxnSpPr>
          <p:spPr bwMode="auto">
            <a:xfrm>
              <a:off x="6732240" y="2780928"/>
              <a:ext cx="0" cy="466725"/>
            </a:xfrm>
            <a:prstGeom prst="straightConnector1">
              <a:avLst/>
            </a:prstGeom>
            <a:noFill/>
            <a:ln w="9525" cap="flat" cmpd="sng" algn="ctr">
              <a:solidFill>
                <a:schemeClr val="tx1"/>
              </a:solidFill>
              <a:prstDash val="solid"/>
              <a:round/>
              <a:headEnd type="arrow"/>
              <a:tailEnd type="arrow"/>
            </a:ln>
            <a:effectLst/>
          </p:spPr>
        </p:cxnSp>
        <p:sp>
          <p:nvSpPr>
            <p:cNvPr id="112" name="TextBox 111"/>
            <p:cNvSpPr txBox="1"/>
            <p:nvPr/>
          </p:nvSpPr>
          <p:spPr>
            <a:xfrm>
              <a:off x="6372200" y="2852936"/>
              <a:ext cx="295275" cy="369332"/>
            </a:xfrm>
            <a:prstGeom prst="rect">
              <a:avLst/>
            </a:prstGeom>
            <a:noFill/>
          </p:spPr>
          <p:txBody>
            <a:bodyPr wrap="square" rtlCol="0">
              <a:spAutoFit/>
            </a:bodyPr>
            <a:lstStyle/>
            <a:p>
              <a:pPr>
                <a:buNone/>
              </a:pPr>
              <a:r>
                <a:rPr lang="en-US" dirty="0"/>
                <a:t>4</a:t>
              </a:r>
              <a:endParaRPr lang="en-CA" dirty="0"/>
            </a:p>
          </p:txBody>
        </p:sp>
        <p:sp>
          <p:nvSpPr>
            <p:cNvPr id="113" name="TextBox 112"/>
            <p:cNvSpPr txBox="1"/>
            <p:nvPr/>
          </p:nvSpPr>
          <p:spPr>
            <a:xfrm>
              <a:off x="6372200" y="2348880"/>
              <a:ext cx="295275" cy="369332"/>
            </a:xfrm>
            <a:prstGeom prst="rect">
              <a:avLst/>
            </a:prstGeom>
            <a:noFill/>
          </p:spPr>
          <p:txBody>
            <a:bodyPr wrap="square" rtlCol="0">
              <a:spAutoFit/>
            </a:bodyPr>
            <a:lstStyle/>
            <a:p>
              <a:pPr>
                <a:buNone/>
              </a:pPr>
              <a:r>
                <a:rPr lang="en-US" dirty="0"/>
                <a:t>5</a:t>
              </a:r>
              <a:endParaRPr lang="en-CA" dirty="0"/>
            </a:p>
          </p:txBody>
        </p:sp>
        <p:sp>
          <p:nvSpPr>
            <p:cNvPr id="114" name="TextBox 113"/>
            <p:cNvSpPr txBox="1"/>
            <p:nvPr/>
          </p:nvSpPr>
          <p:spPr>
            <a:xfrm>
              <a:off x="8028384" y="2420888"/>
              <a:ext cx="818364" cy="307777"/>
            </a:xfrm>
            <a:prstGeom prst="rect">
              <a:avLst/>
            </a:prstGeom>
            <a:noFill/>
          </p:spPr>
          <p:txBody>
            <a:bodyPr wrap="square" rtlCol="0">
              <a:spAutoFit/>
            </a:bodyPr>
            <a:lstStyle/>
            <a:p>
              <a:pPr>
                <a:buNone/>
              </a:pPr>
              <a:r>
                <a:rPr lang="en-US" sz="1400" dirty="0"/>
                <a:t>E</a:t>
              </a:r>
              <a:r>
                <a:rPr lang="en-US" sz="1400" baseline="-25000" dirty="0"/>
                <a:t>5, </a:t>
              </a:r>
              <a:r>
                <a:rPr lang="en-US" sz="1400" dirty="0"/>
                <a:t>I</a:t>
              </a:r>
              <a:r>
                <a:rPr lang="en-US" sz="1400" baseline="-25000" dirty="0"/>
                <a:t>5</a:t>
              </a:r>
              <a:r>
                <a:rPr lang="en-US" sz="1400" dirty="0"/>
                <a:t>, A</a:t>
              </a:r>
              <a:r>
                <a:rPr lang="en-US" sz="1400" baseline="-25000" dirty="0"/>
                <a:t>5</a:t>
              </a:r>
              <a:endParaRPr lang="en-CA" sz="1400" baseline="-25000" dirty="0"/>
            </a:p>
          </p:txBody>
        </p:sp>
        <p:sp>
          <p:nvSpPr>
            <p:cNvPr id="115" name="TextBox 114"/>
            <p:cNvSpPr txBox="1"/>
            <p:nvPr/>
          </p:nvSpPr>
          <p:spPr>
            <a:xfrm>
              <a:off x="8028384" y="2852936"/>
              <a:ext cx="792088" cy="307777"/>
            </a:xfrm>
            <a:prstGeom prst="rect">
              <a:avLst/>
            </a:prstGeom>
            <a:solidFill>
              <a:schemeClr val="bg1"/>
            </a:solidFill>
          </p:spPr>
          <p:txBody>
            <a:bodyPr wrap="square" rtlCol="0">
              <a:spAutoFit/>
            </a:bodyPr>
            <a:lstStyle/>
            <a:p>
              <a:pPr>
                <a:buNone/>
              </a:pPr>
              <a:r>
                <a:rPr lang="en-US" sz="1400" dirty="0"/>
                <a:t>E</a:t>
              </a:r>
              <a:r>
                <a:rPr lang="en-US" sz="1400" baseline="-25000" dirty="0"/>
                <a:t>4, </a:t>
              </a:r>
              <a:r>
                <a:rPr lang="en-US" sz="1400" dirty="0"/>
                <a:t>I</a:t>
              </a:r>
              <a:r>
                <a:rPr lang="en-US" sz="1400" baseline="-25000" dirty="0"/>
                <a:t>4</a:t>
              </a:r>
              <a:r>
                <a:rPr lang="en-US" sz="1400" dirty="0"/>
                <a:t>, A</a:t>
              </a:r>
              <a:r>
                <a:rPr lang="en-US" sz="1400" baseline="-25000" dirty="0"/>
                <a:t>4</a:t>
              </a:r>
              <a:endParaRPr lang="en-CA" sz="1400" baseline="-25000" dirty="0"/>
            </a:p>
          </p:txBody>
        </p:sp>
      </p:grpSp>
      <p:sp>
        <p:nvSpPr>
          <p:cNvPr id="162" name="Rectangle 2"/>
          <p:cNvSpPr>
            <a:spLocks noGrp="1" noChangeArrowheads="1"/>
          </p:cNvSpPr>
          <p:nvPr>
            <p:ph type="title"/>
          </p:nvPr>
        </p:nvSpPr>
        <p:spPr>
          <a:xfrm>
            <a:off x="323850" y="137253"/>
            <a:ext cx="8424614" cy="1200329"/>
          </a:xfrm>
        </p:spPr>
        <p:txBody>
          <a:bodyPr/>
          <a:lstStyle/>
          <a:p>
            <a:pPr eaLnBrk="1" hangingPunct="1"/>
            <a:r>
              <a:rPr lang="en-US" sz="4000" b="1" dirty="0"/>
              <a:t>Calculation of bending properties</a:t>
            </a:r>
            <a:endParaRPr lang="fr-FR" sz="4000" b="1" dirty="0"/>
          </a:p>
        </p:txBody>
      </p:sp>
    </p:spTree>
    <p:extLst>
      <p:ext uri="{BB962C8B-B14F-4D97-AF65-F5344CB8AC3E}">
        <p14:creationId xmlns:p14="http://schemas.microsoft.com/office/powerpoint/2010/main" val="601439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7" name="Rectangle 3"/>
          <p:cNvSpPr>
            <a:spLocks noGrp="1" noChangeArrowheads="1"/>
          </p:cNvSpPr>
          <p:nvPr>
            <p:ph type="body" idx="1"/>
          </p:nvPr>
        </p:nvSpPr>
        <p:spPr>
          <a:xfrm>
            <a:off x="0" y="1495096"/>
            <a:ext cx="8915400" cy="954107"/>
          </a:xfrm>
          <a:noFill/>
        </p:spPr>
        <p:txBody>
          <a:bodyPr/>
          <a:lstStyle/>
          <a:p>
            <a:pPr lvl="1" eaLnBrk="1" hangingPunct="1">
              <a:buClr>
                <a:srgbClr val="FF0000"/>
              </a:buClr>
              <a:buFont typeface="Wingdings" pitchFamily="2" charset="2"/>
              <a:buChar char="q"/>
            </a:pPr>
            <a:r>
              <a:rPr lang="en-CA" dirty="0"/>
              <a:t>Under bending, failure could be rolling shear in a cross layer</a:t>
            </a:r>
          </a:p>
        </p:txBody>
      </p:sp>
      <p:pic>
        <p:nvPicPr>
          <p:cNvPr id="482308" name="Picture 4" descr="IMG_3549"/>
          <p:cNvPicPr>
            <a:picLocks noChangeAspect="1" noChangeArrowheads="1"/>
          </p:cNvPicPr>
          <p:nvPr/>
        </p:nvPicPr>
        <p:blipFill>
          <a:blip r:embed="rId3" cstate="print"/>
          <a:srcRect l="1550" t="27017" r="15613"/>
          <a:stretch>
            <a:fillRect/>
          </a:stretch>
        </p:blipFill>
        <p:spPr bwMode="auto">
          <a:xfrm>
            <a:off x="4987489" y="3279228"/>
            <a:ext cx="3998856" cy="2643898"/>
          </a:xfrm>
          <a:prstGeom prst="rect">
            <a:avLst/>
          </a:prstGeom>
          <a:noFill/>
          <a:ln w="9525">
            <a:solidFill>
              <a:schemeClr val="tx1"/>
            </a:solidFill>
            <a:miter lim="800000"/>
            <a:headEnd/>
            <a:tailEnd/>
          </a:ln>
        </p:spPr>
      </p:pic>
      <p:grpSp>
        <p:nvGrpSpPr>
          <p:cNvPr id="2" name="Group 12"/>
          <p:cNvGrpSpPr>
            <a:grpSpLocks noChangeAspect="1"/>
          </p:cNvGrpSpPr>
          <p:nvPr/>
        </p:nvGrpSpPr>
        <p:grpSpPr bwMode="auto">
          <a:xfrm>
            <a:off x="655638" y="2809875"/>
            <a:ext cx="3459162" cy="1403350"/>
            <a:chOff x="576" y="912"/>
            <a:chExt cx="2686" cy="1090"/>
          </a:xfrm>
        </p:grpSpPr>
        <p:grpSp>
          <p:nvGrpSpPr>
            <p:cNvPr id="3" name="Group 13"/>
            <p:cNvGrpSpPr>
              <a:grpSpLocks noChangeAspect="1"/>
            </p:cNvGrpSpPr>
            <p:nvPr/>
          </p:nvGrpSpPr>
          <p:grpSpPr bwMode="auto">
            <a:xfrm>
              <a:off x="576" y="912"/>
              <a:ext cx="2686" cy="1090"/>
              <a:chOff x="576" y="912"/>
              <a:chExt cx="3312" cy="1344"/>
            </a:xfrm>
          </p:grpSpPr>
          <p:pic>
            <p:nvPicPr>
              <p:cNvPr id="60440" name="Picture 14" descr="DSC_0973"/>
              <p:cNvPicPr>
                <a:picLocks noChangeAspect="1" noChangeArrowheads="1"/>
              </p:cNvPicPr>
              <p:nvPr/>
            </p:nvPicPr>
            <p:blipFill>
              <a:blip r:embed="rId4" cstate="print"/>
              <a:srcRect t="31145" b="24924"/>
              <a:stretch>
                <a:fillRect/>
              </a:stretch>
            </p:blipFill>
            <p:spPr bwMode="auto">
              <a:xfrm>
                <a:off x="576" y="1296"/>
                <a:ext cx="3296" cy="576"/>
              </a:xfrm>
              <a:prstGeom prst="rect">
                <a:avLst/>
              </a:prstGeom>
              <a:noFill/>
              <a:ln w="9525">
                <a:solidFill>
                  <a:schemeClr val="tx1"/>
                </a:solidFill>
                <a:miter lim="800000"/>
                <a:headEnd/>
                <a:tailEnd/>
              </a:ln>
            </p:spPr>
          </p:pic>
          <p:grpSp>
            <p:nvGrpSpPr>
              <p:cNvPr id="4" name="Group 15"/>
              <p:cNvGrpSpPr>
                <a:grpSpLocks noChangeAspect="1"/>
              </p:cNvGrpSpPr>
              <p:nvPr/>
            </p:nvGrpSpPr>
            <p:grpSpPr bwMode="auto">
              <a:xfrm>
                <a:off x="624" y="912"/>
                <a:ext cx="3216" cy="336"/>
                <a:chOff x="624" y="912"/>
                <a:chExt cx="3216" cy="336"/>
              </a:xfrm>
            </p:grpSpPr>
            <p:sp>
              <p:nvSpPr>
                <p:cNvPr id="60444" name="AutoShape 16"/>
                <p:cNvSpPr>
                  <a:spLocks noChangeAspect="1" noChangeArrowheads="1"/>
                </p:cNvSpPr>
                <p:nvPr/>
              </p:nvSpPr>
              <p:spPr bwMode="auto">
                <a:xfrm>
                  <a:off x="62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5" name="AutoShape 17"/>
                <p:cNvSpPr>
                  <a:spLocks noChangeAspect="1" noChangeArrowheads="1"/>
                </p:cNvSpPr>
                <p:nvPr/>
              </p:nvSpPr>
              <p:spPr bwMode="auto">
                <a:xfrm>
                  <a:off x="86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6" name="AutoShape 18"/>
                <p:cNvSpPr>
                  <a:spLocks noChangeAspect="1" noChangeArrowheads="1"/>
                </p:cNvSpPr>
                <p:nvPr/>
              </p:nvSpPr>
              <p:spPr bwMode="auto">
                <a:xfrm>
                  <a:off x="110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7" name="AutoShape 19"/>
                <p:cNvSpPr>
                  <a:spLocks noChangeAspect="1" noChangeArrowheads="1"/>
                </p:cNvSpPr>
                <p:nvPr/>
              </p:nvSpPr>
              <p:spPr bwMode="auto">
                <a:xfrm>
                  <a:off x="134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8" name="AutoShape 20"/>
                <p:cNvSpPr>
                  <a:spLocks noChangeAspect="1" noChangeArrowheads="1"/>
                </p:cNvSpPr>
                <p:nvPr/>
              </p:nvSpPr>
              <p:spPr bwMode="auto">
                <a:xfrm>
                  <a:off x="158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49" name="AutoShape 21"/>
                <p:cNvSpPr>
                  <a:spLocks noChangeAspect="1" noChangeArrowheads="1"/>
                </p:cNvSpPr>
                <p:nvPr/>
              </p:nvSpPr>
              <p:spPr bwMode="auto">
                <a:xfrm>
                  <a:off x="182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0" name="AutoShape 22"/>
                <p:cNvSpPr>
                  <a:spLocks noChangeAspect="1" noChangeArrowheads="1"/>
                </p:cNvSpPr>
                <p:nvPr/>
              </p:nvSpPr>
              <p:spPr bwMode="auto">
                <a:xfrm>
                  <a:off x="206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1" name="AutoShape 23"/>
                <p:cNvSpPr>
                  <a:spLocks noChangeAspect="1" noChangeArrowheads="1"/>
                </p:cNvSpPr>
                <p:nvPr/>
              </p:nvSpPr>
              <p:spPr bwMode="auto">
                <a:xfrm>
                  <a:off x="230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2" name="AutoShape 24"/>
                <p:cNvSpPr>
                  <a:spLocks noChangeAspect="1" noChangeArrowheads="1"/>
                </p:cNvSpPr>
                <p:nvPr/>
              </p:nvSpPr>
              <p:spPr bwMode="auto">
                <a:xfrm>
                  <a:off x="254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3" name="AutoShape 25"/>
                <p:cNvSpPr>
                  <a:spLocks noChangeAspect="1" noChangeArrowheads="1"/>
                </p:cNvSpPr>
                <p:nvPr/>
              </p:nvSpPr>
              <p:spPr bwMode="auto">
                <a:xfrm>
                  <a:off x="278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4" name="AutoShape 26"/>
                <p:cNvSpPr>
                  <a:spLocks noChangeAspect="1" noChangeArrowheads="1"/>
                </p:cNvSpPr>
                <p:nvPr/>
              </p:nvSpPr>
              <p:spPr bwMode="auto">
                <a:xfrm>
                  <a:off x="302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5" name="AutoShape 27"/>
                <p:cNvSpPr>
                  <a:spLocks noChangeAspect="1" noChangeArrowheads="1"/>
                </p:cNvSpPr>
                <p:nvPr/>
              </p:nvSpPr>
              <p:spPr bwMode="auto">
                <a:xfrm>
                  <a:off x="326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6" name="AutoShape 28"/>
                <p:cNvSpPr>
                  <a:spLocks noChangeAspect="1" noChangeArrowheads="1"/>
                </p:cNvSpPr>
                <p:nvPr/>
              </p:nvSpPr>
              <p:spPr bwMode="auto">
                <a:xfrm>
                  <a:off x="350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sp>
              <p:nvSpPr>
                <p:cNvPr id="60457" name="AutoShape 29"/>
                <p:cNvSpPr>
                  <a:spLocks noChangeAspect="1" noChangeArrowheads="1"/>
                </p:cNvSpPr>
                <p:nvPr/>
              </p:nvSpPr>
              <p:spPr bwMode="auto">
                <a:xfrm>
                  <a:off x="3744" y="912"/>
                  <a:ext cx="96" cy="336"/>
                </a:xfrm>
                <a:prstGeom prst="downArrow">
                  <a:avLst>
                    <a:gd name="adj1" fmla="val 50000"/>
                    <a:gd name="adj2" fmla="val 87500"/>
                  </a:avLst>
                </a:prstGeom>
                <a:solidFill>
                  <a:schemeClr val="tx1"/>
                </a:solidFill>
                <a:ln w="9525">
                  <a:noFill/>
                  <a:miter lim="800000"/>
                  <a:headEnd/>
                  <a:tailEnd/>
                </a:ln>
              </p:spPr>
              <p:txBody>
                <a:bodyPr vert="eaVert" wrap="none" anchor="ctr"/>
                <a:lstStyle/>
                <a:p>
                  <a:endParaRPr lang="en-CA"/>
                </a:p>
              </p:txBody>
            </p:sp>
          </p:grpSp>
          <p:sp>
            <p:nvSpPr>
              <p:cNvPr id="60442" name="AutoShape 30"/>
              <p:cNvSpPr>
                <a:spLocks noChangeAspect="1" noChangeArrowheads="1"/>
              </p:cNvSpPr>
              <p:nvPr/>
            </p:nvSpPr>
            <p:spPr bwMode="auto">
              <a:xfrm rot="10800000">
                <a:off x="576" y="1920"/>
                <a:ext cx="192" cy="336"/>
              </a:xfrm>
              <a:prstGeom prst="downArrow">
                <a:avLst>
                  <a:gd name="adj1" fmla="val 50000"/>
                  <a:gd name="adj2" fmla="val 43750"/>
                </a:avLst>
              </a:prstGeom>
              <a:solidFill>
                <a:schemeClr val="tx1"/>
              </a:solidFill>
              <a:ln w="9525">
                <a:noFill/>
                <a:miter lim="800000"/>
                <a:headEnd/>
                <a:tailEnd/>
              </a:ln>
            </p:spPr>
            <p:txBody>
              <a:bodyPr vert="eaVert" wrap="none" anchor="ctr"/>
              <a:lstStyle/>
              <a:p>
                <a:endParaRPr lang="en-CA"/>
              </a:p>
            </p:txBody>
          </p:sp>
          <p:sp>
            <p:nvSpPr>
              <p:cNvPr id="60443" name="AutoShape 31"/>
              <p:cNvSpPr>
                <a:spLocks noChangeAspect="1" noChangeArrowheads="1"/>
              </p:cNvSpPr>
              <p:nvPr/>
            </p:nvSpPr>
            <p:spPr bwMode="auto">
              <a:xfrm rot="10800000">
                <a:off x="3696" y="1920"/>
                <a:ext cx="192" cy="336"/>
              </a:xfrm>
              <a:prstGeom prst="downArrow">
                <a:avLst>
                  <a:gd name="adj1" fmla="val 50000"/>
                  <a:gd name="adj2" fmla="val 43750"/>
                </a:avLst>
              </a:prstGeom>
              <a:solidFill>
                <a:schemeClr val="tx1"/>
              </a:solidFill>
              <a:ln w="9525">
                <a:noFill/>
                <a:miter lim="800000"/>
                <a:headEnd/>
                <a:tailEnd/>
              </a:ln>
            </p:spPr>
            <p:txBody>
              <a:bodyPr vert="eaVert" wrap="none" anchor="ctr"/>
              <a:lstStyle/>
              <a:p>
                <a:endParaRPr lang="en-CA"/>
              </a:p>
            </p:txBody>
          </p:sp>
        </p:grpSp>
        <p:sp>
          <p:nvSpPr>
            <p:cNvPr id="60439" name="Rectangle 32"/>
            <p:cNvSpPr>
              <a:spLocks noChangeAspect="1" noChangeArrowheads="1"/>
            </p:cNvSpPr>
            <p:nvPr/>
          </p:nvSpPr>
          <p:spPr bwMode="auto">
            <a:xfrm>
              <a:off x="1056" y="1296"/>
              <a:ext cx="960" cy="144"/>
            </a:xfrm>
            <a:prstGeom prst="rect">
              <a:avLst/>
            </a:prstGeom>
            <a:noFill/>
            <a:ln w="9525">
              <a:solidFill>
                <a:schemeClr val="tx1"/>
              </a:solidFill>
              <a:prstDash val="dash"/>
              <a:miter lim="800000"/>
              <a:headEnd/>
              <a:tailEnd/>
            </a:ln>
          </p:spPr>
          <p:txBody>
            <a:bodyPr wrap="none" anchor="ctr"/>
            <a:lstStyle/>
            <a:p>
              <a:endParaRPr lang="en-CA"/>
            </a:p>
          </p:txBody>
        </p:sp>
      </p:grpSp>
      <p:grpSp>
        <p:nvGrpSpPr>
          <p:cNvPr id="5" name="Group 33"/>
          <p:cNvGrpSpPr>
            <a:grpSpLocks noChangeAspect="1"/>
          </p:cNvGrpSpPr>
          <p:nvPr/>
        </p:nvGrpSpPr>
        <p:grpSpPr bwMode="auto">
          <a:xfrm>
            <a:off x="457200" y="5811838"/>
            <a:ext cx="4124325" cy="655637"/>
            <a:chOff x="536" y="3168"/>
            <a:chExt cx="2889" cy="459"/>
          </a:xfrm>
        </p:grpSpPr>
        <p:sp>
          <p:nvSpPr>
            <p:cNvPr id="60433" name="Line 34"/>
            <p:cNvSpPr>
              <a:spLocks noChangeAspect="1" noChangeShapeType="1"/>
            </p:cNvSpPr>
            <p:nvPr/>
          </p:nvSpPr>
          <p:spPr bwMode="auto">
            <a:xfrm>
              <a:off x="624" y="3168"/>
              <a:ext cx="2508" cy="0"/>
            </a:xfrm>
            <a:prstGeom prst="line">
              <a:avLst/>
            </a:prstGeom>
            <a:noFill/>
            <a:ln w="38100">
              <a:solidFill>
                <a:srgbClr val="FF0000"/>
              </a:solidFill>
              <a:round/>
              <a:headEnd type="triangle" w="med" len="med"/>
              <a:tailEnd/>
            </a:ln>
          </p:spPr>
          <p:txBody>
            <a:bodyPr/>
            <a:lstStyle/>
            <a:p>
              <a:endParaRPr lang="en-CA"/>
            </a:p>
          </p:txBody>
        </p:sp>
        <p:sp>
          <p:nvSpPr>
            <p:cNvPr id="60434" name="Line 35"/>
            <p:cNvSpPr>
              <a:spLocks noChangeAspect="1" noChangeShapeType="1"/>
            </p:cNvSpPr>
            <p:nvPr/>
          </p:nvSpPr>
          <p:spPr bwMode="auto">
            <a:xfrm>
              <a:off x="795" y="3627"/>
              <a:ext cx="2517" cy="0"/>
            </a:xfrm>
            <a:prstGeom prst="line">
              <a:avLst/>
            </a:prstGeom>
            <a:noFill/>
            <a:ln w="38100">
              <a:solidFill>
                <a:srgbClr val="FF0000"/>
              </a:solidFill>
              <a:round/>
              <a:headEnd/>
              <a:tailEnd type="triangle" w="med" len="med"/>
            </a:ln>
          </p:spPr>
          <p:txBody>
            <a:bodyPr/>
            <a:lstStyle/>
            <a:p>
              <a:endParaRPr lang="en-CA"/>
            </a:p>
          </p:txBody>
        </p:sp>
        <p:sp>
          <p:nvSpPr>
            <p:cNvPr id="60435" name="Line 36"/>
            <p:cNvSpPr>
              <a:spLocks noChangeAspect="1" noChangeShapeType="1"/>
            </p:cNvSpPr>
            <p:nvPr/>
          </p:nvSpPr>
          <p:spPr bwMode="auto">
            <a:xfrm>
              <a:off x="536" y="3242"/>
              <a:ext cx="136" cy="310"/>
            </a:xfrm>
            <a:prstGeom prst="line">
              <a:avLst/>
            </a:prstGeom>
            <a:noFill/>
            <a:ln w="38100">
              <a:solidFill>
                <a:srgbClr val="FF0000"/>
              </a:solidFill>
              <a:round/>
              <a:headEnd type="triangle" w="med" len="med"/>
              <a:tailEnd/>
            </a:ln>
          </p:spPr>
          <p:txBody>
            <a:bodyPr/>
            <a:lstStyle/>
            <a:p>
              <a:endParaRPr lang="en-CA"/>
            </a:p>
          </p:txBody>
        </p:sp>
        <p:sp>
          <p:nvSpPr>
            <p:cNvPr id="60436" name="Line 37"/>
            <p:cNvSpPr>
              <a:spLocks noChangeAspect="1" noChangeShapeType="1"/>
            </p:cNvSpPr>
            <p:nvPr/>
          </p:nvSpPr>
          <p:spPr bwMode="auto">
            <a:xfrm>
              <a:off x="3252" y="3216"/>
              <a:ext cx="173" cy="335"/>
            </a:xfrm>
            <a:prstGeom prst="line">
              <a:avLst/>
            </a:prstGeom>
            <a:noFill/>
            <a:ln w="38100">
              <a:solidFill>
                <a:srgbClr val="FF0000"/>
              </a:solidFill>
              <a:round/>
              <a:headEnd/>
              <a:tailEnd type="triangle" w="med" len="med"/>
            </a:ln>
          </p:spPr>
          <p:txBody>
            <a:bodyPr/>
            <a:lstStyle/>
            <a:p>
              <a:endParaRPr lang="en-CA"/>
            </a:p>
          </p:txBody>
        </p:sp>
        <p:sp>
          <p:nvSpPr>
            <p:cNvPr id="60437" name="AutoShape 38" descr="Sphere"/>
            <p:cNvSpPr>
              <a:spLocks noChangeAspect="1" noChangeArrowheads="1"/>
            </p:cNvSpPr>
            <p:nvPr/>
          </p:nvSpPr>
          <p:spPr bwMode="auto">
            <a:xfrm flipV="1">
              <a:off x="624" y="3237"/>
              <a:ext cx="2688" cy="315"/>
            </a:xfrm>
            <a:prstGeom prst="parallelogram">
              <a:avLst>
                <a:gd name="adj" fmla="val 49501"/>
              </a:avLst>
            </a:prstGeom>
            <a:pattFill prst="sphere">
              <a:fgClr>
                <a:srgbClr val="B05800"/>
              </a:fgClr>
              <a:bgClr>
                <a:schemeClr val="bg1"/>
              </a:bgClr>
            </a:pattFill>
            <a:ln w="9525">
              <a:solidFill>
                <a:schemeClr val="tx1"/>
              </a:solidFill>
              <a:miter lim="800000"/>
              <a:headEnd/>
              <a:tailEnd/>
            </a:ln>
          </p:spPr>
          <p:txBody>
            <a:bodyPr wrap="none" anchor="ctr"/>
            <a:lstStyle/>
            <a:p>
              <a:endParaRPr lang="en-CA"/>
            </a:p>
          </p:txBody>
        </p:sp>
      </p:grpSp>
      <p:grpSp>
        <p:nvGrpSpPr>
          <p:cNvPr id="6" name="Group 5"/>
          <p:cNvGrpSpPr>
            <a:grpSpLocks noChangeAspect="1"/>
          </p:cNvGrpSpPr>
          <p:nvPr/>
        </p:nvGrpSpPr>
        <p:grpSpPr bwMode="auto">
          <a:xfrm>
            <a:off x="173420" y="4249738"/>
            <a:ext cx="4772025" cy="1150937"/>
            <a:chOff x="240" y="2160"/>
            <a:chExt cx="3344" cy="807"/>
          </a:xfrm>
        </p:grpSpPr>
        <p:pic>
          <p:nvPicPr>
            <p:cNvPr id="60427" name="Picture 6" descr="DSC_0974"/>
            <p:cNvPicPr>
              <a:picLocks noChangeAspect="1" noChangeArrowheads="1"/>
            </p:cNvPicPr>
            <p:nvPr/>
          </p:nvPicPr>
          <p:blipFill>
            <a:blip r:embed="rId5" cstate="print"/>
            <a:srcRect l="8153" t="32182" r="24211" b="43254"/>
            <a:stretch>
              <a:fillRect/>
            </a:stretch>
          </p:blipFill>
          <p:spPr bwMode="auto">
            <a:xfrm>
              <a:off x="240" y="2160"/>
              <a:ext cx="3344" cy="807"/>
            </a:xfrm>
            <a:prstGeom prst="rect">
              <a:avLst/>
            </a:prstGeom>
            <a:noFill/>
            <a:ln w="9525">
              <a:solidFill>
                <a:schemeClr val="tx1"/>
              </a:solidFill>
              <a:prstDash val="dash"/>
              <a:miter lim="800000"/>
              <a:headEnd/>
              <a:tailEnd/>
            </a:ln>
          </p:spPr>
        </p:pic>
        <p:sp>
          <p:nvSpPr>
            <p:cNvPr id="60428" name="Rectangle 7" descr="Sphere"/>
            <p:cNvSpPr>
              <a:spLocks noChangeAspect="1" noChangeArrowheads="1"/>
            </p:cNvSpPr>
            <p:nvPr/>
          </p:nvSpPr>
          <p:spPr bwMode="auto">
            <a:xfrm>
              <a:off x="621" y="2421"/>
              <a:ext cx="2679" cy="309"/>
            </a:xfrm>
            <a:prstGeom prst="rect">
              <a:avLst/>
            </a:prstGeom>
            <a:pattFill prst="sphere">
              <a:fgClr>
                <a:srgbClr val="B05800"/>
              </a:fgClr>
              <a:bgClr>
                <a:schemeClr val="bg1"/>
              </a:bgClr>
            </a:pattFill>
            <a:ln w="9525">
              <a:solidFill>
                <a:schemeClr val="tx1"/>
              </a:solidFill>
              <a:miter lim="800000"/>
              <a:headEnd/>
              <a:tailEnd/>
            </a:ln>
          </p:spPr>
          <p:txBody>
            <a:bodyPr wrap="none" anchor="ctr"/>
            <a:lstStyle/>
            <a:p>
              <a:endParaRPr lang="en-CA"/>
            </a:p>
          </p:txBody>
        </p:sp>
        <p:sp>
          <p:nvSpPr>
            <p:cNvPr id="60429" name="Line 8"/>
            <p:cNvSpPr>
              <a:spLocks noChangeAspect="1" noChangeShapeType="1"/>
            </p:cNvSpPr>
            <p:nvPr/>
          </p:nvSpPr>
          <p:spPr bwMode="auto">
            <a:xfrm>
              <a:off x="624" y="2352"/>
              <a:ext cx="2676" cy="0"/>
            </a:xfrm>
            <a:prstGeom prst="line">
              <a:avLst/>
            </a:prstGeom>
            <a:noFill/>
            <a:ln w="38100">
              <a:solidFill>
                <a:srgbClr val="FF0000"/>
              </a:solidFill>
              <a:round/>
              <a:headEnd type="triangle" w="med" len="med"/>
              <a:tailEnd/>
            </a:ln>
          </p:spPr>
          <p:txBody>
            <a:bodyPr/>
            <a:lstStyle/>
            <a:p>
              <a:endParaRPr lang="en-CA"/>
            </a:p>
          </p:txBody>
        </p:sp>
        <p:sp>
          <p:nvSpPr>
            <p:cNvPr id="60430" name="Line 9"/>
            <p:cNvSpPr>
              <a:spLocks noChangeAspect="1" noChangeShapeType="1"/>
            </p:cNvSpPr>
            <p:nvPr/>
          </p:nvSpPr>
          <p:spPr bwMode="auto">
            <a:xfrm>
              <a:off x="624" y="2796"/>
              <a:ext cx="2676" cy="0"/>
            </a:xfrm>
            <a:prstGeom prst="line">
              <a:avLst/>
            </a:prstGeom>
            <a:noFill/>
            <a:ln w="38100">
              <a:solidFill>
                <a:srgbClr val="FF0000"/>
              </a:solidFill>
              <a:round/>
              <a:headEnd/>
              <a:tailEnd type="triangle" w="med" len="med"/>
            </a:ln>
          </p:spPr>
          <p:txBody>
            <a:bodyPr/>
            <a:lstStyle/>
            <a:p>
              <a:endParaRPr lang="en-CA"/>
            </a:p>
          </p:txBody>
        </p:sp>
        <p:sp>
          <p:nvSpPr>
            <p:cNvPr id="60431" name="Line 10"/>
            <p:cNvSpPr>
              <a:spLocks noChangeAspect="1" noChangeShapeType="1"/>
            </p:cNvSpPr>
            <p:nvPr/>
          </p:nvSpPr>
          <p:spPr bwMode="auto">
            <a:xfrm>
              <a:off x="555" y="2427"/>
              <a:ext cx="3" cy="309"/>
            </a:xfrm>
            <a:prstGeom prst="line">
              <a:avLst/>
            </a:prstGeom>
            <a:noFill/>
            <a:ln w="38100">
              <a:solidFill>
                <a:srgbClr val="FF0000"/>
              </a:solidFill>
              <a:round/>
              <a:headEnd type="triangle" w="med" len="med"/>
              <a:tailEnd/>
            </a:ln>
          </p:spPr>
          <p:txBody>
            <a:bodyPr/>
            <a:lstStyle/>
            <a:p>
              <a:endParaRPr lang="en-CA"/>
            </a:p>
          </p:txBody>
        </p:sp>
        <p:sp>
          <p:nvSpPr>
            <p:cNvPr id="60432" name="Line 11"/>
            <p:cNvSpPr>
              <a:spLocks noChangeAspect="1" noChangeShapeType="1"/>
            </p:cNvSpPr>
            <p:nvPr/>
          </p:nvSpPr>
          <p:spPr bwMode="auto">
            <a:xfrm>
              <a:off x="3357" y="2427"/>
              <a:ext cx="3" cy="309"/>
            </a:xfrm>
            <a:prstGeom prst="line">
              <a:avLst/>
            </a:prstGeom>
            <a:noFill/>
            <a:ln w="38100">
              <a:solidFill>
                <a:srgbClr val="FF0000"/>
              </a:solidFill>
              <a:round/>
              <a:headEnd/>
              <a:tailEnd type="triangle" w="med" len="med"/>
            </a:ln>
          </p:spPr>
          <p:txBody>
            <a:bodyPr/>
            <a:lstStyle/>
            <a:p>
              <a:endParaRPr lang="en-CA"/>
            </a:p>
          </p:txBody>
        </p:sp>
      </p:grpSp>
      <p:sp>
        <p:nvSpPr>
          <p:cNvPr id="482343" name="Text Box 39"/>
          <p:cNvSpPr txBox="1">
            <a:spLocks noChangeArrowheads="1"/>
          </p:cNvSpPr>
          <p:nvPr/>
        </p:nvSpPr>
        <p:spPr bwMode="auto">
          <a:xfrm>
            <a:off x="838200" y="5411788"/>
            <a:ext cx="3903633" cy="369332"/>
          </a:xfrm>
          <a:prstGeom prst="rect">
            <a:avLst/>
          </a:prstGeom>
          <a:noFill/>
          <a:ln w="9525">
            <a:noFill/>
            <a:miter lim="800000"/>
            <a:headEnd/>
            <a:tailEnd/>
          </a:ln>
        </p:spPr>
        <p:txBody>
          <a:bodyPr wrap="none">
            <a:spAutoFit/>
          </a:bodyPr>
          <a:lstStyle/>
          <a:p>
            <a:pPr>
              <a:buNone/>
            </a:pPr>
            <a:r>
              <a:rPr lang="en-CA" sz="1800" b="1" dirty="0">
                <a:solidFill>
                  <a:srgbClr val="FF0000"/>
                </a:solidFill>
              </a:rPr>
              <a:t>Shear stresses in cross layer</a:t>
            </a:r>
            <a:endParaRPr lang="en-US" sz="1800" b="1" dirty="0">
              <a:solidFill>
                <a:srgbClr val="FF0000"/>
              </a:solidFill>
            </a:endParaRPr>
          </a:p>
        </p:txBody>
      </p:sp>
      <p:sp>
        <p:nvSpPr>
          <p:cNvPr id="43" name="Rectangle 2"/>
          <p:cNvSpPr>
            <a:spLocks noGrp="1" noChangeArrowheads="1"/>
          </p:cNvSpPr>
          <p:nvPr>
            <p:ph type="title"/>
          </p:nvPr>
        </p:nvSpPr>
        <p:spPr>
          <a:xfrm>
            <a:off x="609600" y="166017"/>
            <a:ext cx="8534400" cy="1200329"/>
          </a:xfrm>
        </p:spPr>
        <p:txBody>
          <a:bodyPr/>
          <a:lstStyle/>
          <a:p>
            <a:pPr eaLnBrk="1" hangingPunct="1"/>
            <a:r>
              <a:rPr lang="en-CA" sz="4000" b="1" dirty="0"/>
              <a:t>Rolling shear strength &amp; modulus</a:t>
            </a:r>
          </a:p>
        </p:txBody>
      </p:sp>
      <p:cxnSp>
        <p:nvCxnSpPr>
          <p:cNvPr id="45" name="Straight Arrow Connector 44"/>
          <p:cNvCxnSpPr/>
          <p:nvPr/>
        </p:nvCxnSpPr>
        <p:spPr bwMode="auto">
          <a:xfrm>
            <a:off x="6090745" y="2948151"/>
            <a:ext cx="1371600" cy="990600"/>
          </a:xfrm>
          <a:prstGeom prst="straightConnector1">
            <a:avLst/>
          </a:prstGeom>
          <a:noFill/>
          <a:ln w="9525" cap="flat" cmpd="sng" algn="ctr">
            <a:solidFill>
              <a:srgbClr val="FF0000"/>
            </a:solidFill>
            <a:prstDash val="solid"/>
            <a:round/>
            <a:headEnd type="none" w="med" len="med"/>
            <a:tailEnd type="arrow"/>
          </a:ln>
          <a:effectLst/>
        </p:spPr>
      </p:cxnSp>
      <p:cxnSp>
        <p:nvCxnSpPr>
          <p:cNvPr id="46" name="Straight Arrow Connector 45"/>
          <p:cNvCxnSpPr/>
          <p:nvPr/>
        </p:nvCxnSpPr>
        <p:spPr bwMode="auto">
          <a:xfrm>
            <a:off x="6090745" y="2948151"/>
            <a:ext cx="457200" cy="990600"/>
          </a:xfrm>
          <a:prstGeom prst="straightConnector1">
            <a:avLst/>
          </a:prstGeom>
          <a:noFill/>
          <a:ln w="9525" cap="flat" cmpd="sng" algn="ctr">
            <a:solidFill>
              <a:srgbClr val="FF0000"/>
            </a:solidFill>
            <a:prstDash val="solid"/>
            <a:round/>
            <a:headEnd type="none" w="med" len="med"/>
            <a:tailEnd type="arrow"/>
          </a:ln>
          <a:effectLst/>
        </p:spPr>
      </p:cxnSp>
      <p:cxnSp>
        <p:nvCxnSpPr>
          <p:cNvPr id="48" name="Straight Arrow Connector 47"/>
          <p:cNvCxnSpPr/>
          <p:nvPr/>
        </p:nvCxnSpPr>
        <p:spPr bwMode="auto">
          <a:xfrm flipH="1">
            <a:off x="5864772" y="2948151"/>
            <a:ext cx="225973" cy="1008994"/>
          </a:xfrm>
          <a:prstGeom prst="straightConnector1">
            <a:avLst/>
          </a:prstGeom>
          <a:noFill/>
          <a:ln w="9525" cap="flat" cmpd="sng" algn="ctr">
            <a:solidFill>
              <a:srgbClr val="FF0000"/>
            </a:solidFill>
            <a:prstDash val="solid"/>
            <a:round/>
            <a:headEnd type="none" w="med" len="med"/>
            <a:tailEnd type="arrow"/>
          </a:ln>
          <a:effectLst/>
        </p:spPr>
      </p:cxnSp>
      <p:sp>
        <p:nvSpPr>
          <p:cNvPr id="54" name="Rectangle 3"/>
          <p:cNvSpPr txBox="1">
            <a:spLocks noChangeArrowheads="1"/>
          </p:cNvSpPr>
          <p:nvPr/>
        </p:nvSpPr>
        <p:spPr bwMode="auto">
          <a:xfrm>
            <a:off x="4989787" y="2209800"/>
            <a:ext cx="3657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1" fontAlgn="base" latinLnBrk="0" hangingPunct="1">
              <a:lnSpc>
                <a:spcPct val="100000"/>
              </a:lnSpc>
              <a:spcBef>
                <a:spcPct val="20000"/>
              </a:spcBef>
              <a:spcAft>
                <a:spcPct val="0"/>
              </a:spcAft>
              <a:buClr>
                <a:schemeClr val="tx1"/>
              </a:buClr>
              <a:buSzTx/>
              <a:buNone/>
              <a:tabLst/>
              <a:defRPr/>
            </a:pPr>
            <a:r>
              <a:rPr kumimoji="0" lang="en-CA" sz="2400" b="0" i="0" u="none" strike="noStrike" kern="0" cap="none" spc="0" normalizeH="0" baseline="0" noProof="0" dirty="0">
                <a:ln>
                  <a:noFill/>
                </a:ln>
                <a:solidFill>
                  <a:schemeClr val="tx1"/>
                </a:solidFill>
                <a:effectLst/>
                <a:uLnTx/>
                <a:uFillTx/>
                <a:latin typeface="+mn-lt"/>
                <a:ea typeface="+mn-ea"/>
              </a:rPr>
              <a:t>Rolling Shear</a:t>
            </a:r>
            <a:r>
              <a:rPr kumimoji="0" lang="en-CA" sz="2400" b="0" i="0" u="none" strike="noStrike" kern="0" cap="none" spc="0" normalizeH="0" noProof="0" dirty="0">
                <a:ln>
                  <a:noFill/>
                </a:ln>
                <a:solidFill>
                  <a:schemeClr val="tx1"/>
                </a:solidFill>
                <a:effectLst/>
                <a:uLnTx/>
                <a:uFillTx/>
                <a:latin typeface="+mn-lt"/>
                <a:ea typeface="+mn-ea"/>
              </a:rPr>
              <a:t> failure</a:t>
            </a:r>
            <a:endParaRPr kumimoji="0" lang="en-CA" sz="2400" b="0" i="0" u="none" strike="noStrike" kern="0" cap="none" spc="0" normalizeH="0" baseline="0" noProof="0" dirty="0">
              <a:ln>
                <a:noFill/>
              </a:ln>
              <a:solidFill>
                <a:schemeClr val="tx1"/>
              </a:solidFill>
              <a:effectLst/>
              <a:uLnTx/>
              <a:uFillTx/>
              <a:latin typeface="+mn-lt"/>
              <a:ea typeface="+mn-ea"/>
            </a:endParaRPr>
          </a:p>
        </p:txBody>
      </p:sp>
    </p:spTree>
    <p:extLst>
      <p:ext uri="{BB962C8B-B14F-4D97-AF65-F5344CB8AC3E}">
        <p14:creationId xmlns:p14="http://schemas.microsoft.com/office/powerpoint/2010/main" val="3254264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663027"/>
            <a:ext cx="7618412" cy="641350"/>
          </a:xfrm>
        </p:spPr>
        <p:txBody>
          <a:bodyPr/>
          <a:lstStyle/>
          <a:p>
            <a:r>
              <a:rPr lang="en-US" sz="4000" b="1" dirty="0"/>
              <a:t>Calculation of shear stresses under bending</a:t>
            </a:r>
            <a:endParaRPr lang="en-CA" sz="4000" b="1" dirty="0"/>
          </a:p>
        </p:txBody>
      </p:sp>
      <p:sp>
        <p:nvSpPr>
          <p:cNvPr id="30" name="Content Placeholder 29"/>
          <p:cNvSpPr>
            <a:spLocks noGrp="1"/>
          </p:cNvSpPr>
          <p:nvPr>
            <p:ph idx="1"/>
          </p:nvPr>
        </p:nvSpPr>
        <p:spPr>
          <a:xfrm>
            <a:off x="609600" y="1519238"/>
            <a:ext cx="8001000" cy="2123658"/>
          </a:xfrm>
        </p:spPr>
        <p:txBody>
          <a:bodyPr/>
          <a:lstStyle/>
          <a:p>
            <a:r>
              <a:rPr lang="en-US" dirty="0"/>
              <a:t>Shear stresses in various layers can be calculated</a:t>
            </a:r>
          </a:p>
          <a:p>
            <a:r>
              <a:rPr lang="en-US" dirty="0"/>
              <a:t>Horizontal shear in longitudinal layers</a:t>
            </a:r>
          </a:p>
          <a:p>
            <a:r>
              <a:rPr lang="en-US" dirty="0"/>
              <a:t>Rolling shear in cross layers</a:t>
            </a:r>
            <a:endParaRPr lang="en-CA" dirty="0"/>
          </a:p>
        </p:txBody>
      </p:sp>
      <p:sp>
        <p:nvSpPr>
          <p:cNvPr id="28" name="Espace réservé de la date 4"/>
          <p:cNvSpPr>
            <a:spLocks noGrp="1"/>
          </p:cNvSpPr>
          <p:nvPr>
            <p:ph type="dt" sz="half" idx="10"/>
          </p:nvPr>
        </p:nvSpPr>
        <p:spPr>
          <a:xfrm>
            <a:off x="467544" y="6165304"/>
            <a:ext cx="1981200" cy="476250"/>
          </a:xfrm>
          <a:noFill/>
        </p:spPr>
        <p:txBody>
          <a:bodyPr/>
          <a:lstStyle/>
          <a:p>
            <a:r>
              <a:rPr lang="en-US" dirty="0"/>
              <a:t>Source : Schickhofer</a:t>
            </a:r>
          </a:p>
        </p:txBody>
      </p:sp>
      <p:pic>
        <p:nvPicPr>
          <p:cNvPr id="7" name="Picture 6"/>
          <p:cNvPicPr>
            <a:picLocks noChangeAspect="1" noChangeArrowheads="1"/>
          </p:cNvPicPr>
          <p:nvPr/>
        </p:nvPicPr>
        <p:blipFill>
          <a:blip r:embed="rId4">
            <a:clrChange>
              <a:clrFrom>
                <a:srgbClr val="FFFFFF"/>
              </a:clrFrom>
              <a:clrTo>
                <a:srgbClr val="FFFFFF">
                  <a:alpha val="0"/>
                </a:srgbClr>
              </a:clrTo>
            </a:clrChange>
            <a:lum bright="-12000" contrast="18000"/>
            <a:grayscl/>
            <a:extLst>
              <a:ext uri="{28A0092B-C50C-407E-A947-70E740481C1C}">
                <a14:useLocalDpi xmlns:a14="http://schemas.microsoft.com/office/drawing/2010/main" val="0"/>
              </a:ext>
            </a:extLst>
          </a:blip>
          <a:srcRect/>
          <a:stretch>
            <a:fillRect/>
          </a:stretch>
        </p:blipFill>
        <p:spPr bwMode="auto">
          <a:xfrm>
            <a:off x="2771941" y="4031155"/>
            <a:ext cx="2000250" cy="197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Grafik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48428" y="4289918"/>
            <a:ext cx="1744663" cy="14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2" name="Objekt 26"/>
          <p:cNvGraphicFramePr>
            <a:graphicFrameLocks noChangeAspect="1"/>
          </p:cNvGraphicFramePr>
          <p:nvPr>
            <p:extLst>
              <p:ext uri="{D42A27DB-BD31-4B8C-83A1-F6EECF244321}">
                <p14:modId xmlns:p14="http://schemas.microsoft.com/office/powerpoint/2010/main" val="389208674"/>
              </p:ext>
            </p:extLst>
          </p:nvPr>
        </p:nvGraphicFramePr>
        <p:xfrm>
          <a:off x="6997866" y="4388343"/>
          <a:ext cx="457200" cy="482600"/>
        </p:xfrm>
        <a:graphic>
          <a:graphicData uri="http://schemas.openxmlformats.org/presentationml/2006/ole">
            <mc:AlternateContent xmlns:mc="http://schemas.openxmlformats.org/markup-compatibility/2006">
              <mc:Choice xmlns:v="urn:schemas-microsoft-com:vml" Requires="v">
                <p:oleObj spid="_x0000_s291014" name="Equation" r:id="rId6" imgW="228600" imgH="241300" progId="Equation.DSMT4">
                  <p:embed/>
                </p:oleObj>
              </mc:Choice>
              <mc:Fallback>
                <p:oleObj name="Equation" r:id="rId6" imgW="228600" imgH="2413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7866" y="4388343"/>
                        <a:ext cx="4572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3" name="Objekt 27"/>
          <p:cNvGraphicFramePr>
            <a:graphicFrameLocks noChangeAspect="1"/>
          </p:cNvGraphicFramePr>
          <p:nvPr>
            <p:extLst>
              <p:ext uri="{D42A27DB-BD31-4B8C-83A1-F6EECF244321}">
                <p14:modId xmlns:p14="http://schemas.microsoft.com/office/powerpoint/2010/main" val="2991614273"/>
              </p:ext>
            </p:extLst>
          </p:nvPr>
        </p:nvGraphicFramePr>
        <p:xfrm>
          <a:off x="6997866" y="4048618"/>
          <a:ext cx="431800" cy="482600"/>
        </p:xfrm>
        <a:graphic>
          <a:graphicData uri="http://schemas.openxmlformats.org/presentationml/2006/ole">
            <mc:AlternateContent xmlns:mc="http://schemas.openxmlformats.org/markup-compatibility/2006">
              <mc:Choice xmlns:v="urn:schemas-microsoft-com:vml" Requires="v">
                <p:oleObj spid="_x0000_s291015" name="Equation" r:id="rId8" imgW="215713" imgH="241091" progId="Equation.3">
                  <p:embed/>
                </p:oleObj>
              </mc:Choice>
              <mc:Fallback>
                <p:oleObj name="Equation" r:id="rId8" imgW="215713" imgH="24109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7866" y="4048618"/>
                        <a:ext cx="4318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24" name="Gerade Verbindung 29"/>
          <p:cNvCxnSpPr/>
          <p:nvPr/>
        </p:nvCxnSpPr>
        <p:spPr>
          <a:xfrm flipV="1">
            <a:off x="6281903" y="4343893"/>
            <a:ext cx="665163" cy="3905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Gerade Verbindung 33"/>
          <p:cNvCxnSpPr/>
          <p:nvPr/>
        </p:nvCxnSpPr>
        <p:spPr>
          <a:xfrm flipV="1">
            <a:off x="6321591" y="4621705"/>
            <a:ext cx="665162" cy="39052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 Box 29"/>
          <p:cNvSpPr txBox="1">
            <a:spLocks noChangeArrowheads="1"/>
          </p:cNvSpPr>
          <p:nvPr/>
        </p:nvSpPr>
        <p:spPr bwMode="auto">
          <a:xfrm>
            <a:off x="3780278" y="5999382"/>
            <a:ext cx="515877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buNone/>
            </a:pPr>
            <a:r>
              <a:rPr lang="en-GB" sz="2800" b="1" dirty="0" err="1">
                <a:latin typeface="Symbol" pitchFamily="18" charset="2"/>
              </a:rPr>
              <a:t>t</a:t>
            </a:r>
            <a:r>
              <a:rPr lang="en-GB" sz="2800" b="1" baseline="-25000" dirty="0" err="1">
                <a:latin typeface="Arial" charset="0"/>
              </a:rPr>
              <a:t>v,d</a:t>
            </a:r>
            <a:r>
              <a:rPr lang="en-GB" sz="2000" b="1" dirty="0">
                <a:latin typeface="Arial" charset="0"/>
              </a:rPr>
              <a:t> (longitudinal) and </a:t>
            </a:r>
            <a:r>
              <a:rPr lang="en-GB" sz="2800" b="1" dirty="0" err="1">
                <a:latin typeface="Symbol" pitchFamily="18" charset="2"/>
              </a:rPr>
              <a:t>t</a:t>
            </a:r>
            <a:r>
              <a:rPr lang="en-GB" sz="2800" b="1" baseline="-25000" dirty="0" err="1">
                <a:latin typeface="Arial" charset="0"/>
              </a:rPr>
              <a:t>r,d</a:t>
            </a:r>
            <a:r>
              <a:rPr lang="en-GB" sz="2000" b="1" dirty="0">
                <a:latin typeface="Arial" charset="0"/>
              </a:rPr>
              <a:t> (rolling)</a:t>
            </a:r>
          </a:p>
        </p:txBody>
      </p:sp>
      <p:sp>
        <p:nvSpPr>
          <p:cNvPr id="31" name="TextBox 30"/>
          <p:cNvSpPr txBox="1"/>
          <p:nvPr/>
        </p:nvSpPr>
        <p:spPr>
          <a:xfrm>
            <a:off x="4918840" y="3752193"/>
            <a:ext cx="3484179" cy="400110"/>
          </a:xfrm>
          <a:prstGeom prst="rect">
            <a:avLst/>
          </a:prstGeom>
          <a:noFill/>
        </p:spPr>
        <p:txBody>
          <a:bodyPr wrap="square" rtlCol="0">
            <a:spAutoFit/>
          </a:bodyPr>
          <a:lstStyle/>
          <a:p>
            <a:pPr>
              <a:buNone/>
            </a:pPr>
            <a:r>
              <a:rPr lang="en-US" dirty="0"/>
              <a:t>Shear stress distribution</a:t>
            </a:r>
            <a:endParaRPr lang="en-CA" dirty="0"/>
          </a:p>
        </p:txBody>
      </p:sp>
      <p:sp>
        <p:nvSpPr>
          <p:cNvPr id="32" name="TextBox 31"/>
          <p:cNvSpPr txBox="1"/>
          <p:nvPr/>
        </p:nvSpPr>
        <p:spPr>
          <a:xfrm>
            <a:off x="2339752" y="4365104"/>
            <a:ext cx="646386" cy="1520416"/>
          </a:xfrm>
          <a:prstGeom prst="rect">
            <a:avLst/>
          </a:prstGeom>
          <a:noFill/>
        </p:spPr>
        <p:txBody>
          <a:bodyPr wrap="square" rtlCol="0">
            <a:spAutoFit/>
          </a:bodyPr>
          <a:lstStyle/>
          <a:p>
            <a:pPr>
              <a:buNone/>
            </a:pPr>
            <a:r>
              <a:rPr lang="en-US" sz="1600" dirty="0"/>
              <a:t>L</a:t>
            </a:r>
          </a:p>
          <a:p>
            <a:pPr>
              <a:buNone/>
            </a:pPr>
            <a:r>
              <a:rPr lang="en-US" sz="1600" dirty="0"/>
              <a:t>C</a:t>
            </a:r>
          </a:p>
          <a:p>
            <a:pPr>
              <a:buNone/>
            </a:pPr>
            <a:r>
              <a:rPr lang="en-US" sz="1600" dirty="0"/>
              <a:t>L</a:t>
            </a:r>
          </a:p>
          <a:p>
            <a:pPr>
              <a:buNone/>
            </a:pPr>
            <a:r>
              <a:rPr lang="en-US" sz="1600" dirty="0"/>
              <a:t>C</a:t>
            </a:r>
          </a:p>
          <a:p>
            <a:pPr>
              <a:buNone/>
            </a:pPr>
            <a:r>
              <a:rPr lang="en-US" sz="1600" dirty="0"/>
              <a:t>L</a:t>
            </a:r>
            <a:endParaRPr lang="en-CA" sz="1600" dirty="0"/>
          </a:p>
        </p:txBody>
      </p:sp>
    </p:spTree>
    <p:extLst>
      <p:ext uri="{BB962C8B-B14F-4D97-AF65-F5344CB8AC3E}">
        <p14:creationId xmlns:p14="http://schemas.microsoft.com/office/powerpoint/2010/main" val="2912540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3450" y="2136224"/>
            <a:ext cx="2891004" cy="3854671"/>
          </a:xfrm>
          <a:prstGeom prst="rect">
            <a:avLst/>
          </a:prstGeom>
        </p:spPr>
      </p:pic>
      <p:sp>
        <p:nvSpPr>
          <p:cNvPr id="2" name="Title 1"/>
          <p:cNvSpPr>
            <a:spLocks noGrp="1"/>
          </p:cNvSpPr>
          <p:nvPr>
            <p:ph type="title"/>
          </p:nvPr>
        </p:nvSpPr>
        <p:spPr>
          <a:xfrm>
            <a:off x="595422" y="182877"/>
            <a:ext cx="7618412" cy="1200329"/>
          </a:xfrm>
        </p:spPr>
        <p:txBody>
          <a:bodyPr/>
          <a:lstStyle/>
          <a:p>
            <a:r>
              <a:rPr lang="en-US" sz="4000" b="1" dirty="0"/>
              <a:t>Measurement of rolling shear properties of CLT</a:t>
            </a:r>
            <a:endParaRPr lang="en-CA" sz="4000" b="1" dirty="0"/>
          </a:p>
        </p:txBody>
      </p:sp>
      <p:sp>
        <p:nvSpPr>
          <p:cNvPr id="3" name="Content Placeholder 2"/>
          <p:cNvSpPr>
            <a:spLocks noGrp="1"/>
          </p:cNvSpPr>
          <p:nvPr>
            <p:ph idx="1"/>
          </p:nvPr>
        </p:nvSpPr>
        <p:spPr>
          <a:xfrm>
            <a:off x="609600" y="1519238"/>
            <a:ext cx="4845270" cy="1588127"/>
          </a:xfrm>
        </p:spPr>
        <p:txBody>
          <a:bodyPr/>
          <a:lstStyle/>
          <a:p>
            <a:r>
              <a:rPr lang="en-US" dirty="0"/>
              <a:t>Two methods</a:t>
            </a:r>
          </a:p>
          <a:p>
            <a:pPr lvl="1"/>
            <a:r>
              <a:rPr lang="en-US" dirty="0"/>
              <a:t>Bending</a:t>
            </a:r>
          </a:p>
          <a:p>
            <a:pPr lvl="1"/>
            <a:r>
              <a:rPr lang="en-US" dirty="0"/>
              <a:t>Two-plate shear</a:t>
            </a:r>
            <a:endParaRPr lang="en-CA" dirty="0"/>
          </a:p>
        </p:txBody>
      </p:sp>
      <p:pic>
        <p:nvPicPr>
          <p:cNvPr id="21" name="Picture 3" descr="W:\Yuan LI\HemFir5\DSC00886.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262753" y="3137338"/>
            <a:ext cx="5335274" cy="3006841"/>
          </a:xfrm>
          <a:prstGeom prst="rect">
            <a:avLst/>
          </a:prstGeom>
          <a:noFill/>
        </p:spPr>
      </p:pic>
      <p:sp>
        <p:nvSpPr>
          <p:cNvPr id="23" name="TextBox 22"/>
          <p:cNvSpPr txBox="1"/>
          <p:nvPr/>
        </p:nvSpPr>
        <p:spPr>
          <a:xfrm>
            <a:off x="1749973" y="6132787"/>
            <a:ext cx="3121572" cy="707886"/>
          </a:xfrm>
          <a:prstGeom prst="rect">
            <a:avLst/>
          </a:prstGeom>
          <a:noFill/>
        </p:spPr>
        <p:txBody>
          <a:bodyPr wrap="square" rtlCol="0">
            <a:spAutoFit/>
          </a:bodyPr>
          <a:lstStyle/>
          <a:p>
            <a:pPr>
              <a:buNone/>
            </a:pPr>
            <a:r>
              <a:rPr lang="en-US" dirty="0"/>
              <a:t>Bending – North America</a:t>
            </a:r>
            <a:endParaRPr lang="en-CA" dirty="0"/>
          </a:p>
        </p:txBody>
      </p:sp>
      <p:sp>
        <p:nvSpPr>
          <p:cNvPr id="24" name="TextBox 23"/>
          <p:cNvSpPr txBox="1"/>
          <p:nvPr/>
        </p:nvSpPr>
        <p:spPr>
          <a:xfrm>
            <a:off x="5508104" y="6165304"/>
            <a:ext cx="1754589" cy="369332"/>
          </a:xfrm>
          <a:prstGeom prst="rect">
            <a:avLst/>
          </a:prstGeom>
          <a:noFill/>
        </p:spPr>
        <p:txBody>
          <a:bodyPr wrap="square" rtlCol="0">
            <a:spAutoFit/>
          </a:bodyPr>
          <a:lstStyle/>
          <a:p>
            <a:pPr>
              <a:buNone/>
            </a:pPr>
            <a:r>
              <a:rPr lang="en-US" dirty="0"/>
              <a:t>Two-plate shear</a:t>
            </a:r>
            <a:endParaRPr lang="en-CA" dirty="0"/>
          </a:p>
        </p:txBody>
      </p:sp>
      <p:sp>
        <p:nvSpPr>
          <p:cNvPr id="4" name="TextBox 3"/>
          <p:cNvSpPr txBox="1"/>
          <p:nvPr/>
        </p:nvSpPr>
        <p:spPr>
          <a:xfrm>
            <a:off x="4729656" y="1623849"/>
            <a:ext cx="1907628" cy="400110"/>
          </a:xfrm>
          <a:prstGeom prst="rect">
            <a:avLst/>
          </a:prstGeom>
          <a:noFill/>
        </p:spPr>
        <p:txBody>
          <a:bodyPr wrap="square" rtlCol="0">
            <a:spAutoFit/>
          </a:bodyPr>
          <a:lstStyle/>
          <a:p>
            <a:pPr>
              <a:buNone/>
            </a:pPr>
            <a:r>
              <a:rPr lang="en-US" dirty="0"/>
              <a:t>Steel plates</a:t>
            </a:r>
            <a:endParaRPr lang="en-CA" dirty="0"/>
          </a:p>
        </p:txBody>
      </p:sp>
      <p:cxnSp>
        <p:nvCxnSpPr>
          <p:cNvPr id="8" name="Straight Arrow Connector 7"/>
          <p:cNvCxnSpPr>
            <a:endCxn id="15" idx="0"/>
          </p:cNvCxnSpPr>
          <p:nvPr/>
        </p:nvCxnSpPr>
        <p:spPr bwMode="auto">
          <a:xfrm>
            <a:off x="6416566" y="1860331"/>
            <a:ext cx="982386" cy="275893"/>
          </a:xfrm>
          <a:prstGeom prst="straightConnector1">
            <a:avLst/>
          </a:prstGeom>
          <a:noFill/>
          <a:ln w="9525" cap="flat" cmpd="sng" algn="ctr">
            <a:solidFill>
              <a:schemeClr val="tx1"/>
            </a:solidFill>
            <a:prstDash val="solid"/>
            <a:round/>
            <a:headEnd type="none" w="med" len="med"/>
            <a:tailEnd type="arrow"/>
          </a:ln>
          <a:effectLst/>
        </p:spPr>
      </p:cxnSp>
      <p:sp>
        <p:nvSpPr>
          <p:cNvPr id="16" name="Down Arrow 15"/>
          <p:cNvSpPr/>
          <p:nvPr/>
        </p:nvSpPr>
        <p:spPr bwMode="auto">
          <a:xfrm>
            <a:off x="7457088" y="1466192"/>
            <a:ext cx="220717" cy="646387"/>
          </a:xfrm>
          <a:prstGeom prst="down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sp>
        <p:nvSpPr>
          <p:cNvPr id="11" name="Up Arrow 10"/>
          <p:cNvSpPr/>
          <p:nvPr/>
        </p:nvSpPr>
        <p:spPr bwMode="auto">
          <a:xfrm>
            <a:off x="7315200" y="5959365"/>
            <a:ext cx="173421" cy="614855"/>
          </a:xfrm>
          <a:prstGeom prst="up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cxnSp>
        <p:nvCxnSpPr>
          <p:cNvPr id="6" name="Straight Arrow Connector 5"/>
          <p:cNvCxnSpPr/>
          <p:nvPr/>
        </p:nvCxnSpPr>
        <p:spPr bwMode="auto">
          <a:xfrm>
            <a:off x="6416566" y="1844566"/>
            <a:ext cx="378373" cy="488730"/>
          </a:xfrm>
          <a:prstGeom prst="straightConnector1">
            <a:avLst/>
          </a:prstGeom>
          <a:noFill/>
          <a:ln w="9525" cap="flat" cmpd="sng" algn="ctr">
            <a:solidFill>
              <a:schemeClr val="tx1"/>
            </a:solidFill>
            <a:prstDash val="solid"/>
            <a:round/>
            <a:headEnd type="none" w="med" len="med"/>
            <a:tailEnd type="arrow"/>
          </a:ln>
          <a:effectLst/>
        </p:spPr>
      </p:cxnSp>
      <p:sp>
        <p:nvSpPr>
          <p:cNvPr id="25" name="Down Arrow 24"/>
          <p:cNvSpPr/>
          <p:nvPr/>
        </p:nvSpPr>
        <p:spPr bwMode="auto">
          <a:xfrm>
            <a:off x="2002219" y="3121573"/>
            <a:ext cx="331078" cy="1245476"/>
          </a:xfrm>
          <a:prstGeom prst="down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571500" marR="0" indent="-571500" algn="l" defTabSz="914400" rtl="0" eaLnBrk="1" fontAlgn="base" latinLnBrk="0" hangingPunct="1">
              <a:lnSpc>
                <a:spcPct val="100000"/>
              </a:lnSpc>
              <a:spcBef>
                <a:spcPct val="20000"/>
              </a:spcBef>
              <a:spcAft>
                <a:spcPct val="0"/>
              </a:spcAft>
              <a:buClr>
                <a:schemeClr val="accent2"/>
              </a:buClr>
              <a:buSzTx/>
              <a:buFont typeface="Wingdings" pitchFamily="2" charset="2"/>
              <a:buChar char="l"/>
              <a:tabLst/>
            </a:pPr>
            <a:endParaRPr kumimoji="0" lang="en-CA" sz="2000" b="0" i="0" u="none" strike="noStrike" cap="none" normalizeH="0" baseline="0" dirty="0">
              <a:ln>
                <a:noFill/>
              </a:ln>
              <a:solidFill>
                <a:schemeClr val="tx1"/>
              </a:solidFill>
              <a:effectLst/>
              <a:latin typeface="Verdana" pitchFamily="34" charset="0"/>
              <a:ea typeface="宋体" pitchFamily="2" charset="-122"/>
            </a:endParaRPr>
          </a:p>
        </p:txBody>
      </p:sp>
    </p:spTree>
    <p:extLst>
      <p:ext uri="{BB962C8B-B14F-4D97-AF65-F5344CB8AC3E}">
        <p14:creationId xmlns:p14="http://schemas.microsoft.com/office/powerpoint/2010/main" val="3677407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416" y="2868233"/>
            <a:ext cx="6451764" cy="769441"/>
          </a:xfrm>
        </p:spPr>
        <p:txBody>
          <a:bodyPr/>
          <a:lstStyle/>
          <a:p>
            <a:pPr algn="ctr"/>
            <a:r>
              <a:rPr lang="en-US" sz="4400" b="1" dirty="0"/>
              <a:t>CLT structures</a:t>
            </a:r>
            <a:endParaRPr lang="en-CA" sz="4400" b="1" dirty="0"/>
          </a:p>
        </p:txBody>
      </p:sp>
    </p:spTree>
    <p:extLst>
      <p:ext uri="{BB962C8B-B14F-4D97-AF65-F5344CB8AC3E}">
        <p14:creationId xmlns:p14="http://schemas.microsoft.com/office/powerpoint/2010/main" val="36265443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Single-family houses</a:t>
            </a:r>
          </a:p>
        </p:txBody>
      </p:sp>
      <p:pic>
        <p:nvPicPr>
          <p:cNvPr id="5" name="Picture 3" descr="Wohnbühne_9_72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07" y="2317531"/>
            <a:ext cx="3980177" cy="301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Wohnbühne_14_72dp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40587" y="2301766"/>
            <a:ext cx="4601516" cy="2995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2051720" y="6581001"/>
            <a:ext cx="1657757" cy="276999"/>
          </a:xfrm>
          <a:prstGeom prst="rect">
            <a:avLst/>
          </a:prstGeom>
          <a:noFill/>
        </p:spPr>
        <p:txBody>
          <a:bodyPr wrap="square" rtlCol="0">
            <a:spAutoFit/>
          </a:bodyPr>
          <a:lstStyle/>
          <a:p>
            <a:pPr>
              <a:buNone/>
            </a:pPr>
            <a:r>
              <a:rPr lang="en-US" sz="1200" dirty="0"/>
              <a:t>Source: KLH</a:t>
            </a:r>
          </a:p>
        </p:txBody>
      </p:sp>
      <p:sp>
        <p:nvSpPr>
          <p:cNvPr id="10" name="TextBox 9"/>
          <p:cNvSpPr txBox="1"/>
          <p:nvPr/>
        </p:nvSpPr>
        <p:spPr>
          <a:xfrm>
            <a:off x="709447" y="5502166"/>
            <a:ext cx="8150773" cy="400110"/>
          </a:xfrm>
          <a:prstGeom prst="rect">
            <a:avLst/>
          </a:prstGeom>
          <a:noFill/>
        </p:spPr>
        <p:txBody>
          <a:bodyPr wrap="square" rtlCol="0">
            <a:spAutoFit/>
          </a:bodyPr>
          <a:lstStyle/>
          <a:p>
            <a:pPr>
              <a:buNone/>
            </a:pPr>
            <a:r>
              <a:rPr lang="en-CA" b="1" dirty="0"/>
              <a:t>Under construction			Finished structure</a:t>
            </a:r>
          </a:p>
        </p:txBody>
      </p:sp>
    </p:spTree>
    <p:extLst>
      <p:ext uri="{BB962C8B-B14F-4D97-AF65-F5344CB8AC3E}">
        <p14:creationId xmlns:p14="http://schemas.microsoft.com/office/powerpoint/2010/main" val="4014500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Sizes for lumber products</a:t>
            </a:r>
          </a:p>
        </p:txBody>
      </p:sp>
      <p:sp>
        <p:nvSpPr>
          <p:cNvPr id="4" name="Slide Number Placeholder 3"/>
          <p:cNvSpPr>
            <a:spLocks noGrp="1"/>
          </p:cNvSpPr>
          <p:nvPr>
            <p:ph type="sldNum" sz="quarter" idx="12"/>
          </p:nvPr>
        </p:nvSpPr>
        <p:spPr/>
        <p:txBody>
          <a:bodyPr/>
          <a:lstStyle/>
          <a:p>
            <a:pPr>
              <a:defRPr/>
            </a:pPr>
            <a:fld id="{204497DD-CF60-054B-8343-F61B0AA275D3}" type="slidenum">
              <a:rPr lang="en-CA" smtClean="0"/>
              <a:pPr>
                <a:defRPr/>
              </a:pPr>
              <a:t>7</a:t>
            </a:fld>
            <a:endParaRPr lang="en-CA"/>
          </a:p>
        </p:txBody>
      </p:sp>
      <p:pic>
        <p:nvPicPr>
          <p:cNvPr id="5" name="Picture 4"/>
          <p:cNvPicPr>
            <a:picLocks noChangeAspect="1"/>
          </p:cNvPicPr>
          <p:nvPr/>
        </p:nvPicPr>
        <p:blipFill>
          <a:blip r:embed="rId3"/>
          <a:stretch>
            <a:fillRect/>
          </a:stretch>
        </p:blipFill>
        <p:spPr>
          <a:xfrm>
            <a:off x="2339752" y="1412776"/>
            <a:ext cx="5872832" cy="5324800"/>
          </a:xfrm>
          <a:prstGeom prst="rect">
            <a:avLst/>
          </a:prstGeom>
        </p:spPr>
      </p:pic>
      <p:sp>
        <p:nvSpPr>
          <p:cNvPr id="6" name="TextBox 5"/>
          <p:cNvSpPr txBox="1"/>
          <p:nvPr/>
        </p:nvSpPr>
        <p:spPr>
          <a:xfrm>
            <a:off x="251520" y="1772816"/>
            <a:ext cx="1944216" cy="1384995"/>
          </a:xfrm>
          <a:prstGeom prst="rect">
            <a:avLst/>
          </a:prstGeom>
          <a:noFill/>
        </p:spPr>
        <p:txBody>
          <a:bodyPr wrap="square" rtlCol="0">
            <a:spAutoFit/>
          </a:bodyPr>
          <a:lstStyle/>
          <a:p>
            <a:r>
              <a:rPr lang="en-US" sz="2800" dirty="0">
                <a:solidFill>
                  <a:srgbClr val="FF0000"/>
                </a:solidFill>
              </a:rPr>
              <a:t>A 2x4 is not exactly 2” x 4”!!</a:t>
            </a:r>
          </a:p>
        </p:txBody>
      </p:sp>
      <p:sp>
        <p:nvSpPr>
          <p:cNvPr id="7" name="Rectangle 6"/>
          <p:cNvSpPr/>
          <p:nvPr/>
        </p:nvSpPr>
        <p:spPr>
          <a:xfrm>
            <a:off x="2411760" y="2636912"/>
            <a:ext cx="648072" cy="28803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411760" y="4509120"/>
            <a:ext cx="720080" cy="28803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11760" y="5877272"/>
            <a:ext cx="648072" cy="28803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p:cNvGrpSpPr/>
          <p:nvPr/>
        </p:nvGrpSpPr>
        <p:grpSpPr>
          <a:xfrm>
            <a:off x="6876256" y="4509120"/>
            <a:ext cx="1800200" cy="720080"/>
            <a:chOff x="6876256" y="4509120"/>
            <a:chExt cx="1800200" cy="720080"/>
          </a:xfrm>
        </p:grpSpPr>
        <p:sp>
          <p:nvSpPr>
            <p:cNvPr id="10" name="Right Brace 9"/>
            <p:cNvSpPr/>
            <p:nvPr/>
          </p:nvSpPr>
          <p:spPr>
            <a:xfrm>
              <a:off x="6876256" y="4509120"/>
              <a:ext cx="288032" cy="720080"/>
            </a:xfrm>
            <a:prstGeom prst="rightBrace">
              <a:avLst/>
            </a:prstGeom>
            <a:ln w="12700">
              <a:solidFill>
                <a:srgbClr val="FF3300"/>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740352" y="4725144"/>
              <a:ext cx="936104" cy="276999"/>
            </a:xfrm>
            <a:prstGeom prst="rect">
              <a:avLst/>
            </a:prstGeom>
            <a:noFill/>
          </p:spPr>
          <p:txBody>
            <a:bodyPr wrap="square" rtlCol="0">
              <a:spAutoFit/>
            </a:bodyPr>
            <a:lstStyle/>
            <a:p>
              <a:r>
                <a:rPr lang="en-US" sz="1200" dirty="0">
                  <a:solidFill>
                    <a:srgbClr val="FF0000"/>
                  </a:solidFill>
                </a:rPr>
                <a:t>½” smaller</a:t>
              </a:r>
            </a:p>
          </p:txBody>
        </p:sp>
      </p:grpSp>
      <p:grpSp>
        <p:nvGrpSpPr>
          <p:cNvPr id="19" name="Group 18"/>
          <p:cNvGrpSpPr/>
          <p:nvPr/>
        </p:nvGrpSpPr>
        <p:grpSpPr>
          <a:xfrm>
            <a:off x="6876256" y="5301208"/>
            <a:ext cx="1728192" cy="648072"/>
            <a:chOff x="6876256" y="5301208"/>
            <a:chExt cx="1728192" cy="648072"/>
          </a:xfrm>
        </p:grpSpPr>
        <p:sp>
          <p:nvSpPr>
            <p:cNvPr id="3" name="Right Brace 2"/>
            <p:cNvSpPr/>
            <p:nvPr/>
          </p:nvSpPr>
          <p:spPr>
            <a:xfrm>
              <a:off x="6876256" y="5301208"/>
              <a:ext cx="360040" cy="648072"/>
            </a:xfrm>
            <a:prstGeom prst="rightBrace">
              <a:avLst/>
            </a:prstGeom>
            <a:ln w="12700">
              <a:solidFill>
                <a:srgbClr val="FF3300"/>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7668344" y="5445224"/>
              <a:ext cx="936104" cy="276999"/>
            </a:xfrm>
            <a:prstGeom prst="rect">
              <a:avLst/>
            </a:prstGeom>
            <a:noFill/>
          </p:spPr>
          <p:txBody>
            <a:bodyPr wrap="square" rtlCol="0">
              <a:spAutoFit/>
            </a:bodyPr>
            <a:lstStyle/>
            <a:p>
              <a:r>
                <a:rPr lang="en-US" sz="1200" dirty="0">
                  <a:solidFill>
                    <a:srgbClr val="FF0000"/>
                  </a:solidFill>
                </a:rPr>
                <a:t>3/4” smaller</a:t>
              </a:r>
            </a:p>
          </p:txBody>
        </p:sp>
      </p:grpSp>
      <p:grpSp>
        <p:nvGrpSpPr>
          <p:cNvPr id="17" name="Group 16"/>
          <p:cNvGrpSpPr/>
          <p:nvPr/>
        </p:nvGrpSpPr>
        <p:grpSpPr>
          <a:xfrm>
            <a:off x="4283968" y="4509120"/>
            <a:ext cx="1584176" cy="864096"/>
            <a:chOff x="4283968" y="4509120"/>
            <a:chExt cx="1584176" cy="864096"/>
          </a:xfrm>
        </p:grpSpPr>
        <p:sp>
          <p:nvSpPr>
            <p:cNvPr id="15" name="Right Brace 14"/>
            <p:cNvSpPr/>
            <p:nvPr/>
          </p:nvSpPr>
          <p:spPr>
            <a:xfrm>
              <a:off x="4283968" y="4509120"/>
              <a:ext cx="288032" cy="864096"/>
            </a:xfrm>
            <a:prstGeom prst="rightBrace">
              <a:avLst/>
            </a:prstGeom>
            <a:ln w="12700">
              <a:solidFill>
                <a:srgbClr val="FF0000"/>
              </a:solidFill>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4932040" y="4797152"/>
              <a:ext cx="936104" cy="276999"/>
            </a:xfrm>
            <a:prstGeom prst="rect">
              <a:avLst/>
            </a:prstGeom>
            <a:noFill/>
          </p:spPr>
          <p:txBody>
            <a:bodyPr wrap="square" rtlCol="0">
              <a:spAutoFit/>
            </a:bodyPr>
            <a:lstStyle/>
            <a:p>
              <a:r>
                <a:rPr lang="en-US" sz="1200" dirty="0">
                  <a:solidFill>
                    <a:srgbClr val="FF0000"/>
                  </a:solidFill>
                </a:rPr>
                <a:t>½” smaller</a:t>
              </a:r>
            </a:p>
          </p:txBody>
        </p:sp>
      </p:grpSp>
    </p:spTree>
    <p:extLst>
      <p:ext uri="{BB962C8B-B14F-4D97-AF65-F5344CB8AC3E}">
        <p14:creationId xmlns:p14="http://schemas.microsoft.com/office/powerpoint/2010/main" val="357711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7" y="579219"/>
            <a:ext cx="7981019" cy="646331"/>
          </a:xfrm>
        </p:spPr>
        <p:txBody>
          <a:bodyPr>
            <a:normAutofit fontScale="90000"/>
          </a:bodyPr>
          <a:lstStyle/>
          <a:p>
            <a:r>
              <a:rPr lang="en-CA" dirty="0"/>
              <a:t>Low-rise residential buildings</a:t>
            </a:r>
          </a:p>
        </p:txBody>
      </p:sp>
      <p:sp>
        <p:nvSpPr>
          <p:cNvPr id="7" name="Rectangle 3"/>
          <p:cNvSpPr>
            <a:spLocks noGrp="1" noChangeAspect="1" noChangeArrowheads="1"/>
          </p:cNvSpPr>
          <p:nvPr/>
        </p:nvSpPr>
        <p:spPr bwMode="auto">
          <a:xfrm>
            <a:off x="4824247" y="1872156"/>
            <a:ext cx="3957145" cy="2967859"/>
          </a:xfrm>
          <a:prstGeom prst="rect">
            <a:avLst/>
          </a:prstGeom>
          <a:blipFill dpi="0" rotWithShape="1">
            <a:blip r:embed="rId2" cstate="print"/>
            <a:srcRect/>
            <a:stretch>
              <a:fillRect r="-9714"/>
            </a:stretch>
          </a:blipFill>
          <a:ln w="9525">
            <a:solidFill>
              <a:schemeClr val="tx1"/>
            </a:solidFill>
            <a:miter lim="800000"/>
            <a:headEnd/>
            <a:tailEnd/>
          </a:ln>
          <a:effectLst/>
        </p:spPr>
        <p:txBody>
          <a:bodyPr/>
          <a:lstStyle>
            <a:lvl1pPr eaLnBrk="0" hangingPunct="0">
              <a:defRPr sz="2400">
                <a:solidFill>
                  <a:schemeClr val="tx1"/>
                </a:solidFill>
                <a:latin typeface="Tahoma" pitchFamily="34" charset="0"/>
                <a:cs typeface="Times New Roman" pitchFamily="18" charset="0"/>
              </a:defRPr>
            </a:lvl1pPr>
            <a:lvl2pPr marL="742950" indent="-285750" eaLnBrk="0" hangingPunct="0">
              <a:defRPr sz="2400">
                <a:solidFill>
                  <a:schemeClr val="tx1"/>
                </a:solidFill>
                <a:latin typeface="Tahoma" pitchFamily="34" charset="0"/>
                <a:cs typeface="Times New Roman" pitchFamily="18" charset="0"/>
              </a:defRPr>
            </a:lvl2pPr>
            <a:lvl3pPr marL="1143000" indent="-228600" eaLnBrk="0" hangingPunct="0">
              <a:defRPr sz="2400">
                <a:solidFill>
                  <a:schemeClr val="tx1"/>
                </a:solidFill>
                <a:latin typeface="Tahoma" pitchFamily="34" charset="0"/>
                <a:cs typeface="Times New Roman" pitchFamily="18" charset="0"/>
              </a:defRPr>
            </a:lvl3pPr>
            <a:lvl4pPr marL="1600200" indent="-228600" eaLnBrk="0" hangingPunct="0">
              <a:defRPr sz="2400">
                <a:solidFill>
                  <a:schemeClr val="tx1"/>
                </a:solidFill>
                <a:latin typeface="Tahoma" pitchFamily="34" charset="0"/>
                <a:cs typeface="Times New Roman" pitchFamily="18" charset="0"/>
              </a:defRPr>
            </a:lvl4pPr>
            <a:lvl5pPr marL="2057400" indent="-228600" eaLnBrk="0" hangingPunct="0">
              <a:defRPr sz="2400">
                <a:solidFill>
                  <a:schemeClr val="tx1"/>
                </a:solidFill>
                <a:latin typeface="Tahom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Tahom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Tahom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Tahom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Tahoma" pitchFamily="34" charset="0"/>
                <a:cs typeface="Times New Roman" pitchFamily="18" charset="0"/>
              </a:defRPr>
            </a:lvl9pPr>
          </a:lstStyle>
          <a:p>
            <a:pPr eaLnBrk="1" hangingPunct="1"/>
            <a:endParaRPr lang="en-US"/>
          </a:p>
        </p:txBody>
      </p:sp>
      <p:pic>
        <p:nvPicPr>
          <p:cNvPr id="8" name="Picture 2" descr="Frauengasse_5_72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8" y="1891862"/>
            <a:ext cx="4373083" cy="2932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835696" y="6581001"/>
            <a:ext cx="1657757" cy="276999"/>
          </a:xfrm>
          <a:prstGeom prst="rect">
            <a:avLst/>
          </a:prstGeom>
          <a:noFill/>
        </p:spPr>
        <p:txBody>
          <a:bodyPr wrap="square" rtlCol="0">
            <a:spAutoFit/>
          </a:bodyPr>
          <a:lstStyle/>
          <a:p>
            <a:pPr>
              <a:buNone/>
            </a:pPr>
            <a:r>
              <a:rPr lang="en-US" sz="1200" dirty="0"/>
              <a:t>Source: KLH</a:t>
            </a:r>
          </a:p>
        </p:txBody>
      </p:sp>
      <p:sp>
        <p:nvSpPr>
          <p:cNvPr id="10" name="TextBox 9"/>
          <p:cNvSpPr txBox="1"/>
          <p:nvPr/>
        </p:nvSpPr>
        <p:spPr>
          <a:xfrm>
            <a:off x="709447" y="5155325"/>
            <a:ext cx="8150773" cy="400110"/>
          </a:xfrm>
          <a:prstGeom prst="rect">
            <a:avLst/>
          </a:prstGeom>
          <a:noFill/>
        </p:spPr>
        <p:txBody>
          <a:bodyPr wrap="square" rtlCol="0">
            <a:spAutoFit/>
          </a:bodyPr>
          <a:lstStyle/>
          <a:p>
            <a:pPr>
              <a:buNone/>
            </a:pPr>
            <a:r>
              <a:rPr lang="en-CA" b="1" dirty="0"/>
              <a:t>Under construction			Finished structure</a:t>
            </a:r>
          </a:p>
        </p:txBody>
      </p:sp>
    </p:spTree>
    <p:extLst>
      <p:ext uri="{BB962C8B-B14F-4D97-AF65-F5344CB8AC3E}">
        <p14:creationId xmlns:p14="http://schemas.microsoft.com/office/powerpoint/2010/main" val="776355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7" y="579219"/>
            <a:ext cx="7981019" cy="646331"/>
          </a:xfrm>
        </p:spPr>
        <p:txBody>
          <a:bodyPr>
            <a:normAutofit fontScale="90000"/>
          </a:bodyPr>
          <a:lstStyle/>
          <a:p>
            <a:r>
              <a:rPr lang="en-CA" dirty="0"/>
              <a:t>Commercial - gymnasium</a:t>
            </a:r>
          </a:p>
        </p:txBody>
      </p:sp>
      <p:sp>
        <p:nvSpPr>
          <p:cNvPr id="9" name="TextBox 8"/>
          <p:cNvSpPr txBox="1"/>
          <p:nvPr/>
        </p:nvSpPr>
        <p:spPr>
          <a:xfrm>
            <a:off x="1907704" y="6581001"/>
            <a:ext cx="1657757" cy="276999"/>
          </a:xfrm>
          <a:prstGeom prst="rect">
            <a:avLst/>
          </a:prstGeom>
          <a:noFill/>
        </p:spPr>
        <p:txBody>
          <a:bodyPr wrap="square" rtlCol="0">
            <a:spAutoFit/>
          </a:bodyPr>
          <a:lstStyle/>
          <a:p>
            <a:pPr>
              <a:buNone/>
            </a:pPr>
            <a:r>
              <a:rPr lang="en-US" sz="1200" dirty="0"/>
              <a:t>Source: KLH</a:t>
            </a:r>
          </a:p>
        </p:txBody>
      </p:sp>
      <p:sp>
        <p:nvSpPr>
          <p:cNvPr id="10" name="TextBox 9"/>
          <p:cNvSpPr txBox="1"/>
          <p:nvPr/>
        </p:nvSpPr>
        <p:spPr>
          <a:xfrm>
            <a:off x="709447" y="5155325"/>
            <a:ext cx="8150773" cy="400110"/>
          </a:xfrm>
          <a:prstGeom prst="rect">
            <a:avLst/>
          </a:prstGeom>
          <a:noFill/>
        </p:spPr>
        <p:txBody>
          <a:bodyPr wrap="square" rtlCol="0">
            <a:spAutoFit/>
          </a:bodyPr>
          <a:lstStyle/>
          <a:p>
            <a:pPr>
              <a:buNone/>
            </a:pPr>
            <a:r>
              <a:rPr lang="en-CA" b="1" dirty="0"/>
              <a:t>Under construction			Finished structure</a:t>
            </a:r>
          </a:p>
        </p:txBody>
      </p:sp>
      <p:pic>
        <p:nvPicPr>
          <p:cNvPr id="11" name="Picture 4" descr="IMG_05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438" y="1970690"/>
            <a:ext cx="4100203" cy="3075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C:\Documents and Settings\karlheinz.weiss\Desktop\drmm\ms_ph_sprtsHallPupils04_26x17_300dp_ad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1308" y="1923393"/>
            <a:ext cx="4208255" cy="3163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12156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dirty="0"/>
              <a:t>Commercial – Office building</a:t>
            </a:r>
          </a:p>
        </p:txBody>
      </p:sp>
      <p:pic>
        <p:nvPicPr>
          <p:cNvPr id="5" name="Picture 2" descr="C:\Documents and Settings\karlheinz.weiss\Desktop\Wood for Good conference\IMG_38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608" y="2136230"/>
            <a:ext cx="3941378" cy="2956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Content Placeholder 3" descr="IMG_1234-A.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410330" y="2207172"/>
            <a:ext cx="4596705" cy="2822028"/>
          </a:xfrm>
        </p:spPr>
      </p:pic>
      <p:sp>
        <p:nvSpPr>
          <p:cNvPr id="7" name="TextBox 6"/>
          <p:cNvSpPr txBox="1"/>
          <p:nvPr/>
        </p:nvSpPr>
        <p:spPr>
          <a:xfrm>
            <a:off x="1907704" y="6563036"/>
            <a:ext cx="1657757" cy="276999"/>
          </a:xfrm>
          <a:prstGeom prst="rect">
            <a:avLst/>
          </a:prstGeom>
          <a:noFill/>
        </p:spPr>
        <p:txBody>
          <a:bodyPr wrap="square" rtlCol="0">
            <a:spAutoFit/>
          </a:bodyPr>
          <a:lstStyle/>
          <a:p>
            <a:pPr>
              <a:buNone/>
            </a:pPr>
            <a:r>
              <a:rPr lang="en-US" sz="1200" dirty="0"/>
              <a:t>Source: KLH</a:t>
            </a:r>
          </a:p>
        </p:txBody>
      </p:sp>
      <p:sp>
        <p:nvSpPr>
          <p:cNvPr id="8" name="TextBox 7"/>
          <p:cNvSpPr txBox="1"/>
          <p:nvPr/>
        </p:nvSpPr>
        <p:spPr>
          <a:xfrm>
            <a:off x="646385" y="5249918"/>
            <a:ext cx="8150773" cy="400110"/>
          </a:xfrm>
          <a:prstGeom prst="rect">
            <a:avLst/>
          </a:prstGeom>
          <a:noFill/>
        </p:spPr>
        <p:txBody>
          <a:bodyPr wrap="square" rtlCol="0">
            <a:spAutoFit/>
          </a:bodyPr>
          <a:lstStyle/>
          <a:p>
            <a:pPr>
              <a:buNone/>
            </a:pPr>
            <a:r>
              <a:rPr lang="en-CA" b="1" dirty="0"/>
              <a:t>Under construction			Finished structure</a:t>
            </a:r>
          </a:p>
        </p:txBody>
      </p:sp>
      <p:pic>
        <p:nvPicPr>
          <p:cNvPr id="9" name="Content Placeholder 3" descr="IMG_1234-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7101" y="2207172"/>
            <a:ext cx="4584668" cy="2814638"/>
          </a:xfrm>
          <a:prstGeom prst="rect">
            <a:avLst/>
          </a:prstGeom>
          <a:noFill/>
          <a:ln w="9525">
            <a:noFill/>
            <a:miter lim="800000"/>
            <a:headEnd/>
            <a:tailEnd/>
          </a:ln>
        </p:spPr>
      </p:pic>
    </p:spTree>
    <p:extLst>
      <p:ext uri="{BB962C8B-B14F-4D97-AF65-F5344CB8AC3E}">
        <p14:creationId xmlns:p14="http://schemas.microsoft.com/office/powerpoint/2010/main" val="465485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679" y="390448"/>
            <a:ext cx="5766708" cy="1215359"/>
          </a:xfrm>
        </p:spPr>
        <p:txBody>
          <a:bodyPr>
            <a:noAutofit/>
          </a:bodyPr>
          <a:lstStyle/>
          <a:p>
            <a:pPr algn="l"/>
            <a:r>
              <a:rPr lang="en-US" sz="4000" b="1" dirty="0"/>
              <a:t>Height progression of CLT buildings</a:t>
            </a:r>
          </a:p>
        </p:txBody>
      </p:sp>
      <p:grpSp>
        <p:nvGrpSpPr>
          <p:cNvPr id="34" name="Group 33"/>
          <p:cNvGrpSpPr/>
          <p:nvPr/>
        </p:nvGrpSpPr>
        <p:grpSpPr>
          <a:xfrm>
            <a:off x="2389649" y="2960650"/>
            <a:ext cx="2694051" cy="2982948"/>
            <a:chOff x="1765060" y="3761897"/>
            <a:chExt cx="2694051" cy="2982948"/>
          </a:xfrm>
        </p:grpSpPr>
        <p:sp>
          <p:nvSpPr>
            <p:cNvPr id="16" name="TextBox 15"/>
            <p:cNvSpPr txBox="1"/>
            <p:nvPr/>
          </p:nvSpPr>
          <p:spPr>
            <a:xfrm>
              <a:off x="1896453" y="6375513"/>
              <a:ext cx="2283731" cy="369332"/>
            </a:xfrm>
            <a:prstGeom prst="rect">
              <a:avLst/>
            </a:prstGeom>
            <a:noFill/>
          </p:spPr>
          <p:txBody>
            <a:bodyPr wrap="square" rtlCol="0">
              <a:spAutoFit/>
            </a:bodyPr>
            <a:lstStyle/>
            <a:p>
              <a:pPr>
                <a:buNone/>
              </a:pPr>
              <a:r>
                <a:rPr lang="en-US" dirty="0"/>
                <a:t>Melbourne, Australia</a:t>
              </a:r>
            </a:p>
          </p:txBody>
        </p:sp>
        <p:pic>
          <p:nvPicPr>
            <p:cNvPr id="3" name="Picture 2" descr="2016-09-19 15.23.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65060" y="3761897"/>
              <a:ext cx="2694051" cy="2694051"/>
            </a:xfrm>
            <a:prstGeom prst="rect">
              <a:avLst/>
            </a:prstGeom>
          </p:spPr>
        </p:pic>
        <p:sp>
          <p:nvSpPr>
            <p:cNvPr id="17" name="TextBox 16"/>
            <p:cNvSpPr txBox="1"/>
            <p:nvPr/>
          </p:nvSpPr>
          <p:spPr>
            <a:xfrm>
              <a:off x="1765060" y="3762984"/>
              <a:ext cx="704384" cy="400110"/>
            </a:xfrm>
            <a:prstGeom prst="rect">
              <a:avLst/>
            </a:prstGeom>
            <a:solidFill>
              <a:schemeClr val="bg1"/>
            </a:solidFill>
            <a:ln>
              <a:solidFill>
                <a:schemeClr val="tx1"/>
              </a:solidFill>
            </a:ln>
          </p:spPr>
          <p:txBody>
            <a:bodyPr wrap="square" rtlCol="0">
              <a:spAutoFit/>
            </a:bodyPr>
            <a:lstStyle/>
            <a:p>
              <a:r>
                <a:rPr lang="en-US" sz="2000" b="1" dirty="0"/>
                <a:t>2012</a:t>
              </a:r>
            </a:p>
          </p:txBody>
        </p:sp>
        <p:sp>
          <p:nvSpPr>
            <p:cNvPr id="30" name="TextBox 29"/>
            <p:cNvSpPr txBox="1"/>
            <p:nvPr/>
          </p:nvSpPr>
          <p:spPr>
            <a:xfrm>
              <a:off x="2886648" y="4759336"/>
              <a:ext cx="339495" cy="523220"/>
            </a:xfrm>
            <a:prstGeom prst="rect">
              <a:avLst/>
            </a:prstGeom>
            <a:solidFill>
              <a:schemeClr val="bg1"/>
            </a:solidFill>
            <a:ln>
              <a:solidFill>
                <a:schemeClr val="tx1"/>
              </a:solidFill>
            </a:ln>
          </p:spPr>
          <p:txBody>
            <a:bodyPr wrap="square" rtlCol="0">
              <a:spAutoFit/>
            </a:bodyPr>
            <a:lstStyle/>
            <a:p>
              <a:r>
                <a:rPr lang="en-US" sz="2800" b="1" dirty="0">
                  <a:solidFill>
                    <a:srgbClr val="FF0000"/>
                  </a:solidFill>
                </a:rPr>
                <a:t>9</a:t>
              </a:r>
            </a:p>
          </p:txBody>
        </p:sp>
      </p:grpSp>
      <p:cxnSp>
        <p:nvCxnSpPr>
          <p:cNvPr id="26" name="Straight Arrow Connector 25"/>
          <p:cNvCxnSpPr>
            <a:stCxn id="6" idx="0"/>
          </p:cNvCxnSpPr>
          <p:nvPr/>
        </p:nvCxnSpPr>
        <p:spPr>
          <a:xfrm flipV="1">
            <a:off x="7953532" y="77193"/>
            <a:ext cx="553948" cy="684098"/>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445306" y="0"/>
            <a:ext cx="752110" cy="707886"/>
          </a:xfrm>
          <a:prstGeom prst="rect">
            <a:avLst/>
          </a:prstGeom>
          <a:noFill/>
        </p:spPr>
        <p:txBody>
          <a:bodyPr wrap="square" rtlCol="0">
            <a:spAutoFit/>
          </a:bodyPr>
          <a:lstStyle/>
          <a:p>
            <a:r>
              <a:rPr lang="en-US" sz="4000" b="1" dirty="0">
                <a:solidFill>
                  <a:srgbClr val="FF0000"/>
                </a:solidFill>
              </a:rPr>
              <a:t>??</a:t>
            </a:r>
          </a:p>
        </p:txBody>
      </p:sp>
      <p:grpSp>
        <p:nvGrpSpPr>
          <p:cNvPr id="35" name="Group 34"/>
          <p:cNvGrpSpPr/>
          <p:nvPr/>
        </p:nvGrpSpPr>
        <p:grpSpPr>
          <a:xfrm>
            <a:off x="10985" y="3654107"/>
            <a:ext cx="2512946" cy="2712448"/>
            <a:chOff x="71656" y="1418781"/>
            <a:chExt cx="2512946" cy="2712448"/>
          </a:xfrm>
        </p:grpSpPr>
        <p:grpSp>
          <p:nvGrpSpPr>
            <p:cNvPr id="4" name="Group 3"/>
            <p:cNvGrpSpPr/>
            <p:nvPr/>
          </p:nvGrpSpPr>
          <p:grpSpPr>
            <a:xfrm>
              <a:off x="71656" y="1440669"/>
              <a:ext cx="2512946" cy="2690560"/>
              <a:chOff x="1528853" y="1400624"/>
              <a:chExt cx="2612975" cy="2690560"/>
            </a:xfrm>
          </p:grpSpPr>
          <p:sp>
            <p:nvSpPr>
              <p:cNvPr id="12" name="TextBox 11"/>
              <p:cNvSpPr txBox="1"/>
              <p:nvPr/>
            </p:nvSpPr>
            <p:spPr>
              <a:xfrm>
                <a:off x="1528853" y="3721852"/>
                <a:ext cx="1965012" cy="369332"/>
              </a:xfrm>
              <a:prstGeom prst="rect">
                <a:avLst/>
              </a:prstGeom>
              <a:noFill/>
            </p:spPr>
            <p:txBody>
              <a:bodyPr wrap="square" rtlCol="0">
                <a:spAutoFit/>
              </a:bodyPr>
              <a:lstStyle/>
              <a:p>
                <a:pPr>
                  <a:buNone/>
                </a:pPr>
                <a:r>
                  <a:rPr lang="en-CA" dirty="0" err="1"/>
                  <a:t>Växjö</a:t>
                </a:r>
                <a:r>
                  <a:rPr lang="en-CA" dirty="0"/>
                  <a:t>, </a:t>
                </a:r>
                <a:r>
                  <a:rPr lang="en-US" dirty="0"/>
                  <a:t>Sweden</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5539" y="1400624"/>
                <a:ext cx="2556289" cy="23212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TextBox 6"/>
            <p:cNvSpPr txBox="1"/>
            <p:nvPr/>
          </p:nvSpPr>
          <p:spPr>
            <a:xfrm>
              <a:off x="126172" y="1418781"/>
              <a:ext cx="704384" cy="400110"/>
            </a:xfrm>
            <a:prstGeom prst="rect">
              <a:avLst/>
            </a:prstGeom>
            <a:solidFill>
              <a:schemeClr val="bg1"/>
            </a:solidFill>
            <a:ln>
              <a:solidFill>
                <a:schemeClr val="tx1"/>
              </a:solidFill>
            </a:ln>
          </p:spPr>
          <p:txBody>
            <a:bodyPr wrap="square" rtlCol="0">
              <a:spAutoFit/>
            </a:bodyPr>
            <a:lstStyle/>
            <a:p>
              <a:r>
                <a:rPr lang="en-US" sz="2000" b="1" dirty="0"/>
                <a:t>2008</a:t>
              </a:r>
            </a:p>
          </p:txBody>
        </p:sp>
        <p:sp>
          <p:nvSpPr>
            <p:cNvPr id="29" name="TextBox 28"/>
            <p:cNvSpPr txBox="1"/>
            <p:nvPr/>
          </p:nvSpPr>
          <p:spPr>
            <a:xfrm flipH="1">
              <a:off x="1339114" y="2403779"/>
              <a:ext cx="384718" cy="523220"/>
            </a:xfrm>
            <a:prstGeom prst="rect">
              <a:avLst/>
            </a:prstGeom>
            <a:solidFill>
              <a:schemeClr val="bg1"/>
            </a:solidFill>
            <a:ln>
              <a:solidFill>
                <a:schemeClr val="tx1"/>
              </a:solidFill>
            </a:ln>
          </p:spPr>
          <p:txBody>
            <a:bodyPr wrap="square" rtlCol="0">
              <a:spAutoFit/>
            </a:bodyPr>
            <a:lstStyle/>
            <a:p>
              <a:r>
                <a:rPr lang="en-US" sz="2800" b="1" dirty="0">
                  <a:solidFill>
                    <a:srgbClr val="FF0000"/>
                  </a:solidFill>
                </a:rPr>
                <a:t>7</a:t>
              </a:r>
            </a:p>
          </p:txBody>
        </p:sp>
      </p:grpSp>
      <p:grpSp>
        <p:nvGrpSpPr>
          <p:cNvPr id="36" name="Group 35"/>
          <p:cNvGrpSpPr/>
          <p:nvPr/>
        </p:nvGrpSpPr>
        <p:grpSpPr>
          <a:xfrm>
            <a:off x="4681877" y="1861676"/>
            <a:ext cx="2404541" cy="3148655"/>
            <a:chOff x="4048791" y="1071616"/>
            <a:chExt cx="2441223" cy="3353112"/>
          </a:xfrm>
        </p:grpSpPr>
        <p:sp>
          <p:nvSpPr>
            <p:cNvPr id="15" name="TextBox 14"/>
            <p:cNvSpPr txBox="1"/>
            <p:nvPr/>
          </p:nvSpPr>
          <p:spPr>
            <a:xfrm>
              <a:off x="4459111" y="4055396"/>
              <a:ext cx="2030903" cy="369332"/>
            </a:xfrm>
            <a:prstGeom prst="rect">
              <a:avLst/>
            </a:prstGeom>
            <a:noFill/>
          </p:spPr>
          <p:txBody>
            <a:bodyPr wrap="square" rtlCol="0">
              <a:spAutoFit/>
            </a:bodyPr>
            <a:lstStyle/>
            <a:p>
              <a:pPr>
                <a:buNone/>
              </a:pPr>
              <a:r>
                <a:rPr lang="en-US" dirty="0"/>
                <a:t>Bergen, Norway</a:t>
              </a:r>
            </a:p>
          </p:txBody>
        </p:sp>
        <p:pic>
          <p:nvPicPr>
            <p:cNvPr id="10" name="Picture 9"/>
            <p:cNvPicPr>
              <a:picLocks noChangeAspect="1"/>
            </p:cNvPicPr>
            <p:nvPr/>
          </p:nvPicPr>
          <p:blipFill>
            <a:blip r:embed="rId5"/>
            <a:stretch>
              <a:fillRect/>
            </a:stretch>
          </p:blipFill>
          <p:spPr>
            <a:xfrm>
              <a:off x="4048791" y="1071616"/>
              <a:ext cx="2317375" cy="3096669"/>
            </a:xfrm>
            <a:prstGeom prst="rect">
              <a:avLst/>
            </a:prstGeom>
          </p:spPr>
        </p:pic>
        <p:sp>
          <p:nvSpPr>
            <p:cNvPr id="18" name="TextBox 17"/>
            <p:cNvSpPr txBox="1"/>
            <p:nvPr/>
          </p:nvSpPr>
          <p:spPr>
            <a:xfrm>
              <a:off x="4048791" y="1075786"/>
              <a:ext cx="704384" cy="400110"/>
            </a:xfrm>
            <a:prstGeom prst="rect">
              <a:avLst/>
            </a:prstGeom>
            <a:solidFill>
              <a:schemeClr val="bg1"/>
            </a:solidFill>
            <a:ln>
              <a:solidFill>
                <a:schemeClr val="tx1"/>
              </a:solidFill>
            </a:ln>
          </p:spPr>
          <p:txBody>
            <a:bodyPr wrap="square" rtlCol="0">
              <a:spAutoFit/>
            </a:bodyPr>
            <a:lstStyle/>
            <a:p>
              <a:r>
                <a:rPr lang="en-US" sz="2000" b="1" dirty="0"/>
                <a:t>2015</a:t>
              </a:r>
            </a:p>
          </p:txBody>
        </p:sp>
        <p:sp>
          <p:nvSpPr>
            <p:cNvPr id="31" name="TextBox 30"/>
            <p:cNvSpPr txBox="1"/>
            <p:nvPr/>
          </p:nvSpPr>
          <p:spPr>
            <a:xfrm>
              <a:off x="4936463" y="2255199"/>
              <a:ext cx="622944" cy="523220"/>
            </a:xfrm>
            <a:prstGeom prst="rect">
              <a:avLst/>
            </a:prstGeom>
            <a:solidFill>
              <a:schemeClr val="bg1"/>
            </a:solidFill>
            <a:ln>
              <a:solidFill>
                <a:schemeClr val="tx1"/>
              </a:solidFill>
            </a:ln>
          </p:spPr>
          <p:txBody>
            <a:bodyPr wrap="square" rtlCol="0">
              <a:spAutoFit/>
            </a:bodyPr>
            <a:lstStyle/>
            <a:p>
              <a:r>
                <a:rPr lang="en-US" sz="2800" b="1" dirty="0">
                  <a:solidFill>
                    <a:srgbClr val="FF0000"/>
                  </a:solidFill>
                </a:rPr>
                <a:t>14</a:t>
              </a:r>
            </a:p>
          </p:txBody>
        </p:sp>
      </p:grpSp>
      <p:grpSp>
        <p:nvGrpSpPr>
          <p:cNvPr id="37" name="Group 36"/>
          <p:cNvGrpSpPr/>
          <p:nvPr/>
        </p:nvGrpSpPr>
        <p:grpSpPr>
          <a:xfrm>
            <a:off x="6661541" y="733636"/>
            <a:ext cx="2482460" cy="3568279"/>
            <a:chOff x="6247888" y="2187355"/>
            <a:chExt cx="2892218" cy="4191675"/>
          </a:xfrm>
        </p:grpSpPr>
        <p:pic>
          <p:nvPicPr>
            <p:cNvPr id="6" name="Picture 5" descr="2016-08-22 01.07.3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6166" y="2219841"/>
              <a:ext cx="2773940" cy="3725333"/>
            </a:xfrm>
            <a:prstGeom prst="rect">
              <a:avLst/>
            </a:prstGeom>
          </p:spPr>
        </p:pic>
        <p:sp>
          <p:nvSpPr>
            <p:cNvPr id="19" name="TextBox 18"/>
            <p:cNvSpPr txBox="1"/>
            <p:nvPr/>
          </p:nvSpPr>
          <p:spPr>
            <a:xfrm>
              <a:off x="6247888" y="2187355"/>
              <a:ext cx="990018" cy="470011"/>
            </a:xfrm>
            <a:prstGeom prst="rect">
              <a:avLst/>
            </a:prstGeom>
            <a:solidFill>
              <a:schemeClr val="bg1"/>
            </a:solidFill>
            <a:ln>
              <a:solidFill>
                <a:schemeClr val="tx1"/>
              </a:solidFill>
            </a:ln>
          </p:spPr>
          <p:txBody>
            <a:bodyPr wrap="square" rtlCol="0">
              <a:spAutoFit/>
            </a:bodyPr>
            <a:lstStyle/>
            <a:p>
              <a:r>
                <a:rPr lang="en-US" sz="2000" b="1" dirty="0"/>
                <a:t>2017</a:t>
              </a:r>
            </a:p>
          </p:txBody>
        </p:sp>
        <p:sp>
          <p:nvSpPr>
            <p:cNvPr id="20" name="TextBox 19"/>
            <p:cNvSpPr txBox="1"/>
            <p:nvPr/>
          </p:nvSpPr>
          <p:spPr>
            <a:xfrm>
              <a:off x="6554115" y="5945174"/>
              <a:ext cx="2398043" cy="433856"/>
            </a:xfrm>
            <a:prstGeom prst="rect">
              <a:avLst/>
            </a:prstGeom>
            <a:noFill/>
          </p:spPr>
          <p:txBody>
            <a:bodyPr wrap="square" rtlCol="0">
              <a:spAutoFit/>
            </a:bodyPr>
            <a:lstStyle/>
            <a:p>
              <a:pPr>
                <a:buNone/>
              </a:pPr>
              <a:r>
                <a:rPr lang="en-US" dirty="0"/>
                <a:t>Vancouver, Canada</a:t>
              </a:r>
            </a:p>
          </p:txBody>
        </p:sp>
        <p:sp>
          <p:nvSpPr>
            <p:cNvPr id="32" name="TextBox 31"/>
            <p:cNvSpPr txBox="1"/>
            <p:nvPr/>
          </p:nvSpPr>
          <p:spPr>
            <a:xfrm>
              <a:off x="8068131" y="3651107"/>
              <a:ext cx="696080" cy="614629"/>
            </a:xfrm>
            <a:prstGeom prst="rect">
              <a:avLst/>
            </a:prstGeom>
            <a:solidFill>
              <a:schemeClr val="bg1"/>
            </a:solidFill>
            <a:ln>
              <a:solidFill>
                <a:schemeClr val="tx1"/>
              </a:solidFill>
            </a:ln>
          </p:spPr>
          <p:txBody>
            <a:bodyPr wrap="square" rtlCol="0">
              <a:spAutoFit/>
            </a:bodyPr>
            <a:lstStyle/>
            <a:p>
              <a:r>
                <a:rPr lang="en-US" sz="2800" b="1" dirty="0">
                  <a:solidFill>
                    <a:srgbClr val="FF0000"/>
                  </a:solidFill>
                </a:rPr>
                <a:t>18</a:t>
              </a:r>
            </a:p>
          </p:txBody>
        </p:sp>
      </p:grpSp>
    </p:spTree>
    <p:extLst>
      <p:ext uri="{BB962C8B-B14F-4D97-AF65-F5344CB8AC3E}">
        <p14:creationId xmlns:p14="http://schemas.microsoft.com/office/powerpoint/2010/main" val="33027316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W:\IEPB_ID\EMO - NA markets\Demonstration Projects TWB\UBC - TWB 2016-17 (In GCDocs)\Pictures from Construction stage\Flicker\28098980761_98e2ad0e06_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2" y="260648"/>
            <a:ext cx="8671280" cy="649922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Espace réservé du numéro de diapositive 3"/>
          <p:cNvSpPr>
            <a:spLocks noGrp="1"/>
          </p:cNvSpPr>
          <p:nvPr>
            <p:ph type="sldNum" sz="quarter" idx="4"/>
          </p:nvPr>
        </p:nvSpPr>
        <p:spPr/>
        <p:txBody>
          <a:bodyPr/>
          <a:lstStyle/>
          <a:p>
            <a:fld id="{D5318631-5C24-4821-B8D4-FEB4A0C6167F}" type="slidenum">
              <a:rPr lang="en-CA" smtClean="0"/>
              <a:pPr/>
              <a:t>74</a:t>
            </a:fld>
            <a:endParaRPr lang="en-CA" dirty="0"/>
          </a:p>
        </p:txBody>
      </p:sp>
      <p:sp>
        <p:nvSpPr>
          <p:cNvPr id="9" name="Rectangle 8"/>
          <p:cNvSpPr/>
          <p:nvPr/>
        </p:nvSpPr>
        <p:spPr>
          <a:xfrm>
            <a:off x="228600" y="76200"/>
            <a:ext cx="8763000" cy="1143000"/>
          </a:xfrm>
          <a:prstGeom prst="rect">
            <a:avLst/>
          </a:prstGeom>
        </p:spPr>
        <p:txBody>
          <a:bodyPr vert="horz" lIns="91440" tIns="45720" rIns="91440" bIns="45720" rtlCol="0" anchor="ctr">
            <a:noAutofit/>
          </a:bodyPr>
          <a:lstStyle/>
          <a:p>
            <a:pPr>
              <a:spcBef>
                <a:spcPct val="0"/>
              </a:spcBef>
            </a:pPr>
            <a:r>
              <a:rPr lang="en-CA" sz="3600" b="1" dirty="0">
                <a:solidFill>
                  <a:schemeClr val="tx2"/>
                </a:solidFill>
                <a:latin typeface="+mj-lt"/>
                <a:ea typeface="+mj-ea"/>
                <a:cs typeface="+mj-cs"/>
              </a:rPr>
              <a:t>18-Storey Brock Common</a:t>
            </a:r>
          </a:p>
        </p:txBody>
      </p:sp>
      <p:pic>
        <p:nvPicPr>
          <p:cNvPr id="6" name="Picture 4" descr="W:\IEPB_ID\EMO - NA markets\Demonstration Projects TWB\UBC - TWB 2016-17 (In GCDocs)\Pictures from Construction stage\Flicker\28098980361_7cdde0ead5_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620688"/>
            <a:ext cx="8554432" cy="570156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99031" y="764704"/>
            <a:ext cx="8028384" cy="58613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7020272" y="5661248"/>
            <a:ext cx="1327608" cy="246221"/>
          </a:xfrm>
          <a:prstGeom prst="rect">
            <a:avLst/>
          </a:prstGeom>
        </p:spPr>
        <p:txBody>
          <a:bodyPr wrap="none">
            <a:spAutoFit/>
          </a:bodyPr>
          <a:lstStyle/>
          <a:p>
            <a:r>
              <a:rPr lang="en-CA" sz="1000" i="1" dirty="0">
                <a:solidFill>
                  <a:schemeClr val="bg1"/>
                </a:solidFill>
              </a:rPr>
              <a:t>Courtesy of UBC/FII</a:t>
            </a:r>
          </a:p>
        </p:txBody>
      </p:sp>
    </p:spTree>
    <p:extLst>
      <p:ext uri="{BB962C8B-B14F-4D97-AF65-F5344CB8AC3E}">
        <p14:creationId xmlns:p14="http://schemas.microsoft.com/office/powerpoint/2010/main" val="155084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4776" y="1218630"/>
            <a:ext cx="8787990" cy="5056357"/>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itle 1"/>
          <p:cNvSpPr>
            <a:spLocks noGrp="1"/>
          </p:cNvSpPr>
          <p:nvPr/>
        </p:nvSpPr>
        <p:spPr>
          <a:xfrm>
            <a:off x="408538" y="261376"/>
            <a:ext cx="8229600" cy="114300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b="1" kern="1200">
                <a:solidFill>
                  <a:schemeClr val="accent2">
                    <a:lumMod val="50000"/>
                  </a:schemeClr>
                </a:solidFill>
                <a:latin typeface="+mj-lt"/>
                <a:ea typeface="+mj-ea"/>
                <a:cs typeface="+mj-cs"/>
              </a:defRPr>
            </a:lvl1pPr>
          </a:lstStyle>
          <a:p>
            <a:r>
              <a:rPr lang="en-US" dirty="0"/>
              <a:t>Nail laminated timber (NLT)</a:t>
            </a:r>
          </a:p>
        </p:txBody>
      </p:sp>
      <p:sp>
        <p:nvSpPr>
          <p:cNvPr id="6" name="Rectangle 5"/>
          <p:cNvSpPr/>
          <p:nvPr/>
        </p:nvSpPr>
        <p:spPr>
          <a:xfrm>
            <a:off x="4949327" y="4738961"/>
            <a:ext cx="2148079" cy="1536026"/>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7097406" y="4669156"/>
            <a:ext cx="1881362" cy="1451899"/>
          </a:xfrm>
          <a:prstGeom prst="rect">
            <a:avLst/>
          </a:prstGeom>
          <a:blipFill>
            <a:blip r:embed="rId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p:cNvSpPr txBox="1"/>
          <p:nvPr/>
        </p:nvSpPr>
        <p:spPr>
          <a:xfrm>
            <a:off x="251520" y="4653136"/>
            <a:ext cx="4213415" cy="1200328"/>
          </a:xfrm>
          <a:prstGeom prst="rect">
            <a:avLst/>
          </a:prstGeom>
          <a:noFill/>
        </p:spPr>
        <p:txBody>
          <a:bodyPr wrap="square" rtlCol="0">
            <a:spAutoFit/>
          </a:bodyPr>
          <a:lstStyle/>
          <a:p>
            <a:pPr>
              <a:buNone/>
            </a:pPr>
            <a:r>
              <a:rPr lang="en-US" sz="2400" dirty="0"/>
              <a:t>Width : up to 4m</a:t>
            </a:r>
          </a:p>
          <a:p>
            <a:pPr>
              <a:buNone/>
            </a:pPr>
            <a:r>
              <a:rPr lang="en-US" sz="2400" dirty="0"/>
              <a:t>Length : up to 20m</a:t>
            </a:r>
          </a:p>
          <a:p>
            <a:pPr>
              <a:buNone/>
            </a:pPr>
            <a:r>
              <a:rPr lang="en-US" sz="2400" dirty="0"/>
              <a:t>Lumber : 2×4 – 2×12</a:t>
            </a:r>
          </a:p>
        </p:txBody>
      </p:sp>
      <p:sp>
        <p:nvSpPr>
          <p:cNvPr id="3" name="TextBox 2"/>
          <p:cNvSpPr txBox="1"/>
          <p:nvPr/>
        </p:nvSpPr>
        <p:spPr>
          <a:xfrm>
            <a:off x="218095" y="1423872"/>
            <a:ext cx="5670500" cy="523220"/>
          </a:xfrm>
          <a:prstGeom prst="rect">
            <a:avLst/>
          </a:prstGeom>
          <a:noFill/>
        </p:spPr>
        <p:txBody>
          <a:bodyPr wrap="square" rtlCol="0">
            <a:spAutoFit/>
          </a:bodyPr>
          <a:lstStyle/>
          <a:p>
            <a:pPr>
              <a:buNone/>
            </a:pPr>
            <a:r>
              <a:rPr lang="en-US" sz="2800" dirty="0"/>
              <a:t>Simple to make and design!</a:t>
            </a:r>
          </a:p>
        </p:txBody>
      </p:sp>
    </p:spTree>
    <p:extLst>
      <p:ext uri="{BB962C8B-B14F-4D97-AF65-F5344CB8AC3E}">
        <p14:creationId xmlns:p14="http://schemas.microsoft.com/office/powerpoint/2010/main" val="7394958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422" y="182877"/>
            <a:ext cx="7618412" cy="1200329"/>
          </a:xfrm>
        </p:spPr>
        <p:txBody>
          <a:bodyPr/>
          <a:lstStyle/>
          <a:p>
            <a:r>
              <a:rPr lang="en-US" sz="4000" b="1" dirty="0"/>
              <a:t>Design and fabrication of NLT</a:t>
            </a:r>
            <a:endParaRPr lang="en-CA" sz="4000" b="1" dirty="0"/>
          </a:p>
        </p:txBody>
      </p:sp>
      <p:sp>
        <p:nvSpPr>
          <p:cNvPr id="3" name="Content Placeholder 2"/>
          <p:cNvSpPr>
            <a:spLocks noGrp="1"/>
          </p:cNvSpPr>
          <p:nvPr>
            <p:ph idx="1"/>
          </p:nvPr>
        </p:nvSpPr>
        <p:spPr>
          <a:xfrm>
            <a:off x="467544" y="1340768"/>
            <a:ext cx="8424042" cy="3877985"/>
          </a:xfrm>
        </p:spPr>
        <p:txBody>
          <a:bodyPr/>
          <a:lstStyle/>
          <a:p>
            <a:r>
              <a:rPr lang="en-US" dirty="0"/>
              <a:t>CSA O86 provides construction details in Clause 6.5.11.3.</a:t>
            </a:r>
          </a:p>
          <a:p>
            <a:r>
              <a:rPr lang="en-US" dirty="0"/>
              <a:t>Design assumes beam formula and using bending strength and stiffness of lumber</a:t>
            </a:r>
          </a:p>
          <a:p>
            <a:r>
              <a:rPr lang="en-US" dirty="0"/>
              <a:t>Unlike CLT, special product approval is necessary (similar to trusses) – engineer seal is sufficient</a:t>
            </a:r>
            <a:endParaRPr lang="en-CA" dirty="0"/>
          </a:p>
        </p:txBody>
      </p:sp>
    </p:spTree>
    <p:extLst>
      <p:ext uri="{BB962C8B-B14F-4D97-AF65-F5344CB8AC3E}">
        <p14:creationId xmlns:p14="http://schemas.microsoft.com/office/powerpoint/2010/main" val="1268820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DE46D9DF-370C-274C-B1FF-B01DBCE2C802}" type="slidenum">
              <a:rPr lang="en-CA" smtClean="0"/>
              <a:pPr>
                <a:defRPr/>
              </a:pPr>
              <a:t>77</a:t>
            </a:fld>
            <a:endParaRPr lang="en-CA"/>
          </a:p>
        </p:txBody>
      </p:sp>
      <p:pic>
        <p:nvPicPr>
          <p:cNvPr id="4" name="Picture 3"/>
          <p:cNvPicPr>
            <a:picLocks noChangeAspect="1"/>
          </p:cNvPicPr>
          <p:nvPr/>
        </p:nvPicPr>
        <p:blipFill>
          <a:blip r:embed="rId3"/>
          <a:stretch>
            <a:fillRect/>
          </a:stretch>
        </p:blipFill>
        <p:spPr>
          <a:xfrm>
            <a:off x="-18296" y="116632"/>
            <a:ext cx="6156548" cy="4097735"/>
          </a:xfrm>
          <a:prstGeom prst="rect">
            <a:avLst/>
          </a:prstGeom>
        </p:spPr>
      </p:pic>
      <p:pic>
        <p:nvPicPr>
          <p:cNvPr id="5" name="Picture 4"/>
          <p:cNvPicPr>
            <a:picLocks noChangeAspect="1"/>
          </p:cNvPicPr>
          <p:nvPr/>
        </p:nvPicPr>
        <p:blipFill>
          <a:blip r:embed="rId4"/>
          <a:stretch>
            <a:fillRect/>
          </a:stretch>
        </p:blipFill>
        <p:spPr>
          <a:xfrm>
            <a:off x="2627784" y="3060838"/>
            <a:ext cx="5688632" cy="3797162"/>
          </a:xfrm>
          <a:prstGeom prst="rect">
            <a:avLst/>
          </a:prstGeom>
        </p:spPr>
      </p:pic>
      <p:sp>
        <p:nvSpPr>
          <p:cNvPr id="6" name="TextBox 5"/>
          <p:cNvSpPr txBox="1"/>
          <p:nvPr/>
        </p:nvSpPr>
        <p:spPr>
          <a:xfrm>
            <a:off x="6228184" y="404664"/>
            <a:ext cx="2915816" cy="2431435"/>
          </a:xfrm>
          <a:prstGeom prst="rect">
            <a:avLst/>
          </a:prstGeom>
          <a:noFill/>
        </p:spPr>
        <p:txBody>
          <a:bodyPr wrap="square" rtlCol="0">
            <a:spAutoFit/>
          </a:bodyPr>
          <a:lstStyle/>
          <a:p>
            <a:r>
              <a:rPr lang="en-US" sz="3200" dirty="0">
                <a:latin typeface="+mj-lt"/>
              </a:rPr>
              <a:t>Glue laminated timber (GLT)</a:t>
            </a:r>
          </a:p>
          <a:p>
            <a:r>
              <a:rPr lang="en-US" sz="3200" dirty="0">
                <a:latin typeface="+mj-lt"/>
              </a:rPr>
              <a:t>- </a:t>
            </a:r>
            <a:r>
              <a:rPr lang="en-US" sz="2800" dirty="0">
                <a:latin typeface="+mj-lt"/>
              </a:rPr>
              <a:t>Similar to NLT but with glue instead of nails</a:t>
            </a:r>
          </a:p>
        </p:txBody>
      </p:sp>
      <p:sp>
        <p:nvSpPr>
          <p:cNvPr id="7" name="TextBox 6"/>
          <p:cNvSpPr txBox="1"/>
          <p:nvPr/>
        </p:nvSpPr>
        <p:spPr>
          <a:xfrm>
            <a:off x="107504" y="5733256"/>
            <a:ext cx="2160240" cy="646331"/>
          </a:xfrm>
          <a:prstGeom prst="rect">
            <a:avLst/>
          </a:prstGeom>
          <a:noFill/>
        </p:spPr>
        <p:txBody>
          <a:bodyPr wrap="square" rtlCol="0">
            <a:spAutoFit/>
          </a:bodyPr>
          <a:lstStyle/>
          <a:p>
            <a:r>
              <a:rPr lang="en-US" dirty="0"/>
              <a:t>Pictures : Western </a:t>
            </a:r>
            <a:r>
              <a:rPr lang="en-US" dirty="0" err="1"/>
              <a:t>Archrib</a:t>
            </a:r>
            <a:r>
              <a:rPr lang="en-US" dirty="0"/>
              <a:t>, Edmonton</a:t>
            </a:r>
          </a:p>
        </p:txBody>
      </p:sp>
    </p:spTree>
    <p:extLst>
      <p:ext uri="{BB962C8B-B14F-4D97-AF65-F5344CB8AC3E}">
        <p14:creationId xmlns:p14="http://schemas.microsoft.com/office/powerpoint/2010/main" val="3727333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094" y="496669"/>
            <a:ext cx="8229600" cy="646331"/>
          </a:xfrm>
        </p:spPr>
        <p:txBody>
          <a:bodyPr/>
          <a:lstStyle/>
          <a:p>
            <a:r>
              <a:rPr lang="en-US" sz="4000" b="1" dirty="0"/>
              <a:t>NLT and GLT profiles</a:t>
            </a:r>
          </a:p>
        </p:txBody>
      </p:sp>
      <p:pic>
        <p:nvPicPr>
          <p:cNvPr id="3" name="Picture 2"/>
          <p:cNvPicPr>
            <a:picLocks noChangeAspect="1"/>
          </p:cNvPicPr>
          <p:nvPr/>
        </p:nvPicPr>
        <p:blipFill>
          <a:blip r:embed="rId3"/>
          <a:stretch>
            <a:fillRect/>
          </a:stretch>
        </p:blipFill>
        <p:spPr>
          <a:xfrm>
            <a:off x="4499992" y="3501008"/>
            <a:ext cx="3111500" cy="1257300"/>
          </a:xfrm>
          <a:prstGeom prst="rect">
            <a:avLst/>
          </a:prstGeom>
        </p:spPr>
      </p:pic>
      <p:pic>
        <p:nvPicPr>
          <p:cNvPr id="4" name="Picture 3"/>
          <p:cNvPicPr>
            <a:picLocks noChangeAspect="1"/>
          </p:cNvPicPr>
          <p:nvPr/>
        </p:nvPicPr>
        <p:blipFill>
          <a:blip r:embed="rId4"/>
          <a:stretch>
            <a:fillRect/>
          </a:stretch>
        </p:blipFill>
        <p:spPr>
          <a:xfrm>
            <a:off x="908242" y="3534054"/>
            <a:ext cx="3041737" cy="823327"/>
          </a:xfrm>
          <a:prstGeom prst="rect">
            <a:avLst/>
          </a:prstGeom>
        </p:spPr>
      </p:pic>
      <p:pic>
        <p:nvPicPr>
          <p:cNvPr id="5" name="Picture 4"/>
          <p:cNvPicPr>
            <a:picLocks noChangeAspect="1"/>
          </p:cNvPicPr>
          <p:nvPr/>
        </p:nvPicPr>
        <p:blipFill>
          <a:blip r:embed="rId5"/>
          <a:stretch>
            <a:fillRect/>
          </a:stretch>
        </p:blipFill>
        <p:spPr>
          <a:xfrm>
            <a:off x="792122" y="5314233"/>
            <a:ext cx="2819400" cy="977900"/>
          </a:xfrm>
          <a:prstGeom prst="rect">
            <a:avLst/>
          </a:prstGeom>
        </p:spPr>
      </p:pic>
      <p:pic>
        <p:nvPicPr>
          <p:cNvPr id="6" name="Picture 5"/>
          <p:cNvPicPr>
            <a:picLocks noChangeAspect="1"/>
          </p:cNvPicPr>
          <p:nvPr/>
        </p:nvPicPr>
        <p:blipFill>
          <a:blip r:embed="rId6"/>
          <a:stretch>
            <a:fillRect/>
          </a:stretch>
        </p:blipFill>
        <p:spPr>
          <a:xfrm>
            <a:off x="3455840" y="4508062"/>
            <a:ext cx="3475973" cy="2111018"/>
          </a:xfrm>
          <a:prstGeom prst="rect">
            <a:avLst/>
          </a:prstGeom>
        </p:spPr>
      </p:pic>
      <p:pic>
        <p:nvPicPr>
          <p:cNvPr id="7" name="Picture 6"/>
          <p:cNvPicPr>
            <a:picLocks noChangeAspect="1"/>
          </p:cNvPicPr>
          <p:nvPr/>
        </p:nvPicPr>
        <p:blipFill>
          <a:blip r:embed="rId7"/>
          <a:stretch>
            <a:fillRect/>
          </a:stretch>
        </p:blipFill>
        <p:spPr>
          <a:xfrm>
            <a:off x="4355976" y="1196752"/>
            <a:ext cx="3995032" cy="2450154"/>
          </a:xfrm>
          <a:prstGeom prst="rect">
            <a:avLst/>
          </a:prstGeom>
        </p:spPr>
      </p:pic>
      <p:pic>
        <p:nvPicPr>
          <p:cNvPr id="8" name="Picture 7"/>
          <p:cNvPicPr>
            <a:picLocks noChangeAspect="1"/>
          </p:cNvPicPr>
          <p:nvPr/>
        </p:nvPicPr>
        <p:blipFill>
          <a:blip r:embed="rId8"/>
          <a:stretch>
            <a:fillRect/>
          </a:stretch>
        </p:blipFill>
        <p:spPr>
          <a:xfrm>
            <a:off x="303656" y="1225009"/>
            <a:ext cx="3992481" cy="2450154"/>
          </a:xfrm>
          <a:prstGeom prst="rect">
            <a:avLst/>
          </a:prstGeom>
        </p:spPr>
      </p:pic>
      <p:sp>
        <p:nvSpPr>
          <p:cNvPr id="9" name="TextBox 8"/>
          <p:cNvSpPr txBox="1"/>
          <p:nvPr/>
        </p:nvSpPr>
        <p:spPr>
          <a:xfrm>
            <a:off x="1826100" y="4172715"/>
            <a:ext cx="713726" cy="400110"/>
          </a:xfrm>
          <a:prstGeom prst="rect">
            <a:avLst/>
          </a:prstGeom>
          <a:noFill/>
        </p:spPr>
        <p:txBody>
          <a:bodyPr wrap="square" rtlCol="0">
            <a:spAutoFit/>
          </a:bodyPr>
          <a:lstStyle/>
          <a:p>
            <a:pPr>
              <a:buNone/>
            </a:pPr>
            <a:r>
              <a:rPr lang="en-US" dirty="0"/>
              <a:t>Flat</a:t>
            </a:r>
          </a:p>
        </p:txBody>
      </p:sp>
      <p:sp>
        <p:nvSpPr>
          <p:cNvPr id="10" name="TextBox 9"/>
          <p:cNvSpPr txBox="1"/>
          <p:nvPr/>
        </p:nvSpPr>
        <p:spPr>
          <a:xfrm>
            <a:off x="7230396" y="3795930"/>
            <a:ext cx="1320937" cy="400110"/>
          </a:xfrm>
          <a:prstGeom prst="rect">
            <a:avLst/>
          </a:prstGeom>
          <a:noFill/>
        </p:spPr>
        <p:txBody>
          <a:bodyPr wrap="square" rtlCol="0">
            <a:spAutoFit/>
          </a:bodyPr>
          <a:lstStyle/>
          <a:p>
            <a:pPr>
              <a:buNone/>
            </a:pPr>
            <a:r>
              <a:rPr lang="en-US" dirty="0"/>
              <a:t>Curved</a:t>
            </a:r>
          </a:p>
        </p:txBody>
      </p:sp>
      <p:sp>
        <p:nvSpPr>
          <p:cNvPr id="11" name="TextBox 10"/>
          <p:cNvSpPr txBox="1"/>
          <p:nvPr/>
        </p:nvSpPr>
        <p:spPr>
          <a:xfrm>
            <a:off x="1826099" y="6107467"/>
            <a:ext cx="1002913" cy="400110"/>
          </a:xfrm>
          <a:prstGeom prst="rect">
            <a:avLst/>
          </a:prstGeom>
          <a:noFill/>
        </p:spPr>
        <p:txBody>
          <a:bodyPr wrap="square" rtlCol="0">
            <a:spAutoFit/>
          </a:bodyPr>
          <a:lstStyle/>
          <a:p>
            <a:pPr>
              <a:buNone/>
            </a:pPr>
            <a:r>
              <a:rPr lang="en-US" dirty="0"/>
              <a:t>Fluted</a:t>
            </a:r>
          </a:p>
        </p:txBody>
      </p:sp>
    </p:spTree>
    <p:extLst>
      <p:ext uri="{BB962C8B-B14F-4D97-AF65-F5344CB8AC3E}">
        <p14:creationId xmlns:p14="http://schemas.microsoft.com/office/powerpoint/2010/main" val="19145982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037" y="114742"/>
            <a:ext cx="8229600" cy="1143000"/>
          </a:xfrm>
        </p:spPr>
        <p:txBody>
          <a:bodyPr/>
          <a:lstStyle/>
          <a:p>
            <a:r>
              <a:rPr lang="en-US" sz="4000" b="1" dirty="0"/>
              <a:t>Dowel Laminated Timber (DLT)</a:t>
            </a:r>
          </a:p>
        </p:txBody>
      </p:sp>
      <p:pic>
        <p:nvPicPr>
          <p:cNvPr id="5" name="Picture 4" descr="DLT 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347" y="4409728"/>
            <a:ext cx="5066807" cy="2448272"/>
          </a:xfrm>
          <a:prstGeom prst="rect">
            <a:avLst/>
          </a:prstGeom>
        </p:spPr>
      </p:pic>
      <p:sp>
        <p:nvSpPr>
          <p:cNvPr id="7" name="Content Placeholder 2"/>
          <p:cNvSpPr txBox="1">
            <a:spLocks/>
          </p:cNvSpPr>
          <p:nvPr/>
        </p:nvSpPr>
        <p:spPr>
          <a:xfrm>
            <a:off x="77284" y="1038836"/>
            <a:ext cx="6366924" cy="387798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CA" sz="2800" dirty="0"/>
              <a:t>Developed in early 1990’s in Europe</a:t>
            </a:r>
          </a:p>
          <a:p>
            <a:r>
              <a:rPr lang="en-CA" sz="2800" dirty="0"/>
              <a:t>100% wood-based – no glue, no nails</a:t>
            </a:r>
          </a:p>
          <a:p>
            <a:r>
              <a:rPr lang="en-CA" sz="2800" dirty="0"/>
              <a:t>Dry hardwood dowels – swelling of dowel provides tight-fitting</a:t>
            </a:r>
          </a:p>
          <a:p>
            <a:r>
              <a:rPr lang="en-CA" sz="2800" dirty="0"/>
              <a:t>Faster process than NLT and GLT</a:t>
            </a:r>
          </a:p>
          <a:p>
            <a:r>
              <a:rPr lang="en-CA" sz="2800" dirty="0"/>
              <a:t>Similar sizes to NLT but stiffer</a:t>
            </a:r>
          </a:p>
        </p:txBody>
      </p:sp>
      <p:pic>
        <p:nvPicPr>
          <p:cNvPr id="4" name="Picture 3"/>
          <p:cNvPicPr>
            <a:picLocks noChangeAspect="1"/>
          </p:cNvPicPr>
          <p:nvPr/>
        </p:nvPicPr>
        <p:blipFill>
          <a:blip r:embed="rId4"/>
          <a:stretch>
            <a:fillRect/>
          </a:stretch>
        </p:blipFill>
        <p:spPr>
          <a:xfrm>
            <a:off x="6244865" y="3115753"/>
            <a:ext cx="2506092" cy="3339367"/>
          </a:xfrm>
          <a:prstGeom prst="rect">
            <a:avLst/>
          </a:prstGeom>
        </p:spPr>
      </p:pic>
      <p:sp>
        <p:nvSpPr>
          <p:cNvPr id="6" name="Rectangle 5"/>
          <p:cNvSpPr/>
          <p:nvPr/>
        </p:nvSpPr>
        <p:spPr>
          <a:xfrm>
            <a:off x="5958401" y="1503701"/>
            <a:ext cx="3079019" cy="1051076"/>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grpSp>
        <p:nvGrpSpPr>
          <p:cNvPr id="12" name="Group 11"/>
          <p:cNvGrpSpPr/>
          <p:nvPr/>
        </p:nvGrpSpPr>
        <p:grpSpPr>
          <a:xfrm>
            <a:off x="6210061" y="1646036"/>
            <a:ext cx="386600" cy="414812"/>
            <a:chOff x="7597512" y="3246073"/>
            <a:chExt cx="766470" cy="772105"/>
          </a:xfrm>
        </p:grpSpPr>
        <p:sp>
          <p:nvSpPr>
            <p:cNvPr id="10" name="Oval 9"/>
            <p:cNvSpPr/>
            <p:nvPr/>
          </p:nvSpPr>
          <p:spPr>
            <a:xfrm>
              <a:off x="7597512" y="3246073"/>
              <a:ext cx="766470" cy="7721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1" name="Oval 10"/>
            <p:cNvSpPr/>
            <p:nvPr/>
          </p:nvSpPr>
          <p:spPr>
            <a:xfrm>
              <a:off x="7674283" y="3300817"/>
              <a:ext cx="602119" cy="59123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grpSp>
      <p:grpSp>
        <p:nvGrpSpPr>
          <p:cNvPr id="13" name="Group 12"/>
          <p:cNvGrpSpPr/>
          <p:nvPr/>
        </p:nvGrpSpPr>
        <p:grpSpPr>
          <a:xfrm>
            <a:off x="7249218" y="1988840"/>
            <a:ext cx="386600" cy="438028"/>
            <a:chOff x="7597512" y="3246073"/>
            <a:chExt cx="766470" cy="772105"/>
          </a:xfrm>
        </p:grpSpPr>
        <p:sp>
          <p:nvSpPr>
            <p:cNvPr id="14" name="Oval 13"/>
            <p:cNvSpPr/>
            <p:nvPr/>
          </p:nvSpPr>
          <p:spPr>
            <a:xfrm>
              <a:off x="7597512" y="3246073"/>
              <a:ext cx="766470" cy="7721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5" name="Oval 14"/>
            <p:cNvSpPr/>
            <p:nvPr/>
          </p:nvSpPr>
          <p:spPr>
            <a:xfrm>
              <a:off x="7674283" y="3300817"/>
              <a:ext cx="602119" cy="59123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grpSp>
      <p:grpSp>
        <p:nvGrpSpPr>
          <p:cNvPr id="16" name="Group 15"/>
          <p:cNvGrpSpPr/>
          <p:nvPr/>
        </p:nvGrpSpPr>
        <p:grpSpPr>
          <a:xfrm>
            <a:off x="8438107" y="1668314"/>
            <a:ext cx="386600" cy="464541"/>
            <a:chOff x="7597512" y="3246073"/>
            <a:chExt cx="766470" cy="772105"/>
          </a:xfrm>
        </p:grpSpPr>
        <p:sp>
          <p:nvSpPr>
            <p:cNvPr id="17" name="Oval 16"/>
            <p:cNvSpPr/>
            <p:nvPr/>
          </p:nvSpPr>
          <p:spPr>
            <a:xfrm>
              <a:off x="7597512" y="3246073"/>
              <a:ext cx="766470" cy="772105"/>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18" name="Oval 17"/>
            <p:cNvSpPr/>
            <p:nvPr/>
          </p:nvSpPr>
          <p:spPr>
            <a:xfrm>
              <a:off x="7674283" y="3300817"/>
              <a:ext cx="602119" cy="591232"/>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grpSp>
      <p:cxnSp>
        <p:nvCxnSpPr>
          <p:cNvPr id="20" name="Straight Arrow Connector 19"/>
          <p:cNvCxnSpPr>
            <a:endCxn id="15" idx="2"/>
          </p:cNvCxnSpPr>
          <p:nvPr/>
        </p:nvCxnSpPr>
        <p:spPr>
          <a:xfrm flipV="1">
            <a:off x="5681815" y="2187605"/>
            <a:ext cx="1606126" cy="239264"/>
          </a:xfrm>
          <a:prstGeom prst="straightConnector1">
            <a:avLst/>
          </a:prstGeom>
          <a:ln w="254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8153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Lumber species groups</a:t>
            </a:r>
          </a:p>
        </p:txBody>
      </p:sp>
      <p:pic>
        <p:nvPicPr>
          <p:cNvPr id="5" name="Content Placeholder 4"/>
          <p:cNvPicPr>
            <a:picLocks noGrp="1" noChangeAspect="1"/>
          </p:cNvPicPr>
          <p:nvPr>
            <p:ph idx="1"/>
          </p:nvPr>
        </p:nvPicPr>
        <p:blipFill>
          <a:blip r:embed="rId3"/>
          <a:srcRect t="-24624" b="-24624"/>
          <a:stretch>
            <a:fillRect/>
          </a:stretch>
        </p:blipFill>
        <p:spPr>
          <a:xfrm>
            <a:off x="467544" y="1628800"/>
            <a:ext cx="8171055" cy="4493886"/>
          </a:xfrm>
        </p:spPr>
      </p:pic>
      <p:sp>
        <p:nvSpPr>
          <p:cNvPr id="6" name="Rectangle 3"/>
          <p:cNvSpPr txBox="1">
            <a:spLocks noChangeArrowheads="1"/>
          </p:cNvSpPr>
          <p:nvPr/>
        </p:nvSpPr>
        <p:spPr>
          <a:xfrm>
            <a:off x="971600" y="1556792"/>
            <a:ext cx="7166929" cy="796115"/>
          </a:xfrm>
          <a:prstGeom prst="rect">
            <a:avLst/>
          </a:prstGeom>
          <a:solidFill>
            <a:schemeClr val="bg1"/>
          </a:solidFill>
        </p:spPr>
        <p:txBody>
          <a:bodyPr vert="horz"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pPr>
            <a:r>
              <a:rPr lang="en-CA" sz="2800" dirty="0">
                <a:latin typeface="Calibri" panose="020F0502020204030204" pitchFamily="34" charset="0"/>
              </a:rPr>
              <a:t>Canadian structural lumber is marketed under 4 main species groups</a:t>
            </a:r>
            <a:endParaRPr lang="en-US" altLang="zh-CN" sz="2800" dirty="0">
              <a:latin typeface="Calibri" panose="020F0502020204030204" pitchFamily="34" charset="0"/>
              <a:ea typeface="SimSun" pitchFamily="2" charset="-122"/>
            </a:endParaRPr>
          </a:p>
        </p:txBody>
      </p:sp>
    </p:spTree>
    <p:extLst>
      <p:ext uri="{BB962C8B-B14F-4D97-AF65-F5344CB8AC3E}">
        <p14:creationId xmlns:p14="http://schemas.microsoft.com/office/powerpoint/2010/main" val="27640876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Dowel Laminated Timber</a:t>
            </a:r>
            <a:endParaRPr lang="en-US" dirty="0"/>
          </a:p>
        </p:txBody>
      </p:sp>
      <p:sp>
        <p:nvSpPr>
          <p:cNvPr id="3" name="Slide Number Placeholder 2"/>
          <p:cNvSpPr>
            <a:spLocks noGrp="1"/>
          </p:cNvSpPr>
          <p:nvPr>
            <p:ph type="sldNum" sz="quarter" idx="12"/>
          </p:nvPr>
        </p:nvSpPr>
        <p:spPr/>
        <p:txBody>
          <a:bodyPr/>
          <a:lstStyle/>
          <a:p>
            <a:pPr>
              <a:defRPr/>
            </a:pPr>
            <a:fld id="{DE46D9DF-370C-274C-B1FF-B01DBCE2C802}" type="slidenum">
              <a:rPr lang="en-CA" smtClean="0"/>
              <a:pPr>
                <a:defRPr/>
              </a:pPr>
              <a:t>80</a:t>
            </a:fld>
            <a:endParaRPr lang="en-CA"/>
          </a:p>
        </p:txBody>
      </p:sp>
      <p:pic>
        <p:nvPicPr>
          <p:cNvPr id="6" name="Picture 5" descr="DLT 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000500"/>
          </a:xfrm>
          <a:prstGeom prst="rect">
            <a:avLst/>
          </a:prstGeom>
        </p:spPr>
      </p:pic>
      <p:sp>
        <p:nvSpPr>
          <p:cNvPr id="4" name="TextBox 3"/>
          <p:cNvSpPr txBox="1"/>
          <p:nvPr/>
        </p:nvSpPr>
        <p:spPr>
          <a:xfrm>
            <a:off x="2699792" y="5589240"/>
            <a:ext cx="3960440" cy="646331"/>
          </a:xfrm>
          <a:prstGeom prst="rect">
            <a:avLst/>
          </a:prstGeom>
          <a:noFill/>
        </p:spPr>
        <p:txBody>
          <a:bodyPr wrap="square" rtlCol="0">
            <a:spAutoFit/>
          </a:bodyPr>
          <a:lstStyle/>
          <a:p>
            <a:r>
              <a:rPr lang="en-US" sz="3600" dirty="0"/>
              <a:t>Panel profiles</a:t>
            </a:r>
          </a:p>
        </p:txBody>
      </p:sp>
    </p:spTree>
    <p:extLst>
      <p:ext uri="{BB962C8B-B14F-4D97-AF65-F5344CB8AC3E}">
        <p14:creationId xmlns:p14="http://schemas.microsoft.com/office/powerpoint/2010/main" val="21506320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229600" cy="1143000"/>
          </a:xfrm>
        </p:spPr>
        <p:txBody>
          <a:bodyPr/>
          <a:lstStyle/>
          <a:p>
            <a:r>
              <a:rPr lang="en-US" b="1" dirty="0"/>
              <a:t>Dowel Laminated Timber</a:t>
            </a:r>
            <a:endParaRPr lang="en-US" dirty="0"/>
          </a:p>
        </p:txBody>
      </p:sp>
      <p:sp>
        <p:nvSpPr>
          <p:cNvPr id="3" name="Slide Number Placeholder 2"/>
          <p:cNvSpPr>
            <a:spLocks noGrp="1"/>
          </p:cNvSpPr>
          <p:nvPr>
            <p:ph type="sldNum" sz="quarter" idx="12"/>
          </p:nvPr>
        </p:nvSpPr>
        <p:spPr/>
        <p:txBody>
          <a:bodyPr/>
          <a:lstStyle/>
          <a:p>
            <a:pPr>
              <a:defRPr/>
            </a:pPr>
            <a:fld id="{DE46D9DF-370C-274C-B1FF-B01DBCE2C802}" type="slidenum">
              <a:rPr lang="en-CA" smtClean="0"/>
              <a:pPr>
                <a:defRPr/>
              </a:pPr>
              <a:t>81</a:t>
            </a:fld>
            <a:endParaRPr lang="en-CA"/>
          </a:p>
        </p:txBody>
      </p:sp>
      <p:pic>
        <p:nvPicPr>
          <p:cNvPr id="4" name="Picture 3" descr="DLT 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720" y="1014899"/>
            <a:ext cx="5112568" cy="5119871"/>
          </a:xfrm>
          <a:prstGeom prst="rect">
            <a:avLst/>
          </a:prstGeom>
        </p:spPr>
      </p:pic>
      <p:sp>
        <p:nvSpPr>
          <p:cNvPr id="5" name="TextBox 4"/>
          <p:cNvSpPr txBox="1"/>
          <p:nvPr/>
        </p:nvSpPr>
        <p:spPr>
          <a:xfrm>
            <a:off x="3707904" y="5949280"/>
            <a:ext cx="2880320" cy="646331"/>
          </a:xfrm>
          <a:prstGeom prst="rect">
            <a:avLst/>
          </a:prstGeom>
          <a:noFill/>
        </p:spPr>
        <p:txBody>
          <a:bodyPr wrap="square" rtlCol="0">
            <a:spAutoFit/>
          </a:bodyPr>
          <a:lstStyle/>
          <a:p>
            <a:r>
              <a:rPr lang="en-US" sz="3600" dirty="0"/>
              <a:t>Wall panels</a:t>
            </a:r>
          </a:p>
        </p:txBody>
      </p:sp>
    </p:spTree>
    <p:extLst>
      <p:ext uri="{BB962C8B-B14F-4D97-AF65-F5344CB8AC3E}">
        <p14:creationId xmlns:p14="http://schemas.microsoft.com/office/powerpoint/2010/main" val="3626129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Generic </a:t>
            </a:r>
            <a:r>
              <a:rPr lang="en-US" sz="4000" b="1" dirty="0" err="1"/>
              <a:t>vs</a:t>
            </a:r>
            <a:r>
              <a:rPr lang="en-US" sz="4000" b="1" dirty="0"/>
              <a:t> Proprietary EWP</a:t>
            </a:r>
          </a:p>
        </p:txBody>
      </p:sp>
      <p:sp>
        <p:nvSpPr>
          <p:cNvPr id="3" name="Slide Number Placeholder 2"/>
          <p:cNvSpPr>
            <a:spLocks noGrp="1"/>
          </p:cNvSpPr>
          <p:nvPr>
            <p:ph type="sldNum" sz="quarter" idx="12"/>
          </p:nvPr>
        </p:nvSpPr>
        <p:spPr/>
        <p:txBody>
          <a:bodyPr/>
          <a:lstStyle/>
          <a:p>
            <a:pPr>
              <a:defRPr/>
            </a:pPr>
            <a:fld id="{DE46D9DF-370C-274C-B1FF-B01DBCE2C802}" type="slidenum">
              <a:rPr lang="en-CA" smtClean="0"/>
              <a:pPr>
                <a:defRPr/>
              </a:pPr>
              <a:t>82</a:t>
            </a:fld>
            <a:endParaRPr lang="en-CA"/>
          </a:p>
        </p:txBody>
      </p:sp>
      <p:sp>
        <p:nvSpPr>
          <p:cNvPr id="4" name="Content Placeholder 2"/>
          <p:cNvSpPr txBox="1">
            <a:spLocks/>
          </p:cNvSpPr>
          <p:nvPr/>
        </p:nvSpPr>
        <p:spPr>
          <a:xfrm>
            <a:off x="611560" y="1268760"/>
            <a:ext cx="7704856" cy="387798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CA" sz="2800" dirty="0"/>
              <a:t>Generic</a:t>
            </a:r>
          </a:p>
          <a:p>
            <a:pPr lvl="1"/>
            <a:r>
              <a:rPr lang="en-CA" sz="2400" dirty="0"/>
              <a:t>Standardized products according to published product standard e.g. CSA, ASTM</a:t>
            </a:r>
          </a:p>
          <a:p>
            <a:pPr lvl="1"/>
            <a:r>
              <a:rPr lang="en-CA" sz="2400" dirty="0"/>
              <a:t>Design properties are published in design standards</a:t>
            </a:r>
          </a:p>
          <a:p>
            <a:pPr lvl="1"/>
            <a:r>
              <a:rPr lang="en-CA" sz="2400" dirty="0"/>
              <a:t>Company X’s product has same design properties as Company Y’s for the same grade</a:t>
            </a:r>
          </a:p>
          <a:p>
            <a:r>
              <a:rPr lang="en-CA" sz="2800" dirty="0"/>
              <a:t>Proprietary</a:t>
            </a:r>
          </a:p>
          <a:p>
            <a:pPr lvl="1"/>
            <a:r>
              <a:rPr lang="en-CA" sz="2400" dirty="0"/>
              <a:t>Usually no product standard</a:t>
            </a:r>
          </a:p>
          <a:p>
            <a:pPr lvl="1"/>
            <a:r>
              <a:rPr lang="en-CA" sz="2400" dirty="0"/>
              <a:t>Design properties are unique to the producer and approved by a third-party code approval agency</a:t>
            </a:r>
          </a:p>
          <a:p>
            <a:pPr lvl="1"/>
            <a:endParaRPr lang="en-CA" dirty="0"/>
          </a:p>
        </p:txBody>
      </p:sp>
    </p:spTree>
    <p:extLst>
      <p:ext uri="{BB962C8B-B14F-4D97-AF65-F5344CB8AC3E}">
        <p14:creationId xmlns:p14="http://schemas.microsoft.com/office/powerpoint/2010/main" val="21731791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686800" cy="1143000"/>
          </a:xfrm>
        </p:spPr>
        <p:txBody>
          <a:bodyPr/>
          <a:lstStyle/>
          <a:p>
            <a:r>
              <a:rPr lang="en-US" sz="3600" b="1" dirty="0"/>
              <a:t>Where to find design properties for proprietary EWP?</a:t>
            </a:r>
          </a:p>
        </p:txBody>
      </p:sp>
      <p:sp>
        <p:nvSpPr>
          <p:cNvPr id="3" name="Slide Number Placeholder 2"/>
          <p:cNvSpPr>
            <a:spLocks noGrp="1"/>
          </p:cNvSpPr>
          <p:nvPr>
            <p:ph type="sldNum" sz="quarter" idx="12"/>
          </p:nvPr>
        </p:nvSpPr>
        <p:spPr/>
        <p:txBody>
          <a:bodyPr/>
          <a:lstStyle/>
          <a:p>
            <a:pPr>
              <a:defRPr/>
            </a:pPr>
            <a:fld id="{DE46D9DF-370C-274C-B1FF-B01DBCE2C802}" type="slidenum">
              <a:rPr lang="en-CA" smtClean="0"/>
              <a:pPr>
                <a:defRPr/>
              </a:pPr>
              <a:t>83</a:t>
            </a:fld>
            <a:endParaRPr lang="en-CA"/>
          </a:p>
        </p:txBody>
      </p:sp>
      <p:pic>
        <p:nvPicPr>
          <p:cNvPr id="8" name="Picture 7"/>
          <p:cNvPicPr>
            <a:picLocks noChangeAspect="1"/>
          </p:cNvPicPr>
          <p:nvPr/>
        </p:nvPicPr>
        <p:blipFill>
          <a:blip r:embed="rId3"/>
          <a:stretch>
            <a:fillRect/>
          </a:stretch>
        </p:blipFill>
        <p:spPr>
          <a:xfrm>
            <a:off x="0" y="1905000"/>
            <a:ext cx="9144000" cy="3043842"/>
          </a:xfrm>
          <a:prstGeom prst="rect">
            <a:avLst/>
          </a:prstGeom>
        </p:spPr>
      </p:pic>
    </p:spTree>
    <p:extLst>
      <p:ext uri="{BB962C8B-B14F-4D97-AF65-F5344CB8AC3E}">
        <p14:creationId xmlns:p14="http://schemas.microsoft.com/office/powerpoint/2010/main" val="2923222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686800" cy="1143000"/>
          </a:xfrm>
        </p:spPr>
        <p:txBody>
          <a:bodyPr/>
          <a:lstStyle/>
          <a:p>
            <a:r>
              <a:rPr lang="en-US" sz="3600" b="1" dirty="0"/>
              <a:t>Where to find design properties for proprietary EWP?</a:t>
            </a:r>
          </a:p>
        </p:txBody>
      </p:sp>
      <p:sp>
        <p:nvSpPr>
          <p:cNvPr id="3" name="Slide Number Placeholder 2"/>
          <p:cNvSpPr>
            <a:spLocks noGrp="1"/>
          </p:cNvSpPr>
          <p:nvPr>
            <p:ph type="sldNum" sz="quarter" idx="12"/>
          </p:nvPr>
        </p:nvSpPr>
        <p:spPr/>
        <p:txBody>
          <a:bodyPr/>
          <a:lstStyle/>
          <a:p>
            <a:pPr>
              <a:defRPr/>
            </a:pPr>
            <a:fld id="{DE46D9DF-370C-274C-B1FF-B01DBCE2C802}" type="slidenum">
              <a:rPr lang="en-CA" smtClean="0"/>
              <a:pPr>
                <a:defRPr/>
              </a:pPr>
              <a:t>84</a:t>
            </a:fld>
            <a:endParaRPr lang="en-CA"/>
          </a:p>
        </p:txBody>
      </p:sp>
      <p:pic>
        <p:nvPicPr>
          <p:cNvPr id="4" name="Picture 3"/>
          <p:cNvPicPr>
            <a:picLocks noChangeAspect="1"/>
          </p:cNvPicPr>
          <p:nvPr/>
        </p:nvPicPr>
        <p:blipFill>
          <a:blip r:embed="rId3"/>
          <a:stretch>
            <a:fillRect/>
          </a:stretch>
        </p:blipFill>
        <p:spPr>
          <a:xfrm>
            <a:off x="395536" y="1268760"/>
            <a:ext cx="7976659" cy="1584176"/>
          </a:xfrm>
          <a:prstGeom prst="rect">
            <a:avLst/>
          </a:prstGeom>
        </p:spPr>
      </p:pic>
      <p:pic>
        <p:nvPicPr>
          <p:cNvPr id="5" name="Picture 4"/>
          <p:cNvPicPr>
            <a:picLocks noChangeAspect="1"/>
          </p:cNvPicPr>
          <p:nvPr/>
        </p:nvPicPr>
        <p:blipFill>
          <a:blip r:embed="rId4"/>
          <a:stretch>
            <a:fillRect/>
          </a:stretch>
        </p:blipFill>
        <p:spPr>
          <a:xfrm>
            <a:off x="323528" y="2996952"/>
            <a:ext cx="8136904" cy="3133961"/>
          </a:xfrm>
          <a:prstGeom prst="rect">
            <a:avLst/>
          </a:prstGeom>
        </p:spPr>
      </p:pic>
      <p:sp>
        <p:nvSpPr>
          <p:cNvPr id="6" name="Rectangle 5"/>
          <p:cNvSpPr/>
          <p:nvPr/>
        </p:nvSpPr>
        <p:spPr>
          <a:xfrm>
            <a:off x="611560" y="5157192"/>
            <a:ext cx="7704856" cy="504056"/>
          </a:xfrm>
          <a:prstGeom prst="rect">
            <a:avLst/>
          </a:prstGeom>
          <a:noFill/>
          <a:ln>
            <a:solidFill>
              <a:srgbClr val="FF33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3413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686800" cy="1143000"/>
          </a:xfrm>
        </p:spPr>
        <p:txBody>
          <a:bodyPr/>
          <a:lstStyle/>
          <a:p>
            <a:r>
              <a:rPr lang="en-US" sz="3600" b="1" dirty="0"/>
              <a:t>Where to find design properties for proprietary EWP?</a:t>
            </a:r>
          </a:p>
        </p:txBody>
      </p:sp>
      <p:sp>
        <p:nvSpPr>
          <p:cNvPr id="3" name="Slide Number Placeholder 2"/>
          <p:cNvSpPr>
            <a:spLocks noGrp="1"/>
          </p:cNvSpPr>
          <p:nvPr>
            <p:ph type="sldNum" sz="quarter" idx="12"/>
          </p:nvPr>
        </p:nvSpPr>
        <p:spPr/>
        <p:txBody>
          <a:bodyPr/>
          <a:lstStyle/>
          <a:p>
            <a:pPr>
              <a:defRPr/>
            </a:pPr>
            <a:fld id="{DE46D9DF-370C-274C-B1FF-B01DBCE2C802}" type="slidenum">
              <a:rPr lang="en-CA" smtClean="0"/>
              <a:pPr>
                <a:defRPr/>
              </a:pPr>
              <a:t>85</a:t>
            </a:fld>
            <a:endParaRPr lang="en-CA"/>
          </a:p>
        </p:txBody>
      </p:sp>
      <p:sp>
        <p:nvSpPr>
          <p:cNvPr id="4" name="Content Placeholder 2"/>
          <p:cNvSpPr txBox="1">
            <a:spLocks/>
          </p:cNvSpPr>
          <p:nvPr/>
        </p:nvSpPr>
        <p:spPr>
          <a:xfrm>
            <a:off x="323528" y="1196752"/>
            <a:ext cx="8640960" cy="387798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r>
              <a:rPr lang="en-US" dirty="0"/>
              <a:t>Design properties are developed according to procedures specified by product approval agency – NRC Canadian Construction Material Centre (CCMC)</a:t>
            </a:r>
            <a:endParaRPr lang="en-CA" dirty="0"/>
          </a:p>
        </p:txBody>
      </p:sp>
      <p:pic>
        <p:nvPicPr>
          <p:cNvPr id="7" name="Picture 6" descr="Untitled.png">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59" y="3429000"/>
            <a:ext cx="7982193" cy="2592288"/>
          </a:xfrm>
          <a:prstGeom prst="rect">
            <a:avLst/>
          </a:prstGeom>
          <a:ln>
            <a:solidFill>
              <a:schemeClr val="tx1"/>
            </a:solidFill>
          </a:ln>
        </p:spPr>
      </p:pic>
    </p:spTree>
    <p:extLst>
      <p:ext uri="{BB962C8B-B14F-4D97-AF65-F5344CB8AC3E}">
        <p14:creationId xmlns:p14="http://schemas.microsoft.com/office/powerpoint/2010/main" val="5390650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z="4000" b="1" dirty="0">
                <a:solidFill>
                  <a:srgbClr val="0000FF"/>
                </a:solidFill>
                <a:cs typeface="+mj-cs"/>
              </a:rPr>
              <a:t>Part II - Structural Wood Systems</a:t>
            </a:r>
          </a:p>
        </p:txBody>
      </p:sp>
      <p:sp>
        <p:nvSpPr>
          <p:cNvPr id="3" name="Content Placeholder 2"/>
          <p:cNvSpPr>
            <a:spLocks noGrp="1"/>
          </p:cNvSpPr>
          <p:nvPr>
            <p:ph idx="1"/>
          </p:nvPr>
        </p:nvSpPr>
        <p:spPr>
          <a:xfrm>
            <a:off x="467544" y="1556792"/>
            <a:ext cx="8229600" cy="4525963"/>
          </a:xfrm>
        </p:spPr>
        <p:txBody>
          <a:bodyPr/>
          <a:lstStyle/>
          <a:p>
            <a:pPr eaLnBrk="1" hangingPunct="1">
              <a:defRPr/>
            </a:pPr>
            <a:r>
              <a:rPr lang="en-US" dirty="0">
                <a:solidFill>
                  <a:srgbClr val="0000FF"/>
                </a:solidFill>
                <a:cs typeface="+mn-cs"/>
              </a:rPr>
              <a:t>Light wood frame construction</a:t>
            </a:r>
          </a:p>
          <a:p>
            <a:pPr lvl="1" eaLnBrk="1" hangingPunct="1">
              <a:defRPr/>
            </a:pPr>
            <a:r>
              <a:rPr lang="en-US" dirty="0">
                <a:solidFill>
                  <a:srgbClr val="0000FF"/>
                </a:solidFill>
                <a:cs typeface="+mn-cs"/>
              </a:rPr>
              <a:t>Platform framing</a:t>
            </a:r>
          </a:p>
          <a:p>
            <a:pPr lvl="1" eaLnBrk="1" hangingPunct="1">
              <a:defRPr/>
            </a:pPr>
            <a:r>
              <a:rPr lang="en-US" dirty="0">
                <a:solidFill>
                  <a:srgbClr val="0000FF"/>
                </a:solidFill>
                <a:cs typeface="+mn-cs"/>
              </a:rPr>
              <a:t>Balloon framing</a:t>
            </a:r>
          </a:p>
          <a:p>
            <a:pPr eaLnBrk="1" hangingPunct="1">
              <a:defRPr/>
            </a:pPr>
            <a:r>
              <a:rPr lang="en-US" dirty="0">
                <a:solidFill>
                  <a:srgbClr val="0000FF"/>
                </a:solidFill>
                <a:cs typeface="+mn-cs"/>
              </a:rPr>
              <a:t>Heavy timber </a:t>
            </a:r>
          </a:p>
          <a:p>
            <a:pPr lvl="1" eaLnBrk="1" hangingPunct="1">
              <a:defRPr/>
            </a:pPr>
            <a:r>
              <a:rPr lang="en-US" dirty="0">
                <a:solidFill>
                  <a:srgbClr val="0000FF"/>
                </a:solidFill>
                <a:cs typeface="+mn-cs"/>
              </a:rPr>
              <a:t>Post-and-beam</a:t>
            </a:r>
          </a:p>
          <a:p>
            <a:pPr lvl="1" eaLnBrk="1" hangingPunct="1">
              <a:defRPr/>
            </a:pPr>
            <a:r>
              <a:rPr lang="en-US" dirty="0">
                <a:solidFill>
                  <a:srgbClr val="0000FF"/>
                </a:solidFill>
                <a:cs typeface="+mn-cs"/>
              </a:rPr>
              <a:t>Mass timber panel</a:t>
            </a:r>
          </a:p>
          <a:p>
            <a:pPr eaLnBrk="1" hangingPunct="1">
              <a:defRPr/>
            </a:pPr>
            <a:r>
              <a:rPr lang="en-US" dirty="0">
                <a:solidFill>
                  <a:srgbClr val="0000FF"/>
                </a:solidFill>
                <a:cs typeface="+mn-cs"/>
              </a:rPr>
              <a:t>Hybrid</a:t>
            </a:r>
          </a:p>
          <a:p>
            <a:pPr lvl="1" eaLnBrk="1" hangingPunct="1">
              <a:defRPr/>
            </a:pPr>
            <a:r>
              <a:rPr lang="en-US" dirty="0">
                <a:solidFill>
                  <a:srgbClr val="0000FF"/>
                </a:solidFill>
                <a:cs typeface="+mn-cs"/>
              </a:rPr>
              <a:t>Combination of above or different materials</a:t>
            </a:r>
          </a:p>
          <a:p>
            <a:pPr eaLnBrk="1" hangingPunct="1">
              <a:defRPr/>
            </a:pPr>
            <a:endParaRPr lang="en-US" dirty="0">
              <a:solidFill>
                <a:srgbClr val="0000FF"/>
              </a:solidFill>
              <a:cs typeface="+mn-cs"/>
            </a:endParaRPr>
          </a:p>
        </p:txBody>
      </p:sp>
      <p:sp>
        <p:nvSpPr>
          <p:cNvPr id="4" name="Slide Number Placeholder 3"/>
          <p:cNvSpPr>
            <a:spLocks noGrp="1"/>
          </p:cNvSpPr>
          <p:nvPr>
            <p:ph type="sldNum" sz="quarter" idx="12"/>
          </p:nvPr>
        </p:nvSpPr>
        <p:spPr/>
        <p:txBody>
          <a:bodyPr/>
          <a:lstStyle/>
          <a:p>
            <a:pPr>
              <a:defRPr/>
            </a:pPr>
            <a:fld id="{CEDC145A-FA07-A042-8A00-B32219EF80FC}" type="slidenum">
              <a:rPr lang="en-CA"/>
              <a:pPr>
                <a:defRPr/>
              </a:pPr>
              <a:t>86</a:t>
            </a:fld>
            <a:endParaRPr lang="en-CA"/>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378" y="353636"/>
            <a:ext cx="7452320" cy="720080"/>
          </a:xfrm>
        </p:spPr>
        <p:txBody>
          <a:bodyPr>
            <a:noAutofit/>
          </a:bodyPr>
          <a:lstStyle/>
          <a:p>
            <a:r>
              <a:rPr lang="en-US" sz="4000" b="1" dirty="0"/>
              <a:t>Factors in selection of construction type</a:t>
            </a:r>
            <a:endParaRPr lang="en-CA" sz="4000" b="1" dirty="0"/>
          </a:p>
        </p:txBody>
      </p:sp>
      <p:sp>
        <p:nvSpPr>
          <p:cNvPr id="3" name="Content Placeholder 2"/>
          <p:cNvSpPr>
            <a:spLocks noGrp="1"/>
          </p:cNvSpPr>
          <p:nvPr>
            <p:ph idx="1"/>
          </p:nvPr>
        </p:nvSpPr>
        <p:spPr>
          <a:xfrm>
            <a:off x="603130" y="1341851"/>
            <a:ext cx="8217342" cy="4679437"/>
          </a:xfrm>
        </p:spPr>
        <p:txBody>
          <a:bodyPr>
            <a:noAutofit/>
          </a:bodyPr>
          <a:lstStyle/>
          <a:p>
            <a:r>
              <a:rPr lang="en-US" sz="3600" b="1" dirty="0">
                <a:latin typeface="Calibri" panose="020F0502020204030204" pitchFamily="34" charset="0"/>
              </a:rPr>
              <a:t>Cost</a:t>
            </a:r>
          </a:p>
          <a:p>
            <a:r>
              <a:rPr lang="en-US" sz="2400" dirty="0">
                <a:latin typeface="Calibri" panose="020F0502020204030204" pitchFamily="34" charset="0"/>
              </a:rPr>
              <a:t>Schedule</a:t>
            </a:r>
          </a:p>
          <a:p>
            <a:r>
              <a:rPr lang="en-US" sz="2400" dirty="0">
                <a:latin typeface="Calibri" panose="020F0502020204030204" pitchFamily="34" charset="0"/>
              </a:rPr>
              <a:t>Function</a:t>
            </a:r>
          </a:p>
          <a:p>
            <a:pPr lvl="1"/>
            <a:r>
              <a:rPr lang="en-US" sz="2000" dirty="0">
                <a:latin typeface="Calibri" panose="020F0502020204030204" pitchFamily="34" charset="0"/>
              </a:rPr>
              <a:t>Clear span, clear height, open space, etc.</a:t>
            </a:r>
          </a:p>
          <a:p>
            <a:r>
              <a:rPr lang="en-US" sz="2400" dirty="0">
                <a:latin typeface="Calibri" panose="020F0502020204030204" pitchFamily="34" charset="0"/>
              </a:rPr>
              <a:t>Code requirements</a:t>
            </a:r>
          </a:p>
          <a:p>
            <a:pPr lvl="1"/>
            <a:r>
              <a:rPr lang="en-US" sz="2000" dirty="0">
                <a:latin typeface="Calibri" panose="020F0502020204030204" pitchFamily="34" charset="0"/>
              </a:rPr>
              <a:t>Structural capacity, fire protection, sound transmission, durability</a:t>
            </a:r>
          </a:p>
          <a:p>
            <a:r>
              <a:rPr lang="en-US" sz="2400" dirty="0">
                <a:latin typeface="Calibri" panose="020F0502020204030204" pitchFamily="34" charset="0"/>
              </a:rPr>
              <a:t>Appearance </a:t>
            </a:r>
          </a:p>
          <a:p>
            <a:pPr lvl="1"/>
            <a:r>
              <a:rPr lang="en-US" sz="2000" dirty="0">
                <a:latin typeface="Calibri" panose="020F0502020204030204" pitchFamily="34" charset="0"/>
              </a:rPr>
              <a:t>Aesthetic considerations</a:t>
            </a:r>
          </a:p>
          <a:p>
            <a:r>
              <a:rPr lang="en-US" sz="2400" dirty="0">
                <a:latin typeface="Calibri" panose="020F0502020204030204" pitchFamily="34" charset="0"/>
              </a:rPr>
              <a:t>Environmental issues</a:t>
            </a:r>
          </a:p>
          <a:p>
            <a:pPr lvl="1"/>
            <a:r>
              <a:rPr lang="en-US" sz="2000" dirty="0">
                <a:latin typeface="Calibri" panose="020F0502020204030204" pitchFamily="34" charset="0"/>
              </a:rPr>
              <a:t>Energy efficiency, thermal insulation, disposal or recycle at end of life cycle</a:t>
            </a:r>
            <a:endParaRPr lang="en-CA" sz="2000" dirty="0">
              <a:latin typeface="Calibri" panose="020F0502020204030204" pitchFamily="34" charset="0"/>
            </a:endParaRPr>
          </a:p>
        </p:txBody>
      </p:sp>
    </p:spTree>
    <p:extLst>
      <p:ext uri="{BB962C8B-B14F-4D97-AF65-F5344CB8AC3E}">
        <p14:creationId xmlns:p14="http://schemas.microsoft.com/office/powerpoint/2010/main" val="8614272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79687" cy="958118"/>
          </a:xfrm>
        </p:spPr>
        <p:txBody>
          <a:bodyPr/>
          <a:lstStyle/>
          <a:p>
            <a:r>
              <a:rPr lang="en-CA" b="1" dirty="0">
                <a:solidFill>
                  <a:schemeClr val="tx1"/>
                </a:solidFill>
              </a:rPr>
              <a:t>Light wood frame construction</a:t>
            </a:r>
          </a:p>
        </p:txBody>
      </p:sp>
      <p:sp>
        <p:nvSpPr>
          <p:cNvPr id="3" name="Content Placeholder 2"/>
          <p:cNvSpPr>
            <a:spLocks noGrp="1"/>
          </p:cNvSpPr>
          <p:nvPr>
            <p:ph idx="1"/>
          </p:nvPr>
        </p:nvSpPr>
        <p:spPr>
          <a:xfrm>
            <a:off x="179512" y="1124744"/>
            <a:ext cx="5976664" cy="4650535"/>
          </a:xfrm>
        </p:spPr>
        <p:txBody>
          <a:bodyPr>
            <a:noAutofit/>
          </a:bodyPr>
          <a:lstStyle/>
          <a:p>
            <a:r>
              <a:rPr lang="en-CA" sz="2400" dirty="0">
                <a:latin typeface="Calibri" panose="020F0502020204030204" pitchFamily="34" charset="0"/>
              </a:rPr>
              <a:t>Primarily lumber members spaced closely together in a load-sharing arrangement </a:t>
            </a:r>
          </a:p>
          <a:p>
            <a:r>
              <a:rPr lang="en-CA" sz="2400" dirty="0">
                <a:latin typeface="Calibri" panose="020F0502020204030204" pitchFamily="34" charset="0"/>
              </a:rPr>
              <a:t>Structural resistance</a:t>
            </a:r>
          </a:p>
          <a:p>
            <a:pPr lvl="1"/>
            <a:r>
              <a:rPr lang="en-CA" sz="2400" dirty="0">
                <a:latin typeface="Calibri" panose="020F0502020204030204" pitchFamily="34" charset="0"/>
              </a:rPr>
              <a:t>Main structural members: lumber</a:t>
            </a:r>
          </a:p>
          <a:p>
            <a:pPr lvl="1"/>
            <a:r>
              <a:rPr lang="en-CA" sz="2400" dirty="0">
                <a:latin typeface="Calibri" panose="020F0502020204030204" pitchFamily="34" charset="0"/>
              </a:rPr>
              <a:t>Secondary structural component: sheathing</a:t>
            </a:r>
          </a:p>
          <a:p>
            <a:pPr lvl="1"/>
            <a:r>
              <a:rPr lang="en-CA" sz="2400" dirty="0">
                <a:latin typeface="Calibri" panose="020F0502020204030204" pitchFamily="34" charset="0"/>
              </a:rPr>
              <a:t>Connected by light fasteners, e.g. nails</a:t>
            </a:r>
          </a:p>
          <a:p>
            <a:r>
              <a:rPr lang="en-CA" sz="2400" dirty="0">
                <a:latin typeface="Calibri" panose="020F0502020204030204" pitchFamily="34" charset="0"/>
              </a:rPr>
              <a:t>Advantages</a:t>
            </a:r>
          </a:p>
          <a:p>
            <a:pPr lvl="1"/>
            <a:r>
              <a:rPr lang="en-CA" sz="2400" dirty="0">
                <a:latin typeface="Calibri" panose="020F0502020204030204" pitchFamily="34" charset="0"/>
              </a:rPr>
              <a:t>High strength-to-weight ratio</a:t>
            </a:r>
          </a:p>
          <a:p>
            <a:pPr lvl="1"/>
            <a:r>
              <a:rPr lang="en-CA" sz="2400" dirty="0">
                <a:latin typeface="Calibri" panose="020F0502020204030204" pitchFamily="34" charset="0"/>
              </a:rPr>
              <a:t>Economical</a:t>
            </a:r>
          </a:p>
          <a:p>
            <a:pPr lvl="1"/>
            <a:r>
              <a:rPr lang="en-CA" sz="2400" dirty="0">
                <a:latin typeface="Calibri" panose="020F0502020204030204" pitchFamily="34" charset="0"/>
              </a:rPr>
              <a:t>Ease of </a:t>
            </a:r>
            <a:r>
              <a:rPr lang="en-CA" sz="2400" dirty="0" err="1">
                <a:latin typeface="Calibri" panose="020F0502020204030204" pitchFamily="34" charset="0"/>
              </a:rPr>
              <a:t>panelization</a:t>
            </a:r>
            <a:endParaRPr lang="en-CA" sz="2400" dirty="0">
              <a:latin typeface="Calibri" panose="020F0502020204030204" pitchFamily="34" charset="0"/>
            </a:endParaRPr>
          </a:p>
          <a:p>
            <a:pPr lvl="1"/>
            <a:r>
              <a:rPr lang="en-CA" sz="2400" dirty="0">
                <a:latin typeface="Calibri" panose="020F0502020204030204" pitchFamily="34" charset="0"/>
              </a:rPr>
              <a:t>Load-sharing in design</a:t>
            </a:r>
          </a:p>
          <a:p>
            <a:endParaRPr lang="en-CA" sz="2400" dirty="0">
              <a:latin typeface="Calibri" panose="020F0502020204030204" pitchFamily="34" charset="0"/>
            </a:endParaRPr>
          </a:p>
          <a:p>
            <a:endParaRPr lang="en-CA" sz="2400" dirty="0">
              <a:latin typeface="Calibri" panose="020F0502020204030204" pitchFamily="34" charset="0"/>
            </a:endParaRPr>
          </a:p>
          <a:p>
            <a:endParaRPr lang="en-CA" sz="2400" dirty="0">
              <a:latin typeface="Calibri" panose="020F0502020204030204" pitchFamily="34" charset="0"/>
            </a:endParaRPr>
          </a:p>
        </p:txBody>
      </p:sp>
      <p:grpSp>
        <p:nvGrpSpPr>
          <p:cNvPr id="6" name="Group 5"/>
          <p:cNvGrpSpPr/>
          <p:nvPr/>
        </p:nvGrpSpPr>
        <p:grpSpPr>
          <a:xfrm>
            <a:off x="6012160" y="4293096"/>
            <a:ext cx="2555541" cy="2105522"/>
            <a:chOff x="2008188" y="2133600"/>
            <a:chExt cx="5011737" cy="4175125"/>
          </a:xfrm>
        </p:grpSpPr>
        <p:sp>
          <p:nvSpPr>
            <p:cNvPr id="7" name="AutoShape 5"/>
            <p:cNvSpPr>
              <a:spLocks noChangeArrowheads="1"/>
            </p:cNvSpPr>
            <p:nvPr/>
          </p:nvSpPr>
          <p:spPr bwMode="auto">
            <a:xfrm rot="-5400000">
              <a:off x="1258094" y="4509294"/>
              <a:ext cx="1873250" cy="360362"/>
            </a:xfrm>
            <a:prstGeom prst="parallelogram">
              <a:avLst>
                <a:gd name="adj" fmla="val 41417"/>
              </a:avLst>
            </a:prstGeom>
            <a:solidFill>
              <a:srgbClr val="FFFF66"/>
            </a:solidFill>
            <a:ln w="9525" algn="ctr">
              <a:solidFill>
                <a:srgbClr val="663300"/>
              </a:solidFill>
              <a:miter lim="800000"/>
              <a:headEnd/>
              <a:tailEnd/>
            </a:ln>
          </p:spPr>
          <p:txBody>
            <a:bodyPr wrap="none" anchor="ctr"/>
            <a:lstStyle/>
            <a:p>
              <a:endParaRPr lang="en-CA"/>
            </a:p>
          </p:txBody>
        </p:sp>
        <p:sp>
          <p:nvSpPr>
            <p:cNvPr id="8" name="AutoShape 6"/>
            <p:cNvSpPr>
              <a:spLocks noChangeArrowheads="1"/>
            </p:cNvSpPr>
            <p:nvPr/>
          </p:nvSpPr>
          <p:spPr bwMode="auto">
            <a:xfrm rot="-5400000">
              <a:off x="2086769" y="4831557"/>
              <a:ext cx="1873250" cy="360362"/>
            </a:xfrm>
            <a:prstGeom prst="parallelogram">
              <a:avLst>
                <a:gd name="adj" fmla="val 41417"/>
              </a:avLst>
            </a:prstGeom>
            <a:solidFill>
              <a:srgbClr val="FFFF66"/>
            </a:solidFill>
            <a:ln w="9525" algn="ctr">
              <a:solidFill>
                <a:srgbClr val="663300"/>
              </a:solidFill>
              <a:miter lim="800000"/>
              <a:headEnd/>
              <a:tailEnd/>
            </a:ln>
          </p:spPr>
          <p:txBody>
            <a:bodyPr wrap="none" anchor="ctr"/>
            <a:lstStyle/>
            <a:p>
              <a:endParaRPr lang="en-CA"/>
            </a:p>
          </p:txBody>
        </p:sp>
        <p:sp>
          <p:nvSpPr>
            <p:cNvPr id="9" name="AutoShape 7"/>
            <p:cNvSpPr>
              <a:spLocks noChangeArrowheads="1"/>
            </p:cNvSpPr>
            <p:nvPr/>
          </p:nvSpPr>
          <p:spPr bwMode="auto">
            <a:xfrm rot="-5400000">
              <a:off x="2878932" y="5191918"/>
              <a:ext cx="1873250" cy="360363"/>
            </a:xfrm>
            <a:prstGeom prst="parallelogram">
              <a:avLst>
                <a:gd name="adj" fmla="val 41417"/>
              </a:avLst>
            </a:prstGeom>
            <a:solidFill>
              <a:srgbClr val="FFFF66"/>
            </a:solidFill>
            <a:ln w="9525" algn="ctr">
              <a:solidFill>
                <a:srgbClr val="663300"/>
              </a:solidFill>
              <a:miter lim="800000"/>
              <a:headEnd/>
              <a:tailEnd/>
            </a:ln>
          </p:spPr>
          <p:txBody>
            <a:bodyPr wrap="none" anchor="ctr"/>
            <a:lstStyle/>
            <a:p>
              <a:endParaRPr lang="en-CA"/>
            </a:p>
          </p:txBody>
        </p:sp>
        <p:sp>
          <p:nvSpPr>
            <p:cNvPr id="10" name="Freeform 15"/>
            <p:cNvSpPr>
              <a:spLocks/>
            </p:cNvSpPr>
            <p:nvPr/>
          </p:nvSpPr>
          <p:spPr bwMode="auto">
            <a:xfrm>
              <a:off x="3635375" y="3141663"/>
              <a:ext cx="3097213" cy="1439862"/>
            </a:xfrm>
            <a:custGeom>
              <a:avLst/>
              <a:gdLst>
                <a:gd name="T0" fmla="*/ 0 w 1951"/>
                <a:gd name="T1" fmla="*/ 2147483647 h 907"/>
                <a:gd name="T2" fmla="*/ 2147483647 w 1951"/>
                <a:gd name="T3" fmla="*/ 0 h 907"/>
                <a:gd name="T4" fmla="*/ 2147483647 w 1951"/>
                <a:gd name="T5" fmla="*/ 2147483647 h 907"/>
                <a:gd name="T6" fmla="*/ 2147483647 w 1951"/>
                <a:gd name="T7" fmla="*/ 2147483647 h 907"/>
                <a:gd name="T8" fmla="*/ 0 w 1951"/>
                <a:gd name="T9" fmla="*/ 2147483647 h 907"/>
                <a:gd name="T10" fmla="*/ 0 60000 65536"/>
                <a:gd name="T11" fmla="*/ 0 60000 65536"/>
                <a:gd name="T12" fmla="*/ 0 60000 65536"/>
                <a:gd name="T13" fmla="*/ 0 60000 65536"/>
                <a:gd name="T14" fmla="*/ 0 60000 65536"/>
                <a:gd name="T15" fmla="*/ 0 w 1951"/>
                <a:gd name="T16" fmla="*/ 0 h 907"/>
                <a:gd name="T17" fmla="*/ 1951 w 1951"/>
                <a:gd name="T18" fmla="*/ 907 h 907"/>
              </a:gdLst>
              <a:ahLst/>
              <a:cxnLst>
                <a:cxn ang="T10">
                  <a:pos x="T0" y="T1"/>
                </a:cxn>
                <a:cxn ang="T11">
                  <a:pos x="T2" y="T3"/>
                </a:cxn>
                <a:cxn ang="T12">
                  <a:pos x="T4" y="T5"/>
                </a:cxn>
                <a:cxn ang="T13">
                  <a:pos x="T6" y="T7"/>
                </a:cxn>
                <a:cxn ang="T14">
                  <a:pos x="T8" y="T9"/>
                </a:cxn>
              </a:cxnLst>
              <a:rect l="T15" t="T16" r="T17" b="T18"/>
              <a:pathLst>
                <a:path w="1951" h="907">
                  <a:moveTo>
                    <a:pt x="0" y="816"/>
                  </a:moveTo>
                  <a:lnTo>
                    <a:pt x="1724" y="0"/>
                  </a:lnTo>
                  <a:lnTo>
                    <a:pt x="1951" y="90"/>
                  </a:lnTo>
                  <a:lnTo>
                    <a:pt x="227" y="907"/>
                  </a:lnTo>
                  <a:lnTo>
                    <a:pt x="0" y="816"/>
                  </a:lnTo>
                  <a:close/>
                </a:path>
              </a:pathLst>
            </a:custGeom>
            <a:solidFill>
              <a:srgbClr val="FFFF66"/>
            </a:solidFill>
            <a:ln w="9525" cap="flat" cmpd="sng">
              <a:solidFill>
                <a:srgbClr val="663300"/>
              </a:solidFill>
              <a:prstDash val="solid"/>
              <a:round/>
              <a:headEnd type="none" w="med" len="med"/>
              <a:tailEnd type="none" w="med" len="med"/>
            </a:ln>
          </p:spPr>
          <p:txBody>
            <a:bodyPr/>
            <a:lstStyle/>
            <a:p>
              <a:endParaRPr lang="en-CA"/>
            </a:p>
          </p:txBody>
        </p:sp>
        <p:sp>
          <p:nvSpPr>
            <p:cNvPr id="11" name="Freeform 16"/>
            <p:cNvSpPr>
              <a:spLocks/>
            </p:cNvSpPr>
            <p:nvPr/>
          </p:nvSpPr>
          <p:spPr bwMode="auto">
            <a:xfrm>
              <a:off x="2008188" y="2449513"/>
              <a:ext cx="3097212" cy="1439862"/>
            </a:xfrm>
            <a:custGeom>
              <a:avLst/>
              <a:gdLst>
                <a:gd name="T0" fmla="*/ 0 w 1951"/>
                <a:gd name="T1" fmla="*/ 2147483647 h 907"/>
                <a:gd name="T2" fmla="*/ 2147483647 w 1951"/>
                <a:gd name="T3" fmla="*/ 0 h 907"/>
                <a:gd name="T4" fmla="*/ 2147483647 w 1951"/>
                <a:gd name="T5" fmla="*/ 2147483647 h 907"/>
                <a:gd name="T6" fmla="*/ 2147483647 w 1951"/>
                <a:gd name="T7" fmla="*/ 2147483647 h 907"/>
                <a:gd name="T8" fmla="*/ 0 w 1951"/>
                <a:gd name="T9" fmla="*/ 2147483647 h 907"/>
                <a:gd name="T10" fmla="*/ 0 60000 65536"/>
                <a:gd name="T11" fmla="*/ 0 60000 65536"/>
                <a:gd name="T12" fmla="*/ 0 60000 65536"/>
                <a:gd name="T13" fmla="*/ 0 60000 65536"/>
                <a:gd name="T14" fmla="*/ 0 60000 65536"/>
                <a:gd name="T15" fmla="*/ 0 w 1951"/>
                <a:gd name="T16" fmla="*/ 0 h 907"/>
                <a:gd name="T17" fmla="*/ 1951 w 1951"/>
                <a:gd name="T18" fmla="*/ 907 h 907"/>
              </a:gdLst>
              <a:ahLst/>
              <a:cxnLst>
                <a:cxn ang="T10">
                  <a:pos x="T0" y="T1"/>
                </a:cxn>
                <a:cxn ang="T11">
                  <a:pos x="T2" y="T3"/>
                </a:cxn>
                <a:cxn ang="T12">
                  <a:pos x="T4" y="T5"/>
                </a:cxn>
                <a:cxn ang="T13">
                  <a:pos x="T6" y="T7"/>
                </a:cxn>
                <a:cxn ang="T14">
                  <a:pos x="T8" y="T9"/>
                </a:cxn>
              </a:cxnLst>
              <a:rect l="T15" t="T16" r="T17" b="T18"/>
              <a:pathLst>
                <a:path w="1951" h="907">
                  <a:moveTo>
                    <a:pt x="0" y="816"/>
                  </a:moveTo>
                  <a:lnTo>
                    <a:pt x="1724" y="0"/>
                  </a:lnTo>
                  <a:lnTo>
                    <a:pt x="1951" y="90"/>
                  </a:lnTo>
                  <a:lnTo>
                    <a:pt x="227" y="907"/>
                  </a:lnTo>
                  <a:lnTo>
                    <a:pt x="0" y="816"/>
                  </a:lnTo>
                  <a:close/>
                </a:path>
              </a:pathLst>
            </a:custGeom>
            <a:solidFill>
              <a:srgbClr val="FFFF66"/>
            </a:solidFill>
            <a:ln w="9525" cap="flat" cmpd="sng">
              <a:solidFill>
                <a:srgbClr val="663300"/>
              </a:solidFill>
              <a:prstDash val="solid"/>
              <a:round/>
              <a:headEnd type="none" w="med" len="med"/>
              <a:tailEnd type="none" w="med" len="med"/>
            </a:ln>
          </p:spPr>
          <p:txBody>
            <a:bodyPr/>
            <a:lstStyle/>
            <a:p>
              <a:endParaRPr lang="en-CA"/>
            </a:p>
          </p:txBody>
        </p:sp>
        <p:sp>
          <p:nvSpPr>
            <p:cNvPr id="12" name="Freeform 17"/>
            <p:cNvSpPr>
              <a:spLocks/>
            </p:cNvSpPr>
            <p:nvPr/>
          </p:nvSpPr>
          <p:spPr bwMode="auto">
            <a:xfrm>
              <a:off x="2843213" y="2781300"/>
              <a:ext cx="3097212" cy="1439863"/>
            </a:xfrm>
            <a:custGeom>
              <a:avLst/>
              <a:gdLst>
                <a:gd name="T0" fmla="*/ 0 w 1951"/>
                <a:gd name="T1" fmla="*/ 2147483647 h 907"/>
                <a:gd name="T2" fmla="*/ 2147483647 w 1951"/>
                <a:gd name="T3" fmla="*/ 0 h 907"/>
                <a:gd name="T4" fmla="*/ 2147483647 w 1951"/>
                <a:gd name="T5" fmla="*/ 2147483647 h 907"/>
                <a:gd name="T6" fmla="*/ 2147483647 w 1951"/>
                <a:gd name="T7" fmla="*/ 2147483647 h 907"/>
                <a:gd name="T8" fmla="*/ 0 w 1951"/>
                <a:gd name="T9" fmla="*/ 2147483647 h 907"/>
                <a:gd name="T10" fmla="*/ 0 60000 65536"/>
                <a:gd name="T11" fmla="*/ 0 60000 65536"/>
                <a:gd name="T12" fmla="*/ 0 60000 65536"/>
                <a:gd name="T13" fmla="*/ 0 60000 65536"/>
                <a:gd name="T14" fmla="*/ 0 60000 65536"/>
                <a:gd name="T15" fmla="*/ 0 w 1951"/>
                <a:gd name="T16" fmla="*/ 0 h 907"/>
                <a:gd name="T17" fmla="*/ 1951 w 1951"/>
                <a:gd name="T18" fmla="*/ 907 h 907"/>
              </a:gdLst>
              <a:ahLst/>
              <a:cxnLst>
                <a:cxn ang="T10">
                  <a:pos x="T0" y="T1"/>
                </a:cxn>
                <a:cxn ang="T11">
                  <a:pos x="T2" y="T3"/>
                </a:cxn>
                <a:cxn ang="T12">
                  <a:pos x="T4" y="T5"/>
                </a:cxn>
                <a:cxn ang="T13">
                  <a:pos x="T6" y="T7"/>
                </a:cxn>
                <a:cxn ang="T14">
                  <a:pos x="T8" y="T9"/>
                </a:cxn>
              </a:cxnLst>
              <a:rect l="T15" t="T16" r="T17" b="T18"/>
              <a:pathLst>
                <a:path w="1951" h="907">
                  <a:moveTo>
                    <a:pt x="0" y="816"/>
                  </a:moveTo>
                  <a:lnTo>
                    <a:pt x="1724" y="0"/>
                  </a:lnTo>
                  <a:lnTo>
                    <a:pt x="1951" y="90"/>
                  </a:lnTo>
                  <a:lnTo>
                    <a:pt x="227" y="907"/>
                  </a:lnTo>
                  <a:lnTo>
                    <a:pt x="0" y="816"/>
                  </a:lnTo>
                  <a:close/>
                </a:path>
              </a:pathLst>
            </a:custGeom>
            <a:solidFill>
              <a:srgbClr val="FFFF66"/>
            </a:solidFill>
            <a:ln w="9525" cap="flat" cmpd="sng">
              <a:solidFill>
                <a:srgbClr val="663300"/>
              </a:solidFill>
              <a:prstDash val="solid"/>
              <a:round/>
              <a:headEnd type="none" w="med" len="med"/>
              <a:tailEnd type="none" w="med" len="med"/>
            </a:ln>
          </p:spPr>
          <p:txBody>
            <a:bodyPr/>
            <a:lstStyle/>
            <a:p>
              <a:endParaRPr lang="en-CA"/>
            </a:p>
          </p:txBody>
        </p:sp>
        <p:sp>
          <p:nvSpPr>
            <p:cNvPr id="13" name="Line 19"/>
            <p:cNvSpPr>
              <a:spLocks noChangeShapeType="1"/>
            </p:cNvSpPr>
            <p:nvPr/>
          </p:nvSpPr>
          <p:spPr bwMode="auto">
            <a:xfrm flipV="1">
              <a:off x="3189288" y="5661025"/>
              <a:ext cx="446087" cy="288925"/>
            </a:xfrm>
            <a:prstGeom prst="line">
              <a:avLst/>
            </a:prstGeom>
            <a:noFill/>
            <a:ln w="9525">
              <a:solidFill>
                <a:srgbClr val="663300"/>
              </a:solidFill>
              <a:round/>
              <a:headEnd/>
              <a:tailEnd/>
            </a:ln>
            <a:extLst>
              <a:ext uri="{909E8E84-426E-40dd-AFC4-6F175D3DCCD1}">
                <a14:hiddenFill xmlns:a14="http://schemas.microsoft.com/office/drawing/2010/main" xmlns="">
                  <a:noFill/>
                </a14:hiddenFill>
              </a:ext>
            </a:extLst>
          </p:spPr>
          <p:txBody>
            <a:bodyPr/>
            <a:lstStyle/>
            <a:p>
              <a:endParaRPr lang="en-CA"/>
            </a:p>
          </p:txBody>
        </p:sp>
        <p:sp>
          <p:nvSpPr>
            <p:cNvPr id="14" name="Line 20"/>
            <p:cNvSpPr>
              <a:spLocks noChangeShapeType="1"/>
            </p:cNvSpPr>
            <p:nvPr/>
          </p:nvSpPr>
          <p:spPr bwMode="auto">
            <a:xfrm flipV="1">
              <a:off x="2382838" y="5314950"/>
              <a:ext cx="446087" cy="288925"/>
            </a:xfrm>
            <a:prstGeom prst="line">
              <a:avLst/>
            </a:prstGeom>
            <a:noFill/>
            <a:ln w="9525">
              <a:solidFill>
                <a:srgbClr val="663300"/>
              </a:solidFill>
              <a:round/>
              <a:headEnd/>
              <a:tailEnd/>
            </a:ln>
            <a:extLst>
              <a:ext uri="{909E8E84-426E-40dd-AFC4-6F175D3DCCD1}">
                <a14:hiddenFill xmlns:a14="http://schemas.microsoft.com/office/drawing/2010/main" xmlns="">
                  <a:noFill/>
                </a14:hiddenFill>
              </a:ext>
            </a:extLst>
          </p:spPr>
          <p:txBody>
            <a:bodyPr/>
            <a:lstStyle/>
            <a:p>
              <a:endParaRPr lang="en-CA"/>
            </a:p>
          </p:txBody>
        </p:sp>
        <p:sp>
          <p:nvSpPr>
            <p:cNvPr id="15" name="Freeform 22"/>
            <p:cNvSpPr>
              <a:spLocks/>
            </p:cNvSpPr>
            <p:nvPr/>
          </p:nvSpPr>
          <p:spPr bwMode="auto">
            <a:xfrm>
              <a:off x="2822575" y="2276475"/>
              <a:ext cx="4197350" cy="1728788"/>
            </a:xfrm>
            <a:custGeom>
              <a:avLst/>
              <a:gdLst>
                <a:gd name="T0" fmla="*/ 2147483647 w 2644"/>
                <a:gd name="T1" fmla="*/ 0 h 1089"/>
                <a:gd name="T2" fmla="*/ 2147483647 w 2644"/>
                <a:gd name="T3" fmla="*/ 2147483647 h 1089"/>
                <a:gd name="T4" fmla="*/ 2147483647 w 2644"/>
                <a:gd name="T5" fmla="*/ 2147483647 h 1089"/>
                <a:gd name="T6" fmla="*/ 2147483647 w 2644"/>
                <a:gd name="T7" fmla="*/ 2147483647 h 1089"/>
                <a:gd name="T8" fmla="*/ 2147483647 w 2644"/>
                <a:gd name="T9" fmla="*/ 2147483647 h 1089"/>
                <a:gd name="T10" fmla="*/ 2147483647 w 2644"/>
                <a:gd name="T11" fmla="*/ 2147483647 h 1089"/>
                <a:gd name="T12" fmla="*/ 2147483647 w 2644"/>
                <a:gd name="T13" fmla="*/ 2147483647 h 1089"/>
                <a:gd name="T14" fmla="*/ 2147483647 w 2644"/>
                <a:gd name="T15" fmla="*/ 2147483647 h 1089"/>
                <a:gd name="T16" fmla="*/ 2147483647 w 2644"/>
                <a:gd name="T17" fmla="*/ 2147483647 h 1089"/>
                <a:gd name="T18" fmla="*/ 2147483647 w 2644"/>
                <a:gd name="T19" fmla="*/ 2147483647 h 1089"/>
                <a:gd name="T20" fmla="*/ 2147483647 w 2644"/>
                <a:gd name="T21" fmla="*/ 2147483647 h 1089"/>
                <a:gd name="T22" fmla="*/ 2147483647 w 2644"/>
                <a:gd name="T23" fmla="*/ 2147483647 h 1089"/>
                <a:gd name="T24" fmla="*/ 2147483647 w 2644"/>
                <a:gd name="T25" fmla="*/ 2147483647 h 1089"/>
                <a:gd name="T26" fmla="*/ 2147483647 w 2644"/>
                <a:gd name="T27" fmla="*/ 2147483647 h 1089"/>
                <a:gd name="T28" fmla="*/ 2147483647 w 2644"/>
                <a:gd name="T29" fmla="*/ 2147483647 h 1089"/>
                <a:gd name="T30" fmla="*/ 2147483647 w 2644"/>
                <a:gd name="T31" fmla="*/ 2147483647 h 1089"/>
                <a:gd name="T32" fmla="*/ 2147483647 w 2644"/>
                <a:gd name="T33" fmla="*/ 2147483647 h 1089"/>
                <a:gd name="T34" fmla="*/ 2147483647 w 2644"/>
                <a:gd name="T35" fmla="*/ 2147483647 h 1089"/>
                <a:gd name="T36" fmla="*/ 2147483647 w 2644"/>
                <a:gd name="T37" fmla="*/ 2147483647 h 1089"/>
                <a:gd name="T38" fmla="*/ 2147483647 w 2644"/>
                <a:gd name="T39" fmla="*/ 2147483647 h 1089"/>
                <a:gd name="T40" fmla="*/ 2147483647 w 2644"/>
                <a:gd name="T41" fmla="*/ 2147483647 h 1089"/>
                <a:gd name="T42" fmla="*/ 2147483647 w 2644"/>
                <a:gd name="T43" fmla="*/ 2147483647 h 1089"/>
                <a:gd name="T44" fmla="*/ 2147483647 w 2644"/>
                <a:gd name="T45" fmla="*/ 0 h 108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4"/>
                <a:gd name="T70" fmla="*/ 0 h 1089"/>
                <a:gd name="T71" fmla="*/ 2644 w 2644"/>
                <a:gd name="T72" fmla="*/ 1089 h 108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4" h="1089">
                  <a:moveTo>
                    <a:pt x="966" y="0"/>
                  </a:moveTo>
                  <a:cubicBezTo>
                    <a:pt x="648" y="121"/>
                    <a:pt x="327" y="234"/>
                    <a:pt x="13" y="363"/>
                  </a:cubicBezTo>
                  <a:cubicBezTo>
                    <a:pt x="3" y="367"/>
                    <a:pt x="0" y="385"/>
                    <a:pt x="5" y="395"/>
                  </a:cubicBezTo>
                  <a:cubicBezTo>
                    <a:pt x="17" y="420"/>
                    <a:pt x="60" y="406"/>
                    <a:pt x="87" y="413"/>
                  </a:cubicBezTo>
                  <a:cubicBezTo>
                    <a:pt x="115" y="420"/>
                    <a:pt x="169" y="440"/>
                    <a:pt x="169" y="440"/>
                  </a:cubicBezTo>
                  <a:cubicBezTo>
                    <a:pt x="175" y="446"/>
                    <a:pt x="180" y="456"/>
                    <a:pt x="188" y="459"/>
                  </a:cubicBezTo>
                  <a:cubicBezTo>
                    <a:pt x="211" y="468"/>
                    <a:pt x="261" y="477"/>
                    <a:pt x="261" y="477"/>
                  </a:cubicBezTo>
                  <a:cubicBezTo>
                    <a:pt x="289" y="505"/>
                    <a:pt x="314" y="507"/>
                    <a:pt x="343" y="532"/>
                  </a:cubicBezTo>
                  <a:cubicBezTo>
                    <a:pt x="376" y="560"/>
                    <a:pt x="403" y="592"/>
                    <a:pt x="444" y="605"/>
                  </a:cubicBezTo>
                  <a:cubicBezTo>
                    <a:pt x="480" y="660"/>
                    <a:pt x="517" y="714"/>
                    <a:pt x="553" y="769"/>
                  </a:cubicBezTo>
                  <a:cubicBezTo>
                    <a:pt x="565" y="787"/>
                    <a:pt x="590" y="794"/>
                    <a:pt x="608" y="806"/>
                  </a:cubicBezTo>
                  <a:cubicBezTo>
                    <a:pt x="624" y="817"/>
                    <a:pt x="663" y="824"/>
                    <a:pt x="663" y="824"/>
                  </a:cubicBezTo>
                  <a:cubicBezTo>
                    <a:pt x="703" y="866"/>
                    <a:pt x="774" y="875"/>
                    <a:pt x="828" y="888"/>
                  </a:cubicBezTo>
                  <a:cubicBezTo>
                    <a:pt x="837" y="890"/>
                    <a:pt x="846" y="896"/>
                    <a:pt x="855" y="897"/>
                  </a:cubicBezTo>
                  <a:lnTo>
                    <a:pt x="1038" y="916"/>
                  </a:lnTo>
                  <a:cubicBezTo>
                    <a:pt x="1038" y="916"/>
                    <a:pt x="1038" y="916"/>
                    <a:pt x="1038" y="916"/>
                  </a:cubicBezTo>
                  <a:cubicBezTo>
                    <a:pt x="1172" y="935"/>
                    <a:pt x="1306" y="948"/>
                    <a:pt x="1440" y="961"/>
                  </a:cubicBezTo>
                  <a:cubicBezTo>
                    <a:pt x="1461" y="963"/>
                    <a:pt x="1483" y="969"/>
                    <a:pt x="1504" y="971"/>
                  </a:cubicBezTo>
                  <a:cubicBezTo>
                    <a:pt x="1568" y="978"/>
                    <a:pt x="1696" y="989"/>
                    <a:pt x="1696" y="989"/>
                  </a:cubicBezTo>
                  <a:cubicBezTo>
                    <a:pt x="1750" y="1007"/>
                    <a:pt x="1748" y="999"/>
                    <a:pt x="1788" y="1035"/>
                  </a:cubicBezTo>
                  <a:cubicBezTo>
                    <a:pt x="1807" y="1052"/>
                    <a:pt x="1843" y="1089"/>
                    <a:pt x="1843" y="1089"/>
                  </a:cubicBezTo>
                  <a:lnTo>
                    <a:pt x="2644" y="681"/>
                  </a:lnTo>
                  <a:lnTo>
                    <a:pt x="966" y="0"/>
                  </a:lnTo>
                  <a:close/>
                </a:path>
              </a:pathLst>
            </a:custGeom>
            <a:solidFill>
              <a:srgbClr val="CC9900"/>
            </a:solidFill>
            <a:ln w="9525" cap="flat" cmpd="sng">
              <a:solidFill>
                <a:srgbClr val="663300"/>
              </a:solidFill>
              <a:prstDash val="solid"/>
              <a:round/>
              <a:headEnd type="none" w="med" len="med"/>
              <a:tailEnd type="none" w="med" len="med"/>
            </a:ln>
          </p:spPr>
          <p:txBody>
            <a:bodyPr/>
            <a:lstStyle/>
            <a:p>
              <a:endParaRPr lang="en-CA"/>
            </a:p>
          </p:txBody>
        </p:sp>
        <p:sp>
          <p:nvSpPr>
            <p:cNvPr id="16" name="Line 24"/>
            <p:cNvSpPr>
              <a:spLocks noChangeShapeType="1"/>
            </p:cNvSpPr>
            <p:nvPr/>
          </p:nvSpPr>
          <p:spPr bwMode="auto">
            <a:xfrm flipV="1">
              <a:off x="3995738" y="4581525"/>
              <a:ext cx="3024187" cy="1727200"/>
            </a:xfrm>
            <a:prstGeom prst="line">
              <a:avLst/>
            </a:prstGeom>
            <a:noFill/>
            <a:ln w="9525">
              <a:solidFill>
                <a:srgbClr val="663300"/>
              </a:solidFill>
              <a:round/>
              <a:headEnd/>
              <a:tailEnd/>
            </a:ln>
            <a:extLst>
              <a:ext uri="{909E8E84-426E-40dd-AFC4-6F175D3DCCD1}">
                <a14:hiddenFill xmlns:a14="http://schemas.microsoft.com/office/drawing/2010/main" xmlns="">
                  <a:noFill/>
                </a14:hiddenFill>
              </a:ext>
            </a:extLst>
          </p:spPr>
          <p:txBody>
            <a:bodyPr/>
            <a:lstStyle/>
            <a:p>
              <a:endParaRPr lang="en-CA"/>
            </a:p>
          </p:txBody>
        </p:sp>
        <p:sp>
          <p:nvSpPr>
            <p:cNvPr id="17" name="Line 25"/>
            <p:cNvSpPr>
              <a:spLocks noChangeShapeType="1"/>
            </p:cNvSpPr>
            <p:nvPr/>
          </p:nvSpPr>
          <p:spPr bwMode="auto">
            <a:xfrm flipV="1">
              <a:off x="7019925" y="3429000"/>
              <a:ext cx="0" cy="1152525"/>
            </a:xfrm>
            <a:prstGeom prst="line">
              <a:avLst/>
            </a:prstGeom>
            <a:noFill/>
            <a:ln w="9525">
              <a:solidFill>
                <a:srgbClr val="663300"/>
              </a:solidFill>
              <a:round/>
              <a:headEnd/>
              <a:tailEnd/>
            </a:ln>
            <a:extLst>
              <a:ext uri="{909E8E84-426E-40dd-AFC4-6F175D3DCCD1}">
                <a14:hiddenFill xmlns:a14="http://schemas.microsoft.com/office/drawing/2010/main" xmlns="">
                  <a:noFill/>
                </a14:hiddenFill>
              </a:ext>
            </a:extLst>
          </p:spPr>
          <p:txBody>
            <a:bodyPr/>
            <a:lstStyle/>
            <a:p>
              <a:endParaRPr lang="en-CA"/>
            </a:p>
          </p:txBody>
        </p:sp>
        <p:sp>
          <p:nvSpPr>
            <p:cNvPr id="18" name="Line 26"/>
            <p:cNvSpPr>
              <a:spLocks noChangeShapeType="1"/>
            </p:cNvSpPr>
            <p:nvPr/>
          </p:nvSpPr>
          <p:spPr bwMode="auto">
            <a:xfrm>
              <a:off x="3708400" y="2133600"/>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CA"/>
            </a:p>
          </p:txBody>
        </p:sp>
        <p:sp>
          <p:nvSpPr>
            <p:cNvPr id="19" name="Line 27"/>
            <p:cNvSpPr>
              <a:spLocks noChangeShapeType="1"/>
            </p:cNvSpPr>
            <p:nvPr/>
          </p:nvSpPr>
          <p:spPr bwMode="auto">
            <a:xfrm>
              <a:off x="3924300" y="220503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CA"/>
            </a:p>
          </p:txBody>
        </p:sp>
        <p:sp>
          <p:nvSpPr>
            <p:cNvPr id="20" name="Line 28"/>
            <p:cNvSpPr>
              <a:spLocks noChangeShapeType="1"/>
            </p:cNvSpPr>
            <p:nvPr/>
          </p:nvSpPr>
          <p:spPr bwMode="auto">
            <a:xfrm>
              <a:off x="4140200" y="235108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CA"/>
            </a:p>
          </p:txBody>
        </p:sp>
        <p:sp>
          <p:nvSpPr>
            <p:cNvPr id="21" name="Line 29"/>
            <p:cNvSpPr>
              <a:spLocks noChangeShapeType="1"/>
            </p:cNvSpPr>
            <p:nvPr/>
          </p:nvSpPr>
          <p:spPr bwMode="auto">
            <a:xfrm>
              <a:off x="4356100" y="242093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CA"/>
            </a:p>
          </p:txBody>
        </p:sp>
        <p:sp>
          <p:nvSpPr>
            <p:cNvPr id="22" name="Line 30"/>
            <p:cNvSpPr>
              <a:spLocks noChangeShapeType="1"/>
            </p:cNvSpPr>
            <p:nvPr/>
          </p:nvSpPr>
          <p:spPr bwMode="auto">
            <a:xfrm>
              <a:off x="4572000" y="2492375"/>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CA"/>
            </a:p>
          </p:txBody>
        </p:sp>
        <p:sp>
          <p:nvSpPr>
            <p:cNvPr id="23" name="Line 31"/>
            <p:cNvSpPr>
              <a:spLocks noChangeShapeType="1"/>
            </p:cNvSpPr>
            <p:nvPr/>
          </p:nvSpPr>
          <p:spPr bwMode="auto">
            <a:xfrm>
              <a:off x="4787900" y="2636838"/>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CA"/>
            </a:p>
          </p:txBody>
        </p:sp>
        <p:sp>
          <p:nvSpPr>
            <p:cNvPr id="24" name="Line 32"/>
            <p:cNvSpPr>
              <a:spLocks noChangeShapeType="1"/>
            </p:cNvSpPr>
            <p:nvPr/>
          </p:nvSpPr>
          <p:spPr bwMode="auto">
            <a:xfrm>
              <a:off x="5003800" y="2708275"/>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CA"/>
            </a:p>
          </p:txBody>
        </p:sp>
        <p:sp>
          <p:nvSpPr>
            <p:cNvPr id="25" name="Line 33"/>
            <p:cNvSpPr>
              <a:spLocks noChangeShapeType="1"/>
            </p:cNvSpPr>
            <p:nvPr/>
          </p:nvSpPr>
          <p:spPr bwMode="auto">
            <a:xfrm>
              <a:off x="5219700" y="2924175"/>
              <a:ext cx="0" cy="790575"/>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CA"/>
            </a:p>
          </p:txBody>
        </p:sp>
        <p:sp>
          <p:nvSpPr>
            <p:cNvPr id="26" name="Freeform 38"/>
            <p:cNvSpPr>
              <a:spLocks/>
            </p:cNvSpPr>
            <p:nvPr/>
          </p:nvSpPr>
          <p:spPr bwMode="auto">
            <a:xfrm>
              <a:off x="2859088" y="2873375"/>
              <a:ext cx="2887662" cy="1160463"/>
            </a:xfrm>
            <a:custGeom>
              <a:avLst/>
              <a:gdLst>
                <a:gd name="T0" fmla="*/ 0 w 1819"/>
                <a:gd name="T1" fmla="*/ 0 h 731"/>
                <a:gd name="T2" fmla="*/ 2147483647 w 1819"/>
                <a:gd name="T3" fmla="*/ 2147483647 h 731"/>
                <a:gd name="T4" fmla="*/ 2147483647 w 1819"/>
                <a:gd name="T5" fmla="*/ 2147483647 h 731"/>
                <a:gd name="T6" fmla="*/ 2147483647 w 1819"/>
                <a:gd name="T7" fmla="*/ 2147483647 h 731"/>
                <a:gd name="T8" fmla="*/ 2147483647 w 1819"/>
                <a:gd name="T9" fmla="*/ 2147483647 h 731"/>
                <a:gd name="T10" fmla="*/ 2147483647 w 1819"/>
                <a:gd name="T11" fmla="*/ 2147483647 h 731"/>
                <a:gd name="T12" fmla="*/ 2147483647 w 1819"/>
                <a:gd name="T13" fmla="*/ 2147483647 h 731"/>
                <a:gd name="T14" fmla="*/ 2147483647 w 1819"/>
                <a:gd name="T15" fmla="*/ 2147483647 h 731"/>
                <a:gd name="T16" fmla="*/ 2147483647 w 1819"/>
                <a:gd name="T17" fmla="*/ 2147483647 h 731"/>
                <a:gd name="T18" fmla="*/ 2147483647 w 1819"/>
                <a:gd name="T19" fmla="*/ 2147483647 h 731"/>
                <a:gd name="T20" fmla="*/ 2147483647 w 1819"/>
                <a:gd name="T21" fmla="*/ 2147483647 h 731"/>
                <a:gd name="T22" fmla="*/ 2147483647 w 1819"/>
                <a:gd name="T23" fmla="*/ 2147483647 h 731"/>
                <a:gd name="T24" fmla="*/ 2147483647 w 1819"/>
                <a:gd name="T25" fmla="*/ 2147483647 h 731"/>
                <a:gd name="T26" fmla="*/ 2147483647 w 1819"/>
                <a:gd name="T27" fmla="*/ 2147483647 h 731"/>
                <a:gd name="T28" fmla="*/ 2147483647 w 1819"/>
                <a:gd name="T29" fmla="*/ 2147483647 h 731"/>
                <a:gd name="T30" fmla="*/ 2147483647 w 1819"/>
                <a:gd name="T31" fmla="*/ 2147483647 h 731"/>
                <a:gd name="T32" fmla="*/ 2147483647 w 1819"/>
                <a:gd name="T33" fmla="*/ 2147483647 h 731"/>
                <a:gd name="T34" fmla="*/ 2147483647 w 1819"/>
                <a:gd name="T35" fmla="*/ 2147483647 h 731"/>
                <a:gd name="T36" fmla="*/ 2147483647 w 1819"/>
                <a:gd name="T37" fmla="*/ 2147483647 h 7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9"/>
                <a:gd name="T58" fmla="*/ 0 h 731"/>
                <a:gd name="T59" fmla="*/ 1819 w 1819"/>
                <a:gd name="T60" fmla="*/ 731 h 73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9" h="731">
                  <a:moveTo>
                    <a:pt x="0" y="0"/>
                  </a:moveTo>
                  <a:cubicBezTo>
                    <a:pt x="17" y="11"/>
                    <a:pt x="39" y="14"/>
                    <a:pt x="55" y="27"/>
                  </a:cubicBezTo>
                  <a:cubicBezTo>
                    <a:pt x="64" y="34"/>
                    <a:pt x="63" y="49"/>
                    <a:pt x="73" y="54"/>
                  </a:cubicBezTo>
                  <a:cubicBezTo>
                    <a:pt x="90" y="62"/>
                    <a:pt x="110" y="60"/>
                    <a:pt x="128" y="64"/>
                  </a:cubicBezTo>
                  <a:cubicBezTo>
                    <a:pt x="158" y="71"/>
                    <a:pt x="189" y="81"/>
                    <a:pt x="219" y="91"/>
                  </a:cubicBezTo>
                  <a:cubicBezTo>
                    <a:pt x="309" y="178"/>
                    <a:pt x="194" y="74"/>
                    <a:pt x="274" y="128"/>
                  </a:cubicBezTo>
                  <a:cubicBezTo>
                    <a:pt x="306" y="149"/>
                    <a:pt x="318" y="169"/>
                    <a:pt x="356" y="182"/>
                  </a:cubicBezTo>
                  <a:cubicBezTo>
                    <a:pt x="393" y="219"/>
                    <a:pt x="436" y="247"/>
                    <a:pt x="466" y="292"/>
                  </a:cubicBezTo>
                  <a:cubicBezTo>
                    <a:pt x="480" y="337"/>
                    <a:pt x="502" y="341"/>
                    <a:pt x="539" y="374"/>
                  </a:cubicBezTo>
                  <a:cubicBezTo>
                    <a:pt x="601" y="430"/>
                    <a:pt x="560" y="412"/>
                    <a:pt x="612" y="429"/>
                  </a:cubicBezTo>
                  <a:cubicBezTo>
                    <a:pt x="637" y="454"/>
                    <a:pt x="654" y="490"/>
                    <a:pt x="686" y="502"/>
                  </a:cubicBezTo>
                  <a:cubicBezTo>
                    <a:pt x="774" y="534"/>
                    <a:pt x="859" y="546"/>
                    <a:pt x="951" y="557"/>
                  </a:cubicBezTo>
                  <a:cubicBezTo>
                    <a:pt x="997" y="562"/>
                    <a:pt x="1042" y="570"/>
                    <a:pt x="1088" y="576"/>
                  </a:cubicBezTo>
                  <a:cubicBezTo>
                    <a:pt x="1109" y="579"/>
                    <a:pt x="1152" y="585"/>
                    <a:pt x="1152" y="585"/>
                  </a:cubicBezTo>
                  <a:cubicBezTo>
                    <a:pt x="1219" y="607"/>
                    <a:pt x="1172" y="594"/>
                    <a:pt x="1307" y="603"/>
                  </a:cubicBezTo>
                  <a:cubicBezTo>
                    <a:pt x="1443" y="612"/>
                    <a:pt x="1577" y="611"/>
                    <a:pt x="1710" y="640"/>
                  </a:cubicBezTo>
                  <a:cubicBezTo>
                    <a:pt x="1728" y="658"/>
                    <a:pt x="1746" y="676"/>
                    <a:pt x="1764" y="694"/>
                  </a:cubicBezTo>
                  <a:cubicBezTo>
                    <a:pt x="1770" y="700"/>
                    <a:pt x="1775" y="710"/>
                    <a:pt x="1783" y="713"/>
                  </a:cubicBezTo>
                  <a:cubicBezTo>
                    <a:pt x="1814" y="723"/>
                    <a:pt x="1803" y="715"/>
                    <a:pt x="1819" y="731"/>
                  </a:cubicBezTo>
                </a:path>
              </a:pathLst>
            </a:custGeom>
            <a:noFill/>
            <a:ln w="76200" cap="flat" cmpd="sng">
              <a:solidFill>
                <a:srgbClr val="663300"/>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CA"/>
            </a:p>
          </p:txBody>
        </p:sp>
        <p:sp>
          <p:nvSpPr>
            <p:cNvPr id="27" name="Line 39"/>
            <p:cNvSpPr>
              <a:spLocks noChangeShapeType="1"/>
            </p:cNvSpPr>
            <p:nvPr/>
          </p:nvSpPr>
          <p:spPr bwMode="auto">
            <a:xfrm flipV="1">
              <a:off x="5724525" y="3357563"/>
              <a:ext cx="1295400" cy="64770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lstStyle/>
            <a:p>
              <a:endParaRPr lang="en-CA"/>
            </a:p>
          </p:txBody>
        </p:sp>
      </p:grpSp>
      <p:pic>
        <p:nvPicPr>
          <p:cNvPr id="4" name="Picture 3"/>
          <p:cNvPicPr>
            <a:picLocks noChangeAspect="1"/>
          </p:cNvPicPr>
          <p:nvPr/>
        </p:nvPicPr>
        <p:blipFill>
          <a:blip r:embed="rId3"/>
          <a:stretch>
            <a:fillRect/>
          </a:stretch>
        </p:blipFill>
        <p:spPr>
          <a:xfrm>
            <a:off x="5828207" y="1484784"/>
            <a:ext cx="3316178" cy="2448272"/>
          </a:xfrm>
          <a:prstGeom prst="rect">
            <a:avLst/>
          </a:prstGeom>
        </p:spPr>
      </p:pic>
    </p:spTree>
    <p:extLst>
      <p:ext uri="{BB962C8B-B14F-4D97-AF65-F5344CB8AC3E}">
        <p14:creationId xmlns:p14="http://schemas.microsoft.com/office/powerpoint/2010/main" val="1042509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507288" cy="1143000"/>
          </a:xfrm>
        </p:spPr>
        <p:txBody>
          <a:bodyPr/>
          <a:lstStyle/>
          <a:p>
            <a:r>
              <a:rPr lang="en-US" b="1" dirty="0">
                <a:solidFill>
                  <a:schemeClr val="tx1"/>
                </a:solidFill>
              </a:rPr>
              <a:t>Light wood frame construction</a:t>
            </a:r>
            <a:endParaRPr lang="en-CA" b="1" dirty="0">
              <a:solidFill>
                <a:schemeClr val="tx1"/>
              </a:solidFill>
            </a:endParaRPr>
          </a:p>
        </p:txBody>
      </p:sp>
      <p:sp>
        <p:nvSpPr>
          <p:cNvPr id="78851" name="Rectangle 3"/>
          <p:cNvSpPr>
            <a:spLocks noGrp="1" noChangeArrowheads="1"/>
          </p:cNvSpPr>
          <p:nvPr>
            <p:ph type="body" idx="1"/>
          </p:nvPr>
        </p:nvSpPr>
        <p:spPr>
          <a:xfrm>
            <a:off x="107504" y="1484784"/>
            <a:ext cx="5699970" cy="4536504"/>
          </a:xfrm>
        </p:spPr>
        <p:txBody>
          <a:bodyPr>
            <a:normAutofit fontScale="85000" lnSpcReduction="10000"/>
          </a:bodyPr>
          <a:lstStyle/>
          <a:p>
            <a:r>
              <a:rPr lang="en-US" sz="3200" dirty="0">
                <a:solidFill>
                  <a:schemeClr val="tx1"/>
                </a:solidFill>
                <a:latin typeface="Calibri" panose="020F0502020204030204" pitchFamily="34" charset="0"/>
              </a:rPr>
              <a:t>Framing Types</a:t>
            </a:r>
          </a:p>
          <a:p>
            <a:pPr lvl="1"/>
            <a:r>
              <a:rPr lang="en-US" sz="2800" dirty="0">
                <a:latin typeface="Calibri" panose="020F0502020204030204" pitchFamily="34" charset="0"/>
              </a:rPr>
              <a:t>Platform framing</a:t>
            </a:r>
          </a:p>
          <a:p>
            <a:pPr lvl="2"/>
            <a:r>
              <a:rPr lang="en-US" sz="2800" dirty="0">
                <a:solidFill>
                  <a:schemeClr val="tx1"/>
                </a:solidFill>
                <a:latin typeface="Calibri" panose="020F0502020204030204" pitchFamily="34" charset="0"/>
              </a:rPr>
              <a:t>Floor assembly is built separately from the wall, and therefore is a working surface for next floor up</a:t>
            </a:r>
          </a:p>
          <a:p>
            <a:pPr lvl="2"/>
            <a:r>
              <a:rPr lang="en-US" sz="2800" dirty="0">
                <a:solidFill>
                  <a:schemeClr val="tx1"/>
                </a:solidFill>
                <a:latin typeface="Calibri" panose="020F0502020204030204" pitchFamily="34" charset="0"/>
              </a:rPr>
              <a:t>All walls are one </a:t>
            </a:r>
            <a:r>
              <a:rPr lang="en-US" sz="2800" dirty="0" err="1">
                <a:solidFill>
                  <a:schemeClr val="tx1"/>
                </a:solidFill>
                <a:latin typeface="Calibri" panose="020F0502020204030204" pitchFamily="34" charset="0"/>
              </a:rPr>
              <a:t>storey</a:t>
            </a:r>
            <a:r>
              <a:rPr lang="en-US" sz="2800" dirty="0">
                <a:solidFill>
                  <a:schemeClr val="tx1"/>
                </a:solidFill>
                <a:latin typeface="Calibri" panose="020F0502020204030204" pitchFamily="34" charset="0"/>
              </a:rPr>
              <a:t> high </a:t>
            </a:r>
          </a:p>
          <a:p>
            <a:pPr lvl="1"/>
            <a:endParaRPr lang="en-US" sz="2800" dirty="0">
              <a:latin typeface="Calibri" panose="020F0502020204030204" pitchFamily="34" charset="0"/>
            </a:endParaRPr>
          </a:p>
          <a:p>
            <a:pPr lvl="1"/>
            <a:r>
              <a:rPr lang="en-US" sz="2800" dirty="0">
                <a:latin typeface="Calibri" panose="020F0502020204030204" pitchFamily="34" charset="0"/>
              </a:rPr>
              <a:t>Balloon framing</a:t>
            </a:r>
          </a:p>
          <a:p>
            <a:pPr lvl="2"/>
            <a:r>
              <a:rPr lang="en-US" sz="2800" dirty="0">
                <a:latin typeface="Calibri" panose="020F0502020204030204" pitchFamily="34" charset="0"/>
              </a:rPr>
              <a:t>The studs for the exterior walls are continuous from the foundation sill plate to the top plate below the roof framing</a:t>
            </a:r>
          </a:p>
          <a:p>
            <a:pPr lvl="1">
              <a:buFontTx/>
              <a:buNone/>
            </a:pPr>
            <a:endParaRPr lang="en-US" sz="2800" dirty="0">
              <a:latin typeface="Calibri" panose="020F0502020204030204" pitchFamily="34" charset="0"/>
            </a:endParaRPr>
          </a:p>
        </p:txBody>
      </p:sp>
      <p:pic>
        <p:nvPicPr>
          <p:cNvPr id="2" name="Picture 1" descr="2012-10-06 16.26.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223" y="1550041"/>
            <a:ext cx="3101803" cy="2326352"/>
          </a:xfrm>
          <a:prstGeom prst="rect">
            <a:avLst/>
          </a:prstGeom>
        </p:spPr>
      </p:pic>
      <p:pic>
        <p:nvPicPr>
          <p:cNvPr id="5" name="Picture 2" descr="Q:\Building\Photo-Pictures\Pavillon Kruger\28 sept 2004\CRB0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4600" y="4029146"/>
            <a:ext cx="3138426" cy="23538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38879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116632"/>
            <a:ext cx="8229600" cy="994122"/>
          </a:xfrm>
        </p:spPr>
        <p:txBody>
          <a:bodyPr>
            <a:normAutofit/>
          </a:bodyPr>
          <a:lstStyle/>
          <a:p>
            <a:r>
              <a:rPr lang="en-US" b="1" dirty="0">
                <a:solidFill>
                  <a:schemeClr val="tx1"/>
                </a:solidFill>
              </a:rPr>
              <a:t>Natural defects in lumber</a:t>
            </a:r>
            <a:endParaRPr lang="en-CA" b="1" dirty="0">
              <a:solidFill>
                <a:schemeClr val="tx1"/>
              </a:solidFill>
            </a:endParaRPr>
          </a:p>
        </p:txBody>
      </p:sp>
      <p:sp>
        <p:nvSpPr>
          <p:cNvPr id="72707" name="Rectangle 3"/>
          <p:cNvSpPr>
            <a:spLocks noGrp="1" noChangeArrowheads="1"/>
          </p:cNvSpPr>
          <p:nvPr>
            <p:ph type="body" idx="1"/>
          </p:nvPr>
        </p:nvSpPr>
        <p:spPr>
          <a:xfrm>
            <a:off x="581719" y="1362474"/>
            <a:ext cx="5583718" cy="4919334"/>
          </a:xfrm>
        </p:spPr>
        <p:txBody>
          <a:bodyPr>
            <a:normAutofit lnSpcReduction="10000"/>
          </a:bodyPr>
          <a:lstStyle/>
          <a:p>
            <a:r>
              <a:rPr lang="en-US" sz="2800" dirty="0">
                <a:solidFill>
                  <a:schemeClr val="tx1"/>
                </a:solidFill>
              </a:rPr>
              <a:t>Clear and straight grain wood is the strongest and presence of defects reduces strength</a:t>
            </a:r>
          </a:p>
          <a:p>
            <a:r>
              <a:rPr lang="en-US" sz="2800" dirty="0">
                <a:solidFill>
                  <a:schemeClr val="tx1"/>
                </a:solidFill>
              </a:rPr>
              <a:t>Knots </a:t>
            </a:r>
          </a:p>
          <a:p>
            <a:pPr lvl="1"/>
            <a:r>
              <a:rPr lang="en-US" sz="2400" dirty="0">
                <a:solidFill>
                  <a:schemeClr val="tx1"/>
                </a:solidFill>
              </a:rPr>
              <a:t>distortion of the </a:t>
            </a:r>
            <a:r>
              <a:rPr lang="en-US" sz="2400" dirty="0" err="1">
                <a:solidFill>
                  <a:schemeClr val="tx1"/>
                </a:solidFill>
              </a:rPr>
              <a:t>fibres</a:t>
            </a:r>
            <a:r>
              <a:rPr lang="en-US" sz="2400" dirty="0">
                <a:solidFill>
                  <a:schemeClr val="tx1"/>
                </a:solidFill>
              </a:rPr>
              <a:t> around the knot, resulting in cross grain</a:t>
            </a:r>
            <a:r>
              <a:rPr lang="en-US" sz="2400" dirty="0"/>
              <a:t> and </a:t>
            </a:r>
            <a:r>
              <a:rPr lang="en-US" sz="2400" dirty="0">
                <a:solidFill>
                  <a:schemeClr val="tx1"/>
                </a:solidFill>
              </a:rPr>
              <a:t>stress concentration</a:t>
            </a:r>
          </a:p>
          <a:p>
            <a:pPr lvl="1"/>
            <a:r>
              <a:rPr lang="en-US" sz="2400" dirty="0"/>
              <a:t>Primarily reduce bending and tensile strength</a:t>
            </a:r>
          </a:p>
          <a:p>
            <a:r>
              <a:rPr lang="en-US" sz="2800" dirty="0"/>
              <a:t>End splits and checks</a:t>
            </a:r>
          </a:p>
          <a:p>
            <a:pPr lvl="1"/>
            <a:r>
              <a:rPr lang="en-US" sz="2400" dirty="0">
                <a:solidFill>
                  <a:schemeClr val="tx1"/>
                </a:solidFill>
              </a:rPr>
              <a:t>Result of drying</a:t>
            </a:r>
          </a:p>
          <a:p>
            <a:pPr lvl="1"/>
            <a:r>
              <a:rPr lang="en-US" sz="2400" dirty="0">
                <a:solidFill>
                  <a:schemeClr val="tx1"/>
                </a:solidFill>
              </a:rPr>
              <a:t>Primarily reduces shear strength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5947" y="2117641"/>
            <a:ext cx="2573322" cy="2058657"/>
          </a:xfrm>
          <a:prstGeom prst="rect">
            <a:avLst/>
          </a:prstGeom>
        </p:spPr>
      </p:pic>
      <p:pic>
        <p:nvPicPr>
          <p:cNvPr id="3" name="Picture 2"/>
          <p:cNvPicPr>
            <a:picLocks noChangeAspect="1"/>
          </p:cNvPicPr>
          <p:nvPr/>
        </p:nvPicPr>
        <p:blipFill>
          <a:blip r:embed="rId4"/>
          <a:stretch>
            <a:fillRect/>
          </a:stretch>
        </p:blipFill>
        <p:spPr>
          <a:xfrm>
            <a:off x="6035947" y="4503377"/>
            <a:ext cx="2667647" cy="1778431"/>
          </a:xfrm>
          <a:prstGeom prst="rect">
            <a:avLst/>
          </a:prstGeom>
        </p:spPr>
      </p:pic>
    </p:spTree>
    <p:extLst>
      <p:ext uri="{BB962C8B-B14F-4D97-AF65-F5344CB8AC3E}">
        <p14:creationId xmlns:p14="http://schemas.microsoft.com/office/powerpoint/2010/main" val="1105798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8839"/>
            <a:ext cx="8229600" cy="634082"/>
          </a:xfrm>
        </p:spPr>
        <p:txBody>
          <a:bodyPr>
            <a:normAutofit fontScale="90000"/>
          </a:bodyPr>
          <a:lstStyle/>
          <a:p>
            <a:r>
              <a:rPr lang="en-CA" b="1" dirty="0"/>
              <a:t>Platform frame construction</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692696"/>
            <a:ext cx="5486572" cy="5616624"/>
          </a:xfrm>
          <a:prstGeom prst="rect">
            <a:avLst/>
          </a:prstGeom>
        </p:spPr>
      </p:pic>
      <p:sp>
        <p:nvSpPr>
          <p:cNvPr id="5" name="Rectangle 4"/>
          <p:cNvSpPr/>
          <p:nvPr/>
        </p:nvSpPr>
        <p:spPr>
          <a:xfrm>
            <a:off x="3923928" y="6381328"/>
            <a:ext cx="3416320" cy="369332"/>
          </a:xfrm>
          <a:prstGeom prst="rect">
            <a:avLst/>
          </a:prstGeom>
        </p:spPr>
        <p:txBody>
          <a:bodyPr wrap="none">
            <a:spAutoFit/>
          </a:bodyPr>
          <a:lstStyle/>
          <a:p>
            <a:r>
              <a:rPr lang="en-US" dirty="0">
                <a:hlinkClick r:id="rId4"/>
              </a:rPr>
              <a:t>https://youtu.be/OMvKHw4F7MU</a:t>
            </a:r>
            <a:endParaRPr lang="en-US" dirty="0"/>
          </a:p>
        </p:txBody>
      </p:sp>
      <p:sp>
        <p:nvSpPr>
          <p:cNvPr id="3" name="Content Placeholder 2"/>
          <p:cNvSpPr>
            <a:spLocks noGrp="1"/>
          </p:cNvSpPr>
          <p:nvPr>
            <p:ph idx="1"/>
          </p:nvPr>
        </p:nvSpPr>
        <p:spPr>
          <a:xfrm>
            <a:off x="179512" y="920735"/>
            <a:ext cx="3816424" cy="5532601"/>
          </a:xfrm>
        </p:spPr>
        <p:txBody>
          <a:bodyPr>
            <a:noAutofit/>
          </a:bodyPr>
          <a:lstStyle/>
          <a:p>
            <a:r>
              <a:rPr lang="en-CA" dirty="0"/>
              <a:t>Roof assembly</a:t>
            </a:r>
          </a:p>
          <a:p>
            <a:pPr lvl="1"/>
            <a:r>
              <a:rPr lang="en-CA" sz="1800" dirty="0"/>
              <a:t>Framing: truss or rafter</a:t>
            </a:r>
          </a:p>
          <a:p>
            <a:pPr lvl="1"/>
            <a:r>
              <a:rPr lang="en-CA" sz="1800" dirty="0"/>
              <a:t>Roof sheathing</a:t>
            </a:r>
          </a:p>
          <a:p>
            <a:r>
              <a:rPr lang="en-CA" dirty="0"/>
              <a:t>Floor assembly</a:t>
            </a:r>
          </a:p>
          <a:p>
            <a:pPr lvl="1"/>
            <a:r>
              <a:rPr lang="en-CA" sz="1800" dirty="0"/>
              <a:t>Framing: joist</a:t>
            </a:r>
          </a:p>
          <a:p>
            <a:pPr lvl="1"/>
            <a:r>
              <a:rPr lang="en-CA" sz="1800" dirty="0"/>
              <a:t>Floor sheathing</a:t>
            </a:r>
          </a:p>
          <a:p>
            <a:pPr lvl="1"/>
            <a:r>
              <a:rPr lang="en-CA" sz="1800" dirty="0"/>
              <a:t>Rim joists</a:t>
            </a:r>
          </a:p>
          <a:p>
            <a:r>
              <a:rPr lang="en-CA" dirty="0"/>
              <a:t>Wall assembly</a:t>
            </a:r>
          </a:p>
          <a:p>
            <a:pPr lvl="1"/>
            <a:r>
              <a:rPr lang="en-CA" sz="1800" dirty="0"/>
              <a:t>Framing: stud</a:t>
            </a:r>
          </a:p>
          <a:p>
            <a:pPr lvl="1"/>
            <a:r>
              <a:rPr lang="en-CA" sz="1800" dirty="0"/>
              <a:t>Sheathing: wood-based panels/GWB</a:t>
            </a:r>
          </a:p>
          <a:p>
            <a:pPr lvl="1"/>
            <a:r>
              <a:rPr lang="en-CA" sz="1800" dirty="0"/>
              <a:t>One storey high &amp; consists of </a:t>
            </a:r>
            <a:r>
              <a:rPr lang="en-CA" sz="1600" dirty="0"/>
              <a:t>top plate (double or single), studs, and bottom plate</a:t>
            </a:r>
          </a:p>
        </p:txBody>
      </p:sp>
    </p:spTree>
    <p:extLst>
      <p:ext uri="{BB962C8B-B14F-4D97-AF65-F5344CB8AC3E}">
        <p14:creationId xmlns:p14="http://schemas.microsoft.com/office/powerpoint/2010/main" val="200090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29600" cy="512540"/>
          </a:xfrm>
        </p:spPr>
        <p:txBody>
          <a:bodyPr>
            <a:normAutofit fontScale="90000"/>
          </a:bodyPr>
          <a:lstStyle/>
          <a:p>
            <a:r>
              <a:rPr lang="en-CA" b="1" dirty="0"/>
              <a:t>Balloon frame construction</a:t>
            </a:r>
          </a:p>
        </p:txBody>
      </p:sp>
      <p:sp>
        <p:nvSpPr>
          <p:cNvPr id="3" name="Content Placeholder 2"/>
          <p:cNvSpPr>
            <a:spLocks noGrp="1"/>
          </p:cNvSpPr>
          <p:nvPr>
            <p:ph idx="1"/>
          </p:nvPr>
        </p:nvSpPr>
        <p:spPr>
          <a:xfrm>
            <a:off x="457200" y="1600200"/>
            <a:ext cx="3754760" cy="4525963"/>
          </a:xfrm>
        </p:spPr>
        <p:txBody>
          <a:bodyPr>
            <a:normAutofit/>
          </a:bodyPr>
          <a:lstStyle/>
          <a:p>
            <a:r>
              <a:rPr lang="en-CA" sz="2600" dirty="0">
                <a:latin typeface="Calibri" panose="020F0502020204030204" pitchFamily="34" charset="0"/>
              </a:rPr>
              <a:t>Wall studs are continuous between floors below the roof framing</a:t>
            </a:r>
          </a:p>
          <a:p>
            <a:pPr lvl="1"/>
            <a:r>
              <a:rPr lang="en-CA" sz="2600">
                <a:latin typeface="Calibri" panose="020F0502020204030204" pitchFamily="34" charset="0"/>
              </a:rPr>
              <a:t>First-floor </a:t>
            </a:r>
            <a:r>
              <a:rPr lang="en-CA" sz="2600" dirty="0">
                <a:latin typeface="Calibri" panose="020F0502020204030204" pitchFamily="34" charset="0"/>
              </a:rPr>
              <a:t>joists bear on the sill plate</a:t>
            </a:r>
          </a:p>
          <a:p>
            <a:pPr lvl="1"/>
            <a:r>
              <a:rPr lang="en-CA" sz="2600" dirty="0">
                <a:latin typeface="Calibri" panose="020F0502020204030204" pitchFamily="34" charset="0"/>
              </a:rPr>
              <a:t>Second-floor joists bear on ribbon strip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787178"/>
            <a:ext cx="4788024" cy="6070822"/>
          </a:xfrm>
          <a:prstGeom prst="rect">
            <a:avLst/>
          </a:prstGeom>
        </p:spPr>
      </p:pic>
      <p:sp>
        <p:nvSpPr>
          <p:cNvPr id="5" name="Rectangle 4"/>
          <p:cNvSpPr/>
          <p:nvPr/>
        </p:nvSpPr>
        <p:spPr>
          <a:xfrm>
            <a:off x="827584" y="5661248"/>
            <a:ext cx="3024987" cy="369332"/>
          </a:xfrm>
          <a:prstGeom prst="rect">
            <a:avLst/>
          </a:prstGeom>
        </p:spPr>
        <p:txBody>
          <a:bodyPr wrap="none">
            <a:spAutoFit/>
          </a:bodyPr>
          <a:lstStyle/>
          <a:p>
            <a:r>
              <a:rPr lang="en-US" dirty="0">
                <a:hlinkClick r:id="rId4"/>
              </a:rPr>
              <a:t>https://youtu.be/Q1ZPw2cbxtc</a:t>
            </a:r>
            <a:endParaRPr lang="en-US" dirty="0"/>
          </a:p>
        </p:txBody>
      </p:sp>
    </p:spTree>
    <p:extLst>
      <p:ext uri="{BB962C8B-B14F-4D97-AF65-F5344CB8AC3E}">
        <p14:creationId xmlns:p14="http://schemas.microsoft.com/office/powerpoint/2010/main" val="11595196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568" y="332364"/>
            <a:ext cx="7379295" cy="629800"/>
          </a:xfrm>
        </p:spPr>
        <p:txBody>
          <a:bodyPr>
            <a:normAutofit fontScale="90000"/>
          </a:bodyPr>
          <a:lstStyle/>
          <a:p>
            <a:r>
              <a:rPr lang="en-CA" b="1" dirty="0"/>
              <a:t>Platform </a:t>
            </a:r>
            <a:r>
              <a:rPr lang="en-CA" b="1" dirty="0" err="1"/>
              <a:t>vs</a:t>
            </a:r>
            <a:r>
              <a:rPr lang="en-CA" b="1" dirty="0"/>
              <a:t> Balloon Construction</a:t>
            </a:r>
          </a:p>
        </p:txBody>
      </p:sp>
      <p:sp>
        <p:nvSpPr>
          <p:cNvPr id="3" name="Content Placeholder 2"/>
          <p:cNvSpPr>
            <a:spLocks noGrp="1"/>
          </p:cNvSpPr>
          <p:nvPr>
            <p:ph idx="1"/>
          </p:nvPr>
        </p:nvSpPr>
        <p:spPr>
          <a:xfrm>
            <a:off x="188243" y="1211316"/>
            <a:ext cx="4887813" cy="5534072"/>
          </a:xfrm>
        </p:spPr>
        <p:txBody>
          <a:bodyPr>
            <a:noAutofit/>
          </a:bodyPr>
          <a:lstStyle/>
          <a:p>
            <a:r>
              <a:rPr lang="en-CA" sz="2400" dirty="0"/>
              <a:t>Platform frame construction</a:t>
            </a:r>
          </a:p>
          <a:p>
            <a:pPr lvl="1"/>
            <a:r>
              <a:rPr lang="en-CA" sz="1800" dirty="0"/>
              <a:t>Advantages:</a:t>
            </a:r>
          </a:p>
          <a:p>
            <a:pPr lvl="2"/>
            <a:r>
              <a:rPr lang="en-CA" sz="1800" dirty="0"/>
              <a:t>Simplicity and ease of erection</a:t>
            </a:r>
          </a:p>
          <a:p>
            <a:pPr lvl="1"/>
            <a:r>
              <a:rPr lang="en-CA" sz="1800" dirty="0"/>
              <a:t>Disadvantages:</a:t>
            </a:r>
          </a:p>
          <a:p>
            <a:pPr lvl="2"/>
            <a:r>
              <a:rPr lang="en-CA" sz="1800" dirty="0"/>
              <a:t>More settlement due to shrinkage and compression deformation</a:t>
            </a:r>
          </a:p>
          <a:p>
            <a:r>
              <a:rPr lang="en-CA" sz="2400" dirty="0"/>
              <a:t>Balloon frame construction</a:t>
            </a:r>
          </a:p>
          <a:p>
            <a:pPr lvl="1"/>
            <a:r>
              <a:rPr lang="en-CA" sz="1800" dirty="0"/>
              <a:t>Advantages:</a:t>
            </a:r>
          </a:p>
          <a:p>
            <a:pPr lvl="2"/>
            <a:r>
              <a:rPr lang="en-CA" sz="1800" dirty="0"/>
              <a:t>Less in total shrinkage</a:t>
            </a:r>
          </a:p>
          <a:p>
            <a:pPr lvl="2"/>
            <a:r>
              <a:rPr lang="en-CA" sz="1800" dirty="0"/>
              <a:t>Reduces variation in settlement of framing and the masonry veneer</a:t>
            </a:r>
          </a:p>
          <a:p>
            <a:pPr lvl="1"/>
            <a:r>
              <a:rPr lang="en-CA" sz="1800" dirty="0"/>
              <a:t>Disadvantages:</a:t>
            </a:r>
          </a:p>
          <a:p>
            <a:pPr lvl="2"/>
            <a:r>
              <a:rPr lang="en-CA" sz="1800" dirty="0"/>
              <a:t>Requirement for longer studs</a:t>
            </a:r>
          </a:p>
          <a:p>
            <a:pPr lvl="2"/>
            <a:r>
              <a:rPr lang="en-CA" sz="1800" dirty="0"/>
              <a:t>Difficulty in accommodating erection practices and fire-stopping</a:t>
            </a:r>
          </a:p>
        </p:txBody>
      </p:sp>
      <p:grpSp>
        <p:nvGrpSpPr>
          <p:cNvPr id="12" name="Group 11"/>
          <p:cNvGrpSpPr/>
          <p:nvPr/>
        </p:nvGrpSpPr>
        <p:grpSpPr>
          <a:xfrm>
            <a:off x="5076056" y="2024844"/>
            <a:ext cx="4392488" cy="2695575"/>
            <a:chOff x="5345013" y="1988840"/>
            <a:chExt cx="3403451" cy="2695575"/>
          </a:xfrm>
        </p:grpSpPr>
        <p:grpSp>
          <p:nvGrpSpPr>
            <p:cNvPr id="10" name="Group 9"/>
            <p:cNvGrpSpPr/>
            <p:nvPr/>
          </p:nvGrpSpPr>
          <p:grpSpPr>
            <a:xfrm>
              <a:off x="5345013" y="1988840"/>
              <a:ext cx="3116679" cy="2695575"/>
              <a:chOff x="5345013" y="1988840"/>
              <a:chExt cx="3116679" cy="2695575"/>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013" y="1988840"/>
                <a:ext cx="1819275" cy="2695575"/>
              </a:xfrm>
              <a:prstGeom prst="rect">
                <a:avLst/>
              </a:prstGeom>
            </p:spPr>
          </p:pic>
          <p:sp>
            <p:nvSpPr>
              <p:cNvPr id="5" name="TextBox 4"/>
              <p:cNvSpPr txBox="1"/>
              <p:nvPr/>
            </p:nvSpPr>
            <p:spPr>
              <a:xfrm>
                <a:off x="7112615" y="2276872"/>
                <a:ext cx="1080120" cy="369332"/>
              </a:xfrm>
              <a:prstGeom prst="rect">
                <a:avLst/>
              </a:prstGeom>
              <a:noFill/>
            </p:spPr>
            <p:txBody>
              <a:bodyPr wrap="square" rtlCol="0">
                <a:spAutoFit/>
              </a:bodyPr>
              <a:lstStyle/>
              <a:p>
                <a:r>
                  <a:rPr lang="en-CA" dirty="0"/>
                  <a:t>Stud</a:t>
                </a:r>
              </a:p>
            </p:txBody>
          </p:sp>
          <p:sp>
            <p:nvSpPr>
              <p:cNvPr id="6" name="TextBox 5"/>
              <p:cNvSpPr txBox="1"/>
              <p:nvPr/>
            </p:nvSpPr>
            <p:spPr>
              <a:xfrm>
                <a:off x="7112615" y="2564904"/>
                <a:ext cx="1349077" cy="369332"/>
              </a:xfrm>
              <a:prstGeom prst="rect">
                <a:avLst/>
              </a:prstGeom>
              <a:noFill/>
            </p:spPr>
            <p:txBody>
              <a:bodyPr wrap="square" rtlCol="0">
                <a:spAutoFit/>
              </a:bodyPr>
              <a:lstStyle/>
              <a:p>
                <a:r>
                  <a:rPr lang="en-CA" dirty="0"/>
                  <a:t>Bottom plate</a:t>
                </a:r>
              </a:p>
            </p:txBody>
          </p:sp>
          <p:sp>
            <p:nvSpPr>
              <p:cNvPr id="7" name="TextBox 6"/>
              <p:cNvSpPr txBox="1"/>
              <p:nvPr/>
            </p:nvSpPr>
            <p:spPr>
              <a:xfrm>
                <a:off x="7112615" y="3204466"/>
                <a:ext cx="1349077" cy="369332"/>
              </a:xfrm>
              <a:prstGeom prst="rect">
                <a:avLst/>
              </a:prstGeom>
              <a:noFill/>
            </p:spPr>
            <p:txBody>
              <a:bodyPr wrap="square" rtlCol="0">
                <a:spAutoFit/>
              </a:bodyPr>
              <a:lstStyle/>
              <a:p>
                <a:r>
                  <a:rPr lang="en-CA" dirty="0"/>
                  <a:t>Floor joist</a:t>
                </a:r>
              </a:p>
            </p:txBody>
          </p:sp>
          <p:sp>
            <p:nvSpPr>
              <p:cNvPr id="8" name="TextBox 7"/>
              <p:cNvSpPr txBox="1"/>
              <p:nvPr/>
            </p:nvSpPr>
            <p:spPr>
              <a:xfrm>
                <a:off x="7112615" y="3573016"/>
                <a:ext cx="1349077" cy="369332"/>
              </a:xfrm>
              <a:prstGeom prst="rect">
                <a:avLst/>
              </a:prstGeom>
              <a:noFill/>
            </p:spPr>
            <p:txBody>
              <a:bodyPr wrap="square" rtlCol="0">
                <a:spAutoFit/>
              </a:bodyPr>
              <a:lstStyle/>
              <a:p>
                <a:r>
                  <a:rPr lang="en-CA" dirty="0"/>
                  <a:t>Top plates</a:t>
                </a:r>
              </a:p>
            </p:txBody>
          </p:sp>
          <p:sp>
            <p:nvSpPr>
              <p:cNvPr id="9" name="TextBox 8"/>
              <p:cNvSpPr txBox="1"/>
              <p:nvPr/>
            </p:nvSpPr>
            <p:spPr>
              <a:xfrm>
                <a:off x="7112615" y="4149080"/>
                <a:ext cx="1080120" cy="369332"/>
              </a:xfrm>
              <a:prstGeom prst="rect">
                <a:avLst/>
              </a:prstGeom>
              <a:noFill/>
            </p:spPr>
            <p:txBody>
              <a:bodyPr wrap="square" rtlCol="0">
                <a:spAutoFit/>
              </a:bodyPr>
              <a:lstStyle/>
              <a:p>
                <a:r>
                  <a:rPr lang="en-CA" dirty="0"/>
                  <a:t>Stud</a:t>
                </a:r>
              </a:p>
            </p:txBody>
          </p:sp>
        </p:grpSp>
        <p:sp>
          <p:nvSpPr>
            <p:cNvPr id="11" name="TextBox 10"/>
            <p:cNvSpPr txBox="1"/>
            <p:nvPr/>
          </p:nvSpPr>
          <p:spPr>
            <a:xfrm>
              <a:off x="7123519" y="2835134"/>
              <a:ext cx="1624945" cy="369332"/>
            </a:xfrm>
            <a:prstGeom prst="rect">
              <a:avLst/>
            </a:prstGeom>
            <a:noFill/>
          </p:spPr>
          <p:txBody>
            <a:bodyPr wrap="square" rtlCol="0">
              <a:spAutoFit/>
            </a:bodyPr>
            <a:lstStyle/>
            <a:p>
              <a:r>
                <a:rPr lang="en-CA" dirty="0"/>
                <a:t>Floor sheathing</a:t>
              </a:r>
            </a:p>
          </p:txBody>
        </p:sp>
      </p:grpSp>
    </p:spTree>
    <p:extLst>
      <p:ext uri="{BB962C8B-B14F-4D97-AF65-F5344CB8AC3E}">
        <p14:creationId xmlns:p14="http://schemas.microsoft.com/office/powerpoint/2010/main" val="1374116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39552" y="0"/>
            <a:ext cx="7772400" cy="1143000"/>
          </a:xfrm>
        </p:spPr>
        <p:txBody>
          <a:bodyPr/>
          <a:lstStyle/>
          <a:p>
            <a:r>
              <a:rPr lang="en-US" sz="4000" b="1" dirty="0">
                <a:solidFill>
                  <a:schemeClr val="tx1"/>
                </a:solidFill>
              </a:rPr>
              <a:t>Heavy timber – Post-and-Beam</a:t>
            </a:r>
            <a:endParaRPr lang="en-CA" sz="4000" b="1" dirty="0">
              <a:solidFill>
                <a:schemeClr val="tx1"/>
              </a:solidFill>
            </a:endParaRPr>
          </a:p>
        </p:txBody>
      </p:sp>
      <p:sp>
        <p:nvSpPr>
          <p:cNvPr id="81923" name="Rectangle 3"/>
          <p:cNvSpPr>
            <a:spLocks noGrp="1" noChangeArrowheads="1"/>
          </p:cNvSpPr>
          <p:nvPr>
            <p:ph type="body" sz="half" idx="1"/>
          </p:nvPr>
        </p:nvSpPr>
        <p:spPr>
          <a:xfrm>
            <a:off x="179512" y="980728"/>
            <a:ext cx="5101851" cy="4652156"/>
          </a:xfrm>
        </p:spPr>
        <p:txBody>
          <a:bodyPr>
            <a:normAutofit/>
          </a:bodyPr>
          <a:lstStyle/>
          <a:p>
            <a:r>
              <a:rPr lang="en-US" dirty="0"/>
              <a:t>T</a:t>
            </a:r>
            <a:r>
              <a:rPr lang="en-US" sz="2800" dirty="0"/>
              <a:t>imber or glulam members spaced far apart in a non load-sharing arrangement</a:t>
            </a:r>
            <a:endParaRPr lang="en-US" sz="1600" dirty="0"/>
          </a:p>
          <a:p>
            <a:r>
              <a:rPr lang="en-US" sz="2800" dirty="0"/>
              <a:t>Main members are usually connected with heavy fasteners, e.g. steel dowels, bolts and lag screws, and steel plates</a:t>
            </a:r>
          </a:p>
          <a:p>
            <a:pPr>
              <a:buFontTx/>
              <a:buNone/>
            </a:pPr>
            <a:endParaRPr lang="en-US" sz="3200" dirty="0">
              <a:solidFill>
                <a:schemeClr val="tx1"/>
              </a:solidFill>
            </a:endParaRPr>
          </a:p>
          <a:p>
            <a:pPr lvl="1">
              <a:buFontTx/>
              <a:buNone/>
            </a:pPr>
            <a:endParaRPr lang="en-US" sz="2800" dirty="0"/>
          </a:p>
        </p:txBody>
      </p:sp>
      <p:pic>
        <p:nvPicPr>
          <p:cNvPr id="4" name="Picture 3" descr="IMG_12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695" y="934106"/>
            <a:ext cx="3467260" cy="2600445"/>
          </a:xfrm>
          <a:prstGeom prst="rect">
            <a:avLst/>
          </a:prstGeom>
        </p:spPr>
      </p:pic>
      <p:pic>
        <p:nvPicPr>
          <p:cNvPr id="9" name="Picture 4" descr="Q:\Building\Photo-Pictures\Pavillon Kruger\29 oct 2004\112-1268_IM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4349471"/>
            <a:ext cx="3335059" cy="250129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IMG_378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12753" y="3949982"/>
            <a:ext cx="3323449" cy="2492587"/>
          </a:xfrm>
          <a:prstGeom prst="rect">
            <a:avLst/>
          </a:prstGeom>
        </p:spPr>
      </p:pic>
    </p:spTree>
    <p:extLst>
      <p:ext uri="{BB962C8B-B14F-4D97-AF65-F5344CB8AC3E}">
        <p14:creationId xmlns:p14="http://schemas.microsoft.com/office/powerpoint/2010/main" val="22723792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030212" y="2996952"/>
            <a:ext cx="4104456" cy="3774458"/>
          </a:xfrm>
          <a:prstGeom prst="rect">
            <a:avLst/>
          </a:prstGeom>
          <a:noFill/>
        </p:spPr>
      </p:pic>
      <p:sp>
        <p:nvSpPr>
          <p:cNvPr id="81922" name="Rectangle 2"/>
          <p:cNvSpPr>
            <a:spLocks noGrp="1" noChangeArrowheads="1"/>
          </p:cNvSpPr>
          <p:nvPr>
            <p:ph type="title"/>
          </p:nvPr>
        </p:nvSpPr>
        <p:spPr>
          <a:xfrm>
            <a:off x="467544" y="0"/>
            <a:ext cx="7772400" cy="1143000"/>
          </a:xfrm>
        </p:spPr>
        <p:txBody>
          <a:bodyPr/>
          <a:lstStyle/>
          <a:p>
            <a:r>
              <a:rPr lang="en-US" sz="4000" b="1" dirty="0">
                <a:solidFill>
                  <a:schemeClr val="tx1"/>
                </a:solidFill>
              </a:rPr>
              <a:t>Heavy timber – Post-and-beam</a:t>
            </a:r>
            <a:endParaRPr lang="en-CA" sz="4000" b="1" dirty="0">
              <a:solidFill>
                <a:schemeClr val="tx1"/>
              </a:solidFill>
            </a:endParaRPr>
          </a:p>
        </p:txBody>
      </p:sp>
      <p:sp>
        <p:nvSpPr>
          <p:cNvPr id="81923" name="Rectangle 3"/>
          <p:cNvSpPr>
            <a:spLocks noGrp="1" noChangeArrowheads="1"/>
          </p:cNvSpPr>
          <p:nvPr>
            <p:ph type="body" sz="half" idx="1"/>
          </p:nvPr>
        </p:nvSpPr>
        <p:spPr>
          <a:xfrm>
            <a:off x="409114" y="875358"/>
            <a:ext cx="8267342" cy="4652156"/>
          </a:xfrm>
        </p:spPr>
        <p:txBody>
          <a:bodyPr>
            <a:normAutofit/>
          </a:bodyPr>
          <a:lstStyle/>
          <a:p>
            <a:r>
              <a:rPr lang="en-US" sz="2800" dirty="0"/>
              <a:t>Secondary members often are designed as stand-alone members e.g. purlins, floor/roof decking</a:t>
            </a:r>
          </a:p>
          <a:p>
            <a:r>
              <a:rPr lang="en-US" sz="2800" dirty="0"/>
              <a:t>May require diagonal braces and in-fill shear wall to avoid use of moment connections</a:t>
            </a:r>
          </a:p>
          <a:p>
            <a:pPr>
              <a:buFontTx/>
              <a:buNone/>
            </a:pPr>
            <a:endParaRPr lang="en-US" sz="2800" dirty="0">
              <a:solidFill>
                <a:schemeClr val="tx1"/>
              </a:solidFill>
            </a:endParaRPr>
          </a:p>
          <a:p>
            <a:pPr lvl="1">
              <a:buFontTx/>
              <a:buNone/>
            </a:pPr>
            <a:endParaRPr lang="en-US" dirty="0"/>
          </a:p>
        </p:txBody>
      </p:sp>
      <p:pic>
        <p:nvPicPr>
          <p:cNvPr id="19" name="Content Placeholder 5" descr="DSC03466.JPG"/>
          <p:cNvPicPr>
            <a:picLocks noGrp="1" noChangeAspect="1"/>
          </p:cNvPicPr>
          <p:nvPr>
            <p:ph sz="half" idx="2"/>
          </p:nvPr>
        </p:nvPicPr>
        <p:blipFill>
          <a:blip r:embed="rId4">
            <a:extLst>
              <a:ext uri="{28A0092B-C50C-407E-A947-70E740481C1C}">
                <a14:useLocalDpi xmlns:a14="http://schemas.microsoft.com/office/drawing/2010/main" val="0"/>
              </a:ext>
            </a:extLst>
          </a:blip>
          <a:srcRect l="15278" r="15278"/>
          <a:stretch>
            <a:fillRect/>
          </a:stretch>
        </p:blipFill>
        <p:spPr>
          <a:xfrm>
            <a:off x="1115616" y="3212976"/>
            <a:ext cx="3003170" cy="3243423"/>
          </a:xfrm>
        </p:spPr>
      </p:pic>
      <p:sp>
        <p:nvSpPr>
          <p:cNvPr id="24" name="Oval 23"/>
          <p:cNvSpPr/>
          <p:nvPr/>
        </p:nvSpPr>
        <p:spPr>
          <a:xfrm>
            <a:off x="1187624" y="4437112"/>
            <a:ext cx="2088232" cy="1987421"/>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5686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55258" y="131679"/>
            <a:ext cx="8537222" cy="1143000"/>
          </a:xfrm>
        </p:spPr>
        <p:txBody>
          <a:bodyPr>
            <a:normAutofit fontScale="90000"/>
          </a:bodyPr>
          <a:lstStyle/>
          <a:p>
            <a:r>
              <a:rPr lang="en-US" b="1" dirty="0">
                <a:solidFill>
                  <a:schemeClr val="tx1"/>
                </a:solidFill>
              </a:rPr>
              <a:t>Heavy timber – Mass timber panel</a:t>
            </a:r>
            <a:endParaRPr lang="en-CA" b="1" dirty="0">
              <a:solidFill>
                <a:schemeClr val="tx1"/>
              </a:solidFill>
            </a:endParaRPr>
          </a:p>
        </p:txBody>
      </p:sp>
      <p:sp>
        <p:nvSpPr>
          <p:cNvPr id="81923" name="Rectangle 3"/>
          <p:cNvSpPr>
            <a:spLocks noGrp="1" noChangeArrowheads="1"/>
          </p:cNvSpPr>
          <p:nvPr>
            <p:ph type="body" sz="half" idx="1"/>
          </p:nvPr>
        </p:nvSpPr>
        <p:spPr>
          <a:xfrm>
            <a:off x="323528" y="1052736"/>
            <a:ext cx="6879131" cy="4652156"/>
          </a:xfrm>
        </p:spPr>
        <p:txBody>
          <a:bodyPr>
            <a:normAutofit/>
          </a:bodyPr>
          <a:lstStyle/>
          <a:p>
            <a:r>
              <a:rPr lang="en-US" dirty="0"/>
              <a:t>Panelized construction for floor, wall, elevator shaft and roof </a:t>
            </a:r>
          </a:p>
          <a:p>
            <a:r>
              <a:rPr lang="en-US" sz="2800" dirty="0"/>
              <a:t>Products : CLT, NLT, GLT, DLT and SCL</a:t>
            </a:r>
          </a:p>
          <a:p>
            <a:r>
              <a:rPr lang="en-US" sz="2800" dirty="0"/>
              <a:t>May only require light gauge fasteners e.g. screws and steel brackets</a:t>
            </a:r>
          </a:p>
          <a:p>
            <a:r>
              <a:rPr lang="en-US" sz="2800" dirty="0"/>
              <a:t>Height limit ≈ 10 – 12 </a:t>
            </a:r>
            <a:r>
              <a:rPr lang="en-US" sz="2800" dirty="0" err="1"/>
              <a:t>storeys</a:t>
            </a:r>
            <a:endParaRPr lang="en-US" sz="2800" dirty="0"/>
          </a:p>
          <a:p>
            <a:pPr>
              <a:buFontTx/>
              <a:buNone/>
            </a:pPr>
            <a:endParaRPr lang="en-US" sz="3200" dirty="0">
              <a:solidFill>
                <a:schemeClr val="tx1"/>
              </a:solidFill>
            </a:endParaRPr>
          </a:p>
          <a:p>
            <a:pPr lvl="1">
              <a:buFontTx/>
              <a:buNone/>
            </a:pPr>
            <a:endParaRPr lang="en-US" sz="2800" dirty="0"/>
          </a:p>
        </p:txBody>
      </p:sp>
      <p:pic>
        <p:nvPicPr>
          <p:cNvPr id="2" name="Picture 1" descr="WoodTimb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4509120"/>
            <a:ext cx="5457735" cy="2030278"/>
          </a:xfrm>
          <a:prstGeom prst="rect">
            <a:avLst/>
          </a:prstGeom>
        </p:spPr>
      </p:pic>
      <p:pic>
        <p:nvPicPr>
          <p:cNvPr id="15" name="Picture 5" descr="Orange and Green men screwi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136113" y="1758369"/>
            <a:ext cx="2007888" cy="2670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7"/>
          <p:cNvPicPr>
            <a:picLocks noChangeAspect="1" noChangeArrowheads="1"/>
          </p:cNvPicPr>
          <p:nvPr/>
        </p:nvPicPr>
        <p:blipFill>
          <a:blip r:embed="rId5" cstate="print"/>
          <a:srcRect/>
          <a:stretch>
            <a:fillRect/>
          </a:stretch>
        </p:blipFill>
        <p:spPr bwMode="auto">
          <a:xfrm>
            <a:off x="683568" y="4437112"/>
            <a:ext cx="2766076" cy="2069853"/>
          </a:xfrm>
          <a:prstGeom prst="rect">
            <a:avLst/>
          </a:prstGeom>
          <a:noFill/>
          <a:ln w="9525">
            <a:noFill/>
            <a:miter lim="800000"/>
            <a:headEnd/>
            <a:tailEnd/>
          </a:ln>
          <a:effectLst/>
        </p:spPr>
      </p:pic>
    </p:spTree>
    <p:extLst>
      <p:ext uri="{BB962C8B-B14F-4D97-AF65-F5344CB8AC3E}">
        <p14:creationId xmlns:p14="http://schemas.microsoft.com/office/powerpoint/2010/main" val="25443629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79512" y="131679"/>
            <a:ext cx="8712968" cy="1143000"/>
          </a:xfrm>
        </p:spPr>
        <p:txBody>
          <a:bodyPr>
            <a:normAutofit fontScale="90000"/>
          </a:bodyPr>
          <a:lstStyle/>
          <a:p>
            <a:r>
              <a:rPr lang="en-US" b="1" dirty="0">
                <a:solidFill>
                  <a:schemeClr val="tx1"/>
                </a:solidFill>
              </a:rPr>
              <a:t>Hybrid – P&amp;B + Mass timber panels</a:t>
            </a:r>
            <a:endParaRPr lang="en-CA" b="1" dirty="0">
              <a:solidFill>
                <a:schemeClr val="tx1"/>
              </a:solidFill>
            </a:endParaRPr>
          </a:p>
        </p:txBody>
      </p:sp>
      <p:sp>
        <p:nvSpPr>
          <p:cNvPr id="81923" name="Rectangle 3"/>
          <p:cNvSpPr>
            <a:spLocks noGrp="1" noChangeArrowheads="1"/>
          </p:cNvSpPr>
          <p:nvPr>
            <p:ph type="body" sz="half" idx="1"/>
          </p:nvPr>
        </p:nvSpPr>
        <p:spPr>
          <a:xfrm>
            <a:off x="503684" y="1136617"/>
            <a:ext cx="6879131" cy="4652156"/>
          </a:xfrm>
        </p:spPr>
        <p:txBody>
          <a:bodyPr>
            <a:normAutofit/>
          </a:bodyPr>
          <a:lstStyle/>
          <a:p>
            <a:pPr>
              <a:buFontTx/>
              <a:buNone/>
            </a:pPr>
            <a:endParaRPr lang="en-US" sz="3200" dirty="0">
              <a:solidFill>
                <a:schemeClr val="tx1"/>
              </a:solidFill>
            </a:endParaRPr>
          </a:p>
          <a:p>
            <a:pPr lvl="1">
              <a:buFontTx/>
              <a:buNone/>
            </a:pPr>
            <a:endParaRPr lang="en-US" sz="2800" dirty="0"/>
          </a:p>
        </p:txBody>
      </p:sp>
      <p:pic>
        <p:nvPicPr>
          <p:cNvPr id="8" name="Picture 7" descr="2014-10-27 11.34.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239" y="3861048"/>
            <a:ext cx="3581761" cy="2686320"/>
          </a:xfrm>
          <a:prstGeom prst="rect">
            <a:avLst/>
          </a:prstGeom>
        </p:spPr>
      </p:pic>
      <p:sp>
        <p:nvSpPr>
          <p:cNvPr id="10" name="Rectangle 3"/>
          <p:cNvSpPr txBox="1">
            <a:spLocks noChangeArrowheads="1"/>
          </p:cNvSpPr>
          <p:nvPr/>
        </p:nvSpPr>
        <p:spPr>
          <a:xfrm>
            <a:off x="323528" y="1340768"/>
            <a:ext cx="4968552" cy="46521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Allow longer spans to be achieved compared with mass timber panels alone</a:t>
            </a:r>
          </a:p>
          <a:p>
            <a:r>
              <a:rPr lang="en-US" sz="2800" dirty="0"/>
              <a:t>Same material used in whole building – no material incompatibility</a:t>
            </a:r>
          </a:p>
          <a:p>
            <a:pPr>
              <a:buFontTx/>
              <a:buNone/>
            </a:pPr>
            <a:endParaRPr lang="en-US" sz="2800" dirty="0"/>
          </a:p>
          <a:p>
            <a:pPr lvl="1">
              <a:buFontTx/>
              <a:buNone/>
            </a:pPr>
            <a:endParaRPr lang="en-US" dirty="0"/>
          </a:p>
        </p:txBody>
      </p:sp>
      <p:pic>
        <p:nvPicPr>
          <p:cNvPr id="7" name="Picture 6" descr="IMG_389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980728"/>
            <a:ext cx="3419872" cy="2564904"/>
          </a:xfrm>
          <a:prstGeom prst="rect">
            <a:avLst/>
          </a:prstGeom>
        </p:spPr>
      </p:pic>
      <p:pic>
        <p:nvPicPr>
          <p:cNvPr id="2" name="Picture 1" descr="IMG_707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720" y="4149080"/>
            <a:ext cx="3384376" cy="2538282"/>
          </a:xfrm>
          <a:prstGeom prst="rect">
            <a:avLst/>
          </a:prstGeom>
        </p:spPr>
      </p:pic>
      <p:sp>
        <p:nvSpPr>
          <p:cNvPr id="3" name="TextBox 2"/>
          <p:cNvSpPr txBox="1"/>
          <p:nvPr/>
        </p:nvSpPr>
        <p:spPr>
          <a:xfrm>
            <a:off x="251520" y="5301208"/>
            <a:ext cx="1872208" cy="923330"/>
          </a:xfrm>
          <a:prstGeom prst="rect">
            <a:avLst/>
          </a:prstGeom>
          <a:noFill/>
        </p:spPr>
        <p:txBody>
          <a:bodyPr wrap="square" rtlCol="0">
            <a:spAutoFit/>
          </a:bodyPr>
          <a:lstStyle/>
          <a:p>
            <a:r>
              <a:rPr lang="en-US" dirty="0"/>
              <a:t>Brock Commons – glulam columns + CLT floor</a:t>
            </a:r>
          </a:p>
        </p:txBody>
      </p:sp>
      <p:sp>
        <p:nvSpPr>
          <p:cNvPr id="4" name="TextBox 3"/>
          <p:cNvSpPr txBox="1"/>
          <p:nvPr/>
        </p:nvSpPr>
        <p:spPr>
          <a:xfrm>
            <a:off x="5724128" y="6481825"/>
            <a:ext cx="3131840" cy="369332"/>
          </a:xfrm>
          <a:prstGeom prst="rect">
            <a:avLst/>
          </a:prstGeom>
          <a:noFill/>
        </p:spPr>
        <p:txBody>
          <a:bodyPr wrap="square" rtlCol="0">
            <a:spAutoFit/>
          </a:bodyPr>
          <a:lstStyle/>
          <a:p>
            <a:r>
              <a:rPr lang="en-US" dirty="0"/>
              <a:t>CLT wall + glulam beam</a:t>
            </a:r>
          </a:p>
        </p:txBody>
      </p:sp>
      <p:sp>
        <p:nvSpPr>
          <p:cNvPr id="11" name="TextBox 10"/>
          <p:cNvSpPr txBox="1"/>
          <p:nvPr/>
        </p:nvSpPr>
        <p:spPr>
          <a:xfrm>
            <a:off x="5796136" y="3501008"/>
            <a:ext cx="3131840" cy="369332"/>
          </a:xfrm>
          <a:prstGeom prst="rect">
            <a:avLst/>
          </a:prstGeom>
          <a:noFill/>
        </p:spPr>
        <p:txBody>
          <a:bodyPr wrap="square" rtlCol="0">
            <a:spAutoFit/>
          </a:bodyPr>
          <a:lstStyle/>
          <a:p>
            <a:r>
              <a:rPr lang="en-US" dirty="0"/>
              <a:t>Glulam P&amp;B + CLT floor / roof</a:t>
            </a:r>
          </a:p>
        </p:txBody>
      </p:sp>
    </p:spTree>
    <p:extLst>
      <p:ext uri="{BB962C8B-B14F-4D97-AF65-F5344CB8AC3E}">
        <p14:creationId xmlns:p14="http://schemas.microsoft.com/office/powerpoint/2010/main" val="21877074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55258" y="131679"/>
            <a:ext cx="7772400" cy="1143000"/>
          </a:xfrm>
        </p:spPr>
        <p:txBody>
          <a:bodyPr>
            <a:normAutofit/>
          </a:bodyPr>
          <a:lstStyle/>
          <a:p>
            <a:r>
              <a:rPr lang="en-US" sz="4000" b="1" dirty="0">
                <a:solidFill>
                  <a:schemeClr val="tx1"/>
                </a:solidFill>
              </a:rPr>
              <a:t>Hybrid – Different materials</a:t>
            </a:r>
            <a:endParaRPr lang="en-CA" sz="4000" b="1" dirty="0">
              <a:solidFill>
                <a:schemeClr val="tx1"/>
              </a:solidFill>
            </a:endParaRPr>
          </a:p>
        </p:txBody>
      </p:sp>
      <p:sp>
        <p:nvSpPr>
          <p:cNvPr id="81923" name="Rectangle 3"/>
          <p:cNvSpPr>
            <a:spLocks noGrp="1" noChangeArrowheads="1"/>
          </p:cNvSpPr>
          <p:nvPr>
            <p:ph type="body" sz="half" idx="1"/>
          </p:nvPr>
        </p:nvSpPr>
        <p:spPr>
          <a:xfrm>
            <a:off x="503684" y="1136617"/>
            <a:ext cx="6879131" cy="4652156"/>
          </a:xfrm>
        </p:spPr>
        <p:txBody>
          <a:bodyPr>
            <a:normAutofit/>
          </a:bodyPr>
          <a:lstStyle/>
          <a:p>
            <a:pPr>
              <a:buFontTx/>
              <a:buNone/>
            </a:pPr>
            <a:endParaRPr lang="en-US" sz="3200" dirty="0">
              <a:solidFill>
                <a:schemeClr val="tx1"/>
              </a:solidFill>
            </a:endParaRPr>
          </a:p>
          <a:p>
            <a:pPr lvl="1">
              <a:buFontTx/>
              <a:buNone/>
            </a:pPr>
            <a:endParaRPr lang="en-US" sz="2800" dirty="0"/>
          </a:p>
        </p:txBody>
      </p:sp>
      <p:sp>
        <p:nvSpPr>
          <p:cNvPr id="10" name="Rectangle 3"/>
          <p:cNvSpPr txBox="1">
            <a:spLocks noChangeArrowheads="1"/>
          </p:cNvSpPr>
          <p:nvPr/>
        </p:nvSpPr>
        <p:spPr>
          <a:xfrm>
            <a:off x="892179" y="1274679"/>
            <a:ext cx="7784277" cy="46521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One material can address the weaknesses of the other e.g. concrete core for lateral load and fire resistance</a:t>
            </a:r>
          </a:p>
          <a:p>
            <a:r>
              <a:rPr lang="en-US" sz="2800" dirty="0"/>
              <a:t>In predominantly wood structures, steel and concrete members may be used in locations where load level is extremely high e.g. bottom-</a:t>
            </a:r>
            <a:r>
              <a:rPr lang="en-US" sz="2800" dirty="0" err="1"/>
              <a:t>storey</a:t>
            </a:r>
            <a:r>
              <a:rPr lang="en-US" sz="2800" dirty="0"/>
              <a:t> columns in multi-</a:t>
            </a:r>
            <a:r>
              <a:rPr lang="en-US" sz="2800" dirty="0" err="1"/>
              <a:t>storey</a:t>
            </a:r>
            <a:r>
              <a:rPr lang="en-US" sz="2800" dirty="0"/>
              <a:t> buildings</a:t>
            </a:r>
          </a:p>
          <a:p>
            <a:r>
              <a:rPr lang="en-US" sz="2800" dirty="0"/>
              <a:t>Indeed nearly all buildings are hybrid to some extent, since foundation is typically concrete</a:t>
            </a:r>
          </a:p>
          <a:p>
            <a:pPr>
              <a:buFontTx/>
              <a:buNone/>
            </a:pPr>
            <a:endParaRPr lang="en-US" sz="2800" dirty="0"/>
          </a:p>
          <a:p>
            <a:pPr lvl="1">
              <a:buFontTx/>
              <a:buNone/>
            </a:pPr>
            <a:endParaRPr lang="en-US" dirty="0"/>
          </a:p>
        </p:txBody>
      </p:sp>
    </p:spTree>
    <p:extLst>
      <p:ext uri="{BB962C8B-B14F-4D97-AF65-F5344CB8AC3E}">
        <p14:creationId xmlns:p14="http://schemas.microsoft.com/office/powerpoint/2010/main" val="1383224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6-10-10 11.35.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412776"/>
            <a:ext cx="4388320" cy="3291240"/>
          </a:xfrm>
          <a:prstGeom prst="rect">
            <a:avLst/>
          </a:prstGeom>
        </p:spPr>
      </p:pic>
      <p:sp>
        <p:nvSpPr>
          <p:cNvPr id="6" name="Rectangle 2"/>
          <p:cNvSpPr txBox="1">
            <a:spLocks noChangeArrowheads="1"/>
          </p:cNvSpPr>
          <p:nvPr/>
        </p:nvSpPr>
        <p:spPr>
          <a:xfrm>
            <a:off x="437493" y="323542"/>
            <a:ext cx="77724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t>Hybrid – Steel + Wood</a:t>
            </a:r>
            <a:endParaRPr lang="en-CA" b="1" dirty="0"/>
          </a:p>
        </p:txBody>
      </p:sp>
      <p:pic>
        <p:nvPicPr>
          <p:cNvPr id="7" name="Picture 6" descr="2016-06-17 15.40.0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1340768"/>
            <a:ext cx="4394205" cy="3295654"/>
          </a:xfrm>
          <a:prstGeom prst="rect">
            <a:avLst/>
          </a:prstGeom>
        </p:spPr>
      </p:pic>
      <p:sp>
        <p:nvSpPr>
          <p:cNvPr id="8" name="TextBox 7"/>
          <p:cNvSpPr txBox="1"/>
          <p:nvPr/>
        </p:nvSpPr>
        <p:spPr>
          <a:xfrm>
            <a:off x="323528" y="4869160"/>
            <a:ext cx="3888432" cy="707886"/>
          </a:xfrm>
          <a:prstGeom prst="rect">
            <a:avLst/>
          </a:prstGeom>
          <a:noFill/>
        </p:spPr>
        <p:txBody>
          <a:bodyPr wrap="square" rtlCol="0">
            <a:spAutoFit/>
          </a:bodyPr>
          <a:lstStyle/>
          <a:p>
            <a:r>
              <a:rPr lang="en-US" sz="2000" dirty="0"/>
              <a:t>Steel frame structure with CLT roof panels (MEC Building, Edmonton)</a:t>
            </a:r>
          </a:p>
        </p:txBody>
      </p:sp>
      <p:sp>
        <p:nvSpPr>
          <p:cNvPr id="9" name="TextBox 8"/>
          <p:cNvSpPr txBox="1"/>
          <p:nvPr/>
        </p:nvSpPr>
        <p:spPr>
          <a:xfrm>
            <a:off x="5004048" y="4797152"/>
            <a:ext cx="3399018" cy="707886"/>
          </a:xfrm>
          <a:prstGeom prst="rect">
            <a:avLst/>
          </a:prstGeom>
          <a:noFill/>
        </p:spPr>
        <p:txBody>
          <a:bodyPr wrap="square" rtlCol="0">
            <a:spAutoFit/>
          </a:bodyPr>
          <a:lstStyle/>
          <a:p>
            <a:r>
              <a:rPr lang="en-US" sz="2000" dirty="0"/>
              <a:t>Steel frame building with light wood floor and wall panels</a:t>
            </a:r>
          </a:p>
        </p:txBody>
      </p:sp>
    </p:spTree>
    <p:extLst>
      <p:ext uri="{BB962C8B-B14F-4D97-AF65-F5344CB8AC3E}">
        <p14:creationId xmlns:p14="http://schemas.microsoft.com/office/powerpoint/2010/main" val="1816073084"/>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6-07-01 11.17.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8768" y="1599008"/>
            <a:ext cx="4946240" cy="3709680"/>
          </a:xfrm>
          <a:prstGeom prst="rect">
            <a:avLst/>
          </a:prstGeom>
        </p:spPr>
      </p:pic>
      <p:sp>
        <p:nvSpPr>
          <p:cNvPr id="7" name="Rectangle 2"/>
          <p:cNvSpPr txBox="1">
            <a:spLocks noChangeArrowheads="1"/>
          </p:cNvSpPr>
          <p:nvPr/>
        </p:nvSpPr>
        <p:spPr>
          <a:xfrm>
            <a:off x="437493" y="168224"/>
            <a:ext cx="77724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t>Hybrid – Steel + Wood</a:t>
            </a:r>
            <a:endParaRPr lang="en-CA" sz="4000" b="1" dirty="0"/>
          </a:p>
        </p:txBody>
      </p:sp>
      <p:sp>
        <p:nvSpPr>
          <p:cNvPr id="8" name="TextBox 7"/>
          <p:cNvSpPr txBox="1"/>
          <p:nvPr/>
        </p:nvSpPr>
        <p:spPr>
          <a:xfrm>
            <a:off x="251520" y="5805264"/>
            <a:ext cx="3399018" cy="707886"/>
          </a:xfrm>
          <a:prstGeom prst="rect">
            <a:avLst/>
          </a:prstGeom>
          <a:noFill/>
        </p:spPr>
        <p:txBody>
          <a:bodyPr wrap="square" rtlCol="0">
            <a:spAutoFit/>
          </a:bodyPr>
          <a:lstStyle/>
          <a:p>
            <a:r>
              <a:rPr lang="en-US" sz="2000" dirty="0"/>
              <a:t>Steel floor beam with timber columns and CLT floor deck</a:t>
            </a:r>
          </a:p>
        </p:txBody>
      </p:sp>
      <p:pic>
        <p:nvPicPr>
          <p:cNvPr id="9" name="Picture 8"/>
          <p:cNvPicPr>
            <a:picLocks noChangeAspect="1"/>
          </p:cNvPicPr>
          <p:nvPr/>
        </p:nvPicPr>
        <p:blipFill>
          <a:blip r:embed="rId4"/>
          <a:stretch>
            <a:fillRect/>
          </a:stretch>
        </p:blipFill>
        <p:spPr>
          <a:xfrm>
            <a:off x="4067944" y="2276872"/>
            <a:ext cx="4825614" cy="3221098"/>
          </a:xfrm>
          <a:prstGeom prst="rect">
            <a:avLst/>
          </a:prstGeom>
        </p:spPr>
      </p:pic>
      <p:sp>
        <p:nvSpPr>
          <p:cNvPr id="12" name="TextBox 11"/>
          <p:cNvSpPr txBox="1"/>
          <p:nvPr/>
        </p:nvSpPr>
        <p:spPr>
          <a:xfrm>
            <a:off x="4644008" y="5445224"/>
            <a:ext cx="3399018" cy="707886"/>
          </a:xfrm>
          <a:prstGeom prst="rect">
            <a:avLst/>
          </a:prstGeom>
          <a:noFill/>
        </p:spPr>
        <p:txBody>
          <a:bodyPr wrap="square" rtlCol="0">
            <a:spAutoFit/>
          </a:bodyPr>
          <a:lstStyle/>
          <a:p>
            <a:r>
              <a:rPr lang="en-US" sz="2000" dirty="0"/>
              <a:t>GLT deck with steel column (LRT station, Edmonton)</a:t>
            </a:r>
          </a:p>
        </p:txBody>
      </p:sp>
    </p:spTree>
    <p:extLst>
      <p:ext uri="{BB962C8B-B14F-4D97-AF65-F5344CB8AC3E}">
        <p14:creationId xmlns:p14="http://schemas.microsoft.com/office/powerpoint/2010/main" val="364235377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56DC1492CF64F9CB9F0283E06F62F" ma:contentTypeVersion="19" ma:contentTypeDescription="Create a new document." ma:contentTypeScope="" ma:versionID="d59b4c3ce6dcb2f1eac3e6989884751e">
  <xsd:schema xmlns:xsd="http://www.w3.org/2001/XMLSchema" xmlns:xs="http://www.w3.org/2001/XMLSchema" xmlns:p="http://schemas.microsoft.com/office/2006/metadata/properties" xmlns:ns2="05b89403-8670-4c8a-a68b-beee026a3835" xmlns:ns3="216991cb-7b70-410c-8842-c0e7fbae0f64" targetNamespace="http://schemas.microsoft.com/office/2006/metadata/properties" ma:root="true" ma:fieldsID="a0e87505b64e39be177ace61bbc03164" ns2:_="" ns3:_="">
    <xsd:import namespace="05b89403-8670-4c8a-a68b-beee026a3835"/>
    <xsd:import namespace="216991cb-7b70-410c-8842-c0e7fbae0f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89403-8670-4c8a-a68b-beee026a38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b745ca-1c30-4b00-a226-317ec975d38c}" ma:internalName="TaxCatchAll" ma:showField="CatchAllData" ma:web="05b89403-8670-4c8a-a68b-beee026a38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6991cb-7b70-410c-8842-c0e7fbae0f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03b80b-8175-4c13-af67-3d8e268027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6991cb-7b70-410c-8842-c0e7fbae0f64">
      <Terms xmlns="http://schemas.microsoft.com/office/infopath/2007/PartnerControls"/>
    </lcf76f155ced4ddcb4097134ff3c332f>
    <TaxCatchAll xmlns="05b89403-8670-4c8a-a68b-beee026a3835" xsi:nil="true"/>
  </documentManagement>
</p:properties>
</file>

<file path=customXml/itemProps1.xml><?xml version="1.0" encoding="utf-8"?>
<ds:datastoreItem xmlns:ds="http://schemas.openxmlformats.org/officeDocument/2006/customXml" ds:itemID="{6F4C90A3-E308-4A39-9C89-C685374F3D68}"/>
</file>

<file path=customXml/itemProps2.xml><?xml version="1.0" encoding="utf-8"?>
<ds:datastoreItem xmlns:ds="http://schemas.openxmlformats.org/officeDocument/2006/customXml" ds:itemID="{191DBBA7-7CAA-477A-8BDF-760598891A72}">
  <ds:schemaRefs>
    <ds:schemaRef ds:uri="http://schemas.microsoft.com/sharepoint/v3/contenttype/forms"/>
  </ds:schemaRefs>
</ds:datastoreItem>
</file>

<file path=customXml/itemProps3.xml><?xml version="1.0" encoding="utf-8"?>
<ds:datastoreItem xmlns:ds="http://schemas.openxmlformats.org/officeDocument/2006/customXml" ds:itemID="{A18F29F7-E528-40F2-A7E7-A3825BE4C0E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3200</TotalTime>
  <Words>8763</Words>
  <Application>Microsoft Office PowerPoint</Application>
  <PresentationFormat>On-screen Show (4:3)</PresentationFormat>
  <Paragraphs>821</Paragraphs>
  <Slides>105</Slides>
  <Notes>100</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Default Design</vt:lpstr>
      <vt:lpstr>Lecture #2  – Structural Wood Products &amp; Systems</vt:lpstr>
      <vt:lpstr>Part I - Structural Wood Products</vt:lpstr>
      <vt:lpstr>Sawn lumber for construction</vt:lpstr>
      <vt:lpstr>Dimension lumber – Manufacturing process</vt:lpstr>
      <vt:lpstr>Advanced Lumber Production System – scanning machine</vt:lpstr>
      <vt:lpstr>Advanced Lumber Production System – scanning machine</vt:lpstr>
      <vt:lpstr>Sizes for lumber products</vt:lpstr>
      <vt:lpstr>Lumber species groups</vt:lpstr>
      <vt:lpstr>Natural defects in lumber</vt:lpstr>
      <vt:lpstr>Structural Strength Grading</vt:lpstr>
      <vt:lpstr>Visual grading process</vt:lpstr>
      <vt:lpstr>Visual grade stamp</vt:lpstr>
      <vt:lpstr>Machine grading</vt:lpstr>
      <vt:lpstr>Machine Grade Stamp</vt:lpstr>
      <vt:lpstr>Comparison between visual and machine grading</vt:lpstr>
      <vt:lpstr>Kiln-drying of lumber</vt:lpstr>
      <vt:lpstr>Finger-joined lumber</vt:lpstr>
      <vt:lpstr>Finger joint characteristics</vt:lpstr>
      <vt:lpstr>Applications of finger-joined lumber</vt:lpstr>
      <vt:lpstr>Structural Panel Products</vt:lpstr>
      <vt:lpstr>OSB</vt:lpstr>
      <vt:lpstr>Plywood</vt:lpstr>
      <vt:lpstr>Manufacturing process</vt:lpstr>
      <vt:lpstr>Applications</vt:lpstr>
      <vt:lpstr>Comparison between plywood and OSB</vt:lpstr>
      <vt:lpstr>Engineered Wood Products</vt:lpstr>
      <vt:lpstr>Engineered Wood Products (EWP)</vt:lpstr>
      <vt:lpstr>Characteristics of Product Engineering Process</vt:lpstr>
      <vt:lpstr>Product Engineering Process</vt:lpstr>
      <vt:lpstr>Product Engineering Process</vt:lpstr>
      <vt:lpstr>Product Engineering Process</vt:lpstr>
      <vt:lpstr>EWP in Residential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of SCL and glulam</vt:lpstr>
      <vt:lpstr>Wood I-joists</vt:lpstr>
      <vt:lpstr>PowerPoint Presentation</vt:lpstr>
      <vt:lpstr>PowerPoint Presentation</vt:lpstr>
      <vt:lpstr>PowerPoint Presentation</vt:lpstr>
      <vt:lpstr>Application of Wood I-Joist</vt:lpstr>
      <vt:lpstr>PowerPoint Presentation</vt:lpstr>
      <vt:lpstr>PowerPoint Presentation</vt:lpstr>
      <vt:lpstr>Processing line - MINDA</vt:lpstr>
      <vt:lpstr>Cutting and machining by CNC machine</vt:lpstr>
      <vt:lpstr>Evaluation of CLT product properties</vt:lpstr>
      <vt:lpstr>Bending properties – floor and roof panels</vt:lpstr>
      <vt:lpstr>Calculation of bending properties</vt:lpstr>
      <vt:lpstr>Calculation of bending properties</vt:lpstr>
      <vt:lpstr>Rolling shear strength &amp; modulus</vt:lpstr>
      <vt:lpstr>Calculation of shear stresses under bending</vt:lpstr>
      <vt:lpstr>Measurement of rolling shear properties of CLT</vt:lpstr>
      <vt:lpstr>CLT structures</vt:lpstr>
      <vt:lpstr>Single-family houses</vt:lpstr>
      <vt:lpstr>Low-rise residential buildings</vt:lpstr>
      <vt:lpstr>Commercial - gymnasium</vt:lpstr>
      <vt:lpstr>Commercial – Office building</vt:lpstr>
      <vt:lpstr>Height progression of CLT buildings</vt:lpstr>
      <vt:lpstr>PowerPoint Presentation</vt:lpstr>
      <vt:lpstr>PowerPoint Presentation</vt:lpstr>
      <vt:lpstr>Design and fabrication of NLT</vt:lpstr>
      <vt:lpstr>PowerPoint Presentation</vt:lpstr>
      <vt:lpstr>NLT and GLT profiles</vt:lpstr>
      <vt:lpstr>Dowel Laminated Timber (DLT)</vt:lpstr>
      <vt:lpstr>Dowel Laminated Timber</vt:lpstr>
      <vt:lpstr>Dowel Laminated Timber</vt:lpstr>
      <vt:lpstr>Generic vs Proprietary EWP</vt:lpstr>
      <vt:lpstr>Where to find design properties for proprietary EWP?</vt:lpstr>
      <vt:lpstr>Where to find design properties for proprietary EWP?</vt:lpstr>
      <vt:lpstr>Where to find design properties for proprietary EWP?</vt:lpstr>
      <vt:lpstr>Part II - Structural Wood Systems</vt:lpstr>
      <vt:lpstr>Factors in selection of construction type</vt:lpstr>
      <vt:lpstr>Light wood frame construction</vt:lpstr>
      <vt:lpstr>Light wood frame construction</vt:lpstr>
      <vt:lpstr>Platform frame construction</vt:lpstr>
      <vt:lpstr>Balloon frame construction</vt:lpstr>
      <vt:lpstr>Platform vs Balloon Construction</vt:lpstr>
      <vt:lpstr>Heavy timber – Post-and-Beam</vt:lpstr>
      <vt:lpstr>Heavy timber – Post-and-beam</vt:lpstr>
      <vt:lpstr>Heavy timber – Mass timber panel</vt:lpstr>
      <vt:lpstr>Hybrid – P&amp;B + Mass timber panels</vt:lpstr>
      <vt:lpstr>Hybrid – Different materials</vt:lpstr>
      <vt:lpstr>PowerPoint Presentation</vt:lpstr>
      <vt:lpstr>PowerPoint Presentation</vt:lpstr>
      <vt:lpstr>Hybrid – Steel + Wood</vt:lpstr>
      <vt:lpstr>Hybrid – Concrete + Wood</vt:lpstr>
      <vt:lpstr>Hybrid – Concrete + Wood</vt:lpstr>
      <vt:lpstr>Hybrid – Concrete + Wood</vt:lpstr>
      <vt:lpstr>CLT – Concrete floor</vt:lpstr>
      <vt:lpstr>End Lecture #2</vt:lpstr>
    </vt:vector>
  </TitlesOfParts>
  <Company>KUWRI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Meng Gong</dc:creator>
  <cp:lastModifiedBy>Y. H. Chui</cp:lastModifiedBy>
  <cp:revision>433</cp:revision>
  <dcterms:created xsi:type="dcterms:W3CDTF">2004-08-04T01:15:16Z</dcterms:created>
  <dcterms:modified xsi:type="dcterms:W3CDTF">2019-09-05T19:31:29Z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0x010100B6D56DC1492CF64F9CB9F0283E06F62F</vt:lpwstr>
  </property>
</Properties>
</file>