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wmv" ContentType="video/x-ms-wmv"/>
  <Default Extension="jpg" ContentType="image/jpeg"/>
  <Override PartName="/ppt/presentation.xml" ContentType="application/vnd.openxmlformats-officedocument.presentationml.presentation.main+xml"/>
  <Override PartName="/ppt/slides/slide68.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9.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0.xml" ContentType="application/vnd.openxmlformats-officedocument.presentationml.slide+xml"/>
  <Override PartName="/ppt/slides/slide59.xml" ContentType="application/vnd.openxmlformats-officedocument.presentationml.slide+xml"/>
  <Override PartName="/ppt/slides/slide58.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69.xml" ContentType="application/vnd.openxmlformats-officedocument.presentationml.slide+xml"/>
  <Override PartName="/ppt/slides/slide31.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76.xml" ContentType="application/vnd.openxmlformats-officedocument.presentationml.slide+xml"/>
  <Override PartName="/ppt/slides/slide75.xml" ContentType="application/vnd.openxmlformats-officedocument.presentationml.slide+xml"/>
  <Override PartName="/ppt/slides/slide74.xml" ContentType="application/vnd.openxmlformats-officedocument.presentationml.slide+xml"/>
  <Override PartName="/ppt/slides/slide73.xml" ContentType="application/vnd.openxmlformats-officedocument.presentationml.slide+xml"/>
  <Override PartName="/ppt/slides/slide72.xml" ContentType="application/vnd.openxmlformats-officedocument.presentationml.slide+xml"/>
  <Override PartName="/ppt/slides/slide71.xml" ContentType="application/vnd.openxmlformats-officedocument.presentationml.slide+xml"/>
  <Override PartName="/ppt/slides/slide70.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0.xml" ContentType="application/vnd.openxmlformats-officedocument.presentationml.slide+xml"/>
  <Override PartName="/ppt/slides/slide21.xml" ContentType="application/vnd.openxmlformats-officedocument.presentationml.slide+xml"/>
  <Override PartName="/ppt/slides/slide19.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20.xml" ContentType="application/vnd.openxmlformats-officedocument.presentationml.slide+xml"/>
  <Override PartName="/ppt/slides/slide15.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6.xml" ContentType="application/vnd.openxmlformats-officedocument.presentationml.slide+xml"/>
  <Override PartName="/ppt/notesSlides/notesSlide60.xml" ContentType="application/vnd.openxmlformats-officedocument.presentationml.notesSlide+xml"/>
  <Override PartName="/ppt/notesSlides/notesSlide59.xml" ContentType="application/vnd.openxmlformats-officedocument.presentationml.notesSlide+xml"/>
  <Override PartName="/ppt/notesSlides/notesSlide58.xml" ContentType="application/vnd.openxmlformats-officedocument.presentationml.notesSlide+xml"/>
  <Override PartName="/ppt/notesSlides/notesSlide61.xml" ContentType="application/vnd.openxmlformats-officedocument.presentationml.notesSlide+xml"/>
  <Override PartName="/ppt/notesSlides/notesSlide65.xml" ContentType="application/vnd.openxmlformats-officedocument.presentationml.notesSlide+xml"/>
  <Override PartName="/ppt/notesSlides/notesSlide64.xml" ContentType="application/vnd.openxmlformats-officedocument.presentationml.notesSlide+xml"/>
  <Override PartName="/ppt/notesSlides/notesSlide63.xml" ContentType="application/vnd.openxmlformats-officedocument.presentationml.notesSlide+xml"/>
  <Override PartName="/ppt/notesSlides/notesSlide62.xml" ContentType="application/vnd.openxmlformats-officedocument.presentationml.notesSlide+xml"/>
  <Override PartName="/ppt/notesSlides/notesSlide54.xml" ContentType="application/vnd.openxmlformats-officedocument.presentationml.notesSlide+xml"/>
  <Override PartName="/ppt/notesSlides/notesSlide53.xml" ContentType="application/vnd.openxmlformats-officedocument.presentationml.notesSlide+xml"/>
  <Override PartName="/ppt/notesSlides/notesSlide52.xml" ContentType="application/vnd.openxmlformats-officedocument.presentationml.notesSlide+xml"/>
  <Override PartName="/ppt/notesSlides/notesSlide56.xml" ContentType="application/vnd.openxmlformats-officedocument.presentationml.notesSlide+xml"/>
  <Override PartName="/ppt/notesSlides/notesSlide55.xml" ContentType="application/vnd.openxmlformats-officedocument.presentationml.notesSlide+xml"/>
  <Override PartName="/ppt/notesSlides/notesSlide57.xml" ContentType="application/vnd.openxmlformats-officedocument.presentationml.notesSlide+xml"/>
  <Override PartName="/ppt/notesSlides/notesSlide74.xml" ContentType="application/vnd.openxmlformats-officedocument.presentationml.notesSlide+xml"/>
  <Override PartName="/ppt/slideMasters/slideMaster2.xml" ContentType="application/vnd.openxmlformats-officedocument.presentationml.slideMaster+xml"/>
  <Override PartName="/ppt/notesSlides/notesSlide73.xml" ContentType="application/vnd.openxmlformats-officedocument.presentationml.notesSlide+xml"/>
  <Override PartName="/ppt/notesSlides/notesSlide68.xml" ContentType="application/vnd.openxmlformats-officedocument.presentationml.notesSlide+xml"/>
  <Override PartName="/ppt/notesSlides/notesSlide67.xml" ContentType="application/vnd.openxmlformats-officedocument.presentationml.notesSlide+xml"/>
  <Override PartName="/ppt/notesSlides/notesSlide66.xml" ContentType="application/vnd.openxmlformats-officedocument.presentationml.notesSlide+xml"/>
  <Override PartName="/ppt/notesSlides/notesSlide69.xml" ContentType="application/vnd.openxmlformats-officedocument.presentationml.notesSlide+xml"/>
  <Override PartName="/ppt/notesSlides/notesSlide72.xml" ContentType="application/vnd.openxmlformats-officedocument.presentationml.notesSlide+xml"/>
  <Override PartName="/ppt/slideMasters/slideMaster1.xml" ContentType="application/vnd.openxmlformats-officedocument.presentationml.slideMaster+xml"/>
  <Override PartName="/ppt/notesSlides/notesSlide71.xml" ContentType="application/vnd.openxmlformats-officedocument.presentationml.notesSlide+xml"/>
  <Override PartName="/ppt/notesSlides/notesSlide70.xml" ContentType="application/vnd.openxmlformats-officedocument.presentationml.notesSlide+xml"/>
  <Override PartName="/ppt/notesSlides/notesSlide51.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notesSlides/notesSlide7.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2.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notesSlides/notesSlide15.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2.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5.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47.xml" ContentType="application/vnd.openxmlformats-officedocument.presentationml.notesSlide+xml"/>
  <Override PartName="/ppt/notesSlides/notesSlide46.xml" ContentType="application/vnd.openxmlformats-officedocument.presentationml.notesSlide+xml"/>
  <Override PartName="/ppt/notesSlides/notesSlide38.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23.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4.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16.xml" ContentType="application/vnd.openxmlformats-officedocument.presentationml.notesSlide+xml"/>
  <Override PartName="/ppt/notesMasters/notesMaster1.xml" ContentType="application/vnd.openxmlformats-officedocument.presentationml.notesMaster+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4" r:id="rId1"/>
    <p:sldMasterId id="2147483835" r:id="rId2"/>
  </p:sldMasterIdLst>
  <p:notesMasterIdLst>
    <p:notesMasterId r:id="rId79"/>
  </p:notesMasterIdLst>
  <p:sldIdLst>
    <p:sldId id="617" r:id="rId3"/>
    <p:sldId id="618" r:id="rId4"/>
    <p:sldId id="619" r:id="rId5"/>
    <p:sldId id="513" r:id="rId6"/>
    <p:sldId id="528" r:id="rId7"/>
    <p:sldId id="529" r:id="rId8"/>
    <p:sldId id="530" r:id="rId9"/>
    <p:sldId id="532" r:id="rId10"/>
    <p:sldId id="533" r:id="rId11"/>
    <p:sldId id="534" r:id="rId12"/>
    <p:sldId id="537" r:id="rId13"/>
    <p:sldId id="538" r:id="rId14"/>
    <p:sldId id="539" r:id="rId15"/>
    <p:sldId id="540" r:id="rId16"/>
    <p:sldId id="544" r:id="rId17"/>
    <p:sldId id="514" r:id="rId18"/>
    <p:sldId id="517" r:id="rId19"/>
    <p:sldId id="518" r:id="rId20"/>
    <p:sldId id="519" r:id="rId21"/>
    <p:sldId id="520" r:id="rId22"/>
    <p:sldId id="523" r:id="rId23"/>
    <p:sldId id="524" r:id="rId24"/>
    <p:sldId id="613" r:id="rId25"/>
    <p:sldId id="525" r:id="rId26"/>
    <p:sldId id="526" r:id="rId27"/>
    <p:sldId id="669" r:id="rId28"/>
    <p:sldId id="527" r:id="rId29"/>
    <p:sldId id="546" r:id="rId30"/>
    <p:sldId id="639" r:id="rId31"/>
    <p:sldId id="665" r:id="rId32"/>
    <p:sldId id="640" r:id="rId33"/>
    <p:sldId id="641" r:id="rId34"/>
    <p:sldId id="547" r:id="rId35"/>
    <p:sldId id="553" r:id="rId36"/>
    <p:sldId id="554" r:id="rId37"/>
    <p:sldId id="555" r:id="rId38"/>
    <p:sldId id="556" r:id="rId39"/>
    <p:sldId id="558" r:id="rId40"/>
    <p:sldId id="559" r:id="rId41"/>
    <p:sldId id="560" r:id="rId42"/>
    <p:sldId id="624" r:id="rId43"/>
    <p:sldId id="623" r:id="rId44"/>
    <p:sldId id="629" r:id="rId45"/>
    <p:sldId id="563" r:id="rId46"/>
    <p:sldId id="631" r:id="rId47"/>
    <p:sldId id="630" r:id="rId48"/>
    <p:sldId id="632" r:id="rId49"/>
    <p:sldId id="633" r:id="rId50"/>
    <p:sldId id="634" r:id="rId51"/>
    <p:sldId id="666" r:id="rId52"/>
    <p:sldId id="667" r:id="rId53"/>
    <p:sldId id="571" r:id="rId54"/>
    <p:sldId id="627" r:id="rId55"/>
    <p:sldId id="635" r:id="rId56"/>
    <p:sldId id="642" r:id="rId57"/>
    <p:sldId id="636" r:id="rId58"/>
    <p:sldId id="586" r:id="rId59"/>
    <p:sldId id="612" r:id="rId60"/>
    <p:sldId id="644" r:id="rId61"/>
    <p:sldId id="575" r:id="rId62"/>
    <p:sldId id="646" r:id="rId63"/>
    <p:sldId id="649" r:id="rId64"/>
    <p:sldId id="647" r:id="rId65"/>
    <p:sldId id="650" r:id="rId66"/>
    <p:sldId id="651" r:id="rId67"/>
    <p:sldId id="652" r:id="rId68"/>
    <p:sldId id="653" r:id="rId69"/>
    <p:sldId id="654" r:id="rId70"/>
    <p:sldId id="648" r:id="rId71"/>
    <p:sldId id="655" r:id="rId72"/>
    <p:sldId id="656" r:id="rId73"/>
    <p:sldId id="657" r:id="rId74"/>
    <p:sldId id="662" r:id="rId75"/>
    <p:sldId id="661" r:id="rId76"/>
    <p:sldId id="663" r:id="rId77"/>
    <p:sldId id="645" r:id="rId7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010B"/>
    <a:srgbClr val="CCEADC"/>
    <a:srgbClr val="FF0066"/>
    <a:srgbClr val="FF5050"/>
    <a:srgbClr val="F709E6"/>
    <a:srgbClr val="6560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41" autoAdjust="0"/>
    <p:restoredTop sz="86779" autoAdjust="0"/>
  </p:normalViewPr>
  <p:slideViewPr>
    <p:cSldViewPr>
      <p:cViewPr varScale="1">
        <p:scale>
          <a:sx n="97" d="100"/>
          <a:sy n="97" d="100"/>
        </p:scale>
        <p:origin x="-1218" y="-96"/>
      </p:cViewPr>
      <p:guideLst>
        <p:guide orient="horz" pos="2160"/>
        <p:guide pos="2880"/>
      </p:guideLst>
    </p:cSldViewPr>
  </p:slideViewPr>
  <p:notesTextViewPr>
    <p:cViewPr>
      <p:scale>
        <a:sx n="1" d="1"/>
        <a:sy n="1" d="1"/>
      </p:scale>
      <p:origin x="0" y="0"/>
    </p:cViewPr>
  </p:notesTextViewPr>
  <p:sorterViewPr>
    <p:cViewPr varScale="1">
      <p:scale>
        <a:sx n="1" d="1"/>
        <a:sy n="1" d="1"/>
      </p:scale>
      <p:origin x="0" y="512"/>
    </p:cViewPr>
  </p:sorter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customXml" Target="../customXml/item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notesMaster" Target="notesMasters/notesMaster1.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presProps" Target="presProps.xml"/><Relationship Id="rId85" Type="http://schemas.openxmlformats.org/officeDocument/2006/relationships/customXml" Target="../customXml/item2.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viewProps" Target="viewProps.xml"/><Relationship Id="rId86" Type="http://schemas.openxmlformats.org/officeDocument/2006/relationships/customXml" Target="../customXml/item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61" Type="http://schemas.openxmlformats.org/officeDocument/2006/relationships/slide" Target="slides/slide59.xml"/><Relationship Id="rId8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68.wmf"/><Relationship Id="rId1" Type="http://schemas.openxmlformats.org/officeDocument/2006/relationships/image" Target="../media/image6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68AFD8A-277D-4D7B-BC5E-45A0BA89CA2D}" type="datetimeFigureOut">
              <a:rPr lang="en-CA" smtClean="0"/>
              <a:t>2018-09-26</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9139F6F-8FDC-4D87-8EB4-4EA81AFB04E3}" type="slidenum">
              <a:rPr lang="en-CA" smtClean="0"/>
              <a:t>‹#›</a:t>
            </a:fld>
            <a:endParaRPr lang="en-CA"/>
          </a:p>
        </p:txBody>
      </p:sp>
    </p:spTree>
    <p:extLst>
      <p:ext uri="{BB962C8B-B14F-4D97-AF65-F5344CB8AC3E}">
        <p14:creationId xmlns:p14="http://schemas.microsoft.com/office/powerpoint/2010/main" val="4170276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Shear wall and diaphragm</a:t>
            </a:r>
            <a:r>
              <a:rPr lang="en-US" baseline="0" dirty="0" smtClean="0"/>
              <a:t> are bracing systems that resist lateral loads, arising from wind and earthquake events. They are Lateral Load Resisting Systems (LLRS). There are a number of options for vertical LLRS for timber construction, including frames with moment resisting joints, frames with knee brace and cross brace, pole frame and shear walls. Shear wall can be light wood frame or mass timber panels such as CLT. Obviously they also resist gravity load as well.</a:t>
            </a:r>
            <a:endParaRPr lang="en-US" dirty="0"/>
          </a:p>
        </p:txBody>
      </p:sp>
      <p:sp>
        <p:nvSpPr>
          <p:cNvPr id="4" name="Slide Number Placeholder 3"/>
          <p:cNvSpPr>
            <a:spLocks noGrp="1"/>
          </p:cNvSpPr>
          <p:nvPr>
            <p:ph type="sldNum" sz="quarter" idx="10"/>
          </p:nvPr>
        </p:nvSpPr>
        <p:spPr/>
        <p:txBody>
          <a:bodyPr/>
          <a:lstStyle/>
          <a:p>
            <a:fld id="{D9139F6F-8FDC-4D87-8EB4-4EA81AFB04E3}" type="slidenum">
              <a:rPr lang="en-CA" smtClean="0"/>
              <a:t>2</a:t>
            </a:fld>
            <a:endParaRPr lang="en-CA"/>
          </a:p>
        </p:txBody>
      </p:sp>
    </p:spTree>
    <p:extLst>
      <p:ext uri="{BB962C8B-B14F-4D97-AF65-F5344CB8AC3E}">
        <p14:creationId xmlns:p14="http://schemas.microsoft.com/office/powerpoint/2010/main" val="24916461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Some old houses were built without using anchor bolts to connect the wood structure to foundation. Experience has</a:t>
            </a:r>
            <a:r>
              <a:rPr lang="en-CA" baseline="0" dirty="0" smtClean="0"/>
              <a:t> shown that these structures may slide off their foundations during an earthquake.</a:t>
            </a:r>
            <a:r>
              <a:rPr lang="en-CA" dirty="0" smtClean="0"/>
              <a:t> </a:t>
            </a:r>
            <a:r>
              <a:rPr lang="en-CA" dirty="0">
                <a:solidFill>
                  <a:srgbClr val="000000"/>
                </a:solidFill>
              </a:rPr>
              <a:t>Connections to foundations should be properly designed and detailed using hold-downs or anchor bolts. </a:t>
            </a:r>
            <a:endParaRPr lang="en-CA" dirty="0"/>
          </a:p>
        </p:txBody>
      </p:sp>
      <p:sp>
        <p:nvSpPr>
          <p:cNvPr id="4" name="Slide Number Placeholder 3"/>
          <p:cNvSpPr>
            <a:spLocks noGrp="1"/>
          </p:cNvSpPr>
          <p:nvPr>
            <p:ph type="sldNum" sz="quarter" idx="10"/>
          </p:nvPr>
        </p:nvSpPr>
        <p:spPr/>
        <p:txBody>
          <a:bodyPr/>
          <a:lstStyle/>
          <a:p>
            <a:pPr>
              <a:defRPr/>
            </a:pPr>
            <a:fld id="{61C799CB-FFA8-4BA6-8EEC-42C5C32BB2D9}" type="slidenum">
              <a:rPr lang="en-US" smtClean="0">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38245371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07542">
              <a:defRPr/>
            </a:pPr>
            <a:r>
              <a:rPr lang="en-CA" sz="2400" dirty="0"/>
              <a:t>Using weak and brittle shearwall sheathing materials permitted under previous codes is another problem with older buildings.</a:t>
            </a:r>
          </a:p>
          <a:p>
            <a:endParaRPr lang="en-CA" dirty="0"/>
          </a:p>
        </p:txBody>
      </p:sp>
      <p:sp>
        <p:nvSpPr>
          <p:cNvPr id="4" name="Slide Number Placeholder 3"/>
          <p:cNvSpPr>
            <a:spLocks noGrp="1"/>
          </p:cNvSpPr>
          <p:nvPr>
            <p:ph type="sldNum" sz="quarter" idx="10"/>
          </p:nvPr>
        </p:nvSpPr>
        <p:spPr/>
        <p:txBody>
          <a:bodyPr/>
          <a:lstStyle/>
          <a:p>
            <a:pPr>
              <a:defRPr/>
            </a:pPr>
            <a:fld id="{61C799CB-FFA8-4BA6-8EEC-42C5C32BB2D9}" type="slidenum">
              <a:rPr lang="en-US" smtClean="0"/>
              <a:pPr>
                <a:defRPr/>
              </a:pPr>
              <a:t>12</a:t>
            </a:fld>
            <a:endParaRPr lang="en-US"/>
          </a:p>
        </p:txBody>
      </p:sp>
    </p:spTree>
    <p:extLst>
      <p:ext uri="{BB962C8B-B14F-4D97-AF65-F5344CB8AC3E}">
        <p14:creationId xmlns:p14="http://schemas.microsoft.com/office/powerpoint/2010/main" val="14318375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However the photo</a:t>
            </a:r>
            <a:r>
              <a:rPr lang="en-CA" baseline="0" dirty="0" smtClean="0"/>
              <a:t> at the top shows that the multi-storey building sheathed fully with plywood survived the Northridge earthquake undamaged.</a:t>
            </a:r>
          </a:p>
          <a:p>
            <a:r>
              <a:rPr lang="en-CA" baseline="0" dirty="0" smtClean="0"/>
              <a:t>The photo at the bottom was taken after Kobe earthquake in Japan. Older homes built in the traditional Japanese post-and-beam style which had minimal lateral resistance  were shattered by this quake. The newer homes in the background built to Canadian seismic standards were virtually unaffected.</a:t>
            </a:r>
            <a:endParaRPr lang="en-CA" dirty="0"/>
          </a:p>
        </p:txBody>
      </p:sp>
      <p:sp>
        <p:nvSpPr>
          <p:cNvPr id="4" name="Slide Number Placeholder 3"/>
          <p:cNvSpPr>
            <a:spLocks noGrp="1"/>
          </p:cNvSpPr>
          <p:nvPr>
            <p:ph type="sldNum" sz="quarter" idx="10"/>
          </p:nvPr>
        </p:nvSpPr>
        <p:spPr/>
        <p:txBody>
          <a:bodyPr/>
          <a:lstStyle/>
          <a:p>
            <a:pPr>
              <a:defRPr/>
            </a:pPr>
            <a:fld id="{61C799CB-FFA8-4BA6-8EEC-42C5C32BB2D9}" type="slidenum">
              <a:rPr lang="en-US" smtClean="0"/>
              <a:pPr>
                <a:defRPr/>
              </a:pPr>
              <a:t>13</a:t>
            </a:fld>
            <a:endParaRPr lang="en-US"/>
          </a:p>
        </p:txBody>
      </p:sp>
    </p:spTree>
    <p:extLst>
      <p:ext uri="{BB962C8B-B14F-4D97-AF65-F5344CB8AC3E}">
        <p14:creationId xmlns:p14="http://schemas.microsoft.com/office/powerpoint/2010/main" val="37736736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a:ln/>
        </p:spPr>
      </p:sp>
      <p:sp>
        <p:nvSpPr>
          <p:cNvPr id="182275" name="Notes Placeholder 2"/>
          <p:cNvSpPr>
            <a:spLocks noGrp="1"/>
          </p:cNvSpPr>
          <p:nvPr>
            <p:ph type="body" idx="1"/>
          </p:nvPr>
        </p:nvSpPr>
        <p:spPr>
          <a:noFill/>
          <a:ln/>
        </p:spPr>
        <p:txBody>
          <a:bodyPr/>
          <a:lstStyle/>
          <a:p>
            <a:r>
              <a:rPr lang="en-CA" dirty="0" smtClean="0"/>
              <a:t>California experience has shown that multi-family apartments built with first-storey garages</a:t>
            </a:r>
            <a:r>
              <a:rPr lang="en-CA" baseline="0" dirty="0" smtClean="0"/>
              <a:t> are particularly vulnerable to earthquakes and building codes have recognized that buildings with soft storeys have to be carefully designed and detailed to resist earthquake.</a:t>
            </a:r>
            <a:endParaRPr lang="en-CA" dirty="0" smtClean="0"/>
          </a:p>
        </p:txBody>
      </p:sp>
      <p:sp>
        <p:nvSpPr>
          <p:cNvPr id="182276" name="Slide Number Placeholder 3"/>
          <p:cNvSpPr>
            <a:spLocks noGrp="1"/>
          </p:cNvSpPr>
          <p:nvPr>
            <p:ph type="sldNum" sz="quarter" idx="5"/>
          </p:nvPr>
        </p:nvSpPr>
        <p:spPr>
          <a:noFill/>
        </p:spPr>
        <p:txBody>
          <a:bodyPr/>
          <a:lstStyle/>
          <a:p>
            <a:fld id="{5F52A557-E9A6-4802-A0FF-67DC37108352}" type="slidenum">
              <a:rPr lang="en-US" smtClean="0"/>
              <a:pPr/>
              <a:t>14</a:t>
            </a:fld>
            <a:endParaRPr lang="en-US" smtClean="0"/>
          </a:p>
        </p:txBody>
      </p:sp>
    </p:spTree>
    <p:extLst>
      <p:ext uri="{BB962C8B-B14F-4D97-AF65-F5344CB8AC3E}">
        <p14:creationId xmlns:p14="http://schemas.microsoft.com/office/powerpoint/2010/main" val="13128823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The objective of the </a:t>
            </a:r>
            <a:r>
              <a:rPr lang="en-CA" dirty="0" err="1" smtClean="0"/>
              <a:t>NEESWood</a:t>
            </a:r>
            <a:r>
              <a:rPr lang="en-CA" dirty="0" smtClean="0"/>
              <a:t> project is the development of a new logical performance-based seismic design philosophy for mid-rise </a:t>
            </a:r>
            <a:r>
              <a:rPr lang="en-CA" dirty="0" err="1" smtClean="0"/>
              <a:t>woodframe</a:t>
            </a:r>
            <a:r>
              <a:rPr lang="en-CA" dirty="0" smtClean="0"/>
              <a:t> construction, thus enabling such construction to be an economic option in seismic regions in the U.S. and around the world. </a:t>
            </a:r>
          </a:p>
          <a:p>
            <a:pPr defTabSz="907542">
              <a:defRPr/>
            </a:pPr>
            <a:r>
              <a:rPr lang="en-CA" dirty="0" smtClean="0"/>
              <a:t>On July 14, 2009, a six-story condominium building shook with the earthquake motions of the 1994 Northridge quake, but one and a half times as intense--more powerful than any earthquake California has experienced in modern times. It is the largest full-scale shake table test the world has seen</a:t>
            </a:r>
            <a:r>
              <a:rPr lang="en-CA" baseline="0" dirty="0" smtClean="0"/>
              <a:t> to date.</a:t>
            </a:r>
            <a:endParaRPr lang="en-CA" dirty="0" smtClean="0"/>
          </a:p>
          <a:p>
            <a:endParaRPr lang="en-CA" dirty="0" smtClean="0"/>
          </a:p>
          <a:p>
            <a:pPr defTabSz="907542">
              <a:defRPr/>
            </a:pPr>
            <a:r>
              <a:rPr lang="en-CA" dirty="0" err="1" smtClean="0"/>
              <a:t>NEESWood</a:t>
            </a:r>
            <a:r>
              <a:rPr lang="en-CA" dirty="0" smtClean="0"/>
              <a:t> set out in 2005 to study how wood-frame structures--those consisting of mostly wooden parts, as opposed to concrete and steel--respond to the shaking of earthquakes. Wood-frame construction can be more affordable for mid-rise buildings than other methods, but little is known about how such buildings respond to earthquakes.</a:t>
            </a:r>
          </a:p>
          <a:p>
            <a:r>
              <a:rPr lang="en-CA" dirty="0" smtClean="0"/>
              <a:t>Using the 1988 Uniform Building Code as a guide for construction, the project engineers used the resulting test data to develop computer models that may help designers predict how wood-frame buildings will fare in an earthquake.</a:t>
            </a:r>
          </a:p>
          <a:p>
            <a:r>
              <a:rPr lang="en-CA" dirty="0" smtClean="0"/>
              <a:t>For the final experiment, project engineers worked with industry to develop a condominium building that has the design and detailing necessary to withstand forces that exceed even those in current safety specifications. </a:t>
            </a:r>
          </a:p>
          <a:p>
            <a:endParaRPr lang="en-CA" dirty="0" smtClean="0"/>
          </a:p>
          <a:p>
            <a:r>
              <a:rPr lang="en-CA" dirty="0" smtClean="0"/>
              <a:t>Capstone project objectives:</a:t>
            </a:r>
          </a:p>
          <a:p>
            <a:r>
              <a:rPr lang="en-CA" b="1" dirty="0" smtClean="0"/>
              <a:t>Objective 1:</a:t>
            </a:r>
            <a:r>
              <a:rPr lang="en-CA" dirty="0" smtClean="0"/>
              <a:t> To confirm that a representative mid-rise </a:t>
            </a:r>
            <a:r>
              <a:rPr lang="en-CA" dirty="0" err="1" smtClean="0"/>
              <a:t>woodframe</a:t>
            </a:r>
            <a:r>
              <a:rPr lang="en-CA" dirty="0" smtClean="0"/>
              <a:t> structure designed using the </a:t>
            </a:r>
            <a:r>
              <a:rPr lang="en-CA" dirty="0" err="1" smtClean="0"/>
              <a:t>NEESWood</a:t>
            </a:r>
            <a:r>
              <a:rPr lang="en-CA" dirty="0" smtClean="0"/>
              <a:t> PBSD philosophy satisfies the performance objectives, as pre-defined during the design process.</a:t>
            </a:r>
          </a:p>
          <a:p>
            <a:r>
              <a:rPr lang="en-CA" b="1" dirty="0" smtClean="0"/>
              <a:t>Objective 2:</a:t>
            </a:r>
            <a:r>
              <a:rPr lang="en-CA" dirty="0" smtClean="0"/>
              <a:t> Provide a general understanding of the </a:t>
            </a:r>
            <a:r>
              <a:rPr lang="en-CA" dirty="0" err="1" smtClean="0"/>
              <a:t>behavior</a:t>
            </a:r>
            <a:r>
              <a:rPr lang="en-CA" dirty="0" smtClean="0"/>
              <a:t> of a mid-rise </a:t>
            </a:r>
            <a:r>
              <a:rPr lang="en-CA" dirty="0" err="1" smtClean="0"/>
              <a:t>woodframe</a:t>
            </a:r>
            <a:r>
              <a:rPr lang="en-CA" dirty="0" smtClean="0"/>
              <a:t> structure similar to those currently in place in the Western U.S.</a:t>
            </a:r>
          </a:p>
          <a:p>
            <a:r>
              <a:rPr lang="en-CA" b="1" dirty="0" smtClean="0"/>
              <a:t>Objective 3:</a:t>
            </a:r>
            <a:r>
              <a:rPr lang="en-CA" dirty="0" smtClean="0"/>
              <a:t> Confirm a representative mixed-use </a:t>
            </a:r>
            <a:r>
              <a:rPr lang="en-CA" dirty="0" err="1" smtClean="0"/>
              <a:t>sevenstory</a:t>
            </a:r>
            <a:r>
              <a:rPr lang="en-CA" dirty="0" smtClean="0"/>
              <a:t> SMF/</a:t>
            </a:r>
            <a:r>
              <a:rPr lang="en-CA" dirty="0" err="1" smtClean="0"/>
              <a:t>woodframe</a:t>
            </a:r>
            <a:r>
              <a:rPr lang="en-CA" dirty="0" smtClean="0"/>
              <a:t> building designed using the </a:t>
            </a:r>
            <a:r>
              <a:rPr lang="en-CA" dirty="0" err="1" smtClean="0"/>
              <a:t>NEESWood</a:t>
            </a:r>
            <a:r>
              <a:rPr lang="en-CA" dirty="0" smtClean="0"/>
              <a:t> design philosophy satisfies the performance objectives, as pre-defined during the design process.</a:t>
            </a:r>
          </a:p>
          <a:p>
            <a:endParaRPr lang="en-CA" dirty="0"/>
          </a:p>
        </p:txBody>
      </p:sp>
      <p:sp>
        <p:nvSpPr>
          <p:cNvPr id="4" name="Slide Number Placeholder 3"/>
          <p:cNvSpPr>
            <a:spLocks noGrp="1"/>
          </p:cNvSpPr>
          <p:nvPr>
            <p:ph type="sldNum" sz="quarter" idx="10"/>
          </p:nvPr>
        </p:nvSpPr>
        <p:spPr/>
        <p:txBody>
          <a:bodyPr/>
          <a:lstStyle/>
          <a:p>
            <a:pPr>
              <a:defRPr/>
            </a:pPr>
            <a:fld id="{61C799CB-FFA8-4BA6-8EEC-42C5C32BB2D9}" type="slidenum">
              <a:rPr lang="en-US" smtClean="0">
                <a:solidFill>
                  <a:prstClr val="black"/>
                </a:solidFill>
              </a:rPr>
              <a:pPr>
                <a:defRPr/>
              </a:pPr>
              <a:t>15</a:t>
            </a:fld>
            <a:endParaRPr lang="en-US">
              <a:solidFill>
                <a:prstClr val="black"/>
              </a:solidFill>
            </a:endParaRPr>
          </a:p>
        </p:txBody>
      </p:sp>
    </p:spTree>
    <p:extLst>
      <p:ext uri="{BB962C8B-B14F-4D97-AF65-F5344CB8AC3E}">
        <p14:creationId xmlns:p14="http://schemas.microsoft.com/office/powerpoint/2010/main" val="5113153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3FFD262E-2A54-4C10-96C1-10B28BED0A74}" type="slidenum">
              <a:rPr lang="en-US" smtClean="0"/>
              <a:pPr/>
              <a:t>16</a:t>
            </a:fld>
            <a:endParaRPr lang="en-US" smtClean="0"/>
          </a:p>
        </p:txBody>
      </p:sp>
      <p:sp>
        <p:nvSpPr>
          <p:cNvPr id="141315" name="Rectangle 2"/>
          <p:cNvSpPr>
            <a:spLocks noGrp="1" noRot="1" noChangeAspect="1" noChangeArrowheads="1" noTextEdit="1"/>
          </p:cNvSpPr>
          <p:nvPr>
            <p:ph type="sldImg"/>
          </p:nvPr>
        </p:nvSpPr>
        <p:spPr>
          <a:xfrm>
            <a:off x="1157288" y="679450"/>
            <a:ext cx="4545012" cy="3409950"/>
          </a:xfrm>
          <a:ln/>
        </p:spPr>
      </p:sp>
      <p:sp>
        <p:nvSpPr>
          <p:cNvPr id="141316" name="Rectangle 3"/>
          <p:cNvSpPr>
            <a:spLocks noGrp="1" noChangeArrowheads="1"/>
          </p:cNvSpPr>
          <p:nvPr>
            <p:ph type="body" idx="1"/>
          </p:nvPr>
        </p:nvSpPr>
        <p:spPr>
          <a:xfrm>
            <a:off x="914400" y="4316413"/>
            <a:ext cx="5029200" cy="4167187"/>
          </a:xfrm>
          <a:noFill/>
          <a:ln/>
        </p:spPr>
        <p:txBody>
          <a:bodyPr/>
          <a:lstStyle/>
          <a:p>
            <a:pPr eaLnBrk="1" hangingPunct="1"/>
            <a:endParaRPr lang="en-US" dirty="0" smtClean="0"/>
          </a:p>
        </p:txBody>
      </p:sp>
    </p:spTree>
    <p:extLst>
      <p:ext uri="{BB962C8B-B14F-4D97-AF65-F5344CB8AC3E}">
        <p14:creationId xmlns:p14="http://schemas.microsoft.com/office/powerpoint/2010/main" val="5680690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145411" name="Notes Placeholder 2"/>
          <p:cNvSpPr>
            <a:spLocks noGrp="1"/>
          </p:cNvSpPr>
          <p:nvPr>
            <p:ph type="body" idx="1"/>
          </p:nvPr>
        </p:nvSpPr>
        <p:spPr>
          <a:noFill/>
          <a:ln/>
        </p:spPr>
        <p:txBody>
          <a:bodyPr/>
          <a:lstStyle/>
          <a:p>
            <a:r>
              <a:rPr lang="en-CA" dirty="0" smtClean="0"/>
              <a:t>Under wind load, the applied force is acting normal to the plane of the building surface. The</a:t>
            </a:r>
            <a:r>
              <a:rPr lang="en-CA" baseline="0" dirty="0" smtClean="0"/>
              <a:t> uniform load can be either be pressure (acting towards to the surface) or suction (acting away from the surface).</a:t>
            </a:r>
            <a:endParaRPr lang="en-CA" dirty="0" smtClean="0"/>
          </a:p>
        </p:txBody>
      </p:sp>
      <p:sp>
        <p:nvSpPr>
          <p:cNvPr id="145412" name="Slide Number Placeholder 3"/>
          <p:cNvSpPr>
            <a:spLocks noGrp="1"/>
          </p:cNvSpPr>
          <p:nvPr>
            <p:ph type="sldNum" sz="quarter" idx="5"/>
          </p:nvPr>
        </p:nvSpPr>
        <p:spPr>
          <a:noFill/>
        </p:spPr>
        <p:txBody>
          <a:bodyPr/>
          <a:lstStyle/>
          <a:p>
            <a:fld id="{99E5243B-F9E3-4621-8CBC-258CECF7A307}" type="slidenum">
              <a:rPr lang="en-US" smtClean="0"/>
              <a:pPr/>
              <a:t>17</a:t>
            </a:fld>
            <a:endParaRPr lang="en-US" smtClean="0"/>
          </a:p>
        </p:txBody>
      </p:sp>
    </p:spTree>
    <p:extLst>
      <p:ext uri="{BB962C8B-B14F-4D97-AF65-F5344CB8AC3E}">
        <p14:creationId xmlns:p14="http://schemas.microsoft.com/office/powerpoint/2010/main" val="37866944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a:ln/>
        </p:spPr>
      </p:sp>
      <p:sp>
        <p:nvSpPr>
          <p:cNvPr id="146435" name="Notes Placeholder 2"/>
          <p:cNvSpPr>
            <a:spLocks noGrp="1"/>
          </p:cNvSpPr>
          <p:nvPr>
            <p:ph type="body" idx="1"/>
          </p:nvPr>
        </p:nvSpPr>
        <p:spPr>
          <a:noFill/>
          <a:ln/>
        </p:spPr>
        <p:txBody>
          <a:bodyPr/>
          <a:lstStyle/>
          <a:p>
            <a:r>
              <a:rPr lang="en-CA" dirty="0" smtClean="0"/>
              <a:t>The wind load is first</a:t>
            </a:r>
            <a:r>
              <a:rPr lang="en-CA" baseline="0" dirty="0" smtClean="0"/>
              <a:t> distributed through cladding and sheathing to and</a:t>
            </a:r>
            <a:r>
              <a:rPr lang="en-CA" dirty="0" smtClean="0"/>
              <a:t> resisted</a:t>
            </a:r>
            <a:r>
              <a:rPr lang="en-CA" baseline="0" dirty="0" smtClean="0"/>
              <a:t> by the framing members in the wall and roof through out-of-plane bending action. </a:t>
            </a:r>
            <a:endParaRPr lang="en-CA" dirty="0" smtClean="0"/>
          </a:p>
        </p:txBody>
      </p:sp>
      <p:sp>
        <p:nvSpPr>
          <p:cNvPr id="146436" name="Slide Number Placeholder 3"/>
          <p:cNvSpPr>
            <a:spLocks noGrp="1"/>
          </p:cNvSpPr>
          <p:nvPr>
            <p:ph type="sldNum" sz="quarter" idx="5"/>
          </p:nvPr>
        </p:nvSpPr>
        <p:spPr>
          <a:noFill/>
        </p:spPr>
        <p:txBody>
          <a:bodyPr/>
          <a:lstStyle/>
          <a:p>
            <a:fld id="{966678C2-63D6-47CD-9C0F-916A77CBF55E}" type="slidenum">
              <a:rPr lang="en-US" smtClean="0"/>
              <a:pPr/>
              <a:t>18</a:t>
            </a:fld>
            <a:endParaRPr lang="en-US" smtClean="0"/>
          </a:p>
        </p:txBody>
      </p:sp>
    </p:spTree>
    <p:extLst>
      <p:ext uri="{BB962C8B-B14F-4D97-AF65-F5344CB8AC3E}">
        <p14:creationId xmlns:p14="http://schemas.microsoft.com/office/powerpoint/2010/main" val="11351221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ln/>
        </p:spPr>
      </p:sp>
      <p:sp>
        <p:nvSpPr>
          <p:cNvPr id="147459" name="Notes Placeholder 2"/>
          <p:cNvSpPr>
            <a:spLocks noGrp="1"/>
          </p:cNvSpPr>
          <p:nvPr>
            <p:ph type="body" idx="1"/>
          </p:nvPr>
        </p:nvSpPr>
        <p:spPr>
          <a:noFill/>
          <a:ln/>
        </p:spPr>
        <p:txBody>
          <a:bodyPr/>
          <a:lstStyle/>
          <a:p>
            <a:r>
              <a:rPr lang="en-CA" dirty="0" smtClean="0"/>
              <a:t>Since framing members</a:t>
            </a:r>
            <a:r>
              <a:rPr lang="en-CA" baseline="0" dirty="0" smtClean="0"/>
              <a:t> are attached at the ends to diaphragms, the loads are then resisted by the diaphragm through in-plane action. </a:t>
            </a:r>
            <a:endParaRPr lang="en-CA" dirty="0" smtClean="0"/>
          </a:p>
        </p:txBody>
      </p:sp>
      <p:sp>
        <p:nvSpPr>
          <p:cNvPr id="147460" name="Slide Number Placeholder 3"/>
          <p:cNvSpPr>
            <a:spLocks noGrp="1"/>
          </p:cNvSpPr>
          <p:nvPr>
            <p:ph type="sldNum" sz="quarter" idx="5"/>
          </p:nvPr>
        </p:nvSpPr>
        <p:spPr>
          <a:noFill/>
        </p:spPr>
        <p:txBody>
          <a:bodyPr/>
          <a:lstStyle/>
          <a:p>
            <a:fld id="{42A62EEA-77AA-4355-B2AB-C69DA2956D84}" type="slidenum">
              <a:rPr lang="en-US" smtClean="0"/>
              <a:pPr/>
              <a:t>19</a:t>
            </a:fld>
            <a:endParaRPr lang="en-US" smtClean="0"/>
          </a:p>
        </p:txBody>
      </p:sp>
    </p:spTree>
    <p:extLst>
      <p:ext uri="{BB962C8B-B14F-4D97-AF65-F5344CB8AC3E}">
        <p14:creationId xmlns:p14="http://schemas.microsoft.com/office/powerpoint/2010/main" val="31781917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ln/>
        </p:spPr>
        <p:txBody>
          <a:bodyPr/>
          <a:lstStyle/>
          <a:p>
            <a:r>
              <a:rPr lang="en-CA" dirty="0" smtClean="0"/>
              <a:t>Since</a:t>
            </a:r>
            <a:r>
              <a:rPr lang="en-CA" baseline="0" dirty="0" smtClean="0"/>
              <a:t> diaphragms are supported on shear walls, their loads are transferred to and </a:t>
            </a:r>
            <a:r>
              <a:rPr lang="en-CA" baseline="0" smtClean="0"/>
              <a:t>resisted by the </a:t>
            </a:r>
            <a:r>
              <a:rPr lang="en-CA" baseline="0" dirty="0" smtClean="0"/>
              <a:t>shear walls</a:t>
            </a:r>
            <a:endParaRPr lang="en-CA" dirty="0" smtClean="0"/>
          </a:p>
        </p:txBody>
      </p:sp>
      <p:sp>
        <p:nvSpPr>
          <p:cNvPr id="148484" name="Slide Number Placeholder 3"/>
          <p:cNvSpPr>
            <a:spLocks noGrp="1"/>
          </p:cNvSpPr>
          <p:nvPr>
            <p:ph type="sldNum" sz="quarter" idx="5"/>
          </p:nvPr>
        </p:nvSpPr>
        <p:spPr>
          <a:noFill/>
        </p:spPr>
        <p:txBody>
          <a:bodyPr/>
          <a:lstStyle/>
          <a:p>
            <a:fld id="{7DE18D2E-D366-42F6-AF6C-2E1D87AC7F5A}" type="slidenum">
              <a:rPr lang="en-US" smtClean="0"/>
              <a:pPr/>
              <a:t>20</a:t>
            </a:fld>
            <a:endParaRPr lang="en-US" smtClean="0"/>
          </a:p>
        </p:txBody>
      </p:sp>
    </p:spTree>
    <p:extLst>
      <p:ext uri="{BB962C8B-B14F-4D97-AF65-F5344CB8AC3E}">
        <p14:creationId xmlns:p14="http://schemas.microsoft.com/office/powerpoint/2010/main" val="3748142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Horizontal bracing systems can</a:t>
            </a:r>
            <a:r>
              <a:rPr lang="en-US" baseline="0" dirty="0" smtClean="0"/>
              <a:t> be either braced frame or</a:t>
            </a:r>
            <a:r>
              <a:rPr lang="en-US" dirty="0" smtClean="0"/>
              <a:t> diaphragms</a:t>
            </a:r>
            <a:r>
              <a:rPr lang="en-US" baseline="0" dirty="0" smtClean="0"/>
              <a:t>. A major function of horizontal bracing system is to distribute the externally applied lateral loads to the supporting shear walls. This distribution of forces is dependent on the stiffness of the horizontal bracing system relative to the </a:t>
            </a:r>
            <a:r>
              <a:rPr lang="en-US" baseline="0" dirty="0" err="1" smtClean="0"/>
              <a:t>stiffnesses</a:t>
            </a:r>
            <a:r>
              <a:rPr lang="en-US" baseline="0" dirty="0" smtClean="0"/>
              <a:t> of the shear walls. </a:t>
            </a:r>
            <a:endParaRPr lang="en-US" dirty="0"/>
          </a:p>
        </p:txBody>
      </p:sp>
      <p:sp>
        <p:nvSpPr>
          <p:cNvPr id="4" name="Slide Number Placeholder 3"/>
          <p:cNvSpPr>
            <a:spLocks noGrp="1"/>
          </p:cNvSpPr>
          <p:nvPr>
            <p:ph type="sldNum" sz="quarter" idx="10"/>
          </p:nvPr>
        </p:nvSpPr>
        <p:spPr/>
        <p:txBody>
          <a:bodyPr/>
          <a:lstStyle/>
          <a:p>
            <a:fld id="{D9139F6F-8FDC-4D87-8EB4-4EA81AFB04E3}" type="slidenum">
              <a:rPr lang="en-CA" smtClean="0"/>
              <a:t>3</a:t>
            </a:fld>
            <a:endParaRPr lang="en-CA"/>
          </a:p>
        </p:txBody>
      </p:sp>
    </p:spTree>
    <p:extLst>
      <p:ext uri="{BB962C8B-B14F-4D97-AF65-F5344CB8AC3E}">
        <p14:creationId xmlns:p14="http://schemas.microsoft.com/office/powerpoint/2010/main" val="13405392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ln/>
        </p:spPr>
      </p:sp>
      <p:sp>
        <p:nvSpPr>
          <p:cNvPr id="156675" name="Notes Placeholder 2"/>
          <p:cNvSpPr>
            <a:spLocks noGrp="1"/>
          </p:cNvSpPr>
          <p:nvPr>
            <p:ph type="body" idx="1"/>
          </p:nvPr>
        </p:nvSpPr>
        <p:spPr>
          <a:noFill/>
          <a:ln/>
        </p:spPr>
        <p:txBody>
          <a:bodyPr/>
          <a:lstStyle/>
          <a:p>
            <a:r>
              <a:rPr lang="en-CA" dirty="0" smtClean="0"/>
              <a:t>In addition, the load transfer between shear wall and diaphragm</a:t>
            </a:r>
            <a:r>
              <a:rPr lang="en-CA" baseline="0" dirty="0" smtClean="0"/>
              <a:t> accumulates as we go from roof level to the bottom storey of a building. </a:t>
            </a:r>
            <a:endParaRPr lang="en-CA" dirty="0" smtClean="0"/>
          </a:p>
        </p:txBody>
      </p:sp>
      <p:sp>
        <p:nvSpPr>
          <p:cNvPr id="156676" name="Slide Number Placeholder 3"/>
          <p:cNvSpPr>
            <a:spLocks noGrp="1"/>
          </p:cNvSpPr>
          <p:nvPr>
            <p:ph type="sldNum" sz="quarter" idx="5"/>
          </p:nvPr>
        </p:nvSpPr>
        <p:spPr>
          <a:noFill/>
        </p:spPr>
        <p:txBody>
          <a:bodyPr/>
          <a:lstStyle/>
          <a:p>
            <a:fld id="{DD95AAFF-3976-44EF-91DE-F8777143F41C}" type="slidenum">
              <a:rPr lang="en-US" smtClean="0"/>
              <a:pPr/>
              <a:t>21</a:t>
            </a:fld>
            <a:endParaRPr lang="en-US" smtClean="0"/>
          </a:p>
        </p:txBody>
      </p:sp>
    </p:spTree>
    <p:extLst>
      <p:ext uri="{BB962C8B-B14F-4D97-AF65-F5344CB8AC3E}">
        <p14:creationId xmlns:p14="http://schemas.microsoft.com/office/powerpoint/2010/main" val="11705338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a:ln/>
        </p:spPr>
        <p:txBody>
          <a:bodyPr/>
          <a:lstStyle/>
          <a:p>
            <a:r>
              <a:rPr lang="en-CA" dirty="0" smtClean="0"/>
              <a:t>In addition to shear transfer between storeys, the lateral load also generates rotation</a:t>
            </a:r>
            <a:r>
              <a:rPr lang="en-CA" baseline="0" dirty="0" smtClean="0"/>
              <a:t> and therefore over-turning moment of the shear walls. Such overturning moment will need to be resisted by perimeter members in shear wall and shear wall hold-down connections at the end of the shear walls.</a:t>
            </a:r>
            <a:endParaRPr lang="en-CA" dirty="0" smtClean="0"/>
          </a:p>
        </p:txBody>
      </p:sp>
      <p:sp>
        <p:nvSpPr>
          <p:cNvPr id="157700" name="Slide Number Placeholder 3"/>
          <p:cNvSpPr>
            <a:spLocks noGrp="1"/>
          </p:cNvSpPr>
          <p:nvPr>
            <p:ph type="sldNum" sz="quarter" idx="5"/>
          </p:nvPr>
        </p:nvSpPr>
        <p:spPr>
          <a:noFill/>
        </p:spPr>
        <p:txBody>
          <a:bodyPr/>
          <a:lstStyle/>
          <a:p>
            <a:fld id="{FD386BEA-8B2D-45BF-B1F7-43E6D6934198}" type="slidenum">
              <a:rPr lang="en-US" smtClean="0"/>
              <a:pPr/>
              <a:t>22</a:t>
            </a:fld>
            <a:endParaRPr lang="en-US" smtClean="0"/>
          </a:p>
        </p:txBody>
      </p:sp>
    </p:spTree>
    <p:extLst>
      <p:ext uri="{BB962C8B-B14F-4D97-AF65-F5344CB8AC3E}">
        <p14:creationId xmlns:p14="http://schemas.microsoft.com/office/powerpoint/2010/main" val="36313065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building will have to be tied to the foundation to prevent the building sliding off the foundation and overturning.</a:t>
            </a:r>
            <a:endParaRPr lang="en-US" dirty="0"/>
          </a:p>
        </p:txBody>
      </p:sp>
      <p:sp>
        <p:nvSpPr>
          <p:cNvPr id="4" name="Slide Number Placeholder 3"/>
          <p:cNvSpPr>
            <a:spLocks noGrp="1"/>
          </p:cNvSpPr>
          <p:nvPr>
            <p:ph type="sldNum" sz="quarter" idx="10"/>
          </p:nvPr>
        </p:nvSpPr>
        <p:spPr/>
        <p:txBody>
          <a:bodyPr/>
          <a:lstStyle/>
          <a:p>
            <a:fld id="{D9139F6F-8FDC-4D87-8EB4-4EA81AFB04E3}" type="slidenum">
              <a:rPr lang="en-CA" smtClean="0"/>
              <a:t>23</a:t>
            </a:fld>
            <a:endParaRPr lang="en-CA"/>
          </a:p>
        </p:txBody>
      </p:sp>
    </p:spTree>
    <p:extLst>
      <p:ext uri="{BB962C8B-B14F-4D97-AF65-F5344CB8AC3E}">
        <p14:creationId xmlns:p14="http://schemas.microsoft.com/office/powerpoint/2010/main" val="16125335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ln/>
        </p:spPr>
      </p:sp>
      <p:sp>
        <p:nvSpPr>
          <p:cNvPr id="158723" name="Notes Placeholder 2"/>
          <p:cNvSpPr>
            <a:spLocks noGrp="1"/>
          </p:cNvSpPr>
          <p:nvPr>
            <p:ph type="body" idx="1"/>
          </p:nvPr>
        </p:nvSpPr>
        <p:spPr>
          <a:noFill/>
          <a:ln/>
        </p:spPr>
        <p:txBody>
          <a:bodyPr/>
          <a:lstStyle/>
          <a:p>
            <a:r>
              <a:rPr lang="en-CA" dirty="0" smtClean="0"/>
              <a:t>The base shear will be the sum of all the storey</a:t>
            </a:r>
            <a:r>
              <a:rPr lang="en-CA" baseline="0" dirty="0" smtClean="0"/>
              <a:t> forces, and sufficient shear connection will need to be provided to adequately transfer the shear force to the foundation.</a:t>
            </a:r>
            <a:endParaRPr lang="en-CA" dirty="0" smtClean="0"/>
          </a:p>
        </p:txBody>
      </p:sp>
      <p:sp>
        <p:nvSpPr>
          <p:cNvPr id="158724" name="Slide Number Placeholder 3"/>
          <p:cNvSpPr>
            <a:spLocks noGrp="1"/>
          </p:cNvSpPr>
          <p:nvPr>
            <p:ph type="sldNum" sz="quarter" idx="5"/>
          </p:nvPr>
        </p:nvSpPr>
        <p:spPr>
          <a:noFill/>
        </p:spPr>
        <p:txBody>
          <a:bodyPr/>
          <a:lstStyle/>
          <a:p>
            <a:fld id="{769557F7-EAEC-4176-BD98-78FC46456BB9}" type="slidenum">
              <a:rPr lang="en-US" smtClean="0"/>
              <a:pPr/>
              <a:t>24</a:t>
            </a:fld>
            <a:endParaRPr lang="en-US" smtClean="0"/>
          </a:p>
        </p:txBody>
      </p:sp>
    </p:spTree>
    <p:extLst>
      <p:ext uri="{BB962C8B-B14F-4D97-AF65-F5344CB8AC3E}">
        <p14:creationId xmlns:p14="http://schemas.microsoft.com/office/powerpoint/2010/main" val="6089313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ln/>
        </p:spPr>
      </p:sp>
      <p:sp>
        <p:nvSpPr>
          <p:cNvPr id="159747" name="Notes Placeholder 2"/>
          <p:cNvSpPr>
            <a:spLocks noGrp="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Hold-down connections</a:t>
            </a:r>
            <a:r>
              <a:rPr lang="en-CA" baseline="0" dirty="0" smtClean="0"/>
              <a:t> are usually required at the corners of bottom storey shear walls to resist overturning moment. </a:t>
            </a:r>
            <a:endParaRPr lang="en-CA" dirty="0" smtClean="0"/>
          </a:p>
        </p:txBody>
      </p:sp>
      <p:sp>
        <p:nvSpPr>
          <p:cNvPr id="159748" name="Slide Number Placeholder 3"/>
          <p:cNvSpPr>
            <a:spLocks noGrp="1"/>
          </p:cNvSpPr>
          <p:nvPr>
            <p:ph type="sldNum" sz="quarter" idx="5"/>
          </p:nvPr>
        </p:nvSpPr>
        <p:spPr>
          <a:noFill/>
        </p:spPr>
        <p:txBody>
          <a:bodyPr/>
          <a:lstStyle/>
          <a:p>
            <a:fld id="{D7614499-36A4-4DCC-A9F0-05BFC2E1CA3A}" type="slidenum">
              <a:rPr lang="en-US" smtClean="0"/>
              <a:pPr/>
              <a:t>25</a:t>
            </a:fld>
            <a:endParaRPr lang="en-US" smtClean="0"/>
          </a:p>
        </p:txBody>
      </p:sp>
    </p:spTree>
    <p:extLst>
      <p:ext uri="{BB962C8B-B14F-4D97-AF65-F5344CB8AC3E}">
        <p14:creationId xmlns:p14="http://schemas.microsoft.com/office/powerpoint/2010/main" val="17696953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baseline="0" dirty="0" smtClean="0"/>
              <a:t>Note that at each load path, there is need to ensure that members and connections are adequate to transfer the force from one component to the other.  Shown here is a list of members and connections within assemblies and connections between assemblies that are required to be designed.</a:t>
            </a:r>
            <a:endParaRPr lang="en-US" dirty="0" smtClean="0"/>
          </a:p>
          <a:p>
            <a:endParaRPr lang="en-US" dirty="0"/>
          </a:p>
        </p:txBody>
      </p:sp>
      <p:sp>
        <p:nvSpPr>
          <p:cNvPr id="4" name="Slide Number Placeholder 3"/>
          <p:cNvSpPr>
            <a:spLocks noGrp="1"/>
          </p:cNvSpPr>
          <p:nvPr>
            <p:ph type="sldNum" sz="quarter" idx="10"/>
          </p:nvPr>
        </p:nvSpPr>
        <p:spPr/>
        <p:txBody>
          <a:bodyPr/>
          <a:lstStyle/>
          <a:p>
            <a:fld id="{D9139F6F-8FDC-4D87-8EB4-4EA81AFB04E3}" type="slidenum">
              <a:rPr lang="en-CA" smtClean="0"/>
              <a:t>26</a:t>
            </a:fld>
            <a:endParaRPr lang="en-CA"/>
          </a:p>
        </p:txBody>
      </p:sp>
    </p:spTree>
    <p:extLst>
      <p:ext uri="{BB962C8B-B14F-4D97-AF65-F5344CB8AC3E}">
        <p14:creationId xmlns:p14="http://schemas.microsoft.com/office/powerpoint/2010/main" val="2056710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Wind and seismic loads are dynamic in nature. Part 4 of NBCC allows for an</a:t>
            </a:r>
            <a:r>
              <a:rPr lang="en-US" baseline="0" dirty="0" smtClean="0"/>
              <a:t> equivalent static load procedure if certain conditions related to building period, geometry and configuration are met. For wood buildings, these conditions are usually met.</a:t>
            </a:r>
            <a:endParaRPr lang="en-US" dirty="0"/>
          </a:p>
        </p:txBody>
      </p:sp>
      <p:sp>
        <p:nvSpPr>
          <p:cNvPr id="4" name="Slide Number Placeholder 3"/>
          <p:cNvSpPr>
            <a:spLocks noGrp="1"/>
          </p:cNvSpPr>
          <p:nvPr>
            <p:ph type="sldNum" sz="quarter" idx="10"/>
          </p:nvPr>
        </p:nvSpPr>
        <p:spPr/>
        <p:txBody>
          <a:bodyPr/>
          <a:lstStyle/>
          <a:p>
            <a:fld id="{D9139F6F-8FDC-4D87-8EB4-4EA81AFB04E3}" type="slidenum">
              <a:rPr lang="en-CA" smtClean="0"/>
              <a:t>27</a:t>
            </a:fld>
            <a:endParaRPr lang="en-CA"/>
          </a:p>
        </p:txBody>
      </p:sp>
    </p:spTree>
    <p:extLst>
      <p:ext uri="{BB962C8B-B14F-4D97-AF65-F5344CB8AC3E}">
        <p14:creationId xmlns:p14="http://schemas.microsoft.com/office/powerpoint/2010/main" val="2056710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Shear</a:t>
            </a:r>
            <a:r>
              <a:rPr lang="en-CA" baseline="0" dirty="0" smtClean="0"/>
              <a:t> wall and diaphragms act as LLRS in light wood frame buildings. As stated above each load path must be designed  to ensure members and connections are structurally adequate. In this lecture, focus is on design of shear walls and </a:t>
            </a:r>
            <a:r>
              <a:rPr lang="en-CA" baseline="0" dirty="0" err="1" smtClean="0"/>
              <a:t>diphragms</a:t>
            </a:r>
            <a:r>
              <a:rPr lang="en-CA" baseline="0" dirty="0" smtClean="0"/>
              <a:t>.</a:t>
            </a:r>
            <a:endParaRPr lang="en-CA" dirty="0"/>
          </a:p>
        </p:txBody>
      </p:sp>
      <p:sp>
        <p:nvSpPr>
          <p:cNvPr id="4" name="Slide Number Placeholder 3"/>
          <p:cNvSpPr>
            <a:spLocks noGrp="1"/>
          </p:cNvSpPr>
          <p:nvPr>
            <p:ph type="sldNum" sz="quarter" idx="10"/>
          </p:nvPr>
        </p:nvSpPr>
        <p:spPr/>
        <p:txBody>
          <a:bodyPr/>
          <a:lstStyle/>
          <a:p>
            <a:pPr>
              <a:defRPr/>
            </a:pPr>
            <a:fld id="{61C799CB-FFA8-4BA6-8EEC-42C5C32BB2D9}" type="slidenum">
              <a:rPr lang="en-US" smtClean="0"/>
              <a:pPr>
                <a:defRPr/>
              </a:pPr>
              <a:t>28</a:t>
            </a:fld>
            <a:endParaRPr lang="en-US"/>
          </a:p>
        </p:txBody>
      </p:sp>
    </p:spTree>
    <p:extLst>
      <p:ext uri="{BB962C8B-B14F-4D97-AF65-F5344CB8AC3E}">
        <p14:creationId xmlns:p14="http://schemas.microsoft.com/office/powerpoint/2010/main" val="25794330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BFFD4238-84D0-4AC5-AAA8-1A270A131D9D}" type="slidenum">
              <a:rPr lang="en-US" smtClean="0"/>
              <a:pPr/>
              <a:t>29</a:t>
            </a:fld>
            <a:endParaRPr lang="en-US" smtClean="0"/>
          </a:p>
        </p:txBody>
      </p:sp>
      <p:sp>
        <p:nvSpPr>
          <p:cNvPr id="143363" name="Rectangle 2"/>
          <p:cNvSpPr>
            <a:spLocks noGrp="1" noRot="1" noChangeAspect="1" noChangeArrowheads="1" noTextEdit="1"/>
          </p:cNvSpPr>
          <p:nvPr>
            <p:ph type="sldImg"/>
          </p:nvPr>
        </p:nvSpPr>
        <p:spPr>
          <a:xfrm>
            <a:off x="1157288" y="679450"/>
            <a:ext cx="4545012" cy="3409950"/>
          </a:xfrm>
          <a:ln/>
        </p:spPr>
      </p:sp>
      <p:sp>
        <p:nvSpPr>
          <p:cNvPr id="143364" name="Rectangle 3"/>
          <p:cNvSpPr>
            <a:spLocks noGrp="1" noChangeArrowheads="1"/>
          </p:cNvSpPr>
          <p:nvPr>
            <p:ph type="body" idx="1"/>
          </p:nvPr>
        </p:nvSpPr>
        <p:spPr>
          <a:xfrm>
            <a:off x="914400" y="4316413"/>
            <a:ext cx="5029200" cy="4167187"/>
          </a:xfrm>
          <a:noFill/>
          <a:ln/>
        </p:spPr>
        <p:txBody>
          <a:bodyPr/>
          <a:lstStyle/>
          <a:p>
            <a:pPr eaLnBrk="1" hangingPunct="1"/>
            <a:r>
              <a:rPr lang="en-US" dirty="0" smtClean="0"/>
              <a:t>Shear walls are vertical LLRS</a:t>
            </a:r>
            <a:r>
              <a:rPr lang="en-US" baseline="0" dirty="0" smtClean="0"/>
              <a:t> and diaphragms are horizontal LLRS. The design of light wood frame shear wall and diaphragm is to ensure that the combination of sheathing, framing members and sheathing-to-framing connection is adequate to resist the applied lateral load. Often, nails are used to fasten sheathing but other small fasteners, such as wood screws and staples, can be used. However the level of ductility arises due to fastener types is different, which means the seismic force modification factor differs for different types of fastener. Nails are considered to provide the best seismic performance. Wood screws and staples may lead to less ductile performance and therefore lower seismic modification factors.</a:t>
            </a:r>
            <a:endParaRPr lang="en-US" dirty="0" smtClean="0"/>
          </a:p>
        </p:txBody>
      </p:sp>
    </p:spTree>
    <p:extLst>
      <p:ext uri="{BB962C8B-B14F-4D97-AF65-F5344CB8AC3E}">
        <p14:creationId xmlns:p14="http://schemas.microsoft.com/office/powerpoint/2010/main" val="39621515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Design</a:t>
            </a:r>
            <a:r>
              <a:rPr lang="en-US" baseline="0" dirty="0" smtClean="0"/>
              <a:t> of shear walls and diaphragms is to determine the following:</a:t>
            </a:r>
          </a:p>
          <a:p>
            <a:pPr marL="171450" indent="-171450">
              <a:buFontTx/>
              <a:buChar char="-"/>
            </a:pPr>
            <a:r>
              <a:rPr lang="en-US" baseline="0" dirty="0" smtClean="0"/>
              <a:t>Lumber species and grade</a:t>
            </a:r>
          </a:p>
          <a:p>
            <a:pPr marL="171450" indent="-171450">
              <a:buFontTx/>
              <a:buChar char="-"/>
            </a:pPr>
            <a:r>
              <a:rPr lang="en-US" baseline="0" dirty="0" smtClean="0"/>
              <a:t>Fastener diameter and length</a:t>
            </a:r>
          </a:p>
          <a:p>
            <a:pPr marL="171450" indent="-171450">
              <a:buFontTx/>
              <a:buChar char="-"/>
            </a:pPr>
            <a:r>
              <a:rPr lang="en-US" baseline="0" dirty="0" smtClean="0"/>
              <a:t>Spacing of fasteners at sheathing panel edges</a:t>
            </a:r>
          </a:p>
          <a:p>
            <a:pPr marL="171450" indent="-171450">
              <a:buFontTx/>
              <a:buChar char="-"/>
            </a:pPr>
            <a:r>
              <a:rPr lang="en-US" baseline="0" dirty="0" smtClean="0"/>
              <a:t>Sheathing type and thickness</a:t>
            </a:r>
          </a:p>
          <a:p>
            <a:pPr marL="0" indent="0">
              <a:buFontTx/>
              <a:buNone/>
            </a:pPr>
            <a:endParaRPr lang="en-US" baseline="0" dirty="0" smtClean="0"/>
          </a:p>
          <a:p>
            <a:pPr marL="0" indent="0">
              <a:buFontTx/>
              <a:buNone/>
            </a:pPr>
            <a:r>
              <a:rPr lang="en-US" baseline="0" dirty="0" smtClean="0"/>
              <a:t>Note that lumber member spacing is not an design factor because the shear strength is largely controlled by he sheathing-to-framing connection.</a:t>
            </a:r>
          </a:p>
        </p:txBody>
      </p:sp>
      <p:sp>
        <p:nvSpPr>
          <p:cNvPr id="4" name="Slide Number Placeholder 3"/>
          <p:cNvSpPr>
            <a:spLocks noGrp="1"/>
          </p:cNvSpPr>
          <p:nvPr>
            <p:ph type="sldNum" sz="quarter" idx="10"/>
          </p:nvPr>
        </p:nvSpPr>
        <p:spPr/>
        <p:txBody>
          <a:bodyPr/>
          <a:lstStyle/>
          <a:p>
            <a:fld id="{D9139F6F-8FDC-4D87-8EB4-4EA81AFB04E3}" type="slidenum">
              <a:rPr lang="en-CA" smtClean="0"/>
              <a:t>30</a:t>
            </a:fld>
            <a:endParaRPr lang="en-CA"/>
          </a:p>
        </p:txBody>
      </p:sp>
    </p:spTree>
    <p:extLst>
      <p:ext uri="{BB962C8B-B14F-4D97-AF65-F5344CB8AC3E}">
        <p14:creationId xmlns:p14="http://schemas.microsoft.com/office/powerpoint/2010/main" val="815269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C3341733-88BF-4D4A-BE50-6392820BDEED}" type="slidenum">
              <a:rPr lang="en-US" smtClean="0"/>
              <a:pPr/>
              <a:t>4</a:t>
            </a:fld>
            <a:endParaRPr lang="en-US" smtClean="0"/>
          </a:p>
        </p:txBody>
      </p:sp>
      <p:sp>
        <p:nvSpPr>
          <p:cNvPr id="125955" name="Rectangle 2"/>
          <p:cNvSpPr>
            <a:spLocks noGrp="1" noRot="1" noChangeAspect="1" noChangeArrowheads="1" noTextEdit="1"/>
          </p:cNvSpPr>
          <p:nvPr>
            <p:ph type="sldImg"/>
          </p:nvPr>
        </p:nvSpPr>
        <p:spPr>
          <a:xfrm>
            <a:off x="1157288" y="679450"/>
            <a:ext cx="4545012" cy="3409950"/>
          </a:xfrm>
          <a:ln/>
        </p:spPr>
      </p:sp>
      <p:sp>
        <p:nvSpPr>
          <p:cNvPr id="125956" name="Rectangle 3"/>
          <p:cNvSpPr>
            <a:spLocks noGrp="1" noChangeArrowheads="1"/>
          </p:cNvSpPr>
          <p:nvPr>
            <p:ph type="body" idx="1"/>
          </p:nvPr>
        </p:nvSpPr>
        <p:spPr>
          <a:xfrm>
            <a:off x="914400" y="4316413"/>
            <a:ext cx="5029200" cy="4167187"/>
          </a:xfrm>
          <a:noFill/>
          <a:ln/>
        </p:spPr>
        <p:txBody>
          <a:bodyPr/>
          <a:lstStyle/>
          <a:p>
            <a:pPr eaLnBrk="1" hangingPunct="1"/>
            <a:r>
              <a:rPr lang="en-US" dirty="0" smtClean="0"/>
              <a:t>In this lecture, focus will be on light wood</a:t>
            </a:r>
            <a:r>
              <a:rPr lang="en-US" baseline="0" dirty="0" smtClean="0"/>
              <a:t> frame shear walls and diaphragms. An overview of the performance of these light wood frame systems under strong wind and earthquake will be provided. Before presenting the design approaches for diaphragms and shear walls, an understanding of load path and potential failure modes is critical.</a:t>
            </a:r>
            <a:endParaRPr lang="en-US" dirty="0" smtClean="0"/>
          </a:p>
        </p:txBody>
      </p:sp>
    </p:spTree>
    <p:extLst>
      <p:ext uri="{BB962C8B-B14F-4D97-AF65-F5344CB8AC3E}">
        <p14:creationId xmlns:p14="http://schemas.microsoft.com/office/powerpoint/2010/main" val="28060337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figure shows the free-body diagram</a:t>
            </a:r>
            <a:r>
              <a:rPr lang="en-US" baseline="0" dirty="0" smtClean="0"/>
              <a:t> of the internal forces generated by the lateral load in a shear wall. </a:t>
            </a:r>
            <a:r>
              <a:rPr lang="en-US" dirty="0" smtClean="0"/>
              <a:t>Under the action of a lateral</a:t>
            </a:r>
            <a:r>
              <a:rPr lang="en-US" baseline="0" dirty="0" smtClean="0"/>
              <a:t> force, the shear wall resistance is provided by the sheathing-to-framing connections. Overturning resistance is provided by the hold-down connection at the ends of the wall. The axial resistance of the chord members should be adequate to resist the applied axial forces( </a:t>
            </a:r>
            <a:r>
              <a:rPr lang="en-US" baseline="0" dirty="0" err="1" smtClean="0"/>
              <a:t>Tf</a:t>
            </a:r>
            <a:r>
              <a:rPr lang="en-US" baseline="0" dirty="0" smtClean="0"/>
              <a:t> and Pf)  generated by the overturning moment without tension or compression failure.  Note that if there are splice connections in the strut members, they should also be designed to ensure adequate transfer of shear force.</a:t>
            </a:r>
            <a:endParaRPr lang="en-US" dirty="0"/>
          </a:p>
        </p:txBody>
      </p:sp>
      <p:sp>
        <p:nvSpPr>
          <p:cNvPr id="4" name="Slide Number Placeholder 3"/>
          <p:cNvSpPr>
            <a:spLocks noGrp="1"/>
          </p:cNvSpPr>
          <p:nvPr>
            <p:ph type="sldNum" sz="quarter" idx="10"/>
          </p:nvPr>
        </p:nvSpPr>
        <p:spPr/>
        <p:txBody>
          <a:bodyPr/>
          <a:lstStyle/>
          <a:p>
            <a:fld id="{D9139F6F-8FDC-4D87-8EB4-4EA81AFB04E3}" type="slidenum">
              <a:rPr lang="en-CA" smtClean="0"/>
              <a:t>31</a:t>
            </a:fld>
            <a:endParaRPr lang="en-CA"/>
          </a:p>
        </p:txBody>
      </p:sp>
    </p:spTree>
    <p:extLst>
      <p:ext uri="{BB962C8B-B14F-4D97-AF65-F5344CB8AC3E}">
        <p14:creationId xmlns:p14="http://schemas.microsoft.com/office/powerpoint/2010/main" val="12339469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figure shows the free-body diagram</a:t>
            </a:r>
            <a:r>
              <a:rPr lang="en-US" baseline="0" dirty="0" smtClean="0"/>
              <a:t> of the internal forces generated by the lateral load in a diaphragm. The diaphragm is treated as a deep beam under bending action of a UDL </a:t>
            </a:r>
            <a:r>
              <a:rPr lang="en-US" dirty="0" smtClean="0"/>
              <a:t>The shear resistance of the diaphragm</a:t>
            </a:r>
            <a:r>
              <a:rPr lang="en-US" baseline="0" dirty="0" smtClean="0"/>
              <a:t> is provided by the sheathing-to-framing connections. Similar to a beam under UDL, the maximum shear force occurs at the supports. The axial resistance of the chord members should be adequate to resist the applied axial forces (</a:t>
            </a:r>
            <a:r>
              <a:rPr lang="en-US" baseline="0" dirty="0" err="1" smtClean="0"/>
              <a:t>Tf</a:t>
            </a:r>
            <a:r>
              <a:rPr lang="en-US" baseline="0" dirty="0" smtClean="0"/>
              <a:t> and Pf)  generated by the bending moment without tension or compression failure.</a:t>
            </a:r>
            <a:endParaRPr lang="en-US" dirty="0" smtClean="0"/>
          </a:p>
          <a:p>
            <a:endParaRPr lang="en-US" dirty="0"/>
          </a:p>
        </p:txBody>
      </p:sp>
      <p:sp>
        <p:nvSpPr>
          <p:cNvPr id="4" name="Slide Number Placeholder 3"/>
          <p:cNvSpPr>
            <a:spLocks noGrp="1"/>
          </p:cNvSpPr>
          <p:nvPr>
            <p:ph type="sldNum" sz="quarter" idx="10"/>
          </p:nvPr>
        </p:nvSpPr>
        <p:spPr/>
        <p:txBody>
          <a:bodyPr/>
          <a:lstStyle/>
          <a:p>
            <a:fld id="{D9139F6F-8FDC-4D87-8EB4-4EA81AFB04E3}" type="slidenum">
              <a:rPr lang="en-CA" smtClean="0"/>
              <a:t>32</a:t>
            </a:fld>
            <a:endParaRPr lang="en-CA"/>
          </a:p>
        </p:txBody>
      </p:sp>
    </p:spTree>
    <p:extLst>
      <p:ext uri="{BB962C8B-B14F-4D97-AF65-F5344CB8AC3E}">
        <p14:creationId xmlns:p14="http://schemas.microsoft.com/office/powerpoint/2010/main" val="15059039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ln/>
        </p:spPr>
      </p:sp>
      <p:sp>
        <p:nvSpPr>
          <p:cNvPr id="149507" name="Notes Placeholder 2"/>
          <p:cNvSpPr>
            <a:spLocks noGrp="1"/>
          </p:cNvSpPr>
          <p:nvPr>
            <p:ph type="body" idx="1"/>
          </p:nvPr>
        </p:nvSpPr>
        <p:spPr>
          <a:noFill/>
          <a:ln/>
        </p:spPr>
        <p:txBody>
          <a:bodyPr/>
          <a:lstStyle/>
          <a:p>
            <a:r>
              <a:rPr lang="en-CA" dirty="0" smtClean="0"/>
              <a:t>The design procedure presented here for shear</a:t>
            </a:r>
            <a:r>
              <a:rPr lang="en-CA" baseline="0" dirty="0" smtClean="0"/>
              <a:t> wall </a:t>
            </a:r>
            <a:r>
              <a:rPr lang="en-CA" dirty="0" smtClean="0"/>
              <a:t>focuses on racking resistance only. However there are other failure modes that need</a:t>
            </a:r>
            <a:r>
              <a:rPr lang="en-CA" baseline="0" dirty="0" smtClean="0"/>
              <a:t> to be checked. These are largely controlled by connection capacities, such as uplift, overturning and base shear.</a:t>
            </a:r>
            <a:endParaRPr lang="en-CA" dirty="0" smtClean="0"/>
          </a:p>
        </p:txBody>
      </p:sp>
      <p:sp>
        <p:nvSpPr>
          <p:cNvPr id="149508" name="Slide Number Placeholder 3"/>
          <p:cNvSpPr>
            <a:spLocks noGrp="1"/>
          </p:cNvSpPr>
          <p:nvPr>
            <p:ph type="sldNum" sz="quarter" idx="5"/>
          </p:nvPr>
        </p:nvSpPr>
        <p:spPr>
          <a:noFill/>
        </p:spPr>
        <p:txBody>
          <a:bodyPr/>
          <a:lstStyle/>
          <a:p>
            <a:fld id="{8A530AA5-6916-4004-B983-CC889D492F59}" type="slidenum">
              <a:rPr lang="en-US" smtClean="0"/>
              <a:pPr/>
              <a:t>33</a:t>
            </a:fld>
            <a:endParaRPr lang="en-US" smtClean="0"/>
          </a:p>
        </p:txBody>
      </p:sp>
    </p:spTree>
    <p:extLst>
      <p:ext uri="{BB962C8B-B14F-4D97-AF65-F5344CB8AC3E}">
        <p14:creationId xmlns:p14="http://schemas.microsoft.com/office/powerpoint/2010/main" val="22638892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a:t>
            </a:r>
            <a:r>
              <a:rPr lang="en-US" baseline="0" dirty="0" smtClean="0"/>
              <a:t> an illustration of racking failure of shear wall test. As can be noted, the plywood sheathing remain relatively rigidly and rotates as a rigid body. The large deformation is possible due to the nail bending in the sheathing-to-framing joints.</a:t>
            </a:r>
            <a:endParaRPr lang="en-US" dirty="0"/>
          </a:p>
        </p:txBody>
      </p:sp>
      <p:sp>
        <p:nvSpPr>
          <p:cNvPr id="4" name="Slide Number Placeholder 3"/>
          <p:cNvSpPr>
            <a:spLocks noGrp="1"/>
          </p:cNvSpPr>
          <p:nvPr>
            <p:ph type="sldNum" sz="quarter" idx="10"/>
          </p:nvPr>
        </p:nvSpPr>
        <p:spPr/>
        <p:txBody>
          <a:bodyPr/>
          <a:lstStyle/>
          <a:p>
            <a:fld id="{D9139F6F-8FDC-4D87-8EB4-4EA81AFB04E3}" type="slidenum">
              <a:rPr lang="en-CA" smtClean="0"/>
              <a:t>34</a:t>
            </a:fld>
            <a:endParaRPr lang="en-CA"/>
          </a:p>
        </p:txBody>
      </p:sp>
    </p:spTree>
    <p:extLst>
      <p:ext uri="{BB962C8B-B14F-4D97-AF65-F5344CB8AC3E}">
        <p14:creationId xmlns:p14="http://schemas.microsoft.com/office/powerpoint/2010/main" val="28556453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Nail</a:t>
            </a:r>
            <a:r>
              <a:rPr lang="en-CA" baseline="0" dirty="0" smtClean="0"/>
              <a:t> bending can be seen at the perimeter of the shear wall. As the load is increased, the nails can ripped through or nail head pulled out of the sheathing panels, depending on panel thickness and nail diameter.</a:t>
            </a:r>
            <a:endParaRPr lang="en-CA" dirty="0"/>
          </a:p>
        </p:txBody>
      </p:sp>
      <p:sp>
        <p:nvSpPr>
          <p:cNvPr id="4" name="Slide Number Placeholder 3"/>
          <p:cNvSpPr>
            <a:spLocks noGrp="1"/>
          </p:cNvSpPr>
          <p:nvPr>
            <p:ph type="sldNum" sz="quarter" idx="10"/>
          </p:nvPr>
        </p:nvSpPr>
        <p:spPr/>
        <p:txBody>
          <a:bodyPr/>
          <a:lstStyle/>
          <a:p>
            <a:pPr>
              <a:defRPr/>
            </a:pPr>
            <a:fld id="{ECBB4419-E4D7-4D65-99D8-0BD64272D76D}" type="slidenum">
              <a:rPr lang="en-US" smtClean="0"/>
              <a:pPr>
                <a:defRPr/>
              </a:pPr>
              <a:t>35</a:t>
            </a:fld>
            <a:endParaRPr lang="en-US"/>
          </a:p>
        </p:txBody>
      </p:sp>
    </p:spTree>
    <p:extLst>
      <p:ext uri="{BB962C8B-B14F-4D97-AF65-F5344CB8AC3E}">
        <p14:creationId xmlns:p14="http://schemas.microsoft.com/office/powerpoint/2010/main" val="40582710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If there are weak lumber members, failure could occur in the end</a:t>
            </a:r>
            <a:r>
              <a:rPr lang="en-CA" baseline="0" dirty="0" smtClean="0"/>
              <a:t> stud subjected to tension load. This is the reason why the tensile strength of end stud needs to be checked to </a:t>
            </a:r>
            <a:r>
              <a:rPr lang="en-CA" baseline="0" smtClean="0"/>
              <a:t>resist overturning.</a:t>
            </a:r>
            <a:endParaRPr lang="en-CA"/>
          </a:p>
        </p:txBody>
      </p:sp>
      <p:sp>
        <p:nvSpPr>
          <p:cNvPr id="4" name="Slide Number Placeholder 3"/>
          <p:cNvSpPr>
            <a:spLocks noGrp="1"/>
          </p:cNvSpPr>
          <p:nvPr>
            <p:ph type="sldNum" sz="quarter" idx="10"/>
          </p:nvPr>
        </p:nvSpPr>
        <p:spPr/>
        <p:txBody>
          <a:bodyPr/>
          <a:lstStyle/>
          <a:p>
            <a:pPr>
              <a:defRPr/>
            </a:pPr>
            <a:fld id="{ECBB4419-E4D7-4D65-99D8-0BD64272D76D}" type="slidenum">
              <a:rPr lang="en-US" smtClean="0"/>
              <a:pPr>
                <a:defRPr/>
              </a:pPr>
              <a:t>36</a:t>
            </a:fld>
            <a:endParaRPr lang="en-US"/>
          </a:p>
        </p:txBody>
      </p:sp>
    </p:spTree>
    <p:extLst>
      <p:ext uri="{BB962C8B-B14F-4D97-AF65-F5344CB8AC3E}">
        <p14:creationId xmlns:p14="http://schemas.microsoft.com/office/powerpoint/2010/main" val="32800691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Overturning of shear wall is resisted by hold-down at the</a:t>
            </a:r>
            <a:r>
              <a:rPr lang="en-US" baseline="0" dirty="0" smtClean="0"/>
              <a:t> end of the wall. Here is a hold-down failure with nail pull out. A hold-down connector is usually a proprietary product, with their load-carrying capacity published by the manufacturer. </a:t>
            </a:r>
            <a:endParaRPr lang="en-US" dirty="0"/>
          </a:p>
        </p:txBody>
      </p:sp>
      <p:sp>
        <p:nvSpPr>
          <p:cNvPr id="4" name="Slide Number Placeholder 3"/>
          <p:cNvSpPr>
            <a:spLocks noGrp="1"/>
          </p:cNvSpPr>
          <p:nvPr>
            <p:ph type="sldNum" sz="quarter" idx="10"/>
          </p:nvPr>
        </p:nvSpPr>
        <p:spPr/>
        <p:txBody>
          <a:bodyPr/>
          <a:lstStyle/>
          <a:p>
            <a:fld id="{D9139F6F-8FDC-4D87-8EB4-4EA81AFB04E3}" type="slidenum">
              <a:rPr lang="en-CA" smtClean="0"/>
              <a:t>37</a:t>
            </a:fld>
            <a:endParaRPr lang="en-CA"/>
          </a:p>
        </p:txBody>
      </p:sp>
    </p:spTree>
    <p:extLst>
      <p:ext uri="{BB962C8B-B14F-4D97-AF65-F5344CB8AC3E}">
        <p14:creationId xmlns:p14="http://schemas.microsoft.com/office/powerpoint/2010/main" val="5271386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The</a:t>
            </a:r>
            <a:r>
              <a:rPr lang="en-CA" baseline="0" dirty="0" smtClean="0"/>
              <a:t> design principles for shear walls and diaphragms in CSA O86 are presented here.</a:t>
            </a:r>
            <a:endParaRPr lang="en-CA" dirty="0"/>
          </a:p>
        </p:txBody>
      </p:sp>
      <p:sp>
        <p:nvSpPr>
          <p:cNvPr id="4" name="Slide Number Placeholder 3"/>
          <p:cNvSpPr>
            <a:spLocks noGrp="1"/>
          </p:cNvSpPr>
          <p:nvPr>
            <p:ph type="sldNum" sz="quarter" idx="10"/>
          </p:nvPr>
        </p:nvSpPr>
        <p:spPr/>
        <p:txBody>
          <a:bodyPr/>
          <a:lstStyle/>
          <a:p>
            <a:pPr>
              <a:defRPr/>
            </a:pPr>
            <a:fld id="{61C799CB-FFA8-4BA6-8EEC-42C5C32BB2D9}" type="slidenum">
              <a:rPr lang="en-US" smtClean="0"/>
              <a:pPr>
                <a:defRPr/>
              </a:pPr>
              <a:t>38</a:t>
            </a:fld>
            <a:endParaRPr lang="en-US"/>
          </a:p>
        </p:txBody>
      </p:sp>
    </p:spTree>
    <p:extLst>
      <p:ext uri="{BB962C8B-B14F-4D97-AF65-F5344CB8AC3E}">
        <p14:creationId xmlns:p14="http://schemas.microsoft.com/office/powerpoint/2010/main" val="20869520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p>
            <a:fld id="{1755B38E-ACC1-4C4F-BCDC-550D67EAD0C2}" type="slidenum">
              <a:rPr lang="en-US" smtClean="0"/>
              <a:pPr/>
              <a:t>39</a:t>
            </a:fld>
            <a:endParaRPr lang="en-US" smtClean="0"/>
          </a:p>
        </p:txBody>
      </p:sp>
      <p:sp>
        <p:nvSpPr>
          <p:cNvPr id="161795" name="Rectangle 2"/>
          <p:cNvSpPr>
            <a:spLocks noGrp="1" noRot="1" noChangeAspect="1" noChangeArrowheads="1" noTextEdit="1"/>
          </p:cNvSpPr>
          <p:nvPr>
            <p:ph type="sldImg"/>
          </p:nvPr>
        </p:nvSpPr>
        <p:spPr>
          <a:xfrm>
            <a:off x="1157288" y="679450"/>
            <a:ext cx="4545012" cy="3409950"/>
          </a:xfrm>
          <a:ln/>
        </p:spPr>
      </p:sp>
      <p:sp>
        <p:nvSpPr>
          <p:cNvPr id="161796" name="Rectangle 3"/>
          <p:cNvSpPr>
            <a:spLocks noGrp="1" noChangeArrowheads="1"/>
          </p:cNvSpPr>
          <p:nvPr>
            <p:ph type="body" idx="1"/>
          </p:nvPr>
        </p:nvSpPr>
        <p:spPr>
          <a:xfrm>
            <a:off x="914400" y="4316413"/>
            <a:ext cx="5029200" cy="4167187"/>
          </a:xfrm>
          <a:noFill/>
          <a:ln/>
        </p:spPr>
        <p:txBody>
          <a:bodyPr/>
          <a:lstStyle/>
          <a:p>
            <a:pPr eaLnBrk="1" hangingPunct="1"/>
            <a:r>
              <a:rPr lang="en-US" dirty="0" smtClean="0"/>
              <a:t>A diaphragm</a:t>
            </a:r>
            <a:r>
              <a:rPr lang="en-US" baseline="0" dirty="0" smtClean="0"/>
              <a:t> acts in a manner analogous to a deep beam, where the panels act as a “web”, resisting shear, while the diaphragm edge members perform the function of “flanges”, resisting the bending stresses. These edge members are commonly called chords in diaphragm design.</a:t>
            </a:r>
            <a:endParaRPr lang="en-US" dirty="0" smtClean="0"/>
          </a:p>
        </p:txBody>
      </p:sp>
    </p:spTree>
    <p:extLst>
      <p:ext uri="{BB962C8B-B14F-4D97-AF65-F5344CB8AC3E}">
        <p14:creationId xmlns:p14="http://schemas.microsoft.com/office/powerpoint/2010/main" val="29521161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Here is the free-body</a:t>
            </a:r>
            <a:r>
              <a:rPr lang="en-CA" baseline="0" dirty="0" smtClean="0"/>
              <a:t> diagram for a diaphragm with an applied uniform load. As stated above, the deep beam analogy is assumed meaning that the chord forces (one tension and one compression) are calculated from the applied bending moment, while the force is maximum at the two edges. The bending moment is then resisted by the chord members and the shear force is resisted by the sheathing-to-framing connections. Calculation of P</a:t>
            </a:r>
            <a:r>
              <a:rPr lang="en-CA" baseline="-25000" dirty="0" smtClean="0"/>
              <a:t>f</a:t>
            </a:r>
            <a:r>
              <a:rPr lang="en-CA" baseline="0" dirty="0" smtClean="0"/>
              <a:t>, </a:t>
            </a:r>
            <a:r>
              <a:rPr lang="en-CA" baseline="0" dirty="0" err="1" smtClean="0"/>
              <a:t>T</a:t>
            </a:r>
            <a:r>
              <a:rPr lang="en-CA" baseline="-25000" dirty="0" err="1" smtClean="0"/>
              <a:t>f</a:t>
            </a:r>
            <a:r>
              <a:rPr lang="en-CA" baseline="0" dirty="0" smtClean="0"/>
              <a:t> and </a:t>
            </a:r>
            <a:r>
              <a:rPr lang="en-CA" baseline="0" dirty="0" err="1" smtClean="0"/>
              <a:t>V</a:t>
            </a:r>
            <a:r>
              <a:rPr lang="en-CA" baseline="-25000" dirty="0" err="1" smtClean="0"/>
              <a:t>f</a:t>
            </a:r>
            <a:r>
              <a:rPr lang="en-CA" baseline="0" dirty="0" smtClean="0"/>
              <a:t> is illustrated in the slide.</a:t>
            </a:r>
            <a:endParaRPr lang="en-CA" dirty="0"/>
          </a:p>
        </p:txBody>
      </p:sp>
      <p:sp>
        <p:nvSpPr>
          <p:cNvPr id="4" name="Slide Number Placeholder 3"/>
          <p:cNvSpPr>
            <a:spLocks noGrp="1"/>
          </p:cNvSpPr>
          <p:nvPr>
            <p:ph type="sldNum" sz="quarter" idx="10"/>
          </p:nvPr>
        </p:nvSpPr>
        <p:spPr/>
        <p:txBody>
          <a:bodyPr/>
          <a:lstStyle/>
          <a:p>
            <a:pPr>
              <a:defRPr/>
            </a:pPr>
            <a:fld id="{61C799CB-FFA8-4BA6-8EEC-42C5C32BB2D9}" type="slidenum">
              <a:rPr lang="en-US" smtClean="0"/>
              <a:pPr>
                <a:defRPr/>
              </a:pPr>
              <a:t>40</a:t>
            </a:fld>
            <a:endParaRPr lang="en-US"/>
          </a:p>
        </p:txBody>
      </p:sp>
    </p:spTree>
    <p:extLst>
      <p:ext uri="{BB962C8B-B14F-4D97-AF65-F5344CB8AC3E}">
        <p14:creationId xmlns:p14="http://schemas.microsoft.com/office/powerpoint/2010/main" val="1795743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a:ln/>
        </p:spPr>
      </p:sp>
      <p:sp>
        <p:nvSpPr>
          <p:cNvPr id="179203" name="Notes Placeholder 2"/>
          <p:cNvSpPr>
            <a:spLocks noGrp="1"/>
          </p:cNvSpPr>
          <p:nvPr>
            <p:ph type="body" idx="1"/>
          </p:nvPr>
        </p:nvSpPr>
        <p:spPr>
          <a:noFill/>
          <a:ln/>
        </p:spPr>
        <p:txBody>
          <a:bodyPr/>
          <a:lstStyle/>
          <a:p>
            <a:endParaRPr lang="en-CA" dirty="0" smtClean="0"/>
          </a:p>
        </p:txBody>
      </p:sp>
      <p:sp>
        <p:nvSpPr>
          <p:cNvPr id="179204" name="Slide Number Placeholder 3"/>
          <p:cNvSpPr>
            <a:spLocks noGrp="1"/>
          </p:cNvSpPr>
          <p:nvPr>
            <p:ph type="sldNum" sz="quarter" idx="5"/>
          </p:nvPr>
        </p:nvSpPr>
        <p:spPr>
          <a:noFill/>
        </p:spPr>
        <p:txBody>
          <a:bodyPr/>
          <a:lstStyle/>
          <a:p>
            <a:fld id="{3F6A3C5B-022B-4B74-904D-51406B90085D}" type="slidenum">
              <a:rPr lang="en-US" smtClean="0"/>
              <a:pPr/>
              <a:t>5</a:t>
            </a:fld>
            <a:endParaRPr lang="en-US" smtClean="0"/>
          </a:p>
        </p:txBody>
      </p:sp>
    </p:spTree>
    <p:extLst>
      <p:ext uri="{BB962C8B-B14F-4D97-AF65-F5344CB8AC3E}">
        <p14:creationId xmlns:p14="http://schemas.microsoft.com/office/powerpoint/2010/main" val="24514017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pictures show shear failure in a floor diaphragm under testing with slippage in the sheathing-to-framing nail joints.</a:t>
            </a:r>
            <a:endParaRPr lang="en-US" dirty="0"/>
          </a:p>
        </p:txBody>
      </p:sp>
      <p:sp>
        <p:nvSpPr>
          <p:cNvPr id="4" name="Slide Number Placeholder 3"/>
          <p:cNvSpPr>
            <a:spLocks noGrp="1"/>
          </p:cNvSpPr>
          <p:nvPr>
            <p:ph type="sldNum" sz="quarter" idx="10"/>
          </p:nvPr>
        </p:nvSpPr>
        <p:spPr/>
        <p:txBody>
          <a:bodyPr/>
          <a:lstStyle/>
          <a:p>
            <a:fld id="{D9139F6F-8FDC-4D87-8EB4-4EA81AFB04E3}" type="slidenum">
              <a:rPr lang="en-CA" smtClean="0"/>
              <a:t>41</a:t>
            </a:fld>
            <a:endParaRPr lang="en-CA"/>
          </a:p>
        </p:txBody>
      </p:sp>
    </p:spTree>
    <p:extLst>
      <p:ext uri="{BB962C8B-B14F-4D97-AF65-F5344CB8AC3E}">
        <p14:creationId xmlns:p14="http://schemas.microsoft.com/office/powerpoint/2010/main" val="552226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design approach in CSA O86 was changed in the 2014 edition. Prior to 2014, the shear capacities of both shear walls and diaphragms were based on empirical test results. Research has shown that the shear strength of a shear wall or diaphragm is directly related to the total shear capacity of all sheathing-to-framing joints acting in the line of the shear force or the buckling strength of the sheathing panel in shear. See figures. As a result the design method for diaphragm in CSA O86 was changed in 2014 from a table format to a mechanics-based approach where two strength checks are required and the lower of the two governs the design. One check is for sheathing-to-framing connection and the other is for buckling of the sheathing panel. Clause 11.5.2 provides design equations for these two checks. The joint capacity Nu is calculated according to the nail joint design equations in clause 12. The buckling strength of OSB or plywood is related to the shear through thickness modulus and axial moduli in the two principal directions.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9139F6F-8FDC-4D87-8EB4-4EA81AFB04E3}" type="slidenum">
              <a:rPr lang="en-CA" smtClean="0"/>
              <a:t>42</a:t>
            </a:fld>
            <a:endParaRPr lang="en-CA"/>
          </a:p>
        </p:txBody>
      </p:sp>
    </p:spTree>
    <p:extLst>
      <p:ext uri="{BB962C8B-B14F-4D97-AF65-F5344CB8AC3E}">
        <p14:creationId xmlns:p14="http://schemas.microsoft.com/office/powerpoint/2010/main" val="20810767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the fastener is nail,</a:t>
            </a:r>
            <a:r>
              <a:rPr lang="en-US" baseline="0" dirty="0" smtClean="0"/>
              <a:t> Nu is calculated using clause 12.9.4.1. This will be covered in Lecture 6 – Design of connections. Basically clause 12.9.4.1 provides a series of equations to calculate various failure modes in the nail connection and the lowest value is the governing strength. The nail joint strength will depend on a number of factors, including nail diameter, nail length, yield strength of nail, sheathing panel thickness and embedment strength, and lumber embedment strength.</a:t>
            </a:r>
            <a:endParaRPr lang="en-US" dirty="0"/>
          </a:p>
        </p:txBody>
      </p:sp>
      <p:sp>
        <p:nvSpPr>
          <p:cNvPr id="4" name="Slide Number Placeholder 3"/>
          <p:cNvSpPr>
            <a:spLocks noGrp="1"/>
          </p:cNvSpPr>
          <p:nvPr>
            <p:ph type="sldNum" sz="quarter" idx="10"/>
          </p:nvPr>
        </p:nvSpPr>
        <p:spPr/>
        <p:txBody>
          <a:bodyPr/>
          <a:lstStyle/>
          <a:p>
            <a:fld id="{D9139F6F-8FDC-4D87-8EB4-4EA81AFB04E3}" type="slidenum">
              <a:rPr lang="en-CA" smtClean="0"/>
              <a:t>43</a:t>
            </a:fld>
            <a:endParaRPr lang="en-CA"/>
          </a:p>
        </p:txBody>
      </p:sp>
    </p:spTree>
    <p:extLst>
      <p:ext uri="{BB962C8B-B14F-4D97-AF65-F5344CB8AC3E}">
        <p14:creationId xmlns:p14="http://schemas.microsoft.com/office/powerpoint/2010/main" val="8701602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There</a:t>
            </a:r>
            <a:r>
              <a:rPr lang="en-CA" baseline="0" dirty="0" smtClean="0"/>
              <a:t> are two modification factors in the design equation. J</a:t>
            </a:r>
            <a:r>
              <a:rPr lang="en-CA" baseline="-25000" dirty="0" smtClean="0"/>
              <a:t>D</a:t>
            </a:r>
            <a:r>
              <a:rPr lang="en-CA" baseline="0" dirty="0" smtClean="0"/>
              <a:t> allows an increase of 30% in strength since in diaphragm (and shear wall) there are usually a large number of nails resisting the applied load, and not one nail which is the basis of the nail design capacity (lower tail strength). A second factor is J</a:t>
            </a:r>
            <a:r>
              <a:rPr lang="en-CA" baseline="-25000" dirty="0" smtClean="0"/>
              <a:t>S</a:t>
            </a:r>
            <a:r>
              <a:rPr lang="en-CA" baseline="0" dirty="0" smtClean="0"/>
              <a:t> which accounts for the reduction in diaphragm strength when the nail spacing is closer than the common spacing of 150mm. Research has shown that the closer nail spacing tends to split the wood, leading to reduced nail joint strength. A reduction equation is provided for J</a:t>
            </a:r>
            <a:r>
              <a:rPr lang="en-CA" baseline="-25000" dirty="0" smtClean="0"/>
              <a:t>S</a:t>
            </a:r>
            <a:r>
              <a:rPr lang="en-CA" baseline="0" dirty="0" smtClean="0"/>
              <a:t>.</a:t>
            </a:r>
            <a:endParaRPr lang="en-CA" dirty="0"/>
          </a:p>
        </p:txBody>
      </p:sp>
      <p:sp>
        <p:nvSpPr>
          <p:cNvPr id="4" name="Slide Number Placeholder 3"/>
          <p:cNvSpPr>
            <a:spLocks noGrp="1"/>
          </p:cNvSpPr>
          <p:nvPr>
            <p:ph type="sldNum" sz="quarter" idx="10"/>
          </p:nvPr>
        </p:nvSpPr>
        <p:spPr/>
        <p:txBody>
          <a:bodyPr/>
          <a:lstStyle/>
          <a:p>
            <a:pPr>
              <a:defRPr/>
            </a:pPr>
            <a:fld id="{ECBB4419-E4D7-4D65-99D8-0BD64272D76D}" type="slidenum">
              <a:rPr lang="en-US" smtClean="0"/>
              <a:pPr>
                <a:defRPr/>
              </a:pPr>
              <a:t>44</a:t>
            </a:fld>
            <a:endParaRPr lang="en-US"/>
          </a:p>
        </p:txBody>
      </p:sp>
    </p:spTree>
    <p:extLst>
      <p:ext uri="{BB962C8B-B14F-4D97-AF65-F5344CB8AC3E}">
        <p14:creationId xmlns:p14="http://schemas.microsoft.com/office/powerpoint/2010/main" val="4739230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smtClean="0"/>
              <a:t>The strength of diaphragm is</a:t>
            </a:r>
            <a:r>
              <a:rPr lang="en-CA" baseline="0" dirty="0" smtClean="0"/>
              <a:t> maximized when every edge of the OSB or plywood panel is fastened to framing members for maximum transfer of shear force. To achieve this, blockings are required between studs. Fastening blockings to studs adds cost to construction. If designer chooses to eliminate blockings, a reduction in shear strength of diaphragm is applied through the use of J</a:t>
            </a:r>
            <a:r>
              <a:rPr lang="en-CA" baseline="-25000" dirty="0" smtClean="0"/>
              <a:t>ud</a:t>
            </a:r>
            <a:r>
              <a:rPr lang="en-CA" baseline="0" dirty="0" smtClean="0"/>
              <a:t> factor. Note that the determination of specified capacity for unblocked </a:t>
            </a:r>
            <a:r>
              <a:rPr lang="en-CA" baseline="0" dirty="0" err="1" smtClean="0"/>
              <a:t>diaphragmis</a:t>
            </a:r>
            <a:r>
              <a:rPr lang="en-CA" baseline="0" dirty="0" smtClean="0"/>
              <a:t> based on a reference diaphragm(150mm edge nail spacing and 300mm nail spacing at intermediate framing members), reduced by a factor that is based on the sheathing panel orientation cases 1 to 4, with a larger reduction for 2-4, Table 11.4.3.</a:t>
            </a:r>
            <a:endParaRPr lang="en-CA" dirty="0"/>
          </a:p>
        </p:txBody>
      </p:sp>
      <p:sp>
        <p:nvSpPr>
          <p:cNvPr id="4" name="Slide Number Placeholder 3"/>
          <p:cNvSpPr>
            <a:spLocks noGrp="1"/>
          </p:cNvSpPr>
          <p:nvPr>
            <p:ph type="sldNum" sz="quarter" idx="10"/>
          </p:nvPr>
        </p:nvSpPr>
        <p:spPr/>
        <p:txBody>
          <a:bodyPr/>
          <a:lstStyle/>
          <a:p>
            <a:pPr>
              <a:defRPr/>
            </a:pPr>
            <a:fld id="{ECBB4419-E4D7-4D65-99D8-0BD64272D76D}" type="slidenum">
              <a:rPr lang="en-US" smtClean="0"/>
              <a:pPr>
                <a:defRPr/>
              </a:pPr>
              <a:t>45</a:t>
            </a:fld>
            <a:endParaRPr lang="en-US"/>
          </a:p>
        </p:txBody>
      </p:sp>
    </p:spTree>
    <p:extLst>
      <p:ext uri="{BB962C8B-B14F-4D97-AF65-F5344CB8AC3E}">
        <p14:creationId xmlns:p14="http://schemas.microsoft.com/office/powerpoint/2010/main" val="4739230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Since shear strength of diaphragm is related to connection strength</a:t>
            </a:r>
            <a:r>
              <a:rPr lang="en-CA" baseline="0" dirty="0" smtClean="0"/>
              <a:t>, therefore increasing the number of rows of fasteners at sheathing panel edges would increase its strength. O86 allows for up to 3 rows of fasteners at panel edges. Note that a wider framing member of 64mm and 89mm is required for more than 1 row of fasteners. It was found that the diaphragm  shear strength is not directly proportional to number of rows of fasteners. A J</a:t>
            </a:r>
            <a:r>
              <a:rPr lang="en-CA" baseline="-25000" dirty="0" smtClean="0"/>
              <a:t>F</a:t>
            </a:r>
            <a:r>
              <a:rPr lang="en-CA" baseline="0" dirty="0" smtClean="0"/>
              <a:t> factor is used to adjust for the increase in shear strength as affected by the lumber width. Table 11.4.2 provides the values for J</a:t>
            </a:r>
            <a:r>
              <a:rPr lang="en-CA" baseline="-25000" dirty="0" smtClean="0"/>
              <a:t>F</a:t>
            </a:r>
            <a:r>
              <a:rPr lang="en-CA" baseline="0" dirty="0" smtClean="0"/>
              <a:t>.</a:t>
            </a:r>
            <a:endParaRPr lang="en-CA" dirty="0"/>
          </a:p>
        </p:txBody>
      </p:sp>
      <p:sp>
        <p:nvSpPr>
          <p:cNvPr id="4" name="Slide Number Placeholder 3"/>
          <p:cNvSpPr>
            <a:spLocks noGrp="1"/>
          </p:cNvSpPr>
          <p:nvPr>
            <p:ph type="sldNum" sz="quarter" idx="10"/>
          </p:nvPr>
        </p:nvSpPr>
        <p:spPr/>
        <p:txBody>
          <a:bodyPr/>
          <a:lstStyle/>
          <a:p>
            <a:pPr>
              <a:defRPr/>
            </a:pPr>
            <a:fld id="{ECBB4419-E4D7-4D65-99D8-0BD64272D76D}" type="slidenum">
              <a:rPr lang="en-US" smtClean="0"/>
              <a:pPr>
                <a:defRPr/>
              </a:pPr>
              <a:t>46</a:t>
            </a:fld>
            <a:endParaRPr lang="en-US"/>
          </a:p>
        </p:txBody>
      </p:sp>
    </p:spTree>
    <p:extLst>
      <p:ext uri="{BB962C8B-B14F-4D97-AF65-F5344CB8AC3E}">
        <p14:creationId xmlns:p14="http://schemas.microsoft.com/office/powerpoint/2010/main" val="4739230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Buckling resistance of sheathing</a:t>
            </a:r>
            <a:r>
              <a:rPr lang="en-US" baseline="0" dirty="0" smtClean="0"/>
              <a:t> panel</a:t>
            </a:r>
            <a:r>
              <a:rPr lang="en-US" dirty="0" smtClean="0"/>
              <a:t> may</a:t>
            </a:r>
            <a:r>
              <a:rPr lang="en-US" baseline="0" dirty="0" smtClean="0"/>
              <a:t> occur when the its thickness is small. Essentially, the buckling resistance of the panel under shear is dependent on shear modulus and axial moduli in the two principal directions. Note that a shear wall usually contains more than one sheathing panel with different dimensions. For checking buckling resistance of a shear wall, the smallest panel would usually govern the buckling strength of the shear wall.</a:t>
            </a:r>
          </a:p>
          <a:p>
            <a:endParaRPr lang="en-US" dirty="0"/>
          </a:p>
        </p:txBody>
      </p:sp>
      <p:sp>
        <p:nvSpPr>
          <p:cNvPr id="4" name="Slide Number Placeholder 3"/>
          <p:cNvSpPr>
            <a:spLocks noGrp="1"/>
          </p:cNvSpPr>
          <p:nvPr>
            <p:ph type="sldNum" sz="quarter" idx="10"/>
          </p:nvPr>
        </p:nvSpPr>
        <p:spPr/>
        <p:txBody>
          <a:bodyPr/>
          <a:lstStyle/>
          <a:p>
            <a:fld id="{D9139F6F-8FDC-4D87-8EB4-4EA81AFB04E3}" type="slidenum">
              <a:rPr lang="en-CA" smtClean="0"/>
              <a:t>47</a:t>
            </a:fld>
            <a:endParaRPr lang="en-CA"/>
          </a:p>
        </p:txBody>
      </p:sp>
    </p:spTree>
    <p:extLst>
      <p:ext uri="{BB962C8B-B14F-4D97-AF65-F5344CB8AC3E}">
        <p14:creationId xmlns:p14="http://schemas.microsoft.com/office/powerpoint/2010/main" val="6678377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Apart from the sheathing-to-panel</a:t>
            </a:r>
            <a:r>
              <a:rPr lang="en-US" baseline="0" dirty="0" smtClean="0"/>
              <a:t> connection and panel buckling, there is also requirement to check chord forces, deflection, connection in chord members and connection to supporting wall for diaphragm. Here a few connection details are provided.</a:t>
            </a:r>
            <a:endParaRPr lang="en-US" dirty="0"/>
          </a:p>
        </p:txBody>
      </p:sp>
      <p:sp>
        <p:nvSpPr>
          <p:cNvPr id="4" name="Slide Number Placeholder 3"/>
          <p:cNvSpPr>
            <a:spLocks noGrp="1"/>
          </p:cNvSpPr>
          <p:nvPr>
            <p:ph type="sldNum" sz="quarter" idx="10"/>
          </p:nvPr>
        </p:nvSpPr>
        <p:spPr/>
        <p:txBody>
          <a:bodyPr/>
          <a:lstStyle/>
          <a:p>
            <a:fld id="{D9139F6F-8FDC-4D87-8EB4-4EA81AFB04E3}" type="slidenum">
              <a:rPr lang="en-CA" smtClean="0"/>
              <a:t>48</a:t>
            </a:fld>
            <a:endParaRPr lang="en-CA"/>
          </a:p>
        </p:txBody>
      </p:sp>
    </p:spTree>
    <p:extLst>
      <p:ext uri="{BB962C8B-B14F-4D97-AF65-F5344CB8AC3E}">
        <p14:creationId xmlns:p14="http://schemas.microsoft.com/office/powerpoint/2010/main" val="10440607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a:t>
            </a:r>
            <a:r>
              <a:rPr lang="en-US" baseline="0" dirty="0" smtClean="0"/>
              <a:t> of the functions of a diaphragm is to transfer the external lateral load to individual shear walls supporting the diaphragm. The figures here illustrates the the different manners in which the diaphragm force is distributed to the shear walls. This distribution of shear force is dependent on the stiffness of the diaphragm relative to the stiffness of the shear walls. There are two extreme cases, where the diaphragm can be treated as rigid or flexible.  However in reality the real </a:t>
            </a:r>
            <a:r>
              <a:rPr lang="en-US" baseline="0" dirty="0" err="1" smtClean="0"/>
              <a:t>behaviour</a:t>
            </a:r>
            <a:r>
              <a:rPr lang="en-US" baseline="0" dirty="0" smtClean="0"/>
              <a:t> is somewhere in between, known as semi-rigid. However to </a:t>
            </a:r>
            <a:r>
              <a:rPr lang="en-US" baseline="0" dirty="0" err="1" smtClean="0"/>
              <a:t>analyse</a:t>
            </a:r>
            <a:r>
              <a:rPr lang="en-US" baseline="0" dirty="0" smtClean="0"/>
              <a:t> the diaphragm-shear wall system requires that the stiffness of the components be known and the calculation is iterative. Therefore the analysis is more complex. Designers often assume either rigid or flexible diaphragm. If rigid diaphragm is assumed, the distribution of lateral force to shear walls is dependent on the shear wall </a:t>
            </a:r>
            <a:r>
              <a:rPr lang="en-US" baseline="0" dirty="0" err="1" smtClean="0"/>
              <a:t>stiffnesses</a:t>
            </a:r>
            <a:r>
              <a:rPr lang="en-US" baseline="0" dirty="0" smtClean="0"/>
              <a:t>. Essentially stiff walls attract more applied load. See cases 1 and 2 in the slide. If flexible diaphragm is assumed, the distribution is dependent on tributary area, as illustrated in case 3. Some designers may apply both rigid and flexible diaphragm assumptions and use the higher load applied to each shear wall from the two assumptions. This approach leads to conservative but safe design.</a:t>
            </a:r>
          </a:p>
          <a:p>
            <a:endParaRPr lang="en-US" dirty="0"/>
          </a:p>
        </p:txBody>
      </p:sp>
      <p:sp>
        <p:nvSpPr>
          <p:cNvPr id="4" name="Slide Number Placeholder 3"/>
          <p:cNvSpPr>
            <a:spLocks noGrp="1"/>
          </p:cNvSpPr>
          <p:nvPr>
            <p:ph type="sldNum" sz="quarter" idx="10"/>
          </p:nvPr>
        </p:nvSpPr>
        <p:spPr/>
        <p:txBody>
          <a:bodyPr/>
          <a:lstStyle/>
          <a:p>
            <a:fld id="{D9139F6F-8FDC-4D87-8EB4-4EA81AFB04E3}" type="slidenum">
              <a:rPr lang="en-CA" smtClean="0"/>
              <a:t>49</a:t>
            </a:fld>
            <a:endParaRPr lang="en-CA"/>
          </a:p>
        </p:txBody>
      </p:sp>
    </p:spTree>
    <p:extLst>
      <p:ext uri="{BB962C8B-B14F-4D97-AF65-F5344CB8AC3E}">
        <p14:creationId xmlns:p14="http://schemas.microsoft.com/office/powerpoint/2010/main" val="6805220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sophisticated</a:t>
            </a:r>
            <a:r>
              <a:rPr lang="en-US" baseline="0" dirty="0" smtClean="0"/>
              <a:t> method of applying the semi-rigid diaphragm assumption has been presented by Chen et al 2014.</a:t>
            </a:r>
            <a:endParaRPr lang="en-US" dirty="0"/>
          </a:p>
        </p:txBody>
      </p:sp>
      <p:sp>
        <p:nvSpPr>
          <p:cNvPr id="4" name="Slide Number Placeholder 3"/>
          <p:cNvSpPr>
            <a:spLocks noGrp="1"/>
          </p:cNvSpPr>
          <p:nvPr>
            <p:ph type="sldNum" sz="quarter" idx="10"/>
          </p:nvPr>
        </p:nvSpPr>
        <p:spPr/>
        <p:txBody>
          <a:bodyPr/>
          <a:lstStyle/>
          <a:p>
            <a:fld id="{D9139F6F-8FDC-4D87-8EB4-4EA81AFB04E3}" type="slidenum">
              <a:rPr lang="en-CA" smtClean="0"/>
              <a:t>50</a:t>
            </a:fld>
            <a:endParaRPr lang="en-CA"/>
          </a:p>
        </p:txBody>
      </p:sp>
    </p:spTree>
    <p:extLst>
      <p:ext uri="{BB962C8B-B14F-4D97-AF65-F5344CB8AC3E}">
        <p14:creationId xmlns:p14="http://schemas.microsoft.com/office/powerpoint/2010/main" val="1007667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a:ln/>
        </p:spPr>
      </p:sp>
      <p:sp>
        <p:nvSpPr>
          <p:cNvPr id="180227" name="Notes Placeholder 2"/>
          <p:cNvSpPr>
            <a:spLocks noGrp="1"/>
          </p:cNvSpPr>
          <p:nvPr>
            <p:ph type="body" idx="1"/>
          </p:nvPr>
        </p:nvSpPr>
        <p:spPr>
          <a:noFill/>
          <a:ln/>
        </p:spPr>
        <p:txBody>
          <a:bodyPr/>
          <a:lstStyle/>
          <a:p>
            <a:r>
              <a:rPr lang="en-CA" dirty="0" smtClean="0"/>
              <a:t>Common</a:t>
            </a:r>
            <a:r>
              <a:rPr lang="en-CA" baseline="0" dirty="0" smtClean="0"/>
              <a:t> failure modes: loss of roof covering, roof sheathing, fastener failures, or broken doors and windows.</a:t>
            </a:r>
            <a:endParaRPr lang="en-CA" dirty="0" smtClean="0"/>
          </a:p>
        </p:txBody>
      </p:sp>
      <p:sp>
        <p:nvSpPr>
          <p:cNvPr id="180228" name="Slide Number Placeholder 3"/>
          <p:cNvSpPr>
            <a:spLocks noGrp="1"/>
          </p:cNvSpPr>
          <p:nvPr>
            <p:ph type="sldNum" sz="quarter" idx="5"/>
          </p:nvPr>
        </p:nvSpPr>
        <p:spPr>
          <a:noFill/>
        </p:spPr>
        <p:txBody>
          <a:bodyPr/>
          <a:lstStyle/>
          <a:p>
            <a:fld id="{1D2E1845-6CC0-4267-BDBE-25B7F2F11579}" type="slidenum">
              <a:rPr lang="en-US" smtClean="0"/>
              <a:pPr/>
              <a:t>6</a:t>
            </a:fld>
            <a:endParaRPr lang="en-US" smtClean="0"/>
          </a:p>
        </p:txBody>
      </p:sp>
    </p:spTree>
    <p:extLst>
      <p:ext uri="{BB962C8B-B14F-4D97-AF65-F5344CB8AC3E}">
        <p14:creationId xmlns:p14="http://schemas.microsoft.com/office/powerpoint/2010/main" val="17741522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the proposed approach by Chen et al, the shear wall stiffness is represented by spring stiffness Ki and the diaphragm stiffness of </a:t>
            </a:r>
            <a:r>
              <a:rPr lang="en-US" baseline="0" dirty="0" err="1" smtClean="0"/>
              <a:t>KDi</a:t>
            </a:r>
            <a:r>
              <a:rPr lang="en-US" baseline="0" dirty="0" smtClean="0"/>
              <a:t>. A model was developed that calculates Pi based on the stiffness properties of diaphragm and shear walls, and applied forces.</a:t>
            </a:r>
            <a:endParaRPr lang="en-US" baseline="-25000" dirty="0" smtClean="0"/>
          </a:p>
          <a:p>
            <a:endParaRPr lang="en-US" dirty="0"/>
          </a:p>
        </p:txBody>
      </p:sp>
      <p:sp>
        <p:nvSpPr>
          <p:cNvPr id="4" name="Slide Number Placeholder 3"/>
          <p:cNvSpPr>
            <a:spLocks noGrp="1"/>
          </p:cNvSpPr>
          <p:nvPr>
            <p:ph type="sldNum" sz="quarter" idx="10"/>
          </p:nvPr>
        </p:nvSpPr>
        <p:spPr/>
        <p:txBody>
          <a:bodyPr/>
          <a:lstStyle/>
          <a:p>
            <a:fld id="{D9139F6F-8FDC-4D87-8EB4-4EA81AFB04E3}" type="slidenum">
              <a:rPr lang="en-CA" smtClean="0"/>
              <a:t>51</a:t>
            </a:fld>
            <a:endParaRPr lang="en-CA"/>
          </a:p>
        </p:txBody>
      </p:sp>
    </p:spTree>
    <p:extLst>
      <p:ext uri="{BB962C8B-B14F-4D97-AF65-F5344CB8AC3E}">
        <p14:creationId xmlns:p14="http://schemas.microsoft.com/office/powerpoint/2010/main" val="809715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p>
            <a:fld id="{96E47B8A-4305-4231-991C-CF43FCAA0412}" type="slidenum">
              <a:rPr lang="en-US" smtClean="0"/>
              <a:pPr/>
              <a:t>52</a:t>
            </a:fld>
            <a:endParaRPr lang="en-US" smtClean="0"/>
          </a:p>
        </p:txBody>
      </p:sp>
      <p:sp>
        <p:nvSpPr>
          <p:cNvPr id="162819" name="Rectangle 2"/>
          <p:cNvSpPr>
            <a:spLocks noGrp="1" noRot="1" noChangeAspect="1" noChangeArrowheads="1" noTextEdit="1"/>
          </p:cNvSpPr>
          <p:nvPr>
            <p:ph type="sldImg"/>
          </p:nvPr>
        </p:nvSpPr>
        <p:spPr>
          <a:xfrm>
            <a:off x="1157288" y="679450"/>
            <a:ext cx="4545012" cy="3409950"/>
          </a:xfrm>
          <a:ln/>
        </p:spPr>
      </p:sp>
      <p:sp>
        <p:nvSpPr>
          <p:cNvPr id="162820" name="Rectangle 3"/>
          <p:cNvSpPr>
            <a:spLocks noGrp="1" noChangeArrowheads="1"/>
          </p:cNvSpPr>
          <p:nvPr>
            <p:ph type="body" idx="1"/>
          </p:nvPr>
        </p:nvSpPr>
        <p:spPr>
          <a:xfrm>
            <a:off x="914400" y="4316413"/>
            <a:ext cx="5029200" cy="4167187"/>
          </a:xfrm>
          <a:noFill/>
          <a:ln/>
        </p:spPr>
        <p:txBody>
          <a:bodyPr/>
          <a:lstStyle/>
          <a:p>
            <a:pPr eaLnBrk="1" hangingPunct="1"/>
            <a:r>
              <a:rPr lang="en-US" dirty="0" smtClean="0"/>
              <a:t>If</a:t>
            </a:r>
            <a:r>
              <a:rPr lang="en-US" baseline="0" dirty="0" smtClean="0"/>
              <a:t> diaphragm is </a:t>
            </a:r>
            <a:r>
              <a:rPr lang="en-US" baseline="0" dirty="0" err="1" smtClean="0"/>
              <a:t>analysed</a:t>
            </a:r>
            <a:r>
              <a:rPr lang="en-US" baseline="0" dirty="0" smtClean="0"/>
              <a:t> as a deep beam subjected to a UDL, shear wall is treated similar to a cantilever subjected a shear force at the tip end. The shear resistance is provided by sheathing-to-framing connections at top and bottom and the end chords resisting the axial forces generated by the bending moment.</a:t>
            </a:r>
            <a:endParaRPr lang="en-US" dirty="0" smtClean="0"/>
          </a:p>
        </p:txBody>
      </p:sp>
    </p:spTree>
    <p:extLst>
      <p:ext uri="{BB962C8B-B14F-4D97-AF65-F5344CB8AC3E}">
        <p14:creationId xmlns:p14="http://schemas.microsoft.com/office/powerpoint/2010/main" val="34905991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Shear</a:t>
            </a:r>
            <a:r>
              <a:rPr lang="en-US" baseline="0" dirty="0" smtClean="0"/>
              <a:t> wall also resists gravity loads and these vertical load components should be accounted for in determining the chord forces as shown in the figure here.</a:t>
            </a:r>
            <a:endParaRPr lang="en-US" dirty="0"/>
          </a:p>
        </p:txBody>
      </p:sp>
      <p:sp>
        <p:nvSpPr>
          <p:cNvPr id="4" name="Slide Number Placeholder 3"/>
          <p:cNvSpPr>
            <a:spLocks noGrp="1"/>
          </p:cNvSpPr>
          <p:nvPr>
            <p:ph type="sldNum" sz="quarter" idx="10"/>
          </p:nvPr>
        </p:nvSpPr>
        <p:spPr/>
        <p:txBody>
          <a:bodyPr/>
          <a:lstStyle/>
          <a:p>
            <a:fld id="{D9139F6F-8FDC-4D87-8EB4-4EA81AFB04E3}" type="slidenum">
              <a:rPr lang="en-CA" smtClean="0"/>
              <a:t>53</a:t>
            </a:fld>
            <a:endParaRPr lang="en-CA"/>
          </a:p>
        </p:txBody>
      </p:sp>
    </p:spTree>
    <p:extLst>
      <p:ext uri="{BB962C8B-B14F-4D97-AF65-F5344CB8AC3E}">
        <p14:creationId xmlns:p14="http://schemas.microsoft.com/office/powerpoint/2010/main" val="40431147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Similar to</a:t>
            </a:r>
            <a:r>
              <a:rPr lang="en-US" baseline="0" dirty="0" smtClean="0"/>
              <a:t> diaphragm design, the design provisions for shear wall was changed in 2014 to a mechanics-based method that requires the determination of nail joint strength and buckling of sheathing panels. The design equations in 11.5.1 are similar to diaphragm design equations. The main difference is in the use of a hold-down factor, </a:t>
            </a:r>
            <a:r>
              <a:rPr lang="en-US" baseline="0" dirty="0" err="1" smtClean="0"/>
              <a:t>J</a:t>
            </a:r>
            <a:r>
              <a:rPr lang="en-US" baseline="-25000" dirty="0" err="1" smtClean="0"/>
              <a:t>hd</a:t>
            </a:r>
            <a:r>
              <a:rPr lang="en-US" baseline="0" dirty="0" smtClean="0"/>
              <a:t>, which is 1 if hold-downs are provided at ends of shear walls and less than one if limited or no hold-downs are provided, as will be explained later.</a:t>
            </a:r>
            <a:endParaRPr lang="en-US" dirty="0"/>
          </a:p>
        </p:txBody>
      </p:sp>
      <p:sp>
        <p:nvSpPr>
          <p:cNvPr id="4" name="Slide Number Placeholder 3"/>
          <p:cNvSpPr>
            <a:spLocks noGrp="1"/>
          </p:cNvSpPr>
          <p:nvPr>
            <p:ph type="sldNum" sz="quarter" idx="10"/>
          </p:nvPr>
        </p:nvSpPr>
        <p:spPr/>
        <p:txBody>
          <a:bodyPr/>
          <a:lstStyle/>
          <a:p>
            <a:fld id="{D9139F6F-8FDC-4D87-8EB4-4EA81AFB04E3}" type="slidenum">
              <a:rPr lang="en-CA" smtClean="0"/>
              <a:t>54</a:t>
            </a:fld>
            <a:endParaRPr lang="en-CA"/>
          </a:p>
        </p:txBody>
      </p:sp>
    </p:spTree>
    <p:extLst>
      <p:ext uri="{BB962C8B-B14F-4D97-AF65-F5344CB8AC3E}">
        <p14:creationId xmlns:p14="http://schemas.microsoft.com/office/powerpoint/2010/main" val="7397852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a:t>
            </a:r>
            <a:r>
              <a:rPr lang="en-US" baseline="0" dirty="0" smtClean="0"/>
              <a:t> was presented above to illustrate that the nail joint strength is calculated based on 12.9.4.1.</a:t>
            </a:r>
            <a:endParaRPr lang="en-US" dirty="0"/>
          </a:p>
        </p:txBody>
      </p:sp>
      <p:sp>
        <p:nvSpPr>
          <p:cNvPr id="4" name="Slide Number Placeholder 3"/>
          <p:cNvSpPr>
            <a:spLocks noGrp="1"/>
          </p:cNvSpPr>
          <p:nvPr>
            <p:ph type="sldNum" sz="quarter" idx="10"/>
          </p:nvPr>
        </p:nvSpPr>
        <p:spPr/>
        <p:txBody>
          <a:bodyPr/>
          <a:lstStyle/>
          <a:p>
            <a:fld id="{D9139F6F-8FDC-4D87-8EB4-4EA81AFB04E3}" type="slidenum">
              <a:rPr lang="en-CA" smtClean="0"/>
              <a:t>55</a:t>
            </a:fld>
            <a:endParaRPr lang="en-CA"/>
          </a:p>
        </p:txBody>
      </p:sp>
    </p:spTree>
    <p:extLst>
      <p:ext uri="{BB962C8B-B14F-4D97-AF65-F5344CB8AC3E}">
        <p14:creationId xmlns:p14="http://schemas.microsoft.com/office/powerpoint/2010/main" val="303380897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same equation for checking buckling resistance</a:t>
            </a:r>
            <a:r>
              <a:rPr lang="en-US" baseline="0" dirty="0" smtClean="0"/>
              <a:t> of sheathing panel is provided. </a:t>
            </a:r>
            <a:endParaRPr lang="en-US" dirty="0"/>
          </a:p>
        </p:txBody>
      </p:sp>
      <p:sp>
        <p:nvSpPr>
          <p:cNvPr id="4" name="Slide Number Placeholder 3"/>
          <p:cNvSpPr>
            <a:spLocks noGrp="1"/>
          </p:cNvSpPr>
          <p:nvPr>
            <p:ph type="sldNum" sz="quarter" idx="10"/>
          </p:nvPr>
        </p:nvSpPr>
        <p:spPr/>
        <p:txBody>
          <a:bodyPr/>
          <a:lstStyle/>
          <a:p>
            <a:fld id="{D9139F6F-8FDC-4D87-8EB4-4EA81AFB04E3}" type="slidenum">
              <a:rPr lang="en-CA" smtClean="0"/>
              <a:t>56</a:t>
            </a:fld>
            <a:endParaRPr lang="en-CA"/>
          </a:p>
        </p:txBody>
      </p:sp>
    </p:spTree>
    <p:extLst>
      <p:ext uri="{BB962C8B-B14F-4D97-AF65-F5344CB8AC3E}">
        <p14:creationId xmlns:p14="http://schemas.microsoft.com/office/powerpoint/2010/main" val="50393656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a:ln/>
        </p:spPr>
      </p:sp>
      <p:sp>
        <p:nvSpPr>
          <p:cNvPr id="176131" name="Notes Placeholder 2"/>
          <p:cNvSpPr>
            <a:spLocks noGrp="1"/>
          </p:cNvSpPr>
          <p:nvPr>
            <p:ph type="body" idx="1"/>
          </p:nvPr>
        </p:nvSpPr>
        <p:spPr>
          <a:noFill/>
          <a:ln/>
        </p:spPr>
        <p:txBody>
          <a:bodyPr/>
          <a:lstStyle/>
          <a:p>
            <a:r>
              <a:rPr lang="en-CA" dirty="0" smtClean="0"/>
              <a:t>Shear wall design strengths were measured or calculated based on full restraint</a:t>
            </a:r>
            <a:r>
              <a:rPr lang="en-CA" baseline="0" dirty="0" smtClean="0"/>
              <a:t> against uplift at the end of the shear wall. If there is no hold-down provide, the sheathing-to-framing connection is then required to resist the uplift force, hereby reducing the capacity of the sheathing-to-framing joint to resist shear load.</a:t>
            </a:r>
            <a:endParaRPr lang="en-CA" dirty="0" smtClean="0"/>
          </a:p>
        </p:txBody>
      </p:sp>
      <p:sp>
        <p:nvSpPr>
          <p:cNvPr id="176132" name="Slide Number Placeholder 3"/>
          <p:cNvSpPr>
            <a:spLocks noGrp="1"/>
          </p:cNvSpPr>
          <p:nvPr>
            <p:ph type="sldNum" sz="quarter" idx="5"/>
          </p:nvPr>
        </p:nvSpPr>
        <p:spPr>
          <a:noFill/>
        </p:spPr>
        <p:txBody>
          <a:bodyPr/>
          <a:lstStyle/>
          <a:p>
            <a:fld id="{C5C2EA5F-1F11-4EC6-8096-915CEBF02A4D}" type="slidenum">
              <a:rPr lang="en-US" smtClean="0"/>
              <a:pPr/>
              <a:t>57</a:t>
            </a:fld>
            <a:endParaRPr lang="en-US" smtClean="0"/>
          </a:p>
        </p:txBody>
      </p:sp>
    </p:spTree>
    <p:extLst>
      <p:ext uri="{BB962C8B-B14F-4D97-AF65-F5344CB8AC3E}">
        <p14:creationId xmlns:p14="http://schemas.microsoft.com/office/powerpoint/2010/main" val="194046093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There</a:t>
            </a:r>
            <a:r>
              <a:rPr lang="en-CA" baseline="0" dirty="0" smtClean="0"/>
              <a:t> are 3 possible cases for determining </a:t>
            </a:r>
            <a:r>
              <a:rPr lang="en-CA" baseline="0" dirty="0" err="1" smtClean="0"/>
              <a:t>J</a:t>
            </a:r>
            <a:r>
              <a:rPr lang="en-CA" baseline="-25000" dirty="0" err="1" smtClean="0"/>
              <a:t>hd</a:t>
            </a:r>
            <a:r>
              <a:rPr lang="en-CA" baseline="0" dirty="0" smtClean="0"/>
              <a:t>. Case 1 is when hold-downs are provided at all ends of all segments in a shear wall line. In that case </a:t>
            </a:r>
            <a:r>
              <a:rPr lang="en-CA" baseline="0" dirty="0" err="1" smtClean="0"/>
              <a:t>J</a:t>
            </a:r>
            <a:r>
              <a:rPr lang="en-CA" baseline="-25000" dirty="0" err="1" smtClean="0"/>
              <a:t>hd</a:t>
            </a:r>
            <a:r>
              <a:rPr lang="en-CA" baseline="0" dirty="0" smtClean="0"/>
              <a:t>=1 as there is no reduction in strength. Case 2 applies to the situation when there is no hold-down and some uplift restraint is provided by gravity load. The hold-down factor in this case is then a function of the ratio of the vertical load / full shear capacity (</a:t>
            </a:r>
            <a:r>
              <a:rPr lang="en-CA" baseline="0" dirty="0" err="1" smtClean="0"/>
              <a:t>ie</a:t>
            </a:r>
            <a:r>
              <a:rPr lang="en-CA" baseline="0" dirty="0" smtClean="0"/>
              <a:t> </a:t>
            </a:r>
            <a:r>
              <a:rPr lang="en-CA" baseline="0" dirty="0" err="1" smtClean="0"/>
              <a:t>J</a:t>
            </a:r>
            <a:r>
              <a:rPr lang="en-CA" baseline="-25000" dirty="0" err="1" smtClean="0"/>
              <a:t>hd</a:t>
            </a:r>
            <a:r>
              <a:rPr lang="en-CA" baseline="0" dirty="0" smtClean="0"/>
              <a:t>=1) and the aspect ratio of the wall. If limited hold-down is provided and there is restraint from vertical load, case 3 applies. </a:t>
            </a:r>
            <a:r>
              <a:rPr lang="en-CA" baseline="0" dirty="0" err="1" smtClean="0"/>
              <a:t>J</a:t>
            </a:r>
            <a:r>
              <a:rPr lang="en-CA" baseline="-25000" dirty="0" err="1" smtClean="0"/>
              <a:t>hd</a:t>
            </a:r>
            <a:r>
              <a:rPr lang="en-CA" baseline="0" dirty="0" smtClean="0"/>
              <a:t> is then a function of the force ratio as shown in the equation. </a:t>
            </a:r>
            <a:endParaRPr lang="en-CA" dirty="0"/>
          </a:p>
        </p:txBody>
      </p:sp>
      <p:sp>
        <p:nvSpPr>
          <p:cNvPr id="4" name="Slide Number Placeholder 3"/>
          <p:cNvSpPr>
            <a:spLocks noGrp="1"/>
          </p:cNvSpPr>
          <p:nvPr>
            <p:ph type="sldNum" sz="quarter" idx="10"/>
          </p:nvPr>
        </p:nvSpPr>
        <p:spPr/>
        <p:txBody>
          <a:bodyPr/>
          <a:lstStyle/>
          <a:p>
            <a:pPr>
              <a:defRPr/>
            </a:pPr>
            <a:fld id="{ECBB4419-E4D7-4D65-99D8-0BD64272D76D}" type="slidenum">
              <a:rPr lang="en-US" smtClean="0"/>
              <a:pPr>
                <a:defRPr/>
              </a:pPr>
              <a:t>58</a:t>
            </a:fld>
            <a:endParaRPr lang="en-US"/>
          </a:p>
        </p:txBody>
      </p:sp>
    </p:spTree>
    <p:extLst>
      <p:ext uri="{BB962C8B-B14F-4D97-AF65-F5344CB8AC3E}">
        <p14:creationId xmlns:p14="http://schemas.microsoft.com/office/powerpoint/2010/main" val="80846196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Similar</a:t>
            </a:r>
            <a:r>
              <a:rPr lang="en-CA" baseline="0" dirty="0" smtClean="0"/>
              <a:t> to diaphragm, there is a modification factor for unblocked shear walls. Note that the determination of specified capacity for unblocked shear wall is based on a reference shear wall (150mm edge nail spacing), reduced by a factor that is based on stud spacing and nail spacing at the intermediate studs in the wall. </a:t>
            </a:r>
            <a:endParaRPr lang="en-CA" dirty="0"/>
          </a:p>
        </p:txBody>
      </p:sp>
      <p:sp>
        <p:nvSpPr>
          <p:cNvPr id="4" name="Slide Number Placeholder 3"/>
          <p:cNvSpPr>
            <a:spLocks noGrp="1"/>
          </p:cNvSpPr>
          <p:nvPr>
            <p:ph type="sldNum" sz="quarter" idx="10"/>
          </p:nvPr>
        </p:nvSpPr>
        <p:spPr/>
        <p:txBody>
          <a:bodyPr/>
          <a:lstStyle/>
          <a:p>
            <a:pPr>
              <a:defRPr/>
            </a:pPr>
            <a:fld id="{ECBB4419-E4D7-4D65-99D8-0BD64272D76D}" type="slidenum">
              <a:rPr lang="en-US" smtClean="0"/>
              <a:pPr>
                <a:defRPr/>
              </a:pPr>
              <a:t>59</a:t>
            </a:fld>
            <a:endParaRPr lang="en-US"/>
          </a:p>
        </p:txBody>
      </p:sp>
    </p:spTree>
    <p:extLst>
      <p:ext uri="{BB962C8B-B14F-4D97-AF65-F5344CB8AC3E}">
        <p14:creationId xmlns:p14="http://schemas.microsoft.com/office/powerpoint/2010/main" val="47392304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To prevent the use of slender shear wall which may produce stability and excessive bending problems,</a:t>
            </a:r>
            <a:r>
              <a:rPr lang="en-CA" baseline="0" dirty="0" smtClean="0"/>
              <a:t> the aspect ratio of shear wall is limited to 3.5:1 for blocked and 2:1 for unblocked shear wall. Also the height of unblocked shear wall is limited to 4.88m.</a:t>
            </a:r>
            <a:endParaRPr lang="en-CA" dirty="0"/>
          </a:p>
        </p:txBody>
      </p:sp>
      <p:sp>
        <p:nvSpPr>
          <p:cNvPr id="4" name="Slide Number Placeholder 3"/>
          <p:cNvSpPr>
            <a:spLocks noGrp="1"/>
          </p:cNvSpPr>
          <p:nvPr>
            <p:ph type="sldNum" sz="quarter" idx="10"/>
          </p:nvPr>
        </p:nvSpPr>
        <p:spPr/>
        <p:txBody>
          <a:bodyPr/>
          <a:lstStyle/>
          <a:p>
            <a:pPr>
              <a:defRPr/>
            </a:pPr>
            <a:fld id="{ECBB4419-E4D7-4D65-99D8-0BD64272D76D}" type="slidenum">
              <a:rPr lang="en-US" smtClean="0"/>
              <a:pPr>
                <a:defRPr/>
              </a:pPr>
              <a:t>60</a:t>
            </a:fld>
            <a:endParaRPr lang="en-US"/>
          </a:p>
        </p:txBody>
      </p:sp>
    </p:spTree>
    <p:extLst>
      <p:ext uri="{BB962C8B-B14F-4D97-AF65-F5344CB8AC3E}">
        <p14:creationId xmlns:p14="http://schemas.microsoft.com/office/powerpoint/2010/main" val="4253127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The roof sheathing loss was caused by inadequate</a:t>
            </a:r>
            <a:r>
              <a:rPr lang="en-CA" baseline="0" dirty="0" smtClean="0"/>
              <a:t> attachment to roof framing. In this case staples were located greater than 12 inches on centre at panel ends, which was in excess of code minimum requirement, and many were missing the framing on this damaged roof.</a:t>
            </a:r>
          </a:p>
          <a:p>
            <a:r>
              <a:rPr lang="en-CA" baseline="0" dirty="0" smtClean="0"/>
              <a:t>Source: Hurricane Katrina – structural performance of wood-frame buildings in the aftermath, APA report.</a:t>
            </a:r>
            <a:endParaRPr lang="en-CA" dirty="0"/>
          </a:p>
        </p:txBody>
      </p:sp>
      <p:sp>
        <p:nvSpPr>
          <p:cNvPr id="4" name="Slide Number Placeholder 3"/>
          <p:cNvSpPr>
            <a:spLocks noGrp="1"/>
          </p:cNvSpPr>
          <p:nvPr>
            <p:ph type="sldNum" sz="quarter" idx="10"/>
          </p:nvPr>
        </p:nvSpPr>
        <p:spPr/>
        <p:txBody>
          <a:bodyPr/>
          <a:lstStyle/>
          <a:p>
            <a:pPr>
              <a:defRPr/>
            </a:pPr>
            <a:fld id="{61C799CB-FFA8-4BA6-8EEC-42C5C32BB2D9}" type="slidenum">
              <a:rPr lang="en-US" smtClean="0"/>
              <a:pPr>
                <a:defRPr/>
              </a:pPr>
              <a:t>7</a:t>
            </a:fld>
            <a:endParaRPr lang="en-US"/>
          </a:p>
        </p:txBody>
      </p:sp>
    </p:spTree>
    <p:extLst>
      <p:ext uri="{BB962C8B-B14F-4D97-AF65-F5344CB8AC3E}">
        <p14:creationId xmlns:p14="http://schemas.microsoft.com/office/powerpoint/2010/main" val="312277692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Other design</a:t>
            </a:r>
            <a:r>
              <a:rPr lang="en-US" baseline="0" dirty="0" smtClean="0"/>
              <a:t> checks required are: chord forces, deflection, hold-downs and shear connections to supporting diaphragm or foundation.</a:t>
            </a:r>
            <a:endParaRPr lang="en-US" dirty="0"/>
          </a:p>
        </p:txBody>
      </p:sp>
      <p:sp>
        <p:nvSpPr>
          <p:cNvPr id="4" name="Slide Number Placeholder 3"/>
          <p:cNvSpPr>
            <a:spLocks noGrp="1"/>
          </p:cNvSpPr>
          <p:nvPr>
            <p:ph type="sldNum" sz="quarter" idx="10"/>
          </p:nvPr>
        </p:nvSpPr>
        <p:spPr/>
        <p:txBody>
          <a:bodyPr/>
          <a:lstStyle/>
          <a:p>
            <a:fld id="{D9139F6F-8FDC-4D87-8EB4-4EA81AFB04E3}" type="slidenum">
              <a:rPr lang="en-CA" smtClean="0"/>
              <a:t>61</a:t>
            </a:fld>
            <a:endParaRPr lang="en-CA"/>
          </a:p>
        </p:txBody>
      </p:sp>
    </p:spTree>
    <p:extLst>
      <p:ext uri="{BB962C8B-B14F-4D97-AF65-F5344CB8AC3E}">
        <p14:creationId xmlns:p14="http://schemas.microsoft.com/office/powerpoint/2010/main" val="384583254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design example</a:t>
            </a:r>
            <a:r>
              <a:rPr lang="en-US" baseline="0" dirty="0" smtClean="0"/>
              <a:t> is presented here for shear wall.</a:t>
            </a:r>
            <a:endParaRPr lang="en-US" dirty="0"/>
          </a:p>
        </p:txBody>
      </p:sp>
      <p:sp>
        <p:nvSpPr>
          <p:cNvPr id="4" name="Slide Number Placeholder 3"/>
          <p:cNvSpPr>
            <a:spLocks noGrp="1"/>
          </p:cNvSpPr>
          <p:nvPr>
            <p:ph type="sldNum" sz="quarter" idx="10"/>
          </p:nvPr>
        </p:nvSpPr>
        <p:spPr/>
        <p:txBody>
          <a:bodyPr/>
          <a:lstStyle/>
          <a:p>
            <a:fld id="{D9139F6F-8FDC-4D87-8EB4-4EA81AFB04E3}" type="slidenum">
              <a:rPr lang="en-CA" smtClean="0"/>
              <a:t>62</a:t>
            </a:fld>
            <a:endParaRPr lang="en-CA"/>
          </a:p>
        </p:txBody>
      </p:sp>
    </p:spTree>
    <p:extLst>
      <p:ext uri="{BB962C8B-B14F-4D97-AF65-F5344CB8AC3E}">
        <p14:creationId xmlns:p14="http://schemas.microsoft.com/office/powerpoint/2010/main" val="336754796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the shear wall dimensions and factored</a:t>
            </a:r>
            <a:r>
              <a:rPr lang="en-US" baseline="0" dirty="0" smtClean="0"/>
              <a:t> load. Ignore gravity loads.</a:t>
            </a:r>
            <a:endParaRPr lang="en-US" dirty="0"/>
          </a:p>
        </p:txBody>
      </p:sp>
      <p:sp>
        <p:nvSpPr>
          <p:cNvPr id="4" name="Slide Number Placeholder 3"/>
          <p:cNvSpPr>
            <a:spLocks noGrp="1"/>
          </p:cNvSpPr>
          <p:nvPr>
            <p:ph type="sldNum" sz="quarter" idx="10"/>
          </p:nvPr>
        </p:nvSpPr>
        <p:spPr/>
        <p:txBody>
          <a:bodyPr/>
          <a:lstStyle/>
          <a:p>
            <a:fld id="{D9139F6F-8FDC-4D87-8EB4-4EA81AFB04E3}" type="slidenum">
              <a:rPr lang="en-CA" smtClean="0"/>
              <a:t>63</a:t>
            </a:fld>
            <a:endParaRPr lang="en-CA"/>
          </a:p>
        </p:txBody>
      </p:sp>
    </p:spTree>
    <p:extLst>
      <p:ext uri="{BB962C8B-B14F-4D97-AF65-F5344CB8AC3E}">
        <p14:creationId xmlns:p14="http://schemas.microsoft.com/office/powerpoint/2010/main" val="112624578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139F6F-8FDC-4D87-8EB4-4EA81AFB04E3}" type="slidenum">
              <a:rPr lang="en-CA" smtClean="0"/>
              <a:t>64</a:t>
            </a:fld>
            <a:endParaRPr lang="en-CA"/>
          </a:p>
        </p:txBody>
      </p:sp>
    </p:spTree>
    <p:extLst>
      <p:ext uri="{BB962C8B-B14F-4D97-AF65-F5344CB8AC3E}">
        <p14:creationId xmlns:p14="http://schemas.microsoft.com/office/powerpoint/2010/main" val="40906184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 with some</a:t>
            </a:r>
            <a:r>
              <a:rPr lang="en-US" baseline="0" dirty="0" smtClean="0"/>
              <a:t> trial details for nail size and spacing, lumber grade/species and size, and sheathing type and thickness.</a:t>
            </a:r>
            <a:endParaRPr lang="en-US" dirty="0"/>
          </a:p>
        </p:txBody>
      </p:sp>
      <p:sp>
        <p:nvSpPr>
          <p:cNvPr id="4" name="Slide Number Placeholder 3"/>
          <p:cNvSpPr>
            <a:spLocks noGrp="1"/>
          </p:cNvSpPr>
          <p:nvPr>
            <p:ph type="sldNum" sz="quarter" idx="10"/>
          </p:nvPr>
        </p:nvSpPr>
        <p:spPr/>
        <p:txBody>
          <a:bodyPr/>
          <a:lstStyle/>
          <a:p>
            <a:fld id="{D9139F6F-8FDC-4D87-8EB4-4EA81AFB04E3}" type="slidenum">
              <a:rPr lang="en-CA" smtClean="0"/>
              <a:t>65</a:t>
            </a:fld>
            <a:endParaRPr lang="en-CA"/>
          </a:p>
        </p:txBody>
      </p:sp>
    </p:spTree>
    <p:extLst>
      <p:ext uri="{BB962C8B-B14F-4D97-AF65-F5344CB8AC3E}">
        <p14:creationId xmlns:p14="http://schemas.microsoft.com/office/powerpoint/2010/main" val="268976453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calculate nail joint strength</a:t>
            </a:r>
            <a:r>
              <a:rPr lang="en-US" baseline="0" dirty="0" smtClean="0"/>
              <a:t> according to Clause 12.9.4.</a:t>
            </a:r>
            <a:endParaRPr lang="en-US" dirty="0"/>
          </a:p>
        </p:txBody>
      </p:sp>
      <p:sp>
        <p:nvSpPr>
          <p:cNvPr id="4" name="Slide Number Placeholder 3"/>
          <p:cNvSpPr>
            <a:spLocks noGrp="1"/>
          </p:cNvSpPr>
          <p:nvPr>
            <p:ph type="sldNum" sz="quarter" idx="10"/>
          </p:nvPr>
        </p:nvSpPr>
        <p:spPr/>
        <p:txBody>
          <a:bodyPr/>
          <a:lstStyle/>
          <a:p>
            <a:fld id="{D9139F6F-8FDC-4D87-8EB4-4EA81AFB04E3}" type="slidenum">
              <a:rPr lang="en-CA" smtClean="0"/>
              <a:t>66</a:t>
            </a:fld>
            <a:endParaRPr lang="en-CA"/>
          </a:p>
        </p:txBody>
      </p:sp>
    </p:spTree>
    <p:extLst>
      <p:ext uri="{BB962C8B-B14F-4D97-AF65-F5344CB8AC3E}">
        <p14:creationId xmlns:p14="http://schemas.microsoft.com/office/powerpoint/2010/main" val="185116844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Calculate shear wall factored</a:t>
            </a:r>
            <a:r>
              <a:rPr lang="en-US" baseline="0" dirty="0" smtClean="0"/>
              <a:t> strength based on nail joint performance.</a:t>
            </a:r>
            <a:endParaRPr lang="en-US" dirty="0"/>
          </a:p>
        </p:txBody>
      </p:sp>
      <p:sp>
        <p:nvSpPr>
          <p:cNvPr id="4" name="Slide Number Placeholder 3"/>
          <p:cNvSpPr>
            <a:spLocks noGrp="1"/>
          </p:cNvSpPr>
          <p:nvPr>
            <p:ph type="sldNum" sz="quarter" idx="10"/>
          </p:nvPr>
        </p:nvSpPr>
        <p:spPr/>
        <p:txBody>
          <a:bodyPr/>
          <a:lstStyle/>
          <a:p>
            <a:fld id="{D9139F6F-8FDC-4D87-8EB4-4EA81AFB04E3}" type="slidenum">
              <a:rPr lang="en-CA" smtClean="0"/>
              <a:t>67</a:t>
            </a:fld>
            <a:endParaRPr lang="en-CA"/>
          </a:p>
        </p:txBody>
      </p:sp>
    </p:spTree>
    <p:extLst>
      <p:ext uri="{BB962C8B-B14F-4D97-AF65-F5344CB8AC3E}">
        <p14:creationId xmlns:p14="http://schemas.microsoft.com/office/powerpoint/2010/main" val="185116844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Calculate shear wall factored</a:t>
            </a:r>
            <a:r>
              <a:rPr lang="en-US" baseline="0" dirty="0" smtClean="0"/>
              <a:t> strength based on panel buckling.</a:t>
            </a:r>
            <a:endParaRPr lang="en-US" dirty="0" smtClean="0"/>
          </a:p>
          <a:p>
            <a:endParaRPr lang="en-US" dirty="0"/>
          </a:p>
        </p:txBody>
      </p:sp>
      <p:sp>
        <p:nvSpPr>
          <p:cNvPr id="4" name="Slide Number Placeholder 3"/>
          <p:cNvSpPr>
            <a:spLocks noGrp="1"/>
          </p:cNvSpPr>
          <p:nvPr>
            <p:ph type="sldNum" sz="quarter" idx="10"/>
          </p:nvPr>
        </p:nvSpPr>
        <p:spPr/>
        <p:txBody>
          <a:bodyPr/>
          <a:lstStyle/>
          <a:p>
            <a:fld id="{D9139F6F-8FDC-4D87-8EB4-4EA81AFB04E3}" type="slidenum">
              <a:rPr lang="en-CA" smtClean="0"/>
              <a:t>68</a:t>
            </a:fld>
            <a:endParaRPr lang="en-CA"/>
          </a:p>
        </p:txBody>
      </p:sp>
    </p:spTree>
    <p:extLst>
      <p:ext uri="{BB962C8B-B14F-4D97-AF65-F5344CB8AC3E}">
        <p14:creationId xmlns:p14="http://schemas.microsoft.com/office/powerpoint/2010/main" val="185116844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design</a:t>
            </a:r>
            <a:r>
              <a:rPr lang="en-US" baseline="0" dirty="0" smtClean="0"/>
              <a:t> properties of Canadian Softwood Plywood, see Table 9.3B in Clause 9. Note that the properties of plywood are dependent on the veneer arrangement in the layup. Therefore for the same plywood thickness, the design properties may vary.</a:t>
            </a:r>
            <a:endParaRPr lang="en-US" dirty="0"/>
          </a:p>
        </p:txBody>
      </p:sp>
      <p:sp>
        <p:nvSpPr>
          <p:cNvPr id="4" name="Slide Number Placeholder 3"/>
          <p:cNvSpPr>
            <a:spLocks noGrp="1"/>
          </p:cNvSpPr>
          <p:nvPr>
            <p:ph type="sldNum" sz="quarter" idx="10"/>
          </p:nvPr>
        </p:nvSpPr>
        <p:spPr/>
        <p:txBody>
          <a:bodyPr/>
          <a:lstStyle/>
          <a:p>
            <a:fld id="{D9139F6F-8FDC-4D87-8EB4-4EA81AFB04E3}" type="slidenum">
              <a:rPr lang="en-CA" smtClean="0"/>
              <a:t>69</a:t>
            </a:fld>
            <a:endParaRPr lang="en-CA"/>
          </a:p>
        </p:txBody>
      </p:sp>
    </p:spTree>
    <p:extLst>
      <p:ext uri="{BB962C8B-B14F-4D97-AF65-F5344CB8AC3E}">
        <p14:creationId xmlns:p14="http://schemas.microsoft.com/office/powerpoint/2010/main" val="243962889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CLT was added in 2016 to allow its</a:t>
            </a:r>
            <a:r>
              <a:rPr lang="en-US" baseline="0" dirty="0" smtClean="0"/>
              <a:t> use as LLRS. The design provisions currently currently apply to platform-type construction with some height restrictions depending on the seismic hazard of the building location. The provisions assume that CLT panels act as rigid bodies and the resistance is provided by connections.</a:t>
            </a:r>
            <a:endParaRPr lang="en-US" dirty="0"/>
          </a:p>
        </p:txBody>
      </p:sp>
      <p:sp>
        <p:nvSpPr>
          <p:cNvPr id="4" name="Slide Number Placeholder 3"/>
          <p:cNvSpPr>
            <a:spLocks noGrp="1"/>
          </p:cNvSpPr>
          <p:nvPr>
            <p:ph type="sldNum" sz="quarter" idx="10"/>
          </p:nvPr>
        </p:nvSpPr>
        <p:spPr/>
        <p:txBody>
          <a:bodyPr/>
          <a:lstStyle/>
          <a:p>
            <a:fld id="{D9139F6F-8FDC-4D87-8EB4-4EA81AFB04E3}" type="slidenum">
              <a:rPr lang="en-CA" smtClean="0"/>
              <a:t>70</a:t>
            </a:fld>
            <a:endParaRPr lang="en-CA"/>
          </a:p>
        </p:txBody>
      </p:sp>
    </p:spTree>
    <p:extLst>
      <p:ext uri="{BB962C8B-B14F-4D97-AF65-F5344CB8AC3E}">
        <p14:creationId xmlns:p14="http://schemas.microsoft.com/office/powerpoint/2010/main" val="26816120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This three-storey wood framed apartment complex was built after hurricane Andrew</a:t>
            </a:r>
            <a:r>
              <a:rPr lang="en-CA" baseline="0" dirty="0" smtClean="0"/>
              <a:t> (1998) and sustained virtually no damage. The picture shows a window breach and some shingle loss. However another apartment complex in the same neighbourhood built pre-Hurricane Andrew, sustained heavy damage. This complex was built to conventional construction provisions. The </a:t>
            </a:r>
            <a:r>
              <a:rPr lang="en-CA" baseline="0" dirty="0" err="1" smtClean="0"/>
              <a:t>infilled</a:t>
            </a:r>
            <a:r>
              <a:rPr lang="en-CA" baseline="0" dirty="0" smtClean="0"/>
              <a:t> panels were foam sheathing. The brick veneer was inadequately tied to the wall. Once the veneer was lost, the foam sheathing was also lost allowing significant building damage caused by rain infiltration.</a:t>
            </a:r>
            <a:endParaRPr lang="en-CA" dirty="0"/>
          </a:p>
        </p:txBody>
      </p:sp>
      <p:sp>
        <p:nvSpPr>
          <p:cNvPr id="4" name="Slide Number Placeholder 3"/>
          <p:cNvSpPr>
            <a:spLocks noGrp="1"/>
          </p:cNvSpPr>
          <p:nvPr>
            <p:ph type="sldNum" sz="quarter" idx="10"/>
          </p:nvPr>
        </p:nvSpPr>
        <p:spPr/>
        <p:txBody>
          <a:bodyPr/>
          <a:lstStyle/>
          <a:p>
            <a:pPr>
              <a:defRPr/>
            </a:pPr>
            <a:fld id="{61C799CB-FFA8-4BA6-8EEC-42C5C32BB2D9}" type="slidenum">
              <a:rPr lang="en-US" smtClean="0"/>
              <a:pPr>
                <a:defRPr/>
              </a:pPr>
              <a:t>8</a:t>
            </a:fld>
            <a:endParaRPr lang="en-US"/>
          </a:p>
        </p:txBody>
      </p:sp>
    </p:spTree>
    <p:extLst>
      <p:ext uri="{BB962C8B-B14F-4D97-AF65-F5344CB8AC3E}">
        <p14:creationId xmlns:p14="http://schemas.microsoft.com/office/powerpoint/2010/main" val="229235282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Seismic</a:t>
            </a:r>
            <a:r>
              <a:rPr lang="en-US" baseline="0" dirty="0" smtClean="0"/>
              <a:t> force modification factors of </a:t>
            </a:r>
            <a:r>
              <a:rPr lang="en-US" dirty="0" smtClean="0"/>
              <a:t>R</a:t>
            </a:r>
            <a:r>
              <a:rPr lang="en-US" baseline="-25000" dirty="0" smtClean="0"/>
              <a:t>d</a:t>
            </a:r>
            <a:r>
              <a:rPr lang="en-US" dirty="0" smtClean="0"/>
              <a:t> R</a:t>
            </a:r>
            <a:r>
              <a:rPr lang="en-US" baseline="-25000" dirty="0" smtClean="0"/>
              <a:t>o</a:t>
            </a:r>
            <a:r>
              <a:rPr lang="en-US" dirty="0" smtClean="0"/>
              <a:t>= 3.0 is specified if certain conditions</a:t>
            </a:r>
            <a:r>
              <a:rPr lang="en-US" baseline="0" dirty="0" smtClean="0"/>
              <a:t> are met, including rocking and sliding action, CLT panel aspect ratio, and capacity-based design approach.</a:t>
            </a:r>
            <a:endParaRPr lang="en-US" dirty="0"/>
          </a:p>
        </p:txBody>
      </p:sp>
      <p:sp>
        <p:nvSpPr>
          <p:cNvPr id="4" name="Slide Number Placeholder 3"/>
          <p:cNvSpPr>
            <a:spLocks noGrp="1"/>
          </p:cNvSpPr>
          <p:nvPr>
            <p:ph type="sldNum" sz="quarter" idx="10"/>
          </p:nvPr>
        </p:nvSpPr>
        <p:spPr/>
        <p:txBody>
          <a:bodyPr/>
          <a:lstStyle/>
          <a:p>
            <a:fld id="{D9139F6F-8FDC-4D87-8EB4-4EA81AFB04E3}" type="slidenum">
              <a:rPr lang="en-CA" smtClean="0"/>
              <a:t>71</a:t>
            </a:fld>
            <a:endParaRPr lang="en-CA"/>
          </a:p>
        </p:txBody>
      </p:sp>
    </p:spTree>
    <p:extLst>
      <p:ext uri="{BB962C8B-B14F-4D97-AF65-F5344CB8AC3E}">
        <p14:creationId xmlns:p14="http://schemas.microsoft.com/office/powerpoint/2010/main" val="39925991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current edition of CSA O86, there is</a:t>
            </a:r>
            <a:r>
              <a:rPr lang="en-US" baseline="0" dirty="0" smtClean="0"/>
              <a:t> insufficient information given to allow designers to adequately determine these three issues a), b) and c) relate to detailing energy dissipative connections for generic fasteners, such as bolts, dowels, wood screws, lag screws, timber rivets and nails.</a:t>
            </a:r>
            <a:endParaRPr lang="en-US" dirty="0"/>
          </a:p>
        </p:txBody>
      </p:sp>
      <p:sp>
        <p:nvSpPr>
          <p:cNvPr id="4" name="Slide Number Placeholder 3"/>
          <p:cNvSpPr>
            <a:spLocks noGrp="1"/>
          </p:cNvSpPr>
          <p:nvPr>
            <p:ph type="sldNum" sz="quarter" idx="10"/>
          </p:nvPr>
        </p:nvSpPr>
        <p:spPr/>
        <p:txBody>
          <a:bodyPr/>
          <a:lstStyle/>
          <a:p>
            <a:fld id="{D9139F6F-8FDC-4D87-8EB4-4EA81AFB04E3}" type="slidenum">
              <a:rPr lang="en-CA" smtClean="0"/>
              <a:t>72</a:t>
            </a:fld>
            <a:endParaRPr lang="en-CA"/>
          </a:p>
        </p:txBody>
      </p:sp>
    </p:spTree>
    <p:extLst>
      <p:ext uri="{BB962C8B-B14F-4D97-AF65-F5344CB8AC3E}">
        <p14:creationId xmlns:p14="http://schemas.microsoft.com/office/powerpoint/2010/main" val="360716947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timber structures, since wood typically fails in a brittle manner except when stressed perpendicular to grain in compression, the only source of inelastic deformation and energy dissipation is in mechanical connections. Therefore to apply capacity-based design methodology it is often necessary to specify certain connection(s) as source of energy dissipation. It should be kept in mind that mechanical connections could also fail in brittle manner especially if large size fasteners are used. Therefore it is necessary to ensure that any mechanical connections designated as energy dissipating source do fail in the desirable ductile manner.</a:t>
            </a:r>
          </a:p>
          <a:p>
            <a:endParaRPr lang="en-US" dirty="0"/>
          </a:p>
        </p:txBody>
      </p:sp>
      <p:sp>
        <p:nvSpPr>
          <p:cNvPr id="4" name="Slide Number Placeholder 3"/>
          <p:cNvSpPr>
            <a:spLocks noGrp="1"/>
          </p:cNvSpPr>
          <p:nvPr>
            <p:ph type="sldNum" sz="quarter" idx="10"/>
          </p:nvPr>
        </p:nvSpPr>
        <p:spPr/>
        <p:txBody>
          <a:bodyPr/>
          <a:lstStyle/>
          <a:p>
            <a:fld id="{D9139F6F-8FDC-4D87-8EB4-4EA81AFB04E3}" type="slidenum">
              <a:rPr lang="en-CA" smtClean="0"/>
              <a:t>73</a:t>
            </a:fld>
            <a:endParaRPr lang="en-CA"/>
          </a:p>
        </p:txBody>
      </p:sp>
    </p:spTree>
    <p:extLst>
      <p:ext uri="{BB962C8B-B14F-4D97-AF65-F5344CB8AC3E}">
        <p14:creationId xmlns:p14="http://schemas.microsoft.com/office/powerpoint/2010/main" val="60885077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capacity-based design, the three locations specified for </a:t>
            </a:r>
            <a:r>
              <a:rPr lang="en-US" dirty="0" err="1" smtClean="0"/>
              <a:t>inelasltic</a:t>
            </a:r>
            <a:r>
              <a:rPr lang="en-US" dirty="0" smtClean="0"/>
              <a:t> deformation and energy dissipation are (a) vertical panel joints, (b) base shear between CLT panels and foundation/floor</a:t>
            </a:r>
            <a:r>
              <a:rPr lang="en-US" baseline="0" dirty="0" smtClean="0"/>
              <a:t> and (c) hold-down connections.</a:t>
            </a:r>
            <a:endParaRPr lang="en-US" dirty="0"/>
          </a:p>
        </p:txBody>
      </p:sp>
      <p:sp>
        <p:nvSpPr>
          <p:cNvPr id="4" name="Slide Number Placeholder 3"/>
          <p:cNvSpPr>
            <a:spLocks noGrp="1"/>
          </p:cNvSpPr>
          <p:nvPr>
            <p:ph type="sldNum" sz="quarter" idx="10"/>
          </p:nvPr>
        </p:nvSpPr>
        <p:spPr/>
        <p:txBody>
          <a:bodyPr/>
          <a:lstStyle/>
          <a:p>
            <a:fld id="{D9139F6F-8FDC-4D87-8EB4-4EA81AFB04E3}" type="slidenum">
              <a:rPr lang="en-CA" smtClean="0"/>
              <a:t>74</a:t>
            </a:fld>
            <a:endParaRPr lang="en-CA"/>
          </a:p>
        </p:txBody>
      </p:sp>
    </p:spTree>
    <p:extLst>
      <p:ext uri="{BB962C8B-B14F-4D97-AF65-F5344CB8AC3E}">
        <p14:creationId xmlns:p14="http://schemas.microsoft.com/office/powerpoint/2010/main" val="189840257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Specified</a:t>
            </a:r>
            <a:r>
              <a:rPr lang="en-US" baseline="0" dirty="0" smtClean="0"/>
              <a:t> strengths for members and connections published in O86 are based on the lower tail 5</a:t>
            </a:r>
            <a:r>
              <a:rPr lang="en-US" baseline="30000" dirty="0" smtClean="0"/>
              <a:t>th</a:t>
            </a:r>
            <a:r>
              <a:rPr lang="en-US" baseline="0" dirty="0" smtClean="0"/>
              <a:t> percentile of the strength distribution. Given the variability in properties, O86 specifies that any non-dissipative elements and connections are designed for a specified strength based on the upper tail 95</a:t>
            </a:r>
            <a:r>
              <a:rPr lang="en-US" baseline="30000" dirty="0" smtClean="0"/>
              <a:t>th</a:t>
            </a:r>
            <a:r>
              <a:rPr lang="en-US" baseline="0" dirty="0" smtClean="0"/>
              <a:t> percentile. Unfortunately such information is not generally available to designers. Therefore at this moment, design of CLT LLRS can only be done by specialist designers who understand the process of design property development and have technical data related to ductility and deformations of connections.</a:t>
            </a:r>
            <a:endParaRPr lang="en-US" dirty="0"/>
          </a:p>
        </p:txBody>
      </p:sp>
      <p:sp>
        <p:nvSpPr>
          <p:cNvPr id="4" name="Slide Number Placeholder 3"/>
          <p:cNvSpPr>
            <a:spLocks noGrp="1"/>
          </p:cNvSpPr>
          <p:nvPr>
            <p:ph type="sldNum" sz="quarter" idx="10"/>
          </p:nvPr>
        </p:nvSpPr>
        <p:spPr/>
        <p:txBody>
          <a:bodyPr/>
          <a:lstStyle/>
          <a:p>
            <a:fld id="{D9139F6F-8FDC-4D87-8EB4-4EA81AFB04E3}" type="slidenum">
              <a:rPr lang="en-CA" smtClean="0"/>
              <a:t>75</a:t>
            </a:fld>
            <a:endParaRPr lang="en-CA"/>
          </a:p>
        </p:txBody>
      </p:sp>
    </p:spTree>
    <p:extLst>
      <p:ext uri="{BB962C8B-B14F-4D97-AF65-F5344CB8AC3E}">
        <p14:creationId xmlns:p14="http://schemas.microsoft.com/office/powerpoint/2010/main" val="31031449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Wood-frame buildings have properties that naturally</a:t>
            </a:r>
            <a:r>
              <a:rPr lang="en-CA" baseline="0" dirty="0" smtClean="0"/>
              <a:t> enhance their performance in earthquakes. Wood frame buildings have high strength-to-weight ratio, making it a desirable structural system choice. Braced walls or </a:t>
            </a:r>
            <a:r>
              <a:rPr lang="en-CA" baseline="0" dirty="0" err="1" smtClean="0"/>
              <a:t>shearwalls</a:t>
            </a:r>
            <a:r>
              <a:rPr lang="en-CA" baseline="0" dirty="0" smtClean="0"/>
              <a:t> are critical for providing racking resistance during an earthquake. Walls constructed with plywood or OSB structural sheathing are very effective in resisting the racking forces. The stiffness and resistance of the walls can be augmented by increasing the thickness of the panel and increasing the number or size of the nails. In addition, research and experience have shown that non-structural elements contribute to the lateral resistance of the structure.</a:t>
            </a:r>
          </a:p>
          <a:p>
            <a:r>
              <a:rPr lang="en-CA" baseline="0" dirty="0" smtClean="0"/>
              <a:t>Compared to other materials such as masonry and concrete that have to be carefully designed and detailed to ensure good seismic performance, wood systems are inherently more ductile. Ductility is the ability of the structure to yield and to deform without collapse, allowing the buildings to dissipate energy. The numerous nailed connections are very effective in providing ductility to wood-frame buildings. (Picture Turkey earthquake in 1999)</a:t>
            </a:r>
          </a:p>
          <a:p>
            <a:r>
              <a:rPr lang="en-CA" baseline="0" dirty="0" smtClean="0"/>
              <a:t>Buildings that have numerous load paths are considered structurally redundant and provide an extra level of safety in earthquakes. Typical wood-frame construction is comprised of hundreds of structural elements and thousands of nail connections. This means that the failure of one load path can often be compensated for by adjacent members and joints.</a:t>
            </a:r>
            <a:endParaRPr lang="en-CA" dirty="0"/>
          </a:p>
        </p:txBody>
      </p:sp>
      <p:sp>
        <p:nvSpPr>
          <p:cNvPr id="4" name="Slide Number Placeholder 3"/>
          <p:cNvSpPr>
            <a:spLocks noGrp="1"/>
          </p:cNvSpPr>
          <p:nvPr>
            <p:ph type="sldNum" sz="quarter" idx="10"/>
          </p:nvPr>
        </p:nvSpPr>
        <p:spPr/>
        <p:txBody>
          <a:bodyPr/>
          <a:lstStyle/>
          <a:p>
            <a:pPr>
              <a:defRPr/>
            </a:pPr>
            <a:fld id="{61C799CB-FFA8-4BA6-8EEC-42C5C32BB2D9}" type="slidenum">
              <a:rPr lang="en-US" smtClean="0"/>
              <a:pPr>
                <a:defRPr/>
              </a:pPr>
              <a:t>9</a:t>
            </a:fld>
            <a:endParaRPr lang="en-US"/>
          </a:p>
        </p:txBody>
      </p:sp>
    </p:spTree>
    <p:extLst>
      <p:ext uri="{BB962C8B-B14F-4D97-AF65-F5344CB8AC3E}">
        <p14:creationId xmlns:p14="http://schemas.microsoft.com/office/powerpoint/2010/main" val="67931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Three California earthquakes provide insight into the performance of North American style wood-frame construction.</a:t>
            </a:r>
          </a:p>
          <a:p>
            <a:r>
              <a:rPr lang="en-CA" dirty="0" smtClean="0"/>
              <a:t>The majority of the wood-frame houses performed well, especially from the standpoint of life safety.</a:t>
            </a:r>
            <a:endParaRPr lang="en-CA" baseline="0" dirty="0" smtClean="0"/>
          </a:p>
          <a:p>
            <a:r>
              <a:rPr lang="en-CA" baseline="0" dirty="0" smtClean="0"/>
              <a:t>However evaluation of building performance has identified problems with some wood-frame buildings, which are explained in the following slides to provide an understanding of failure modes and how they can be prevented.</a:t>
            </a:r>
            <a:endParaRPr lang="en-CA" dirty="0"/>
          </a:p>
        </p:txBody>
      </p:sp>
      <p:sp>
        <p:nvSpPr>
          <p:cNvPr id="4" name="Slide Number Placeholder 3"/>
          <p:cNvSpPr>
            <a:spLocks noGrp="1"/>
          </p:cNvSpPr>
          <p:nvPr>
            <p:ph type="sldNum" sz="quarter" idx="10"/>
          </p:nvPr>
        </p:nvSpPr>
        <p:spPr/>
        <p:txBody>
          <a:bodyPr/>
          <a:lstStyle/>
          <a:p>
            <a:pPr>
              <a:defRPr/>
            </a:pPr>
            <a:fld id="{61C799CB-FFA8-4BA6-8EEC-42C5C32BB2D9}" type="slidenum">
              <a:rPr lang="en-US" smtClean="0"/>
              <a:pPr>
                <a:defRPr/>
              </a:pPr>
              <a:t>10</a:t>
            </a:fld>
            <a:endParaRPr lang="en-US"/>
          </a:p>
        </p:txBody>
      </p:sp>
    </p:spTree>
    <p:extLst>
      <p:ext uri="{BB962C8B-B14F-4D97-AF65-F5344CB8AC3E}">
        <p14:creationId xmlns:p14="http://schemas.microsoft.com/office/powerpoint/2010/main" val="33340823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4530"/>
            <a:ext cx="6858000" cy="2387600"/>
          </a:xfrm>
        </p:spPr>
        <p:txBody>
          <a:bodyPr anchor="b">
            <a:normAutofit/>
          </a:bodyPr>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1800">
                <a:solidFill>
                  <a:schemeClr val="tx1">
                    <a:lumMod val="75000"/>
                    <a:lumOff val="25000"/>
                  </a:schemeClr>
                </a:solidFill>
              </a:defRPr>
            </a:lvl1pPr>
            <a:lvl2pPr marL="342900" indent="0" algn="ctr">
              <a:buNone/>
              <a:defRPr sz="21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E7C0938-AEBD-4FE8-9BCC-51B956DCC2BA}" type="datetimeFigureOut">
              <a:rPr lang="en-CA" smtClean="0"/>
              <a:t>2018-09-26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58389BF7-9C79-4307-8E11-44DEC5ACC9E3}" type="slidenum">
              <a:rPr lang="en-CA" smtClean="0"/>
              <a:t>‹#›</a:t>
            </a:fld>
            <a:endParaRPr lang="en-CA"/>
          </a:p>
        </p:txBody>
      </p:sp>
    </p:spTree>
    <p:extLst>
      <p:ext uri="{BB962C8B-B14F-4D97-AF65-F5344CB8AC3E}">
        <p14:creationId xmlns:p14="http://schemas.microsoft.com/office/powerpoint/2010/main" val="2377881057"/>
      </p:ext>
    </p:extLst>
  </p:cSld>
  <p:clrMapOvr>
    <a:masterClrMapping/>
  </p:clrMapOvr>
  <p:extLst mod="1">
    <p:ext uri="{DCECCB84-F9BA-43D5-87BE-67443E8EF086}">
      <p15:sldGuideLst xmlns=""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E7C0938-AEBD-4FE8-9BCC-51B956DCC2BA}" type="datetimeFigureOut">
              <a:rPr lang="en-CA" smtClean="0"/>
              <a:t>2018-09-26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58389BF7-9C79-4307-8E11-44DEC5ACC9E3}" type="slidenum">
              <a:rPr lang="en-CA" smtClean="0"/>
              <a:t>‹#›</a:t>
            </a:fld>
            <a:endParaRPr lang="en-CA"/>
          </a:p>
        </p:txBody>
      </p:sp>
    </p:spTree>
    <p:extLst>
      <p:ext uri="{BB962C8B-B14F-4D97-AF65-F5344CB8AC3E}">
        <p14:creationId xmlns:p14="http://schemas.microsoft.com/office/powerpoint/2010/main" val="63540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0362"/>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0363"/>
            <a:ext cx="5800725" cy="58118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7C0938-AEBD-4FE8-9BCC-51B956DCC2BA}" type="datetimeFigureOut">
              <a:rPr lang="en-CA" smtClean="0"/>
              <a:t>2018-09-26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58389BF7-9C79-4307-8E11-44DEC5ACC9E3}" type="slidenum">
              <a:rPr lang="en-CA" smtClean="0"/>
              <a:t>‹#›</a:t>
            </a:fld>
            <a:endParaRPr lang="en-CA"/>
          </a:p>
        </p:txBody>
      </p:sp>
    </p:spTree>
    <p:extLst>
      <p:ext uri="{BB962C8B-B14F-4D97-AF65-F5344CB8AC3E}">
        <p14:creationId xmlns:p14="http://schemas.microsoft.com/office/powerpoint/2010/main" val="2320433298"/>
      </p:ext>
    </p:extLst>
  </p:cSld>
  <p:clrMapOvr>
    <a:masterClrMapping/>
  </p:clrMapOvr>
  <p:extLst>
    <p:ext uri="{DCECCB84-F9BA-43D5-87BE-67443E8EF086}">
      <p15:sldGuideLst xmlns=""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7774632"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5FD24C73-0210-40B3-B501-039428638BC9}" type="slidenum">
              <a:rPr lang="en-US"/>
              <a:pPr/>
              <a:t>‹#›</a:t>
            </a:fld>
            <a:endParaRPr lang="en-US"/>
          </a:p>
        </p:txBody>
      </p:sp>
    </p:spTree>
    <p:extLst>
      <p:ext uri="{BB962C8B-B14F-4D97-AF65-F5344CB8AC3E}">
        <p14:creationId xmlns:p14="http://schemas.microsoft.com/office/powerpoint/2010/main" val="37022514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489" y="277346"/>
            <a:ext cx="8229023" cy="1140199"/>
          </a:xfrm>
        </p:spPr>
        <p:txBody>
          <a:bodyPr>
            <a:normAutofit/>
          </a:bodyPr>
          <a:lstStyle>
            <a:lvl1pPr>
              <a:defRPr sz="4000" b="1">
                <a:latin typeface="Arial"/>
                <a:cs typeface="Arial"/>
              </a:defRPr>
            </a:lvl1pPr>
          </a:lstStyle>
          <a:p>
            <a:r>
              <a:rPr lang="en-US" smtClean="0"/>
              <a:t>Click to edit Master title style</a:t>
            </a:r>
            <a:endParaRPr lang="en-CA"/>
          </a:p>
        </p:txBody>
      </p:sp>
      <p:sp>
        <p:nvSpPr>
          <p:cNvPr id="3" name="Text Placeholder 2"/>
          <p:cNvSpPr>
            <a:spLocks noGrp="1"/>
          </p:cNvSpPr>
          <p:nvPr>
            <p:ph type="body" sz="half" idx="1"/>
          </p:nvPr>
        </p:nvSpPr>
        <p:spPr>
          <a:xfrm>
            <a:off x="457489" y="1599640"/>
            <a:ext cx="4045238" cy="45313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quarter" idx="2"/>
          </p:nvPr>
        </p:nvSpPr>
        <p:spPr>
          <a:xfrm>
            <a:off x="4641273" y="1599640"/>
            <a:ext cx="4045239" cy="219775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Content Placeholder 4"/>
          <p:cNvSpPr>
            <a:spLocks noGrp="1"/>
          </p:cNvSpPr>
          <p:nvPr>
            <p:ph sz="quarter" idx="3"/>
          </p:nvPr>
        </p:nvSpPr>
        <p:spPr>
          <a:xfrm>
            <a:off x="4641273" y="3931865"/>
            <a:ext cx="4045239" cy="219915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Rectangle 5"/>
          <p:cNvSpPr>
            <a:spLocks noGrp="1" noChangeArrowheads="1"/>
          </p:cNvSpPr>
          <p:nvPr>
            <p:ph type="ftr" sz="quarter" idx="10"/>
          </p:nvPr>
        </p:nvSpPr>
        <p:spPr/>
        <p:txBody>
          <a:bodyPr/>
          <a:lstStyle>
            <a:lvl1pPr>
              <a:defRPr/>
            </a:lvl1pPr>
          </a:lstStyle>
          <a:p>
            <a:pPr>
              <a:defRPr/>
            </a:pPr>
            <a:r>
              <a:rPr lang="en-US" altLang="en-US"/>
              <a:t>CVG 2141 - Civil Engineering Materials</a:t>
            </a:r>
          </a:p>
        </p:txBody>
      </p:sp>
      <p:sp>
        <p:nvSpPr>
          <p:cNvPr id="7" name="Rectangle 6"/>
          <p:cNvSpPr>
            <a:spLocks noGrp="1" noChangeArrowheads="1"/>
          </p:cNvSpPr>
          <p:nvPr>
            <p:ph type="sldNum" sz="quarter" idx="11"/>
          </p:nvPr>
        </p:nvSpPr>
        <p:spPr/>
        <p:txBody>
          <a:bodyPr/>
          <a:lstStyle>
            <a:lvl1pPr>
              <a:defRPr/>
            </a:lvl1pPr>
          </a:lstStyle>
          <a:p>
            <a:r>
              <a:rPr lang="en-US" altLang="en-US"/>
              <a:t>Wood - </a:t>
            </a:r>
            <a:fld id="{A2720EDA-9C0B-41A4-A4A4-4143B6086912}" type="slidenum">
              <a:rPr lang="en-US" altLang="en-US"/>
              <a:pPr/>
              <a:t>‹#›</a:t>
            </a:fld>
            <a:endParaRPr lang="en-US" altLang="en-US"/>
          </a:p>
        </p:txBody>
      </p:sp>
    </p:spTree>
    <p:extLst>
      <p:ext uri="{BB962C8B-B14F-4D97-AF65-F5344CB8AC3E}">
        <p14:creationId xmlns:p14="http://schemas.microsoft.com/office/powerpoint/2010/main" val="31946123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794BD83A-0C7E-46C3-BD8E-6A3D99CA9D74}" type="slidenum">
              <a:rPr lang="en-US"/>
              <a:pPr/>
              <a:t>‹#›</a:t>
            </a:fld>
            <a:endParaRPr lang="en-US"/>
          </a:p>
        </p:txBody>
      </p:sp>
    </p:spTree>
    <p:extLst>
      <p:ext uri="{BB962C8B-B14F-4D97-AF65-F5344CB8AC3E}">
        <p14:creationId xmlns:p14="http://schemas.microsoft.com/office/powerpoint/2010/main" val="8600667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1B5A7796-DCC6-47D1-AB22-18B88F002102}" type="slidenum">
              <a:rPr lang="en-US"/>
              <a:pPr/>
              <a:t>‹#›</a:t>
            </a:fld>
            <a:endParaRPr lang="en-US"/>
          </a:p>
        </p:txBody>
      </p:sp>
    </p:spTree>
    <p:extLst>
      <p:ext uri="{BB962C8B-B14F-4D97-AF65-F5344CB8AC3E}">
        <p14:creationId xmlns:p14="http://schemas.microsoft.com/office/powerpoint/2010/main" val="17786619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1D20AFB4-2356-4323-9DA3-7B70DEAF4C28}" type="slidenum">
              <a:rPr lang="en-US"/>
              <a:pPr/>
              <a:t>‹#›</a:t>
            </a:fld>
            <a:endParaRPr lang="en-US"/>
          </a:p>
        </p:txBody>
      </p:sp>
    </p:spTree>
    <p:extLst>
      <p:ext uri="{BB962C8B-B14F-4D97-AF65-F5344CB8AC3E}">
        <p14:creationId xmlns:p14="http://schemas.microsoft.com/office/powerpoint/2010/main" val="4057129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9AD78B-A7C9-46BC-B4D4-509AEA447E15}" type="slidenum">
              <a:rPr lang="en-US"/>
              <a:pPr>
                <a:defRPr/>
              </a:pPr>
              <a:t>‹#›</a:t>
            </a:fld>
            <a:endParaRPr lang="en-US"/>
          </a:p>
        </p:txBody>
      </p:sp>
    </p:spTree>
    <p:extLst>
      <p:ext uri="{BB962C8B-B14F-4D97-AF65-F5344CB8AC3E}">
        <p14:creationId xmlns:p14="http://schemas.microsoft.com/office/powerpoint/2010/main" val="20966516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CA"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F1A4207-CEFA-F04F-B3DF-1F1FF0268F66}" type="datetimeFigureOut">
              <a:rPr lang="en-US" smtClean="0"/>
              <a:t>9/26/2018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E74DC8-F3CD-A04C-A2E2-267F17D2A254}" type="slidenum">
              <a:rPr lang="en-US" smtClean="0"/>
              <a:t>‹#›</a:t>
            </a:fld>
            <a:endParaRPr lang="en-US"/>
          </a:p>
        </p:txBody>
      </p:sp>
    </p:spTree>
    <p:extLst>
      <p:ext uri="{BB962C8B-B14F-4D97-AF65-F5344CB8AC3E}">
        <p14:creationId xmlns:p14="http://schemas.microsoft.com/office/powerpoint/2010/main" val="12944312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63F8F34-F6F9-F046-8528-9200C64DB491}" type="slidenum">
              <a:rPr lang="en-US" smtClean="0"/>
              <a:t>‹#›</a:t>
            </a:fld>
            <a:endParaRPr lang="en-US" dirty="0"/>
          </a:p>
        </p:txBody>
      </p:sp>
      <p:sp>
        <p:nvSpPr>
          <p:cNvPr id="5" name="Footer Placeholder 4"/>
          <p:cNvSpPr>
            <a:spLocks noGrp="1"/>
          </p:cNvSpPr>
          <p:nvPr>
            <p:ph type="ftr" sz="quarter" idx="11"/>
          </p:nvPr>
        </p:nvSpPr>
        <p:spPr>
          <a:xfrm>
            <a:off x="228600" y="6356350"/>
            <a:ext cx="1604169" cy="365125"/>
          </a:xfrm>
        </p:spPr>
        <p:txBody>
          <a:bodyPr/>
          <a:lstStyle/>
          <a:p>
            <a:endParaRPr lang="en-US" dirty="0"/>
          </a:p>
        </p:txBody>
      </p:sp>
      <p:sp>
        <p:nvSpPr>
          <p:cNvPr id="6" name="Slide Number Placeholder 5"/>
          <p:cNvSpPr>
            <a:spLocks noGrp="1"/>
          </p:cNvSpPr>
          <p:nvPr>
            <p:ph type="sldNum" sz="quarter" idx="12"/>
          </p:nvPr>
        </p:nvSpPr>
        <p:spPr/>
        <p:txBody>
          <a:bodyPr/>
          <a:lstStyle/>
          <a:p>
            <a:fld id="{DCE74DC8-F3CD-A04C-A2E2-267F17D2A254}" type="slidenum">
              <a:rPr lang="en-US" smtClean="0"/>
              <a:t>‹#›</a:t>
            </a:fld>
            <a:endParaRPr lang="en-US"/>
          </a:p>
        </p:txBody>
      </p:sp>
    </p:spTree>
    <p:extLst>
      <p:ext uri="{BB962C8B-B14F-4D97-AF65-F5344CB8AC3E}">
        <p14:creationId xmlns:p14="http://schemas.microsoft.com/office/powerpoint/2010/main" val="1100139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E7C0938-AEBD-4FE8-9BCC-51B956DCC2BA}" type="datetimeFigureOut">
              <a:rPr lang="en-CA" smtClean="0"/>
              <a:t>2018-09-26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58389BF7-9C79-4307-8E11-44DEC5ACC9E3}" type="slidenum">
              <a:rPr lang="en-CA" smtClean="0"/>
              <a:t>‹#›</a:t>
            </a:fld>
            <a:endParaRPr lang="en-CA"/>
          </a:p>
        </p:txBody>
      </p:sp>
    </p:spTree>
    <p:extLst>
      <p:ext uri="{BB962C8B-B14F-4D97-AF65-F5344CB8AC3E}">
        <p14:creationId xmlns:p14="http://schemas.microsoft.com/office/powerpoint/2010/main" val="38155678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F1A4207-CEFA-F04F-B3DF-1F1FF0268F66}" type="datetimeFigureOut">
              <a:rPr lang="en-US" smtClean="0"/>
              <a:t>9/26/2018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E74DC8-F3CD-A04C-A2E2-267F17D2A254}" type="slidenum">
              <a:rPr lang="en-US" smtClean="0"/>
              <a:t>‹#›</a:t>
            </a:fld>
            <a:endParaRPr lang="en-US"/>
          </a:p>
        </p:txBody>
      </p:sp>
    </p:spTree>
    <p:extLst>
      <p:ext uri="{BB962C8B-B14F-4D97-AF65-F5344CB8AC3E}">
        <p14:creationId xmlns:p14="http://schemas.microsoft.com/office/powerpoint/2010/main" val="21151511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8F1A4207-CEFA-F04F-B3DF-1F1FF0268F66}" type="datetimeFigureOut">
              <a:rPr lang="en-US" smtClean="0"/>
              <a:t>9/26/2018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E74DC8-F3CD-A04C-A2E2-267F17D2A254}" type="slidenum">
              <a:rPr lang="en-US" smtClean="0"/>
              <a:t>‹#›</a:t>
            </a:fld>
            <a:endParaRPr lang="en-US"/>
          </a:p>
        </p:txBody>
      </p:sp>
    </p:spTree>
    <p:extLst>
      <p:ext uri="{BB962C8B-B14F-4D97-AF65-F5344CB8AC3E}">
        <p14:creationId xmlns:p14="http://schemas.microsoft.com/office/powerpoint/2010/main" val="33350702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8F1A4207-CEFA-F04F-B3DF-1F1FF0268F66}" type="datetimeFigureOut">
              <a:rPr lang="en-US" smtClean="0"/>
              <a:t>9/26/2018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CE74DC8-F3CD-A04C-A2E2-267F17D2A254}" type="slidenum">
              <a:rPr lang="en-US" smtClean="0"/>
              <a:t>‹#›</a:t>
            </a:fld>
            <a:endParaRPr lang="en-US"/>
          </a:p>
        </p:txBody>
      </p:sp>
    </p:spTree>
    <p:extLst>
      <p:ext uri="{BB962C8B-B14F-4D97-AF65-F5344CB8AC3E}">
        <p14:creationId xmlns:p14="http://schemas.microsoft.com/office/powerpoint/2010/main" val="33465301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8F1A4207-CEFA-F04F-B3DF-1F1FF0268F66}" type="datetimeFigureOut">
              <a:rPr lang="en-US" smtClean="0"/>
              <a:t>9/26/2018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E74DC8-F3CD-A04C-A2E2-267F17D2A254}" type="slidenum">
              <a:rPr lang="en-US" smtClean="0"/>
              <a:t>‹#›</a:t>
            </a:fld>
            <a:endParaRPr lang="en-US"/>
          </a:p>
        </p:txBody>
      </p:sp>
    </p:spTree>
    <p:extLst>
      <p:ext uri="{BB962C8B-B14F-4D97-AF65-F5344CB8AC3E}">
        <p14:creationId xmlns:p14="http://schemas.microsoft.com/office/powerpoint/2010/main" val="8458173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8F1A4207-CEFA-F04F-B3DF-1F1FF0268F66}" type="datetimeFigureOut">
              <a:rPr lang="en-US" smtClean="0"/>
              <a:t>9/26/2018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CE74DC8-F3CD-A04C-A2E2-267F17D2A254}" type="slidenum">
              <a:rPr lang="en-US" smtClean="0"/>
              <a:t>‹#›</a:t>
            </a:fld>
            <a:endParaRPr lang="en-US"/>
          </a:p>
        </p:txBody>
      </p:sp>
    </p:spTree>
    <p:extLst>
      <p:ext uri="{BB962C8B-B14F-4D97-AF65-F5344CB8AC3E}">
        <p14:creationId xmlns:p14="http://schemas.microsoft.com/office/powerpoint/2010/main" val="9430716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8F1A4207-CEFA-F04F-B3DF-1F1FF0268F66}" type="datetimeFigureOut">
              <a:rPr lang="en-US" smtClean="0"/>
              <a:t>9/26/2018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E74DC8-F3CD-A04C-A2E2-267F17D2A254}" type="slidenum">
              <a:rPr lang="en-US" smtClean="0"/>
              <a:t>‹#›</a:t>
            </a:fld>
            <a:endParaRPr lang="en-US"/>
          </a:p>
        </p:txBody>
      </p:sp>
    </p:spTree>
    <p:extLst>
      <p:ext uri="{BB962C8B-B14F-4D97-AF65-F5344CB8AC3E}">
        <p14:creationId xmlns:p14="http://schemas.microsoft.com/office/powerpoint/2010/main" val="39556569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8F1A4207-CEFA-F04F-B3DF-1F1FF0268F66}" type="datetimeFigureOut">
              <a:rPr lang="en-US" smtClean="0"/>
              <a:t>9/26/2018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E74DC8-F3CD-A04C-A2E2-267F17D2A254}" type="slidenum">
              <a:rPr lang="en-US" smtClean="0"/>
              <a:t>‹#›</a:t>
            </a:fld>
            <a:endParaRPr lang="en-US"/>
          </a:p>
        </p:txBody>
      </p:sp>
    </p:spTree>
    <p:extLst>
      <p:ext uri="{BB962C8B-B14F-4D97-AF65-F5344CB8AC3E}">
        <p14:creationId xmlns:p14="http://schemas.microsoft.com/office/powerpoint/2010/main" val="31037029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F1A4207-CEFA-F04F-B3DF-1F1FF0268F66}" type="datetimeFigureOut">
              <a:rPr lang="en-US" smtClean="0"/>
              <a:t>9/26/2018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E74DC8-F3CD-A04C-A2E2-267F17D2A254}" type="slidenum">
              <a:rPr lang="en-US" smtClean="0"/>
              <a:t>‹#›</a:t>
            </a:fld>
            <a:endParaRPr lang="en-US"/>
          </a:p>
        </p:txBody>
      </p:sp>
    </p:spTree>
    <p:extLst>
      <p:ext uri="{BB962C8B-B14F-4D97-AF65-F5344CB8AC3E}">
        <p14:creationId xmlns:p14="http://schemas.microsoft.com/office/powerpoint/2010/main" val="31943408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F1A4207-CEFA-F04F-B3DF-1F1FF0268F66}" type="datetimeFigureOut">
              <a:rPr lang="en-US" smtClean="0"/>
              <a:t>9/26/2018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E74DC8-F3CD-A04C-A2E2-267F17D2A254}" type="slidenum">
              <a:rPr lang="en-US" smtClean="0"/>
              <a:t>‹#›</a:t>
            </a:fld>
            <a:endParaRPr lang="en-US"/>
          </a:p>
        </p:txBody>
      </p:sp>
    </p:spTree>
    <p:extLst>
      <p:ext uri="{BB962C8B-B14F-4D97-AF65-F5344CB8AC3E}">
        <p14:creationId xmlns:p14="http://schemas.microsoft.com/office/powerpoint/2010/main" val="3467862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457200" y="6356350"/>
            <a:ext cx="2133600" cy="365125"/>
          </a:xfrm>
          <a:prstGeom prst="rect">
            <a:avLst/>
          </a:prstGeom>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5FD24C73-0210-40B3-B501-039428638BC9}" type="slidenum">
              <a:rPr lang="en-US"/>
              <a:pPr/>
              <a:t>‹#›</a:t>
            </a:fld>
            <a:endParaRPr lang="en-US"/>
          </a:p>
        </p:txBody>
      </p:sp>
    </p:spTree>
    <p:extLst>
      <p:ext uri="{BB962C8B-B14F-4D97-AF65-F5344CB8AC3E}">
        <p14:creationId xmlns:p14="http://schemas.microsoft.com/office/powerpoint/2010/main" val="2214109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12423"/>
            <a:ext cx="7886700" cy="2851208"/>
          </a:xfrm>
        </p:spPr>
        <p:txBody>
          <a:bodyPr anchor="b">
            <a:normAutofit/>
          </a:bodyPr>
          <a:lstStyle>
            <a:lvl1pPr>
              <a:defRPr sz="4500" b="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52634"/>
            <a:ext cx="7886700" cy="1500187"/>
          </a:xfrm>
        </p:spPr>
        <p:txBody>
          <a:bodyPr anchor="t">
            <a:normAutofit/>
          </a:bodyPr>
          <a:lstStyle>
            <a:lvl1pPr marL="0" indent="0">
              <a:buNone/>
              <a:defRPr sz="180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E7C0938-AEBD-4FE8-9BCC-51B956DCC2BA}" type="datetimeFigureOut">
              <a:rPr lang="en-CA" smtClean="0"/>
              <a:t>2018-09-26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58389BF7-9C79-4307-8E11-44DEC5ACC9E3}" type="slidenum">
              <a:rPr lang="en-CA" smtClean="0"/>
              <a:t>‹#›</a:t>
            </a:fld>
            <a:endParaRPr lang="en-CA"/>
          </a:p>
        </p:txBody>
      </p:sp>
    </p:spTree>
    <p:extLst>
      <p:ext uri="{BB962C8B-B14F-4D97-AF65-F5344CB8AC3E}">
        <p14:creationId xmlns:p14="http://schemas.microsoft.com/office/powerpoint/2010/main" val="17598400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CA"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lvl1pPr>
          </a:lstStyle>
          <a:p>
            <a:endParaRPr lang="en-CA"/>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CA"/>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C68D9E37-5C1E-2948-A146-801A5E14E878}" type="slidenum">
              <a:rPr lang="en-CA"/>
              <a:pPr/>
              <a:t>‹#›</a:t>
            </a:fld>
            <a:endParaRPr lang="en-CA"/>
          </a:p>
        </p:txBody>
      </p:sp>
    </p:spTree>
    <p:extLst>
      <p:ext uri="{BB962C8B-B14F-4D97-AF65-F5344CB8AC3E}">
        <p14:creationId xmlns:p14="http://schemas.microsoft.com/office/powerpoint/2010/main" val="80932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5167A1AC-1B93-A948-A17F-5842C7958082}" type="slidenum">
              <a:rPr lang="en-US"/>
              <a:pPr/>
              <a:t>‹#›</a:t>
            </a:fld>
            <a:endParaRPr lang="en-US"/>
          </a:p>
        </p:txBody>
      </p:sp>
    </p:spTree>
    <p:extLst>
      <p:ext uri="{BB962C8B-B14F-4D97-AF65-F5344CB8AC3E}">
        <p14:creationId xmlns:p14="http://schemas.microsoft.com/office/powerpoint/2010/main" val="30647277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xfrm>
            <a:off x="457200" y="6356350"/>
            <a:ext cx="2133600" cy="365125"/>
          </a:xfrm>
          <a:prstGeom prst="rect">
            <a:avLst/>
          </a:prstGeom>
          <a:ln/>
        </p:spPr>
        <p:txBody>
          <a:bodyPr/>
          <a:lstStyle>
            <a:lvl1pPr>
              <a:defRPr/>
            </a:lvl1pPr>
          </a:lstStyle>
          <a:p>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1B5A7796-DCC6-47D1-AB22-18B88F002102}" type="slidenum">
              <a:rPr lang="en-US"/>
              <a:pPr/>
              <a:t>‹#›</a:t>
            </a:fld>
            <a:endParaRPr lang="en-US"/>
          </a:p>
        </p:txBody>
      </p:sp>
    </p:spTree>
    <p:extLst>
      <p:ext uri="{BB962C8B-B14F-4D97-AF65-F5344CB8AC3E}">
        <p14:creationId xmlns:p14="http://schemas.microsoft.com/office/powerpoint/2010/main" val="1443153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_bod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5624" y="152400"/>
            <a:ext cx="8784976" cy="1143000"/>
          </a:xfrm>
        </p:spPr>
        <p:txBody>
          <a:bodyPr>
            <a:noAutofit/>
          </a:bodyPr>
          <a:lstStyle>
            <a:lvl1pPr algn="l" defTabSz="914400" rtl="0" eaLnBrk="1" latinLnBrk="0" hangingPunct="1">
              <a:spcBef>
                <a:spcPct val="0"/>
              </a:spcBef>
              <a:buNone/>
              <a:defRPr lang="en-CA" sz="3600" b="1" kern="1200" noProof="0" dirty="0">
                <a:solidFill>
                  <a:schemeClr val="tx2"/>
                </a:solidFill>
                <a:latin typeface="+mj-lt"/>
                <a:ea typeface="+mj-ea"/>
                <a:cs typeface="+mj-cs"/>
              </a:defRPr>
            </a:lvl1pPr>
          </a:lstStyle>
          <a:p>
            <a:r>
              <a:rPr lang="en-CA" noProof="0" dirty="0" smtClean="0"/>
              <a:t>Click to Edit Master Title Style</a:t>
            </a:r>
            <a:endParaRPr lang="en-CA" noProof="0" dirty="0"/>
          </a:p>
        </p:txBody>
      </p:sp>
      <p:sp>
        <p:nvSpPr>
          <p:cNvPr id="4" name="Text Placeholder 2"/>
          <p:cNvSpPr>
            <a:spLocks noGrp="1"/>
          </p:cNvSpPr>
          <p:nvPr>
            <p:ph idx="1" hasCustomPrompt="1"/>
          </p:nvPr>
        </p:nvSpPr>
        <p:spPr>
          <a:xfrm>
            <a:off x="179512" y="1524000"/>
            <a:ext cx="8784976" cy="4525963"/>
          </a:xfrm>
          <a:prstGeom prst="rect">
            <a:avLst/>
          </a:prstGeom>
        </p:spPr>
        <p:txBody>
          <a:bodyPr vert="horz" lIns="91440" tIns="45720" rIns="91440" bIns="45720" rtlCol="0">
            <a:noAutofit/>
          </a:bodyPr>
          <a:lstStyle>
            <a:lvl1pPr>
              <a:defRPr lang="en-CA" noProof="0" dirty="0" smtClean="0">
                <a:solidFill>
                  <a:srgbClr val="212121"/>
                </a:solidFill>
              </a:defRPr>
            </a:lvl1pPr>
            <a:lvl2pPr>
              <a:defRPr lang="en-CA" noProof="0" dirty="0" smtClean="0"/>
            </a:lvl2pPr>
            <a:lvl3pPr>
              <a:defRPr lang="en-CA" noProof="0" dirty="0" smtClean="0"/>
            </a:lvl3pPr>
            <a:lvl4pPr>
              <a:defRPr lang="en-CA" noProof="0" dirty="0" smtClean="0"/>
            </a:lvl4pPr>
          </a:lstStyle>
          <a:p>
            <a:pPr lvl="0"/>
            <a:r>
              <a:rPr lang="en-CA" noProof="0" dirty="0" smtClean="0"/>
              <a:t>Click to edit Master text styles sub headings</a:t>
            </a:r>
          </a:p>
          <a:p>
            <a:pPr lvl="1"/>
            <a:r>
              <a:rPr lang="en-CA" noProof="0" dirty="0" smtClean="0"/>
              <a:t>Second level body text</a:t>
            </a:r>
          </a:p>
          <a:p>
            <a:pPr lvl="2"/>
            <a:r>
              <a:rPr lang="en-CA" noProof="0" dirty="0" smtClean="0"/>
              <a:t>3rd level bullets</a:t>
            </a:r>
          </a:p>
          <a:p>
            <a:pPr lvl="3"/>
            <a:endParaRPr lang="en-CA" noProof="0" dirty="0" smtClean="0"/>
          </a:p>
        </p:txBody>
      </p:sp>
      <p:sp>
        <p:nvSpPr>
          <p:cNvPr id="5" name="Slide Number Placeholder 3"/>
          <p:cNvSpPr>
            <a:spLocks noGrp="1"/>
          </p:cNvSpPr>
          <p:nvPr>
            <p:ph type="sldNum" sz="quarter" idx="4"/>
          </p:nvPr>
        </p:nvSpPr>
        <p:spPr>
          <a:xfrm>
            <a:off x="84464" y="6525344"/>
            <a:ext cx="707355" cy="329982"/>
          </a:xfrm>
          <a:prstGeom prst="rect">
            <a:avLst/>
          </a:prstGeom>
        </p:spPr>
        <p:txBody>
          <a:bodyPr/>
          <a:lstStyle>
            <a:lvl1pPr>
              <a:defRPr sz="1050"/>
            </a:lvl1pPr>
          </a:lstStyle>
          <a:p>
            <a:fld id="{D5318631-5C24-4821-B8D4-FEB4A0C6167F}" type="slidenum">
              <a:rPr lang="en-CA" smtClean="0">
                <a:solidFill>
                  <a:srgbClr val="2C2C2C">
                    <a:lumMod val="75000"/>
                  </a:srgbClr>
                </a:solidFill>
              </a:rPr>
              <a:pPr/>
              <a:t>‹#›</a:t>
            </a:fld>
            <a:endParaRPr lang="en-CA" dirty="0">
              <a:solidFill>
                <a:srgbClr val="2C2C2C">
                  <a:lumMod val="75000"/>
                </a:srgbClr>
              </a:solidFill>
            </a:endParaRPr>
          </a:p>
        </p:txBody>
      </p:sp>
    </p:spTree>
    <p:extLst>
      <p:ext uri="{BB962C8B-B14F-4D97-AF65-F5344CB8AC3E}">
        <p14:creationId xmlns:p14="http://schemas.microsoft.com/office/powerpoint/2010/main" val="244344133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33845" y="1828801"/>
            <a:ext cx="3886200" cy="4351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8801"/>
            <a:ext cx="3886200" cy="43513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E7C0938-AEBD-4FE8-9BCC-51B956DCC2BA}" type="datetimeFigureOut">
              <a:rPr lang="en-CA" smtClean="0"/>
              <a:t>2018-09-26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58389BF7-9C79-4307-8E11-44DEC5ACC9E3}" type="slidenum">
              <a:rPr lang="en-CA" smtClean="0"/>
              <a:t>‹#›</a:t>
            </a:fld>
            <a:endParaRPr lang="en-CA"/>
          </a:p>
        </p:txBody>
      </p:sp>
    </p:spTree>
    <p:extLst>
      <p:ext uri="{BB962C8B-B14F-4D97-AF65-F5344CB8AC3E}">
        <p14:creationId xmlns:p14="http://schemas.microsoft.com/office/powerpoint/2010/main" val="2097273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3845" y="1681851"/>
            <a:ext cx="3867150" cy="825699"/>
          </a:xfrm>
        </p:spPr>
        <p:txBody>
          <a:bodyPr anchor="b">
            <a:normAutofit/>
          </a:bodyP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33845" y="2507551"/>
            <a:ext cx="3867150" cy="3680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851"/>
            <a:ext cx="3886201" cy="825698"/>
          </a:xfrm>
        </p:spPr>
        <p:txBody>
          <a:bodyPr anchor="b"/>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7551"/>
            <a:ext cx="3886201" cy="3680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E7C0938-AEBD-4FE8-9BCC-51B956DCC2BA}" type="datetimeFigureOut">
              <a:rPr lang="en-CA" smtClean="0"/>
              <a:t>2018-09-26</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58389BF7-9C79-4307-8E11-44DEC5ACC9E3}" type="slidenum">
              <a:rPr lang="en-CA" smtClean="0"/>
              <a:t>‹#›</a:t>
            </a:fld>
            <a:endParaRPr lang="en-CA"/>
          </a:p>
        </p:txBody>
      </p:sp>
      <p:sp>
        <p:nvSpPr>
          <p:cNvPr id="10" name="Title 9"/>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8496063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E7C0938-AEBD-4FE8-9BCC-51B956DCC2BA}" type="datetimeFigureOut">
              <a:rPr lang="en-CA" smtClean="0"/>
              <a:t>2018-09-26</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58389BF7-9C79-4307-8E11-44DEC5ACC9E3}" type="slidenum">
              <a:rPr lang="en-CA" smtClean="0"/>
              <a:t>‹#›</a:t>
            </a:fld>
            <a:endParaRPr lang="en-CA"/>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66462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7C0938-AEBD-4FE8-9BCC-51B956DCC2BA}" type="datetimeFigureOut">
              <a:rPr lang="en-CA" smtClean="0"/>
              <a:t>2018-09-26</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58389BF7-9C79-4307-8E11-44DEC5ACC9E3}" type="slidenum">
              <a:rPr lang="en-CA" smtClean="0"/>
              <a:t>‹#›</a:t>
            </a:fld>
            <a:endParaRPr lang="en-CA"/>
          </a:p>
        </p:txBody>
      </p:sp>
    </p:spTree>
    <p:extLst>
      <p:ext uri="{BB962C8B-B14F-4D97-AF65-F5344CB8AC3E}">
        <p14:creationId xmlns:p14="http://schemas.microsoft.com/office/powerpoint/2010/main" val="2781972320"/>
      </p:ext>
    </p:extLst>
  </p:cSld>
  <p:clrMapOvr>
    <a:masterClrMapping/>
  </p:clrMapOvr>
  <p:extLst>
    <p:ext uri="{DCECCB84-F9BA-43D5-87BE-67443E8EF086}">
      <p15:sldGuideLst xmlns=""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948940" cy="1600197"/>
          </a:xfrm>
        </p:spPr>
        <p:txBody>
          <a:bodyPr anchor="b">
            <a:normAutofit/>
          </a:bodyPr>
          <a:lstStyle>
            <a:lvl1pP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886200" y="990600"/>
            <a:ext cx="4629150" cy="48768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30936" y="2057399"/>
            <a:ext cx="2948940" cy="3810001"/>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7C0938-AEBD-4FE8-9BCC-51B956DCC2BA}" type="datetimeFigureOut">
              <a:rPr lang="en-CA" smtClean="0"/>
              <a:t>2018-09-26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58389BF7-9C79-4307-8E11-44DEC5ACC9E3}" type="slidenum">
              <a:rPr lang="en-CA" smtClean="0"/>
              <a:t>‹#›</a:t>
            </a:fld>
            <a:endParaRPr lang="en-CA"/>
          </a:p>
        </p:txBody>
      </p:sp>
    </p:spTree>
    <p:extLst>
      <p:ext uri="{BB962C8B-B14F-4D97-AF65-F5344CB8AC3E}">
        <p14:creationId xmlns:p14="http://schemas.microsoft.com/office/powerpoint/2010/main" val="1519826826"/>
      </p:ext>
    </p:extLst>
  </p:cSld>
  <p:clrMapOvr>
    <a:masterClrMapping/>
  </p:clrMapOvr>
  <p:extLst>
    <p:ext uri="{DCECCB84-F9BA-43D5-87BE-67443E8EF086}">
      <p15:sldGuideLst xmlns=""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0"/>
            <a:ext cx="2948940" cy="1600200"/>
          </a:xfrm>
        </p:spPr>
        <p:txBody>
          <a:bodyPr anchor="b">
            <a:normAutofit/>
          </a:bodyPr>
          <a:lstStyle>
            <a:lvl1pPr>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3886200" y="990600"/>
            <a:ext cx="4629150" cy="4876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630936" y="2057400"/>
            <a:ext cx="2948940" cy="3810000"/>
          </a:xfrm>
        </p:spPr>
        <p:txBody>
          <a:bodyPr>
            <a:normAutofit/>
          </a:bodyPr>
          <a:lstStyle>
            <a:lvl1pPr marL="0" indent="0">
              <a:lnSpc>
                <a:spcPct val="90000"/>
              </a:lnSpc>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7C0938-AEBD-4FE8-9BCC-51B956DCC2BA}" type="datetimeFigureOut">
              <a:rPr lang="en-CA" smtClean="0"/>
              <a:t>2018-09-26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58389BF7-9C79-4307-8E11-44DEC5ACC9E3}" type="slidenum">
              <a:rPr lang="en-CA" smtClean="0"/>
              <a:t>‹#›</a:t>
            </a:fld>
            <a:endParaRPr lang="en-CA"/>
          </a:p>
        </p:txBody>
      </p:sp>
    </p:spTree>
    <p:extLst>
      <p:ext uri="{BB962C8B-B14F-4D97-AF65-F5344CB8AC3E}">
        <p14:creationId xmlns:p14="http://schemas.microsoft.com/office/powerpoint/2010/main" val="26368767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image" Target="../media/image1.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33845" y="365760"/>
            <a:ext cx="7886700" cy="132556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33845" y="1828801"/>
            <a:ext cx="7886700" cy="435133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825">
                <a:solidFill>
                  <a:schemeClr val="tx1">
                    <a:lumMod val="65000"/>
                    <a:lumOff val="35000"/>
                  </a:schemeClr>
                </a:solidFill>
              </a:defRPr>
            </a:lvl1pPr>
          </a:lstStyle>
          <a:p>
            <a:fld id="{5E7C0938-AEBD-4FE8-9BCC-51B956DCC2BA}" type="datetimeFigureOut">
              <a:rPr lang="en-CA" smtClean="0"/>
              <a:t>2018-09-26</a:t>
            </a:fld>
            <a:endParaRPr lang="en-CA"/>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825">
                <a:solidFill>
                  <a:schemeClr val="tx1">
                    <a:lumMod val="65000"/>
                    <a:lumOff val="35000"/>
                  </a:schemeClr>
                </a:solidFill>
              </a:defRPr>
            </a:lvl1pPr>
          </a:lstStyle>
          <a:p>
            <a:endParaRPr lang="en-CA"/>
          </a:p>
        </p:txBody>
      </p:sp>
      <p:sp>
        <p:nvSpPr>
          <p:cNvPr id="6" name="Slide Number Placeholder 5"/>
          <p:cNvSpPr>
            <a:spLocks noGrp="1"/>
          </p:cNvSpPr>
          <p:nvPr>
            <p:ph type="sldNum" sz="quarter" idx="4"/>
          </p:nvPr>
        </p:nvSpPr>
        <p:spPr>
          <a:xfrm>
            <a:off x="6463145" y="6356351"/>
            <a:ext cx="2057400" cy="365125"/>
          </a:xfrm>
          <a:prstGeom prst="rect">
            <a:avLst/>
          </a:prstGeom>
        </p:spPr>
        <p:txBody>
          <a:bodyPr vert="horz" lIns="91440" tIns="45720" rIns="91440" bIns="45720" rtlCol="0" anchor="ctr"/>
          <a:lstStyle>
            <a:lvl1pPr algn="r">
              <a:defRPr sz="825">
                <a:solidFill>
                  <a:schemeClr val="tx1">
                    <a:tint val="75000"/>
                  </a:schemeClr>
                </a:solidFill>
              </a:defRPr>
            </a:lvl1pPr>
          </a:lstStyle>
          <a:p>
            <a:fld id="{58389BF7-9C79-4307-8E11-44DEC5ACC9E3}" type="slidenum">
              <a:rPr lang="en-CA" smtClean="0"/>
              <a:t>‹#›</a:t>
            </a:fld>
            <a:endParaRPr lang="en-CA"/>
          </a:p>
        </p:txBody>
      </p:sp>
    </p:spTree>
    <p:extLst>
      <p:ext uri="{BB962C8B-B14F-4D97-AF65-F5344CB8AC3E}">
        <p14:creationId xmlns:p14="http://schemas.microsoft.com/office/powerpoint/2010/main" val="1270671027"/>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852" r:id="rId1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Wingdings 2" pitchFamily="18"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Wingdings 2" pitchFamily="18"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Wingdings 2" pitchFamily="18"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Wingdings 2" pitchFamily="18" charset="2"/>
        <a:buChar char=""/>
        <a:defRPr sz="1350" kern="1200">
          <a:solidFill>
            <a:schemeClr val="tx1"/>
          </a:solidFill>
          <a:latin typeface="+mn-lt"/>
          <a:ea typeface="+mn-ea"/>
          <a:cs typeface="+mn-cs"/>
        </a:defRPr>
      </a:lvl5pPr>
      <a:lvl6pPr marL="18859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6pPr>
      <a:lvl7pPr marL="22288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7pPr>
      <a:lvl8pPr marL="25717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8pPr>
      <a:lvl9pPr marL="2914650" indent="-171450" algn="l" defTabSz="685800" rtl="0" eaLnBrk="1" latinLnBrk="0" hangingPunct="1">
        <a:spcBef>
          <a:spcPct val="20000"/>
        </a:spcBef>
        <a:buFont typeface="Wingdings 2" pitchFamily="18"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CA"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Footer Placeholder 4"/>
          <p:cNvSpPr>
            <a:spLocks noGrp="1"/>
          </p:cNvSpPr>
          <p:nvPr>
            <p:ph type="ftr" sz="quarter" idx="3"/>
          </p:nvPr>
        </p:nvSpPr>
        <p:spPr>
          <a:xfrm>
            <a:off x="2286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6B7EA204-985F-B24B-AD7A-BF722B0C62F5}" type="slidenum">
              <a:rPr lang="en-US" smtClean="0"/>
              <a:t>‹#›</a:t>
            </a:fld>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E74DC8-F3CD-A04C-A2E2-267F17D2A254}" type="slidenum">
              <a:rPr lang="en-US" smtClean="0"/>
              <a:t>‹#›</a:t>
            </a:fld>
            <a:endParaRPr lang="en-US"/>
          </a:p>
        </p:txBody>
      </p:sp>
      <p:pic>
        <p:nvPicPr>
          <p:cNvPr id="7" name="Picture 6"/>
          <p:cNvPicPr>
            <a:picLocks noChangeAspect="1"/>
          </p:cNvPicPr>
          <p:nvPr userDrawn="1"/>
        </p:nvPicPr>
        <p:blipFill>
          <a:blip r:embed="rId18"/>
          <a:stretch>
            <a:fillRect/>
          </a:stretch>
        </p:blipFill>
        <p:spPr>
          <a:xfrm>
            <a:off x="7639617" y="6509856"/>
            <a:ext cx="1478030" cy="348144"/>
          </a:xfrm>
          <a:prstGeom prst="rect">
            <a:avLst/>
          </a:prstGeom>
        </p:spPr>
      </p:pic>
    </p:spTree>
    <p:extLst>
      <p:ext uri="{BB962C8B-B14F-4D97-AF65-F5344CB8AC3E}">
        <p14:creationId xmlns:p14="http://schemas.microsoft.com/office/powerpoint/2010/main" val="2146660927"/>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 id="2147483848" r:id="rId13"/>
    <p:sldLayoutId id="2147483849" r:id="rId14"/>
    <p:sldLayoutId id="2147483850" r:id="rId15"/>
    <p:sldLayoutId id="2147483851" r:id="rId1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19.jpe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18.png"/><Relationship Id="rId5" Type="http://schemas.openxmlformats.org/officeDocument/2006/relationships/hyperlink" Target="https://www.youtube.com/watch?v=hSwjkG3nv1c" TargetMode="External"/><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27.jpeg"/></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29.jpeg"/></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31.jpeg"/></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4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4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jpeg"/></Relationships>
</file>

<file path=ppt/slides/_rels/slide4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57.emf"/></Relationships>
</file>

<file path=ppt/slides/_rels/slide5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5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5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7.xml"/><Relationship Id="rId7" Type="http://schemas.openxmlformats.org/officeDocument/2006/relationships/image" Target="../media/image68.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67.wmf"/><Relationship Id="rId4" Type="http://schemas.openxmlformats.org/officeDocument/2006/relationships/oleObject" Target="../embeddings/oleObject1.bin"/></Relationships>
</file>

<file path=ppt/slides/_rels/slide5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5.xml"/><Relationship Id="rId1" Type="http://schemas.openxmlformats.org/officeDocument/2006/relationships/slideLayout" Target="../slideLayouts/slideLayout7.xml"/><Relationship Id="rId5" Type="http://schemas.openxmlformats.org/officeDocument/2006/relationships/image" Target="../media/image77.jpeg"/><Relationship Id="rId4" Type="http://schemas.openxmlformats.org/officeDocument/2006/relationships/image" Target="../media/image76.jpeg"/></Relationships>
</file>

<file path=ppt/slides/_rels/slide6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81.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7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7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73.xml"/><Relationship Id="rId1" Type="http://schemas.openxmlformats.org/officeDocument/2006/relationships/slideLayout" Target="../slideLayouts/slideLayout2.xml"/><Relationship Id="rId5" Type="http://schemas.openxmlformats.org/officeDocument/2006/relationships/image" Target="../media/image88.jpeg"/><Relationship Id="rId4" Type="http://schemas.openxmlformats.org/officeDocument/2006/relationships/image" Target="../media/image87.jpeg"/></Relationships>
</file>

<file path=ppt/slides/_rels/slide7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ChangeArrowheads="1"/>
          </p:cNvSpPr>
          <p:nvPr/>
        </p:nvSpPr>
        <p:spPr bwMode="auto">
          <a:xfrm>
            <a:off x="1079612" y="2420888"/>
            <a:ext cx="7129462" cy="338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ctr">
              <a:lnSpc>
                <a:spcPct val="90000"/>
              </a:lnSpc>
              <a:spcBef>
                <a:spcPct val="20000"/>
              </a:spcBef>
              <a:defRPr/>
            </a:pPr>
            <a:r>
              <a:rPr lang="en-US" sz="3200" dirty="0" smtClean="0">
                <a:cs typeface="+mn-cs"/>
              </a:rPr>
              <a:t>Y. H. Chui</a:t>
            </a:r>
          </a:p>
          <a:p>
            <a:pPr marL="342900" indent="-342900" algn="ctr">
              <a:lnSpc>
                <a:spcPct val="90000"/>
              </a:lnSpc>
              <a:spcBef>
                <a:spcPct val="20000"/>
              </a:spcBef>
              <a:defRPr/>
            </a:pPr>
            <a:r>
              <a:rPr lang="en-US" sz="3200" dirty="0" smtClean="0"/>
              <a:t>University of Alberta</a:t>
            </a:r>
            <a:endParaRPr lang="en-US" sz="3200" dirty="0">
              <a:cs typeface="+mn-cs"/>
            </a:endParaRPr>
          </a:p>
          <a:p>
            <a:pPr marL="342900" indent="-342900" algn="ctr">
              <a:lnSpc>
                <a:spcPct val="90000"/>
              </a:lnSpc>
              <a:spcBef>
                <a:spcPct val="20000"/>
              </a:spcBef>
              <a:defRPr/>
            </a:pPr>
            <a:endParaRPr lang="en-US" sz="3200" dirty="0">
              <a:cs typeface="+mn-cs"/>
            </a:endParaRPr>
          </a:p>
          <a:p>
            <a:pPr marL="342900" indent="-342900" algn="ctr">
              <a:lnSpc>
                <a:spcPct val="90000"/>
              </a:lnSpc>
              <a:spcBef>
                <a:spcPct val="20000"/>
              </a:spcBef>
              <a:defRPr/>
            </a:pPr>
            <a:endParaRPr lang="en-US" sz="3200" dirty="0">
              <a:cs typeface="+mn-cs"/>
            </a:endParaRPr>
          </a:p>
        </p:txBody>
      </p:sp>
      <p:sp>
        <p:nvSpPr>
          <p:cNvPr id="8" name="Rectangle 7"/>
          <p:cNvSpPr>
            <a:spLocks noGrp="1" noChangeArrowheads="1"/>
          </p:cNvSpPr>
          <p:nvPr>
            <p:ph type="ctrTitle"/>
          </p:nvPr>
        </p:nvSpPr>
        <p:spPr>
          <a:xfrm>
            <a:off x="251520" y="764704"/>
            <a:ext cx="8568952" cy="1470025"/>
          </a:xfrm>
        </p:spPr>
        <p:txBody>
          <a:bodyPr>
            <a:normAutofit fontScale="90000"/>
          </a:bodyPr>
          <a:lstStyle/>
          <a:p>
            <a:pPr eaLnBrk="1" hangingPunct="1">
              <a:defRPr/>
            </a:pPr>
            <a:r>
              <a:rPr lang="en-US" b="1" dirty="0" smtClean="0">
                <a:solidFill>
                  <a:srgbClr val="800000"/>
                </a:solidFill>
                <a:latin typeface="Arial"/>
                <a:cs typeface="Arial"/>
              </a:rPr>
              <a:t>Lecture #5 </a:t>
            </a:r>
            <a:br>
              <a:rPr lang="en-US" b="1" dirty="0" smtClean="0">
                <a:solidFill>
                  <a:srgbClr val="800000"/>
                </a:solidFill>
                <a:latin typeface="Arial"/>
                <a:cs typeface="Arial"/>
              </a:rPr>
            </a:br>
            <a:r>
              <a:rPr lang="en-US" b="1" dirty="0" smtClean="0">
                <a:solidFill>
                  <a:srgbClr val="800000"/>
                </a:solidFill>
                <a:latin typeface="Arial"/>
                <a:cs typeface="Arial"/>
              </a:rPr>
              <a:t>– Shear wall and Diaphragm Design</a:t>
            </a:r>
            <a:endParaRPr lang="en-CA" b="1" dirty="0" smtClean="0">
              <a:solidFill>
                <a:srgbClr val="800000"/>
              </a:solidFill>
              <a:latin typeface="Arial"/>
              <a:cs typeface="Arial"/>
            </a:endParaRPr>
          </a:p>
        </p:txBody>
      </p:sp>
      <p:pic>
        <p:nvPicPr>
          <p:cNvPr id="9" name="Picture 8"/>
          <p:cNvPicPr>
            <a:picLocks noChangeAspect="1"/>
          </p:cNvPicPr>
          <p:nvPr/>
        </p:nvPicPr>
        <p:blipFill>
          <a:blip r:embed="rId2"/>
          <a:stretch>
            <a:fillRect/>
          </a:stretch>
        </p:blipFill>
        <p:spPr>
          <a:xfrm>
            <a:off x="539552" y="3969060"/>
            <a:ext cx="4644437" cy="2049016"/>
          </a:xfrm>
          <a:prstGeom prst="rect">
            <a:avLst/>
          </a:prstGeom>
        </p:spPr>
      </p:pic>
      <p:pic>
        <p:nvPicPr>
          <p:cNvPr id="10" name="Picture 9" descr="W3A 007.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4926039" y="4191085"/>
            <a:ext cx="2928326" cy="2196244"/>
          </a:xfrm>
          <a:prstGeom prst="rect">
            <a:avLst/>
          </a:prstGeom>
        </p:spPr>
      </p:pic>
    </p:spTree>
    <p:extLst>
      <p:ext uri="{BB962C8B-B14F-4D97-AF65-F5344CB8AC3E}">
        <p14:creationId xmlns:p14="http://schemas.microsoft.com/office/powerpoint/2010/main" val="11678550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9572" y="368660"/>
            <a:ext cx="7021247" cy="1280890"/>
          </a:xfrm>
        </p:spPr>
        <p:txBody>
          <a:bodyPr>
            <a:noAutofit/>
          </a:bodyPr>
          <a:lstStyle/>
          <a:p>
            <a:r>
              <a:rPr lang="en-CA" sz="3600" b="1" dirty="0" smtClean="0">
                <a:solidFill>
                  <a:srgbClr val="800000"/>
                </a:solidFill>
                <a:latin typeface="Arial"/>
                <a:cs typeface="Arial"/>
              </a:rPr>
              <a:t>Performance of Wood-Frame Buildings in Past Earthquakes</a:t>
            </a:r>
            <a:endParaRPr lang="en-CA" sz="3600" b="1" dirty="0">
              <a:solidFill>
                <a:srgbClr val="800000"/>
              </a:solidFill>
              <a:latin typeface="Arial"/>
              <a:cs typeface="Arial"/>
            </a:endParaRPr>
          </a:p>
        </p:txBody>
      </p:sp>
      <p:sp>
        <p:nvSpPr>
          <p:cNvPr id="3" name="Content Placeholder 2"/>
          <p:cNvSpPr>
            <a:spLocks noGrp="1"/>
          </p:cNvSpPr>
          <p:nvPr>
            <p:ph idx="1"/>
          </p:nvPr>
        </p:nvSpPr>
        <p:spPr>
          <a:xfrm>
            <a:off x="1223628" y="1952836"/>
            <a:ext cx="7056784" cy="3777622"/>
          </a:xfrm>
        </p:spPr>
        <p:txBody>
          <a:bodyPr>
            <a:normAutofit/>
          </a:bodyPr>
          <a:lstStyle/>
          <a:p>
            <a:r>
              <a:rPr lang="en-CA" sz="2400" dirty="0" smtClean="0">
                <a:latin typeface="Calibri" panose="020F0502020204030204" pitchFamily="34" charset="0"/>
              </a:rPr>
              <a:t>Recent California earthquakes</a:t>
            </a:r>
          </a:p>
          <a:p>
            <a:pPr lvl="1"/>
            <a:r>
              <a:rPr lang="en-CA" sz="2000" dirty="0" smtClean="0">
                <a:latin typeface="Calibri" panose="020F0502020204030204" pitchFamily="34" charset="0"/>
              </a:rPr>
              <a:t>San Fernando Earthquake 1971 (Richter scale 6.6)</a:t>
            </a:r>
          </a:p>
          <a:p>
            <a:pPr lvl="1"/>
            <a:r>
              <a:rPr lang="en-CA" sz="2000" dirty="0" smtClean="0">
                <a:latin typeface="Calibri" panose="020F0502020204030204" pitchFamily="34" charset="0"/>
              </a:rPr>
              <a:t>Loma </a:t>
            </a:r>
            <a:r>
              <a:rPr lang="en-CA" sz="2000" dirty="0" err="1" smtClean="0">
                <a:latin typeface="Calibri" panose="020F0502020204030204" pitchFamily="34" charset="0"/>
              </a:rPr>
              <a:t>Prieta</a:t>
            </a:r>
            <a:r>
              <a:rPr lang="en-CA" sz="2000" dirty="0" smtClean="0">
                <a:latin typeface="Calibri" panose="020F0502020204030204" pitchFamily="34" charset="0"/>
              </a:rPr>
              <a:t> Earthquake 1989 (7.1)</a:t>
            </a:r>
          </a:p>
          <a:p>
            <a:pPr lvl="1"/>
            <a:r>
              <a:rPr lang="en-CA" sz="2000" dirty="0" smtClean="0">
                <a:latin typeface="Calibri" panose="020F0502020204030204" pitchFamily="34" charset="0"/>
              </a:rPr>
              <a:t>Northridge Earthquake 1994 (6.7)</a:t>
            </a:r>
          </a:p>
          <a:p>
            <a:r>
              <a:rPr lang="en-CA" sz="2400" dirty="0" smtClean="0">
                <a:latin typeface="Calibri" panose="020F0502020204030204" pitchFamily="34" charset="0"/>
              </a:rPr>
              <a:t>The majority of the wood-frame houses performed well from life safety point of view</a:t>
            </a:r>
          </a:p>
          <a:p>
            <a:r>
              <a:rPr lang="en-CA" sz="2400" dirty="0" smtClean="0">
                <a:latin typeface="Calibri" panose="020F0502020204030204" pitchFamily="34" charset="0"/>
              </a:rPr>
              <a:t>Lessons learned from past earthquakes</a:t>
            </a:r>
            <a:endParaRPr lang="en-CA" sz="2400" dirty="0">
              <a:latin typeface="Calibri" panose="020F0502020204030204" pitchFamily="34" charset="0"/>
            </a:endParaRPr>
          </a:p>
        </p:txBody>
      </p:sp>
    </p:spTree>
    <p:extLst>
      <p:ext uri="{BB962C8B-B14F-4D97-AF65-F5344CB8AC3E}">
        <p14:creationId xmlns:p14="http://schemas.microsoft.com/office/powerpoint/2010/main" val="18937853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1700" y="414560"/>
            <a:ext cx="6589200" cy="1280890"/>
          </a:xfrm>
        </p:spPr>
        <p:txBody>
          <a:bodyPr/>
          <a:lstStyle/>
          <a:p>
            <a:r>
              <a:rPr lang="en-US" dirty="0" smtClean="0">
                <a:latin typeface="Calibri" panose="020F0502020204030204" pitchFamily="34" charset="0"/>
              </a:rPr>
              <a:t>Connections to Foundations</a:t>
            </a:r>
            <a:endParaRPr lang="en-CA" dirty="0">
              <a:latin typeface="Calibri" panose="020F0502020204030204"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7400" y="1695450"/>
            <a:ext cx="5029200" cy="3467100"/>
          </a:xfrm>
          <a:prstGeom prst="rect">
            <a:avLst/>
          </a:prstGeom>
        </p:spPr>
      </p:pic>
      <p:sp>
        <p:nvSpPr>
          <p:cNvPr id="4" name="TextBox 3"/>
          <p:cNvSpPr txBox="1"/>
          <p:nvPr/>
        </p:nvSpPr>
        <p:spPr>
          <a:xfrm>
            <a:off x="1115616" y="5727522"/>
            <a:ext cx="7496175" cy="707886"/>
          </a:xfrm>
          <a:prstGeom prst="rect">
            <a:avLst/>
          </a:prstGeom>
          <a:noFill/>
        </p:spPr>
        <p:txBody>
          <a:bodyPr wrap="square" rtlCol="0">
            <a:spAutoFit/>
          </a:bodyPr>
          <a:lstStyle/>
          <a:p>
            <a:r>
              <a:rPr lang="en-CA" sz="2000" dirty="0" smtClean="0">
                <a:solidFill>
                  <a:srgbClr val="000000"/>
                </a:solidFill>
                <a:latin typeface="Calibri" pitchFamily="34" charset="0"/>
                <a:cs typeface="Calibri" pitchFamily="34" charset="0"/>
              </a:rPr>
              <a:t>This wooden residence sustained major damage when it moved off its foundation in the 1989 Loma </a:t>
            </a:r>
            <a:r>
              <a:rPr lang="en-CA" sz="2000" dirty="0" err="1" smtClean="0">
                <a:solidFill>
                  <a:srgbClr val="000000"/>
                </a:solidFill>
                <a:latin typeface="Calibri" pitchFamily="34" charset="0"/>
                <a:cs typeface="Calibri" pitchFamily="34" charset="0"/>
              </a:rPr>
              <a:t>Prieta</a:t>
            </a:r>
            <a:r>
              <a:rPr lang="en-CA" sz="2000" dirty="0" smtClean="0">
                <a:solidFill>
                  <a:srgbClr val="000000"/>
                </a:solidFill>
                <a:latin typeface="Calibri" pitchFamily="34" charset="0"/>
                <a:cs typeface="Calibri" pitchFamily="34" charset="0"/>
              </a:rPr>
              <a:t> Earthquake.</a:t>
            </a:r>
            <a:endParaRPr lang="en-CA" sz="2000" dirty="0">
              <a:solidFill>
                <a:srgbClr val="000000"/>
              </a:solidFill>
              <a:latin typeface="Calibri" pitchFamily="34" charset="0"/>
              <a:cs typeface="Calibri" pitchFamily="34" charset="0"/>
            </a:endParaRPr>
          </a:p>
        </p:txBody>
      </p:sp>
    </p:spTree>
    <p:extLst>
      <p:ext uri="{BB962C8B-B14F-4D97-AF65-F5344CB8AC3E}">
        <p14:creationId xmlns:p14="http://schemas.microsoft.com/office/powerpoint/2010/main" val="28425333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3648" y="260648"/>
            <a:ext cx="7200800" cy="768872"/>
          </a:xfrm>
        </p:spPr>
        <p:txBody>
          <a:bodyPr>
            <a:normAutofit/>
          </a:bodyPr>
          <a:lstStyle/>
          <a:p>
            <a:r>
              <a:rPr lang="en-CA" dirty="0" smtClean="0">
                <a:latin typeface="Calibri" panose="020F0502020204030204" pitchFamily="34" charset="0"/>
              </a:rPr>
              <a:t>Weak and brittle sheathing material</a:t>
            </a:r>
            <a:endParaRPr lang="en-CA" dirty="0">
              <a:latin typeface="Calibri" panose="020F0502020204030204"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3668" y="1659979"/>
            <a:ext cx="6315075" cy="4505325"/>
          </a:xfrm>
          <a:prstGeom prst="rect">
            <a:avLst/>
          </a:prstGeom>
        </p:spPr>
      </p:pic>
      <p:sp>
        <p:nvSpPr>
          <p:cNvPr id="4" name="TextBox 3"/>
          <p:cNvSpPr txBox="1"/>
          <p:nvPr/>
        </p:nvSpPr>
        <p:spPr>
          <a:xfrm>
            <a:off x="3491880" y="6165304"/>
            <a:ext cx="1800225" cy="400110"/>
          </a:xfrm>
          <a:prstGeom prst="rect">
            <a:avLst/>
          </a:prstGeom>
          <a:noFill/>
        </p:spPr>
        <p:txBody>
          <a:bodyPr wrap="square" rtlCol="0">
            <a:spAutoFit/>
          </a:bodyPr>
          <a:lstStyle/>
          <a:p>
            <a:r>
              <a:rPr lang="en-CA" sz="2000" dirty="0" smtClean="0">
                <a:solidFill>
                  <a:srgbClr val="000000"/>
                </a:solidFill>
                <a:latin typeface="Calibri" pitchFamily="34" charset="0"/>
                <a:cs typeface="Calibri" pitchFamily="34" charset="0"/>
              </a:rPr>
              <a:t>Stucco failure</a:t>
            </a:r>
            <a:endParaRPr lang="en-CA" sz="2000" dirty="0">
              <a:solidFill>
                <a:srgbClr val="000000"/>
              </a:solidFill>
              <a:latin typeface="Calibri" pitchFamily="34" charset="0"/>
              <a:cs typeface="Calibri" pitchFamily="34" charset="0"/>
            </a:endParaRPr>
          </a:p>
        </p:txBody>
      </p:sp>
    </p:spTree>
    <p:extLst>
      <p:ext uri="{BB962C8B-B14F-4D97-AF65-F5344CB8AC3E}">
        <p14:creationId xmlns:p14="http://schemas.microsoft.com/office/powerpoint/2010/main" val="32723399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0192" y="3267075"/>
            <a:ext cx="5953809" cy="3590926"/>
          </a:xfrm>
          <a:prstGeom prst="rect">
            <a:avLst/>
          </a:prstGeom>
        </p:spPr>
      </p:pic>
      <p:sp>
        <p:nvSpPr>
          <p:cNvPr id="4" name="TextBox 3"/>
          <p:cNvSpPr txBox="1"/>
          <p:nvPr/>
        </p:nvSpPr>
        <p:spPr>
          <a:xfrm>
            <a:off x="-1" y="5658266"/>
            <a:ext cx="3190193" cy="1200329"/>
          </a:xfrm>
          <a:prstGeom prst="rect">
            <a:avLst/>
          </a:prstGeom>
          <a:solidFill>
            <a:schemeClr val="bg1"/>
          </a:solidFill>
        </p:spPr>
        <p:txBody>
          <a:bodyPr wrap="square" rtlCol="0">
            <a:spAutoFit/>
          </a:bodyPr>
          <a:lstStyle/>
          <a:p>
            <a:r>
              <a:rPr lang="en-CA" sz="1800" dirty="0" smtClean="0">
                <a:latin typeface="Calibri" pitchFamily="34" charset="0"/>
                <a:cs typeface="Calibri" pitchFamily="34" charset="0"/>
              </a:rPr>
              <a:t>Undamaged modern Canadian-style wood-frame buildings after Japan’s 1995 Kobe earthquake</a:t>
            </a:r>
            <a:endParaRPr lang="en-CA" sz="1800" dirty="0">
              <a:latin typeface="Calibri" pitchFamily="34" charset="0"/>
              <a:cs typeface="Calibri" pitchFamily="34"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5857901" cy="3267075"/>
          </a:xfrm>
          <a:prstGeom prst="rect">
            <a:avLst/>
          </a:prstGeom>
        </p:spPr>
      </p:pic>
      <p:sp>
        <p:nvSpPr>
          <p:cNvPr id="6" name="TextBox 5"/>
          <p:cNvSpPr txBox="1"/>
          <p:nvPr/>
        </p:nvSpPr>
        <p:spPr>
          <a:xfrm>
            <a:off x="5857901" y="416"/>
            <a:ext cx="3190193" cy="923330"/>
          </a:xfrm>
          <a:prstGeom prst="rect">
            <a:avLst/>
          </a:prstGeom>
          <a:noFill/>
        </p:spPr>
        <p:txBody>
          <a:bodyPr wrap="square" rtlCol="0">
            <a:spAutoFit/>
          </a:bodyPr>
          <a:lstStyle/>
          <a:p>
            <a:r>
              <a:rPr lang="en-CA" sz="1800" dirty="0" smtClean="0">
                <a:latin typeface="Calibri" pitchFamily="34" charset="0"/>
                <a:cs typeface="Calibri" pitchFamily="34" charset="0"/>
              </a:rPr>
              <a:t>Success of full plywood coverage after Northridge earthquake</a:t>
            </a:r>
            <a:endParaRPr lang="en-CA" sz="1800" dirty="0">
              <a:latin typeface="Calibri" pitchFamily="34" charset="0"/>
              <a:cs typeface="Calibri" pitchFamily="34" charset="0"/>
            </a:endParaRPr>
          </a:p>
        </p:txBody>
      </p:sp>
    </p:spTree>
    <p:extLst>
      <p:ext uri="{BB962C8B-B14F-4D97-AF65-F5344CB8AC3E}">
        <p14:creationId xmlns:p14="http://schemas.microsoft.com/office/powerpoint/2010/main" val="35622412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611560" y="0"/>
            <a:ext cx="5976156" cy="1143000"/>
          </a:xfrm>
        </p:spPr>
        <p:txBody>
          <a:bodyPr/>
          <a:lstStyle/>
          <a:p>
            <a:pPr eaLnBrk="1" hangingPunct="1"/>
            <a:r>
              <a:rPr lang="en-US" sz="3600" b="1" dirty="0" smtClean="0">
                <a:solidFill>
                  <a:schemeClr val="tx1"/>
                </a:solidFill>
                <a:latin typeface="Calibri" pitchFamily="34" charset="0"/>
              </a:rPr>
              <a:t>Weak First </a:t>
            </a:r>
            <a:r>
              <a:rPr lang="en-US" sz="3600" b="1" dirty="0" err="1" smtClean="0">
                <a:solidFill>
                  <a:schemeClr val="tx1"/>
                </a:solidFill>
                <a:latin typeface="Calibri" pitchFamily="34" charset="0"/>
              </a:rPr>
              <a:t>Storey</a:t>
            </a:r>
            <a:endParaRPr lang="en-US" b="1" dirty="0" smtClean="0">
              <a:solidFill>
                <a:schemeClr val="tx1"/>
              </a:solidFill>
              <a:latin typeface="Calibri" pitchFamily="34" charset="0"/>
            </a:endParaRPr>
          </a:p>
        </p:txBody>
      </p:sp>
      <p:sp>
        <p:nvSpPr>
          <p:cNvPr id="69635" name="Rectangle 3"/>
          <p:cNvSpPr>
            <a:spLocks noChangeArrowheads="1"/>
          </p:cNvSpPr>
          <p:nvPr/>
        </p:nvSpPr>
        <p:spPr bwMode="auto">
          <a:xfrm>
            <a:off x="1104900" y="5409220"/>
            <a:ext cx="7239000" cy="1143000"/>
          </a:xfrm>
          <a:prstGeom prst="rect">
            <a:avLst/>
          </a:prstGeom>
          <a:noFill/>
          <a:ln w="9525">
            <a:noFill/>
            <a:miter lim="800000"/>
            <a:headEnd/>
            <a:tailEnd/>
          </a:ln>
        </p:spPr>
        <p:txBody>
          <a:bodyPr anchor="ctr"/>
          <a:lstStyle/>
          <a:p>
            <a:r>
              <a:rPr lang="en-US" sz="2800" dirty="0">
                <a:latin typeface="Calibri" pitchFamily="34" charset="0"/>
              </a:rPr>
              <a:t>Openings in first </a:t>
            </a:r>
            <a:r>
              <a:rPr lang="en-US" sz="2800" dirty="0" err="1">
                <a:latin typeface="Calibri" pitchFamily="34" charset="0"/>
              </a:rPr>
              <a:t>storeys</a:t>
            </a:r>
            <a:r>
              <a:rPr lang="en-US" sz="2800" dirty="0">
                <a:latin typeface="Calibri" pitchFamily="34" charset="0"/>
              </a:rPr>
              <a:t> created soft </a:t>
            </a:r>
            <a:r>
              <a:rPr lang="en-US" sz="2800" dirty="0" err="1">
                <a:latin typeface="Calibri" pitchFamily="34" charset="0"/>
              </a:rPr>
              <a:t>storeys</a:t>
            </a:r>
            <a:r>
              <a:rPr lang="en-US" sz="2800" dirty="0">
                <a:latin typeface="Calibri" pitchFamily="34" charset="0"/>
              </a:rPr>
              <a:t> that led to failures</a:t>
            </a:r>
            <a:endParaRPr lang="en-US" sz="3600" dirty="0">
              <a:latin typeface="Calibri" pitchFamily="34" charset="0"/>
            </a:endParaRPr>
          </a:p>
        </p:txBody>
      </p:sp>
      <p:pic>
        <p:nvPicPr>
          <p:cNvPr id="69636" name="Picture 4" descr="forintek2"/>
          <p:cNvPicPr>
            <a:picLocks noChangeAspect="1" noChangeArrowheads="1"/>
          </p:cNvPicPr>
          <p:nvPr/>
        </p:nvPicPr>
        <p:blipFill>
          <a:blip r:embed="rId3" cstate="print"/>
          <a:srcRect/>
          <a:stretch>
            <a:fillRect/>
          </a:stretch>
        </p:blipFill>
        <p:spPr bwMode="auto">
          <a:xfrm>
            <a:off x="1828800" y="1198563"/>
            <a:ext cx="5791200" cy="3725862"/>
          </a:xfrm>
          <a:prstGeom prst="rect">
            <a:avLst/>
          </a:prstGeom>
          <a:noFill/>
          <a:ln w="9525">
            <a:noFill/>
            <a:miter lim="800000"/>
            <a:headEnd/>
            <a:tailEnd/>
          </a:ln>
        </p:spPr>
      </p:pic>
    </p:spTree>
    <p:extLst>
      <p:ext uri="{BB962C8B-B14F-4D97-AF65-F5344CB8AC3E}">
        <p14:creationId xmlns:p14="http://schemas.microsoft.com/office/powerpoint/2010/main" val="42394541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61263"/>
            <a:ext cx="7772400" cy="1143000"/>
          </a:xfrm>
        </p:spPr>
        <p:txBody>
          <a:bodyPr/>
          <a:lstStyle/>
          <a:p>
            <a:r>
              <a:rPr lang="en-CA" dirty="0" smtClean="0">
                <a:latin typeface="Calibri" panose="020F0502020204030204" pitchFamily="34" charset="0"/>
              </a:rPr>
              <a:t>Research – Shake table test on 6-storey building (</a:t>
            </a:r>
            <a:r>
              <a:rPr lang="en-CA" dirty="0" err="1" smtClean="0">
                <a:latin typeface="Calibri" panose="020F0502020204030204" pitchFamily="34" charset="0"/>
              </a:rPr>
              <a:t>Neeswood</a:t>
            </a:r>
            <a:r>
              <a:rPr lang="en-CA" dirty="0" smtClean="0">
                <a:latin typeface="Calibri" panose="020F0502020204030204" pitchFamily="34" charset="0"/>
              </a:rPr>
              <a:t> Project)</a:t>
            </a:r>
            <a:endParaRPr lang="en-CA" dirty="0">
              <a:latin typeface="Calibri" panose="020F0502020204030204" pitchFamily="34" charset="0"/>
            </a:endParaRPr>
          </a:p>
        </p:txBody>
      </p:sp>
      <p:sp>
        <p:nvSpPr>
          <p:cNvPr id="5" name="TextBox 4"/>
          <p:cNvSpPr txBox="1"/>
          <p:nvPr/>
        </p:nvSpPr>
        <p:spPr>
          <a:xfrm>
            <a:off x="287524" y="6134558"/>
            <a:ext cx="6372200" cy="707886"/>
          </a:xfrm>
          <a:prstGeom prst="rect">
            <a:avLst/>
          </a:prstGeom>
          <a:noFill/>
        </p:spPr>
        <p:txBody>
          <a:bodyPr wrap="square" rtlCol="0">
            <a:spAutoFit/>
          </a:bodyPr>
          <a:lstStyle/>
          <a:p>
            <a:r>
              <a:rPr lang="en-CA" sz="2000" dirty="0">
                <a:latin typeface="Calibri" pitchFamily="34" charset="0"/>
                <a:cs typeface="Calibri" pitchFamily="34" charset="0"/>
                <a:hlinkClick r:id="rId5"/>
              </a:rPr>
              <a:t>https://www.youtube.com/watch?v=</a:t>
            </a:r>
            <a:r>
              <a:rPr lang="en-CA" sz="2000" dirty="0" smtClean="0">
                <a:latin typeface="Calibri" pitchFamily="34" charset="0"/>
                <a:cs typeface="Calibri" pitchFamily="34" charset="0"/>
                <a:hlinkClick r:id="rId5"/>
              </a:rPr>
              <a:t>hSwjkG3nv1c</a:t>
            </a:r>
            <a:endParaRPr lang="en-CA" sz="2000" dirty="0" smtClean="0">
              <a:latin typeface="Calibri" pitchFamily="34" charset="0"/>
              <a:cs typeface="Calibri" pitchFamily="34" charset="0"/>
            </a:endParaRPr>
          </a:p>
          <a:p>
            <a:endParaRPr lang="en-CA" sz="2000" dirty="0">
              <a:latin typeface="Calibri" pitchFamily="34" charset="0"/>
              <a:cs typeface="Calibri" pitchFamily="34" charset="0"/>
            </a:endParaRPr>
          </a:p>
        </p:txBody>
      </p:sp>
      <p:pic>
        <p:nvPicPr>
          <p:cNvPr id="3" name="earthquakesmall 09.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524000" y="1582388"/>
            <a:ext cx="6096000" cy="4572000"/>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1600" y="1520788"/>
            <a:ext cx="7002738" cy="4687783"/>
          </a:xfrm>
          <a:prstGeom prst="rect">
            <a:avLst/>
          </a:prstGeom>
        </p:spPr>
      </p:pic>
      <p:sp>
        <p:nvSpPr>
          <p:cNvPr id="4" name="TextBox 3"/>
          <p:cNvSpPr txBox="1"/>
          <p:nvPr/>
        </p:nvSpPr>
        <p:spPr>
          <a:xfrm>
            <a:off x="8436130" y="5960661"/>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3415682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539552" y="548680"/>
            <a:ext cx="7886700" cy="2851208"/>
          </a:xfrm>
        </p:spPr>
        <p:txBody>
          <a:bodyPr/>
          <a:lstStyle/>
          <a:p>
            <a:pPr eaLnBrk="1" hangingPunct="1"/>
            <a:r>
              <a:rPr lang="en-US" b="1" dirty="0" smtClean="0">
                <a:solidFill>
                  <a:schemeClr val="tx1"/>
                </a:solidFill>
                <a:latin typeface="Calibri" pitchFamily="34" charset="0"/>
              </a:rPr>
              <a:t>Understanding the Load Paths</a:t>
            </a:r>
          </a:p>
        </p:txBody>
      </p:sp>
      <p:sp>
        <p:nvSpPr>
          <p:cNvPr id="2" name="Text Placeholder 1"/>
          <p:cNvSpPr>
            <a:spLocks noGrp="1"/>
          </p:cNvSpPr>
          <p:nvPr>
            <p:ph type="body" idx="1"/>
          </p:nvPr>
        </p:nvSpPr>
        <p:spPr/>
        <p:txBody>
          <a:bodyPr/>
          <a:lstStyle/>
          <a:p>
            <a:endParaRPr lang="en-CA"/>
          </a:p>
        </p:txBody>
      </p:sp>
    </p:spTree>
    <p:extLst>
      <p:ext uri="{BB962C8B-B14F-4D97-AF65-F5344CB8AC3E}">
        <p14:creationId xmlns:p14="http://schemas.microsoft.com/office/powerpoint/2010/main" val="15302584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819150" y="2371725"/>
            <a:ext cx="2286000" cy="3048000"/>
            <a:chOff x="2352" y="1200"/>
            <a:chExt cx="1440" cy="1920"/>
          </a:xfrm>
        </p:grpSpPr>
        <p:sp>
          <p:nvSpPr>
            <p:cNvPr id="26755" name="Line 3"/>
            <p:cNvSpPr>
              <a:spLocks noChangeShapeType="1"/>
            </p:cNvSpPr>
            <p:nvPr/>
          </p:nvSpPr>
          <p:spPr bwMode="auto">
            <a:xfrm>
              <a:off x="3456" y="1200"/>
              <a:ext cx="336" cy="48"/>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756" name="Line 4"/>
            <p:cNvSpPr>
              <a:spLocks noChangeShapeType="1"/>
            </p:cNvSpPr>
            <p:nvPr/>
          </p:nvSpPr>
          <p:spPr bwMode="auto">
            <a:xfrm>
              <a:off x="3456" y="1488"/>
              <a:ext cx="336" cy="48"/>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757" name="Line 5"/>
            <p:cNvSpPr>
              <a:spLocks noChangeShapeType="1"/>
            </p:cNvSpPr>
            <p:nvPr/>
          </p:nvSpPr>
          <p:spPr bwMode="auto">
            <a:xfrm>
              <a:off x="3456" y="1776"/>
              <a:ext cx="336" cy="48"/>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758" name="Line 6"/>
            <p:cNvSpPr>
              <a:spLocks noChangeShapeType="1"/>
            </p:cNvSpPr>
            <p:nvPr/>
          </p:nvSpPr>
          <p:spPr bwMode="auto">
            <a:xfrm>
              <a:off x="3456" y="2064"/>
              <a:ext cx="336" cy="48"/>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759" name="Line 7"/>
            <p:cNvSpPr>
              <a:spLocks noChangeShapeType="1"/>
            </p:cNvSpPr>
            <p:nvPr/>
          </p:nvSpPr>
          <p:spPr bwMode="auto">
            <a:xfrm>
              <a:off x="3456" y="2352"/>
              <a:ext cx="336" cy="48"/>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760" name="Line 8"/>
            <p:cNvSpPr>
              <a:spLocks noChangeShapeType="1"/>
            </p:cNvSpPr>
            <p:nvPr/>
          </p:nvSpPr>
          <p:spPr bwMode="auto">
            <a:xfrm>
              <a:off x="3456" y="2640"/>
              <a:ext cx="336" cy="48"/>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761" name="Line 9"/>
            <p:cNvSpPr>
              <a:spLocks noChangeShapeType="1"/>
            </p:cNvSpPr>
            <p:nvPr/>
          </p:nvSpPr>
          <p:spPr bwMode="auto">
            <a:xfrm>
              <a:off x="3168" y="1296"/>
              <a:ext cx="336" cy="48"/>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762" name="Line 10"/>
            <p:cNvSpPr>
              <a:spLocks noChangeShapeType="1"/>
            </p:cNvSpPr>
            <p:nvPr/>
          </p:nvSpPr>
          <p:spPr bwMode="auto">
            <a:xfrm>
              <a:off x="3168" y="1584"/>
              <a:ext cx="336" cy="48"/>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763" name="Line 11"/>
            <p:cNvSpPr>
              <a:spLocks noChangeShapeType="1"/>
            </p:cNvSpPr>
            <p:nvPr/>
          </p:nvSpPr>
          <p:spPr bwMode="auto">
            <a:xfrm>
              <a:off x="3168" y="1872"/>
              <a:ext cx="336" cy="48"/>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764" name="Line 12"/>
            <p:cNvSpPr>
              <a:spLocks noChangeShapeType="1"/>
            </p:cNvSpPr>
            <p:nvPr/>
          </p:nvSpPr>
          <p:spPr bwMode="auto">
            <a:xfrm>
              <a:off x="3168" y="2160"/>
              <a:ext cx="336" cy="48"/>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765" name="Line 13"/>
            <p:cNvSpPr>
              <a:spLocks noChangeShapeType="1"/>
            </p:cNvSpPr>
            <p:nvPr/>
          </p:nvSpPr>
          <p:spPr bwMode="auto">
            <a:xfrm>
              <a:off x="3168" y="2448"/>
              <a:ext cx="336" cy="48"/>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766" name="Line 14"/>
            <p:cNvSpPr>
              <a:spLocks noChangeShapeType="1"/>
            </p:cNvSpPr>
            <p:nvPr/>
          </p:nvSpPr>
          <p:spPr bwMode="auto">
            <a:xfrm>
              <a:off x="3168" y="2736"/>
              <a:ext cx="336" cy="48"/>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767" name="Line 15"/>
            <p:cNvSpPr>
              <a:spLocks noChangeShapeType="1"/>
            </p:cNvSpPr>
            <p:nvPr/>
          </p:nvSpPr>
          <p:spPr bwMode="auto">
            <a:xfrm>
              <a:off x="2880" y="1392"/>
              <a:ext cx="336" cy="48"/>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768" name="Line 16"/>
            <p:cNvSpPr>
              <a:spLocks noChangeShapeType="1"/>
            </p:cNvSpPr>
            <p:nvPr/>
          </p:nvSpPr>
          <p:spPr bwMode="auto">
            <a:xfrm>
              <a:off x="2880" y="1680"/>
              <a:ext cx="336" cy="48"/>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769" name="Line 17"/>
            <p:cNvSpPr>
              <a:spLocks noChangeShapeType="1"/>
            </p:cNvSpPr>
            <p:nvPr/>
          </p:nvSpPr>
          <p:spPr bwMode="auto">
            <a:xfrm>
              <a:off x="2880" y="1968"/>
              <a:ext cx="336" cy="48"/>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770" name="Line 18"/>
            <p:cNvSpPr>
              <a:spLocks noChangeShapeType="1"/>
            </p:cNvSpPr>
            <p:nvPr/>
          </p:nvSpPr>
          <p:spPr bwMode="auto">
            <a:xfrm>
              <a:off x="2880" y="2256"/>
              <a:ext cx="336" cy="48"/>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771" name="Line 19"/>
            <p:cNvSpPr>
              <a:spLocks noChangeShapeType="1"/>
            </p:cNvSpPr>
            <p:nvPr/>
          </p:nvSpPr>
          <p:spPr bwMode="auto">
            <a:xfrm>
              <a:off x="2880" y="2544"/>
              <a:ext cx="336" cy="48"/>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772" name="Line 20"/>
            <p:cNvSpPr>
              <a:spLocks noChangeShapeType="1"/>
            </p:cNvSpPr>
            <p:nvPr/>
          </p:nvSpPr>
          <p:spPr bwMode="auto">
            <a:xfrm>
              <a:off x="2880" y="2832"/>
              <a:ext cx="336" cy="48"/>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773" name="Line 21"/>
            <p:cNvSpPr>
              <a:spLocks noChangeShapeType="1"/>
            </p:cNvSpPr>
            <p:nvPr/>
          </p:nvSpPr>
          <p:spPr bwMode="auto">
            <a:xfrm>
              <a:off x="2592" y="1488"/>
              <a:ext cx="336" cy="48"/>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774" name="Line 22"/>
            <p:cNvSpPr>
              <a:spLocks noChangeShapeType="1"/>
            </p:cNvSpPr>
            <p:nvPr/>
          </p:nvSpPr>
          <p:spPr bwMode="auto">
            <a:xfrm>
              <a:off x="2592" y="1776"/>
              <a:ext cx="336" cy="48"/>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775" name="Line 23"/>
            <p:cNvSpPr>
              <a:spLocks noChangeShapeType="1"/>
            </p:cNvSpPr>
            <p:nvPr/>
          </p:nvSpPr>
          <p:spPr bwMode="auto">
            <a:xfrm>
              <a:off x="2592" y="2064"/>
              <a:ext cx="336" cy="48"/>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776" name="Line 24"/>
            <p:cNvSpPr>
              <a:spLocks noChangeShapeType="1"/>
            </p:cNvSpPr>
            <p:nvPr/>
          </p:nvSpPr>
          <p:spPr bwMode="auto">
            <a:xfrm>
              <a:off x="2592" y="2352"/>
              <a:ext cx="336" cy="48"/>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777" name="Line 25"/>
            <p:cNvSpPr>
              <a:spLocks noChangeShapeType="1"/>
            </p:cNvSpPr>
            <p:nvPr/>
          </p:nvSpPr>
          <p:spPr bwMode="auto">
            <a:xfrm>
              <a:off x="2592" y="2640"/>
              <a:ext cx="336" cy="48"/>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778" name="Line 26"/>
            <p:cNvSpPr>
              <a:spLocks noChangeShapeType="1"/>
            </p:cNvSpPr>
            <p:nvPr/>
          </p:nvSpPr>
          <p:spPr bwMode="auto">
            <a:xfrm>
              <a:off x="2592" y="2928"/>
              <a:ext cx="336" cy="48"/>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779" name="Line 27"/>
            <p:cNvSpPr>
              <a:spLocks noChangeShapeType="1"/>
            </p:cNvSpPr>
            <p:nvPr/>
          </p:nvSpPr>
          <p:spPr bwMode="auto">
            <a:xfrm>
              <a:off x="2352" y="1632"/>
              <a:ext cx="336" cy="48"/>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780" name="Line 28"/>
            <p:cNvSpPr>
              <a:spLocks noChangeShapeType="1"/>
            </p:cNvSpPr>
            <p:nvPr/>
          </p:nvSpPr>
          <p:spPr bwMode="auto">
            <a:xfrm>
              <a:off x="2352" y="1920"/>
              <a:ext cx="336" cy="48"/>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781" name="Line 29"/>
            <p:cNvSpPr>
              <a:spLocks noChangeShapeType="1"/>
            </p:cNvSpPr>
            <p:nvPr/>
          </p:nvSpPr>
          <p:spPr bwMode="auto">
            <a:xfrm>
              <a:off x="2352" y="2208"/>
              <a:ext cx="336" cy="48"/>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782" name="Line 30"/>
            <p:cNvSpPr>
              <a:spLocks noChangeShapeType="1"/>
            </p:cNvSpPr>
            <p:nvPr/>
          </p:nvSpPr>
          <p:spPr bwMode="auto">
            <a:xfrm>
              <a:off x="2352" y="2496"/>
              <a:ext cx="336" cy="48"/>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783" name="Line 31"/>
            <p:cNvSpPr>
              <a:spLocks noChangeShapeType="1"/>
            </p:cNvSpPr>
            <p:nvPr/>
          </p:nvSpPr>
          <p:spPr bwMode="auto">
            <a:xfrm>
              <a:off x="2352" y="2784"/>
              <a:ext cx="336" cy="48"/>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784" name="Line 32"/>
            <p:cNvSpPr>
              <a:spLocks noChangeShapeType="1"/>
            </p:cNvSpPr>
            <p:nvPr/>
          </p:nvSpPr>
          <p:spPr bwMode="auto">
            <a:xfrm>
              <a:off x="2352" y="3072"/>
              <a:ext cx="336" cy="48"/>
            </a:xfrm>
            <a:prstGeom prst="line">
              <a:avLst/>
            </a:prstGeom>
            <a:noFill/>
            <a:ln w="9525">
              <a:solidFill>
                <a:schemeClr val="accent2">
                  <a:lumMod val="75000"/>
                </a:schemeClr>
              </a:solidFill>
              <a:round/>
              <a:headEnd type="triangle" w="med" len="med"/>
              <a:tailEnd/>
            </a:ln>
          </p:spPr>
          <p:txBody>
            <a:bodyPr wrap="none" anchor="ctr"/>
            <a:lstStyle/>
            <a:p>
              <a:endParaRPr lang="en-CA"/>
            </a:p>
          </p:txBody>
        </p:sp>
      </p:grpSp>
      <p:grpSp>
        <p:nvGrpSpPr>
          <p:cNvPr id="3" name="Group 33"/>
          <p:cNvGrpSpPr>
            <a:grpSpLocks/>
          </p:cNvGrpSpPr>
          <p:nvPr/>
        </p:nvGrpSpPr>
        <p:grpSpPr bwMode="auto">
          <a:xfrm>
            <a:off x="1333500" y="1581150"/>
            <a:ext cx="4064000" cy="4648200"/>
            <a:chOff x="912" y="624"/>
            <a:chExt cx="2560" cy="2928"/>
          </a:xfrm>
        </p:grpSpPr>
        <p:sp>
          <p:nvSpPr>
            <p:cNvPr id="26740" name="Freeform 34"/>
            <p:cNvSpPr>
              <a:spLocks/>
            </p:cNvSpPr>
            <p:nvPr/>
          </p:nvSpPr>
          <p:spPr bwMode="auto">
            <a:xfrm>
              <a:off x="2016" y="624"/>
              <a:ext cx="1440" cy="528"/>
            </a:xfrm>
            <a:custGeom>
              <a:avLst/>
              <a:gdLst>
                <a:gd name="T0" fmla="*/ 0 w 1440"/>
                <a:gd name="T1" fmla="*/ 528 h 528"/>
                <a:gd name="T2" fmla="*/ 720 w 1440"/>
                <a:gd name="T3" fmla="*/ 0 h 528"/>
                <a:gd name="T4" fmla="*/ 1440 w 1440"/>
                <a:gd name="T5" fmla="*/ 528 h 528"/>
                <a:gd name="T6" fmla="*/ 0 w 1440"/>
                <a:gd name="T7" fmla="*/ 528 h 528"/>
                <a:gd name="T8" fmla="*/ 0 60000 65536"/>
                <a:gd name="T9" fmla="*/ 0 60000 65536"/>
                <a:gd name="T10" fmla="*/ 0 60000 65536"/>
                <a:gd name="T11" fmla="*/ 0 60000 65536"/>
                <a:gd name="T12" fmla="*/ 0 w 1440"/>
                <a:gd name="T13" fmla="*/ 0 h 528"/>
                <a:gd name="T14" fmla="*/ 1440 w 1440"/>
                <a:gd name="T15" fmla="*/ 528 h 528"/>
              </a:gdLst>
              <a:ahLst/>
              <a:cxnLst>
                <a:cxn ang="T8">
                  <a:pos x="T0" y="T1"/>
                </a:cxn>
                <a:cxn ang="T9">
                  <a:pos x="T2" y="T3"/>
                </a:cxn>
                <a:cxn ang="T10">
                  <a:pos x="T4" y="T5"/>
                </a:cxn>
                <a:cxn ang="T11">
                  <a:pos x="T6" y="T7"/>
                </a:cxn>
              </a:cxnLst>
              <a:rect l="T12" t="T13" r="T14" b="T15"/>
              <a:pathLst>
                <a:path w="1440" h="528">
                  <a:moveTo>
                    <a:pt x="0" y="528"/>
                  </a:moveTo>
                  <a:lnTo>
                    <a:pt x="720" y="0"/>
                  </a:lnTo>
                  <a:lnTo>
                    <a:pt x="1440" y="528"/>
                  </a:lnTo>
                  <a:lnTo>
                    <a:pt x="0" y="528"/>
                  </a:lnTo>
                  <a:close/>
                </a:path>
              </a:pathLst>
            </a:custGeom>
            <a:solidFill>
              <a:schemeClr val="folHlink"/>
            </a:solidFill>
            <a:ln w="57150">
              <a:solidFill>
                <a:schemeClr val="accent2">
                  <a:lumMod val="75000"/>
                </a:schemeClr>
              </a:solidFill>
              <a:round/>
              <a:headEnd/>
              <a:tailEnd/>
            </a:ln>
          </p:spPr>
          <p:txBody>
            <a:bodyPr wrap="none" anchor="ctr"/>
            <a:lstStyle/>
            <a:p>
              <a:endParaRPr lang="en-US"/>
            </a:p>
          </p:txBody>
        </p:sp>
        <p:grpSp>
          <p:nvGrpSpPr>
            <p:cNvPr id="4" name="Group 35"/>
            <p:cNvGrpSpPr>
              <a:grpSpLocks/>
            </p:cNvGrpSpPr>
            <p:nvPr/>
          </p:nvGrpSpPr>
          <p:grpSpPr bwMode="auto">
            <a:xfrm>
              <a:off x="912" y="1680"/>
              <a:ext cx="1440" cy="1392"/>
              <a:chOff x="1824" y="1152"/>
              <a:chExt cx="1824" cy="2016"/>
            </a:xfrm>
          </p:grpSpPr>
          <p:sp>
            <p:nvSpPr>
              <p:cNvPr id="26753" name="Rectangle 36"/>
              <p:cNvSpPr>
                <a:spLocks noChangeArrowheads="1"/>
              </p:cNvSpPr>
              <p:nvPr/>
            </p:nvSpPr>
            <p:spPr bwMode="auto">
              <a:xfrm>
                <a:off x="1824" y="2160"/>
                <a:ext cx="1824" cy="1008"/>
              </a:xfrm>
              <a:prstGeom prst="rect">
                <a:avLst/>
              </a:prstGeom>
              <a:solidFill>
                <a:srgbClr val="DDDDDD"/>
              </a:solidFill>
              <a:ln w="57150">
                <a:solidFill>
                  <a:schemeClr val="accent2">
                    <a:lumMod val="75000"/>
                  </a:schemeClr>
                </a:solidFill>
                <a:miter lim="800000"/>
                <a:headEnd/>
                <a:tailEnd/>
              </a:ln>
            </p:spPr>
            <p:txBody>
              <a:bodyPr wrap="none" anchor="ctr"/>
              <a:lstStyle/>
              <a:p>
                <a:endParaRPr lang="en-US"/>
              </a:p>
            </p:txBody>
          </p:sp>
          <p:sp>
            <p:nvSpPr>
              <p:cNvPr id="26754" name="Rectangle 37"/>
              <p:cNvSpPr>
                <a:spLocks noChangeArrowheads="1"/>
              </p:cNvSpPr>
              <p:nvPr/>
            </p:nvSpPr>
            <p:spPr bwMode="auto">
              <a:xfrm>
                <a:off x="1824" y="1152"/>
                <a:ext cx="1824" cy="1008"/>
              </a:xfrm>
              <a:prstGeom prst="rect">
                <a:avLst/>
              </a:prstGeom>
              <a:solidFill>
                <a:srgbClr val="DDDDDD"/>
              </a:solidFill>
              <a:ln w="57150">
                <a:solidFill>
                  <a:schemeClr val="accent2">
                    <a:lumMod val="75000"/>
                  </a:schemeClr>
                </a:solidFill>
                <a:miter lim="800000"/>
                <a:headEnd/>
                <a:tailEnd/>
              </a:ln>
            </p:spPr>
            <p:txBody>
              <a:bodyPr wrap="none" anchor="ctr"/>
              <a:lstStyle/>
              <a:p>
                <a:endParaRPr lang="en-US"/>
              </a:p>
            </p:txBody>
          </p:sp>
        </p:grpSp>
        <p:sp>
          <p:nvSpPr>
            <p:cNvPr id="26742" name="Freeform 38"/>
            <p:cNvSpPr>
              <a:spLocks/>
            </p:cNvSpPr>
            <p:nvPr/>
          </p:nvSpPr>
          <p:spPr bwMode="auto">
            <a:xfrm>
              <a:off x="2352" y="1152"/>
              <a:ext cx="1104" cy="1236"/>
            </a:xfrm>
            <a:custGeom>
              <a:avLst/>
              <a:gdLst>
                <a:gd name="T0" fmla="*/ 0 w 1104"/>
                <a:gd name="T1" fmla="*/ 528 h 1236"/>
                <a:gd name="T2" fmla="*/ 0 w 1104"/>
                <a:gd name="T3" fmla="*/ 1236 h 1236"/>
                <a:gd name="T4" fmla="*/ 1104 w 1104"/>
                <a:gd name="T5" fmla="*/ 712 h 1236"/>
                <a:gd name="T6" fmla="*/ 1104 w 1104"/>
                <a:gd name="T7" fmla="*/ 0 h 1236"/>
                <a:gd name="T8" fmla="*/ 0 w 1104"/>
                <a:gd name="T9" fmla="*/ 528 h 1236"/>
                <a:gd name="T10" fmla="*/ 0 60000 65536"/>
                <a:gd name="T11" fmla="*/ 0 60000 65536"/>
                <a:gd name="T12" fmla="*/ 0 60000 65536"/>
                <a:gd name="T13" fmla="*/ 0 60000 65536"/>
                <a:gd name="T14" fmla="*/ 0 60000 65536"/>
                <a:gd name="T15" fmla="*/ 0 w 1104"/>
                <a:gd name="T16" fmla="*/ 0 h 1236"/>
                <a:gd name="T17" fmla="*/ 1104 w 1104"/>
                <a:gd name="T18" fmla="*/ 1236 h 1236"/>
              </a:gdLst>
              <a:ahLst/>
              <a:cxnLst>
                <a:cxn ang="T10">
                  <a:pos x="T0" y="T1"/>
                </a:cxn>
                <a:cxn ang="T11">
                  <a:pos x="T2" y="T3"/>
                </a:cxn>
                <a:cxn ang="T12">
                  <a:pos x="T4" y="T5"/>
                </a:cxn>
                <a:cxn ang="T13">
                  <a:pos x="T6" y="T7"/>
                </a:cxn>
                <a:cxn ang="T14">
                  <a:pos x="T8" y="T9"/>
                </a:cxn>
              </a:cxnLst>
              <a:rect l="T15" t="T16" r="T17" b="T18"/>
              <a:pathLst>
                <a:path w="1104" h="1236">
                  <a:moveTo>
                    <a:pt x="0" y="528"/>
                  </a:moveTo>
                  <a:lnTo>
                    <a:pt x="0" y="1236"/>
                  </a:lnTo>
                  <a:lnTo>
                    <a:pt x="1104" y="712"/>
                  </a:lnTo>
                  <a:lnTo>
                    <a:pt x="1104" y="0"/>
                  </a:lnTo>
                  <a:lnTo>
                    <a:pt x="0" y="528"/>
                  </a:lnTo>
                  <a:close/>
                </a:path>
              </a:pathLst>
            </a:custGeom>
            <a:solidFill>
              <a:srgbClr val="DDDDDD"/>
            </a:solidFill>
            <a:ln w="57150">
              <a:solidFill>
                <a:schemeClr val="accent2">
                  <a:lumMod val="75000"/>
                </a:schemeClr>
              </a:solidFill>
              <a:round/>
              <a:headEnd/>
              <a:tailEnd/>
            </a:ln>
          </p:spPr>
          <p:txBody>
            <a:bodyPr wrap="none" anchor="ctr"/>
            <a:lstStyle/>
            <a:p>
              <a:endParaRPr lang="en-US"/>
            </a:p>
          </p:txBody>
        </p:sp>
        <p:sp>
          <p:nvSpPr>
            <p:cNvPr id="26743" name="Freeform 39"/>
            <p:cNvSpPr>
              <a:spLocks/>
            </p:cNvSpPr>
            <p:nvPr/>
          </p:nvSpPr>
          <p:spPr bwMode="auto">
            <a:xfrm>
              <a:off x="2352" y="1884"/>
              <a:ext cx="1104" cy="1200"/>
            </a:xfrm>
            <a:custGeom>
              <a:avLst/>
              <a:gdLst>
                <a:gd name="T0" fmla="*/ 0 w 1104"/>
                <a:gd name="T1" fmla="*/ 500 h 1200"/>
                <a:gd name="T2" fmla="*/ 6 w 1104"/>
                <a:gd name="T3" fmla="*/ 1200 h 1200"/>
                <a:gd name="T4" fmla="*/ 1104 w 1104"/>
                <a:gd name="T5" fmla="*/ 684 h 1200"/>
                <a:gd name="T6" fmla="*/ 1104 w 1104"/>
                <a:gd name="T7" fmla="*/ 0 h 1200"/>
                <a:gd name="T8" fmla="*/ 0 w 1104"/>
                <a:gd name="T9" fmla="*/ 500 h 1200"/>
                <a:gd name="T10" fmla="*/ 0 60000 65536"/>
                <a:gd name="T11" fmla="*/ 0 60000 65536"/>
                <a:gd name="T12" fmla="*/ 0 60000 65536"/>
                <a:gd name="T13" fmla="*/ 0 60000 65536"/>
                <a:gd name="T14" fmla="*/ 0 60000 65536"/>
                <a:gd name="T15" fmla="*/ 0 w 1104"/>
                <a:gd name="T16" fmla="*/ 0 h 1200"/>
                <a:gd name="T17" fmla="*/ 1104 w 1104"/>
                <a:gd name="T18" fmla="*/ 1200 h 1200"/>
              </a:gdLst>
              <a:ahLst/>
              <a:cxnLst>
                <a:cxn ang="T10">
                  <a:pos x="T0" y="T1"/>
                </a:cxn>
                <a:cxn ang="T11">
                  <a:pos x="T2" y="T3"/>
                </a:cxn>
                <a:cxn ang="T12">
                  <a:pos x="T4" y="T5"/>
                </a:cxn>
                <a:cxn ang="T13">
                  <a:pos x="T6" y="T7"/>
                </a:cxn>
                <a:cxn ang="T14">
                  <a:pos x="T8" y="T9"/>
                </a:cxn>
              </a:cxnLst>
              <a:rect l="T15" t="T16" r="T17" b="T18"/>
              <a:pathLst>
                <a:path w="1104" h="1200">
                  <a:moveTo>
                    <a:pt x="0" y="500"/>
                  </a:moveTo>
                  <a:lnTo>
                    <a:pt x="6" y="1200"/>
                  </a:lnTo>
                  <a:lnTo>
                    <a:pt x="1104" y="684"/>
                  </a:lnTo>
                  <a:lnTo>
                    <a:pt x="1104" y="0"/>
                  </a:lnTo>
                  <a:lnTo>
                    <a:pt x="0" y="500"/>
                  </a:lnTo>
                  <a:close/>
                </a:path>
              </a:pathLst>
            </a:custGeom>
            <a:solidFill>
              <a:srgbClr val="DDDDDD"/>
            </a:solidFill>
            <a:ln w="57150">
              <a:solidFill>
                <a:schemeClr val="accent2">
                  <a:lumMod val="75000"/>
                </a:schemeClr>
              </a:solidFill>
              <a:round/>
              <a:headEnd/>
              <a:tailEnd/>
            </a:ln>
          </p:spPr>
          <p:txBody>
            <a:bodyPr wrap="none" anchor="ctr"/>
            <a:lstStyle/>
            <a:p>
              <a:endParaRPr lang="en-US"/>
            </a:p>
          </p:txBody>
        </p:sp>
        <p:sp>
          <p:nvSpPr>
            <p:cNvPr id="26744" name="Freeform 40"/>
            <p:cNvSpPr>
              <a:spLocks/>
            </p:cNvSpPr>
            <p:nvPr/>
          </p:nvSpPr>
          <p:spPr bwMode="auto">
            <a:xfrm>
              <a:off x="912" y="1152"/>
              <a:ext cx="1440" cy="528"/>
            </a:xfrm>
            <a:custGeom>
              <a:avLst/>
              <a:gdLst>
                <a:gd name="T0" fmla="*/ 0 w 1440"/>
                <a:gd name="T1" fmla="*/ 528 h 528"/>
                <a:gd name="T2" fmla="*/ 720 w 1440"/>
                <a:gd name="T3" fmla="*/ 0 h 528"/>
                <a:gd name="T4" fmla="*/ 1440 w 1440"/>
                <a:gd name="T5" fmla="*/ 528 h 528"/>
                <a:gd name="T6" fmla="*/ 0 w 1440"/>
                <a:gd name="T7" fmla="*/ 528 h 528"/>
                <a:gd name="T8" fmla="*/ 0 60000 65536"/>
                <a:gd name="T9" fmla="*/ 0 60000 65536"/>
                <a:gd name="T10" fmla="*/ 0 60000 65536"/>
                <a:gd name="T11" fmla="*/ 0 60000 65536"/>
                <a:gd name="T12" fmla="*/ 0 w 1440"/>
                <a:gd name="T13" fmla="*/ 0 h 528"/>
                <a:gd name="T14" fmla="*/ 1440 w 1440"/>
                <a:gd name="T15" fmla="*/ 528 h 528"/>
              </a:gdLst>
              <a:ahLst/>
              <a:cxnLst>
                <a:cxn ang="T8">
                  <a:pos x="T0" y="T1"/>
                </a:cxn>
                <a:cxn ang="T9">
                  <a:pos x="T2" y="T3"/>
                </a:cxn>
                <a:cxn ang="T10">
                  <a:pos x="T4" y="T5"/>
                </a:cxn>
                <a:cxn ang="T11">
                  <a:pos x="T6" y="T7"/>
                </a:cxn>
              </a:cxnLst>
              <a:rect l="T12" t="T13" r="T14" b="T15"/>
              <a:pathLst>
                <a:path w="1440" h="528">
                  <a:moveTo>
                    <a:pt x="0" y="528"/>
                  </a:moveTo>
                  <a:lnTo>
                    <a:pt x="720" y="0"/>
                  </a:lnTo>
                  <a:lnTo>
                    <a:pt x="1440" y="528"/>
                  </a:lnTo>
                  <a:lnTo>
                    <a:pt x="0" y="528"/>
                  </a:lnTo>
                  <a:close/>
                </a:path>
              </a:pathLst>
            </a:custGeom>
            <a:solidFill>
              <a:srgbClr val="DDDDDD"/>
            </a:solidFill>
            <a:ln w="57150">
              <a:solidFill>
                <a:schemeClr val="accent2">
                  <a:lumMod val="75000"/>
                </a:schemeClr>
              </a:solidFill>
              <a:round/>
              <a:headEnd/>
              <a:tailEnd/>
            </a:ln>
          </p:spPr>
          <p:txBody>
            <a:bodyPr wrap="none" anchor="ctr"/>
            <a:lstStyle/>
            <a:p>
              <a:endParaRPr lang="en-US"/>
            </a:p>
          </p:txBody>
        </p:sp>
        <p:sp>
          <p:nvSpPr>
            <p:cNvPr id="26745" name="Freeform 41"/>
            <p:cNvSpPr>
              <a:spLocks/>
            </p:cNvSpPr>
            <p:nvPr/>
          </p:nvSpPr>
          <p:spPr bwMode="auto">
            <a:xfrm>
              <a:off x="1632" y="624"/>
              <a:ext cx="1824" cy="1056"/>
            </a:xfrm>
            <a:custGeom>
              <a:avLst/>
              <a:gdLst>
                <a:gd name="T0" fmla="*/ 0 w 1824"/>
                <a:gd name="T1" fmla="*/ 528 h 1056"/>
                <a:gd name="T2" fmla="*/ 1104 w 1824"/>
                <a:gd name="T3" fmla="*/ 0 h 1056"/>
                <a:gd name="T4" fmla="*/ 1824 w 1824"/>
                <a:gd name="T5" fmla="*/ 528 h 1056"/>
                <a:gd name="T6" fmla="*/ 720 w 1824"/>
                <a:gd name="T7" fmla="*/ 1056 h 1056"/>
                <a:gd name="T8" fmla="*/ 0 w 1824"/>
                <a:gd name="T9" fmla="*/ 528 h 1056"/>
                <a:gd name="T10" fmla="*/ 0 60000 65536"/>
                <a:gd name="T11" fmla="*/ 0 60000 65536"/>
                <a:gd name="T12" fmla="*/ 0 60000 65536"/>
                <a:gd name="T13" fmla="*/ 0 60000 65536"/>
                <a:gd name="T14" fmla="*/ 0 60000 65536"/>
                <a:gd name="T15" fmla="*/ 0 w 1824"/>
                <a:gd name="T16" fmla="*/ 0 h 1056"/>
                <a:gd name="T17" fmla="*/ 1824 w 1824"/>
                <a:gd name="T18" fmla="*/ 1056 h 1056"/>
              </a:gdLst>
              <a:ahLst/>
              <a:cxnLst>
                <a:cxn ang="T10">
                  <a:pos x="T0" y="T1"/>
                </a:cxn>
                <a:cxn ang="T11">
                  <a:pos x="T2" y="T3"/>
                </a:cxn>
                <a:cxn ang="T12">
                  <a:pos x="T4" y="T5"/>
                </a:cxn>
                <a:cxn ang="T13">
                  <a:pos x="T6" y="T7"/>
                </a:cxn>
                <a:cxn ang="T14">
                  <a:pos x="T8" y="T9"/>
                </a:cxn>
              </a:cxnLst>
              <a:rect l="T15" t="T16" r="T17" b="T18"/>
              <a:pathLst>
                <a:path w="1824" h="1056">
                  <a:moveTo>
                    <a:pt x="0" y="528"/>
                  </a:moveTo>
                  <a:lnTo>
                    <a:pt x="1104" y="0"/>
                  </a:lnTo>
                  <a:lnTo>
                    <a:pt x="1824" y="528"/>
                  </a:lnTo>
                  <a:lnTo>
                    <a:pt x="720" y="1056"/>
                  </a:lnTo>
                  <a:lnTo>
                    <a:pt x="0" y="528"/>
                  </a:lnTo>
                  <a:close/>
                </a:path>
              </a:pathLst>
            </a:custGeom>
            <a:solidFill>
              <a:schemeClr val="folHlink"/>
            </a:solidFill>
            <a:ln w="57150">
              <a:solidFill>
                <a:schemeClr val="accent2">
                  <a:lumMod val="75000"/>
                </a:schemeClr>
              </a:solidFill>
              <a:round/>
              <a:headEnd/>
              <a:tailEnd/>
            </a:ln>
          </p:spPr>
          <p:txBody>
            <a:bodyPr wrap="none" anchor="ctr"/>
            <a:lstStyle/>
            <a:p>
              <a:endParaRPr lang="en-US"/>
            </a:p>
          </p:txBody>
        </p:sp>
        <p:sp>
          <p:nvSpPr>
            <p:cNvPr id="26746" name="Freeform 42"/>
            <p:cNvSpPr>
              <a:spLocks/>
            </p:cNvSpPr>
            <p:nvPr/>
          </p:nvSpPr>
          <p:spPr bwMode="auto">
            <a:xfrm>
              <a:off x="912" y="1872"/>
              <a:ext cx="2544" cy="504"/>
            </a:xfrm>
            <a:custGeom>
              <a:avLst/>
              <a:gdLst>
                <a:gd name="T0" fmla="*/ 0 w 2544"/>
                <a:gd name="T1" fmla="*/ 480 h 504"/>
                <a:gd name="T2" fmla="*/ 1056 w 2544"/>
                <a:gd name="T3" fmla="*/ 0 h 504"/>
                <a:gd name="T4" fmla="*/ 2544 w 2544"/>
                <a:gd name="T5" fmla="*/ 0 h 504"/>
                <a:gd name="T6" fmla="*/ 1434 w 2544"/>
                <a:gd name="T7" fmla="*/ 504 h 504"/>
                <a:gd name="T8" fmla="*/ 0 w 2544"/>
                <a:gd name="T9" fmla="*/ 480 h 504"/>
                <a:gd name="T10" fmla="*/ 0 60000 65536"/>
                <a:gd name="T11" fmla="*/ 0 60000 65536"/>
                <a:gd name="T12" fmla="*/ 0 60000 65536"/>
                <a:gd name="T13" fmla="*/ 0 60000 65536"/>
                <a:gd name="T14" fmla="*/ 0 60000 65536"/>
                <a:gd name="T15" fmla="*/ 0 w 2544"/>
                <a:gd name="T16" fmla="*/ 0 h 504"/>
                <a:gd name="T17" fmla="*/ 2544 w 2544"/>
                <a:gd name="T18" fmla="*/ 504 h 504"/>
              </a:gdLst>
              <a:ahLst/>
              <a:cxnLst>
                <a:cxn ang="T10">
                  <a:pos x="T0" y="T1"/>
                </a:cxn>
                <a:cxn ang="T11">
                  <a:pos x="T2" y="T3"/>
                </a:cxn>
                <a:cxn ang="T12">
                  <a:pos x="T4" y="T5"/>
                </a:cxn>
                <a:cxn ang="T13">
                  <a:pos x="T6" y="T7"/>
                </a:cxn>
                <a:cxn ang="T14">
                  <a:pos x="T8" y="T9"/>
                </a:cxn>
              </a:cxnLst>
              <a:rect l="T15" t="T16" r="T17" b="T18"/>
              <a:pathLst>
                <a:path w="2544" h="504">
                  <a:moveTo>
                    <a:pt x="0" y="480"/>
                  </a:moveTo>
                  <a:lnTo>
                    <a:pt x="1056" y="0"/>
                  </a:lnTo>
                  <a:lnTo>
                    <a:pt x="2544" y="0"/>
                  </a:lnTo>
                  <a:lnTo>
                    <a:pt x="1434" y="504"/>
                  </a:lnTo>
                  <a:lnTo>
                    <a:pt x="0" y="480"/>
                  </a:lnTo>
                  <a:close/>
                </a:path>
              </a:pathLst>
            </a:custGeom>
            <a:solidFill>
              <a:schemeClr val="folHlink"/>
            </a:solidFill>
            <a:ln w="57150">
              <a:solidFill>
                <a:schemeClr val="accent2">
                  <a:lumMod val="75000"/>
                </a:schemeClr>
              </a:solidFill>
              <a:round/>
              <a:headEnd/>
              <a:tailEnd/>
            </a:ln>
          </p:spPr>
          <p:txBody>
            <a:bodyPr wrap="none" anchor="ctr"/>
            <a:lstStyle/>
            <a:p>
              <a:endParaRPr lang="en-US"/>
            </a:p>
          </p:txBody>
        </p:sp>
        <p:sp>
          <p:nvSpPr>
            <p:cNvPr id="26747" name="Line 43"/>
            <p:cNvSpPr>
              <a:spLocks noChangeShapeType="1"/>
            </p:cNvSpPr>
            <p:nvPr/>
          </p:nvSpPr>
          <p:spPr bwMode="auto">
            <a:xfrm flipV="1">
              <a:off x="1968" y="1680"/>
              <a:ext cx="0" cy="192"/>
            </a:xfrm>
            <a:prstGeom prst="line">
              <a:avLst/>
            </a:prstGeom>
            <a:noFill/>
            <a:ln w="28575">
              <a:solidFill>
                <a:schemeClr val="accent2">
                  <a:lumMod val="75000"/>
                </a:schemeClr>
              </a:solidFill>
              <a:round/>
              <a:headEnd/>
              <a:tailEnd/>
            </a:ln>
          </p:spPr>
          <p:txBody>
            <a:bodyPr wrap="none" anchor="ctr"/>
            <a:lstStyle/>
            <a:p>
              <a:endParaRPr lang="en-CA"/>
            </a:p>
          </p:txBody>
        </p:sp>
        <p:sp>
          <p:nvSpPr>
            <p:cNvPr id="26748" name="Line 44"/>
            <p:cNvSpPr>
              <a:spLocks noChangeShapeType="1"/>
            </p:cNvSpPr>
            <p:nvPr/>
          </p:nvSpPr>
          <p:spPr bwMode="auto">
            <a:xfrm flipV="1">
              <a:off x="1968" y="2352"/>
              <a:ext cx="0" cy="720"/>
            </a:xfrm>
            <a:prstGeom prst="line">
              <a:avLst/>
            </a:prstGeom>
            <a:noFill/>
            <a:ln w="28575">
              <a:solidFill>
                <a:schemeClr val="accent2">
                  <a:lumMod val="75000"/>
                </a:schemeClr>
              </a:solidFill>
              <a:round/>
              <a:headEnd/>
              <a:tailEnd/>
            </a:ln>
          </p:spPr>
          <p:txBody>
            <a:bodyPr wrap="none" anchor="ctr"/>
            <a:lstStyle/>
            <a:p>
              <a:endParaRPr lang="en-CA"/>
            </a:p>
          </p:txBody>
        </p:sp>
        <p:sp>
          <p:nvSpPr>
            <p:cNvPr id="26749" name="Freeform 45"/>
            <p:cNvSpPr>
              <a:spLocks/>
            </p:cNvSpPr>
            <p:nvPr/>
          </p:nvSpPr>
          <p:spPr bwMode="auto">
            <a:xfrm>
              <a:off x="912" y="2592"/>
              <a:ext cx="2544" cy="504"/>
            </a:xfrm>
            <a:custGeom>
              <a:avLst/>
              <a:gdLst>
                <a:gd name="T0" fmla="*/ 0 w 2544"/>
                <a:gd name="T1" fmla="*/ 480 h 504"/>
                <a:gd name="T2" fmla="*/ 1056 w 2544"/>
                <a:gd name="T3" fmla="*/ 0 h 504"/>
                <a:gd name="T4" fmla="*/ 2544 w 2544"/>
                <a:gd name="T5" fmla="*/ 0 h 504"/>
                <a:gd name="T6" fmla="*/ 1434 w 2544"/>
                <a:gd name="T7" fmla="*/ 504 h 504"/>
                <a:gd name="T8" fmla="*/ 0 w 2544"/>
                <a:gd name="T9" fmla="*/ 480 h 504"/>
                <a:gd name="T10" fmla="*/ 0 60000 65536"/>
                <a:gd name="T11" fmla="*/ 0 60000 65536"/>
                <a:gd name="T12" fmla="*/ 0 60000 65536"/>
                <a:gd name="T13" fmla="*/ 0 60000 65536"/>
                <a:gd name="T14" fmla="*/ 0 60000 65536"/>
                <a:gd name="T15" fmla="*/ 0 w 2544"/>
                <a:gd name="T16" fmla="*/ 0 h 504"/>
                <a:gd name="T17" fmla="*/ 2544 w 2544"/>
                <a:gd name="T18" fmla="*/ 504 h 504"/>
              </a:gdLst>
              <a:ahLst/>
              <a:cxnLst>
                <a:cxn ang="T10">
                  <a:pos x="T0" y="T1"/>
                </a:cxn>
                <a:cxn ang="T11">
                  <a:pos x="T2" y="T3"/>
                </a:cxn>
                <a:cxn ang="T12">
                  <a:pos x="T4" y="T5"/>
                </a:cxn>
                <a:cxn ang="T13">
                  <a:pos x="T6" y="T7"/>
                </a:cxn>
                <a:cxn ang="T14">
                  <a:pos x="T8" y="T9"/>
                </a:cxn>
              </a:cxnLst>
              <a:rect l="T15" t="T16" r="T17" b="T18"/>
              <a:pathLst>
                <a:path w="2544" h="504">
                  <a:moveTo>
                    <a:pt x="0" y="480"/>
                  </a:moveTo>
                  <a:lnTo>
                    <a:pt x="1056" y="0"/>
                  </a:lnTo>
                  <a:lnTo>
                    <a:pt x="2544" y="0"/>
                  </a:lnTo>
                  <a:lnTo>
                    <a:pt x="1434" y="504"/>
                  </a:lnTo>
                  <a:lnTo>
                    <a:pt x="0" y="480"/>
                  </a:lnTo>
                  <a:close/>
                </a:path>
              </a:pathLst>
            </a:custGeom>
            <a:solidFill>
              <a:schemeClr val="folHlink"/>
            </a:solidFill>
            <a:ln w="57150">
              <a:solidFill>
                <a:schemeClr val="accent2">
                  <a:lumMod val="75000"/>
                </a:schemeClr>
              </a:solidFill>
              <a:round/>
              <a:headEnd/>
              <a:tailEnd/>
            </a:ln>
          </p:spPr>
          <p:txBody>
            <a:bodyPr wrap="none" anchor="ctr"/>
            <a:lstStyle/>
            <a:p>
              <a:endParaRPr lang="en-US"/>
            </a:p>
          </p:txBody>
        </p:sp>
        <p:sp>
          <p:nvSpPr>
            <p:cNvPr id="26750" name="Line 46"/>
            <p:cNvSpPr>
              <a:spLocks noChangeShapeType="1"/>
            </p:cNvSpPr>
            <p:nvPr/>
          </p:nvSpPr>
          <p:spPr bwMode="auto">
            <a:xfrm flipV="1">
              <a:off x="2352" y="1680"/>
              <a:ext cx="0" cy="1392"/>
            </a:xfrm>
            <a:prstGeom prst="line">
              <a:avLst/>
            </a:prstGeom>
            <a:noFill/>
            <a:ln w="57150">
              <a:solidFill>
                <a:schemeClr val="accent2">
                  <a:lumMod val="75000"/>
                </a:schemeClr>
              </a:solidFill>
              <a:round/>
              <a:headEnd/>
              <a:tailEnd/>
            </a:ln>
          </p:spPr>
          <p:txBody>
            <a:bodyPr wrap="none" anchor="ctr"/>
            <a:lstStyle/>
            <a:p>
              <a:endParaRPr lang="en-CA"/>
            </a:p>
          </p:txBody>
        </p:sp>
        <p:sp>
          <p:nvSpPr>
            <p:cNvPr id="26751" name="Freeform 47" descr="Newsprint"/>
            <p:cNvSpPr>
              <a:spLocks/>
            </p:cNvSpPr>
            <p:nvPr/>
          </p:nvSpPr>
          <p:spPr bwMode="auto">
            <a:xfrm>
              <a:off x="912" y="3092"/>
              <a:ext cx="1440" cy="460"/>
            </a:xfrm>
            <a:custGeom>
              <a:avLst/>
              <a:gdLst>
                <a:gd name="T0" fmla="*/ 4 w 1440"/>
                <a:gd name="T1" fmla="*/ 0 h 460"/>
                <a:gd name="T2" fmla="*/ 0 w 1440"/>
                <a:gd name="T3" fmla="*/ 460 h 460"/>
                <a:gd name="T4" fmla="*/ 1440 w 1440"/>
                <a:gd name="T5" fmla="*/ 460 h 460"/>
                <a:gd name="T6" fmla="*/ 1440 w 1440"/>
                <a:gd name="T7" fmla="*/ 16 h 460"/>
                <a:gd name="T8" fmla="*/ 0 60000 65536"/>
                <a:gd name="T9" fmla="*/ 0 60000 65536"/>
                <a:gd name="T10" fmla="*/ 0 60000 65536"/>
                <a:gd name="T11" fmla="*/ 0 60000 65536"/>
                <a:gd name="T12" fmla="*/ 0 w 1440"/>
                <a:gd name="T13" fmla="*/ 0 h 460"/>
                <a:gd name="T14" fmla="*/ 1440 w 1440"/>
                <a:gd name="T15" fmla="*/ 460 h 460"/>
              </a:gdLst>
              <a:ahLst/>
              <a:cxnLst>
                <a:cxn ang="T8">
                  <a:pos x="T0" y="T1"/>
                </a:cxn>
                <a:cxn ang="T9">
                  <a:pos x="T2" y="T3"/>
                </a:cxn>
                <a:cxn ang="T10">
                  <a:pos x="T4" y="T5"/>
                </a:cxn>
                <a:cxn ang="T11">
                  <a:pos x="T6" y="T7"/>
                </a:cxn>
              </a:cxnLst>
              <a:rect l="T12" t="T13" r="T14" b="T15"/>
              <a:pathLst>
                <a:path w="1440" h="460">
                  <a:moveTo>
                    <a:pt x="4" y="0"/>
                  </a:moveTo>
                  <a:lnTo>
                    <a:pt x="0" y="460"/>
                  </a:lnTo>
                  <a:lnTo>
                    <a:pt x="1440" y="460"/>
                  </a:lnTo>
                  <a:lnTo>
                    <a:pt x="1440" y="16"/>
                  </a:lnTo>
                </a:path>
              </a:pathLst>
            </a:custGeom>
            <a:blipFill dpi="0" rotWithShape="0">
              <a:blip r:embed="rId3" cstate="print"/>
              <a:srcRect/>
              <a:tile tx="0" ty="0" sx="100000" sy="100000" flip="none" algn="tl"/>
            </a:blipFill>
            <a:ln w="9525">
              <a:solidFill>
                <a:schemeClr val="accent2">
                  <a:lumMod val="75000"/>
                </a:schemeClr>
              </a:solidFill>
              <a:round/>
              <a:headEnd/>
              <a:tailEnd/>
            </a:ln>
          </p:spPr>
          <p:txBody>
            <a:bodyPr wrap="none" anchor="ctr"/>
            <a:lstStyle/>
            <a:p>
              <a:endParaRPr lang="en-US"/>
            </a:p>
          </p:txBody>
        </p:sp>
        <p:sp>
          <p:nvSpPr>
            <p:cNvPr id="26752" name="Freeform 48" descr="Newsprint"/>
            <p:cNvSpPr>
              <a:spLocks/>
            </p:cNvSpPr>
            <p:nvPr/>
          </p:nvSpPr>
          <p:spPr bwMode="auto">
            <a:xfrm>
              <a:off x="2352" y="2608"/>
              <a:ext cx="1120" cy="944"/>
            </a:xfrm>
            <a:custGeom>
              <a:avLst/>
              <a:gdLst>
                <a:gd name="T0" fmla="*/ 0 w 1120"/>
                <a:gd name="T1" fmla="*/ 500 h 944"/>
                <a:gd name="T2" fmla="*/ 0 w 1120"/>
                <a:gd name="T3" fmla="*/ 944 h 944"/>
                <a:gd name="T4" fmla="*/ 1120 w 1120"/>
                <a:gd name="T5" fmla="*/ 356 h 944"/>
                <a:gd name="T6" fmla="*/ 1112 w 1120"/>
                <a:gd name="T7" fmla="*/ 0 h 944"/>
                <a:gd name="T8" fmla="*/ 0 w 1120"/>
                <a:gd name="T9" fmla="*/ 500 h 944"/>
                <a:gd name="T10" fmla="*/ 0 60000 65536"/>
                <a:gd name="T11" fmla="*/ 0 60000 65536"/>
                <a:gd name="T12" fmla="*/ 0 60000 65536"/>
                <a:gd name="T13" fmla="*/ 0 60000 65536"/>
                <a:gd name="T14" fmla="*/ 0 60000 65536"/>
                <a:gd name="T15" fmla="*/ 0 w 1120"/>
                <a:gd name="T16" fmla="*/ 0 h 944"/>
                <a:gd name="T17" fmla="*/ 1120 w 1120"/>
                <a:gd name="T18" fmla="*/ 944 h 944"/>
              </a:gdLst>
              <a:ahLst/>
              <a:cxnLst>
                <a:cxn ang="T10">
                  <a:pos x="T0" y="T1"/>
                </a:cxn>
                <a:cxn ang="T11">
                  <a:pos x="T2" y="T3"/>
                </a:cxn>
                <a:cxn ang="T12">
                  <a:pos x="T4" y="T5"/>
                </a:cxn>
                <a:cxn ang="T13">
                  <a:pos x="T6" y="T7"/>
                </a:cxn>
                <a:cxn ang="T14">
                  <a:pos x="T8" y="T9"/>
                </a:cxn>
              </a:cxnLst>
              <a:rect l="T15" t="T16" r="T17" b="T18"/>
              <a:pathLst>
                <a:path w="1120" h="944">
                  <a:moveTo>
                    <a:pt x="0" y="500"/>
                  </a:moveTo>
                  <a:lnTo>
                    <a:pt x="0" y="944"/>
                  </a:lnTo>
                  <a:lnTo>
                    <a:pt x="1120" y="356"/>
                  </a:lnTo>
                  <a:lnTo>
                    <a:pt x="1112" y="0"/>
                  </a:lnTo>
                  <a:lnTo>
                    <a:pt x="0" y="500"/>
                  </a:lnTo>
                  <a:close/>
                </a:path>
              </a:pathLst>
            </a:custGeom>
            <a:blipFill dpi="0" rotWithShape="0">
              <a:blip r:embed="rId3" cstate="print"/>
              <a:srcRect/>
              <a:tile tx="0" ty="0" sx="100000" sy="100000" flip="none" algn="tl"/>
            </a:blipFill>
            <a:ln w="9525">
              <a:solidFill>
                <a:schemeClr val="accent2">
                  <a:lumMod val="75000"/>
                </a:schemeClr>
              </a:solidFill>
              <a:round/>
              <a:headEnd/>
              <a:tailEnd/>
            </a:ln>
          </p:spPr>
          <p:txBody>
            <a:bodyPr wrap="none" anchor="ctr"/>
            <a:lstStyle/>
            <a:p>
              <a:endParaRPr lang="en-US"/>
            </a:p>
          </p:txBody>
        </p:sp>
      </p:grpSp>
      <p:grpSp>
        <p:nvGrpSpPr>
          <p:cNvPr id="5" name="Group 49"/>
          <p:cNvGrpSpPr>
            <a:grpSpLocks/>
          </p:cNvGrpSpPr>
          <p:nvPr/>
        </p:nvGrpSpPr>
        <p:grpSpPr bwMode="auto">
          <a:xfrm>
            <a:off x="3619500" y="2571750"/>
            <a:ext cx="2286000" cy="3048000"/>
            <a:chOff x="2352" y="1200"/>
            <a:chExt cx="1440" cy="1920"/>
          </a:xfrm>
        </p:grpSpPr>
        <p:sp>
          <p:nvSpPr>
            <p:cNvPr id="26710" name="Line 50"/>
            <p:cNvSpPr>
              <a:spLocks noChangeShapeType="1"/>
            </p:cNvSpPr>
            <p:nvPr/>
          </p:nvSpPr>
          <p:spPr bwMode="auto">
            <a:xfrm>
              <a:off x="3456" y="1200"/>
              <a:ext cx="336" cy="48"/>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711" name="Line 51"/>
            <p:cNvSpPr>
              <a:spLocks noChangeShapeType="1"/>
            </p:cNvSpPr>
            <p:nvPr/>
          </p:nvSpPr>
          <p:spPr bwMode="auto">
            <a:xfrm>
              <a:off x="3456" y="1488"/>
              <a:ext cx="336" cy="48"/>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712" name="Line 52"/>
            <p:cNvSpPr>
              <a:spLocks noChangeShapeType="1"/>
            </p:cNvSpPr>
            <p:nvPr/>
          </p:nvSpPr>
          <p:spPr bwMode="auto">
            <a:xfrm>
              <a:off x="3456" y="1776"/>
              <a:ext cx="336" cy="48"/>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713" name="Line 53"/>
            <p:cNvSpPr>
              <a:spLocks noChangeShapeType="1"/>
            </p:cNvSpPr>
            <p:nvPr/>
          </p:nvSpPr>
          <p:spPr bwMode="auto">
            <a:xfrm>
              <a:off x="3456" y="2064"/>
              <a:ext cx="336" cy="48"/>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714" name="Line 54"/>
            <p:cNvSpPr>
              <a:spLocks noChangeShapeType="1"/>
            </p:cNvSpPr>
            <p:nvPr/>
          </p:nvSpPr>
          <p:spPr bwMode="auto">
            <a:xfrm>
              <a:off x="3456" y="2352"/>
              <a:ext cx="336" cy="48"/>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715" name="Line 55"/>
            <p:cNvSpPr>
              <a:spLocks noChangeShapeType="1"/>
            </p:cNvSpPr>
            <p:nvPr/>
          </p:nvSpPr>
          <p:spPr bwMode="auto">
            <a:xfrm>
              <a:off x="3456" y="2640"/>
              <a:ext cx="336" cy="48"/>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716" name="Line 56"/>
            <p:cNvSpPr>
              <a:spLocks noChangeShapeType="1"/>
            </p:cNvSpPr>
            <p:nvPr/>
          </p:nvSpPr>
          <p:spPr bwMode="auto">
            <a:xfrm>
              <a:off x="3168" y="1296"/>
              <a:ext cx="336" cy="48"/>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717" name="Line 57"/>
            <p:cNvSpPr>
              <a:spLocks noChangeShapeType="1"/>
            </p:cNvSpPr>
            <p:nvPr/>
          </p:nvSpPr>
          <p:spPr bwMode="auto">
            <a:xfrm>
              <a:off x="3168" y="1584"/>
              <a:ext cx="336" cy="48"/>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718" name="Line 58"/>
            <p:cNvSpPr>
              <a:spLocks noChangeShapeType="1"/>
            </p:cNvSpPr>
            <p:nvPr/>
          </p:nvSpPr>
          <p:spPr bwMode="auto">
            <a:xfrm>
              <a:off x="3168" y="1872"/>
              <a:ext cx="336" cy="48"/>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719" name="Line 59"/>
            <p:cNvSpPr>
              <a:spLocks noChangeShapeType="1"/>
            </p:cNvSpPr>
            <p:nvPr/>
          </p:nvSpPr>
          <p:spPr bwMode="auto">
            <a:xfrm>
              <a:off x="3168" y="2160"/>
              <a:ext cx="336" cy="48"/>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720" name="Line 60"/>
            <p:cNvSpPr>
              <a:spLocks noChangeShapeType="1"/>
            </p:cNvSpPr>
            <p:nvPr/>
          </p:nvSpPr>
          <p:spPr bwMode="auto">
            <a:xfrm>
              <a:off x="3168" y="2448"/>
              <a:ext cx="336" cy="48"/>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721" name="Line 61"/>
            <p:cNvSpPr>
              <a:spLocks noChangeShapeType="1"/>
            </p:cNvSpPr>
            <p:nvPr/>
          </p:nvSpPr>
          <p:spPr bwMode="auto">
            <a:xfrm>
              <a:off x="3168" y="2736"/>
              <a:ext cx="336" cy="48"/>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722" name="Line 62"/>
            <p:cNvSpPr>
              <a:spLocks noChangeShapeType="1"/>
            </p:cNvSpPr>
            <p:nvPr/>
          </p:nvSpPr>
          <p:spPr bwMode="auto">
            <a:xfrm>
              <a:off x="2880" y="1392"/>
              <a:ext cx="336" cy="48"/>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723" name="Line 63"/>
            <p:cNvSpPr>
              <a:spLocks noChangeShapeType="1"/>
            </p:cNvSpPr>
            <p:nvPr/>
          </p:nvSpPr>
          <p:spPr bwMode="auto">
            <a:xfrm>
              <a:off x="2880" y="1680"/>
              <a:ext cx="336" cy="48"/>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724" name="Line 64"/>
            <p:cNvSpPr>
              <a:spLocks noChangeShapeType="1"/>
            </p:cNvSpPr>
            <p:nvPr/>
          </p:nvSpPr>
          <p:spPr bwMode="auto">
            <a:xfrm>
              <a:off x="2880" y="1968"/>
              <a:ext cx="336" cy="48"/>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725" name="Line 65"/>
            <p:cNvSpPr>
              <a:spLocks noChangeShapeType="1"/>
            </p:cNvSpPr>
            <p:nvPr/>
          </p:nvSpPr>
          <p:spPr bwMode="auto">
            <a:xfrm>
              <a:off x="2880" y="2256"/>
              <a:ext cx="336" cy="48"/>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726" name="Line 66"/>
            <p:cNvSpPr>
              <a:spLocks noChangeShapeType="1"/>
            </p:cNvSpPr>
            <p:nvPr/>
          </p:nvSpPr>
          <p:spPr bwMode="auto">
            <a:xfrm>
              <a:off x="2880" y="2544"/>
              <a:ext cx="336" cy="48"/>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727" name="Line 67"/>
            <p:cNvSpPr>
              <a:spLocks noChangeShapeType="1"/>
            </p:cNvSpPr>
            <p:nvPr/>
          </p:nvSpPr>
          <p:spPr bwMode="auto">
            <a:xfrm>
              <a:off x="2880" y="2832"/>
              <a:ext cx="336" cy="48"/>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728" name="Line 68"/>
            <p:cNvSpPr>
              <a:spLocks noChangeShapeType="1"/>
            </p:cNvSpPr>
            <p:nvPr/>
          </p:nvSpPr>
          <p:spPr bwMode="auto">
            <a:xfrm>
              <a:off x="2592" y="1488"/>
              <a:ext cx="336" cy="48"/>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729" name="Line 69"/>
            <p:cNvSpPr>
              <a:spLocks noChangeShapeType="1"/>
            </p:cNvSpPr>
            <p:nvPr/>
          </p:nvSpPr>
          <p:spPr bwMode="auto">
            <a:xfrm>
              <a:off x="2592" y="1776"/>
              <a:ext cx="336" cy="48"/>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730" name="Line 70"/>
            <p:cNvSpPr>
              <a:spLocks noChangeShapeType="1"/>
            </p:cNvSpPr>
            <p:nvPr/>
          </p:nvSpPr>
          <p:spPr bwMode="auto">
            <a:xfrm>
              <a:off x="2592" y="2064"/>
              <a:ext cx="336" cy="48"/>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731" name="Line 71"/>
            <p:cNvSpPr>
              <a:spLocks noChangeShapeType="1"/>
            </p:cNvSpPr>
            <p:nvPr/>
          </p:nvSpPr>
          <p:spPr bwMode="auto">
            <a:xfrm>
              <a:off x="2592" y="2352"/>
              <a:ext cx="336" cy="48"/>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732" name="Line 72"/>
            <p:cNvSpPr>
              <a:spLocks noChangeShapeType="1"/>
            </p:cNvSpPr>
            <p:nvPr/>
          </p:nvSpPr>
          <p:spPr bwMode="auto">
            <a:xfrm>
              <a:off x="2592" y="2640"/>
              <a:ext cx="336" cy="48"/>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733" name="Line 73"/>
            <p:cNvSpPr>
              <a:spLocks noChangeShapeType="1"/>
            </p:cNvSpPr>
            <p:nvPr/>
          </p:nvSpPr>
          <p:spPr bwMode="auto">
            <a:xfrm>
              <a:off x="2592" y="2928"/>
              <a:ext cx="336" cy="48"/>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734" name="Line 74"/>
            <p:cNvSpPr>
              <a:spLocks noChangeShapeType="1"/>
            </p:cNvSpPr>
            <p:nvPr/>
          </p:nvSpPr>
          <p:spPr bwMode="auto">
            <a:xfrm>
              <a:off x="2352" y="1632"/>
              <a:ext cx="336" cy="48"/>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735" name="Line 75"/>
            <p:cNvSpPr>
              <a:spLocks noChangeShapeType="1"/>
            </p:cNvSpPr>
            <p:nvPr/>
          </p:nvSpPr>
          <p:spPr bwMode="auto">
            <a:xfrm>
              <a:off x="2352" y="1920"/>
              <a:ext cx="336" cy="48"/>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736" name="Line 76"/>
            <p:cNvSpPr>
              <a:spLocks noChangeShapeType="1"/>
            </p:cNvSpPr>
            <p:nvPr/>
          </p:nvSpPr>
          <p:spPr bwMode="auto">
            <a:xfrm>
              <a:off x="2352" y="2208"/>
              <a:ext cx="336" cy="48"/>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737" name="Line 77"/>
            <p:cNvSpPr>
              <a:spLocks noChangeShapeType="1"/>
            </p:cNvSpPr>
            <p:nvPr/>
          </p:nvSpPr>
          <p:spPr bwMode="auto">
            <a:xfrm>
              <a:off x="2352" y="2496"/>
              <a:ext cx="336" cy="48"/>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738" name="Line 78"/>
            <p:cNvSpPr>
              <a:spLocks noChangeShapeType="1"/>
            </p:cNvSpPr>
            <p:nvPr/>
          </p:nvSpPr>
          <p:spPr bwMode="auto">
            <a:xfrm>
              <a:off x="2352" y="2784"/>
              <a:ext cx="336" cy="48"/>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739" name="Line 79"/>
            <p:cNvSpPr>
              <a:spLocks noChangeShapeType="1"/>
            </p:cNvSpPr>
            <p:nvPr/>
          </p:nvSpPr>
          <p:spPr bwMode="auto">
            <a:xfrm>
              <a:off x="2352" y="3072"/>
              <a:ext cx="336" cy="48"/>
            </a:xfrm>
            <a:prstGeom prst="line">
              <a:avLst/>
            </a:prstGeom>
            <a:noFill/>
            <a:ln w="9525">
              <a:solidFill>
                <a:schemeClr val="accent2">
                  <a:lumMod val="75000"/>
                </a:schemeClr>
              </a:solidFill>
              <a:round/>
              <a:headEnd type="triangle" w="med" len="med"/>
              <a:tailEnd/>
            </a:ln>
          </p:spPr>
          <p:txBody>
            <a:bodyPr wrap="none" anchor="ctr"/>
            <a:lstStyle/>
            <a:p>
              <a:endParaRPr lang="en-CA"/>
            </a:p>
          </p:txBody>
        </p:sp>
      </p:grpSp>
      <p:grpSp>
        <p:nvGrpSpPr>
          <p:cNvPr id="6" name="Group 80"/>
          <p:cNvGrpSpPr>
            <a:grpSpLocks/>
          </p:cNvGrpSpPr>
          <p:nvPr/>
        </p:nvGrpSpPr>
        <p:grpSpPr bwMode="auto">
          <a:xfrm>
            <a:off x="2676525" y="1419225"/>
            <a:ext cx="2895600" cy="1793875"/>
            <a:chOff x="1734" y="498"/>
            <a:chExt cx="1824" cy="1130"/>
          </a:xfrm>
        </p:grpSpPr>
        <p:grpSp>
          <p:nvGrpSpPr>
            <p:cNvPr id="7" name="Group 81"/>
            <p:cNvGrpSpPr>
              <a:grpSpLocks/>
            </p:cNvGrpSpPr>
            <p:nvPr/>
          </p:nvGrpSpPr>
          <p:grpSpPr bwMode="auto">
            <a:xfrm>
              <a:off x="2730" y="498"/>
              <a:ext cx="828" cy="650"/>
              <a:chOff x="2730" y="498"/>
              <a:chExt cx="828" cy="650"/>
            </a:xfrm>
          </p:grpSpPr>
          <p:sp>
            <p:nvSpPr>
              <p:cNvPr id="26704" name="Line 82"/>
              <p:cNvSpPr>
                <a:spLocks noChangeShapeType="1"/>
              </p:cNvSpPr>
              <p:nvPr/>
            </p:nvSpPr>
            <p:spPr bwMode="auto">
              <a:xfrm flipV="1">
                <a:off x="2730" y="498"/>
                <a:ext cx="204" cy="164"/>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705" name="Line 83"/>
              <p:cNvSpPr>
                <a:spLocks noChangeShapeType="1"/>
              </p:cNvSpPr>
              <p:nvPr/>
            </p:nvSpPr>
            <p:spPr bwMode="auto">
              <a:xfrm flipV="1">
                <a:off x="2855" y="596"/>
                <a:ext cx="204" cy="164"/>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706" name="Line 84"/>
              <p:cNvSpPr>
                <a:spLocks noChangeShapeType="1"/>
              </p:cNvSpPr>
              <p:nvPr/>
            </p:nvSpPr>
            <p:spPr bwMode="auto">
              <a:xfrm flipV="1">
                <a:off x="2980" y="693"/>
                <a:ext cx="204" cy="164"/>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707" name="Line 85"/>
              <p:cNvSpPr>
                <a:spLocks noChangeShapeType="1"/>
              </p:cNvSpPr>
              <p:nvPr/>
            </p:nvSpPr>
            <p:spPr bwMode="auto">
              <a:xfrm flipV="1">
                <a:off x="3105" y="790"/>
                <a:ext cx="204" cy="164"/>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708" name="Line 86"/>
              <p:cNvSpPr>
                <a:spLocks noChangeShapeType="1"/>
              </p:cNvSpPr>
              <p:nvPr/>
            </p:nvSpPr>
            <p:spPr bwMode="auto">
              <a:xfrm flipV="1">
                <a:off x="3230" y="887"/>
                <a:ext cx="204" cy="164"/>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709" name="Line 87"/>
              <p:cNvSpPr>
                <a:spLocks noChangeShapeType="1"/>
              </p:cNvSpPr>
              <p:nvPr/>
            </p:nvSpPr>
            <p:spPr bwMode="auto">
              <a:xfrm flipV="1">
                <a:off x="3354" y="984"/>
                <a:ext cx="204" cy="164"/>
              </a:xfrm>
              <a:prstGeom prst="line">
                <a:avLst/>
              </a:prstGeom>
              <a:noFill/>
              <a:ln w="9525">
                <a:solidFill>
                  <a:schemeClr val="accent2">
                    <a:lumMod val="75000"/>
                  </a:schemeClr>
                </a:solidFill>
                <a:round/>
                <a:headEnd type="triangle" w="med" len="med"/>
                <a:tailEnd/>
              </a:ln>
            </p:spPr>
            <p:txBody>
              <a:bodyPr wrap="none" anchor="ctr"/>
              <a:lstStyle/>
              <a:p>
                <a:endParaRPr lang="en-CA"/>
              </a:p>
            </p:txBody>
          </p:sp>
        </p:grpSp>
        <p:grpSp>
          <p:nvGrpSpPr>
            <p:cNvPr id="8" name="Group 88"/>
            <p:cNvGrpSpPr>
              <a:grpSpLocks/>
            </p:cNvGrpSpPr>
            <p:nvPr/>
          </p:nvGrpSpPr>
          <p:grpSpPr bwMode="auto">
            <a:xfrm>
              <a:off x="2481" y="618"/>
              <a:ext cx="828" cy="650"/>
              <a:chOff x="2730" y="498"/>
              <a:chExt cx="828" cy="650"/>
            </a:xfrm>
          </p:grpSpPr>
          <p:sp>
            <p:nvSpPr>
              <p:cNvPr id="26698" name="Line 89"/>
              <p:cNvSpPr>
                <a:spLocks noChangeShapeType="1"/>
              </p:cNvSpPr>
              <p:nvPr/>
            </p:nvSpPr>
            <p:spPr bwMode="auto">
              <a:xfrm flipV="1">
                <a:off x="2730" y="498"/>
                <a:ext cx="204" cy="164"/>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699" name="Line 90"/>
              <p:cNvSpPr>
                <a:spLocks noChangeShapeType="1"/>
              </p:cNvSpPr>
              <p:nvPr/>
            </p:nvSpPr>
            <p:spPr bwMode="auto">
              <a:xfrm flipV="1">
                <a:off x="2855" y="596"/>
                <a:ext cx="204" cy="164"/>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700" name="Line 91"/>
              <p:cNvSpPr>
                <a:spLocks noChangeShapeType="1"/>
              </p:cNvSpPr>
              <p:nvPr/>
            </p:nvSpPr>
            <p:spPr bwMode="auto">
              <a:xfrm flipV="1">
                <a:off x="2980" y="693"/>
                <a:ext cx="204" cy="164"/>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701" name="Line 92"/>
              <p:cNvSpPr>
                <a:spLocks noChangeShapeType="1"/>
              </p:cNvSpPr>
              <p:nvPr/>
            </p:nvSpPr>
            <p:spPr bwMode="auto">
              <a:xfrm flipV="1">
                <a:off x="3105" y="790"/>
                <a:ext cx="204" cy="164"/>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702" name="Line 93"/>
              <p:cNvSpPr>
                <a:spLocks noChangeShapeType="1"/>
              </p:cNvSpPr>
              <p:nvPr/>
            </p:nvSpPr>
            <p:spPr bwMode="auto">
              <a:xfrm flipV="1">
                <a:off x="3230" y="887"/>
                <a:ext cx="204" cy="164"/>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703" name="Line 94"/>
              <p:cNvSpPr>
                <a:spLocks noChangeShapeType="1"/>
              </p:cNvSpPr>
              <p:nvPr/>
            </p:nvSpPr>
            <p:spPr bwMode="auto">
              <a:xfrm flipV="1">
                <a:off x="3354" y="984"/>
                <a:ext cx="204" cy="164"/>
              </a:xfrm>
              <a:prstGeom prst="line">
                <a:avLst/>
              </a:prstGeom>
              <a:noFill/>
              <a:ln w="9525">
                <a:solidFill>
                  <a:schemeClr val="accent2">
                    <a:lumMod val="75000"/>
                  </a:schemeClr>
                </a:solidFill>
                <a:round/>
                <a:headEnd type="triangle" w="med" len="med"/>
                <a:tailEnd/>
              </a:ln>
            </p:spPr>
            <p:txBody>
              <a:bodyPr wrap="none" anchor="ctr"/>
              <a:lstStyle/>
              <a:p>
                <a:endParaRPr lang="en-CA"/>
              </a:p>
            </p:txBody>
          </p:sp>
        </p:grpSp>
        <p:grpSp>
          <p:nvGrpSpPr>
            <p:cNvPr id="9" name="Group 95"/>
            <p:cNvGrpSpPr>
              <a:grpSpLocks/>
            </p:cNvGrpSpPr>
            <p:nvPr/>
          </p:nvGrpSpPr>
          <p:grpSpPr bwMode="auto">
            <a:xfrm>
              <a:off x="2232" y="738"/>
              <a:ext cx="828" cy="650"/>
              <a:chOff x="2730" y="498"/>
              <a:chExt cx="828" cy="650"/>
            </a:xfrm>
          </p:grpSpPr>
          <p:sp>
            <p:nvSpPr>
              <p:cNvPr id="26692" name="Line 96"/>
              <p:cNvSpPr>
                <a:spLocks noChangeShapeType="1"/>
              </p:cNvSpPr>
              <p:nvPr/>
            </p:nvSpPr>
            <p:spPr bwMode="auto">
              <a:xfrm flipV="1">
                <a:off x="2730" y="498"/>
                <a:ext cx="204" cy="164"/>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693" name="Line 97"/>
              <p:cNvSpPr>
                <a:spLocks noChangeShapeType="1"/>
              </p:cNvSpPr>
              <p:nvPr/>
            </p:nvSpPr>
            <p:spPr bwMode="auto">
              <a:xfrm flipV="1">
                <a:off x="2855" y="596"/>
                <a:ext cx="204" cy="164"/>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694" name="Line 98"/>
              <p:cNvSpPr>
                <a:spLocks noChangeShapeType="1"/>
              </p:cNvSpPr>
              <p:nvPr/>
            </p:nvSpPr>
            <p:spPr bwMode="auto">
              <a:xfrm flipV="1">
                <a:off x="2980" y="693"/>
                <a:ext cx="204" cy="164"/>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695" name="Line 99"/>
              <p:cNvSpPr>
                <a:spLocks noChangeShapeType="1"/>
              </p:cNvSpPr>
              <p:nvPr/>
            </p:nvSpPr>
            <p:spPr bwMode="auto">
              <a:xfrm flipV="1">
                <a:off x="3105" y="790"/>
                <a:ext cx="204" cy="164"/>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696" name="Line 100"/>
              <p:cNvSpPr>
                <a:spLocks noChangeShapeType="1"/>
              </p:cNvSpPr>
              <p:nvPr/>
            </p:nvSpPr>
            <p:spPr bwMode="auto">
              <a:xfrm flipV="1">
                <a:off x="3230" y="887"/>
                <a:ext cx="204" cy="164"/>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697" name="Line 101"/>
              <p:cNvSpPr>
                <a:spLocks noChangeShapeType="1"/>
              </p:cNvSpPr>
              <p:nvPr/>
            </p:nvSpPr>
            <p:spPr bwMode="auto">
              <a:xfrm flipV="1">
                <a:off x="3354" y="984"/>
                <a:ext cx="204" cy="164"/>
              </a:xfrm>
              <a:prstGeom prst="line">
                <a:avLst/>
              </a:prstGeom>
              <a:noFill/>
              <a:ln w="9525">
                <a:solidFill>
                  <a:schemeClr val="accent2">
                    <a:lumMod val="75000"/>
                  </a:schemeClr>
                </a:solidFill>
                <a:round/>
                <a:headEnd type="triangle" w="med" len="med"/>
                <a:tailEnd/>
              </a:ln>
            </p:spPr>
            <p:txBody>
              <a:bodyPr wrap="none" anchor="ctr"/>
              <a:lstStyle/>
              <a:p>
                <a:endParaRPr lang="en-CA"/>
              </a:p>
            </p:txBody>
          </p:sp>
        </p:grpSp>
        <p:grpSp>
          <p:nvGrpSpPr>
            <p:cNvPr id="10" name="Group 102"/>
            <p:cNvGrpSpPr>
              <a:grpSpLocks/>
            </p:cNvGrpSpPr>
            <p:nvPr/>
          </p:nvGrpSpPr>
          <p:grpSpPr bwMode="auto">
            <a:xfrm>
              <a:off x="1983" y="858"/>
              <a:ext cx="828" cy="650"/>
              <a:chOff x="2730" y="498"/>
              <a:chExt cx="828" cy="650"/>
            </a:xfrm>
          </p:grpSpPr>
          <p:sp>
            <p:nvSpPr>
              <p:cNvPr id="26686" name="Line 103"/>
              <p:cNvSpPr>
                <a:spLocks noChangeShapeType="1"/>
              </p:cNvSpPr>
              <p:nvPr/>
            </p:nvSpPr>
            <p:spPr bwMode="auto">
              <a:xfrm flipV="1">
                <a:off x="2730" y="498"/>
                <a:ext cx="204" cy="164"/>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687" name="Line 104"/>
              <p:cNvSpPr>
                <a:spLocks noChangeShapeType="1"/>
              </p:cNvSpPr>
              <p:nvPr/>
            </p:nvSpPr>
            <p:spPr bwMode="auto">
              <a:xfrm flipV="1">
                <a:off x="2855" y="596"/>
                <a:ext cx="204" cy="164"/>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688" name="Line 105"/>
              <p:cNvSpPr>
                <a:spLocks noChangeShapeType="1"/>
              </p:cNvSpPr>
              <p:nvPr/>
            </p:nvSpPr>
            <p:spPr bwMode="auto">
              <a:xfrm flipV="1">
                <a:off x="2980" y="693"/>
                <a:ext cx="204" cy="164"/>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689" name="Line 106"/>
              <p:cNvSpPr>
                <a:spLocks noChangeShapeType="1"/>
              </p:cNvSpPr>
              <p:nvPr/>
            </p:nvSpPr>
            <p:spPr bwMode="auto">
              <a:xfrm flipV="1">
                <a:off x="3105" y="790"/>
                <a:ext cx="204" cy="164"/>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690" name="Line 107"/>
              <p:cNvSpPr>
                <a:spLocks noChangeShapeType="1"/>
              </p:cNvSpPr>
              <p:nvPr/>
            </p:nvSpPr>
            <p:spPr bwMode="auto">
              <a:xfrm flipV="1">
                <a:off x="3230" y="887"/>
                <a:ext cx="204" cy="164"/>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691" name="Line 108"/>
              <p:cNvSpPr>
                <a:spLocks noChangeShapeType="1"/>
              </p:cNvSpPr>
              <p:nvPr/>
            </p:nvSpPr>
            <p:spPr bwMode="auto">
              <a:xfrm flipV="1">
                <a:off x="3354" y="984"/>
                <a:ext cx="204" cy="164"/>
              </a:xfrm>
              <a:prstGeom prst="line">
                <a:avLst/>
              </a:prstGeom>
              <a:noFill/>
              <a:ln w="9525">
                <a:solidFill>
                  <a:schemeClr val="accent2">
                    <a:lumMod val="75000"/>
                  </a:schemeClr>
                </a:solidFill>
                <a:round/>
                <a:headEnd type="triangle" w="med" len="med"/>
                <a:tailEnd/>
              </a:ln>
            </p:spPr>
            <p:txBody>
              <a:bodyPr wrap="none" anchor="ctr"/>
              <a:lstStyle/>
              <a:p>
                <a:endParaRPr lang="en-CA"/>
              </a:p>
            </p:txBody>
          </p:sp>
        </p:grpSp>
        <p:grpSp>
          <p:nvGrpSpPr>
            <p:cNvPr id="11" name="Group 109"/>
            <p:cNvGrpSpPr>
              <a:grpSpLocks/>
            </p:cNvGrpSpPr>
            <p:nvPr/>
          </p:nvGrpSpPr>
          <p:grpSpPr bwMode="auto">
            <a:xfrm>
              <a:off x="1734" y="978"/>
              <a:ext cx="828" cy="650"/>
              <a:chOff x="2730" y="498"/>
              <a:chExt cx="828" cy="650"/>
            </a:xfrm>
          </p:grpSpPr>
          <p:sp>
            <p:nvSpPr>
              <p:cNvPr id="26680" name="Line 110"/>
              <p:cNvSpPr>
                <a:spLocks noChangeShapeType="1"/>
              </p:cNvSpPr>
              <p:nvPr/>
            </p:nvSpPr>
            <p:spPr bwMode="auto">
              <a:xfrm flipV="1">
                <a:off x="2730" y="498"/>
                <a:ext cx="204" cy="164"/>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681" name="Line 111"/>
              <p:cNvSpPr>
                <a:spLocks noChangeShapeType="1"/>
              </p:cNvSpPr>
              <p:nvPr/>
            </p:nvSpPr>
            <p:spPr bwMode="auto">
              <a:xfrm flipV="1">
                <a:off x="2855" y="596"/>
                <a:ext cx="204" cy="164"/>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682" name="Line 112"/>
              <p:cNvSpPr>
                <a:spLocks noChangeShapeType="1"/>
              </p:cNvSpPr>
              <p:nvPr/>
            </p:nvSpPr>
            <p:spPr bwMode="auto">
              <a:xfrm flipV="1">
                <a:off x="2980" y="693"/>
                <a:ext cx="204" cy="164"/>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683" name="Line 113"/>
              <p:cNvSpPr>
                <a:spLocks noChangeShapeType="1"/>
              </p:cNvSpPr>
              <p:nvPr/>
            </p:nvSpPr>
            <p:spPr bwMode="auto">
              <a:xfrm flipV="1">
                <a:off x="3105" y="790"/>
                <a:ext cx="204" cy="164"/>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684" name="Line 114"/>
              <p:cNvSpPr>
                <a:spLocks noChangeShapeType="1"/>
              </p:cNvSpPr>
              <p:nvPr/>
            </p:nvSpPr>
            <p:spPr bwMode="auto">
              <a:xfrm flipV="1">
                <a:off x="3230" y="887"/>
                <a:ext cx="204" cy="164"/>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685" name="Line 115"/>
              <p:cNvSpPr>
                <a:spLocks noChangeShapeType="1"/>
              </p:cNvSpPr>
              <p:nvPr/>
            </p:nvSpPr>
            <p:spPr bwMode="auto">
              <a:xfrm flipV="1">
                <a:off x="3354" y="984"/>
                <a:ext cx="204" cy="164"/>
              </a:xfrm>
              <a:prstGeom prst="line">
                <a:avLst/>
              </a:prstGeom>
              <a:noFill/>
              <a:ln w="9525">
                <a:solidFill>
                  <a:schemeClr val="accent2">
                    <a:lumMod val="75000"/>
                  </a:schemeClr>
                </a:solidFill>
                <a:round/>
                <a:headEnd type="triangle" w="med" len="med"/>
                <a:tailEnd/>
              </a:ln>
            </p:spPr>
            <p:txBody>
              <a:bodyPr wrap="none" anchor="ctr"/>
              <a:lstStyle/>
              <a:p>
                <a:endParaRPr lang="en-CA"/>
              </a:p>
            </p:txBody>
          </p:sp>
        </p:grpSp>
      </p:grpSp>
      <p:grpSp>
        <p:nvGrpSpPr>
          <p:cNvPr id="12" name="Group 116"/>
          <p:cNvGrpSpPr>
            <a:grpSpLocks/>
          </p:cNvGrpSpPr>
          <p:nvPr/>
        </p:nvGrpSpPr>
        <p:grpSpPr bwMode="auto">
          <a:xfrm>
            <a:off x="1028700" y="1314450"/>
            <a:ext cx="3181350" cy="1974850"/>
            <a:chOff x="720" y="456"/>
            <a:chExt cx="2004" cy="1244"/>
          </a:xfrm>
        </p:grpSpPr>
        <p:grpSp>
          <p:nvGrpSpPr>
            <p:cNvPr id="13" name="Group 117"/>
            <p:cNvGrpSpPr>
              <a:grpSpLocks/>
            </p:cNvGrpSpPr>
            <p:nvPr/>
          </p:nvGrpSpPr>
          <p:grpSpPr bwMode="auto">
            <a:xfrm>
              <a:off x="720" y="996"/>
              <a:ext cx="894" cy="644"/>
              <a:chOff x="720" y="996"/>
              <a:chExt cx="894" cy="644"/>
            </a:xfrm>
          </p:grpSpPr>
          <p:sp>
            <p:nvSpPr>
              <p:cNvPr id="26669" name="Line 118"/>
              <p:cNvSpPr>
                <a:spLocks noChangeShapeType="1"/>
              </p:cNvSpPr>
              <p:nvPr/>
            </p:nvSpPr>
            <p:spPr bwMode="auto">
              <a:xfrm>
                <a:off x="720" y="1476"/>
                <a:ext cx="204" cy="164"/>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670" name="Line 119"/>
              <p:cNvSpPr>
                <a:spLocks noChangeShapeType="1"/>
              </p:cNvSpPr>
              <p:nvPr/>
            </p:nvSpPr>
            <p:spPr bwMode="auto">
              <a:xfrm>
                <a:off x="858" y="1380"/>
                <a:ext cx="204" cy="164"/>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671" name="Line 120"/>
              <p:cNvSpPr>
                <a:spLocks noChangeShapeType="1"/>
              </p:cNvSpPr>
              <p:nvPr/>
            </p:nvSpPr>
            <p:spPr bwMode="auto">
              <a:xfrm>
                <a:off x="996" y="1284"/>
                <a:ext cx="204" cy="164"/>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672" name="Line 121"/>
              <p:cNvSpPr>
                <a:spLocks noChangeShapeType="1"/>
              </p:cNvSpPr>
              <p:nvPr/>
            </p:nvSpPr>
            <p:spPr bwMode="auto">
              <a:xfrm>
                <a:off x="1134" y="1188"/>
                <a:ext cx="204" cy="164"/>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673" name="Line 122"/>
              <p:cNvSpPr>
                <a:spLocks noChangeShapeType="1"/>
              </p:cNvSpPr>
              <p:nvPr/>
            </p:nvSpPr>
            <p:spPr bwMode="auto">
              <a:xfrm>
                <a:off x="1272" y="1092"/>
                <a:ext cx="204" cy="164"/>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674" name="Line 123"/>
              <p:cNvSpPr>
                <a:spLocks noChangeShapeType="1"/>
              </p:cNvSpPr>
              <p:nvPr/>
            </p:nvSpPr>
            <p:spPr bwMode="auto">
              <a:xfrm>
                <a:off x="1410" y="996"/>
                <a:ext cx="204" cy="164"/>
              </a:xfrm>
              <a:prstGeom prst="line">
                <a:avLst/>
              </a:prstGeom>
              <a:noFill/>
              <a:ln w="9525">
                <a:solidFill>
                  <a:schemeClr val="accent2">
                    <a:lumMod val="75000"/>
                  </a:schemeClr>
                </a:solidFill>
                <a:round/>
                <a:headEnd type="triangle" w="med" len="med"/>
                <a:tailEnd/>
              </a:ln>
            </p:spPr>
            <p:txBody>
              <a:bodyPr wrap="none" anchor="ctr"/>
              <a:lstStyle/>
              <a:p>
                <a:endParaRPr lang="en-CA"/>
              </a:p>
            </p:txBody>
          </p:sp>
        </p:grpSp>
        <p:grpSp>
          <p:nvGrpSpPr>
            <p:cNvPr id="14" name="Group 124"/>
            <p:cNvGrpSpPr>
              <a:grpSpLocks/>
            </p:cNvGrpSpPr>
            <p:nvPr/>
          </p:nvGrpSpPr>
          <p:grpSpPr bwMode="auto">
            <a:xfrm>
              <a:off x="1011" y="864"/>
              <a:ext cx="894" cy="644"/>
              <a:chOff x="720" y="996"/>
              <a:chExt cx="894" cy="644"/>
            </a:xfrm>
          </p:grpSpPr>
          <p:sp>
            <p:nvSpPr>
              <p:cNvPr id="26663" name="Line 125"/>
              <p:cNvSpPr>
                <a:spLocks noChangeShapeType="1"/>
              </p:cNvSpPr>
              <p:nvPr/>
            </p:nvSpPr>
            <p:spPr bwMode="auto">
              <a:xfrm>
                <a:off x="720" y="1476"/>
                <a:ext cx="204" cy="164"/>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664" name="Line 126"/>
              <p:cNvSpPr>
                <a:spLocks noChangeShapeType="1"/>
              </p:cNvSpPr>
              <p:nvPr/>
            </p:nvSpPr>
            <p:spPr bwMode="auto">
              <a:xfrm>
                <a:off x="858" y="1380"/>
                <a:ext cx="204" cy="164"/>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665" name="Line 127"/>
              <p:cNvSpPr>
                <a:spLocks noChangeShapeType="1"/>
              </p:cNvSpPr>
              <p:nvPr/>
            </p:nvSpPr>
            <p:spPr bwMode="auto">
              <a:xfrm>
                <a:off x="996" y="1284"/>
                <a:ext cx="204" cy="164"/>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666" name="Line 128"/>
              <p:cNvSpPr>
                <a:spLocks noChangeShapeType="1"/>
              </p:cNvSpPr>
              <p:nvPr/>
            </p:nvSpPr>
            <p:spPr bwMode="auto">
              <a:xfrm>
                <a:off x="1134" y="1188"/>
                <a:ext cx="204" cy="164"/>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667" name="Line 129"/>
              <p:cNvSpPr>
                <a:spLocks noChangeShapeType="1"/>
              </p:cNvSpPr>
              <p:nvPr/>
            </p:nvSpPr>
            <p:spPr bwMode="auto">
              <a:xfrm>
                <a:off x="1272" y="1092"/>
                <a:ext cx="204" cy="164"/>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668" name="Line 130"/>
              <p:cNvSpPr>
                <a:spLocks noChangeShapeType="1"/>
              </p:cNvSpPr>
              <p:nvPr/>
            </p:nvSpPr>
            <p:spPr bwMode="auto">
              <a:xfrm>
                <a:off x="1410" y="996"/>
                <a:ext cx="204" cy="164"/>
              </a:xfrm>
              <a:prstGeom prst="line">
                <a:avLst/>
              </a:prstGeom>
              <a:noFill/>
              <a:ln w="9525">
                <a:solidFill>
                  <a:schemeClr val="accent2">
                    <a:lumMod val="75000"/>
                  </a:schemeClr>
                </a:solidFill>
                <a:round/>
                <a:headEnd type="triangle" w="med" len="med"/>
                <a:tailEnd/>
              </a:ln>
            </p:spPr>
            <p:txBody>
              <a:bodyPr wrap="none" anchor="ctr"/>
              <a:lstStyle/>
              <a:p>
                <a:endParaRPr lang="en-CA"/>
              </a:p>
            </p:txBody>
          </p:sp>
        </p:grpSp>
        <p:grpSp>
          <p:nvGrpSpPr>
            <p:cNvPr id="15" name="Group 131"/>
            <p:cNvGrpSpPr>
              <a:grpSpLocks/>
            </p:cNvGrpSpPr>
            <p:nvPr/>
          </p:nvGrpSpPr>
          <p:grpSpPr bwMode="auto">
            <a:xfrm>
              <a:off x="1248" y="720"/>
              <a:ext cx="894" cy="644"/>
              <a:chOff x="720" y="996"/>
              <a:chExt cx="894" cy="644"/>
            </a:xfrm>
          </p:grpSpPr>
          <p:sp>
            <p:nvSpPr>
              <p:cNvPr id="26657" name="Line 132"/>
              <p:cNvSpPr>
                <a:spLocks noChangeShapeType="1"/>
              </p:cNvSpPr>
              <p:nvPr/>
            </p:nvSpPr>
            <p:spPr bwMode="auto">
              <a:xfrm>
                <a:off x="720" y="1476"/>
                <a:ext cx="204" cy="164"/>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658" name="Line 133"/>
              <p:cNvSpPr>
                <a:spLocks noChangeShapeType="1"/>
              </p:cNvSpPr>
              <p:nvPr/>
            </p:nvSpPr>
            <p:spPr bwMode="auto">
              <a:xfrm>
                <a:off x="858" y="1380"/>
                <a:ext cx="204" cy="164"/>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659" name="Line 134"/>
              <p:cNvSpPr>
                <a:spLocks noChangeShapeType="1"/>
              </p:cNvSpPr>
              <p:nvPr/>
            </p:nvSpPr>
            <p:spPr bwMode="auto">
              <a:xfrm>
                <a:off x="996" y="1284"/>
                <a:ext cx="204" cy="164"/>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660" name="Line 135"/>
              <p:cNvSpPr>
                <a:spLocks noChangeShapeType="1"/>
              </p:cNvSpPr>
              <p:nvPr/>
            </p:nvSpPr>
            <p:spPr bwMode="auto">
              <a:xfrm>
                <a:off x="1134" y="1188"/>
                <a:ext cx="204" cy="164"/>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661" name="Line 136"/>
              <p:cNvSpPr>
                <a:spLocks noChangeShapeType="1"/>
              </p:cNvSpPr>
              <p:nvPr/>
            </p:nvSpPr>
            <p:spPr bwMode="auto">
              <a:xfrm>
                <a:off x="1272" y="1092"/>
                <a:ext cx="204" cy="164"/>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662" name="Line 137"/>
              <p:cNvSpPr>
                <a:spLocks noChangeShapeType="1"/>
              </p:cNvSpPr>
              <p:nvPr/>
            </p:nvSpPr>
            <p:spPr bwMode="auto">
              <a:xfrm>
                <a:off x="1410" y="996"/>
                <a:ext cx="204" cy="164"/>
              </a:xfrm>
              <a:prstGeom prst="line">
                <a:avLst/>
              </a:prstGeom>
              <a:noFill/>
              <a:ln w="9525">
                <a:solidFill>
                  <a:schemeClr val="accent2">
                    <a:lumMod val="75000"/>
                  </a:schemeClr>
                </a:solidFill>
                <a:round/>
                <a:headEnd type="triangle" w="med" len="med"/>
                <a:tailEnd/>
              </a:ln>
            </p:spPr>
            <p:txBody>
              <a:bodyPr wrap="none" anchor="ctr"/>
              <a:lstStyle/>
              <a:p>
                <a:endParaRPr lang="en-CA"/>
              </a:p>
            </p:txBody>
          </p:sp>
        </p:grpSp>
        <p:grpSp>
          <p:nvGrpSpPr>
            <p:cNvPr id="16" name="Group 138"/>
            <p:cNvGrpSpPr>
              <a:grpSpLocks/>
            </p:cNvGrpSpPr>
            <p:nvPr/>
          </p:nvGrpSpPr>
          <p:grpSpPr bwMode="auto">
            <a:xfrm>
              <a:off x="1536" y="576"/>
              <a:ext cx="894" cy="644"/>
              <a:chOff x="720" y="996"/>
              <a:chExt cx="894" cy="644"/>
            </a:xfrm>
          </p:grpSpPr>
          <p:sp>
            <p:nvSpPr>
              <p:cNvPr id="26651" name="Line 139"/>
              <p:cNvSpPr>
                <a:spLocks noChangeShapeType="1"/>
              </p:cNvSpPr>
              <p:nvPr/>
            </p:nvSpPr>
            <p:spPr bwMode="auto">
              <a:xfrm>
                <a:off x="720" y="1476"/>
                <a:ext cx="204" cy="164"/>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652" name="Line 140"/>
              <p:cNvSpPr>
                <a:spLocks noChangeShapeType="1"/>
              </p:cNvSpPr>
              <p:nvPr/>
            </p:nvSpPr>
            <p:spPr bwMode="auto">
              <a:xfrm>
                <a:off x="858" y="1380"/>
                <a:ext cx="204" cy="164"/>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653" name="Line 141"/>
              <p:cNvSpPr>
                <a:spLocks noChangeShapeType="1"/>
              </p:cNvSpPr>
              <p:nvPr/>
            </p:nvSpPr>
            <p:spPr bwMode="auto">
              <a:xfrm>
                <a:off x="996" y="1284"/>
                <a:ext cx="204" cy="164"/>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654" name="Line 142"/>
              <p:cNvSpPr>
                <a:spLocks noChangeShapeType="1"/>
              </p:cNvSpPr>
              <p:nvPr/>
            </p:nvSpPr>
            <p:spPr bwMode="auto">
              <a:xfrm>
                <a:off x="1134" y="1188"/>
                <a:ext cx="204" cy="164"/>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655" name="Line 143"/>
              <p:cNvSpPr>
                <a:spLocks noChangeShapeType="1"/>
              </p:cNvSpPr>
              <p:nvPr/>
            </p:nvSpPr>
            <p:spPr bwMode="auto">
              <a:xfrm>
                <a:off x="1272" y="1092"/>
                <a:ext cx="204" cy="164"/>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656" name="Line 144"/>
              <p:cNvSpPr>
                <a:spLocks noChangeShapeType="1"/>
              </p:cNvSpPr>
              <p:nvPr/>
            </p:nvSpPr>
            <p:spPr bwMode="auto">
              <a:xfrm>
                <a:off x="1410" y="996"/>
                <a:ext cx="204" cy="164"/>
              </a:xfrm>
              <a:prstGeom prst="line">
                <a:avLst/>
              </a:prstGeom>
              <a:noFill/>
              <a:ln w="9525">
                <a:solidFill>
                  <a:schemeClr val="accent2">
                    <a:lumMod val="75000"/>
                  </a:schemeClr>
                </a:solidFill>
                <a:round/>
                <a:headEnd type="triangle" w="med" len="med"/>
                <a:tailEnd/>
              </a:ln>
            </p:spPr>
            <p:txBody>
              <a:bodyPr wrap="none" anchor="ctr"/>
              <a:lstStyle/>
              <a:p>
                <a:endParaRPr lang="en-CA"/>
              </a:p>
            </p:txBody>
          </p:sp>
        </p:grpSp>
        <p:grpSp>
          <p:nvGrpSpPr>
            <p:cNvPr id="17" name="Group 145"/>
            <p:cNvGrpSpPr>
              <a:grpSpLocks/>
            </p:cNvGrpSpPr>
            <p:nvPr/>
          </p:nvGrpSpPr>
          <p:grpSpPr bwMode="auto">
            <a:xfrm>
              <a:off x="1830" y="456"/>
              <a:ext cx="894" cy="644"/>
              <a:chOff x="720" y="996"/>
              <a:chExt cx="894" cy="644"/>
            </a:xfrm>
          </p:grpSpPr>
          <p:sp>
            <p:nvSpPr>
              <p:cNvPr id="26645" name="Line 146"/>
              <p:cNvSpPr>
                <a:spLocks noChangeShapeType="1"/>
              </p:cNvSpPr>
              <p:nvPr/>
            </p:nvSpPr>
            <p:spPr bwMode="auto">
              <a:xfrm>
                <a:off x="720" y="1476"/>
                <a:ext cx="204" cy="164"/>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646" name="Line 147"/>
              <p:cNvSpPr>
                <a:spLocks noChangeShapeType="1"/>
              </p:cNvSpPr>
              <p:nvPr/>
            </p:nvSpPr>
            <p:spPr bwMode="auto">
              <a:xfrm>
                <a:off x="858" y="1380"/>
                <a:ext cx="204" cy="164"/>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647" name="Line 148"/>
              <p:cNvSpPr>
                <a:spLocks noChangeShapeType="1"/>
              </p:cNvSpPr>
              <p:nvPr/>
            </p:nvSpPr>
            <p:spPr bwMode="auto">
              <a:xfrm>
                <a:off x="996" y="1284"/>
                <a:ext cx="204" cy="164"/>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648" name="Line 149"/>
              <p:cNvSpPr>
                <a:spLocks noChangeShapeType="1"/>
              </p:cNvSpPr>
              <p:nvPr/>
            </p:nvSpPr>
            <p:spPr bwMode="auto">
              <a:xfrm>
                <a:off x="1134" y="1188"/>
                <a:ext cx="204" cy="164"/>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649" name="Line 150"/>
              <p:cNvSpPr>
                <a:spLocks noChangeShapeType="1"/>
              </p:cNvSpPr>
              <p:nvPr/>
            </p:nvSpPr>
            <p:spPr bwMode="auto">
              <a:xfrm>
                <a:off x="1272" y="1092"/>
                <a:ext cx="204" cy="164"/>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650" name="Line 151"/>
              <p:cNvSpPr>
                <a:spLocks noChangeShapeType="1"/>
              </p:cNvSpPr>
              <p:nvPr/>
            </p:nvSpPr>
            <p:spPr bwMode="auto">
              <a:xfrm>
                <a:off x="1410" y="996"/>
                <a:ext cx="204" cy="164"/>
              </a:xfrm>
              <a:prstGeom prst="line">
                <a:avLst/>
              </a:prstGeom>
              <a:noFill/>
              <a:ln w="9525">
                <a:solidFill>
                  <a:schemeClr val="accent2">
                    <a:lumMod val="75000"/>
                  </a:schemeClr>
                </a:solidFill>
                <a:round/>
                <a:headEnd type="triangle" w="med" len="med"/>
                <a:tailEnd/>
              </a:ln>
            </p:spPr>
            <p:txBody>
              <a:bodyPr wrap="none" anchor="ctr"/>
              <a:lstStyle/>
              <a:p>
                <a:endParaRPr lang="en-CA"/>
              </a:p>
            </p:txBody>
          </p:sp>
        </p:grpSp>
        <p:grpSp>
          <p:nvGrpSpPr>
            <p:cNvPr id="18" name="Group 152"/>
            <p:cNvGrpSpPr>
              <a:grpSpLocks/>
            </p:cNvGrpSpPr>
            <p:nvPr/>
          </p:nvGrpSpPr>
          <p:grpSpPr bwMode="auto">
            <a:xfrm>
              <a:off x="720" y="1056"/>
              <a:ext cx="894" cy="644"/>
              <a:chOff x="720" y="996"/>
              <a:chExt cx="894" cy="644"/>
            </a:xfrm>
          </p:grpSpPr>
          <p:sp>
            <p:nvSpPr>
              <p:cNvPr id="26639" name="Line 153"/>
              <p:cNvSpPr>
                <a:spLocks noChangeShapeType="1"/>
              </p:cNvSpPr>
              <p:nvPr/>
            </p:nvSpPr>
            <p:spPr bwMode="auto">
              <a:xfrm>
                <a:off x="720" y="1476"/>
                <a:ext cx="204" cy="164"/>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640" name="Line 154"/>
              <p:cNvSpPr>
                <a:spLocks noChangeShapeType="1"/>
              </p:cNvSpPr>
              <p:nvPr/>
            </p:nvSpPr>
            <p:spPr bwMode="auto">
              <a:xfrm>
                <a:off x="858" y="1380"/>
                <a:ext cx="204" cy="164"/>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641" name="Line 155"/>
              <p:cNvSpPr>
                <a:spLocks noChangeShapeType="1"/>
              </p:cNvSpPr>
              <p:nvPr/>
            </p:nvSpPr>
            <p:spPr bwMode="auto">
              <a:xfrm>
                <a:off x="996" y="1284"/>
                <a:ext cx="204" cy="164"/>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642" name="Line 156"/>
              <p:cNvSpPr>
                <a:spLocks noChangeShapeType="1"/>
              </p:cNvSpPr>
              <p:nvPr/>
            </p:nvSpPr>
            <p:spPr bwMode="auto">
              <a:xfrm>
                <a:off x="1134" y="1188"/>
                <a:ext cx="204" cy="164"/>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643" name="Line 157"/>
              <p:cNvSpPr>
                <a:spLocks noChangeShapeType="1"/>
              </p:cNvSpPr>
              <p:nvPr/>
            </p:nvSpPr>
            <p:spPr bwMode="auto">
              <a:xfrm>
                <a:off x="1272" y="1092"/>
                <a:ext cx="204" cy="164"/>
              </a:xfrm>
              <a:prstGeom prst="line">
                <a:avLst/>
              </a:prstGeom>
              <a:noFill/>
              <a:ln w="9525">
                <a:solidFill>
                  <a:schemeClr val="accent2">
                    <a:lumMod val="75000"/>
                  </a:schemeClr>
                </a:solidFill>
                <a:round/>
                <a:headEnd type="triangle" w="med" len="med"/>
                <a:tailEnd/>
              </a:ln>
            </p:spPr>
            <p:txBody>
              <a:bodyPr wrap="none" anchor="ctr"/>
              <a:lstStyle/>
              <a:p>
                <a:endParaRPr lang="en-CA"/>
              </a:p>
            </p:txBody>
          </p:sp>
          <p:sp>
            <p:nvSpPr>
              <p:cNvPr id="26644" name="Line 158"/>
              <p:cNvSpPr>
                <a:spLocks noChangeShapeType="1"/>
              </p:cNvSpPr>
              <p:nvPr/>
            </p:nvSpPr>
            <p:spPr bwMode="auto">
              <a:xfrm>
                <a:off x="1410" y="996"/>
                <a:ext cx="204" cy="164"/>
              </a:xfrm>
              <a:prstGeom prst="line">
                <a:avLst/>
              </a:prstGeom>
              <a:noFill/>
              <a:ln w="9525">
                <a:solidFill>
                  <a:schemeClr val="accent2">
                    <a:lumMod val="75000"/>
                  </a:schemeClr>
                </a:solidFill>
                <a:round/>
                <a:headEnd type="triangle" w="med" len="med"/>
                <a:tailEnd/>
              </a:ln>
            </p:spPr>
            <p:txBody>
              <a:bodyPr wrap="none" anchor="ctr"/>
              <a:lstStyle/>
              <a:p>
                <a:endParaRPr lang="en-CA"/>
              </a:p>
            </p:txBody>
          </p:sp>
        </p:grpSp>
      </p:grpSp>
      <p:sp>
        <p:nvSpPr>
          <p:cNvPr id="26631" name="Text Box 159"/>
          <p:cNvSpPr txBox="1">
            <a:spLocks noChangeArrowheads="1"/>
          </p:cNvSpPr>
          <p:nvPr/>
        </p:nvSpPr>
        <p:spPr bwMode="auto">
          <a:xfrm>
            <a:off x="0" y="228600"/>
            <a:ext cx="9144000" cy="701675"/>
          </a:xfrm>
          <a:prstGeom prst="rect">
            <a:avLst/>
          </a:prstGeom>
          <a:noFill/>
          <a:ln w="9525">
            <a:noFill/>
            <a:miter lim="800000"/>
            <a:headEnd/>
            <a:tailEnd/>
          </a:ln>
        </p:spPr>
        <p:txBody>
          <a:bodyPr wrap="square">
            <a:spAutoFit/>
          </a:bodyPr>
          <a:lstStyle/>
          <a:p>
            <a:pPr algn="ctr"/>
            <a:r>
              <a:rPr lang="en-US" sz="4000" b="1" dirty="0">
                <a:solidFill>
                  <a:srgbClr val="800000"/>
                </a:solidFill>
                <a:latin typeface="Calibri" pitchFamily="34" charset="0"/>
              </a:rPr>
              <a:t>Lateral Load Path - Wind Loads</a:t>
            </a:r>
          </a:p>
        </p:txBody>
      </p:sp>
      <p:sp>
        <p:nvSpPr>
          <p:cNvPr id="26632" name="Text Box 160"/>
          <p:cNvSpPr txBox="1">
            <a:spLocks noChangeArrowheads="1"/>
          </p:cNvSpPr>
          <p:nvPr/>
        </p:nvSpPr>
        <p:spPr bwMode="auto">
          <a:xfrm>
            <a:off x="6336196" y="2744924"/>
            <a:ext cx="1627769" cy="1569660"/>
          </a:xfrm>
          <a:prstGeom prst="rect">
            <a:avLst/>
          </a:prstGeom>
          <a:noFill/>
          <a:ln w="9525">
            <a:noFill/>
            <a:miter lim="800000"/>
            <a:headEnd/>
            <a:tailEnd/>
          </a:ln>
        </p:spPr>
        <p:txBody>
          <a:bodyPr wrap="none">
            <a:spAutoFit/>
          </a:bodyPr>
          <a:lstStyle/>
          <a:p>
            <a:pPr algn="ctr"/>
            <a:r>
              <a:rPr lang="en-US" sz="3200" dirty="0" smtClean="0">
                <a:latin typeface="Calibri" pitchFamily="34" charset="0"/>
              </a:rPr>
              <a:t>Pressure</a:t>
            </a:r>
            <a:endParaRPr lang="en-US" sz="3200" dirty="0">
              <a:latin typeface="Calibri" pitchFamily="34" charset="0"/>
            </a:endParaRPr>
          </a:p>
          <a:p>
            <a:pPr algn="ctr"/>
            <a:r>
              <a:rPr lang="en-US" sz="3200" dirty="0" smtClean="0">
                <a:latin typeface="Calibri" pitchFamily="34" charset="0"/>
              </a:rPr>
              <a:t>or</a:t>
            </a:r>
            <a:endParaRPr lang="en-US" sz="3200" dirty="0">
              <a:latin typeface="Calibri" pitchFamily="34" charset="0"/>
            </a:endParaRPr>
          </a:p>
          <a:p>
            <a:pPr algn="ctr"/>
            <a:r>
              <a:rPr lang="en-US" sz="3200" dirty="0">
                <a:latin typeface="Calibri" pitchFamily="34" charset="0"/>
              </a:rPr>
              <a:t>Suction</a:t>
            </a:r>
            <a:endParaRPr lang="en-US" sz="2800" dirty="0">
              <a:latin typeface="Calibri" pitchFamily="34" charset="0"/>
            </a:endParaRPr>
          </a:p>
        </p:txBody>
      </p:sp>
    </p:spTree>
    <p:extLst>
      <p:ext uri="{BB962C8B-B14F-4D97-AF65-F5344CB8AC3E}">
        <p14:creationId xmlns:p14="http://schemas.microsoft.com/office/powerpoint/2010/main" val="3374661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094892" y="2438400"/>
            <a:ext cx="2286000" cy="3048000"/>
            <a:chOff x="2352" y="1200"/>
            <a:chExt cx="1440" cy="1920"/>
          </a:xfrm>
        </p:grpSpPr>
        <p:sp>
          <p:nvSpPr>
            <p:cNvPr id="27719" name="Line 3"/>
            <p:cNvSpPr>
              <a:spLocks noChangeShapeType="1"/>
            </p:cNvSpPr>
            <p:nvPr/>
          </p:nvSpPr>
          <p:spPr bwMode="auto">
            <a:xfrm>
              <a:off x="3456" y="1200"/>
              <a:ext cx="336" cy="48"/>
            </a:xfrm>
            <a:prstGeom prst="line">
              <a:avLst/>
            </a:prstGeom>
            <a:noFill/>
            <a:ln w="9525">
              <a:solidFill>
                <a:schemeClr val="accent2"/>
              </a:solidFill>
              <a:round/>
              <a:headEnd type="triangle" w="med" len="med"/>
              <a:tailEnd/>
            </a:ln>
          </p:spPr>
          <p:txBody>
            <a:bodyPr wrap="none" anchor="ctr"/>
            <a:lstStyle/>
            <a:p>
              <a:endParaRPr lang="en-CA"/>
            </a:p>
          </p:txBody>
        </p:sp>
        <p:sp>
          <p:nvSpPr>
            <p:cNvPr id="27720" name="Line 4"/>
            <p:cNvSpPr>
              <a:spLocks noChangeShapeType="1"/>
            </p:cNvSpPr>
            <p:nvPr/>
          </p:nvSpPr>
          <p:spPr bwMode="auto">
            <a:xfrm>
              <a:off x="3456" y="1488"/>
              <a:ext cx="336" cy="48"/>
            </a:xfrm>
            <a:prstGeom prst="line">
              <a:avLst/>
            </a:prstGeom>
            <a:noFill/>
            <a:ln w="9525">
              <a:solidFill>
                <a:schemeClr val="accent2"/>
              </a:solidFill>
              <a:round/>
              <a:headEnd type="triangle" w="med" len="med"/>
              <a:tailEnd/>
            </a:ln>
          </p:spPr>
          <p:txBody>
            <a:bodyPr wrap="none" anchor="ctr"/>
            <a:lstStyle/>
            <a:p>
              <a:endParaRPr lang="en-CA"/>
            </a:p>
          </p:txBody>
        </p:sp>
        <p:sp>
          <p:nvSpPr>
            <p:cNvPr id="27721" name="Line 5"/>
            <p:cNvSpPr>
              <a:spLocks noChangeShapeType="1"/>
            </p:cNvSpPr>
            <p:nvPr/>
          </p:nvSpPr>
          <p:spPr bwMode="auto">
            <a:xfrm>
              <a:off x="3456" y="1776"/>
              <a:ext cx="336" cy="48"/>
            </a:xfrm>
            <a:prstGeom prst="line">
              <a:avLst/>
            </a:prstGeom>
            <a:noFill/>
            <a:ln w="9525">
              <a:solidFill>
                <a:schemeClr val="accent2"/>
              </a:solidFill>
              <a:round/>
              <a:headEnd type="triangle" w="med" len="med"/>
              <a:tailEnd/>
            </a:ln>
          </p:spPr>
          <p:txBody>
            <a:bodyPr wrap="none" anchor="ctr"/>
            <a:lstStyle/>
            <a:p>
              <a:endParaRPr lang="en-CA"/>
            </a:p>
          </p:txBody>
        </p:sp>
        <p:sp>
          <p:nvSpPr>
            <p:cNvPr id="27722" name="Line 6"/>
            <p:cNvSpPr>
              <a:spLocks noChangeShapeType="1"/>
            </p:cNvSpPr>
            <p:nvPr/>
          </p:nvSpPr>
          <p:spPr bwMode="auto">
            <a:xfrm>
              <a:off x="3456" y="2064"/>
              <a:ext cx="336" cy="48"/>
            </a:xfrm>
            <a:prstGeom prst="line">
              <a:avLst/>
            </a:prstGeom>
            <a:noFill/>
            <a:ln w="9525">
              <a:solidFill>
                <a:schemeClr val="accent2"/>
              </a:solidFill>
              <a:round/>
              <a:headEnd type="triangle" w="med" len="med"/>
              <a:tailEnd/>
            </a:ln>
          </p:spPr>
          <p:txBody>
            <a:bodyPr wrap="none" anchor="ctr"/>
            <a:lstStyle/>
            <a:p>
              <a:endParaRPr lang="en-CA"/>
            </a:p>
          </p:txBody>
        </p:sp>
        <p:sp>
          <p:nvSpPr>
            <p:cNvPr id="27723" name="Line 7"/>
            <p:cNvSpPr>
              <a:spLocks noChangeShapeType="1"/>
            </p:cNvSpPr>
            <p:nvPr/>
          </p:nvSpPr>
          <p:spPr bwMode="auto">
            <a:xfrm>
              <a:off x="3456" y="2352"/>
              <a:ext cx="336" cy="48"/>
            </a:xfrm>
            <a:prstGeom prst="line">
              <a:avLst/>
            </a:prstGeom>
            <a:noFill/>
            <a:ln w="9525">
              <a:solidFill>
                <a:schemeClr val="accent2"/>
              </a:solidFill>
              <a:round/>
              <a:headEnd type="triangle" w="med" len="med"/>
              <a:tailEnd/>
            </a:ln>
          </p:spPr>
          <p:txBody>
            <a:bodyPr wrap="none" anchor="ctr"/>
            <a:lstStyle/>
            <a:p>
              <a:endParaRPr lang="en-CA"/>
            </a:p>
          </p:txBody>
        </p:sp>
        <p:sp>
          <p:nvSpPr>
            <p:cNvPr id="27724" name="Line 8"/>
            <p:cNvSpPr>
              <a:spLocks noChangeShapeType="1"/>
            </p:cNvSpPr>
            <p:nvPr/>
          </p:nvSpPr>
          <p:spPr bwMode="auto">
            <a:xfrm>
              <a:off x="3456" y="2640"/>
              <a:ext cx="336" cy="48"/>
            </a:xfrm>
            <a:prstGeom prst="line">
              <a:avLst/>
            </a:prstGeom>
            <a:noFill/>
            <a:ln w="9525">
              <a:solidFill>
                <a:schemeClr val="accent2"/>
              </a:solidFill>
              <a:round/>
              <a:headEnd type="triangle" w="med" len="med"/>
              <a:tailEnd/>
            </a:ln>
          </p:spPr>
          <p:txBody>
            <a:bodyPr wrap="none" anchor="ctr"/>
            <a:lstStyle/>
            <a:p>
              <a:endParaRPr lang="en-CA"/>
            </a:p>
          </p:txBody>
        </p:sp>
        <p:sp>
          <p:nvSpPr>
            <p:cNvPr id="27725" name="Line 9"/>
            <p:cNvSpPr>
              <a:spLocks noChangeShapeType="1"/>
            </p:cNvSpPr>
            <p:nvPr/>
          </p:nvSpPr>
          <p:spPr bwMode="auto">
            <a:xfrm>
              <a:off x="3168" y="1296"/>
              <a:ext cx="336" cy="48"/>
            </a:xfrm>
            <a:prstGeom prst="line">
              <a:avLst/>
            </a:prstGeom>
            <a:noFill/>
            <a:ln w="9525">
              <a:solidFill>
                <a:schemeClr val="accent2"/>
              </a:solidFill>
              <a:round/>
              <a:headEnd type="triangle" w="med" len="med"/>
              <a:tailEnd/>
            </a:ln>
          </p:spPr>
          <p:txBody>
            <a:bodyPr wrap="none" anchor="ctr"/>
            <a:lstStyle/>
            <a:p>
              <a:endParaRPr lang="en-CA"/>
            </a:p>
          </p:txBody>
        </p:sp>
        <p:sp>
          <p:nvSpPr>
            <p:cNvPr id="27726" name="Line 10"/>
            <p:cNvSpPr>
              <a:spLocks noChangeShapeType="1"/>
            </p:cNvSpPr>
            <p:nvPr/>
          </p:nvSpPr>
          <p:spPr bwMode="auto">
            <a:xfrm>
              <a:off x="3168" y="1584"/>
              <a:ext cx="336" cy="48"/>
            </a:xfrm>
            <a:prstGeom prst="line">
              <a:avLst/>
            </a:prstGeom>
            <a:noFill/>
            <a:ln w="9525">
              <a:solidFill>
                <a:schemeClr val="accent2"/>
              </a:solidFill>
              <a:round/>
              <a:headEnd type="triangle" w="med" len="med"/>
              <a:tailEnd/>
            </a:ln>
          </p:spPr>
          <p:txBody>
            <a:bodyPr wrap="none" anchor="ctr"/>
            <a:lstStyle/>
            <a:p>
              <a:endParaRPr lang="en-CA"/>
            </a:p>
          </p:txBody>
        </p:sp>
        <p:sp>
          <p:nvSpPr>
            <p:cNvPr id="27727" name="Line 11"/>
            <p:cNvSpPr>
              <a:spLocks noChangeShapeType="1"/>
            </p:cNvSpPr>
            <p:nvPr/>
          </p:nvSpPr>
          <p:spPr bwMode="auto">
            <a:xfrm>
              <a:off x="3168" y="1872"/>
              <a:ext cx="336" cy="48"/>
            </a:xfrm>
            <a:prstGeom prst="line">
              <a:avLst/>
            </a:prstGeom>
            <a:noFill/>
            <a:ln w="9525">
              <a:solidFill>
                <a:schemeClr val="accent2"/>
              </a:solidFill>
              <a:round/>
              <a:headEnd type="triangle" w="med" len="med"/>
              <a:tailEnd/>
            </a:ln>
          </p:spPr>
          <p:txBody>
            <a:bodyPr wrap="none" anchor="ctr"/>
            <a:lstStyle/>
            <a:p>
              <a:endParaRPr lang="en-CA"/>
            </a:p>
          </p:txBody>
        </p:sp>
        <p:sp>
          <p:nvSpPr>
            <p:cNvPr id="27728" name="Line 12"/>
            <p:cNvSpPr>
              <a:spLocks noChangeShapeType="1"/>
            </p:cNvSpPr>
            <p:nvPr/>
          </p:nvSpPr>
          <p:spPr bwMode="auto">
            <a:xfrm>
              <a:off x="3168" y="2160"/>
              <a:ext cx="336" cy="48"/>
            </a:xfrm>
            <a:prstGeom prst="line">
              <a:avLst/>
            </a:prstGeom>
            <a:noFill/>
            <a:ln w="9525">
              <a:solidFill>
                <a:schemeClr val="accent2"/>
              </a:solidFill>
              <a:round/>
              <a:headEnd type="triangle" w="med" len="med"/>
              <a:tailEnd/>
            </a:ln>
          </p:spPr>
          <p:txBody>
            <a:bodyPr wrap="none" anchor="ctr"/>
            <a:lstStyle/>
            <a:p>
              <a:endParaRPr lang="en-CA"/>
            </a:p>
          </p:txBody>
        </p:sp>
        <p:sp>
          <p:nvSpPr>
            <p:cNvPr id="27729" name="Line 13"/>
            <p:cNvSpPr>
              <a:spLocks noChangeShapeType="1"/>
            </p:cNvSpPr>
            <p:nvPr/>
          </p:nvSpPr>
          <p:spPr bwMode="auto">
            <a:xfrm>
              <a:off x="3168" y="2448"/>
              <a:ext cx="336" cy="48"/>
            </a:xfrm>
            <a:prstGeom prst="line">
              <a:avLst/>
            </a:prstGeom>
            <a:noFill/>
            <a:ln w="9525">
              <a:solidFill>
                <a:schemeClr val="accent2"/>
              </a:solidFill>
              <a:round/>
              <a:headEnd type="triangle" w="med" len="med"/>
              <a:tailEnd/>
            </a:ln>
          </p:spPr>
          <p:txBody>
            <a:bodyPr wrap="none" anchor="ctr"/>
            <a:lstStyle/>
            <a:p>
              <a:endParaRPr lang="en-CA"/>
            </a:p>
          </p:txBody>
        </p:sp>
        <p:sp>
          <p:nvSpPr>
            <p:cNvPr id="27730" name="Line 14"/>
            <p:cNvSpPr>
              <a:spLocks noChangeShapeType="1"/>
            </p:cNvSpPr>
            <p:nvPr/>
          </p:nvSpPr>
          <p:spPr bwMode="auto">
            <a:xfrm>
              <a:off x="3168" y="2736"/>
              <a:ext cx="336" cy="48"/>
            </a:xfrm>
            <a:prstGeom prst="line">
              <a:avLst/>
            </a:prstGeom>
            <a:noFill/>
            <a:ln w="9525">
              <a:solidFill>
                <a:schemeClr val="accent2"/>
              </a:solidFill>
              <a:round/>
              <a:headEnd type="triangle" w="med" len="med"/>
              <a:tailEnd/>
            </a:ln>
          </p:spPr>
          <p:txBody>
            <a:bodyPr wrap="none" anchor="ctr"/>
            <a:lstStyle/>
            <a:p>
              <a:endParaRPr lang="en-CA"/>
            </a:p>
          </p:txBody>
        </p:sp>
        <p:sp>
          <p:nvSpPr>
            <p:cNvPr id="27731" name="Line 15"/>
            <p:cNvSpPr>
              <a:spLocks noChangeShapeType="1"/>
            </p:cNvSpPr>
            <p:nvPr/>
          </p:nvSpPr>
          <p:spPr bwMode="auto">
            <a:xfrm>
              <a:off x="2880" y="1392"/>
              <a:ext cx="336" cy="48"/>
            </a:xfrm>
            <a:prstGeom prst="line">
              <a:avLst/>
            </a:prstGeom>
            <a:noFill/>
            <a:ln w="9525">
              <a:solidFill>
                <a:schemeClr val="accent2"/>
              </a:solidFill>
              <a:round/>
              <a:headEnd type="triangle" w="med" len="med"/>
              <a:tailEnd/>
            </a:ln>
          </p:spPr>
          <p:txBody>
            <a:bodyPr wrap="none" anchor="ctr"/>
            <a:lstStyle/>
            <a:p>
              <a:endParaRPr lang="en-CA"/>
            </a:p>
          </p:txBody>
        </p:sp>
        <p:sp>
          <p:nvSpPr>
            <p:cNvPr id="27732" name="Line 16"/>
            <p:cNvSpPr>
              <a:spLocks noChangeShapeType="1"/>
            </p:cNvSpPr>
            <p:nvPr/>
          </p:nvSpPr>
          <p:spPr bwMode="auto">
            <a:xfrm>
              <a:off x="2880" y="1680"/>
              <a:ext cx="336" cy="48"/>
            </a:xfrm>
            <a:prstGeom prst="line">
              <a:avLst/>
            </a:prstGeom>
            <a:noFill/>
            <a:ln w="9525">
              <a:solidFill>
                <a:schemeClr val="accent2"/>
              </a:solidFill>
              <a:round/>
              <a:headEnd type="triangle" w="med" len="med"/>
              <a:tailEnd/>
            </a:ln>
          </p:spPr>
          <p:txBody>
            <a:bodyPr wrap="none" anchor="ctr"/>
            <a:lstStyle/>
            <a:p>
              <a:endParaRPr lang="en-CA"/>
            </a:p>
          </p:txBody>
        </p:sp>
        <p:sp>
          <p:nvSpPr>
            <p:cNvPr id="27733" name="Line 17"/>
            <p:cNvSpPr>
              <a:spLocks noChangeShapeType="1"/>
            </p:cNvSpPr>
            <p:nvPr/>
          </p:nvSpPr>
          <p:spPr bwMode="auto">
            <a:xfrm>
              <a:off x="2880" y="1968"/>
              <a:ext cx="336" cy="48"/>
            </a:xfrm>
            <a:prstGeom prst="line">
              <a:avLst/>
            </a:prstGeom>
            <a:noFill/>
            <a:ln w="9525">
              <a:solidFill>
                <a:schemeClr val="accent2"/>
              </a:solidFill>
              <a:round/>
              <a:headEnd type="triangle" w="med" len="med"/>
              <a:tailEnd/>
            </a:ln>
          </p:spPr>
          <p:txBody>
            <a:bodyPr wrap="none" anchor="ctr"/>
            <a:lstStyle/>
            <a:p>
              <a:endParaRPr lang="en-CA"/>
            </a:p>
          </p:txBody>
        </p:sp>
        <p:sp>
          <p:nvSpPr>
            <p:cNvPr id="27734" name="Line 18"/>
            <p:cNvSpPr>
              <a:spLocks noChangeShapeType="1"/>
            </p:cNvSpPr>
            <p:nvPr/>
          </p:nvSpPr>
          <p:spPr bwMode="auto">
            <a:xfrm>
              <a:off x="2880" y="2256"/>
              <a:ext cx="336" cy="48"/>
            </a:xfrm>
            <a:prstGeom prst="line">
              <a:avLst/>
            </a:prstGeom>
            <a:noFill/>
            <a:ln w="9525">
              <a:solidFill>
                <a:schemeClr val="accent2"/>
              </a:solidFill>
              <a:round/>
              <a:headEnd type="triangle" w="med" len="med"/>
              <a:tailEnd/>
            </a:ln>
          </p:spPr>
          <p:txBody>
            <a:bodyPr wrap="none" anchor="ctr"/>
            <a:lstStyle/>
            <a:p>
              <a:endParaRPr lang="en-CA"/>
            </a:p>
          </p:txBody>
        </p:sp>
        <p:sp>
          <p:nvSpPr>
            <p:cNvPr id="27735" name="Line 19"/>
            <p:cNvSpPr>
              <a:spLocks noChangeShapeType="1"/>
            </p:cNvSpPr>
            <p:nvPr/>
          </p:nvSpPr>
          <p:spPr bwMode="auto">
            <a:xfrm>
              <a:off x="2880" y="2544"/>
              <a:ext cx="336" cy="48"/>
            </a:xfrm>
            <a:prstGeom prst="line">
              <a:avLst/>
            </a:prstGeom>
            <a:noFill/>
            <a:ln w="9525">
              <a:solidFill>
                <a:schemeClr val="accent2"/>
              </a:solidFill>
              <a:round/>
              <a:headEnd type="triangle" w="med" len="med"/>
              <a:tailEnd/>
            </a:ln>
          </p:spPr>
          <p:txBody>
            <a:bodyPr wrap="none" anchor="ctr"/>
            <a:lstStyle/>
            <a:p>
              <a:endParaRPr lang="en-CA"/>
            </a:p>
          </p:txBody>
        </p:sp>
        <p:sp>
          <p:nvSpPr>
            <p:cNvPr id="27736" name="Line 20"/>
            <p:cNvSpPr>
              <a:spLocks noChangeShapeType="1"/>
            </p:cNvSpPr>
            <p:nvPr/>
          </p:nvSpPr>
          <p:spPr bwMode="auto">
            <a:xfrm>
              <a:off x="2880" y="2832"/>
              <a:ext cx="336" cy="48"/>
            </a:xfrm>
            <a:prstGeom prst="line">
              <a:avLst/>
            </a:prstGeom>
            <a:noFill/>
            <a:ln w="9525">
              <a:solidFill>
                <a:schemeClr val="accent2"/>
              </a:solidFill>
              <a:round/>
              <a:headEnd type="triangle" w="med" len="med"/>
              <a:tailEnd/>
            </a:ln>
          </p:spPr>
          <p:txBody>
            <a:bodyPr wrap="none" anchor="ctr"/>
            <a:lstStyle/>
            <a:p>
              <a:endParaRPr lang="en-CA"/>
            </a:p>
          </p:txBody>
        </p:sp>
        <p:sp>
          <p:nvSpPr>
            <p:cNvPr id="27737" name="Line 21"/>
            <p:cNvSpPr>
              <a:spLocks noChangeShapeType="1"/>
            </p:cNvSpPr>
            <p:nvPr/>
          </p:nvSpPr>
          <p:spPr bwMode="auto">
            <a:xfrm>
              <a:off x="2592" y="1488"/>
              <a:ext cx="336" cy="48"/>
            </a:xfrm>
            <a:prstGeom prst="line">
              <a:avLst/>
            </a:prstGeom>
            <a:noFill/>
            <a:ln w="9525">
              <a:solidFill>
                <a:schemeClr val="accent2"/>
              </a:solidFill>
              <a:round/>
              <a:headEnd type="triangle" w="med" len="med"/>
              <a:tailEnd/>
            </a:ln>
          </p:spPr>
          <p:txBody>
            <a:bodyPr wrap="none" anchor="ctr"/>
            <a:lstStyle/>
            <a:p>
              <a:endParaRPr lang="en-CA"/>
            </a:p>
          </p:txBody>
        </p:sp>
        <p:sp>
          <p:nvSpPr>
            <p:cNvPr id="27738" name="Line 22"/>
            <p:cNvSpPr>
              <a:spLocks noChangeShapeType="1"/>
            </p:cNvSpPr>
            <p:nvPr/>
          </p:nvSpPr>
          <p:spPr bwMode="auto">
            <a:xfrm>
              <a:off x="2592" y="1776"/>
              <a:ext cx="336" cy="48"/>
            </a:xfrm>
            <a:prstGeom prst="line">
              <a:avLst/>
            </a:prstGeom>
            <a:noFill/>
            <a:ln w="9525">
              <a:solidFill>
                <a:schemeClr val="accent2"/>
              </a:solidFill>
              <a:round/>
              <a:headEnd type="triangle" w="med" len="med"/>
              <a:tailEnd/>
            </a:ln>
          </p:spPr>
          <p:txBody>
            <a:bodyPr wrap="none" anchor="ctr"/>
            <a:lstStyle/>
            <a:p>
              <a:endParaRPr lang="en-CA"/>
            </a:p>
          </p:txBody>
        </p:sp>
        <p:sp>
          <p:nvSpPr>
            <p:cNvPr id="27739" name="Line 23"/>
            <p:cNvSpPr>
              <a:spLocks noChangeShapeType="1"/>
            </p:cNvSpPr>
            <p:nvPr/>
          </p:nvSpPr>
          <p:spPr bwMode="auto">
            <a:xfrm>
              <a:off x="2592" y="2064"/>
              <a:ext cx="336" cy="48"/>
            </a:xfrm>
            <a:prstGeom prst="line">
              <a:avLst/>
            </a:prstGeom>
            <a:noFill/>
            <a:ln w="9525">
              <a:solidFill>
                <a:schemeClr val="accent2"/>
              </a:solidFill>
              <a:round/>
              <a:headEnd type="triangle" w="med" len="med"/>
              <a:tailEnd/>
            </a:ln>
          </p:spPr>
          <p:txBody>
            <a:bodyPr wrap="none" anchor="ctr"/>
            <a:lstStyle/>
            <a:p>
              <a:endParaRPr lang="en-CA"/>
            </a:p>
          </p:txBody>
        </p:sp>
        <p:sp>
          <p:nvSpPr>
            <p:cNvPr id="27740" name="Line 24"/>
            <p:cNvSpPr>
              <a:spLocks noChangeShapeType="1"/>
            </p:cNvSpPr>
            <p:nvPr/>
          </p:nvSpPr>
          <p:spPr bwMode="auto">
            <a:xfrm>
              <a:off x="2592" y="2352"/>
              <a:ext cx="336" cy="48"/>
            </a:xfrm>
            <a:prstGeom prst="line">
              <a:avLst/>
            </a:prstGeom>
            <a:noFill/>
            <a:ln w="9525">
              <a:solidFill>
                <a:schemeClr val="accent2"/>
              </a:solidFill>
              <a:round/>
              <a:headEnd type="triangle" w="med" len="med"/>
              <a:tailEnd/>
            </a:ln>
          </p:spPr>
          <p:txBody>
            <a:bodyPr wrap="none" anchor="ctr"/>
            <a:lstStyle/>
            <a:p>
              <a:endParaRPr lang="en-CA"/>
            </a:p>
          </p:txBody>
        </p:sp>
        <p:sp>
          <p:nvSpPr>
            <p:cNvPr id="27741" name="Line 25"/>
            <p:cNvSpPr>
              <a:spLocks noChangeShapeType="1"/>
            </p:cNvSpPr>
            <p:nvPr/>
          </p:nvSpPr>
          <p:spPr bwMode="auto">
            <a:xfrm>
              <a:off x="2592" y="2640"/>
              <a:ext cx="336" cy="48"/>
            </a:xfrm>
            <a:prstGeom prst="line">
              <a:avLst/>
            </a:prstGeom>
            <a:noFill/>
            <a:ln w="9525">
              <a:solidFill>
                <a:schemeClr val="accent2"/>
              </a:solidFill>
              <a:round/>
              <a:headEnd type="triangle" w="med" len="med"/>
              <a:tailEnd/>
            </a:ln>
          </p:spPr>
          <p:txBody>
            <a:bodyPr wrap="none" anchor="ctr"/>
            <a:lstStyle/>
            <a:p>
              <a:endParaRPr lang="en-CA"/>
            </a:p>
          </p:txBody>
        </p:sp>
        <p:sp>
          <p:nvSpPr>
            <p:cNvPr id="27742" name="Line 26"/>
            <p:cNvSpPr>
              <a:spLocks noChangeShapeType="1"/>
            </p:cNvSpPr>
            <p:nvPr/>
          </p:nvSpPr>
          <p:spPr bwMode="auto">
            <a:xfrm>
              <a:off x="2592" y="2928"/>
              <a:ext cx="336" cy="48"/>
            </a:xfrm>
            <a:prstGeom prst="line">
              <a:avLst/>
            </a:prstGeom>
            <a:noFill/>
            <a:ln w="9525">
              <a:solidFill>
                <a:schemeClr val="accent2"/>
              </a:solidFill>
              <a:round/>
              <a:headEnd type="triangle" w="med" len="med"/>
              <a:tailEnd/>
            </a:ln>
          </p:spPr>
          <p:txBody>
            <a:bodyPr wrap="none" anchor="ctr"/>
            <a:lstStyle/>
            <a:p>
              <a:endParaRPr lang="en-CA"/>
            </a:p>
          </p:txBody>
        </p:sp>
        <p:sp>
          <p:nvSpPr>
            <p:cNvPr id="27743" name="Line 27"/>
            <p:cNvSpPr>
              <a:spLocks noChangeShapeType="1"/>
            </p:cNvSpPr>
            <p:nvPr/>
          </p:nvSpPr>
          <p:spPr bwMode="auto">
            <a:xfrm>
              <a:off x="2352" y="1632"/>
              <a:ext cx="336" cy="48"/>
            </a:xfrm>
            <a:prstGeom prst="line">
              <a:avLst/>
            </a:prstGeom>
            <a:noFill/>
            <a:ln w="9525">
              <a:solidFill>
                <a:schemeClr val="accent2"/>
              </a:solidFill>
              <a:round/>
              <a:headEnd type="triangle" w="med" len="med"/>
              <a:tailEnd/>
            </a:ln>
          </p:spPr>
          <p:txBody>
            <a:bodyPr wrap="none" anchor="ctr"/>
            <a:lstStyle/>
            <a:p>
              <a:endParaRPr lang="en-CA"/>
            </a:p>
          </p:txBody>
        </p:sp>
        <p:sp>
          <p:nvSpPr>
            <p:cNvPr id="27744" name="Line 28"/>
            <p:cNvSpPr>
              <a:spLocks noChangeShapeType="1"/>
            </p:cNvSpPr>
            <p:nvPr/>
          </p:nvSpPr>
          <p:spPr bwMode="auto">
            <a:xfrm>
              <a:off x="2352" y="1920"/>
              <a:ext cx="336" cy="48"/>
            </a:xfrm>
            <a:prstGeom prst="line">
              <a:avLst/>
            </a:prstGeom>
            <a:noFill/>
            <a:ln w="9525">
              <a:solidFill>
                <a:schemeClr val="accent2"/>
              </a:solidFill>
              <a:round/>
              <a:headEnd type="triangle" w="med" len="med"/>
              <a:tailEnd/>
            </a:ln>
          </p:spPr>
          <p:txBody>
            <a:bodyPr wrap="none" anchor="ctr"/>
            <a:lstStyle/>
            <a:p>
              <a:endParaRPr lang="en-CA"/>
            </a:p>
          </p:txBody>
        </p:sp>
        <p:sp>
          <p:nvSpPr>
            <p:cNvPr id="27745" name="Line 29"/>
            <p:cNvSpPr>
              <a:spLocks noChangeShapeType="1"/>
            </p:cNvSpPr>
            <p:nvPr/>
          </p:nvSpPr>
          <p:spPr bwMode="auto">
            <a:xfrm>
              <a:off x="2352" y="2208"/>
              <a:ext cx="336" cy="48"/>
            </a:xfrm>
            <a:prstGeom prst="line">
              <a:avLst/>
            </a:prstGeom>
            <a:noFill/>
            <a:ln w="9525">
              <a:solidFill>
                <a:schemeClr val="accent2"/>
              </a:solidFill>
              <a:round/>
              <a:headEnd type="triangle" w="med" len="med"/>
              <a:tailEnd/>
            </a:ln>
          </p:spPr>
          <p:txBody>
            <a:bodyPr wrap="none" anchor="ctr"/>
            <a:lstStyle/>
            <a:p>
              <a:endParaRPr lang="en-CA"/>
            </a:p>
          </p:txBody>
        </p:sp>
        <p:sp>
          <p:nvSpPr>
            <p:cNvPr id="27746" name="Line 30"/>
            <p:cNvSpPr>
              <a:spLocks noChangeShapeType="1"/>
            </p:cNvSpPr>
            <p:nvPr/>
          </p:nvSpPr>
          <p:spPr bwMode="auto">
            <a:xfrm>
              <a:off x="2352" y="2496"/>
              <a:ext cx="336" cy="48"/>
            </a:xfrm>
            <a:prstGeom prst="line">
              <a:avLst/>
            </a:prstGeom>
            <a:noFill/>
            <a:ln w="9525">
              <a:solidFill>
                <a:schemeClr val="accent2"/>
              </a:solidFill>
              <a:round/>
              <a:headEnd type="triangle" w="med" len="med"/>
              <a:tailEnd/>
            </a:ln>
          </p:spPr>
          <p:txBody>
            <a:bodyPr wrap="none" anchor="ctr"/>
            <a:lstStyle/>
            <a:p>
              <a:endParaRPr lang="en-CA"/>
            </a:p>
          </p:txBody>
        </p:sp>
        <p:sp>
          <p:nvSpPr>
            <p:cNvPr id="27747" name="Line 31"/>
            <p:cNvSpPr>
              <a:spLocks noChangeShapeType="1"/>
            </p:cNvSpPr>
            <p:nvPr/>
          </p:nvSpPr>
          <p:spPr bwMode="auto">
            <a:xfrm>
              <a:off x="2352" y="2784"/>
              <a:ext cx="336" cy="48"/>
            </a:xfrm>
            <a:prstGeom prst="line">
              <a:avLst/>
            </a:prstGeom>
            <a:noFill/>
            <a:ln w="9525">
              <a:solidFill>
                <a:schemeClr val="accent2"/>
              </a:solidFill>
              <a:round/>
              <a:headEnd type="triangle" w="med" len="med"/>
              <a:tailEnd/>
            </a:ln>
          </p:spPr>
          <p:txBody>
            <a:bodyPr wrap="none" anchor="ctr"/>
            <a:lstStyle/>
            <a:p>
              <a:endParaRPr lang="en-CA"/>
            </a:p>
          </p:txBody>
        </p:sp>
        <p:sp>
          <p:nvSpPr>
            <p:cNvPr id="27748" name="Line 32"/>
            <p:cNvSpPr>
              <a:spLocks noChangeShapeType="1"/>
            </p:cNvSpPr>
            <p:nvPr/>
          </p:nvSpPr>
          <p:spPr bwMode="auto">
            <a:xfrm>
              <a:off x="2352" y="3072"/>
              <a:ext cx="336" cy="48"/>
            </a:xfrm>
            <a:prstGeom prst="line">
              <a:avLst/>
            </a:prstGeom>
            <a:noFill/>
            <a:ln w="9525">
              <a:solidFill>
                <a:schemeClr val="accent2"/>
              </a:solidFill>
              <a:round/>
              <a:headEnd type="triangle" w="med" len="med"/>
              <a:tailEnd/>
            </a:ln>
          </p:spPr>
          <p:txBody>
            <a:bodyPr wrap="none" anchor="ctr"/>
            <a:lstStyle/>
            <a:p>
              <a:endParaRPr lang="en-CA"/>
            </a:p>
          </p:txBody>
        </p:sp>
      </p:grpSp>
      <p:grpSp>
        <p:nvGrpSpPr>
          <p:cNvPr id="3" name="Group 33"/>
          <p:cNvGrpSpPr>
            <a:grpSpLocks/>
          </p:cNvGrpSpPr>
          <p:nvPr/>
        </p:nvGrpSpPr>
        <p:grpSpPr bwMode="auto">
          <a:xfrm>
            <a:off x="2590192" y="1581150"/>
            <a:ext cx="4064000" cy="4648200"/>
            <a:chOff x="912" y="624"/>
            <a:chExt cx="2560" cy="2928"/>
          </a:xfrm>
        </p:grpSpPr>
        <p:sp>
          <p:nvSpPr>
            <p:cNvPr id="27704" name="Freeform 34"/>
            <p:cNvSpPr>
              <a:spLocks/>
            </p:cNvSpPr>
            <p:nvPr/>
          </p:nvSpPr>
          <p:spPr bwMode="auto">
            <a:xfrm>
              <a:off x="2016" y="624"/>
              <a:ext cx="1440" cy="528"/>
            </a:xfrm>
            <a:custGeom>
              <a:avLst/>
              <a:gdLst>
                <a:gd name="T0" fmla="*/ 0 w 1440"/>
                <a:gd name="T1" fmla="*/ 528 h 528"/>
                <a:gd name="T2" fmla="*/ 720 w 1440"/>
                <a:gd name="T3" fmla="*/ 0 h 528"/>
                <a:gd name="T4" fmla="*/ 1440 w 1440"/>
                <a:gd name="T5" fmla="*/ 528 h 528"/>
                <a:gd name="T6" fmla="*/ 0 w 1440"/>
                <a:gd name="T7" fmla="*/ 528 h 528"/>
                <a:gd name="T8" fmla="*/ 0 60000 65536"/>
                <a:gd name="T9" fmla="*/ 0 60000 65536"/>
                <a:gd name="T10" fmla="*/ 0 60000 65536"/>
                <a:gd name="T11" fmla="*/ 0 60000 65536"/>
                <a:gd name="T12" fmla="*/ 0 w 1440"/>
                <a:gd name="T13" fmla="*/ 0 h 528"/>
                <a:gd name="T14" fmla="*/ 1440 w 1440"/>
                <a:gd name="T15" fmla="*/ 528 h 528"/>
              </a:gdLst>
              <a:ahLst/>
              <a:cxnLst>
                <a:cxn ang="T8">
                  <a:pos x="T0" y="T1"/>
                </a:cxn>
                <a:cxn ang="T9">
                  <a:pos x="T2" y="T3"/>
                </a:cxn>
                <a:cxn ang="T10">
                  <a:pos x="T4" y="T5"/>
                </a:cxn>
                <a:cxn ang="T11">
                  <a:pos x="T6" y="T7"/>
                </a:cxn>
              </a:cxnLst>
              <a:rect l="T12" t="T13" r="T14" b="T15"/>
              <a:pathLst>
                <a:path w="1440" h="528">
                  <a:moveTo>
                    <a:pt x="0" y="528"/>
                  </a:moveTo>
                  <a:lnTo>
                    <a:pt x="720" y="0"/>
                  </a:lnTo>
                  <a:lnTo>
                    <a:pt x="1440" y="528"/>
                  </a:lnTo>
                  <a:lnTo>
                    <a:pt x="0" y="528"/>
                  </a:lnTo>
                  <a:close/>
                </a:path>
              </a:pathLst>
            </a:custGeom>
            <a:solidFill>
              <a:schemeClr val="folHlink"/>
            </a:solidFill>
            <a:ln w="57150">
              <a:solidFill>
                <a:schemeClr val="accent2"/>
              </a:solidFill>
              <a:round/>
              <a:headEnd/>
              <a:tailEnd/>
            </a:ln>
          </p:spPr>
          <p:txBody>
            <a:bodyPr wrap="none" anchor="ctr"/>
            <a:lstStyle/>
            <a:p>
              <a:endParaRPr lang="en-US"/>
            </a:p>
          </p:txBody>
        </p:sp>
        <p:grpSp>
          <p:nvGrpSpPr>
            <p:cNvPr id="4" name="Group 35"/>
            <p:cNvGrpSpPr>
              <a:grpSpLocks/>
            </p:cNvGrpSpPr>
            <p:nvPr/>
          </p:nvGrpSpPr>
          <p:grpSpPr bwMode="auto">
            <a:xfrm>
              <a:off x="912" y="1680"/>
              <a:ext cx="1440" cy="1392"/>
              <a:chOff x="1824" y="1152"/>
              <a:chExt cx="1824" cy="2016"/>
            </a:xfrm>
          </p:grpSpPr>
          <p:sp>
            <p:nvSpPr>
              <p:cNvPr id="27717" name="Rectangle 36"/>
              <p:cNvSpPr>
                <a:spLocks noChangeArrowheads="1"/>
              </p:cNvSpPr>
              <p:nvPr/>
            </p:nvSpPr>
            <p:spPr bwMode="auto">
              <a:xfrm>
                <a:off x="1824" y="2160"/>
                <a:ext cx="1824" cy="1008"/>
              </a:xfrm>
              <a:prstGeom prst="rect">
                <a:avLst/>
              </a:prstGeom>
              <a:solidFill>
                <a:srgbClr val="DDDDDD"/>
              </a:solidFill>
              <a:ln w="57150">
                <a:solidFill>
                  <a:schemeClr val="accent2"/>
                </a:solidFill>
                <a:miter lim="800000"/>
                <a:headEnd/>
                <a:tailEnd/>
              </a:ln>
            </p:spPr>
            <p:txBody>
              <a:bodyPr wrap="none" anchor="ctr"/>
              <a:lstStyle/>
              <a:p>
                <a:endParaRPr lang="en-US"/>
              </a:p>
            </p:txBody>
          </p:sp>
          <p:sp>
            <p:nvSpPr>
              <p:cNvPr id="27718" name="Rectangle 37"/>
              <p:cNvSpPr>
                <a:spLocks noChangeArrowheads="1"/>
              </p:cNvSpPr>
              <p:nvPr/>
            </p:nvSpPr>
            <p:spPr bwMode="auto">
              <a:xfrm>
                <a:off x="1824" y="1152"/>
                <a:ext cx="1824" cy="1008"/>
              </a:xfrm>
              <a:prstGeom prst="rect">
                <a:avLst/>
              </a:prstGeom>
              <a:solidFill>
                <a:srgbClr val="DDDDDD"/>
              </a:solidFill>
              <a:ln w="57150">
                <a:solidFill>
                  <a:schemeClr val="accent2"/>
                </a:solidFill>
                <a:miter lim="800000"/>
                <a:headEnd/>
                <a:tailEnd/>
              </a:ln>
            </p:spPr>
            <p:txBody>
              <a:bodyPr wrap="none" anchor="ctr"/>
              <a:lstStyle/>
              <a:p>
                <a:endParaRPr lang="en-US"/>
              </a:p>
            </p:txBody>
          </p:sp>
        </p:grpSp>
        <p:sp>
          <p:nvSpPr>
            <p:cNvPr id="27706" name="Freeform 38"/>
            <p:cNvSpPr>
              <a:spLocks/>
            </p:cNvSpPr>
            <p:nvPr/>
          </p:nvSpPr>
          <p:spPr bwMode="auto">
            <a:xfrm>
              <a:off x="2352" y="1152"/>
              <a:ext cx="1104" cy="1236"/>
            </a:xfrm>
            <a:custGeom>
              <a:avLst/>
              <a:gdLst>
                <a:gd name="T0" fmla="*/ 0 w 1104"/>
                <a:gd name="T1" fmla="*/ 528 h 1236"/>
                <a:gd name="T2" fmla="*/ 0 w 1104"/>
                <a:gd name="T3" fmla="*/ 1236 h 1236"/>
                <a:gd name="T4" fmla="*/ 1104 w 1104"/>
                <a:gd name="T5" fmla="*/ 712 h 1236"/>
                <a:gd name="T6" fmla="*/ 1104 w 1104"/>
                <a:gd name="T7" fmla="*/ 0 h 1236"/>
                <a:gd name="T8" fmla="*/ 0 w 1104"/>
                <a:gd name="T9" fmla="*/ 528 h 1236"/>
                <a:gd name="T10" fmla="*/ 0 60000 65536"/>
                <a:gd name="T11" fmla="*/ 0 60000 65536"/>
                <a:gd name="T12" fmla="*/ 0 60000 65536"/>
                <a:gd name="T13" fmla="*/ 0 60000 65536"/>
                <a:gd name="T14" fmla="*/ 0 60000 65536"/>
                <a:gd name="T15" fmla="*/ 0 w 1104"/>
                <a:gd name="T16" fmla="*/ 0 h 1236"/>
                <a:gd name="T17" fmla="*/ 1104 w 1104"/>
                <a:gd name="T18" fmla="*/ 1236 h 1236"/>
              </a:gdLst>
              <a:ahLst/>
              <a:cxnLst>
                <a:cxn ang="T10">
                  <a:pos x="T0" y="T1"/>
                </a:cxn>
                <a:cxn ang="T11">
                  <a:pos x="T2" y="T3"/>
                </a:cxn>
                <a:cxn ang="T12">
                  <a:pos x="T4" y="T5"/>
                </a:cxn>
                <a:cxn ang="T13">
                  <a:pos x="T6" y="T7"/>
                </a:cxn>
                <a:cxn ang="T14">
                  <a:pos x="T8" y="T9"/>
                </a:cxn>
              </a:cxnLst>
              <a:rect l="T15" t="T16" r="T17" b="T18"/>
              <a:pathLst>
                <a:path w="1104" h="1236">
                  <a:moveTo>
                    <a:pt x="0" y="528"/>
                  </a:moveTo>
                  <a:lnTo>
                    <a:pt x="0" y="1236"/>
                  </a:lnTo>
                  <a:lnTo>
                    <a:pt x="1104" y="712"/>
                  </a:lnTo>
                  <a:lnTo>
                    <a:pt x="1104" y="0"/>
                  </a:lnTo>
                  <a:lnTo>
                    <a:pt x="0" y="528"/>
                  </a:lnTo>
                  <a:close/>
                </a:path>
              </a:pathLst>
            </a:custGeom>
            <a:solidFill>
              <a:srgbClr val="DDDDDD"/>
            </a:solidFill>
            <a:ln w="57150">
              <a:solidFill>
                <a:schemeClr val="accent2"/>
              </a:solidFill>
              <a:round/>
              <a:headEnd/>
              <a:tailEnd/>
            </a:ln>
          </p:spPr>
          <p:txBody>
            <a:bodyPr wrap="none" anchor="ctr"/>
            <a:lstStyle/>
            <a:p>
              <a:endParaRPr lang="en-US"/>
            </a:p>
          </p:txBody>
        </p:sp>
        <p:sp>
          <p:nvSpPr>
            <p:cNvPr id="27707" name="Freeform 39"/>
            <p:cNvSpPr>
              <a:spLocks/>
            </p:cNvSpPr>
            <p:nvPr/>
          </p:nvSpPr>
          <p:spPr bwMode="auto">
            <a:xfrm>
              <a:off x="2352" y="1884"/>
              <a:ext cx="1104" cy="1200"/>
            </a:xfrm>
            <a:custGeom>
              <a:avLst/>
              <a:gdLst>
                <a:gd name="T0" fmla="*/ 0 w 1104"/>
                <a:gd name="T1" fmla="*/ 500 h 1200"/>
                <a:gd name="T2" fmla="*/ 6 w 1104"/>
                <a:gd name="T3" fmla="*/ 1200 h 1200"/>
                <a:gd name="T4" fmla="*/ 1104 w 1104"/>
                <a:gd name="T5" fmla="*/ 684 h 1200"/>
                <a:gd name="T6" fmla="*/ 1104 w 1104"/>
                <a:gd name="T7" fmla="*/ 0 h 1200"/>
                <a:gd name="T8" fmla="*/ 0 w 1104"/>
                <a:gd name="T9" fmla="*/ 500 h 1200"/>
                <a:gd name="T10" fmla="*/ 0 60000 65536"/>
                <a:gd name="T11" fmla="*/ 0 60000 65536"/>
                <a:gd name="T12" fmla="*/ 0 60000 65536"/>
                <a:gd name="T13" fmla="*/ 0 60000 65536"/>
                <a:gd name="T14" fmla="*/ 0 60000 65536"/>
                <a:gd name="T15" fmla="*/ 0 w 1104"/>
                <a:gd name="T16" fmla="*/ 0 h 1200"/>
                <a:gd name="T17" fmla="*/ 1104 w 1104"/>
                <a:gd name="T18" fmla="*/ 1200 h 1200"/>
              </a:gdLst>
              <a:ahLst/>
              <a:cxnLst>
                <a:cxn ang="T10">
                  <a:pos x="T0" y="T1"/>
                </a:cxn>
                <a:cxn ang="T11">
                  <a:pos x="T2" y="T3"/>
                </a:cxn>
                <a:cxn ang="T12">
                  <a:pos x="T4" y="T5"/>
                </a:cxn>
                <a:cxn ang="T13">
                  <a:pos x="T6" y="T7"/>
                </a:cxn>
                <a:cxn ang="T14">
                  <a:pos x="T8" y="T9"/>
                </a:cxn>
              </a:cxnLst>
              <a:rect l="T15" t="T16" r="T17" b="T18"/>
              <a:pathLst>
                <a:path w="1104" h="1200">
                  <a:moveTo>
                    <a:pt x="0" y="500"/>
                  </a:moveTo>
                  <a:lnTo>
                    <a:pt x="6" y="1200"/>
                  </a:lnTo>
                  <a:lnTo>
                    <a:pt x="1104" y="684"/>
                  </a:lnTo>
                  <a:lnTo>
                    <a:pt x="1104" y="0"/>
                  </a:lnTo>
                  <a:lnTo>
                    <a:pt x="0" y="500"/>
                  </a:lnTo>
                  <a:close/>
                </a:path>
              </a:pathLst>
            </a:custGeom>
            <a:solidFill>
              <a:srgbClr val="DDDDDD"/>
            </a:solidFill>
            <a:ln w="57150">
              <a:solidFill>
                <a:schemeClr val="accent2"/>
              </a:solidFill>
              <a:round/>
              <a:headEnd/>
              <a:tailEnd/>
            </a:ln>
          </p:spPr>
          <p:txBody>
            <a:bodyPr wrap="none" anchor="ctr"/>
            <a:lstStyle/>
            <a:p>
              <a:endParaRPr lang="en-US"/>
            </a:p>
          </p:txBody>
        </p:sp>
        <p:sp>
          <p:nvSpPr>
            <p:cNvPr id="27708" name="Freeform 40"/>
            <p:cNvSpPr>
              <a:spLocks/>
            </p:cNvSpPr>
            <p:nvPr/>
          </p:nvSpPr>
          <p:spPr bwMode="auto">
            <a:xfrm>
              <a:off x="912" y="1152"/>
              <a:ext cx="1440" cy="528"/>
            </a:xfrm>
            <a:custGeom>
              <a:avLst/>
              <a:gdLst>
                <a:gd name="T0" fmla="*/ 0 w 1440"/>
                <a:gd name="T1" fmla="*/ 528 h 528"/>
                <a:gd name="T2" fmla="*/ 720 w 1440"/>
                <a:gd name="T3" fmla="*/ 0 h 528"/>
                <a:gd name="T4" fmla="*/ 1440 w 1440"/>
                <a:gd name="T5" fmla="*/ 528 h 528"/>
                <a:gd name="T6" fmla="*/ 0 w 1440"/>
                <a:gd name="T7" fmla="*/ 528 h 528"/>
                <a:gd name="T8" fmla="*/ 0 60000 65536"/>
                <a:gd name="T9" fmla="*/ 0 60000 65536"/>
                <a:gd name="T10" fmla="*/ 0 60000 65536"/>
                <a:gd name="T11" fmla="*/ 0 60000 65536"/>
                <a:gd name="T12" fmla="*/ 0 w 1440"/>
                <a:gd name="T13" fmla="*/ 0 h 528"/>
                <a:gd name="T14" fmla="*/ 1440 w 1440"/>
                <a:gd name="T15" fmla="*/ 528 h 528"/>
              </a:gdLst>
              <a:ahLst/>
              <a:cxnLst>
                <a:cxn ang="T8">
                  <a:pos x="T0" y="T1"/>
                </a:cxn>
                <a:cxn ang="T9">
                  <a:pos x="T2" y="T3"/>
                </a:cxn>
                <a:cxn ang="T10">
                  <a:pos x="T4" y="T5"/>
                </a:cxn>
                <a:cxn ang="T11">
                  <a:pos x="T6" y="T7"/>
                </a:cxn>
              </a:cxnLst>
              <a:rect l="T12" t="T13" r="T14" b="T15"/>
              <a:pathLst>
                <a:path w="1440" h="528">
                  <a:moveTo>
                    <a:pt x="0" y="528"/>
                  </a:moveTo>
                  <a:lnTo>
                    <a:pt x="720" y="0"/>
                  </a:lnTo>
                  <a:lnTo>
                    <a:pt x="1440" y="528"/>
                  </a:lnTo>
                  <a:lnTo>
                    <a:pt x="0" y="528"/>
                  </a:lnTo>
                  <a:close/>
                </a:path>
              </a:pathLst>
            </a:custGeom>
            <a:solidFill>
              <a:srgbClr val="DDDDDD"/>
            </a:solidFill>
            <a:ln w="57150">
              <a:solidFill>
                <a:schemeClr val="accent2"/>
              </a:solidFill>
              <a:round/>
              <a:headEnd/>
              <a:tailEnd/>
            </a:ln>
          </p:spPr>
          <p:txBody>
            <a:bodyPr wrap="none" anchor="ctr"/>
            <a:lstStyle/>
            <a:p>
              <a:endParaRPr lang="en-US"/>
            </a:p>
          </p:txBody>
        </p:sp>
        <p:sp>
          <p:nvSpPr>
            <p:cNvPr id="27709" name="Freeform 41"/>
            <p:cNvSpPr>
              <a:spLocks/>
            </p:cNvSpPr>
            <p:nvPr/>
          </p:nvSpPr>
          <p:spPr bwMode="auto">
            <a:xfrm>
              <a:off x="1632" y="624"/>
              <a:ext cx="1824" cy="1056"/>
            </a:xfrm>
            <a:custGeom>
              <a:avLst/>
              <a:gdLst>
                <a:gd name="T0" fmla="*/ 0 w 1824"/>
                <a:gd name="T1" fmla="*/ 528 h 1056"/>
                <a:gd name="T2" fmla="*/ 1104 w 1824"/>
                <a:gd name="T3" fmla="*/ 0 h 1056"/>
                <a:gd name="T4" fmla="*/ 1824 w 1824"/>
                <a:gd name="T5" fmla="*/ 528 h 1056"/>
                <a:gd name="T6" fmla="*/ 720 w 1824"/>
                <a:gd name="T7" fmla="*/ 1056 h 1056"/>
                <a:gd name="T8" fmla="*/ 0 w 1824"/>
                <a:gd name="T9" fmla="*/ 528 h 1056"/>
                <a:gd name="T10" fmla="*/ 0 60000 65536"/>
                <a:gd name="T11" fmla="*/ 0 60000 65536"/>
                <a:gd name="T12" fmla="*/ 0 60000 65536"/>
                <a:gd name="T13" fmla="*/ 0 60000 65536"/>
                <a:gd name="T14" fmla="*/ 0 60000 65536"/>
                <a:gd name="T15" fmla="*/ 0 w 1824"/>
                <a:gd name="T16" fmla="*/ 0 h 1056"/>
                <a:gd name="T17" fmla="*/ 1824 w 1824"/>
                <a:gd name="T18" fmla="*/ 1056 h 1056"/>
              </a:gdLst>
              <a:ahLst/>
              <a:cxnLst>
                <a:cxn ang="T10">
                  <a:pos x="T0" y="T1"/>
                </a:cxn>
                <a:cxn ang="T11">
                  <a:pos x="T2" y="T3"/>
                </a:cxn>
                <a:cxn ang="T12">
                  <a:pos x="T4" y="T5"/>
                </a:cxn>
                <a:cxn ang="T13">
                  <a:pos x="T6" y="T7"/>
                </a:cxn>
                <a:cxn ang="T14">
                  <a:pos x="T8" y="T9"/>
                </a:cxn>
              </a:cxnLst>
              <a:rect l="T15" t="T16" r="T17" b="T18"/>
              <a:pathLst>
                <a:path w="1824" h="1056">
                  <a:moveTo>
                    <a:pt x="0" y="528"/>
                  </a:moveTo>
                  <a:lnTo>
                    <a:pt x="1104" y="0"/>
                  </a:lnTo>
                  <a:lnTo>
                    <a:pt x="1824" y="528"/>
                  </a:lnTo>
                  <a:lnTo>
                    <a:pt x="720" y="1056"/>
                  </a:lnTo>
                  <a:lnTo>
                    <a:pt x="0" y="528"/>
                  </a:lnTo>
                  <a:close/>
                </a:path>
              </a:pathLst>
            </a:custGeom>
            <a:solidFill>
              <a:schemeClr val="folHlink"/>
            </a:solidFill>
            <a:ln w="57150">
              <a:solidFill>
                <a:schemeClr val="accent2"/>
              </a:solidFill>
              <a:round/>
              <a:headEnd/>
              <a:tailEnd/>
            </a:ln>
          </p:spPr>
          <p:txBody>
            <a:bodyPr wrap="none" anchor="ctr"/>
            <a:lstStyle/>
            <a:p>
              <a:endParaRPr lang="en-US"/>
            </a:p>
          </p:txBody>
        </p:sp>
        <p:sp>
          <p:nvSpPr>
            <p:cNvPr id="27710" name="Freeform 42"/>
            <p:cNvSpPr>
              <a:spLocks/>
            </p:cNvSpPr>
            <p:nvPr/>
          </p:nvSpPr>
          <p:spPr bwMode="auto">
            <a:xfrm>
              <a:off x="912" y="1872"/>
              <a:ext cx="2544" cy="504"/>
            </a:xfrm>
            <a:custGeom>
              <a:avLst/>
              <a:gdLst>
                <a:gd name="T0" fmla="*/ 0 w 2544"/>
                <a:gd name="T1" fmla="*/ 480 h 504"/>
                <a:gd name="T2" fmla="*/ 1056 w 2544"/>
                <a:gd name="T3" fmla="*/ 0 h 504"/>
                <a:gd name="T4" fmla="*/ 2544 w 2544"/>
                <a:gd name="T5" fmla="*/ 0 h 504"/>
                <a:gd name="T6" fmla="*/ 1434 w 2544"/>
                <a:gd name="T7" fmla="*/ 504 h 504"/>
                <a:gd name="T8" fmla="*/ 0 w 2544"/>
                <a:gd name="T9" fmla="*/ 480 h 504"/>
                <a:gd name="T10" fmla="*/ 0 60000 65536"/>
                <a:gd name="T11" fmla="*/ 0 60000 65536"/>
                <a:gd name="T12" fmla="*/ 0 60000 65536"/>
                <a:gd name="T13" fmla="*/ 0 60000 65536"/>
                <a:gd name="T14" fmla="*/ 0 60000 65536"/>
                <a:gd name="T15" fmla="*/ 0 w 2544"/>
                <a:gd name="T16" fmla="*/ 0 h 504"/>
                <a:gd name="T17" fmla="*/ 2544 w 2544"/>
                <a:gd name="T18" fmla="*/ 504 h 504"/>
              </a:gdLst>
              <a:ahLst/>
              <a:cxnLst>
                <a:cxn ang="T10">
                  <a:pos x="T0" y="T1"/>
                </a:cxn>
                <a:cxn ang="T11">
                  <a:pos x="T2" y="T3"/>
                </a:cxn>
                <a:cxn ang="T12">
                  <a:pos x="T4" y="T5"/>
                </a:cxn>
                <a:cxn ang="T13">
                  <a:pos x="T6" y="T7"/>
                </a:cxn>
                <a:cxn ang="T14">
                  <a:pos x="T8" y="T9"/>
                </a:cxn>
              </a:cxnLst>
              <a:rect l="T15" t="T16" r="T17" b="T18"/>
              <a:pathLst>
                <a:path w="2544" h="504">
                  <a:moveTo>
                    <a:pt x="0" y="480"/>
                  </a:moveTo>
                  <a:lnTo>
                    <a:pt x="1056" y="0"/>
                  </a:lnTo>
                  <a:lnTo>
                    <a:pt x="2544" y="0"/>
                  </a:lnTo>
                  <a:lnTo>
                    <a:pt x="1434" y="504"/>
                  </a:lnTo>
                  <a:lnTo>
                    <a:pt x="0" y="480"/>
                  </a:lnTo>
                  <a:close/>
                </a:path>
              </a:pathLst>
            </a:custGeom>
            <a:solidFill>
              <a:schemeClr val="folHlink"/>
            </a:solidFill>
            <a:ln w="57150">
              <a:solidFill>
                <a:schemeClr val="accent2"/>
              </a:solidFill>
              <a:round/>
              <a:headEnd/>
              <a:tailEnd/>
            </a:ln>
          </p:spPr>
          <p:txBody>
            <a:bodyPr wrap="none" anchor="ctr"/>
            <a:lstStyle/>
            <a:p>
              <a:endParaRPr lang="en-US"/>
            </a:p>
          </p:txBody>
        </p:sp>
        <p:sp>
          <p:nvSpPr>
            <p:cNvPr id="27711" name="Line 43"/>
            <p:cNvSpPr>
              <a:spLocks noChangeShapeType="1"/>
            </p:cNvSpPr>
            <p:nvPr/>
          </p:nvSpPr>
          <p:spPr bwMode="auto">
            <a:xfrm flipV="1">
              <a:off x="1968" y="1680"/>
              <a:ext cx="0" cy="192"/>
            </a:xfrm>
            <a:prstGeom prst="line">
              <a:avLst/>
            </a:prstGeom>
            <a:noFill/>
            <a:ln w="28575">
              <a:solidFill>
                <a:schemeClr val="accent2"/>
              </a:solidFill>
              <a:round/>
              <a:headEnd/>
              <a:tailEnd/>
            </a:ln>
          </p:spPr>
          <p:txBody>
            <a:bodyPr wrap="none" anchor="ctr"/>
            <a:lstStyle/>
            <a:p>
              <a:endParaRPr lang="en-CA"/>
            </a:p>
          </p:txBody>
        </p:sp>
        <p:sp>
          <p:nvSpPr>
            <p:cNvPr id="27712" name="Line 44"/>
            <p:cNvSpPr>
              <a:spLocks noChangeShapeType="1"/>
            </p:cNvSpPr>
            <p:nvPr/>
          </p:nvSpPr>
          <p:spPr bwMode="auto">
            <a:xfrm flipV="1">
              <a:off x="1968" y="2352"/>
              <a:ext cx="0" cy="720"/>
            </a:xfrm>
            <a:prstGeom prst="line">
              <a:avLst/>
            </a:prstGeom>
            <a:noFill/>
            <a:ln w="28575">
              <a:solidFill>
                <a:schemeClr val="accent2"/>
              </a:solidFill>
              <a:round/>
              <a:headEnd/>
              <a:tailEnd/>
            </a:ln>
          </p:spPr>
          <p:txBody>
            <a:bodyPr wrap="none" anchor="ctr"/>
            <a:lstStyle/>
            <a:p>
              <a:endParaRPr lang="en-CA"/>
            </a:p>
          </p:txBody>
        </p:sp>
        <p:sp>
          <p:nvSpPr>
            <p:cNvPr id="27713" name="Freeform 45"/>
            <p:cNvSpPr>
              <a:spLocks/>
            </p:cNvSpPr>
            <p:nvPr/>
          </p:nvSpPr>
          <p:spPr bwMode="auto">
            <a:xfrm>
              <a:off x="912" y="2592"/>
              <a:ext cx="2544" cy="504"/>
            </a:xfrm>
            <a:custGeom>
              <a:avLst/>
              <a:gdLst>
                <a:gd name="T0" fmla="*/ 0 w 2544"/>
                <a:gd name="T1" fmla="*/ 480 h 504"/>
                <a:gd name="T2" fmla="*/ 1056 w 2544"/>
                <a:gd name="T3" fmla="*/ 0 h 504"/>
                <a:gd name="T4" fmla="*/ 2544 w 2544"/>
                <a:gd name="T5" fmla="*/ 0 h 504"/>
                <a:gd name="T6" fmla="*/ 1434 w 2544"/>
                <a:gd name="T7" fmla="*/ 504 h 504"/>
                <a:gd name="T8" fmla="*/ 0 w 2544"/>
                <a:gd name="T9" fmla="*/ 480 h 504"/>
                <a:gd name="T10" fmla="*/ 0 60000 65536"/>
                <a:gd name="T11" fmla="*/ 0 60000 65536"/>
                <a:gd name="T12" fmla="*/ 0 60000 65536"/>
                <a:gd name="T13" fmla="*/ 0 60000 65536"/>
                <a:gd name="T14" fmla="*/ 0 60000 65536"/>
                <a:gd name="T15" fmla="*/ 0 w 2544"/>
                <a:gd name="T16" fmla="*/ 0 h 504"/>
                <a:gd name="T17" fmla="*/ 2544 w 2544"/>
                <a:gd name="T18" fmla="*/ 504 h 504"/>
              </a:gdLst>
              <a:ahLst/>
              <a:cxnLst>
                <a:cxn ang="T10">
                  <a:pos x="T0" y="T1"/>
                </a:cxn>
                <a:cxn ang="T11">
                  <a:pos x="T2" y="T3"/>
                </a:cxn>
                <a:cxn ang="T12">
                  <a:pos x="T4" y="T5"/>
                </a:cxn>
                <a:cxn ang="T13">
                  <a:pos x="T6" y="T7"/>
                </a:cxn>
                <a:cxn ang="T14">
                  <a:pos x="T8" y="T9"/>
                </a:cxn>
              </a:cxnLst>
              <a:rect l="T15" t="T16" r="T17" b="T18"/>
              <a:pathLst>
                <a:path w="2544" h="504">
                  <a:moveTo>
                    <a:pt x="0" y="480"/>
                  </a:moveTo>
                  <a:lnTo>
                    <a:pt x="1056" y="0"/>
                  </a:lnTo>
                  <a:lnTo>
                    <a:pt x="2544" y="0"/>
                  </a:lnTo>
                  <a:lnTo>
                    <a:pt x="1434" y="504"/>
                  </a:lnTo>
                  <a:lnTo>
                    <a:pt x="0" y="480"/>
                  </a:lnTo>
                  <a:close/>
                </a:path>
              </a:pathLst>
            </a:custGeom>
            <a:solidFill>
              <a:schemeClr val="folHlink"/>
            </a:solidFill>
            <a:ln w="57150">
              <a:solidFill>
                <a:schemeClr val="accent2"/>
              </a:solidFill>
              <a:round/>
              <a:headEnd/>
              <a:tailEnd/>
            </a:ln>
          </p:spPr>
          <p:txBody>
            <a:bodyPr wrap="none" anchor="ctr"/>
            <a:lstStyle/>
            <a:p>
              <a:endParaRPr lang="en-US"/>
            </a:p>
          </p:txBody>
        </p:sp>
        <p:sp>
          <p:nvSpPr>
            <p:cNvPr id="27714" name="Line 46"/>
            <p:cNvSpPr>
              <a:spLocks noChangeShapeType="1"/>
            </p:cNvSpPr>
            <p:nvPr/>
          </p:nvSpPr>
          <p:spPr bwMode="auto">
            <a:xfrm flipV="1">
              <a:off x="2352" y="1680"/>
              <a:ext cx="0" cy="1392"/>
            </a:xfrm>
            <a:prstGeom prst="line">
              <a:avLst/>
            </a:prstGeom>
            <a:noFill/>
            <a:ln w="57150">
              <a:solidFill>
                <a:schemeClr val="accent2"/>
              </a:solidFill>
              <a:round/>
              <a:headEnd/>
              <a:tailEnd/>
            </a:ln>
          </p:spPr>
          <p:txBody>
            <a:bodyPr wrap="none" anchor="ctr"/>
            <a:lstStyle/>
            <a:p>
              <a:endParaRPr lang="en-CA"/>
            </a:p>
          </p:txBody>
        </p:sp>
        <p:sp>
          <p:nvSpPr>
            <p:cNvPr id="27715" name="Freeform 47" descr="Newsprint"/>
            <p:cNvSpPr>
              <a:spLocks/>
            </p:cNvSpPr>
            <p:nvPr/>
          </p:nvSpPr>
          <p:spPr bwMode="auto">
            <a:xfrm>
              <a:off x="912" y="3092"/>
              <a:ext cx="1440" cy="460"/>
            </a:xfrm>
            <a:custGeom>
              <a:avLst/>
              <a:gdLst>
                <a:gd name="T0" fmla="*/ 4 w 1440"/>
                <a:gd name="T1" fmla="*/ 0 h 460"/>
                <a:gd name="T2" fmla="*/ 0 w 1440"/>
                <a:gd name="T3" fmla="*/ 460 h 460"/>
                <a:gd name="T4" fmla="*/ 1440 w 1440"/>
                <a:gd name="T5" fmla="*/ 460 h 460"/>
                <a:gd name="T6" fmla="*/ 1440 w 1440"/>
                <a:gd name="T7" fmla="*/ 16 h 460"/>
                <a:gd name="T8" fmla="*/ 0 60000 65536"/>
                <a:gd name="T9" fmla="*/ 0 60000 65536"/>
                <a:gd name="T10" fmla="*/ 0 60000 65536"/>
                <a:gd name="T11" fmla="*/ 0 60000 65536"/>
                <a:gd name="T12" fmla="*/ 0 w 1440"/>
                <a:gd name="T13" fmla="*/ 0 h 460"/>
                <a:gd name="T14" fmla="*/ 1440 w 1440"/>
                <a:gd name="T15" fmla="*/ 460 h 460"/>
              </a:gdLst>
              <a:ahLst/>
              <a:cxnLst>
                <a:cxn ang="T8">
                  <a:pos x="T0" y="T1"/>
                </a:cxn>
                <a:cxn ang="T9">
                  <a:pos x="T2" y="T3"/>
                </a:cxn>
                <a:cxn ang="T10">
                  <a:pos x="T4" y="T5"/>
                </a:cxn>
                <a:cxn ang="T11">
                  <a:pos x="T6" y="T7"/>
                </a:cxn>
              </a:cxnLst>
              <a:rect l="T12" t="T13" r="T14" b="T15"/>
              <a:pathLst>
                <a:path w="1440" h="460">
                  <a:moveTo>
                    <a:pt x="4" y="0"/>
                  </a:moveTo>
                  <a:lnTo>
                    <a:pt x="0" y="460"/>
                  </a:lnTo>
                  <a:lnTo>
                    <a:pt x="1440" y="460"/>
                  </a:lnTo>
                  <a:lnTo>
                    <a:pt x="1440" y="16"/>
                  </a:lnTo>
                </a:path>
              </a:pathLst>
            </a:custGeom>
            <a:blipFill dpi="0" rotWithShape="0">
              <a:blip r:embed="rId3" cstate="print"/>
              <a:srcRect/>
              <a:tile tx="0" ty="0" sx="100000" sy="100000" flip="none" algn="tl"/>
            </a:blipFill>
            <a:ln w="9525">
              <a:solidFill>
                <a:schemeClr val="accent2"/>
              </a:solidFill>
              <a:round/>
              <a:headEnd/>
              <a:tailEnd/>
            </a:ln>
          </p:spPr>
          <p:txBody>
            <a:bodyPr wrap="none" anchor="ctr"/>
            <a:lstStyle/>
            <a:p>
              <a:endParaRPr lang="en-US"/>
            </a:p>
          </p:txBody>
        </p:sp>
        <p:sp>
          <p:nvSpPr>
            <p:cNvPr id="27716" name="Freeform 48" descr="Newsprint"/>
            <p:cNvSpPr>
              <a:spLocks/>
            </p:cNvSpPr>
            <p:nvPr/>
          </p:nvSpPr>
          <p:spPr bwMode="auto">
            <a:xfrm>
              <a:off x="2352" y="2608"/>
              <a:ext cx="1120" cy="944"/>
            </a:xfrm>
            <a:custGeom>
              <a:avLst/>
              <a:gdLst>
                <a:gd name="T0" fmla="*/ 0 w 1120"/>
                <a:gd name="T1" fmla="*/ 500 h 944"/>
                <a:gd name="T2" fmla="*/ 0 w 1120"/>
                <a:gd name="T3" fmla="*/ 944 h 944"/>
                <a:gd name="T4" fmla="*/ 1120 w 1120"/>
                <a:gd name="T5" fmla="*/ 356 h 944"/>
                <a:gd name="T6" fmla="*/ 1112 w 1120"/>
                <a:gd name="T7" fmla="*/ 0 h 944"/>
                <a:gd name="T8" fmla="*/ 0 w 1120"/>
                <a:gd name="T9" fmla="*/ 500 h 944"/>
                <a:gd name="T10" fmla="*/ 0 60000 65536"/>
                <a:gd name="T11" fmla="*/ 0 60000 65536"/>
                <a:gd name="T12" fmla="*/ 0 60000 65536"/>
                <a:gd name="T13" fmla="*/ 0 60000 65536"/>
                <a:gd name="T14" fmla="*/ 0 60000 65536"/>
                <a:gd name="T15" fmla="*/ 0 w 1120"/>
                <a:gd name="T16" fmla="*/ 0 h 944"/>
                <a:gd name="T17" fmla="*/ 1120 w 1120"/>
                <a:gd name="T18" fmla="*/ 944 h 944"/>
              </a:gdLst>
              <a:ahLst/>
              <a:cxnLst>
                <a:cxn ang="T10">
                  <a:pos x="T0" y="T1"/>
                </a:cxn>
                <a:cxn ang="T11">
                  <a:pos x="T2" y="T3"/>
                </a:cxn>
                <a:cxn ang="T12">
                  <a:pos x="T4" y="T5"/>
                </a:cxn>
                <a:cxn ang="T13">
                  <a:pos x="T6" y="T7"/>
                </a:cxn>
                <a:cxn ang="T14">
                  <a:pos x="T8" y="T9"/>
                </a:cxn>
              </a:cxnLst>
              <a:rect l="T15" t="T16" r="T17" b="T18"/>
              <a:pathLst>
                <a:path w="1120" h="944">
                  <a:moveTo>
                    <a:pt x="0" y="500"/>
                  </a:moveTo>
                  <a:lnTo>
                    <a:pt x="0" y="944"/>
                  </a:lnTo>
                  <a:lnTo>
                    <a:pt x="1120" y="356"/>
                  </a:lnTo>
                  <a:lnTo>
                    <a:pt x="1112" y="0"/>
                  </a:lnTo>
                  <a:lnTo>
                    <a:pt x="0" y="500"/>
                  </a:lnTo>
                  <a:close/>
                </a:path>
              </a:pathLst>
            </a:custGeom>
            <a:blipFill dpi="0" rotWithShape="0">
              <a:blip r:embed="rId3" cstate="print"/>
              <a:srcRect/>
              <a:tile tx="0" ty="0" sx="100000" sy="100000" flip="none" algn="tl"/>
            </a:blipFill>
            <a:ln w="9525">
              <a:solidFill>
                <a:schemeClr val="accent2"/>
              </a:solidFill>
              <a:round/>
              <a:headEnd/>
              <a:tailEnd/>
            </a:ln>
          </p:spPr>
          <p:txBody>
            <a:bodyPr wrap="none" anchor="ctr"/>
            <a:lstStyle/>
            <a:p>
              <a:endParaRPr lang="en-US"/>
            </a:p>
          </p:txBody>
        </p:sp>
      </p:grpSp>
      <p:sp>
        <p:nvSpPr>
          <p:cNvPr id="27652" name="Line 49"/>
          <p:cNvSpPr>
            <a:spLocks noChangeShapeType="1"/>
          </p:cNvSpPr>
          <p:nvPr/>
        </p:nvSpPr>
        <p:spPr bwMode="auto">
          <a:xfrm>
            <a:off x="2980717" y="3276600"/>
            <a:ext cx="0" cy="847725"/>
          </a:xfrm>
          <a:prstGeom prst="line">
            <a:avLst/>
          </a:prstGeom>
          <a:noFill/>
          <a:ln w="28575">
            <a:solidFill>
              <a:schemeClr val="accent2"/>
            </a:solidFill>
            <a:round/>
            <a:headEnd/>
            <a:tailEnd/>
          </a:ln>
        </p:spPr>
        <p:txBody>
          <a:bodyPr wrap="none" anchor="ctr"/>
          <a:lstStyle/>
          <a:p>
            <a:endParaRPr lang="en-CA"/>
          </a:p>
        </p:txBody>
      </p:sp>
      <p:sp>
        <p:nvSpPr>
          <p:cNvPr id="27653" name="Line 50"/>
          <p:cNvSpPr>
            <a:spLocks noChangeShapeType="1"/>
          </p:cNvSpPr>
          <p:nvPr/>
        </p:nvSpPr>
        <p:spPr bwMode="auto">
          <a:xfrm>
            <a:off x="3466492" y="3305175"/>
            <a:ext cx="0" cy="619125"/>
          </a:xfrm>
          <a:prstGeom prst="line">
            <a:avLst/>
          </a:prstGeom>
          <a:noFill/>
          <a:ln w="28575">
            <a:solidFill>
              <a:schemeClr val="accent2"/>
            </a:solidFill>
            <a:round/>
            <a:headEnd/>
            <a:tailEnd/>
          </a:ln>
        </p:spPr>
        <p:txBody>
          <a:bodyPr wrap="none" anchor="ctr"/>
          <a:lstStyle/>
          <a:p>
            <a:endParaRPr lang="en-CA"/>
          </a:p>
        </p:txBody>
      </p:sp>
      <p:sp>
        <p:nvSpPr>
          <p:cNvPr id="27654" name="Line 51"/>
          <p:cNvSpPr>
            <a:spLocks noChangeShapeType="1"/>
          </p:cNvSpPr>
          <p:nvPr/>
        </p:nvSpPr>
        <p:spPr bwMode="auto">
          <a:xfrm>
            <a:off x="3952267" y="3276600"/>
            <a:ext cx="0" cy="447675"/>
          </a:xfrm>
          <a:prstGeom prst="line">
            <a:avLst/>
          </a:prstGeom>
          <a:noFill/>
          <a:ln w="28575">
            <a:solidFill>
              <a:schemeClr val="accent2"/>
            </a:solidFill>
            <a:round/>
            <a:headEnd/>
            <a:tailEnd/>
          </a:ln>
        </p:spPr>
        <p:txBody>
          <a:bodyPr wrap="none" anchor="ctr"/>
          <a:lstStyle/>
          <a:p>
            <a:endParaRPr lang="en-CA"/>
          </a:p>
        </p:txBody>
      </p:sp>
      <p:sp>
        <p:nvSpPr>
          <p:cNvPr id="27655" name="Line 52"/>
          <p:cNvSpPr>
            <a:spLocks noChangeShapeType="1"/>
          </p:cNvSpPr>
          <p:nvPr/>
        </p:nvSpPr>
        <p:spPr bwMode="auto">
          <a:xfrm>
            <a:off x="2990242" y="4419600"/>
            <a:ext cx="0" cy="857250"/>
          </a:xfrm>
          <a:prstGeom prst="line">
            <a:avLst/>
          </a:prstGeom>
          <a:noFill/>
          <a:ln w="28575">
            <a:solidFill>
              <a:schemeClr val="accent2"/>
            </a:solidFill>
            <a:round/>
            <a:headEnd/>
            <a:tailEnd/>
          </a:ln>
        </p:spPr>
        <p:txBody>
          <a:bodyPr wrap="none" anchor="ctr"/>
          <a:lstStyle/>
          <a:p>
            <a:endParaRPr lang="en-CA"/>
          </a:p>
        </p:txBody>
      </p:sp>
      <p:sp>
        <p:nvSpPr>
          <p:cNvPr id="27656" name="Line 53"/>
          <p:cNvSpPr>
            <a:spLocks noChangeShapeType="1"/>
          </p:cNvSpPr>
          <p:nvPr/>
        </p:nvSpPr>
        <p:spPr bwMode="auto">
          <a:xfrm>
            <a:off x="3476017" y="4400550"/>
            <a:ext cx="0" cy="676275"/>
          </a:xfrm>
          <a:prstGeom prst="line">
            <a:avLst/>
          </a:prstGeom>
          <a:noFill/>
          <a:ln w="28575">
            <a:solidFill>
              <a:schemeClr val="accent2"/>
            </a:solidFill>
            <a:round/>
            <a:headEnd/>
            <a:tailEnd/>
          </a:ln>
        </p:spPr>
        <p:txBody>
          <a:bodyPr wrap="none" anchor="ctr"/>
          <a:lstStyle/>
          <a:p>
            <a:endParaRPr lang="en-CA"/>
          </a:p>
        </p:txBody>
      </p:sp>
      <p:sp>
        <p:nvSpPr>
          <p:cNvPr id="27657" name="Line 54"/>
          <p:cNvSpPr>
            <a:spLocks noChangeShapeType="1"/>
          </p:cNvSpPr>
          <p:nvPr/>
        </p:nvSpPr>
        <p:spPr bwMode="auto">
          <a:xfrm>
            <a:off x="3961792" y="4419600"/>
            <a:ext cx="0" cy="457200"/>
          </a:xfrm>
          <a:prstGeom prst="line">
            <a:avLst/>
          </a:prstGeom>
          <a:noFill/>
          <a:ln w="28575">
            <a:solidFill>
              <a:schemeClr val="accent2"/>
            </a:solidFill>
            <a:round/>
            <a:headEnd/>
            <a:tailEnd/>
          </a:ln>
        </p:spPr>
        <p:txBody>
          <a:bodyPr wrap="none" anchor="ctr"/>
          <a:lstStyle/>
          <a:p>
            <a:endParaRPr lang="en-CA"/>
          </a:p>
        </p:txBody>
      </p:sp>
      <p:sp>
        <p:nvSpPr>
          <p:cNvPr id="27658" name="Line 55"/>
          <p:cNvSpPr>
            <a:spLocks noChangeShapeType="1"/>
          </p:cNvSpPr>
          <p:nvPr/>
        </p:nvSpPr>
        <p:spPr bwMode="auto">
          <a:xfrm>
            <a:off x="2561617" y="3267075"/>
            <a:ext cx="0" cy="1066800"/>
          </a:xfrm>
          <a:prstGeom prst="line">
            <a:avLst/>
          </a:prstGeom>
          <a:noFill/>
          <a:ln w="28575">
            <a:solidFill>
              <a:schemeClr val="accent2"/>
            </a:solidFill>
            <a:round/>
            <a:headEnd/>
            <a:tailEnd/>
          </a:ln>
        </p:spPr>
        <p:txBody>
          <a:bodyPr wrap="none" anchor="ctr"/>
          <a:lstStyle/>
          <a:p>
            <a:endParaRPr lang="en-CA"/>
          </a:p>
        </p:txBody>
      </p:sp>
      <p:sp>
        <p:nvSpPr>
          <p:cNvPr id="27659" name="Line 56"/>
          <p:cNvSpPr>
            <a:spLocks noChangeShapeType="1"/>
          </p:cNvSpPr>
          <p:nvPr/>
        </p:nvSpPr>
        <p:spPr bwMode="auto">
          <a:xfrm>
            <a:off x="2571142" y="4419600"/>
            <a:ext cx="0" cy="1066800"/>
          </a:xfrm>
          <a:prstGeom prst="line">
            <a:avLst/>
          </a:prstGeom>
          <a:noFill/>
          <a:ln w="28575">
            <a:solidFill>
              <a:schemeClr val="accent2"/>
            </a:solidFill>
            <a:round/>
            <a:headEnd/>
            <a:tailEnd/>
          </a:ln>
        </p:spPr>
        <p:txBody>
          <a:bodyPr wrap="none" anchor="ctr"/>
          <a:lstStyle/>
          <a:p>
            <a:endParaRPr lang="en-CA"/>
          </a:p>
        </p:txBody>
      </p:sp>
      <p:sp>
        <p:nvSpPr>
          <p:cNvPr id="27660" name="Line 57"/>
          <p:cNvSpPr>
            <a:spLocks noChangeShapeType="1"/>
          </p:cNvSpPr>
          <p:nvPr/>
        </p:nvSpPr>
        <p:spPr bwMode="auto">
          <a:xfrm>
            <a:off x="4295167" y="3276600"/>
            <a:ext cx="0" cy="295275"/>
          </a:xfrm>
          <a:prstGeom prst="line">
            <a:avLst/>
          </a:prstGeom>
          <a:noFill/>
          <a:ln w="28575">
            <a:solidFill>
              <a:schemeClr val="accent2"/>
            </a:solidFill>
            <a:round/>
            <a:headEnd/>
            <a:tailEnd/>
          </a:ln>
        </p:spPr>
        <p:txBody>
          <a:bodyPr wrap="none" anchor="ctr"/>
          <a:lstStyle/>
          <a:p>
            <a:endParaRPr lang="en-CA"/>
          </a:p>
        </p:txBody>
      </p:sp>
      <p:sp>
        <p:nvSpPr>
          <p:cNvPr id="27661" name="Line 58"/>
          <p:cNvSpPr>
            <a:spLocks noChangeShapeType="1"/>
          </p:cNvSpPr>
          <p:nvPr/>
        </p:nvSpPr>
        <p:spPr bwMode="auto">
          <a:xfrm>
            <a:off x="4304692" y="4381500"/>
            <a:ext cx="0" cy="342900"/>
          </a:xfrm>
          <a:prstGeom prst="line">
            <a:avLst/>
          </a:prstGeom>
          <a:noFill/>
          <a:ln w="28575">
            <a:solidFill>
              <a:schemeClr val="accent2"/>
            </a:solidFill>
            <a:round/>
            <a:headEnd/>
            <a:tailEnd/>
          </a:ln>
        </p:spPr>
        <p:txBody>
          <a:bodyPr wrap="none" anchor="ctr"/>
          <a:lstStyle/>
          <a:p>
            <a:endParaRPr lang="en-CA"/>
          </a:p>
        </p:txBody>
      </p:sp>
      <p:grpSp>
        <p:nvGrpSpPr>
          <p:cNvPr id="5" name="Group 59"/>
          <p:cNvGrpSpPr>
            <a:grpSpLocks/>
          </p:cNvGrpSpPr>
          <p:nvPr/>
        </p:nvGrpSpPr>
        <p:grpSpPr bwMode="auto">
          <a:xfrm>
            <a:off x="4914292" y="2514600"/>
            <a:ext cx="2286000" cy="3048000"/>
            <a:chOff x="2352" y="1200"/>
            <a:chExt cx="1440" cy="1920"/>
          </a:xfrm>
        </p:grpSpPr>
        <p:sp>
          <p:nvSpPr>
            <p:cNvPr id="27674" name="Line 60"/>
            <p:cNvSpPr>
              <a:spLocks noChangeShapeType="1"/>
            </p:cNvSpPr>
            <p:nvPr/>
          </p:nvSpPr>
          <p:spPr bwMode="auto">
            <a:xfrm>
              <a:off x="3456" y="1200"/>
              <a:ext cx="336" cy="48"/>
            </a:xfrm>
            <a:prstGeom prst="line">
              <a:avLst/>
            </a:prstGeom>
            <a:noFill/>
            <a:ln w="9525">
              <a:solidFill>
                <a:schemeClr val="accent2"/>
              </a:solidFill>
              <a:round/>
              <a:headEnd type="triangle" w="med" len="med"/>
              <a:tailEnd/>
            </a:ln>
          </p:spPr>
          <p:txBody>
            <a:bodyPr wrap="none" anchor="ctr"/>
            <a:lstStyle/>
            <a:p>
              <a:endParaRPr lang="en-CA"/>
            </a:p>
          </p:txBody>
        </p:sp>
        <p:sp>
          <p:nvSpPr>
            <p:cNvPr id="27675" name="Line 61"/>
            <p:cNvSpPr>
              <a:spLocks noChangeShapeType="1"/>
            </p:cNvSpPr>
            <p:nvPr/>
          </p:nvSpPr>
          <p:spPr bwMode="auto">
            <a:xfrm>
              <a:off x="3456" y="1488"/>
              <a:ext cx="336" cy="48"/>
            </a:xfrm>
            <a:prstGeom prst="line">
              <a:avLst/>
            </a:prstGeom>
            <a:noFill/>
            <a:ln w="9525">
              <a:solidFill>
                <a:schemeClr val="accent2"/>
              </a:solidFill>
              <a:round/>
              <a:headEnd type="triangle" w="med" len="med"/>
              <a:tailEnd/>
            </a:ln>
          </p:spPr>
          <p:txBody>
            <a:bodyPr wrap="none" anchor="ctr"/>
            <a:lstStyle/>
            <a:p>
              <a:endParaRPr lang="en-CA"/>
            </a:p>
          </p:txBody>
        </p:sp>
        <p:sp>
          <p:nvSpPr>
            <p:cNvPr id="27676" name="Line 62"/>
            <p:cNvSpPr>
              <a:spLocks noChangeShapeType="1"/>
            </p:cNvSpPr>
            <p:nvPr/>
          </p:nvSpPr>
          <p:spPr bwMode="auto">
            <a:xfrm>
              <a:off x="3456" y="1776"/>
              <a:ext cx="336" cy="48"/>
            </a:xfrm>
            <a:prstGeom prst="line">
              <a:avLst/>
            </a:prstGeom>
            <a:noFill/>
            <a:ln w="9525">
              <a:solidFill>
                <a:schemeClr val="accent2"/>
              </a:solidFill>
              <a:round/>
              <a:headEnd type="triangle" w="med" len="med"/>
              <a:tailEnd/>
            </a:ln>
          </p:spPr>
          <p:txBody>
            <a:bodyPr wrap="none" anchor="ctr"/>
            <a:lstStyle/>
            <a:p>
              <a:endParaRPr lang="en-CA"/>
            </a:p>
          </p:txBody>
        </p:sp>
        <p:sp>
          <p:nvSpPr>
            <p:cNvPr id="27677" name="Line 63"/>
            <p:cNvSpPr>
              <a:spLocks noChangeShapeType="1"/>
            </p:cNvSpPr>
            <p:nvPr/>
          </p:nvSpPr>
          <p:spPr bwMode="auto">
            <a:xfrm>
              <a:off x="3456" y="2064"/>
              <a:ext cx="336" cy="48"/>
            </a:xfrm>
            <a:prstGeom prst="line">
              <a:avLst/>
            </a:prstGeom>
            <a:noFill/>
            <a:ln w="9525">
              <a:solidFill>
                <a:schemeClr val="accent2"/>
              </a:solidFill>
              <a:round/>
              <a:headEnd type="triangle" w="med" len="med"/>
              <a:tailEnd/>
            </a:ln>
          </p:spPr>
          <p:txBody>
            <a:bodyPr wrap="none" anchor="ctr"/>
            <a:lstStyle/>
            <a:p>
              <a:endParaRPr lang="en-CA"/>
            </a:p>
          </p:txBody>
        </p:sp>
        <p:sp>
          <p:nvSpPr>
            <p:cNvPr id="27678" name="Line 64"/>
            <p:cNvSpPr>
              <a:spLocks noChangeShapeType="1"/>
            </p:cNvSpPr>
            <p:nvPr/>
          </p:nvSpPr>
          <p:spPr bwMode="auto">
            <a:xfrm>
              <a:off x="3456" y="2352"/>
              <a:ext cx="336" cy="48"/>
            </a:xfrm>
            <a:prstGeom prst="line">
              <a:avLst/>
            </a:prstGeom>
            <a:noFill/>
            <a:ln w="9525">
              <a:solidFill>
                <a:schemeClr val="accent2"/>
              </a:solidFill>
              <a:round/>
              <a:headEnd type="triangle" w="med" len="med"/>
              <a:tailEnd/>
            </a:ln>
          </p:spPr>
          <p:txBody>
            <a:bodyPr wrap="none" anchor="ctr"/>
            <a:lstStyle/>
            <a:p>
              <a:endParaRPr lang="en-CA"/>
            </a:p>
          </p:txBody>
        </p:sp>
        <p:sp>
          <p:nvSpPr>
            <p:cNvPr id="27679" name="Line 65"/>
            <p:cNvSpPr>
              <a:spLocks noChangeShapeType="1"/>
            </p:cNvSpPr>
            <p:nvPr/>
          </p:nvSpPr>
          <p:spPr bwMode="auto">
            <a:xfrm>
              <a:off x="3456" y="2640"/>
              <a:ext cx="336" cy="48"/>
            </a:xfrm>
            <a:prstGeom prst="line">
              <a:avLst/>
            </a:prstGeom>
            <a:noFill/>
            <a:ln w="9525">
              <a:solidFill>
                <a:schemeClr val="accent2"/>
              </a:solidFill>
              <a:round/>
              <a:headEnd type="triangle" w="med" len="med"/>
              <a:tailEnd/>
            </a:ln>
          </p:spPr>
          <p:txBody>
            <a:bodyPr wrap="none" anchor="ctr"/>
            <a:lstStyle/>
            <a:p>
              <a:endParaRPr lang="en-CA"/>
            </a:p>
          </p:txBody>
        </p:sp>
        <p:sp>
          <p:nvSpPr>
            <p:cNvPr id="27680" name="Line 66"/>
            <p:cNvSpPr>
              <a:spLocks noChangeShapeType="1"/>
            </p:cNvSpPr>
            <p:nvPr/>
          </p:nvSpPr>
          <p:spPr bwMode="auto">
            <a:xfrm>
              <a:off x="3168" y="1296"/>
              <a:ext cx="336" cy="48"/>
            </a:xfrm>
            <a:prstGeom prst="line">
              <a:avLst/>
            </a:prstGeom>
            <a:noFill/>
            <a:ln w="9525">
              <a:solidFill>
                <a:schemeClr val="accent2"/>
              </a:solidFill>
              <a:round/>
              <a:headEnd type="triangle" w="med" len="med"/>
              <a:tailEnd/>
            </a:ln>
          </p:spPr>
          <p:txBody>
            <a:bodyPr wrap="none" anchor="ctr"/>
            <a:lstStyle/>
            <a:p>
              <a:endParaRPr lang="en-CA"/>
            </a:p>
          </p:txBody>
        </p:sp>
        <p:sp>
          <p:nvSpPr>
            <p:cNvPr id="27681" name="Line 67"/>
            <p:cNvSpPr>
              <a:spLocks noChangeShapeType="1"/>
            </p:cNvSpPr>
            <p:nvPr/>
          </p:nvSpPr>
          <p:spPr bwMode="auto">
            <a:xfrm>
              <a:off x="3168" y="1584"/>
              <a:ext cx="336" cy="48"/>
            </a:xfrm>
            <a:prstGeom prst="line">
              <a:avLst/>
            </a:prstGeom>
            <a:noFill/>
            <a:ln w="9525">
              <a:solidFill>
                <a:schemeClr val="accent2"/>
              </a:solidFill>
              <a:round/>
              <a:headEnd type="triangle" w="med" len="med"/>
              <a:tailEnd/>
            </a:ln>
          </p:spPr>
          <p:txBody>
            <a:bodyPr wrap="none" anchor="ctr"/>
            <a:lstStyle/>
            <a:p>
              <a:endParaRPr lang="en-CA"/>
            </a:p>
          </p:txBody>
        </p:sp>
        <p:sp>
          <p:nvSpPr>
            <p:cNvPr id="27682" name="Line 68"/>
            <p:cNvSpPr>
              <a:spLocks noChangeShapeType="1"/>
            </p:cNvSpPr>
            <p:nvPr/>
          </p:nvSpPr>
          <p:spPr bwMode="auto">
            <a:xfrm>
              <a:off x="3168" y="1872"/>
              <a:ext cx="336" cy="48"/>
            </a:xfrm>
            <a:prstGeom prst="line">
              <a:avLst/>
            </a:prstGeom>
            <a:noFill/>
            <a:ln w="9525">
              <a:solidFill>
                <a:schemeClr val="accent2"/>
              </a:solidFill>
              <a:round/>
              <a:headEnd type="triangle" w="med" len="med"/>
              <a:tailEnd/>
            </a:ln>
          </p:spPr>
          <p:txBody>
            <a:bodyPr wrap="none" anchor="ctr"/>
            <a:lstStyle/>
            <a:p>
              <a:endParaRPr lang="en-CA"/>
            </a:p>
          </p:txBody>
        </p:sp>
        <p:sp>
          <p:nvSpPr>
            <p:cNvPr id="27683" name="Line 69"/>
            <p:cNvSpPr>
              <a:spLocks noChangeShapeType="1"/>
            </p:cNvSpPr>
            <p:nvPr/>
          </p:nvSpPr>
          <p:spPr bwMode="auto">
            <a:xfrm>
              <a:off x="3168" y="2160"/>
              <a:ext cx="336" cy="48"/>
            </a:xfrm>
            <a:prstGeom prst="line">
              <a:avLst/>
            </a:prstGeom>
            <a:noFill/>
            <a:ln w="9525">
              <a:solidFill>
                <a:schemeClr val="accent2"/>
              </a:solidFill>
              <a:round/>
              <a:headEnd type="triangle" w="med" len="med"/>
              <a:tailEnd/>
            </a:ln>
          </p:spPr>
          <p:txBody>
            <a:bodyPr wrap="none" anchor="ctr"/>
            <a:lstStyle/>
            <a:p>
              <a:endParaRPr lang="en-CA"/>
            </a:p>
          </p:txBody>
        </p:sp>
        <p:sp>
          <p:nvSpPr>
            <p:cNvPr id="27684" name="Line 70"/>
            <p:cNvSpPr>
              <a:spLocks noChangeShapeType="1"/>
            </p:cNvSpPr>
            <p:nvPr/>
          </p:nvSpPr>
          <p:spPr bwMode="auto">
            <a:xfrm>
              <a:off x="3168" y="2448"/>
              <a:ext cx="336" cy="48"/>
            </a:xfrm>
            <a:prstGeom prst="line">
              <a:avLst/>
            </a:prstGeom>
            <a:noFill/>
            <a:ln w="9525">
              <a:solidFill>
                <a:schemeClr val="accent2"/>
              </a:solidFill>
              <a:round/>
              <a:headEnd type="triangle" w="med" len="med"/>
              <a:tailEnd/>
            </a:ln>
          </p:spPr>
          <p:txBody>
            <a:bodyPr wrap="none" anchor="ctr"/>
            <a:lstStyle/>
            <a:p>
              <a:endParaRPr lang="en-CA"/>
            </a:p>
          </p:txBody>
        </p:sp>
        <p:sp>
          <p:nvSpPr>
            <p:cNvPr id="27685" name="Line 71"/>
            <p:cNvSpPr>
              <a:spLocks noChangeShapeType="1"/>
            </p:cNvSpPr>
            <p:nvPr/>
          </p:nvSpPr>
          <p:spPr bwMode="auto">
            <a:xfrm>
              <a:off x="3168" y="2736"/>
              <a:ext cx="336" cy="48"/>
            </a:xfrm>
            <a:prstGeom prst="line">
              <a:avLst/>
            </a:prstGeom>
            <a:noFill/>
            <a:ln w="9525">
              <a:solidFill>
                <a:schemeClr val="accent2"/>
              </a:solidFill>
              <a:round/>
              <a:headEnd type="triangle" w="med" len="med"/>
              <a:tailEnd/>
            </a:ln>
          </p:spPr>
          <p:txBody>
            <a:bodyPr wrap="none" anchor="ctr"/>
            <a:lstStyle/>
            <a:p>
              <a:endParaRPr lang="en-CA"/>
            </a:p>
          </p:txBody>
        </p:sp>
        <p:sp>
          <p:nvSpPr>
            <p:cNvPr id="27686" name="Line 72"/>
            <p:cNvSpPr>
              <a:spLocks noChangeShapeType="1"/>
            </p:cNvSpPr>
            <p:nvPr/>
          </p:nvSpPr>
          <p:spPr bwMode="auto">
            <a:xfrm>
              <a:off x="2880" y="1392"/>
              <a:ext cx="336" cy="48"/>
            </a:xfrm>
            <a:prstGeom prst="line">
              <a:avLst/>
            </a:prstGeom>
            <a:noFill/>
            <a:ln w="9525">
              <a:solidFill>
                <a:schemeClr val="accent2"/>
              </a:solidFill>
              <a:round/>
              <a:headEnd type="triangle" w="med" len="med"/>
              <a:tailEnd/>
            </a:ln>
          </p:spPr>
          <p:txBody>
            <a:bodyPr wrap="none" anchor="ctr"/>
            <a:lstStyle/>
            <a:p>
              <a:endParaRPr lang="en-CA"/>
            </a:p>
          </p:txBody>
        </p:sp>
        <p:sp>
          <p:nvSpPr>
            <p:cNvPr id="27687" name="Line 73"/>
            <p:cNvSpPr>
              <a:spLocks noChangeShapeType="1"/>
            </p:cNvSpPr>
            <p:nvPr/>
          </p:nvSpPr>
          <p:spPr bwMode="auto">
            <a:xfrm>
              <a:off x="2880" y="1680"/>
              <a:ext cx="336" cy="48"/>
            </a:xfrm>
            <a:prstGeom prst="line">
              <a:avLst/>
            </a:prstGeom>
            <a:noFill/>
            <a:ln w="9525">
              <a:solidFill>
                <a:schemeClr val="accent2"/>
              </a:solidFill>
              <a:round/>
              <a:headEnd type="triangle" w="med" len="med"/>
              <a:tailEnd/>
            </a:ln>
          </p:spPr>
          <p:txBody>
            <a:bodyPr wrap="none" anchor="ctr"/>
            <a:lstStyle/>
            <a:p>
              <a:endParaRPr lang="en-CA"/>
            </a:p>
          </p:txBody>
        </p:sp>
        <p:sp>
          <p:nvSpPr>
            <p:cNvPr id="27688" name="Line 74"/>
            <p:cNvSpPr>
              <a:spLocks noChangeShapeType="1"/>
            </p:cNvSpPr>
            <p:nvPr/>
          </p:nvSpPr>
          <p:spPr bwMode="auto">
            <a:xfrm>
              <a:off x="2880" y="1968"/>
              <a:ext cx="336" cy="48"/>
            </a:xfrm>
            <a:prstGeom prst="line">
              <a:avLst/>
            </a:prstGeom>
            <a:noFill/>
            <a:ln w="9525">
              <a:solidFill>
                <a:schemeClr val="accent2"/>
              </a:solidFill>
              <a:round/>
              <a:headEnd type="triangle" w="med" len="med"/>
              <a:tailEnd/>
            </a:ln>
          </p:spPr>
          <p:txBody>
            <a:bodyPr wrap="none" anchor="ctr"/>
            <a:lstStyle/>
            <a:p>
              <a:endParaRPr lang="en-CA"/>
            </a:p>
          </p:txBody>
        </p:sp>
        <p:sp>
          <p:nvSpPr>
            <p:cNvPr id="27689" name="Line 75"/>
            <p:cNvSpPr>
              <a:spLocks noChangeShapeType="1"/>
            </p:cNvSpPr>
            <p:nvPr/>
          </p:nvSpPr>
          <p:spPr bwMode="auto">
            <a:xfrm>
              <a:off x="2880" y="2256"/>
              <a:ext cx="336" cy="48"/>
            </a:xfrm>
            <a:prstGeom prst="line">
              <a:avLst/>
            </a:prstGeom>
            <a:noFill/>
            <a:ln w="9525">
              <a:solidFill>
                <a:schemeClr val="accent2"/>
              </a:solidFill>
              <a:round/>
              <a:headEnd type="triangle" w="med" len="med"/>
              <a:tailEnd/>
            </a:ln>
          </p:spPr>
          <p:txBody>
            <a:bodyPr wrap="none" anchor="ctr"/>
            <a:lstStyle/>
            <a:p>
              <a:endParaRPr lang="en-CA"/>
            </a:p>
          </p:txBody>
        </p:sp>
        <p:sp>
          <p:nvSpPr>
            <p:cNvPr id="27690" name="Line 76"/>
            <p:cNvSpPr>
              <a:spLocks noChangeShapeType="1"/>
            </p:cNvSpPr>
            <p:nvPr/>
          </p:nvSpPr>
          <p:spPr bwMode="auto">
            <a:xfrm>
              <a:off x="2880" y="2544"/>
              <a:ext cx="336" cy="48"/>
            </a:xfrm>
            <a:prstGeom prst="line">
              <a:avLst/>
            </a:prstGeom>
            <a:noFill/>
            <a:ln w="9525">
              <a:solidFill>
                <a:schemeClr val="accent2"/>
              </a:solidFill>
              <a:round/>
              <a:headEnd type="triangle" w="med" len="med"/>
              <a:tailEnd/>
            </a:ln>
          </p:spPr>
          <p:txBody>
            <a:bodyPr wrap="none" anchor="ctr"/>
            <a:lstStyle/>
            <a:p>
              <a:endParaRPr lang="en-CA"/>
            </a:p>
          </p:txBody>
        </p:sp>
        <p:sp>
          <p:nvSpPr>
            <p:cNvPr id="27691" name="Line 77"/>
            <p:cNvSpPr>
              <a:spLocks noChangeShapeType="1"/>
            </p:cNvSpPr>
            <p:nvPr/>
          </p:nvSpPr>
          <p:spPr bwMode="auto">
            <a:xfrm>
              <a:off x="2880" y="2832"/>
              <a:ext cx="336" cy="48"/>
            </a:xfrm>
            <a:prstGeom prst="line">
              <a:avLst/>
            </a:prstGeom>
            <a:noFill/>
            <a:ln w="9525">
              <a:solidFill>
                <a:schemeClr val="accent2"/>
              </a:solidFill>
              <a:round/>
              <a:headEnd type="triangle" w="med" len="med"/>
              <a:tailEnd/>
            </a:ln>
          </p:spPr>
          <p:txBody>
            <a:bodyPr wrap="none" anchor="ctr"/>
            <a:lstStyle/>
            <a:p>
              <a:endParaRPr lang="en-CA"/>
            </a:p>
          </p:txBody>
        </p:sp>
        <p:sp>
          <p:nvSpPr>
            <p:cNvPr id="27692" name="Line 78"/>
            <p:cNvSpPr>
              <a:spLocks noChangeShapeType="1"/>
            </p:cNvSpPr>
            <p:nvPr/>
          </p:nvSpPr>
          <p:spPr bwMode="auto">
            <a:xfrm>
              <a:off x="2592" y="1488"/>
              <a:ext cx="336" cy="48"/>
            </a:xfrm>
            <a:prstGeom prst="line">
              <a:avLst/>
            </a:prstGeom>
            <a:noFill/>
            <a:ln w="9525">
              <a:solidFill>
                <a:schemeClr val="accent2"/>
              </a:solidFill>
              <a:round/>
              <a:headEnd type="triangle" w="med" len="med"/>
              <a:tailEnd/>
            </a:ln>
          </p:spPr>
          <p:txBody>
            <a:bodyPr wrap="none" anchor="ctr"/>
            <a:lstStyle/>
            <a:p>
              <a:endParaRPr lang="en-CA"/>
            </a:p>
          </p:txBody>
        </p:sp>
        <p:sp>
          <p:nvSpPr>
            <p:cNvPr id="27693" name="Line 79"/>
            <p:cNvSpPr>
              <a:spLocks noChangeShapeType="1"/>
            </p:cNvSpPr>
            <p:nvPr/>
          </p:nvSpPr>
          <p:spPr bwMode="auto">
            <a:xfrm>
              <a:off x="2592" y="1776"/>
              <a:ext cx="336" cy="48"/>
            </a:xfrm>
            <a:prstGeom prst="line">
              <a:avLst/>
            </a:prstGeom>
            <a:noFill/>
            <a:ln w="9525">
              <a:solidFill>
                <a:schemeClr val="accent2"/>
              </a:solidFill>
              <a:round/>
              <a:headEnd type="triangle" w="med" len="med"/>
              <a:tailEnd/>
            </a:ln>
          </p:spPr>
          <p:txBody>
            <a:bodyPr wrap="none" anchor="ctr"/>
            <a:lstStyle/>
            <a:p>
              <a:endParaRPr lang="en-CA"/>
            </a:p>
          </p:txBody>
        </p:sp>
        <p:sp>
          <p:nvSpPr>
            <p:cNvPr id="27694" name="Line 80"/>
            <p:cNvSpPr>
              <a:spLocks noChangeShapeType="1"/>
            </p:cNvSpPr>
            <p:nvPr/>
          </p:nvSpPr>
          <p:spPr bwMode="auto">
            <a:xfrm>
              <a:off x="2592" y="2064"/>
              <a:ext cx="336" cy="48"/>
            </a:xfrm>
            <a:prstGeom prst="line">
              <a:avLst/>
            </a:prstGeom>
            <a:noFill/>
            <a:ln w="9525">
              <a:solidFill>
                <a:schemeClr val="accent2"/>
              </a:solidFill>
              <a:round/>
              <a:headEnd type="triangle" w="med" len="med"/>
              <a:tailEnd/>
            </a:ln>
          </p:spPr>
          <p:txBody>
            <a:bodyPr wrap="none" anchor="ctr"/>
            <a:lstStyle/>
            <a:p>
              <a:endParaRPr lang="en-CA"/>
            </a:p>
          </p:txBody>
        </p:sp>
        <p:sp>
          <p:nvSpPr>
            <p:cNvPr id="27695" name="Line 81"/>
            <p:cNvSpPr>
              <a:spLocks noChangeShapeType="1"/>
            </p:cNvSpPr>
            <p:nvPr/>
          </p:nvSpPr>
          <p:spPr bwMode="auto">
            <a:xfrm>
              <a:off x="2592" y="2352"/>
              <a:ext cx="336" cy="48"/>
            </a:xfrm>
            <a:prstGeom prst="line">
              <a:avLst/>
            </a:prstGeom>
            <a:noFill/>
            <a:ln w="9525">
              <a:solidFill>
                <a:schemeClr val="accent2"/>
              </a:solidFill>
              <a:round/>
              <a:headEnd type="triangle" w="med" len="med"/>
              <a:tailEnd/>
            </a:ln>
          </p:spPr>
          <p:txBody>
            <a:bodyPr wrap="none" anchor="ctr"/>
            <a:lstStyle/>
            <a:p>
              <a:endParaRPr lang="en-CA"/>
            </a:p>
          </p:txBody>
        </p:sp>
        <p:sp>
          <p:nvSpPr>
            <p:cNvPr id="27696" name="Line 82"/>
            <p:cNvSpPr>
              <a:spLocks noChangeShapeType="1"/>
            </p:cNvSpPr>
            <p:nvPr/>
          </p:nvSpPr>
          <p:spPr bwMode="auto">
            <a:xfrm>
              <a:off x="2592" y="2640"/>
              <a:ext cx="336" cy="48"/>
            </a:xfrm>
            <a:prstGeom prst="line">
              <a:avLst/>
            </a:prstGeom>
            <a:noFill/>
            <a:ln w="9525">
              <a:solidFill>
                <a:schemeClr val="accent2"/>
              </a:solidFill>
              <a:round/>
              <a:headEnd type="triangle" w="med" len="med"/>
              <a:tailEnd/>
            </a:ln>
          </p:spPr>
          <p:txBody>
            <a:bodyPr wrap="none" anchor="ctr"/>
            <a:lstStyle/>
            <a:p>
              <a:endParaRPr lang="en-CA"/>
            </a:p>
          </p:txBody>
        </p:sp>
        <p:sp>
          <p:nvSpPr>
            <p:cNvPr id="27697" name="Line 83"/>
            <p:cNvSpPr>
              <a:spLocks noChangeShapeType="1"/>
            </p:cNvSpPr>
            <p:nvPr/>
          </p:nvSpPr>
          <p:spPr bwMode="auto">
            <a:xfrm>
              <a:off x="2592" y="2928"/>
              <a:ext cx="336" cy="48"/>
            </a:xfrm>
            <a:prstGeom prst="line">
              <a:avLst/>
            </a:prstGeom>
            <a:noFill/>
            <a:ln w="9525">
              <a:solidFill>
                <a:schemeClr val="accent2"/>
              </a:solidFill>
              <a:round/>
              <a:headEnd type="triangle" w="med" len="med"/>
              <a:tailEnd/>
            </a:ln>
          </p:spPr>
          <p:txBody>
            <a:bodyPr wrap="none" anchor="ctr"/>
            <a:lstStyle/>
            <a:p>
              <a:endParaRPr lang="en-CA"/>
            </a:p>
          </p:txBody>
        </p:sp>
        <p:sp>
          <p:nvSpPr>
            <p:cNvPr id="27698" name="Line 84"/>
            <p:cNvSpPr>
              <a:spLocks noChangeShapeType="1"/>
            </p:cNvSpPr>
            <p:nvPr/>
          </p:nvSpPr>
          <p:spPr bwMode="auto">
            <a:xfrm>
              <a:off x="2352" y="1632"/>
              <a:ext cx="336" cy="48"/>
            </a:xfrm>
            <a:prstGeom prst="line">
              <a:avLst/>
            </a:prstGeom>
            <a:noFill/>
            <a:ln w="9525">
              <a:solidFill>
                <a:schemeClr val="accent2"/>
              </a:solidFill>
              <a:round/>
              <a:headEnd type="triangle" w="med" len="med"/>
              <a:tailEnd/>
            </a:ln>
          </p:spPr>
          <p:txBody>
            <a:bodyPr wrap="none" anchor="ctr"/>
            <a:lstStyle/>
            <a:p>
              <a:endParaRPr lang="en-CA"/>
            </a:p>
          </p:txBody>
        </p:sp>
        <p:sp>
          <p:nvSpPr>
            <p:cNvPr id="27699" name="Line 85"/>
            <p:cNvSpPr>
              <a:spLocks noChangeShapeType="1"/>
            </p:cNvSpPr>
            <p:nvPr/>
          </p:nvSpPr>
          <p:spPr bwMode="auto">
            <a:xfrm>
              <a:off x="2352" y="1920"/>
              <a:ext cx="336" cy="48"/>
            </a:xfrm>
            <a:prstGeom prst="line">
              <a:avLst/>
            </a:prstGeom>
            <a:noFill/>
            <a:ln w="9525">
              <a:solidFill>
                <a:schemeClr val="accent2"/>
              </a:solidFill>
              <a:round/>
              <a:headEnd type="triangle" w="med" len="med"/>
              <a:tailEnd/>
            </a:ln>
          </p:spPr>
          <p:txBody>
            <a:bodyPr wrap="none" anchor="ctr"/>
            <a:lstStyle/>
            <a:p>
              <a:endParaRPr lang="en-CA"/>
            </a:p>
          </p:txBody>
        </p:sp>
        <p:sp>
          <p:nvSpPr>
            <p:cNvPr id="27700" name="Line 86"/>
            <p:cNvSpPr>
              <a:spLocks noChangeShapeType="1"/>
            </p:cNvSpPr>
            <p:nvPr/>
          </p:nvSpPr>
          <p:spPr bwMode="auto">
            <a:xfrm>
              <a:off x="2352" y="2208"/>
              <a:ext cx="336" cy="48"/>
            </a:xfrm>
            <a:prstGeom prst="line">
              <a:avLst/>
            </a:prstGeom>
            <a:noFill/>
            <a:ln w="9525">
              <a:solidFill>
                <a:schemeClr val="accent2"/>
              </a:solidFill>
              <a:round/>
              <a:headEnd type="triangle" w="med" len="med"/>
              <a:tailEnd/>
            </a:ln>
          </p:spPr>
          <p:txBody>
            <a:bodyPr wrap="none" anchor="ctr"/>
            <a:lstStyle/>
            <a:p>
              <a:endParaRPr lang="en-CA"/>
            </a:p>
          </p:txBody>
        </p:sp>
        <p:sp>
          <p:nvSpPr>
            <p:cNvPr id="27701" name="Line 87"/>
            <p:cNvSpPr>
              <a:spLocks noChangeShapeType="1"/>
            </p:cNvSpPr>
            <p:nvPr/>
          </p:nvSpPr>
          <p:spPr bwMode="auto">
            <a:xfrm>
              <a:off x="2352" y="2496"/>
              <a:ext cx="336" cy="48"/>
            </a:xfrm>
            <a:prstGeom prst="line">
              <a:avLst/>
            </a:prstGeom>
            <a:noFill/>
            <a:ln w="9525">
              <a:solidFill>
                <a:schemeClr val="accent2"/>
              </a:solidFill>
              <a:round/>
              <a:headEnd type="triangle" w="med" len="med"/>
              <a:tailEnd/>
            </a:ln>
          </p:spPr>
          <p:txBody>
            <a:bodyPr wrap="none" anchor="ctr"/>
            <a:lstStyle/>
            <a:p>
              <a:endParaRPr lang="en-CA"/>
            </a:p>
          </p:txBody>
        </p:sp>
        <p:sp>
          <p:nvSpPr>
            <p:cNvPr id="27702" name="Line 88"/>
            <p:cNvSpPr>
              <a:spLocks noChangeShapeType="1"/>
            </p:cNvSpPr>
            <p:nvPr/>
          </p:nvSpPr>
          <p:spPr bwMode="auto">
            <a:xfrm>
              <a:off x="2352" y="2784"/>
              <a:ext cx="336" cy="48"/>
            </a:xfrm>
            <a:prstGeom prst="line">
              <a:avLst/>
            </a:prstGeom>
            <a:noFill/>
            <a:ln w="9525">
              <a:solidFill>
                <a:schemeClr val="accent2"/>
              </a:solidFill>
              <a:round/>
              <a:headEnd type="triangle" w="med" len="med"/>
              <a:tailEnd/>
            </a:ln>
          </p:spPr>
          <p:txBody>
            <a:bodyPr wrap="none" anchor="ctr"/>
            <a:lstStyle/>
            <a:p>
              <a:endParaRPr lang="en-CA"/>
            </a:p>
          </p:txBody>
        </p:sp>
        <p:sp>
          <p:nvSpPr>
            <p:cNvPr id="27703" name="Line 89"/>
            <p:cNvSpPr>
              <a:spLocks noChangeShapeType="1"/>
            </p:cNvSpPr>
            <p:nvPr/>
          </p:nvSpPr>
          <p:spPr bwMode="auto">
            <a:xfrm>
              <a:off x="2352" y="3072"/>
              <a:ext cx="336" cy="48"/>
            </a:xfrm>
            <a:prstGeom prst="line">
              <a:avLst/>
            </a:prstGeom>
            <a:noFill/>
            <a:ln w="9525">
              <a:solidFill>
                <a:schemeClr val="accent2"/>
              </a:solidFill>
              <a:round/>
              <a:headEnd type="triangle" w="med" len="med"/>
              <a:tailEnd/>
            </a:ln>
          </p:spPr>
          <p:txBody>
            <a:bodyPr wrap="none" anchor="ctr"/>
            <a:lstStyle/>
            <a:p>
              <a:endParaRPr lang="en-CA"/>
            </a:p>
          </p:txBody>
        </p:sp>
      </p:grpSp>
      <p:sp>
        <p:nvSpPr>
          <p:cNvPr id="27663" name="Text Box 90"/>
          <p:cNvSpPr txBox="1">
            <a:spLocks noChangeArrowheads="1"/>
          </p:cNvSpPr>
          <p:nvPr/>
        </p:nvSpPr>
        <p:spPr bwMode="auto">
          <a:xfrm>
            <a:off x="-10489" y="332656"/>
            <a:ext cx="9143999" cy="707886"/>
          </a:xfrm>
          <a:prstGeom prst="rect">
            <a:avLst/>
          </a:prstGeom>
          <a:noFill/>
          <a:ln w="9525">
            <a:noFill/>
            <a:miter lim="800000"/>
            <a:headEnd/>
            <a:tailEnd/>
          </a:ln>
        </p:spPr>
        <p:txBody>
          <a:bodyPr wrap="square">
            <a:spAutoFit/>
          </a:bodyPr>
          <a:lstStyle/>
          <a:p>
            <a:pPr algn="ctr"/>
            <a:r>
              <a:rPr lang="en-US" sz="4000" b="1" dirty="0">
                <a:solidFill>
                  <a:srgbClr val="800000"/>
                </a:solidFill>
                <a:latin typeface="Calibri" pitchFamily="34" charset="0"/>
              </a:rPr>
              <a:t>Wall </a:t>
            </a:r>
            <a:r>
              <a:rPr lang="en-US" sz="4000" b="1" dirty="0" smtClean="0">
                <a:solidFill>
                  <a:srgbClr val="800000"/>
                </a:solidFill>
                <a:latin typeface="Calibri" pitchFamily="34" charset="0"/>
              </a:rPr>
              <a:t>Sheathing/Cladding to Studs</a:t>
            </a:r>
            <a:endParaRPr lang="en-US" sz="4000" b="1" dirty="0">
              <a:solidFill>
                <a:srgbClr val="800000"/>
              </a:solidFill>
              <a:latin typeface="Calibri" pitchFamily="34" charset="0"/>
            </a:endParaRPr>
          </a:p>
        </p:txBody>
      </p:sp>
      <p:sp>
        <p:nvSpPr>
          <p:cNvPr id="27664" name="Line 91"/>
          <p:cNvSpPr>
            <a:spLocks noChangeShapeType="1"/>
          </p:cNvSpPr>
          <p:nvPr/>
        </p:nvSpPr>
        <p:spPr bwMode="auto">
          <a:xfrm>
            <a:off x="5295292" y="3048000"/>
            <a:ext cx="0" cy="1066800"/>
          </a:xfrm>
          <a:prstGeom prst="line">
            <a:avLst/>
          </a:prstGeom>
          <a:noFill/>
          <a:ln w="28575">
            <a:solidFill>
              <a:schemeClr val="accent2"/>
            </a:solidFill>
            <a:round/>
            <a:headEnd/>
            <a:tailEnd/>
          </a:ln>
        </p:spPr>
        <p:txBody>
          <a:bodyPr wrap="none" anchor="ctr"/>
          <a:lstStyle/>
          <a:p>
            <a:endParaRPr lang="en-CA"/>
          </a:p>
        </p:txBody>
      </p:sp>
      <p:sp>
        <p:nvSpPr>
          <p:cNvPr id="27665" name="Line 92"/>
          <p:cNvSpPr>
            <a:spLocks noChangeShapeType="1"/>
          </p:cNvSpPr>
          <p:nvPr/>
        </p:nvSpPr>
        <p:spPr bwMode="auto">
          <a:xfrm>
            <a:off x="5781067" y="2847975"/>
            <a:ext cx="0" cy="1066800"/>
          </a:xfrm>
          <a:prstGeom prst="line">
            <a:avLst/>
          </a:prstGeom>
          <a:noFill/>
          <a:ln w="28575">
            <a:solidFill>
              <a:schemeClr val="accent2"/>
            </a:solidFill>
            <a:round/>
            <a:headEnd/>
            <a:tailEnd/>
          </a:ln>
        </p:spPr>
        <p:txBody>
          <a:bodyPr wrap="none" anchor="ctr"/>
          <a:lstStyle/>
          <a:p>
            <a:endParaRPr lang="en-CA"/>
          </a:p>
        </p:txBody>
      </p:sp>
      <p:sp>
        <p:nvSpPr>
          <p:cNvPr id="27666" name="Line 93"/>
          <p:cNvSpPr>
            <a:spLocks noChangeShapeType="1"/>
          </p:cNvSpPr>
          <p:nvPr/>
        </p:nvSpPr>
        <p:spPr bwMode="auto">
          <a:xfrm>
            <a:off x="6266842" y="2647950"/>
            <a:ext cx="0" cy="1066800"/>
          </a:xfrm>
          <a:prstGeom prst="line">
            <a:avLst/>
          </a:prstGeom>
          <a:noFill/>
          <a:ln w="28575">
            <a:solidFill>
              <a:schemeClr val="accent2"/>
            </a:solidFill>
            <a:round/>
            <a:headEnd/>
            <a:tailEnd/>
          </a:ln>
        </p:spPr>
        <p:txBody>
          <a:bodyPr wrap="none" anchor="ctr"/>
          <a:lstStyle/>
          <a:p>
            <a:endParaRPr lang="en-CA"/>
          </a:p>
        </p:txBody>
      </p:sp>
      <p:sp>
        <p:nvSpPr>
          <p:cNvPr id="27667" name="Line 94"/>
          <p:cNvSpPr>
            <a:spLocks noChangeShapeType="1"/>
          </p:cNvSpPr>
          <p:nvPr/>
        </p:nvSpPr>
        <p:spPr bwMode="auto">
          <a:xfrm>
            <a:off x="5304817" y="4200525"/>
            <a:ext cx="0" cy="1066800"/>
          </a:xfrm>
          <a:prstGeom prst="line">
            <a:avLst/>
          </a:prstGeom>
          <a:noFill/>
          <a:ln w="28575">
            <a:solidFill>
              <a:schemeClr val="accent2"/>
            </a:solidFill>
            <a:round/>
            <a:headEnd/>
            <a:tailEnd/>
          </a:ln>
        </p:spPr>
        <p:txBody>
          <a:bodyPr wrap="none" anchor="ctr"/>
          <a:lstStyle/>
          <a:p>
            <a:endParaRPr lang="en-CA"/>
          </a:p>
        </p:txBody>
      </p:sp>
      <p:sp>
        <p:nvSpPr>
          <p:cNvPr id="27668" name="Line 95"/>
          <p:cNvSpPr>
            <a:spLocks noChangeShapeType="1"/>
          </p:cNvSpPr>
          <p:nvPr/>
        </p:nvSpPr>
        <p:spPr bwMode="auto">
          <a:xfrm>
            <a:off x="5790592" y="4000500"/>
            <a:ext cx="0" cy="1066800"/>
          </a:xfrm>
          <a:prstGeom prst="line">
            <a:avLst/>
          </a:prstGeom>
          <a:noFill/>
          <a:ln w="28575">
            <a:solidFill>
              <a:schemeClr val="accent2"/>
            </a:solidFill>
            <a:round/>
            <a:headEnd/>
            <a:tailEnd/>
          </a:ln>
        </p:spPr>
        <p:txBody>
          <a:bodyPr wrap="none" anchor="ctr"/>
          <a:lstStyle/>
          <a:p>
            <a:endParaRPr lang="en-CA"/>
          </a:p>
        </p:txBody>
      </p:sp>
      <p:sp>
        <p:nvSpPr>
          <p:cNvPr id="27669" name="Line 96"/>
          <p:cNvSpPr>
            <a:spLocks noChangeShapeType="1"/>
          </p:cNvSpPr>
          <p:nvPr/>
        </p:nvSpPr>
        <p:spPr bwMode="auto">
          <a:xfrm>
            <a:off x="6276367" y="3800475"/>
            <a:ext cx="0" cy="1066800"/>
          </a:xfrm>
          <a:prstGeom prst="line">
            <a:avLst/>
          </a:prstGeom>
          <a:noFill/>
          <a:ln w="28575">
            <a:solidFill>
              <a:schemeClr val="accent2"/>
            </a:solidFill>
            <a:round/>
            <a:headEnd/>
            <a:tailEnd/>
          </a:ln>
        </p:spPr>
        <p:txBody>
          <a:bodyPr wrap="none" anchor="ctr"/>
          <a:lstStyle/>
          <a:p>
            <a:endParaRPr lang="en-CA"/>
          </a:p>
        </p:txBody>
      </p:sp>
      <p:sp>
        <p:nvSpPr>
          <p:cNvPr id="27670" name="Line 97"/>
          <p:cNvSpPr>
            <a:spLocks noChangeShapeType="1"/>
          </p:cNvSpPr>
          <p:nvPr/>
        </p:nvSpPr>
        <p:spPr bwMode="auto">
          <a:xfrm>
            <a:off x="4876192" y="3257550"/>
            <a:ext cx="0" cy="1066800"/>
          </a:xfrm>
          <a:prstGeom prst="line">
            <a:avLst/>
          </a:prstGeom>
          <a:noFill/>
          <a:ln w="28575">
            <a:solidFill>
              <a:schemeClr val="accent2"/>
            </a:solidFill>
            <a:round/>
            <a:headEnd/>
            <a:tailEnd/>
          </a:ln>
        </p:spPr>
        <p:txBody>
          <a:bodyPr wrap="none" anchor="ctr"/>
          <a:lstStyle/>
          <a:p>
            <a:endParaRPr lang="en-CA"/>
          </a:p>
        </p:txBody>
      </p:sp>
      <p:sp>
        <p:nvSpPr>
          <p:cNvPr id="27671" name="Line 98"/>
          <p:cNvSpPr>
            <a:spLocks noChangeShapeType="1"/>
          </p:cNvSpPr>
          <p:nvPr/>
        </p:nvSpPr>
        <p:spPr bwMode="auto">
          <a:xfrm>
            <a:off x="4885717" y="4410075"/>
            <a:ext cx="0" cy="1066800"/>
          </a:xfrm>
          <a:prstGeom prst="line">
            <a:avLst/>
          </a:prstGeom>
          <a:noFill/>
          <a:ln w="28575">
            <a:solidFill>
              <a:schemeClr val="accent2"/>
            </a:solidFill>
            <a:round/>
            <a:headEnd/>
            <a:tailEnd/>
          </a:ln>
        </p:spPr>
        <p:txBody>
          <a:bodyPr wrap="none" anchor="ctr"/>
          <a:lstStyle/>
          <a:p>
            <a:endParaRPr lang="en-CA"/>
          </a:p>
        </p:txBody>
      </p:sp>
      <p:sp>
        <p:nvSpPr>
          <p:cNvPr id="27672" name="Line 99"/>
          <p:cNvSpPr>
            <a:spLocks noChangeShapeType="1"/>
          </p:cNvSpPr>
          <p:nvPr/>
        </p:nvSpPr>
        <p:spPr bwMode="auto">
          <a:xfrm>
            <a:off x="6609742" y="2495550"/>
            <a:ext cx="0" cy="1066800"/>
          </a:xfrm>
          <a:prstGeom prst="line">
            <a:avLst/>
          </a:prstGeom>
          <a:noFill/>
          <a:ln w="28575">
            <a:solidFill>
              <a:schemeClr val="accent2"/>
            </a:solidFill>
            <a:round/>
            <a:headEnd/>
            <a:tailEnd/>
          </a:ln>
        </p:spPr>
        <p:txBody>
          <a:bodyPr wrap="none" anchor="ctr"/>
          <a:lstStyle/>
          <a:p>
            <a:endParaRPr lang="en-CA"/>
          </a:p>
        </p:txBody>
      </p:sp>
      <p:sp>
        <p:nvSpPr>
          <p:cNvPr id="27673" name="Line 100"/>
          <p:cNvSpPr>
            <a:spLocks noChangeShapeType="1"/>
          </p:cNvSpPr>
          <p:nvPr/>
        </p:nvSpPr>
        <p:spPr bwMode="auto">
          <a:xfrm>
            <a:off x="6619267" y="3648075"/>
            <a:ext cx="0" cy="1066800"/>
          </a:xfrm>
          <a:prstGeom prst="line">
            <a:avLst/>
          </a:prstGeom>
          <a:noFill/>
          <a:ln w="28575">
            <a:solidFill>
              <a:schemeClr val="accent2"/>
            </a:solidFill>
            <a:round/>
            <a:headEnd/>
            <a:tailEnd/>
          </a:ln>
        </p:spPr>
        <p:txBody>
          <a:bodyPr wrap="none" anchor="ctr"/>
          <a:lstStyle/>
          <a:p>
            <a:endParaRPr lang="en-CA"/>
          </a:p>
        </p:txBody>
      </p:sp>
    </p:spTree>
    <p:extLst>
      <p:ext uri="{BB962C8B-B14F-4D97-AF65-F5344CB8AC3E}">
        <p14:creationId xmlns:p14="http://schemas.microsoft.com/office/powerpoint/2010/main" val="8974174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187091" y="2381250"/>
            <a:ext cx="2305050" cy="3114675"/>
            <a:chOff x="480" y="1500"/>
            <a:chExt cx="1452" cy="1962"/>
          </a:xfrm>
        </p:grpSpPr>
        <p:sp>
          <p:nvSpPr>
            <p:cNvPr id="28706" name="Line 3"/>
            <p:cNvSpPr>
              <a:spLocks noChangeShapeType="1"/>
            </p:cNvSpPr>
            <p:nvPr/>
          </p:nvSpPr>
          <p:spPr bwMode="auto">
            <a:xfrm>
              <a:off x="1578" y="1500"/>
              <a:ext cx="336" cy="48"/>
            </a:xfrm>
            <a:prstGeom prst="line">
              <a:avLst/>
            </a:prstGeom>
            <a:noFill/>
            <a:ln w="38100">
              <a:solidFill>
                <a:schemeClr val="accent2"/>
              </a:solidFill>
              <a:round/>
              <a:headEnd type="triangle" w="med" len="med"/>
              <a:tailEnd/>
            </a:ln>
          </p:spPr>
          <p:txBody>
            <a:bodyPr wrap="none" anchor="ctr"/>
            <a:lstStyle/>
            <a:p>
              <a:endParaRPr lang="en-CA"/>
            </a:p>
          </p:txBody>
        </p:sp>
        <p:sp>
          <p:nvSpPr>
            <p:cNvPr id="28707" name="Line 4"/>
            <p:cNvSpPr>
              <a:spLocks noChangeShapeType="1"/>
            </p:cNvSpPr>
            <p:nvPr/>
          </p:nvSpPr>
          <p:spPr bwMode="auto">
            <a:xfrm>
              <a:off x="1308" y="1629"/>
              <a:ext cx="336" cy="48"/>
            </a:xfrm>
            <a:prstGeom prst="line">
              <a:avLst/>
            </a:prstGeom>
            <a:noFill/>
            <a:ln w="38100">
              <a:solidFill>
                <a:schemeClr val="accent2"/>
              </a:solidFill>
              <a:round/>
              <a:headEnd type="triangle" w="med" len="med"/>
              <a:tailEnd/>
            </a:ln>
          </p:spPr>
          <p:txBody>
            <a:bodyPr wrap="none" anchor="ctr"/>
            <a:lstStyle/>
            <a:p>
              <a:endParaRPr lang="en-CA"/>
            </a:p>
          </p:txBody>
        </p:sp>
        <p:sp>
          <p:nvSpPr>
            <p:cNvPr id="28708" name="Line 5"/>
            <p:cNvSpPr>
              <a:spLocks noChangeShapeType="1"/>
            </p:cNvSpPr>
            <p:nvPr/>
          </p:nvSpPr>
          <p:spPr bwMode="auto">
            <a:xfrm>
              <a:off x="1038" y="1758"/>
              <a:ext cx="336" cy="48"/>
            </a:xfrm>
            <a:prstGeom prst="line">
              <a:avLst/>
            </a:prstGeom>
            <a:noFill/>
            <a:ln w="38100">
              <a:solidFill>
                <a:schemeClr val="accent2"/>
              </a:solidFill>
              <a:round/>
              <a:headEnd type="triangle" w="med" len="med"/>
              <a:tailEnd/>
            </a:ln>
          </p:spPr>
          <p:txBody>
            <a:bodyPr wrap="none" anchor="ctr"/>
            <a:lstStyle/>
            <a:p>
              <a:endParaRPr lang="en-CA"/>
            </a:p>
          </p:txBody>
        </p:sp>
        <p:sp>
          <p:nvSpPr>
            <p:cNvPr id="28709" name="Line 6"/>
            <p:cNvSpPr>
              <a:spLocks noChangeShapeType="1"/>
            </p:cNvSpPr>
            <p:nvPr/>
          </p:nvSpPr>
          <p:spPr bwMode="auto">
            <a:xfrm>
              <a:off x="768" y="1887"/>
              <a:ext cx="336" cy="48"/>
            </a:xfrm>
            <a:prstGeom prst="line">
              <a:avLst/>
            </a:prstGeom>
            <a:noFill/>
            <a:ln w="38100">
              <a:solidFill>
                <a:schemeClr val="accent2"/>
              </a:solidFill>
              <a:round/>
              <a:headEnd type="triangle" w="med" len="med"/>
              <a:tailEnd/>
            </a:ln>
          </p:spPr>
          <p:txBody>
            <a:bodyPr wrap="none" anchor="ctr"/>
            <a:lstStyle/>
            <a:p>
              <a:endParaRPr lang="en-CA"/>
            </a:p>
          </p:txBody>
        </p:sp>
        <p:sp>
          <p:nvSpPr>
            <p:cNvPr id="28710" name="Line 7"/>
            <p:cNvSpPr>
              <a:spLocks noChangeShapeType="1"/>
            </p:cNvSpPr>
            <p:nvPr/>
          </p:nvSpPr>
          <p:spPr bwMode="auto">
            <a:xfrm>
              <a:off x="498" y="2016"/>
              <a:ext cx="336" cy="48"/>
            </a:xfrm>
            <a:prstGeom prst="line">
              <a:avLst/>
            </a:prstGeom>
            <a:noFill/>
            <a:ln w="38100">
              <a:solidFill>
                <a:schemeClr val="accent2"/>
              </a:solidFill>
              <a:round/>
              <a:headEnd type="triangle" w="med" len="med"/>
              <a:tailEnd/>
            </a:ln>
          </p:spPr>
          <p:txBody>
            <a:bodyPr wrap="none" anchor="ctr"/>
            <a:lstStyle/>
            <a:p>
              <a:endParaRPr lang="en-CA"/>
            </a:p>
          </p:txBody>
        </p:sp>
        <p:sp>
          <p:nvSpPr>
            <p:cNvPr id="28711" name="Line 8"/>
            <p:cNvSpPr>
              <a:spLocks noChangeShapeType="1"/>
            </p:cNvSpPr>
            <p:nvPr/>
          </p:nvSpPr>
          <p:spPr bwMode="auto">
            <a:xfrm>
              <a:off x="1596" y="2190"/>
              <a:ext cx="336" cy="48"/>
            </a:xfrm>
            <a:prstGeom prst="line">
              <a:avLst/>
            </a:prstGeom>
            <a:noFill/>
            <a:ln w="38100">
              <a:solidFill>
                <a:schemeClr val="accent2"/>
              </a:solidFill>
              <a:round/>
              <a:headEnd type="triangle" w="med" len="med"/>
              <a:tailEnd/>
            </a:ln>
          </p:spPr>
          <p:txBody>
            <a:bodyPr wrap="none" anchor="ctr"/>
            <a:lstStyle/>
            <a:p>
              <a:endParaRPr lang="en-CA"/>
            </a:p>
          </p:txBody>
        </p:sp>
        <p:sp>
          <p:nvSpPr>
            <p:cNvPr id="28712" name="Line 9"/>
            <p:cNvSpPr>
              <a:spLocks noChangeShapeType="1"/>
            </p:cNvSpPr>
            <p:nvPr/>
          </p:nvSpPr>
          <p:spPr bwMode="auto">
            <a:xfrm>
              <a:off x="1326" y="2319"/>
              <a:ext cx="336" cy="48"/>
            </a:xfrm>
            <a:prstGeom prst="line">
              <a:avLst/>
            </a:prstGeom>
            <a:noFill/>
            <a:ln w="38100">
              <a:solidFill>
                <a:schemeClr val="accent2"/>
              </a:solidFill>
              <a:round/>
              <a:headEnd type="triangle" w="med" len="med"/>
              <a:tailEnd/>
            </a:ln>
          </p:spPr>
          <p:txBody>
            <a:bodyPr wrap="none" anchor="ctr"/>
            <a:lstStyle/>
            <a:p>
              <a:endParaRPr lang="en-CA"/>
            </a:p>
          </p:txBody>
        </p:sp>
        <p:sp>
          <p:nvSpPr>
            <p:cNvPr id="28713" name="Line 10"/>
            <p:cNvSpPr>
              <a:spLocks noChangeShapeType="1"/>
            </p:cNvSpPr>
            <p:nvPr/>
          </p:nvSpPr>
          <p:spPr bwMode="auto">
            <a:xfrm>
              <a:off x="1056" y="2448"/>
              <a:ext cx="336" cy="48"/>
            </a:xfrm>
            <a:prstGeom prst="line">
              <a:avLst/>
            </a:prstGeom>
            <a:noFill/>
            <a:ln w="38100">
              <a:solidFill>
                <a:schemeClr val="accent2"/>
              </a:solidFill>
              <a:round/>
              <a:headEnd type="triangle" w="med" len="med"/>
              <a:tailEnd/>
            </a:ln>
          </p:spPr>
          <p:txBody>
            <a:bodyPr wrap="none" anchor="ctr"/>
            <a:lstStyle/>
            <a:p>
              <a:endParaRPr lang="en-CA"/>
            </a:p>
          </p:txBody>
        </p:sp>
        <p:sp>
          <p:nvSpPr>
            <p:cNvPr id="28714" name="Line 11"/>
            <p:cNvSpPr>
              <a:spLocks noChangeShapeType="1"/>
            </p:cNvSpPr>
            <p:nvPr/>
          </p:nvSpPr>
          <p:spPr bwMode="auto">
            <a:xfrm>
              <a:off x="786" y="2577"/>
              <a:ext cx="336" cy="48"/>
            </a:xfrm>
            <a:prstGeom prst="line">
              <a:avLst/>
            </a:prstGeom>
            <a:noFill/>
            <a:ln w="38100">
              <a:solidFill>
                <a:schemeClr val="accent2"/>
              </a:solidFill>
              <a:round/>
              <a:headEnd type="triangle" w="med" len="med"/>
              <a:tailEnd/>
            </a:ln>
          </p:spPr>
          <p:txBody>
            <a:bodyPr wrap="none" anchor="ctr"/>
            <a:lstStyle/>
            <a:p>
              <a:endParaRPr lang="en-CA"/>
            </a:p>
          </p:txBody>
        </p:sp>
        <p:sp>
          <p:nvSpPr>
            <p:cNvPr id="28715" name="Line 12"/>
            <p:cNvSpPr>
              <a:spLocks noChangeShapeType="1"/>
            </p:cNvSpPr>
            <p:nvPr/>
          </p:nvSpPr>
          <p:spPr bwMode="auto">
            <a:xfrm>
              <a:off x="516" y="2706"/>
              <a:ext cx="336" cy="48"/>
            </a:xfrm>
            <a:prstGeom prst="line">
              <a:avLst/>
            </a:prstGeom>
            <a:noFill/>
            <a:ln w="38100">
              <a:solidFill>
                <a:schemeClr val="accent2"/>
              </a:solidFill>
              <a:round/>
              <a:headEnd type="triangle" w="med" len="med"/>
              <a:tailEnd/>
            </a:ln>
          </p:spPr>
          <p:txBody>
            <a:bodyPr wrap="none" anchor="ctr"/>
            <a:lstStyle/>
            <a:p>
              <a:endParaRPr lang="en-CA"/>
            </a:p>
          </p:txBody>
        </p:sp>
        <p:sp>
          <p:nvSpPr>
            <p:cNvPr id="28716" name="Line 13"/>
            <p:cNvSpPr>
              <a:spLocks noChangeShapeType="1"/>
            </p:cNvSpPr>
            <p:nvPr/>
          </p:nvSpPr>
          <p:spPr bwMode="auto">
            <a:xfrm>
              <a:off x="1560" y="2898"/>
              <a:ext cx="336" cy="48"/>
            </a:xfrm>
            <a:prstGeom prst="line">
              <a:avLst/>
            </a:prstGeom>
            <a:noFill/>
            <a:ln w="38100">
              <a:solidFill>
                <a:schemeClr val="accent2"/>
              </a:solidFill>
              <a:round/>
              <a:headEnd type="triangle" w="med" len="med"/>
              <a:tailEnd/>
            </a:ln>
          </p:spPr>
          <p:txBody>
            <a:bodyPr wrap="none" anchor="ctr"/>
            <a:lstStyle/>
            <a:p>
              <a:endParaRPr lang="en-CA"/>
            </a:p>
          </p:txBody>
        </p:sp>
        <p:sp>
          <p:nvSpPr>
            <p:cNvPr id="28717" name="Line 14"/>
            <p:cNvSpPr>
              <a:spLocks noChangeShapeType="1"/>
            </p:cNvSpPr>
            <p:nvPr/>
          </p:nvSpPr>
          <p:spPr bwMode="auto">
            <a:xfrm>
              <a:off x="1290" y="3027"/>
              <a:ext cx="336" cy="48"/>
            </a:xfrm>
            <a:prstGeom prst="line">
              <a:avLst/>
            </a:prstGeom>
            <a:noFill/>
            <a:ln w="38100">
              <a:solidFill>
                <a:schemeClr val="accent2"/>
              </a:solidFill>
              <a:round/>
              <a:headEnd type="triangle" w="med" len="med"/>
              <a:tailEnd/>
            </a:ln>
          </p:spPr>
          <p:txBody>
            <a:bodyPr wrap="none" anchor="ctr"/>
            <a:lstStyle/>
            <a:p>
              <a:endParaRPr lang="en-CA"/>
            </a:p>
          </p:txBody>
        </p:sp>
        <p:sp>
          <p:nvSpPr>
            <p:cNvPr id="28718" name="Line 15"/>
            <p:cNvSpPr>
              <a:spLocks noChangeShapeType="1"/>
            </p:cNvSpPr>
            <p:nvPr/>
          </p:nvSpPr>
          <p:spPr bwMode="auto">
            <a:xfrm>
              <a:off x="1020" y="3156"/>
              <a:ext cx="336" cy="48"/>
            </a:xfrm>
            <a:prstGeom prst="line">
              <a:avLst/>
            </a:prstGeom>
            <a:noFill/>
            <a:ln w="38100">
              <a:solidFill>
                <a:schemeClr val="accent2"/>
              </a:solidFill>
              <a:round/>
              <a:headEnd type="triangle" w="med" len="med"/>
              <a:tailEnd/>
            </a:ln>
          </p:spPr>
          <p:txBody>
            <a:bodyPr wrap="none" anchor="ctr"/>
            <a:lstStyle/>
            <a:p>
              <a:endParaRPr lang="en-CA"/>
            </a:p>
          </p:txBody>
        </p:sp>
        <p:sp>
          <p:nvSpPr>
            <p:cNvPr id="28719" name="Line 16"/>
            <p:cNvSpPr>
              <a:spLocks noChangeShapeType="1"/>
            </p:cNvSpPr>
            <p:nvPr/>
          </p:nvSpPr>
          <p:spPr bwMode="auto">
            <a:xfrm>
              <a:off x="750" y="3285"/>
              <a:ext cx="336" cy="48"/>
            </a:xfrm>
            <a:prstGeom prst="line">
              <a:avLst/>
            </a:prstGeom>
            <a:noFill/>
            <a:ln w="38100">
              <a:solidFill>
                <a:schemeClr val="accent2"/>
              </a:solidFill>
              <a:round/>
              <a:headEnd type="triangle" w="med" len="med"/>
              <a:tailEnd/>
            </a:ln>
          </p:spPr>
          <p:txBody>
            <a:bodyPr wrap="none" anchor="ctr"/>
            <a:lstStyle/>
            <a:p>
              <a:endParaRPr lang="en-CA"/>
            </a:p>
          </p:txBody>
        </p:sp>
        <p:sp>
          <p:nvSpPr>
            <p:cNvPr id="28720" name="Line 17"/>
            <p:cNvSpPr>
              <a:spLocks noChangeShapeType="1"/>
            </p:cNvSpPr>
            <p:nvPr/>
          </p:nvSpPr>
          <p:spPr bwMode="auto">
            <a:xfrm>
              <a:off x="480" y="3414"/>
              <a:ext cx="336" cy="48"/>
            </a:xfrm>
            <a:prstGeom prst="line">
              <a:avLst/>
            </a:prstGeom>
            <a:noFill/>
            <a:ln w="38100">
              <a:solidFill>
                <a:schemeClr val="accent2"/>
              </a:solidFill>
              <a:round/>
              <a:headEnd type="triangle" w="med" len="med"/>
              <a:tailEnd/>
            </a:ln>
          </p:spPr>
          <p:txBody>
            <a:bodyPr wrap="none" anchor="ctr"/>
            <a:lstStyle/>
            <a:p>
              <a:endParaRPr lang="en-CA"/>
            </a:p>
          </p:txBody>
        </p:sp>
      </p:grpSp>
      <p:sp>
        <p:nvSpPr>
          <p:cNvPr id="28675" name="Freeform 18"/>
          <p:cNvSpPr>
            <a:spLocks/>
          </p:cNvSpPr>
          <p:nvPr/>
        </p:nvSpPr>
        <p:spPr bwMode="auto">
          <a:xfrm>
            <a:off x="4511191" y="1581150"/>
            <a:ext cx="2286000" cy="838200"/>
          </a:xfrm>
          <a:custGeom>
            <a:avLst/>
            <a:gdLst>
              <a:gd name="T0" fmla="*/ 0 w 1440"/>
              <a:gd name="T1" fmla="*/ 2147483647 h 528"/>
              <a:gd name="T2" fmla="*/ 2147483647 w 1440"/>
              <a:gd name="T3" fmla="*/ 0 h 528"/>
              <a:gd name="T4" fmla="*/ 2147483647 w 1440"/>
              <a:gd name="T5" fmla="*/ 2147483647 h 528"/>
              <a:gd name="T6" fmla="*/ 0 w 1440"/>
              <a:gd name="T7" fmla="*/ 2147483647 h 528"/>
              <a:gd name="T8" fmla="*/ 0 60000 65536"/>
              <a:gd name="T9" fmla="*/ 0 60000 65536"/>
              <a:gd name="T10" fmla="*/ 0 60000 65536"/>
              <a:gd name="T11" fmla="*/ 0 60000 65536"/>
              <a:gd name="T12" fmla="*/ 0 w 1440"/>
              <a:gd name="T13" fmla="*/ 0 h 528"/>
              <a:gd name="T14" fmla="*/ 1440 w 1440"/>
              <a:gd name="T15" fmla="*/ 528 h 528"/>
            </a:gdLst>
            <a:ahLst/>
            <a:cxnLst>
              <a:cxn ang="T8">
                <a:pos x="T0" y="T1"/>
              </a:cxn>
              <a:cxn ang="T9">
                <a:pos x="T2" y="T3"/>
              </a:cxn>
              <a:cxn ang="T10">
                <a:pos x="T4" y="T5"/>
              </a:cxn>
              <a:cxn ang="T11">
                <a:pos x="T6" y="T7"/>
              </a:cxn>
            </a:cxnLst>
            <a:rect l="T12" t="T13" r="T14" b="T15"/>
            <a:pathLst>
              <a:path w="1440" h="528">
                <a:moveTo>
                  <a:pt x="0" y="528"/>
                </a:moveTo>
                <a:lnTo>
                  <a:pt x="720" y="0"/>
                </a:lnTo>
                <a:lnTo>
                  <a:pt x="1440" y="528"/>
                </a:lnTo>
                <a:lnTo>
                  <a:pt x="0" y="528"/>
                </a:lnTo>
                <a:close/>
              </a:path>
            </a:pathLst>
          </a:custGeom>
          <a:solidFill>
            <a:schemeClr val="folHlink"/>
          </a:solidFill>
          <a:ln w="57150">
            <a:solidFill>
              <a:schemeClr val="accent2"/>
            </a:solidFill>
            <a:round/>
            <a:headEnd/>
            <a:tailEnd/>
          </a:ln>
        </p:spPr>
        <p:txBody>
          <a:bodyPr wrap="none" anchor="ctr"/>
          <a:lstStyle/>
          <a:p>
            <a:endParaRPr lang="en-US"/>
          </a:p>
        </p:txBody>
      </p:sp>
      <p:grpSp>
        <p:nvGrpSpPr>
          <p:cNvPr id="3" name="Group 19"/>
          <p:cNvGrpSpPr>
            <a:grpSpLocks/>
          </p:cNvGrpSpPr>
          <p:nvPr/>
        </p:nvGrpSpPr>
        <p:grpSpPr bwMode="auto">
          <a:xfrm>
            <a:off x="2758591" y="3257550"/>
            <a:ext cx="2286000" cy="2209800"/>
            <a:chOff x="1824" y="1152"/>
            <a:chExt cx="1824" cy="2016"/>
          </a:xfrm>
        </p:grpSpPr>
        <p:sp>
          <p:nvSpPr>
            <p:cNvPr id="28704" name="Rectangle 20"/>
            <p:cNvSpPr>
              <a:spLocks noChangeArrowheads="1"/>
            </p:cNvSpPr>
            <p:nvPr/>
          </p:nvSpPr>
          <p:spPr bwMode="auto">
            <a:xfrm>
              <a:off x="1824" y="2160"/>
              <a:ext cx="1824" cy="1008"/>
            </a:xfrm>
            <a:prstGeom prst="rect">
              <a:avLst/>
            </a:prstGeom>
            <a:solidFill>
              <a:srgbClr val="DDDDDD"/>
            </a:solidFill>
            <a:ln w="57150">
              <a:solidFill>
                <a:schemeClr val="accent2"/>
              </a:solidFill>
              <a:miter lim="800000"/>
              <a:headEnd/>
              <a:tailEnd/>
            </a:ln>
          </p:spPr>
          <p:txBody>
            <a:bodyPr wrap="none" anchor="ctr"/>
            <a:lstStyle/>
            <a:p>
              <a:endParaRPr lang="en-US"/>
            </a:p>
          </p:txBody>
        </p:sp>
        <p:sp>
          <p:nvSpPr>
            <p:cNvPr id="28705" name="Rectangle 21"/>
            <p:cNvSpPr>
              <a:spLocks noChangeArrowheads="1"/>
            </p:cNvSpPr>
            <p:nvPr/>
          </p:nvSpPr>
          <p:spPr bwMode="auto">
            <a:xfrm>
              <a:off x="1824" y="1152"/>
              <a:ext cx="1824" cy="1008"/>
            </a:xfrm>
            <a:prstGeom prst="rect">
              <a:avLst/>
            </a:prstGeom>
            <a:solidFill>
              <a:srgbClr val="DDDDDD"/>
            </a:solidFill>
            <a:ln w="57150">
              <a:solidFill>
                <a:schemeClr val="accent2"/>
              </a:solidFill>
              <a:miter lim="800000"/>
              <a:headEnd/>
              <a:tailEnd/>
            </a:ln>
          </p:spPr>
          <p:txBody>
            <a:bodyPr wrap="none" anchor="ctr"/>
            <a:lstStyle/>
            <a:p>
              <a:endParaRPr lang="en-US"/>
            </a:p>
          </p:txBody>
        </p:sp>
      </p:grpSp>
      <p:sp>
        <p:nvSpPr>
          <p:cNvPr id="28677" name="Freeform 22"/>
          <p:cNvSpPr>
            <a:spLocks/>
          </p:cNvSpPr>
          <p:nvPr/>
        </p:nvSpPr>
        <p:spPr bwMode="auto">
          <a:xfrm>
            <a:off x="5044591" y="2419350"/>
            <a:ext cx="1752600" cy="1962150"/>
          </a:xfrm>
          <a:custGeom>
            <a:avLst/>
            <a:gdLst>
              <a:gd name="T0" fmla="*/ 0 w 1104"/>
              <a:gd name="T1" fmla="*/ 2147483647 h 1236"/>
              <a:gd name="T2" fmla="*/ 0 w 1104"/>
              <a:gd name="T3" fmla="*/ 2147483647 h 1236"/>
              <a:gd name="T4" fmla="*/ 2147483647 w 1104"/>
              <a:gd name="T5" fmla="*/ 2147483647 h 1236"/>
              <a:gd name="T6" fmla="*/ 2147483647 w 1104"/>
              <a:gd name="T7" fmla="*/ 0 h 1236"/>
              <a:gd name="T8" fmla="*/ 0 w 1104"/>
              <a:gd name="T9" fmla="*/ 2147483647 h 1236"/>
              <a:gd name="T10" fmla="*/ 0 60000 65536"/>
              <a:gd name="T11" fmla="*/ 0 60000 65536"/>
              <a:gd name="T12" fmla="*/ 0 60000 65536"/>
              <a:gd name="T13" fmla="*/ 0 60000 65536"/>
              <a:gd name="T14" fmla="*/ 0 60000 65536"/>
              <a:gd name="T15" fmla="*/ 0 w 1104"/>
              <a:gd name="T16" fmla="*/ 0 h 1236"/>
              <a:gd name="T17" fmla="*/ 1104 w 1104"/>
              <a:gd name="T18" fmla="*/ 1236 h 1236"/>
            </a:gdLst>
            <a:ahLst/>
            <a:cxnLst>
              <a:cxn ang="T10">
                <a:pos x="T0" y="T1"/>
              </a:cxn>
              <a:cxn ang="T11">
                <a:pos x="T2" y="T3"/>
              </a:cxn>
              <a:cxn ang="T12">
                <a:pos x="T4" y="T5"/>
              </a:cxn>
              <a:cxn ang="T13">
                <a:pos x="T6" y="T7"/>
              </a:cxn>
              <a:cxn ang="T14">
                <a:pos x="T8" y="T9"/>
              </a:cxn>
            </a:cxnLst>
            <a:rect l="T15" t="T16" r="T17" b="T18"/>
            <a:pathLst>
              <a:path w="1104" h="1236">
                <a:moveTo>
                  <a:pt x="0" y="528"/>
                </a:moveTo>
                <a:lnTo>
                  <a:pt x="0" y="1236"/>
                </a:lnTo>
                <a:lnTo>
                  <a:pt x="1104" y="712"/>
                </a:lnTo>
                <a:lnTo>
                  <a:pt x="1104" y="0"/>
                </a:lnTo>
                <a:lnTo>
                  <a:pt x="0" y="528"/>
                </a:lnTo>
                <a:close/>
              </a:path>
            </a:pathLst>
          </a:custGeom>
          <a:solidFill>
            <a:srgbClr val="DDDDDD"/>
          </a:solidFill>
          <a:ln w="57150">
            <a:solidFill>
              <a:schemeClr val="accent2"/>
            </a:solidFill>
            <a:round/>
            <a:headEnd/>
            <a:tailEnd/>
          </a:ln>
        </p:spPr>
        <p:txBody>
          <a:bodyPr wrap="none" anchor="ctr"/>
          <a:lstStyle/>
          <a:p>
            <a:endParaRPr lang="en-US"/>
          </a:p>
        </p:txBody>
      </p:sp>
      <p:sp>
        <p:nvSpPr>
          <p:cNvPr id="28678" name="Freeform 23"/>
          <p:cNvSpPr>
            <a:spLocks/>
          </p:cNvSpPr>
          <p:nvPr/>
        </p:nvSpPr>
        <p:spPr bwMode="auto">
          <a:xfrm>
            <a:off x="5044591" y="3581400"/>
            <a:ext cx="1752600" cy="1905000"/>
          </a:xfrm>
          <a:custGeom>
            <a:avLst/>
            <a:gdLst>
              <a:gd name="T0" fmla="*/ 0 w 1104"/>
              <a:gd name="T1" fmla="*/ 2147483647 h 1200"/>
              <a:gd name="T2" fmla="*/ 2147483647 w 1104"/>
              <a:gd name="T3" fmla="*/ 2147483647 h 1200"/>
              <a:gd name="T4" fmla="*/ 2147483647 w 1104"/>
              <a:gd name="T5" fmla="*/ 2147483647 h 1200"/>
              <a:gd name="T6" fmla="*/ 2147483647 w 1104"/>
              <a:gd name="T7" fmla="*/ 0 h 1200"/>
              <a:gd name="T8" fmla="*/ 0 w 1104"/>
              <a:gd name="T9" fmla="*/ 2147483647 h 1200"/>
              <a:gd name="T10" fmla="*/ 0 60000 65536"/>
              <a:gd name="T11" fmla="*/ 0 60000 65536"/>
              <a:gd name="T12" fmla="*/ 0 60000 65536"/>
              <a:gd name="T13" fmla="*/ 0 60000 65536"/>
              <a:gd name="T14" fmla="*/ 0 60000 65536"/>
              <a:gd name="T15" fmla="*/ 0 w 1104"/>
              <a:gd name="T16" fmla="*/ 0 h 1200"/>
              <a:gd name="T17" fmla="*/ 1104 w 1104"/>
              <a:gd name="T18" fmla="*/ 1200 h 1200"/>
            </a:gdLst>
            <a:ahLst/>
            <a:cxnLst>
              <a:cxn ang="T10">
                <a:pos x="T0" y="T1"/>
              </a:cxn>
              <a:cxn ang="T11">
                <a:pos x="T2" y="T3"/>
              </a:cxn>
              <a:cxn ang="T12">
                <a:pos x="T4" y="T5"/>
              </a:cxn>
              <a:cxn ang="T13">
                <a:pos x="T6" y="T7"/>
              </a:cxn>
              <a:cxn ang="T14">
                <a:pos x="T8" y="T9"/>
              </a:cxn>
            </a:cxnLst>
            <a:rect l="T15" t="T16" r="T17" b="T18"/>
            <a:pathLst>
              <a:path w="1104" h="1200">
                <a:moveTo>
                  <a:pt x="0" y="500"/>
                </a:moveTo>
                <a:lnTo>
                  <a:pt x="6" y="1200"/>
                </a:lnTo>
                <a:lnTo>
                  <a:pt x="1104" y="684"/>
                </a:lnTo>
                <a:lnTo>
                  <a:pt x="1104" y="0"/>
                </a:lnTo>
                <a:lnTo>
                  <a:pt x="0" y="500"/>
                </a:lnTo>
                <a:close/>
              </a:path>
            </a:pathLst>
          </a:custGeom>
          <a:solidFill>
            <a:srgbClr val="DDDDDD"/>
          </a:solidFill>
          <a:ln w="57150">
            <a:solidFill>
              <a:schemeClr val="accent2"/>
            </a:solidFill>
            <a:round/>
            <a:headEnd/>
            <a:tailEnd/>
          </a:ln>
        </p:spPr>
        <p:txBody>
          <a:bodyPr wrap="none" anchor="ctr"/>
          <a:lstStyle/>
          <a:p>
            <a:endParaRPr lang="en-US"/>
          </a:p>
        </p:txBody>
      </p:sp>
      <p:sp>
        <p:nvSpPr>
          <p:cNvPr id="28679" name="Freeform 24"/>
          <p:cNvSpPr>
            <a:spLocks/>
          </p:cNvSpPr>
          <p:nvPr/>
        </p:nvSpPr>
        <p:spPr bwMode="auto">
          <a:xfrm>
            <a:off x="2758591" y="2419350"/>
            <a:ext cx="2286000" cy="838200"/>
          </a:xfrm>
          <a:custGeom>
            <a:avLst/>
            <a:gdLst>
              <a:gd name="T0" fmla="*/ 0 w 1440"/>
              <a:gd name="T1" fmla="*/ 2147483647 h 528"/>
              <a:gd name="T2" fmla="*/ 2147483647 w 1440"/>
              <a:gd name="T3" fmla="*/ 0 h 528"/>
              <a:gd name="T4" fmla="*/ 2147483647 w 1440"/>
              <a:gd name="T5" fmla="*/ 2147483647 h 528"/>
              <a:gd name="T6" fmla="*/ 0 w 1440"/>
              <a:gd name="T7" fmla="*/ 2147483647 h 528"/>
              <a:gd name="T8" fmla="*/ 0 60000 65536"/>
              <a:gd name="T9" fmla="*/ 0 60000 65536"/>
              <a:gd name="T10" fmla="*/ 0 60000 65536"/>
              <a:gd name="T11" fmla="*/ 0 60000 65536"/>
              <a:gd name="T12" fmla="*/ 0 w 1440"/>
              <a:gd name="T13" fmla="*/ 0 h 528"/>
              <a:gd name="T14" fmla="*/ 1440 w 1440"/>
              <a:gd name="T15" fmla="*/ 528 h 528"/>
            </a:gdLst>
            <a:ahLst/>
            <a:cxnLst>
              <a:cxn ang="T8">
                <a:pos x="T0" y="T1"/>
              </a:cxn>
              <a:cxn ang="T9">
                <a:pos x="T2" y="T3"/>
              </a:cxn>
              <a:cxn ang="T10">
                <a:pos x="T4" y="T5"/>
              </a:cxn>
              <a:cxn ang="T11">
                <a:pos x="T6" y="T7"/>
              </a:cxn>
            </a:cxnLst>
            <a:rect l="T12" t="T13" r="T14" b="T15"/>
            <a:pathLst>
              <a:path w="1440" h="528">
                <a:moveTo>
                  <a:pt x="0" y="528"/>
                </a:moveTo>
                <a:lnTo>
                  <a:pt x="720" y="0"/>
                </a:lnTo>
                <a:lnTo>
                  <a:pt x="1440" y="528"/>
                </a:lnTo>
                <a:lnTo>
                  <a:pt x="0" y="528"/>
                </a:lnTo>
                <a:close/>
              </a:path>
            </a:pathLst>
          </a:custGeom>
          <a:solidFill>
            <a:srgbClr val="DDDDDD"/>
          </a:solidFill>
          <a:ln w="57150">
            <a:solidFill>
              <a:schemeClr val="accent2"/>
            </a:solidFill>
            <a:round/>
            <a:headEnd/>
            <a:tailEnd/>
          </a:ln>
        </p:spPr>
        <p:txBody>
          <a:bodyPr wrap="none" anchor="ctr"/>
          <a:lstStyle/>
          <a:p>
            <a:endParaRPr lang="en-US"/>
          </a:p>
        </p:txBody>
      </p:sp>
      <p:sp>
        <p:nvSpPr>
          <p:cNvPr id="28680" name="Freeform 25"/>
          <p:cNvSpPr>
            <a:spLocks/>
          </p:cNvSpPr>
          <p:nvPr/>
        </p:nvSpPr>
        <p:spPr bwMode="auto">
          <a:xfrm>
            <a:off x="3901591" y="1581150"/>
            <a:ext cx="2895600" cy="1676400"/>
          </a:xfrm>
          <a:custGeom>
            <a:avLst/>
            <a:gdLst>
              <a:gd name="T0" fmla="*/ 0 w 1824"/>
              <a:gd name="T1" fmla="*/ 2147483647 h 1056"/>
              <a:gd name="T2" fmla="*/ 2147483647 w 1824"/>
              <a:gd name="T3" fmla="*/ 0 h 1056"/>
              <a:gd name="T4" fmla="*/ 2147483647 w 1824"/>
              <a:gd name="T5" fmla="*/ 2147483647 h 1056"/>
              <a:gd name="T6" fmla="*/ 2147483647 w 1824"/>
              <a:gd name="T7" fmla="*/ 2147483647 h 1056"/>
              <a:gd name="T8" fmla="*/ 0 w 1824"/>
              <a:gd name="T9" fmla="*/ 2147483647 h 1056"/>
              <a:gd name="T10" fmla="*/ 0 60000 65536"/>
              <a:gd name="T11" fmla="*/ 0 60000 65536"/>
              <a:gd name="T12" fmla="*/ 0 60000 65536"/>
              <a:gd name="T13" fmla="*/ 0 60000 65536"/>
              <a:gd name="T14" fmla="*/ 0 60000 65536"/>
              <a:gd name="T15" fmla="*/ 0 w 1824"/>
              <a:gd name="T16" fmla="*/ 0 h 1056"/>
              <a:gd name="T17" fmla="*/ 1824 w 1824"/>
              <a:gd name="T18" fmla="*/ 1056 h 1056"/>
            </a:gdLst>
            <a:ahLst/>
            <a:cxnLst>
              <a:cxn ang="T10">
                <a:pos x="T0" y="T1"/>
              </a:cxn>
              <a:cxn ang="T11">
                <a:pos x="T2" y="T3"/>
              </a:cxn>
              <a:cxn ang="T12">
                <a:pos x="T4" y="T5"/>
              </a:cxn>
              <a:cxn ang="T13">
                <a:pos x="T6" y="T7"/>
              </a:cxn>
              <a:cxn ang="T14">
                <a:pos x="T8" y="T9"/>
              </a:cxn>
            </a:cxnLst>
            <a:rect l="T15" t="T16" r="T17" b="T18"/>
            <a:pathLst>
              <a:path w="1824" h="1056">
                <a:moveTo>
                  <a:pt x="0" y="528"/>
                </a:moveTo>
                <a:lnTo>
                  <a:pt x="1104" y="0"/>
                </a:lnTo>
                <a:lnTo>
                  <a:pt x="1824" y="528"/>
                </a:lnTo>
                <a:lnTo>
                  <a:pt x="720" y="1056"/>
                </a:lnTo>
                <a:lnTo>
                  <a:pt x="0" y="528"/>
                </a:lnTo>
                <a:close/>
              </a:path>
            </a:pathLst>
          </a:custGeom>
          <a:solidFill>
            <a:schemeClr val="accent2"/>
          </a:solidFill>
          <a:ln w="57150">
            <a:solidFill>
              <a:schemeClr val="accent2"/>
            </a:solidFill>
            <a:round/>
            <a:headEnd/>
            <a:tailEnd/>
          </a:ln>
        </p:spPr>
        <p:txBody>
          <a:bodyPr wrap="none" anchor="ctr"/>
          <a:lstStyle/>
          <a:p>
            <a:endParaRPr lang="en-US"/>
          </a:p>
        </p:txBody>
      </p:sp>
      <p:sp>
        <p:nvSpPr>
          <p:cNvPr id="28681" name="Freeform 26"/>
          <p:cNvSpPr>
            <a:spLocks/>
          </p:cNvSpPr>
          <p:nvPr/>
        </p:nvSpPr>
        <p:spPr bwMode="auto">
          <a:xfrm>
            <a:off x="2758591" y="3562350"/>
            <a:ext cx="4038600" cy="800100"/>
          </a:xfrm>
          <a:custGeom>
            <a:avLst/>
            <a:gdLst>
              <a:gd name="T0" fmla="*/ 0 w 2544"/>
              <a:gd name="T1" fmla="*/ 2147483647 h 504"/>
              <a:gd name="T2" fmla="*/ 2147483647 w 2544"/>
              <a:gd name="T3" fmla="*/ 0 h 504"/>
              <a:gd name="T4" fmla="*/ 2147483647 w 2544"/>
              <a:gd name="T5" fmla="*/ 0 h 504"/>
              <a:gd name="T6" fmla="*/ 2147483647 w 2544"/>
              <a:gd name="T7" fmla="*/ 2147483647 h 504"/>
              <a:gd name="T8" fmla="*/ 0 w 2544"/>
              <a:gd name="T9" fmla="*/ 2147483647 h 504"/>
              <a:gd name="T10" fmla="*/ 0 60000 65536"/>
              <a:gd name="T11" fmla="*/ 0 60000 65536"/>
              <a:gd name="T12" fmla="*/ 0 60000 65536"/>
              <a:gd name="T13" fmla="*/ 0 60000 65536"/>
              <a:gd name="T14" fmla="*/ 0 60000 65536"/>
              <a:gd name="T15" fmla="*/ 0 w 2544"/>
              <a:gd name="T16" fmla="*/ 0 h 504"/>
              <a:gd name="T17" fmla="*/ 2544 w 2544"/>
              <a:gd name="T18" fmla="*/ 504 h 504"/>
            </a:gdLst>
            <a:ahLst/>
            <a:cxnLst>
              <a:cxn ang="T10">
                <a:pos x="T0" y="T1"/>
              </a:cxn>
              <a:cxn ang="T11">
                <a:pos x="T2" y="T3"/>
              </a:cxn>
              <a:cxn ang="T12">
                <a:pos x="T4" y="T5"/>
              </a:cxn>
              <a:cxn ang="T13">
                <a:pos x="T6" y="T7"/>
              </a:cxn>
              <a:cxn ang="T14">
                <a:pos x="T8" y="T9"/>
              </a:cxn>
            </a:cxnLst>
            <a:rect l="T15" t="T16" r="T17" b="T18"/>
            <a:pathLst>
              <a:path w="2544" h="504">
                <a:moveTo>
                  <a:pt x="0" y="480"/>
                </a:moveTo>
                <a:lnTo>
                  <a:pt x="1056" y="0"/>
                </a:lnTo>
                <a:lnTo>
                  <a:pt x="2544" y="0"/>
                </a:lnTo>
                <a:lnTo>
                  <a:pt x="1434" y="504"/>
                </a:lnTo>
                <a:lnTo>
                  <a:pt x="0" y="480"/>
                </a:lnTo>
                <a:close/>
              </a:path>
            </a:pathLst>
          </a:custGeom>
          <a:solidFill>
            <a:schemeClr val="accent2"/>
          </a:solidFill>
          <a:ln w="57150">
            <a:solidFill>
              <a:schemeClr val="accent2"/>
            </a:solidFill>
            <a:round/>
            <a:headEnd/>
            <a:tailEnd/>
          </a:ln>
        </p:spPr>
        <p:txBody>
          <a:bodyPr wrap="none" anchor="ctr"/>
          <a:lstStyle/>
          <a:p>
            <a:endParaRPr lang="en-US"/>
          </a:p>
        </p:txBody>
      </p:sp>
      <p:sp>
        <p:nvSpPr>
          <p:cNvPr id="28682" name="Line 27"/>
          <p:cNvSpPr>
            <a:spLocks noChangeShapeType="1"/>
          </p:cNvSpPr>
          <p:nvPr/>
        </p:nvSpPr>
        <p:spPr bwMode="auto">
          <a:xfrm flipV="1">
            <a:off x="4434991" y="3257550"/>
            <a:ext cx="0" cy="304800"/>
          </a:xfrm>
          <a:prstGeom prst="line">
            <a:avLst/>
          </a:prstGeom>
          <a:noFill/>
          <a:ln w="28575">
            <a:solidFill>
              <a:schemeClr val="accent2"/>
            </a:solidFill>
            <a:round/>
            <a:headEnd/>
            <a:tailEnd/>
          </a:ln>
        </p:spPr>
        <p:txBody>
          <a:bodyPr wrap="none" anchor="ctr"/>
          <a:lstStyle/>
          <a:p>
            <a:endParaRPr lang="en-CA"/>
          </a:p>
        </p:txBody>
      </p:sp>
      <p:sp>
        <p:nvSpPr>
          <p:cNvPr id="28683" name="Line 28"/>
          <p:cNvSpPr>
            <a:spLocks noChangeShapeType="1"/>
          </p:cNvSpPr>
          <p:nvPr/>
        </p:nvSpPr>
        <p:spPr bwMode="auto">
          <a:xfrm flipV="1">
            <a:off x="4434991" y="4324350"/>
            <a:ext cx="0" cy="1143000"/>
          </a:xfrm>
          <a:prstGeom prst="line">
            <a:avLst/>
          </a:prstGeom>
          <a:noFill/>
          <a:ln w="28575">
            <a:solidFill>
              <a:schemeClr val="accent2"/>
            </a:solidFill>
            <a:round/>
            <a:headEnd/>
            <a:tailEnd/>
          </a:ln>
        </p:spPr>
        <p:txBody>
          <a:bodyPr wrap="none" anchor="ctr"/>
          <a:lstStyle/>
          <a:p>
            <a:endParaRPr lang="en-CA"/>
          </a:p>
        </p:txBody>
      </p:sp>
      <p:sp>
        <p:nvSpPr>
          <p:cNvPr id="28684" name="Freeform 29"/>
          <p:cNvSpPr>
            <a:spLocks/>
          </p:cNvSpPr>
          <p:nvPr/>
        </p:nvSpPr>
        <p:spPr bwMode="auto">
          <a:xfrm>
            <a:off x="2758591" y="4705350"/>
            <a:ext cx="4038600" cy="800100"/>
          </a:xfrm>
          <a:custGeom>
            <a:avLst/>
            <a:gdLst>
              <a:gd name="T0" fmla="*/ 0 w 2544"/>
              <a:gd name="T1" fmla="*/ 2147483647 h 504"/>
              <a:gd name="T2" fmla="*/ 2147483647 w 2544"/>
              <a:gd name="T3" fmla="*/ 0 h 504"/>
              <a:gd name="T4" fmla="*/ 2147483647 w 2544"/>
              <a:gd name="T5" fmla="*/ 0 h 504"/>
              <a:gd name="T6" fmla="*/ 2147483647 w 2544"/>
              <a:gd name="T7" fmla="*/ 2147483647 h 504"/>
              <a:gd name="T8" fmla="*/ 0 w 2544"/>
              <a:gd name="T9" fmla="*/ 2147483647 h 504"/>
              <a:gd name="T10" fmla="*/ 0 60000 65536"/>
              <a:gd name="T11" fmla="*/ 0 60000 65536"/>
              <a:gd name="T12" fmla="*/ 0 60000 65536"/>
              <a:gd name="T13" fmla="*/ 0 60000 65536"/>
              <a:gd name="T14" fmla="*/ 0 60000 65536"/>
              <a:gd name="T15" fmla="*/ 0 w 2544"/>
              <a:gd name="T16" fmla="*/ 0 h 504"/>
              <a:gd name="T17" fmla="*/ 2544 w 2544"/>
              <a:gd name="T18" fmla="*/ 504 h 504"/>
            </a:gdLst>
            <a:ahLst/>
            <a:cxnLst>
              <a:cxn ang="T10">
                <a:pos x="T0" y="T1"/>
              </a:cxn>
              <a:cxn ang="T11">
                <a:pos x="T2" y="T3"/>
              </a:cxn>
              <a:cxn ang="T12">
                <a:pos x="T4" y="T5"/>
              </a:cxn>
              <a:cxn ang="T13">
                <a:pos x="T6" y="T7"/>
              </a:cxn>
              <a:cxn ang="T14">
                <a:pos x="T8" y="T9"/>
              </a:cxn>
            </a:cxnLst>
            <a:rect l="T15" t="T16" r="T17" b="T18"/>
            <a:pathLst>
              <a:path w="2544" h="504">
                <a:moveTo>
                  <a:pt x="0" y="480"/>
                </a:moveTo>
                <a:lnTo>
                  <a:pt x="1056" y="0"/>
                </a:lnTo>
                <a:lnTo>
                  <a:pt x="2544" y="0"/>
                </a:lnTo>
                <a:lnTo>
                  <a:pt x="1434" y="504"/>
                </a:lnTo>
                <a:lnTo>
                  <a:pt x="0" y="480"/>
                </a:lnTo>
                <a:close/>
              </a:path>
            </a:pathLst>
          </a:custGeom>
          <a:solidFill>
            <a:schemeClr val="accent2"/>
          </a:solidFill>
          <a:ln w="57150">
            <a:solidFill>
              <a:schemeClr val="accent2"/>
            </a:solidFill>
            <a:round/>
            <a:headEnd/>
            <a:tailEnd/>
          </a:ln>
        </p:spPr>
        <p:txBody>
          <a:bodyPr wrap="none" anchor="ctr"/>
          <a:lstStyle/>
          <a:p>
            <a:endParaRPr lang="en-US"/>
          </a:p>
        </p:txBody>
      </p:sp>
      <p:sp>
        <p:nvSpPr>
          <p:cNvPr id="28685" name="Line 30"/>
          <p:cNvSpPr>
            <a:spLocks noChangeShapeType="1"/>
          </p:cNvSpPr>
          <p:nvPr/>
        </p:nvSpPr>
        <p:spPr bwMode="auto">
          <a:xfrm flipV="1">
            <a:off x="5044591" y="3257550"/>
            <a:ext cx="0" cy="2209800"/>
          </a:xfrm>
          <a:prstGeom prst="line">
            <a:avLst/>
          </a:prstGeom>
          <a:noFill/>
          <a:ln w="57150">
            <a:solidFill>
              <a:schemeClr val="accent2"/>
            </a:solidFill>
            <a:round/>
            <a:headEnd/>
            <a:tailEnd/>
          </a:ln>
        </p:spPr>
        <p:txBody>
          <a:bodyPr wrap="none" anchor="ctr"/>
          <a:lstStyle/>
          <a:p>
            <a:endParaRPr lang="en-CA"/>
          </a:p>
        </p:txBody>
      </p:sp>
      <p:sp>
        <p:nvSpPr>
          <p:cNvPr id="28686" name="Freeform 31" descr="Newsprint"/>
          <p:cNvSpPr>
            <a:spLocks/>
          </p:cNvSpPr>
          <p:nvPr/>
        </p:nvSpPr>
        <p:spPr bwMode="auto">
          <a:xfrm>
            <a:off x="2758591" y="5499100"/>
            <a:ext cx="2286000" cy="730250"/>
          </a:xfrm>
          <a:custGeom>
            <a:avLst/>
            <a:gdLst>
              <a:gd name="T0" fmla="*/ 2147483647 w 1440"/>
              <a:gd name="T1" fmla="*/ 0 h 460"/>
              <a:gd name="T2" fmla="*/ 0 w 1440"/>
              <a:gd name="T3" fmla="*/ 2147483647 h 460"/>
              <a:gd name="T4" fmla="*/ 2147483647 w 1440"/>
              <a:gd name="T5" fmla="*/ 2147483647 h 460"/>
              <a:gd name="T6" fmla="*/ 2147483647 w 1440"/>
              <a:gd name="T7" fmla="*/ 2147483647 h 460"/>
              <a:gd name="T8" fmla="*/ 0 60000 65536"/>
              <a:gd name="T9" fmla="*/ 0 60000 65536"/>
              <a:gd name="T10" fmla="*/ 0 60000 65536"/>
              <a:gd name="T11" fmla="*/ 0 60000 65536"/>
              <a:gd name="T12" fmla="*/ 0 w 1440"/>
              <a:gd name="T13" fmla="*/ 0 h 460"/>
              <a:gd name="T14" fmla="*/ 1440 w 1440"/>
              <a:gd name="T15" fmla="*/ 460 h 460"/>
            </a:gdLst>
            <a:ahLst/>
            <a:cxnLst>
              <a:cxn ang="T8">
                <a:pos x="T0" y="T1"/>
              </a:cxn>
              <a:cxn ang="T9">
                <a:pos x="T2" y="T3"/>
              </a:cxn>
              <a:cxn ang="T10">
                <a:pos x="T4" y="T5"/>
              </a:cxn>
              <a:cxn ang="T11">
                <a:pos x="T6" y="T7"/>
              </a:cxn>
            </a:cxnLst>
            <a:rect l="T12" t="T13" r="T14" b="T15"/>
            <a:pathLst>
              <a:path w="1440" h="460">
                <a:moveTo>
                  <a:pt x="4" y="0"/>
                </a:moveTo>
                <a:lnTo>
                  <a:pt x="0" y="460"/>
                </a:lnTo>
                <a:lnTo>
                  <a:pt x="1440" y="460"/>
                </a:lnTo>
                <a:lnTo>
                  <a:pt x="1440" y="16"/>
                </a:lnTo>
              </a:path>
            </a:pathLst>
          </a:custGeom>
          <a:blipFill dpi="0" rotWithShape="0">
            <a:blip r:embed="rId3" cstate="print"/>
            <a:srcRect/>
            <a:tile tx="0" ty="0" sx="100000" sy="100000" flip="none" algn="tl"/>
          </a:blipFill>
          <a:ln w="9525">
            <a:solidFill>
              <a:schemeClr val="accent2"/>
            </a:solidFill>
            <a:round/>
            <a:headEnd/>
            <a:tailEnd/>
          </a:ln>
        </p:spPr>
        <p:txBody>
          <a:bodyPr wrap="none" anchor="ctr"/>
          <a:lstStyle/>
          <a:p>
            <a:endParaRPr lang="en-US"/>
          </a:p>
        </p:txBody>
      </p:sp>
      <p:sp>
        <p:nvSpPr>
          <p:cNvPr id="28687" name="Freeform 32" descr="Newsprint"/>
          <p:cNvSpPr>
            <a:spLocks/>
          </p:cNvSpPr>
          <p:nvPr/>
        </p:nvSpPr>
        <p:spPr bwMode="auto">
          <a:xfrm>
            <a:off x="5044591" y="4730750"/>
            <a:ext cx="1778000" cy="1498600"/>
          </a:xfrm>
          <a:custGeom>
            <a:avLst/>
            <a:gdLst>
              <a:gd name="T0" fmla="*/ 0 w 1120"/>
              <a:gd name="T1" fmla="*/ 2147483647 h 944"/>
              <a:gd name="T2" fmla="*/ 0 w 1120"/>
              <a:gd name="T3" fmla="*/ 2147483647 h 944"/>
              <a:gd name="T4" fmla="*/ 2147483647 w 1120"/>
              <a:gd name="T5" fmla="*/ 2147483647 h 944"/>
              <a:gd name="T6" fmla="*/ 2147483647 w 1120"/>
              <a:gd name="T7" fmla="*/ 0 h 944"/>
              <a:gd name="T8" fmla="*/ 0 w 1120"/>
              <a:gd name="T9" fmla="*/ 2147483647 h 944"/>
              <a:gd name="T10" fmla="*/ 0 60000 65536"/>
              <a:gd name="T11" fmla="*/ 0 60000 65536"/>
              <a:gd name="T12" fmla="*/ 0 60000 65536"/>
              <a:gd name="T13" fmla="*/ 0 60000 65536"/>
              <a:gd name="T14" fmla="*/ 0 60000 65536"/>
              <a:gd name="T15" fmla="*/ 0 w 1120"/>
              <a:gd name="T16" fmla="*/ 0 h 944"/>
              <a:gd name="T17" fmla="*/ 1120 w 1120"/>
              <a:gd name="T18" fmla="*/ 944 h 944"/>
            </a:gdLst>
            <a:ahLst/>
            <a:cxnLst>
              <a:cxn ang="T10">
                <a:pos x="T0" y="T1"/>
              </a:cxn>
              <a:cxn ang="T11">
                <a:pos x="T2" y="T3"/>
              </a:cxn>
              <a:cxn ang="T12">
                <a:pos x="T4" y="T5"/>
              </a:cxn>
              <a:cxn ang="T13">
                <a:pos x="T6" y="T7"/>
              </a:cxn>
              <a:cxn ang="T14">
                <a:pos x="T8" y="T9"/>
              </a:cxn>
            </a:cxnLst>
            <a:rect l="T15" t="T16" r="T17" b="T18"/>
            <a:pathLst>
              <a:path w="1120" h="944">
                <a:moveTo>
                  <a:pt x="0" y="500"/>
                </a:moveTo>
                <a:lnTo>
                  <a:pt x="0" y="944"/>
                </a:lnTo>
                <a:lnTo>
                  <a:pt x="1120" y="356"/>
                </a:lnTo>
                <a:lnTo>
                  <a:pt x="1112" y="0"/>
                </a:lnTo>
                <a:lnTo>
                  <a:pt x="0" y="500"/>
                </a:lnTo>
                <a:close/>
              </a:path>
            </a:pathLst>
          </a:custGeom>
          <a:blipFill dpi="0" rotWithShape="0">
            <a:blip r:embed="rId3" cstate="print"/>
            <a:srcRect/>
            <a:tile tx="0" ty="0" sx="100000" sy="100000" flip="none" algn="tl"/>
          </a:blipFill>
          <a:ln w="9525">
            <a:solidFill>
              <a:schemeClr val="accent2"/>
            </a:solidFill>
            <a:round/>
            <a:headEnd/>
            <a:tailEnd/>
          </a:ln>
        </p:spPr>
        <p:txBody>
          <a:bodyPr wrap="none" anchor="ctr"/>
          <a:lstStyle/>
          <a:p>
            <a:endParaRPr lang="en-US"/>
          </a:p>
        </p:txBody>
      </p:sp>
      <p:sp>
        <p:nvSpPr>
          <p:cNvPr id="28688" name="Line 33"/>
          <p:cNvSpPr>
            <a:spLocks noChangeShapeType="1"/>
          </p:cNvSpPr>
          <p:nvPr/>
        </p:nvSpPr>
        <p:spPr bwMode="auto">
          <a:xfrm>
            <a:off x="6854341" y="2438400"/>
            <a:ext cx="533400" cy="76200"/>
          </a:xfrm>
          <a:prstGeom prst="line">
            <a:avLst/>
          </a:prstGeom>
          <a:noFill/>
          <a:ln w="38100">
            <a:solidFill>
              <a:schemeClr val="accent2"/>
            </a:solidFill>
            <a:round/>
            <a:headEnd type="triangle" w="med" len="med"/>
            <a:tailEnd/>
          </a:ln>
        </p:spPr>
        <p:txBody>
          <a:bodyPr wrap="none" anchor="ctr"/>
          <a:lstStyle/>
          <a:p>
            <a:endParaRPr lang="en-CA"/>
          </a:p>
        </p:txBody>
      </p:sp>
      <p:sp>
        <p:nvSpPr>
          <p:cNvPr id="28689" name="Line 34"/>
          <p:cNvSpPr>
            <a:spLocks noChangeShapeType="1"/>
          </p:cNvSpPr>
          <p:nvPr/>
        </p:nvSpPr>
        <p:spPr bwMode="auto">
          <a:xfrm>
            <a:off x="6425716" y="2643188"/>
            <a:ext cx="533400" cy="76200"/>
          </a:xfrm>
          <a:prstGeom prst="line">
            <a:avLst/>
          </a:prstGeom>
          <a:noFill/>
          <a:ln w="38100">
            <a:solidFill>
              <a:schemeClr val="accent2"/>
            </a:solidFill>
            <a:round/>
            <a:headEnd type="triangle" w="med" len="med"/>
            <a:tailEnd/>
          </a:ln>
        </p:spPr>
        <p:txBody>
          <a:bodyPr wrap="none" anchor="ctr"/>
          <a:lstStyle/>
          <a:p>
            <a:endParaRPr lang="en-CA"/>
          </a:p>
        </p:txBody>
      </p:sp>
      <p:sp>
        <p:nvSpPr>
          <p:cNvPr id="28690" name="Line 35"/>
          <p:cNvSpPr>
            <a:spLocks noChangeShapeType="1"/>
          </p:cNvSpPr>
          <p:nvPr/>
        </p:nvSpPr>
        <p:spPr bwMode="auto">
          <a:xfrm>
            <a:off x="5997091" y="2847975"/>
            <a:ext cx="533400" cy="76200"/>
          </a:xfrm>
          <a:prstGeom prst="line">
            <a:avLst/>
          </a:prstGeom>
          <a:noFill/>
          <a:ln w="38100">
            <a:solidFill>
              <a:schemeClr val="accent2"/>
            </a:solidFill>
            <a:round/>
            <a:headEnd type="triangle" w="med" len="med"/>
            <a:tailEnd/>
          </a:ln>
        </p:spPr>
        <p:txBody>
          <a:bodyPr wrap="none" anchor="ctr"/>
          <a:lstStyle/>
          <a:p>
            <a:endParaRPr lang="en-CA"/>
          </a:p>
        </p:txBody>
      </p:sp>
      <p:sp>
        <p:nvSpPr>
          <p:cNvPr id="28691" name="Line 36"/>
          <p:cNvSpPr>
            <a:spLocks noChangeShapeType="1"/>
          </p:cNvSpPr>
          <p:nvPr/>
        </p:nvSpPr>
        <p:spPr bwMode="auto">
          <a:xfrm>
            <a:off x="5568466" y="3052763"/>
            <a:ext cx="533400" cy="76200"/>
          </a:xfrm>
          <a:prstGeom prst="line">
            <a:avLst/>
          </a:prstGeom>
          <a:noFill/>
          <a:ln w="38100">
            <a:solidFill>
              <a:schemeClr val="accent2"/>
            </a:solidFill>
            <a:round/>
            <a:headEnd type="triangle" w="med" len="med"/>
            <a:tailEnd/>
          </a:ln>
        </p:spPr>
        <p:txBody>
          <a:bodyPr wrap="none" anchor="ctr"/>
          <a:lstStyle/>
          <a:p>
            <a:endParaRPr lang="en-CA"/>
          </a:p>
        </p:txBody>
      </p:sp>
      <p:sp>
        <p:nvSpPr>
          <p:cNvPr id="28692" name="Line 37"/>
          <p:cNvSpPr>
            <a:spLocks noChangeShapeType="1"/>
          </p:cNvSpPr>
          <p:nvPr/>
        </p:nvSpPr>
        <p:spPr bwMode="auto">
          <a:xfrm>
            <a:off x="5139841" y="3257550"/>
            <a:ext cx="533400" cy="76200"/>
          </a:xfrm>
          <a:prstGeom prst="line">
            <a:avLst/>
          </a:prstGeom>
          <a:noFill/>
          <a:ln w="38100">
            <a:solidFill>
              <a:schemeClr val="accent2"/>
            </a:solidFill>
            <a:round/>
            <a:headEnd type="triangle" w="med" len="med"/>
            <a:tailEnd/>
          </a:ln>
        </p:spPr>
        <p:txBody>
          <a:bodyPr wrap="none" anchor="ctr"/>
          <a:lstStyle/>
          <a:p>
            <a:endParaRPr lang="en-CA"/>
          </a:p>
        </p:txBody>
      </p:sp>
      <p:sp>
        <p:nvSpPr>
          <p:cNvPr id="28693" name="Text Box 38"/>
          <p:cNvSpPr txBox="1">
            <a:spLocks noChangeArrowheads="1"/>
          </p:cNvSpPr>
          <p:nvPr/>
        </p:nvSpPr>
        <p:spPr bwMode="auto">
          <a:xfrm>
            <a:off x="0" y="225425"/>
            <a:ext cx="9144000" cy="707886"/>
          </a:xfrm>
          <a:prstGeom prst="rect">
            <a:avLst/>
          </a:prstGeom>
          <a:noFill/>
          <a:ln w="9525">
            <a:noFill/>
            <a:miter lim="800000"/>
            <a:headEnd/>
            <a:tailEnd/>
          </a:ln>
        </p:spPr>
        <p:txBody>
          <a:bodyPr wrap="square">
            <a:spAutoFit/>
          </a:bodyPr>
          <a:lstStyle/>
          <a:p>
            <a:pPr algn="ctr"/>
            <a:r>
              <a:rPr lang="en-US" sz="4000" b="1" dirty="0">
                <a:solidFill>
                  <a:srgbClr val="800000"/>
                </a:solidFill>
                <a:latin typeface="Calibri" pitchFamily="34" charset="0"/>
              </a:rPr>
              <a:t>Studs </a:t>
            </a:r>
            <a:r>
              <a:rPr lang="en-US" sz="4000" b="1" dirty="0" smtClean="0">
                <a:solidFill>
                  <a:srgbClr val="800000"/>
                </a:solidFill>
                <a:latin typeface="Calibri" pitchFamily="34" charset="0"/>
              </a:rPr>
              <a:t>to </a:t>
            </a:r>
            <a:r>
              <a:rPr lang="en-US" sz="4000" b="1" dirty="0">
                <a:solidFill>
                  <a:srgbClr val="800000"/>
                </a:solidFill>
                <a:latin typeface="Calibri" pitchFamily="34" charset="0"/>
              </a:rPr>
              <a:t>Diaphragms</a:t>
            </a:r>
          </a:p>
        </p:txBody>
      </p:sp>
      <p:sp>
        <p:nvSpPr>
          <p:cNvPr id="28694" name="Line 39"/>
          <p:cNvSpPr>
            <a:spLocks noChangeShapeType="1"/>
          </p:cNvSpPr>
          <p:nvPr/>
        </p:nvSpPr>
        <p:spPr bwMode="auto">
          <a:xfrm>
            <a:off x="6882916" y="3533775"/>
            <a:ext cx="533400" cy="76200"/>
          </a:xfrm>
          <a:prstGeom prst="line">
            <a:avLst/>
          </a:prstGeom>
          <a:noFill/>
          <a:ln w="38100">
            <a:solidFill>
              <a:schemeClr val="accent2"/>
            </a:solidFill>
            <a:round/>
            <a:headEnd type="triangle" w="med" len="med"/>
            <a:tailEnd/>
          </a:ln>
        </p:spPr>
        <p:txBody>
          <a:bodyPr wrap="none" anchor="ctr"/>
          <a:lstStyle/>
          <a:p>
            <a:endParaRPr lang="en-CA"/>
          </a:p>
        </p:txBody>
      </p:sp>
      <p:sp>
        <p:nvSpPr>
          <p:cNvPr id="28695" name="Line 40"/>
          <p:cNvSpPr>
            <a:spLocks noChangeShapeType="1"/>
          </p:cNvSpPr>
          <p:nvPr/>
        </p:nvSpPr>
        <p:spPr bwMode="auto">
          <a:xfrm>
            <a:off x="6454291" y="3738563"/>
            <a:ext cx="533400" cy="76200"/>
          </a:xfrm>
          <a:prstGeom prst="line">
            <a:avLst/>
          </a:prstGeom>
          <a:noFill/>
          <a:ln w="38100">
            <a:solidFill>
              <a:schemeClr val="accent2"/>
            </a:solidFill>
            <a:round/>
            <a:headEnd type="triangle" w="med" len="med"/>
            <a:tailEnd/>
          </a:ln>
        </p:spPr>
        <p:txBody>
          <a:bodyPr wrap="none" anchor="ctr"/>
          <a:lstStyle/>
          <a:p>
            <a:endParaRPr lang="en-CA"/>
          </a:p>
        </p:txBody>
      </p:sp>
      <p:sp>
        <p:nvSpPr>
          <p:cNvPr id="28696" name="Line 41"/>
          <p:cNvSpPr>
            <a:spLocks noChangeShapeType="1"/>
          </p:cNvSpPr>
          <p:nvPr/>
        </p:nvSpPr>
        <p:spPr bwMode="auto">
          <a:xfrm>
            <a:off x="6025666" y="3943350"/>
            <a:ext cx="533400" cy="76200"/>
          </a:xfrm>
          <a:prstGeom prst="line">
            <a:avLst/>
          </a:prstGeom>
          <a:noFill/>
          <a:ln w="38100">
            <a:solidFill>
              <a:schemeClr val="accent2"/>
            </a:solidFill>
            <a:round/>
            <a:headEnd type="triangle" w="med" len="med"/>
            <a:tailEnd/>
          </a:ln>
        </p:spPr>
        <p:txBody>
          <a:bodyPr wrap="none" anchor="ctr"/>
          <a:lstStyle/>
          <a:p>
            <a:endParaRPr lang="en-CA"/>
          </a:p>
        </p:txBody>
      </p:sp>
      <p:sp>
        <p:nvSpPr>
          <p:cNvPr id="28697" name="Line 42"/>
          <p:cNvSpPr>
            <a:spLocks noChangeShapeType="1"/>
          </p:cNvSpPr>
          <p:nvPr/>
        </p:nvSpPr>
        <p:spPr bwMode="auto">
          <a:xfrm>
            <a:off x="5597041" y="4148138"/>
            <a:ext cx="533400" cy="76200"/>
          </a:xfrm>
          <a:prstGeom prst="line">
            <a:avLst/>
          </a:prstGeom>
          <a:noFill/>
          <a:ln w="38100">
            <a:solidFill>
              <a:schemeClr val="accent2"/>
            </a:solidFill>
            <a:round/>
            <a:headEnd type="triangle" w="med" len="med"/>
            <a:tailEnd/>
          </a:ln>
        </p:spPr>
        <p:txBody>
          <a:bodyPr wrap="none" anchor="ctr"/>
          <a:lstStyle/>
          <a:p>
            <a:endParaRPr lang="en-CA"/>
          </a:p>
        </p:txBody>
      </p:sp>
      <p:sp>
        <p:nvSpPr>
          <p:cNvPr id="28698" name="Line 43"/>
          <p:cNvSpPr>
            <a:spLocks noChangeShapeType="1"/>
          </p:cNvSpPr>
          <p:nvPr/>
        </p:nvSpPr>
        <p:spPr bwMode="auto">
          <a:xfrm>
            <a:off x="5168416" y="4352925"/>
            <a:ext cx="533400" cy="76200"/>
          </a:xfrm>
          <a:prstGeom prst="line">
            <a:avLst/>
          </a:prstGeom>
          <a:noFill/>
          <a:ln w="38100">
            <a:solidFill>
              <a:schemeClr val="accent2"/>
            </a:solidFill>
            <a:round/>
            <a:headEnd type="triangle" w="med" len="med"/>
            <a:tailEnd/>
          </a:ln>
        </p:spPr>
        <p:txBody>
          <a:bodyPr wrap="none" anchor="ctr"/>
          <a:lstStyle/>
          <a:p>
            <a:endParaRPr lang="en-CA"/>
          </a:p>
        </p:txBody>
      </p:sp>
      <p:sp>
        <p:nvSpPr>
          <p:cNvPr id="28699" name="Line 44"/>
          <p:cNvSpPr>
            <a:spLocks noChangeShapeType="1"/>
          </p:cNvSpPr>
          <p:nvPr/>
        </p:nvSpPr>
        <p:spPr bwMode="auto">
          <a:xfrm>
            <a:off x="6825766" y="4657725"/>
            <a:ext cx="533400" cy="76200"/>
          </a:xfrm>
          <a:prstGeom prst="line">
            <a:avLst/>
          </a:prstGeom>
          <a:noFill/>
          <a:ln w="38100">
            <a:solidFill>
              <a:schemeClr val="accent2"/>
            </a:solidFill>
            <a:round/>
            <a:headEnd type="triangle" w="med" len="med"/>
            <a:tailEnd/>
          </a:ln>
        </p:spPr>
        <p:txBody>
          <a:bodyPr wrap="none" anchor="ctr"/>
          <a:lstStyle/>
          <a:p>
            <a:endParaRPr lang="en-CA"/>
          </a:p>
        </p:txBody>
      </p:sp>
      <p:sp>
        <p:nvSpPr>
          <p:cNvPr id="28700" name="Line 45"/>
          <p:cNvSpPr>
            <a:spLocks noChangeShapeType="1"/>
          </p:cNvSpPr>
          <p:nvPr/>
        </p:nvSpPr>
        <p:spPr bwMode="auto">
          <a:xfrm>
            <a:off x="6397141" y="4862513"/>
            <a:ext cx="533400" cy="76200"/>
          </a:xfrm>
          <a:prstGeom prst="line">
            <a:avLst/>
          </a:prstGeom>
          <a:noFill/>
          <a:ln w="38100">
            <a:solidFill>
              <a:schemeClr val="accent2"/>
            </a:solidFill>
            <a:round/>
            <a:headEnd type="triangle" w="med" len="med"/>
            <a:tailEnd/>
          </a:ln>
        </p:spPr>
        <p:txBody>
          <a:bodyPr wrap="none" anchor="ctr"/>
          <a:lstStyle/>
          <a:p>
            <a:endParaRPr lang="en-CA"/>
          </a:p>
        </p:txBody>
      </p:sp>
      <p:sp>
        <p:nvSpPr>
          <p:cNvPr id="28701" name="Line 46"/>
          <p:cNvSpPr>
            <a:spLocks noChangeShapeType="1"/>
          </p:cNvSpPr>
          <p:nvPr/>
        </p:nvSpPr>
        <p:spPr bwMode="auto">
          <a:xfrm>
            <a:off x="5968516" y="5067300"/>
            <a:ext cx="533400" cy="76200"/>
          </a:xfrm>
          <a:prstGeom prst="line">
            <a:avLst/>
          </a:prstGeom>
          <a:noFill/>
          <a:ln w="38100">
            <a:solidFill>
              <a:schemeClr val="accent2"/>
            </a:solidFill>
            <a:round/>
            <a:headEnd type="triangle" w="med" len="med"/>
            <a:tailEnd/>
          </a:ln>
        </p:spPr>
        <p:txBody>
          <a:bodyPr wrap="none" anchor="ctr"/>
          <a:lstStyle/>
          <a:p>
            <a:endParaRPr lang="en-CA"/>
          </a:p>
        </p:txBody>
      </p:sp>
      <p:sp>
        <p:nvSpPr>
          <p:cNvPr id="28702" name="Line 47"/>
          <p:cNvSpPr>
            <a:spLocks noChangeShapeType="1"/>
          </p:cNvSpPr>
          <p:nvPr/>
        </p:nvSpPr>
        <p:spPr bwMode="auto">
          <a:xfrm>
            <a:off x="5539891" y="5272088"/>
            <a:ext cx="533400" cy="76200"/>
          </a:xfrm>
          <a:prstGeom prst="line">
            <a:avLst/>
          </a:prstGeom>
          <a:noFill/>
          <a:ln w="38100">
            <a:solidFill>
              <a:schemeClr val="accent2"/>
            </a:solidFill>
            <a:round/>
            <a:headEnd type="triangle" w="med" len="med"/>
            <a:tailEnd/>
          </a:ln>
        </p:spPr>
        <p:txBody>
          <a:bodyPr wrap="none" anchor="ctr"/>
          <a:lstStyle/>
          <a:p>
            <a:endParaRPr lang="en-CA"/>
          </a:p>
        </p:txBody>
      </p:sp>
      <p:sp>
        <p:nvSpPr>
          <p:cNvPr id="28703" name="Line 48"/>
          <p:cNvSpPr>
            <a:spLocks noChangeShapeType="1"/>
          </p:cNvSpPr>
          <p:nvPr/>
        </p:nvSpPr>
        <p:spPr bwMode="auto">
          <a:xfrm>
            <a:off x="5111266" y="5476875"/>
            <a:ext cx="533400" cy="76200"/>
          </a:xfrm>
          <a:prstGeom prst="line">
            <a:avLst/>
          </a:prstGeom>
          <a:noFill/>
          <a:ln w="38100">
            <a:solidFill>
              <a:schemeClr val="accent2"/>
            </a:solidFill>
            <a:round/>
            <a:headEnd type="triangle" w="med" len="med"/>
            <a:tailEnd/>
          </a:ln>
        </p:spPr>
        <p:txBody>
          <a:bodyPr wrap="none" anchor="ctr"/>
          <a:lstStyle/>
          <a:p>
            <a:endParaRPr lang="en-CA"/>
          </a:p>
        </p:txBody>
      </p:sp>
    </p:spTree>
    <p:extLst>
      <p:ext uri="{BB962C8B-B14F-4D97-AF65-F5344CB8AC3E}">
        <p14:creationId xmlns:p14="http://schemas.microsoft.com/office/powerpoint/2010/main" val="19242042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564" y="368660"/>
            <a:ext cx="7772400" cy="1143000"/>
          </a:xfrm>
        </p:spPr>
        <p:txBody>
          <a:bodyPr/>
          <a:lstStyle/>
          <a:p>
            <a:r>
              <a:rPr lang="en-US" b="1" dirty="0" smtClean="0">
                <a:latin typeface="Arial"/>
                <a:cs typeface="Arial"/>
              </a:rPr>
              <a:t>Lateral Load Resisting Structure – Vertical bracing system</a:t>
            </a:r>
            <a:endParaRPr lang="en-US" b="1" dirty="0">
              <a:latin typeface="Arial"/>
              <a:cs typeface="Arial"/>
            </a:endParaRPr>
          </a:p>
        </p:txBody>
      </p:sp>
      <p:pic>
        <p:nvPicPr>
          <p:cNvPr id="6" name="Picture 5"/>
          <p:cNvPicPr>
            <a:picLocks noChangeAspect="1"/>
          </p:cNvPicPr>
          <p:nvPr/>
        </p:nvPicPr>
        <p:blipFill>
          <a:blip r:embed="rId3"/>
          <a:stretch>
            <a:fillRect/>
          </a:stretch>
        </p:blipFill>
        <p:spPr>
          <a:xfrm>
            <a:off x="2051720" y="1649295"/>
            <a:ext cx="7092280" cy="5205064"/>
          </a:xfrm>
          <a:prstGeom prst="rect">
            <a:avLst/>
          </a:prstGeom>
        </p:spPr>
      </p:pic>
      <p:sp>
        <p:nvSpPr>
          <p:cNvPr id="7" name="TextBox 6"/>
          <p:cNvSpPr txBox="1"/>
          <p:nvPr/>
        </p:nvSpPr>
        <p:spPr>
          <a:xfrm>
            <a:off x="323528" y="2132856"/>
            <a:ext cx="1620180" cy="646331"/>
          </a:xfrm>
          <a:prstGeom prst="rect">
            <a:avLst/>
          </a:prstGeom>
          <a:noFill/>
        </p:spPr>
        <p:txBody>
          <a:bodyPr wrap="square" rtlCol="0">
            <a:spAutoFit/>
          </a:bodyPr>
          <a:lstStyle/>
          <a:p>
            <a:r>
              <a:rPr lang="en-US" dirty="0" smtClean="0"/>
              <a:t>Function of bracing system</a:t>
            </a:r>
            <a:endParaRPr lang="en-US" dirty="0"/>
          </a:p>
        </p:txBody>
      </p:sp>
      <p:sp>
        <p:nvSpPr>
          <p:cNvPr id="8" name="TextBox 7"/>
          <p:cNvSpPr txBox="1"/>
          <p:nvPr/>
        </p:nvSpPr>
        <p:spPr>
          <a:xfrm>
            <a:off x="359532" y="4725144"/>
            <a:ext cx="1620180" cy="646331"/>
          </a:xfrm>
          <a:prstGeom prst="rect">
            <a:avLst/>
          </a:prstGeom>
          <a:noFill/>
        </p:spPr>
        <p:txBody>
          <a:bodyPr wrap="square" rtlCol="0">
            <a:spAutoFit/>
          </a:bodyPr>
          <a:lstStyle/>
          <a:p>
            <a:r>
              <a:rPr lang="en-US" dirty="0" smtClean="0"/>
              <a:t>Type of wood bracing system</a:t>
            </a:r>
            <a:endParaRPr lang="en-US" dirty="0"/>
          </a:p>
        </p:txBody>
      </p:sp>
    </p:spTree>
    <p:extLst>
      <p:ext uri="{BB962C8B-B14F-4D97-AF65-F5344CB8AC3E}">
        <p14:creationId xmlns:p14="http://schemas.microsoft.com/office/powerpoint/2010/main" val="19402539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reeform 2"/>
          <p:cNvSpPr>
            <a:spLocks/>
          </p:cNvSpPr>
          <p:nvPr/>
        </p:nvSpPr>
        <p:spPr bwMode="auto">
          <a:xfrm>
            <a:off x="3086100" y="1581150"/>
            <a:ext cx="2286000" cy="838200"/>
          </a:xfrm>
          <a:custGeom>
            <a:avLst/>
            <a:gdLst>
              <a:gd name="T0" fmla="*/ 0 w 1440"/>
              <a:gd name="T1" fmla="*/ 2147483647 h 528"/>
              <a:gd name="T2" fmla="*/ 2147483647 w 1440"/>
              <a:gd name="T3" fmla="*/ 0 h 528"/>
              <a:gd name="T4" fmla="*/ 2147483647 w 1440"/>
              <a:gd name="T5" fmla="*/ 2147483647 h 528"/>
              <a:gd name="T6" fmla="*/ 0 w 1440"/>
              <a:gd name="T7" fmla="*/ 2147483647 h 528"/>
              <a:gd name="T8" fmla="*/ 0 60000 65536"/>
              <a:gd name="T9" fmla="*/ 0 60000 65536"/>
              <a:gd name="T10" fmla="*/ 0 60000 65536"/>
              <a:gd name="T11" fmla="*/ 0 60000 65536"/>
              <a:gd name="T12" fmla="*/ 0 w 1440"/>
              <a:gd name="T13" fmla="*/ 0 h 528"/>
              <a:gd name="T14" fmla="*/ 1440 w 1440"/>
              <a:gd name="T15" fmla="*/ 528 h 528"/>
            </a:gdLst>
            <a:ahLst/>
            <a:cxnLst>
              <a:cxn ang="T8">
                <a:pos x="T0" y="T1"/>
              </a:cxn>
              <a:cxn ang="T9">
                <a:pos x="T2" y="T3"/>
              </a:cxn>
              <a:cxn ang="T10">
                <a:pos x="T4" y="T5"/>
              </a:cxn>
              <a:cxn ang="T11">
                <a:pos x="T6" y="T7"/>
              </a:cxn>
            </a:cxnLst>
            <a:rect l="T12" t="T13" r="T14" b="T15"/>
            <a:pathLst>
              <a:path w="1440" h="528">
                <a:moveTo>
                  <a:pt x="0" y="528"/>
                </a:moveTo>
                <a:lnTo>
                  <a:pt x="720" y="0"/>
                </a:lnTo>
                <a:lnTo>
                  <a:pt x="1440" y="528"/>
                </a:lnTo>
                <a:lnTo>
                  <a:pt x="0" y="528"/>
                </a:lnTo>
                <a:close/>
              </a:path>
            </a:pathLst>
          </a:custGeom>
          <a:solidFill>
            <a:schemeClr val="folHlink"/>
          </a:solidFill>
          <a:ln w="57150">
            <a:solidFill>
              <a:schemeClr val="accent2"/>
            </a:solidFill>
            <a:round/>
            <a:headEnd/>
            <a:tailEnd/>
          </a:ln>
        </p:spPr>
        <p:txBody>
          <a:bodyPr wrap="none" anchor="ctr"/>
          <a:lstStyle/>
          <a:p>
            <a:endParaRPr lang="en-US"/>
          </a:p>
        </p:txBody>
      </p:sp>
      <p:sp>
        <p:nvSpPr>
          <p:cNvPr id="29699" name="Freeform 3"/>
          <p:cNvSpPr>
            <a:spLocks/>
          </p:cNvSpPr>
          <p:nvPr/>
        </p:nvSpPr>
        <p:spPr bwMode="auto">
          <a:xfrm>
            <a:off x="3619500" y="2419350"/>
            <a:ext cx="1752600" cy="1962150"/>
          </a:xfrm>
          <a:custGeom>
            <a:avLst/>
            <a:gdLst>
              <a:gd name="T0" fmla="*/ 0 w 1104"/>
              <a:gd name="T1" fmla="*/ 2147483647 h 1236"/>
              <a:gd name="T2" fmla="*/ 0 w 1104"/>
              <a:gd name="T3" fmla="*/ 2147483647 h 1236"/>
              <a:gd name="T4" fmla="*/ 2147483647 w 1104"/>
              <a:gd name="T5" fmla="*/ 2147483647 h 1236"/>
              <a:gd name="T6" fmla="*/ 2147483647 w 1104"/>
              <a:gd name="T7" fmla="*/ 0 h 1236"/>
              <a:gd name="T8" fmla="*/ 0 w 1104"/>
              <a:gd name="T9" fmla="*/ 2147483647 h 1236"/>
              <a:gd name="T10" fmla="*/ 0 60000 65536"/>
              <a:gd name="T11" fmla="*/ 0 60000 65536"/>
              <a:gd name="T12" fmla="*/ 0 60000 65536"/>
              <a:gd name="T13" fmla="*/ 0 60000 65536"/>
              <a:gd name="T14" fmla="*/ 0 60000 65536"/>
              <a:gd name="T15" fmla="*/ 0 w 1104"/>
              <a:gd name="T16" fmla="*/ 0 h 1236"/>
              <a:gd name="T17" fmla="*/ 1104 w 1104"/>
              <a:gd name="T18" fmla="*/ 1236 h 1236"/>
            </a:gdLst>
            <a:ahLst/>
            <a:cxnLst>
              <a:cxn ang="T10">
                <a:pos x="T0" y="T1"/>
              </a:cxn>
              <a:cxn ang="T11">
                <a:pos x="T2" y="T3"/>
              </a:cxn>
              <a:cxn ang="T12">
                <a:pos x="T4" y="T5"/>
              </a:cxn>
              <a:cxn ang="T13">
                <a:pos x="T6" y="T7"/>
              </a:cxn>
              <a:cxn ang="T14">
                <a:pos x="T8" y="T9"/>
              </a:cxn>
            </a:cxnLst>
            <a:rect l="T15" t="T16" r="T17" b="T18"/>
            <a:pathLst>
              <a:path w="1104" h="1236">
                <a:moveTo>
                  <a:pt x="0" y="528"/>
                </a:moveTo>
                <a:lnTo>
                  <a:pt x="0" y="1236"/>
                </a:lnTo>
                <a:lnTo>
                  <a:pt x="1104" y="712"/>
                </a:lnTo>
                <a:lnTo>
                  <a:pt x="1104" y="0"/>
                </a:lnTo>
                <a:lnTo>
                  <a:pt x="0" y="528"/>
                </a:lnTo>
                <a:close/>
              </a:path>
            </a:pathLst>
          </a:custGeom>
          <a:solidFill>
            <a:srgbClr val="FFFF00"/>
          </a:solidFill>
          <a:ln w="57150">
            <a:solidFill>
              <a:schemeClr val="accent2"/>
            </a:solidFill>
            <a:round/>
            <a:headEnd/>
            <a:tailEnd/>
          </a:ln>
        </p:spPr>
        <p:txBody>
          <a:bodyPr wrap="none" anchor="ctr"/>
          <a:lstStyle/>
          <a:p>
            <a:endParaRPr lang="en-US"/>
          </a:p>
        </p:txBody>
      </p:sp>
      <p:sp>
        <p:nvSpPr>
          <p:cNvPr id="29700" name="Freeform 4"/>
          <p:cNvSpPr>
            <a:spLocks/>
          </p:cNvSpPr>
          <p:nvPr/>
        </p:nvSpPr>
        <p:spPr bwMode="auto">
          <a:xfrm>
            <a:off x="3619500" y="3581400"/>
            <a:ext cx="1752600" cy="1905000"/>
          </a:xfrm>
          <a:custGeom>
            <a:avLst/>
            <a:gdLst>
              <a:gd name="T0" fmla="*/ 0 w 1104"/>
              <a:gd name="T1" fmla="*/ 2147483647 h 1200"/>
              <a:gd name="T2" fmla="*/ 2147483647 w 1104"/>
              <a:gd name="T3" fmla="*/ 2147483647 h 1200"/>
              <a:gd name="T4" fmla="*/ 2147483647 w 1104"/>
              <a:gd name="T5" fmla="*/ 2147483647 h 1200"/>
              <a:gd name="T6" fmla="*/ 2147483647 w 1104"/>
              <a:gd name="T7" fmla="*/ 0 h 1200"/>
              <a:gd name="T8" fmla="*/ 0 w 1104"/>
              <a:gd name="T9" fmla="*/ 2147483647 h 1200"/>
              <a:gd name="T10" fmla="*/ 0 60000 65536"/>
              <a:gd name="T11" fmla="*/ 0 60000 65536"/>
              <a:gd name="T12" fmla="*/ 0 60000 65536"/>
              <a:gd name="T13" fmla="*/ 0 60000 65536"/>
              <a:gd name="T14" fmla="*/ 0 60000 65536"/>
              <a:gd name="T15" fmla="*/ 0 w 1104"/>
              <a:gd name="T16" fmla="*/ 0 h 1200"/>
              <a:gd name="T17" fmla="*/ 1104 w 1104"/>
              <a:gd name="T18" fmla="*/ 1200 h 1200"/>
            </a:gdLst>
            <a:ahLst/>
            <a:cxnLst>
              <a:cxn ang="T10">
                <a:pos x="T0" y="T1"/>
              </a:cxn>
              <a:cxn ang="T11">
                <a:pos x="T2" y="T3"/>
              </a:cxn>
              <a:cxn ang="T12">
                <a:pos x="T4" y="T5"/>
              </a:cxn>
              <a:cxn ang="T13">
                <a:pos x="T6" y="T7"/>
              </a:cxn>
              <a:cxn ang="T14">
                <a:pos x="T8" y="T9"/>
              </a:cxn>
            </a:cxnLst>
            <a:rect l="T15" t="T16" r="T17" b="T18"/>
            <a:pathLst>
              <a:path w="1104" h="1200">
                <a:moveTo>
                  <a:pt x="0" y="500"/>
                </a:moveTo>
                <a:lnTo>
                  <a:pt x="6" y="1200"/>
                </a:lnTo>
                <a:lnTo>
                  <a:pt x="1104" y="684"/>
                </a:lnTo>
                <a:lnTo>
                  <a:pt x="1104" y="0"/>
                </a:lnTo>
                <a:lnTo>
                  <a:pt x="0" y="500"/>
                </a:lnTo>
                <a:close/>
              </a:path>
            </a:pathLst>
          </a:custGeom>
          <a:solidFill>
            <a:srgbClr val="FFFF00"/>
          </a:solidFill>
          <a:ln w="57150">
            <a:solidFill>
              <a:schemeClr val="accent2"/>
            </a:solidFill>
            <a:round/>
            <a:headEnd/>
            <a:tailEnd/>
          </a:ln>
        </p:spPr>
        <p:txBody>
          <a:bodyPr wrap="none" anchor="ctr"/>
          <a:lstStyle/>
          <a:p>
            <a:endParaRPr lang="en-US"/>
          </a:p>
        </p:txBody>
      </p:sp>
      <p:sp>
        <p:nvSpPr>
          <p:cNvPr id="29701" name="Freeform 5"/>
          <p:cNvSpPr>
            <a:spLocks/>
          </p:cNvSpPr>
          <p:nvPr/>
        </p:nvSpPr>
        <p:spPr bwMode="auto">
          <a:xfrm>
            <a:off x="2476500" y="1581150"/>
            <a:ext cx="2895600" cy="1676400"/>
          </a:xfrm>
          <a:custGeom>
            <a:avLst/>
            <a:gdLst>
              <a:gd name="T0" fmla="*/ 0 w 1824"/>
              <a:gd name="T1" fmla="*/ 2147483647 h 1056"/>
              <a:gd name="T2" fmla="*/ 2147483647 w 1824"/>
              <a:gd name="T3" fmla="*/ 0 h 1056"/>
              <a:gd name="T4" fmla="*/ 2147483647 w 1824"/>
              <a:gd name="T5" fmla="*/ 2147483647 h 1056"/>
              <a:gd name="T6" fmla="*/ 2147483647 w 1824"/>
              <a:gd name="T7" fmla="*/ 2147483647 h 1056"/>
              <a:gd name="T8" fmla="*/ 0 w 1824"/>
              <a:gd name="T9" fmla="*/ 2147483647 h 1056"/>
              <a:gd name="T10" fmla="*/ 0 60000 65536"/>
              <a:gd name="T11" fmla="*/ 0 60000 65536"/>
              <a:gd name="T12" fmla="*/ 0 60000 65536"/>
              <a:gd name="T13" fmla="*/ 0 60000 65536"/>
              <a:gd name="T14" fmla="*/ 0 60000 65536"/>
              <a:gd name="T15" fmla="*/ 0 w 1824"/>
              <a:gd name="T16" fmla="*/ 0 h 1056"/>
              <a:gd name="T17" fmla="*/ 1824 w 1824"/>
              <a:gd name="T18" fmla="*/ 1056 h 1056"/>
            </a:gdLst>
            <a:ahLst/>
            <a:cxnLst>
              <a:cxn ang="T10">
                <a:pos x="T0" y="T1"/>
              </a:cxn>
              <a:cxn ang="T11">
                <a:pos x="T2" y="T3"/>
              </a:cxn>
              <a:cxn ang="T12">
                <a:pos x="T4" y="T5"/>
              </a:cxn>
              <a:cxn ang="T13">
                <a:pos x="T6" y="T7"/>
              </a:cxn>
              <a:cxn ang="T14">
                <a:pos x="T8" y="T9"/>
              </a:cxn>
            </a:cxnLst>
            <a:rect l="T15" t="T16" r="T17" b="T18"/>
            <a:pathLst>
              <a:path w="1824" h="1056">
                <a:moveTo>
                  <a:pt x="0" y="528"/>
                </a:moveTo>
                <a:lnTo>
                  <a:pt x="1104" y="0"/>
                </a:lnTo>
                <a:lnTo>
                  <a:pt x="1824" y="528"/>
                </a:lnTo>
                <a:lnTo>
                  <a:pt x="720" y="1056"/>
                </a:lnTo>
                <a:lnTo>
                  <a:pt x="0" y="528"/>
                </a:lnTo>
                <a:close/>
              </a:path>
            </a:pathLst>
          </a:custGeom>
          <a:solidFill>
            <a:schemeClr val="folHlink"/>
          </a:solidFill>
          <a:ln w="57150">
            <a:solidFill>
              <a:schemeClr val="accent2"/>
            </a:solidFill>
            <a:round/>
            <a:headEnd/>
            <a:tailEnd/>
          </a:ln>
        </p:spPr>
        <p:txBody>
          <a:bodyPr wrap="none" anchor="ctr"/>
          <a:lstStyle/>
          <a:p>
            <a:endParaRPr lang="en-US"/>
          </a:p>
        </p:txBody>
      </p:sp>
      <p:sp>
        <p:nvSpPr>
          <p:cNvPr id="29702" name="Freeform 6"/>
          <p:cNvSpPr>
            <a:spLocks/>
          </p:cNvSpPr>
          <p:nvPr/>
        </p:nvSpPr>
        <p:spPr bwMode="auto">
          <a:xfrm>
            <a:off x="1333500" y="3562350"/>
            <a:ext cx="4038600" cy="800100"/>
          </a:xfrm>
          <a:custGeom>
            <a:avLst/>
            <a:gdLst>
              <a:gd name="T0" fmla="*/ 0 w 2544"/>
              <a:gd name="T1" fmla="*/ 2147483647 h 504"/>
              <a:gd name="T2" fmla="*/ 2147483647 w 2544"/>
              <a:gd name="T3" fmla="*/ 0 h 504"/>
              <a:gd name="T4" fmla="*/ 2147483647 w 2544"/>
              <a:gd name="T5" fmla="*/ 0 h 504"/>
              <a:gd name="T6" fmla="*/ 2147483647 w 2544"/>
              <a:gd name="T7" fmla="*/ 2147483647 h 504"/>
              <a:gd name="T8" fmla="*/ 0 w 2544"/>
              <a:gd name="T9" fmla="*/ 2147483647 h 504"/>
              <a:gd name="T10" fmla="*/ 0 60000 65536"/>
              <a:gd name="T11" fmla="*/ 0 60000 65536"/>
              <a:gd name="T12" fmla="*/ 0 60000 65536"/>
              <a:gd name="T13" fmla="*/ 0 60000 65536"/>
              <a:gd name="T14" fmla="*/ 0 60000 65536"/>
              <a:gd name="T15" fmla="*/ 0 w 2544"/>
              <a:gd name="T16" fmla="*/ 0 h 504"/>
              <a:gd name="T17" fmla="*/ 2544 w 2544"/>
              <a:gd name="T18" fmla="*/ 504 h 504"/>
            </a:gdLst>
            <a:ahLst/>
            <a:cxnLst>
              <a:cxn ang="T10">
                <a:pos x="T0" y="T1"/>
              </a:cxn>
              <a:cxn ang="T11">
                <a:pos x="T2" y="T3"/>
              </a:cxn>
              <a:cxn ang="T12">
                <a:pos x="T4" y="T5"/>
              </a:cxn>
              <a:cxn ang="T13">
                <a:pos x="T6" y="T7"/>
              </a:cxn>
              <a:cxn ang="T14">
                <a:pos x="T8" y="T9"/>
              </a:cxn>
            </a:cxnLst>
            <a:rect l="T15" t="T16" r="T17" b="T18"/>
            <a:pathLst>
              <a:path w="2544" h="504">
                <a:moveTo>
                  <a:pt x="0" y="480"/>
                </a:moveTo>
                <a:lnTo>
                  <a:pt x="1056" y="0"/>
                </a:lnTo>
                <a:lnTo>
                  <a:pt x="2544" y="0"/>
                </a:lnTo>
                <a:lnTo>
                  <a:pt x="1434" y="504"/>
                </a:lnTo>
                <a:lnTo>
                  <a:pt x="0" y="480"/>
                </a:lnTo>
                <a:close/>
              </a:path>
            </a:pathLst>
          </a:custGeom>
          <a:solidFill>
            <a:schemeClr val="folHlink"/>
          </a:solidFill>
          <a:ln w="57150">
            <a:solidFill>
              <a:schemeClr val="accent2"/>
            </a:solidFill>
            <a:round/>
            <a:headEnd/>
            <a:tailEnd/>
          </a:ln>
        </p:spPr>
        <p:txBody>
          <a:bodyPr wrap="none" anchor="ctr"/>
          <a:lstStyle/>
          <a:p>
            <a:endParaRPr lang="en-US"/>
          </a:p>
        </p:txBody>
      </p:sp>
      <p:sp>
        <p:nvSpPr>
          <p:cNvPr id="29703" name="Line 7"/>
          <p:cNvSpPr>
            <a:spLocks noChangeShapeType="1"/>
          </p:cNvSpPr>
          <p:nvPr/>
        </p:nvSpPr>
        <p:spPr bwMode="auto">
          <a:xfrm flipV="1">
            <a:off x="3009900" y="3257550"/>
            <a:ext cx="0" cy="304800"/>
          </a:xfrm>
          <a:prstGeom prst="line">
            <a:avLst/>
          </a:prstGeom>
          <a:noFill/>
          <a:ln w="28575">
            <a:solidFill>
              <a:schemeClr val="accent2"/>
            </a:solidFill>
            <a:round/>
            <a:headEnd/>
            <a:tailEnd/>
          </a:ln>
        </p:spPr>
        <p:txBody>
          <a:bodyPr wrap="none" anchor="ctr"/>
          <a:lstStyle/>
          <a:p>
            <a:endParaRPr lang="en-CA"/>
          </a:p>
        </p:txBody>
      </p:sp>
      <p:sp>
        <p:nvSpPr>
          <p:cNvPr id="29704" name="Line 8"/>
          <p:cNvSpPr>
            <a:spLocks noChangeShapeType="1"/>
          </p:cNvSpPr>
          <p:nvPr/>
        </p:nvSpPr>
        <p:spPr bwMode="auto">
          <a:xfrm flipV="1">
            <a:off x="3009900" y="4324350"/>
            <a:ext cx="0" cy="1143000"/>
          </a:xfrm>
          <a:prstGeom prst="line">
            <a:avLst/>
          </a:prstGeom>
          <a:noFill/>
          <a:ln w="28575">
            <a:solidFill>
              <a:schemeClr val="accent2"/>
            </a:solidFill>
            <a:round/>
            <a:headEnd/>
            <a:tailEnd/>
          </a:ln>
        </p:spPr>
        <p:txBody>
          <a:bodyPr wrap="none" anchor="ctr"/>
          <a:lstStyle/>
          <a:p>
            <a:endParaRPr lang="en-CA"/>
          </a:p>
        </p:txBody>
      </p:sp>
      <p:sp>
        <p:nvSpPr>
          <p:cNvPr id="29705" name="Freeform 9"/>
          <p:cNvSpPr>
            <a:spLocks/>
          </p:cNvSpPr>
          <p:nvPr/>
        </p:nvSpPr>
        <p:spPr bwMode="auto">
          <a:xfrm>
            <a:off x="1333500" y="4705350"/>
            <a:ext cx="4038600" cy="800100"/>
          </a:xfrm>
          <a:custGeom>
            <a:avLst/>
            <a:gdLst>
              <a:gd name="T0" fmla="*/ 0 w 2544"/>
              <a:gd name="T1" fmla="*/ 2147483647 h 504"/>
              <a:gd name="T2" fmla="*/ 2147483647 w 2544"/>
              <a:gd name="T3" fmla="*/ 0 h 504"/>
              <a:gd name="T4" fmla="*/ 2147483647 w 2544"/>
              <a:gd name="T5" fmla="*/ 0 h 504"/>
              <a:gd name="T6" fmla="*/ 2147483647 w 2544"/>
              <a:gd name="T7" fmla="*/ 2147483647 h 504"/>
              <a:gd name="T8" fmla="*/ 0 w 2544"/>
              <a:gd name="T9" fmla="*/ 2147483647 h 504"/>
              <a:gd name="T10" fmla="*/ 0 60000 65536"/>
              <a:gd name="T11" fmla="*/ 0 60000 65536"/>
              <a:gd name="T12" fmla="*/ 0 60000 65536"/>
              <a:gd name="T13" fmla="*/ 0 60000 65536"/>
              <a:gd name="T14" fmla="*/ 0 60000 65536"/>
              <a:gd name="T15" fmla="*/ 0 w 2544"/>
              <a:gd name="T16" fmla="*/ 0 h 504"/>
              <a:gd name="T17" fmla="*/ 2544 w 2544"/>
              <a:gd name="T18" fmla="*/ 504 h 504"/>
            </a:gdLst>
            <a:ahLst/>
            <a:cxnLst>
              <a:cxn ang="T10">
                <a:pos x="T0" y="T1"/>
              </a:cxn>
              <a:cxn ang="T11">
                <a:pos x="T2" y="T3"/>
              </a:cxn>
              <a:cxn ang="T12">
                <a:pos x="T4" y="T5"/>
              </a:cxn>
              <a:cxn ang="T13">
                <a:pos x="T6" y="T7"/>
              </a:cxn>
              <a:cxn ang="T14">
                <a:pos x="T8" y="T9"/>
              </a:cxn>
            </a:cxnLst>
            <a:rect l="T15" t="T16" r="T17" b="T18"/>
            <a:pathLst>
              <a:path w="2544" h="504">
                <a:moveTo>
                  <a:pt x="0" y="480"/>
                </a:moveTo>
                <a:lnTo>
                  <a:pt x="1056" y="0"/>
                </a:lnTo>
                <a:lnTo>
                  <a:pt x="2544" y="0"/>
                </a:lnTo>
                <a:lnTo>
                  <a:pt x="1434" y="504"/>
                </a:lnTo>
                <a:lnTo>
                  <a:pt x="0" y="480"/>
                </a:lnTo>
                <a:close/>
              </a:path>
            </a:pathLst>
          </a:custGeom>
          <a:solidFill>
            <a:schemeClr val="folHlink"/>
          </a:solidFill>
          <a:ln w="57150">
            <a:solidFill>
              <a:schemeClr val="accent2"/>
            </a:solidFill>
            <a:round/>
            <a:headEnd/>
            <a:tailEnd/>
          </a:ln>
        </p:spPr>
        <p:txBody>
          <a:bodyPr wrap="none" anchor="ctr"/>
          <a:lstStyle/>
          <a:p>
            <a:endParaRPr lang="en-US"/>
          </a:p>
        </p:txBody>
      </p:sp>
      <p:sp>
        <p:nvSpPr>
          <p:cNvPr id="29706" name="Freeform 10" descr="Newsprint"/>
          <p:cNvSpPr>
            <a:spLocks/>
          </p:cNvSpPr>
          <p:nvPr/>
        </p:nvSpPr>
        <p:spPr bwMode="auto">
          <a:xfrm>
            <a:off x="1333500" y="5499100"/>
            <a:ext cx="2286000" cy="730250"/>
          </a:xfrm>
          <a:custGeom>
            <a:avLst/>
            <a:gdLst>
              <a:gd name="T0" fmla="*/ 2147483647 w 1440"/>
              <a:gd name="T1" fmla="*/ 0 h 460"/>
              <a:gd name="T2" fmla="*/ 0 w 1440"/>
              <a:gd name="T3" fmla="*/ 2147483647 h 460"/>
              <a:gd name="T4" fmla="*/ 2147483647 w 1440"/>
              <a:gd name="T5" fmla="*/ 2147483647 h 460"/>
              <a:gd name="T6" fmla="*/ 2147483647 w 1440"/>
              <a:gd name="T7" fmla="*/ 2147483647 h 460"/>
              <a:gd name="T8" fmla="*/ 0 60000 65536"/>
              <a:gd name="T9" fmla="*/ 0 60000 65536"/>
              <a:gd name="T10" fmla="*/ 0 60000 65536"/>
              <a:gd name="T11" fmla="*/ 0 60000 65536"/>
              <a:gd name="T12" fmla="*/ 0 w 1440"/>
              <a:gd name="T13" fmla="*/ 0 h 460"/>
              <a:gd name="T14" fmla="*/ 1440 w 1440"/>
              <a:gd name="T15" fmla="*/ 460 h 460"/>
            </a:gdLst>
            <a:ahLst/>
            <a:cxnLst>
              <a:cxn ang="T8">
                <a:pos x="T0" y="T1"/>
              </a:cxn>
              <a:cxn ang="T9">
                <a:pos x="T2" y="T3"/>
              </a:cxn>
              <a:cxn ang="T10">
                <a:pos x="T4" y="T5"/>
              </a:cxn>
              <a:cxn ang="T11">
                <a:pos x="T6" y="T7"/>
              </a:cxn>
            </a:cxnLst>
            <a:rect l="T12" t="T13" r="T14" b="T15"/>
            <a:pathLst>
              <a:path w="1440" h="460">
                <a:moveTo>
                  <a:pt x="4" y="0"/>
                </a:moveTo>
                <a:lnTo>
                  <a:pt x="0" y="460"/>
                </a:lnTo>
                <a:lnTo>
                  <a:pt x="1440" y="460"/>
                </a:lnTo>
                <a:lnTo>
                  <a:pt x="1440" y="16"/>
                </a:lnTo>
              </a:path>
            </a:pathLst>
          </a:custGeom>
          <a:blipFill dpi="0" rotWithShape="0">
            <a:blip r:embed="rId3" cstate="print"/>
            <a:srcRect/>
            <a:tile tx="0" ty="0" sx="100000" sy="100000" flip="none" algn="tl"/>
          </a:blipFill>
          <a:ln w="9525">
            <a:solidFill>
              <a:schemeClr val="accent2"/>
            </a:solidFill>
            <a:round/>
            <a:headEnd/>
            <a:tailEnd/>
          </a:ln>
        </p:spPr>
        <p:txBody>
          <a:bodyPr wrap="none" anchor="ctr"/>
          <a:lstStyle/>
          <a:p>
            <a:endParaRPr lang="en-US"/>
          </a:p>
        </p:txBody>
      </p:sp>
      <p:sp>
        <p:nvSpPr>
          <p:cNvPr id="29707" name="Freeform 11" descr="Newsprint"/>
          <p:cNvSpPr>
            <a:spLocks/>
          </p:cNvSpPr>
          <p:nvPr/>
        </p:nvSpPr>
        <p:spPr bwMode="auto">
          <a:xfrm>
            <a:off x="3619500" y="4730750"/>
            <a:ext cx="1778000" cy="1498600"/>
          </a:xfrm>
          <a:custGeom>
            <a:avLst/>
            <a:gdLst>
              <a:gd name="T0" fmla="*/ 0 w 1120"/>
              <a:gd name="T1" fmla="*/ 2147483647 h 944"/>
              <a:gd name="T2" fmla="*/ 0 w 1120"/>
              <a:gd name="T3" fmla="*/ 2147483647 h 944"/>
              <a:gd name="T4" fmla="*/ 2147483647 w 1120"/>
              <a:gd name="T5" fmla="*/ 2147483647 h 944"/>
              <a:gd name="T6" fmla="*/ 2147483647 w 1120"/>
              <a:gd name="T7" fmla="*/ 0 h 944"/>
              <a:gd name="T8" fmla="*/ 0 w 1120"/>
              <a:gd name="T9" fmla="*/ 2147483647 h 944"/>
              <a:gd name="T10" fmla="*/ 0 60000 65536"/>
              <a:gd name="T11" fmla="*/ 0 60000 65536"/>
              <a:gd name="T12" fmla="*/ 0 60000 65536"/>
              <a:gd name="T13" fmla="*/ 0 60000 65536"/>
              <a:gd name="T14" fmla="*/ 0 60000 65536"/>
              <a:gd name="T15" fmla="*/ 0 w 1120"/>
              <a:gd name="T16" fmla="*/ 0 h 944"/>
              <a:gd name="T17" fmla="*/ 1120 w 1120"/>
              <a:gd name="T18" fmla="*/ 944 h 944"/>
            </a:gdLst>
            <a:ahLst/>
            <a:cxnLst>
              <a:cxn ang="T10">
                <a:pos x="T0" y="T1"/>
              </a:cxn>
              <a:cxn ang="T11">
                <a:pos x="T2" y="T3"/>
              </a:cxn>
              <a:cxn ang="T12">
                <a:pos x="T4" y="T5"/>
              </a:cxn>
              <a:cxn ang="T13">
                <a:pos x="T6" y="T7"/>
              </a:cxn>
              <a:cxn ang="T14">
                <a:pos x="T8" y="T9"/>
              </a:cxn>
            </a:cxnLst>
            <a:rect l="T15" t="T16" r="T17" b="T18"/>
            <a:pathLst>
              <a:path w="1120" h="944">
                <a:moveTo>
                  <a:pt x="0" y="500"/>
                </a:moveTo>
                <a:lnTo>
                  <a:pt x="0" y="944"/>
                </a:lnTo>
                <a:lnTo>
                  <a:pt x="1120" y="356"/>
                </a:lnTo>
                <a:lnTo>
                  <a:pt x="1112" y="0"/>
                </a:lnTo>
                <a:lnTo>
                  <a:pt x="0" y="500"/>
                </a:lnTo>
                <a:close/>
              </a:path>
            </a:pathLst>
          </a:custGeom>
          <a:blipFill dpi="0" rotWithShape="0">
            <a:blip r:embed="rId3" cstate="print"/>
            <a:srcRect/>
            <a:tile tx="0" ty="0" sx="100000" sy="100000" flip="none" algn="tl"/>
          </a:blipFill>
          <a:ln w="9525">
            <a:solidFill>
              <a:schemeClr val="accent2"/>
            </a:solidFill>
            <a:round/>
            <a:headEnd/>
            <a:tailEnd/>
          </a:ln>
        </p:spPr>
        <p:txBody>
          <a:bodyPr wrap="none" anchor="ctr"/>
          <a:lstStyle/>
          <a:p>
            <a:endParaRPr lang="en-US"/>
          </a:p>
        </p:txBody>
      </p:sp>
      <p:sp>
        <p:nvSpPr>
          <p:cNvPr id="29708" name="Text Box 12"/>
          <p:cNvSpPr txBox="1">
            <a:spLocks noChangeArrowheads="1"/>
          </p:cNvSpPr>
          <p:nvPr/>
        </p:nvSpPr>
        <p:spPr bwMode="auto">
          <a:xfrm>
            <a:off x="0" y="225425"/>
            <a:ext cx="9143999" cy="707886"/>
          </a:xfrm>
          <a:prstGeom prst="rect">
            <a:avLst/>
          </a:prstGeom>
          <a:noFill/>
          <a:ln w="9525">
            <a:noFill/>
            <a:miter lim="800000"/>
            <a:headEnd/>
            <a:tailEnd/>
          </a:ln>
        </p:spPr>
        <p:txBody>
          <a:bodyPr wrap="square">
            <a:spAutoFit/>
          </a:bodyPr>
          <a:lstStyle/>
          <a:p>
            <a:pPr algn="ctr"/>
            <a:r>
              <a:rPr lang="en-US" sz="4000" b="1" dirty="0" smtClean="0">
                <a:solidFill>
                  <a:srgbClr val="800000"/>
                </a:solidFill>
                <a:latin typeface="Calibri" pitchFamily="34" charset="0"/>
              </a:rPr>
              <a:t>Diaphragm to </a:t>
            </a:r>
            <a:r>
              <a:rPr lang="en-US" sz="4000" b="1" dirty="0">
                <a:solidFill>
                  <a:srgbClr val="800000"/>
                </a:solidFill>
                <a:latin typeface="Calibri" pitchFamily="34" charset="0"/>
              </a:rPr>
              <a:t>s</a:t>
            </a:r>
            <a:r>
              <a:rPr lang="en-US" sz="4000" b="1" dirty="0" smtClean="0">
                <a:solidFill>
                  <a:srgbClr val="800000"/>
                </a:solidFill>
                <a:latin typeface="Calibri" pitchFamily="34" charset="0"/>
              </a:rPr>
              <a:t>hear walls</a:t>
            </a:r>
            <a:endParaRPr lang="en-US" sz="4000" b="1" dirty="0">
              <a:solidFill>
                <a:srgbClr val="800000"/>
              </a:solidFill>
              <a:latin typeface="Calibri" pitchFamily="34" charset="0"/>
            </a:endParaRPr>
          </a:p>
        </p:txBody>
      </p:sp>
      <p:sp>
        <p:nvSpPr>
          <p:cNvPr id="29709" name="Freeform 13"/>
          <p:cNvSpPr>
            <a:spLocks/>
          </p:cNvSpPr>
          <p:nvPr/>
        </p:nvSpPr>
        <p:spPr bwMode="auto">
          <a:xfrm>
            <a:off x="1310640" y="2400300"/>
            <a:ext cx="2330450" cy="1974850"/>
          </a:xfrm>
          <a:custGeom>
            <a:avLst/>
            <a:gdLst>
              <a:gd name="T0" fmla="*/ 2147483647 w 1468"/>
              <a:gd name="T1" fmla="*/ 2147483647 h 1244"/>
              <a:gd name="T2" fmla="*/ 2147483647 w 1468"/>
              <a:gd name="T3" fmla="*/ 2147483647 h 1244"/>
              <a:gd name="T4" fmla="*/ 2147483647 w 1468"/>
              <a:gd name="T5" fmla="*/ 0 h 1244"/>
              <a:gd name="T6" fmla="*/ 2147483647 w 1468"/>
              <a:gd name="T7" fmla="*/ 2147483647 h 1244"/>
              <a:gd name="T8" fmla="*/ 2147483647 w 1468"/>
              <a:gd name="T9" fmla="*/ 2147483647 h 1244"/>
              <a:gd name="T10" fmla="*/ 0 w 1468"/>
              <a:gd name="T11" fmla="*/ 2147483647 h 1244"/>
              <a:gd name="T12" fmla="*/ 0 60000 65536"/>
              <a:gd name="T13" fmla="*/ 0 60000 65536"/>
              <a:gd name="T14" fmla="*/ 0 60000 65536"/>
              <a:gd name="T15" fmla="*/ 0 60000 65536"/>
              <a:gd name="T16" fmla="*/ 0 60000 65536"/>
              <a:gd name="T17" fmla="*/ 0 60000 65536"/>
              <a:gd name="T18" fmla="*/ 0 w 1468"/>
              <a:gd name="T19" fmla="*/ 0 h 1244"/>
              <a:gd name="T20" fmla="*/ 1468 w 1468"/>
              <a:gd name="T21" fmla="*/ 1244 h 1244"/>
            </a:gdLst>
            <a:ahLst/>
            <a:cxnLst>
              <a:cxn ang="T12">
                <a:pos x="T0" y="T1"/>
              </a:cxn>
              <a:cxn ang="T13">
                <a:pos x="T2" y="T3"/>
              </a:cxn>
              <a:cxn ang="T14">
                <a:pos x="T4" y="T5"/>
              </a:cxn>
              <a:cxn ang="T15">
                <a:pos x="T6" y="T7"/>
              </a:cxn>
              <a:cxn ang="T16">
                <a:pos x="T8" y="T9"/>
              </a:cxn>
              <a:cxn ang="T17">
                <a:pos x="T10" y="T11"/>
              </a:cxn>
            </a:cxnLst>
            <a:rect l="T18" t="T19" r="T20" b="T21"/>
            <a:pathLst>
              <a:path w="1468" h="1244">
                <a:moveTo>
                  <a:pt x="8" y="1236"/>
                </a:moveTo>
                <a:lnTo>
                  <a:pt x="8" y="552"/>
                </a:lnTo>
                <a:lnTo>
                  <a:pt x="736" y="0"/>
                </a:lnTo>
                <a:lnTo>
                  <a:pt x="1468" y="544"/>
                </a:lnTo>
                <a:lnTo>
                  <a:pt x="1468" y="1240"/>
                </a:lnTo>
                <a:lnTo>
                  <a:pt x="0" y="1244"/>
                </a:lnTo>
              </a:path>
            </a:pathLst>
          </a:custGeom>
          <a:solidFill>
            <a:srgbClr val="FFFF00"/>
          </a:solidFill>
          <a:ln w="57150">
            <a:solidFill>
              <a:schemeClr val="accent2"/>
            </a:solidFill>
            <a:round/>
            <a:headEnd/>
            <a:tailEnd/>
          </a:ln>
        </p:spPr>
        <p:txBody>
          <a:bodyPr wrap="none" anchor="ctr"/>
          <a:lstStyle/>
          <a:p>
            <a:endParaRPr lang="en-US"/>
          </a:p>
        </p:txBody>
      </p:sp>
      <p:sp>
        <p:nvSpPr>
          <p:cNvPr id="29710" name="Rectangle 14"/>
          <p:cNvSpPr>
            <a:spLocks noChangeArrowheads="1"/>
          </p:cNvSpPr>
          <p:nvPr/>
        </p:nvSpPr>
        <p:spPr bwMode="auto">
          <a:xfrm>
            <a:off x="1333500" y="4362450"/>
            <a:ext cx="2286000" cy="1104900"/>
          </a:xfrm>
          <a:prstGeom prst="rect">
            <a:avLst/>
          </a:prstGeom>
          <a:solidFill>
            <a:srgbClr val="FFFF00"/>
          </a:solidFill>
          <a:ln w="57150">
            <a:solidFill>
              <a:schemeClr val="accent2"/>
            </a:solidFill>
            <a:miter lim="800000"/>
            <a:headEnd/>
            <a:tailEnd/>
          </a:ln>
        </p:spPr>
        <p:txBody>
          <a:bodyPr wrap="none" anchor="ctr"/>
          <a:lstStyle/>
          <a:p>
            <a:endParaRPr lang="en-US"/>
          </a:p>
        </p:txBody>
      </p:sp>
      <p:sp>
        <p:nvSpPr>
          <p:cNvPr id="29711" name="Line 15"/>
          <p:cNvSpPr>
            <a:spLocks noChangeShapeType="1"/>
          </p:cNvSpPr>
          <p:nvPr/>
        </p:nvSpPr>
        <p:spPr bwMode="auto">
          <a:xfrm flipH="1" flipV="1">
            <a:off x="3095625" y="2971800"/>
            <a:ext cx="333375" cy="228600"/>
          </a:xfrm>
          <a:prstGeom prst="line">
            <a:avLst/>
          </a:prstGeom>
          <a:noFill/>
          <a:ln w="28575">
            <a:solidFill>
              <a:schemeClr val="accent2"/>
            </a:solidFill>
            <a:round/>
            <a:headEnd/>
            <a:tailEnd type="stealth" w="sm" len="lg"/>
          </a:ln>
        </p:spPr>
        <p:txBody>
          <a:bodyPr wrap="none" anchor="ctr"/>
          <a:lstStyle/>
          <a:p>
            <a:endParaRPr lang="en-CA"/>
          </a:p>
        </p:txBody>
      </p:sp>
      <p:sp>
        <p:nvSpPr>
          <p:cNvPr id="29712" name="Line 16"/>
          <p:cNvSpPr>
            <a:spLocks noChangeShapeType="1"/>
          </p:cNvSpPr>
          <p:nvPr/>
        </p:nvSpPr>
        <p:spPr bwMode="auto">
          <a:xfrm flipH="1" flipV="1">
            <a:off x="2743200" y="2724150"/>
            <a:ext cx="333375" cy="228600"/>
          </a:xfrm>
          <a:prstGeom prst="line">
            <a:avLst/>
          </a:prstGeom>
          <a:noFill/>
          <a:ln w="28575">
            <a:solidFill>
              <a:schemeClr val="accent2"/>
            </a:solidFill>
            <a:round/>
            <a:headEnd/>
            <a:tailEnd type="stealth" w="sm" len="lg"/>
          </a:ln>
        </p:spPr>
        <p:txBody>
          <a:bodyPr wrap="none" anchor="ctr"/>
          <a:lstStyle/>
          <a:p>
            <a:endParaRPr lang="en-CA"/>
          </a:p>
        </p:txBody>
      </p:sp>
      <p:sp>
        <p:nvSpPr>
          <p:cNvPr id="29713" name="Line 17"/>
          <p:cNvSpPr>
            <a:spLocks noChangeShapeType="1"/>
          </p:cNvSpPr>
          <p:nvPr/>
        </p:nvSpPr>
        <p:spPr bwMode="auto">
          <a:xfrm flipH="1" flipV="1">
            <a:off x="2381250" y="2476500"/>
            <a:ext cx="333375" cy="228600"/>
          </a:xfrm>
          <a:prstGeom prst="line">
            <a:avLst/>
          </a:prstGeom>
          <a:noFill/>
          <a:ln w="28575">
            <a:solidFill>
              <a:schemeClr val="accent2"/>
            </a:solidFill>
            <a:round/>
            <a:headEnd/>
            <a:tailEnd type="stealth" w="sm" len="lg"/>
          </a:ln>
        </p:spPr>
        <p:txBody>
          <a:bodyPr wrap="none" anchor="ctr"/>
          <a:lstStyle/>
          <a:p>
            <a:endParaRPr lang="en-CA"/>
          </a:p>
        </p:txBody>
      </p:sp>
      <p:sp>
        <p:nvSpPr>
          <p:cNvPr id="29714" name="Line 18"/>
          <p:cNvSpPr>
            <a:spLocks noChangeShapeType="1"/>
          </p:cNvSpPr>
          <p:nvPr/>
        </p:nvSpPr>
        <p:spPr bwMode="auto">
          <a:xfrm flipH="1">
            <a:off x="2105025" y="2552700"/>
            <a:ext cx="266700" cy="200025"/>
          </a:xfrm>
          <a:prstGeom prst="line">
            <a:avLst/>
          </a:prstGeom>
          <a:noFill/>
          <a:ln w="28575">
            <a:solidFill>
              <a:schemeClr val="accent2"/>
            </a:solidFill>
            <a:round/>
            <a:headEnd/>
            <a:tailEnd type="stealth" w="sm" len="lg"/>
          </a:ln>
        </p:spPr>
        <p:txBody>
          <a:bodyPr wrap="none" anchor="ctr"/>
          <a:lstStyle/>
          <a:p>
            <a:endParaRPr lang="en-CA"/>
          </a:p>
        </p:txBody>
      </p:sp>
      <p:sp>
        <p:nvSpPr>
          <p:cNvPr id="29715" name="Line 19"/>
          <p:cNvSpPr>
            <a:spLocks noChangeShapeType="1"/>
          </p:cNvSpPr>
          <p:nvPr/>
        </p:nvSpPr>
        <p:spPr bwMode="auto">
          <a:xfrm flipH="1">
            <a:off x="1847850" y="2752725"/>
            <a:ext cx="266700" cy="200025"/>
          </a:xfrm>
          <a:prstGeom prst="line">
            <a:avLst/>
          </a:prstGeom>
          <a:noFill/>
          <a:ln w="28575">
            <a:solidFill>
              <a:schemeClr val="accent2"/>
            </a:solidFill>
            <a:round/>
            <a:headEnd/>
            <a:tailEnd type="stealth" w="sm" len="lg"/>
          </a:ln>
        </p:spPr>
        <p:txBody>
          <a:bodyPr wrap="none" anchor="ctr"/>
          <a:lstStyle/>
          <a:p>
            <a:endParaRPr lang="en-CA"/>
          </a:p>
        </p:txBody>
      </p:sp>
      <p:sp>
        <p:nvSpPr>
          <p:cNvPr id="29716" name="Line 20"/>
          <p:cNvSpPr>
            <a:spLocks noChangeShapeType="1"/>
          </p:cNvSpPr>
          <p:nvPr/>
        </p:nvSpPr>
        <p:spPr bwMode="auto">
          <a:xfrm flipH="1">
            <a:off x="1514475" y="2990850"/>
            <a:ext cx="266700" cy="200025"/>
          </a:xfrm>
          <a:prstGeom prst="line">
            <a:avLst/>
          </a:prstGeom>
          <a:noFill/>
          <a:ln w="28575">
            <a:solidFill>
              <a:schemeClr val="accent2"/>
            </a:solidFill>
            <a:round/>
            <a:headEnd/>
            <a:tailEnd type="stealth" w="sm" len="lg"/>
          </a:ln>
        </p:spPr>
        <p:txBody>
          <a:bodyPr wrap="none" anchor="ctr"/>
          <a:lstStyle/>
          <a:p>
            <a:endParaRPr lang="en-CA"/>
          </a:p>
        </p:txBody>
      </p:sp>
      <p:sp>
        <p:nvSpPr>
          <p:cNvPr id="29717" name="Line 21"/>
          <p:cNvSpPr>
            <a:spLocks noChangeShapeType="1"/>
          </p:cNvSpPr>
          <p:nvPr/>
        </p:nvSpPr>
        <p:spPr bwMode="auto">
          <a:xfrm flipH="1">
            <a:off x="3200400" y="4419600"/>
            <a:ext cx="381000" cy="0"/>
          </a:xfrm>
          <a:prstGeom prst="line">
            <a:avLst/>
          </a:prstGeom>
          <a:noFill/>
          <a:ln w="28575">
            <a:solidFill>
              <a:schemeClr val="accent2"/>
            </a:solidFill>
            <a:round/>
            <a:headEnd/>
            <a:tailEnd type="stealth" w="sm" len="lg"/>
          </a:ln>
        </p:spPr>
        <p:txBody>
          <a:bodyPr wrap="none" anchor="ctr"/>
          <a:lstStyle/>
          <a:p>
            <a:endParaRPr lang="en-CA"/>
          </a:p>
        </p:txBody>
      </p:sp>
      <p:sp>
        <p:nvSpPr>
          <p:cNvPr id="29718" name="Line 22"/>
          <p:cNvSpPr>
            <a:spLocks noChangeShapeType="1"/>
          </p:cNvSpPr>
          <p:nvPr/>
        </p:nvSpPr>
        <p:spPr bwMode="auto">
          <a:xfrm flipH="1">
            <a:off x="2738438" y="4419600"/>
            <a:ext cx="381000" cy="0"/>
          </a:xfrm>
          <a:prstGeom prst="line">
            <a:avLst/>
          </a:prstGeom>
          <a:noFill/>
          <a:ln w="28575">
            <a:solidFill>
              <a:schemeClr val="accent2"/>
            </a:solidFill>
            <a:round/>
            <a:headEnd/>
            <a:tailEnd type="stealth" w="sm" len="lg"/>
          </a:ln>
        </p:spPr>
        <p:txBody>
          <a:bodyPr wrap="none" anchor="ctr"/>
          <a:lstStyle/>
          <a:p>
            <a:endParaRPr lang="en-CA"/>
          </a:p>
        </p:txBody>
      </p:sp>
      <p:sp>
        <p:nvSpPr>
          <p:cNvPr id="29719" name="Line 23"/>
          <p:cNvSpPr>
            <a:spLocks noChangeShapeType="1"/>
          </p:cNvSpPr>
          <p:nvPr/>
        </p:nvSpPr>
        <p:spPr bwMode="auto">
          <a:xfrm flipH="1">
            <a:off x="2276475" y="4419600"/>
            <a:ext cx="381000" cy="0"/>
          </a:xfrm>
          <a:prstGeom prst="line">
            <a:avLst/>
          </a:prstGeom>
          <a:noFill/>
          <a:ln w="28575">
            <a:solidFill>
              <a:schemeClr val="accent2"/>
            </a:solidFill>
            <a:round/>
            <a:headEnd/>
            <a:tailEnd type="stealth" w="sm" len="lg"/>
          </a:ln>
        </p:spPr>
        <p:txBody>
          <a:bodyPr wrap="none" anchor="ctr"/>
          <a:lstStyle/>
          <a:p>
            <a:endParaRPr lang="en-CA"/>
          </a:p>
        </p:txBody>
      </p:sp>
      <p:sp>
        <p:nvSpPr>
          <p:cNvPr id="29720" name="Line 24"/>
          <p:cNvSpPr>
            <a:spLocks noChangeShapeType="1"/>
          </p:cNvSpPr>
          <p:nvPr/>
        </p:nvSpPr>
        <p:spPr bwMode="auto">
          <a:xfrm flipH="1">
            <a:off x="1814513" y="4419600"/>
            <a:ext cx="381000" cy="0"/>
          </a:xfrm>
          <a:prstGeom prst="line">
            <a:avLst/>
          </a:prstGeom>
          <a:noFill/>
          <a:ln w="28575">
            <a:solidFill>
              <a:schemeClr val="accent2"/>
            </a:solidFill>
            <a:round/>
            <a:headEnd/>
            <a:tailEnd type="stealth" w="sm" len="lg"/>
          </a:ln>
        </p:spPr>
        <p:txBody>
          <a:bodyPr wrap="none" anchor="ctr"/>
          <a:lstStyle/>
          <a:p>
            <a:endParaRPr lang="en-CA"/>
          </a:p>
        </p:txBody>
      </p:sp>
      <p:sp>
        <p:nvSpPr>
          <p:cNvPr id="29721" name="Line 25"/>
          <p:cNvSpPr>
            <a:spLocks noChangeShapeType="1"/>
          </p:cNvSpPr>
          <p:nvPr/>
        </p:nvSpPr>
        <p:spPr bwMode="auto">
          <a:xfrm flipH="1">
            <a:off x="1352550" y="4419600"/>
            <a:ext cx="381000" cy="0"/>
          </a:xfrm>
          <a:prstGeom prst="line">
            <a:avLst/>
          </a:prstGeom>
          <a:noFill/>
          <a:ln w="28575">
            <a:solidFill>
              <a:schemeClr val="accent2"/>
            </a:solidFill>
            <a:round/>
            <a:headEnd/>
            <a:tailEnd type="stealth" w="sm" len="lg"/>
          </a:ln>
        </p:spPr>
        <p:txBody>
          <a:bodyPr wrap="none" anchor="ctr"/>
          <a:lstStyle/>
          <a:p>
            <a:endParaRPr lang="en-CA"/>
          </a:p>
        </p:txBody>
      </p:sp>
      <p:sp>
        <p:nvSpPr>
          <p:cNvPr id="29722" name="Line 26"/>
          <p:cNvSpPr>
            <a:spLocks noChangeShapeType="1"/>
          </p:cNvSpPr>
          <p:nvPr/>
        </p:nvSpPr>
        <p:spPr bwMode="auto">
          <a:xfrm flipH="1" flipV="1">
            <a:off x="4857750" y="2162175"/>
            <a:ext cx="333375" cy="228600"/>
          </a:xfrm>
          <a:prstGeom prst="line">
            <a:avLst/>
          </a:prstGeom>
          <a:noFill/>
          <a:ln w="28575">
            <a:solidFill>
              <a:schemeClr val="accent2"/>
            </a:solidFill>
            <a:prstDash val="sysDot"/>
            <a:round/>
            <a:headEnd/>
            <a:tailEnd type="stealth" w="sm" len="lg"/>
          </a:ln>
        </p:spPr>
        <p:txBody>
          <a:bodyPr wrap="none" anchor="ctr"/>
          <a:lstStyle/>
          <a:p>
            <a:endParaRPr lang="en-CA"/>
          </a:p>
        </p:txBody>
      </p:sp>
      <p:sp>
        <p:nvSpPr>
          <p:cNvPr id="29723" name="Line 27"/>
          <p:cNvSpPr>
            <a:spLocks noChangeShapeType="1"/>
          </p:cNvSpPr>
          <p:nvPr/>
        </p:nvSpPr>
        <p:spPr bwMode="auto">
          <a:xfrm flipH="1" flipV="1">
            <a:off x="4505325" y="1914525"/>
            <a:ext cx="333375" cy="228600"/>
          </a:xfrm>
          <a:prstGeom prst="line">
            <a:avLst/>
          </a:prstGeom>
          <a:noFill/>
          <a:ln w="28575">
            <a:solidFill>
              <a:schemeClr val="accent2"/>
            </a:solidFill>
            <a:prstDash val="sysDot"/>
            <a:round/>
            <a:headEnd/>
            <a:tailEnd type="stealth" w="sm" len="lg"/>
          </a:ln>
        </p:spPr>
        <p:txBody>
          <a:bodyPr wrap="none" anchor="ctr"/>
          <a:lstStyle/>
          <a:p>
            <a:endParaRPr lang="en-CA"/>
          </a:p>
        </p:txBody>
      </p:sp>
      <p:sp>
        <p:nvSpPr>
          <p:cNvPr id="29724" name="Line 28"/>
          <p:cNvSpPr>
            <a:spLocks noChangeShapeType="1"/>
          </p:cNvSpPr>
          <p:nvPr/>
        </p:nvSpPr>
        <p:spPr bwMode="auto">
          <a:xfrm flipH="1" flipV="1">
            <a:off x="4143375" y="1666875"/>
            <a:ext cx="333375" cy="228600"/>
          </a:xfrm>
          <a:prstGeom prst="line">
            <a:avLst/>
          </a:prstGeom>
          <a:noFill/>
          <a:ln w="28575">
            <a:solidFill>
              <a:schemeClr val="accent2"/>
            </a:solidFill>
            <a:prstDash val="sysDot"/>
            <a:round/>
            <a:headEnd/>
            <a:tailEnd type="stealth" w="sm" len="lg"/>
          </a:ln>
        </p:spPr>
        <p:txBody>
          <a:bodyPr wrap="none" anchor="ctr"/>
          <a:lstStyle/>
          <a:p>
            <a:endParaRPr lang="en-CA"/>
          </a:p>
        </p:txBody>
      </p:sp>
      <p:sp>
        <p:nvSpPr>
          <p:cNvPr id="29725" name="Line 29"/>
          <p:cNvSpPr>
            <a:spLocks noChangeShapeType="1"/>
          </p:cNvSpPr>
          <p:nvPr/>
        </p:nvSpPr>
        <p:spPr bwMode="auto">
          <a:xfrm flipH="1">
            <a:off x="4962525" y="3657600"/>
            <a:ext cx="381000" cy="0"/>
          </a:xfrm>
          <a:prstGeom prst="line">
            <a:avLst/>
          </a:prstGeom>
          <a:noFill/>
          <a:ln w="28575">
            <a:solidFill>
              <a:schemeClr val="accent2"/>
            </a:solidFill>
            <a:prstDash val="sysDot"/>
            <a:round/>
            <a:headEnd/>
            <a:tailEnd type="stealth" w="sm" len="lg"/>
          </a:ln>
        </p:spPr>
        <p:txBody>
          <a:bodyPr wrap="none" anchor="ctr"/>
          <a:lstStyle/>
          <a:p>
            <a:endParaRPr lang="en-CA"/>
          </a:p>
        </p:txBody>
      </p:sp>
      <p:sp>
        <p:nvSpPr>
          <p:cNvPr id="29726" name="Line 30"/>
          <p:cNvSpPr>
            <a:spLocks noChangeShapeType="1"/>
          </p:cNvSpPr>
          <p:nvPr/>
        </p:nvSpPr>
        <p:spPr bwMode="auto">
          <a:xfrm flipH="1">
            <a:off x="4500563" y="3657600"/>
            <a:ext cx="381000" cy="0"/>
          </a:xfrm>
          <a:prstGeom prst="line">
            <a:avLst/>
          </a:prstGeom>
          <a:noFill/>
          <a:ln w="28575">
            <a:solidFill>
              <a:schemeClr val="accent2"/>
            </a:solidFill>
            <a:prstDash val="sysDot"/>
            <a:round/>
            <a:headEnd/>
            <a:tailEnd type="stealth" w="sm" len="lg"/>
          </a:ln>
        </p:spPr>
        <p:txBody>
          <a:bodyPr wrap="none" anchor="ctr"/>
          <a:lstStyle/>
          <a:p>
            <a:endParaRPr lang="en-CA"/>
          </a:p>
        </p:txBody>
      </p:sp>
      <p:sp>
        <p:nvSpPr>
          <p:cNvPr id="29727" name="Line 31"/>
          <p:cNvSpPr>
            <a:spLocks noChangeShapeType="1"/>
          </p:cNvSpPr>
          <p:nvPr/>
        </p:nvSpPr>
        <p:spPr bwMode="auto">
          <a:xfrm flipH="1">
            <a:off x="4038600" y="3657600"/>
            <a:ext cx="381000" cy="0"/>
          </a:xfrm>
          <a:prstGeom prst="line">
            <a:avLst/>
          </a:prstGeom>
          <a:noFill/>
          <a:ln w="28575">
            <a:solidFill>
              <a:schemeClr val="accent2"/>
            </a:solidFill>
            <a:prstDash val="sysDot"/>
            <a:round/>
            <a:headEnd/>
            <a:tailEnd type="stealth" w="sm" len="lg"/>
          </a:ln>
        </p:spPr>
        <p:txBody>
          <a:bodyPr wrap="none" anchor="ctr"/>
          <a:lstStyle/>
          <a:p>
            <a:endParaRPr lang="en-CA"/>
          </a:p>
        </p:txBody>
      </p:sp>
      <p:sp>
        <p:nvSpPr>
          <p:cNvPr id="29728" name="Line 32"/>
          <p:cNvSpPr>
            <a:spLocks noChangeShapeType="1"/>
          </p:cNvSpPr>
          <p:nvPr/>
        </p:nvSpPr>
        <p:spPr bwMode="auto">
          <a:xfrm flipH="1">
            <a:off x="3576638" y="3657600"/>
            <a:ext cx="381000" cy="0"/>
          </a:xfrm>
          <a:prstGeom prst="line">
            <a:avLst/>
          </a:prstGeom>
          <a:noFill/>
          <a:ln w="28575">
            <a:solidFill>
              <a:schemeClr val="accent2"/>
            </a:solidFill>
            <a:prstDash val="sysDot"/>
            <a:round/>
            <a:headEnd/>
            <a:tailEnd type="stealth" w="sm" len="lg"/>
          </a:ln>
        </p:spPr>
        <p:txBody>
          <a:bodyPr wrap="none" anchor="ctr"/>
          <a:lstStyle/>
          <a:p>
            <a:endParaRPr lang="en-CA"/>
          </a:p>
        </p:txBody>
      </p:sp>
      <p:sp>
        <p:nvSpPr>
          <p:cNvPr id="29729" name="Text Box 33"/>
          <p:cNvSpPr txBox="1">
            <a:spLocks noChangeArrowheads="1"/>
          </p:cNvSpPr>
          <p:nvPr/>
        </p:nvSpPr>
        <p:spPr bwMode="auto">
          <a:xfrm>
            <a:off x="5791200" y="2209800"/>
            <a:ext cx="2295525" cy="579438"/>
          </a:xfrm>
          <a:prstGeom prst="rect">
            <a:avLst/>
          </a:prstGeom>
          <a:noFill/>
          <a:ln w="9525">
            <a:noFill/>
            <a:miter lim="800000"/>
            <a:headEnd/>
            <a:tailEnd/>
          </a:ln>
        </p:spPr>
        <p:txBody>
          <a:bodyPr wrap="none">
            <a:spAutoFit/>
          </a:bodyPr>
          <a:lstStyle/>
          <a:p>
            <a:r>
              <a:rPr lang="en-US" sz="3200" dirty="0">
                <a:latin typeface="Calibri" pitchFamily="34" charset="0"/>
              </a:rPr>
              <a:t>Shear Forces</a:t>
            </a:r>
          </a:p>
        </p:txBody>
      </p:sp>
    </p:spTree>
    <p:extLst>
      <p:ext uri="{BB962C8B-B14F-4D97-AF65-F5344CB8AC3E}">
        <p14:creationId xmlns:p14="http://schemas.microsoft.com/office/powerpoint/2010/main" val="37128655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611560" y="152636"/>
            <a:ext cx="7704856" cy="1311275"/>
          </a:xfrm>
          <a:prstGeom prst="rect">
            <a:avLst/>
          </a:prstGeom>
          <a:noFill/>
          <a:ln w="9525">
            <a:noFill/>
            <a:miter lim="800000"/>
            <a:headEnd/>
            <a:tailEnd/>
          </a:ln>
        </p:spPr>
        <p:txBody>
          <a:bodyPr wrap="square">
            <a:spAutoFit/>
          </a:bodyPr>
          <a:lstStyle/>
          <a:p>
            <a:pPr algn="ctr"/>
            <a:r>
              <a:rPr lang="en-US" sz="4000" b="1" dirty="0">
                <a:solidFill>
                  <a:srgbClr val="800000"/>
                </a:solidFill>
                <a:latin typeface="Calibri" pitchFamily="34" charset="0"/>
              </a:rPr>
              <a:t>Upper </a:t>
            </a:r>
            <a:r>
              <a:rPr lang="en-US" sz="4000" b="1" dirty="0" err="1" smtClean="0">
                <a:solidFill>
                  <a:srgbClr val="800000"/>
                </a:solidFill>
                <a:latin typeface="Calibri" pitchFamily="34" charset="0"/>
              </a:rPr>
              <a:t>Storey</a:t>
            </a:r>
            <a:r>
              <a:rPr lang="en-US" sz="4000" b="1" dirty="0" smtClean="0">
                <a:solidFill>
                  <a:srgbClr val="800000"/>
                </a:solidFill>
                <a:latin typeface="Calibri" pitchFamily="34" charset="0"/>
              </a:rPr>
              <a:t> Shear walls to Lower </a:t>
            </a:r>
            <a:r>
              <a:rPr lang="en-US" sz="4000" b="1" dirty="0" err="1" smtClean="0">
                <a:solidFill>
                  <a:srgbClr val="800000"/>
                </a:solidFill>
                <a:latin typeface="Calibri" pitchFamily="34" charset="0"/>
              </a:rPr>
              <a:t>Storey</a:t>
            </a:r>
            <a:r>
              <a:rPr lang="en-US" sz="4000" b="1" dirty="0" smtClean="0">
                <a:solidFill>
                  <a:srgbClr val="800000"/>
                </a:solidFill>
                <a:latin typeface="Calibri" pitchFamily="34" charset="0"/>
              </a:rPr>
              <a:t> Shear walls</a:t>
            </a:r>
            <a:endParaRPr lang="en-US" sz="4000" b="1" dirty="0">
              <a:solidFill>
                <a:srgbClr val="800000"/>
              </a:solidFill>
              <a:latin typeface="Calibri" pitchFamily="34" charset="0"/>
            </a:endParaRPr>
          </a:p>
        </p:txBody>
      </p:sp>
      <p:sp>
        <p:nvSpPr>
          <p:cNvPr id="37891" name="Text Box 3"/>
          <p:cNvSpPr txBox="1">
            <a:spLocks noChangeArrowheads="1"/>
          </p:cNvSpPr>
          <p:nvPr/>
        </p:nvSpPr>
        <p:spPr bwMode="auto">
          <a:xfrm>
            <a:off x="6019800" y="2286000"/>
            <a:ext cx="2295525" cy="1066800"/>
          </a:xfrm>
          <a:prstGeom prst="rect">
            <a:avLst/>
          </a:prstGeom>
          <a:noFill/>
          <a:ln w="9525">
            <a:noFill/>
            <a:miter lim="800000"/>
            <a:headEnd/>
            <a:tailEnd/>
          </a:ln>
        </p:spPr>
        <p:txBody>
          <a:bodyPr wrap="none">
            <a:spAutoFit/>
          </a:bodyPr>
          <a:lstStyle/>
          <a:p>
            <a:pPr algn="ctr"/>
            <a:r>
              <a:rPr lang="en-US" sz="3200" dirty="0">
                <a:latin typeface="Calibri" pitchFamily="34" charset="0"/>
              </a:rPr>
              <a:t>Shear Forces</a:t>
            </a:r>
          </a:p>
          <a:p>
            <a:pPr algn="ctr"/>
            <a:r>
              <a:rPr lang="en-US" sz="3200" dirty="0">
                <a:latin typeface="Calibri" pitchFamily="34" charset="0"/>
              </a:rPr>
              <a:t>“F”</a:t>
            </a:r>
          </a:p>
        </p:txBody>
      </p:sp>
      <p:sp>
        <p:nvSpPr>
          <p:cNvPr id="37892" name="Freeform 4"/>
          <p:cNvSpPr>
            <a:spLocks/>
          </p:cNvSpPr>
          <p:nvPr/>
        </p:nvSpPr>
        <p:spPr bwMode="auto">
          <a:xfrm>
            <a:off x="3086100" y="1581150"/>
            <a:ext cx="2286000" cy="838200"/>
          </a:xfrm>
          <a:custGeom>
            <a:avLst/>
            <a:gdLst>
              <a:gd name="T0" fmla="*/ 0 w 1440"/>
              <a:gd name="T1" fmla="*/ 2147483647 h 528"/>
              <a:gd name="T2" fmla="*/ 2147483647 w 1440"/>
              <a:gd name="T3" fmla="*/ 0 h 528"/>
              <a:gd name="T4" fmla="*/ 2147483647 w 1440"/>
              <a:gd name="T5" fmla="*/ 2147483647 h 528"/>
              <a:gd name="T6" fmla="*/ 0 w 1440"/>
              <a:gd name="T7" fmla="*/ 2147483647 h 528"/>
              <a:gd name="T8" fmla="*/ 0 60000 65536"/>
              <a:gd name="T9" fmla="*/ 0 60000 65536"/>
              <a:gd name="T10" fmla="*/ 0 60000 65536"/>
              <a:gd name="T11" fmla="*/ 0 60000 65536"/>
              <a:gd name="T12" fmla="*/ 0 w 1440"/>
              <a:gd name="T13" fmla="*/ 0 h 528"/>
              <a:gd name="T14" fmla="*/ 1440 w 1440"/>
              <a:gd name="T15" fmla="*/ 528 h 528"/>
            </a:gdLst>
            <a:ahLst/>
            <a:cxnLst>
              <a:cxn ang="T8">
                <a:pos x="T0" y="T1"/>
              </a:cxn>
              <a:cxn ang="T9">
                <a:pos x="T2" y="T3"/>
              </a:cxn>
              <a:cxn ang="T10">
                <a:pos x="T4" y="T5"/>
              </a:cxn>
              <a:cxn ang="T11">
                <a:pos x="T6" y="T7"/>
              </a:cxn>
            </a:cxnLst>
            <a:rect l="T12" t="T13" r="T14" b="T15"/>
            <a:pathLst>
              <a:path w="1440" h="528">
                <a:moveTo>
                  <a:pt x="0" y="528"/>
                </a:moveTo>
                <a:lnTo>
                  <a:pt x="720" y="0"/>
                </a:lnTo>
                <a:lnTo>
                  <a:pt x="1440" y="528"/>
                </a:lnTo>
                <a:lnTo>
                  <a:pt x="0" y="528"/>
                </a:lnTo>
                <a:close/>
              </a:path>
            </a:pathLst>
          </a:custGeom>
          <a:solidFill>
            <a:schemeClr val="folHlink"/>
          </a:solidFill>
          <a:ln w="57150">
            <a:solidFill>
              <a:schemeClr val="accent2"/>
            </a:solidFill>
            <a:round/>
            <a:headEnd/>
            <a:tailEnd/>
          </a:ln>
        </p:spPr>
        <p:txBody>
          <a:bodyPr wrap="none" anchor="ctr"/>
          <a:lstStyle/>
          <a:p>
            <a:endParaRPr lang="en-US"/>
          </a:p>
        </p:txBody>
      </p:sp>
      <p:sp>
        <p:nvSpPr>
          <p:cNvPr id="37893" name="Freeform 5"/>
          <p:cNvSpPr>
            <a:spLocks/>
          </p:cNvSpPr>
          <p:nvPr/>
        </p:nvSpPr>
        <p:spPr bwMode="auto">
          <a:xfrm>
            <a:off x="3619500" y="2419350"/>
            <a:ext cx="1752600" cy="1962150"/>
          </a:xfrm>
          <a:custGeom>
            <a:avLst/>
            <a:gdLst>
              <a:gd name="T0" fmla="*/ 0 w 1104"/>
              <a:gd name="T1" fmla="*/ 2147483647 h 1236"/>
              <a:gd name="T2" fmla="*/ 0 w 1104"/>
              <a:gd name="T3" fmla="*/ 2147483647 h 1236"/>
              <a:gd name="T4" fmla="*/ 2147483647 w 1104"/>
              <a:gd name="T5" fmla="*/ 2147483647 h 1236"/>
              <a:gd name="T6" fmla="*/ 2147483647 w 1104"/>
              <a:gd name="T7" fmla="*/ 0 h 1236"/>
              <a:gd name="T8" fmla="*/ 0 w 1104"/>
              <a:gd name="T9" fmla="*/ 2147483647 h 1236"/>
              <a:gd name="T10" fmla="*/ 0 60000 65536"/>
              <a:gd name="T11" fmla="*/ 0 60000 65536"/>
              <a:gd name="T12" fmla="*/ 0 60000 65536"/>
              <a:gd name="T13" fmla="*/ 0 60000 65536"/>
              <a:gd name="T14" fmla="*/ 0 60000 65536"/>
              <a:gd name="T15" fmla="*/ 0 w 1104"/>
              <a:gd name="T16" fmla="*/ 0 h 1236"/>
              <a:gd name="T17" fmla="*/ 1104 w 1104"/>
              <a:gd name="T18" fmla="*/ 1236 h 1236"/>
            </a:gdLst>
            <a:ahLst/>
            <a:cxnLst>
              <a:cxn ang="T10">
                <a:pos x="T0" y="T1"/>
              </a:cxn>
              <a:cxn ang="T11">
                <a:pos x="T2" y="T3"/>
              </a:cxn>
              <a:cxn ang="T12">
                <a:pos x="T4" y="T5"/>
              </a:cxn>
              <a:cxn ang="T13">
                <a:pos x="T6" y="T7"/>
              </a:cxn>
              <a:cxn ang="T14">
                <a:pos x="T8" y="T9"/>
              </a:cxn>
            </a:cxnLst>
            <a:rect l="T15" t="T16" r="T17" b="T18"/>
            <a:pathLst>
              <a:path w="1104" h="1236">
                <a:moveTo>
                  <a:pt x="0" y="528"/>
                </a:moveTo>
                <a:lnTo>
                  <a:pt x="0" y="1236"/>
                </a:lnTo>
                <a:lnTo>
                  <a:pt x="1104" y="712"/>
                </a:lnTo>
                <a:lnTo>
                  <a:pt x="1104" y="0"/>
                </a:lnTo>
                <a:lnTo>
                  <a:pt x="0" y="528"/>
                </a:lnTo>
                <a:close/>
              </a:path>
            </a:pathLst>
          </a:custGeom>
          <a:solidFill>
            <a:srgbClr val="FFFF00"/>
          </a:solidFill>
          <a:ln w="57150">
            <a:solidFill>
              <a:schemeClr val="bg2"/>
            </a:solidFill>
            <a:round/>
            <a:headEnd/>
            <a:tailEnd/>
          </a:ln>
        </p:spPr>
        <p:txBody>
          <a:bodyPr wrap="none" anchor="ctr"/>
          <a:lstStyle/>
          <a:p>
            <a:endParaRPr lang="en-US"/>
          </a:p>
        </p:txBody>
      </p:sp>
      <p:sp>
        <p:nvSpPr>
          <p:cNvPr id="37894" name="Freeform 6"/>
          <p:cNvSpPr>
            <a:spLocks/>
          </p:cNvSpPr>
          <p:nvPr/>
        </p:nvSpPr>
        <p:spPr bwMode="auto">
          <a:xfrm>
            <a:off x="3619500" y="3581400"/>
            <a:ext cx="1752600" cy="1905000"/>
          </a:xfrm>
          <a:custGeom>
            <a:avLst/>
            <a:gdLst>
              <a:gd name="T0" fmla="*/ 0 w 1104"/>
              <a:gd name="T1" fmla="*/ 2147483647 h 1200"/>
              <a:gd name="T2" fmla="*/ 2147483647 w 1104"/>
              <a:gd name="T3" fmla="*/ 2147483647 h 1200"/>
              <a:gd name="T4" fmla="*/ 2147483647 w 1104"/>
              <a:gd name="T5" fmla="*/ 2147483647 h 1200"/>
              <a:gd name="T6" fmla="*/ 2147483647 w 1104"/>
              <a:gd name="T7" fmla="*/ 0 h 1200"/>
              <a:gd name="T8" fmla="*/ 0 w 1104"/>
              <a:gd name="T9" fmla="*/ 2147483647 h 1200"/>
              <a:gd name="T10" fmla="*/ 0 60000 65536"/>
              <a:gd name="T11" fmla="*/ 0 60000 65536"/>
              <a:gd name="T12" fmla="*/ 0 60000 65536"/>
              <a:gd name="T13" fmla="*/ 0 60000 65536"/>
              <a:gd name="T14" fmla="*/ 0 60000 65536"/>
              <a:gd name="T15" fmla="*/ 0 w 1104"/>
              <a:gd name="T16" fmla="*/ 0 h 1200"/>
              <a:gd name="T17" fmla="*/ 1104 w 1104"/>
              <a:gd name="T18" fmla="*/ 1200 h 1200"/>
            </a:gdLst>
            <a:ahLst/>
            <a:cxnLst>
              <a:cxn ang="T10">
                <a:pos x="T0" y="T1"/>
              </a:cxn>
              <a:cxn ang="T11">
                <a:pos x="T2" y="T3"/>
              </a:cxn>
              <a:cxn ang="T12">
                <a:pos x="T4" y="T5"/>
              </a:cxn>
              <a:cxn ang="T13">
                <a:pos x="T6" y="T7"/>
              </a:cxn>
              <a:cxn ang="T14">
                <a:pos x="T8" y="T9"/>
              </a:cxn>
            </a:cxnLst>
            <a:rect l="T15" t="T16" r="T17" b="T18"/>
            <a:pathLst>
              <a:path w="1104" h="1200">
                <a:moveTo>
                  <a:pt x="0" y="500"/>
                </a:moveTo>
                <a:lnTo>
                  <a:pt x="6" y="1200"/>
                </a:lnTo>
                <a:lnTo>
                  <a:pt x="1104" y="684"/>
                </a:lnTo>
                <a:lnTo>
                  <a:pt x="1104" y="0"/>
                </a:lnTo>
                <a:lnTo>
                  <a:pt x="0" y="500"/>
                </a:lnTo>
                <a:close/>
              </a:path>
            </a:pathLst>
          </a:custGeom>
          <a:solidFill>
            <a:srgbClr val="FFFF00"/>
          </a:solidFill>
          <a:ln w="57150">
            <a:solidFill>
              <a:schemeClr val="bg2"/>
            </a:solidFill>
            <a:round/>
            <a:headEnd/>
            <a:tailEnd/>
          </a:ln>
        </p:spPr>
        <p:txBody>
          <a:bodyPr wrap="none" anchor="ctr"/>
          <a:lstStyle/>
          <a:p>
            <a:endParaRPr lang="en-US"/>
          </a:p>
        </p:txBody>
      </p:sp>
      <p:sp>
        <p:nvSpPr>
          <p:cNvPr id="37895" name="Freeform 7"/>
          <p:cNvSpPr>
            <a:spLocks/>
          </p:cNvSpPr>
          <p:nvPr/>
        </p:nvSpPr>
        <p:spPr bwMode="auto">
          <a:xfrm>
            <a:off x="2476500" y="1581150"/>
            <a:ext cx="2895600" cy="1676400"/>
          </a:xfrm>
          <a:custGeom>
            <a:avLst/>
            <a:gdLst>
              <a:gd name="T0" fmla="*/ 0 w 1824"/>
              <a:gd name="T1" fmla="*/ 2147483647 h 1056"/>
              <a:gd name="T2" fmla="*/ 2147483647 w 1824"/>
              <a:gd name="T3" fmla="*/ 0 h 1056"/>
              <a:gd name="T4" fmla="*/ 2147483647 w 1824"/>
              <a:gd name="T5" fmla="*/ 2147483647 h 1056"/>
              <a:gd name="T6" fmla="*/ 2147483647 w 1824"/>
              <a:gd name="T7" fmla="*/ 2147483647 h 1056"/>
              <a:gd name="T8" fmla="*/ 0 w 1824"/>
              <a:gd name="T9" fmla="*/ 2147483647 h 1056"/>
              <a:gd name="T10" fmla="*/ 0 60000 65536"/>
              <a:gd name="T11" fmla="*/ 0 60000 65536"/>
              <a:gd name="T12" fmla="*/ 0 60000 65536"/>
              <a:gd name="T13" fmla="*/ 0 60000 65536"/>
              <a:gd name="T14" fmla="*/ 0 60000 65536"/>
              <a:gd name="T15" fmla="*/ 0 w 1824"/>
              <a:gd name="T16" fmla="*/ 0 h 1056"/>
              <a:gd name="T17" fmla="*/ 1824 w 1824"/>
              <a:gd name="T18" fmla="*/ 1056 h 1056"/>
            </a:gdLst>
            <a:ahLst/>
            <a:cxnLst>
              <a:cxn ang="T10">
                <a:pos x="T0" y="T1"/>
              </a:cxn>
              <a:cxn ang="T11">
                <a:pos x="T2" y="T3"/>
              </a:cxn>
              <a:cxn ang="T12">
                <a:pos x="T4" y="T5"/>
              </a:cxn>
              <a:cxn ang="T13">
                <a:pos x="T6" y="T7"/>
              </a:cxn>
              <a:cxn ang="T14">
                <a:pos x="T8" y="T9"/>
              </a:cxn>
            </a:cxnLst>
            <a:rect l="T15" t="T16" r="T17" b="T18"/>
            <a:pathLst>
              <a:path w="1824" h="1056">
                <a:moveTo>
                  <a:pt x="0" y="528"/>
                </a:moveTo>
                <a:lnTo>
                  <a:pt x="1104" y="0"/>
                </a:lnTo>
                <a:lnTo>
                  <a:pt x="1824" y="528"/>
                </a:lnTo>
                <a:lnTo>
                  <a:pt x="720" y="1056"/>
                </a:lnTo>
                <a:lnTo>
                  <a:pt x="0" y="528"/>
                </a:lnTo>
                <a:close/>
              </a:path>
            </a:pathLst>
          </a:custGeom>
          <a:solidFill>
            <a:schemeClr val="folHlink"/>
          </a:solidFill>
          <a:ln w="57150">
            <a:solidFill>
              <a:schemeClr val="bg2"/>
            </a:solidFill>
            <a:round/>
            <a:headEnd/>
            <a:tailEnd/>
          </a:ln>
        </p:spPr>
        <p:txBody>
          <a:bodyPr wrap="none" anchor="ctr"/>
          <a:lstStyle/>
          <a:p>
            <a:endParaRPr lang="en-US"/>
          </a:p>
        </p:txBody>
      </p:sp>
      <p:sp>
        <p:nvSpPr>
          <p:cNvPr id="37896" name="Freeform 8"/>
          <p:cNvSpPr>
            <a:spLocks/>
          </p:cNvSpPr>
          <p:nvPr/>
        </p:nvSpPr>
        <p:spPr bwMode="auto">
          <a:xfrm>
            <a:off x="1333500" y="3562350"/>
            <a:ext cx="4038600" cy="800100"/>
          </a:xfrm>
          <a:custGeom>
            <a:avLst/>
            <a:gdLst>
              <a:gd name="T0" fmla="*/ 0 w 2544"/>
              <a:gd name="T1" fmla="*/ 2147483647 h 504"/>
              <a:gd name="T2" fmla="*/ 2147483647 w 2544"/>
              <a:gd name="T3" fmla="*/ 0 h 504"/>
              <a:gd name="T4" fmla="*/ 2147483647 w 2544"/>
              <a:gd name="T5" fmla="*/ 0 h 504"/>
              <a:gd name="T6" fmla="*/ 2147483647 w 2544"/>
              <a:gd name="T7" fmla="*/ 2147483647 h 504"/>
              <a:gd name="T8" fmla="*/ 0 w 2544"/>
              <a:gd name="T9" fmla="*/ 2147483647 h 504"/>
              <a:gd name="T10" fmla="*/ 0 60000 65536"/>
              <a:gd name="T11" fmla="*/ 0 60000 65536"/>
              <a:gd name="T12" fmla="*/ 0 60000 65536"/>
              <a:gd name="T13" fmla="*/ 0 60000 65536"/>
              <a:gd name="T14" fmla="*/ 0 60000 65536"/>
              <a:gd name="T15" fmla="*/ 0 w 2544"/>
              <a:gd name="T16" fmla="*/ 0 h 504"/>
              <a:gd name="T17" fmla="*/ 2544 w 2544"/>
              <a:gd name="T18" fmla="*/ 504 h 504"/>
            </a:gdLst>
            <a:ahLst/>
            <a:cxnLst>
              <a:cxn ang="T10">
                <a:pos x="T0" y="T1"/>
              </a:cxn>
              <a:cxn ang="T11">
                <a:pos x="T2" y="T3"/>
              </a:cxn>
              <a:cxn ang="T12">
                <a:pos x="T4" y="T5"/>
              </a:cxn>
              <a:cxn ang="T13">
                <a:pos x="T6" y="T7"/>
              </a:cxn>
              <a:cxn ang="T14">
                <a:pos x="T8" y="T9"/>
              </a:cxn>
            </a:cxnLst>
            <a:rect l="T15" t="T16" r="T17" b="T18"/>
            <a:pathLst>
              <a:path w="2544" h="504">
                <a:moveTo>
                  <a:pt x="0" y="480"/>
                </a:moveTo>
                <a:lnTo>
                  <a:pt x="1056" y="0"/>
                </a:lnTo>
                <a:lnTo>
                  <a:pt x="2544" y="0"/>
                </a:lnTo>
                <a:lnTo>
                  <a:pt x="1434" y="504"/>
                </a:lnTo>
                <a:lnTo>
                  <a:pt x="0" y="480"/>
                </a:lnTo>
                <a:close/>
              </a:path>
            </a:pathLst>
          </a:custGeom>
          <a:solidFill>
            <a:schemeClr val="folHlink"/>
          </a:solidFill>
          <a:ln w="57150">
            <a:solidFill>
              <a:schemeClr val="bg2"/>
            </a:solidFill>
            <a:round/>
            <a:headEnd/>
            <a:tailEnd/>
          </a:ln>
        </p:spPr>
        <p:txBody>
          <a:bodyPr wrap="none" anchor="ctr"/>
          <a:lstStyle/>
          <a:p>
            <a:endParaRPr lang="en-US"/>
          </a:p>
        </p:txBody>
      </p:sp>
      <p:sp>
        <p:nvSpPr>
          <p:cNvPr id="37897" name="Line 9"/>
          <p:cNvSpPr>
            <a:spLocks noChangeShapeType="1"/>
          </p:cNvSpPr>
          <p:nvPr/>
        </p:nvSpPr>
        <p:spPr bwMode="auto">
          <a:xfrm flipV="1">
            <a:off x="3009900" y="3257550"/>
            <a:ext cx="0" cy="304800"/>
          </a:xfrm>
          <a:prstGeom prst="line">
            <a:avLst/>
          </a:prstGeom>
          <a:noFill/>
          <a:ln w="28575">
            <a:solidFill>
              <a:schemeClr val="accent2"/>
            </a:solidFill>
            <a:round/>
            <a:headEnd/>
            <a:tailEnd/>
          </a:ln>
        </p:spPr>
        <p:txBody>
          <a:bodyPr wrap="none" anchor="ctr"/>
          <a:lstStyle/>
          <a:p>
            <a:endParaRPr lang="en-CA"/>
          </a:p>
        </p:txBody>
      </p:sp>
      <p:sp>
        <p:nvSpPr>
          <p:cNvPr id="37898" name="Line 10"/>
          <p:cNvSpPr>
            <a:spLocks noChangeShapeType="1"/>
          </p:cNvSpPr>
          <p:nvPr/>
        </p:nvSpPr>
        <p:spPr bwMode="auto">
          <a:xfrm flipV="1">
            <a:off x="3009900" y="4324350"/>
            <a:ext cx="0" cy="1143000"/>
          </a:xfrm>
          <a:prstGeom prst="line">
            <a:avLst/>
          </a:prstGeom>
          <a:noFill/>
          <a:ln w="28575">
            <a:solidFill>
              <a:schemeClr val="bg2"/>
            </a:solidFill>
            <a:round/>
            <a:headEnd/>
            <a:tailEnd/>
          </a:ln>
        </p:spPr>
        <p:txBody>
          <a:bodyPr wrap="none" anchor="ctr"/>
          <a:lstStyle/>
          <a:p>
            <a:endParaRPr lang="en-CA"/>
          </a:p>
        </p:txBody>
      </p:sp>
      <p:sp>
        <p:nvSpPr>
          <p:cNvPr id="37899" name="Freeform 11"/>
          <p:cNvSpPr>
            <a:spLocks/>
          </p:cNvSpPr>
          <p:nvPr/>
        </p:nvSpPr>
        <p:spPr bwMode="auto">
          <a:xfrm>
            <a:off x="1333500" y="4705350"/>
            <a:ext cx="4038600" cy="800100"/>
          </a:xfrm>
          <a:custGeom>
            <a:avLst/>
            <a:gdLst>
              <a:gd name="T0" fmla="*/ 0 w 2544"/>
              <a:gd name="T1" fmla="*/ 2147483647 h 504"/>
              <a:gd name="T2" fmla="*/ 2147483647 w 2544"/>
              <a:gd name="T3" fmla="*/ 0 h 504"/>
              <a:gd name="T4" fmla="*/ 2147483647 w 2544"/>
              <a:gd name="T5" fmla="*/ 0 h 504"/>
              <a:gd name="T6" fmla="*/ 2147483647 w 2544"/>
              <a:gd name="T7" fmla="*/ 2147483647 h 504"/>
              <a:gd name="T8" fmla="*/ 0 w 2544"/>
              <a:gd name="T9" fmla="*/ 2147483647 h 504"/>
              <a:gd name="T10" fmla="*/ 0 60000 65536"/>
              <a:gd name="T11" fmla="*/ 0 60000 65536"/>
              <a:gd name="T12" fmla="*/ 0 60000 65536"/>
              <a:gd name="T13" fmla="*/ 0 60000 65536"/>
              <a:gd name="T14" fmla="*/ 0 60000 65536"/>
              <a:gd name="T15" fmla="*/ 0 w 2544"/>
              <a:gd name="T16" fmla="*/ 0 h 504"/>
              <a:gd name="T17" fmla="*/ 2544 w 2544"/>
              <a:gd name="T18" fmla="*/ 504 h 504"/>
            </a:gdLst>
            <a:ahLst/>
            <a:cxnLst>
              <a:cxn ang="T10">
                <a:pos x="T0" y="T1"/>
              </a:cxn>
              <a:cxn ang="T11">
                <a:pos x="T2" y="T3"/>
              </a:cxn>
              <a:cxn ang="T12">
                <a:pos x="T4" y="T5"/>
              </a:cxn>
              <a:cxn ang="T13">
                <a:pos x="T6" y="T7"/>
              </a:cxn>
              <a:cxn ang="T14">
                <a:pos x="T8" y="T9"/>
              </a:cxn>
            </a:cxnLst>
            <a:rect l="T15" t="T16" r="T17" b="T18"/>
            <a:pathLst>
              <a:path w="2544" h="504">
                <a:moveTo>
                  <a:pt x="0" y="480"/>
                </a:moveTo>
                <a:lnTo>
                  <a:pt x="1056" y="0"/>
                </a:lnTo>
                <a:lnTo>
                  <a:pt x="2544" y="0"/>
                </a:lnTo>
                <a:lnTo>
                  <a:pt x="1434" y="504"/>
                </a:lnTo>
                <a:lnTo>
                  <a:pt x="0" y="480"/>
                </a:lnTo>
                <a:close/>
              </a:path>
            </a:pathLst>
          </a:custGeom>
          <a:solidFill>
            <a:schemeClr val="folHlink"/>
          </a:solidFill>
          <a:ln w="57150">
            <a:solidFill>
              <a:schemeClr val="bg2"/>
            </a:solidFill>
            <a:round/>
            <a:headEnd/>
            <a:tailEnd/>
          </a:ln>
        </p:spPr>
        <p:txBody>
          <a:bodyPr wrap="none" anchor="ctr"/>
          <a:lstStyle/>
          <a:p>
            <a:endParaRPr lang="en-US"/>
          </a:p>
        </p:txBody>
      </p:sp>
      <p:sp>
        <p:nvSpPr>
          <p:cNvPr id="37900" name="Freeform 12" descr="Newsprint"/>
          <p:cNvSpPr>
            <a:spLocks/>
          </p:cNvSpPr>
          <p:nvPr/>
        </p:nvSpPr>
        <p:spPr bwMode="auto">
          <a:xfrm>
            <a:off x="1333500" y="5499100"/>
            <a:ext cx="2286000" cy="730250"/>
          </a:xfrm>
          <a:custGeom>
            <a:avLst/>
            <a:gdLst>
              <a:gd name="T0" fmla="*/ 2147483647 w 1440"/>
              <a:gd name="T1" fmla="*/ 0 h 460"/>
              <a:gd name="T2" fmla="*/ 0 w 1440"/>
              <a:gd name="T3" fmla="*/ 2147483647 h 460"/>
              <a:gd name="T4" fmla="*/ 2147483647 w 1440"/>
              <a:gd name="T5" fmla="*/ 2147483647 h 460"/>
              <a:gd name="T6" fmla="*/ 2147483647 w 1440"/>
              <a:gd name="T7" fmla="*/ 2147483647 h 460"/>
              <a:gd name="T8" fmla="*/ 0 60000 65536"/>
              <a:gd name="T9" fmla="*/ 0 60000 65536"/>
              <a:gd name="T10" fmla="*/ 0 60000 65536"/>
              <a:gd name="T11" fmla="*/ 0 60000 65536"/>
              <a:gd name="T12" fmla="*/ 0 w 1440"/>
              <a:gd name="T13" fmla="*/ 0 h 460"/>
              <a:gd name="T14" fmla="*/ 1440 w 1440"/>
              <a:gd name="T15" fmla="*/ 460 h 460"/>
            </a:gdLst>
            <a:ahLst/>
            <a:cxnLst>
              <a:cxn ang="T8">
                <a:pos x="T0" y="T1"/>
              </a:cxn>
              <a:cxn ang="T9">
                <a:pos x="T2" y="T3"/>
              </a:cxn>
              <a:cxn ang="T10">
                <a:pos x="T4" y="T5"/>
              </a:cxn>
              <a:cxn ang="T11">
                <a:pos x="T6" y="T7"/>
              </a:cxn>
            </a:cxnLst>
            <a:rect l="T12" t="T13" r="T14" b="T15"/>
            <a:pathLst>
              <a:path w="1440" h="460">
                <a:moveTo>
                  <a:pt x="4" y="0"/>
                </a:moveTo>
                <a:lnTo>
                  <a:pt x="0" y="460"/>
                </a:lnTo>
                <a:lnTo>
                  <a:pt x="1440" y="460"/>
                </a:lnTo>
                <a:lnTo>
                  <a:pt x="1440" y="16"/>
                </a:lnTo>
              </a:path>
            </a:pathLst>
          </a:custGeom>
          <a:blipFill dpi="0" rotWithShape="0">
            <a:blip r:embed="rId3" cstate="print"/>
            <a:srcRect/>
            <a:tile tx="0" ty="0" sx="100000" sy="100000" flip="none" algn="tl"/>
          </a:blipFill>
          <a:ln w="9525">
            <a:solidFill>
              <a:schemeClr val="tx1"/>
            </a:solidFill>
            <a:round/>
            <a:headEnd/>
            <a:tailEnd/>
          </a:ln>
        </p:spPr>
        <p:txBody>
          <a:bodyPr wrap="none" anchor="ctr"/>
          <a:lstStyle/>
          <a:p>
            <a:endParaRPr lang="en-US"/>
          </a:p>
        </p:txBody>
      </p:sp>
      <p:sp>
        <p:nvSpPr>
          <p:cNvPr id="37901" name="Freeform 13" descr="Newsprint"/>
          <p:cNvSpPr>
            <a:spLocks/>
          </p:cNvSpPr>
          <p:nvPr/>
        </p:nvSpPr>
        <p:spPr bwMode="auto">
          <a:xfrm>
            <a:off x="3619500" y="4730750"/>
            <a:ext cx="1778000" cy="1498600"/>
          </a:xfrm>
          <a:custGeom>
            <a:avLst/>
            <a:gdLst>
              <a:gd name="T0" fmla="*/ 0 w 1120"/>
              <a:gd name="T1" fmla="*/ 2147483647 h 944"/>
              <a:gd name="T2" fmla="*/ 0 w 1120"/>
              <a:gd name="T3" fmla="*/ 2147483647 h 944"/>
              <a:gd name="T4" fmla="*/ 2147483647 w 1120"/>
              <a:gd name="T5" fmla="*/ 2147483647 h 944"/>
              <a:gd name="T6" fmla="*/ 2147483647 w 1120"/>
              <a:gd name="T7" fmla="*/ 0 h 944"/>
              <a:gd name="T8" fmla="*/ 0 w 1120"/>
              <a:gd name="T9" fmla="*/ 2147483647 h 944"/>
              <a:gd name="T10" fmla="*/ 0 60000 65536"/>
              <a:gd name="T11" fmla="*/ 0 60000 65536"/>
              <a:gd name="T12" fmla="*/ 0 60000 65536"/>
              <a:gd name="T13" fmla="*/ 0 60000 65536"/>
              <a:gd name="T14" fmla="*/ 0 60000 65536"/>
              <a:gd name="T15" fmla="*/ 0 w 1120"/>
              <a:gd name="T16" fmla="*/ 0 h 944"/>
              <a:gd name="T17" fmla="*/ 1120 w 1120"/>
              <a:gd name="T18" fmla="*/ 944 h 944"/>
            </a:gdLst>
            <a:ahLst/>
            <a:cxnLst>
              <a:cxn ang="T10">
                <a:pos x="T0" y="T1"/>
              </a:cxn>
              <a:cxn ang="T11">
                <a:pos x="T2" y="T3"/>
              </a:cxn>
              <a:cxn ang="T12">
                <a:pos x="T4" y="T5"/>
              </a:cxn>
              <a:cxn ang="T13">
                <a:pos x="T6" y="T7"/>
              </a:cxn>
              <a:cxn ang="T14">
                <a:pos x="T8" y="T9"/>
              </a:cxn>
            </a:cxnLst>
            <a:rect l="T15" t="T16" r="T17" b="T18"/>
            <a:pathLst>
              <a:path w="1120" h="944">
                <a:moveTo>
                  <a:pt x="0" y="500"/>
                </a:moveTo>
                <a:lnTo>
                  <a:pt x="0" y="944"/>
                </a:lnTo>
                <a:lnTo>
                  <a:pt x="1120" y="356"/>
                </a:lnTo>
                <a:lnTo>
                  <a:pt x="1112" y="0"/>
                </a:lnTo>
                <a:lnTo>
                  <a:pt x="0" y="500"/>
                </a:lnTo>
                <a:close/>
              </a:path>
            </a:pathLst>
          </a:custGeom>
          <a:blipFill dpi="0" rotWithShape="0">
            <a:blip r:embed="rId3" cstate="print"/>
            <a:srcRect/>
            <a:tile tx="0" ty="0" sx="100000" sy="100000" flip="none" algn="tl"/>
          </a:blipFill>
          <a:ln w="9525">
            <a:solidFill>
              <a:schemeClr val="tx1"/>
            </a:solidFill>
            <a:round/>
            <a:headEnd/>
            <a:tailEnd/>
          </a:ln>
        </p:spPr>
        <p:txBody>
          <a:bodyPr wrap="none" anchor="ctr"/>
          <a:lstStyle/>
          <a:p>
            <a:endParaRPr lang="en-US"/>
          </a:p>
        </p:txBody>
      </p:sp>
      <p:sp>
        <p:nvSpPr>
          <p:cNvPr id="37902" name="Freeform 14"/>
          <p:cNvSpPr>
            <a:spLocks/>
          </p:cNvSpPr>
          <p:nvPr/>
        </p:nvSpPr>
        <p:spPr bwMode="auto">
          <a:xfrm>
            <a:off x="1308100" y="2400300"/>
            <a:ext cx="2330450" cy="1974850"/>
          </a:xfrm>
          <a:custGeom>
            <a:avLst/>
            <a:gdLst>
              <a:gd name="T0" fmla="*/ 2147483647 w 1468"/>
              <a:gd name="T1" fmla="*/ 2147483647 h 1244"/>
              <a:gd name="T2" fmla="*/ 2147483647 w 1468"/>
              <a:gd name="T3" fmla="*/ 2147483647 h 1244"/>
              <a:gd name="T4" fmla="*/ 2147483647 w 1468"/>
              <a:gd name="T5" fmla="*/ 0 h 1244"/>
              <a:gd name="T6" fmla="*/ 2147483647 w 1468"/>
              <a:gd name="T7" fmla="*/ 2147483647 h 1244"/>
              <a:gd name="T8" fmla="*/ 2147483647 w 1468"/>
              <a:gd name="T9" fmla="*/ 2147483647 h 1244"/>
              <a:gd name="T10" fmla="*/ 0 w 1468"/>
              <a:gd name="T11" fmla="*/ 2147483647 h 1244"/>
              <a:gd name="T12" fmla="*/ 0 60000 65536"/>
              <a:gd name="T13" fmla="*/ 0 60000 65536"/>
              <a:gd name="T14" fmla="*/ 0 60000 65536"/>
              <a:gd name="T15" fmla="*/ 0 60000 65536"/>
              <a:gd name="T16" fmla="*/ 0 60000 65536"/>
              <a:gd name="T17" fmla="*/ 0 60000 65536"/>
              <a:gd name="T18" fmla="*/ 0 w 1468"/>
              <a:gd name="T19" fmla="*/ 0 h 1244"/>
              <a:gd name="T20" fmla="*/ 1468 w 1468"/>
              <a:gd name="T21" fmla="*/ 1244 h 1244"/>
            </a:gdLst>
            <a:ahLst/>
            <a:cxnLst>
              <a:cxn ang="T12">
                <a:pos x="T0" y="T1"/>
              </a:cxn>
              <a:cxn ang="T13">
                <a:pos x="T2" y="T3"/>
              </a:cxn>
              <a:cxn ang="T14">
                <a:pos x="T4" y="T5"/>
              </a:cxn>
              <a:cxn ang="T15">
                <a:pos x="T6" y="T7"/>
              </a:cxn>
              <a:cxn ang="T16">
                <a:pos x="T8" y="T9"/>
              </a:cxn>
              <a:cxn ang="T17">
                <a:pos x="T10" y="T11"/>
              </a:cxn>
            </a:cxnLst>
            <a:rect l="T18" t="T19" r="T20" b="T21"/>
            <a:pathLst>
              <a:path w="1468" h="1244">
                <a:moveTo>
                  <a:pt x="8" y="1236"/>
                </a:moveTo>
                <a:lnTo>
                  <a:pt x="8" y="552"/>
                </a:lnTo>
                <a:lnTo>
                  <a:pt x="736" y="0"/>
                </a:lnTo>
                <a:lnTo>
                  <a:pt x="1468" y="544"/>
                </a:lnTo>
                <a:lnTo>
                  <a:pt x="1468" y="1240"/>
                </a:lnTo>
                <a:lnTo>
                  <a:pt x="0" y="1244"/>
                </a:lnTo>
              </a:path>
            </a:pathLst>
          </a:custGeom>
          <a:solidFill>
            <a:srgbClr val="FFFF00"/>
          </a:solidFill>
          <a:ln w="57150">
            <a:solidFill>
              <a:schemeClr val="bg2"/>
            </a:solidFill>
            <a:round/>
            <a:headEnd/>
            <a:tailEnd/>
          </a:ln>
        </p:spPr>
        <p:txBody>
          <a:bodyPr wrap="none" anchor="ctr"/>
          <a:lstStyle/>
          <a:p>
            <a:endParaRPr lang="en-US"/>
          </a:p>
        </p:txBody>
      </p:sp>
      <p:sp>
        <p:nvSpPr>
          <p:cNvPr id="37903" name="Rectangle 15"/>
          <p:cNvSpPr>
            <a:spLocks noChangeArrowheads="1"/>
          </p:cNvSpPr>
          <p:nvPr/>
        </p:nvSpPr>
        <p:spPr bwMode="auto">
          <a:xfrm>
            <a:off x="1333500" y="4362450"/>
            <a:ext cx="2286000" cy="1104900"/>
          </a:xfrm>
          <a:prstGeom prst="rect">
            <a:avLst/>
          </a:prstGeom>
          <a:solidFill>
            <a:srgbClr val="FFFF00"/>
          </a:solidFill>
          <a:ln w="57150">
            <a:solidFill>
              <a:schemeClr val="bg2"/>
            </a:solidFill>
            <a:miter lim="800000"/>
            <a:headEnd/>
            <a:tailEnd/>
          </a:ln>
        </p:spPr>
        <p:txBody>
          <a:bodyPr wrap="none" anchor="ctr"/>
          <a:lstStyle/>
          <a:p>
            <a:endParaRPr lang="en-US"/>
          </a:p>
        </p:txBody>
      </p:sp>
      <p:sp>
        <p:nvSpPr>
          <p:cNvPr id="37904" name="Line 16"/>
          <p:cNvSpPr>
            <a:spLocks noChangeShapeType="1"/>
          </p:cNvSpPr>
          <p:nvPr/>
        </p:nvSpPr>
        <p:spPr bwMode="auto">
          <a:xfrm flipH="1" flipV="1">
            <a:off x="3095625" y="2971800"/>
            <a:ext cx="333375" cy="228600"/>
          </a:xfrm>
          <a:prstGeom prst="line">
            <a:avLst/>
          </a:prstGeom>
          <a:noFill/>
          <a:ln w="28575">
            <a:solidFill>
              <a:schemeClr val="accent2"/>
            </a:solidFill>
            <a:round/>
            <a:headEnd/>
            <a:tailEnd type="stealth" w="sm" len="lg"/>
          </a:ln>
        </p:spPr>
        <p:txBody>
          <a:bodyPr wrap="none" anchor="ctr"/>
          <a:lstStyle/>
          <a:p>
            <a:endParaRPr lang="en-CA"/>
          </a:p>
        </p:txBody>
      </p:sp>
      <p:sp>
        <p:nvSpPr>
          <p:cNvPr id="37905" name="Line 17"/>
          <p:cNvSpPr>
            <a:spLocks noChangeShapeType="1"/>
          </p:cNvSpPr>
          <p:nvPr/>
        </p:nvSpPr>
        <p:spPr bwMode="auto">
          <a:xfrm flipH="1" flipV="1">
            <a:off x="2743200" y="2724150"/>
            <a:ext cx="333375" cy="228600"/>
          </a:xfrm>
          <a:prstGeom prst="line">
            <a:avLst/>
          </a:prstGeom>
          <a:noFill/>
          <a:ln w="28575">
            <a:solidFill>
              <a:schemeClr val="accent2"/>
            </a:solidFill>
            <a:round/>
            <a:headEnd/>
            <a:tailEnd type="stealth" w="sm" len="lg"/>
          </a:ln>
        </p:spPr>
        <p:txBody>
          <a:bodyPr wrap="none" anchor="ctr"/>
          <a:lstStyle/>
          <a:p>
            <a:endParaRPr lang="en-CA"/>
          </a:p>
        </p:txBody>
      </p:sp>
      <p:sp>
        <p:nvSpPr>
          <p:cNvPr id="37906" name="Line 18"/>
          <p:cNvSpPr>
            <a:spLocks noChangeShapeType="1"/>
          </p:cNvSpPr>
          <p:nvPr/>
        </p:nvSpPr>
        <p:spPr bwMode="auto">
          <a:xfrm flipH="1" flipV="1">
            <a:off x="2381250" y="2476500"/>
            <a:ext cx="333375" cy="228600"/>
          </a:xfrm>
          <a:prstGeom prst="line">
            <a:avLst/>
          </a:prstGeom>
          <a:noFill/>
          <a:ln w="28575">
            <a:solidFill>
              <a:schemeClr val="accent2"/>
            </a:solidFill>
            <a:round/>
            <a:headEnd/>
            <a:tailEnd type="stealth" w="sm" len="lg"/>
          </a:ln>
        </p:spPr>
        <p:txBody>
          <a:bodyPr wrap="none" anchor="ctr"/>
          <a:lstStyle/>
          <a:p>
            <a:endParaRPr lang="en-CA"/>
          </a:p>
        </p:txBody>
      </p:sp>
      <p:sp>
        <p:nvSpPr>
          <p:cNvPr id="37907" name="Line 19"/>
          <p:cNvSpPr>
            <a:spLocks noChangeShapeType="1"/>
          </p:cNvSpPr>
          <p:nvPr/>
        </p:nvSpPr>
        <p:spPr bwMode="auto">
          <a:xfrm flipH="1">
            <a:off x="2105025" y="2552700"/>
            <a:ext cx="266700" cy="200025"/>
          </a:xfrm>
          <a:prstGeom prst="line">
            <a:avLst/>
          </a:prstGeom>
          <a:noFill/>
          <a:ln w="28575">
            <a:solidFill>
              <a:schemeClr val="accent2"/>
            </a:solidFill>
            <a:round/>
            <a:headEnd/>
            <a:tailEnd type="stealth" w="sm" len="lg"/>
          </a:ln>
        </p:spPr>
        <p:txBody>
          <a:bodyPr wrap="none" anchor="ctr"/>
          <a:lstStyle/>
          <a:p>
            <a:endParaRPr lang="en-CA"/>
          </a:p>
        </p:txBody>
      </p:sp>
      <p:sp>
        <p:nvSpPr>
          <p:cNvPr id="37908" name="Line 20"/>
          <p:cNvSpPr>
            <a:spLocks noChangeShapeType="1"/>
          </p:cNvSpPr>
          <p:nvPr/>
        </p:nvSpPr>
        <p:spPr bwMode="auto">
          <a:xfrm flipH="1">
            <a:off x="1847850" y="2752725"/>
            <a:ext cx="266700" cy="200025"/>
          </a:xfrm>
          <a:prstGeom prst="line">
            <a:avLst/>
          </a:prstGeom>
          <a:noFill/>
          <a:ln w="28575">
            <a:solidFill>
              <a:schemeClr val="accent2"/>
            </a:solidFill>
            <a:round/>
            <a:headEnd/>
            <a:tailEnd type="stealth" w="sm" len="lg"/>
          </a:ln>
        </p:spPr>
        <p:txBody>
          <a:bodyPr wrap="none" anchor="ctr"/>
          <a:lstStyle/>
          <a:p>
            <a:endParaRPr lang="en-CA"/>
          </a:p>
        </p:txBody>
      </p:sp>
      <p:sp>
        <p:nvSpPr>
          <p:cNvPr id="37909" name="Line 21"/>
          <p:cNvSpPr>
            <a:spLocks noChangeShapeType="1"/>
          </p:cNvSpPr>
          <p:nvPr/>
        </p:nvSpPr>
        <p:spPr bwMode="auto">
          <a:xfrm flipH="1">
            <a:off x="1514475" y="2990850"/>
            <a:ext cx="266700" cy="200025"/>
          </a:xfrm>
          <a:prstGeom prst="line">
            <a:avLst/>
          </a:prstGeom>
          <a:noFill/>
          <a:ln w="28575">
            <a:solidFill>
              <a:schemeClr val="accent2"/>
            </a:solidFill>
            <a:round/>
            <a:headEnd/>
            <a:tailEnd type="stealth" w="sm" len="lg"/>
          </a:ln>
        </p:spPr>
        <p:txBody>
          <a:bodyPr wrap="none" anchor="ctr"/>
          <a:lstStyle/>
          <a:p>
            <a:endParaRPr lang="en-CA"/>
          </a:p>
        </p:txBody>
      </p:sp>
      <p:sp>
        <p:nvSpPr>
          <p:cNvPr id="37910" name="Line 22"/>
          <p:cNvSpPr>
            <a:spLocks noChangeShapeType="1"/>
          </p:cNvSpPr>
          <p:nvPr/>
        </p:nvSpPr>
        <p:spPr bwMode="auto">
          <a:xfrm flipH="1">
            <a:off x="3200400" y="4419600"/>
            <a:ext cx="381000" cy="0"/>
          </a:xfrm>
          <a:prstGeom prst="line">
            <a:avLst/>
          </a:prstGeom>
          <a:noFill/>
          <a:ln w="28575">
            <a:solidFill>
              <a:schemeClr val="accent2"/>
            </a:solidFill>
            <a:round/>
            <a:headEnd/>
            <a:tailEnd type="stealth" w="sm" len="lg"/>
          </a:ln>
        </p:spPr>
        <p:txBody>
          <a:bodyPr wrap="none" anchor="ctr"/>
          <a:lstStyle/>
          <a:p>
            <a:endParaRPr lang="en-CA"/>
          </a:p>
        </p:txBody>
      </p:sp>
      <p:sp>
        <p:nvSpPr>
          <p:cNvPr id="37911" name="Line 23"/>
          <p:cNvSpPr>
            <a:spLocks noChangeShapeType="1"/>
          </p:cNvSpPr>
          <p:nvPr/>
        </p:nvSpPr>
        <p:spPr bwMode="auto">
          <a:xfrm flipH="1">
            <a:off x="2738438" y="4419600"/>
            <a:ext cx="381000" cy="0"/>
          </a:xfrm>
          <a:prstGeom prst="line">
            <a:avLst/>
          </a:prstGeom>
          <a:noFill/>
          <a:ln w="28575">
            <a:solidFill>
              <a:schemeClr val="accent2"/>
            </a:solidFill>
            <a:round/>
            <a:headEnd/>
            <a:tailEnd type="stealth" w="sm" len="lg"/>
          </a:ln>
        </p:spPr>
        <p:txBody>
          <a:bodyPr wrap="none" anchor="ctr"/>
          <a:lstStyle/>
          <a:p>
            <a:endParaRPr lang="en-CA"/>
          </a:p>
        </p:txBody>
      </p:sp>
      <p:sp>
        <p:nvSpPr>
          <p:cNvPr id="37912" name="Line 24"/>
          <p:cNvSpPr>
            <a:spLocks noChangeShapeType="1"/>
          </p:cNvSpPr>
          <p:nvPr/>
        </p:nvSpPr>
        <p:spPr bwMode="auto">
          <a:xfrm flipH="1">
            <a:off x="2276475" y="4419600"/>
            <a:ext cx="381000" cy="0"/>
          </a:xfrm>
          <a:prstGeom prst="line">
            <a:avLst/>
          </a:prstGeom>
          <a:noFill/>
          <a:ln w="28575">
            <a:solidFill>
              <a:schemeClr val="accent2"/>
            </a:solidFill>
            <a:round/>
            <a:headEnd/>
            <a:tailEnd type="stealth" w="sm" len="lg"/>
          </a:ln>
        </p:spPr>
        <p:txBody>
          <a:bodyPr wrap="none" anchor="ctr"/>
          <a:lstStyle/>
          <a:p>
            <a:endParaRPr lang="en-CA"/>
          </a:p>
        </p:txBody>
      </p:sp>
      <p:sp>
        <p:nvSpPr>
          <p:cNvPr id="37913" name="Line 25"/>
          <p:cNvSpPr>
            <a:spLocks noChangeShapeType="1"/>
          </p:cNvSpPr>
          <p:nvPr/>
        </p:nvSpPr>
        <p:spPr bwMode="auto">
          <a:xfrm flipH="1">
            <a:off x="1814513" y="4419600"/>
            <a:ext cx="381000" cy="0"/>
          </a:xfrm>
          <a:prstGeom prst="line">
            <a:avLst/>
          </a:prstGeom>
          <a:noFill/>
          <a:ln w="28575">
            <a:solidFill>
              <a:schemeClr val="accent2"/>
            </a:solidFill>
            <a:round/>
            <a:headEnd/>
            <a:tailEnd type="stealth" w="sm" len="lg"/>
          </a:ln>
        </p:spPr>
        <p:txBody>
          <a:bodyPr wrap="none" anchor="ctr"/>
          <a:lstStyle/>
          <a:p>
            <a:endParaRPr lang="en-CA"/>
          </a:p>
        </p:txBody>
      </p:sp>
      <p:sp>
        <p:nvSpPr>
          <p:cNvPr id="37914" name="Line 26"/>
          <p:cNvSpPr>
            <a:spLocks noChangeShapeType="1"/>
          </p:cNvSpPr>
          <p:nvPr/>
        </p:nvSpPr>
        <p:spPr bwMode="auto">
          <a:xfrm flipH="1">
            <a:off x="1352550" y="4419600"/>
            <a:ext cx="381000" cy="0"/>
          </a:xfrm>
          <a:prstGeom prst="line">
            <a:avLst/>
          </a:prstGeom>
          <a:noFill/>
          <a:ln w="28575">
            <a:solidFill>
              <a:schemeClr val="accent2"/>
            </a:solidFill>
            <a:round/>
            <a:headEnd/>
            <a:tailEnd type="stealth" w="sm" len="lg"/>
          </a:ln>
        </p:spPr>
        <p:txBody>
          <a:bodyPr wrap="none" anchor="ctr"/>
          <a:lstStyle/>
          <a:p>
            <a:endParaRPr lang="en-CA"/>
          </a:p>
        </p:txBody>
      </p:sp>
      <p:sp>
        <p:nvSpPr>
          <p:cNvPr id="37915" name="Line 27"/>
          <p:cNvSpPr>
            <a:spLocks noChangeShapeType="1"/>
          </p:cNvSpPr>
          <p:nvPr/>
        </p:nvSpPr>
        <p:spPr bwMode="auto">
          <a:xfrm flipH="1" flipV="1">
            <a:off x="4857750" y="2162175"/>
            <a:ext cx="333375" cy="228600"/>
          </a:xfrm>
          <a:prstGeom prst="line">
            <a:avLst/>
          </a:prstGeom>
          <a:noFill/>
          <a:ln w="28575">
            <a:solidFill>
              <a:schemeClr val="accent2"/>
            </a:solidFill>
            <a:prstDash val="sysDot"/>
            <a:round/>
            <a:headEnd/>
            <a:tailEnd type="stealth" w="sm" len="lg"/>
          </a:ln>
        </p:spPr>
        <p:txBody>
          <a:bodyPr wrap="none" anchor="ctr"/>
          <a:lstStyle/>
          <a:p>
            <a:endParaRPr lang="en-CA"/>
          </a:p>
        </p:txBody>
      </p:sp>
      <p:sp>
        <p:nvSpPr>
          <p:cNvPr id="37916" name="Line 28"/>
          <p:cNvSpPr>
            <a:spLocks noChangeShapeType="1"/>
          </p:cNvSpPr>
          <p:nvPr/>
        </p:nvSpPr>
        <p:spPr bwMode="auto">
          <a:xfrm flipH="1" flipV="1">
            <a:off x="4505325" y="1914525"/>
            <a:ext cx="333375" cy="228600"/>
          </a:xfrm>
          <a:prstGeom prst="line">
            <a:avLst/>
          </a:prstGeom>
          <a:noFill/>
          <a:ln w="28575">
            <a:solidFill>
              <a:schemeClr val="accent2"/>
            </a:solidFill>
            <a:prstDash val="sysDot"/>
            <a:round/>
            <a:headEnd/>
            <a:tailEnd type="stealth" w="sm" len="lg"/>
          </a:ln>
        </p:spPr>
        <p:txBody>
          <a:bodyPr wrap="none" anchor="ctr"/>
          <a:lstStyle/>
          <a:p>
            <a:endParaRPr lang="en-CA"/>
          </a:p>
        </p:txBody>
      </p:sp>
      <p:sp>
        <p:nvSpPr>
          <p:cNvPr id="37917" name="Line 29"/>
          <p:cNvSpPr>
            <a:spLocks noChangeShapeType="1"/>
          </p:cNvSpPr>
          <p:nvPr/>
        </p:nvSpPr>
        <p:spPr bwMode="auto">
          <a:xfrm flipH="1" flipV="1">
            <a:off x="4143375" y="1666875"/>
            <a:ext cx="333375" cy="228600"/>
          </a:xfrm>
          <a:prstGeom prst="line">
            <a:avLst/>
          </a:prstGeom>
          <a:noFill/>
          <a:ln w="28575">
            <a:solidFill>
              <a:schemeClr val="accent2"/>
            </a:solidFill>
            <a:prstDash val="sysDot"/>
            <a:round/>
            <a:headEnd/>
            <a:tailEnd type="stealth" w="sm" len="lg"/>
          </a:ln>
        </p:spPr>
        <p:txBody>
          <a:bodyPr wrap="none" anchor="ctr"/>
          <a:lstStyle/>
          <a:p>
            <a:endParaRPr lang="en-CA"/>
          </a:p>
        </p:txBody>
      </p:sp>
      <p:sp>
        <p:nvSpPr>
          <p:cNvPr id="37918" name="Line 30"/>
          <p:cNvSpPr>
            <a:spLocks noChangeShapeType="1"/>
          </p:cNvSpPr>
          <p:nvPr/>
        </p:nvSpPr>
        <p:spPr bwMode="auto">
          <a:xfrm flipH="1">
            <a:off x="4962525" y="3657600"/>
            <a:ext cx="381000" cy="0"/>
          </a:xfrm>
          <a:prstGeom prst="line">
            <a:avLst/>
          </a:prstGeom>
          <a:noFill/>
          <a:ln w="28575">
            <a:solidFill>
              <a:schemeClr val="accent2"/>
            </a:solidFill>
            <a:prstDash val="sysDot"/>
            <a:round/>
            <a:headEnd/>
            <a:tailEnd type="stealth" w="sm" len="lg"/>
          </a:ln>
        </p:spPr>
        <p:txBody>
          <a:bodyPr wrap="none" anchor="ctr"/>
          <a:lstStyle/>
          <a:p>
            <a:endParaRPr lang="en-CA"/>
          </a:p>
        </p:txBody>
      </p:sp>
      <p:sp>
        <p:nvSpPr>
          <p:cNvPr id="37919" name="Line 31"/>
          <p:cNvSpPr>
            <a:spLocks noChangeShapeType="1"/>
          </p:cNvSpPr>
          <p:nvPr/>
        </p:nvSpPr>
        <p:spPr bwMode="auto">
          <a:xfrm flipH="1">
            <a:off x="4500563" y="3657600"/>
            <a:ext cx="381000" cy="0"/>
          </a:xfrm>
          <a:prstGeom prst="line">
            <a:avLst/>
          </a:prstGeom>
          <a:noFill/>
          <a:ln w="28575">
            <a:solidFill>
              <a:schemeClr val="accent2"/>
            </a:solidFill>
            <a:prstDash val="sysDot"/>
            <a:round/>
            <a:headEnd/>
            <a:tailEnd type="stealth" w="sm" len="lg"/>
          </a:ln>
        </p:spPr>
        <p:txBody>
          <a:bodyPr wrap="none" anchor="ctr"/>
          <a:lstStyle/>
          <a:p>
            <a:endParaRPr lang="en-CA"/>
          </a:p>
        </p:txBody>
      </p:sp>
      <p:sp>
        <p:nvSpPr>
          <p:cNvPr id="37920" name="Line 32"/>
          <p:cNvSpPr>
            <a:spLocks noChangeShapeType="1"/>
          </p:cNvSpPr>
          <p:nvPr/>
        </p:nvSpPr>
        <p:spPr bwMode="auto">
          <a:xfrm flipH="1">
            <a:off x="4038600" y="3657600"/>
            <a:ext cx="381000" cy="0"/>
          </a:xfrm>
          <a:prstGeom prst="line">
            <a:avLst/>
          </a:prstGeom>
          <a:noFill/>
          <a:ln w="28575">
            <a:solidFill>
              <a:schemeClr val="accent2"/>
            </a:solidFill>
            <a:prstDash val="sysDot"/>
            <a:round/>
            <a:headEnd/>
            <a:tailEnd type="stealth" w="sm" len="lg"/>
          </a:ln>
        </p:spPr>
        <p:txBody>
          <a:bodyPr wrap="none" anchor="ctr"/>
          <a:lstStyle/>
          <a:p>
            <a:endParaRPr lang="en-CA"/>
          </a:p>
        </p:txBody>
      </p:sp>
      <p:sp>
        <p:nvSpPr>
          <p:cNvPr id="37921" name="Line 33"/>
          <p:cNvSpPr>
            <a:spLocks noChangeShapeType="1"/>
          </p:cNvSpPr>
          <p:nvPr/>
        </p:nvSpPr>
        <p:spPr bwMode="auto">
          <a:xfrm flipH="1">
            <a:off x="3576638" y="3657600"/>
            <a:ext cx="381000" cy="0"/>
          </a:xfrm>
          <a:prstGeom prst="line">
            <a:avLst/>
          </a:prstGeom>
          <a:noFill/>
          <a:ln w="28575">
            <a:solidFill>
              <a:schemeClr val="accent2"/>
            </a:solidFill>
            <a:prstDash val="sysDot"/>
            <a:round/>
            <a:headEnd/>
            <a:tailEnd type="stealth" w="sm" len="lg"/>
          </a:ln>
        </p:spPr>
        <p:txBody>
          <a:bodyPr wrap="none" anchor="ctr"/>
          <a:lstStyle/>
          <a:p>
            <a:endParaRPr lang="en-CA"/>
          </a:p>
        </p:txBody>
      </p:sp>
      <p:sp>
        <p:nvSpPr>
          <p:cNvPr id="37922" name="Text Box 34"/>
          <p:cNvSpPr txBox="1">
            <a:spLocks noChangeArrowheads="1"/>
          </p:cNvSpPr>
          <p:nvPr/>
        </p:nvSpPr>
        <p:spPr bwMode="auto">
          <a:xfrm>
            <a:off x="2053767" y="3491776"/>
            <a:ext cx="592278" cy="400110"/>
          </a:xfrm>
          <a:prstGeom prst="rect">
            <a:avLst/>
          </a:prstGeom>
          <a:solidFill>
            <a:schemeClr val="bg2"/>
          </a:solidFill>
          <a:ln w="9525">
            <a:noFill/>
            <a:miter lim="800000"/>
            <a:headEnd/>
            <a:tailEnd/>
          </a:ln>
        </p:spPr>
        <p:txBody>
          <a:bodyPr wrap="none">
            <a:spAutoFit/>
          </a:bodyPr>
          <a:lstStyle/>
          <a:p>
            <a:r>
              <a:rPr lang="en-US" sz="2000" dirty="0" err="1">
                <a:latin typeface="Calibri" pitchFamily="34" charset="0"/>
              </a:rPr>
              <a:t>F</a:t>
            </a:r>
            <a:r>
              <a:rPr lang="en-US" sz="2000" baseline="-25000" dirty="0" err="1">
                <a:latin typeface="Calibri" pitchFamily="34" charset="0"/>
              </a:rPr>
              <a:t>roof</a:t>
            </a:r>
            <a:endParaRPr lang="en-US" sz="2000" dirty="0">
              <a:latin typeface="Calibri" pitchFamily="34" charset="0"/>
            </a:endParaRPr>
          </a:p>
        </p:txBody>
      </p:sp>
      <p:sp>
        <p:nvSpPr>
          <p:cNvPr id="37923" name="Text Box 35"/>
          <p:cNvSpPr txBox="1">
            <a:spLocks noChangeArrowheads="1"/>
          </p:cNvSpPr>
          <p:nvPr/>
        </p:nvSpPr>
        <p:spPr bwMode="auto">
          <a:xfrm>
            <a:off x="1703794" y="4679950"/>
            <a:ext cx="1207831" cy="400110"/>
          </a:xfrm>
          <a:prstGeom prst="rect">
            <a:avLst/>
          </a:prstGeom>
          <a:solidFill>
            <a:schemeClr val="bg2"/>
          </a:solidFill>
          <a:ln w="9525">
            <a:noFill/>
            <a:miter lim="800000"/>
            <a:headEnd/>
            <a:tailEnd/>
          </a:ln>
        </p:spPr>
        <p:txBody>
          <a:bodyPr wrap="none">
            <a:spAutoFit/>
          </a:bodyPr>
          <a:lstStyle/>
          <a:p>
            <a:r>
              <a:rPr lang="en-US" sz="2000" dirty="0" err="1">
                <a:latin typeface="Calibri" pitchFamily="34" charset="0"/>
              </a:rPr>
              <a:t>F</a:t>
            </a:r>
            <a:r>
              <a:rPr lang="en-US" sz="2000" baseline="-25000" dirty="0" err="1">
                <a:latin typeface="Calibri" pitchFamily="34" charset="0"/>
              </a:rPr>
              <a:t>roof</a:t>
            </a:r>
            <a:r>
              <a:rPr lang="en-US" sz="2000" baseline="-25000" dirty="0">
                <a:latin typeface="Calibri" pitchFamily="34" charset="0"/>
              </a:rPr>
              <a:t> </a:t>
            </a:r>
            <a:r>
              <a:rPr lang="en-US" sz="2000" dirty="0">
                <a:latin typeface="Calibri" pitchFamily="34" charset="0"/>
              </a:rPr>
              <a:t>+</a:t>
            </a:r>
            <a:r>
              <a:rPr lang="en-US" sz="2000" dirty="0" err="1">
                <a:latin typeface="Calibri" pitchFamily="34" charset="0"/>
              </a:rPr>
              <a:t>F</a:t>
            </a:r>
            <a:r>
              <a:rPr lang="en-US" sz="2000" baseline="-25000" dirty="0" err="1">
                <a:latin typeface="Calibri" pitchFamily="34" charset="0"/>
              </a:rPr>
              <a:t>floor</a:t>
            </a:r>
            <a:endParaRPr lang="en-US" sz="2000" baseline="-25000" dirty="0">
              <a:latin typeface="Calibri" pitchFamily="34" charset="0"/>
            </a:endParaRPr>
          </a:p>
        </p:txBody>
      </p:sp>
    </p:spTree>
    <p:extLst>
      <p:ext uri="{BB962C8B-B14F-4D97-AF65-F5344CB8AC3E}">
        <p14:creationId xmlns:p14="http://schemas.microsoft.com/office/powerpoint/2010/main" val="2034275751"/>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Freeform 2"/>
          <p:cNvSpPr>
            <a:spLocks/>
          </p:cNvSpPr>
          <p:nvPr/>
        </p:nvSpPr>
        <p:spPr bwMode="auto">
          <a:xfrm>
            <a:off x="3086100" y="1581150"/>
            <a:ext cx="2286000" cy="838200"/>
          </a:xfrm>
          <a:custGeom>
            <a:avLst/>
            <a:gdLst>
              <a:gd name="T0" fmla="*/ 0 w 1440"/>
              <a:gd name="T1" fmla="*/ 2147483647 h 528"/>
              <a:gd name="T2" fmla="*/ 2147483647 w 1440"/>
              <a:gd name="T3" fmla="*/ 0 h 528"/>
              <a:gd name="T4" fmla="*/ 2147483647 w 1440"/>
              <a:gd name="T5" fmla="*/ 2147483647 h 528"/>
              <a:gd name="T6" fmla="*/ 0 w 1440"/>
              <a:gd name="T7" fmla="*/ 2147483647 h 528"/>
              <a:gd name="T8" fmla="*/ 0 60000 65536"/>
              <a:gd name="T9" fmla="*/ 0 60000 65536"/>
              <a:gd name="T10" fmla="*/ 0 60000 65536"/>
              <a:gd name="T11" fmla="*/ 0 60000 65536"/>
              <a:gd name="T12" fmla="*/ 0 w 1440"/>
              <a:gd name="T13" fmla="*/ 0 h 528"/>
              <a:gd name="T14" fmla="*/ 1440 w 1440"/>
              <a:gd name="T15" fmla="*/ 528 h 528"/>
            </a:gdLst>
            <a:ahLst/>
            <a:cxnLst>
              <a:cxn ang="T8">
                <a:pos x="T0" y="T1"/>
              </a:cxn>
              <a:cxn ang="T9">
                <a:pos x="T2" y="T3"/>
              </a:cxn>
              <a:cxn ang="T10">
                <a:pos x="T4" y="T5"/>
              </a:cxn>
              <a:cxn ang="T11">
                <a:pos x="T6" y="T7"/>
              </a:cxn>
            </a:cxnLst>
            <a:rect l="T12" t="T13" r="T14" b="T15"/>
            <a:pathLst>
              <a:path w="1440" h="528">
                <a:moveTo>
                  <a:pt x="0" y="528"/>
                </a:moveTo>
                <a:lnTo>
                  <a:pt x="720" y="0"/>
                </a:lnTo>
                <a:lnTo>
                  <a:pt x="1440" y="528"/>
                </a:lnTo>
                <a:lnTo>
                  <a:pt x="0" y="528"/>
                </a:lnTo>
                <a:close/>
              </a:path>
            </a:pathLst>
          </a:custGeom>
          <a:solidFill>
            <a:schemeClr val="folHlink"/>
          </a:solidFill>
          <a:ln w="57150">
            <a:solidFill>
              <a:schemeClr val="tx1"/>
            </a:solidFill>
            <a:round/>
            <a:headEnd/>
            <a:tailEnd/>
          </a:ln>
        </p:spPr>
        <p:txBody>
          <a:bodyPr wrap="none" anchor="ctr"/>
          <a:lstStyle/>
          <a:p>
            <a:endParaRPr lang="en-US"/>
          </a:p>
        </p:txBody>
      </p:sp>
      <p:sp>
        <p:nvSpPr>
          <p:cNvPr id="38915" name="Freeform 3"/>
          <p:cNvSpPr>
            <a:spLocks/>
          </p:cNvSpPr>
          <p:nvPr/>
        </p:nvSpPr>
        <p:spPr bwMode="auto">
          <a:xfrm>
            <a:off x="3619500" y="2419350"/>
            <a:ext cx="1752600" cy="1962150"/>
          </a:xfrm>
          <a:custGeom>
            <a:avLst/>
            <a:gdLst>
              <a:gd name="T0" fmla="*/ 0 w 1104"/>
              <a:gd name="T1" fmla="*/ 2147483647 h 1236"/>
              <a:gd name="T2" fmla="*/ 0 w 1104"/>
              <a:gd name="T3" fmla="*/ 2147483647 h 1236"/>
              <a:gd name="T4" fmla="*/ 2147483647 w 1104"/>
              <a:gd name="T5" fmla="*/ 2147483647 h 1236"/>
              <a:gd name="T6" fmla="*/ 2147483647 w 1104"/>
              <a:gd name="T7" fmla="*/ 0 h 1236"/>
              <a:gd name="T8" fmla="*/ 0 w 1104"/>
              <a:gd name="T9" fmla="*/ 2147483647 h 1236"/>
              <a:gd name="T10" fmla="*/ 0 60000 65536"/>
              <a:gd name="T11" fmla="*/ 0 60000 65536"/>
              <a:gd name="T12" fmla="*/ 0 60000 65536"/>
              <a:gd name="T13" fmla="*/ 0 60000 65536"/>
              <a:gd name="T14" fmla="*/ 0 60000 65536"/>
              <a:gd name="T15" fmla="*/ 0 w 1104"/>
              <a:gd name="T16" fmla="*/ 0 h 1236"/>
              <a:gd name="T17" fmla="*/ 1104 w 1104"/>
              <a:gd name="T18" fmla="*/ 1236 h 1236"/>
            </a:gdLst>
            <a:ahLst/>
            <a:cxnLst>
              <a:cxn ang="T10">
                <a:pos x="T0" y="T1"/>
              </a:cxn>
              <a:cxn ang="T11">
                <a:pos x="T2" y="T3"/>
              </a:cxn>
              <a:cxn ang="T12">
                <a:pos x="T4" y="T5"/>
              </a:cxn>
              <a:cxn ang="T13">
                <a:pos x="T6" y="T7"/>
              </a:cxn>
              <a:cxn ang="T14">
                <a:pos x="T8" y="T9"/>
              </a:cxn>
            </a:cxnLst>
            <a:rect l="T15" t="T16" r="T17" b="T18"/>
            <a:pathLst>
              <a:path w="1104" h="1236">
                <a:moveTo>
                  <a:pt x="0" y="528"/>
                </a:moveTo>
                <a:lnTo>
                  <a:pt x="0" y="1236"/>
                </a:lnTo>
                <a:lnTo>
                  <a:pt x="1104" y="712"/>
                </a:lnTo>
                <a:lnTo>
                  <a:pt x="1104" y="0"/>
                </a:lnTo>
                <a:lnTo>
                  <a:pt x="0" y="528"/>
                </a:lnTo>
                <a:close/>
              </a:path>
            </a:pathLst>
          </a:custGeom>
          <a:solidFill>
            <a:srgbClr val="FFFF00"/>
          </a:solidFill>
          <a:ln w="57150">
            <a:solidFill>
              <a:schemeClr val="bg2"/>
            </a:solidFill>
            <a:round/>
            <a:headEnd/>
            <a:tailEnd/>
          </a:ln>
        </p:spPr>
        <p:txBody>
          <a:bodyPr wrap="none" anchor="ctr"/>
          <a:lstStyle/>
          <a:p>
            <a:endParaRPr lang="en-US"/>
          </a:p>
        </p:txBody>
      </p:sp>
      <p:sp>
        <p:nvSpPr>
          <p:cNvPr id="38916" name="Freeform 4"/>
          <p:cNvSpPr>
            <a:spLocks/>
          </p:cNvSpPr>
          <p:nvPr/>
        </p:nvSpPr>
        <p:spPr bwMode="auto">
          <a:xfrm>
            <a:off x="3619500" y="3581400"/>
            <a:ext cx="1752600" cy="1905000"/>
          </a:xfrm>
          <a:custGeom>
            <a:avLst/>
            <a:gdLst>
              <a:gd name="T0" fmla="*/ 0 w 1104"/>
              <a:gd name="T1" fmla="*/ 2147483647 h 1200"/>
              <a:gd name="T2" fmla="*/ 2147483647 w 1104"/>
              <a:gd name="T3" fmla="*/ 2147483647 h 1200"/>
              <a:gd name="T4" fmla="*/ 2147483647 w 1104"/>
              <a:gd name="T5" fmla="*/ 2147483647 h 1200"/>
              <a:gd name="T6" fmla="*/ 2147483647 w 1104"/>
              <a:gd name="T7" fmla="*/ 0 h 1200"/>
              <a:gd name="T8" fmla="*/ 0 w 1104"/>
              <a:gd name="T9" fmla="*/ 2147483647 h 1200"/>
              <a:gd name="T10" fmla="*/ 0 60000 65536"/>
              <a:gd name="T11" fmla="*/ 0 60000 65536"/>
              <a:gd name="T12" fmla="*/ 0 60000 65536"/>
              <a:gd name="T13" fmla="*/ 0 60000 65536"/>
              <a:gd name="T14" fmla="*/ 0 60000 65536"/>
              <a:gd name="T15" fmla="*/ 0 w 1104"/>
              <a:gd name="T16" fmla="*/ 0 h 1200"/>
              <a:gd name="T17" fmla="*/ 1104 w 1104"/>
              <a:gd name="T18" fmla="*/ 1200 h 1200"/>
            </a:gdLst>
            <a:ahLst/>
            <a:cxnLst>
              <a:cxn ang="T10">
                <a:pos x="T0" y="T1"/>
              </a:cxn>
              <a:cxn ang="T11">
                <a:pos x="T2" y="T3"/>
              </a:cxn>
              <a:cxn ang="T12">
                <a:pos x="T4" y="T5"/>
              </a:cxn>
              <a:cxn ang="T13">
                <a:pos x="T6" y="T7"/>
              </a:cxn>
              <a:cxn ang="T14">
                <a:pos x="T8" y="T9"/>
              </a:cxn>
            </a:cxnLst>
            <a:rect l="T15" t="T16" r="T17" b="T18"/>
            <a:pathLst>
              <a:path w="1104" h="1200">
                <a:moveTo>
                  <a:pt x="0" y="500"/>
                </a:moveTo>
                <a:lnTo>
                  <a:pt x="6" y="1200"/>
                </a:lnTo>
                <a:lnTo>
                  <a:pt x="1104" y="684"/>
                </a:lnTo>
                <a:lnTo>
                  <a:pt x="1104" y="0"/>
                </a:lnTo>
                <a:lnTo>
                  <a:pt x="0" y="500"/>
                </a:lnTo>
                <a:close/>
              </a:path>
            </a:pathLst>
          </a:custGeom>
          <a:solidFill>
            <a:srgbClr val="FFFF00"/>
          </a:solidFill>
          <a:ln w="57150">
            <a:solidFill>
              <a:schemeClr val="bg2"/>
            </a:solidFill>
            <a:round/>
            <a:headEnd/>
            <a:tailEnd/>
          </a:ln>
        </p:spPr>
        <p:txBody>
          <a:bodyPr wrap="none" anchor="ctr"/>
          <a:lstStyle/>
          <a:p>
            <a:endParaRPr lang="en-US"/>
          </a:p>
        </p:txBody>
      </p:sp>
      <p:sp>
        <p:nvSpPr>
          <p:cNvPr id="38917" name="Freeform 5"/>
          <p:cNvSpPr>
            <a:spLocks/>
          </p:cNvSpPr>
          <p:nvPr/>
        </p:nvSpPr>
        <p:spPr bwMode="auto">
          <a:xfrm>
            <a:off x="2476500" y="1581150"/>
            <a:ext cx="2895600" cy="1676400"/>
          </a:xfrm>
          <a:custGeom>
            <a:avLst/>
            <a:gdLst>
              <a:gd name="T0" fmla="*/ 0 w 1824"/>
              <a:gd name="T1" fmla="*/ 2147483647 h 1056"/>
              <a:gd name="T2" fmla="*/ 2147483647 w 1824"/>
              <a:gd name="T3" fmla="*/ 0 h 1056"/>
              <a:gd name="T4" fmla="*/ 2147483647 w 1824"/>
              <a:gd name="T5" fmla="*/ 2147483647 h 1056"/>
              <a:gd name="T6" fmla="*/ 2147483647 w 1824"/>
              <a:gd name="T7" fmla="*/ 2147483647 h 1056"/>
              <a:gd name="T8" fmla="*/ 0 w 1824"/>
              <a:gd name="T9" fmla="*/ 2147483647 h 1056"/>
              <a:gd name="T10" fmla="*/ 0 60000 65536"/>
              <a:gd name="T11" fmla="*/ 0 60000 65536"/>
              <a:gd name="T12" fmla="*/ 0 60000 65536"/>
              <a:gd name="T13" fmla="*/ 0 60000 65536"/>
              <a:gd name="T14" fmla="*/ 0 60000 65536"/>
              <a:gd name="T15" fmla="*/ 0 w 1824"/>
              <a:gd name="T16" fmla="*/ 0 h 1056"/>
              <a:gd name="T17" fmla="*/ 1824 w 1824"/>
              <a:gd name="T18" fmla="*/ 1056 h 1056"/>
            </a:gdLst>
            <a:ahLst/>
            <a:cxnLst>
              <a:cxn ang="T10">
                <a:pos x="T0" y="T1"/>
              </a:cxn>
              <a:cxn ang="T11">
                <a:pos x="T2" y="T3"/>
              </a:cxn>
              <a:cxn ang="T12">
                <a:pos x="T4" y="T5"/>
              </a:cxn>
              <a:cxn ang="T13">
                <a:pos x="T6" y="T7"/>
              </a:cxn>
              <a:cxn ang="T14">
                <a:pos x="T8" y="T9"/>
              </a:cxn>
            </a:cxnLst>
            <a:rect l="T15" t="T16" r="T17" b="T18"/>
            <a:pathLst>
              <a:path w="1824" h="1056">
                <a:moveTo>
                  <a:pt x="0" y="528"/>
                </a:moveTo>
                <a:lnTo>
                  <a:pt x="1104" y="0"/>
                </a:lnTo>
                <a:lnTo>
                  <a:pt x="1824" y="528"/>
                </a:lnTo>
                <a:lnTo>
                  <a:pt x="720" y="1056"/>
                </a:lnTo>
                <a:lnTo>
                  <a:pt x="0" y="528"/>
                </a:lnTo>
                <a:close/>
              </a:path>
            </a:pathLst>
          </a:custGeom>
          <a:solidFill>
            <a:schemeClr val="folHlink"/>
          </a:solidFill>
          <a:ln w="57150">
            <a:solidFill>
              <a:schemeClr val="bg2"/>
            </a:solidFill>
            <a:round/>
            <a:headEnd/>
            <a:tailEnd/>
          </a:ln>
        </p:spPr>
        <p:txBody>
          <a:bodyPr wrap="none" anchor="ctr"/>
          <a:lstStyle/>
          <a:p>
            <a:endParaRPr lang="en-US"/>
          </a:p>
        </p:txBody>
      </p:sp>
      <p:sp>
        <p:nvSpPr>
          <p:cNvPr id="38918" name="Freeform 6"/>
          <p:cNvSpPr>
            <a:spLocks/>
          </p:cNvSpPr>
          <p:nvPr/>
        </p:nvSpPr>
        <p:spPr bwMode="auto">
          <a:xfrm>
            <a:off x="1333500" y="3562350"/>
            <a:ext cx="4038600" cy="800100"/>
          </a:xfrm>
          <a:custGeom>
            <a:avLst/>
            <a:gdLst>
              <a:gd name="T0" fmla="*/ 0 w 2544"/>
              <a:gd name="T1" fmla="*/ 2147483647 h 504"/>
              <a:gd name="T2" fmla="*/ 2147483647 w 2544"/>
              <a:gd name="T3" fmla="*/ 0 h 504"/>
              <a:gd name="T4" fmla="*/ 2147483647 w 2544"/>
              <a:gd name="T5" fmla="*/ 0 h 504"/>
              <a:gd name="T6" fmla="*/ 2147483647 w 2544"/>
              <a:gd name="T7" fmla="*/ 2147483647 h 504"/>
              <a:gd name="T8" fmla="*/ 0 w 2544"/>
              <a:gd name="T9" fmla="*/ 2147483647 h 504"/>
              <a:gd name="T10" fmla="*/ 0 60000 65536"/>
              <a:gd name="T11" fmla="*/ 0 60000 65536"/>
              <a:gd name="T12" fmla="*/ 0 60000 65536"/>
              <a:gd name="T13" fmla="*/ 0 60000 65536"/>
              <a:gd name="T14" fmla="*/ 0 60000 65536"/>
              <a:gd name="T15" fmla="*/ 0 w 2544"/>
              <a:gd name="T16" fmla="*/ 0 h 504"/>
              <a:gd name="T17" fmla="*/ 2544 w 2544"/>
              <a:gd name="T18" fmla="*/ 504 h 504"/>
            </a:gdLst>
            <a:ahLst/>
            <a:cxnLst>
              <a:cxn ang="T10">
                <a:pos x="T0" y="T1"/>
              </a:cxn>
              <a:cxn ang="T11">
                <a:pos x="T2" y="T3"/>
              </a:cxn>
              <a:cxn ang="T12">
                <a:pos x="T4" y="T5"/>
              </a:cxn>
              <a:cxn ang="T13">
                <a:pos x="T6" y="T7"/>
              </a:cxn>
              <a:cxn ang="T14">
                <a:pos x="T8" y="T9"/>
              </a:cxn>
            </a:cxnLst>
            <a:rect l="T15" t="T16" r="T17" b="T18"/>
            <a:pathLst>
              <a:path w="2544" h="504">
                <a:moveTo>
                  <a:pt x="0" y="480"/>
                </a:moveTo>
                <a:lnTo>
                  <a:pt x="1056" y="0"/>
                </a:lnTo>
                <a:lnTo>
                  <a:pt x="2544" y="0"/>
                </a:lnTo>
                <a:lnTo>
                  <a:pt x="1434" y="504"/>
                </a:lnTo>
                <a:lnTo>
                  <a:pt x="0" y="480"/>
                </a:lnTo>
                <a:close/>
              </a:path>
            </a:pathLst>
          </a:custGeom>
          <a:solidFill>
            <a:schemeClr val="folHlink"/>
          </a:solidFill>
          <a:ln w="57150">
            <a:solidFill>
              <a:schemeClr val="bg2"/>
            </a:solidFill>
            <a:round/>
            <a:headEnd/>
            <a:tailEnd/>
          </a:ln>
        </p:spPr>
        <p:txBody>
          <a:bodyPr wrap="none" anchor="ctr"/>
          <a:lstStyle/>
          <a:p>
            <a:endParaRPr lang="en-US"/>
          </a:p>
        </p:txBody>
      </p:sp>
      <p:sp>
        <p:nvSpPr>
          <p:cNvPr id="38919" name="Line 7"/>
          <p:cNvSpPr>
            <a:spLocks noChangeShapeType="1"/>
          </p:cNvSpPr>
          <p:nvPr/>
        </p:nvSpPr>
        <p:spPr bwMode="auto">
          <a:xfrm flipV="1">
            <a:off x="3009900" y="4324350"/>
            <a:ext cx="0" cy="1143000"/>
          </a:xfrm>
          <a:prstGeom prst="line">
            <a:avLst/>
          </a:prstGeom>
          <a:noFill/>
          <a:ln w="28575">
            <a:solidFill>
              <a:schemeClr val="bg2"/>
            </a:solidFill>
            <a:round/>
            <a:headEnd/>
            <a:tailEnd/>
          </a:ln>
        </p:spPr>
        <p:txBody>
          <a:bodyPr wrap="none" anchor="ctr"/>
          <a:lstStyle/>
          <a:p>
            <a:endParaRPr lang="en-CA"/>
          </a:p>
        </p:txBody>
      </p:sp>
      <p:sp>
        <p:nvSpPr>
          <p:cNvPr id="38920" name="Freeform 8"/>
          <p:cNvSpPr>
            <a:spLocks/>
          </p:cNvSpPr>
          <p:nvPr/>
        </p:nvSpPr>
        <p:spPr bwMode="auto">
          <a:xfrm>
            <a:off x="1333500" y="4705350"/>
            <a:ext cx="4038600" cy="800100"/>
          </a:xfrm>
          <a:custGeom>
            <a:avLst/>
            <a:gdLst>
              <a:gd name="T0" fmla="*/ 0 w 2544"/>
              <a:gd name="T1" fmla="*/ 2147483647 h 504"/>
              <a:gd name="T2" fmla="*/ 2147483647 w 2544"/>
              <a:gd name="T3" fmla="*/ 0 h 504"/>
              <a:gd name="T4" fmla="*/ 2147483647 w 2544"/>
              <a:gd name="T5" fmla="*/ 0 h 504"/>
              <a:gd name="T6" fmla="*/ 2147483647 w 2544"/>
              <a:gd name="T7" fmla="*/ 2147483647 h 504"/>
              <a:gd name="T8" fmla="*/ 0 w 2544"/>
              <a:gd name="T9" fmla="*/ 2147483647 h 504"/>
              <a:gd name="T10" fmla="*/ 0 60000 65536"/>
              <a:gd name="T11" fmla="*/ 0 60000 65536"/>
              <a:gd name="T12" fmla="*/ 0 60000 65536"/>
              <a:gd name="T13" fmla="*/ 0 60000 65536"/>
              <a:gd name="T14" fmla="*/ 0 60000 65536"/>
              <a:gd name="T15" fmla="*/ 0 w 2544"/>
              <a:gd name="T16" fmla="*/ 0 h 504"/>
              <a:gd name="T17" fmla="*/ 2544 w 2544"/>
              <a:gd name="T18" fmla="*/ 504 h 504"/>
            </a:gdLst>
            <a:ahLst/>
            <a:cxnLst>
              <a:cxn ang="T10">
                <a:pos x="T0" y="T1"/>
              </a:cxn>
              <a:cxn ang="T11">
                <a:pos x="T2" y="T3"/>
              </a:cxn>
              <a:cxn ang="T12">
                <a:pos x="T4" y="T5"/>
              </a:cxn>
              <a:cxn ang="T13">
                <a:pos x="T6" y="T7"/>
              </a:cxn>
              <a:cxn ang="T14">
                <a:pos x="T8" y="T9"/>
              </a:cxn>
            </a:cxnLst>
            <a:rect l="T15" t="T16" r="T17" b="T18"/>
            <a:pathLst>
              <a:path w="2544" h="504">
                <a:moveTo>
                  <a:pt x="0" y="480"/>
                </a:moveTo>
                <a:lnTo>
                  <a:pt x="1056" y="0"/>
                </a:lnTo>
                <a:lnTo>
                  <a:pt x="2544" y="0"/>
                </a:lnTo>
                <a:lnTo>
                  <a:pt x="1434" y="504"/>
                </a:lnTo>
                <a:lnTo>
                  <a:pt x="0" y="480"/>
                </a:lnTo>
                <a:close/>
              </a:path>
            </a:pathLst>
          </a:custGeom>
          <a:solidFill>
            <a:schemeClr val="folHlink"/>
          </a:solidFill>
          <a:ln w="57150">
            <a:solidFill>
              <a:schemeClr val="bg2"/>
            </a:solidFill>
            <a:round/>
            <a:headEnd/>
            <a:tailEnd/>
          </a:ln>
        </p:spPr>
        <p:txBody>
          <a:bodyPr wrap="none" anchor="ctr"/>
          <a:lstStyle/>
          <a:p>
            <a:endParaRPr lang="en-US"/>
          </a:p>
        </p:txBody>
      </p:sp>
      <p:sp>
        <p:nvSpPr>
          <p:cNvPr id="38921" name="Freeform 9" descr="Newsprint"/>
          <p:cNvSpPr>
            <a:spLocks/>
          </p:cNvSpPr>
          <p:nvPr/>
        </p:nvSpPr>
        <p:spPr bwMode="auto">
          <a:xfrm>
            <a:off x="1333500" y="5499100"/>
            <a:ext cx="2286000" cy="730250"/>
          </a:xfrm>
          <a:custGeom>
            <a:avLst/>
            <a:gdLst>
              <a:gd name="T0" fmla="*/ 2147483647 w 1440"/>
              <a:gd name="T1" fmla="*/ 0 h 460"/>
              <a:gd name="T2" fmla="*/ 0 w 1440"/>
              <a:gd name="T3" fmla="*/ 2147483647 h 460"/>
              <a:gd name="T4" fmla="*/ 2147483647 w 1440"/>
              <a:gd name="T5" fmla="*/ 2147483647 h 460"/>
              <a:gd name="T6" fmla="*/ 2147483647 w 1440"/>
              <a:gd name="T7" fmla="*/ 2147483647 h 460"/>
              <a:gd name="T8" fmla="*/ 0 60000 65536"/>
              <a:gd name="T9" fmla="*/ 0 60000 65536"/>
              <a:gd name="T10" fmla="*/ 0 60000 65536"/>
              <a:gd name="T11" fmla="*/ 0 60000 65536"/>
              <a:gd name="T12" fmla="*/ 0 w 1440"/>
              <a:gd name="T13" fmla="*/ 0 h 460"/>
              <a:gd name="T14" fmla="*/ 1440 w 1440"/>
              <a:gd name="T15" fmla="*/ 460 h 460"/>
            </a:gdLst>
            <a:ahLst/>
            <a:cxnLst>
              <a:cxn ang="T8">
                <a:pos x="T0" y="T1"/>
              </a:cxn>
              <a:cxn ang="T9">
                <a:pos x="T2" y="T3"/>
              </a:cxn>
              <a:cxn ang="T10">
                <a:pos x="T4" y="T5"/>
              </a:cxn>
              <a:cxn ang="T11">
                <a:pos x="T6" y="T7"/>
              </a:cxn>
            </a:cxnLst>
            <a:rect l="T12" t="T13" r="T14" b="T15"/>
            <a:pathLst>
              <a:path w="1440" h="460">
                <a:moveTo>
                  <a:pt x="4" y="0"/>
                </a:moveTo>
                <a:lnTo>
                  <a:pt x="0" y="460"/>
                </a:lnTo>
                <a:lnTo>
                  <a:pt x="1440" y="460"/>
                </a:lnTo>
                <a:lnTo>
                  <a:pt x="1440" y="16"/>
                </a:lnTo>
              </a:path>
            </a:pathLst>
          </a:custGeom>
          <a:blipFill dpi="0" rotWithShape="0">
            <a:blip r:embed="rId3" cstate="print"/>
            <a:srcRect/>
            <a:tile tx="0" ty="0" sx="100000" sy="100000" flip="none" algn="tl"/>
          </a:blipFill>
          <a:ln w="9525">
            <a:solidFill>
              <a:schemeClr val="tx1"/>
            </a:solidFill>
            <a:round/>
            <a:headEnd/>
            <a:tailEnd/>
          </a:ln>
        </p:spPr>
        <p:txBody>
          <a:bodyPr wrap="none" anchor="ctr"/>
          <a:lstStyle/>
          <a:p>
            <a:endParaRPr lang="en-US"/>
          </a:p>
        </p:txBody>
      </p:sp>
      <p:sp>
        <p:nvSpPr>
          <p:cNvPr id="38922" name="Freeform 10" descr="Newsprint"/>
          <p:cNvSpPr>
            <a:spLocks/>
          </p:cNvSpPr>
          <p:nvPr/>
        </p:nvSpPr>
        <p:spPr bwMode="auto">
          <a:xfrm>
            <a:off x="3619500" y="4730750"/>
            <a:ext cx="1778000" cy="1498600"/>
          </a:xfrm>
          <a:custGeom>
            <a:avLst/>
            <a:gdLst>
              <a:gd name="T0" fmla="*/ 0 w 1120"/>
              <a:gd name="T1" fmla="*/ 2147483647 h 944"/>
              <a:gd name="T2" fmla="*/ 0 w 1120"/>
              <a:gd name="T3" fmla="*/ 2147483647 h 944"/>
              <a:gd name="T4" fmla="*/ 2147483647 w 1120"/>
              <a:gd name="T5" fmla="*/ 2147483647 h 944"/>
              <a:gd name="T6" fmla="*/ 2147483647 w 1120"/>
              <a:gd name="T7" fmla="*/ 0 h 944"/>
              <a:gd name="T8" fmla="*/ 0 w 1120"/>
              <a:gd name="T9" fmla="*/ 2147483647 h 944"/>
              <a:gd name="T10" fmla="*/ 0 60000 65536"/>
              <a:gd name="T11" fmla="*/ 0 60000 65536"/>
              <a:gd name="T12" fmla="*/ 0 60000 65536"/>
              <a:gd name="T13" fmla="*/ 0 60000 65536"/>
              <a:gd name="T14" fmla="*/ 0 60000 65536"/>
              <a:gd name="T15" fmla="*/ 0 w 1120"/>
              <a:gd name="T16" fmla="*/ 0 h 944"/>
              <a:gd name="T17" fmla="*/ 1120 w 1120"/>
              <a:gd name="T18" fmla="*/ 944 h 944"/>
            </a:gdLst>
            <a:ahLst/>
            <a:cxnLst>
              <a:cxn ang="T10">
                <a:pos x="T0" y="T1"/>
              </a:cxn>
              <a:cxn ang="T11">
                <a:pos x="T2" y="T3"/>
              </a:cxn>
              <a:cxn ang="T12">
                <a:pos x="T4" y="T5"/>
              </a:cxn>
              <a:cxn ang="T13">
                <a:pos x="T6" y="T7"/>
              </a:cxn>
              <a:cxn ang="T14">
                <a:pos x="T8" y="T9"/>
              </a:cxn>
            </a:cxnLst>
            <a:rect l="T15" t="T16" r="T17" b="T18"/>
            <a:pathLst>
              <a:path w="1120" h="944">
                <a:moveTo>
                  <a:pt x="0" y="500"/>
                </a:moveTo>
                <a:lnTo>
                  <a:pt x="0" y="944"/>
                </a:lnTo>
                <a:lnTo>
                  <a:pt x="1120" y="356"/>
                </a:lnTo>
                <a:lnTo>
                  <a:pt x="1112" y="0"/>
                </a:lnTo>
                <a:lnTo>
                  <a:pt x="0" y="500"/>
                </a:lnTo>
                <a:close/>
              </a:path>
            </a:pathLst>
          </a:custGeom>
          <a:blipFill dpi="0" rotWithShape="0">
            <a:blip r:embed="rId3" cstate="print"/>
            <a:srcRect/>
            <a:tile tx="0" ty="0" sx="100000" sy="100000" flip="none" algn="tl"/>
          </a:blipFill>
          <a:ln w="9525">
            <a:solidFill>
              <a:schemeClr val="tx1"/>
            </a:solidFill>
            <a:round/>
            <a:headEnd/>
            <a:tailEnd/>
          </a:ln>
        </p:spPr>
        <p:txBody>
          <a:bodyPr wrap="none" anchor="ctr"/>
          <a:lstStyle/>
          <a:p>
            <a:endParaRPr lang="en-US"/>
          </a:p>
        </p:txBody>
      </p:sp>
      <p:sp>
        <p:nvSpPr>
          <p:cNvPr id="38923" name="Freeform 11"/>
          <p:cNvSpPr>
            <a:spLocks/>
          </p:cNvSpPr>
          <p:nvPr/>
        </p:nvSpPr>
        <p:spPr bwMode="auto">
          <a:xfrm>
            <a:off x="1308100" y="2400300"/>
            <a:ext cx="2330450" cy="1974850"/>
          </a:xfrm>
          <a:custGeom>
            <a:avLst/>
            <a:gdLst>
              <a:gd name="T0" fmla="*/ 2147483647 w 1468"/>
              <a:gd name="T1" fmla="*/ 2147483647 h 1244"/>
              <a:gd name="T2" fmla="*/ 2147483647 w 1468"/>
              <a:gd name="T3" fmla="*/ 2147483647 h 1244"/>
              <a:gd name="T4" fmla="*/ 2147483647 w 1468"/>
              <a:gd name="T5" fmla="*/ 0 h 1244"/>
              <a:gd name="T6" fmla="*/ 2147483647 w 1468"/>
              <a:gd name="T7" fmla="*/ 2147483647 h 1244"/>
              <a:gd name="T8" fmla="*/ 2147483647 w 1468"/>
              <a:gd name="T9" fmla="*/ 2147483647 h 1244"/>
              <a:gd name="T10" fmla="*/ 0 w 1468"/>
              <a:gd name="T11" fmla="*/ 2147483647 h 1244"/>
              <a:gd name="T12" fmla="*/ 0 60000 65536"/>
              <a:gd name="T13" fmla="*/ 0 60000 65536"/>
              <a:gd name="T14" fmla="*/ 0 60000 65536"/>
              <a:gd name="T15" fmla="*/ 0 60000 65536"/>
              <a:gd name="T16" fmla="*/ 0 60000 65536"/>
              <a:gd name="T17" fmla="*/ 0 60000 65536"/>
              <a:gd name="T18" fmla="*/ 0 w 1468"/>
              <a:gd name="T19" fmla="*/ 0 h 1244"/>
              <a:gd name="T20" fmla="*/ 1468 w 1468"/>
              <a:gd name="T21" fmla="*/ 1244 h 1244"/>
            </a:gdLst>
            <a:ahLst/>
            <a:cxnLst>
              <a:cxn ang="T12">
                <a:pos x="T0" y="T1"/>
              </a:cxn>
              <a:cxn ang="T13">
                <a:pos x="T2" y="T3"/>
              </a:cxn>
              <a:cxn ang="T14">
                <a:pos x="T4" y="T5"/>
              </a:cxn>
              <a:cxn ang="T15">
                <a:pos x="T6" y="T7"/>
              </a:cxn>
              <a:cxn ang="T16">
                <a:pos x="T8" y="T9"/>
              </a:cxn>
              <a:cxn ang="T17">
                <a:pos x="T10" y="T11"/>
              </a:cxn>
            </a:cxnLst>
            <a:rect l="T18" t="T19" r="T20" b="T21"/>
            <a:pathLst>
              <a:path w="1468" h="1244">
                <a:moveTo>
                  <a:pt x="8" y="1236"/>
                </a:moveTo>
                <a:lnTo>
                  <a:pt x="8" y="552"/>
                </a:lnTo>
                <a:lnTo>
                  <a:pt x="736" y="0"/>
                </a:lnTo>
                <a:lnTo>
                  <a:pt x="1468" y="544"/>
                </a:lnTo>
                <a:lnTo>
                  <a:pt x="1468" y="1240"/>
                </a:lnTo>
                <a:lnTo>
                  <a:pt x="0" y="1244"/>
                </a:lnTo>
              </a:path>
            </a:pathLst>
          </a:custGeom>
          <a:solidFill>
            <a:srgbClr val="FFFF00"/>
          </a:solidFill>
          <a:ln w="57150">
            <a:solidFill>
              <a:schemeClr val="bg2"/>
            </a:solidFill>
            <a:round/>
            <a:headEnd/>
            <a:tailEnd/>
          </a:ln>
        </p:spPr>
        <p:txBody>
          <a:bodyPr wrap="none" anchor="ctr"/>
          <a:lstStyle/>
          <a:p>
            <a:endParaRPr lang="en-US"/>
          </a:p>
        </p:txBody>
      </p:sp>
      <p:sp>
        <p:nvSpPr>
          <p:cNvPr id="38924" name="Rectangle 12"/>
          <p:cNvSpPr>
            <a:spLocks noChangeArrowheads="1"/>
          </p:cNvSpPr>
          <p:nvPr/>
        </p:nvSpPr>
        <p:spPr bwMode="auto">
          <a:xfrm>
            <a:off x="1333500" y="4362450"/>
            <a:ext cx="2286000" cy="1104900"/>
          </a:xfrm>
          <a:prstGeom prst="rect">
            <a:avLst/>
          </a:prstGeom>
          <a:solidFill>
            <a:srgbClr val="FFFF00"/>
          </a:solidFill>
          <a:ln w="57150">
            <a:solidFill>
              <a:schemeClr val="bg2"/>
            </a:solidFill>
            <a:miter lim="800000"/>
            <a:headEnd/>
            <a:tailEnd/>
          </a:ln>
        </p:spPr>
        <p:txBody>
          <a:bodyPr wrap="none" anchor="ctr"/>
          <a:lstStyle/>
          <a:p>
            <a:endParaRPr lang="en-US"/>
          </a:p>
        </p:txBody>
      </p:sp>
      <p:sp>
        <p:nvSpPr>
          <p:cNvPr id="38925" name="Text Box 13"/>
          <p:cNvSpPr txBox="1">
            <a:spLocks noChangeArrowheads="1"/>
          </p:cNvSpPr>
          <p:nvPr/>
        </p:nvSpPr>
        <p:spPr bwMode="auto">
          <a:xfrm>
            <a:off x="6232525" y="2327275"/>
            <a:ext cx="184150" cy="457200"/>
          </a:xfrm>
          <a:prstGeom prst="rect">
            <a:avLst/>
          </a:prstGeom>
          <a:noFill/>
          <a:ln w="9525">
            <a:noFill/>
            <a:miter lim="800000"/>
            <a:headEnd/>
            <a:tailEnd/>
          </a:ln>
        </p:spPr>
        <p:txBody>
          <a:bodyPr wrap="none">
            <a:spAutoFit/>
          </a:bodyPr>
          <a:lstStyle/>
          <a:p>
            <a:endParaRPr lang="en-US"/>
          </a:p>
        </p:txBody>
      </p:sp>
      <p:sp>
        <p:nvSpPr>
          <p:cNvPr id="38926" name="Text Box 14"/>
          <p:cNvSpPr txBox="1">
            <a:spLocks noChangeArrowheads="1"/>
          </p:cNvSpPr>
          <p:nvPr/>
        </p:nvSpPr>
        <p:spPr bwMode="auto">
          <a:xfrm>
            <a:off x="5943600" y="2209800"/>
            <a:ext cx="2203617" cy="1077218"/>
          </a:xfrm>
          <a:prstGeom prst="rect">
            <a:avLst/>
          </a:prstGeom>
          <a:noFill/>
          <a:ln w="9525">
            <a:noFill/>
            <a:miter lim="800000"/>
            <a:headEnd/>
            <a:tailEnd/>
          </a:ln>
        </p:spPr>
        <p:txBody>
          <a:bodyPr wrap="none">
            <a:spAutoFit/>
          </a:bodyPr>
          <a:lstStyle/>
          <a:p>
            <a:r>
              <a:rPr lang="en-US" sz="3200" dirty="0">
                <a:latin typeface="Calibri" pitchFamily="34" charset="0"/>
              </a:rPr>
              <a:t>Overturning</a:t>
            </a:r>
          </a:p>
          <a:p>
            <a:r>
              <a:rPr lang="en-US" sz="3200" dirty="0">
                <a:latin typeface="Calibri" pitchFamily="34" charset="0"/>
              </a:rPr>
              <a:t>Forces, “R”</a:t>
            </a:r>
          </a:p>
        </p:txBody>
      </p:sp>
      <p:sp>
        <p:nvSpPr>
          <p:cNvPr id="38927" name="Line 15"/>
          <p:cNvSpPr>
            <a:spLocks noChangeShapeType="1"/>
          </p:cNvSpPr>
          <p:nvPr/>
        </p:nvSpPr>
        <p:spPr bwMode="auto">
          <a:xfrm flipH="1">
            <a:off x="3657600" y="4419600"/>
            <a:ext cx="762000" cy="0"/>
          </a:xfrm>
          <a:prstGeom prst="line">
            <a:avLst/>
          </a:prstGeom>
          <a:noFill/>
          <a:ln w="57150">
            <a:solidFill>
              <a:schemeClr val="accent2"/>
            </a:solidFill>
            <a:round/>
            <a:headEnd/>
            <a:tailEnd type="stealth" w="sm" len="lg"/>
          </a:ln>
        </p:spPr>
        <p:txBody>
          <a:bodyPr wrap="none" anchor="ctr"/>
          <a:lstStyle/>
          <a:p>
            <a:endParaRPr lang="en-CA"/>
          </a:p>
        </p:txBody>
      </p:sp>
      <p:sp>
        <p:nvSpPr>
          <p:cNvPr id="38928" name="Line 16"/>
          <p:cNvSpPr>
            <a:spLocks noChangeShapeType="1"/>
          </p:cNvSpPr>
          <p:nvPr/>
        </p:nvSpPr>
        <p:spPr bwMode="auto">
          <a:xfrm flipH="1">
            <a:off x="3124200" y="2771775"/>
            <a:ext cx="762000" cy="0"/>
          </a:xfrm>
          <a:prstGeom prst="line">
            <a:avLst/>
          </a:prstGeom>
          <a:noFill/>
          <a:ln w="57150">
            <a:solidFill>
              <a:schemeClr val="accent2"/>
            </a:solidFill>
            <a:round/>
            <a:headEnd/>
            <a:tailEnd type="stealth" w="sm" len="lg"/>
          </a:ln>
        </p:spPr>
        <p:txBody>
          <a:bodyPr wrap="none" anchor="ctr"/>
          <a:lstStyle/>
          <a:p>
            <a:endParaRPr lang="en-CA"/>
          </a:p>
        </p:txBody>
      </p:sp>
      <p:sp>
        <p:nvSpPr>
          <p:cNvPr id="38929" name="Line 17"/>
          <p:cNvSpPr>
            <a:spLocks noChangeShapeType="1"/>
          </p:cNvSpPr>
          <p:nvPr/>
        </p:nvSpPr>
        <p:spPr bwMode="auto">
          <a:xfrm flipV="1">
            <a:off x="3505200" y="3505200"/>
            <a:ext cx="0" cy="685800"/>
          </a:xfrm>
          <a:prstGeom prst="line">
            <a:avLst/>
          </a:prstGeom>
          <a:noFill/>
          <a:ln w="28575">
            <a:solidFill>
              <a:schemeClr val="accent2"/>
            </a:solidFill>
            <a:round/>
            <a:headEnd/>
            <a:tailEnd type="stealth" w="sm" len="lg"/>
          </a:ln>
        </p:spPr>
        <p:txBody>
          <a:bodyPr wrap="none" anchor="ctr"/>
          <a:lstStyle/>
          <a:p>
            <a:endParaRPr lang="en-CA"/>
          </a:p>
        </p:txBody>
      </p:sp>
      <p:sp>
        <p:nvSpPr>
          <p:cNvPr id="38930" name="Line 18"/>
          <p:cNvSpPr>
            <a:spLocks noChangeShapeType="1"/>
          </p:cNvSpPr>
          <p:nvPr/>
        </p:nvSpPr>
        <p:spPr bwMode="auto">
          <a:xfrm>
            <a:off x="1478280" y="3478500"/>
            <a:ext cx="0" cy="685800"/>
          </a:xfrm>
          <a:prstGeom prst="line">
            <a:avLst/>
          </a:prstGeom>
          <a:noFill/>
          <a:ln w="28575">
            <a:solidFill>
              <a:schemeClr val="accent2"/>
            </a:solidFill>
            <a:round/>
            <a:headEnd/>
            <a:tailEnd type="stealth" w="sm" len="lg"/>
          </a:ln>
        </p:spPr>
        <p:txBody>
          <a:bodyPr wrap="none" anchor="ctr"/>
          <a:lstStyle/>
          <a:p>
            <a:endParaRPr lang="en-CA"/>
          </a:p>
        </p:txBody>
      </p:sp>
      <p:sp>
        <p:nvSpPr>
          <p:cNvPr id="38931" name="Line 19"/>
          <p:cNvSpPr>
            <a:spLocks noChangeShapeType="1"/>
          </p:cNvSpPr>
          <p:nvPr/>
        </p:nvSpPr>
        <p:spPr bwMode="auto">
          <a:xfrm flipV="1">
            <a:off x="3505200" y="4543425"/>
            <a:ext cx="0" cy="685800"/>
          </a:xfrm>
          <a:prstGeom prst="line">
            <a:avLst/>
          </a:prstGeom>
          <a:noFill/>
          <a:ln w="57150">
            <a:solidFill>
              <a:schemeClr val="accent2"/>
            </a:solidFill>
            <a:round/>
            <a:headEnd/>
            <a:tailEnd type="stealth" w="sm" len="lg"/>
          </a:ln>
        </p:spPr>
        <p:txBody>
          <a:bodyPr wrap="none" anchor="ctr"/>
          <a:lstStyle/>
          <a:p>
            <a:endParaRPr lang="en-CA"/>
          </a:p>
        </p:txBody>
      </p:sp>
      <p:sp>
        <p:nvSpPr>
          <p:cNvPr id="38932" name="Line 20"/>
          <p:cNvSpPr>
            <a:spLocks noChangeShapeType="1"/>
          </p:cNvSpPr>
          <p:nvPr/>
        </p:nvSpPr>
        <p:spPr bwMode="auto">
          <a:xfrm>
            <a:off x="1478280" y="4543425"/>
            <a:ext cx="0" cy="685800"/>
          </a:xfrm>
          <a:prstGeom prst="line">
            <a:avLst/>
          </a:prstGeom>
          <a:noFill/>
          <a:ln w="57150">
            <a:solidFill>
              <a:schemeClr val="accent2"/>
            </a:solidFill>
            <a:round/>
            <a:headEnd/>
            <a:tailEnd type="stealth" w="sm" len="lg"/>
          </a:ln>
        </p:spPr>
        <p:txBody>
          <a:bodyPr wrap="none" anchor="ctr"/>
          <a:lstStyle/>
          <a:p>
            <a:endParaRPr lang="en-CA"/>
          </a:p>
        </p:txBody>
      </p:sp>
      <p:sp>
        <p:nvSpPr>
          <p:cNvPr id="38933" name="Text Box 21"/>
          <p:cNvSpPr txBox="1">
            <a:spLocks noChangeArrowheads="1"/>
          </p:cNvSpPr>
          <p:nvPr/>
        </p:nvSpPr>
        <p:spPr bwMode="auto">
          <a:xfrm>
            <a:off x="2057400" y="3078390"/>
            <a:ext cx="838200" cy="400110"/>
          </a:xfrm>
          <a:prstGeom prst="rect">
            <a:avLst/>
          </a:prstGeom>
          <a:solidFill>
            <a:schemeClr val="bg2"/>
          </a:solidFill>
          <a:ln w="9525">
            <a:noFill/>
            <a:miter lim="800000"/>
            <a:headEnd/>
            <a:tailEnd/>
          </a:ln>
        </p:spPr>
        <p:txBody>
          <a:bodyPr>
            <a:spAutoFit/>
          </a:bodyPr>
          <a:lstStyle/>
          <a:p>
            <a:r>
              <a:rPr lang="en-US" sz="2000" dirty="0" err="1">
                <a:latin typeface="Calibri" pitchFamily="34" charset="0"/>
              </a:rPr>
              <a:t>R</a:t>
            </a:r>
            <a:r>
              <a:rPr lang="en-US" sz="2000" baseline="-25000" dirty="0" err="1">
                <a:latin typeface="Calibri" pitchFamily="34" charset="0"/>
              </a:rPr>
              <a:t>roof</a:t>
            </a:r>
            <a:endParaRPr lang="en-US" sz="2000" dirty="0">
              <a:latin typeface="Calibri" pitchFamily="34" charset="0"/>
            </a:endParaRPr>
          </a:p>
        </p:txBody>
      </p:sp>
      <p:sp>
        <p:nvSpPr>
          <p:cNvPr id="38934" name="Text Box 22"/>
          <p:cNvSpPr txBox="1">
            <a:spLocks noChangeArrowheads="1"/>
          </p:cNvSpPr>
          <p:nvPr/>
        </p:nvSpPr>
        <p:spPr bwMode="auto">
          <a:xfrm>
            <a:off x="1676400" y="4551045"/>
            <a:ext cx="1676400" cy="400110"/>
          </a:xfrm>
          <a:prstGeom prst="rect">
            <a:avLst/>
          </a:prstGeom>
          <a:solidFill>
            <a:schemeClr val="bg2"/>
          </a:solidFill>
          <a:ln w="9525">
            <a:noFill/>
            <a:miter lim="800000"/>
            <a:headEnd/>
            <a:tailEnd/>
          </a:ln>
        </p:spPr>
        <p:txBody>
          <a:bodyPr>
            <a:spAutoFit/>
          </a:bodyPr>
          <a:lstStyle/>
          <a:p>
            <a:r>
              <a:rPr lang="en-US" sz="2000" dirty="0" err="1">
                <a:latin typeface="Calibri" pitchFamily="34" charset="0"/>
              </a:rPr>
              <a:t>R</a:t>
            </a:r>
            <a:r>
              <a:rPr lang="en-US" sz="2000" baseline="-25000" dirty="0" err="1">
                <a:latin typeface="Calibri" pitchFamily="34" charset="0"/>
              </a:rPr>
              <a:t>roof</a:t>
            </a:r>
            <a:r>
              <a:rPr lang="en-US" sz="2000" baseline="-25000" dirty="0">
                <a:latin typeface="Calibri" pitchFamily="34" charset="0"/>
              </a:rPr>
              <a:t> </a:t>
            </a:r>
            <a:r>
              <a:rPr lang="en-US" sz="2000" dirty="0">
                <a:latin typeface="Calibri" pitchFamily="34" charset="0"/>
              </a:rPr>
              <a:t>+</a:t>
            </a:r>
            <a:r>
              <a:rPr lang="en-US" sz="2000" dirty="0" err="1">
                <a:latin typeface="Calibri" pitchFamily="34" charset="0"/>
              </a:rPr>
              <a:t>R</a:t>
            </a:r>
            <a:r>
              <a:rPr lang="en-US" sz="2000" baseline="-25000" dirty="0" err="1">
                <a:latin typeface="Calibri" pitchFamily="34" charset="0"/>
              </a:rPr>
              <a:t>floor</a:t>
            </a:r>
            <a:endParaRPr lang="en-US" sz="2000" baseline="-25000" dirty="0">
              <a:latin typeface="Calibri" pitchFamily="34" charset="0"/>
            </a:endParaRPr>
          </a:p>
        </p:txBody>
      </p:sp>
      <p:sp>
        <p:nvSpPr>
          <p:cNvPr id="38935" name="Text Box 23"/>
          <p:cNvSpPr txBox="1">
            <a:spLocks noChangeArrowheads="1"/>
          </p:cNvSpPr>
          <p:nvPr/>
        </p:nvSpPr>
        <p:spPr bwMode="auto">
          <a:xfrm>
            <a:off x="503548" y="13948"/>
            <a:ext cx="7951440" cy="1311275"/>
          </a:xfrm>
          <a:prstGeom prst="rect">
            <a:avLst/>
          </a:prstGeom>
          <a:noFill/>
          <a:ln w="9525">
            <a:noFill/>
            <a:miter lim="800000"/>
            <a:headEnd/>
            <a:tailEnd/>
          </a:ln>
        </p:spPr>
        <p:txBody>
          <a:bodyPr wrap="square">
            <a:spAutoFit/>
          </a:bodyPr>
          <a:lstStyle/>
          <a:p>
            <a:pPr algn="ctr"/>
            <a:r>
              <a:rPr lang="en-US" sz="4000" b="1" dirty="0">
                <a:solidFill>
                  <a:srgbClr val="800000"/>
                </a:solidFill>
                <a:latin typeface="Calibri" pitchFamily="34" charset="0"/>
              </a:rPr>
              <a:t>Upper </a:t>
            </a:r>
            <a:r>
              <a:rPr lang="en-US" sz="4000" b="1" dirty="0" err="1" smtClean="0">
                <a:solidFill>
                  <a:srgbClr val="800000"/>
                </a:solidFill>
                <a:latin typeface="Calibri" pitchFamily="34" charset="0"/>
              </a:rPr>
              <a:t>Storey</a:t>
            </a:r>
            <a:r>
              <a:rPr lang="en-US" sz="4000" b="1" dirty="0" smtClean="0">
                <a:solidFill>
                  <a:srgbClr val="800000"/>
                </a:solidFill>
                <a:latin typeface="Calibri" pitchFamily="34" charset="0"/>
              </a:rPr>
              <a:t> Shear walls to Lower </a:t>
            </a:r>
            <a:r>
              <a:rPr lang="en-US" sz="4000" b="1" dirty="0" err="1" smtClean="0">
                <a:solidFill>
                  <a:srgbClr val="800000"/>
                </a:solidFill>
                <a:latin typeface="Calibri" pitchFamily="34" charset="0"/>
              </a:rPr>
              <a:t>Storey</a:t>
            </a:r>
            <a:r>
              <a:rPr lang="en-US" sz="4000" b="1" dirty="0" smtClean="0">
                <a:solidFill>
                  <a:srgbClr val="800000"/>
                </a:solidFill>
                <a:latin typeface="Calibri" pitchFamily="34" charset="0"/>
              </a:rPr>
              <a:t> Shear walls</a:t>
            </a:r>
            <a:endParaRPr lang="en-US" sz="4000" b="1" dirty="0">
              <a:solidFill>
                <a:srgbClr val="800000"/>
              </a:solidFill>
              <a:latin typeface="Calibri" pitchFamily="34" charset="0"/>
            </a:endParaRPr>
          </a:p>
        </p:txBody>
      </p:sp>
    </p:spTree>
    <p:extLst>
      <p:ext uri="{BB962C8B-B14F-4D97-AF65-F5344CB8AC3E}">
        <p14:creationId xmlns:p14="http://schemas.microsoft.com/office/powerpoint/2010/main" val="1520086291"/>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3" name="Group 32"/>
          <p:cNvGrpSpPr/>
          <p:nvPr/>
        </p:nvGrpSpPr>
        <p:grpSpPr>
          <a:xfrm>
            <a:off x="242309" y="1172271"/>
            <a:ext cx="4059382" cy="4517367"/>
            <a:chOff x="1041400" y="1562100"/>
            <a:chExt cx="4356100" cy="4667250"/>
          </a:xfrm>
        </p:grpSpPr>
        <p:sp>
          <p:nvSpPr>
            <p:cNvPr id="2" name="Freeform 2"/>
            <p:cNvSpPr>
              <a:spLocks/>
            </p:cNvSpPr>
            <p:nvPr/>
          </p:nvSpPr>
          <p:spPr bwMode="auto">
            <a:xfrm>
              <a:off x="2819400" y="1562100"/>
              <a:ext cx="2286000" cy="838200"/>
            </a:xfrm>
            <a:custGeom>
              <a:avLst/>
              <a:gdLst>
                <a:gd name="T0" fmla="*/ 0 w 1440"/>
                <a:gd name="T1" fmla="*/ 2147483647 h 528"/>
                <a:gd name="T2" fmla="*/ 2147483647 w 1440"/>
                <a:gd name="T3" fmla="*/ 0 h 528"/>
                <a:gd name="T4" fmla="*/ 2147483647 w 1440"/>
                <a:gd name="T5" fmla="*/ 2147483647 h 528"/>
                <a:gd name="T6" fmla="*/ 0 w 1440"/>
                <a:gd name="T7" fmla="*/ 2147483647 h 528"/>
                <a:gd name="T8" fmla="*/ 0 60000 65536"/>
                <a:gd name="T9" fmla="*/ 0 60000 65536"/>
                <a:gd name="T10" fmla="*/ 0 60000 65536"/>
                <a:gd name="T11" fmla="*/ 0 60000 65536"/>
                <a:gd name="T12" fmla="*/ 0 w 1440"/>
                <a:gd name="T13" fmla="*/ 0 h 528"/>
                <a:gd name="T14" fmla="*/ 1440 w 1440"/>
                <a:gd name="T15" fmla="*/ 528 h 528"/>
              </a:gdLst>
              <a:ahLst/>
              <a:cxnLst>
                <a:cxn ang="T8">
                  <a:pos x="T0" y="T1"/>
                </a:cxn>
                <a:cxn ang="T9">
                  <a:pos x="T2" y="T3"/>
                </a:cxn>
                <a:cxn ang="T10">
                  <a:pos x="T4" y="T5"/>
                </a:cxn>
                <a:cxn ang="T11">
                  <a:pos x="T6" y="T7"/>
                </a:cxn>
              </a:cxnLst>
              <a:rect l="T12" t="T13" r="T14" b="T15"/>
              <a:pathLst>
                <a:path w="1440" h="528">
                  <a:moveTo>
                    <a:pt x="0" y="528"/>
                  </a:moveTo>
                  <a:lnTo>
                    <a:pt x="720" y="0"/>
                  </a:lnTo>
                  <a:lnTo>
                    <a:pt x="1440" y="528"/>
                  </a:lnTo>
                  <a:lnTo>
                    <a:pt x="0" y="528"/>
                  </a:lnTo>
                  <a:close/>
                </a:path>
              </a:pathLst>
            </a:custGeom>
            <a:solidFill>
              <a:schemeClr val="folHlink"/>
            </a:solidFill>
            <a:ln w="57150">
              <a:solidFill>
                <a:schemeClr val="tx1"/>
              </a:solidFill>
              <a:round/>
              <a:headEnd/>
              <a:tailEnd/>
            </a:ln>
          </p:spPr>
          <p:txBody>
            <a:bodyPr wrap="none" anchor="ctr"/>
            <a:lstStyle/>
            <a:p>
              <a:endParaRPr lang="en-US"/>
            </a:p>
          </p:txBody>
        </p:sp>
        <p:sp>
          <p:nvSpPr>
            <p:cNvPr id="3" name="Freeform 3"/>
            <p:cNvSpPr>
              <a:spLocks/>
            </p:cNvSpPr>
            <p:nvPr/>
          </p:nvSpPr>
          <p:spPr bwMode="auto">
            <a:xfrm>
              <a:off x="3352800" y="2400300"/>
              <a:ext cx="1752600" cy="1962150"/>
            </a:xfrm>
            <a:custGeom>
              <a:avLst/>
              <a:gdLst>
                <a:gd name="T0" fmla="*/ 0 w 1104"/>
                <a:gd name="T1" fmla="*/ 2147483647 h 1236"/>
                <a:gd name="T2" fmla="*/ 0 w 1104"/>
                <a:gd name="T3" fmla="*/ 2147483647 h 1236"/>
                <a:gd name="T4" fmla="*/ 2147483647 w 1104"/>
                <a:gd name="T5" fmla="*/ 2147483647 h 1236"/>
                <a:gd name="T6" fmla="*/ 2147483647 w 1104"/>
                <a:gd name="T7" fmla="*/ 0 h 1236"/>
                <a:gd name="T8" fmla="*/ 0 w 1104"/>
                <a:gd name="T9" fmla="*/ 2147483647 h 1236"/>
                <a:gd name="T10" fmla="*/ 0 60000 65536"/>
                <a:gd name="T11" fmla="*/ 0 60000 65536"/>
                <a:gd name="T12" fmla="*/ 0 60000 65536"/>
                <a:gd name="T13" fmla="*/ 0 60000 65536"/>
                <a:gd name="T14" fmla="*/ 0 60000 65536"/>
                <a:gd name="T15" fmla="*/ 0 w 1104"/>
                <a:gd name="T16" fmla="*/ 0 h 1236"/>
                <a:gd name="T17" fmla="*/ 1104 w 1104"/>
                <a:gd name="T18" fmla="*/ 1236 h 1236"/>
              </a:gdLst>
              <a:ahLst/>
              <a:cxnLst>
                <a:cxn ang="T10">
                  <a:pos x="T0" y="T1"/>
                </a:cxn>
                <a:cxn ang="T11">
                  <a:pos x="T2" y="T3"/>
                </a:cxn>
                <a:cxn ang="T12">
                  <a:pos x="T4" y="T5"/>
                </a:cxn>
                <a:cxn ang="T13">
                  <a:pos x="T6" y="T7"/>
                </a:cxn>
                <a:cxn ang="T14">
                  <a:pos x="T8" y="T9"/>
                </a:cxn>
              </a:cxnLst>
              <a:rect l="T15" t="T16" r="T17" b="T18"/>
              <a:pathLst>
                <a:path w="1104" h="1236">
                  <a:moveTo>
                    <a:pt x="0" y="528"/>
                  </a:moveTo>
                  <a:lnTo>
                    <a:pt x="0" y="1236"/>
                  </a:lnTo>
                  <a:lnTo>
                    <a:pt x="1104" y="712"/>
                  </a:lnTo>
                  <a:lnTo>
                    <a:pt x="1104" y="0"/>
                  </a:lnTo>
                  <a:lnTo>
                    <a:pt x="0" y="528"/>
                  </a:lnTo>
                  <a:close/>
                </a:path>
              </a:pathLst>
            </a:custGeom>
            <a:solidFill>
              <a:srgbClr val="FFFF00"/>
            </a:solidFill>
            <a:ln w="57150">
              <a:solidFill>
                <a:schemeClr val="bg2"/>
              </a:solidFill>
              <a:round/>
              <a:headEnd/>
              <a:tailEnd/>
            </a:ln>
          </p:spPr>
          <p:txBody>
            <a:bodyPr wrap="none" anchor="ctr"/>
            <a:lstStyle/>
            <a:p>
              <a:endParaRPr lang="en-US"/>
            </a:p>
          </p:txBody>
        </p:sp>
        <p:sp>
          <p:nvSpPr>
            <p:cNvPr id="4" name="Freeform 4"/>
            <p:cNvSpPr>
              <a:spLocks/>
            </p:cNvSpPr>
            <p:nvPr/>
          </p:nvSpPr>
          <p:spPr bwMode="auto">
            <a:xfrm>
              <a:off x="3352800" y="3562350"/>
              <a:ext cx="1752600" cy="1905000"/>
            </a:xfrm>
            <a:custGeom>
              <a:avLst/>
              <a:gdLst>
                <a:gd name="T0" fmla="*/ 0 w 1104"/>
                <a:gd name="T1" fmla="*/ 2147483647 h 1200"/>
                <a:gd name="T2" fmla="*/ 2147483647 w 1104"/>
                <a:gd name="T3" fmla="*/ 2147483647 h 1200"/>
                <a:gd name="T4" fmla="*/ 2147483647 w 1104"/>
                <a:gd name="T5" fmla="*/ 2147483647 h 1200"/>
                <a:gd name="T6" fmla="*/ 2147483647 w 1104"/>
                <a:gd name="T7" fmla="*/ 0 h 1200"/>
                <a:gd name="T8" fmla="*/ 0 w 1104"/>
                <a:gd name="T9" fmla="*/ 2147483647 h 1200"/>
                <a:gd name="T10" fmla="*/ 0 60000 65536"/>
                <a:gd name="T11" fmla="*/ 0 60000 65536"/>
                <a:gd name="T12" fmla="*/ 0 60000 65536"/>
                <a:gd name="T13" fmla="*/ 0 60000 65536"/>
                <a:gd name="T14" fmla="*/ 0 60000 65536"/>
                <a:gd name="T15" fmla="*/ 0 w 1104"/>
                <a:gd name="T16" fmla="*/ 0 h 1200"/>
                <a:gd name="T17" fmla="*/ 1104 w 1104"/>
                <a:gd name="T18" fmla="*/ 1200 h 1200"/>
              </a:gdLst>
              <a:ahLst/>
              <a:cxnLst>
                <a:cxn ang="T10">
                  <a:pos x="T0" y="T1"/>
                </a:cxn>
                <a:cxn ang="T11">
                  <a:pos x="T2" y="T3"/>
                </a:cxn>
                <a:cxn ang="T12">
                  <a:pos x="T4" y="T5"/>
                </a:cxn>
                <a:cxn ang="T13">
                  <a:pos x="T6" y="T7"/>
                </a:cxn>
                <a:cxn ang="T14">
                  <a:pos x="T8" y="T9"/>
                </a:cxn>
              </a:cxnLst>
              <a:rect l="T15" t="T16" r="T17" b="T18"/>
              <a:pathLst>
                <a:path w="1104" h="1200">
                  <a:moveTo>
                    <a:pt x="0" y="500"/>
                  </a:moveTo>
                  <a:lnTo>
                    <a:pt x="6" y="1200"/>
                  </a:lnTo>
                  <a:lnTo>
                    <a:pt x="1104" y="684"/>
                  </a:lnTo>
                  <a:lnTo>
                    <a:pt x="1104" y="0"/>
                  </a:lnTo>
                  <a:lnTo>
                    <a:pt x="0" y="500"/>
                  </a:lnTo>
                  <a:close/>
                </a:path>
              </a:pathLst>
            </a:custGeom>
            <a:solidFill>
              <a:srgbClr val="FFFF00"/>
            </a:solidFill>
            <a:ln w="57150">
              <a:solidFill>
                <a:schemeClr val="bg2"/>
              </a:solidFill>
              <a:round/>
              <a:headEnd/>
              <a:tailEnd/>
            </a:ln>
          </p:spPr>
          <p:txBody>
            <a:bodyPr wrap="none" anchor="ctr"/>
            <a:lstStyle/>
            <a:p>
              <a:endParaRPr lang="en-US"/>
            </a:p>
          </p:txBody>
        </p:sp>
        <p:sp>
          <p:nvSpPr>
            <p:cNvPr id="5" name="Freeform 5"/>
            <p:cNvSpPr>
              <a:spLocks/>
            </p:cNvSpPr>
            <p:nvPr/>
          </p:nvSpPr>
          <p:spPr bwMode="auto">
            <a:xfrm>
              <a:off x="2209800" y="1562100"/>
              <a:ext cx="2895600" cy="1676400"/>
            </a:xfrm>
            <a:custGeom>
              <a:avLst/>
              <a:gdLst>
                <a:gd name="T0" fmla="*/ 0 w 1824"/>
                <a:gd name="T1" fmla="*/ 2147483647 h 1056"/>
                <a:gd name="T2" fmla="*/ 2147483647 w 1824"/>
                <a:gd name="T3" fmla="*/ 0 h 1056"/>
                <a:gd name="T4" fmla="*/ 2147483647 w 1824"/>
                <a:gd name="T5" fmla="*/ 2147483647 h 1056"/>
                <a:gd name="T6" fmla="*/ 2147483647 w 1824"/>
                <a:gd name="T7" fmla="*/ 2147483647 h 1056"/>
                <a:gd name="T8" fmla="*/ 0 w 1824"/>
                <a:gd name="T9" fmla="*/ 2147483647 h 1056"/>
                <a:gd name="T10" fmla="*/ 0 60000 65536"/>
                <a:gd name="T11" fmla="*/ 0 60000 65536"/>
                <a:gd name="T12" fmla="*/ 0 60000 65536"/>
                <a:gd name="T13" fmla="*/ 0 60000 65536"/>
                <a:gd name="T14" fmla="*/ 0 60000 65536"/>
                <a:gd name="T15" fmla="*/ 0 w 1824"/>
                <a:gd name="T16" fmla="*/ 0 h 1056"/>
                <a:gd name="T17" fmla="*/ 1824 w 1824"/>
                <a:gd name="T18" fmla="*/ 1056 h 1056"/>
              </a:gdLst>
              <a:ahLst/>
              <a:cxnLst>
                <a:cxn ang="T10">
                  <a:pos x="T0" y="T1"/>
                </a:cxn>
                <a:cxn ang="T11">
                  <a:pos x="T2" y="T3"/>
                </a:cxn>
                <a:cxn ang="T12">
                  <a:pos x="T4" y="T5"/>
                </a:cxn>
                <a:cxn ang="T13">
                  <a:pos x="T6" y="T7"/>
                </a:cxn>
                <a:cxn ang="T14">
                  <a:pos x="T8" y="T9"/>
                </a:cxn>
              </a:cxnLst>
              <a:rect l="T15" t="T16" r="T17" b="T18"/>
              <a:pathLst>
                <a:path w="1824" h="1056">
                  <a:moveTo>
                    <a:pt x="0" y="528"/>
                  </a:moveTo>
                  <a:lnTo>
                    <a:pt x="1104" y="0"/>
                  </a:lnTo>
                  <a:lnTo>
                    <a:pt x="1824" y="528"/>
                  </a:lnTo>
                  <a:lnTo>
                    <a:pt x="720" y="1056"/>
                  </a:lnTo>
                  <a:lnTo>
                    <a:pt x="0" y="528"/>
                  </a:lnTo>
                  <a:close/>
                </a:path>
              </a:pathLst>
            </a:custGeom>
            <a:solidFill>
              <a:schemeClr val="folHlink"/>
            </a:solidFill>
            <a:ln w="57150">
              <a:solidFill>
                <a:schemeClr val="bg2"/>
              </a:solidFill>
              <a:round/>
              <a:headEnd/>
              <a:tailEnd/>
            </a:ln>
          </p:spPr>
          <p:txBody>
            <a:bodyPr wrap="none" anchor="ctr"/>
            <a:lstStyle/>
            <a:p>
              <a:endParaRPr lang="en-US"/>
            </a:p>
          </p:txBody>
        </p:sp>
        <p:sp>
          <p:nvSpPr>
            <p:cNvPr id="6" name="Freeform 6"/>
            <p:cNvSpPr>
              <a:spLocks/>
            </p:cNvSpPr>
            <p:nvPr/>
          </p:nvSpPr>
          <p:spPr bwMode="auto">
            <a:xfrm>
              <a:off x="1066800" y="3543300"/>
              <a:ext cx="4038600" cy="800100"/>
            </a:xfrm>
            <a:custGeom>
              <a:avLst/>
              <a:gdLst>
                <a:gd name="T0" fmla="*/ 0 w 2544"/>
                <a:gd name="T1" fmla="*/ 2147483647 h 504"/>
                <a:gd name="T2" fmla="*/ 2147483647 w 2544"/>
                <a:gd name="T3" fmla="*/ 0 h 504"/>
                <a:gd name="T4" fmla="*/ 2147483647 w 2544"/>
                <a:gd name="T5" fmla="*/ 0 h 504"/>
                <a:gd name="T6" fmla="*/ 2147483647 w 2544"/>
                <a:gd name="T7" fmla="*/ 2147483647 h 504"/>
                <a:gd name="T8" fmla="*/ 0 w 2544"/>
                <a:gd name="T9" fmla="*/ 2147483647 h 504"/>
                <a:gd name="T10" fmla="*/ 0 60000 65536"/>
                <a:gd name="T11" fmla="*/ 0 60000 65536"/>
                <a:gd name="T12" fmla="*/ 0 60000 65536"/>
                <a:gd name="T13" fmla="*/ 0 60000 65536"/>
                <a:gd name="T14" fmla="*/ 0 60000 65536"/>
                <a:gd name="T15" fmla="*/ 0 w 2544"/>
                <a:gd name="T16" fmla="*/ 0 h 504"/>
                <a:gd name="T17" fmla="*/ 2544 w 2544"/>
                <a:gd name="T18" fmla="*/ 504 h 504"/>
              </a:gdLst>
              <a:ahLst/>
              <a:cxnLst>
                <a:cxn ang="T10">
                  <a:pos x="T0" y="T1"/>
                </a:cxn>
                <a:cxn ang="T11">
                  <a:pos x="T2" y="T3"/>
                </a:cxn>
                <a:cxn ang="T12">
                  <a:pos x="T4" y="T5"/>
                </a:cxn>
                <a:cxn ang="T13">
                  <a:pos x="T6" y="T7"/>
                </a:cxn>
                <a:cxn ang="T14">
                  <a:pos x="T8" y="T9"/>
                </a:cxn>
              </a:cxnLst>
              <a:rect l="T15" t="T16" r="T17" b="T18"/>
              <a:pathLst>
                <a:path w="2544" h="504">
                  <a:moveTo>
                    <a:pt x="0" y="480"/>
                  </a:moveTo>
                  <a:lnTo>
                    <a:pt x="1056" y="0"/>
                  </a:lnTo>
                  <a:lnTo>
                    <a:pt x="2544" y="0"/>
                  </a:lnTo>
                  <a:lnTo>
                    <a:pt x="1434" y="504"/>
                  </a:lnTo>
                  <a:lnTo>
                    <a:pt x="0" y="480"/>
                  </a:lnTo>
                  <a:close/>
                </a:path>
              </a:pathLst>
            </a:custGeom>
            <a:solidFill>
              <a:schemeClr val="folHlink"/>
            </a:solidFill>
            <a:ln w="57150">
              <a:solidFill>
                <a:schemeClr val="bg2"/>
              </a:solidFill>
              <a:round/>
              <a:headEnd/>
              <a:tailEnd/>
            </a:ln>
          </p:spPr>
          <p:txBody>
            <a:bodyPr wrap="none" anchor="ctr"/>
            <a:lstStyle/>
            <a:p>
              <a:endParaRPr lang="en-US"/>
            </a:p>
          </p:txBody>
        </p:sp>
        <p:sp>
          <p:nvSpPr>
            <p:cNvPr id="7" name="Line 7"/>
            <p:cNvSpPr>
              <a:spLocks noChangeShapeType="1"/>
            </p:cNvSpPr>
            <p:nvPr/>
          </p:nvSpPr>
          <p:spPr bwMode="auto">
            <a:xfrm flipV="1">
              <a:off x="2743200" y="3238500"/>
              <a:ext cx="0" cy="304800"/>
            </a:xfrm>
            <a:prstGeom prst="line">
              <a:avLst/>
            </a:prstGeom>
            <a:noFill/>
            <a:ln w="28575">
              <a:solidFill>
                <a:schemeClr val="bg2"/>
              </a:solidFill>
              <a:round/>
              <a:headEnd/>
              <a:tailEnd/>
            </a:ln>
          </p:spPr>
          <p:txBody>
            <a:bodyPr wrap="none" anchor="ctr"/>
            <a:lstStyle/>
            <a:p>
              <a:endParaRPr lang="en-CA"/>
            </a:p>
          </p:txBody>
        </p:sp>
        <p:sp>
          <p:nvSpPr>
            <p:cNvPr id="8" name="Line 8"/>
            <p:cNvSpPr>
              <a:spLocks noChangeShapeType="1"/>
            </p:cNvSpPr>
            <p:nvPr/>
          </p:nvSpPr>
          <p:spPr bwMode="auto">
            <a:xfrm flipV="1">
              <a:off x="2743200" y="4305300"/>
              <a:ext cx="0" cy="1143000"/>
            </a:xfrm>
            <a:prstGeom prst="line">
              <a:avLst/>
            </a:prstGeom>
            <a:noFill/>
            <a:ln w="28575">
              <a:solidFill>
                <a:schemeClr val="bg2"/>
              </a:solidFill>
              <a:round/>
              <a:headEnd/>
              <a:tailEnd/>
            </a:ln>
          </p:spPr>
          <p:txBody>
            <a:bodyPr wrap="none" anchor="ctr"/>
            <a:lstStyle/>
            <a:p>
              <a:endParaRPr lang="en-CA"/>
            </a:p>
          </p:txBody>
        </p:sp>
        <p:sp>
          <p:nvSpPr>
            <p:cNvPr id="9" name="Freeform 9"/>
            <p:cNvSpPr>
              <a:spLocks/>
            </p:cNvSpPr>
            <p:nvPr/>
          </p:nvSpPr>
          <p:spPr bwMode="auto">
            <a:xfrm>
              <a:off x="1066800" y="4686300"/>
              <a:ext cx="4038600" cy="800100"/>
            </a:xfrm>
            <a:custGeom>
              <a:avLst/>
              <a:gdLst>
                <a:gd name="T0" fmla="*/ 0 w 2544"/>
                <a:gd name="T1" fmla="*/ 2147483647 h 504"/>
                <a:gd name="T2" fmla="*/ 2147483647 w 2544"/>
                <a:gd name="T3" fmla="*/ 0 h 504"/>
                <a:gd name="T4" fmla="*/ 2147483647 w 2544"/>
                <a:gd name="T5" fmla="*/ 0 h 504"/>
                <a:gd name="T6" fmla="*/ 2147483647 w 2544"/>
                <a:gd name="T7" fmla="*/ 2147483647 h 504"/>
                <a:gd name="T8" fmla="*/ 0 w 2544"/>
                <a:gd name="T9" fmla="*/ 2147483647 h 504"/>
                <a:gd name="T10" fmla="*/ 0 60000 65536"/>
                <a:gd name="T11" fmla="*/ 0 60000 65536"/>
                <a:gd name="T12" fmla="*/ 0 60000 65536"/>
                <a:gd name="T13" fmla="*/ 0 60000 65536"/>
                <a:gd name="T14" fmla="*/ 0 60000 65536"/>
                <a:gd name="T15" fmla="*/ 0 w 2544"/>
                <a:gd name="T16" fmla="*/ 0 h 504"/>
                <a:gd name="T17" fmla="*/ 2544 w 2544"/>
                <a:gd name="T18" fmla="*/ 504 h 504"/>
              </a:gdLst>
              <a:ahLst/>
              <a:cxnLst>
                <a:cxn ang="T10">
                  <a:pos x="T0" y="T1"/>
                </a:cxn>
                <a:cxn ang="T11">
                  <a:pos x="T2" y="T3"/>
                </a:cxn>
                <a:cxn ang="T12">
                  <a:pos x="T4" y="T5"/>
                </a:cxn>
                <a:cxn ang="T13">
                  <a:pos x="T6" y="T7"/>
                </a:cxn>
                <a:cxn ang="T14">
                  <a:pos x="T8" y="T9"/>
                </a:cxn>
              </a:cxnLst>
              <a:rect l="T15" t="T16" r="T17" b="T18"/>
              <a:pathLst>
                <a:path w="2544" h="504">
                  <a:moveTo>
                    <a:pt x="0" y="480"/>
                  </a:moveTo>
                  <a:lnTo>
                    <a:pt x="1056" y="0"/>
                  </a:lnTo>
                  <a:lnTo>
                    <a:pt x="2544" y="0"/>
                  </a:lnTo>
                  <a:lnTo>
                    <a:pt x="1434" y="504"/>
                  </a:lnTo>
                  <a:lnTo>
                    <a:pt x="0" y="480"/>
                  </a:lnTo>
                  <a:close/>
                </a:path>
              </a:pathLst>
            </a:custGeom>
            <a:solidFill>
              <a:schemeClr val="folHlink"/>
            </a:solidFill>
            <a:ln w="57150">
              <a:solidFill>
                <a:schemeClr val="bg2"/>
              </a:solidFill>
              <a:round/>
              <a:headEnd/>
              <a:tailEnd/>
            </a:ln>
          </p:spPr>
          <p:txBody>
            <a:bodyPr wrap="none" anchor="ctr"/>
            <a:lstStyle/>
            <a:p>
              <a:endParaRPr lang="en-US"/>
            </a:p>
          </p:txBody>
        </p:sp>
        <p:sp>
          <p:nvSpPr>
            <p:cNvPr id="10" name="Freeform 10" descr="Newsprint"/>
            <p:cNvSpPr>
              <a:spLocks/>
            </p:cNvSpPr>
            <p:nvPr/>
          </p:nvSpPr>
          <p:spPr bwMode="auto">
            <a:xfrm>
              <a:off x="1333500" y="5499100"/>
              <a:ext cx="2286000" cy="730250"/>
            </a:xfrm>
            <a:custGeom>
              <a:avLst/>
              <a:gdLst>
                <a:gd name="T0" fmla="*/ 2147483647 w 1440"/>
                <a:gd name="T1" fmla="*/ 0 h 460"/>
                <a:gd name="T2" fmla="*/ 0 w 1440"/>
                <a:gd name="T3" fmla="*/ 2147483647 h 460"/>
                <a:gd name="T4" fmla="*/ 2147483647 w 1440"/>
                <a:gd name="T5" fmla="*/ 2147483647 h 460"/>
                <a:gd name="T6" fmla="*/ 2147483647 w 1440"/>
                <a:gd name="T7" fmla="*/ 2147483647 h 460"/>
                <a:gd name="T8" fmla="*/ 0 60000 65536"/>
                <a:gd name="T9" fmla="*/ 0 60000 65536"/>
                <a:gd name="T10" fmla="*/ 0 60000 65536"/>
                <a:gd name="T11" fmla="*/ 0 60000 65536"/>
                <a:gd name="T12" fmla="*/ 0 w 1440"/>
                <a:gd name="T13" fmla="*/ 0 h 460"/>
                <a:gd name="T14" fmla="*/ 1440 w 1440"/>
                <a:gd name="T15" fmla="*/ 460 h 460"/>
              </a:gdLst>
              <a:ahLst/>
              <a:cxnLst>
                <a:cxn ang="T8">
                  <a:pos x="T0" y="T1"/>
                </a:cxn>
                <a:cxn ang="T9">
                  <a:pos x="T2" y="T3"/>
                </a:cxn>
                <a:cxn ang="T10">
                  <a:pos x="T4" y="T5"/>
                </a:cxn>
                <a:cxn ang="T11">
                  <a:pos x="T6" y="T7"/>
                </a:cxn>
              </a:cxnLst>
              <a:rect l="T12" t="T13" r="T14" b="T15"/>
              <a:pathLst>
                <a:path w="1440" h="460">
                  <a:moveTo>
                    <a:pt x="4" y="0"/>
                  </a:moveTo>
                  <a:lnTo>
                    <a:pt x="0" y="460"/>
                  </a:lnTo>
                  <a:lnTo>
                    <a:pt x="1440" y="460"/>
                  </a:lnTo>
                  <a:lnTo>
                    <a:pt x="1440" y="16"/>
                  </a:lnTo>
                </a:path>
              </a:pathLst>
            </a:custGeom>
            <a:blipFill dpi="0" rotWithShape="0">
              <a:blip r:embed="rId3" cstate="print"/>
              <a:srcRect/>
              <a:tile tx="0" ty="0" sx="100000" sy="100000" flip="none" algn="tl"/>
            </a:blipFill>
            <a:ln w="9525">
              <a:solidFill>
                <a:schemeClr val="tx1"/>
              </a:solidFill>
              <a:round/>
              <a:headEnd/>
              <a:tailEnd/>
            </a:ln>
          </p:spPr>
          <p:txBody>
            <a:bodyPr wrap="none" anchor="ctr"/>
            <a:lstStyle/>
            <a:p>
              <a:endParaRPr lang="en-US"/>
            </a:p>
          </p:txBody>
        </p:sp>
        <p:sp>
          <p:nvSpPr>
            <p:cNvPr id="11" name="Freeform 11" descr="Newsprint"/>
            <p:cNvSpPr>
              <a:spLocks/>
            </p:cNvSpPr>
            <p:nvPr/>
          </p:nvSpPr>
          <p:spPr bwMode="auto">
            <a:xfrm>
              <a:off x="3619500" y="4730750"/>
              <a:ext cx="1778000" cy="1498600"/>
            </a:xfrm>
            <a:custGeom>
              <a:avLst/>
              <a:gdLst>
                <a:gd name="T0" fmla="*/ 0 w 1120"/>
                <a:gd name="T1" fmla="*/ 2147483647 h 944"/>
                <a:gd name="T2" fmla="*/ 0 w 1120"/>
                <a:gd name="T3" fmla="*/ 2147483647 h 944"/>
                <a:gd name="T4" fmla="*/ 2147483647 w 1120"/>
                <a:gd name="T5" fmla="*/ 2147483647 h 944"/>
                <a:gd name="T6" fmla="*/ 2147483647 w 1120"/>
                <a:gd name="T7" fmla="*/ 0 h 944"/>
                <a:gd name="T8" fmla="*/ 0 w 1120"/>
                <a:gd name="T9" fmla="*/ 2147483647 h 944"/>
                <a:gd name="T10" fmla="*/ 0 60000 65536"/>
                <a:gd name="T11" fmla="*/ 0 60000 65536"/>
                <a:gd name="T12" fmla="*/ 0 60000 65536"/>
                <a:gd name="T13" fmla="*/ 0 60000 65536"/>
                <a:gd name="T14" fmla="*/ 0 60000 65536"/>
                <a:gd name="T15" fmla="*/ 0 w 1120"/>
                <a:gd name="T16" fmla="*/ 0 h 944"/>
                <a:gd name="T17" fmla="*/ 1120 w 1120"/>
                <a:gd name="T18" fmla="*/ 944 h 944"/>
              </a:gdLst>
              <a:ahLst/>
              <a:cxnLst>
                <a:cxn ang="T10">
                  <a:pos x="T0" y="T1"/>
                </a:cxn>
                <a:cxn ang="T11">
                  <a:pos x="T2" y="T3"/>
                </a:cxn>
                <a:cxn ang="T12">
                  <a:pos x="T4" y="T5"/>
                </a:cxn>
                <a:cxn ang="T13">
                  <a:pos x="T6" y="T7"/>
                </a:cxn>
                <a:cxn ang="T14">
                  <a:pos x="T8" y="T9"/>
                </a:cxn>
              </a:cxnLst>
              <a:rect l="T15" t="T16" r="T17" b="T18"/>
              <a:pathLst>
                <a:path w="1120" h="944">
                  <a:moveTo>
                    <a:pt x="0" y="500"/>
                  </a:moveTo>
                  <a:lnTo>
                    <a:pt x="0" y="944"/>
                  </a:lnTo>
                  <a:lnTo>
                    <a:pt x="1120" y="356"/>
                  </a:lnTo>
                  <a:lnTo>
                    <a:pt x="1112" y="0"/>
                  </a:lnTo>
                  <a:lnTo>
                    <a:pt x="0" y="500"/>
                  </a:lnTo>
                  <a:close/>
                </a:path>
              </a:pathLst>
            </a:custGeom>
            <a:blipFill dpi="0" rotWithShape="0">
              <a:blip r:embed="rId3" cstate="print"/>
              <a:srcRect/>
              <a:tile tx="0" ty="0" sx="100000" sy="100000" flip="none" algn="tl"/>
            </a:blipFill>
            <a:ln w="9525">
              <a:solidFill>
                <a:schemeClr val="tx1"/>
              </a:solidFill>
              <a:round/>
              <a:headEnd/>
              <a:tailEnd/>
            </a:ln>
          </p:spPr>
          <p:txBody>
            <a:bodyPr wrap="none" anchor="ctr"/>
            <a:lstStyle/>
            <a:p>
              <a:endParaRPr lang="en-US"/>
            </a:p>
          </p:txBody>
        </p:sp>
        <p:sp>
          <p:nvSpPr>
            <p:cNvPr id="12" name="Freeform 12"/>
            <p:cNvSpPr>
              <a:spLocks/>
            </p:cNvSpPr>
            <p:nvPr/>
          </p:nvSpPr>
          <p:spPr bwMode="auto">
            <a:xfrm>
              <a:off x="1041400" y="2381250"/>
              <a:ext cx="2330450" cy="1974850"/>
            </a:xfrm>
            <a:custGeom>
              <a:avLst/>
              <a:gdLst>
                <a:gd name="T0" fmla="*/ 2147483647 w 1468"/>
                <a:gd name="T1" fmla="*/ 2147483647 h 1244"/>
                <a:gd name="T2" fmla="*/ 2147483647 w 1468"/>
                <a:gd name="T3" fmla="*/ 2147483647 h 1244"/>
                <a:gd name="T4" fmla="*/ 2147483647 w 1468"/>
                <a:gd name="T5" fmla="*/ 0 h 1244"/>
                <a:gd name="T6" fmla="*/ 2147483647 w 1468"/>
                <a:gd name="T7" fmla="*/ 2147483647 h 1244"/>
                <a:gd name="T8" fmla="*/ 2147483647 w 1468"/>
                <a:gd name="T9" fmla="*/ 2147483647 h 1244"/>
                <a:gd name="T10" fmla="*/ 0 w 1468"/>
                <a:gd name="T11" fmla="*/ 2147483647 h 1244"/>
                <a:gd name="T12" fmla="*/ 0 60000 65536"/>
                <a:gd name="T13" fmla="*/ 0 60000 65536"/>
                <a:gd name="T14" fmla="*/ 0 60000 65536"/>
                <a:gd name="T15" fmla="*/ 0 60000 65536"/>
                <a:gd name="T16" fmla="*/ 0 60000 65536"/>
                <a:gd name="T17" fmla="*/ 0 60000 65536"/>
                <a:gd name="T18" fmla="*/ 0 w 1468"/>
                <a:gd name="T19" fmla="*/ 0 h 1244"/>
                <a:gd name="T20" fmla="*/ 1468 w 1468"/>
                <a:gd name="T21" fmla="*/ 1244 h 1244"/>
              </a:gdLst>
              <a:ahLst/>
              <a:cxnLst>
                <a:cxn ang="T12">
                  <a:pos x="T0" y="T1"/>
                </a:cxn>
                <a:cxn ang="T13">
                  <a:pos x="T2" y="T3"/>
                </a:cxn>
                <a:cxn ang="T14">
                  <a:pos x="T4" y="T5"/>
                </a:cxn>
                <a:cxn ang="T15">
                  <a:pos x="T6" y="T7"/>
                </a:cxn>
                <a:cxn ang="T16">
                  <a:pos x="T8" y="T9"/>
                </a:cxn>
                <a:cxn ang="T17">
                  <a:pos x="T10" y="T11"/>
                </a:cxn>
              </a:cxnLst>
              <a:rect l="T18" t="T19" r="T20" b="T21"/>
              <a:pathLst>
                <a:path w="1468" h="1244">
                  <a:moveTo>
                    <a:pt x="8" y="1236"/>
                  </a:moveTo>
                  <a:lnTo>
                    <a:pt x="8" y="552"/>
                  </a:lnTo>
                  <a:lnTo>
                    <a:pt x="736" y="0"/>
                  </a:lnTo>
                  <a:lnTo>
                    <a:pt x="1468" y="544"/>
                  </a:lnTo>
                  <a:lnTo>
                    <a:pt x="1468" y="1240"/>
                  </a:lnTo>
                  <a:lnTo>
                    <a:pt x="0" y="1244"/>
                  </a:lnTo>
                </a:path>
              </a:pathLst>
            </a:custGeom>
            <a:solidFill>
              <a:srgbClr val="FFFF00"/>
            </a:solidFill>
            <a:ln w="57150">
              <a:solidFill>
                <a:schemeClr val="bg2"/>
              </a:solidFill>
              <a:round/>
              <a:headEnd/>
              <a:tailEnd/>
            </a:ln>
          </p:spPr>
          <p:txBody>
            <a:bodyPr wrap="none" anchor="ctr"/>
            <a:lstStyle/>
            <a:p>
              <a:endParaRPr lang="en-US"/>
            </a:p>
          </p:txBody>
        </p:sp>
        <p:sp>
          <p:nvSpPr>
            <p:cNvPr id="13" name="Rectangle 13"/>
            <p:cNvSpPr>
              <a:spLocks noChangeArrowheads="1"/>
            </p:cNvSpPr>
            <p:nvPr/>
          </p:nvSpPr>
          <p:spPr bwMode="auto">
            <a:xfrm>
              <a:off x="1066800" y="4343400"/>
              <a:ext cx="2286000" cy="1104900"/>
            </a:xfrm>
            <a:prstGeom prst="rect">
              <a:avLst/>
            </a:prstGeom>
            <a:solidFill>
              <a:srgbClr val="FFFF00"/>
            </a:solidFill>
            <a:ln w="57150">
              <a:solidFill>
                <a:schemeClr val="bg2"/>
              </a:solidFill>
              <a:miter lim="800000"/>
              <a:headEnd/>
              <a:tailEnd/>
            </a:ln>
          </p:spPr>
          <p:txBody>
            <a:bodyPr wrap="none" anchor="ctr"/>
            <a:lstStyle/>
            <a:p>
              <a:endParaRPr lang="en-US"/>
            </a:p>
          </p:txBody>
        </p:sp>
        <p:sp>
          <p:nvSpPr>
            <p:cNvPr id="14" name="Line 14"/>
            <p:cNvSpPr>
              <a:spLocks noChangeShapeType="1"/>
            </p:cNvSpPr>
            <p:nvPr/>
          </p:nvSpPr>
          <p:spPr bwMode="auto">
            <a:xfrm flipH="1" flipV="1">
              <a:off x="2828925" y="2952750"/>
              <a:ext cx="333375" cy="228600"/>
            </a:xfrm>
            <a:prstGeom prst="line">
              <a:avLst/>
            </a:prstGeom>
            <a:noFill/>
            <a:ln w="28575">
              <a:solidFill>
                <a:schemeClr val="bg2"/>
              </a:solidFill>
              <a:round/>
              <a:headEnd/>
              <a:tailEnd type="stealth" w="sm" len="lg"/>
            </a:ln>
          </p:spPr>
          <p:txBody>
            <a:bodyPr wrap="none" anchor="ctr"/>
            <a:lstStyle/>
            <a:p>
              <a:endParaRPr lang="en-CA"/>
            </a:p>
          </p:txBody>
        </p:sp>
        <p:sp>
          <p:nvSpPr>
            <p:cNvPr id="15" name="Line 15"/>
            <p:cNvSpPr>
              <a:spLocks noChangeShapeType="1"/>
            </p:cNvSpPr>
            <p:nvPr/>
          </p:nvSpPr>
          <p:spPr bwMode="auto">
            <a:xfrm flipH="1" flipV="1">
              <a:off x="2476500" y="2705100"/>
              <a:ext cx="333375" cy="228600"/>
            </a:xfrm>
            <a:prstGeom prst="line">
              <a:avLst/>
            </a:prstGeom>
            <a:noFill/>
            <a:ln w="28575">
              <a:solidFill>
                <a:schemeClr val="bg2"/>
              </a:solidFill>
              <a:round/>
              <a:headEnd/>
              <a:tailEnd type="stealth" w="sm" len="lg"/>
            </a:ln>
          </p:spPr>
          <p:txBody>
            <a:bodyPr wrap="none" anchor="ctr"/>
            <a:lstStyle/>
            <a:p>
              <a:endParaRPr lang="en-CA"/>
            </a:p>
          </p:txBody>
        </p:sp>
        <p:sp>
          <p:nvSpPr>
            <p:cNvPr id="16" name="Line 16"/>
            <p:cNvSpPr>
              <a:spLocks noChangeShapeType="1"/>
            </p:cNvSpPr>
            <p:nvPr/>
          </p:nvSpPr>
          <p:spPr bwMode="auto">
            <a:xfrm flipH="1" flipV="1">
              <a:off x="2114550" y="2457450"/>
              <a:ext cx="333375" cy="228600"/>
            </a:xfrm>
            <a:prstGeom prst="line">
              <a:avLst/>
            </a:prstGeom>
            <a:noFill/>
            <a:ln w="28575">
              <a:solidFill>
                <a:schemeClr val="bg2"/>
              </a:solidFill>
              <a:round/>
              <a:headEnd/>
              <a:tailEnd type="stealth" w="sm" len="lg"/>
            </a:ln>
          </p:spPr>
          <p:txBody>
            <a:bodyPr wrap="none" anchor="ctr"/>
            <a:lstStyle/>
            <a:p>
              <a:endParaRPr lang="en-CA"/>
            </a:p>
          </p:txBody>
        </p:sp>
        <p:sp>
          <p:nvSpPr>
            <p:cNvPr id="17" name="Line 17"/>
            <p:cNvSpPr>
              <a:spLocks noChangeShapeType="1"/>
            </p:cNvSpPr>
            <p:nvPr/>
          </p:nvSpPr>
          <p:spPr bwMode="auto">
            <a:xfrm flipH="1">
              <a:off x="1838325" y="2533650"/>
              <a:ext cx="266700" cy="200025"/>
            </a:xfrm>
            <a:prstGeom prst="line">
              <a:avLst/>
            </a:prstGeom>
            <a:noFill/>
            <a:ln w="28575">
              <a:solidFill>
                <a:schemeClr val="bg2"/>
              </a:solidFill>
              <a:round/>
              <a:headEnd/>
              <a:tailEnd type="stealth" w="sm" len="lg"/>
            </a:ln>
          </p:spPr>
          <p:txBody>
            <a:bodyPr wrap="none" anchor="ctr"/>
            <a:lstStyle/>
            <a:p>
              <a:endParaRPr lang="en-CA"/>
            </a:p>
          </p:txBody>
        </p:sp>
        <p:sp>
          <p:nvSpPr>
            <p:cNvPr id="18" name="Line 18"/>
            <p:cNvSpPr>
              <a:spLocks noChangeShapeType="1"/>
            </p:cNvSpPr>
            <p:nvPr/>
          </p:nvSpPr>
          <p:spPr bwMode="auto">
            <a:xfrm flipH="1">
              <a:off x="1581150" y="2733675"/>
              <a:ext cx="266700" cy="200025"/>
            </a:xfrm>
            <a:prstGeom prst="line">
              <a:avLst/>
            </a:prstGeom>
            <a:noFill/>
            <a:ln w="28575">
              <a:solidFill>
                <a:schemeClr val="bg2"/>
              </a:solidFill>
              <a:round/>
              <a:headEnd/>
              <a:tailEnd type="stealth" w="sm" len="lg"/>
            </a:ln>
          </p:spPr>
          <p:txBody>
            <a:bodyPr wrap="none" anchor="ctr"/>
            <a:lstStyle/>
            <a:p>
              <a:endParaRPr lang="en-CA"/>
            </a:p>
          </p:txBody>
        </p:sp>
        <p:sp>
          <p:nvSpPr>
            <p:cNvPr id="19" name="Line 19"/>
            <p:cNvSpPr>
              <a:spLocks noChangeShapeType="1"/>
            </p:cNvSpPr>
            <p:nvPr/>
          </p:nvSpPr>
          <p:spPr bwMode="auto">
            <a:xfrm flipH="1">
              <a:off x="1247775" y="2971800"/>
              <a:ext cx="266700" cy="200025"/>
            </a:xfrm>
            <a:prstGeom prst="line">
              <a:avLst/>
            </a:prstGeom>
            <a:noFill/>
            <a:ln w="28575">
              <a:solidFill>
                <a:schemeClr val="bg2"/>
              </a:solidFill>
              <a:round/>
              <a:headEnd/>
              <a:tailEnd type="stealth" w="sm" len="lg"/>
            </a:ln>
          </p:spPr>
          <p:txBody>
            <a:bodyPr wrap="none" anchor="ctr"/>
            <a:lstStyle/>
            <a:p>
              <a:endParaRPr lang="en-CA"/>
            </a:p>
          </p:txBody>
        </p:sp>
        <p:sp>
          <p:nvSpPr>
            <p:cNvPr id="20" name="Line 20"/>
            <p:cNvSpPr>
              <a:spLocks noChangeShapeType="1"/>
            </p:cNvSpPr>
            <p:nvPr/>
          </p:nvSpPr>
          <p:spPr bwMode="auto">
            <a:xfrm flipH="1">
              <a:off x="2933700" y="4400550"/>
              <a:ext cx="381000" cy="0"/>
            </a:xfrm>
            <a:prstGeom prst="line">
              <a:avLst/>
            </a:prstGeom>
            <a:noFill/>
            <a:ln w="28575">
              <a:solidFill>
                <a:schemeClr val="bg2"/>
              </a:solidFill>
              <a:round/>
              <a:headEnd/>
              <a:tailEnd type="stealth" w="sm" len="lg"/>
            </a:ln>
          </p:spPr>
          <p:txBody>
            <a:bodyPr wrap="none" anchor="ctr"/>
            <a:lstStyle/>
            <a:p>
              <a:endParaRPr lang="en-CA"/>
            </a:p>
          </p:txBody>
        </p:sp>
        <p:sp>
          <p:nvSpPr>
            <p:cNvPr id="21" name="Line 21"/>
            <p:cNvSpPr>
              <a:spLocks noChangeShapeType="1"/>
            </p:cNvSpPr>
            <p:nvPr/>
          </p:nvSpPr>
          <p:spPr bwMode="auto">
            <a:xfrm flipH="1">
              <a:off x="2471738" y="4400550"/>
              <a:ext cx="381000" cy="0"/>
            </a:xfrm>
            <a:prstGeom prst="line">
              <a:avLst/>
            </a:prstGeom>
            <a:noFill/>
            <a:ln w="28575">
              <a:solidFill>
                <a:schemeClr val="bg2"/>
              </a:solidFill>
              <a:round/>
              <a:headEnd/>
              <a:tailEnd type="stealth" w="sm" len="lg"/>
            </a:ln>
          </p:spPr>
          <p:txBody>
            <a:bodyPr wrap="none" anchor="ctr"/>
            <a:lstStyle/>
            <a:p>
              <a:endParaRPr lang="en-CA"/>
            </a:p>
          </p:txBody>
        </p:sp>
        <p:sp>
          <p:nvSpPr>
            <p:cNvPr id="22" name="Line 22"/>
            <p:cNvSpPr>
              <a:spLocks noChangeShapeType="1"/>
            </p:cNvSpPr>
            <p:nvPr/>
          </p:nvSpPr>
          <p:spPr bwMode="auto">
            <a:xfrm flipH="1">
              <a:off x="2009775" y="4400550"/>
              <a:ext cx="381000" cy="0"/>
            </a:xfrm>
            <a:prstGeom prst="line">
              <a:avLst/>
            </a:prstGeom>
            <a:noFill/>
            <a:ln w="28575">
              <a:solidFill>
                <a:schemeClr val="bg2"/>
              </a:solidFill>
              <a:round/>
              <a:headEnd/>
              <a:tailEnd type="stealth" w="sm" len="lg"/>
            </a:ln>
          </p:spPr>
          <p:txBody>
            <a:bodyPr wrap="none" anchor="ctr"/>
            <a:lstStyle/>
            <a:p>
              <a:endParaRPr lang="en-CA"/>
            </a:p>
          </p:txBody>
        </p:sp>
        <p:sp>
          <p:nvSpPr>
            <p:cNvPr id="23" name="Line 23"/>
            <p:cNvSpPr>
              <a:spLocks noChangeShapeType="1"/>
            </p:cNvSpPr>
            <p:nvPr/>
          </p:nvSpPr>
          <p:spPr bwMode="auto">
            <a:xfrm flipH="1">
              <a:off x="1547813" y="4400550"/>
              <a:ext cx="381000" cy="0"/>
            </a:xfrm>
            <a:prstGeom prst="line">
              <a:avLst/>
            </a:prstGeom>
            <a:noFill/>
            <a:ln w="28575">
              <a:solidFill>
                <a:schemeClr val="bg2"/>
              </a:solidFill>
              <a:round/>
              <a:headEnd/>
              <a:tailEnd type="stealth" w="sm" len="lg"/>
            </a:ln>
          </p:spPr>
          <p:txBody>
            <a:bodyPr wrap="none" anchor="ctr"/>
            <a:lstStyle/>
            <a:p>
              <a:endParaRPr lang="en-CA"/>
            </a:p>
          </p:txBody>
        </p:sp>
        <p:sp>
          <p:nvSpPr>
            <p:cNvPr id="24" name="Line 24"/>
            <p:cNvSpPr>
              <a:spLocks noChangeShapeType="1"/>
            </p:cNvSpPr>
            <p:nvPr/>
          </p:nvSpPr>
          <p:spPr bwMode="auto">
            <a:xfrm flipH="1">
              <a:off x="1085850" y="4400550"/>
              <a:ext cx="381000" cy="0"/>
            </a:xfrm>
            <a:prstGeom prst="line">
              <a:avLst/>
            </a:prstGeom>
            <a:noFill/>
            <a:ln w="28575">
              <a:solidFill>
                <a:schemeClr val="bg2"/>
              </a:solidFill>
              <a:round/>
              <a:headEnd/>
              <a:tailEnd type="stealth" w="sm" len="lg"/>
            </a:ln>
          </p:spPr>
          <p:txBody>
            <a:bodyPr wrap="none" anchor="ctr"/>
            <a:lstStyle/>
            <a:p>
              <a:endParaRPr lang="en-CA"/>
            </a:p>
          </p:txBody>
        </p:sp>
        <p:sp>
          <p:nvSpPr>
            <p:cNvPr id="25" name="Line 25"/>
            <p:cNvSpPr>
              <a:spLocks noChangeShapeType="1"/>
            </p:cNvSpPr>
            <p:nvPr/>
          </p:nvSpPr>
          <p:spPr bwMode="auto">
            <a:xfrm flipH="1" flipV="1">
              <a:off x="4591050" y="2143125"/>
              <a:ext cx="333375" cy="228600"/>
            </a:xfrm>
            <a:prstGeom prst="line">
              <a:avLst/>
            </a:prstGeom>
            <a:noFill/>
            <a:ln w="28575">
              <a:solidFill>
                <a:schemeClr val="bg2"/>
              </a:solidFill>
              <a:prstDash val="sysDot"/>
              <a:round/>
              <a:headEnd/>
              <a:tailEnd type="stealth" w="sm" len="lg"/>
            </a:ln>
          </p:spPr>
          <p:txBody>
            <a:bodyPr wrap="none" anchor="ctr"/>
            <a:lstStyle/>
            <a:p>
              <a:endParaRPr lang="en-CA"/>
            </a:p>
          </p:txBody>
        </p:sp>
        <p:sp>
          <p:nvSpPr>
            <p:cNvPr id="26" name="Line 26"/>
            <p:cNvSpPr>
              <a:spLocks noChangeShapeType="1"/>
            </p:cNvSpPr>
            <p:nvPr/>
          </p:nvSpPr>
          <p:spPr bwMode="auto">
            <a:xfrm flipH="1" flipV="1">
              <a:off x="4238625" y="1895475"/>
              <a:ext cx="333375" cy="228600"/>
            </a:xfrm>
            <a:prstGeom prst="line">
              <a:avLst/>
            </a:prstGeom>
            <a:noFill/>
            <a:ln w="28575">
              <a:solidFill>
                <a:schemeClr val="bg2"/>
              </a:solidFill>
              <a:prstDash val="sysDot"/>
              <a:round/>
              <a:headEnd/>
              <a:tailEnd type="stealth" w="sm" len="lg"/>
            </a:ln>
          </p:spPr>
          <p:txBody>
            <a:bodyPr wrap="none" anchor="ctr"/>
            <a:lstStyle/>
            <a:p>
              <a:endParaRPr lang="en-CA"/>
            </a:p>
          </p:txBody>
        </p:sp>
        <p:sp>
          <p:nvSpPr>
            <p:cNvPr id="27" name="Line 27"/>
            <p:cNvSpPr>
              <a:spLocks noChangeShapeType="1"/>
            </p:cNvSpPr>
            <p:nvPr/>
          </p:nvSpPr>
          <p:spPr bwMode="auto">
            <a:xfrm flipH="1" flipV="1">
              <a:off x="3876675" y="1647825"/>
              <a:ext cx="333375" cy="228600"/>
            </a:xfrm>
            <a:prstGeom prst="line">
              <a:avLst/>
            </a:prstGeom>
            <a:noFill/>
            <a:ln w="28575">
              <a:solidFill>
                <a:schemeClr val="bg2"/>
              </a:solidFill>
              <a:prstDash val="sysDot"/>
              <a:round/>
              <a:headEnd/>
              <a:tailEnd type="stealth" w="sm" len="lg"/>
            </a:ln>
          </p:spPr>
          <p:txBody>
            <a:bodyPr wrap="none" anchor="ctr"/>
            <a:lstStyle/>
            <a:p>
              <a:endParaRPr lang="en-CA"/>
            </a:p>
          </p:txBody>
        </p:sp>
        <p:sp>
          <p:nvSpPr>
            <p:cNvPr id="28" name="Line 28"/>
            <p:cNvSpPr>
              <a:spLocks noChangeShapeType="1"/>
            </p:cNvSpPr>
            <p:nvPr/>
          </p:nvSpPr>
          <p:spPr bwMode="auto">
            <a:xfrm flipH="1">
              <a:off x="4695825" y="3638550"/>
              <a:ext cx="381000" cy="0"/>
            </a:xfrm>
            <a:prstGeom prst="line">
              <a:avLst/>
            </a:prstGeom>
            <a:noFill/>
            <a:ln w="28575">
              <a:solidFill>
                <a:schemeClr val="bg2"/>
              </a:solidFill>
              <a:prstDash val="sysDot"/>
              <a:round/>
              <a:headEnd/>
              <a:tailEnd type="stealth" w="sm" len="lg"/>
            </a:ln>
          </p:spPr>
          <p:txBody>
            <a:bodyPr wrap="none" anchor="ctr"/>
            <a:lstStyle/>
            <a:p>
              <a:endParaRPr lang="en-CA"/>
            </a:p>
          </p:txBody>
        </p:sp>
        <p:sp>
          <p:nvSpPr>
            <p:cNvPr id="29" name="Line 29"/>
            <p:cNvSpPr>
              <a:spLocks noChangeShapeType="1"/>
            </p:cNvSpPr>
            <p:nvPr/>
          </p:nvSpPr>
          <p:spPr bwMode="auto">
            <a:xfrm flipH="1">
              <a:off x="4233863" y="3638550"/>
              <a:ext cx="381000" cy="0"/>
            </a:xfrm>
            <a:prstGeom prst="line">
              <a:avLst/>
            </a:prstGeom>
            <a:noFill/>
            <a:ln w="28575">
              <a:solidFill>
                <a:schemeClr val="bg2"/>
              </a:solidFill>
              <a:prstDash val="sysDot"/>
              <a:round/>
              <a:headEnd/>
              <a:tailEnd type="stealth" w="sm" len="lg"/>
            </a:ln>
          </p:spPr>
          <p:txBody>
            <a:bodyPr wrap="none" anchor="ctr"/>
            <a:lstStyle/>
            <a:p>
              <a:endParaRPr lang="en-CA"/>
            </a:p>
          </p:txBody>
        </p:sp>
        <p:sp>
          <p:nvSpPr>
            <p:cNvPr id="30" name="Line 30"/>
            <p:cNvSpPr>
              <a:spLocks noChangeShapeType="1"/>
            </p:cNvSpPr>
            <p:nvPr/>
          </p:nvSpPr>
          <p:spPr bwMode="auto">
            <a:xfrm flipH="1">
              <a:off x="3771900" y="3638550"/>
              <a:ext cx="381000" cy="0"/>
            </a:xfrm>
            <a:prstGeom prst="line">
              <a:avLst/>
            </a:prstGeom>
            <a:noFill/>
            <a:ln w="28575">
              <a:solidFill>
                <a:schemeClr val="bg2"/>
              </a:solidFill>
              <a:prstDash val="sysDot"/>
              <a:round/>
              <a:headEnd/>
              <a:tailEnd type="stealth" w="sm" len="lg"/>
            </a:ln>
          </p:spPr>
          <p:txBody>
            <a:bodyPr wrap="none" anchor="ctr"/>
            <a:lstStyle/>
            <a:p>
              <a:endParaRPr lang="en-CA"/>
            </a:p>
          </p:txBody>
        </p:sp>
        <p:sp>
          <p:nvSpPr>
            <p:cNvPr id="31" name="Line 31"/>
            <p:cNvSpPr>
              <a:spLocks noChangeShapeType="1"/>
            </p:cNvSpPr>
            <p:nvPr/>
          </p:nvSpPr>
          <p:spPr bwMode="auto">
            <a:xfrm flipH="1">
              <a:off x="3309938" y="3638550"/>
              <a:ext cx="381000" cy="0"/>
            </a:xfrm>
            <a:prstGeom prst="line">
              <a:avLst/>
            </a:prstGeom>
            <a:noFill/>
            <a:ln w="28575">
              <a:solidFill>
                <a:schemeClr val="bg2"/>
              </a:solidFill>
              <a:prstDash val="sysDot"/>
              <a:round/>
              <a:headEnd/>
              <a:tailEnd type="stealth" w="sm" len="lg"/>
            </a:ln>
          </p:spPr>
          <p:txBody>
            <a:bodyPr wrap="none" anchor="ctr"/>
            <a:lstStyle/>
            <a:p>
              <a:endParaRPr lang="en-CA"/>
            </a:p>
          </p:txBody>
        </p:sp>
      </p:grpSp>
      <p:sp>
        <p:nvSpPr>
          <p:cNvPr id="32" name="Text Box 32"/>
          <p:cNvSpPr txBox="1">
            <a:spLocks noChangeArrowheads="1"/>
          </p:cNvSpPr>
          <p:nvPr/>
        </p:nvSpPr>
        <p:spPr bwMode="auto">
          <a:xfrm>
            <a:off x="638779" y="6101426"/>
            <a:ext cx="2295525" cy="579438"/>
          </a:xfrm>
          <a:prstGeom prst="rect">
            <a:avLst/>
          </a:prstGeom>
          <a:noFill/>
          <a:ln w="9525">
            <a:noFill/>
            <a:miter lim="800000"/>
            <a:headEnd/>
            <a:tailEnd/>
          </a:ln>
        </p:spPr>
        <p:txBody>
          <a:bodyPr wrap="none">
            <a:spAutoFit/>
          </a:bodyPr>
          <a:lstStyle/>
          <a:p>
            <a:r>
              <a:rPr lang="en-US" sz="3200" dirty="0">
                <a:latin typeface="Calibri" pitchFamily="34" charset="0"/>
              </a:rPr>
              <a:t>Shear Forces</a:t>
            </a:r>
          </a:p>
        </p:txBody>
      </p:sp>
      <p:sp>
        <p:nvSpPr>
          <p:cNvPr id="34" name="Text Box 2"/>
          <p:cNvSpPr txBox="1">
            <a:spLocks noChangeArrowheads="1"/>
          </p:cNvSpPr>
          <p:nvPr/>
        </p:nvSpPr>
        <p:spPr bwMode="auto">
          <a:xfrm>
            <a:off x="5245514" y="6101426"/>
            <a:ext cx="3355975" cy="579438"/>
          </a:xfrm>
          <a:prstGeom prst="rect">
            <a:avLst/>
          </a:prstGeom>
          <a:noFill/>
          <a:ln w="9525">
            <a:noFill/>
            <a:miter lim="800000"/>
            <a:headEnd/>
            <a:tailEnd/>
          </a:ln>
        </p:spPr>
        <p:txBody>
          <a:bodyPr wrap="none">
            <a:spAutoFit/>
          </a:bodyPr>
          <a:lstStyle/>
          <a:p>
            <a:r>
              <a:rPr lang="en-US" sz="3200" dirty="0">
                <a:latin typeface="Calibri" pitchFamily="34" charset="0"/>
              </a:rPr>
              <a:t>Overturning Forces</a:t>
            </a:r>
          </a:p>
        </p:txBody>
      </p:sp>
      <p:grpSp>
        <p:nvGrpSpPr>
          <p:cNvPr id="55" name="Group 54"/>
          <p:cNvGrpSpPr/>
          <p:nvPr/>
        </p:nvGrpSpPr>
        <p:grpSpPr>
          <a:xfrm>
            <a:off x="5078695" y="1172271"/>
            <a:ext cx="3790709" cy="4517367"/>
            <a:chOff x="1193800" y="1504950"/>
            <a:chExt cx="4203700" cy="4724400"/>
          </a:xfrm>
        </p:grpSpPr>
        <p:sp>
          <p:nvSpPr>
            <p:cNvPr id="35" name="Freeform 3" descr="Newsprint"/>
            <p:cNvSpPr>
              <a:spLocks/>
            </p:cNvSpPr>
            <p:nvPr/>
          </p:nvSpPr>
          <p:spPr bwMode="auto">
            <a:xfrm>
              <a:off x="1333500" y="5499100"/>
              <a:ext cx="2286000" cy="730250"/>
            </a:xfrm>
            <a:custGeom>
              <a:avLst/>
              <a:gdLst>
                <a:gd name="T0" fmla="*/ 2147483647 w 1440"/>
                <a:gd name="T1" fmla="*/ 0 h 460"/>
                <a:gd name="T2" fmla="*/ 0 w 1440"/>
                <a:gd name="T3" fmla="*/ 2147483647 h 460"/>
                <a:gd name="T4" fmla="*/ 2147483647 w 1440"/>
                <a:gd name="T5" fmla="*/ 2147483647 h 460"/>
                <a:gd name="T6" fmla="*/ 2147483647 w 1440"/>
                <a:gd name="T7" fmla="*/ 2147483647 h 460"/>
                <a:gd name="T8" fmla="*/ 0 60000 65536"/>
                <a:gd name="T9" fmla="*/ 0 60000 65536"/>
                <a:gd name="T10" fmla="*/ 0 60000 65536"/>
                <a:gd name="T11" fmla="*/ 0 60000 65536"/>
                <a:gd name="T12" fmla="*/ 0 w 1440"/>
                <a:gd name="T13" fmla="*/ 0 h 460"/>
                <a:gd name="T14" fmla="*/ 1440 w 1440"/>
                <a:gd name="T15" fmla="*/ 460 h 460"/>
              </a:gdLst>
              <a:ahLst/>
              <a:cxnLst>
                <a:cxn ang="T8">
                  <a:pos x="T0" y="T1"/>
                </a:cxn>
                <a:cxn ang="T9">
                  <a:pos x="T2" y="T3"/>
                </a:cxn>
                <a:cxn ang="T10">
                  <a:pos x="T4" y="T5"/>
                </a:cxn>
                <a:cxn ang="T11">
                  <a:pos x="T6" y="T7"/>
                </a:cxn>
              </a:cxnLst>
              <a:rect l="T12" t="T13" r="T14" b="T15"/>
              <a:pathLst>
                <a:path w="1440" h="460">
                  <a:moveTo>
                    <a:pt x="4" y="0"/>
                  </a:moveTo>
                  <a:lnTo>
                    <a:pt x="0" y="460"/>
                  </a:lnTo>
                  <a:lnTo>
                    <a:pt x="1440" y="460"/>
                  </a:lnTo>
                  <a:lnTo>
                    <a:pt x="1440" y="16"/>
                  </a:lnTo>
                </a:path>
              </a:pathLst>
            </a:custGeom>
            <a:blipFill dpi="0" rotWithShape="0">
              <a:blip r:embed="rId3" cstate="print"/>
              <a:srcRect/>
              <a:tile tx="0" ty="0" sx="100000" sy="100000" flip="none" algn="tl"/>
            </a:blipFill>
            <a:ln w="9525">
              <a:solidFill>
                <a:schemeClr val="tx1"/>
              </a:solidFill>
              <a:round/>
              <a:headEnd/>
              <a:tailEnd/>
            </a:ln>
          </p:spPr>
          <p:txBody>
            <a:bodyPr wrap="none" anchor="ctr"/>
            <a:lstStyle/>
            <a:p>
              <a:endParaRPr lang="en-US"/>
            </a:p>
          </p:txBody>
        </p:sp>
        <p:sp>
          <p:nvSpPr>
            <p:cNvPr id="36" name="Freeform 4" descr="Newsprint"/>
            <p:cNvSpPr>
              <a:spLocks/>
            </p:cNvSpPr>
            <p:nvPr/>
          </p:nvSpPr>
          <p:spPr bwMode="auto">
            <a:xfrm>
              <a:off x="3619500" y="4578350"/>
              <a:ext cx="1778000" cy="1651000"/>
            </a:xfrm>
            <a:custGeom>
              <a:avLst/>
              <a:gdLst>
                <a:gd name="T0" fmla="*/ 0 w 1120"/>
                <a:gd name="T1" fmla="*/ 2147483647 h 1040"/>
                <a:gd name="T2" fmla="*/ 0 w 1120"/>
                <a:gd name="T3" fmla="*/ 2147483647 h 1040"/>
                <a:gd name="T4" fmla="*/ 2147483647 w 1120"/>
                <a:gd name="T5" fmla="*/ 2147483647 h 1040"/>
                <a:gd name="T6" fmla="*/ 2147483647 w 1120"/>
                <a:gd name="T7" fmla="*/ 0 h 1040"/>
                <a:gd name="T8" fmla="*/ 0 w 1120"/>
                <a:gd name="T9" fmla="*/ 2147483647 h 1040"/>
                <a:gd name="T10" fmla="*/ 0 60000 65536"/>
                <a:gd name="T11" fmla="*/ 0 60000 65536"/>
                <a:gd name="T12" fmla="*/ 0 60000 65536"/>
                <a:gd name="T13" fmla="*/ 0 60000 65536"/>
                <a:gd name="T14" fmla="*/ 0 60000 65536"/>
                <a:gd name="T15" fmla="*/ 0 w 1120"/>
                <a:gd name="T16" fmla="*/ 0 h 1040"/>
                <a:gd name="T17" fmla="*/ 1120 w 1120"/>
                <a:gd name="T18" fmla="*/ 1040 h 1040"/>
              </a:gdLst>
              <a:ahLst/>
              <a:cxnLst>
                <a:cxn ang="T10">
                  <a:pos x="T0" y="T1"/>
                </a:cxn>
                <a:cxn ang="T11">
                  <a:pos x="T2" y="T3"/>
                </a:cxn>
                <a:cxn ang="T12">
                  <a:pos x="T4" y="T5"/>
                </a:cxn>
                <a:cxn ang="T13">
                  <a:pos x="T6" y="T7"/>
                </a:cxn>
                <a:cxn ang="T14">
                  <a:pos x="T8" y="T9"/>
                </a:cxn>
              </a:cxnLst>
              <a:rect l="T15" t="T16" r="T17" b="T18"/>
              <a:pathLst>
                <a:path w="1120" h="1040">
                  <a:moveTo>
                    <a:pt x="0" y="596"/>
                  </a:moveTo>
                  <a:lnTo>
                    <a:pt x="0" y="1040"/>
                  </a:lnTo>
                  <a:lnTo>
                    <a:pt x="1120" y="452"/>
                  </a:lnTo>
                  <a:lnTo>
                    <a:pt x="1108" y="0"/>
                  </a:lnTo>
                  <a:lnTo>
                    <a:pt x="0" y="596"/>
                  </a:lnTo>
                  <a:close/>
                </a:path>
              </a:pathLst>
            </a:custGeom>
            <a:blipFill dpi="0" rotWithShape="0">
              <a:blip r:embed="rId3" cstate="print"/>
              <a:srcRect/>
              <a:tile tx="0" ty="0" sx="100000" sy="100000" flip="none" algn="tl"/>
            </a:blipFill>
            <a:ln w="9525">
              <a:solidFill>
                <a:schemeClr val="tx1"/>
              </a:solidFill>
              <a:round/>
              <a:headEnd/>
              <a:tailEnd/>
            </a:ln>
          </p:spPr>
          <p:txBody>
            <a:bodyPr wrap="none" anchor="ctr"/>
            <a:lstStyle/>
            <a:p>
              <a:endParaRPr lang="en-US"/>
            </a:p>
          </p:txBody>
        </p:sp>
        <p:grpSp>
          <p:nvGrpSpPr>
            <p:cNvPr id="37" name="Group 5"/>
            <p:cNvGrpSpPr>
              <a:grpSpLocks/>
            </p:cNvGrpSpPr>
            <p:nvPr/>
          </p:nvGrpSpPr>
          <p:grpSpPr bwMode="auto">
            <a:xfrm rot="-211251">
              <a:off x="1193800" y="1504950"/>
              <a:ext cx="4083050" cy="3924300"/>
              <a:chOff x="812" y="996"/>
              <a:chExt cx="2572" cy="2472"/>
            </a:xfrm>
          </p:grpSpPr>
          <p:sp>
            <p:nvSpPr>
              <p:cNvPr id="38" name="Freeform 6"/>
              <p:cNvSpPr>
                <a:spLocks/>
              </p:cNvSpPr>
              <p:nvPr/>
            </p:nvSpPr>
            <p:spPr bwMode="auto">
              <a:xfrm>
                <a:off x="1944" y="996"/>
                <a:ext cx="1440" cy="528"/>
              </a:xfrm>
              <a:custGeom>
                <a:avLst/>
                <a:gdLst>
                  <a:gd name="T0" fmla="*/ 0 w 1440"/>
                  <a:gd name="T1" fmla="*/ 528 h 528"/>
                  <a:gd name="T2" fmla="*/ 720 w 1440"/>
                  <a:gd name="T3" fmla="*/ 0 h 528"/>
                  <a:gd name="T4" fmla="*/ 1440 w 1440"/>
                  <a:gd name="T5" fmla="*/ 528 h 528"/>
                  <a:gd name="T6" fmla="*/ 0 w 1440"/>
                  <a:gd name="T7" fmla="*/ 528 h 528"/>
                  <a:gd name="T8" fmla="*/ 0 60000 65536"/>
                  <a:gd name="T9" fmla="*/ 0 60000 65536"/>
                  <a:gd name="T10" fmla="*/ 0 60000 65536"/>
                  <a:gd name="T11" fmla="*/ 0 60000 65536"/>
                  <a:gd name="T12" fmla="*/ 0 w 1440"/>
                  <a:gd name="T13" fmla="*/ 0 h 528"/>
                  <a:gd name="T14" fmla="*/ 1440 w 1440"/>
                  <a:gd name="T15" fmla="*/ 528 h 528"/>
                </a:gdLst>
                <a:ahLst/>
                <a:cxnLst>
                  <a:cxn ang="T8">
                    <a:pos x="T0" y="T1"/>
                  </a:cxn>
                  <a:cxn ang="T9">
                    <a:pos x="T2" y="T3"/>
                  </a:cxn>
                  <a:cxn ang="T10">
                    <a:pos x="T4" y="T5"/>
                  </a:cxn>
                  <a:cxn ang="T11">
                    <a:pos x="T6" y="T7"/>
                  </a:cxn>
                </a:cxnLst>
                <a:rect l="T12" t="T13" r="T14" b="T15"/>
                <a:pathLst>
                  <a:path w="1440" h="528">
                    <a:moveTo>
                      <a:pt x="0" y="528"/>
                    </a:moveTo>
                    <a:lnTo>
                      <a:pt x="720" y="0"/>
                    </a:lnTo>
                    <a:lnTo>
                      <a:pt x="1440" y="528"/>
                    </a:lnTo>
                    <a:lnTo>
                      <a:pt x="0" y="528"/>
                    </a:lnTo>
                    <a:close/>
                  </a:path>
                </a:pathLst>
              </a:custGeom>
              <a:solidFill>
                <a:schemeClr val="folHlink"/>
              </a:solidFill>
              <a:ln w="57150">
                <a:solidFill>
                  <a:schemeClr val="tx1"/>
                </a:solidFill>
                <a:round/>
                <a:headEnd/>
                <a:tailEnd/>
              </a:ln>
            </p:spPr>
            <p:txBody>
              <a:bodyPr wrap="none" anchor="ctr"/>
              <a:lstStyle/>
              <a:p>
                <a:endParaRPr lang="en-US"/>
              </a:p>
            </p:txBody>
          </p:sp>
          <p:sp>
            <p:nvSpPr>
              <p:cNvPr id="39" name="Freeform 7"/>
              <p:cNvSpPr>
                <a:spLocks/>
              </p:cNvSpPr>
              <p:nvPr/>
            </p:nvSpPr>
            <p:spPr bwMode="auto">
              <a:xfrm>
                <a:off x="2280" y="1524"/>
                <a:ext cx="1104" cy="1236"/>
              </a:xfrm>
              <a:custGeom>
                <a:avLst/>
                <a:gdLst>
                  <a:gd name="T0" fmla="*/ 0 w 1104"/>
                  <a:gd name="T1" fmla="*/ 528 h 1236"/>
                  <a:gd name="T2" fmla="*/ 0 w 1104"/>
                  <a:gd name="T3" fmla="*/ 1236 h 1236"/>
                  <a:gd name="T4" fmla="*/ 1104 w 1104"/>
                  <a:gd name="T5" fmla="*/ 712 h 1236"/>
                  <a:gd name="T6" fmla="*/ 1104 w 1104"/>
                  <a:gd name="T7" fmla="*/ 0 h 1236"/>
                  <a:gd name="T8" fmla="*/ 0 w 1104"/>
                  <a:gd name="T9" fmla="*/ 528 h 1236"/>
                  <a:gd name="T10" fmla="*/ 0 60000 65536"/>
                  <a:gd name="T11" fmla="*/ 0 60000 65536"/>
                  <a:gd name="T12" fmla="*/ 0 60000 65536"/>
                  <a:gd name="T13" fmla="*/ 0 60000 65536"/>
                  <a:gd name="T14" fmla="*/ 0 60000 65536"/>
                  <a:gd name="T15" fmla="*/ 0 w 1104"/>
                  <a:gd name="T16" fmla="*/ 0 h 1236"/>
                  <a:gd name="T17" fmla="*/ 1104 w 1104"/>
                  <a:gd name="T18" fmla="*/ 1236 h 1236"/>
                </a:gdLst>
                <a:ahLst/>
                <a:cxnLst>
                  <a:cxn ang="T10">
                    <a:pos x="T0" y="T1"/>
                  </a:cxn>
                  <a:cxn ang="T11">
                    <a:pos x="T2" y="T3"/>
                  </a:cxn>
                  <a:cxn ang="T12">
                    <a:pos x="T4" y="T5"/>
                  </a:cxn>
                  <a:cxn ang="T13">
                    <a:pos x="T6" y="T7"/>
                  </a:cxn>
                  <a:cxn ang="T14">
                    <a:pos x="T8" y="T9"/>
                  </a:cxn>
                </a:cxnLst>
                <a:rect l="T15" t="T16" r="T17" b="T18"/>
                <a:pathLst>
                  <a:path w="1104" h="1236">
                    <a:moveTo>
                      <a:pt x="0" y="528"/>
                    </a:moveTo>
                    <a:lnTo>
                      <a:pt x="0" y="1236"/>
                    </a:lnTo>
                    <a:lnTo>
                      <a:pt x="1104" y="712"/>
                    </a:lnTo>
                    <a:lnTo>
                      <a:pt x="1104" y="0"/>
                    </a:lnTo>
                    <a:lnTo>
                      <a:pt x="0" y="528"/>
                    </a:lnTo>
                    <a:close/>
                  </a:path>
                </a:pathLst>
              </a:custGeom>
              <a:solidFill>
                <a:srgbClr val="FFFF00"/>
              </a:solidFill>
              <a:ln w="57150">
                <a:solidFill>
                  <a:schemeClr val="bg2"/>
                </a:solidFill>
                <a:round/>
                <a:headEnd/>
                <a:tailEnd/>
              </a:ln>
            </p:spPr>
            <p:txBody>
              <a:bodyPr wrap="none" anchor="ctr"/>
              <a:lstStyle/>
              <a:p>
                <a:endParaRPr lang="en-US"/>
              </a:p>
            </p:txBody>
          </p:sp>
          <p:sp>
            <p:nvSpPr>
              <p:cNvPr id="40" name="Freeform 8"/>
              <p:cNvSpPr>
                <a:spLocks/>
              </p:cNvSpPr>
              <p:nvPr/>
            </p:nvSpPr>
            <p:spPr bwMode="auto">
              <a:xfrm>
                <a:off x="2280" y="2256"/>
                <a:ext cx="1104" cy="1200"/>
              </a:xfrm>
              <a:custGeom>
                <a:avLst/>
                <a:gdLst>
                  <a:gd name="T0" fmla="*/ 0 w 1104"/>
                  <a:gd name="T1" fmla="*/ 500 h 1200"/>
                  <a:gd name="T2" fmla="*/ 6 w 1104"/>
                  <a:gd name="T3" fmla="*/ 1200 h 1200"/>
                  <a:gd name="T4" fmla="*/ 1104 w 1104"/>
                  <a:gd name="T5" fmla="*/ 684 h 1200"/>
                  <a:gd name="T6" fmla="*/ 1104 w 1104"/>
                  <a:gd name="T7" fmla="*/ 0 h 1200"/>
                  <a:gd name="T8" fmla="*/ 0 w 1104"/>
                  <a:gd name="T9" fmla="*/ 500 h 1200"/>
                  <a:gd name="T10" fmla="*/ 0 60000 65536"/>
                  <a:gd name="T11" fmla="*/ 0 60000 65536"/>
                  <a:gd name="T12" fmla="*/ 0 60000 65536"/>
                  <a:gd name="T13" fmla="*/ 0 60000 65536"/>
                  <a:gd name="T14" fmla="*/ 0 60000 65536"/>
                  <a:gd name="T15" fmla="*/ 0 w 1104"/>
                  <a:gd name="T16" fmla="*/ 0 h 1200"/>
                  <a:gd name="T17" fmla="*/ 1104 w 1104"/>
                  <a:gd name="T18" fmla="*/ 1200 h 1200"/>
                </a:gdLst>
                <a:ahLst/>
                <a:cxnLst>
                  <a:cxn ang="T10">
                    <a:pos x="T0" y="T1"/>
                  </a:cxn>
                  <a:cxn ang="T11">
                    <a:pos x="T2" y="T3"/>
                  </a:cxn>
                  <a:cxn ang="T12">
                    <a:pos x="T4" y="T5"/>
                  </a:cxn>
                  <a:cxn ang="T13">
                    <a:pos x="T6" y="T7"/>
                  </a:cxn>
                  <a:cxn ang="T14">
                    <a:pos x="T8" y="T9"/>
                  </a:cxn>
                </a:cxnLst>
                <a:rect l="T15" t="T16" r="T17" b="T18"/>
                <a:pathLst>
                  <a:path w="1104" h="1200">
                    <a:moveTo>
                      <a:pt x="0" y="500"/>
                    </a:moveTo>
                    <a:lnTo>
                      <a:pt x="6" y="1200"/>
                    </a:lnTo>
                    <a:lnTo>
                      <a:pt x="1104" y="684"/>
                    </a:lnTo>
                    <a:lnTo>
                      <a:pt x="1104" y="0"/>
                    </a:lnTo>
                    <a:lnTo>
                      <a:pt x="0" y="500"/>
                    </a:lnTo>
                    <a:close/>
                  </a:path>
                </a:pathLst>
              </a:custGeom>
              <a:solidFill>
                <a:srgbClr val="FFFF00"/>
              </a:solidFill>
              <a:ln w="57150">
                <a:solidFill>
                  <a:schemeClr val="bg2"/>
                </a:solidFill>
                <a:round/>
                <a:headEnd/>
                <a:tailEnd/>
              </a:ln>
            </p:spPr>
            <p:txBody>
              <a:bodyPr wrap="none" anchor="ctr"/>
              <a:lstStyle/>
              <a:p>
                <a:endParaRPr lang="en-US"/>
              </a:p>
            </p:txBody>
          </p:sp>
          <p:sp>
            <p:nvSpPr>
              <p:cNvPr id="41" name="Freeform 9"/>
              <p:cNvSpPr>
                <a:spLocks/>
              </p:cNvSpPr>
              <p:nvPr/>
            </p:nvSpPr>
            <p:spPr bwMode="auto">
              <a:xfrm>
                <a:off x="1560" y="996"/>
                <a:ext cx="1824" cy="1056"/>
              </a:xfrm>
              <a:custGeom>
                <a:avLst/>
                <a:gdLst>
                  <a:gd name="T0" fmla="*/ 0 w 1824"/>
                  <a:gd name="T1" fmla="*/ 528 h 1056"/>
                  <a:gd name="T2" fmla="*/ 1104 w 1824"/>
                  <a:gd name="T3" fmla="*/ 0 h 1056"/>
                  <a:gd name="T4" fmla="*/ 1824 w 1824"/>
                  <a:gd name="T5" fmla="*/ 528 h 1056"/>
                  <a:gd name="T6" fmla="*/ 720 w 1824"/>
                  <a:gd name="T7" fmla="*/ 1056 h 1056"/>
                  <a:gd name="T8" fmla="*/ 0 w 1824"/>
                  <a:gd name="T9" fmla="*/ 528 h 1056"/>
                  <a:gd name="T10" fmla="*/ 0 60000 65536"/>
                  <a:gd name="T11" fmla="*/ 0 60000 65536"/>
                  <a:gd name="T12" fmla="*/ 0 60000 65536"/>
                  <a:gd name="T13" fmla="*/ 0 60000 65536"/>
                  <a:gd name="T14" fmla="*/ 0 60000 65536"/>
                  <a:gd name="T15" fmla="*/ 0 w 1824"/>
                  <a:gd name="T16" fmla="*/ 0 h 1056"/>
                  <a:gd name="T17" fmla="*/ 1824 w 1824"/>
                  <a:gd name="T18" fmla="*/ 1056 h 1056"/>
                </a:gdLst>
                <a:ahLst/>
                <a:cxnLst>
                  <a:cxn ang="T10">
                    <a:pos x="T0" y="T1"/>
                  </a:cxn>
                  <a:cxn ang="T11">
                    <a:pos x="T2" y="T3"/>
                  </a:cxn>
                  <a:cxn ang="T12">
                    <a:pos x="T4" y="T5"/>
                  </a:cxn>
                  <a:cxn ang="T13">
                    <a:pos x="T6" y="T7"/>
                  </a:cxn>
                  <a:cxn ang="T14">
                    <a:pos x="T8" y="T9"/>
                  </a:cxn>
                </a:cxnLst>
                <a:rect l="T15" t="T16" r="T17" b="T18"/>
                <a:pathLst>
                  <a:path w="1824" h="1056">
                    <a:moveTo>
                      <a:pt x="0" y="528"/>
                    </a:moveTo>
                    <a:lnTo>
                      <a:pt x="1104" y="0"/>
                    </a:lnTo>
                    <a:lnTo>
                      <a:pt x="1824" y="528"/>
                    </a:lnTo>
                    <a:lnTo>
                      <a:pt x="720" y="1056"/>
                    </a:lnTo>
                    <a:lnTo>
                      <a:pt x="0" y="528"/>
                    </a:lnTo>
                    <a:close/>
                  </a:path>
                </a:pathLst>
              </a:custGeom>
              <a:solidFill>
                <a:schemeClr val="folHlink"/>
              </a:solidFill>
              <a:ln w="57150">
                <a:solidFill>
                  <a:schemeClr val="bg2"/>
                </a:solidFill>
                <a:round/>
                <a:headEnd/>
                <a:tailEnd/>
              </a:ln>
            </p:spPr>
            <p:txBody>
              <a:bodyPr wrap="none" anchor="ctr"/>
              <a:lstStyle/>
              <a:p>
                <a:endParaRPr lang="en-US"/>
              </a:p>
            </p:txBody>
          </p:sp>
          <p:sp>
            <p:nvSpPr>
              <p:cNvPr id="42" name="Freeform 10"/>
              <p:cNvSpPr>
                <a:spLocks/>
              </p:cNvSpPr>
              <p:nvPr/>
            </p:nvSpPr>
            <p:spPr bwMode="auto">
              <a:xfrm>
                <a:off x="840" y="2244"/>
                <a:ext cx="2544" cy="504"/>
              </a:xfrm>
              <a:custGeom>
                <a:avLst/>
                <a:gdLst>
                  <a:gd name="T0" fmla="*/ 0 w 2544"/>
                  <a:gd name="T1" fmla="*/ 480 h 504"/>
                  <a:gd name="T2" fmla="*/ 1056 w 2544"/>
                  <a:gd name="T3" fmla="*/ 0 h 504"/>
                  <a:gd name="T4" fmla="*/ 2544 w 2544"/>
                  <a:gd name="T5" fmla="*/ 0 h 504"/>
                  <a:gd name="T6" fmla="*/ 1434 w 2544"/>
                  <a:gd name="T7" fmla="*/ 504 h 504"/>
                  <a:gd name="T8" fmla="*/ 0 w 2544"/>
                  <a:gd name="T9" fmla="*/ 480 h 504"/>
                  <a:gd name="T10" fmla="*/ 0 60000 65536"/>
                  <a:gd name="T11" fmla="*/ 0 60000 65536"/>
                  <a:gd name="T12" fmla="*/ 0 60000 65536"/>
                  <a:gd name="T13" fmla="*/ 0 60000 65536"/>
                  <a:gd name="T14" fmla="*/ 0 60000 65536"/>
                  <a:gd name="T15" fmla="*/ 0 w 2544"/>
                  <a:gd name="T16" fmla="*/ 0 h 504"/>
                  <a:gd name="T17" fmla="*/ 2544 w 2544"/>
                  <a:gd name="T18" fmla="*/ 504 h 504"/>
                </a:gdLst>
                <a:ahLst/>
                <a:cxnLst>
                  <a:cxn ang="T10">
                    <a:pos x="T0" y="T1"/>
                  </a:cxn>
                  <a:cxn ang="T11">
                    <a:pos x="T2" y="T3"/>
                  </a:cxn>
                  <a:cxn ang="T12">
                    <a:pos x="T4" y="T5"/>
                  </a:cxn>
                  <a:cxn ang="T13">
                    <a:pos x="T6" y="T7"/>
                  </a:cxn>
                  <a:cxn ang="T14">
                    <a:pos x="T8" y="T9"/>
                  </a:cxn>
                </a:cxnLst>
                <a:rect l="T15" t="T16" r="T17" b="T18"/>
                <a:pathLst>
                  <a:path w="2544" h="504">
                    <a:moveTo>
                      <a:pt x="0" y="480"/>
                    </a:moveTo>
                    <a:lnTo>
                      <a:pt x="1056" y="0"/>
                    </a:lnTo>
                    <a:lnTo>
                      <a:pt x="2544" y="0"/>
                    </a:lnTo>
                    <a:lnTo>
                      <a:pt x="1434" y="504"/>
                    </a:lnTo>
                    <a:lnTo>
                      <a:pt x="0" y="480"/>
                    </a:lnTo>
                    <a:close/>
                  </a:path>
                </a:pathLst>
              </a:custGeom>
              <a:solidFill>
                <a:schemeClr val="folHlink"/>
              </a:solidFill>
              <a:ln w="57150">
                <a:solidFill>
                  <a:schemeClr val="bg2"/>
                </a:solidFill>
                <a:round/>
                <a:headEnd/>
                <a:tailEnd/>
              </a:ln>
            </p:spPr>
            <p:txBody>
              <a:bodyPr wrap="none" anchor="ctr"/>
              <a:lstStyle/>
              <a:p>
                <a:endParaRPr lang="en-US"/>
              </a:p>
            </p:txBody>
          </p:sp>
          <p:sp>
            <p:nvSpPr>
              <p:cNvPr id="43" name="Freeform 11"/>
              <p:cNvSpPr>
                <a:spLocks/>
              </p:cNvSpPr>
              <p:nvPr/>
            </p:nvSpPr>
            <p:spPr bwMode="auto">
              <a:xfrm>
                <a:off x="840" y="2964"/>
                <a:ext cx="2544" cy="504"/>
              </a:xfrm>
              <a:custGeom>
                <a:avLst/>
                <a:gdLst>
                  <a:gd name="T0" fmla="*/ 0 w 2544"/>
                  <a:gd name="T1" fmla="*/ 480 h 504"/>
                  <a:gd name="T2" fmla="*/ 1056 w 2544"/>
                  <a:gd name="T3" fmla="*/ 0 h 504"/>
                  <a:gd name="T4" fmla="*/ 2544 w 2544"/>
                  <a:gd name="T5" fmla="*/ 0 h 504"/>
                  <a:gd name="T6" fmla="*/ 1434 w 2544"/>
                  <a:gd name="T7" fmla="*/ 504 h 504"/>
                  <a:gd name="T8" fmla="*/ 0 w 2544"/>
                  <a:gd name="T9" fmla="*/ 480 h 504"/>
                  <a:gd name="T10" fmla="*/ 0 60000 65536"/>
                  <a:gd name="T11" fmla="*/ 0 60000 65536"/>
                  <a:gd name="T12" fmla="*/ 0 60000 65536"/>
                  <a:gd name="T13" fmla="*/ 0 60000 65536"/>
                  <a:gd name="T14" fmla="*/ 0 60000 65536"/>
                  <a:gd name="T15" fmla="*/ 0 w 2544"/>
                  <a:gd name="T16" fmla="*/ 0 h 504"/>
                  <a:gd name="T17" fmla="*/ 2544 w 2544"/>
                  <a:gd name="T18" fmla="*/ 504 h 504"/>
                </a:gdLst>
                <a:ahLst/>
                <a:cxnLst>
                  <a:cxn ang="T10">
                    <a:pos x="T0" y="T1"/>
                  </a:cxn>
                  <a:cxn ang="T11">
                    <a:pos x="T2" y="T3"/>
                  </a:cxn>
                  <a:cxn ang="T12">
                    <a:pos x="T4" y="T5"/>
                  </a:cxn>
                  <a:cxn ang="T13">
                    <a:pos x="T6" y="T7"/>
                  </a:cxn>
                  <a:cxn ang="T14">
                    <a:pos x="T8" y="T9"/>
                  </a:cxn>
                </a:cxnLst>
                <a:rect l="T15" t="T16" r="T17" b="T18"/>
                <a:pathLst>
                  <a:path w="2544" h="504">
                    <a:moveTo>
                      <a:pt x="0" y="480"/>
                    </a:moveTo>
                    <a:lnTo>
                      <a:pt x="1056" y="0"/>
                    </a:lnTo>
                    <a:lnTo>
                      <a:pt x="2544" y="0"/>
                    </a:lnTo>
                    <a:lnTo>
                      <a:pt x="1434" y="504"/>
                    </a:lnTo>
                    <a:lnTo>
                      <a:pt x="0" y="480"/>
                    </a:lnTo>
                    <a:close/>
                  </a:path>
                </a:pathLst>
              </a:custGeom>
              <a:solidFill>
                <a:schemeClr val="folHlink"/>
              </a:solidFill>
              <a:ln w="57150">
                <a:solidFill>
                  <a:schemeClr val="bg2"/>
                </a:solidFill>
                <a:round/>
                <a:headEnd/>
                <a:tailEnd/>
              </a:ln>
            </p:spPr>
            <p:txBody>
              <a:bodyPr wrap="none" anchor="ctr"/>
              <a:lstStyle/>
              <a:p>
                <a:endParaRPr lang="en-US"/>
              </a:p>
            </p:txBody>
          </p:sp>
          <p:sp>
            <p:nvSpPr>
              <p:cNvPr id="44" name="Line 12"/>
              <p:cNvSpPr>
                <a:spLocks noChangeShapeType="1"/>
              </p:cNvSpPr>
              <p:nvPr/>
            </p:nvSpPr>
            <p:spPr bwMode="auto">
              <a:xfrm rot="21318105" flipV="1">
                <a:off x="1872" y="1948"/>
                <a:ext cx="0" cy="192"/>
              </a:xfrm>
              <a:prstGeom prst="line">
                <a:avLst/>
              </a:prstGeom>
              <a:noFill/>
              <a:ln w="28575">
                <a:solidFill>
                  <a:schemeClr val="bg2"/>
                </a:solidFill>
                <a:round/>
                <a:headEnd/>
                <a:tailEnd/>
              </a:ln>
            </p:spPr>
            <p:txBody>
              <a:bodyPr wrap="none" anchor="ctr"/>
              <a:lstStyle/>
              <a:p>
                <a:endParaRPr lang="en-CA"/>
              </a:p>
            </p:txBody>
          </p:sp>
          <p:sp>
            <p:nvSpPr>
              <p:cNvPr id="45" name="Freeform 13"/>
              <p:cNvSpPr>
                <a:spLocks/>
              </p:cNvSpPr>
              <p:nvPr/>
            </p:nvSpPr>
            <p:spPr bwMode="auto">
              <a:xfrm rot="-19816">
                <a:off x="812" y="1524"/>
                <a:ext cx="1468" cy="1244"/>
              </a:xfrm>
              <a:custGeom>
                <a:avLst/>
                <a:gdLst>
                  <a:gd name="T0" fmla="*/ 8 w 1468"/>
                  <a:gd name="T1" fmla="*/ 1236 h 1244"/>
                  <a:gd name="T2" fmla="*/ 8 w 1468"/>
                  <a:gd name="T3" fmla="*/ 552 h 1244"/>
                  <a:gd name="T4" fmla="*/ 736 w 1468"/>
                  <a:gd name="T5" fmla="*/ 0 h 1244"/>
                  <a:gd name="T6" fmla="*/ 1468 w 1468"/>
                  <a:gd name="T7" fmla="*/ 544 h 1244"/>
                  <a:gd name="T8" fmla="*/ 1468 w 1468"/>
                  <a:gd name="T9" fmla="*/ 1240 h 1244"/>
                  <a:gd name="T10" fmla="*/ 0 w 1468"/>
                  <a:gd name="T11" fmla="*/ 1244 h 1244"/>
                  <a:gd name="T12" fmla="*/ 0 60000 65536"/>
                  <a:gd name="T13" fmla="*/ 0 60000 65536"/>
                  <a:gd name="T14" fmla="*/ 0 60000 65536"/>
                  <a:gd name="T15" fmla="*/ 0 60000 65536"/>
                  <a:gd name="T16" fmla="*/ 0 60000 65536"/>
                  <a:gd name="T17" fmla="*/ 0 60000 65536"/>
                  <a:gd name="T18" fmla="*/ 0 w 1468"/>
                  <a:gd name="T19" fmla="*/ 0 h 1244"/>
                  <a:gd name="T20" fmla="*/ 1468 w 1468"/>
                  <a:gd name="T21" fmla="*/ 1244 h 1244"/>
                </a:gdLst>
                <a:ahLst/>
                <a:cxnLst>
                  <a:cxn ang="T12">
                    <a:pos x="T0" y="T1"/>
                  </a:cxn>
                  <a:cxn ang="T13">
                    <a:pos x="T2" y="T3"/>
                  </a:cxn>
                  <a:cxn ang="T14">
                    <a:pos x="T4" y="T5"/>
                  </a:cxn>
                  <a:cxn ang="T15">
                    <a:pos x="T6" y="T7"/>
                  </a:cxn>
                  <a:cxn ang="T16">
                    <a:pos x="T8" y="T9"/>
                  </a:cxn>
                  <a:cxn ang="T17">
                    <a:pos x="T10" y="T11"/>
                  </a:cxn>
                </a:cxnLst>
                <a:rect l="T18" t="T19" r="T20" b="T21"/>
                <a:pathLst>
                  <a:path w="1468" h="1244">
                    <a:moveTo>
                      <a:pt x="8" y="1236"/>
                    </a:moveTo>
                    <a:lnTo>
                      <a:pt x="8" y="552"/>
                    </a:lnTo>
                    <a:lnTo>
                      <a:pt x="736" y="0"/>
                    </a:lnTo>
                    <a:lnTo>
                      <a:pt x="1468" y="544"/>
                    </a:lnTo>
                    <a:lnTo>
                      <a:pt x="1468" y="1240"/>
                    </a:lnTo>
                    <a:lnTo>
                      <a:pt x="0" y="1244"/>
                    </a:lnTo>
                  </a:path>
                </a:pathLst>
              </a:custGeom>
              <a:solidFill>
                <a:srgbClr val="FFFF00"/>
              </a:solidFill>
              <a:ln w="57150">
                <a:solidFill>
                  <a:schemeClr val="bg2"/>
                </a:solidFill>
                <a:round/>
                <a:headEnd/>
                <a:tailEnd/>
              </a:ln>
            </p:spPr>
            <p:txBody>
              <a:bodyPr wrap="none" anchor="ctr"/>
              <a:lstStyle/>
              <a:p>
                <a:endParaRPr lang="en-US"/>
              </a:p>
            </p:txBody>
          </p:sp>
          <p:sp>
            <p:nvSpPr>
              <p:cNvPr id="46" name="Rectangle 14"/>
              <p:cNvSpPr>
                <a:spLocks noChangeArrowheads="1"/>
              </p:cNvSpPr>
              <p:nvPr/>
            </p:nvSpPr>
            <p:spPr bwMode="auto">
              <a:xfrm rot="3573">
                <a:off x="840" y="2760"/>
                <a:ext cx="1440" cy="696"/>
              </a:xfrm>
              <a:prstGeom prst="rect">
                <a:avLst/>
              </a:prstGeom>
              <a:solidFill>
                <a:srgbClr val="FFFF00"/>
              </a:solidFill>
              <a:ln w="57150">
                <a:solidFill>
                  <a:schemeClr val="bg2"/>
                </a:solidFill>
                <a:miter lim="800000"/>
                <a:headEnd/>
                <a:tailEnd/>
              </a:ln>
            </p:spPr>
            <p:txBody>
              <a:bodyPr wrap="none" anchor="ctr"/>
              <a:lstStyle/>
              <a:p>
                <a:endParaRPr lang="en-US"/>
              </a:p>
            </p:txBody>
          </p:sp>
        </p:grpSp>
        <p:sp>
          <p:nvSpPr>
            <p:cNvPr id="47" name="Line 15"/>
            <p:cNvSpPr>
              <a:spLocks noChangeShapeType="1"/>
            </p:cNvSpPr>
            <p:nvPr/>
          </p:nvSpPr>
          <p:spPr bwMode="auto">
            <a:xfrm flipH="1">
              <a:off x="3552825" y="4286250"/>
              <a:ext cx="762000" cy="0"/>
            </a:xfrm>
            <a:prstGeom prst="line">
              <a:avLst/>
            </a:prstGeom>
            <a:noFill/>
            <a:ln w="57150">
              <a:solidFill>
                <a:schemeClr val="bg2"/>
              </a:solidFill>
              <a:round/>
              <a:headEnd/>
              <a:tailEnd type="stealth" w="sm" len="lg"/>
            </a:ln>
          </p:spPr>
          <p:txBody>
            <a:bodyPr wrap="none" anchor="ctr"/>
            <a:lstStyle/>
            <a:p>
              <a:endParaRPr lang="en-CA"/>
            </a:p>
          </p:txBody>
        </p:sp>
        <p:sp>
          <p:nvSpPr>
            <p:cNvPr id="48" name="Line 16"/>
            <p:cNvSpPr>
              <a:spLocks noChangeShapeType="1"/>
            </p:cNvSpPr>
            <p:nvPr/>
          </p:nvSpPr>
          <p:spPr bwMode="auto">
            <a:xfrm flipH="1">
              <a:off x="3048000" y="2667000"/>
              <a:ext cx="762000" cy="0"/>
            </a:xfrm>
            <a:prstGeom prst="line">
              <a:avLst/>
            </a:prstGeom>
            <a:noFill/>
            <a:ln w="57150">
              <a:solidFill>
                <a:schemeClr val="bg2"/>
              </a:solidFill>
              <a:round/>
              <a:headEnd/>
              <a:tailEnd type="stealth" w="sm" len="lg"/>
            </a:ln>
          </p:spPr>
          <p:txBody>
            <a:bodyPr wrap="none" anchor="ctr"/>
            <a:lstStyle/>
            <a:p>
              <a:endParaRPr lang="en-CA"/>
            </a:p>
          </p:txBody>
        </p:sp>
        <p:sp>
          <p:nvSpPr>
            <p:cNvPr id="49" name="Line 17"/>
            <p:cNvSpPr>
              <a:spLocks noChangeShapeType="1"/>
            </p:cNvSpPr>
            <p:nvPr/>
          </p:nvSpPr>
          <p:spPr bwMode="auto">
            <a:xfrm rot="21313915" flipV="1">
              <a:off x="5133975" y="2428875"/>
              <a:ext cx="1588" cy="762000"/>
            </a:xfrm>
            <a:prstGeom prst="line">
              <a:avLst/>
            </a:prstGeom>
            <a:noFill/>
            <a:ln w="28575">
              <a:solidFill>
                <a:schemeClr val="bg2"/>
              </a:solidFill>
              <a:round/>
              <a:headEnd/>
              <a:tailEnd type="stealth" w="sm" len="lg"/>
            </a:ln>
          </p:spPr>
          <p:txBody>
            <a:bodyPr wrap="none" anchor="ctr"/>
            <a:lstStyle/>
            <a:p>
              <a:endParaRPr lang="en-CA"/>
            </a:p>
          </p:txBody>
        </p:sp>
        <p:sp>
          <p:nvSpPr>
            <p:cNvPr id="50" name="Line 18"/>
            <p:cNvSpPr>
              <a:spLocks noChangeShapeType="1"/>
            </p:cNvSpPr>
            <p:nvPr/>
          </p:nvSpPr>
          <p:spPr bwMode="auto">
            <a:xfrm rot="21317488" flipV="1">
              <a:off x="3438525" y="4468813"/>
              <a:ext cx="1588" cy="762000"/>
            </a:xfrm>
            <a:prstGeom prst="line">
              <a:avLst/>
            </a:prstGeom>
            <a:noFill/>
            <a:ln w="28575">
              <a:solidFill>
                <a:schemeClr val="bg2"/>
              </a:solidFill>
              <a:round/>
              <a:headEnd/>
              <a:tailEnd type="stealth" w="sm" len="lg"/>
            </a:ln>
          </p:spPr>
          <p:txBody>
            <a:bodyPr wrap="none" anchor="ctr"/>
            <a:lstStyle/>
            <a:p>
              <a:endParaRPr lang="en-CA"/>
            </a:p>
          </p:txBody>
        </p:sp>
        <p:sp>
          <p:nvSpPr>
            <p:cNvPr id="51" name="Line 19"/>
            <p:cNvSpPr>
              <a:spLocks noChangeShapeType="1"/>
            </p:cNvSpPr>
            <p:nvPr/>
          </p:nvSpPr>
          <p:spPr bwMode="auto">
            <a:xfrm rot="-282512">
              <a:off x="1447800" y="4572000"/>
              <a:ext cx="1588" cy="762000"/>
            </a:xfrm>
            <a:prstGeom prst="line">
              <a:avLst/>
            </a:prstGeom>
            <a:noFill/>
            <a:ln w="28575">
              <a:solidFill>
                <a:schemeClr val="bg2"/>
              </a:solidFill>
              <a:round/>
              <a:headEnd/>
              <a:tailEnd type="stealth" w="sm" len="lg"/>
            </a:ln>
          </p:spPr>
          <p:txBody>
            <a:bodyPr wrap="none" anchor="ctr"/>
            <a:lstStyle/>
            <a:p>
              <a:endParaRPr lang="en-CA"/>
            </a:p>
          </p:txBody>
        </p:sp>
        <p:sp>
          <p:nvSpPr>
            <p:cNvPr id="52" name="Line 20"/>
            <p:cNvSpPr>
              <a:spLocks noChangeShapeType="1"/>
            </p:cNvSpPr>
            <p:nvPr/>
          </p:nvSpPr>
          <p:spPr bwMode="auto">
            <a:xfrm rot="21313915" flipV="1">
              <a:off x="5200650" y="3524250"/>
              <a:ext cx="1588" cy="762000"/>
            </a:xfrm>
            <a:prstGeom prst="line">
              <a:avLst/>
            </a:prstGeom>
            <a:noFill/>
            <a:ln w="28575">
              <a:solidFill>
                <a:schemeClr val="bg2"/>
              </a:solidFill>
              <a:round/>
              <a:headEnd/>
              <a:tailEnd type="stealth" w="sm" len="lg"/>
            </a:ln>
          </p:spPr>
          <p:txBody>
            <a:bodyPr wrap="none" anchor="ctr"/>
            <a:lstStyle/>
            <a:p>
              <a:endParaRPr lang="en-CA"/>
            </a:p>
          </p:txBody>
        </p:sp>
        <p:sp>
          <p:nvSpPr>
            <p:cNvPr id="53" name="Line 21"/>
            <p:cNvSpPr>
              <a:spLocks noChangeShapeType="1"/>
            </p:cNvSpPr>
            <p:nvPr/>
          </p:nvSpPr>
          <p:spPr bwMode="auto">
            <a:xfrm rot="21317488" flipV="1">
              <a:off x="3429000" y="3352800"/>
              <a:ext cx="1588" cy="762000"/>
            </a:xfrm>
            <a:prstGeom prst="line">
              <a:avLst/>
            </a:prstGeom>
            <a:noFill/>
            <a:ln w="28575">
              <a:solidFill>
                <a:schemeClr val="bg2"/>
              </a:solidFill>
              <a:round/>
              <a:headEnd/>
              <a:tailEnd type="stealth" w="sm" len="lg"/>
            </a:ln>
          </p:spPr>
          <p:txBody>
            <a:bodyPr wrap="none" anchor="ctr"/>
            <a:lstStyle/>
            <a:p>
              <a:endParaRPr lang="en-CA"/>
            </a:p>
          </p:txBody>
        </p:sp>
        <p:sp>
          <p:nvSpPr>
            <p:cNvPr id="54" name="Line 22"/>
            <p:cNvSpPr>
              <a:spLocks noChangeShapeType="1"/>
            </p:cNvSpPr>
            <p:nvPr/>
          </p:nvSpPr>
          <p:spPr bwMode="auto">
            <a:xfrm rot="-282512">
              <a:off x="1438275" y="3455988"/>
              <a:ext cx="1588" cy="762000"/>
            </a:xfrm>
            <a:prstGeom prst="line">
              <a:avLst/>
            </a:prstGeom>
            <a:noFill/>
            <a:ln w="28575">
              <a:solidFill>
                <a:schemeClr val="bg2"/>
              </a:solidFill>
              <a:round/>
              <a:headEnd/>
              <a:tailEnd type="stealth" w="sm" len="lg"/>
            </a:ln>
          </p:spPr>
          <p:txBody>
            <a:bodyPr wrap="none" anchor="ctr"/>
            <a:lstStyle/>
            <a:p>
              <a:endParaRPr lang="en-CA"/>
            </a:p>
          </p:txBody>
        </p:sp>
      </p:grpSp>
      <p:sp>
        <p:nvSpPr>
          <p:cNvPr id="56" name="Text Box 23"/>
          <p:cNvSpPr txBox="1">
            <a:spLocks noChangeArrowheads="1"/>
          </p:cNvSpPr>
          <p:nvPr/>
        </p:nvSpPr>
        <p:spPr bwMode="auto">
          <a:xfrm>
            <a:off x="503548" y="13948"/>
            <a:ext cx="7951440" cy="707886"/>
          </a:xfrm>
          <a:prstGeom prst="rect">
            <a:avLst/>
          </a:prstGeom>
          <a:noFill/>
          <a:ln w="9525">
            <a:noFill/>
            <a:miter lim="800000"/>
            <a:headEnd/>
            <a:tailEnd/>
          </a:ln>
        </p:spPr>
        <p:txBody>
          <a:bodyPr wrap="square">
            <a:spAutoFit/>
          </a:bodyPr>
          <a:lstStyle/>
          <a:p>
            <a:pPr algn="ctr"/>
            <a:r>
              <a:rPr lang="en-US" sz="4000" b="1" dirty="0" smtClean="0">
                <a:solidFill>
                  <a:srgbClr val="800000"/>
                </a:solidFill>
                <a:latin typeface="Calibri" pitchFamily="34" charset="0"/>
              </a:rPr>
              <a:t>Connection to foundation</a:t>
            </a:r>
            <a:endParaRPr lang="en-US" sz="4000" b="1" dirty="0">
              <a:solidFill>
                <a:srgbClr val="800000"/>
              </a:solidFill>
              <a:latin typeface="Calibri" pitchFamily="34" charset="0"/>
            </a:endParaRPr>
          </a:p>
        </p:txBody>
      </p:sp>
    </p:spTree>
    <p:extLst>
      <p:ext uri="{BB962C8B-B14F-4D97-AF65-F5344CB8AC3E}">
        <p14:creationId xmlns:p14="http://schemas.microsoft.com/office/powerpoint/2010/main" val="2816536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0" y="225425"/>
            <a:ext cx="9143999" cy="707886"/>
          </a:xfrm>
          <a:prstGeom prst="rect">
            <a:avLst/>
          </a:prstGeom>
          <a:noFill/>
          <a:ln w="9525">
            <a:noFill/>
            <a:miter lim="800000"/>
            <a:headEnd/>
            <a:tailEnd/>
          </a:ln>
        </p:spPr>
        <p:txBody>
          <a:bodyPr wrap="square">
            <a:spAutoFit/>
          </a:bodyPr>
          <a:lstStyle/>
          <a:p>
            <a:pPr algn="ctr"/>
            <a:r>
              <a:rPr lang="en-US" sz="4000" b="1" dirty="0" smtClean="0">
                <a:solidFill>
                  <a:srgbClr val="800000"/>
                </a:solidFill>
                <a:latin typeface="Calibri" pitchFamily="34" charset="0"/>
              </a:rPr>
              <a:t>Shear walls to Foundation</a:t>
            </a:r>
            <a:endParaRPr lang="en-US" sz="4000" b="1" dirty="0">
              <a:solidFill>
                <a:srgbClr val="800000"/>
              </a:solidFill>
              <a:latin typeface="Calibri" pitchFamily="34" charset="0"/>
            </a:endParaRPr>
          </a:p>
        </p:txBody>
      </p:sp>
      <p:sp>
        <p:nvSpPr>
          <p:cNvPr id="39939" name="Text Box 3"/>
          <p:cNvSpPr txBox="1">
            <a:spLocks noChangeArrowheads="1"/>
          </p:cNvSpPr>
          <p:nvPr/>
        </p:nvSpPr>
        <p:spPr bwMode="auto">
          <a:xfrm>
            <a:off x="5791200" y="2286000"/>
            <a:ext cx="2295525" cy="579438"/>
          </a:xfrm>
          <a:prstGeom prst="rect">
            <a:avLst/>
          </a:prstGeom>
          <a:noFill/>
          <a:ln w="9525">
            <a:noFill/>
            <a:miter lim="800000"/>
            <a:headEnd/>
            <a:tailEnd/>
          </a:ln>
        </p:spPr>
        <p:txBody>
          <a:bodyPr wrap="none">
            <a:spAutoFit/>
          </a:bodyPr>
          <a:lstStyle/>
          <a:p>
            <a:r>
              <a:rPr lang="en-US" sz="3200" dirty="0">
                <a:latin typeface="Calibri" pitchFamily="34" charset="0"/>
              </a:rPr>
              <a:t>Shear Forces</a:t>
            </a:r>
          </a:p>
        </p:txBody>
      </p:sp>
      <p:sp>
        <p:nvSpPr>
          <p:cNvPr id="39940" name="Freeform 4"/>
          <p:cNvSpPr>
            <a:spLocks/>
          </p:cNvSpPr>
          <p:nvPr/>
        </p:nvSpPr>
        <p:spPr bwMode="auto">
          <a:xfrm>
            <a:off x="3086100" y="1581150"/>
            <a:ext cx="2286000" cy="838200"/>
          </a:xfrm>
          <a:custGeom>
            <a:avLst/>
            <a:gdLst>
              <a:gd name="T0" fmla="*/ 0 w 1440"/>
              <a:gd name="T1" fmla="*/ 2147483647 h 528"/>
              <a:gd name="T2" fmla="*/ 2147483647 w 1440"/>
              <a:gd name="T3" fmla="*/ 0 h 528"/>
              <a:gd name="T4" fmla="*/ 2147483647 w 1440"/>
              <a:gd name="T5" fmla="*/ 2147483647 h 528"/>
              <a:gd name="T6" fmla="*/ 0 w 1440"/>
              <a:gd name="T7" fmla="*/ 2147483647 h 528"/>
              <a:gd name="T8" fmla="*/ 0 60000 65536"/>
              <a:gd name="T9" fmla="*/ 0 60000 65536"/>
              <a:gd name="T10" fmla="*/ 0 60000 65536"/>
              <a:gd name="T11" fmla="*/ 0 60000 65536"/>
              <a:gd name="T12" fmla="*/ 0 w 1440"/>
              <a:gd name="T13" fmla="*/ 0 h 528"/>
              <a:gd name="T14" fmla="*/ 1440 w 1440"/>
              <a:gd name="T15" fmla="*/ 528 h 528"/>
            </a:gdLst>
            <a:ahLst/>
            <a:cxnLst>
              <a:cxn ang="T8">
                <a:pos x="T0" y="T1"/>
              </a:cxn>
              <a:cxn ang="T9">
                <a:pos x="T2" y="T3"/>
              </a:cxn>
              <a:cxn ang="T10">
                <a:pos x="T4" y="T5"/>
              </a:cxn>
              <a:cxn ang="T11">
                <a:pos x="T6" y="T7"/>
              </a:cxn>
            </a:cxnLst>
            <a:rect l="T12" t="T13" r="T14" b="T15"/>
            <a:pathLst>
              <a:path w="1440" h="528">
                <a:moveTo>
                  <a:pt x="0" y="528"/>
                </a:moveTo>
                <a:lnTo>
                  <a:pt x="720" y="0"/>
                </a:lnTo>
                <a:lnTo>
                  <a:pt x="1440" y="528"/>
                </a:lnTo>
                <a:lnTo>
                  <a:pt x="0" y="528"/>
                </a:lnTo>
                <a:close/>
              </a:path>
            </a:pathLst>
          </a:custGeom>
          <a:solidFill>
            <a:schemeClr val="folHlink"/>
          </a:solidFill>
          <a:ln w="57150">
            <a:solidFill>
              <a:schemeClr val="tx1"/>
            </a:solidFill>
            <a:round/>
            <a:headEnd/>
            <a:tailEnd/>
          </a:ln>
        </p:spPr>
        <p:txBody>
          <a:bodyPr wrap="none" anchor="ctr"/>
          <a:lstStyle/>
          <a:p>
            <a:endParaRPr lang="en-US"/>
          </a:p>
        </p:txBody>
      </p:sp>
      <p:sp>
        <p:nvSpPr>
          <p:cNvPr id="39941" name="Freeform 5"/>
          <p:cNvSpPr>
            <a:spLocks/>
          </p:cNvSpPr>
          <p:nvPr/>
        </p:nvSpPr>
        <p:spPr bwMode="auto">
          <a:xfrm>
            <a:off x="3619500" y="2419350"/>
            <a:ext cx="1752600" cy="1962150"/>
          </a:xfrm>
          <a:custGeom>
            <a:avLst/>
            <a:gdLst>
              <a:gd name="T0" fmla="*/ 0 w 1104"/>
              <a:gd name="T1" fmla="*/ 2147483647 h 1236"/>
              <a:gd name="T2" fmla="*/ 0 w 1104"/>
              <a:gd name="T3" fmla="*/ 2147483647 h 1236"/>
              <a:gd name="T4" fmla="*/ 2147483647 w 1104"/>
              <a:gd name="T5" fmla="*/ 2147483647 h 1236"/>
              <a:gd name="T6" fmla="*/ 2147483647 w 1104"/>
              <a:gd name="T7" fmla="*/ 0 h 1236"/>
              <a:gd name="T8" fmla="*/ 0 w 1104"/>
              <a:gd name="T9" fmla="*/ 2147483647 h 1236"/>
              <a:gd name="T10" fmla="*/ 0 60000 65536"/>
              <a:gd name="T11" fmla="*/ 0 60000 65536"/>
              <a:gd name="T12" fmla="*/ 0 60000 65536"/>
              <a:gd name="T13" fmla="*/ 0 60000 65536"/>
              <a:gd name="T14" fmla="*/ 0 60000 65536"/>
              <a:gd name="T15" fmla="*/ 0 w 1104"/>
              <a:gd name="T16" fmla="*/ 0 h 1236"/>
              <a:gd name="T17" fmla="*/ 1104 w 1104"/>
              <a:gd name="T18" fmla="*/ 1236 h 1236"/>
            </a:gdLst>
            <a:ahLst/>
            <a:cxnLst>
              <a:cxn ang="T10">
                <a:pos x="T0" y="T1"/>
              </a:cxn>
              <a:cxn ang="T11">
                <a:pos x="T2" y="T3"/>
              </a:cxn>
              <a:cxn ang="T12">
                <a:pos x="T4" y="T5"/>
              </a:cxn>
              <a:cxn ang="T13">
                <a:pos x="T6" y="T7"/>
              </a:cxn>
              <a:cxn ang="T14">
                <a:pos x="T8" y="T9"/>
              </a:cxn>
            </a:cxnLst>
            <a:rect l="T15" t="T16" r="T17" b="T18"/>
            <a:pathLst>
              <a:path w="1104" h="1236">
                <a:moveTo>
                  <a:pt x="0" y="528"/>
                </a:moveTo>
                <a:lnTo>
                  <a:pt x="0" y="1236"/>
                </a:lnTo>
                <a:lnTo>
                  <a:pt x="1104" y="712"/>
                </a:lnTo>
                <a:lnTo>
                  <a:pt x="1104" y="0"/>
                </a:lnTo>
                <a:lnTo>
                  <a:pt x="0" y="528"/>
                </a:lnTo>
                <a:close/>
              </a:path>
            </a:pathLst>
          </a:custGeom>
          <a:solidFill>
            <a:srgbClr val="FFFF00"/>
          </a:solidFill>
          <a:ln w="57150">
            <a:solidFill>
              <a:schemeClr val="bg2"/>
            </a:solidFill>
            <a:round/>
            <a:headEnd/>
            <a:tailEnd/>
          </a:ln>
        </p:spPr>
        <p:txBody>
          <a:bodyPr wrap="none" anchor="ctr"/>
          <a:lstStyle/>
          <a:p>
            <a:endParaRPr lang="en-US"/>
          </a:p>
        </p:txBody>
      </p:sp>
      <p:sp>
        <p:nvSpPr>
          <p:cNvPr id="39942" name="Freeform 6"/>
          <p:cNvSpPr>
            <a:spLocks/>
          </p:cNvSpPr>
          <p:nvPr/>
        </p:nvSpPr>
        <p:spPr bwMode="auto">
          <a:xfrm>
            <a:off x="3619500" y="3581400"/>
            <a:ext cx="1752600" cy="1905000"/>
          </a:xfrm>
          <a:custGeom>
            <a:avLst/>
            <a:gdLst>
              <a:gd name="T0" fmla="*/ 0 w 1104"/>
              <a:gd name="T1" fmla="*/ 2147483647 h 1200"/>
              <a:gd name="T2" fmla="*/ 2147483647 w 1104"/>
              <a:gd name="T3" fmla="*/ 2147483647 h 1200"/>
              <a:gd name="T4" fmla="*/ 2147483647 w 1104"/>
              <a:gd name="T5" fmla="*/ 2147483647 h 1200"/>
              <a:gd name="T6" fmla="*/ 2147483647 w 1104"/>
              <a:gd name="T7" fmla="*/ 0 h 1200"/>
              <a:gd name="T8" fmla="*/ 0 w 1104"/>
              <a:gd name="T9" fmla="*/ 2147483647 h 1200"/>
              <a:gd name="T10" fmla="*/ 0 60000 65536"/>
              <a:gd name="T11" fmla="*/ 0 60000 65536"/>
              <a:gd name="T12" fmla="*/ 0 60000 65536"/>
              <a:gd name="T13" fmla="*/ 0 60000 65536"/>
              <a:gd name="T14" fmla="*/ 0 60000 65536"/>
              <a:gd name="T15" fmla="*/ 0 w 1104"/>
              <a:gd name="T16" fmla="*/ 0 h 1200"/>
              <a:gd name="T17" fmla="*/ 1104 w 1104"/>
              <a:gd name="T18" fmla="*/ 1200 h 1200"/>
            </a:gdLst>
            <a:ahLst/>
            <a:cxnLst>
              <a:cxn ang="T10">
                <a:pos x="T0" y="T1"/>
              </a:cxn>
              <a:cxn ang="T11">
                <a:pos x="T2" y="T3"/>
              </a:cxn>
              <a:cxn ang="T12">
                <a:pos x="T4" y="T5"/>
              </a:cxn>
              <a:cxn ang="T13">
                <a:pos x="T6" y="T7"/>
              </a:cxn>
              <a:cxn ang="T14">
                <a:pos x="T8" y="T9"/>
              </a:cxn>
            </a:cxnLst>
            <a:rect l="T15" t="T16" r="T17" b="T18"/>
            <a:pathLst>
              <a:path w="1104" h="1200">
                <a:moveTo>
                  <a:pt x="0" y="500"/>
                </a:moveTo>
                <a:lnTo>
                  <a:pt x="6" y="1200"/>
                </a:lnTo>
                <a:lnTo>
                  <a:pt x="1104" y="684"/>
                </a:lnTo>
                <a:lnTo>
                  <a:pt x="1104" y="0"/>
                </a:lnTo>
                <a:lnTo>
                  <a:pt x="0" y="500"/>
                </a:lnTo>
                <a:close/>
              </a:path>
            </a:pathLst>
          </a:custGeom>
          <a:solidFill>
            <a:srgbClr val="FFFF00"/>
          </a:solidFill>
          <a:ln w="57150">
            <a:solidFill>
              <a:schemeClr val="bg2"/>
            </a:solidFill>
            <a:round/>
            <a:headEnd/>
            <a:tailEnd/>
          </a:ln>
        </p:spPr>
        <p:txBody>
          <a:bodyPr wrap="none" anchor="ctr"/>
          <a:lstStyle/>
          <a:p>
            <a:endParaRPr lang="en-US"/>
          </a:p>
        </p:txBody>
      </p:sp>
      <p:sp>
        <p:nvSpPr>
          <p:cNvPr id="39943" name="Freeform 7"/>
          <p:cNvSpPr>
            <a:spLocks/>
          </p:cNvSpPr>
          <p:nvPr/>
        </p:nvSpPr>
        <p:spPr bwMode="auto">
          <a:xfrm>
            <a:off x="2476500" y="1581150"/>
            <a:ext cx="2895600" cy="1676400"/>
          </a:xfrm>
          <a:custGeom>
            <a:avLst/>
            <a:gdLst>
              <a:gd name="T0" fmla="*/ 0 w 1824"/>
              <a:gd name="T1" fmla="*/ 2147483647 h 1056"/>
              <a:gd name="T2" fmla="*/ 2147483647 w 1824"/>
              <a:gd name="T3" fmla="*/ 0 h 1056"/>
              <a:gd name="T4" fmla="*/ 2147483647 w 1824"/>
              <a:gd name="T5" fmla="*/ 2147483647 h 1056"/>
              <a:gd name="T6" fmla="*/ 2147483647 w 1824"/>
              <a:gd name="T7" fmla="*/ 2147483647 h 1056"/>
              <a:gd name="T8" fmla="*/ 0 w 1824"/>
              <a:gd name="T9" fmla="*/ 2147483647 h 1056"/>
              <a:gd name="T10" fmla="*/ 0 60000 65536"/>
              <a:gd name="T11" fmla="*/ 0 60000 65536"/>
              <a:gd name="T12" fmla="*/ 0 60000 65536"/>
              <a:gd name="T13" fmla="*/ 0 60000 65536"/>
              <a:gd name="T14" fmla="*/ 0 60000 65536"/>
              <a:gd name="T15" fmla="*/ 0 w 1824"/>
              <a:gd name="T16" fmla="*/ 0 h 1056"/>
              <a:gd name="T17" fmla="*/ 1824 w 1824"/>
              <a:gd name="T18" fmla="*/ 1056 h 1056"/>
            </a:gdLst>
            <a:ahLst/>
            <a:cxnLst>
              <a:cxn ang="T10">
                <a:pos x="T0" y="T1"/>
              </a:cxn>
              <a:cxn ang="T11">
                <a:pos x="T2" y="T3"/>
              </a:cxn>
              <a:cxn ang="T12">
                <a:pos x="T4" y="T5"/>
              </a:cxn>
              <a:cxn ang="T13">
                <a:pos x="T6" y="T7"/>
              </a:cxn>
              <a:cxn ang="T14">
                <a:pos x="T8" y="T9"/>
              </a:cxn>
            </a:cxnLst>
            <a:rect l="T15" t="T16" r="T17" b="T18"/>
            <a:pathLst>
              <a:path w="1824" h="1056">
                <a:moveTo>
                  <a:pt x="0" y="528"/>
                </a:moveTo>
                <a:lnTo>
                  <a:pt x="1104" y="0"/>
                </a:lnTo>
                <a:lnTo>
                  <a:pt x="1824" y="528"/>
                </a:lnTo>
                <a:lnTo>
                  <a:pt x="720" y="1056"/>
                </a:lnTo>
                <a:lnTo>
                  <a:pt x="0" y="528"/>
                </a:lnTo>
                <a:close/>
              </a:path>
            </a:pathLst>
          </a:custGeom>
          <a:solidFill>
            <a:schemeClr val="folHlink"/>
          </a:solidFill>
          <a:ln w="57150">
            <a:solidFill>
              <a:schemeClr val="bg2"/>
            </a:solidFill>
            <a:round/>
            <a:headEnd/>
            <a:tailEnd/>
          </a:ln>
        </p:spPr>
        <p:txBody>
          <a:bodyPr wrap="none" anchor="ctr"/>
          <a:lstStyle/>
          <a:p>
            <a:endParaRPr lang="en-US"/>
          </a:p>
        </p:txBody>
      </p:sp>
      <p:sp>
        <p:nvSpPr>
          <p:cNvPr id="39944" name="Freeform 8"/>
          <p:cNvSpPr>
            <a:spLocks/>
          </p:cNvSpPr>
          <p:nvPr/>
        </p:nvSpPr>
        <p:spPr bwMode="auto">
          <a:xfrm>
            <a:off x="1333500" y="3562350"/>
            <a:ext cx="4038600" cy="800100"/>
          </a:xfrm>
          <a:custGeom>
            <a:avLst/>
            <a:gdLst>
              <a:gd name="T0" fmla="*/ 0 w 2544"/>
              <a:gd name="T1" fmla="*/ 2147483647 h 504"/>
              <a:gd name="T2" fmla="*/ 2147483647 w 2544"/>
              <a:gd name="T3" fmla="*/ 0 h 504"/>
              <a:gd name="T4" fmla="*/ 2147483647 w 2544"/>
              <a:gd name="T5" fmla="*/ 0 h 504"/>
              <a:gd name="T6" fmla="*/ 2147483647 w 2544"/>
              <a:gd name="T7" fmla="*/ 2147483647 h 504"/>
              <a:gd name="T8" fmla="*/ 0 w 2544"/>
              <a:gd name="T9" fmla="*/ 2147483647 h 504"/>
              <a:gd name="T10" fmla="*/ 0 60000 65536"/>
              <a:gd name="T11" fmla="*/ 0 60000 65536"/>
              <a:gd name="T12" fmla="*/ 0 60000 65536"/>
              <a:gd name="T13" fmla="*/ 0 60000 65536"/>
              <a:gd name="T14" fmla="*/ 0 60000 65536"/>
              <a:gd name="T15" fmla="*/ 0 w 2544"/>
              <a:gd name="T16" fmla="*/ 0 h 504"/>
              <a:gd name="T17" fmla="*/ 2544 w 2544"/>
              <a:gd name="T18" fmla="*/ 504 h 504"/>
            </a:gdLst>
            <a:ahLst/>
            <a:cxnLst>
              <a:cxn ang="T10">
                <a:pos x="T0" y="T1"/>
              </a:cxn>
              <a:cxn ang="T11">
                <a:pos x="T2" y="T3"/>
              </a:cxn>
              <a:cxn ang="T12">
                <a:pos x="T4" y="T5"/>
              </a:cxn>
              <a:cxn ang="T13">
                <a:pos x="T6" y="T7"/>
              </a:cxn>
              <a:cxn ang="T14">
                <a:pos x="T8" y="T9"/>
              </a:cxn>
            </a:cxnLst>
            <a:rect l="T15" t="T16" r="T17" b="T18"/>
            <a:pathLst>
              <a:path w="2544" h="504">
                <a:moveTo>
                  <a:pt x="0" y="480"/>
                </a:moveTo>
                <a:lnTo>
                  <a:pt x="1056" y="0"/>
                </a:lnTo>
                <a:lnTo>
                  <a:pt x="2544" y="0"/>
                </a:lnTo>
                <a:lnTo>
                  <a:pt x="1434" y="504"/>
                </a:lnTo>
                <a:lnTo>
                  <a:pt x="0" y="480"/>
                </a:lnTo>
                <a:close/>
              </a:path>
            </a:pathLst>
          </a:custGeom>
          <a:solidFill>
            <a:schemeClr val="folHlink"/>
          </a:solidFill>
          <a:ln w="57150">
            <a:solidFill>
              <a:schemeClr val="bg2"/>
            </a:solidFill>
            <a:round/>
            <a:headEnd/>
            <a:tailEnd/>
          </a:ln>
        </p:spPr>
        <p:txBody>
          <a:bodyPr wrap="none" anchor="ctr"/>
          <a:lstStyle/>
          <a:p>
            <a:endParaRPr lang="en-US"/>
          </a:p>
        </p:txBody>
      </p:sp>
      <p:sp>
        <p:nvSpPr>
          <p:cNvPr id="39945" name="Line 9"/>
          <p:cNvSpPr>
            <a:spLocks noChangeShapeType="1"/>
          </p:cNvSpPr>
          <p:nvPr/>
        </p:nvSpPr>
        <p:spPr bwMode="auto">
          <a:xfrm flipV="1">
            <a:off x="3009900" y="3257550"/>
            <a:ext cx="0" cy="304800"/>
          </a:xfrm>
          <a:prstGeom prst="line">
            <a:avLst/>
          </a:prstGeom>
          <a:noFill/>
          <a:ln w="28575">
            <a:solidFill>
              <a:schemeClr val="bg2"/>
            </a:solidFill>
            <a:round/>
            <a:headEnd/>
            <a:tailEnd/>
          </a:ln>
        </p:spPr>
        <p:txBody>
          <a:bodyPr wrap="none" anchor="ctr"/>
          <a:lstStyle/>
          <a:p>
            <a:endParaRPr lang="en-CA"/>
          </a:p>
        </p:txBody>
      </p:sp>
      <p:sp>
        <p:nvSpPr>
          <p:cNvPr id="39946" name="Line 10"/>
          <p:cNvSpPr>
            <a:spLocks noChangeShapeType="1"/>
          </p:cNvSpPr>
          <p:nvPr/>
        </p:nvSpPr>
        <p:spPr bwMode="auto">
          <a:xfrm flipV="1">
            <a:off x="3009900" y="4324350"/>
            <a:ext cx="0" cy="1143000"/>
          </a:xfrm>
          <a:prstGeom prst="line">
            <a:avLst/>
          </a:prstGeom>
          <a:noFill/>
          <a:ln w="28575">
            <a:solidFill>
              <a:schemeClr val="bg2"/>
            </a:solidFill>
            <a:round/>
            <a:headEnd/>
            <a:tailEnd/>
          </a:ln>
        </p:spPr>
        <p:txBody>
          <a:bodyPr wrap="none" anchor="ctr"/>
          <a:lstStyle/>
          <a:p>
            <a:endParaRPr lang="en-CA"/>
          </a:p>
        </p:txBody>
      </p:sp>
      <p:sp>
        <p:nvSpPr>
          <p:cNvPr id="39947" name="Freeform 11"/>
          <p:cNvSpPr>
            <a:spLocks/>
          </p:cNvSpPr>
          <p:nvPr/>
        </p:nvSpPr>
        <p:spPr bwMode="auto">
          <a:xfrm>
            <a:off x="1333500" y="4705350"/>
            <a:ext cx="4038600" cy="800100"/>
          </a:xfrm>
          <a:custGeom>
            <a:avLst/>
            <a:gdLst>
              <a:gd name="T0" fmla="*/ 0 w 2544"/>
              <a:gd name="T1" fmla="*/ 2147483647 h 504"/>
              <a:gd name="T2" fmla="*/ 2147483647 w 2544"/>
              <a:gd name="T3" fmla="*/ 0 h 504"/>
              <a:gd name="T4" fmla="*/ 2147483647 w 2544"/>
              <a:gd name="T5" fmla="*/ 0 h 504"/>
              <a:gd name="T6" fmla="*/ 2147483647 w 2544"/>
              <a:gd name="T7" fmla="*/ 2147483647 h 504"/>
              <a:gd name="T8" fmla="*/ 0 w 2544"/>
              <a:gd name="T9" fmla="*/ 2147483647 h 504"/>
              <a:gd name="T10" fmla="*/ 0 60000 65536"/>
              <a:gd name="T11" fmla="*/ 0 60000 65536"/>
              <a:gd name="T12" fmla="*/ 0 60000 65536"/>
              <a:gd name="T13" fmla="*/ 0 60000 65536"/>
              <a:gd name="T14" fmla="*/ 0 60000 65536"/>
              <a:gd name="T15" fmla="*/ 0 w 2544"/>
              <a:gd name="T16" fmla="*/ 0 h 504"/>
              <a:gd name="T17" fmla="*/ 2544 w 2544"/>
              <a:gd name="T18" fmla="*/ 504 h 504"/>
            </a:gdLst>
            <a:ahLst/>
            <a:cxnLst>
              <a:cxn ang="T10">
                <a:pos x="T0" y="T1"/>
              </a:cxn>
              <a:cxn ang="T11">
                <a:pos x="T2" y="T3"/>
              </a:cxn>
              <a:cxn ang="T12">
                <a:pos x="T4" y="T5"/>
              </a:cxn>
              <a:cxn ang="T13">
                <a:pos x="T6" y="T7"/>
              </a:cxn>
              <a:cxn ang="T14">
                <a:pos x="T8" y="T9"/>
              </a:cxn>
            </a:cxnLst>
            <a:rect l="T15" t="T16" r="T17" b="T18"/>
            <a:pathLst>
              <a:path w="2544" h="504">
                <a:moveTo>
                  <a:pt x="0" y="480"/>
                </a:moveTo>
                <a:lnTo>
                  <a:pt x="1056" y="0"/>
                </a:lnTo>
                <a:lnTo>
                  <a:pt x="2544" y="0"/>
                </a:lnTo>
                <a:lnTo>
                  <a:pt x="1434" y="504"/>
                </a:lnTo>
                <a:lnTo>
                  <a:pt x="0" y="480"/>
                </a:lnTo>
                <a:close/>
              </a:path>
            </a:pathLst>
          </a:custGeom>
          <a:solidFill>
            <a:schemeClr val="folHlink"/>
          </a:solidFill>
          <a:ln w="57150">
            <a:solidFill>
              <a:schemeClr val="bg2"/>
            </a:solidFill>
            <a:round/>
            <a:headEnd/>
            <a:tailEnd/>
          </a:ln>
        </p:spPr>
        <p:txBody>
          <a:bodyPr wrap="none" anchor="ctr"/>
          <a:lstStyle/>
          <a:p>
            <a:endParaRPr lang="en-US"/>
          </a:p>
        </p:txBody>
      </p:sp>
      <p:sp>
        <p:nvSpPr>
          <p:cNvPr id="39948" name="Freeform 12" descr="Newsprint"/>
          <p:cNvSpPr>
            <a:spLocks/>
          </p:cNvSpPr>
          <p:nvPr/>
        </p:nvSpPr>
        <p:spPr bwMode="auto">
          <a:xfrm>
            <a:off x="1333500" y="5499100"/>
            <a:ext cx="2286000" cy="730250"/>
          </a:xfrm>
          <a:custGeom>
            <a:avLst/>
            <a:gdLst>
              <a:gd name="T0" fmla="*/ 2147483647 w 1440"/>
              <a:gd name="T1" fmla="*/ 0 h 460"/>
              <a:gd name="T2" fmla="*/ 0 w 1440"/>
              <a:gd name="T3" fmla="*/ 2147483647 h 460"/>
              <a:gd name="T4" fmla="*/ 2147483647 w 1440"/>
              <a:gd name="T5" fmla="*/ 2147483647 h 460"/>
              <a:gd name="T6" fmla="*/ 2147483647 w 1440"/>
              <a:gd name="T7" fmla="*/ 2147483647 h 460"/>
              <a:gd name="T8" fmla="*/ 0 60000 65536"/>
              <a:gd name="T9" fmla="*/ 0 60000 65536"/>
              <a:gd name="T10" fmla="*/ 0 60000 65536"/>
              <a:gd name="T11" fmla="*/ 0 60000 65536"/>
              <a:gd name="T12" fmla="*/ 0 w 1440"/>
              <a:gd name="T13" fmla="*/ 0 h 460"/>
              <a:gd name="T14" fmla="*/ 1440 w 1440"/>
              <a:gd name="T15" fmla="*/ 460 h 460"/>
            </a:gdLst>
            <a:ahLst/>
            <a:cxnLst>
              <a:cxn ang="T8">
                <a:pos x="T0" y="T1"/>
              </a:cxn>
              <a:cxn ang="T9">
                <a:pos x="T2" y="T3"/>
              </a:cxn>
              <a:cxn ang="T10">
                <a:pos x="T4" y="T5"/>
              </a:cxn>
              <a:cxn ang="T11">
                <a:pos x="T6" y="T7"/>
              </a:cxn>
            </a:cxnLst>
            <a:rect l="T12" t="T13" r="T14" b="T15"/>
            <a:pathLst>
              <a:path w="1440" h="460">
                <a:moveTo>
                  <a:pt x="4" y="0"/>
                </a:moveTo>
                <a:lnTo>
                  <a:pt x="0" y="460"/>
                </a:lnTo>
                <a:lnTo>
                  <a:pt x="1440" y="460"/>
                </a:lnTo>
                <a:lnTo>
                  <a:pt x="1440" y="16"/>
                </a:lnTo>
              </a:path>
            </a:pathLst>
          </a:custGeom>
          <a:blipFill dpi="0" rotWithShape="0">
            <a:blip r:embed="rId3" cstate="print"/>
            <a:srcRect/>
            <a:tile tx="0" ty="0" sx="100000" sy="100000" flip="none" algn="tl"/>
          </a:blipFill>
          <a:ln w="9525">
            <a:solidFill>
              <a:schemeClr val="tx1"/>
            </a:solidFill>
            <a:round/>
            <a:headEnd/>
            <a:tailEnd/>
          </a:ln>
        </p:spPr>
        <p:txBody>
          <a:bodyPr wrap="none" anchor="ctr"/>
          <a:lstStyle/>
          <a:p>
            <a:endParaRPr lang="en-US"/>
          </a:p>
        </p:txBody>
      </p:sp>
      <p:sp>
        <p:nvSpPr>
          <p:cNvPr id="39949" name="Freeform 13" descr="Newsprint"/>
          <p:cNvSpPr>
            <a:spLocks/>
          </p:cNvSpPr>
          <p:nvPr/>
        </p:nvSpPr>
        <p:spPr bwMode="auto">
          <a:xfrm>
            <a:off x="3619500" y="4730750"/>
            <a:ext cx="1778000" cy="1498600"/>
          </a:xfrm>
          <a:custGeom>
            <a:avLst/>
            <a:gdLst>
              <a:gd name="T0" fmla="*/ 0 w 1120"/>
              <a:gd name="T1" fmla="*/ 2147483647 h 944"/>
              <a:gd name="T2" fmla="*/ 0 w 1120"/>
              <a:gd name="T3" fmla="*/ 2147483647 h 944"/>
              <a:gd name="T4" fmla="*/ 2147483647 w 1120"/>
              <a:gd name="T5" fmla="*/ 2147483647 h 944"/>
              <a:gd name="T6" fmla="*/ 2147483647 w 1120"/>
              <a:gd name="T7" fmla="*/ 0 h 944"/>
              <a:gd name="T8" fmla="*/ 0 w 1120"/>
              <a:gd name="T9" fmla="*/ 2147483647 h 944"/>
              <a:gd name="T10" fmla="*/ 0 60000 65536"/>
              <a:gd name="T11" fmla="*/ 0 60000 65536"/>
              <a:gd name="T12" fmla="*/ 0 60000 65536"/>
              <a:gd name="T13" fmla="*/ 0 60000 65536"/>
              <a:gd name="T14" fmla="*/ 0 60000 65536"/>
              <a:gd name="T15" fmla="*/ 0 w 1120"/>
              <a:gd name="T16" fmla="*/ 0 h 944"/>
              <a:gd name="T17" fmla="*/ 1120 w 1120"/>
              <a:gd name="T18" fmla="*/ 944 h 944"/>
            </a:gdLst>
            <a:ahLst/>
            <a:cxnLst>
              <a:cxn ang="T10">
                <a:pos x="T0" y="T1"/>
              </a:cxn>
              <a:cxn ang="T11">
                <a:pos x="T2" y="T3"/>
              </a:cxn>
              <a:cxn ang="T12">
                <a:pos x="T4" y="T5"/>
              </a:cxn>
              <a:cxn ang="T13">
                <a:pos x="T6" y="T7"/>
              </a:cxn>
              <a:cxn ang="T14">
                <a:pos x="T8" y="T9"/>
              </a:cxn>
            </a:cxnLst>
            <a:rect l="T15" t="T16" r="T17" b="T18"/>
            <a:pathLst>
              <a:path w="1120" h="944">
                <a:moveTo>
                  <a:pt x="0" y="500"/>
                </a:moveTo>
                <a:lnTo>
                  <a:pt x="0" y="944"/>
                </a:lnTo>
                <a:lnTo>
                  <a:pt x="1120" y="356"/>
                </a:lnTo>
                <a:lnTo>
                  <a:pt x="1112" y="0"/>
                </a:lnTo>
                <a:lnTo>
                  <a:pt x="0" y="500"/>
                </a:lnTo>
                <a:close/>
              </a:path>
            </a:pathLst>
          </a:custGeom>
          <a:blipFill dpi="0" rotWithShape="0">
            <a:blip r:embed="rId3" cstate="print"/>
            <a:srcRect/>
            <a:tile tx="0" ty="0" sx="100000" sy="100000" flip="none" algn="tl"/>
          </a:blipFill>
          <a:ln w="9525">
            <a:solidFill>
              <a:schemeClr val="tx1"/>
            </a:solidFill>
            <a:round/>
            <a:headEnd/>
            <a:tailEnd/>
          </a:ln>
        </p:spPr>
        <p:txBody>
          <a:bodyPr wrap="none" anchor="ctr"/>
          <a:lstStyle/>
          <a:p>
            <a:endParaRPr lang="en-US"/>
          </a:p>
        </p:txBody>
      </p:sp>
      <p:sp>
        <p:nvSpPr>
          <p:cNvPr id="39950" name="Freeform 14"/>
          <p:cNvSpPr>
            <a:spLocks/>
          </p:cNvSpPr>
          <p:nvPr/>
        </p:nvSpPr>
        <p:spPr bwMode="auto">
          <a:xfrm>
            <a:off x="1308100" y="2400300"/>
            <a:ext cx="2330450" cy="1974850"/>
          </a:xfrm>
          <a:custGeom>
            <a:avLst/>
            <a:gdLst>
              <a:gd name="T0" fmla="*/ 2147483647 w 1468"/>
              <a:gd name="T1" fmla="*/ 2147483647 h 1244"/>
              <a:gd name="T2" fmla="*/ 2147483647 w 1468"/>
              <a:gd name="T3" fmla="*/ 2147483647 h 1244"/>
              <a:gd name="T4" fmla="*/ 2147483647 w 1468"/>
              <a:gd name="T5" fmla="*/ 0 h 1244"/>
              <a:gd name="T6" fmla="*/ 2147483647 w 1468"/>
              <a:gd name="T7" fmla="*/ 2147483647 h 1244"/>
              <a:gd name="T8" fmla="*/ 2147483647 w 1468"/>
              <a:gd name="T9" fmla="*/ 2147483647 h 1244"/>
              <a:gd name="T10" fmla="*/ 0 w 1468"/>
              <a:gd name="T11" fmla="*/ 2147483647 h 1244"/>
              <a:gd name="T12" fmla="*/ 0 60000 65536"/>
              <a:gd name="T13" fmla="*/ 0 60000 65536"/>
              <a:gd name="T14" fmla="*/ 0 60000 65536"/>
              <a:gd name="T15" fmla="*/ 0 60000 65536"/>
              <a:gd name="T16" fmla="*/ 0 60000 65536"/>
              <a:gd name="T17" fmla="*/ 0 60000 65536"/>
              <a:gd name="T18" fmla="*/ 0 w 1468"/>
              <a:gd name="T19" fmla="*/ 0 h 1244"/>
              <a:gd name="T20" fmla="*/ 1468 w 1468"/>
              <a:gd name="T21" fmla="*/ 1244 h 1244"/>
            </a:gdLst>
            <a:ahLst/>
            <a:cxnLst>
              <a:cxn ang="T12">
                <a:pos x="T0" y="T1"/>
              </a:cxn>
              <a:cxn ang="T13">
                <a:pos x="T2" y="T3"/>
              </a:cxn>
              <a:cxn ang="T14">
                <a:pos x="T4" y="T5"/>
              </a:cxn>
              <a:cxn ang="T15">
                <a:pos x="T6" y="T7"/>
              </a:cxn>
              <a:cxn ang="T16">
                <a:pos x="T8" y="T9"/>
              </a:cxn>
              <a:cxn ang="T17">
                <a:pos x="T10" y="T11"/>
              </a:cxn>
            </a:cxnLst>
            <a:rect l="T18" t="T19" r="T20" b="T21"/>
            <a:pathLst>
              <a:path w="1468" h="1244">
                <a:moveTo>
                  <a:pt x="8" y="1236"/>
                </a:moveTo>
                <a:lnTo>
                  <a:pt x="8" y="552"/>
                </a:lnTo>
                <a:lnTo>
                  <a:pt x="736" y="0"/>
                </a:lnTo>
                <a:lnTo>
                  <a:pt x="1468" y="544"/>
                </a:lnTo>
                <a:lnTo>
                  <a:pt x="1468" y="1240"/>
                </a:lnTo>
                <a:lnTo>
                  <a:pt x="0" y="1244"/>
                </a:lnTo>
              </a:path>
            </a:pathLst>
          </a:custGeom>
          <a:solidFill>
            <a:srgbClr val="FFFF00"/>
          </a:solidFill>
          <a:ln w="57150">
            <a:solidFill>
              <a:schemeClr val="bg2"/>
            </a:solidFill>
            <a:round/>
            <a:headEnd/>
            <a:tailEnd/>
          </a:ln>
        </p:spPr>
        <p:txBody>
          <a:bodyPr wrap="none" anchor="ctr"/>
          <a:lstStyle/>
          <a:p>
            <a:endParaRPr lang="en-US"/>
          </a:p>
        </p:txBody>
      </p:sp>
      <p:sp>
        <p:nvSpPr>
          <p:cNvPr id="39951" name="Rectangle 15"/>
          <p:cNvSpPr>
            <a:spLocks noChangeArrowheads="1"/>
          </p:cNvSpPr>
          <p:nvPr/>
        </p:nvSpPr>
        <p:spPr bwMode="auto">
          <a:xfrm>
            <a:off x="1333500" y="4362450"/>
            <a:ext cx="2286000" cy="1104900"/>
          </a:xfrm>
          <a:prstGeom prst="rect">
            <a:avLst/>
          </a:prstGeom>
          <a:solidFill>
            <a:srgbClr val="FFFF00"/>
          </a:solidFill>
          <a:ln w="57150">
            <a:solidFill>
              <a:schemeClr val="bg2"/>
            </a:solidFill>
            <a:miter lim="800000"/>
            <a:headEnd/>
            <a:tailEnd/>
          </a:ln>
        </p:spPr>
        <p:txBody>
          <a:bodyPr wrap="none" anchor="ctr"/>
          <a:lstStyle/>
          <a:p>
            <a:endParaRPr lang="en-US"/>
          </a:p>
        </p:txBody>
      </p:sp>
      <p:sp>
        <p:nvSpPr>
          <p:cNvPr id="39952" name="Line 16"/>
          <p:cNvSpPr>
            <a:spLocks noChangeShapeType="1"/>
          </p:cNvSpPr>
          <p:nvPr/>
        </p:nvSpPr>
        <p:spPr bwMode="auto">
          <a:xfrm>
            <a:off x="3190875" y="5562600"/>
            <a:ext cx="381000" cy="0"/>
          </a:xfrm>
          <a:prstGeom prst="line">
            <a:avLst/>
          </a:prstGeom>
          <a:noFill/>
          <a:ln w="38100">
            <a:solidFill>
              <a:schemeClr val="accent2"/>
            </a:solidFill>
            <a:round/>
            <a:headEnd/>
            <a:tailEnd type="stealth" w="sm" len="lg"/>
          </a:ln>
        </p:spPr>
        <p:txBody>
          <a:bodyPr wrap="none" anchor="ctr"/>
          <a:lstStyle/>
          <a:p>
            <a:endParaRPr lang="en-CA"/>
          </a:p>
        </p:txBody>
      </p:sp>
      <p:sp>
        <p:nvSpPr>
          <p:cNvPr id="39953" name="Line 17"/>
          <p:cNvSpPr>
            <a:spLocks noChangeShapeType="1"/>
          </p:cNvSpPr>
          <p:nvPr/>
        </p:nvSpPr>
        <p:spPr bwMode="auto">
          <a:xfrm>
            <a:off x="2728913" y="5562600"/>
            <a:ext cx="381000" cy="0"/>
          </a:xfrm>
          <a:prstGeom prst="line">
            <a:avLst/>
          </a:prstGeom>
          <a:noFill/>
          <a:ln w="38100">
            <a:solidFill>
              <a:schemeClr val="accent2"/>
            </a:solidFill>
            <a:round/>
            <a:headEnd/>
            <a:tailEnd type="stealth" w="sm" len="lg"/>
          </a:ln>
        </p:spPr>
        <p:txBody>
          <a:bodyPr wrap="none" anchor="ctr"/>
          <a:lstStyle/>
          <a:p>
            <a:endParaRPr lang="en-CA"/>
          </a:p>
        </p:txBody>
      </p:sp>
      <p:sp>
        <p:nvSpPr>
          <p:cNvPr id="39954" name="Line 18"/>
          <p:cNvSpPr>
            <a:spLocks noChangeShapeType="1"/>
          </p:cNvSpPr>
          <p:nvPr/>
        </p:nvSpPr>
        <p:spPr bwMode="auto">
          <a:xfrm>
            <a:off x="2247900" y="5562600"/>
            <a:ext cx="381000" cy="0"/>
          </a:xfrm>
          <a:prstGeom prst="line">
            <a:avLst/>
          </a:prstGeom>
          <a:noFill/>
          <a:ln w="38100">
            <a:solidFill>
              <a:schemeClr val="accent2"/>
            </a:solidFill>
            <a:round/>
            <a:headEnd/>
            <a:tailEnd type="stealth" w="sm" len="lg"/>
          </a:ln>
        </p:spPr>
        <p:txBody>
          <a:bodyPr wrap="none" anchor="ctr"/>
          <a:lstStyle/>
          <a:p>
            <a:endParaRPr lang="en-CA"/>
          </a:p>
        </p:txBody>
      </p:sp>
      <p:sp>
        <p:nvSpPr>
          <p:cNvPr id="39955" name="Line 19"/>
          <p:cNvSpPr>
            <a:spLocks noChangeShapeType="1"/>
          </p:cNvSpPr>
          <p:nvPr/>
        </p:nvSpPr>
        <p:spPr bwMode="auto">
          <a:xfrm>
            <a:off x="1804988" y="5562600"/>
            <a:ext cx="381000" cy="0"/>
          </a:xfrm>
          <a:prstGeom prst="line">
            <a:avLst/>
          </a:prstGeom>
          <a:noFill/>
          <a:ln w="38100">
            <a:solidFill>
              <a:schemeClr val="accent2"/>
            </a:solidFill>
            <a:round/>
            <a:headEnd/>
            <a:tailEnd type="stealth" w="sm" len="lg"/>
          </a:ln>
        </p:spPr>
        <p:txBody>
          <a:bodyPr wrap="none" anchor="ctr"/>
          <a:lstStyle/>
          <a:p>
            <a:endParaRPr lang="en-CA"/>
          </a:p>
        </p:txBody>
      </p:sp>
      <p:sp>
        <p:nvSpPr>
          <p:cNvPr id="39956" name="Line 20"/>
          <p:cNvSpPr>
            <a:spLocks noChangeShapeType="1"/>
          </p:cNvSpPr>
          <p:nvPr/>
        </p:nvSpPr>
        <p:spPr bwMode="auto">
          <a:xfrm>
            <a:off x="1343025" y="5562600"/>
            <a:ext cx="381000" cy="0"/>
          </a:xfrm>
          <a:prstGeom prst="line">
            <a:avLst/>
          </a:prstGeom>
          <a:noFill/>
          <a:ln w="38100">
            <a:solidFill>
              <a:schemeClr val="accent2"/>
            </a:solidFill>
            <a:round/>
            <a:headEnd/>
            <a:tailEnd type="stealth" w="sm" len="lg"/>
          </a:ln>
        </p:spPr>
        <p:txBody>
          <a:bodyPr wrap="none" anchor="ctr"/>
          <a:lstStyle/>
          <a:p>
            <a:endParaRPr lang="en-CA"/>
          </a:p>
        </p:txBody>
      </p:sp>
      <p:sp>
        <p:nvSpPr>
          <p:cNvPr id="39957" name="Text Box 21"/>
          <p:cNvSpPr txBox="1">
            <a:spLocks noChangeArrowheads="1"/>
          </p:cNvSpPr>
          <p:nvPr/>
        </p:nvSpPr>
        <p:spPr bwMode="auto">
          <a:xfrm>
            <a:off x="1475656" y="5715000"/>
            <a:ext cx="2096219" cy="369332"/>
          </a:xfrm>
          <a:prstGeom prst="rect">
            <a:avLst/>
          </a:prstGeom>
          <a:solidFill>
            <a:schemeClr val="bg2"/>
          </a:solidFill>
          <a:ln w="9525">
            <a:noFill/>
            <a:miter lim="800000"/>
            <a:headEnd/>
            <a:tailEnd/>
          </a:ln>
        </p:spPr>
        <p:txBody>
          <a:bodyPr wrap="square">
            <a:spAutoFit/>
          </a:bodyPr>
          <a:lstStyle/>
          <a:p>
            <a:pPr algn="ctr"/>
            <a:r>
              <a:rPr lang="en-US" dirty="0" err="1">
                <a:latin typeface="Calibri" pitchFamily="34" charset="0"/>
              </a:rPr>
              <a:t>F</a:t>
            </a:r>
            <a:r>
              <a:rPr lang="en-US" baseline="-25000" dirty="0" err="1">
                <a:latin typeface="Calibri" pitchFamily="34" charset="0"/>
              </a:rPr>
              <a:t>roof</a:t>
            </a:r>
            <a:r>
              <a:rPr lang="en-US" baseline="-25000" dirty="0">
                <a:latin typeface="Calibri" pitchFamily="34" charset="0"/>
              </a:rPr>
              <a:t> </a:t>
            </a:r>
            <a:r>
              <a:rPr lang="en-US" dirty="0">
                <a:latin typeface="Calibri" pitchFamily="34" charset="0"/>
              </a:rPr>
              <a:t>+F</a:t>
            </a:r>
            <a:r>
              <a:rPr lang="en-US" baseline="-25000" dirty="0">
                <a:latin typeface="Calibri" pitchFamily="34" charset="0"/>
              </a:rPr>
              <a:t>floor2 </a:t>
            </a:r>
            <a:r>
              <a:rPr lang="en-US" dirty="0">
                <a:latin typeface="Calibri" pitchFamily="34" charset="0"/>
              </a:rPr>
              <a:t>+F</a:t>
            </a:r>
            <a:r>
              <a:rPr lang="en-US" baseline="-25000" dirty="0">
                <a:latin typeface="Calibri" pitchFamily="34" charset="0"/>
              </a:rPr>
              <a:t>floor1</a:t>
            </a:r>
          </a:p>
        </p:txBody>
      </p:sp>
    </p:spTree>
    <p:extLst>
      <p:ext uri="{BB962C8B-B14F-4D97-AF65-F5344CB8AC3E}">
        <p14:creationId xmlns:p14="http://schemas.microsoft.com/office/powerpoint/2010/main" val="39067763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reeform 2"/>
          <p:cNvSpPr>
            <a:spLocks/>
          </p:cNvSpPr>
          <p:nvPr/>
        </p:nvSpPr>
        <p:spPr bwMode="auto">
          <a:xfrm>
            <a:off x="3086100" y="1581150"/>
            <a:ext cx="2286000" cy="838200"/>
          </a:xfrm>
          <a:custGeom>
            <a:avLst/>
            <a:gdLst>
              <a:gd name="T0" fmla="*/ 0 w 1440"/>
              <a:gd name="T1" fmla="*/ 2147483647 h 528"/>
              <a:gd name="T2" fmla="*/ 2147483647 w 1440"/>
              <a:gd name="T3" fmla="*/ 0 h 528"/>
              <a:gd name="T4" fmla="*/ 2147483647 w 1440"/>
              <a:gd name="T5" fmla="*/ 2147483647 h 528"/>
              <a:gd name="T6" fmla="*/ 0 w 1440"/>
              <a:gd name="T7" fmla="*/ 2147483647 h 528"/>
              <a:gd name="T8" fmla="*/ 0 60000 65536"/>
              <a:gd name="T9" fmla="*/ 0 60000 65536"/>
              <a:gd name="T10" fmla="*/ 0 60000 65536"/>
              <a:gd name="T11" fmla="*/ 0 60000 65536"/>
              <a:gd name="T12" fmla="*/ 0 w 1440"/>
              <a:gd name="T13" fmla="*/ 0 h 528"/>
              <a:gd name="T14" fmla="*/ 1440 w 1440"/>
              <a:gd name="T15" fmla="*/ 528 h 528"/>
            </a:gdLst>
            <a:ahLst/>
            <a:cxnLst>
              <a:cxn ang="T8">
                <a:pos x="T0" y="T1"/>
              </a:cxn>
              <a:cxn ang="T9">
                <a:pos x="T2" y="T3"/>
              </a:cxn>
              <a:cxn ang="T10">
                <a:pos x="T4" y="T5"/>
              </a:cxn>
              <a:cxn ang="T11">
                <a:pos x="T6" y="T7"/>
              </a:cxn>
            </a:cxnLst>
            <a:rect l="T12" t="T13" r="T14" b="T15"/>
            <a:pathLst>
              <a:path w="1440" h="528">
                <a:moveTo>
                  <a:pt x="0" y="528"/>
                </a:moveTo>
                <a:lnTo>
                  <a:pt x="720" y="0"/>
                </a:lnTo>
                <a:lnTo>
                  <a:pt x="1440" y="528"/>
                </a:lnTo>
                <a:lnTo>
                  <a:pt x="0" y="528"/>
                </a:lnTo>
                <a:close/>
              </a:path>
            </a:pathLst>
          </a:custGeom>
          <a:solidFill>
            <a:schemeClr val="folHlink"/>
          </a:solidFill>
          <a:ln w="57150">
            <a:solidFill>
              <a:schemeClr val="tx1"/>
            </a:solidFill>
            <a:round/>
            <a:headEnd/>
            <a:tailEnd/>
          </a:ln>
        </p:spPr>
        <p:txBody>
          <a:bodyPr wrap="none" anchor="ctr"/>
          <a:lstStyle/>
          <a:p>
            <a:endParaRPr lang="en-US"/>
          </a:p>
        </p:txBody>
      </p:sp>
      <p:sp>
        <p:nvSpPr>
          <p:cNvPr id="40963" name="Freeform 3"/>
          <p:cNvSpPr>
            <a:spLocks/>
          </p:cNvSpPr>
          <p:nvPr/>
        </p:nvSpPr>
        <p:spPr bwMode="auto">
          <a:xfrm>
            <a:off x="3619500" y="2419350"/>
            <a:ext cx="1752600" cy="1962150"/>
          </a:xfrm>
          <a:custGeom>
            <a:avLst/>
            <a:gdLst>
              <a:gd name="T0" fmla="*/ 0 w 1104"/>
              <a:gd name="T1" fmla="*/ 2147483647 h 1236"/>
              <a:gd name="T2" fmla="*/ 0 w 1104"/>
              <a:gd name="T3" fmla="*/ 2147483647 h 1236"/>
              <a:gd name="T4" fmla="*/ 2147483647 w 1104"/>
              <a:gd name="T5" fmla="*/ 2147483647 h 1236"/>
              <a:gd name="T6" fmla="*/ 2147483647 w 1104"/>
              <a:gd name="T7" fmla="*/ 0 h 1236"/>
              <a:gd name="T8" fmla="*/ 0 w 1104"/>
              <a:gd name="T9" fmla="*/ 2147483647 h 1236"/>
              <a:gd name="T10" fmla="*/ 0 60000 65536"/>
              <a:gd name="T11" fmla="*/ 0 60000 65536"/>
              <a:gd name="T12" fmla="*/ 0 60000 65536"/>
              <a:gd name="T13" fmla="*/ 0 60000 65536"/>
              <a:gd name="T14" fmla="*/ 0 60000 65536"/>
              <a:gd name="T15" fmla="*/ 0 w 1104"/>
              <a:gd name="T16" fmla="*/ 0 h 1236"/>
              <a:gd name="T17" fmla="*/ 1104 w 1104"/>
              <a:gd name="T18" fmla="*/ 1236 h 1236"/>
            </a:gdLst>
            <a:ahLst/>
            <a:cxnLst>
              <a:cxn ang="T10">
                <a:pos x="T0" y="T1"/>
              </a:cxn>
              <a:cxn ang="T11">
                <a:pos x="T2" y="T3"/>
              </a:cxn>
              <a:cxn ang="T12">
                <a:pos x="T4" y="T5"/>
              </a:cxn>
              <a:cxn ang="T13">
                <a:pos x="T6" y="T7"/>
              </a:cxn>
              <a:cxn ang="T14">
                <a:pos x="T8" y="T9"/>
              </a:cxn>
            </a:cxnLst>
            <a:rect l="T15" t="T16" r="T17" b="T18"/>
            <a:pathLst>
              <a:path w="1104" h="1236">
                <a:moveTo>
                  <a:pt x="0" y="528"/>
                </a:moveTo>
                <a:lnTo>
                  <a:pt x="0" y="1236"/>
                </a:lnTo>
                <a:lnTo>
                  <a:pt x="1104" y="712"/>
                </a:lnTo>
                <a:lnTo>
                  <a:pt x="1104" y="0"/>
                </a:lnTo>
                <a:lnTo>
                  <a:pt x="0" y="528"/>
                </a:lnTo>
                <a:close/>
              </a:path>
            </a:pathLst>
          </a:custGeom>
          <a:solidFill>
            <a:srgbClr val="FFFF00"/>
          </a:solidFill>
          <a:ln w="57150">
            <a:solidFill>
              <a:schemeClr val="bg2"/>
            </a:solidFill>
            <a:round/>
            <a:headEnd/>
            <a:tailEnd/>
          </a:ln>
        </p:spPr>
        <p:txBody>
          <a:bodyPr wrap="none" anchor="ctr"/>
          <a:lstStyle/>
          <a:p>
            <a:endParaRPr lang="en-US"/>
          </a:p>
        </p:txBody>
      </p:sp>
      <p:sp>
        <p:nvSpPr>
          <p:cNvPr id="40964" name="Freeform 4"/>
          <p:cNvSpPr>
            <a:spLocks/>
          </p:cNvSpPr>
          <p:nvPr/>
        </p:nvSpPr>
        <p:spPr bwMode="auto">
          <a:xfrm>
            <a:off x="3619500" y="3581400"/>
            <a:ext cx="1752600" cy="1905000"/>
          </a:xfrm>
          <a:custGeom>
            <a:avLst/>
            <a:gdLst>
              <a:gd name="T0" fmla="*/ 0 w 1104"/>
              <a:gd name="T1" fmla="*/ 2147483647 h 1200"/>
              <a:gd name="T2" fmla="*/ 2147483647 w 1104"/>
              <a:gd name="T3" fmla="*/ 2147483647 h 1200"/>
              <a:gd name="T4" fmla="*/ 2147483647 w 1104"/>
              <a:gd name="T5" fmla="*/ 2147483647 h 1200"/>
              <a:gd name="T6" fmla="*/ 2147483647 w 1104"/>
              <a:gd name="T7" fmla="*/ 0 h 1200"/>
              <a:gd name="T8" fmla="*/ 0 w 1104"/>
              <a:gd name="T9" fmla="*/ 2147483647 h 1200"/>
              <a:gd name="T10" fmla="*/ 0 60000 65536"/>
              <a:gd name="T11" fmla="*/ 0 60000 65536"/>
              <a:gd name="T12" fmla="*/ 0 60000 65536"/>
              <a:gd name="T13" fmla="*/ 0 60000 65536"/>
              <a:gd name="T14" fmla="*/ 0 60000 65536"/>
              <a:gd name="T15" fmla="*/ 0 w 1104"/>
              <a:gd name="T16" fmla="*/ 0 h 1200"/>
              <a:gd name="T17" fmla="*/ 1104 w 1104"/>
              <a:gd name="T18" fmla="*/ 1200 h 1200"/>
            </a:gdLst>
            <a:ahLst/>
            <a:cxnLst>
              <a:cxn ang="T10">
                <a:pos x="T0" y="T1"/>
              </a:cxn>
              <a:cxn ang="T11">
                <a:pos x="T2" y="T3"/>
              </a:cxn>
              <a:cxn ang="T12">
                <a:pos x="T4" y="T5"/>
              </a:cxn>
              <a:cxn ang="T13">
                <a:pos x="T6" y="T7"/>
              </a:cxn>
              <a:cxn ang="T14">
                <a:pos x="T8" y="T9"/>
              </a:cxn>
            </a:cxnLst>
            <a:rect l="T15" t="T16" r="T17" b="T18"/>
            <a:pathLst>
              <a:path w="1104" h="1200">
                <a:moveTo>
                  <a:pt x="0" y="500"/>
                </a:moveTo>
                <a:lnTo>
                  <a:pt x="6" y="1200"/>
                </a:lnTo>
                <a:lnTo>
                  <a:pt x="1104" y="684"/>
                </a:lnTo>
                <a:lnTo>
                  <a:pt x="1104" y="0"/>
                </a:lnTo>
                <a:lnTo>
                  <a:pt x="0" y="500"/>
                </a:lnTo>
                <a:close/>
              </a:path>
            </a:pathLst>
          </a:custGeom>
          <a:solidFill>
            <a:srgbClr val="FFFF00"/>
          </a:solidFill>
          <a:ln w="57150">
            <a:solidFill>
              <a:schemeClr val="bg2"/>
            </a:solidFill>
            <a:round/>
            <a:headEnd/>
            <a:tailEnd/>
          </a:ln>
        </p:spPr>
        <p:txBody>
          <a:bodyPr wrap="none" anchor="ctr"/>
          <a:lstStyle/>
          <a:p>
            <a:endParaRPr lang="en-US"/>
          </a:p>
        </p:txBody>
      </p:sp>
      <p:sp>
        <p:nvSpPr>
          <p:cNvPr id="40965" name="Freeform 5"/>
          <p:cNvSpPr>
            <a:spLocks/>
          </p:cNvSpPr>
          <p:nvPr/>
        </p:nvSpPr>
        <p:spPr bwMode="auto">
          <a:xfrm>
            <a:off x="2476500" y="1581150"/>
            <a:ext cx="2895600" cy="1676400"/>
          </a:xfrm>
          <a:custGeom>
            <a:avLst/>
            <a:gdLst>
              <a:gd name="T0" fmla="*/ 0 w 1824"/>
              <a:gd name="T1" fmla="*/ 2147483647 h 1056"/>
              <a:gd name="T2" fmla="*/ 2147483647 w 1824"/>
              <a:gd name="T3" fmla="*/ 0 h 1056"/>
              <a:gd name="T4" fmla="*/ 2147483647 w 1824"/>
              <a:gd name="T5" fmla="*/ 2147483647 h 1056"/>
              <a:gd name="T6" fmla="*/ 2147483647 w 1824"/>
              <a:gd name="T7" fmla="*/ 2147483647 h 1056"/>
              <a:gd name="T8" fmla="*/ 0 w 1824"/>
              <a:gd name="T9" fmla="*/ 2147483647 h 1056"/>
              <a:gd name="T10" fmla="*/ 0 60000 65536"/>
              <a:gd name="T11" fmla="*/ 0 60000 65536"/>
              <a:gd name="T12" fmla="*/ 0 60000 65536"/>
              <a:gd name="T13" fmla="*/ 0 60000 65536"/>
              <a:gd name="T14" fmla="*/ 0 60000 65536"/>
              <a:gd name="T15" fmla="*/ 0 w 1824"/>
              <a:gd name="T16" fmla="*/ 0 h 1056"/>
              <a:gd name="T17" fmla="*/ 1824 w 1824"/>
              <a:gd name="T18" fmla="*/ 1056 h 1056"/>
            </a:gdLst>
            <a:ahLst/>
            <a:cxnLst>
              <a:cxn ang="T10">
                <a:pos x="T0" y="T1"/>
              </a:cxn>
              <a:cxn ang="T11">
                <a:pos x="T2" y="T3"/>
              </a:cxn>
              <a:cxn ang="T12">
                <a:pos x="T4" y="T5"/>
              </a:cxn>
              <a:cxn ang="T13">
                <a:pos x="T6" y="T7"/>
              </a:cxn>
              <a:cxn ang="T14">
                <a:pos x="T8" y="T9"/>
              </a:cxn>
            </a:cxnLst>
            <a:rect l="T15" t="T16" r="T17" b="T18"/>
            <a:pathLst>
              <a:path w="1824" h="1056">
                <a:moveTo>
                  <a:pt x="0" y="528"/>
                </a:moveTo>
                <a:lnTo>
                  <a:pt x="1104" y="0"/>
                </a:lnTo>
                <a:lnTo>
                  <a:pt x="1824" y="528"/>
                </a:lnTo>
                <a:lnTo>
                  <a:pt x="720" y="1056"/>
                </a:lnTo>
                <a:lnTo>
                  <a:pt x="0" y="528"/>
                </a:lnTo>
                <a:close/>
              </a:path>
            </a:pathLst>
          </a:custGeom>
          <a:solidFill>
            <a:schemeClr val="folHlink"/>
          </a:solidFill>
          <a:ln w="57150">
            <a:solidFill>
              <a:schemeClr val="bg2"/>
            </a:solidFill>
            <a:round/>
            <a:headEnd/>
            <a:tailEnd/>
          </a:ln>
        </p:spPr>
        <p:txBody>
          <a:bodyPr wrap="none" anchor="ctr"/>
          <a:lstStyle/>
          <a:p>
            <a:endParaRPr lang="en-US"/>
          </a:p>
        </p:txBody>
      </p:sp>
      <p:sp>
        <p:nvSpPr>
          <p:cNvPr id="40966" name="Freeform 6"/>
          <p:cNvSpPr>
            <a:spLocks/>
          </p:cNvSpPr>
          <p:nvPr/>
        </p:nvSpPr>
        <p:spPr bwMode="auto">
          <a:xfrm>
            <a:off x="1333500" y="3562350"/>
            <a:ext cx="4038600" cy="800100"/>
          </a:xfrm>
          <a:custGeom>
            <a:avLst/>
            <a:gdLst>
              <a:gd name="T0" fmla="*/ 0 w 2544"/>
              <a:gd name="T1" fmla="*/ 2147483647 h 504"/>
              <a:gd name="T2" fmla="*/ 2147483647 w 2544"/>
              <a:gd name="T3" fmla="*/ 0 h 504"/>
              <a:gd name="T4" fmla="*/ 2147483647 w 2544"/>
              <a:gd name="T5" fmla="*/ 0 h 504"/>
              <a:gd name="T6" fmla="*/ 2147483647 w 2544"/>
              <a:gd name="T7" fmla="*/ 2147483647 h 504"/>
              <a:gd name="T8" fmla="*/ 0 w 2544"/>
              <a:gd name="T9" fmla="*/ 2147483647 h 504"/>
              <a:gd name="T10" fmla="*/ 0 60000 65536"/>
              <a:gd name="T11" fmla="*/ 0 60000 65536"/>
              <a:gd name="T12" fmla="*/ 0 60000 65536"/>
              <a:gd name="T13" fmla="*/ 0 60000 65536"/>
              <a:gd name="T14" fmla="*/ 0 60000 65536"/>
              <a:gd name="T15" fmla="*/ 0 w 2544"/>
              <a:gd name="T16" fmla="*/ 0 h 504"/>
              <a:gd name="T17" fmla="*/ 2544 w 2544"/>
              <a:gd name="T18" fmla="*/ 504 h 504"/>
            </a:gdLst>
            <a:ahLst/>
            <a:cxnLst>
              <a:cxn ang="T10">
                <a:pos x="T0" y="T1"/>
              </a:cxn>
              <a:cxn ang="T11">
                <a:pos x="T2" y="T3"/>
              </a:cxn>
              <a:cxn ang="T12">
                <a:pos x="T4" y="T5"/>
              </a:cxn>
              <a:cxn ang="T13">
                <a:pos x="T6" y="T7"/>
              </a:cxn>
              <a:cxn ang="T14">
                <a:pos x="T8" y="T9"/>
              </a:cxn>
            </a:cxnLst>
            <a:rect l="T15" t="T16" r="T17" b="T18"/>
            <a:pathLst>
              <a:path w="2544" h="504">
                <a:moveTo>
                  <a:pt x="0" y="480"/>
                </a:moveTo>
                <a:lnTo>
                  <a:pt x="1056" y="0"/>
                </a:lnTo>
                <a:lnTo>
                  <a:pt x="2544" y="0"/>
                </a:lnTo>
                <a:lnTo>
                  <a:pt x="1434" y="504"/>
                </a:lnTo>
                <a:lnTo>
                  <a:pt x="0" y="480"/>
                </a:lnTo>
                <a:close/>
              </a:path>
            </a:pathLst>
          </a:custGeom>
          <a:solidFill>
            <a:schemeClr val="folHlink"/>
          </a:solidFill>
          <a:ln w="57150">
            <a:solidFill>
              <a:schemeClr val="bg2"/>
            </a:solidFill>
            <a:round/>
            <a:headEnd/>
            <a:tailEnd/>
          </a:ln>
        </p:spPr>
        <p:txBody>
          <a:bodyPr wrap="none" anchor="ctr"/>
          <a:lstStyle/>
          <a:p>
            <a:endParaRPr lang="en-US"/>
          </a:p>
        </p:txBody>
      </p:sp>
      <p:sp>
        <p:nvSpPr>
          <p:cNvPr id="40967" name="Line 7"/>
          <p:cNvSpPr>
            <a:spLocks noChangeShapeType="1"/>
          </p:cNvSpPr>
          <p:nvPr/>
        </p:nvSpPr>
        <p:spPr bwMode="auto">
          <a:xfrm flipV="1">
            <a:off x="3009900" y="4324350"/>
            <a:ext cx="0" cy="1143000"/>
          </a:xfrm>
          <a:prstGeom prst="line">
            <a:avLst/>
          </a:prstGeom>
          <a:noFill/>
          <a:ln w="28575">
            <a:solidFill>
              <a:schemeClr val="bg2"/>
            </a:solidFill>
            <a:round/>
            <a:headEnd/>
            <a:tailEnd/>
          </a:ln>
        </p:spPr>
        <p:txBody>
          <a:bodyPr wrap="none" anchor="ctr"/>
          <a:lstStyle/>
          <a:p>
            <a:endParaRPr lang="en-CA"/>
          </a:p>
        </p:txBody>
      </p:sp>
      <p:sp>
        <p:nvSpPr>
          <p:cNvPr id="40968" name="Freeform 8"/>
          <p:cNvSpPr>
            <a:spLocks/>
          </p:cNvSpPr>
          <p:nvPr/>
        </p:nvSpPr>
        <p:spPr bwMode="auto">
          <a:xfrm>
            <a:off x="1333500" y="4705350"/>
            <a:ext cx="4038600" cy="800100"/>
          </a:xfrm>
          <a:custGeom>
            <a:avLst/>
            <a:gdLst>
              <a:gd name="T0" fmla="*/ 0 w 2544"/>
              <a:gd name="T1" fmla="*/ 2147483647 h 504"/>
              <a:gd name="T2" fmla="*/ 2147483647 w 2544"/>
              <a:gd name="T3" fmla="*/ 0 h 504"/>
              <a:gd name="T4" fmla="*/ 2147483647 w 2544"/>
              <a:gd name="T5" fmla="*/ 0 h 504"/>
              <a:gd name="T6" fmla="*/ 2147483647 w 2544"/>
              <a:gd name="T7" fmla="*/ 2147483647 h 504"/>
              <a:gd name="T8" fmla="*/ 0 w 2544"/>
              <a:gd name="T9" fmla="*/ 2147483647 h 504"/>
              <a:gd name="T10" fmla="*/ 0 60000 65536"/>
              <a:gd name="T11" fmla="*/ 0 60000 65536"/>
              <a:gd name="T12" fmla="*/ 0 60000 65536"/>
              <a:gd name="T13" fmla="*/ 0 60000 65536"/>
              <a:gd name="T14" fmla="*/ 0 60000 65536"/>
              <a:gd name="T15" fmla="*/ 0 w 2544"/>
              <a:gd name="T16" fmla="*/ 0 h 504"/>
              <a:gd name="T17" fmla="*/ 2544 w 2544"/>
              <a:gd name="T18" fmla="*/ 504 h 504"/>
            </a:gdLst>
            <a:ahLst/>
            <a:cxnLst>
              <a:cxn ang="T10">
                <a:pos x="T0" y="T1"/>
              </a:cxn>
              <a:cxn ang="T11">
                <a:pos x="T2" y="T3"/>
              </a:cxn>
              <a:cxn ang="T12">
                <a:pos x="T4" y="T5"/>
              </a:cxn>
              <a:cxn ang="T13">
                <a:pos x="T6" y="T7"/>
              </a:cxn>
              <a:cxn ang="T14">
                <a:pos x="T8" y="T9"/>
              </a:cxn>
            </a:cxnLst>
            <a:rect l="T15" t="T16" r="T17" b="T18"/>
            <a:pathLst>
              <a:path w="2544" h="504">
                <a:moveTo>
                  <a:pt x="0" y="480"/>
                </a:moveTo>
                <a:lnTo>
                  <a:pt x="1056" y="0"/>
                </a:lnTo>
                <a:lnTo>
                  <a:pt x="2544" y="0"/>
                </a:lnTo>
                <a:lnTo>
                  <a:pt x="1434" y="504"/>
                </a:lnTo>
                <a:lnTo>
                  <a:pt x="0" y="480"/>
                </a:lnTo>
                <a:close/>
              </a:path>
            </a:pathLst>
          </a:custGeom>
          <a:solidFill>
            <a:schemeClr val="folHlink"/>
          </a:solidFill>
          <a:ln w="57150">
            <a:solidFill>
              <a:schemeClr val="bg2"/>
            </a:solidFill>
            <a:round/>
            <a:headEnd/>
            <a:tailEnd/>
          </a:ln>
        </p:spPr>
        <p:txBody>
          <a:bodyPr wrap="none" anchor="ctr"/>
          <a:lstStyle/>
          <a:p>
            <a:endParaRPr lang="en-US"/>
          </a:p>
        </p:txBody>
      </p:sp>
      <p:sp>
        <p:nvSpPr>
          <p:cNvPr id="40969" name="Freeform 9" descr="Newsprint"/>
          <p:cNvSpPr>
            <a:spLocks/>
          </p:cNvSpPr>
          <p:nvPr/>
        </p:nvSpPr>
        <p:spPr bwMode="auto">
          <a:xfrm>
            <a:off x="1333500" y="5499100"/>
            <a:ext cx="2286000" cy="730250"/>
          </a:xfrm>
          <a:custGeom>
            <a:avLst/>
            <a:gdLst>
              <a:gd name="T0" fmla="*/ 2147483647 w 1440"/>
              <a:gd name="T1" fmla="*/ 0 h 460"/>
              <a:gd name="T2" fmla="*/ 0 w 1440"/>
              <a:gd name="T3" fmla="*/ 2147483647 h 460"/>
              <a:gd name="T4" fmla="*/ 2147483647 w 1440"/>
              <a:gd name="T5" fmla="*/ 2147483647 h 460"/>
              <a:gd name="T6" fmla="*/ 2147483647 w 1440"/>
              <a:gd name="T7" fmla="*/ 2147483647 h 460"/>
              <a:gd name="T8" fmla="*/ 0 60000 65536"/>
              <a:gd name="T9" fmla="*/ 0 60000 65536"/>
              <a:gd name="T10" fmla="*/ 0 60000 65536"/>
              <a:gd name="T11" fmla="*/ 0 60000 65536"/>
              <a:gd name="T12" fmla="*/ 0 w 1440"/>
              <a:gd name="T13" fmla="*/ 0 h 460"/>
              <a:gd name="T14" fmla="*/ 1440 w 1440"/>
              <a:gd name="T15" fmla="*/ 460 h 460"/>
            </a:gdLst>
            <a:ahLst/>
            <a:cxnLst>
              <a:cxn ang="T8">
                <a:pos x="T0" y="T1"/>
              </a:cxn>
              <a:cxn ang="T9">
                <a:pos x="T2" y="T3"/>
              </a:cxn>
              <a:cxn ang="T10">
                <a:pos x="T4" y="T5"/>
              </a:cxn>
              <a:cxn ang="T11">
                <a:pos x="T6" y="T7"/>
              </a:cxn>
            </a:cxnLst>
            <a:rect l="T12" t="T13" r="T14" b="T15"/>
            <a:pathLst>
              <a:path w="1440" h="460">
                <a:moveTo>
                  <a:pt x="4" y="0"/>
                </a:moveTo>
                <a:lnTo>
                  <a:pt x="0" y="460"/>
                </a:lnTo>
                <a:lnTo>
                  <a:pt x="1440" y="460"/>
                </a:lnTo>
                <a:lnTo>
                  <a:pt x="1440" y="16"/>
                </a:lnTo>
              </a:path>
            </a:pathLst>
          </a:custGeom>
          <a:blipFill dpi="0" rotWithShape="0">
            <a:blip r:embed="rId3" cstate="print"/>
            <a:srcRect/>
            <a:tile tx="0" ty="0" sx="100000" sy="100000" flip="none" algn="tl"/>
          </a:blipFill>
          <a:ln w="9525">
            <a:solidFill>
              <a:schemeClr val="tx1"/>
            </a:solidFill>
            <a:round/>
            <a:headEnd/>
            <a:tailEnd/>
          </a:ln>
        </p:spPr>
        <p:txBody>
          <a:bodyPr wrap="none" anchor="ctr"/>
          <a:lstStyle/>
          <a:p>
            <a:endParaRPr lang="en-US"/>
          </a:p>
        </p:txBody>
      </p:sp>
      <p:sp>
        <p:nvSpPr>
          <p:cNvPr id="40970" name="Freeform 10" descr="Newsprint"/>
          <p:cNvSpPr>
            <a:spLocks/>
          </p:cNvSpPr>
          <p:nvPr/>
        </p:nvSpPr>
        <p:spPr bwMode="auto">
          <a:xfrm>
            <a:off x="3619500" y="4730750"/>
            <a:ext cx="1778000" cy="1498600"/>
          </a:xfrm>
          <a:custGeom>
            <a:avLst/>
            <a:gdLst>
              <a:gd name="T0" fmla="*/ 0 w 1120"/>
              <a:gd name="T1" fmla="*/ 2147483647 h 944"/>
              <a:gd name="T2" fmla="*/ 0 w 1120"/>
              <a:gd name="T3" fmla="*/ 2147483647 h 944"/>
              <a:gd name="T4" fmla="*/ 2147483647 w 1120"/>
              <a:gd name="T5" fmla="*/ 2147483647 h 944"/>
              <a:gd name="T6" fmla="*/ 2147483647 w 1120"/>
              <a:gd name="T7" fmla="*/ 0 h 944"/>
              <a:gd name="T8" fmla="*/ 0 w 1120"/>
              <a:gd name="T9" fmla="*/ 2147483647 h 944"/>
              <a:gd name="T10" fmla="*/ 0 60000 65536"/>
              <a:gd name="T11" fmla="*/ 0 60000 65536"/>
              <a:gd name="T12" fmla="*/ 0 60000 65536"/>
              <a:gd name="T13" fmla="*/ 0 60000 65536"/>
              <a:gd name="T14" fmla="*/ 0 60000 65536"/>
              <a:gd name="T15" fmla="*/ 0 w 1120"/>
              <a:gd name="T16" fmla="*/ 0 h 944"/>
              <a:gd name="T17" fmla="*/ 1120 w 1120"/>
              <a:gd name="T18" fmla="*/ 944 h 944"/>
            </a:gdLst>
            <a:ahLst/>
            <a:cxnLst>
              <a:cxn ang="T10">
                <a:pos x="T0" y="T1"/>
              </a:cxn>
              <a:cxn ang="T11">
                <a:pos x="T2" y="T3"/>
              </a:cxn>
              <a:cxn ang="T12">
                <a:pos x="T4" y="T5"/>
              </a:cxn>
              <a:cxn ang="T13">
                <a:pos x="T6" y="T7"/>
              </a:cxn>
              <a:cxn ang="T14">
                <a:pos x="T8" y="T9"/>
              </a:cxn>
            </a:cxnLst>
            <a:rect l="T15" t="T16" r="T17" b="T18"/>
            <a:pathLst>
              <a:path w="1120" h="944">
                <a:moveTo>
                  <a:pt x="0" y="500"/>
                </a:moveTo>
                <a:lnTo>
                  <a:pt x="0" y="944"/>
                </a:lnTo>
                <a:lnTo>
                  <a:pt x="1120" y="356"/>
                </a:lnTo>
                <a:lnTo>
                  <a:pt x="1112" y="0"/>
                </a:lnTo>
                <a:lnTo>
                  <a:pt x="0" y="500"/>
                </a:lnTo>
                <a:close/>
              </a:path>
            </a:pathLst>
          </a:custGeom>
          <a:blipFill dpi="0" rotWithShape="0">
            <a:blip r:embed="rId3" cstate="print"/>
            <a:srcRect/>
            <a:tile tx="0" ty="0" sx="100000" sy="100000" flip="none" algn="tl"/>
          </a:blipFill>
          <a:ln w="9525">
            <a:solidFill>
              <a:schemeClr val="tx1"/>
            </a:solidFill>
            <a:round/>
            <a:headEnd/>
            <a:tailEnd/>
          </a:ln>
        </p:spPr>
        <p:txBody>
          <a:bodyPr wrap="none" anchor="ctr"/>
          <a:lstStyle/>
          <a:p>
            <a:endParaRPr lang="en-US"/>
          </a:p>
        </p:txBody>
      </p:sp>
      <p:sp>
        <p:nvSpPr>
          <p:cNvPr id="40971" name="Freeform 11"/>
          <p:cNvSpPr>
            <a:spLocks/>
          </p:cNvSpPr>
          <p:nvPr/>
        </p:nvSpPr>
        <p:spPr bwMode="auto">
          <a:xfrm>
            <a:off x="1308100" y="2400300"/>
            <a:ext cx="2330450" cy="1974850"/>
          </a:xfrm>
          <a:custGeom>
            <a:avLst/>
            <a:gdLst>
              <a:gd name="T0" fmla="*/ 2147483647 w 1468"/>
              <a:gd name="T1" fmla="*/ 2147483647 h 1244"/>
              <a:gd name="T2" fmla="*/ 2147483647 w 1468"/>
              <a:gd name="T3" fmla="*/ 2147483647 h 1244"/>
              <a:gd name="T4" fmla="*/ 2147483647 w 1468"/>
              <a:gd name="T5" fmla="*/ 0 h 1244"/>
              <a:gd name="T6" fmla="*/ 2147483647 w 1468"/>
              <a:gd name="T7" fmla="*/ 2147483647 h 1244"/>
              <a:gd name="T8" fmla="*/ 2147483647 w 1468"/>
              <a:gd name="T9" fmla="*/ 2147483647 h 1244"/>
              <a:gd name="T10" fmla="*/ 0 w 1468"/>
              <a:gd name="T11" fmla="*/ 2147483647 h 1244"/>
              <a:gd name="T12" fmla="*/ 0 60000 65536"/>
              <a:gd name="T13" fmla="*/ 0 60000 65536"/>
              <a:gd name="T14" fmla="*/ 0 60000 65536"/>
              <a:gd name="T15" fmla="*/ 0 60000 65536"/>
              <a:gd name="T16" fmla="*/ 0 60000 65536"/>
              <a:gd name="T17" fmla="*/ 0 60000 65536"/>
              <a:gd name="T18" fmla="*/ 0 w 1468"/>
              <a:gd name="T19" fmla="*/ 0 h 1244"/>
              <a:gd name="T20" fmla="*/ 1468 w 1468"/>
              <a:gd name="T21" fmla="*/ 1244 h 1244"/>
            </a:gdLst>
            <a:ahLst/>
            <a:cxnLst>
              <a:cxn ang="T12">
                <a:pos x="T0" y="T1"/>
              </a:cxn>
              <a:cxn ang="T13">
                <a:pos x="T2" y="T3"/>
              </a:cxn>
              <a:cxn ang="T14">
                <a:pos x="T4" y="T5"/>
              </a:cxn>
              <a:cxn ang="T15">
                <a:pos x="T6" y="T7"/>
              </a:cxn>
              <a:cxn ang="T16">
                <a:pos x="T8" y="T9"/>
              </a:cxn>
              <a:cxn ang="T17">
                <a:pos x="T10" y="T11"/>
              </a:cxn>
            </a:cxnLst>
            <a:rect l="T18" t="T19" r="T20" b="T21"/>
            <a:pathLst>
              <a:path w="1468" h="1244">
                <a:moveTo>
                  <a:pt x="8" y="1236"/>
                </a:moveTo>
                <a:lnTo>
                  <a:pt x="8" y="552"/>
                </a:lnTo>
                <a:lnTo>
                  <a:pt x="736" y="0"/>
                </a:lnTo>
                <a:lnTo>
                  <a:pt x="1468" y="544"/>
                </a:lnTo>
                <a:lnTo>
                  <a:pt x="1468" y="1240"/>
                </a:lnTo>
                <a:lnTo>
                  <a:pt x="0" y="1244"/>
                </a:lnTo>
              </a:path>
            </a:pathLst>
          </a:custGeom>
          <a:solidFill>
            <a:srgbClr val="FFFF00"/>
          </a:solidFill>
          <a:ln w="57150">
            <a:solidFill>
              <a:schemeClr val="bg2"/>
            </a:solidFill>
            <a:round/>
            <a:headEnd/>
            <a:tailEnd/>
          </a:ln>
        </p:spPr>
        <p:txBody>
          <a:bodyPr wrap="none" anchor="ctr"/>
          <a:lstStyle/>
          <a:p>
            <a:endParaRPr lang="en-US"/>
          </a:p>
        </p:txBody>
      </p:sp>
      <p:sp>
        <p:nvSpPr>
          <p:cNvPr id="40972" name="Rectangle 12"/>
          <p:cNvSpPr>
            <a:spLocks noChangeArrowheads="1"/>
          </p:cNvSpPr>
          <p:nvPr/>
        </p:nvSpPr>
        <p:spPr bwMode="auto">
          <a:xfrm>
            <a:off x="1333500" y="4362450"/>
            <a:ext cx="2286000" cy="1104900"/>
          </a:xfrm>
          <a:prstGeom prst="rect">
            <a:avLst/>
          </a:prstGeom>
          <a:solidFill>
            <a:srgbClr val="FFFF00"/>
          </a:solidFill>
          <a:ln w="57150">
            <a:solidFill>
              <a:schemeClr val="bg2"/>
            </a:solidFill>
            <a:miter lim="800000"/>
            <a:headEnd/>
            <a:tailEnd/>
          </a:ln>
        </p:spPr>
        <p:txBody>
          <a:bodyPr wrap="none" anchor="ctr"/>
          <a:lstStyle/>
          <a:p>
            <a:endParaRPr lang="en-US"/>
          </a:p>
        </p:txBody>
      </p:sp>
      <p:sp>
        <p:nvSpPr>
          <p:cNvPr id="40973" name="Text Box 13"/>
          <p:cNvSpPr txBox="1">
            <a:spLocks noChangeArrowheads="1"/>
          </p:cNvSpPr>
          <p:nvPr/>
        </p:nvSpPr>
        <p:spPr bwMode="auto">
          <a:xfrm>
            <a:off x="6232525" y="2327275"/>
            <a:ext cx="184150" cy="457200"/>
          </a:xfrm>
          <a:prstGeom prst="rect">
            <a:avLst/>
          </a:prstGeom>
          <a:noFill/>
          <a:ln w="9525">
            <a:noFill/>
            <a:miter lim="800000"/>
            <a:headEnd/>
            <a:tailEnd/>
          </a:ln>
        </p:spPr>
        <p:txBody>
          <a:bodyPr wrap="none">
            <a:spAutoFit/>
          </a:bodyPr>
          <a:lstStyle/>
          <a:p>
            <a:endParaRPr lang="en-US"/>
          </a:p>
        </p:txBody>
      </p:sp>
      <p:sp>
        <p:nvSpPr>
          <p:cNvPr id="40974" name="Text Box 14"/>
          <p:cNvSpPr txBox="1">
            <a:spLocks noChangeArrowheads="1"/>
          </p:cNvSpPr>
          <p:nvPr/>
        </p:nvSpPr>
        <p:spPr bwMode="auto">
          <a:xfrm>
            <a:off x="5867400" y="2286000"/>
            <a:ext cx="2203617" cy="1077218"/>
          </a:xfrm>
          <a:prstGeom prst="rect">
            <a:avLst/>
          </a:prstGeom>
          <a:noFill/>
          <a:ln w="9525">
            <a:noFill/>
            <a:miter lim="800000"/>
            <a:headEnd/>
            <a:tailEnd/>
          </a:ln>
        </p:spPr>
        <p:txBody>
          <a:bodyPr wrap="none">
            <a:spAutoFit/>
          </a:bodyPr>
          <a:lstStyle/>
          <a:p>
            <a:r>
              <a:rPr lang="en-US" sz="3200" dirty="0">
                <a:latin typeface="Calibri" pitchFamily="34" charset="0"/>
              </a:rPr>
              <a:t>Overturning</a:t>
            </a:r>
          </a:p>
          <a:p>
            <a:r>
              <a:rPr lang="en-US" sz="3200" dirty="0">
                <a:latin typeface="Calibri" pitchFamily="34" charset="0"/>
              </a:rPr>
              <a:t>Forces</a:t>
            </a:r>
          </a:p>
        </p:txBody>
      </p:sp>
      <p:sp>
        <p:nvSpPr>
          <p:cNvPr id="40975" name="Line 15"/>
          <p:cNvSpPr>
            <a:spLocks noChangeShapeType="1"/>
          </p:cNvSpPr>
          <p:nvPr/>
        </p:nvSpPr>
        <p:spPr bwMode="auto">
          <a:xfrm flipH="1">
            <a:off x="3638550" y="4324350"/>
            <a:ext cx="933450" cy="50800"/>
          </a:xfrm>
          <a:prstGeom prst="line">
            <a:avLst/>
          </a:prstGeom>
          <a:noFill/>
          <a:ln w="57150">
            <a:solidFill>
              <a:schemeClr val="accent2"/>
            </a:solidFill>
            <a:round/>
            <a:headEnd/>
            <a:tailEnd type="stealth" w="sm" len="lg"/>
          </a:ln>
        </p:spPr>
        <p:txBody>
          <a:bodyPr wrap="none" anchor="ctr"/>
          <a:lstStyle/>
          <a:p>
            <a:endParaRPr lang="en-CA"/>
          </a:p>
        </p:txBody>
      </p:sp>
      <p:sp>
        <p:nvSpPr>
          <p:cNvPr id="40976" name="Line 16"/>
          <p:cNvSpPr>
            <a:spLocks noChangeShapeType="1"/>
          </p:cNvSpPr>
          <p:nvPr/>
        </p:nvSpPr>
        <p:spPr bwMode="auto">
          <a:xfrm flipH="1">
            <a:off x="3124200" y="2771775"/>
            <a:ext cx="762000" cy="0"/>
          </a:xfrm>
          <a:prstGeom prst="line">
            <a:avLst/>
          </a:prstGeom>
          <a:noFill/>
          <a:ln w="57150">
            <a:solidFill>
              <a:schemeClr val="accent2"/>
            </a:solidFill>
            <a:round/>
            <a:headEnd/>
            <a:tailEnd type="stealth" w="sm" len="lg"/>
          </a:ln>
        </p:spPr>
        <p:txBody>
          <a:bodyPr wrap="none" anchor="ctr"/>
          <a:lstStyle/>
          <a:p>
            <a:endParaRPr lang="en-CA"/>
          </a:p>
        </p:txBody>
      </p:sp>
      <p:sp>
        <p:nvSpPr>
          <p:cNvPr id="40977" name="Line 17"/>
          <p:cNvSpPr>
            <a:spLocks noChangeShapeType="1"/>
          </p:cNvSpPr>
          <p:nvPr/>
        </p:nvSpPr>
        <p:spPr bwMode="auto">
          <a:xfrm flipH="1">
            <a:off x="3505200" y="5410200"/>
            <a:ext cx="0" cy="685800"/>
          </a:xfrm>
          <a:prstGeom prst="line">
            <a:avLst/>
          </a:prstGeom>
          <a:noFill/>
          <a:ln w="57150">
            <a:solidFill>
              <a:schemeClr val="accent2"/>
            </a:solidFill>
            <a:round/>
            <a:headEnd/>
            <a:tailEnd type="stealth" w="sm" len="lg"/>
          </a:ln>
        </p:spPr>
        <p:txBody>
          <a:bodyPr wrap="none" anchor="ctr"/>
          <a:lstStyle/>
          <a:p>
            <a:endParaRPr lang="en-CA"/>
          </a:p>
        </p:txBody>
      </p:sp>
      <p:sp>
        <p:nvSpPr>
          <p:cNvPr id="40978" name="Line 18"/>
          <p:cNvSpPr>
            <a:spLocks noChangeShapeType="1"/>
          </p:cNvSpPr>
          <p:nvPr/>
        </p:nvSpPr>
        <p:spPr bwMode="auto">
          <a:xfrm flipH="1" flipV="1">
            <a:off x="1447800" y="5334000"/>
            <a:ext cx="0" cy="685800"/>
          </a:xfrm>
          <a:prstGeom prst="line">
            <a:avLst/>
          </a:prstGeom>
          <a:noFill/>
          <a:ln w="57150">
            <a:solidFill>
              <a:schemeClr val="accent2"/>
            </a:solidFill>
            <a:round/>
            <a:headEnd/>
            <a:tailEnd type="stealth" w="sm" len="lg"/>
          </a:ln>
        </p:spPr>
        <p:txBody>
          <a:bodyPr wrap="none" anchor="ctr"/>
          <a:lstStyle/>
          <a:p>
            <a:endParaRPr lang="en-CA"/>
          </a:p>
        </p:txBody>
      </p:sp>
      <p:sp>
        <p:nvSpPr>
          <p:cNvPr id="40979" name="Text Box 19"/>
          <p:cNvSpPr txBox="1">
            <a:spLocks noChangeArrowheads="1"/>
          </p:cNvSpPr>
          <p:nvPr/>
        </p:nvSpPr>
        <p:spPr bwMode="auto">
          <a:xfrm>
            <a:off x="1600200" y="5562600"/>
            <a:ext cx="1752600" cy="457200"/>
          </a:xfrm>
          <a:prstGeom prst="rect">
            <a:avLst/>
          </a:prstGeom>
          <a:solidFill>
            <a:schemeClr val="bg2"/>
          </a:solidFill>
          <a:ln w="9525">
            <a:noFill/>
            <a:miter lim="800000"/>
            <a:headEnd/>
            <a:tailEnd/>
          </a:ln>
        </p:spPr>
        <p:txBody>
          <a:bodyPr>
            <a:spAutoFit/>
          </a:bodyPr>
          <a:lstStyle/>
          <a:p>
            <a:pPr algn="ctr"/>
            <a:r>
              <a:rPr lang="en-US" dirty="0" err="1">
                <a:latin typeface="Calibri" pitchFamily="34" charset="0"/>
              </a:rPr>
              <a:t>R</a:t>
            </a:r>
            <a:r>
              <a:rPr lang="en-US" baseline="-25000" dirty="0" err="1">
                <a:latin typeface="Calibri" pitchFamily="34" charset="0"/>
              </a:rPr>
              <a:t>roof</a:t>
            </a:r>
            <a:r>
              <a:rPr lang="en-US" baseline="-25000" dirty="0">
                <a:latin typeface="Calibri" pitchFamily="34" charset="0"/>
              </a:rPr>
              <a:t> </a:t>
            </a:r>
            <a:r>
              <a:rPr lang="en-US" dirty="0">
                <a:latin typeface="Calibri" pitchFamily="34" charset="0"/>
              </a:rPr>
              <a:t>+</a:t>
            </a:r>
            <a:r>
              <a:rPr lang="en-US" dirty="0" err="1">
                <a:latin typeface="Calibri" pitchFamily="34" charset="0"/>
              </a:rPr>
              <a:t>R</a:t>
            </a:r>
            <a:r>
              <a:rPr lang="en-US" baseline="-25000" dirty="0" err="1">
                <a:latin typeface="Calibri" pitchFamily="34" charset="0"/>
              </a:rPr>
              <a:t>floor</a:t>
            </a:r>
            <a:endParaRPr lang="en-US" baseline="-25000" dirty="0">
              <a:latin typeface="Calibri" pitchFamily="34" charset="0"/>
            </a:endParaRPr>
          </a:p>
        </p:txBody>
      </p:sp>
      <p:sp>
        <p:nvSpPr>
          <p:cNvPr id="40980" name="Text Box 20"/>
          <p:cNvSpPr txBox="1">
            <a:spLocks noChangeArrowheads="1"/>
          </p:cNvSpPr>
          <p:nvPr/>
        </p:nvSpPr>
        <p:spPr bwMode="auto">
          <a:xfrm>
            <a:off x="0" y="225425"/>
            <a:ext cx="9143999" cy="707886"/>
          </a:xfrm>
          <a:prstGeom prst="rect">
            <a:avLst/>
          </a:prstGeom>
          <a:noFill/>
          <a:ln w="9525">
            <a:noFill/>
            <a:miter lim="800000"/>
            <a:headEnd/>
            <a:tailEnd/>
          </a:ln>
        </p:spPr>
        <p:txBody>
          <a:bodyPr wrap="square">
            <a:spAutoFit/>
          </a:bodyPr>
          <a:lstStyle/>
          <a:p>
            <a:pPr algn="ctr"/>
            <a:r>
              <a:rPr lang="en-US" sz="4000" b="1" dirty="0" smtClean="0">
                <a:solidFill>
                  <a:srgbClr val="800000"/>
                </a:solidFill>
                <a:latin typeface="Calibri" pitchFamily="34" charset="0"/>
              </a:rPr>
              <a:t>Shear walls to Foundation</a:t>
            </a:r>
            <a:endParaRPr lang="en-US" sz="4000" b="1" dirty="0">
              <a:solidFill>
                <a:srgbClr val="800000"/>
              </a:solidFill>
              <a:latin typeface="Calibri" pitchFamily="34" charset="0"/>
            </a:endParaRPr>
          </a:p>
        </p:txBody>
      </p:sp>
    </p:spTree>
    <p:extLst>
      <p:ext uri="{BB962C8B-B14F-4D97-AF65-F5344CB8AC3E}">
        <p14:creationId xmlns:p14="http://schemas.microsoft.com/office/powerpoint/2010/main" val="38419622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647564" y="296652"/>
            <a:ext cx="8150623" cy="1325562"/>
          </a:xfrm>
        </p:spPr>
        <p:txBody>
          <a:bodyPr>
            <a:normAutofit/>
          </a:bodyPr>
          <a:lstStyle/>
          <a:p>
            <a:r>
              <a:rPr lang="en-US" sz="3600" b="1" dirty="0">
                <a:solidFill>
                  <a:srgbClr val="800000"/>
                </a:solidFill>
                <a:latin typeface="Arial"/>
                <a:cs typeface="Arial"/>
              </a:rPr>
              <a:t>M</a:t>
            </a:r>
            <a:r>
              <a:rPr lang="en-US" sz="3600" b="1" dirty="0" smtClean="0">
                <a:solidFill>
                  <a:srgbClr val="800000"/>
                </a:solidFill>
                <a:latin typeface="Arial"/>
                <a:cs typeface="Arial"/>
              </a:rPr>
              <a:t>embers and connections in the load paths</a:t>
            </a:r>
            <a:endParaRPr lang="en-CA" sz="3600" b="1" dirty="0" smtClean="0">
              <a:solidFill>
                <a:srgbClr val="800000"/>
              </a:solidFill>
              <a:latin typeface="Arial"/>
              <a:cs typeface="Arial"/>
            </a:endParaRPr>
          </a:p>
        </p:txBody>
      </p:sp>
      <p:sp>
        <p:nvSpPr>
          <p:cNvPr id="97283" name="Rectangle 3"/>
          <p:cNvSpPr>
            <a:spLocks noGrp="1" noChangeArrowheads="1"/>
          </p:cNvSpPr>
          <p:nvPr>
            <p:ph idx="1"/>
          </p:nvPr>
        </p:nvSpPr>
        <p:spPr>
          <a:xfrm>
            <a:off x="647564" y="1592796"/>
            <a:ext cx="6480720" cy="3744193"/>
          </a:xfrm>
          <a:ln>
            <a:noFill/>
          </a:ln>
        </p:spPr>
        <p:txBody>
          <a:bodyPr>
            <a:normAutofit/>
          </a:bodyPr>
          <a:lstStyle/>
          <a:p>
            <a:r>
              <a:rPr lang="en-US" sz="3100" dirty="0" smtClean="0"/>
              <a:t>Assemblies:</a:t>
            </a:r>
          </a:p>
          <a:p>
            <a:pPr lvl="1"/>
            <a:r>
              <a:rPr lang="en-US" sz="2800" dirty="0" smtClean="0"/>
              <a:t>Roof diaphragm</a:t>
            </a:r>
          </a:p>
          <a:p>
            <a:pPr lvl="1"/>
            <a:r>
              <a:rPr lang="en-US" sz="2800" dirty="0" smtClean="0"/>
              <a:t>Floor diaphragm</a:t>
            </a:r>
          </a:p>
          <a:p>
            <a:pPr lvl="1"/>
            <a:r>
              <a:rPr lang="en-US" sz="2800" dirty="0" smtClean="0"/>
              <a:t>Shear wall</a:t>
            </a:r>
          </a:p>
          <a:p>
            <a:r>
              <a:rPr lang="en-US" sz="3100" dirty="0" smtClean="0"/>
              <a:t>Connections between assemblies:</a:t>
            </a:r>
          </a:p>
          <a:p>
            <a:pPr lvl="1"/>
            <a:r>
              <a:rPr lang="en-US" sz="2800" dirty="0" smtClean="0"/>
              <a:t>Shear wall-diaphragm</a:t>
            </a:r>
          </a:p>
          <a:p>
            <a:pPr lvl="1"/>
            <a:r>
              <a:rPr lang="en-US" sz="2800" dirty="0" smtClean="0"/>
              <a:t>Shear wall-foundation</a:t>
            </a:r>
          </a:p>
          <a:p>
            <a:pPr lvl="1"/>
            <a:r>
              <a:rPr lang="en-US" sz="2800" dirty="0" smtClean="0"/>
              <a:t>Diaphragm-foundation</a:t>
            </a:r>
          </a:p>
          <a:p>
            <a:endParaRPr lang="en-US" sz="3100" dirty="0" smtClean="0"/>
          </a:p>
        </p:txBody>
      </p:sp>
      <p:sp>
        <p:nvSpPr>
          <p:cNvPr id="2" name="TextBox 1"/>
          <p:cNvSpPr txBox="1"/>
          <p:nvPr/>
        </p:nvSpPr>
        <p:spPr>
          <a:xfrm>
            <a:off x="4644008" y="2384884"/>
            <a:ext cx="3132348" cy="646331"/>
          </a:xfrm>
          <a:prstGeom prst="rect">
            <a:avLst/>
          </a:prstGeom>
          <a:noFill/>
        </p:spPr>
        <p:txBody>
          <a:bodyPr wrap="square" rtlCol="0">
            <a:spAutoFit/>
          </a:bodyPr>
          <a:lstStyle/>
          <a:p>
            <a:r>
              <a:rPr lang="en-US" dirty="0" smtClean="0">
                <a:solidFill>
                  <a:srgbClr val="FF0000"/>
                </a:solidFill>
              </a:rPr>
              <a:t>Chord members</a:t>
            </a:r>
          </a:p>
          <a:p>
            <a:r>
              <a:rPr lang="en-US" dirty="0" smtClean="0">
                <a:solidFill>
                  <a:srgbClr val="FF0000"/>
                </a:solidFill>
              </a:rPr>
              <a:t>Sheathing-framing connections</a:t>
            </a:r>
            <a:endParaRPr lang="en-US" dirty="0">
              <a:solidFill>
                <a:srgbClr val="FF0000"/>
              </a:solidFill>
            </a:endParaRPr>
          </a:p>
        </p:txBody>
      </p:sp>
      <p:sp>
        <p:nvSpPr>
          <p:cNvPr id="5" name="TextBox 4"/>
          <p:cNvSpPr txBox="1"/>
          <p:nvPr/>
        </p:nvSpPr>
        <p:spPr>
          <a:xfrm>
            <a:off x="5112060" y="4257092"/>
            <a:ext cx="3132348" cy="646331"/>
          </a:xfrm>
          <a:prstGeom prst="rect">
            <a:avLst/>
          </a:prstGeom>
          <a:noFill/>
        </p:spPr>
        <p:txBody>
          <a:bodyPr wrap="square" rtlCol="0">
            <a:spAutoFit/>
          </a:bodyPr>
          <a:lstStyle/>
          <a:p>
            <a:r>
              <a:rPr lang="en-US" dirty="0" smtClean="0">
                <a:solidFill>
                  <a:srgbClr val="FF0000"/>
                </a:solidFill>
              </a:rPr>
              <a:t>Shear connections</a:t>
            </a:r>
          </a:p>
          <a:p>
            <a:r>
              <a:rPr lang="en-US" dirty="0" smtClean="0">
                <a:solidFill>
                  <a:srgbClr val="FF0000"/>
                </a:solidFill>
              </a:rPr>
              <a:t>Hold-down connections</a:t>
            </a:r>
            <a:endParaRPr lang="en-US" dirty="0">
              <a:solidFill>
                <a:srgbClr val="FF0000"/>
              </a:solidFill>
            </a:endParaRPr>
          </a:p>
        </p:txBody>
      </p:sp>
      <p:sp>
        <p:nvSpPr>
          <p:cNvPr id="3" name="Right Brace 2"/>
          <p:cNvSpPr/>
          <p:nvPr/>
        </p:nvSpPr>
        <p:spPr>
          <a:xfrm>
            <a:off x="4283968" y="2168860"/>
            <a:ext cx="216024" cy="1116124"/>
          </a:xfrm>
          <a:prstGeom prst="rightBrace">
            <a:avLst/>
          </a:prstGeom>
          <a:ln w="254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Right Brace 6"/>
          <p:cNvSpPr/>
          <p:nvPr/>
        </p:nvSpPr>
        <p:spPr>
          <a:xfrm>
            <a:off x="4824028" y="4005064"/>
            <a:ext cx="216024" cy="1116124"/>
          </a:xfrm>
          <a:prstGeom prst="rightBrace">
            <a:avLst/>
          </a:prstGeom>
          <a:ln w="254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0776242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647564" y="296652"/>
            <a:ext cx="8150623" cy="1325562"/>
          </a:xfrm>
        </p:spPr>
        <p:txBody>
          <a:bodyPr>
            <a:normAutofit/>
          </a:bodyPr>
          <a:lstStyle/>
          <a:p>
            <a:r>
              <a:rPr lang="en-US" sz="3600" b="1" dirty="0" smtClean="0">
                <a:solidFill>
                  <a:srgbClr val="800000"/>
                </a:solidFill>
                <a:latin typeface="Arial"/>
                <a:cs typeface="Arial"/>
              </a:rPr>
              <a:t>Lateral Load - Wind and Earthquake</a:t>
            </a:r>
            <a:endParaRPr lang="en-CA" sz="3600" b="1" dirty="0" smtClean="0">
              <a:solidFill>
                <a:srgbClr val="800000"/>
              </a:solidFill>
              <a:latin typeface="Arial"/>
              <a:cs typeface="Arial"/>
            </a:endParaRPr>
          </a:p>
        </p:txBody>
      </p:sp>
      <p:sp>
        <p:nvSpPr>
          <p:cNvPr id="97283" name="Rectangle 3"/>
          <p:cNvSpPr>
            <a:spLocks noGrp="1" noChangeArrowheads="1"/>
          </p:cNvSpPr>
          <p:nvPr>
            <p:ph idx="1"/>
          </p:nvPr>
        </p:nvSpPr>
        <p:spPr>
          <a:xfrm>
            <a:off x="647564" y="1592796"/>
            <a:ext cx="7772400" cy="3744193"/>
          </a:xfrm>
        </p:spPr>
        <p:txBody>
          <a:bodyPr>
            <a:normAutofit/>
          </a:bodyPr>
          <a:lstStyle/>
          <a:p>
            <a:r>
              <a:rPr lang="en-US" sz="3100" dirty="0" smtClean="0"/>
              <a:t>Loads are dynamic in nature</a:t>
            </a:r>
          </a:p>
          <a:p>
            <a:r>
              <a:rPr lang="en-US" sz="3100" dirty="0" smtClean="0"/>
              <a:t>In National Building Code of Canada Part 4, If certain conditions are met, simplified Equivalent Static Procedure can be used for design</a:t>
            </a:r>
          </a:p>
          <a:p>
            <a:r>
              <a:rPr lang="en-US" sz="3100" dirty="0" smtClean="0"/>
              <a:t>For wood construction, these conditions are generally met, hence Equivalent Static Procedure is used</a:t>
            </a:r>
          </a:p>
        </p:txBody>
      </p:sp>
    </p:spTree>
    <p:extLst>
      <p:ext uri="{BB962C8B-B14F-4D97-AF65-F5344CB8AC3E}">
        <p14:creationId xmlns:p14="http://schemas.microsoft.com/office/powerpoint/2010/main" val="36191508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611560" y="1592796"/>
            <a:ext cx="7886700" cy="4365298"/>
          </a:xfrm>
        </p:spPr>
        <p:txBody>
          <a:bodyPr anchor="t" anchorCtr="0">
            <a:spAutoFit/>
          </a:bodyPr>
          <a:lstStyle/>
          <a:p>
            <a:r>
              <a:rPr lang="en-CA" sz="2800" dirty="0" smtClean="0">
                <a:latin typeface="Wingdings"/>
                <a:ea typeface="Wingdings"/>
                <a:cs typeface="Wingdings"/>
                <a:sym typeface="Wingdings"/>
              </a:rPr>
              <a:t></a:t>
            </a:r>
            <a:r>
              <a:rPr lang="en-CA" sz="2800" dirty="0" smtClean="0">
                <a:latin typeface="Calibri" panose="020F0502020204030204" pitchFamily="34" charset="0"/>
              </a:rPr>
              <a:t>	In light wood frame buildings, lateral loads are resisted by </a:t>
            </a:r>
            <a:r>
              <a:rPr lang="en-CA" sz="2800" dirty="0" err="1" smtClean="0">
                <a:latin typeface="Calibri" panose="020F0502020204030204" pitchFamily="34" charset="0"/>
              </a:rPr>
              <a:t>shearwalls</a:t>
            </a:r>
            <a:r>
              <a:rPr lang="en-CA" sz="2800" dirty="0" smtClean="0">
                <a:latin typeface="Calibri" panose="020F0502020204030204" pitchFamily="34" charset="0"/>
              </a:rPr>
              <a:t> and diaphragms (as lateral load resisting assemblies). </a:t>
            </a:r>
            <a:br>
              <a:rPr lang="en-CA" sz="2800" dirty="0" smtClean="0">
                <a:latin typeface="Calibri" panose="020F0502020204030204" pitchFamily="34" charset="0"/>
              </a:rPr>
            </a:br>
            <a:r>
              <a:rPr lang="en-CA" sz="2800" dirty="0" smtClean="0">
                <a:latin typeface="Wingdings"/>
                <a:ea typeface="Wingdings"/>
                <a:cs typeface="Wingdings"/>
                <a:sym typeface="Wingdings"/>
              </a:rPr>
              <a:t></a:t>
            </a:r>
            <a:r>
              <a:rPr lang="en-CA" sz="2800" dirty="0" smtClean="0">
                <a:latin typeface="Calibri" panose="020F0502020204030204" pitchFamily="34" charset="0"/>
              </a:rPr>
              <a:t>	Each load path must be considered in design to ensure that:</a:t>
            </a:r>
            <a:br>
              <a:rPr lang="en-CA" sz="2800" dirty="0" smtClean="0">
                <a:latin typeface="Calibri" panose="020F0502020204030204" pitchFamily="34" charset="0"/>
              </a:rPr>
            </a:br>
            <a:r>
              <a:rPr lang="en-CA" sz="2800" dirty="0">
                <a:latin typeface="Calibri" panose="020F0502020204030204" pitchFamily="34" charset="0"/>
              </a:rPr>
              <a:t>	</a:t>
            </a:r>
            <a:r>
              <a:rPr lang="en-CA" sz="2800" dirty="0" smtClean="0">
                <a:latin typeface="Calibri" panose="020F0502020204030204" pitchFamily="34" charset="0"/>
              </a:rPr>
              <a:t>-	Connections are adequate to transfer loads between assemblies</a:t>
            </a:r>
            <a:r>
              <a:rPr lang="en-CA" sz="2800" dirty="0">
                <a:latin typeface="Calibri" panose="020F0502020204030204" pitchFamily="34" charset="0"/>
              </a:rPr>
              <a:t/>
            </a:r>
            <a:br>
              <a:rPr lang="en-CA" sz="2800" dirty="0">
                <a:latin typeface="Calibri" panose="020F0502020204030204" pitchFamily="34" charset="0"/>
              </a:rPr>
            </a:br>
            <a:r>
              <a:rPr lang="en-CA" sz="2800" dirty="0" smtClean="0">
                <a:latin typeface="Calibri" panose="020F0502020204030204" pitchFamily="34" charset="0"/>
              </a:rPr>
              <a:t>	-	Assemblies are adequate to resist applied lateral load without failure	 </a:t>
            </a:r>
            <a:br>
              <a:rPr lang="en-CA" sz="2800" dirty="0" smtClean="0">
                <a:latin typeface="Calibri" panose="020F0502020204030204" pitchFamily="34" charset="0"/>
              </a:rPr>
            </a:br>
            <a:r>
              <a:rPr lang="en-CA" sz="2800" dirty="0">
                <a:latin typeface="Calibri" panose="020F0502020204030204" pitchFamily="34" charset="0"/>
              </a:rPr>
              <a:t/>
            </a:r>
            <a:br>
              <a:rPr lang="en-CA" sz="2800" dirty="0">
                <a:latin typeface="Calibri" panose="020F0502020204030204" pitchFamily="34" charset="0"/>
              </a:rPr>
            </a:br>
            <a:r>
              <a:rPr lang="en-CA" sz="2800" dirty="0" smtClean="0">
                <a:latin typeface="Wingdings"/>
                <a:ea typeface="Wingdings"/>
                <a:cs typeface="Wingdings"/>
                <a:sym typeface="Wingdings"/>
              </a:rPr>
              <a:t></a:t>
            </a:r>
            <a:r>
              <a:rPr lang="en-CA" sz="2800" dirty="0" smtClean="0">
                <a:latin typeface="Calibri" panose="020F0502020204030204" pitchFamily="34" charset="0"/>
              </a:rPr>
              <a:t>	This lecture focuses on design of assemblies</a:t>
            </a:r>
            <a:endParaRPr lang="en-CA" sz="2800" dirty="0">
              <a:latin typeface="Calibri" panose="020F0502020204030204" pitchFamily="34" charset="0"/>
            </a:endParaRPr>
          </a:p>
        </p:txBody>
      </p:sp>
      <p:sp>
        <p:nvSpPr>
          <p:cNvPr id="3" name="Rectangle 2"/>
          <p:cNvSpPr txBox="1">
            <a:spLocks noChangeArrowheads="1"/>
          </p:cNvSpPr>
          <p:nvPr/>
        </p:nvSpPr>
        <p:spPr>
          <a:xfrm>
            <a:off x="633844" y="365760"/>
            <a:ext cx="8150623" cy="1098762"/>
          </a:xfrm>
          <a:prstGeom prst="rect">
            <a:avLst/>
          </a:prstGeom>
        </p:spPr>
        <p:txBody>
          <a:bodyPr vert="horz" lIns="91440" tIns="45720" rIns="91440" bIns="45720" rtlCol="0" anchor="t" anchorCtr="0">
            <a:spAutoFit/>
          </a:bodyPr>
          <a:lstStyle>
            <a:lvl1pPr algn="l" defTabSz="685800" rtl="0" eaLnBrk="1" latinLnBrk="0" hangingPunct="1">
              <a:lnSpc>
                <a:spcPct val="90000"/>
              </a:lnSpc>
              <a:spcBef>
                <a:spcPct val="0"/>
              </a:spcBef>
              <a:buNone/>
              <a:defRPr sz="4500" b="0" kern="1200">
                <a:solidFill>
                  <a:schemeClr val="tx1"/>
                </a:solidFill>
                <a:latin typeface="+mj-lt"/>
                <a:ea typeface="+mj-ea"/>
                <a:cs typeface="+mj-cs"/>
              </a:defRPr>
            </a:lvl1pPr>
          </a:lstStyle>
          <a:p>
            <a:r>
              <a:rPr lang="en-US" sz="3600" b="1" dirty="0" smtClean="0">
                <a:solidFill>
                  <a:srgbClr val="800000"/>
                </a:solidFill>
                <a:latin typeface="Arial"/>
                <a:cs typeface="Arial"/>
              </a:rPr>
              <a:t>All connections and assemblies must be designed!</a:t>
            </a:r>
            <a:endParaRPr lang="en-CA" sz="3600" b="1" dirty="0" smtClean="0">
              <a:solidFill>
                <a:srgbClr val="800000"/>
              </a:solidFill>
              <a:latin typeface="Arial"/>
              <a:cs typeface="Arial"/>
            </a:endParaRPr>
          </a:p>
        </p:txBody>
      </p:sp>
    </p:spTree>
    <p:extLst>
      <p:ext uri="{BB962C8B-B14F-4D97-AF65-F5344CB8AC3E}">
        <p14:creationId xmlns:p14="http://schemas.microsoft.com/office/powerpoint/2010/main" val="10737273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67544" y="116632"/>
            <a:ext cx="7678738" cy="1143000"/>
          </a:xfrm>
        </p:spPr>
        <p:txBody>
          <a:bodyPr>
            <a:normAutofit/>
          </a:bodyPr>
          <a:lstStyle/>
          <a:p>
            <a:pPr eaLnBrk="1" hangingPunct="1"/>
            <a:r>
              <a:rPr lang="en-US" sz="3600" b="1" dirty="0" smtClean="0">
                <a:solidFill>
                  <a:srgbClr val="800000"/>
                </a:solidFill>
                <a:latin typeface="Arial"/>
                <a:cs typeface="Arial"/>
              </a:rPr>
              <a:t>Shear wall and diaphragm </a:t>
            </a:r>
            <a:r>
              <a:rPr lang="en-US" sz="3600" b="1" dirty="0">
                <a:solidFill>
                  <a:srgbClr val="800000"/>
                </a:solidFill>
                <a:latin typeface="Arial"/>
                <a:cs typeface="Arial"/>
              </a:rPr>
              <a:t>a</a:t>
            </a:r>
            <a:r>
              <a:rPr lang="en-US" sz="3600" b="1" dirty="0" smtClean="0">
                <a:solidFill>
                  <a:srgbClr val="800000"/>
                </a:solidFill>
                <a:latin typeface="Arial"/>
                <a:cs typeface="Arial"/>
              </a:rPr>
              <a:t>ction</a:t>
            </a:r>
          </a:p>
        </p:txBody>
      </p:sp>
      <p:sp>
        <p:nvSpPr>
          <p:cNvPr id="1031171" name="Rectangle 3"/>
          <p:cNvSpPr>
            <a:spLocks noGrp="1" noChangeArrowheads="1"/>
          </p:cNvSpPr>
          <p:nvPr>
            <p:ph type="body" sz="half" idx="1"/>
          </p:nvPr>
        </p:nvSpPr>
        <p:spPr>
          <a:xfrm>
            <a:off x="395536" y="1196752"/>
            <a:ext cx="7678738" cy="1225550"/>
          </a:xfrm>
        </p:spPr>
        <p:txBody>
          <a:bodyPr>
            <a:normAutofit/>
          </a:bodyPr>
          <a:lstStyle/>
          <a:p>
            <a:pPr marL="0" indent="0" eaLnBrk="1" hangingPunct="1">
              <a:buNone/>
            </a:pPr>
            <a:r>
              <a:rPr lang="en-US" sz="3200" dirty="0" smtClean="0">
                <a:latin typeface="Calibri" pitchFamily="34" charset="0"/>
              </a:rPr>
              <a:t>Plate type structural elements designed to transmit force in their own plane:</a:t>
            </a:r>
          </a:p>
        </p:txBody>
      </p:sp>
      <p:sp>
        <p:nvSpPr>
          <p:cNvPr id="1031173" name="Rectangle 5"/>
          <p:cNvSpPr>
            <a:spLocks noChangeArrowheads="1"/>
          </p:cNvSpPr>
          <p:nvPr/>
        </p:nvSpPr>
        <p:spPr bwMode="auto">
          <a:xfrm>
            <a:off x="467544" y="2060848"/>
            <a:ext cx="7678738" cy="3429000"/>
          </a:xfrm>
          <a:prstGeom prst="rect">
            <a:avLst/>
          </a:prstGeom>
          <a:noFill/>
          <a:ln w="9525">
            <a:noFill/>
            <a:miter lim="800000"/>
            <a:headEnd/>
            <a:tailEnd/>
          </a:ln>
        </p:spPr>
        <p:txBody>
          <a:bodyPr/>
          <a:lstStyle/>
          <a:p>
            <a:pPr marL="342900" indent="-342900" defTabSz="457200">
              <a:spcBef>
                <a:spcPts val="1000"/>
              </a:spcBef>
              <a:buClr>
                <a:schemeClr val="accent1"/>
              </a:buClr>
              <a:buFont typeface="Wingdings 3" charset="2"/>
              <a:buChar char=""/>
            </a:pPr>
            <a:r>
              <a:rPr lang="en-US" sz="3200" dirty="0">
                <a:solidFill>
                  <a:schemeClr val="tx1">
                    <a:lumMod val="75000"/>
                    <a:lumOff val="25000"/>
                  </a:schemeClr>
                </a:solidFill>
                <a:latin typeface="Calibri" pitchFamily="34" charset="0"/>
              </a:rPr>
              <a:t>Diaphragm:</a:t>
            </a:r>
          </a:p>
          <a:p>
            <a:pPr marL="742950" lvl="1" indent="-285750">
              <a:spcBef>
                <a:spcPct val="20000"/>
              </a:spcBef>
              <a:buFontTx/>
              <a:buChar char="–"/>
            </a:pPr>
            <a:r>
              <a:rPr lang="en-US" sz="2800" dirty="0">
                <a:latin typeface="Calibri" pitchFamily="34" charset="0"/>
              </a:rPr>
              <a:t>Horizontal element </a:t>
            </a:r>
          </a:p>
          <a:p>
            <a:pPr marL="1143000" lvl="2" indent="-228600">
              <a:spcBef>
                <a:spcPct val="20000"/>
              </a:spcBef>
              <a:buFontTx/>
              <a:buChar char="•"/>
            </a:pPr>
            <a:r>
              <a:rPr lang="en-US" sz="2000" dirty="0">
                <a:latin typeface="Calibri" pitchFamily="34" charset="0"/>
              </a:rPr>
              <a:t>Floor</a:t>
            </a:r>
          </a:p>
          <a:p>
            <a:pPr marL="1143000" lvl="2" indent="-228600">
              <a:spcBef>
                <a:spcPct val="20000"/>
              </a:spcBef>
              <a:buFontTx/>
              <a:buChar char="•"/>
            </a:pPr>
            <a:r>
              <a:rPr lang="en-US" sz="2000" dirty="0">
                <a:latin typeface="Calibri" pitchFamily="34" charset="0"/>
              </a:rPr>
              <a:t>Roof</a:t>
            </a:r>
          </a:p>
          <a:p>
            <a:pPr marL="342900" indent="-342900" defTabSz="457200">
              <a:spcBef>
                <a:spcPts val="1000"/>
              </a:spcBef>
              <a:buClr>
                <a:schemeClr val="accent1"/>
              </a:buClr>
              <a:buFont typeface="Wingdings 3" charset="2"/>
              <a:buChar char=""/>
            </a:pPr>
            <a:r>
              <a:rPr lang="en-US" sz="3200" dirty="0" err="1" smtClean="0">
                <a:solidFill>
                  <a:schemeClr val="tx1">
                    <a:lumMod val="75000"/>
                    <a:lumOff val="25000"/>
                  </a:schemeClr>
                </a:solidFill>
                <a:latin typeface="Calibri" pitchFamily="34" charset="0"/>
              </a:rPr>
              <a:t>Shearwall</a:t>
            </a:r>
            <a:r>
              <a:rPr lang="en-US" sz="3200" dirty="0" smtClean="0">
                <a:solidFill>
                  <a:schemeClr val="tx1">
                    <a:lumMod val="75000"/>
                    <a:lumOff val="25000"/>
                  </a:schemeClr>
                </a:solidFill>
                <a:latin typeface="Calibri" pitchFamily="34" charset="0"/>
              </a:rPr>
              <a:t>:</a:t>
            </a:r>
            <a:endParaRPr lang="en-US" sz="3200" dirty="0">
              <a:solidFill>
                <a:schemeClr val="tx1">
                  <a:lumMod val="75000"/>
                  <a:lumOff val="25000"/>
                </a:schemeClr>
              </a:solidFill>
              <a:latin typeface="Calibri" pitchFamily="34" charset="0"/>
            </a:endParaRPr>
          </a:p>
          <a:p>
            <a:pPr marL="742950" lvl="1" indent="-285750">
              <a:spcBef>
                <a:spcPct val="20000"/>
              </a:spcBef>
              <a:buFontTx/>
              <a:buChar char="–"/>
            </a:pPr>
            <a:r>
              <a:rPr lang="en-US" sz="2800" dirty="0">
                <a:latin typeface="Calibri" pitchFamily="34" charset="0"/>
              </a:rPr>
              <a:t>Vertical </a:t>
            </a:r>
            <a:r>
              <a:rPr lang="en-US" sz="2800" dirty="0" smtClean="0">
                <a:latin typeface="Calibri" pitchFamily="34" charset="0"/>
              </a:rPr>
              <a:t>element </a:t>
            </a:r>
            <a:endParaRPr lang="en-US" sz="2800" dirty="0">
              <a:latin typeface="Calibri" pitchFamily="34" charset="0"/>
            </a:endParaRPr>
          </a:p>
          <a:p>
            <a:pPr marL="1143000" lvl="2" indent="-228600">
              <a:spcBef>
                <a:spcPct val="20000"/>
              </a:spcBef>
              <a:buFontTx/>
              <a:buChar char="•"/>
            </a:pPr>
            <a:r>
              <a:rPr lang="en-US" sz="2000" dirty="0" smtClean="0">
                <a:latin typeface="Calibri" pitchFamily="34" charset="0"/>
              </a:rPr>
              <a:t>Walls</a:t>
            </a:r>
          </a:p>
        </p:txBody>
      </p:sp>
      <p:pic>
        <p:nvPicPr>
          <p:cNvPr id="5" name="Picture 4" descr="shearwalls_diaphragm"/>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030491" y="2348880"/>
            <a:ext cx="5108197" cy="2971800"/>
          </a:xfrm>
          <a:prstGeom prst="rect">
            <a:avLst/>
          </a:prstGeom>
          <a:noFill/>
          <a:ln w="9525">
            <a:noFill/>
            <a:miter lim="800000"/>
            <a:headEnd/>
            <a:tailEnd/>
          </a:ln>
        </p:spPr>
      </p:pic>
      <p:sp>
        <p:nvSpPr>
          <p:cNvPr id="2" name="TextBox 1"/>
          <p:cNvSpPr txBox="1"/>
          <p:nvPr/>
        </p:nvSpPr>
        <p:spPr>
          <a:xfrm>
            <a:off x="251520" y="5445224"/>
            <a:ext cx="8208912" cy="1200328"/>
          </a:xfrm>
          <a:prstGeom prst="rect">
            <a:avLst/>
          </a:prstGeom>
          <a:noFill/>
        </p:spPr>
        <p:txBody>
          <a:bodyPr wrap="square" rtlCol="0">
            <a:spAutoFit/>
          </a:bodyPr>
          <a:lstStyle/>
          <a:p>
            <a:r>
              <a:rPr lang="en-US" sz="2400" dirty="0" smtClean="0">
                <a:solidFill>
                  <a:srgbClr val="FF0000"/>
                </a:solidFill>
              </a:rPr>
              <a:t>Each is assumed to act as a system, and design is to determine sheathing panels, framing members and sheathing-to-framing connection (nailed)</a:t>
            </a:r>
            <a:endParaRPr lang="en-US" sz="2400" dirty="0">
              <a:solidFill>
                <a:srgbClr val="FF0000"/>
              </a:solidFill>
            </a:endParaRPr>
          </a:p>
        </p:txBody>
      </p:sp>
    </p:spTree>
    <p:extLst>
      <p:ext uri="{BB962C8B-B14F-4D97-AF65-F5344CB8AC3E}">
        <p14:creationId xmlns:p14="http://schemas.microsoft.com/office/powerpoint/2010/main" val="17533339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564" y="368660"/>
            <a:ext cx="7772400" cy="1143000"/>
          </a:xfrm>
        </p:spPr>
        <p:txBody>
          <a:bodyPr/>
          <a:lstStyle/>
          <a:p>
            <a:r>
              <a:rPr lang="en-US" b="1" dirty="0" smtClean="0">
                <a:latin typeface="Arial"/>
                <a:cs typeface="Arial"/>
              </a:rPr>
              <a:t>Lateral Load Resisting Structure – Horizontal bracing system</a:t>
            </a:r>
            <a:endParaRPr lang="en-US" b="1" dirty="0">
              <a:latin typeface="Arial"/>
              <a:cs typeface="Arial"/>
            </a:endParaRPr>
          </a:p>
        </p:txBody>
      </p:sp>
      <p:pic>
        <p:nvPicPr>
          <p:cNvPr id="3" name="Picture 2"/>
          <p:cNvPicPr>
            <a:picLocks noChangeAspect="1"/>
          </p:cNvPicPr>
          <p:nvPr/>
        </p:nvPicPr>
        <p:blipFill>
          <a:blip r:embed="rId3"/>
          <a:stretch>
            <a:fillRect/>
          </a:stretch>
        </p:blipFill>
        <p:spPr>
          <a:xfrm>
            <a:off x="3179" y="2096852"/>
            <a:ext cx="9144000" cy="2605548"/>
          </a:xfrm>
          <a:prstGeom prst="rect">
            <a:avLst/>
          </a:prstGeom>
        </p:spPr>
      </p:pic>
    </p:spTree>
    <p:extLst>
      <p:ext uri="{BB962C8B-B14F-4D97-AF65-F5344CB8AC3E}">
        <p14:creationId xmlns:p14="http://schemas.microsoft.com/office/powerpoint/2010/main" val="374612017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3"/>
          <a:stretch>
            <a:fillRect/>
          </a:stretch>
        </p:blipFill>
        <p:spPr>
          <a:xfrm>
            <a:off x="0" y="2006600"/>
            <a:ext cx="9144000" cy="2825393"/>
          </a:xfrm>
          <a:prstGeom prst="rect">
            <a:avLst/>
          </a:prstGeom>
        </p:spPr>
      </p:pic>
      <p:sp>
        <p:nvSpPr>
          <p:cNvPr id="6" name="Oval 5"/>
          <p:cNvSpPr/>
          <p:nvPr/>
        </p:nvSpPr>
        <p:spPr>
          <a:xfrm>
            <a:off x="5688124" y="2528900"/>
            <a:ext cx="2952328" cy="2664296"/>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375756" y="5589240"/>
            <a:ext cx="5400600" cy="830997"/>
          </a:xfrm>
          <a:prstGeom prst="rect">
            <a:avLst/>
          </a:prstGeom>
          <a:noFill/>
        </p:spPr>
        <p:txBody>
          <a:bodyPr wrap="square" rtlCol="0">
            <a:spAutoFit/>
          </a:bodyPr>
          <a:lstStyle/>
          <a:p>
            <a:r>
              <a:rPr lang="en-US" sz="2400" dirty="0" smtClean="0">
                <a:solidFill>
                  <a:srgbClr val="FF0000"/>
                </a:solidFill>
              </a:rPr>
              <a:t>This combination determines the shear strength of shear walls and diaphragms</a:t>
            </a:r>
            <a:endParaRPr lang="en-US" sz="2400" dirty="0">
              <a:solidFill>
                <a:srgbClr val="FF0000"/>
              </a:solidFill>
            </a:endParaRPr>
          </a:p>
        </p:txBody>
      </p:sp>
      <p:cxnSp>
        <p:nvCxnSpPr>
          <p:cNvPr id="11" name="Straight Arrow Connector 10"/>
          <p:cNvCxnSpPr>
            <a:stCxn id="6" idx="3"/>
          </p:cNvCxnSpPr>
          <p:nvPr/>
        </p:nvCxnSpPr>
        <p:spPr>
          <a:xfrm flipH="1">
            <a:off x="4968044" y="4803019"/>
            <a:ext cx="1152438" cy="858229"/>
          </a:xfrm>
          <a:prstGeom prst="straightConnector1">
            <a:avLst/>
          </a:prstGeom>
          <a:ln w="25400">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117048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9572" y="404664"/>
            <a:ext cx="7772400" cy="1143000"/>
          </a:xfrm>
        </p:spPr>
        <p:txBody>
          <a:bodyPr>
            <a:normAutofit/>
          </a:bodyPr>
          <a:lstStyle/>
          <a:p>
            <a:r>
              <a:rPr lang="en-US" sz="3600" b="1" dirty="0" smtClean="0">
                <a:solidFill>
                  <a:srgbClr val="800000"/>
                </a:solidFill>
                <a:latin typeface="Arial"/>
                <a:cs typeface="Arial"/>
              </a:rPr>
              <a:t>Free-body diagram for shear wall</a:t>
            </a:r>
            <a:endParaRPr lang="en-US" sz="3600" b="1" dirty="0">
              <a:solidFill>
                <a:srgbClr val="800000"/>
              </a:solidFill>
              <a:latin typeface="Arial"/>
              <a:cs typeface="Arial"/>
            </a:endParaRPr>
          </a:p>
        </p:txBody>
      </p:sp>
      <p:pic>
        <p:nvPicPr>
          <p:cNvPr id="4" name="Picture 3"/>
          <p:cNvPicPr>
            <a:picLocks noChangeAspect="1"/>
          </p:cNvPicPr>
          <p:nvPr/>
        </p:nvPicPr>
        <p:blipFill>
          <a:blip r:embed="rId3"/>
          <a:stretch>
            <a:fillRect/>
          </a:stretch>
        </p:blipFill>
        <p:spPr>
          <a:xfrm>
            <a:off x="1439652" y="1484784"/>
            <a:ext cx="5508612" cy="4976181"/>
          </a:xfrm>
          <a:prstGeom prst="rect">
            <a:avLst/>
          </a:prstGeom>
        </p:spPr>
      </p:pic>
    </p:spTree>
    <p:extLst>
      <p:ext uri="{BB962C8B-B14F-4D97-AF65-F5344CB8AC3E}">
        <p14:creationId xmlns:p14="http://schemas.microsoft.com/office/powerpoint/2010/main" val="377961503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55576" y="1376772"/>
            <a:ext cx="6724104" cy="5045751"/>
          </a:xfrm>
          <a:prstGeom prst="rect">
            <a:avLst/>
          </a:prstGeom>
        </p:spPr>
      </p:pic>
      <p:sp>
        <p:nvSpPr>
          <p:cNvPr id="5" name="Title 1"/>
          <p:cNvSpPr>
            <a:spLocks noGrp="1"/>
          </p:cNvSpPr>
          <p:nvPr>
            <p:ph type="title"/>
          </p:nvPr>
        </p:nvSpPr>
        <p:spPr>
          <a:xfrm>
            <a:off x="683568" y="224644"/>
            <a:ext cx="7772400" cy="1143000"/>
          </a:xfrm>
        </p:spPr>
        <p:txBody>
          <a:bodyPr>
            <a:normAutofit/>
          </a:bodyPr>
          <a:lstStyle/>
          <a:p>
            <a:r>
              <a:rPr lang="en-US" sz="3600" b="1" dirty="0" smtClean="0">
                <a:solidFill>
                  <a:srgbClr val="800000"/>
                </a:solidFill>
                <a:latin typeface="Arial"/>
                <a:cs typeface="Arial"/>
              </a:rPr>
              <a:t>Free-body diagram for diaphragm</a:t>
            </a:r>
            <a:endParaRPr lang="en-US" sz="3600" b="1" dirty="0">
              <a:solidFill>
                <a:srgbClr val="800000"/>
              </a:solidFill>
              <a:latin typeface="Arial"/>
              <a:cs typeface="Arial"/>
            </a:endParaRPr>
          </a:p>
        </p:txBody>
      </p:sp>
      <p:sp>
        <p:nvSpPr>
          <p:cNvPr id="2" name="TextBox 1"/>
          <p:cNvSpPr txBox="1"/>
          <p:nvPr/>
        </p:nvSpPr>
        <p:spPr>
          <a:xfrm>
            <a:off x="5976156" y="1268760"/>
            <a:ext cx="2304256" cy="954107"/>
          </a:xfrm>
          <a:prstGeom prst="rect">
            <a:avLst/>
          </a:prstGeom>
          <a:noFill/>
        </p:spPr>
        <p:txBody>
          <a:bodyPr wrap="square" rtlCol="0">
            <a:spAutoFit/>
          </a:bodyPr>
          <a:lstStyle/>
          <a:p>
            <a:r>
              <a:rPr lang="en-US" sz="2800" dirty="0" smtClean="0"/>
              <a:t>Deep beam analogy</a:t>
            </a:r>
            <a:endParaRPr lang="en-US" sz="2800" dirty="0"/>
          </a:p>
        </p:txBody>
      </p:sp>
    </p:spTree>
    <p:extLst>
      <p:ext uri="{BB962C8B-B14F-4D97-AF65-F5344CB8AC3E}">
        <p14:creationId xmlns:p14="http://schemas.microsoft.com/office/powerpoint/2010/main" val="111844753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cstate="print"/>
          <a:srcRect l="13048" t="18994" r="11201" b="3374"/>
          <a:stretch>
            <a:fillRect/>
          </a:stretch>
        </p:blipFill>
        <p:spPr bwMode="auto">
          <a:xfrm>
            <a:off x="762000" y="990600"/>
            <a:ext cx="7591425" cy="5410200"/>
          </a:xfrm>
          <a:prstGeom prst="rect">
            <a:avLst/>
          </a:prstGeom>
          <a:noFill/>
          <a:ln w="9525">
            <a:noFill/>
            <a:miter lim="800000"/>
            <a:headEnd/>
            <a:tailEnd/>
          </a:ln>
        </p:spPr>
      </p:pic>
      <p:sp>
        <p:nvSpPr>
          <p:cNvPr id="30723" name="Text Box 159"/>
          <p:cNvSpPr txBox="1">
            <a:spLocks noChangeArrowheads="1"/>
          </p:cNvSpPr>
          <p:nvPr/>
        </p:nvSpPr>
        <p:spPr bwMode="auto">
          <a:xfrm>
            <a:off x="0" y="228600"/>
            <a:ext cx="9144000" cy="646331"/>
          </a:xfrm>
          <a:prstGeom prst="rect">
            <a:avLst/>
          </a:prstGeom>
          <a:noFill/>
          <a:ln w="9525">
            <a:noFill/>
            <a:miter lim="800000"/>
            <a:headEnd/>
            <a:tailEnd/>
          </a:ln>
        </p:spPr>
        <p:txBody>
          <a:bodyPr wrap="square">
            <a:spAutoFit/>
          </a:bodyPr>
          <a:lstStyle/>
          <a:p>
            <a:pPr algn="ctr"/>
            <a:r>
              <a:rPr lang="en-US" sz="3600" b="1" dirty="0">
                <a:latin typeface="Calibri" pitchFamily="34" charset="0"/>
              </a:rPr>
              <a:t>Failure </a:t>
            </a:r>
            <a:r>
              <a:rPr lang="en-US" sz="3600" b="1" dirty="0" smtClean="0">
                <a:latin typeface="Calibri" pitchFamily="34" charset="0"/>
              </a:rPr>
              <a:t>modes in buildings under lateral load</a:t>
            </a:r>
            <a:endParaRPr lang="en-US" sz="3600" b="1" dirty="0">
              <a:latin typeface="Calibri" pitchFamily="34" charset="0"/>
            </a:endParaRPr>
          </a:p>
        </p:txBody>
      </p:sp>
      <p:sp>
        <p:nvSpPr>
          <p:cNvPr id="30724" name="Text Box 159"/>
          <p:cNvSpPr txBox="1">
            <a:spLocks noChangeArrowheads="1"/>
          </p:cNvSpPr>
          <p:nvPr/>
        </p:nvSpPr>
        <p:spPr bwMode="auto">
          <a:xfrm>
            <a:off x="3581400" y="6519863"/>
            <a:ext cx="1513363" cy="338554"/>
          </a:xfrm>
          <a:prstGeom prst="rect">
            <a:avLst/>
          </a:prstGeom>
          <a:noFill/>
          <a:ln w="9525">
            <a:noFill/>
            <a:miter lim="800000"/>
            <a:headEnd/>
            <a:tailEnd/>
          </a:ln>
        </p:spPr>
        <p:txBody>
          <a:bodyPr wrap="none">
            <a:spAutoFit/>
          </a:bodyPr>
          <a:lstStyle/>
          <a:p>
            <a:pPr algn="ctr"/>
            <a:r>
              <a:rPr lang="en-US" sz="1600" dirty="0">
                <a:latin typeface="Calibri" pitchFamily="34" charset="0"/>
              </a:rPr>
              <a:t>Courtesy of APA</a:t>
            </a:r>
          </a:p>
        </p:txBody>
      </p:sp>
      <p:sp>
        <p:nvSpPr>
          <p:cNvPr id="2" name="Rectangle 1"/>
          <p:cNvSpPr/>
          <p:nvPr/>
        </p:nvSpPr>
        <p:spPr>
          <a:xfrm>
            <a:off x="611560" y="3645024"/>
            <a:ext cx="4068452" cy="2916324"/>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18395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87524" y="0"/>
            <a:ext cx="7560840" cy="1143000"/>
          </a:xfrm>
        </p:spPr>
        <p:txBody>
          <a:bodyPr>
            <a:normAutofit/>
          </a:bodyPr>
          <a:lstStyle/>
          <a:p>
            <a:r>
              <a:rPr lang="en-US" sz="3600" b="1" dirty="0" smtClean="0">
                <a:solidFill>
                  <a:srgbClr val="800000"/>
                </a:solidFill>
                <a:latin typeface="Arial"/>
                <a:cs typeface="Arial"/>
              </a:rPr>
              <a:t>Failure modes in shear walls</a:t>
            </a:r>
          </a:p>
        </p:txBody>
      </p:sp>
      <p:sp>
        <p:nvSpPr>
          <p:cNvPr id="5" name="Title 1"/>
          <p:cNvSpPr txBox="1">
            <a:spLocks/>
          </p:cNvSpPr>
          <p:nvPr/>
        </p:nvSpPr>
        <p:spPr bwMode="auto">
          <a:xfrm>
            <a:off x="5076056" y="5049180"/>
            <a:ext cx="3851920" cy="609600"/>
          </a:xfrm>
          <a:prstGeom prst="rect">
            <a:avLst/>
          </a:prstGeom>
          <a:noFill/>
          <a:ln w="9525">
            <a:noFill/>
            <a:miter lim="800000"/>
            <a:headEnd/>
            <a:tailEnd/>
          </a:ln>
        </p:spPr>
        <p:txBody>
          <a:bodyPr anchor="ctr"/>
          <a:lstStyle/>
          <a:p>
            <a:pPr eaLnBrk="0" hangingPunct="0">
              <a:defRPr/>
            </a:pPr>
            <a:r>
              <a:rPr lang="en-US" kern="0" dirty="0" smtClean="0">
                <a:latin typeface="Calibri" pitchFamily="34" charset="0"/>
                <a:ea typeface="+mj-ea"/>
                <a:cs typeface="+mj-cs"/>
              </a:rPr>
              <a:t>Yielding of nails around the perimeter</a:t>
            </a:r>
            <a:endParaRPr lang="en-US" kern="0" dirty="0">
              <a:latin typeface="Calibri" pitchFamily="34" charset="0"/>
              <a:ea typeface="+mj-ea"/>
              <a:cs typeface="+mj-cs"/>
            </a:endParaRPr>
          </a:p>
        </p:txBody>
      </p:sp>
      <p:pic>
        <p:nvPicPr>
          <p:cNvPr id="2" name="Picture 1" descr="W3A 007.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552569" y="1603949"/>
            <a:ext cx="5856652" cy="4392489"/>
          </a:xfrm>
          <a:prstGeom prst="rect">
            <a:avLst/>
          </a:prstGeom>
        </p:spPr>
      </p:pic>
      <p:pic>
        <p:nvPicPr>
          <p:cNvPr id="6" name="Picture 5" descr="W3A 008.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8024" y="1502786"/>
            <a:ext cx="4355976" cy="3266982"/>
          </a:xfrm>
          <a:prstGeom prst="rect">
            <a:avLst/>
          </a:prstGeom>
        </p:spPr>
      </p:pic>
      <p:sp>
        <p:nvSpPr>
          <p:cNvPr id="3" name="Dodecagon 2"/>
          <p:cNvSpPr/>
          <p:nvPr/>
        </p:nvSpPr>
        <p:spPr>
          <a:xfrm>
            <a:off x="6984268" y="2384884"/>
            <a:ext cx="576064" cy="2664296"/>
          </a:xfrm>
          <a:prstGeom prst="dodecagon">
            <a:avLst/>
          </a:prstGeom>
          <a:noFill/>
          <a:ln w="158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2303748" y="1304764"/>
            <a:ext cx="792088" cy="1260140"/>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Arrow Connector 8"/>
          <p:cNvCxnSpPr>
            <a:stCxn id="7" idx="6"/>
          </p:cNvCxnSpPr>
          <p:nvPr/>
        </p:nvCxnSpPr>
        <p:spPr>
          <a:xfrm>
            <a:off x="3095836" y="1934834"/>
            <a:ext cx="1656184" cy="702078"/>
          </a:xfrm>
          <a:prstGeom prst="straightConnector1">
            <a:avLst/>
          </a:prstGeom>
          <a:ln w="25400">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81437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15364"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15365" name="Rectangle 5"/>
          <p:cNvSpPr>
            <a:spLocks noChangeArrowheads="1"/>
          </p:cNvSpPr>
          <p:nvPr/>
        </p:nvSpPr>
        <p:spPr bwMode="auto">
          <a:xfrm>
            <a:off x="0" y="466725"/>
            <a:ext cx="9144000" cy="0"/>
          </a:xfrm>
          <a:prstGeom prst="rect">
            <a:avLst/>
          </a:prstGeom>
          <a:noFill/>
          <a:ln w="9525">
            <a:noFill/>
            <a:miter lim="800000"/>
            <a:headEnd/>
            <a:tailEnd/>
          </a:ln>
        </p:spPr>
        <p:txBody>
          <a:bodyPr wrap="none" anchor="ctr">
            <a:spAutoFit/>
          </a:bodyPr>
          <a:lstStyle/>
          <a:p>
            <a:endParaRPr lang="en-US"/>
          </a:p>
        </p:txBody>
      </p:sp>
      <p:sp>
        <p:nvSpPr>
          <p:cNvPr id="10" name="Title 1"/>
          <p:cNvSpPr txBox="1">
            <a:spLocks/>
          </p:cNvSpPr>
          <p:nvPr/>
        </p:nvSpPr>
        <p:spPr bwMode="auto">
          <a:xfrm>
            <a:off x="3718250" y="904875"/>
            <a:ext cx="2377750" cy="609600"/>
          </a:xfrm>
          <a:prstGeom prst="rect">
            <a:avLst/>
          </a:prstGeom>
          <a:noFill/>
          <a:ln w="9525">
            <a:noFill/>
            <a:miter lim="800000"/>
            <a:headEnd/>
            <a:tailEnd/>
          </a:ln>
        </p:spPr>
        <p:txBody>
          <a:bodyPr anchor="ctr"/>
          <a:lstStyle/>
          <a:p>
            <a:pPr eaLnBrk="0" hangingPunct="0">
              <a:defRPr/>
            </a:pPr>
            <a:r>
              <a:rPr lang="en-US" sz="2000" kern="0" dirty="0">
                <a:latin typeface="Calibri" pitchFamily="34" charset="0"/>
                <a:ea typeface="+mj-ea"/>
                <a:cs typeface="+mj-cs"/>
              </a:rPr>
              <a:t>Nail Yielding</a:t>
            </a:r>
          </a:p>
        </p:txBody>
      </p:sp>
      <p:sp>
        <p:nvSpPr>
          <p:cNvPr id="11" name="Title 1"/>
          <p:cNvSpPr txBox="1">
            <a:spLocks/>
          </p:cNvSpPr>
          <p:nvPr/>
        </p:nvSpPr>
        <p:spPr bwMode="auto">
          <a:xfrm>
            <a:off x="0" y="6477000"/>
            <a:ext cx="1704975" cy="381000"/>
          </a:xfrm>
          <a:prstGeom prst="rect">
            <a:avLst/>
          </a:prstGeom>
          <a:noFill/>
          <a:ln w="9525">
            <a:noFill/>
            <a:miter lim="800000"/>
            <a:headEnd/>
            <a:tailEnd/>
          </a:ln>
        </p:spPr>
        <p:txBody>
          <a:bodyPr anchor="ctr"/>
          <a:lstStyle/>
          <a:p>
            <a:pPr algn="r" eaLnBrk="0" hangingPunct="0">
              <a:defRPr/>
            </a:pPr>
            <a:r>
              <a:rPr lang="en-US" sz="1400" kern="0" dirty="0">
                <a:latin typeface="Calibri" pitchFamily="34" charset="0"/>
                <a:ea typeface="+mj-ea"/>
                <a:cs typeface="+mj-cs"/>
              </a:rPr>
              <a:t>Source: </a:t>
            </a:r>
            <a:r>
              <a:rPr lang="en-US" sz="1400" kern="0" dirty="0" smtClean="0">
                <a:latin typeface="Calibri" pitchFamily="34" charset="0"/>
                <a:ea typeface="+mj-ea"/>
                <a:cs typeface="+mj-cs"/>
              </a:rPr>
              <a:t>APA &amp; AWC</a:t>
            </a:r>
            <a:endParaRPr lang="en-US" sz="1400" kern="0" dirty="0">
              <a:latin typeface="Calibri" pitchFamily="34" charset="0"/>
              <a:ea typeface="+mj-ea"/>
              <a:cs typeface="+mj-cs"/>
            </a:endParaRPr>
          </a:p>
        </p:txBody>
      </p:sp>
      <p:pic>
        <p:nvPicPr>
          <p:cNvPr id="15368" name="Picture 2"/>
          <p:cNvPicPr>
            <a:picLocks noChangeAspect="1" noChangeArrowheads="1"/>
          </p:cNvPicPr>
          <p:nvPr/>
        </p:nvPicPr>
        <p:blipFill>
          <a:blip r:embed="rId3" cstate="print"/>
          <a:srcRect l="7289" t="12085" r="7062" b="5740"/>
          <a:stretch>
            <a:fillRect/>
          </a:stretch>
        </p:blipFill>
        <p:spPr bwMode="auto">
          <a:xfrm>
            <a:off x="0" y="904875"/>
            <a:ext cx="3718250" cy="2690127"/>
          </a:xfrm>
          <a:prstGeom prst="rect">
            <a:avLst/>
          </a:prstGeom>
          <a:noFill/>
          <a:ln w="9525">
            <a:noFill/>
            <a:miter lim="800000"/>
            <a:headEnd/>
            <a:tailEnd/>
          </a:ln>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18250" y="2774156"/>
            <a:ext cx="5425750" cy="4093369"/>
          </a:xfrm>
          <a:prstGeom prst="rect">
            <a:avLst/>
          </a:prstGeom>
        </p:spPr>
      </p:pic>
      <p:sp>
        <p:nvSpPr>
          <p:cNvPr id="12" name="Title 1"/>
          <p:cNvSpPr txBox="1">
            <a:spLocks/>
          </p:cNvSpPr>
          <p:nvPr/>
        </p:nvSpPr>
        <p:spPr bwMode="auto">
          <a:xfrm>
            <a:off x="1340500" y="5705475"/>
            <a:ext cx="2377750" cy="609600"/>
          </a:xfrm>
          <a:prstGeom prst="rect">
            <a:avLst/>
          </a:prstGeom>
          <a:noFill/>
          <a:ln w="9525">
            <a:noFill/>
            <a:miter lim="800000"/>
            <a:headEnd/>
            <a:tailEnd/>
          </a:ln>
        </p:spPr>
        <p:txBody>
          <a:bodyPr anchor="ctr"/>
          <a:lstStyle/>
          <a:p>
            <a:pPr eaLnBrk="0" hangingPunct="0">
              <a:defRPr/>
            </a:pPr>
            <a:r>
              <a:rPr lang="en-US" sz="2000" kern="0" dirty="0">
                <a:latin typeface="Calibri" pitchFamily="34" charset="0"/>
                <a:ea typeface="+mj-ea"/>
                <a:cs typeface="+mj-cs"/>
              </a:rPr>
              <a:t>Nail </a:t>
            </a:r>
            <a:r>
              <a:rPr lang="en-US" sz="2000" kern="0" dirty="0" smtClean="0">
                <a:latin typeface="Calibri" pitchFamily="34" charset="0"/>
                <a:ea typeface="+mj-ea"/>
                <a:cs typeface="+mj-cs"/>
              </a:rPr>
              <a:t>bending/ripping through sheathing</a:t>
            </a:r>
            <a:endParaRPr lang="en-US" sz="2000" kern="0" dirty="0">
              <a:latin typeface="Calibri" pitchFamily="34" charset="0"/>
              <a:ea typeface="+mj-ea"/>
              <a:cs typeface="+mj-cs"/>
            </a:endParaRPr>
          </a:p>
        </p:txBody>
      </p:sp>
      <p:sp>
        <p:nvSpPr>
          <p:cNvPr id="13" name="Title 1"/>
          <p:cNvSpPr>
            <a:spLocks noGrp="1"/>
          </p:cNvSpPr>
          <p:nvPr>
            <p:ph type="title"/>
          </p:nvPr>
        </p:nvSpPr>
        <p:spPr>
          <a:xfrm>
            <a:off x="287524" y="0"/>
            <a:ext cx="7560840" cy="1143000"/>
          </a:xfrm>
        </p:spPr>
        <p:txBody>
          <a:bodyPr>
            <a:normAutofit/>
          </a:bodyPr>
          <a:lstStyle/>
          <a:p>
            <a:r>
              <a:rPr lang="en-US" sz="3600" b="1" dirty="0" smtClean="0">
                <a:solidFill>
                  <a:srgbClr val="800000"/>
                </a:solidFill>
                <a:latin typeface="Arial"/>
                <a:cs typeface="Arial"/>
              </a:rPr>
              <a:t>Failure modes in shear walls</a:t>
            </a:r>
          </a:p>
        </p:txBody>
      </p:sp>
    </p:spTree>
    <p:extLst>
      <p:ext uri="{BB962C8B-B14F-4D97-AF65-F5344CB8AC3E}">
        <p14:creationId xmlns:p14="http://schemas.microsoft.com/office/powerpoint/2010/main" val="5970556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16388"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16389" name="Rectangle 5"/>
          <p:cNvSpPr>
            <a:spLocks noChangeArrowheads="1"/>
          </p:cNvSpPr>
          <p:nvPr/>
        </p:nvSpPr>
        <p:spPr bwMode="auto">
          <a:xfrm>
            <a:off x="0" y="728700"/>
            <a:ext cx="9144000" cy="0"/>
          </a:xfrm>
          <a:prstGeom prst="rect">
            <a:avLst/>
          </a:prstGeom>
          <a:noFill/>
          <a:ln w="9525">
            <a:noFill/>
            <a:miter lim="800000"/>
            <a:headEnd/>
            <a:tailEnd/>
          </a:ln>
        </p:spPr>
        <p:txBody>
          <a:bodyPr wrap="none" anchor="ctr">
            <a:spAutoFit/>
          </a:bodyPr>
          <a:lstStyle/>
          <a:p>
            <a:endParaRPr lang="en-US"/>
          </a:p>
        </p:txBody>
      </p:sp>
      <p:sp>
        <p:nvSpPr>
          <p:cNvPr id="10" name="Title 1"/>
          <p:cNvSpPr txBox="1">
            <a:spLocks/>
          </p:cNvSpPr>
          <p:nvPr/>
        </p:nvSpPr>
        <p:spPr bwMode="auto">
          <a:xfrm>
            <a:off x="2400300" y="5796893"/>
            <a:ext cx="5095876" cy="685800"/>
          </a:xfrm>
          <a:prstGeom prst="rect">
            <a:avLst/>
          </a:prstGeom>
          <a:noFill/>
          <a:ln w="9525">
            <a:noFill/>
            <a:miter lim="800000"/>
            <a:headEnd/>
            <a:tailEnd/>
          </a:ln>
        </p:spPr>
        <p:txBody>
          <a:bodyPr anchor="ctr"/>
          <a:lstStyle/>
          <a:p>
            <a:pPr eaLnBrk="0" hangingPunct="0">
              <a:defRPr/>
            </a:pPr>
            <a:r>
              <a:rPr lang="en-US" sz="2800" kern="0" dirty="0" smtClean="0">
                <a:latin typeface="Calibri" pitchFamily="34" charset="0"/>
                <a:ea typeface="+mj-ea"/>
                <a:cs typeface="+mj-cs"/>
              </a:rPr>
              <a:t>Failure of boundary members</a:t>
            </a:r>
            <a:endParaRPr lang="en-US" sz="2800" kern="0" dirty="0">
              <a:latin typeface="Calibri" pitchFamily="34" charset="0"/>
              <a:ea typeface="+mj-ea"/>
              <a:cs typeface="+mj-cs"/>
            </a:endParaRPr>
          </a:p>
        </p:txBody>
      </p:sp>
      <p:sp>
        <p:nvSpPr>
          <p:cNvPr id="11" name="Title 1"/>
          <p:cNvSpPr txBox="1">
            <a:spLocks/>
          </p:cNvSpPr>
          <p:nvPr/>
        </p:nvSpPr>
        <p:spPr bwMode="auto">
          <a:xfrm>
            <a:off x="-1" y="6477000"/>
            <a:ext cx="1809751" cy="381000"/>
          </a:xfrm>
          <a:prstGeom prst="rect">
            <a:avLst/>
          </a:prstGeom>
          <a:noFill/>
          <a:ln w="9525">
            <a:noFill/>
            <a:miter lim="800000"/>
            <a:headEnd/>
            <a:tailEnd/>
          </a:ln>
        </p:spPr>
        <p:txBody>
          <a:bodyPr anchor="ctr"/>
          <a:lstStyle/>
          <a:p>
            <a:pPr algn="r" eaLnBrk="0" hangingPunct="0">
              <a:defRPr/>
            </a:pPr>
            <a:r>
              <a:rPr lang="en-US" sz="1400" kern="0" dirty="0">
                <a:latin typeface="Calibri" pitchFamily="34" charset="0"/>
                <a:ea typeface="+mj-ea"/>
                <a:cs typeface="+mj-cs"/>
              </a:rPr>
              <a:t>Source: </a:t>
            </a:r>
            <a:r>
              <a:rPr lang="en-US" sz="1400" kern="0" dirty="0" smtClean="0">
                <a:latin typeface="Calibri" pitchFamily="34" charset="0"/>
                <a:ea typeface="+mj-ea"/>
                <a:cs typeface="+mj-cs"/>
              </a:rPr>
              <a:t>APA &amp; AWC</a:t>
            </a:r>
            <a:endParaRPr lang="en-US" sz="1400" kern="0" dirty="0">
              <a:latin typeface="Calibri" pitchFamily="34" charset="0"/>
              <a:ea typeface="+mj-ea"/>
              <a:cs typeface="+mj-cs"/>
            </a:endParaRPr>
          </a:p>
        </p:txBody>
      </p:sp>
      <p:grpSp>
        <p:nvGrpSpPr>
          <p:cNvPr id="3" name="Group 2"/>
          <p:cNvGrpSpPr/>
          <p:nvPr/>
        </p:nvGrpSpPr>
        <p:grpSpPr>
          <a:xfrm>
            <a:off x="1543050" y="1194457"/>
            <a:ext cx="6238875" cy="4621486"/>
            <a:chOff x="1952625" y="1804057"/>
            <a:chExt cx="6238875" cy="4621486"/>
          </a:xfrm>
        </p:grpSpPr>
        <p:pic>
          <p:nvPicPr>
            <p:cNvPr id="16392" name="Picture 2"/>
            <p:cNvPicPr>
              <a:picLocks noChangeAspect="1" noChangeArrowheads="1"/>
            </p:cNvPicPr>
            <p:nvPr/>
          </p:nvPicPr>
          <p:blipFill>
            <a:blip r:embed="rId3" cstate="print"/>
            <a:srcRect l="7289" t="12195" r="61731" b="4878"/>
            <a:stretch>
              <a:fillRect/>
            </a:stretch>
          </p:blipFill>
          <p:spPr bwMode="auto">
            <a:xfrm>
              <a:off x="1952625" y="1828800"/>
              <a:ext cx="2286000" cy="4572000"/>
            </a:xfrm>
            <a:prstGeom prst="rect">
              <a:avLst/>
            </a:prstGeom>
            <a:noFill/>
            <a:ln w="9525">
              <a:noFill/>
              <a:miter lim="800000"/>
              <a:headEnd/>
              <a:tailEnd/>
            </a:ln>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9638" y="1804057"/>
              <a:ext cx="3471862" cy="4621486"/>
            </a:xfrm>
            <a:prstGeom prst="rect">
              <a:avLst/>
            </a:prstGeom>
          </p:spPr>
        </p:pic>
      </p:grpSp>
      <p:sp>
        <p:nvSpPr>
          <p:cNvPr id="12" name="Title 1"/>
          <p:cNvSpPr>
            <a:spLocks noGrp="1"/>
          </p:cNvSpPr>
          <p:nvPr>
            <p:ph type="title"/>
          </p:nvPr>
        </p:nvSpPr>
        <p:spPr>
          <a:xfrm>
            <a:off x="287524" y="0"/>
            <a:ext cx="7560840" cy="1143000"/>
          </a:xfrm>
        </p:spPr>
        <p:txBody>
          <a:bodyPr>
            <a:normAutofit/>
          </a:bodyPr>
          <a:lstStyle/>
          <a:p>
            <a:r>
              <a:rPr lang="en-US" sz="3600" b="1" dirty="0" smtClean="0">
                <a:solidFill>
                  <a:srgbClr val="800000"/>
                </a:solidFill>
                <a:latin typeface="Arial"/>
                <a:cs typeface="Arial"/>
              </a:rPr>
              <a:t>Failure modes in shear walls</a:t>
            </a:r>
          </a:p>
        </p:txBody>
      </p:sp>
    </p:spTree>
    <p:extLst>
      <p:ext uri="{BB962C8B-B14F-4D97-AF65-F5344CB8AC3E}">
        <p14:creationId xmlns:p14="http://schemas.microsoft.com/office/powerpoint/2010/main" val="38213470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4975" y="1576388"/>
            <a:ext cx="5734050" cy="4304444"/>
          </a:xfrm>
          <a:prstGeom prst="rect">
            <a:avLst/>
          </a:prstGeom>
        </p:spPr>
      </p:pic>
      <p:sp>
        <p:nvSpPr>
          <p:cNvPr id="4" name="TextBox 3"/>
          <p:cNvSpPr txBox="1"/>
          <p:nvPr/>
        </p:nvSpPr>
        <p:spPr>
          <a:xfrm>
            <a:off x="2414586" y="5953780"/>
            <a:ext cx="4957763" cy="523220"/>
          </a:xfrm>
          <a:prstGeom prst="rect">
            <a:avLst/>
          </a:prstGeom>
          <a:noFill/>
        </p:spPr>
        <p:txBody>
          <a:bodyPr wrap="square" rtlCol="0">
            <a:spAutoFit/>
          </a:bodyPr>
          <a:lstStyle/>
          <a:p>
            <a:r>
              <a:rPr lang="en-CA" sz="2800" dirty="0" smtClean="0">
                <a:latin typeface="Calibri" pitchFamily="34" charset="0"/>
                <a:cs typeface="Calibri" pitchFamily="34" charset="0"/>
              </a:rPr>
              <a:t>End stud failure at hold-down</a:t>
            </a:r>
            <a:endParaRPr lang="en-CA" sz="2800" dirty="0">
              <a:latin typeface="Calibri" pitchFamily="34" charset="0"/>
              <a:cs typeface="Calibri" pitchFamily="34" charset="0"/>
            </a:endParaRPr>
          </a:p>
        </p:txBody>
      </p:sp>
      <p:sp>
        <p:nvSpPr>
          <p:cNvPr id="5" name="Title 1"/>
          <p:cNvSpPr txBox="1">
            <a:spLocks/>
          </p:cNvSpPr>
          <p:nvPr/>
        </p:nvSpPr>
        <p:spPr bwMode="auto">
          <a:xfrm>
            <a:off x="0" y="6477000"/>
            <a:ext cx="1152525" cy="381000"/>
          </a:xfrm>
          <a:prstGeom prst="rect">
            <a:avLst/>
          </a:prstGeom>
          <a:noFill/>
          <a:ln w="9525">
            <a:noFill/>
            <a:miter lim="800000"/>
            <a:headEnd/>
            <a:tailEnd/>
          </a:ln>
        </p:spPr>
        <p:txBody>
          <a:bodyPr anchor="ctr"/>
          <a:lstStyle/>
          <a:p>
            <a:pPr algn="r" eaLnBrk="0" hangingPunct="0">
              <a:defRPr/>
            </a:pPr>
            <a:r>
              <a:rPr lang="en-US" sz="1400" kern="0" dirty="0">
                <a:latin typeface="Calibri" pitchFamily="34" charset="0"/>
                <a:ea typeface="+mj-ea"/>
                <a:cs typeface="+mj-cs"/>
              </a:rPr>
              <a:t>Source: </a:t>
            </a:r>
            <a:r>
              <a:rPr lang="en-US" sz="1400" kern="0" dirty="0" smtClean="0">
                <a:latin typeface="Calibri" pitchFamily="34" charset="0"/>
                <a:ea typeface="+mj-ea"/>
                <a:cs typeface="+mj-cs"/>
              </a:rPr>
              <a:t>AWC</a:t>
            </a:r>
            <a:endParaRPr lang="en-US" sz="1400" kern="0" dirty="0">
              <a:latin typeface="Calibri" pitchFamily="34" charset="0"/>
              <a:ea typeface="+mj-ea"/>
              <a:cs typeface="+mj-cs"/>
            </a:endParaRPr>
          </a:p>
        </p:txBody>
      </p:sp>
      <p:sp>
        <p:nvSpPr>
          <p:cNvPr id="7" name="Title 1"/>
          <p:cNvSpPr>
            <a:spLocks noGrp="1"/>
          </p:cNvSpPr>
          <p:nvPr>
            <p:ph type="title"/>
          </p:nvPr>
        </p:nvSpPr>
        <p:spPr>
          <a:xfrm>
            <a:off x="359532" y="152636"/>
            <a:ext cx="7560840" cy="1143000"/>
          </a:xfrm>
        </p:spPr>
        <p:txBody>
          <a:bodyPr>
            <a:normAutofit/>
          </a:bodyPr>
          <a:lstStyle/>
          <a:p>
            <a:r>
              <a:rPr lang="en-US" sz="3600" b="1" dirty="0" smtClean="0">
                <a:solidFill>
                  <a:srgbClr val="800000"/>
                </a:solidFill>
                <a:latin typeface="Arial"/>
                <a:cs typeface="Arial"/>
              </a:rPr>
              <a:t>Failure modes in shear walls</a:t>
            </a:r>
          </a:p>
        </p:txBody>
      </p:sp>
    </p:spTree>
    <p:extLst>
      <p:ext uri="{BB962C8B-B14F-4D97-AF65-F5344CB8AC3E}">
        <p14:creationId xmlns:p14="http://schemas.microsoft.com/office/powerpoint/2010/main" val="11194147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935596" y="1124744"/>
            <a:ext cx="7920372" cy="3090962"/>
          </a:xfrm>
        </p:spPr>
        <p:txBody>
          <a:bodyPr>
            <a:normAutofit/>
          </a:bodyPr>
          <a:lstStyle/>
          <a:p>
            <a:r>
              <a:rPr lang="en-CA" sz="4000" b="1" dirty="0" smtClean="0">
                <a:solidFill>
                  <a:srgbClr val="800000"/>
                </a:solidFill>
                <a:latin typeface="Arial"/>
                <a:cs typeface="Arial"/>
              </a:rPr>
              <a:t/>
            </a:r>
            <a:br>
              <a:rPr lang="en-CA" sz="4000" b="1" dirty="0" smtClean="0">
                <a:solidFill>
                  <a:srgbClr val="800000"/>
                </a:solidFill>
                <a:latin typeface="Arial"/>
                <a:cs typeface="Arial"/>
              </a:rPr>
            </a:br>
            <a:r>
              <a:rPr lang="en-CA" sz="4000" b="1" dirty="0">
                <a:solidFill>
                  <a:srgbClr val="800000"/>
                </a:solidFill>
                <a:latin typeface="Arial"/>
                <a:cs typeface="Arial"/>
              </a:rPr>
              <a:t/>
            </a:r>
            <a:br>
              <a:rPr lang="en-CA" sz="4000" b="1" dirty="0">
                <a:solidFill>
                  <a:srgbClr val="800000"/>
                </a:solidFill>
                <a:latin typeface="Arial"/>
                <a:cs typeface="Arial"/>
              </a:rPr>
            </a:br>
            <a:r>
              <a:rPr lang="en-US" sz="4000" b="1" dirty="0" smtClean="0">
                <a:solidFill>
                  <a:srgbClr val="800000"/>
                </a:solidFill>
                <a:latin typeface="Arial"/>
                <a:cs typeface="Arial"/>
              </a:rPr>
              <a:t>Design </a:t>
            </a:r>
            <a:r>
              <a:rPr lang="en-US" sz="4000" b="1" dirty="0">
                <a:solidFill>
                  <a:srgbClr val="800000"/>
                </a:solidFill>
                <a:latin typeface="Arial"/>
                <a:cs typeface="Arial"/>
              </a:rPr>
              <a:t>principles of CSA O86</a:t>
            </a:r>
            <a:r>
              <a:rPr lang="en-US" sz="4000" b="1" dirty="0" smtClean="0">
                <a:solidFill>
                  <a:srgbClr val="800000"/>
                </a:solidFill>
                <a:latin typeface="Arial"/>
                <a:cs typeface="Arial"/>
              </a:rPr>
              <a:t>-14 for light wood frame shear walls and diaphragms</a:t>
            </a:r>
            <a:endParaRPr lang="en-CA" sz="4000" b="1" dirty="0">
              <a:solidFill>
                <a:srgbClr val="800000"/>
              </a:solidFill>
              <a:latin typeface="Arial"/>
              <a:cs typeface="Arial"/>
            </a:endParaRPr>
          </a:p>
        </p:txBody>
      </p:sp>
    </p:spTree>
    <p:extLst>
      <p:ext uri="{BB962C8B-B14F-4D97-AF65-F5344CB8AC3E}">
        <p14:creationId xmlns:p14="http://schemas.microsoft.com/office/powerpoint/2010/main" val="1877886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287524" y="152636"/>
            <a:ext cx="7236296" cy="1143000"/>
          </a:xfrm>
        </p:spPr>
        <p:txBody>
          <a:bodyPr>
            <a:normAutofit/>
          </a:bodyPr>
          <a:lstStyle/>
          <a:p>
            <a:pPr eaLnBrk="1" hangingPunct="1"/>
            <a:r>
              <a:rPr lang="en-US" sz="4000" b="1" dirty="0" smtClean="0">
                <a:solidFill>
                  <a:srgbClr val="800000"/>
                </a:solidFill>
                <a:latin typeface="Arial"/>
                <a:cs typeface="Arial"/>
              </a:rPr>
              <a:t>Diaphragm Design</a:t>
            </a:r>
          </a:p>
        </p:txBody>
      </p:sp>
      <p:sp>
        <p:nvSpPr>
          <p:cNvPr id="43011" name="Rectangle 3"/>
          <p:cNvSpPr>
            <a:spLocks noGrp="1" noChangeArrowheads="1"/>
          </p:cNvSpPr>
          <p:nvPr>
            <p:ph type="body" sz="half" idx="1"/>
          </p:nvPr>
        </p:nvSpPr>
        <p:spPr>
          <a:xfrm>
            <a:off x="539552" y="1196752"/>
            <a:ext cx="3663411" cy="2687782"/>
          </a:xfrm>
        </p:spPr>
        <p:txBody>
          <a:bodyPr/>
          <a:lstStyle/>
          <a:p>
            <a:pPr marL="0" indent="0" eaLnBrk="1" hangingPunct="1">
              <a:buNone/>
            </a:pPr>
            <a:r>
              <a:rPr lang="en-US" sz="2800" b="1" dirty="0" smtClean="0">
                <a:latin typeface="Calibri" pitchFamily="34" charset="0"/>
              </a:rPr>
              <a:t>Deep beam analogy</a:t>
            </a:r>
          </a:p>
          <a:p>
            <a:pPr eaLnBrk="1" hangingPunct="1">
              <a:buFontTx/>
              <a:buChar char="-"/>
            </a:pPr>
            <a:r>
              <a:rPr lang="en-US" sz="2800" dirty="0" smtClean="0">
                <a:latin typeface="Calibri" pitchFamily="34" charset="0"/>
              </a:rPr>
              <a:t>Shear resistance : sheathing (Web)</a:t>
            </a:r>
          </a:p>
          <a:p>
            <a:pPr eaLnBrk="1" hangingPunct="1">
              <a:buFontTx/>
              <a:buChar char="-"/>
            </a:pPr>
            <a:r>
              <a:rPr lang="en-US" sz="2800" dirty="0" smtClean="0">
                <a:latin typeface="Calibri" pitchFamily="34" charset="0"/>
              </a:rPr>
              <a:t>Flexural resistance: chords (Flanges)</a:t>
            </a:r>
          </a:p>
        </p:txBody>
      </p:sp>
      <p:pic>
        <p:nvPicPr>
          <p:cNvPr id="43012" name="Picture 4" descr="fig 21"/>
          <p:cNvPicPr>
            <a:picLocks noGrp="1" noChangeAspect="1" noChangeArrowheads="1"/>
          </p:cNvPicPr>
          <p:nvPr>
            <p:ph sz="half" idx="4294967295"/>
          </p:nvPr>
        </p:nvPicPr>
        <p:blipFill>
          <a:blip r:embed="rId3" cstate="print"/>
          <a:srcRect/>
          <a:stretch>
            <a:fillRect/>
          </a:stretch>
        </p:blipFill>
        <p:spPr>
          <a:xfrm>
            <a:off x="0" y="4502911"/>
            <a:ext cx="3669661" cy="2355089"/>
          </a:xfrm>
          <a:noFill/>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4934" y="1116281"/>
            <a:ext cx="5145310" cy="5451579"/>
          </a:xfrm>
          <a:prstGeom prst="rect">
            <a:avLst/>
          </a:prstGeom>
          <a:noFill/>
          <a:ln>
            <a:noFill/>
          </a:ln>
          <a:effectLst/>
          <a:scene3d>
            <a:camera prst="orthographicFront">
              <a:rot lat="0" lon="0" rev="1620000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53419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899592" y="404664"/>
            <a:ext cx="5976664" cy="685800"/>
          </a:xfrm>
        </p:spPr>
        <p:txBody>
          <a:bodyPr>
            <a:normAutofit/>
          </a:bodyPr>
          <a:lstStyle/>
          <a:p>
            <a:pPr eaLnBrk="1" hangingPunct="1"/>
            <a:r>
              <a:rPr lang="en-US" sz="3600" b="1" dirty="0" smtClean="0">
                <a:solidFill>
                  <a:srgbClr val="0000FF"/>
                </a:solidFill>
                <a:latin typeface="Arial"/>
                <a:cs typeface="Arial"/>
              </a:rPr>
              <a:t>Contents</a:t>
            </a:r>
            <a:endParaRPr lang="en-US" sz="3600" dirty="0" smtClean="0">
              <a:solidFill>
                <a:srgbClr val="0000FF"/>
              </a:solidFill>
              <a:latin typeface="Arial"/>
              <a:cs typeface="Arial"/>
            </a:endParaRPr>
          </a:p>
        </p:txBody>
      </p:sp>
      <p:sp>
        <p:nvSpPr>
          <p:cNvPr id="1031171" name="Rectangle 3"/>
          <p:cNvSpPr>
            <a:spLocks noGrp="1" noChangeArrowheads="1"/>
          </p:cNvSpPr>
          <p:nvPr>
            <p:ph type="body" sz="half" idx="1"/>
          </p:nvPr>
        </p:nvSpPr>
        <p:spPr>
          <a:xfrm>
            <a:off x="755576" y="1196752"/>
            <a:ext cx="7491758" cy="5488085"/>
          </a:xfrm>
        </p:spPr>
        <p:txBody>
          <a:bodyPr>
            <a:noAutofit/>
          </a:bodyPr>
          <a:lstStyle/>
          <a:p>
            <a:pPr>
              <a:defRPr/>
            </a:pPr>
            <a:r>
              <a:rPr lang="en-US" sz="3200" dirty="0">
                <a:solidFill>
                  <a:srgbClr val="0000FF"/>
                </a:solidFill>
                <a:latin typeface="Calibri" panose="020F0502020204030204" pitchFamily="34" charset="0"/>
              </a:rPr>
              <a:t>Performance of wood frame </a:t>
            </a:r>
            <a:r>
              <a:rPr lang="en-US" sz="3200" dirty="0" smtClean="0">
                <a:solidFill>
                  <a:srgbClr val="0000FF"/>
                </a:solidFill>
                <a:latin typeface="Calibri" panose="020F0502020204030204" pitchFamily="34" charset="0"/>
              </a:rPr>
              <a:t>construction</a:t>
            </a:r>
          </a:p>
          <a:p>
            <a:pPr lvl="1">
              <a:buFont typeface="Lucida Grande"/>
              <a:buChar char="-"/>
              <a:defRPr/>
            </a:pPr>
            <a:r>
              <a:rPr lang="en-US" sz="3200" dirty="0" smtClean="0">
                <a:solidFill>
                  <a:srgbClr val="0000FF"/>
                </a:solidFill>
                <a:latin typeface="Calibri" panose="020F0502020204030204" pitchFamily="34" charset="0"/>
              </a:rPr>
              <a:t>  </a:t>
            </a:r>
            <a:r>
              <a:rPr lang="en-US" sz="2800" dirty="0" smtClean="0">
                <a:solidFill>
                  <a:srgbClr val="0000FF"/>
                </a:solidFill>
                <a:latin typeface="Calibri" panose="020F0502020204030204" pitchFamily="34" charset="0"/>
              </a:rPr>
              <a:t>Experience </a:t>
            </a:r>
            <a:r>
              <a:rPr lang="en-US" sz="2800" dirty="0">
                <a:solidFill>
                  <a:srgbClr val="0000FF"/>
                </a:solidFill>
                <a:latin typeface="Calibri" panose="020F0502020204030204" pitchFamily="34" charset="0"/>
              </a:rPr>
              <a:t>from earthquakes and </a:t>
            </a:r>
            <a:r>
              <a:rPr lang="en-US" sz="2800" dirty="0" smtClean="0">
                <a:solidFill>
                  <a:srgbClr val="0000FF"/>
                </a:solidFill>
                <a:latin typeface="Calibri" panose="020F0502020204030204" pitchFamily="34" charset="0"/>
              </a:rPr>
              <a:t>hurricanes</a:t>
            </a:r>
          </a:p>
          <a:p>
            <a:pPr>
              <a:defRPr/>
            </a:pPr>
            <a:r>
              <a:rPr lang="en-US" sz="3200" dirty="0" smtClean="0">
                <a:solidFill>
                  <a:srgbClr val="0000FF"/>
                </a:solidFill>
                <a:latin typeface="Calibri" panose="020F0502020204030204" pitchFamily="34" charset="0"/>
              </a:rPr>
              <a:t>Understanding load path</a:t>
            </a:r>
          </a:p>
          <a:p>
            <a:pPr eaLnBrk="1" hangingPunct="1">
              <a:defRPr/>
            </a:pPr>
            <a:r>
              <a:rPr lang="en-US" sz="3200" dirty="0" smtClean="0">
                <a:solidFill>
                  <a:srgbClr val="0000FF"/>
                </a:solidFill>
                <a:latin typeface="Calibri" panose="020F0502020204030204" pitchFamily="34" charset="0"/>
              </a:rPr>
              <a:t>Design of light wood-frame lateral load resisting assemblies </a:t>
            </a:r>
          </a:p>
          <a:p>
            <a:pPr lvl="1">
              <a:buFont typeface="Lucida Grande"/>
              <a:buChar char="-"/>
              <a:defRPr/>
            </a:pPr>
            <a:r>
              <a:rPr lang="en-US" sz="3200" dirty="0" smtClean="0">
                <a:solidFill>
                  <a:srgbClr val="0000FF"/>
                </a:solidFill>
                <a:latin typeface="Calibri" panose="020F0502020204030204" pitchFamily="34" charset="0"/>
              </a:rPr>
              <a:t>  </a:t>
            </a:r>
            <a:r>
              <a:rPr lang="en-US" sz="2800" dirty="0" smtClean="0">
                <a:solidFill>
                  <a:srgbClr val="0000FF"/>
                </a:solidFill>
                <a:latin typeface="Calibri" panose="020F0502020204030204" pitchFamily="34" charset="0"/>
              </a:rPr>
              <a:t>Failure modes</a:t>
            </a:r>
          </a:p>
          <a:p>
            <a:pPr lvl="1" eaLnBrk="1" hangingPunct="1">
              <a:buFont typeface="Lucida Grande"/>
              <a:buChar char="-"/>
              <a:defRPr/>
            </a:pPr>
            <a:r>
              <a:rPr lang="en-US" sz="2800" dirty="0" smtClean="0">
                <a:solidFill>
                  <a:srgbClr val="0000FF"/>
                </a:solidFill>
                <a:latin typeface="Calibri" panose="020F0502020204030204" pitchFamily="34" charset="0"/>
              </a:rPr>
              <a:t>  Design principles </a:t>
            </a:r>
            <a:r>
              <a:rPr lang="en-US" sz="2800" dirty="0">
                <a:solidFill>
                  <a:srgbClr val="0000FF"/>
                </a:solidFill>
                <a:latin typeface="Calibri" panose="020F0502020204030204" pitchFamily="34" charset="0"/>
              </a:rPr>
              <a:t>for </a:t>
            </a:r>
            <a:r>
              <a:rPr lang="en-US" sz="2800" dirty="0" smtClean="0">
                <a:solidFill>
                  <a:srgbClr val="0000FF"/>
                </a:solidFill>
                <a:latin typeface="Calibri" panose="020F0502020204030204" pitchFamily="34" charset="0"/>
              </a:rPr>
              <a:t>diaphragms	</a:t>
            </a:r>
          </a:p>
          <a:p>
            <a:pPr lvl="1" eaLnBrk="1" hangingPunct="1">
              <a:buFont typeface="Lucida Grande"/>
              <a:buChar char="-"/>
              <a:defRPr/>
            </a:pPr>
            <a:r>
              <a:rPr lang="en-US" sz="2800" dirty="0" smtClean="0">
                <a:solidFill>
                  <a:srgbClr val="0000FF"/>
                </a:solidFill>
                <a:latin typeface="Calibri" panose="020F0502020204030204" pitchFamily="34" charset="0"/>
              </a:rPr>
              <a:t>  Design </a:t>
            </a:r>
            <a:r>
              <a:rPr lang="en-US" sz="2800" dirty="0">
                <a:solidFill>
                  <a:srgbClr val="0000FF"/>
                </a:solidFill>
                <a:latin typeface="Calibri" panose="020F0502020204030204" pitchFamily="34" charset="0"/>
              </a:rPr>
              <a:t>principles for </a:t>
            </a:r>
            <a:r>
              <a:rPr lang="en-US" sz="2800" dirty="0" smtClean="0">
                <a:solidFill>
                  <a:srgbClr val="0000FF"/>
                </a:solidFill>
                <a:latin typeface="Calibri" panose="020F0502020204030204" pitchFamily="34" charset="0"/>
              </a:rPr>
              <a:t>shear walls</a:t>
            </a:r>
          </a:p>
        </p:txBody>
      </p:sp>
    </p:spTree>
    <p:extLst>
      <p:ext uri="{BB962C8B-B14F-4D97-AF65-F5344CB8AC3E}">
        <p14:creationId xmlns:p14="http://schemas.microsoft.com/office/powerpoint/2010/main" val="26182405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1511660" y="620688"/>
            <a:ext cx="6034814" cy="4425530"/>
          </a:xfrm>
          <a:prstGeom prst="rect">
            <a:avLst/>
          </a:prstGeom>
          <a:noFill/>
          <a:ln w="9525">
            <a:noFill/>
            <a:miter lim="800000"/>
            <a:headEnd/>
            <a:tailEnd/>
          </a:ln>
        </p:spPr>
      </p:pic>
      <p:cxnSp>
        <p:nvCxnSpPr>
          <p:cNvPr id="7" name="Straight Connector 6"/>
          <p:cNvCxnSpPr/>
          <p:nvPr/>
        </p:nvCxnSpPr>
        <p:spPr>
          <a:xfrm>
            <a:off x="2915816" y="5085184"/>
            <a:ext cx="3060340" cy="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Freeform 10"/>
          <p:cNvSpPr/>
          <p:nvPr/>
        </p:nvSpPr>
        <p:spPr>
          <a:xfrm>
            <a:off x="2915816" y="5085184"/>
            <a:ext cx="3053301" cy="510488"/>
          </a:xfrm>
          <a:custGeom>
            <a:avLst/>
            <a:gdLst>
              <a:gd name="connsiteX0" fmla="*/ 0 w 3023643"/>
              <a:gd name="connsiteY0" fmla="*/ 0 h 483831"/>
              <a:gd name="connsiteX1" fmla="*/ 1552136 w 3023643"/>
              <a:gd name="connsiteY1" fmla="*/ 483827 h 483831"/>
              <a:gd name="connsiteX2" fmla="*/ 3023643 w 3023643"/>
              <a:gd name="connsiteY2" fmla="*/ 10080 h 483831"/>
            </a:gdLst>
            <a:ahLst/>
            <a:cxnLst>
              <a:cxn ang="0">
                <a:pos x="connsiteX0" y="connsiteY0"/>
              </a:cxn>
              <a:cxn ang="0">
                <a:pos x="connsiteX1" y="connsiteY1"/>
              </a:cxn>
              <a:cxn ang="0">
                <a:pos x="connsiteX2" y="connsiteY2"/>
              </a:cxn>
            </a:cxnLst>
            <a:rect l="l" t="t" r="r" b="b"/>
            <a:pathLst>
              <a:path w="3023643" h="483831">
                <a:moveTo>
                  <a:pt x="0" y="0"/>
                </a:moveTo>
                <a:cubicBezTo>
                  <a:pt x="524098" y="241073"/>
                  <a:pt x="1048196" y="482147"/>
                  <a:pt x="1552136" y="483827"/>
                </a:cubicBezTo>
                <a:cubicBezTo>
                  <a:pt x="2056077" y="485507"/>
                  <a:pt x="3023643" y="10080"/>
                  <a:pt x="3023643" y="10080"/>
                </a:cubicBezTo>
              </a:path>
            </a:pathLst>
          </a:custGeom>
          <a:ln w="254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2" name="Straight Connector 11"/>
          <p:cNvCxnSpPr/>
          <p:nvPr/>
        </p:nvCxnSpPr>
        <p:spPr>
          <a:xfrm>
            <a:off x="2915816" y="6201308"/>
            <a:ext cx="3060340" cy="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2915816" y="5625244"/>
            <a:ext cx="0" cy="576064"/>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5976156" y="6201308"/>
            <a:ext cx="0" cy="576064"/>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2915816" y="5625244"/>
            <a:ext cx="3060340" cy="1152128"/>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015716" y="4761148"/>
            <a:ext cx="576064" cy="523220"/>
          </a:xfrm>
          <a:prstGeom prst="rect">
            <a:avLst/>
          </a:prstGeom>
          <a:noFill/>
        </p:spPr>
        <p:txBody>
          <a:bodyPr wrap="square" rtlCol="0">
            <a:spAutoFit/>
          </a:bodyPr>
          <a:lstStyle/>
          <a:p>
            <a:r>
              <a:rPr lang="en-US" sz="2800" dirty="0" smtClean="0"/>
              <a:t>M</a:t>
            </a:r>
            <a:endParaRPr lang="en-US" sz="2800" dirty="0"/>
          </a:p>
        </p:txBody>
      </p:sp>
      <p:sp>
        <p:nvSpPr>
          <p:cNvPr id="21" name="TextBox 20"/>
          <p:cNvSpPr txBox="1"/>
          <p:nvPr/>
        </p:nvSpPr>
        <p:spPr>
          <a:xfrm>
            <a:off x="2015716" y="5949280"/>
            <a:ext cx="576064" cy="523220"/>
          </a:xfrm>
          <a:prstGeom prst="rect">
            <a:avLst/>
          </a:prstGeom>
          <a:noFill/>
        </p:spPr>
        <p:txBody>
          <a:bodyPr wrap="square" rtlCol="0">
            <a:spAutoFit/>
          </a:bodyPr>
          <a:lstStyle/>
          <a:p>
            <a:r>
              <a:rPr lang="en-US" sz="2800" dirty="0" smtClean="0"/>
              <a:t>V</a:t>
            </a:r>
            <a:endParaRPr lang="en-US" sz="2800" dirty="0"/>
          </a:p>
        </p:txBody>
      </p:sp>
      <p:sp>
        <p:nvSpPr>
          <p:cNvPr id="22" name="TextBox 21"/>
          <p:cNvSpPr txBox="1"/>
          <p:nvPr/>
        </p:nvSpPr>
        <p:spPr>
          <a:xfrm>
            <a:off x="4031940" y="5517232"/>
            <a:ext cx="1620180" cy="369332"/>
          </a:xfrm>
          <a:prstGeom prst="rect">
            <a:avLst/>
          </a:prstGeom>
          <a:noFill/>
        </p:spPr>
        <p:txBody>
          <a:bodyPr wrap="square" rtlCol="0">
            <a:spAutoFit/>
          </a:bodyPr>
          <a:lstStyle/>
          <a:p>
            <a:r>
              <a:rPr lang="en-US" dirty="0" smtClean="0"/>
              <a:t>M</a:t>
            </a:r>
            <a:r>
              <a:rPr lang="en-US" baseline="-25000" dirty="0" smtClean="0"/>
              <a:t>f</a:t>
            </a:r>
            <a:r>
              <a:rPr lang="en-US" dirty="0" smtClean="0"/>
              <a:t> = W</a:t>
            </a:r>
            <a:r>
              <a:rPr lang="en-US" baseline="-25000" dirty="0" smtClean="0"/>
              <a:t>f</a:t>
            </a:r>
            <a:r>
              <a:rPr lang="en-US" dirty="0" smtClean="0"/>
              <a:t>L</a:t>
            </a:r>
            <a:r>
              <a:rPr lang="en-US" baseline="30000" dirty="0" smtClean="0"/>
              <a:t>2</a:t>
            </a:r>
            <a:r>
              <a:rPr lang="en-US" dirty="0" smtClean="0"/>
              <a:t> /8</a:t>
            </a:r>
            <a:endParaRPr lang="en-US" dirty="0"/>
          </a:p>
        </p:txBody>
      </p:sp>
      <p:sp>
        <p:nvSpPr>
          <p:cNvPr id="23" name="TextBox 22"/>
          <p:cNvSpPr txBox="1"/>
          <p:nvPr/>
        </p:nvSpPr>
        <p:spPr>
          <a:xfrm>
            <a:off x="6048164" y="6309320"/>
            <a:ext cx="1188132" cy="369332"/>
          </a:xfrm>
          <a:prstGeom prst="rect">
            <a:avLst/>
          </a:prstGeom>
          <a:noFill/>
        </p:spPr>
        <p:txBody>
          <a:bodyPr wrap="square" rtlCol="0">
            <a:spAutoFit/>
          </a:bodyPr>
          <a:lstStyle/>
          <a:p>
            <a:r>
              <a:rPr lang="en-US" dirty="0" err="1" smtClean="0"/>
              <a:t>V</a:t>
            </a:r>
            <a:r>
              <a:rPr lang="en-US" baseline="-25000" dirty="0" err="1" smtClean="0"/>
              <a:t>f</a:t>
            </a:r>
            <a:r>
              <a:rPr lang="en-US" dirty="0" smtClean="0"/>
              <a:t> =  </a:t>
            </a:r>
            <a:r>
              <a:rPr lang="en-US" dirty="0" err="1" smtClean="0"/>
              <a:t>W</a:t>
            </a:r>
            <a:r>
              <a:rPr lang="en-US" baseline="-25000" dirty="0" err="1" smtClean="0"/>
              <a:t>f</a:t>
            </a:r>
            <a:r>
              <a:rPr lang="en-US" dirty="0" err="1" smtClean="0"/>
              <a:t>L</a:t>
            </a:r>
            <a:r>
              <a:rPr lang="en-US" dirty="0" smtClean="0"/>
              <a:t>/2</a:t>
            </a:r>
            <a:endParaRPr lang="en-US" dirty="0"/>
          </a:p>
        </p:txBody>
      </p:sp>
      <p:sp>
        <p:nvSpPr>
          <p:cNvPr id="24" name="TextBox 23"/>
          <p:cNvSpPr txBox="1"/>
          <p:nvPr/>
        </p:nvSpPr>
        <p:spPr>
          <a:xfrm>
            <a:off x="6408204" y="4977172"/>
            <a:ext cx="1980220" cy="369332"/>
          </a:xfrm>
          <a:prstGeom prst="rect">
            <a:avLst/>
          </a:prstGeom>
          <a:noFill/>
        </p:spPr>
        <p:txBody>
          <a:bodyPr wrap="square" rtlCol="0">
            <a:spAutoFit/>
          </a:bodyPr>
          <a:lstStyle/>
          <a:p>
            <a:r>
              <a:rPr lang="en-US" dirty="0" smtClean="0"/>
              <a:t>P</a:t>
            </a:r>
            <a:r>
              <a:rPr lang="en-US" baseline="-25000" dirty="0" smtClean="0"/>
              <a:t>f</a:t>
            </a:r>
            <a:r>
              <a:rPr lang="en-US" dirty="0" smtClean="0"/>
              <a:t> and </a:t>
            </a:r>
            <a:r>
              <a:rPr lang="en-US" dirty="0" err="1" smtClean="0"/>
              <a:t>T</a:t>
            </a:r>
            <a:r>
              <a:rPr lang="en-US" baseline="-25000" dirty="0" err="1" smtClean="0"/>
              <a:t>f</a:t>
            </a:r>
            <a:r>
              <a:rPr lang="en-US" dirty="0" smtClean="0"/>
              <a:t> = M</a:t>
            </a:r>
            <a:r>
              <a:rPr lang="en-US" baseline="-25000" dirty="0" smtClean="0"/>
              <a:t>f</a:t>
            </a:r>
            <a:r>
              <a:rPr lang="en-US" dirty="0" smtClean="0"/>
              <a:t> / h</a:t>
            </a:r>
            <a:endParaRPr lang="en-US" dirty="0"/>
          </a:p>
        </p:txBody>
      </p:sp>
      <p:cxnSp>
        <p:nvCxnSpPr>
          <p:cNvPr id="26" name="Straight Connector 25"/>
          <p:cNvCxnSpPr/>
          <p:nvPr/>
        </p:nvCxnSpPr>
        <p:spPr>
          <a:xfrm>
            <a:off x="7704348" y="1700808"/>
            <a:ext cx="576064"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7632340" y="4689140"/>
            <a:ext cx="576064"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7956376" y="1700808"/>
            <a:ext cx="0" cy="2988332"/>
          </a:xfrm>
          <a:prstGeom prst="straightConnector1">
            <a:avLst/>
          </a:prstGeom>
          <a:ln w="12700">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6732240" y="2996952"/>
            <a:ext cx="1368152" cy="923330"/>
          </a:xfrm>
          <a:prstGeom prst="rect">
            <a:avLst/>
          </a:prstGeom>
          <a:noFill/>
        </p:spPr>
        <p:txBody>
          <a:bodyPr wrap="square" rtlCol="0">
            <a:spAutoFit/>
          </a:bodyPr>
          <a:lstStyle/>
          <a:p>
            <a:r>
              <a:rPr lang="en-US" dirty="0"/>
              <a:t>h</a:t>
            </a:r>
            <a:endParaRPr lang="en-US" dirty="0" smtClean="0"/>
          </a:p>
          <a:p>
            <a:r>
              <a:rPr lang="en-US" sz="1200" dirty="0" smtClean="0"/>
              <a:t>(Centre-line distance between chords)</a:t>
            </a:r>
            <a:endParaRPr lang="en-US" sz="1200" dirty="0"/>
          </a:p>
        </p:txBody>
      </p:sp>
      <p:sp>
        <p:nvSpPr>
          <p:cNvPr id="31" name="Rectangle 2"/>
          <p:cNvSpPr txBox="1">
            <a:spLocks noChangeArrowheads="1"/>
          </p:cNvSpPr>
          <p:nvPr/>
        </p:nvSpPr>
        <p:spPr>
          <a:xfrm>
            <a:off x="1331640" y="116632"/>
            <a:ext cx="7236296" cy="11430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600" b="1" dirty="0" smtClean="0">
                <a:solidFill>
                  <a:srgbClr val="800000"/>
                </a:solidFill>
                <a:latin typeface="Arial"/>
                <a:cs typeface="Arial"/>
              </a:rPr>
              <a:t>Calculation of applied force</a:t>
            </a:r>
          </a:p>
        </p:txBody>
      </p:sp>
      <p:sp>
        <p:nvSpPr>
          <p:cNvPr id="19" name="Oval 18"/>
          <p:cNvSpPr/>
          <p:nvPr/>
        </p:nvSpPr>
        <p:spPr>
          <a:xfrm rot="1697491">
            <a:off x="5913623" y="3008279"/>
            <a:ext cx="468052" cy="461807"/>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rot="1697491">
            <a:off x="2493244" y="3044285"/>
            <a:ext cx="468052" cy="461807"/>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rot="1697491">
            <a:off x="4185431" y="3260309"/>
            <a:ext cx="468052" cy="461807"/>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09860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4-08-27 10.38.3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3648" y="1016732"/>
            <a:ext cx="6372708" cy="4779531"/>
          </a:xfrm>
          <a:prstGeom prst="rect">
            <a:avLst/>
          </a:prstGeom>
        </p:spPr>
      </p:pic>
      <p:sp>
        <p:nvSpPr>
          <p:cNvPr id="6" name="Rectangle 2"/>
          <p:cNvSpPr txBox="1">
            <a:spLocks noChangeArrowheads="1"/>
          </p:cNvSpPr>
          <p:nvPr/>
        </p:nvSpPr>
        <p:spPr>
          <a:xfrm>
            <a:off x="971600" y="224644"/>
            <a:ext cx="7236296" cy="11430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600" b="1" dirty="0" smtClean="0">
                <a:latin typeface="Calibri" pitchFamily="34" charset="0"/>
              </a:rPr>
              <a:t>Shear resistance of diaphragm</a:t>
            </a:r>
          </a:p>
        </p:txBody>
      </p:sp>
      <p:sp>
        <p:nvSpPr>
          <p:cNvPr id="7" name="Up Arrow 6"/>
          <p:cNvSpPr/>
          <p:nvPr/>
        </p:nvSpPr>
        <p:spPr>
          <a:xfrm rot="579270">
            <a:off x="4814192" y="4299693"/>
            <a:ext cx="324036" cy="1188132"/>
          </a:xfrm>
          <a:prstGeom prst="up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Up Arrow 7"/>
          <p:cNvSpPr/>
          <p:nvPr/>
        </p:nvSpPr>
        <p:spPr>
          <a:xfrm rot="1464642">
            <a:off x="1634676" y="4234940"/>
            <a:ext cx="324036" cy="1188132"/>
          </a:xfrm>
          <a:prstGeom prst="up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rot="1697491">
            <a:off x="4103948" y="2240868"/>
            <a:ext cx="468052" cy="648072"/>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rot="4044894">
            <a:off x="2234278" y="2394954"/>
            <a:ext cx="468052" cy="1019639"/>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rot="19555300">
            <a:off x="5626366" y="2528427"/>
            <a:ext cx="468052" cy="694077"/>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rot="1803688">
            <a:off x="3651012" y="2985715"/>
            <a:ext cx="468052" cy="75438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1331640" y="5877272"/>
            <a:ext cx="5940660" cy="646331"/>
          </a:xfrm>
          <a:prstGeom prst="rect">
            <a:avLst/>
          </a:prstGeom>
          <a:noFill/>
        </p:spPr>
        <p:txBody>
          <a:bodyPr wrap="square" rtlCol="0">
            <a:spAutoFit/>
          </a:bodyPr>
          <a:lstStyle/>
          <a:p>
            <a:r>
              <a:rPr lang="en-US" dirty="0" smtClean="0"/>
              <a:t>Shear resistance provided by sheathing-to-framing joint leading to slippage of sheathing panels relative to floor joists</a:t>
            </a:r>
            <a:endParaRPr lang="en-US" dirty="0"/>
          </a:p>
        </p:txBody>
      </p:sp>
      <p:pic>
        <p:nvPicPr>
          <p:cNvPr id="3" name="Picture 2"/>
          <p:cNvPicPr>
            <a:picLocks noChangeAspect="1"/>
          </p:cNvPicPr>
          <p:nvPr/>
        </p:nvPicPr>
        <p:blipFill>
          <a:blip r:embed="rId4"/>
          <a:stretch>
            <a:fillRect/>
          </a:stretch>
        </p:blipFill>
        <p:spPr>
          <a:xfrm>
            <a:off x="4572000" y="1088740"/>
            <a:ext cx="4442222" cy="3192016"/>
          </a:xfrm>
          <a:prstGeom prst="rect">
            <a:avLst/>
          </a:prstGeom>
        </p:spPr>
      </p:pic>
    </p:spTree>
    <p:extLst>
      <p:ext uri="{BB962C8B-B14F-4D97-AF65-F5344CB8AC3E}">
        <p14:creationId xmlns:p14="http://schemas.microsoft.com/office/powerpoint/2010/main" val="2709102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rotWithShape="1">
          <a:blip r:embed="rId3" cstate="print">
            <a:extLst>
              <a:ext uri="{28A0092B-C50C-407E-A947-70E740481C1C}">
                <a14:useLocalDpi xmlns:a14="http://schemas.microsoft.com/office/drawing/2010/main" val="0"/>
              </a:ext>
            </a:extLst>
          </a:blip>
          <a:srcRect l="9291" t="43459" r="11218" b="14426"/>
          <a:stretch/>
        </p:blipFill>
        <p:spPr>
          <a:xfrm>
            <a:off x="293844" y="1171596"/>
            <a:ext cx="7541768" cy="5170936"/>
          </a:xfrm>
          <a:prstGeom prst="rect">
            <a:avLst/>
          </a:prstGeom>
        </p:spPr>
      </p:pic>
      <p:sp>
        <p:nvSpPr>
          <p:cNvPr id="4" name="Rectangle 3"/>
          <p:cNvSpPr/>
          <p:nvPr/>
        </p:nvSpPr>
        <p:spPr>
          <a:xfrm>
            <a:off x="791580" y="2672916"/>
            <a:ext cx="7164796" cy="432048"/>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755576" y="1988840"/>
            <a:ext cx="4860540" cy="252028"/>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187624" y="1052736"/>
            <a:ext cx="216024" cy="504056"/>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231740" y="1088740"/>
            <a:ext cx="3492388" cy="369332"/>
          </a:xfrm>
          <a:prstGeom prst="rect">
            <a:avLst/>
          </a:prstGeom>
          <a:noFill/>
        </p:spPr>
        <p:txBody>
          <a:bodyPr wrap="square" rtlCol="0">
            <a:spAutoFit/>
          </a:bodyPr>
          <a:lstStyle/>
          <a:p>
            <a:r>
              <a:rPr lang="en-US" dirty="0" smtClean="0">
                <a:solidFill>
                  <a:srgbClr val="FF0000"/>
                </a:solidFill>
              </a:rPr>
              <a:t>Sheathing-to-framing joint failure</a:t>
            </a:r>
            <a:endParaRPr lang="en-US" dirty="0">
              <a:solidFill>
                <a:srgbClr val="FF0000"/>
              </a:solidFill>
            </a:endParaRPr>
          </a:p>
        </p:txBody>
      </p:sp>
      <p:sp>
        <p:nvSpPr>
          <p:cNvPr id="8" name="TextBox 7"/>
          <p:cNvSpPr txBox="1"/>
          <p:nvPr/>
        </p:nvSpPr>
        <p:spPr>
          <a:xfrm>
            <a:off x="2231740" y="4509120"/>
            <a:ext cx="5472608" cy="369332"/>
          </a:xfrm>
          <a:prstGeom prst="rect">
            <a:avLst/>
          </a:prstGeom>
          <a:noFill/>
        </p:spPr>
        <p:txBody>
          <a:bodyPr wrap="square" rtlCol="0">
            <a:spAutoFit/>
          </a:bodyPr>
          <a:lstStyle/>
          <a:p>
            <a:r>
              <a:rPr lang="en-US" dirty="0" smtClean="0">
                <a:solidFill>
                  <a:srgbClr val="FF0000"/>
                </a:solidFill>
              </a:rPr>
              <a:t>Sheathing panel buckling – only occurs in thin panels</a:t>
            </a:r>
            <a:endParaRPr lang="en-US" dirty="0">
              <a:solidFill>
                <a:srgbClr val="FF0000"/>
              </a:solidFill>
            </a:endParaRPr>
          </a:p>
        </p:txBody>
      </p:sp>
      <p:sp>
        <p:nvSpPr>
          <p:cNvPr id="9" name="TextBox 8"/>
          <p:cNvSpPr txBox="1"/>
          <p:nvPr/>
        </p:nvSpPr>
        <p:spPr>
          <a:xfrm>
            <a:off x="7416316" y="440668"/>
            <a:ext cx="1584176" cy="646331"/>
          </a:xfrm>
          <a:prstGeom prst="rect">
            <a:avLst/>
          </a:prstGeom>
          <a:noFill/>
        </p:spPr>
        <p:txBody>
          <a:bodyPr wrap="square" rtlCol="0">
            <a:spAutoFit/>
          </a:bodyPr>
          <a:lstStyle/>
          <a:p>
            <a:r>
              <a:rPr lang="en-US" b="1" dirty="0" smtClean="0">
                <a:solidFill>
                  <a:srgbClr val="FF0000"/>
                </a:solidFill>
              </a:rPr>
              <a:t>2 possible failure modes</a:t>
            </a:r>
            <a:endParaRPr lang="en-US" b="1" dirty="0">
              <a:solidFill>
                <a:srgbClr val="FF0000"/>
              </a:solidFill>
            </a:endParaRPr>
          </a:p>
        </p:txBody>
      </p:sp>
      <p:sp>
        <p:nvSpPr>
          <p:cNvPr id="10" name="Rectangle 9"/>
          <p:cNvSpPr/>
          <p:nvPr/>
        </p:nvSpPr>
        <p:spPr>
          <a:xfrm>
            <a:off x="7884368" y="4905164"/>
            <a:ext cx="972108" cy="540060"/>
          </a:xfrm>
          <a:prstGeom prst="rect">
            <a:avLst/>
          </a:prstGeom>
          <a:solidFill>
            <a:schemeClr val="accent4">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ight Arrow 10"/>
          <p:cNvSpPr/>
          <p:nvPr/>
        </p:nvSpPr>
        <p:spPr>
          <a:xfrm>
            <a:off x="8172400" y="4761148"/>
            <a:ext cx="648072" cy="108012"/>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Left Arrow 11"/>
          <p:cNvSpPr/>
          <p:nvPr/>
        </p:nvSpPr>
        <p:spPr>
          <a:xfrm>
            <a:off x="7920372" y="5481228"/>
            <a:ext cx="720080" cy="108012"/>
          </a:xfrm>
          <a:prstGeom prst="lef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Up Arrow 12"/>
          <p:cNvSpPr/>
          <p:nvPr/>
        </p:nvSpPr>
        <p:spPr>
          <a:xfrm>
            <a:off x="8892480" y="4941168"/>
            <a:ext cx="72008" cy="432048"/>
          </a:xfrm>
          <a:prstGeom prst="up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Down Arrow 13"/>
          <p:cNvSpPr/>
          <p:nvPr/>
        </p:nvSpPr>
        <p:spPr>
          <a:xfrm>
            <a:off x="7776356" y="4977172"/>
            <a:ext cx="72008" cy="432048"/>
          </a:xfrm>
          <a:prstGeom prst="down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p:cNvSpPr/>
          <p:nvPr/>
        </p:nvSpPr>
        <p:spPr>
          <a:xfrm>
            <a:off x="7272300" y="1340768"/>
            <a:ext cx="1476164" cy="828092"/>
          </a:xfrm>
          <a:prstGeom prst="rect">
            <a:avLst/>
          </a:prstGeom>
          <a:solidFill>
            <a:schemeClr val="accent4">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3" name="Group 22"/>
          <p:cNvGrpSpPr/>
          <p:nvPr/>
        </p:nvGrpSpPr>
        <p:grpSpPr>
          <a:xfrm>
            <a:off x="8676456" y="1376772"/>
            <a:ext cx="45719" cy="792088"/>
            <a:chOff x="8352420" y="2960948"/>
            <a:chExt cx="45719" cy="792088"/>
          </a:xfrm>
        </p:grpSpPr>
        <p:sp>
          <p:nvSpPr>
            <p:cNvPr id="16" name="Dodecagon 15"/>
            <p:cNvSpPr/>
            <p:nvPr/>
          </p:nvSpPr>
          <p:spPr>
            <a:xfrm>
              <a:off x="8352420" y="2960948"/>
              <a:ext cx="45719" cy="72008"/>
            </a:xfrm>
            <a:prstGeom prst="dodecagon">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Dodecagon 16"/>
            <p:cNvSpPr/>
            <p:nvPr/>
          </p:nvSpPr>
          <p:spPr>
            <a:xfrm>
              <a:off x="8352420" y="3104964"/>
              <a:ext cx="45719" cy="72008"/>
            </a:xfrm>
            <a:prstGeom prst="dodecagon">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Dodecagon 17"/>
            <p:cNvSpPr/>
            <p:nvPr/>
          </p:nvSpPr>
          <p:spPr>
            <a:xfrm>
              <a:off x="8352420" y="3248980"/>
              <a:ext cx="45719" cy="72008"/>
            </a:xfrm>
            <a:prstGeom prst="dodecagon">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2" name="Group 21"/>
            <p:cNvGrpSpPr/>
            <p:nvPr/>
          </p:nvGrpSpPr>
          <p:grpSpPr>
            <a:xfrm>
              <a:off x="8352420" y="3392996"/>
              <a:ext cx="45719" cy="360040"/>
              <a:chOff x="8504820" y="3113348"/>
              <a:chExt cx="45719" cy="360040"/>
            </a:xfrm>
          </p:grpSpPr>
          <p:sp>
            <p:nvSpPr>
              <p:cNvPr id="19" name="Dodecagon 18"/>
              <p:cNvSpPr/>
              <p:nvPr/>
            </p:nvSpPr>
            <p:spPr>
              <a:xfrm>
                <a:off x="8504820" y="3113348"/>
                <a:ext cx="45719" cy="72008"/>
              </a:xfrm>
              <a:prstGeom prst="dodecagon">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Dodecagon 19"/>
              <p:cNvSpPr/>
              <p:nvPr/>
            </p:nvSpPr>
            <p:spPr>
              <a:xfrm>
                <a:off x="8504820" y="3257364"/>
                <a:ext cx="45719" cy="72008"/>
              </a:xfrm>
              <a:prstGeom prst="dodecagon">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Dodecagon 20"/>
              <p:cNvSpPr/>
              <p:nvPr/>
            </p:nvSpPr>
            <p:spPr>
              <a:xfrm>
                <a:off x="8504820" y="3401380"/>
                <a:ext cx="45719" cy="72008"/>
              </a:xfrm>
              <a:prstGeom prst="dodecagon">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24" name="Up Arrow 23"/>
          <p:cNvSpPr/>
          <p:nvPr/>
        </p:nvSpPr>
        <p:spPr>
          <a:xfrm>
            <a:off x="8784468" y="1448780"/>
            <a:ext cx="72008" cy="432048"/>
          </a:xfrm>
          <a:prstGeom prst="up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795164" y="5661248"/>
            <a:ext cx="6768752" cy="76414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791580" y="3573016"/>
            <a:ext cx="3384376" cy="252028"/>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7" name="Picture 26"/>
          <p:cNvPicPr>
            <a:picLocks noChangeAspect="1"/>
          </p:cNvPicPr>
          <p:nvPr/>
        </p:nvPicPr>
        <p:blipFill rotWithShape="1">
          <a:blip r:embed="rId4" cstate="print">
            <a:extLst>
              <a:ext uri="{28A0092B-C50C-407E-A947-70E740481C1C}">
                <a14:useLocalDpi xmlns:a14="http://schemas.microsoft.com/office/drawing/2010/main" val="0"/>
              </a:ext>
            </a:extLst>
          </a:blip>
          <a:srcRect l="9236" t="32675" r="43885" b="64234"/>
          <a:stretch/>
        </p:blipFill>
        <p:spPr>
          <a:xfrm>
            <a:off x="329716" y="388639"/>
            <a:ext cx="7086600" cy="604632"/>
          </a:xfrm>
          <a:prstGeom prst="rect">
            <a:avLst/>
          </a:prstGeom>
        </p:spPr>
      </p:pic>
    </p:spTree>
    <p:extLst>
      <p:ext uri="{BB962C8B-B14F-4D97-AF65-F5344CB8AC3E}">
        <p14:creationId xmlns:p14="http://schemas.microsoft.com/office/powerpoint/2010/main" val="82757919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10546" t="66935" r="78485" b="14421"/>
          <a:stretch/>
        </p:blipFill>
        <p:spPr>
          <a:xfrm>
            <a:off x="304626" y="3138786"/>
            <a:ext cx="900100" cy="1980220"/>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11062" t="10282" r="15562" b="74301"/>
          <a:stretch/>
        </p:blipFill>
        <p:spPr>
          <a:xfrm>
            <a:off x="647564" y="792573"/>
            <a:ext cx="6019327" cy="1636776"/>
          </a:xfrm>
          <a:prstGeom prst="rect">
            <a:avLst/>
          </a:prstGeom>
        </p:spPr>
      </p:pic>
      <p:cxnSp>
        <p:nvCxnSpPr>
          <p:cNvPr id="12" name="Straight Arrow Connector 11"/>
          <p:cNvCxnSpPr/>
          <p:nvPr/>
        </p:nvCxnSpPr>
        <p:spPr>
          <a:xfrm>
            <a:off x="3779912" y="2434003"/>
            <a:ext cx="324036" cy="454937"/>
          </a:xfrm>
          <a:prstGeom prst="straightConnector1">
            <a:avLst/>
          </a:prstGeom>
          <a:ln w="254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539552" y="152636"/>
            <a:ext cx="7020780" cy="646331"/>
          </a:xfrm>
          <a:prstGeom prst="rect">
            <a:avLst/>
          </a:prstGeom>
          <a:noFill/>
        </p:spPr>
        <p:txBody>
          <a:bodyPr wrap="square" rtlCol="0">
            <a:spAutoFit/>
          </a:bodyPr>
          <a:lstStyle/>
          <a:p>
            <a:r>
              <a:rPr lang="en-US" sz="3600" b="1" dirty="0" smtClean="0"/>
              <a:t>Lateral strength of nailed joint, N</a:t>
            </a:r>
            <a:r>
              <a:rPr lang="en-US" sz="3600" b="1" baseline="-25000" dirty="0" smtClean="0"/>
              <a:t>u</a:t>
            </a:r>
            <a:endParaRPr lang="en-US" sz="3600" b="1" dirty="0"/>
          </a:p>
        </p:txBody>
      </p:sp>
      <p:sp>
        <p:nvSpPr>
          <p:cNvPr id="15" name="Rectangle 14"/>
          <p:cNvSpPr/>
          <p:nvPr/>
        </p:nvSpPr>
        <p:spPr>
          <a:xfrm>
            <a:off x="647564" y="1880828"/>
            <a:ext cx="3780420" cy="54006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11321" t="6425" r="15350" b="61550"/>
          <a:stretch/>
        </p:blipFill>
        <p:spPr>
          <a:xfrm>
            <a:off x="4139952" y="2893594"/>
            <a:ext cx="4853728" cy="2743200"/>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40798" t="65750" r="18914" b="12726"/>
          <a:stretch/>
        </p:blipFill>
        <p:spPr>
          <a:xfrm>
            <a:off x="1194362" y="3138786"/>
            <a:ext cx="2909586" cy="2011680"/>
          </a:xfrm>
          <a:prstGeom prst="rect">
            <a:avLst/>
          </a:prstGeom>
        </p:spPr>
      </p:pic>
      <p:sp>
        <p:nvSpPr>
          <p:cNvPr id="10" name="Rectangle 9"/>
          <p:cNvSpPr/>
          <p:nvPr/>
        </p:nvSpPr>
        <p:spPr>
          <a:xfrm>
            <a:off x="323528" y="2888940"/>
            <a:ext cx="8676964" cy="288032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87594088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9236" t="10101" r="13312" b="77299"/>
          <a:stretch/>
        </p:blipFill>
        <p:spPr>
          <a:xfrm>
            <a:off x="332048" y="3657444"/>
            <a:ext cx="6080760" cy="1280160"/>
          </a:xfrm>
          <a:prstGeom prst="rect">
            <a:avLst/>
          </a:prstGeom>
        </p:spPr>
      </p:pic>
      <p:sp>
        <p:nvSpPr>
          <p:cNvPr id="986114" name="Rectangle 2"/>
          <p:cNvSpPr>
            <a:spLocks noChangeArrowheads="1"/>
          </p:cNvSpPr>
          <p:nvPr/>
        </p:nvSpPr>
        <p:spPr bwMode="auto">
          <a:xfrm>
            <a:off x="0" y="188640"/>
            <a:ext cx="9144000" cy="868524"/>
          </a:xfrm>
          <a:prstGeom prst="rect">
            <a:avLst/>
          </a:prstGeom>
          <a:noFill/>
          <a:ln w="9525">
            <a:noFill/>
            <a:miter lim="800000"/>
            <a:headEnd/>
            <a:tailEnd/>
          </a:ln>
          <a:effectLst/>
        </p:spPr>
        <p:txBody>
          <a:bodyPr anchor="ctr"/>
          <a:lstStyle/>
          <a:p>
            <a:pPr algn="ctr">
              <a:defRPr/>
            </a:pPr>
            <a:r>
              <a:rPr lang="en-CA" sz="3600" b="1" dirty="0" smtClean="0">
                <a:solidFill>
                  <a:srgbClr val="800000"/>
                </a:solidFill>
                <a:latin typeface="Arial"/>
                <a:cs typeface="Arial"/>
              </a:rPr>
              <a:t>Modification factors for diaphragm shear</a:t>
            </a:r>
            <a:endParaRPr lang="en-CA" sz="3600" b="1" dirty="0">
              <a:solidFill>
                <a:srgbClr val="800000"/>
              </a:solidFill>
              <a:latin typeface="Arial"/>
              <a:cs typeface="Arial"/>
            </a:endParaRPr>
          </a:p>
        </p:txBody>
      </p:sp>
      <p:sp>
        <p:nvSpPr>
          <p:cNvPr id="4" name="TextBox 3"/>
          <p:cNvSpPr txBox="1"/>
          <p:nvPr/>
        </p:nvSpPr>
        <p:spPr>
          <a:xfrm>
            <a:off x="323528" y="1196752"/>
            <a:ext cx="5904656" cy="4524315"/>
          </a:xfrm>
          <a:prstGeom prst="rect">
            <a:avLst/>
          </a:prstGeom>
          <a:noFill/>
        </p:spPr>
        <p:txBody>
          <a:bodyPr wrap="square" rtlCol="0">
            <a:spAutoFit/>
          </a:bodyPr>
          <a:lstStyle/>
          <a:p>
            <a:r>
              <a:rPr lang="en-US" sz="2400" dirty="0" smtClean="0"/>
              <a:t>J</a:t>
            </a:r>
            <a:r>
              <a:rPr lang="en-US" sz="2400" baseline="-25000" dirty="0" smtClean="0"/>
              <a:t>D</a:t>
            </a:r>
            <a:r>
              <a:rPr lang="en-US" sz="2400" dirty="0" smtClean="0"/>
              <a:t> = Diaphragm and shear wall construction factor (Cl. 12.9.4.1) = 1.3</a:t>
            </a:r>
          </a:p>
          <a:p>
            <a:endParaRPr lang="en-US" sz="2400" dirty="0" smtClean="0"/>
          </a:p>
          <a:p>
            <a:endParaRPr lang="en-US" sz="2400" dirty="0"/>
          </a:p>
          <a:p>
            <a:endParaRPr lang="en-US" sz="2400" dirty="0"/>
          </a:p>
          <a:p>
            <a:r>
              <a:rPr lang="en-US" sz="2400" dirty="0" smtClean="0"/>
              <a:t>J</a:t>
            </a:r>
            <a:r>
              <a:rPr lang="en-US" sz="2400" baseline="-25000" dirty="0" smtClean="0"/>
              <a:t>S</a:t>
            </a:r>
            <a:r>
              <a:rPr lang="en-US" sz="2400" dirty="0" smtClean="0"/>
              <a:t> = Fastener spacing factor (Cl. 11.4.2)</a:t>
            </a:r>
          </a:p>
          <a:p>
            <a:endParaRPr lang="en-US" sz="2400" dirty="0"/>
          </a:p>
          <a:p>
            <a:endParaRPr lang="en-US" sz="2400" dirty="0" smtClean="0"/>
          </a:p>
          <a:p>
            <a:endParaRPr lang="en-US" sz="2400" dirty="0"/>
          </a:p>
          <a:p>
            <a:endParaRPr lang="en-US" sz="2400" dirty="0" smtClean="0"/>
          </a:p>
          <a:p>
            <a:endParaRPr lang="en-US" sz="2400" dirty="0"/>
          </a:p>
          <a:p>
            <a:endParaRPr lang="en-US" sz="2400" dirty="0" smtClean="0"/>
          </a:p>
        </p:txBody>
      </p:sp>
      <p:sp>
        <p:nvSpPr>
          <p:cNvPr id="6" name="TextBox 5"/>
          <p:cNvSpPr txBox="1"/>
          <p:nvPr/>
        </p:nvSpPr>
        <p:spPr>
          <a:xfrm>
            <a:off x="4211960" y="1664804"/>
            <a:ext cx="4608512" cy="1200328"/>
          </a:xfrm>
          <a:prstGeom prst="rect">
            <a:avLst/>
          </a:prstGeom>
          <a:noFill/>
        </p:spPr>
        <p:txBody>
          <a:bodyPr wrap="square" rtlCol="0">
            <a:spAutoFit/>
          </a:bodyPr>
          <a:lstStyle/>
          <a:p>
            <a:r>
              <a:rPr lang="en-US" sz="2400" dirty="0" smtClean="0">
                <a:solidFill>
                  <a:srgbClr val="FF0000"/>
                </a:solidFill>
              </a:rPr>
              <a:t>Increased by 30% to account for the fact that more than one fastener resists applied load.</a:t>
            </a:r>
            <a:endParaRPr lang="en-US" sz="2400" dirty="0">
              <a:solidFill>
                <a:srgbClr val="FF0000"/>
              </a:solidFill>
            </a:endParaRPr>
          </a:p>
        </p:txBody>
      </p:sp>
      <p:sp>
        <p:nvSpPr>
          <p:cNvPr id="9" name="TextBox 8"/>
          <p:cNvSpPr txBox="1"/>
          <p:nvPr/>
        </p:nvSpPr>
        <p:spPr>
          <a:xfrm>
            <a:off x="4103948" y="4437112"/>
            <a:ext cx="4608512" cy="1569660"/>
          </a:xfrm>
          <a:prstGeom prst="rect">
            <a:avLst/>
          </a:prstGeom>
          <a:noFill/>
        </p:spPr>
        <p:txBody>
          <a:bodyPr wrap="square" rtlCol="0">
            <a:spAutoFit/>
          </a:bodyPr>
          <a:lstStyle/>
          <a:p>
            <a:r>
              <a:rPr lang="en-US" sz="2400" dirty="0" smtClean="0">
                <a:solidFill>
                  <a:srgbClr val="FF0000"/>
                </a:solidFill>
              </a:rPr>
              <a:t>To account for the possibility that the framing members are cracked due to close fastener spacing (50mm-150mm</a:t>
            </a:r>
            <a:r>
              <a:rPr lang="en-US" sz="2400" dirty="0">
                <a:solidFill>
                  <a:srgbClr val="FF0000"/>
                </a:solidFill>
              </a:rPr>
              <a:t>)</a:t>
            </a:r>
            <a:r>
              <a:rPr lang="en-US" sz="2400" dirty="0" smtClean="0">
                <a:solidFill>
                  <a:srgbClr val="FF0000"/>
                </a:solidFill>
              </a:rPr>
              <a:t>.</a:t>
            </a:r>
            <a:endParaRPr lang="en-US" sz="2400" dirty="0">
              <a:solidFill>
                <a:srgbClr val="FF0000"/>
              </a:solidFill>
            </a:endParaRPr>
          </a:p>
        </p:txBody>
      </p:sp>
    </p:spTree>
    <p:extLst>
      <p:ext uri="{BB962C8B-B14F-4D97-AF65-F5344CB8AC3E}">
        <p14:creationId xmlns:p14="http://schemas.microsoft.com/office/powerpoint/2010/main" val="15757403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9232" t="7476" r="9239" b="73099"/>
          <a:stretch/>
        </p:blipFill>
        <p:spPr>
          <a:xfrm>
            <a:off x="165806" y="4123634"/>
            <a:ext cx="7414054" cy="2286000"/>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16501" t="68487" r="16238" b="10807"/>
          <a:stretch/>
        </p:blipFill>
        <p:spPr>
          <a:xfrm>
            <a:off x="1440012" y="1886688"/>
            <a:ext cx="5114696" cy="2037612"/>
          </a:xfrm>
          <a:prstGeom prst="rect">
            <a:avLst/>
          </a:prstGeom>
        </p:spPr>
      </p:pic>
      <p:sp>
        <p:nvSpPr>
          <p:cNvPr id="986114" name="Rectangle 2"/>
          <p:cNvSpPr>
            <a:spLocks noChangeArrowheads="1"/>
          </p:cNvSpPr>
          <p:nvPr/>
        </p:nvSpPr>
        <p:spPr bwMode="auto">
          <a:xfrm>
            <a:off x="0" y="224644"/>
            <a:ext cx="9144000" cy="868524"/>
          </a:xfrm>
          <a:prstGeom prst="rect">
            <a:avLst/>
          </a:prstGeom>
          <a:noFill/>
          <a:ln w="9525">
            <a:noFill/>
            <a:miter lim="800000"/>
            <a:headEnd/>
            <a:tailEnd/>
          </a:ln>
          <a:effectLst/>
        </p:spPr>
        <p:txBody>
          <a:bodyPr anchor="ctr"/>
          <a:lstStyle/>
          <a:p>
            <a:pPr algn="ctr">
              <a:defRPr/>
            </a:pPr>
            <a:r>
              <a:rPr lang="en-CA" sz="3600" b="1" dirty="0" smtClean="0">
                <a:solidFill>
                  <a:srgbClr val="800000"/>
                </a:solidFill>
                <a:latin typeface="Arial"/>
                <a:cs typeface="Arial"/>
              </a:rPr>
              <a:t>Modification factors for diaphragm shear</a:t>
            </a:r>
            <a:endParaRPr lang="en-CA" sz="3600" b="1" dirty="0">
              <a:solidFill>
                <a:srgbClr val="800000"/>
              </a:solidFill>
              <a:latin typeface="Arial"/>
              <a:cs typeface="Arial"/>
            </a:endParaRPr>
          </a:p>
        </p:txBody>
      </p:sp>
      <p:sp>
        <p:nvSpPr>
          <p:cNvPr id="4" name="TextBox 3"/>
          <p:cNvSpPr txBox="1"/>
          <p:nvPr/>
        </p:nvSpPr>
        <p:spPr>
          <a:xfrm>
            <a:off x="323528" y="1160748"/>
            <a:ext cx="7848872" cy="1200328"/>
          </a:xfrm>
          <a:prstGeom prst="rect">
            <a:avLst/>
          </a:prstGeom>
          <a:noFill/>
        </p:spPr>
        <p:txBody>
          <a:bodyPr wrap="square" rtlCol="0">
            <a:spAutoFit/>
          </a:bodyPr>
          <a:lstStyle/>
          <a:p>
            <a:r>
              <a:rPr lang="en-US" sz="2400" dirty="0" smtClean="0"/>
              <a:t>J</a:t>
            </a:r>
            <a:r>
              <a:rPr lang="en-US" sz="2400" baseline="-25000" dirty="0" smtClean="0"/>
              <a:t>ud</a:t>
            </a:r>
            <a:r>
              <a:rPr lang="en-US" sz="2400" dirty="0" smtClean="0"/>
              <a:t> = Strength adjustment factor for unblocked diaphragms (Cl. 11.4.3)</a:t>
            </a:r>
          </a:p>
          <a:p>
            <a:endParaRPr lang="en-US" sz="2400" dirty="0"/>
          </a:p>
        </p:txBody>
      </p:sp>
      <p:sp>
        <p:nvSpPr>
          <p:cNvPr id="10" name="TextBox 9"/>
          <p:cNvSpPr txBox="1"/>
          <p:nvPr/>
        </p:nvSpPr>
        <p:spPr>
          <a:xfrm>
            <a:off x="6552220" y="1808820"/>
            <a:ext cx="2484276" cy="1200329"/>
          </a:xfrm>
          <a:prstGeom prst="rect">
            <a:avLst/>
          </a:prstGeom>
          <a:noFill/>
        </p:spPr>
        <p:txBody>
          <a:bodyPr wrap="square" rtlCol="0">
            <a:spAutoFit/>
          </a:bodyPr>
          <a:lstStyle/>
          <a:p>
            <a:r>
              <a:rPr lang="en-US" dirty="0" smtClean="0"/>
              <a:t>Unblocked diaphragm does not have all sheathing panel edges supported </a:t>
            </a:r>
            <a:endParaRPr lang="en-US" dirty="0"/>
          </a:p>
        </p:txBody>
      </p:sp>
      <p:sp>
        <p:nvSpPr>
          <p:cNvPr id="7" name="Rectangle 6"/>
          <p:cNvSpPr/>
          <p:nvPr/>
        </p:nvSpPr>
        <p:spPr>
          <a:xfrm>
            <a:off x="6768244" y="5013176"/>
            <a:ext cx="576064" cy="324036"/>
          </a:xfrm>
          <a:prstGeom prst="rect">
            <a:avLst/>
          </a:prstGeom>
          <a:noFill/>
          <a:ln w="15875">
            <a:solidFill>
              <a:srgbClr val="FF00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1" name="Straight Arrow Connector 10"/>
          <p:cNvCxnSpPr/>
          <p:nvPr/>
        </p:nvCxnSpPr>
        <p:spPr>
          <a:xfrm flipH="1">
            <a:off x="7128284" y="4473116"/>
            <a:ext cx="144016" cy="540060"/>
          </a:xfrm>
          <a:prstGeom prst="straightConnector1">
            <a:avLst/>
          </a:prstGeom>
          <a:ln w="254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7308304" y="4869160"/>
            <a:ext cx="468052" cy="360040"/>
          </a:xfrm>
          <a:prstGeom prst="straightConnector1">
            <a:avLst/>
          </a:prstGeom>
          <a:ln w="254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6984268" y="4005064"/>
            <a:ext cx="1332148" cy="523220"/>
          </a:xfrm>
          <a:prstGeom prst="rect">
            <a:avLst/>
          </a:prstGeom>
          <a:noFill/>
        </p:spPr>
        <p:txBody>
          <a:bodyPr wrap="square" rtlCol="0">
            <a:spAutoFit/>
          </a:bodyPr>
          <a:lstStyle/>
          <a:p>
            <a:r>
              <a:rPr lang="en-US" sz="1400" dirty="0" smtClean="0"/>
              <a:t>Unsupported panel edge</a:t>
            </a:r>
            <a:endParaRPr lang="en-US" sz="1400" dirty="0"/>
          </a:p>
        </p:txBody>
      </p:sp>
      <p:sp>
        <p:nvSpPr>
          <p:cNvPr id="16" name="TextBox 15"/>
          <p:cNvSpPr txBox="1"/>
          <p:nvPr/>
        </p:nvSpPr>
        <p:spPr>
          <a:xfrm>
            <a:off x="7810337" y="4581128"/>
            <a:ext cx="1332148" cy="523220"/>
          </a:xfrm>
          <a:prstGeom prst="rect">
            <a:avLst/>
          </a:prstGeom>
          <a:noFill/>
        </p:spPr>
        <p:txBody>
          <a:bodyPr wrap="square" rtlCol="0">
            <a:spAutoFit/>
          </a:bodyPr>
          <a:lstStyle/>
          <a:p>
            <a:r>
              <a:rPr lang="en-US" sz="1400" dirty="0"/>
              <a:t>S</a:t>
            </a:r>
            <a:r>
              <a:rPr lang="en-US" sz="1400" dirty="0" smtClean="0"/>
              <a:t>upported panel edge</a:t>
            </a:r>
            <a:endParaRPr lang="en-US" sz="1400" dirty="0"/>
          </a:p>
        </p:txBody>
      </p:sp>
    </p:spTree>
    <p:extLst>
      <p:ext uri="{BB962C8B-B14F-4D97-AF65-F5344CB8AC3E}">
        <p14:creationId xmlns:p14="http://schemas.microsoft.com/office/powerpoint/2010/main" val="6217813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6114" name="Rectangle 2"/>
          <p:cNvSpPr>
            <a:spLocks noChangeArrowheads="1"/>
          </p:cNvSpPr>
          <p:nvPr/>
        </p:nvSpPr>
        <p:spPr bwMode="auto">
          <a:xfrm>
            <a:off x="0" y="76200"/>
            <a:ext cx="9144000" cy="868524"/>
          </a:xfrm>
          <a:prstGeom prst="rect">
            <a:avLst/>
          </a:prstGeom>
          <a:noFill/>
          <a:ln w="9525">
            <a:noFill/>
            <a:miter lim="800000"/>
            <a:headEnd/>
            <a:tailEnd/>
          </a:ln>
          <a:effectLst/>
        </p:spPr>
        <p:txBody>
          <a:bodyPr anchor="ctr"/>
          <a:lstStyle/>
          <a:p>
            <a:pPr algn="ctr">
              <a:defRPr/>
            </a:pPr>
            <a:r>
              <a:rPr lang="en-CA" sz="4000" b="1" dirty="0" smtClean="0">
                <a:solidFill>
                  <a:srgbClr val="800000"/>
                </a:solidFill>
                <a:latin typeface="Calibri" pitchFamily="34" charset="0"/>
              </a:rPr>
              <a:t>Modification factors for diaphragm shear</a:t>
            </a:r>
            <a:endParaRPr lang="en-CA" sz="4000" b="1" dirty="0">
              <a:solidFill>
                <a:srgbClr val="800000"/>
              </a:solidFill>
              <a:latin typeface="Calibri" pitchFamily="34" charset="0"/>
            </a:endParaRPr>
          </a:p>
        </p:txBody>
      </p:sp>
      <p:sp>
        <p:nvSpPr>
          <p:cNvPr id="4" name="TextBox 3"/>
          <p:cNvSpPr txBox="1"/>
          <p:nvPr/>
        </p:nvSpPr>
        <p:spPr>
          <a:xfrm>
            <a:off x="395536" y="980728"/>
            <a:ext cx="8064896" cy="2677656"/>
          </a:xfrm>
          <a:prstGeom prst="rect">
            <a:avLst/>
          </a:prstGeom>
          <a:noFill/>
        </p:spPr>
        <p:txBody>
          <a:bodyPr wrap="square" rtlCol="0">
            <a:spAutoFit/>
          </a:bodyPr>
          <a:lstStyle/>
          <a:p>
            <a:r>
              <a:rPr lang="en-US" sz="2400" dirty="0" err="1" smtClean="0"/>
              <a:t>J</a:t>
            </a:r>
            <a:r>
              <a:rPr lang="en-US" sz="2400" baseline="-25000" dirty="0" err="1" smtClean="0"/>
              <a:t>f</a:t>
            </a:r>
            <a:r>
              <a:rPr lang="en-US" sz="2400" dirty="0" smtClean="0"/>
              <a:t> = Fastener row factor for blocked diaphragm (</a:t>
            </a:r>
            <a:r>
              <a:rPr lang="en-US" sz="2400" dirty="0" err="1" smtClean="0"/>
              <a:t>Cl</a:t>
            </a:r>
            <a:r>
              <a:rPr lang="en-US" sz="2400" dirty="0" smtClean="0"/>
              <a:t> 11.4.2)</a:t>
            </a:r>
          </a:p>
          <a:p>
            <a:endParaRPr lang="en-US" sz="2400" dirty="0" smtClean="0"/>
          </a:p>
          <a:p>
            <a:endParaRPr lang="en-US" sz="2400" dirty="0"/>
          </a:p>
          <a:p>
            <a:endParaRPr lang="en-US" sz="2400" dirty="0" smtClean="0"/>
          </a:p>
          <a:p>
            <a:endParaRPr lang="en-US" sz="2400" dirty="0"/>
          </a:p>
          <a:p>
            <a:endParaRPr lang="en-US" sz="2400" dirty="0" smtClean="0"/>
          </a:p>
          <a:p>
            <a:endParaRPr lang="en-US" sz="2400" dirty="0"/>
          </a:p>
        </p:txBody>
      </p:sp>
      <p:pic>
        <p:nvPicPr>
          <p:cNvPr id="9" name="Picture 8"/>
          <p:cNvPicPr>
            <a:picLocks noChangeAspect="1"/>
          </p:cNvPicPr>
          <p:nvPr/>
        </p:nvPicPr>
        <p:blipFill>
          <a:blip r:embed="rId3"/>
          <a:stretch>
            <a:fillRect/>
          </a:stretch>
        </p:blipFill>
        <p:spPr>
          <a:xfrm>
            <a:off x="1187624" y="4228415"/>
            <a:ext cx="4212468" cy="2614388"/>
          </a:xfrm>
          <a:prstGeom prst="rect">
            <a:avLst/>
          </a:prstGeom>
        </p:spPr>
      </p:pic>
      <p:sp>
        <p:nvSpPr>
          <p:cNvPr id="10" name="TextBox 9"/>
          <p:cNvSpPr txBox="1"/>
          <p:nvPr/>
        </p:nvSpPr>
        <p:spPr>
          <a:xfrm>
            <a:off x="5724128" y="3429000"/>
            <a:ext cx="3096344" cy="923330"/>
          </a:xfrm>
          <a:prstGeom prst="rect">
            <a:avLst/>
          </a:prstGeom>
          <a:noFill/>
        </p:spPr>
        <p:txBody>
          <a:bodyPr wrap="square" rtlCol="0">
            <a:spAutoFit/>
          </a:bodyPr>
          <a:lstStyle/>
          <a:p>
            <a:r>
              <a:rPr lang="en-US" dirty="0" smtClean="0"/>
              <a:t>Blocked diaphragm has all sheathing panel edges supported on joist or blocking</a:t>
            </a:r>
            <a:endParaRPr lang="en-US" dirty="0"/>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22861" t="37274" r="22787" b="37526"/>
          <a:stretch/>
        </p:blipFill>
        <p:spPr>
          <a:xfrm>
            <a:off x="629816" y="1348060"/>
            <a:ext cx="4739640" cy="2843784"/>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10444" t="30840" r="49471" b="57085"/>
          <a:stretch/>
        </p:blipFill>
        <p:spPr>
          <a:xfrm>
            <a:off x="5321165" y="2097868"/>
            <a:ext cx="3448083" cy="1344168"/>
          </a:xfrm>
          <a:prstGeom prst="rect">
            <a:avLst/>
          </a:prstGeom>
        </p:spPr>
      </p:pic>
      <p:sp>
        <p:nvSpPr>
          <p:cNvPr id="6" name="Cloud 5"/>
          <p:cNvSpPr/>
          <p:nvPr/>
        </p:nvSpPr>
        <p:spPr>
          <a:xfrm>
            <a:off x="629816" y="4005064"/>
            <a:ext cx="5094312" cy="2664296"/>
          </a:xfrm>
          <a:prstGeom prst="cloud">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47444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5351" t="6825" r="18067" b="88450"/>
          <a:stretch/>
        </p:blipFill>
        <p:spPr>
          <a:xfrm>
            <a:off x="935596" y="6021389"/>
            <a:ext cx="5486400" cy="503853"/>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9915" t="46448" r="13312" b="9534"/>
          <a:stretch/>
        </p:blipFill>
        <p:spPr>
          <a:xfrm>
            <a:off x="323528" y="939535"/>
            <a:ext cx="6949440" cy="5156465"/>
          </a:xfrm>
          <a:prstGeom prst="rect">
            <a:avLst/>
          </a:prstGeom>
        </p:spPr>
      </p:pic>
      <p:sp>
        <p:nvSpPr>
          <p:cNvPr id="4" name="TextBox 3"/>
          <p:cNvSpPr txBox="1"/>
          <p:nvPr/>
        </p:nvSpPr>
        <p:spPr>
          <a:xfrm>
            <a:off x="575556" y="296652"/>
            <a:ext cx="7020780" cy="646331"/>
          </a:xfrm>
          <a:prstGeom prst="rect">
            <a:avLst/>
          </a:prstGeom>
          <a:noFill/>
        </p:spPr>
        <p:txBody>
          <a:bodyPr wrap="square" rtlCol="0">
            <a:spAutoFit/>
          </a:bodyPr>
          <a:lstStyle/>
          <a:p>
            <a:r>
              <a:rPr lang="en-US" sz="3600" b="1" dirty="0" smtClean="0">
                <a:solidFill>
                  <a:srgbClr val="800000"/>
                </a:solidFill>
              </a:rPr>
              <a:t>Panel buckling resistance, </a:t>
            </a:r>
            <a:r>
              <a:rPr lang="en-US" sz="3600" b="1" dirty="0" err="1" smtClean="0">
                <a:solidFill>
                  <a:srgbClr val="800000"/>
                </a:solidFill>
              </a:rPr>
              <a:t>v</a:t>
            </a:r>
            <a:r>
              <a:rPr lang="en-US" sz="3600" b="1" baseline="-25000" dirty="0" err="1" smtClean="0">
                <a:solidFill>
                  <a:srgbClr val="800000"/>
                </a:solidFill>
              </a:rPr>
              <a:t>pb</a:t>
            </a:r>
            <a:endParaRPr lang="en-US" sz="3600" b="1" dirty="0">
              <a:solidFill>
                <a:srgbClr val="800000"/>
              </a:solidFill>
            </a:endParaRPr>
          </a:p>
        </p:txBody>
      </p:sp>
      <p:sp>
        <p:nvSpPr>
          <p:cNvPr id="5" name="TextBox 4"/>
          <p:cNvSpPr txBox="1"/>
          <p:nvPr/>
        </p:nvSpPr>
        <p:spPr>
          <a:xfrm>
            <a:off x="4391980" y="3573016"/>
            <a:ext cx="4608512" cy="1569660"/>
          </a:xfrm>
          <a:prstGeom prst="rect">
            <a:avLst/>
          </a:prstGeom>
          <a:noFill/>
        </p:spPr>
        <p:txBody>
          <a:bodyPr wrap="square" rtlCol="0">
            <a:spAutoFit/>
          </a:bodyPr>
          <a:lstStyle/>
          <a:p>
            <a:r>
              <a:rPr lang="en-US" sz="2400" dirty="0" smtClean="0">
                <a:solidFill>
                  <a:srgbClr val="FF0000"/>
                </a:solidFill>
              </a:rPr>
              <a:t>Buckling resistance of a sheathing panel (plywood or OSB) is a function of the axial moduli and shear modulus of the panel.</a:t>
            </a:r>
            <a:endParaRPr lang="en-US" sz="2400" dirty="0">
              <a:solidFill>
                <a:srgbClr val="FF0000"/>
              </a:solidFill>
            </a:endParaRPr>
          </a:p>
        </p:txBody>
      </p:sp>
      <p:sp>
        <p:nvSpPr>
          <p:cNvPr id="6" name="Rectangle 5"/>
          <p:cNvSpPr/>
          <p:nvPr/>
        </p:nvSpPr>
        <p:spPr>
          <a:xfrm>
            <a:off x="1475656" y="5589240"/>
            <a:ext cx="5797312" cy="684076"/>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p:cNvSpPr/>
          <p:nvPr/>
        </p:nvSpPr>
        <p:spPr>
          <a:xfrm>
            <a:off x="2987824" y="1916832"/>
            <a:ext cx="3420380" cy="144016"/>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50346279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3548" y="260648"/>
            <a:ext cx="7704856" cy="707886"/>
          </a:xfrm>
          <a:prstGeom prst="rect">
            <a:avLst/>
          </a:prstGeom>
          <a:noFill/>
        </p:spPr>
        <p:txBody>
          <a:bodyPr wrap="square" rtlCol="0">
            <a:spAutoFit/>
          </a:bodyPr>
          <a:lstStyle/>
          <a:p>
            <a:r>
              <a:rPr lang="en-US" sz="4000" b="1" dirty="0" smtClean="0">
                <a:solidFill>
                  <a:srgbClr val="800000"/>
                </a:solidFill>
              </a:rPr>
              <a:t>Other design checks for diaphragm</a:t>
            </a:r>
            <a:endParaRPr lang="en-US" sz="4000" b="1" dirty="0">
              <a:solidFill>
                <a:srgbClr val="800000"/>
              </a:solidFill>
            </a:endParaRPr>
          </a:p>
        </p:txBody>
      </p:sp>
      <p:sp>
        <p:nvSpPr>
          <p:cNvPr id="3" name="TextBox 2"/>
          <p:cNvSpPr txBox="1"/>
          <p:nvPr/>
        </p:nvSpPr>
        <p:spPr>
          <a:xfrm>
            <a:off x="359532" y="1088740"/>
            <a:ext cx="6912768" cy="2677656"/>
          </a:xfrm>
          <a:prstGeom prst="rect">
            <a:avLst/>
          </a:prstGeom>
          <a:noFill/>
        </p:spPr>
        <p:txBody>
          <a:bodyPr wrap="square" rtlCol="0">
            <a:spAutoFit/>
          </a:bodyPr>
          <a:lstStyle/>
          <a:p>
            <a:pPr marL="285750" indent="-285750">
              <a:buFont typeface="Arial"/>
              <a:buChar char="•"/>
            </a:pPr>
            <a:r>
              <a:rPr lang="en-US" sz="2400" dirty="0" smtClean="0"/>
              <a:t>Chord member forces caused by bending moment: </a:t>
            </a:r>
            <a:r>
              <a:rPr lang="en-US" sz="2400" dirty="0" err="1" smtClean="0"/>
              <a:t>T</a:t>
            </a:r>
            <a:r>
              <a:rPr lang="en-US" sz="2400" baseline="-25000" dirty="0" err="1" smtClean="0"/>
              <a:t>f</a:t>
            </a:r>
            <a:r>
              <a:rPr lang="en-US" sz="2400" dirty="0" smtClean="0"/>
              <a:t> and P</a:t>
            </a:r>
            <a:r>
              <a:rPr lang="en-US" sz="2400" baseline="-25000" dirty="0" smtClean="0"/>
              <a:t>f </a:t>
            </a:r>
            <a:r>
              <a:rPr lang="en-US" sz="2400" dirty="0" smtClean="0"/>
              <a:t>(according to provisions for lumber tension and compression members)</a:t>
            </a:r>
            <a:endParaRPr lang="en-US" sz="2400" baseline="-25000" dirty="0"/>
          </a:p>
          <a:p>
            <a:pPr marL="285750" indent="-285750">
              <a:buFont typeface="Arial"/>
              <a:buChar char="•"/>
            </a:pPr>
            <a:r>
              <a:rPr lang="en-US" sz="2400" dirty="0"/>
              <a:t>Deflection </a:t>
            </a:r>
            <a:r>
              <a:rPr lang="en-US" sz="2400" dirty="0" smtClean="0"/>
              <a:t>of diaphragm (Cl. </a:t>
            </a:r>
            <a:r>
              <a:rPr lang="en-US" sz="2400" dirty="0"/>
              <a:t>11.7.2</a:t>
            </a:r>
            <a:r>
              <a:rPr lang="en-US" sz="2400" dirty="0" smtClean="0"/>
              <a:t>)</a:t>
            </a:r>
          </a:p>
          <a:p>
            <a:pPr marL="285750" indent="-285750">
              <a:buFont typeface="Arial"/>
              <a:buChar char="•"/>
            </a:pPr>
            <a:r>
              <a:rPr lang="en-US" sz="2400" dirty="0" smtClean="0"/>
              <a:t>Connection in chord members</a:t>
            </a:r>
            <a:endParaRPr lang="en-US" sz="2400" dirty="0"/>
          </a:p>
          <a:p>
            <a:pPr marL="285750" indent="-285750">
              <a:buFont typeface="Arial"/>
              <a:buChar char="•"/>
            </a:pPr>
            <a:r>
              <a:rPr lang="en-US" sz="2400" dirty="0" smtClean="0"/>
              <a:t>Connection to supporting shear wall</a:t>
            </a:r>
          </a:p>
          <a:p>
            <a:pPr marL="285750" indent="-285750">
              <a:buFont typeface="Arial"/>
              <a:buChar char="•"/>
            </a:pPr>
            <a:endParaRPr lang="en-US" sz="2400" dirty="0"/>
          </a:p>
        </p:txBody>
      </p:sp>
      <p:pic>
        <p:nvPicPr>
          <p:cNvPr id="4" name="Picture 3"/>
          <p:cNvPicPr>
            <a:picLocks noChangeAspect="1"/>
          </p:cNvPicPr>
          <p:nvPr/>
        </p:nvPicPr>
        <p:blipFill>
          <a:blip r:embed="rId3"/>
          <a:stretch>
            <a:fillRect/>
          </a:stretch>
        </p:blipFill>
        <p:spPr>
          <a:xfrm>
            <a:off x="431539" y="3681028"/>
            <a:ext cx="4701365" cy="2592288"/>
          </a:xfrm>
          <a:prstGeom prst="rect">
            <a:avLst/>
          </a:prstGeom>
        </p:spPr>
      </p:pic>
      <p:pic>
        <p:nvPicPr>
          <p:cNvPr id="5" name="Picture 4"/>
          <p:cNvPicPr>
            <a:picLocks noChangeAspect="1"/>
          </p:cNvPicPr>
          <p:nvPr/>
        </p:nvPicPr>
        <p:blipFill>
          <a:blip r:embed="rId4"/>
          <a:stretch>
            <a:fillRect/>
          </a:stretch>
        </p:blipFill>
        <p:spPr>
          <a:xfrm>
            <a:off x="5364088" y="2060848"/>
            <a:ext cx="3705533" cy="1674304"/>
          </a:xfrm>
          <a:prstGeom prst="rect">
            <a:avLst/>
          </a:prstGeom>
        </p:spPr>
      </p:pic>
      <p:sp>
        <p:nvSpPr>
          <p:cNvPr id="6" name="TextBox 5"/>
          <p:cNvSpPr txBox="1"/>
          <p:nvPr/>
        </p:nvSpPr>
        <p:spPr>
          <a:xfrm>
            <a:off x="5652120" y="3717032"/>
            <a:ext cx="3312368" cy="369332"/>
          </a:xfrm>
          <a:prstGeom prst="rect">
            <a:avLst/>
          </a:prstGeom>
          <a:noFill/>
        </p:spPr>
        <p:txBody>
          <a:bodyPr wrap="square" rtlCol="0">
            <a:spAutoFit/>
          </a:bodyPr>
          <a:lstStyle/>
          <a:p>
            <a:r>
              <a:rPr lang="en-US" dirty="0" smtClean="0"/>
              <a:t>Connection in chord members</a:t>
            </a:r>
            <a:endParaRPr lang="en-US" dirty="0"/>
          </a:p>
        </p:txBody>
      </p:sp>
      <p:sp>
        <p:nvSpPr>
          <p:cNvPr id="7" name="TextBox 6"/>
          <p:cNvSpPr txBox="1"/>
          <p:nvPr/>
        </p:nvSpPr>
        <p:spPr>
          <a:xfrm>
            <a:off x="899592" y="6309320"/>
            <a:ext cx="3816424" cy="369332"/>
          </a:xfrm>
          <a:prstGeom prst="rect">
            <a:avLst/>
          </a:prstGeom>
          <a:noFill/>
        </p:spPr>
        <p:txBody>
          <a:bodyPr wrap="square" rtlCol="0">
            <a:spAutoFit/>
          </a:bodyPr>
          <a:lstStyle/>
          <a:p>
            <a:r>
              <a:rPr lang="en-US" dirty="0" smtClean="0"/>
              <a:t>Connection to shear wall</a:t>
            </a:r>
            <a:endParaRPr lang="en-US" dirty="0"/>
          </a:p>
        </p:txBody>
      </p:sp>
    </p:spTree>
    <p:extLst>
      <p:ext uri="{BB962C8B-B14F-4D97-AF65-F5344CB8AC3E}">
        <p14:creationId xmlns:p14="http://schemas.microsoft.com/office/powerpoint/2010/main" val="18668514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75556" y="764704"/>
            <a:ext cx="5405152" cy="5910981"/>
          </a:xfrm>
          <a:prstGeom prst="rect">
            <a:avLst/>
          </a:prstGeom>
        </p:spPr>
      </p:pic>
      <p:sp>
        <p:nvSpPr>
          <p:cNvPr id="3" name="TextBox 2"/>
          <p:cNvSpPr txBox="1"/>
          <p:nvPr/>
        </p:nvSpPr>
        <p:spPr>
          <a:xfrm>
            <a:off x="503548" y="116632"/>
            <a:ext cx="7704856" cy="707886"/>
          </a:xfrm>
          <a:prstGeom prst="rect">
            <a:avLst/>
          </a:prstGeom>
          <a:noFill/>
        </p:spPr>
        <p:txBody>
          <a:bodyPr wrap="square" rtlCol="0">
            <a:spAutoFit/>
          </a:bodyPr>
          <a:lstStyle/>
          <a:p>
            <a:r>
              <a:rPr lang="en-US" sz="4000" b="1" dirty="0" smtClean="0">
                <a:solidFill>
                  <a:srgbClr val="800000"/>
                </a:solidFill>
              </a:rPr>
              <a:t>Distribution of forces to shear wall</a:t>
            </a:r>
            <a:endParaRPr lang="en-US" sz="4000" b="1" dirty="0">
              <a:solidFill>
                <a:srgbClr val="800000"/>
              </a:solidFill>
            </a:endParaRPr>
          </a:p>
        </p:txBody>
      </p:sp>
      <p:sp>
        <p:nvSpPr>
          <p:cNvPr id="4" name="TextBox 3"/>
          <p:cNvSpPr txBox="1"/>
          <p:nvPr/>
        </p:nvSpPr>
        <p:spPr>
          <a:xfrm>
            <a:off x="5940152" y="1808820"/>
            <a:ext cx="1692188" cy="1200329"/>
          </a:xfrm>
          <a:prstGeom prst="rect">
            <a:avLst/>
          </a:prstGeom>
          <a:noFill/>
        </p:spPr>
        <p:txBody>
          <a:bodyPr wrap="square" rtlCol="0">
            <a:spAutoFit/>
          </a:bodyPr>
          <a:lstStyle/>
          <a:p>
            <a:r>
              <a:rPr lang="en-US" dirty="0" smtClean="0"/>
              <a:t>Rigid diaphragm – depends on shear wall stiffness</a:t>
            </a:r>
            <a:endParaRPr lang="en-US" dirty="0"/>
          </a:p>
        </p:txBody>
      </p:sp>
      <p:sp>
        <p:nvSpPr>
          <p:cNvPr id="5" name="TextBox 4"/>
          <p:cNvSpPr txBox="1"/>
          <p:nvPr/>
        </p:nvSpPr>
        <p:spPr>
          <a:xfrm>
            <a:off x="5868144" y="4005064"/>
            <a:ext cx="1872208" cy="1200329"/>
          </a:xfrm>
          <a:prstGeom prst="rect">
            <a:avLst/>
          </a:prstGeom>
          <a:noFill/>
        </p:spPr>
        <p:txBody>
          <a:bodyPr wrap="square" rtlCol="0">
            <a:spAutoFit/>
          </a:bodyPr>
          <a:lstStyle/>
          <a:p>
            <a:r>
              <a:rPr lang="en-US" dirty="0" smtClean="0"/>
              <a:t>Flexible diaphragm – based on tributary area</a:t>
            </a:r>
            <a:endParaRPr lang="en-US" dirty="0"/>
          </a:p>
        </p:txBody>
      </p:sp>
      <p:sp>
        <p:nvSpPr>
          <p:cNvPr id="6" name="TextBox 5"/>
          <p:cNvSpPr txBox="1"/>
          <p:nvPr/>
        </p:nvSpPr>
        <p:spPr>
          <a:xfrm>
            <a:off x="6084168" y="5769260"/>
            <a:ext cx="2016224" cy="646331"/>
          </a:xfrm>
          <a:prstGeom prst="rect">
            <a:avLst/>
          </a:prstGeom>
          <a:noFill/>
        </p:spPr>
        <p:txBody>
          <a:bodyPr wrap="square" rtlCol="0">
            <a:spAutoFit/>
          </a:bodyPr>
          <a:lstStyle/>
          <a:p>
            <a:r>
              <a:rPr lang="en-US" dirty="0" smtClean="0"/>
              <a:t>Semi-rigid – real case but complex</a:t>
            </a:r>
            <a:endParaRPr lang="en-US" dirty="0"/>
          </a:p>
        </p:txBody>
      </p:sp>
      <p:sp>
        <p:nvSpPr>
          <p:cNvPr id="7" name="Right Brace 6"/>
          <p:cNvSpPr/>
          <p:nvPr/>
        </p:nvSpPr>
        <p:spPr>
          <a:xfrm>
            <a:off x="5580112" y="1196752"/>
            <a:ext cx="324036" cy="2124236"/>
          </a:xfrm>
          <a:prstGeom prst="rightBrace">
            <a:avLst/>
          </a:prstGeom>
          <a:ln w="254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Right Brace 7"/>
          <p:cNvSpPr/>
          <p:nvPr/>
        </p:nvSpPr>
        <p:spPr>
          <a:xfrm>
            <a:off x="5616116" y="4077072"/>
            <a:ext cx="216024" cy="972108"/>
          </a:xfrm>
          <a:prstGeom prst="rightBrace">
            <a:avLst/>
          </a:prstGeom>
          <a:ln w="254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Right Brace 8"/>
          <p:cNvSpPr/>
          <p:nvPr/>
        </p:nvSpPr>
        <p:spPr>
          <a:xfrm>
            <a:off x="5760132" y="5661248"/>
            <a:ext cx="216024" cy="972108"/>
          </a:xfrm>
          <a:prstGeom prst="rightBrace">
            <a:avLst/>
          </a:prstGeom>
          <a:ln w="25400">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Right Brace 9"/>
          <p:cNvSpPr/>
          <p:nvPr/>
        </p:nvSpPr>
        <p:spPr>
          <a:xfrm>
            <a:off x="7416316" y="1736812"/>
            <a:ext cx="360040" cy="3168352"/>
          </a:xfrm>
          <a:prstGeom prst="rightBrace">
            <a:avLst/>
          </a:prstGeom>
          <a:ln w="2540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p:cNvSpPr txBox="1"/>
          <p:nvPr/>
        </p:nvSpPr>
        <p:spPr>
          <a:xfrm>
            <a:off x="7811217" y="2456892"/>
            <a:ext cx="1331640" cy="1754327"/>
          </a:xfrm>
          <a:prstGeom prst="rect">
            <a:avLst/>
          </a:prstGeom>
          <a:noFill/>
        </p:spPr>
        <p:txBody>
          <a:bodyPr wrap="square" rtlCol="0">
            <a:spAutoFit/>
          </a:bodyPr>
          <a:lstStyle/>
          <a:p>
            <a:r>
              <a:rPr lang="en-US" dirty="0" smtClean="0">
                <a:solidFill>
                  <a:srgbClr val="FF0000"/>
                </a:solidFill>
              </a:rPr>
              <a:t>More critical of the two approaches for each shear wall</a:t>
            </a:r>
            <a:endParaRPr lang="en-US" dirty="0">
              <a:solidFill>
                <a:srgbClr val="FF0000"/>
              </a:solidFill>
            </a:endParaRPr>
          </a:p>
        </p:txBody>
      </p:sp>
      <p:grpSp>
        <p:nvGrpSpPr>
          <p:cNvPr id="12" name="Group 11"/>
          <p:cNvGrpSpPr/>
          <p:nvPr/>
        </p:nvGrpSpPr>
        <p:grpSpPr>
          <a:xfrm>
            <a:off x="899592" y="4293096"/>
            <a:ext cx="2484276" cy="648072"/>
            <a:chOff x="1367644" y="5229200"/>
            <a:chExt cx="2880320" cy="792088"/>
          </a:xfrm>
        </p:grpSpPr>
        <p:sp>
          <p:nvSpPr>
            <p:cNvPr id="13" name="Rectangle 12"/>
            <p:cNvSpPr/>
            <p:nvPr/>
          </p:nvSpPr>
          <p:spPr>
            <a:xfrm>
              <a:off x="1367644" y="5229200"/>
              <a:ext cx="432048" cy="792088"/>
            </a:xfrm>
            <a:prstGeom prst="rect">
              <a:avLst/>
            </a:prstGeom>
            <a:solidFill>
              <a:srgbClr val="CCEADC">
                <a:alpha val="6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1799692" y="5229200"/>
              <a:ext cx="1008112" cy="792088"/>
            </a:xfrm>
            <a:prstGeom prst="rect">
              <a:avLst/>
            </a:prstGeom>
            <a:solidFill>
              <a:srgbClr val="FFFF00">
                <a:alpha val="6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2807804" y="5229200"/>
              <a:ext cx="1044116" cy="792088"/>
            </a:xfrm>
            <a:prstGeom prst="rect">
              <a:avLst/>
            </a:prstGeom>
            <a:solidFill>
              <a:srgbClr val="F709E6">
                <a:alpha val="62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3851920" y="5229200"/>
              <a:ext cx="396044" cy="792088"/>
            </a:xfrm>
            <a:prstGeom prst="rect">
              <a:avLst/>
            </a:prstGeom>
            <a:solidFill>
              <a:schemeClr val="accent4">
                <a:alpha val="62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77977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2"/>
          <p:cNvSpPr txBox="1">
            <a:spLocks noChangeArrowheads="1"/>
          </p:cNvSpPr>
          <p:nvPr/>
        </p:nvSpPr>
        <p:spPr bwMode="auto">
          <a:xfrm>
            <a:off x="0" y="548680"/>
            <a:ext cx="9144000" cy="769441"/>
          </a:xfrm>
          <a:prstGeom prst="rect">
            <a:avLst/>
          </a:prstGeom>
          <a:noFill/>
          <a:ln w="57150">
            <a:noFill/>
            <a:miter lim="800000"/>
            <a:headEnd/>
            <a:tailEnd type="none" w="sm" len="lg"/>
          </a:ln>
        </p:spPr>
        <p:txBody>
          <a:bodyPr wrap="square">
            <a:spAutoFit/>
          </a:bodyPr>
          <a:lstStyle/>
          <a:p>
            <a:pPr algn="ctr" eaLnBrk="0" hangingPunct="0"/>
            <a:r>
              <a:rPr lang="en-US" sz="4400" b="1" dirty="0">
                <a:latin typeface="Calibri" pitchFamily="34" charset="0"/>
              </a:rPr>
              <a:t>Performance of wood frame houses</a:t>
            </a:r>
          </a:p>
        </p:txBody>
      </p:sp>
      <p:sp>
        <p:nvSpPr>
          <p:cNvPr id="66563" name="Rectangle 3"/>
          <p:cNvSpPr>
            <a:spLocks noChangeArrowheads="1"/>
          </p:cNvSpPr>
          <p:nvPr/>
        </p:nvSpPr>
        <p:spPr bwMode="auto">
          <a:xfrm>
            <a:off x="533400" y="2667000"/>
            <a:ext cx="7772400" cy="3200400"/>
          </a:xfrm>
          <a:prstGeom prst="rect">
            <a:avLst/>
          </a:prstGeom>
          <a:noFill/>
          <a:ln w="9525">
            <a:noFill/>
            <a:miter lim="800000"/>
            <a:headEnd/>
            <a:tailEnd/>
          </a:ln>
        </p:spPr>
        <p:txBody>
          <a:bodyPr/>
          <a:lstStyle/>
          <a:p>
            <a:pPr marL="342900" indent="-342900">
              <a:spcBef>
                <a:spcPct val="20000"/>
              </a:spcBef>
              <a:buFontTx/>
              <a:buChar char="•"/>
            </a:pPr>
            <a:r>
              <a:rPr lang="en-US" sz="3200" dirty="0">
                <a:latin typeface="Calibri" pitchFamily="34" charset="0"/>
              </a:rPr>
              <a:t>Hurricanes </a:t>
            </a:r>
          </a:p>
          <a:p>
            <a:pPr marL="342900" indent="-342900">
              <a:spcBef>
                <a:spcPct val="20000"/>
              </a:spcBef>
              <a:buFontTx/>
              <a:buChar char="•"/>
            </a:pPr>
            <a:r>
              <a:rPr lang="en-US" sz="3200" dirty="0" smtClean="0">
                <a:latin typeface="Calibri" pitchFamily="34" charset="0"/>
              </a:rPr>
              <a:t>Earthquakes</a:t>
            </a:r>
          </a:p>
          <a:p>
            <a:pPr>
              <a:spcBef>
                <a:spcPct val="20000"/>
              </a:spcBef>
            </a:pPr>
            <a:endParaRPr lang="en-US" sz="3200" dirty="0">
              <a:latin typeface="Calibri" pitchFamily="34" charset="0"/>
            </a:endParaRPr>
          </a:p>
        </p:txBody>
      </p:sp>
      <p:pic>
        <p:nvPicPr>
          <p:cNvPr id="66564" name="Picture 4" descr="alaska"/>
          <p:cNvPicPr>
            <a:picLocks noChangeAspect="1" noChangeArrowheads="1"/>
          </p:cNvPicPr>
          <p:nvPr/>
        </p:nvPicPr>
        <p:blipFill>
          <a:blip r:embed="rId3" cstate="print"/>
          <a:srcRect l="1546" r="2609" b="3614"/>
          <a:stretch>
            <a:fillRect/>
          </a:stretch>
        </p:blipFill>
        <p:spPr bwMode="auto">
          <a:xfrm>
            <a:off x="4038600" y="1828800"/>
            <a:ext cx="4724400" cy="3429000"/>
          </a:xfrm>
          <a:prstGeom prst="rect">
            <a:avLst/>
          </a:prstGeom>
          <a:noFill/>
          <a:ln w="9525">
            <a:noFill/>
            <a:miter lim="800000"/>
            <a:headEnd/>
            <a:tailEnd/>
          </a:ln>
        </p:spPr>
      </p:pic>
    </p:spTree>
    <p:extLst>
      <p:ext uri="{BB962C8B-B14F-4D97-AF65-F5344CB8AC3E}">
        <p14:creationId xmlns:p14="http://schemas.microsoft.com/office/powerpoint/2010/main" val="29475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03548" y="152636"/>
            <a:ext cx="7704856" cy="707886"/>
          </a:xfrm>
          <a:prstGeom prst="rect">
            <a:avLst/>
          </a:prstGeom>
          <a:noFill/>
        </p:spPr>
        <p:txBody>
          <a:bodyPr wrap="square" rtlCol="0">
            <a:spAutoFit/>
          </a:bodyPr>
          <a:lstStyle/>
          <a:p>
            <a:r>
              <a:rPr lang="en-US" sz="4000" b="1" dirty="0" smtClean="0">
                <a:solidFill>
                  <a:srgbClr val="800000"/>
                </a:solidFill>
              </a:rPr>
              <a:t>More sophisticated method</a:t>
            </a:r>
            <a:endParaRPr lang="en-US" sz="4000" b="1" dirty="0">
              <a:solidFill>
                <a:srgbClr val="800000"/>
              </a:solidFill>
            </a:endParaRPr>
          </a:p>
        </p:txBody>
      </p:sp>
      <p:pic>
        <p:nvPicPr>
          <p:cNvPr id="9" name="Picture 8"/>
          <p:cNvPicPr>
            <a:picLocks noChangeAspect="1"/>
          </p:cNvPicPr>
          <p:nvPr/>
        </p:nvPicPr>
        <p:blipFill>
          <a:blip r:embed="rId3"/>
          <a:stretch>
            <a:fillRect/>
          </a:stretch>
        </p:blipFill>
        <p:spPr>
          <a:xfrm>
            <a:off x="0" y="1664804"/>
            <a:ext cx="9144000" cy="4644000"/>
          </a:xfrm>
          <a:prstGeom prst="rect">
            <a:avLst/>
          </a:prstGeom>
        </p:spPr>
      </p:pic>
      <p:sp>
        <p:nvSpPr>
          <p:cNvPr id="10" name="TextBox 9"/>
          <p:cNvSpPr txBox="1"/>
          <p:nvPr/>
        </p:nvSpPr>
        <p:spPr>
          <a:xfrm>
            <a:off x="503548" y="1160748"/>
            <a:ext cx="8028892" cy="461665"/>
          </a:xfrm>
          <a:prstGeom prst="rect">
            <a:avLst/>
          </a:prstGeom>
          <a:noFill/>
        </p:spPr>
        <p:txBody>
          <a:bodyPr wrap="square" rtlCol="0">
            <a:spAutoFit/>
          </a:bodyPr>
          <a:lstStyle/>
          <a:p>
            <a:r>
              <a:rPr lang="en-US" sz="2400" dirty="0" smtClean="0">
                <a:solidFill>
                  <a:srgbClr val="FF0000"/>
                </a:solidFill>
              </a:rPr>
              <a:t>2014 paper published in American Society of Civil Engineering</a:t>
            </a:r>
            <a:endParaRPr lang="en-US" sz="2400" dirty="0">
              <a:solidFill>
                <a:srgbClr val="FF0000"/>
              </a:solidFill>
            </a:endParaRPr>
          </a:p>
        </p:txBody>
      </p:sp>
    </p:spTree>
    <p:extLst>
      <p:ext uri="{BB962C8B-B14F-4D97-AF65-F5344CB8AC3E}">
        <p14:creationId xmlns:p14="http://schemas.microsoft.com/office/powerpoint/2010/main" val="234308806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59632" y="944724"/>
            <a:ext cx="6084904" cy="2484276"/>
          </a:xfrm>
          <a:prstGeom prst="rect">
            <a:avLst/>
          </a:prstGeom>
        </p:spPr>
      </p:pic>
      <p:pic>
        <p:nvPicPr>
          <p:cNvPr id="4" name="Picture 3"/>
          <p:cNvPicPr>
            <a:picLocks noChangeAspect="1"/>
          </p:cNvPicPr>
          <p:nvPr/>
        </p:nvPicPr>
        <p:blipFill>
          <a:blip r:embed="rId4"/>
          <a:stretch>
            <a:fillRect/>
          </a:stretch>
        </p:blipFill>
        <p:spPr>
          <a:xfrm>
            <a:off x="1151620" y="4149080"/>
            <a:ext cx="6467385" cy="1642189"/>
          </a:xfrm>
          <a:prstGeom prst="rect">
            <a:avLst/>
          </a:prstGeom>
        </p:spPr>
      </p:pic>
      <p:sp>
        <p:nvSpPr>
          <p:cNvPr id="5" name="Rectangle 4"/>
          <p:cNvSpPr/>
          <p:nvPr/>
        </p:nvSpPr>
        <p:spPr>
          <a:xfrm>
            <a:off x="1799692" y="5985284"/>
            <a:ext cx="5328592" cy="369332"/>
          </a:xfrm>
          <a:prstGeom prst="rect">
            <a:avLst/>
          </a:prstGeom>
        </p:spPr>
        <p:txBody>
          <a:bodyPr wrap="square">
            <a:spAutoFit/>
          </a:bodyPr>
          <a:lstStyle/>
          <a:p>
            <a:r>
              <a:rPr lang="en-US" b="1" dirty="0"/>
              <a:t>Multiple spring model for a single-</a:t>
            </a:r>
            <a:r>
              <a:rPr lang="en-US" b="1" dirty="0" err="1"/>
              <a:t>storey</a:t>
            </a:r>
            <a:r>
              <a:rPr lang="en-US" b="1" dirty="0"/>
              <a:t> building</a:t>
            </a:r>
            <a:r>
              <a:rPr lang="en-CA" dirty="0"/>
              <a:t> </a:t>
            </a:r>
            <a:endParaRPr lang="en-US" dirty="0"/>
          </a:p>
        </p:txBody>
      </p:sp>
      <p:sp>
        <p:nvSpPr>
          <p:cNvPr id="6" name="Rectangle 5"/>
          <p:cNvSpPr/>
          <p:nvPr/>
        </p:nvSpPr>
        <p:spPr>
          <a:xfrm>
            <a:off x="2483768" y="3465004"/>
            <a:ext cx="2262158" cy="369332"/>
          </a:xfrm>
          <a:prstGeom prst="rect">
            <a:avLst/>
          </a:prstGeom>
        </p:spPr>
        <p:txBody>
          <a:bodyPr wrap="none">
            <a:spAutoFit/>
          </a:bodyPr>
          <a:lstStyle/>
          <a:p>
            <a:r>
              <a:rPr lang="en-US" b="1" dirty="0"/>
              <a:t>Single-</a:t>
            </a:r>
            <a:r>
              <a:rPr lang="en-US" b="1" dirty="0" err="1"/>
              <a:t>storey</a:t>
            </a:r>
            <a:r>
              <a:rPr lang="en-US" b="1" dirty="0"/>
              <a:t> building </a:t>
            </a:r>
            <a:endParaRPr lang="en-US" dirty="0"/>
          </a:p>
        </p:txBody>
      </p:sp>
      <p:sp>
        <p:nvSpPr>
          <p:cNvPr id="7" name="TextBox 6"/>
          <p:cNvSpPr txBox="1"/>
          <p:nvPr/>
        </p:nvSpPr>
        <p:spPr>
          <a:xfrm>
            <a:off x="503548" y="152636"/>
            <a:ext cx="7704856" cy="707886"/>
          </a:xfrm>
          <a:prstGeom prst="rect">
            <a:avLst/>
          </a:prstGeom>
          <a:noFill/>
        </p:spPr>
        <p:txBody>
          <a:bodyPr wrap="square" rtlCol="0">
            <a:spAutoFit/>
          </a:bodyPr>
          <a:lstStyle/>
          <a:p>
            <a:r>
              <a:rPr lang="en-US" sz="4000" b="1" dirty="0" smtClean="0">
                <a:solidFill>
                  <a:srgbClr val="800000"/>
                </a:solidFill>
              </a:rPr>
              <a:t>More sophisticated method</a:t>
            </a:r>
            <a:endParaRPr lang="en-US" sz="4000" b="1" dirty="0">
              <a:solidFill>
                <a:srgbClr val="800000"/>
              </a:solidFill>
            </a:endParaRPr>
          </a:p>
        </p:txBody>
      </p:sp>
    </p:spTree>
    <p:extLst>
      <p:ext uri="{BB962C8B-B14F-4D97-AF65-F5344CB8AC3E}">
        <p14:creationId xmlns:p14="http://schemas.microsoft.com/office/powerpoint/2010/main" val="317620352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539552" y="116632"/>
            <a:ext cx="5076056" cy="1143000"/>
          </a:xfrm>
        </p:spPr>
        <p:txBody>
          <a:bodyPr>
            <a:normAutofit/>
          </a:bodyPr>
          <a:lstStyle/>
          <a:p>
            <a:pPr eaLnBrk="1" hangingPunct="1"/>
            <a:r>
              <a:rPr lang="en-US" sz="3600" b="1" dirty="0" smtClean="0">
                <a:solidFill>
                  <a:srgbClr val="800000"/>
                </a:solidFill>
                <a:latin typeface="Arial"/>
                <a:cs typeface="Arial"/>
              </a:rPr>
              <a:t>Shear wall </a:t>
            </a:r>
            <a:r>
              <a:rPr lang="en-US" sz="3600" b="1" dirty="0">
                <a:solidFill>
                  <a:srgbClr val="800000"/>
                </a:solidFill>
                <a:latin typeface="Arial"/>
                <a:cs typeface="Arial"/>
              </a:rPr>
              <a:t>d</a:t>
            </a:r>
            <a:r>
              <a:rPr lang="en-US" sz="3600" b="1" dirty="0" smtClean="0">
                <a:solidFill>
                  <a:srgbClr val="800000"/>
                </a:solidFill>
                <a:latin typeface="Arial"/>
                <a:cs typeface="Arial"/>
              </a:rPr>
              <a:t>esign</a:t>
            </a:r>
          </a:p>
        </p:txBody>
      </p:sp>
      <p:sp>
        <p:nvSpPr>
          <p:cNvPr id="46083" name="Rectangle 3"/>
          <p:cNvSpPr>
            <a:spLocks noGrp="1" noChangeArrowheads="1"/>
          </p:cNvSpPr>
          <p:nvPr>
            <p:ph idx="1"/>
          </p:nvPr>
        </p:nvSpPr>
        <p:spPr>
          <a:xfrm>
            <a:off x="395536" y="1088740"/>
            <a:ext cx="5191125" cy="4114800"/>
          </a:xfrm>
        </p:spPr>
        <p:txBody>
          <a:bodyPr>
            <a:normAutofit/>
          </a:bodyPr>
          <a:lstStyle/>
          <a:p>
            <a:pPr marL="0" indent="0" eaLnBrk="1" hangingPunct="1">
              <a:buNone/>
            </a:pPr>
            <a:r>
              <a:rPr lang="en-US" sz="2800" dirty="0" smtClean="0">
                <a:latin typeface="Calibri" pitchFamily="34" charset="0"/>
              </a:rPr>
              <a:t>Vertical cantilevered member</a:t>
            </a:r>
          </a:p>
          <a:p>
            <a:pPr marL="0" indent="0" eaLnBrk="1" hangingPunct="1">
              <a:buNone/>
            </a:pPr>
            <a:r>
              <a:rPr lang="en-US" sz="2800" dirty="0">
                <a:latin typeface="Calibri" pitchFamily="34" charset="0"/>
              </a:rPr>
              <a:t>-</a:t>
            </a:r>
            <a:r>
              <a:rPr lang="en-US" sz="2800" dirty="0" smtClean="0">
                <a:latin typeface="Calibri" pitchFamily="34" charset="0"/>
              </a:rPr>
              <a:t>	Shear resistance: </a:t>
            </a:r>
          </a:p>
          <a:p>
            <a:pPr lvl="1" eaLnBrk="1" hangingPunct="1"/>
            <a:r>
              <a:rPr lang="en-US" sz="2800" dirty="0" smtClean="0">
                <a:latin typeface="Calibri" pitchFamily="34" charset="0"/>
              </a:rPr>
              <a:t>Sheathing-to-framing connection</a:t>
            </a:r>
            <a:endParaRPr lang="en-US" sz="2800" dirty="0">
              <a:latin typeface="Calibri" pitchFamily="34" charset="0"/>
            </a:endParaRPr>
          </a:p>
          <a:p>
            <a:pPr marL="0" indent="0">
              <a:buNone/>
            </a:pPr>
            <a:r>
              <a:rPr lang="en-US" sz="3100" dirty="0" smtClean="0">
                <a:latin typeface="Calibri" pitchFamily="34" charset="0"/>
              </a:rPr>
              <a:t>-	Flexural resistance </a:t>
            </a:r>
          </a:p>
          <a:p>
            <a:pPr lvl="1" eaLnBrk="1" hangingPunct="1"/>
            <a:r>
              <a:rPr lang="en-US" sz="2800" dirty="0" smtClean="0">
                <a:latin typeface="Calibri" pitchFamily="34" charset="0"/>
              </a:rPr>
              <a:t>Shear wall chords</a:t>
            </a:r>
          </a:p>
        </p:txBody>
      </p:sp>
      <p:grpSp>
        <p:nvGrpSpPr>
          <p:cNvPr id="5" name="Group 4"/>
          <p:cNvGrpSpPr/>
          <p:nvPr/>
        </p:nvGrpSpPr>
        <p:grpSpPr>
          <a:xfrm>
            <a:off x="6228184" y="872716"/>
            <a:ext cx="1501507" cy="1780990"/>
            <a:chOff x="7020718" y="1424173"/>
            <a:chExt cx="1501507" cy="1780990"/>
          </a:xfrm>
        </p:grpSpPr>
        <p:sp>
          <p:nvSpPr>
            <p:cNvPr id="46084" name="Line 4"/>
            <p:cNvSpPr>
              <a:spLocks noChangeShapeType="1"/>
            </p:cNvSpPr>
            <p:nvPr/>
          </p:nvSpPr>
          <p:spPr bwMode="auto">
            <a:xfrm>
              <a:off x="7182643" y="2974975"/>
              <a:ext cx="1330325" cy="0"/>
            </a:xfrm>
            <a:prstGeom prst="line">
              <a:avLst/>
            </a:prstGeom>
            <a:noFill/>
            <a:ln w="19050">
              <a:solidFill>
                <a:schemeClr val="tx1"/>
              </a:solidFill>
              <a:round/>
              <a:headEnd/>
              <a:tailEnd/>
            </a:ln>
          </p:spPr>
          <p:txBody>
            <a:bodyPr/>
            <a:lstStyle/>
            <a:p>
              <a:endParaRPr lang="en-CA"/>
            </a:p>
          </p:txBody>
        </p:sp>
        <p:sp>
          <p:nvSpPr>
            <p:cNvPr id="46085" name="Line 5"/>
            <p:cNvSpPr>
              <a:spLocks noChangeShapeType="1"/>
            </p:cNvSpPr>
            <p:nvPr/>
          </p:nvSpPr>
          <p:spPr bwMode="auto">
            <a:xfrm flipH="1">
              <a:off x="7020718" y="2974975"/>
              <a:ext cx="161925" cy="201613"/>
            </a:xfrm>
            <a:prstGeom prst="line">
              <a:avLst/>
            </a:prstGeom>
            <a:noFill/>
            <a:ln w="19050">
              <a:solidFill>
                <a:schemeClr val="tx1"/>
              </a:solidFill>
              <a:round/>
              <a:headEnd/>
              <a:tailEnd/>
            </a:ln>
          </p:spPr>
          <p:txBody>
            <a:bodyPr/>
            <a:lstStyle/>
            <a:p>
              <a:endParaRPr lang="en-CA"/>
            </a:p>
          </p:txBody>
        </p:sp>
        <p:sp>
          <p:nvSpPr>
            <p:cNvPr id="46086" name="Line 6"/>
            <p:cNvSpPr>
              <a:spLocks noChangeShapeType="1"/>
            </p:cNvSpPr>
            <p:nvPr/>
          </p:nvSpPr>
          <p:spPr bwMode="auto">
            <a:xfrm flipH="1">
              <a:off x="7177880" y="2971800"/>
              <a:ext cx="161925" cy="201613"/>
            </a:xfrm>
            <a:prstGeom prst="line">
              <a:avLst/>
            </a:prstGeom>
            <a:noFill/>
            <a:ln w="19050">
              <a:solidFill>
                <a:schemeClr val="tx1"/>
              </a:solidFill>
              <a:round/>
              <a:headEnd/>
              <a:tailEnd/>
            </a:ln>
          </p:spPr>
          <p:txBody>
            <a:bodyPr/>
            <a:lstStyle/>
            <a:p>
              <a:endParaRPr lang="en-CA"/>
            </a:p>
          </p:txBody>
        </p:sp>
        <p:sp>
          <p:nvSpPr>
            <p:cNvPr id="46087" name="Line 7"/>
            <p:cNvSpPr>
              <a:spLocks noChangeShapeType="1"/>
            </p:cNvSpPr>
            <p:nvPr/>
          </p:nvSpPr>
          <p:spPr bwMode="auto">
            <a:xfrm flipH="1">
              <a:off x="7322343" y="2981325"/>
              <a:ext cx="161925" cy="201613"/>
            </a:xfrm>
            <a:prstGeom prst="line">
              <a:avLst/>
            </a:prstGeom>
            <a:noFill/>
            <a:ln w="19050">
              <a:solidFill>
                <a:schemeClr val="tx1"/>
              </a:solidFill>
              <a:round/>
              <a:headEnd/>
              <a:tailEnd/>
            </a:ln>
          </p:spPr>
          <p:txBody>
            <a:bodyPr/>
            <a:lstStyle/>
            <a:p>
              <a:endParaRPr lang="en-CA"/>
            </a:p>
          </p:txBody>
        </p:sp>
        <p:sp>
          <p:nvSpPr>
            <p:cNvPr id="46088" name="Line 8"/>
            <p:cNvSpPr>
              <a:spLocks noChangeShapeType="1"/>
            </p:cNvSpPr>
            <p:nvPr/>
          </p:nvSpPr>
          <p:spPr bwMode="auto">
            <a:xfrm flipH="1">
              <a:off x="7466805" y="2990850"/>
              <a:ext cx="161925" cy="201613"/>
            </a:xfrm>
            <a:prstGeom prst="line">
              <a:avLst/>
            </a:prstGeom>
            <a:noFill/>
            <a:ln w="19050">
              <a:solidFill>
                <a:schemeClr val="tx1"/>
              </a:solidFill>
              <a:round/>
              <a:headEnd/>
              <a:tailEnd/>
            </a:ln>
          </p:spPr>
          <p:txBody>
            <a:bodyPr/>
            <a:lstStyle/>
            <a:p>
              <a:endParaRPr lang="en-CA"/>
            </a:p>
          </p:txBody>
        </p:sp>
        <p:sp>
          <p:nvSpPr>
            <p:cNvPr id="46089" name="Line 9"/>
            <p:cNvSpPr>
              <a:spLocks noChangeShapeType="1"/>
            </p:cNvSpPr>
            <p:nvPr/>
          </p:nvSpPr>
          <p:spPr bwMode="auto">
            <a:xfrm flipH="1">
              <a:off x="7611268" y="2973388"/>
              <a:ext cx="161925" cy="201612"/>
            </a:xfrm>
            <a:prstGeom prst="line">
              <a:avLst/>
            </a:prstGeom>
            <a:noFill/>
            <a:ln w="19050">
              <a:solidFill>
                <a:schemeClr val="tx1"/>
              </a:solidFill>
              <a:round/>
              <a:headEnd/>
              <a:tailEnd/>
            </a:ln>
          </p:spPr>
          <p:txBody>
            <a:bodyPr/>
            <a:lstStyle/>
            <a:p>
              <a:endParaRPr lang="en-CA"/>
            </a:p>
          </p:txBody>
        </p:sp>
        <p:sp>
          <p:nvSpPr>
            <p:cNvPr id="46090" name="Line 10"/>
            <p:cNvSpPr>
              <a:spLocks noChangeShapeType="1"/>
            </p:cNvSpPr>
            <p:nvPr/>
          </p:nvSpPr>
          <p:spPr bwMode="auto">
            <a:xfrm flipH="1">
              <a:off x="7755730" y="2984500"/>
              <a:ext cx="161925" cy="201613"/>
            </a:xfrm>
            <a:prstGeom prst="line">
              <a:avLst/>
            </a:prstGeom>
            <a:noFill/>
            <a:ln w="19050">
              <a:solidFill>
                <a:schemeClr val="tx1"/>
              </a:solidFill>
              <a:round/>
              <a:headEnd/>
              <a:tailEnd/>
            </a:ln>
          </p:spPr>
          <p:txBody>
            <a:bodyPr/>
            <a:lstStyle/>
            <a:p>
              <a:endParaRPr lang="en-CA"/>
            </a:p>
          </p:txBody>
        </p:sp>
        <p:sp>
          <p:nvSpPr>
            <p:cNvPr id="46091" name="Line 11"/>
            <p:cNvSpPr>
              <a:spLocks noChangeShapeType="1"/>
            </p:cNvSpPr>
            <p:nvPr/>
          </p:nvSpPr>
          <p:spPr bwMode="auto">
            <a:xfrm flipH="1">
              <a:off x="7900193" y="2989263"/>
              <a:ext cx="161925" cy="201612"/>
            </a:xfrm>
            <a:prstGeom prst="line">
              <a:avLst/>
            </a:prstGeom>
            <a:noFill/>
            <a:ln w="19050">
              <a:solidFill>
                <a:schemeClr val="tx1"/>
              </a:solidFill>
              <a:round/>
              <a:headEnd/>
              <a:tailEnd/>
            </a:ln>
          </p:spPr>
          <p:txBody>
            <a:bodyPr/>
            <a:lstStyle/>
            <a:p>
              <a:endParaRPr lang="en-CA"/>
            </a:p>
          </p:txBody>
        </p:sp>
        <p:sp>
          <p:nvSpPr>
            <p:cNvPr id="46092" name="Line 12"/>
            <p:cNvSpPr>
              <a:spLocks noChangeShapeType="1"/>
            </p:cNvSpPr>
            <p:nvPr/>
          </p:nvSpPr>
          <p:spPr bwMode="auto">
            <a:xfrm flipH="1">
              <a:off x="8044655" y="2994025"/>
              <a:ext cx="161925" cy="201613"/>
            </a:xfrm>
            <a:prstGeom prst="line">
              <a:avLst/>
            </a:prstGeom>
            <a:noFill/>
            <a:ln w="19050">
              <a:solidFill>
                <a:schemeClr val="tx1"/>
              </a:solidFill>
              <a:round/>
              <a:headEnd/>
              <a:tailEnd/>
            </a:ln>
          </p:spPr>
          <p:txBody>
            <a:bodyPr/>
            <a:lstStyle/>
            <a:p>
              <a:endParaRPr lang="en-CA"/>
            </a:p>
          </p:txBody>
        </p:sp>
        <p:sp>
          <p:nvSpPr>
            <p:cNvPr id="46093" name="Line 13"/>
            <p:cNvSpPr>
              <a:spLocks noChangeShapeType="1"/>
            </p:cNvSpPr>
            <p:nvPr/>
          </p:nvSpPr>
          <p:spPr bwMode="auto">
            <a:xfrm flipH="1">
              <a:off x="8189118" y="2998788"/>
              <a:ext cx="161925" cy="201612"/>
            </a:xfrm>
            <a:prstGeom prst="line">
              <a:avLst/>
            </a:prstGeom>
            <a:noFill/>
            <a:ln w="19050">
              <a:solidFill>
                <a:schemeClr val="tx1"/>
              </a:solidFill>
              <a:round/>
              <a:headEnd/>
              <a:tailEnd/>
            </a:ln>
          </p:spPr>
          <p:txBody>
            <a:bodyPr/>
            <a:lstStyle/>
            <a:p>
              <a:endParaRPr lang="en-CA"/>
            </a:p>
          </p:txBody>
        </p:sp>
        <p:sp>
          <p:nvSpPr>
            <p:cNvPr id="46094" name="Line 14"/>
            <p:cNvSpPr>
              <a:spLocks noChangeShapeType="1"/>
            </p:cNvSpPr>
            <p:nvPr/>
          </p:nvSpPr>
          <p:spPr bwMode="auto">
            <a:xfrm flipH="1">
              <a:off x="8333580" y="3003550"/>
              <a:ext cx="161925" cy="201613"/>
            </a:xfrm>
            <a:prstGeom prst="line">
              <a:avLst/>
            </a:prstGeom>
            <a:noFill/>
            <a:ln w="19050">
              <a:solidFill>
                <a:schemeClr val="tx1"/>
              </a:solidFill>
              <a:round/>
              <a:headEnd/>
              <a:tailEnd/>
            </a:ln>
          </p:spPr>
          <p:txBody>
            <a:bodyPr/>
            <a:lstStyle/>
            <a:p>
              <a:endParaRPr lang="en-CA"/>
            </a:p>
          </p:txBody>
        </p:sp>
        <p:sp>
          <p:nvSpPr>
            <p:cNvPr id="16" name="Rectangle 15"/>
            <p:cNvSpPr/>
            <p:nvPr/>
          </p:nvSpPr>
          <p:spPr>
            <a:xfrm>
              <a:off x="7518761" y="1424173"/>
              <a:ext cx="470064" cy="153191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smtClean="0"/>
            </a:p>
          </p:txBody>
        </p:sp>
        <p:cxnSp>
          <p:nvCxnSpPr>
            <p:cNvPr id="19" name="Straight Arrow Connector 18"/>
            <p:cNvCxnSpPr/>
            <p:nvPr/>
          </p:nvCxnSpPr>
          <p:spPr>
            <a:xfrm>
              <a:off x="7988825" y="1424173"/>
              <a:ext cx="533400" cy="1588"/>
            </a:xfrm>
            <a:prstGeom prst="straightConnector1">
              <a:avLst/>
            </a:prstGeom>
            <a:ln w="25400">
              <a:solidFill>
                <a:schemeClr val="tx1"/>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gr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8481" y="3284984"/>
            <a:ext cx="5129081" cy="3153569"/>
          </a:xfrm>
          <a:prstGeom prst="rect">
            <a:avLst/>
          </a:prstGeom>
        </p:spPr>
      </p:pic>
    </p:spTree>
    <p:extLst>
      <p:ext uri="{BB962C8B-B14F-4D97-AF65-F5344CB8AC3E}">
        <p14:creationId xmlns:p14="http://schemas.microsoft.com/office/powerpoint/2010/main" val="28375905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5556" y="152636"/>
            <a:ext cx="7886700" cy="1325562"/>
          </a:xfrm>
        </p:spPr>
        <p:txBody>
          <a:bodyPr>
            <a:normAutofit/>
          </a:bodyPr>
          <a:lstStyle/>
          <a:p>
            <a:r>
              <a:rPr lang="en-US" sz="4000" b="1" dirty="0" smtClean="0">
                <a:solidFill>
                  <a:srgbClr val="800000"/>
                </a:solidFill>
                <a:latin typeface="Arial"/>
                <a:cs typeface="Arial"/>
              </a:rPr>
              <a:t>Calculation of chord forces</a:t>
            </a:r>
            <a:endParaRPr lang="en-US" sz="4000" b="1" dirty="0">
              <a:solidFill>
                <a:srgbClr val="800000"/>
              </a:solidFill>
              <a:latin typeface="Arial"/>
              <a:cs typeface="Arial"/>
            </a:endParaRPr>
          </a:p>
        </p:txBody>
      </p:sp>
      <p:pic>
        <p:nvPicPr>
          <p:cNvPr id="4" name="Content Placeholder 3"/>
          <p:cNvPicPr>
            <a:picLocks noGrp="1" noChangeAspect="1"/>
          </p:cNvPicPr>
          <p:nvPr>
            <p:ph idx="1"/>
          </p:nvPr>
        </p:nvPicPr>
        <p:blipFill>
          <a:blip r:embed="rId3"/>
          <a:srcRect t="9220" b="9220"/>
          <a:stretch>
            <a:fillRect/>
          </a:stretch>
        </p:blipFill>
        <p:spPr>
          <a:xfrm>
            <a:off x="863588" y="2024844"/>
            <a:ext cx="7128792" cy="3933176"/>
          </a:xfrm>
        </p:spPr>
      </p:pic>
      <p:cxnSp>
        <p:nvCxnSpPr>
          <p:cNvPr id="5" name="Straight Connector 4"/>
          <p:cNvCxnSpPr/>
          <p:nvPr/>
        </p:nvCxnSpPr>
        <p:spPr>
          <a:xfrm>
            <a:off x="1259632" y="1880828"/>
            <a:ext cx="5076564" cy="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a:off x="1295636" y="1592796"/>
            <a:ext cx="0" cy="288032"/>
          </a:xfrm>
          <a:prstGeom prst="straightConnector1">
            <a:avLst/>
          </a:prstGeom>
          <a:ln w="254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1871700" y="1592796"/>
            <a:ext cx="0" cy="288032"/>
          </a:xfrm>
          <a:prstGeom prst="straightConnector1">
            <a:avLst/>
          </a:prstGeom>
          <a:ln w="254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2447764" y="1592796"/>
            <a:ext cx="0" cy="288032"/>
          </a:xfrm>
          <a:prstGeom prst="straightConnector1">
            <a:avLst/>
          </a:prstGeom>
          <a:ln w="254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3059832" y="1592796"/>
            <a:ext cx="0" cy="288032"/>
          </a:xfrm>
          <a:prstGeom prst="straightConnector1">
            <a:avLst/>
          </a:prstGeom>
          <a:ln w="254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3707904" y="1592796"/>
            <a:ext cx="0" cy="288032"/>
          </a:xfrm>
          <a:prstGeom prst="straightConnector1">
            <a:avLst/>
          </a:prstGeom>
          <a:ln w="254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4319972" y="1592796"/>
            <a:ext cx="0" cy="288032"/>
          </a:xfrm>
          <a:prstGeom prst="straightConnector1">
            <a:avLst/>
          </a:prstGeom>
          <a:ln w="254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4968044" y="1592796"/>
            <a:ext cx="0" cy="288032"/>
          </a:xfrm>
          <a:prstGeom prst="straightConnector1">
            <a:avLst/>
          </a:prstGeom>
          <a:ln w="254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5616116" y="1592796"/>
            <a:ext cx="0" cy="288032"/>
          </a:xfrm>
          <a:prstGeom prst="straightConnector1">
            <a:avLst/>
          </a:prstGeom>
          <a:ln w="254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6336196" y="1592796"/>
            <a:ext cx="0" cy="288032"/>
          </a:xfrm>
          <a:prstGeom prst="straightConnector1">
            <a:avLst/>
          </a:prstGeom>
          <a:ln w="254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1295636" y="1592796"/>
            <a:ext cx="5076564" cy="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6552220" y="1484784"/>
            <a:ext cx="2340260" cy="923330"/>
          </a:xfrm>
          <a:prstGeom prst="rect">
            <a:avLst/>
          </a:prstGeom>
          <a:noFill/>
        </p:spPr>
        <p:txBody>
          <a:bodyPr wrap="square" rtlCol="0">
            <a:spAutoFit/>
          </a:bodyPr>
          <a:lstStyle/>
          <a:p>
            <a:r>
              <a:rPr lang="en-US" dirty="0" smtClean="0"/>
              <a:t>Vertical load due to Live (L) and Snow (S) load</a:t>
            </a:r>
            <a:endParaRPr lang="en-US" dirty="0"/>
          </a:p>
        </p:txBody>
      </p:sp>
      <p:sp>
        <p:nvSpPr>
          <p:cNvPr id="18" name="TextBox 17"/>
          <p:cNvSpPr txBox="1"/>
          <p:nvPr/>
        </p:nvSpPr>
        <p:spPr>
          <a:xfrm>
            <a:off x="7056276" y="4617132"/>
            <a:ext cx="1260140" cy="369332"/>
          </a:xfrm>
          <a:prstGeom prst="rect">
            <a:avLst/>
          </a:prstGeom>
          <a:noFill/>
        </p:spPr>
        <p:txBody>
          <a:bodyPr wrap="square" rtlCol="0">
            <a:spAutoFit/>
          </a:bodyPr>
          <a:lstStyle/>
          <a:p>
            <a:r>
              <a:rPr lang="en-US" dirty="0" smtClean="0"/>
              <a:t>M = </a:t>
            </a:r>
            <a:r>
              <a:rPr lang="en-US" dirty="0" err="1" smtClean="0"/>
              <a:t>V</a:t>
            </a:r>
            <a:r>
              <a:rPr lang="en-US" baseline="-25000" dirty="0" err="1" smtClean="0"/>
              <a:t>fs</a:t>
            </a:r>
            <a:r>
              <a:rPr lang="en-US" dirty="0" smtClean="0"/>
              <a:t> x H</a:t>
            </a:r>
            <a:endParaRPr lang="en-US" dirty="0"/>
          </a:p>
        </p:txBody>
      </p:sp>
      <p:sp>
        <p:nvSpPr>
          <p:cNvPr id="19" name="TextBox 18"/>
          <p:cNvSpPr txBox="1"/>
          <p:nvPr/>
        </p:nvSpPr>
        <p:spPr>
          <a:xfrm>
            <a:off x="251520" y="5805264"/>
            <a:ext cx="2736304" cy="923330"/>
          </a:xfrm>
          <a:prstGeom prst="rect">
            <a:avLst/>
          </a:prstGeom>
          <a:noFill/>
        </p:spPr>
        <p:txBody>
          <a:bodyPr wrap="square" rtlCol="0">
            <a:spAutoFit/>
          </a:bodyPr>
          <a:lstStyle/>
          <a:p>
            <a:r>
              <a:rPr lang="en-US" dirty="0" err="1" smtClean="0"/>
              <a:t>T</a:t>
            </a:r>
            <a:r>
              <a:rPr lang="en-US" baseline="-25000" dirty="0" err="1" smtClean="0"/>
              <a:t>f</a:t>
            </a:r>
            <a:r>
              <a:rPr lang="en-US" dirty="0" smtClean="0"/>
              <a:t> =  M / h</a:t>
            </a:r>
          </a:p>
          <a:p>
            <a:r>
              <a:rPr lang="en-US" dirty="0" smtClean="0"/>
              <a:t>(allowed to subtract vertical load component)</a:t>
            </a:r>
            <a:endParaRPr lang="en-US" dirty="0"/>
          </a:p>
        </p:txBody>
      </p:sp>
      <p:sp>
        <p:nvSpPr>
          <p:cNvPr id="20" name="TextBox 19"/>
          <p:cNvSpPr txBox="1"/>
          <p:nvPr/>
        </p:nvSpPr>
        <p:spPr>
          <a:xfrm>
            <a:off x="6552220" y="5481228"/>
            <a:ext cx="2412268" cy="646331"/>
          </a:xfrm>
          <a:prstGeom prst="rect">
            <a:avLst/>
          </a:prstGeom>
          <a:noFill/>
        </p:spPr>
        <p:txBody>
          <a:bodyPr wrap="square" rtlCol="0">
            <a:spAutoFit/>
          </a:bodyPr>
          <a:lstStyle/>
          <a:p>
            <a:r>
              <a:rPr lang="en-US" dirty="0" smtClean="0"/>
              <a:t>P</a:t>
            </a:r>
            <a:r>
              <a:rPr lang="en-US" baseline="-25000" dirty="0" smtClean="0"/>
              <a:t>f</a:t>
            </a:r>
            <a:r>
              <a:rPr lang="en-US" dirty="0" smtClean="0"/>
              <a:t> = M / h + Vertical load component </a:t>
            </a:r>
            <a:endParaRPr lang="en-US" dirty="0"/>
          </a:p>
        </p:txBody>
      </p:sp>
      <p:cxnSp>
        <p:nvCxnSpPr>
          <p:cNvPr id="22" name="Straight Arrow Connector 21"/>
          <p:cNvCxnSpPr/>
          <p:nvPr/>
        </p:nvCxnSpPr>
        <p:spPr>
          <a:xfrm>
            <a:off x="1331640" y="5877272"/>
            <a:ext cx="4896544" cy="0"/>
          </a:xfrm>
          <a:prstGeom prst="straightConnector1">
            <a:avLst/>
          </a:prstGeom>
          <a:ln w="25400">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3527884" y="5553236"/>
            <a:ext cx="432048" cy="369332"/>
          </a:xfrm>
          <a:prstGeom prst="rect">
            <a:avLst/>
          </a:prstGeom>
          <a:noFill/>
        </p:spPr>
        <p:txBody>
          <a:bodyPr wrap="square" rtlCol="0">
            <a:spAutoFit/>
          </a:bodyPr>
          <a:lstStyle/>
          <a:p>
            <a:r>
              <a:rPr lang="en-US" dirty="0" smtClean="0"/>
              <a:t>h</a:t>
            </a:r>
            <a:endParaRPr lang="en-US" dirty="0"/>
          </a:p>
        </p:txBody>
      </p:sp>
    </p:spTree>
    <p:extLst>
      <p:ext uri="{BB962C8B-B14F-4D97-AF65-F5344CB8AC3E}">
        <p14:creationId xmlns:p14="http://schemas.microsoft.com/office/powerpoint/2010/main" val="269814985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3" cstate="print">
            <a:extLst>
              <a:ext uri="{28A0092B-C50C-407E-A947-70E740481C1C}">
                <a14:useLocalDpi xmlns:a14="http://schemas.microsoft.com/office/drawing/2010/main" val="0"/>
              </a:ext>
            </a:extLst>
          </a:blip>
          <a:srcRect l="10318" t="17342" r="10191" b="52888"/>
          <a:stretch/>
        </p:blipFill>
        <p:spPr>
          <a:xfrm>
            <a:off x="280967" y="1862956"/>
            <a:ext cx="8395489" cy="4069080"/>
          </a:xfrm>
          <a:prstGeom prst="rect">
            <a:avLst/>
          </a:prstGeom>
        </p:spPr>
      </p:pic>
      <p:sp>
        <p:nvSpPr>
          <p:cNvPr id="2" name="Title 1"/>
          <p:cNvSpPr>
            <a:spLocks noGrp="1"/>
          </p:cNvSpPr>
          <p:nvPr>
            <p:ph type="title"/>
          </p:nvPr>
        </p:nvSpPr>
        <p:spPr>
          <a:xfrm>
            <a:off x="395536" y="152636"/>
            <a:ext cx="8208912" cy="1325562"/>
          </a:xfrm>
        </p:spPr>
        <p:txBody>
          <a:bodyPr/>
          <a:lstStyle/>
          <a:p>
            <a:r>
              <a:rPr lang="en-US" b="1" dirty="0" smtClean="0">
                <a:solidFill>
                  <a:srgbClr val="800000"/>
                </a:solidFill>
                <a:latin typeface="Arial"/>
                <a:cs typeface="Arial"/>
              </a:rPr>
              <a:t>Shear resistance of shear wall segment – sheathing-to-framing connection</a:t>
            </a:r>
            <a:endParaRPr lang="en-US" b="1" dirty="0">
              <a:solidFill>
                <a:srgbClr val="800000"/>
              </a:solidFill>
              <a:latin typeface="Arial"/>
              <a:cs typeface="Arial"/>
            </a:endParaRPr>
          </a:p>
        </p:txBody>
      </p:sp>
      <p:sp>
        <p:nvSpPr>
          <p:cNvPr id="6" name="Rectangle 5"/>
          <p:cNvSpPr/>
          <p:nvPr/>
        </p:nvSpPr>
        <p:spPr>
          <a:xfrm>
            <a:off x="755576" y="5337212"/>
            <a:ext cx="5544616" cy="252028"/>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791580" y="2636912"/>
            <a:ext cx="5904656" cy="252028"/>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rot="16200000">
            <a:off x="7794358" y="1358770"/>
            <a:ext cx="936104" cy="828092"/>
          </a:xfrm>
          <a:prstGeom prst="rect">
            <a:avLst/>
          </a:prstGeom>
          <a:solidFill>
            <a:schemeClr val="accent4">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 name="Group 8"/>
          <p:cNvGrpSpPr/>
          <p:nvPr/>
        </p:nvGrpSpPr>
        <p:grpSpPr>
          <a:xfrm rot="16200000">
            <a:off x="8221549" y="967583"/>
            <a:ext cx="45719" cy="792088"/>
            <a:chOff x="8352420" y="2960948"/>
            <a:chExt cx="45719" cy="792088"/>
          </a:xfrm>
        </p:grpSpPr>
        <p:sp>
          <p:nvSpPr>
            <p:cNvPr id="10" name="Dodecagon 9"/>
            <p:cNvSpPr/>
            <p:nvPr/>
          </p:nvSpPr>
          <p:spPr>
            <a:xfrm>
              <a:off x="8352420" y="2960948"/>
              <a:ext cx="45719" cy="72008"/>
            </a:xfrm>
            <a:prstGeom prst="dodecagon">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Dodecagon 10"/>
            <p:cNvSpPr/>
            <p:nvPr/>
          </p:nvSpPr>
          <p:spPr>
            <a:xfrm>
              <a:off x="8352420" y="3104964"/>
              <a:ext cx="45719" cy="72008"/>
            </a:xfrm>
            <a:prstGeom prst="dodecagon">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Dodecagon 11"/>
            <p:cNvSpPr/>
            <p:nvPr/>
          </p:nvSpPr>
          <p:spPr>
            <a:xfrm>
              <a:off x="8352420" y="3248980"/>
              <a:ext cx="45719" cy="72008"/>
            </a:xfrm>
            <a:prstGeom prst="dodecagon">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 name="Group 12"/>
            <p:cNvGrpSpPr/>
            <p:nvPr/>
          </p:nvGrpSpPr>
          <p:grpSpPr>
            <a:xfrm>
              <a:off x="8352420" y="3392996"/>
              <a:ext cx="45719" cy="360040"/>
              <a:chOff x="8504820" y="3113348"/>
              <a:chExt cx="45719" cy="360040"/>
            </a:xfrm>
          </p:grpSpPr>
          <p:sp>
            <p:nvSpPr>
              <p:cNvPr id="14" name="Dodecagon 13"/>
              <p:cNvSpPr/>
              <p:nvPr/>
            </p:nvSpPr>
            <p:spPr>
              <a:xfrm>
                <a:off x="8504820" y="3113348"/>
                <a:ext cx="45719" cy="72008"/>
              </a:xfrm>
              <a:prstGeom prst="dodecagon">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Dodecagon 14"/>
              <p:cNvSpPr/>
              <p:nvPr/>
            </p:nvSpPr>
            <p:spPr>
              <a:xfrm>
                <a:off x="8504820" y="3257364"/>
                <a:ext cx="45719" cy="72008"/>
              </a:xfrm>
              <a:prstGeom prst="dodecagon">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Dodecagon 15"/>
              <p:cNvSpPr/>
              <p:nvPr/>
            </p:nvSpPr>
            <p:spPr>
              <a:xfrm>
                <a:off x="8504820" y="3401380"/>
                <a:ext cx="45719" cy="72008"/>
              </a:xfrm>
              <a:prstGeom prst="dodecagon">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17" name="Up Arrow 16"/>
          <p:cNvSpPr/>
          <p:nvPr/>
        </p:nvSpPr>
        <p:spPr>
          <a:xfrm rot="16200000" flipH="1" flipV="1">
            <a:off x="8208404" y="980728"/>
            <a:ext cx="72008" cy="432048"/>
          </a:xfrm>
          <a:prstGeom prst="up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TextBox 2"/>
          <p:cNvSpPr txBox="1"/>
          <p:nvPr/>
        </p:nvSpPr>
        <p:spPr>
          <a:xfrm>
            <a:off x="6444208" y="4221088"/>
            <a:ext cx="2016224" cy="338554"/>
          </a:xfrm>
          <a:prstGeom prst="rect">
            <a:avLst/>
          </a:prstGeom>
          <a:noFill/>
        </p:spPr>
        <p:txBody>
          <a:bodyPr wrap="square" rtlCol="0">
            <a:spAutoFit/>
          </a:bodyPr>
          <a:lstStyle/>
          <a:p>
            <a:r>
              <a:rPr lang="en-US" sz="1600" dirty="0" smtClean="0">
                <a:solidFill>
                  <a:srgbClr val="FF0000"/>
                </a:solidFill>
              </a:rPr>
              <a:t>(As for diaphragm)</a:t>
            </a:r>
            <a:endParaRPr lang="en-US" sz="1600" dirty="0">
              <a:solidFill>
                <a:srgbClr val="FF0000"/>
              </a:solidFill>
            </a:endParaRPr>
          </a:p>
        </p:txBody>
      </p:sp>
      <p:sp>
        <p:nvSpPr>
          <p:cNvPr id="18" name="TextBox 17"/>
          <p:cNvSpPr txBox="1"/>
          <p:nvPr/>
        </p:nvSpPr>
        <p:spPr>
          <a:xfrm>
            <a:off x="5112060" y="4473116"/>
            <a:ext cx="2016224" cy="338554"/>
          </a:xfrm>
          <a:prstGeom prst="rect">
            <a:avLst/>
          </a:prstGeom>
          <a:noFill/>
        </p:spPr>
        <p:txBody>
          <a:bodyPr wrap="square" rtlCol="0">
            <a:spAutoFit/>
          </a:bodyPr>
          <a:lstStyle/>
          <a:p>
            <a:r>
              <a:rPr lang="en-US" sz="1600" dirty="0" smtClean="0">
                <a:solidFill>
                  <a:srgbClr val="FF0000"/>
                </a:solidFill>
              </a:rPr>
              <a:t>(As for diaphragm)</a:t>
            </a:r>
            <a:endParaRPr lang="en-US" sz="1600" dirty="0">
              <a:solidFill>
                <a:srgbClr val="FF0000"/>
              </a:solidFill>
            </a:endParaRPr>
          </a:p>
        </p:txBody>
      </p:sp>
      <p:sp>
        <p:nvSpPr>
          <p:cNvPr id="20" name="Rectangle 19"/>
          <p:cNvSpPr/>
          <p:nvPr/>
        </p:nvSpPr>
        <p:spPr>
          <a:xfrm>
            <a:off x="755576" y="5049180"/>
            <a:ext cx="5796644" cy="252028"/>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rotWithShape="1">
          <a:blip r:embed="rId4" cstate="print">
            <a:extLst>
              <a:ext uri="{28A0092B-C50C-407E-A947-70E740481C1C}">
                <a14:useLocalDpi xmlns:a14="http://schemas.microsoft.com/office/drawing/2010/main" val="0"/>
              </a:ext>
            </a:extLst>
          </a:blip>
          <a:srcRect l="10320" t="82088" r="47557" b="15531"/>
          <a:stretch/>
        </p:blipFill>
        <p:spPr>
          <a:xfrm>
            <a:off x="359531" y="1331660"/>
            <a:ext cx="5249768" cy="384048"/>
          </a:xfrm>
          <a:prstGeom prst="rect">
            <a:avLst/>
          </a:prstGeom>
        </p:spPr>
      </p:pic>
    </p:spTree>
    <p:extLst>
      <p:ext uri="{BB962C8B-B14F-4D97-AF65-F5344CB8AC3E}">
        <p14:creationId xmlns:p14="http://schemas.microsoft.com/office/powerpoint/2010/main" val="53716557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0446" t="9975" r="14820" b="74275"/>
          <a:stretch/>
        </p:blipFill>
        <p:spPr>
          <a:xfrm>
            <a:off x="395536" y="967270"/>
            <a:ext cx="7376160" cy="2011680"/>
          </a:xfrm>
          <a:prstGeom prst="rect">
            <a:avLst/>
          </a:prstGeom>
        </p:spPr>
      </p:pic>
      <p:grpSp>
        <p:nvGrpSpPr>
          <p:cNvPr id="9" name="Group 8"/>
          <p:cNvGrpSpPr/>
          <p:nvPr/>
        </p:nvGrpSpPr>
        <p:grpSpPr>
          <a:xfrm>
            <a:off x="359532" y="3501008"/>
            <a:ext cx="8543481" cy="2677433"/>
            <a:chOff x="575556" y="2384883"/>
            <a:chExt cx="8543481" cy="2677433"/>
          </a:xfrm>
        </p:grpSpPr>
        <p:pic>
          <p:nvPicPr>
            <p:cNvPr id="4" name="Picture 3"/>
            <p:cNvPicPr>
              <a:picLocks noChangeAspect="1"/>
            </p:cNvPicPr>
            <p:nvPr/>
          </p:nvPicPr>
          <p:blipFill>
            <a:blip r:embed="rId4"/>
            <a:stretch>
              <a:fillRect/>
            </a:stretch>
          </p:blipFill>
          <p:spPr>
            <a:xfrm>
              <a:off x="4139952" y="2384883"/>
              <a:ext cx="4979085" cy="2677433"/>
            </a:xfrm>
            <a:prstGeom prst="rect">
              <a:avLst/>
            </a:prstGeom>
          </p:spPr>
        </p:pic>
        <p:pic>
          <p:nvPicPr>
            <p:cNvPr id="6" name="Picture 5"/>
            <p:cNvPicPr>
              <a:picLocks noChangeAspect="1"/>
            </p:cNvPicPr>
            <p:nvPr/>
          </p:nvPicPr>
          <p:blipFill>
            <a:blip r:embed="rId5"/>
            <a:stretch>
              <a:fillRect/>
            </a:stretch>
          </p:blipFill>
          <p:spPr>
            <a:xfrm>
              <a:off x="575556" y="2636912"/>
              <a:ext cx="1044116" cy="1917625"/>
            </a:xfrm>
            <a:prstGeom prst="rect">
              <a:avLst/>
            </a:prstGeom>
          </p:spPr>
        </p:pic>
        <p:pic>
          <p:nvPicPr>
            <p:cNvPr id="7" name="Picture 6"/>
            <p:cNvPicPr>
              <a:picLocks noChangeAspect="1"/>
            </p:cNvPicPr>
            <p:nvPr/>
          </p:nvPicPr>
          <p:blipFill>
            <a:blip r:embed="rId6"/>
            <a:stretch>
              <a:fillRect/>
            </a:stretch>
          </p:blipFill>
          <p:spPr>
            <a:xfrm>
              <a:off x="1295636" y="2672916"/>
              <a:ext cx="2916324" cy="1874780"/>
            </a:xfrm>
            <a:prstGeom prst="rect">
              <a:avLst/>
            </a:prstGeom>
          </p:spPr>
        </p:pic>
      </p:grpSp>
      <p:sp>
        <p:nvSpPr>
          <p:cNvPr id="10" name="Rectangle 9"/>
          <p:cNvSpPr/>
          <p:nvPr/>
        </p:nvSpPr>
        <p:spPr>
          <a:xfrm>
            <a:off x="323528" y="3356992"/>
            <a:ext cx="8676964" cy="288032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2" name="Straight Arrow Connector 11"/>
          <p:cNvCxnSpPr>
            <a:endCxn id="10" idx="0"/>
          </p:cNvCxnSpPr>
          <p:nvPr/>
        </p:nvCxnSpPr>
        <p:spPr>
          <a:xfrm>
            <a:off x="4163134" y="2996952"/>
            <a:ext cx="498876" cy="360040"/>
          </a:xfrm>
          <a:prstGeom prst="straightConnector1">
            <a:avLst/>
          </a:prstGeom>
          <a:ln w="254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359532" y="332656"/>
            <a:ext cx="7812868" cy="646331"/>
          </a:xfrm>
          <a:prstGeom prst="rect">
            <a:avLst/>
          </a:prstGeom>
          <a:noFill/>
        </p:spPr>
        <p:txBody>
          <a:bodyPr wrap="square" rtlCol="0">
            <a:spAutoFit/>
          </a:bodyPr>
          <a:lstStyle/>
          <a:p>
            <a:r>
              <a:rPr lang="en-US" sz="3600" b="1" dirty="0" smtClean="0">
                <a:solidFill>
                  <a:srgbClr val="800000"/>
                </a:solidFill>
                <a:latin typeface="Arial"/>
                <a:cs typeface="Arial"/>
              </a:rPr>
              <a:t>Lateral strength of nailed joint, N</a:t>
            </a:r>
            <a:r>
              <a:rPr lang="en-US" sz="3600" b="1" baseline="-25000" dirty="0" smtClean="0">
                <a:solidFill>
                  <a:srgbClr val="800000"/>
                </a:solidFill>
                <a:latin typeface="Arial"/>
                <a:cs typeface="Arial"/>
              </a:rPr>
              <a:t>u</a:t>
            </a:r>
            <a:endParaRPr lang="en-US" sz="3600" b="1" dirty="0">
              <a:solidFill>
                <a:srgbClr val="800000"/>
              </a:solidFill>
              <a:latin typeface="Arial"/>
              <a:cs typeface="Arial"/>
            </a:endParaRPr>
          </a:p>
        </p:txBody>
      </p:sp>
      <p:sp>
        <p:nvSpPr>
          <p:cNvPr id="15" name="Rectangle 14"/>
          <p:cNvSpPr/>
          <p:nvPr/>
        </p:nvSpPr>
        <p:spPr>
          <a:xfrm>
            <a:off x="791580" y="2708920"/>
            <a:ext cx="4104456" cy="288032"/>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87115714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9915" t="46588" r="15350" b="18500"/>
          <a:stretch/>
        </p:blipFill>
        <p:spPr>
          <a:xfrm>
            <a:off x="431540" y="1448780"/>
            <a:ext cx="7926620" cy="4792028"/>
          </a:xfrm>
          <a:prstGeom prst="rect">
            <a:avLst/>
          </a:prstGeom>
        </p:spPr>
      </p:pic>
      <p:sp>
        <p:nvSpPr>
          <p:cNvPr id="2" name="Title 1"/>
          <p:cNvSpPr>
            <a:spLocks noGrp="1"/>
          </p:cNvSpPr>
          <p:nvPr>
            <p:ph type="title"/>
          </p:nvPr>
        </p:nvSpPr>
        <p:spPr>
          <a:xfrm>
            <a:off x="431540" y="224644"/>
            <a:ext cx="8208912" cy="1325562"/>
          </a:xfrm>
        </p:spPr>
        <p:txBody>
          <a:bodyPr/>
          <a:lstStyle/>
          <a:p>
            <a:r>
              <a:rPr lang="en-US" b="1" dirty="0" smtClean="0">
                <a:solidFill>
                  <a:srgbClr val="800000"/>
                </a:solidFill>
                <a:latin typeface="Arial"/>
                <a:cs typeface="Arial"/>
              </a:rPr>
              <a:t>Shear resistance of shear wall segment – buckling of sheathing panel</a:t>
            </a:r>
            <a:endParaRPr lang="en-US" b="1" dirty="0">
              <a:solidFill>
                <a:srgbClr val="800000"/>
              </a:solidFill>
              <a:latin typeface="Arial"/>
              <a:cs typeface="Arial"/>
            </a:endParaRPr>
          </a:p>
        </p:txBody>
      </p:sp>
      <p:sp>
        <p:nvSpPr>
          <p:cNvPr id="5" name="Rectangle 4"/>
          <p:cNvSpPr/>
          <p:nvPr/>
        </p:nvSpPr>
        <p:spPr>
          <a:xfrm>
            <a:off x="7308304" y="1736812"/>
            <a:ext cx="972108" cy="540060"/>
          </a:xfrm>
          <a:prstGeom prst="rect">
            <a:avLst/>
          </a:prstGeom>
          <a:solidFill>
            <a:schemeClr val="accent4">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ight Arrow 5"/>
          <p:cNvSpPr/>
          <p:nvPr/>
        </p:nvSpPr>
        <p:spPr>
          <a:xfrm>
            <a:off x="7596336" y="1592796"/>
            <a:ext cx="648072" cy="108012"/>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Left Arrow 6"/>
          <p:cNvSpPr/>
          <p:nvPr/>
        </p:nvSpPr>
        <p:spPr>
          <a:xfrm>
            <a:off x="7344308" y="2312876"/>
            <a:ext cx="720080" cy="108012"/>
          </a:xfrm>
          <a:prstGeom prst="lef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Up Arrow 7"/>
          <p:cNvSpPr/>
          <p:nvPr/>
        </p:nvSpPr>
        <p:spPr>
          <a:xfrm>
            <a:off x="8316416" y="1772816"/>
            <a:ext cx="72008" cy="432048"/>
          </a:xfrm>
          <a:prstGeom prst="up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Down Arrow 8"/>
          <p:cNvSpPr/>
          <p:nvPr/>
        </p:nvSpPr>
        <p:spPr>
          <a:xfrm>
            <a:off x="7200292" y="1808820"/>
            <a:ext cx="72008" cy="432048"/>
          </a:xfrm>
          <a:prstGeom prst="down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11042075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539552" y="296652"/>
            <a:ext cx="8352928" cy="1143000"/>
          </a:xfrm>
        </p:spPr>
        <p:txBody>
          <a:bodyPr>
            <a:normAutofit/>
          </a:bodyPr>
          <a:lstStyle/>
          <a:p>
            <a:pPr eaLnBrk="1" hangingPunct="1"/>
            <a:r>
              <a:rPr lang="en-US" sz="3600" b="1" dirty="0" smtClean="0">
                <a:solidFill>
                  <a:srgbClr val="800000"/>
                </a:solidFill>
                <a:latin typeface="Arial"/>
                <a:cs typeface="Arial"/>
              </a:rPr>
              <a:t>Shear wall segments without hold-downs</a:t>
            </a:r>
          </a:p>
        </p:txBody>
      </p:sp>
      <p:sp>
        <p:nvSpPr>
          <p:cNvPr id="63491" name="Rectangle 3"/>
          <p:cNvSpPr>
            <a:spLocks noGrp="1" noChangeArrowheads="1"/>
          </p:cNvSpPr>
          <p:nvPr>
            <p:ph sz="half" idx="1"/>
          </p:nvPr>
        </p:nvSpPr>
        <p:spPr>
          <a:xfrm>
            <a:off x="611560" y="1448780"/>
            <a:ext cx="8141469" cy="1066800"/>
          </a:xfrm>
        </p:spPr>
        <p:txBody>
          <a:bodyPr>
            <a:normAutofit fontScale="92500" lnSpcReduction="20000"/>
          </a:bodyPr>
          <a:lstStyle/>
          <a:p>
            <a:pPr eaLnBrk="1" hangingPunct="1"/>
            <a:r>
              <a:rPr lang="en-US" sz="3200" dirty="0" smtClean="0">
                <a:latin typeface="Calibri" pitchFamily="34" charset="0"/>
              </a:rPr>
              <a:t>Overturning tension force is resisted by sheathing panels and nails in sheathing-to-framing joints, thereby reducing shear strength of shear wall</a:t>
            </a:r>
          </a:p>
        </p:txBody>
      </p:sp>
      <p:grpSp>
        <p:nvGrpSpPr>
          <p:cNvPr id="23" name="Group 22"/>
          <p:cNvGrpSpPr/>
          <p:nvPr/>
        </p:nvGrpSpPr>
        <p:grpSpPr>
          <a:xfrm>
            <a:off x="1331640" y="2780928"/>
            <a:ext cx="5027613" cy="3381375"/>
            <a:chOff x="3352800" y="2867025"/>
            <a:chExt cx="5027613" cy="3381375"/>
          </a:xfrm>
        </p:grpSpPr>
        <p:sp>
          <p:nvSpPr>
            <p:cNvPr id="24" name="Rectangle 3"/>
            <p:cNvSpPr>
              <a:spLocks noChangeArrowheads="1"/>
            </p:cNvSpPr>
            <p:nvPr/>
          </p:nvSpPr>
          <p:spPr bwMode="auto">
            <a:xfrm>
              <a:off x="3352800" y="3352800"/>
              <a:ext cx="1768475" cy="2209800"/>
            </a:xfrm>
            <a:prstGeom prst="rect">
              <a:avLst/>
            </a:prstGeom>
            <a:solidFill>
              <a:srgbClr val="DDDDDD"/>
            </a:solidFill>
            <a:ln w="76200">
              <a:solidFill>
                <a:schemeClr val="tx2"/>
              </a:solidFill>
              <a:miter lim="800000"/>
              <a:headEnd/>
              <a:tailEnd type="none" w="sm" len="lg"/>
            </a:ln>
          </p:spPr>
          <p:txBody>
            <a:bodyPr wrap="none" anchor="ctr"/>
            <a:lstStyle/>
            <a:p>
              <a:endParaRPr lang="en-US"/>
            </a:p>
          </p:txBody>
        </p:sp>
        <p:sp>
          <p:nvSpPr>
            <p:cNvPr id="25" name="Line 4"/>
            <p:cNvSpPr>
              <a:spLocks noChangeShapeType="1"/>
            </p:cNvSpPr>
            <p:nvPr/>
          </p:nvSpPr>
          <p:spPr bwMode="auto">
            <a:xfrm>
              <a:off x="3529013" y="3352800"/>
              <a:ext cx="3175" cy="2209800"/>
            </a:xfrm>
            <a:prstGeom prst="line">
              <a:avLst/>
            </a:prstGeom>
            <a:noFill/>
            <a:ln w="28575">
              <a:solidFill>
                <a:schemeClr val="folHlink"/>
              </a:solidFill>
              <a:round/>
              <a:headEnd/>
              <a:tailEnd type="none" w="sm" len="lg"/>
            </a:ln>
          </p:spPr>
          <p:txBody>
            <a:bodyPr wrap="none" anchor="ctr"/>
            <a:lstStyle/>
            <a:p>
              <a:endParaRPr lang="en-CA"/>
            </a:p>
          </p:txBody>
        </p:sp>
        <p:sp>
          <p:nvSpPr>
            <p:cNvPr id="26" name="Line 5"/>
            <p:cNvSpPr>
              <a:spLocks noChangeShapeType="1"/>
            </p:cNvSpPr>
            <p:nvPr/>
          </p:nvSpPr>
          <p:spPr bwMode="auto">
            <a:xfrm>
              <a:off x="3706813" y="3352800"/>
              <a:ext cx="1587" cy="2209800"/>
            </a:xfrm>
            <a:prstGeom prst="line">
              <a:avLst/>
            </a:prstGeom>
            <a:noFill/>
            <a:ln w="28575">
              <a:solidFill>
                <a:schemeClr val="folHlink"/>
              </a:solidFill>
              <a:round/>
              <a:headEnd/>
              <a:tailEnd type="none" w="sm" len="lg"/>
            </a:ln>
          </p:spPr>
          <p:txBody>
            <a:bodyPr wrap="none" anchor="ctr"/>
            <a:lstStyle/>
            <a:p>
              <a:endParaRPr lang="en-CA"/>
            </a:p>
          </p:txBody>
        </p:sp>
        <p:sp>
          <p:nvSpPr>
            <p:cNvPr id="27" name="Line 6"/>
            <p:cNvSpPr>
              <a:spLocks noChangeShapeType="1"/>
            </p:cNvSpPr>
            <p:nvPr/>
          </p:nvSpPr>
          <p:spPr bwMode="auto">
            <a:xfrm>
              <a:off x="3883025" y="3352800"/>
              <a:ext cx="1588" cy="2209800"/>
            </a:xfrm>
            <a:prstGeom prst="line">
              <a:avLst/>
            </a:prstGeom>
            <a:noFill/>
            <a:ln w="28575">
              <a:solidFill>
                <a:schemeClr val="folHlink"/>
              </a:solidFill>
              <a:round/>
              <a:headEnd/>
              <a:tailEnd type="none" w="sm" len="lg"/>
            </a:ln>
          </p:spPr>
          <p:txBody>
            <a:bodyPr wrap="none" anchor="ctr"/>
            <a:lstStyle/>
            <a:p>
              <a:endParaRPr lang="en-CA"/>
            </a:p>
          </p:txBody>
        </p:sp>
        <p:sp>
          <p:nvSpPr>
            <p:cNvPr id="28" name="Line 7"/>
            <p:cNvSpPr>
              <a:spLocks noChangeShapeType="1"/>
            </p:cNvSpPr>
            <p:nvPr/>
          </p:nvSpPr>
          <p:spPr bwMode="auto">
            <a:xfrm>
              <a:off x="4060825" y="3352800"/>
              <a:ext cx="1588" cy="2209800"/>
            </a:xfrm>
            <a:prstGeom prst="line">
              <a:avLst/>
            </a:prstGeom>
            <a:noFill/>
            <a:ln w="28575">
              <a:solidFill>
                <a:schemeClr val="folHlink"/>
              </a:solidFill>
              <a:round/>
              <a:headEnd/>
              <a:tailEnd type="none" w="sm" len="lg"/>
            </a:ln>
          </p:spPr>
          <p:txBody>
            <a:bodyPr wrap="none" anchor="ctr"/>
            <a:lstStyle/>
            <a:p>
              <a:endParaRPr lang="en-CA"/>
            </a:p>
          </p:txBody>
        </p:sp>
        <p:sp>
          <p:nvSpPr>
            <p:cNvPr id="29" name="Line 8"/>
            <p:cNvSpPr>
              <a:spLocks noChangeShapeType="1"/>
            </p:cNvSpPr>
            <p:nvPr/>
          </p:nvSpPr>
          <p:spPr bwMode="auto">
            <a:xfrm>
              <a:off x="4237038" y="3352800"/>
              <a:ext cx="1587" cy="2209800"/>
            </a:xfrm>
            <a:prstGeom prst="line">
              <a:avLst/>
            </a:prstGeom>
            <a:noFill/>
            <a:ln w="28575">
              <a:solidFill>
                <a:schemeClr val="folHlink"/>
              </a:solidFill>
              <a:round/>
              <a:headEnd/>
              <a:tailEnd type="none" w="sm" len="lg"/>
            </a:ln>
          </p:spPr>
          <p:txBody>
            <a:bodyPr wrap="none" anchor="ctr"/>
            <a:lstStyle/>
            <a:p>
              <a:endParaRPr lang="en-CA"/>
            </a:p>
          </p:txBody>
        </p:sp>
        <p:sp>
          <p:nvSpPr>
            <p:cNvPr id="30" name="Line 9"/>
            <p:cNvSpPr>
              <a:spLocks noChangeShapeType="1"/>
            </p:cNvSpPr>
            <p:nvPr/>
          </p:nvSpPr>
          <p:spPr bwMode="auto">
            <a:xfrm>
              <a:off x="4413250" y="3352800"/>
              <a:ext cx="3175" cy="2209800"/>
            </a:xfrm>
            <a:prstGeom prst="line">
              <a:avLst/>
            </a:prstGeom>
            <a:noFill/>
            <a:ln w="28575">
              <a:solidFill>
                <a:schemeClr val="folHlink"/>
              </a:solidFill>
              <a:round/>
              <a:headEnd/>
              <a:tailEnd type="none" w="sm" len="lg"/>
            </a:ln>
          </p:spPr>
          <p:txBody>
            <a:bodyPr wrap="none" anchor="ctr"/>
            <a:lstStyle/>
            <a:p>
              <a:endParaRPr lang="en-CA"/>
            </a:p>
          </p:txBody>
        </p:sp>
        <p:sp>
          <p:nvSpPr>
            <p:cNvPr id="31" name="Line 10"/>
            <p:cNvSpPr>
              <a:spLocks noChangeShapeType="1"/>
            </p:cNvSpPr>
            <p:nvPr/>
          </p:nvSpPr>
          <p:spPr bwMode="auto">
            <a:xfrm>
              <a:off x="4591050" y="3352800"/>
              <a:ext cx="1588" cy="2209800"/>
            </a:xfrm>
            <a:prstGeom prst="line">
              <a:avLst/>
            </a:prstGeom>
            <a:noFill/>
            <a:ln w="28575">
              <a:solidFill>
                <a:schemeClr val="folHlink"/>
              </a:solidFill>
              <a:round/>
              <a:headEnd/>
              <a:tailEnd type="none" w="sm" len="lg"/>
            </a:ln>
          </p:spPr>
          <p:txBody>
            <a:bodyPr wrap="none" anchor="ctr"/>
            <a:lstStyle/>
            <a:p>
              <a:endParaRPr lang="en-CA"/>
            </a:p>
          </p:txBody>
        </p:sp>
        <p:sp>
          <p:nvSpPr>
            <p:cNvPr id="32" name="Line 11"/>
            <p:cNvSpPr>
              <a:spLocks noChangeShapeType="1"/>
            </p:cNvSpPr>
            <p:nvPr/>
          </p:nvSpPr>
          <p:spPr bwMode="auto">
            <a:xfrm>
              <a:off x="4767263" y="3352800"/>
              <a:ext cx="1587" cy="2209800"/>
            </a:xfrm>
            <a:prstGeom prst="line">
              <a:avLst/>
            </a:prstGeom>
            <a:noFill/>
            <a:ln w="28575">
              <a:solidFill>
                <a:schemeClr val="folHlink"/>
              </a:solidFill>
              <a:round/>
              <a:headEnd/>
              <a:tailEnd type="none" w="sm" len="lg"/>
            </a:ln>
          </p:spPr>
          <p:txBody>
            <a:bodyPr wrap="none" anchor="ctr"/>
            <a:lstStyle/>
            <a:p>
              <a:endParaRPr lang="en-CA"/>
            </a:p>
          </p:txBody>
        </p:sp>
        <p:sp>
          <p:nvSpPr>
            <p:cNvPr id="33" name="Line 12"/>
            <p:cNvSpPr>
              <a:spLocks noChangeShapeType="1"/>
            </p:cNvSpPr>
            <p:nvPr/>
          </p:nvSpPr>
          <p:spPr bwMode="auto">
            <a:xfrm>
              <a:off x="4945063" y="3352800"/>
              <a:ext cx="1587" cy="2209800"/>
            </a:xfrm>
            <a:prstGeom prst="line">
              <a:avLst/>
            </a:prstGeom>
            <a:noFill/>
            <a:ln w="28575">
              <a:solidFill>
                <a:schemeClr val="folHlink"/>
              </a:solidFill>
              <a:round/>
              <a:headEnd/>
              <a:tailEnd type="none" w="sm" len="lg"/>
            </a:ln>
          </p:spPr>
          <p:txBody>
            <a:bodyPr wrap="none" anchor="ctr"/>
            <a:lstStyle/>
            <a:p>
              <a:endParaRPr lang="en-CA"/>
            </a:p>
          </p:txBody>
        </p:sp>
        <p:sp>
          <p:nvSpPr>
            <p:cNvPr id="34" name="Freeform 13"/>
            <p:cNvSpPr>
              <a:spLocks/>
            </p:cNvSpPr>
            <p:nvPr/>
          </p:nvSpPr>
          <p:spPr bwMode="auto">
            <a:xfrm>
              <a:off x="4724400" y="3340100"/>
              <a:ext cx="381000" cy="2209800"/>
            </a:xfrm>
            <a:custGeom>
              <a:avLst/>
              <a:gdLst>
                <a:gd name="T0" fmla="*/ 2147483647 w 240"/>
                <a:gd name="T1" fmla="*/ 0 h 1392"/>
                <a:gd name="T2" fmla="*/ 0 w 240"/>
                <a:gd name="T3" fmla="*/ 2147483647 h 1392"/>
                <a:gd name="T4" fmla="*/ 2147483647 w 240"/>
                <a:gd name="T5" fmla="*/ 2147483647 h 1392"/>
                <a:gd name="T6" fmla="*/ 2147483647 w 240"/>
                <a:gd name="T7" fmla="*/ 2147483647 h 1392"/>
                <a:gd name="T8" fmla="*/ 0 60000 65536"/>
                <a:gd name="T9" fmla="*/ 0 60000 65536"/>
                <a:gd name="T10" fmla="*/ 0 60000 65536"/>
                <a:gd name="T11" fmla="*/ 0 60000 65536"/>
                <a:gd name="T12" fmla="*/ 0 w 240"/>
                <a:gd name="T13" fmla="*/ 0 h 1392"/>
                <a:gd name="T14" fmla="*/ 240 w 240"/>
                <a:gd name="T15" fmla="*/ 1392 h 1392"/>
              </a:gdLst>
              <a:ahLst/>
              <a:cxnLst>
                <a:cxn ang="T8">
                  <a:pos x="T0" y="T1"/>
                </a:cxn>
                <a:cxn ang="T9">
                  <a:pos x="T2" y="T3"/>
                </a:cxn>
                <a:cxn ang="T10">
                  <a:pos x="T4" y="T5"/>
                </a:cxn>
                <a:cxn ang="T11">
                  <a:pos x="T6" y="T7"/>
                </a:cxn>
              </a:cxnLst>
              <a:rect l="T12" t="T13" r="T14" b="T15"/>
              <a:pathLst>
                <a:path w="240" h="1392">
                  <a:moveTo>
                    <a:pt x="240" y="0"/>
                  </a:moveTo>
                  <a:lnTo>
                    <a:pt x="0" y="1388"/>
                  </a:lnTo>
                  <a:lnTo>
                    <a:pt x="236" y="1392"/>
                  </a:lnTo>
                  <a:lnTo>
                    <a:pt x="236" y="16"/>
                  </a:lnTo>
                </a:path>
              </a:pathLst>
            </a:custGeom>
            <a:solidFill>
              <a:srgbClr val="FFFF00"/>
            </a:solidFill>
            <a:ln w="57150">
              <a:noFill/>
              <a:round/>
              <a:headEnd/>
              <a:tailEnd type="stealth" w="sm" len="lg"/>
            </a:ln>
          </p:spPr>
          <p:txBody>
            <a:bodyPr wrap="none" anchor="ctr"/>
            <a:lstStyle/>
            <a:p>
              <a:endParaRPr lang="en-US"/>
            </a:p>
          </p:txBody>
        </p:sp>
        <p:sp>
          <p:nvSpPr>
            <p:cNvPr id="35" name="Line 14"/>
            <p:cNvSpPr>
              <a:spLocks noChangeShapeType="1"/>
            </p:cNvSpPr>
            <p:nvPr/>
          </p:nvSpPr>
          <p:spPr bwMode="auto">
            <a:xfrm flipH="1">
              <a:off x="5257800" y="3352800"/>
              <a:ext cx="914400" cy="0"/>
            </a:xfrm>
            <a:prstGeom prst="line">
              <a:avLst/>
            </a:prstGeom>
            <a:noFill/>
            <a:ln w="57150">
              <a:solidFill>
                <a:schemeClr val="tx2"/>
              </a:solidFill>
              <a:round/>
              <a:headEnd/>
              <a:tailEnd type="stealth" w="sm" len="lg"/>
            </a:ln>
          </p:spPr>
          <p:txBody>
            <a:bodyPr wrap="none" anchor="ctr"/>
            <a:lstStyle/>
            <a:p>
              <a:endParaRPr lang="en-CA"/>
            </a:p>
          </p:txBody>
        </p:sp>
        <p:sp>
          <p:nvSpPr>
            <p:cNvPr id="36" name="Text Box 15"/>
            <p:cNvSpPr txBox="1">
              <a:spLocks noChangeArrowheads="1"/>
            </p:cNvSpPr>
            <p:nvPr/>
          </p:nvSpPr>
          <p:spPr bwMode="auto">
            <a:xfrm>
              <a:off x="6121400" y="2867025"/>
              <a:ext cx="2227263" cy="946150"/>
            </a:xfrm>
            <a:prstGeom prst="rect">
              <a:avLst/>
            </a:prstGeom>
            <a:noFill/>
            <a:ln w="57150">
              <a:noFill/>
              <a:miter lim="800000"/>
              <a:headEnd/>
              <a:tailEnd type="none" w="sm" len="lg"/>
            </a:ln>
          </p:spPr>
          <p:txBody>
            <a:bodyPr wrap="none">
              <a:spAutoFit/>
            </a:bodyPr>
            <a:lstStyle/>
            <a:p>
              <a:pPr algn="ctr"/>
              <a:r>
                <a:rPr lang="en-US" sz="2800" dirty="0">
                  <a:latin typeface="Calibri" pitchFamily="34" charset="0"/>
                </a:rPr>
                <a:t>Applied Force</a:t>
              </a:r>
            </a:p>
            <a:p>
              <a:pPr algn="ctr"/>
              <a:r>
                <a:rPr lang="en-US" sz="2800" dirty="0">
                  <a:latin typeface="Calibri" pitchFamily="34" charset="0"/>
                </a:rPr>
                <a:t>F</a:t>
              </a:r>
            </a:p>
          </p:txBody>
        </p:sp>
        <p:sp>
          <p:nvSpPr>
            <p:cNvPr id="37" name="Line 16"/>
            <p:cNvSpPr>
              <a:spLocks noChangeShapeType="1"/>
            </p:cNvSpPr>
            <p:nvPr/>
          </p:nvSpPr>
          <p:spPr bwMode="auto">
            <a:xfrm>
              <a:off x="5010150" y="5372100"/>
              <a:ext cx="0" cy="838200"/>
            </a:xfrm>
            <a:prstGeom prst="line">
              <a:avLst/>
            </a:prstGeom>
            <a:noFill/>
            <a:ln w="57150">
              <a:solidFill>
                <a:schemeClr val="tx2"/>
              </a:solidFill>
              <a:round/>
              <a:headEnd/>
              <a:tailEnd type="stealth" w="sm" len="lg"/>
            </a:ln>
          </p:spPr>
          <p:txBody>
            <a:bodyPr wrap="none" anchor="ctr"/>
            <a:lstStyle/>
            <a:p>
              <a:endParaRPr lang="en-CA"/>
            </a:p>
          </p:txBody>
        </p:sp>
        <p:sp>
          <p:nvSpPr>
            <p:cNvPr id="38" name="Line 17"/>
            <p:cNvSpPr>
              <a:spLocks noChangeShapeType="1"/>
            </p:cNvSpPr>
            <p:nvPr/>
          </p:nvSpPr>
          <p:spPr bwMode="auto">
            <a:xfrm flipV="1">
              <a:off x="3352800" y="5410200"/>
              <a:ext cx="0" cy="838200"/>
            </a:xfrm>
            <a:prstGeom prst="line">
              <a:avLst/>
            </a:prstGeom>
            <a:noFill/>
            <a:ln w="57150">
              <a:solidFill>
                <a:schemeClr val="tx2"/>
              </a:solidFill>
              <a:round/>
              <a:headEnd/>
              <a:tailEnd type="stealth" w="sm" len="lg"/>
            </a:ln>
          </p:spPr>
          <p:txBody>
            <a:bodyPr wrap="none" anchor="ctr"/>
            <a:lstStyle/>
            <a:p>
              <a:endParaRPr lang="en-CA"/>
            </a:p>
          </p:txBody>
        </p:sp>
        <p:sp>
          <p:nvSpPr>
            <p:cNvPr id="39" name="Line 18"/>
            <p:cNvSpPr>
              <a:spLocks noChangeShapeType="1"/>
            </p:cNvSpPr>
            <p:nvPr/>
          </p:nvSpPr>
          <p:spPr bwMode="auto">
            <a:xfrm flipV="1">
              <a:off x="4800600" y="5334000"/>
              <a:ext cx="0" cy="228600"/>
            </a:xfrm>
            <a:prstGeom prst="line">
              <a:avLst/>
            </a:prstGeom>
            <a:noFill/>
            <a:ln w="22225">
              <a:solidFill>
                <a:schemeClr val="tx2"/>
              </a:solidFill>
              <a:round/>
              <a:headEnd/>
              <a:tailEnd type="arrow" w="sm" len="sm"/>
            </a:ln>
          </p:spPr>
          <p:txBody>
            <a:bodyPr wrap="none" anchor="ctr"/>
            <a:lstStyle/>
            <a:p>
              <a:endParaRPr lang="en-CA"/>
            </a:p>
          </p:txBody>
        </p:sp>
        <p:sp>
          <p:nvSpPr>
            <p:cNvPr id="40" name="Line 19"/>
            <p:cNvSpPr>
              <a:spLocks noChangeShapeType="1"/>
            </p:cNvSpPr>
            <p:nvPr/>
          </p:nvSpPr>
          <p:spPr bwMode="auto">
            <a:xfrm flipV="1">
              <a:off x="4902200" y="5334000"/>
              <a:ext cx="0" cy="228600"/>
            </a:xfrm>
            <a:prstGeom prst="line">
              <a:avLst/>
            </a:prstGeom>
            <a:noFill/>
            <a:ln w="22225">
              <a:solidFill>
                <a:schemeClr val="tx2"/>
              </a:solidFill>
              <a:round/>
              <a:headEnd/>
              <a:tailEnd type="arrow" w="sm" len="sm"/>
            </a:ln>
          </p:spPr>
          <p:txBody>
            <a:bodyPr wrap="none" anchor="ctr"/>
            <a:lstStyle/>
            <a:p>
              <a:endParaRPr lang="en-CA"/>
            </a:p>
          </p:txBody>
        </p:sp>
        <p:sp>
          <p:nvSpPr>
            <p:cNvPr id="41" name="Line 20"/>
            <p:cNvSpPr>
              <a:spLocks noChangeShapeType="1"/>
            </p:cNvSpPr>
            <p:nvPr/>
          </p:nvSpPr>
          <p:spPr bwMode="auto">
            <a:xfrm flipV="1">
              <a:off x="5003800" y="5334000"/>
              <a:ext cx="0" cy="228600"/>
            </a:xfrm>
            <a:prstGeom prst="line">
              <a:avLst/>
            </a:prstGeom>
            <a:noFill/>
            <a:ln w="22225">
              <a:solidFill>
                <a:schemeClr val="tx2"/>
              </a:solidFill>
              <a:round/>
              <a:headEnd/>
              <a:tailEnd type="arrow" w="sm" len="sm"/>
            </a:ln>
          </p:spPr>
          <p:txBody>
            <a:bodyPr wrap="none" anchor="ctr"/>
            <a:lstStyle/>
            <a:p>
              <a:endParaRPr lang="en-CA"/>
            </a:p>
          </p:txBody>
        </p:sp>
        <p:sp>
          <p:nvSpPr>
            <p:cNvPr id="42" name="Line 21"/>
            <p:cNvSpPr>
              <a:spLocks noChangeShapeType="1"/>
            </p:cNvSpPr>
            <p:nvPr/>
          </p:nvSpPr>
          <p:spPr bwMode="auto">
            <a:xfrm flipV="1">
              <a:off x="5105400" y="5334000"/>
              <a:ext cx="0" cy="228600"/>
            </a:xfrm>
            <a:prstGeom prst="line">
              <a:avLst/>
            </a:prstGeom>
            <a:noFill/>
            <a:ln w="22225">
              <a:solidFill>
                <a:schemeClr val="tx2"/>
              </a:solidFill>
              <a:round/>
              <a:headEnd/>
              <a:tailEnd type="arrow" w="sm" len="sm"/>
            </a:ln>
          </p:spPr>
          <p:txBody>
            <a:bodyPr wrap="none" anchor="ctr"/>
            <a:lstStyle/>
            <a:p>
              <a:endParaRPr lang="en-CA"/>
            </a:p>
          </p:txBody>
        </p:sp>
        <p:cxnSp>
          <p:nvCxnSpPr>
            <p:cNvPr id="43" name="AutoShape 22"/>
            <p:cNvCxnSpPr>
              <a:cxnSpLocks noChangeShapeType="1"/>
            </p:cNvCxnSpPr>
            <p:nvPr/>
          </p:nvCxnSpPr>
          <p:spPr bwMode="auto">
            <a:xfrm rot="10800000">
              <a:off x="5019675" y="4371975"/>
              <a:ext cx="1152525" cy="200025"/>
            </a:xfrm>
            <a:prstGeom prst="curvedConnector3">
              <a:avLst>
                <a:gd name="adj1" fmla="val 50000"/>
              </a:avLst>
            </a:prstGeom>
            <a:noFill/>
            <a:ln w="38100">
              <a:solidFill>
                <a:schemeClr val="tx1">
                  <a:lumMod val="50000"/>
                  <a:lumOff val="50000"/>
                </a:schemeClr>
              </a:solidFill>
              <a:round/>
              <a:headEnd/>
              <a:tailEnd type="stealth" w="sm" len="lg"/>
            </a:ln>
          </p:spPr>
        </p:cxnSp>
        <p:sp>
          <p:nvSpPr>
            <p:cNvPr id="44" name="Text Box 23"/>
            <p:cNvSpPr txBox="1">
              <a:spLocks noChangeArrowheads="1"/>
            </p:cNvSpPr>
            <p:nvPr/>
          </p:nvSpPr>
          <p:spPr bwMode="auto">
            <a:xfrm>
              <a:off x="6232525" y="4257675"/>
              <a:ext cx="2147888" cy="519113"/>
            </a:xfrm>
            <a:prstGeom prst="rect">
              <a:avLst/>
            </a:prstGeom>
            <a:noFill/>
            <a:ln w="57150">
              <a:noFill/>
              <a:miter lim="800000"/>
              <a:headEnd/>
              <a:tailEnd type="none" w="sm" len="lg"/>
            </a:ln>
          </p:spPr>
          <p:txBody>
            <a:bodyPr wrap="none">
              <a:spAutoFit/>
            </a:bodyPr>
            <a:lstStyle/>
            <a:p>
              <a:r>
                <a:rPr lang="en-US" sz="2800">
                  <a:latin typeface="Calibri" pitchFamily="34" charset="0"/>
                </a:rPr>
                <a:t>Tension Zone</a:t>
              </a:r>
            </a:p>
          </p:txBody>
        </p:sp>
      </p:grpSp>
    </p:spTree>
    <p:extLst>
      <p:ext uri="{BB962C8B-B14F-4D97-AF65-F5344CB8AC3E}">
        <p14:creationId xmlns:p14="http://schemas.microsoft.com/office/powerpoint/2010/main" val="2203924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2" name="Text Box 2"/>
          <p:cNvSpPr txBox="1">
            <a:spLocks noChangeArrowheads="1"/>
          </p:cNvSpPr>
          <p:nvPr/>
        </p:nvSpPr>
        <p:spPr bwMode="auto">
          <a:xfrm>
            <a:off x="215516" y="1016732"/>
            <a:ext cx="4999856" cy="1661993"/>
          </a:xfrm>
          <a:prstGeom prst="rect">
            <a:avLst/>
          </a:prstGeom>
          <a:noFill/>
          <a:ln w="9525">
            <a:noFill/>
            <a:miter lim="800000"/>
            <a:headEnd/>
            <a:tailEnd/>
          </a:ln>
        </p:spPr>
        <p:txBody>
          <a:bodyPr wrap="square">
            <a:spAutoFit/>
          </a:bodyPr>
          <a:lstStyle/>
          <a:p>
            <a:pPr marL="190500" indent="-190500"/>
            <a:r>
              <a:rPr lang="en-CA" sz="2400" b="1" i="1" dirty="0" smtClean="0">
                <a:latin typeface="Calibri" pitchFamily="34" charset="0"/>
                <a:cs typeface="Arial" charset="0"/>
              </a:rPr>
              <a:t>CSA O86 - 11.4.5</a:t>
            </a:r>
          </a:p>
          <a:p>
            <a:pPr marL="190500" indent="-190500"/>
            <a:endParaRPr lang="en-CA" sz="2400" b="1" i="1" dirty="0">
              <a:latin typeface="Calibri" pitchFamily="34" charset="0"/>
            </a:endParaRPr>
          </a:p>
          <a:p>
            <a:pPr marL="342900" indent="-342900">
              <a:buFont typeface="Arial" pitchFamily="34" charset="0"/>
              <a:buChar char="•"/>
            </a:pPr>
            <a:r>
              <a:rPr lang="en-CA" b="1" dirty="0">
                <a:latin typeface="Calibri" pitchFamily="34" charset="0"/>
              </a:rPr>
              <a:t>Case 1-</a:t>
            </a:r>
            <a:r>
              <a:rPr lang="en-CA" dirty="0">
                <a:latin typeface="Calibri" pitchFamily="34" charset="0"/>
              </a:rPr>
              <a:t> </a:t>
            </a:r>
            <a:r>
              <a:rPr lang="en-CA" dirty="0" err="1">
                <a:latin typeface="Calibri" pitchFamily="34" charset="0"/>
              </a:rPr>
              <a:t>J</a:t>
            </a:r>
            <a:r>
              <a:rPr lang="en-CA" baseline="-25000" dirty="0" err="1">
                <a:latin typeface="Calibri" pitchFamily="34" charset="0"/>
              </a:rPr>
              <a:t>hd</a:t>
            </a:r>
            <a:r>
              <a:rPr lang="en-CA" dirty="0">
                <a:latin typeface="Calibri" pitchFamily="34" charset="0"/>
              </a:rPr>
              <a:t> = 1 if </a:t>
            </a:r>
            <a:r>
              <a:rPr lang="en-CA" dirty="0" smtClean="0">
                <a:latin typeface="Calibri" pitchFamily="34" charset="0"/>
              </a:rPr>
              <a:t>hold-downs are designed to resist all of the tension forces due to overturning</a:t>
            </a:r>
            <a:endParaRPr lang="en-CA" dirty="0">
              <a:latin typeface="Calibri" pitchFamily="34" charset="0"/>
            </a:endParaRPr>
          </a:p>
        </p:txBody>
      </p:sp>
      <p:graphicFrame>
        <p:nvGraphicFramePr>
          <p:cNvPr id="2050" name="Object 2"/>
          <p:cNvGraphicFramePr>
            <a:graphicFrameLocks noChangeAspect="1"/>
          </p:cNvGraphicFramePr>
          <p:nvPr>
            <p:extLst>
              <p:ext uri="{D42A27DB-BD31-4B8C-83A1-F6EECF244321}">
                <p14:modId xmlns:p14="http://schemas.microsoft.com/office/powerpoint/2010/main" val="2461611016"/>
              </p:ext>
            </p:extLst>
          </p:nvPr>
        </p:nvGraphicFramePr>
        <p:xfrm>
          <a:off x="707846" y="3019959"/>
          <a:ext cx="4210050" cy="1035050"/>
        </p:xfrm>
        <a:graphic>
          <a:graphicData uri="http://schemas.openxmlformats.org/presentationml/2006/ole">
            <mc:AlternateContent xmlns:mc="http://schemas.openxmlformats.org/markup-compatibility/2006">
              <mc:Choice xmlns:v="urn:schemas-microsoft-com:vml" Requires="v">
                <p:oleObj spid="_x0000_s5490" name="Equation" r:id="rId4" imgW="2273040" imgH="558720" progId="Equation.3">
                  <p:embed/>
                </p:oleObj>
              </mc:Choice>
              <mc:Fallback>
                <p:oleObj name="Equation" r:id="rId4" imgW="2273040" imgH="55872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846" y="3019959"/>
                        <a:ext cx="4210050" cy="1035050"/>
                      </a:xfrm>
                      <a:prstGeom prst="rect">
                        <a:avLst/>
                      </a:prstGeom>
                      <a:noFill/>
                    </p:spPr>
                  </p:pic>
                </p:oleObj>
              </mc:Fallback>
            </mc:AlternateContent>
          </a:graphicData>
        </a:graphic>
      </p:graphicFrame>
      <p:sp>
        <p:nvSpPr>
          <p:cNvPr id="2053" name="Text Box 4"/>
          <p:cNvSpPr txBox="1">
            <a:spLocks noChangeArrowheads="1"/>
          </p:cNvSpPr>
          <p:nvPr/>
        </p:nvSpPr>
        <p:spPr bwMode="auto">
          <a:xfrm>
            <a:off x="203530" y="4305583"/>
            <a:ext cx="4558531" cy="923330"/>
          </a:xfrm>
          <a:prstGeom prst="rect">
            <a:avLst/>
          </a:prstGeom>
          <a:noFill/>
          <a:ln w="9525">
            <a:noFill/>
            <a:miter lim="800000"/>
            <a:headEnd/>
            <a:tailEnd/>
          </a:ln>
        </p:spPr>
        <p:txBody>
          <a:bodyPr wrap="square">
            <a:spAutoFit/>
          </a:bodyPr>
          <a:lstStyle/>
          <a:p>
            <a:pPr marL="342900" indent="-342900">
              <a:buFont typeface="Arial" pitchFamily="34" charset="0"/>
              <a:buChar char="•"/>
            </a:pPr>
            <a:r>
              <a:rPr lang="en-CA" b="1" dirty="0" smtClean="0">
                <a:latin typeface="Calibri" pitchFamily="34" charset="0"/>
              </a:rPr>
              <a:t>Case </a:t>
            </a:r>
            <a:r>
              <a:rPr lang="en-CA" b="1" dirty="0">
                <a:latin typeface="Calibri" pitchFamily="34" charset="0"/>
              </a:rPr>
              <a:t>3-</a:t>
            </a:r>
            <a:r>
              <a:rPr lang="en-CA" dirty="0">
                <a:latin typeface="Calibri" pitchFamily="34" charset="0"/>
              </a:rPr>
              <a:t> If a lower storey segment is held at the bottom but not the </a:t>
            </a:r>
            <a:r>
              <a:rPr lang="en-CA" dirty="0" smtClean="0">
                <a:latin typeface="Calibri" pitchFamily="34" charset="0"/>
              </a:rPr>
              <a:t>top, and there is uplift restraint force at the top of end stud</a:t>
            </a:r>
            <a:endParaRPr lang="en-CA" dirty="0">
              <a:latin typeface="Calibri" pitchFamily="34" charset="0"/>
            </a:endParaRPr>
          </a:p>
        </p:txBody>
      </p:sp>
      <p:graphicFrame>
        <p:nvGraphicFramePr>
          <p:cNvPr id="2051" name="Object 3"/>
          <p:cNvGraphicFramePr>
            <a:graphicFrameLocks noChangeAspect="1"/>
          </p:cNvGraphicFramePr>
          <p:nvPr>
            <p:extLst>
              <p:ext uri="{D42A27DB-BD31-4B8C-83A1-F6EECF244321}">
                <p14:modId xmlns:p14="http://schemas.microsoft.com/office/powerpoint/2010/main" val="748317544"/>
              </p:ext>
            </p:extLst>
          </p:nvPr>
        </p:nvGraphicFramePr>
        <p:xfrm>
          <a:off x="827584" y="5301208"/>
          <a:ext cx="2189163" cy="800100"/>
        </p:xfrm>
        <a:graphic>
          <a:graphicData uri="http://schemas.openxmlformats.org/presentationml/2006/ole">
            <mc:AlternateContent xmlns:mc="http://schemas.openxmlformats.org/markup-compatibility/2006">
              <mc:Choice xmlns:v="urn:schemas-microsoft-com:vml" Requires="v">
                <p:oleObj spid="_x0000_s5491" name="Equation" r:id="rId6" imgW="1180588" imgH="431613" progId="Equation.3">
                  <p:embed/>
                </p:oleObj>
              </mc:Choice>
              <mc:Fallback>
                <p:oleObj name="Equation" r:id="rId6" imgW="1180588" imgH="431613"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584" y="5301208"/>
                        <a:ext cx="2189163" cy="800100"/>
                      </a:xfrm>
                      <a:prstGeom prst="rect">
                        <a:avLst/>
                      </a:prstGeom>
                      <a:noFill/>
                    </p:spPr>
                  </p:pic>
                </p:oleObj>
              </mc:Fallback>
            </mc:AlternateContent>
          </a:graphicData>
        </a:graphic>
      </p:graphicFrame>
      <p:sp>
        <p:nvSpPr>
          <p:cNvPr id="998406" name="Rectangle 6"/>
          <p:cNvSpPr>
            <a:spLocks noChangeArrowheads="1"/>
          </p:cNvSpPr>
          <p:nvPr/>
        </p:nvSpPr>
        <p:spPr bwMode="auto">
          <a:xfrm>
            <a:off x="251520" y="11064"/>
            <a:ext cx="8424428" cy="1143000"/>
          </a:xfrm>
          <a:prstGeom prst="rect">
            <a:avLst/>
          </a:prstGeom>
          <a:noFill/>
          <a:ln w="9525">
            <a:noFill/>
            <a:miter lim="800000"/>
            <a:headEnd/>
            <a:tailEnd/>
          </a:ln>
          <a:effectLst/>
        </p:spPr>
        <p:txBody>
          <a:bodyPr anchor="ctr"/>
          <a:lstStyle/>
          <a:p>
            <a:pPr>
              <a:defRPr/>
            </a:pPr>
            <a:r>
              <a:rPr lang="en-CA" sz="4000" b="1" dirty="0" smtClean="0">
                <a:solidFill>
                  <a:srgbClr val="800000"/>
                </a:solidFill>
                <a:latin typeface="Calibri" pitchFamily="34" charset="0"/>
              </a:rPr>
              <a:t>Hold-down Effect Factor, </a:t>
            </a:r>
            <a:r>
              <a:rPr lang="en-CA" sz="4000" b="1" dirty="0" err="1" smtClean="0">
                <a:solidFill>
                  <a:srgbClr val="800000"/>
                </a:solidFill>
                <a:latin typeface="Calibri" pitchFamily="34" charset="0"/>
              </a:rPr>
              <a:t>J</a:t>
            </a:r>
            <a:r>
              <a:rPr lang="en-CA" sz="4000" b="1" baseline="-25000" dirty="0" err="1" smtClean="0">
                <a:solidFill>
                  <a:srgbClr val="800000"/>
                </a:solidFill>
                <a:latin typeface="Calibri" pitchFamily="34" charset="0"/>
              </a:rPr>
              <a:t>hd</a:t>
            </a:r>
            <a:endParaRPr lang="en-CA" sz="4000" b="1" baseline="-25000" dirty="0">
              <a:solidFill>
                <a:srgbClr val="800000"/>
              </a:solidFill>
              <a:latin typeface="Calibri" pitchFamily="34" charset="0"/>
            </a:endParaRPr>
          </a:p>
        </p:txBody>
      </p:sp>
      <p:sp>
        <p:nvSpPr>
          <p:cNvPr id="2" name="TextBox 1"/>
          <p:cNvSpPr txBox="1"/>
          <p:nvPr/>
        </p:nvSpPr>
        <p:spPr>
          <a:xfrm>
            <a:off x="179512" y="2672916"/>
            <a:ext cx="5172075" cy="369332"/>
          </a:xfrm>
          <a:prstGeom prst="rect">
            <a:avLst/>
          </a:prstGeom>
          <a:noFill/>
        </p:spPr>
        <p:txBody>
          <a:bodyPr wrap="square" rtlCol="0">
            <a:spAutoFit/>
          </a:bodyPr>
          <a:lstStyle/>
          <a:p>
            <a:pPr marL="342900" indent="-342900">
              <a:buFont typeface="Arial" pitchFamily="34" charset="0"/>
              <a:buChar char="•"/>
            </a:pPr>
            <a:r>
              <a:rPr lang="en-CA" b="1" dirty="0">
                <a:latin typeface="Calibri" pitchFamily="34" charset="0"/>
              </a:rPr>
              <a:t>Case 2-</a:t>
            </a:r>
            <a:r>
              <a:rPr lang="en-CA" dirty="0">
                <a:latin typeface="Calibri" pitchFamily="34" charset="0"/>
              </a:rPr>
              <a:t> if there are no hold downs at either </a:t>
            </a:r>
            <a:r>
              <a:rPr lang="en-CA" dirty="0" smtClean="0">
                <a:latin typeface="Calibri" pitchFamily="34" charset="0"/>
              </a:rPr>
              <a:t>end</a:t>
            </a:r>
            <a:endParaRPr lang="en-CA" dirty="0">
              <a:latin typeface="Calibri" pitchFamily="34" charset="0"/>
            </a:endParaRPr>
          </a:p>
        </p:txBody>
      </p:sp>
      <p:grpSp>
        <p:nvGrpSpPr>
          <p:cNvPr id="8" name="Group 17"/>
          <p:cNvGrpSpPr>
            <a:grpSpLocks/>
          </p:cNvGrpSpPr>
          <p:nvPr/>
        </p:nvGrpSpPr>
        <p:grpSpPr bwMode="auto">
          <a:xfrm>
            <a:off x="5508104" y="1196752"/>
            <a:ext cx="3514725" cy="1285875"/>
            <a:chOff x="304" y="2568"/>
            <a:chExt cx="2214" cy="810"/>
          </a:xfrm>
        </p:grpSpPr>
        <p:sp>
          <p:nvSpPr>
            <p:cNvPr id="9" name="Rectangle 18" descr="Light upward diagonal"/>
            <p:cNvSpPr>
              <a:spLocks noChangeArrowheads="1"/>
            </p:cNvSpPr>
            <p:nvPr/>
          </p:nvSpPr>
          <p:spPr bwMode="auto">
            <a:xfrm>
              <a:off x="328" y="2568"/>
              <a:ext cx="336" cy="744"/>
            </a:xfrm>
            <a:prstGeom prst="rect">
              <a:avLst/>
            </a:prstGeom>
            <a:pattFill prst="ltUpDiag">
              <a:fgClr>
                <a:srgbClr val="000000"/>
              </a:fgClr>
              <a:bgClr>
                <a:srgbClr val="FFFFFF"/>
              </a:bgClr>
            </a:pattFill>
            <a:ln w="9525">
              <a:solidFill>
                <a:srgbClr val="000000"/>
              </a:solidFill>
              <a:miter lim="800000"/>
              <a:headEnd/>
              <a:tailEnd/>
            </a:ln>
          </p:spPr>
          <p:txBody>
            <a:bodyPr wrap="none" anchor="ctr"/>
            <a:lstStyle/>
            <a:p>
              <a:endParaRPr lang="en-US"/>
            </a:p>
          </p:txBody>
        </p:sp>
        <p:sp>
          <p:nvSpPr>
            <p:cNvPr id="10" name="Rectangle 19" descr="Light upward diagonal"/>
            <p:cNvSpPr>
              <a:spLocks noChangeArrowheads="1"/>
            </p:cNvSpPr>
            <p:nvPr/>
          </p:nvSpPr>
          <p:spPr bwMode="auto">
            <a:xfrm>
              <a:off x="928" y="2568"/>
              <a:ext cx="624" cy="744"/>
            </a:xfrm>
            <a:prstGeom prst="rect">
              <a:avLst/>
            </a:prstGeom>
            <a:pattFill prst="ltUpDiag">
              <a:fgClr>
                <a:srgbClr val="000000"/>
              </a:fgClr>
              <a:bgClr>
                <a:srgbClr val="FFFFFF"/>
              </a:bgClr>
            </a:pattFill>
            <a:ln w="9525">
              <a:solidFill>
                <a:srgbClr val="000000"/>
              </a:solidFill>
              <a:miter lim="800000"/>
              <a:headEnd/>
              <a:tailEnd/>
            </a:ln>
          </p:spPr>
          <p:txBody>
            <a:bodyPr wrap="none" anchor="ctr"/>
            <a:lstStyle/>
            <a:p>
              <a:endParaRPr lang="en-US"/>
            </a:p>
          </p:txBody>
        </p:sp>
        <p:sp>
          <p:nvSpPr>
            <p:cNvPr id="11" name="Rectangle 20" descr="Light upward diagonal"/>
            <p:cNvSpPr>
              <a:spLocks noChangeArrowheads="1"/>
            </p:cNvSpPr>
            <p:nvPr/>
          </p:nvSpPr>
          <p:spPr bwMode="auto">
            <a:xfrm>
              <a:off x="1810" y="2568"/>
              <a:ext cx="240" cy="744"/>
            </a:xfrm>
            <a:prstGeom prst="rect">
              <a:avLst/>
            </a:prstGeom>
            <a:pattFill prst="ltUpDiag">
              <a:fgClr>
                <a:srgbClr val="000000"/>
              </a:fgClr>
              <a:bgClr>
                <a:srgbClr val="FFFFFF"/>
              </a:bgClr>
            </a:pattFill>
            <a:ln w="9525">
              <a:solidFill>
                <a:srgbClr val="000000"/>
              </a:solidFill>
              <a:miter lim="800000"/>
              <a:headEnd/>
              <a:tailEnd/>
            </a:ln>
          </p:spPr>
          <p:txBody>
            <a:bodyPr wrap="none" anchor="ctr"/>
            <a:lstStyle/>
            <a:p>
              <a:endParaRPr lang="en-US"/>
            </a:p>
          </p:txBody>
        </p:sp>
        <p:sp>
          <p:nvSpPr>
            <p:cNvPr id="12" name="Line 21"/>
            <p:cNvSpPr>
              <a:spLocks noChangeShapeType="1"/>
            </p:cNvSpPr>
            <p:nvPr/>
          </p:nvSpPr>
          <p:spPr bwMode="auto">
            <a:xfrm>
              <a:off x="2134" y="2571"/>
              <a:ext cx="384" cy="1"/>
            </a:xfrm>
            <a:prstGeom prst="line">
              <a:avLst/>
            </a:prstGeom>
            <a:noFill/>
            <a:ln w="38100">
              <a:solidFill>
                <a:srgbClr val="000000"/>
              </a:solidFill>
              <a:round/>
              <a:headEnd type="triangle" w="med" len="med"/>
              <a:tailEnd type="triangle" w="med" len="med"/>
            </a:ln>
          </p:spPr>
          <p:txBody>
            <a:bodyPr wrap="none" anchor="ctr"/>
            <a:lstStyle/>
            <a:p>
              <a:endParaRPr lang="en-CA"/>
            </a:p>
          </p:txBody>
        </p:sp>
        <p:sp>
          <p:nvSpPr>
            <p:cNvPr id="13" name="Rectangle 22"/>
            <p:cNvSpPr>
              <a:spLocks noChangeArrowheads="1"/>
            </p:cNvSpPr>
            <p:nvPr/>
          </p:nvSpPr>
          <p:spPr bwMode="auto">
            <a:xfrm>
              <a:off x="304" y="3276"/>
              <a:ext cx="48" cy="102"/>
            </a:xfrm>
            <a:prstGeom prst="rect">
              <a:avLst/>
            </a:prstGeom>
            <a:solidFill>
              <a:srgbClr val="000000"/>
            </a:solidFill>
            <a:ln w="9525">
              <a:solidFill>
                <a:srgbClr val="000000"/>
              </a:solidFill>
              <a:miter lim="800000"/>
              <a:headEnd/>
              <a:tailEnd/>
            </a:ln>
          </p:spPr>
          <p:txBody>
            <a:bodyPr wrap="none" anchor="ctr"/>
            <a:lstStyle/>
            <a:p>
              <a:endParaRPr lang="en-US"/>
            </a:p>
          </p:txBody>
        </p:sp>
        <p:sp>
          <p:nvSpPr>
            <p:cNvPr id="14" name="Rectangle 23"/>
            <p:cNvSpPr>
              <a:spLocks noChangeArrowheads="1"/>
            </p:cNvSpPr>
            <p:nvPr/>
          </p:nvSpPr>
          <p:spPr bwMode="auto">
            <a:xfrm>
              <a:off x="2026" y="3270"/>
              <a:ext cx="48" cy="78"/>
            </a:xfrm>
            <a:prstGeom prst="rect">
              <a:avLst/>
            </a:prstGeom>
            <a:solidFill>
              <a:srgbClr val="000000"/>
            </a:solidFill>
            <a:ln w="9525">
              <a:solidFill>
                <a:srgbClr val="000000"/>
              </a:solidFill>
              <a:miter lim="800000"/>
              <a:headEnd/>
              <a:tailEnd/>
            </a:ln>
          </p:spPr>
          <p:txBody>
            <a:bodyPr wrap="none" anchor="ctr"/>
            <a:lstStyle/>
            <a:p>
              <a:endParaRPr lang="en-US"/>
            </a:p>
          </p:txBody>
        </p:sp>
        <p:sp>
          <p:nvSpPr>
            <p:cNvPr id="15" name="Rectangle 24" descr="5%"/>
            <p:cNvSpPr>
              <a:spLocks noChangeArrowheads="1"/>
            </p:cNvSpPr>
            <p:nvPr/>
          </p:nvSpPr>
          <p:spPr bwMode="auto">
            <a:xfrm>
              <a:off x="664" y="2568"/>
              <a:ext cx="264" cy="198"/>
            </a:xfrm>
            <a:prstGeom prst="rect">
              <a:avLst/>
            </a:prstGeom>
            <a:pattFill prst="pct5">
              <a:fgClr>
                <a:schemeClr val="bg2"/>
              </a:fgClr>
              <a:bgClr>
                <a:srgbClr val="FFFFFF"/>
              </a:bgClr>
            </a:pattFill>
            <a:ln w="3175">
              <a:solidFill>
                <a:schemeClr val="bg2"/>
              </a:solidFill>
              <a:miter lim="800000"/>
              <a:headEnd/>
              <a:tailEnd type="none" w="sm" len="lg"/>
            </a:ln>
          </p:spPr>
          <p:txBody>
            <a:bodyPr wrap="none" anchor="ctr"/>
            <a:lstStyle/>
            <a:p>
              <a:endParaRPr lang="en-US"/>
            </a:p>
          </p:txBody>
        </p:sp>
        <p:sp>
          <p:nvSpPr>
            <p:cNvPr id="16" name="Rectangle 25" descr="5%"/>
            <p:cNvSpPr>
              <a:spLocks noChangeArrowheads="1"/>
            </p:cNvSpPr>
            <p:nvPr/>
          </p:nvSpPr>
          <p:spPr bwMode="auto">
            <a:xfrm>
              <a:off x="1552" y="2568"/>
              <a:ext cx="264" cy="198"/>
            </a:xfrm>
            <a:prstGeom prst="rect">
              <a:avLst/>
            </a:prstGeom>
            <a:pattFill prst="pct5">
              <a:fgClr>
                <a:schemeClr val="bg2"/>
              </a:fgClr>
              <a:bgClr>
                <a:srgbClr val="FFFFFF"/>
              </a:bgClr>
            </a:pattFill>
            <a:ln w="3175">
              <a:solidFill>
                <a:schemeClr val="bg2"/>
              </a:solidFill>
              <a:miter lim="800000"/>
              <a:headEnd/>
              <a:tailEnd type="none" w="sm" len="lg"/>
            </a:ln>
          </p:spPr>
          <p:txBody>
            <a:bodyPr wrap="none" anchor="ctr"/>
            <a:lstStyle/>
            <a:p>
              <a:endParaRPr lang="en-US"/>
            </a:p>
          </p:txBody>
        </p:sp>
        <p:sp>
          <p:nvSpPr>
            <p:cNvPr id="17" name="Rectangle 26" descr="5%"/>
            <p:cNvSpPr>
              <a:spLocks noChangeArrowheads="1"/>
            </p:cNvSpPr>
            <p:nvPr/>
          </p:nvSpPr>
          <p:spPr bwMode="auto">
            <a:xfrm>
              <a:off x="1548" y="3116"/>
              <a:ext cx="264" cy="198"/>
            </a:xfrm>
            <a:prstGeom prst="rect">
              <a:avLst/>
            </a:prstGeom>
            <a:pattFill prst="pct5">
              <a:fgClr>
                <a:schemeClr val="bg2"/>
              </a:fgClr>
              <a:bgClr>
                <a:srgbClr val="FFFFFF"/>
              </a:bgClr>
            </a:pattFill>
            <a:ln w="3175">
              <a:solidFill>
                <a:schemeClr val="bg2"/>
              </a:solidFill>
              <a:miter lim="800000"/>
              <a:headEnd/>
              <a:tailEnd type="none" w="sm" len="lg"/>
            </a:ln>
          </p:spPr>
          <p:txBody>
            <a:bodyPr wrap="none" anchor="ctr"/>
            <a:lstStyle/>
            <a:p>
              <a:endParaRPr lang="en-US"/>
            </a:p>
          </p:txBody>
        </p:sp>
        <p:sp>
          <p:nvSpPr>
            <p:cNvPr id="18" name="Rectangle 27"/>
            <p:cNvSpPr>
              <a:spLocks noChangeArrowheads="1"/>
            </p:cNvSpPr>
            <p:nvPr/>
          </p:nvSpPr>
          <p:spPr bwMode="auto">
            <a:xfrm>
              <a:off x="1786" y="3258"/>
              <a:ext cx="48" cy="78"/>
            </a:xfrm>
            <a:prstGeom prst="rect">
              <a:avLst/>
            </a:prstGeom>
            <a:solidFill>
              <a:srgbClr val="000000"/>
            </a:solidFill>
            <a:ln w="9525">
              <a:solidFill>
                <a:srgbClr val="000000"/>
              </a:solidFill>
              <a:miter lim="800000"/>
              <a:headEnd/>
              <a:tailEnd/>
            </a:ln>
          </p:spPr>
          <p:txBody>
            <a:bodyPr wrap="none" anchor="ctr"/>
            <a:lstStyle/>
            <a:p>
              <a:endParaRPr lang="en-US"/>
            </a:p>
          </p:txBody>
        </p:sp>
        <p:sp>
          <p:nvSpPr>
            <p:cNvPr id="19" name="Rectangle 28"/>
            <p:cNvSpPr>
              <a:spLocks noChangeArrowheads="1"/>
            </p:cNvSpPr>
            <p:nvPr/>
          </p:nvSpPr>
          <p:spPr bwMode="auto">
            <a:xfrm>
              <a:off x="1526" y="3258"/>
              <a:ext cx="48" cy="78"/>
            </a:xfrm>
            <a:prstGeom prst="rect">
              <a:avLst/>
            </a:prstGeom>
            <a:solidFill>
              <a:srgbClr val="000000"/>
            </a:solidFill>
            <a:ln w="9525">
              <a:solidFill>
                <a:srgbClr val="000000"/>
              </a:solidFill>
              <a:miter lim="800000"/>
              <a:headEnd/>
              <a:tailEnd/>
            </a:ln>
          </p:spPr>
          <p:txBody>
            <a:bodyPr wrap="none" anchor="ctr"/>
            <a:lstStyle/>
            <a:p>
              <a:endParaRPr lang="en-US"/>
            </a:p>
          </p:txBody>
        </p:sp>
        <p:sp>
          <p:nvSpPr>
            <p:cNvPr id="20" name="Rectangle 29"/>
            <p:cNvSpPr>
              <a:spLocks noChangeArrowheads="1"/>
            </p:cNvSpPr>
            <p:nvPr/>
          </p:nvSpPr>
          <p:spPr bwMode="auto">
            <a:xfrm>
              <a:off x="638" y="3286"/>
              <a:ext cx="48" cy="78"/>
            </a:xfrm>
            <a:prstGeom prst="rect">
              <a:avLst/>
            </a:prstGeom>
            <a:solidFill>
              <a:srgbClr val="000000"/>
            </a:solidFill>
            <a:ln w="9525">
              <a:solidFill>
                <a:srgbClr val="000000"/>
              </a:solidFill>
              <a:miter lim="800000"/>
              <a:headEnd/>
              <a:tailEnd/>
            </a:ln>
          </p:spPr>
          <p:txBody>
            <a:bodyPr wrap="none" anchor="ctr"/>
            <a:lstStyle/>
            <a:p>
              <a:endParaRPr lang="en-US"/>
            </a:p>
          </p:txBody>
        </p:sp>
        <p:sp>
          <p:nvSpPr>
            <p:cNvPr id="21" name="Rectangle 30"/>
            <p:cNvSpPr>
              <a:spLocks noChangeArrowheads="1"/>
            </p:cNvSpPr>
            <p:nvPr/>
          </p:nvSpPr>
          <p:spPr bwMode="auto">
            <a:xfrm>
              <a:off x="906" y="3270"/>
              <a:ext cx="48" cy="78"/>
            </a:xfrm>
            <a:prstGeom prst="rect">
              <a:avLst/>
            </a:prstGeom>
            <a:solidFill>
              <a:srgbClr val="000000"/>
            </a:solidFill>
            <a:ln w="9525">
              <a:solidFill>
                <a:srgbClr val="000000"/>
              </a:solidFill>
              <a:miter lim="800000"/>
              <a:headEnd/>
              <a:tailEnd/>
            </a:ln>
          </p:spPr>
          <p:txBody>
            <a:bodyPr wrap="none" anchor="ctr"/>
            <a:lstStyle/>
            <a:p>
              <a:endParaRPr lang="en-US"/>
            </a:p>
          </p:txBody>
        </p:sp>
      </p:grpSp>
      <p:grpSp>
        <p:nvGrpSpPr>
          <p:cNvPr id="3" name="Group 2"/>
          <p:cNvGrpSpPr/>
          <p:nvPr/>
        </p:nvGrpSpPr>
        <p:grpSpPr>
          <a:xfrm>
            <a:off x="5328084" y="4905164"/>
            <a:ext cx="3514725" cy="1252009"/>
            <a:chOff x="5013325" y="5015435"/>
            <a:chExt cx="3514725" cy="1252009"/>
          </a:xfrm>
        </p:grpSpPr>
        <p:grpSp>
          <p:nvGrpSpPr>
            <p:cNvPr id="24" name="Group 7"/>
            <p:cNvGrpSpPr>
              <a:grpSpLocks/>
            </p:cNvGrpSpPr>
            <p:nvPr/>
          </p:nvGrpSpPr>
          <p:grpSpPr bwMode="auto">
            <a:xfrm>
              <a:off x="5013325" y="5015435"/>
              <a:ext cx="3514725" cy="1252009"/>
              <a:chOff x="3264" y="2544"/>
              <a:chExt cx="2214" cy="810"/>
            </a:xfrm>
          </p:grpSpPr>
          <p:sp>
            <p:nvSpPr>
              <p:cNvPr id="28" name="Rectangle 8" descr="Light upward diagonal"/>
              <p:cNvSpPr>
                <a:spLocks noChangeArrowheads="1"/>
              </p:cNvSpPr>
              <p:nvPr/>
            </p:nvSpPr>
            <p:spPr bwMode="auto">
              <a:xfrm>
                <a:off x="3288" y="2544"/>
                <a:ext cx="336" cy="744"/>
              </a:xfrm>
              <a:prstGeom prst="rect">
                <a:avLst/>
              </a:prstGeom>
              <a:pattFill prst="ltUpDiag">
                <a:fgClr>
                  <a:srgbClr val="000000"/>
                </a:fgClr>
                <a:bgClr>
                  <a:srgbClr val="FFFFFF"/>
                </a:bgClr>
              </a:pattFill>
              <a:ln w="9525">
                <a:solidFill>
                  <a:srgbClr val="000000"/>
                </a:solidFill>
                <a:miter lim="800000"/>
                <a:headEnd/>
                <a:tailEnd/>
              </a:ln>
            </p:spPr>
            <p:txBody>
              <a:bodyPr wrap="none" anchor="ctr"/>
              <a:lstStyle/>
              <a:p>
                <a:endParaRPr lang="en-US"/>
              </a:p>
            </p:txBody>
          </p:sp>
          <p:sp>
            <p:nvSpPr>
              <p:cNvPr id="29" name="Rectangle 9" descr="Light upward diagonal"/>
              <p:cNvSpPr>
                <a:spLocks noChangeArrowheads="1"/>
              </p:cNvSpPr>
              <p:nvPr/>
            </p:nvSpPr>
            <p:spPr bwMode="auto">
              <a:xfrm>
                <a:off x="3888" y="2544"/>
                <a:ext cx="624" cy="744"/>
              </a:xfrm>
              <a:prstGeom prst="rect">
                <a:avLst/>
              </a:prstGeom>
              <a:pattFill prst="ltUpDiag">
                <a:fgClr>
                  <a:srgbClr val="000000"/>
                </a:fgClr>
                <a:bgClr>
                  <a:srgbClr val="FFFFFF"/>
                </a:bgClr>
              </a:pattFill>
              <a:ln w="9525">
                <a:solidFill>
                  <a:srgbClr val="000000"/>
                </a:solidFill>
                <a:miter lim="800000"/>
                <a:headEnd/>
                <a:tailEnd/>
              </a:ln>
            </p:spPr>
            <p:txBody>
              <a:bodyPr wrap="none" anchor="ctr"/>
              <a:lstStyle/>
              <a:p>
                <a:endParaRPr lang="en-US"/>
              </a:p>
            </p:txBody>
          </p:sp>
          <p:sp>
            <p:nvSpPr>
              <p:cNvPr id="30" name="Rectangle 10" descr="Light upward diagonal"/>
              <p:cNvSpPr>
                <a:spLocks noChangeArrowheads="1"/>
              </p:cNvSpPr>
              <p:nvPr/>
            </p:nvSpPr>
            <p:spPr bwMode="auto">
              <a:xfrm>
                <a:off x="4770" y="2544"/>
                <a:ext cx="240" cy="744"/>
              </a:xfrm>
              <a:prstGeom prst="rect">
                <a:avLst/>
              </a:prstGeom>
              <a:pattFill prst="ltUpDiag">
                <a:fgClr>
                  <a:srgbClr val="000000"/>
                </a:fgClr>
                <a:bgClr>
                  <a:srgbClr val="FFFFFF"/>
                </a:bgClr>
              </a:pattFill>
              <a:ln w="9525">
                <a:solidFill>
                  <a:srgbClr val="000000"/>
                </a:solidFill>
                <a:miter lim="800000"/>
                <a:headEnd/>
                <a:tailEnd/>
              </a:ln>
            </p:spPr>
            <p:txBody>
              <a:bodyPr wrap="none" anchor="ctr"/>
              <a:lstStyle/>
              <a:p>
                <a:endParaRPr lang="en-US"/>
              </a:p>
            </p:txBody>
          </p:sp>
          <p:sp>
            <p:nvSpPr>
              <p:cNvPr id="31" name="Line 11"/>
              <p:cNvSpPr>
                <a:spLocks noChangeShapeType="1"/>
              </p:cNvSpPr>
              <p:nvPr/>
            </p:nvSpPr>
            <p:spPr bwMode="auto">
              <a:xfrm>
                <a:off x="5094" y="2547"/>
                <a:ext cx="384" cy="1"/>
              </a:xfrm>
              <a:prstGeom prst="line">
                <a:avLst/>
              </a:prstGeom>
              <a:noFill/>
              <a:ln w="38100">
                <a:solidFill>
                  <a:srgbClr val="000000"/>
                </a:solidFill>
                <a:round/>
                <a:headEnd type="triangle" w="med" len="med"/>
                <a:tailEnd type="none" w="med" len="med"/>
              </a:ln>
            </p:spPr>
            <p:txBody>
              <a:bodyPr wrap="none" anchor="ctr"/>
              <a:lstStyle/>
              <a:p>
                <a:endParaRPr lang="en-CA"/>
              </a:p>
            </p:txBody>
          </p:sp>
          <p:sp>
            <p:nvSpPr>
              <p:cNvPr id="32" name="Rectangle 12"/>
              <p:cNvSpPr>
                <a:spLocks noChangeArrowheads="1"/>
              </p:cNvSpPr>
              <p:nvPr/>
            </p:nvSpPr>
            <p:spPr bwMode="auto">
              <a:xfrm>
                <a:off x="3264" y="3252"/>
                <a:ext cx="48" cy="102"/>
              </a:xfrm>
              <a:prstGeom prst="rect">
                <a:avLst/>
              </a:prstGeom>
              <a:solidFill>
                <a:srgbClr val="000000"/>
              </a:solidFill>
              <a:ln w="9525">
                <a:solidFill>
                  <a:srgbClr val="000000"/>
                </a:solidFill>
                <a:miter lim="800000"/>
                <a:headEnd/>
                <a:tailEnd/>
              </a:ln>
            </p:spPr>
            <p:txBody>
              <a:bodyPr wrap="none" anchor="ctr"/>
              <a:lstStyle/>
              <a:p>
                <a:endParaRPr lang="en-US"/>
              </a:p>
            </p:txBody>
          </p:sp>
          <p:sp>
            <p:nvSpPr>
              <p:cNvPr id="33" name="Rectangle 13"/>
              <p:cNvSpPr>
                <a:spLocks noChangeArrowheads="1"/>
              </p:cNvSpPr>
              <p:nvPr/>
            </p:nvSpPr>
            <p:spPr bwMode="auto">
              <a:xfrm>
                <a:off x="4986" y="3246"/>
                <a:ext cx="48" cy="78"/>
              </a:xfrm>
              <a:prstGeom prst="rect">
                <a:avLst/>
              </a:prstGeom>
              <a:solidFill>
                <a:srgbClr val="000000"/>
              </a:solidFill>
              <a:ln w="9525">
                <a:solidFill>
                  <a:srgbClr val="000000"/>
                </a:solidFill>
                <a:miter lim="800000"/>
                <a:headEnd/>
                <a:tailEnd/>
              </a:ln>
            </p:spPr>
            <p:txBody>
              <a:bodyPr wrap="none" anchor="ctr"/>
              <a:lstStyle/>
              <a:p>
                <a:endParaRPr lang="en-US"/>
              </a:p>
            </p:txBody>
          </p:sp>
        </p:grpSp>
        <p:sp>
          <p:nvSpPr>
            <p:cNvPr id="25" name="Rectangle 14" descr="5%"/>
            <p:cNvSpPr>
              <a:spLocks noChangeArrowheads="1"/>
            </p:cNvSpPr>
            <p:nvPr/>
          </p:nvSpPr>
          <p:spPr bwMode="auto">
            <a:xfrm>
              <a:off x="5584825" y="5015435"/>
              <a:ext cx="419100" cy="306047"/>
            </a:xfrm>
            <a:prstGeom prst="rect">
              <a:avLst/>
            </a:prstGeom>
            <a:pattFill prst="pct5">
              <a:fgClr>
                <a:schemeClr val="bg2"/>
              </a:fgClr>
              <a:bgClr>
                <a:schemeClr val="tx1"/>
              </a:bgClr>
            </a:pattFill>
            <a:ln w="3175">
              <a:solidFill>
                <a:schemeClr val="bg2"/>
              </a:solidFill>
              <a:miter lim="800000"/>
              <a:headEnd/>
              <a:tailEnd type="none" w="sm" len="lg"/>
            </a:ln>
          </p:spPr>
          <p:txBody>
            <a:bodyPr wrap="none" anchor="ctr"/>
            <a:lstStyle/>
            <a:p>
              <a:endParaRPr lang="en-US"/>
            </a:p>
          </p:txBody>
        </p:sp>
        <p:sp>
          <p:nvSpPr>
            <p:cNvPr id="26" name="Rectangle 15" descr="5%"/>
            <p:cNvSpPr>
              <a:spLocks noChangeArrowheads="1"/>
            </p:cNvSpPr>
            <p:nvPr/>
          </p:nvSpPr>
          <p:spPr bwMode="auto">
            <a:xfrm>
              <a:off x="6994525" y="5015435"/>
              <a:ext cx="419100" cy="306047"/>
            </a:xfrm>
            <a:prstGeom prst="rect">
              <a:avLst/>
            </a:prstGeom>
            <a:pattFill prst="pct5">
              <a:fgClr>
                <a:schemeClr val="bg2"/>
              </a:fgClr>
              <a:bgClr>
                <a:schemeClr val="tx1"/>
              </a:bgClr>
            </a:pattFill>
            <a:ln w="3175">
              <a:solidFill>
                <a:schemeClr val="bg2"/>
              </a:solidFill>
              <a:miter lim="800000"/>
              <a:headEnd/>
              <a:tailEnd type="none" w="sm" len="lg"/>
            </a:ln>
          </p:spPr>
          <p:txBody>
            <a:bodyPr wrap="none" anchor="ctr"/>
            <a:lstStyle/>
            <a:p>
              <a:endParaRPr lang="en-US"/>
            </a:p>
          </p:txBody>
        </p:sp>
        <p:sp>
          <p:nvSpPr>
            <p:cNvPr id="27" name="Rectangle 16" descr="5%"/>
            <p:cNvSpPr>
              <a:spLocks noChangeArrowheads="1"/>
            </p:cNvSpPr>
            <p:nvPr/>
          </p:nvSpPr>
          <p:spPr bwMode="auto">
            <a:xfrm>
              <a:off x="6988175" y="5862473"/>
              <a:ext cx="419100" cy="306047"/>
            </a:xfrm>
            <a:prstGeom prst="rect">
              <a:avLst/>
            </a:prstGeom>
            <a:pattFill prst="pct5">
              <a:fgClr>
                <a:schemeClr val="bg2"/>
              </a:fgClr>
              <a:bgClr>
                <a:schemeClr val="tx1"/>
              </a:bgClr>
            </a:pattFill>
            <a:ln w="3175">
              <a:solidFill>
                <a:schemeClr val="bg2"/>
              </a:solidFill>
              <a:miter lim="800000"/>
              <a:headEnd/>
              <a:tailEnd type="none" w="sm" len="lg"/>
            </a:ln>
          </p:spPr>
          <p:txBody>
            <a:bodyPr wrap="none" anchor="ctr"/>
            <a:lstStyle/>
            <a:p>
              <a:endParaRPr lang="en-US"/>
            </a:p>
          </p:txBody>
        </p:sp>
      </p:grpSp>
      <p:sp>
        <p:nvSpPr>
          <p:cNvPr id="4" name="TextBox 3"/>
          <p:cNvSpPr txBox="1"/>
          <p:nvPr/>
        </p:nvSpPr>
        <p:spPr>
          <a:xfrm>
            <a:off x="5184068" y="2780928"/>
            <a:ext cx="3959932" cy="1323439"/>
          </a:xfrm>
          <a:prstGeom prst="rect">
            <a:avLst/>
          </a:prstGeom>
          <a:noFill/>
        </p:spPr>
        <p:txBody>
          <a:bodyPr wrap="square" rtlCol="0">
            <a:spAutoFit/>
          </a:bodyPr>
          <a:lstStyle/>
          <a:p>
            <a:r>
              <a:rPr lang="en-US" sz="1600" dirty="0" err="1" smtClean="0"/>
              <a:t>P</a:t>
            </a:r>
            <a:r>
              <a:rPr lang="en-US" sz="1600" baseline="-25000" dirty="0" err="1" smtClean="0"/>
              <a:t>ij</a:t>
            </a:r>
            <a:r>
              <a:rPr lang="en-US" sz="1600" dirty="0" smtClean="0"/>
              <a:t> = factored uplift restraint force for </a:t>
            </a:r>
            <a:r>
              <a:rPr lang="en-US" sz="1600" dirty="0" err="1" smtClean="0"/>
              <a:t>storey</a:t>
            </a:r>
            <a:r>
              <a:rPr lang="en-US" sz="1600" dirty="0" smtClean="0"/>
              <a:t> </a:t>
            </a:r>
            <a:r>
              <a:rPr lang="en-US" sz="1600" dirty="0" err="1" smtClean="0"/>
              <a:t>i</a:t>
            </a:r>
            <a:r>
              <a:rPr lang="en-US" sz="1600" dirty="0" smtClean="0"/>
              <a:t> at bottom of end stud of shear wall j</a:t>
            </a:r>
          </a:p>
          <a:p>
            <a:r>
              <a:rPr lang="en-US" sz="1600" dirty="0" err="1" smtClean="0"/>
              <a:t>V</a:t>
            </a:r>
            <a:r>
              <a:rPr lang="en-US" sz="1600" baseline="-25000" dirty="0" err="1" smtClean="0"/>
              <a:t>hd</a:t>
            </a:r>
            <a:r>
              <a:rPr lang="en-US" sz="1600" dirty="0" smtClean="0"/>
              <a:t> = factored shear resistance of the shear wall assuming </a:t>
            </a:r>
            <a:r>
              <a:rPr lang="en-US" sz="1600" dirty="0" err="1" smtClean="0"/>
              <a:t>J</a:t>
            </a:r>
            <a:r>
              <a:rPr lang="en-US" sz="1600" baseline="-25000" dirty="0" err="1" smtClean="0"/>
              <a:t>hd</a:t>
            </a:r>
            <a:r>
              <a:rPr lang="en-US" sz="1600" dirty="0" smtClean="0"/>
              <a:t> = 1</a:t>
            </a:r>
          </a:p>
          <a:p>
            <a:r>
              <a:rPr lang="en-US" sz="1600" dirty="0" err="1" smtClean="0"/>
              <a:t>H</a:t>
            </a:r>
            <a:r>
              <a:rPr lang="en-US" sz="1600" baseline="-25000" dirty="0" err="1" smtClean="0"/>
              <a:t>s</a:t>
            </a:r>
            <a:r>
              <a:rPr lang="en-US" sz="1600" dirty="0" smtClean="0"/>
              <a:t> and </a:t>
            </a:r>
            <a:r>
              <a:rPr lang="en-US" sz="1600" dirty="0" err="1" smtClean="0"/>
              <a:t>L</a:t>
            </a:r>
            <a:r>
              <a:rPr lang="en-US" sz="1600" baseline="-25000" dirty="0" err="1" smtClean="0"/>
              <a:t>s</a:t>
            </a:r>
            <a:r>
              <a:rPr lang="en-US" sz="1600" dirty="0" smtClean="0"/>
              <a:t> are height and length of shear wall</a:t>
            </a:r>
          </a:p>
        </p:txBody>
      </p:sp>
      <p:sp>
        <p:nvSpPr>
          <p:cNvPr id="34" name="TextBox 33"/>
          <p:cNvSpPr txBox="1"/>
          <p:nvPr/>
        </p:nvSpPr>
        <p:spPr>
          <a:xfrm>
            <a:off x="719572" y="6129300"/>
            <a:ext cx="3420380" cy="584776"/>
          </a:xfrm>
          <a:prstGeom prst="rect">
            <a:avLst/>
          </a:prstGeom>
          <a:noFill/>
        </p:spPr>
        <p:txBody>
          <a:bodyPr wrap="square" rtlCol="0">
            <a:spAutoFit/>
          </a:bodyPr>
          <a:lstStyle/>
          <a:p>
            <a:r>
              <a:rPr lang="en-US" sz="1600" dirty="0" smtClean="0"/>
              <a:t>P= uplift restraint force at top of end stud of shear wall (-</a:t>
            </a:r>
            <a:r>
              <a:rPr lang="en-US" sz="1600" dirty="0" err="1" smtClean="0"/>
              <a:t>ve</a:t>
            </a:r>
            <a:r>
              <a:rPr lang="en-US" sz="1600" dirty="0" smtClean="0"/>
              <a:t>)</a:t>
            </a:r>
          </a:p>
        </p:txBody>
      </p:sp>
      <p:sp>
        <p:nvSpPr>
          <p:cNvPr id="5" name="Down Arrow 4"/>
          <p:cNvSpPr/>
          <p:nvPr/>
        </p:nvSpPr>
        <p:spPr>
          <a:xfrm>
            <a:off x="5832140" y="4545124"/>
            <a:ext cx="108012" cy="360040"/>
          </a:xfrm>
          <a:prstGeom prst="down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5904148" y="4293096"/>
            <a:ext cx="252028" cy="369332"/>
          </a:xfrm>
          <a:prstGeom prst="rect">
            <a:avLst/>
          </a:prstGeom>
          <a:noFill/>
        </p:spPr>
        <p:txBody>
          <a:bodyPr wrap="square" rtlCol="0">
            <a:spAutoFit/>
          </a:bodyPr>
          <a:lstStyle/>
          <a:p>
            <a:r>
              <a:rPr lang="en-US" dirty="0" smtClean="0"/>
              <a:t>P</a:t>
            </a:r>
            <a:endParaRPr lang="en-US" dirty="0"/>
          </a:p>
        </p:txBody>
      </p:sp>
    </p:spTree>
    <p:extLst>
      <p:ext uri="{BB962C8B-B14F-4D97-AF65-F5344CB8AC3E}">
        <p14:creationId xmlns:p14="http://schemas.microsoft.com/office/powerpoint/2010/main" val="7915138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1130" t="8400" r="11418" b="63251"/>
          <a:stretch/>
        </p:blipFill>
        <p:spPr>
          <a:xfrm>
            <a:off x="982478" y="4154939"/>
            <a:ext cx="5443728" cy="2578608"/>
          </a:xfrm>
          <a:prstGeom prst="rect">
            <a:avLst/>
          </a:prstGeom>
        </p:spPr>
      </p:pic>
      <p:sp>
        <p:nvSpPr>
          <p:cNvPr id="986114" name="Rectangle 2"/>
          <p:cNvSpPr>
            <a:spLocks noChangeArrowheads="1"/>
          </p:cNvSpPr>
          <p:nvPr/>
        </p:nvSpPr>
        <p:spPr bwMode="auto">
          <a:xfrm>
            <a:off x="323528" y="224644"/>
            <a:ext cx="8460940" cy="868524"/>
          </a:xfrm>
          <a:prstGeom prst="rect">
            <a:avLst/>
          </a:prstGeom>
          <a:noFill/>
          <a:ln w="9525">
            <a:noFill/>
            <a:miter lim="800000"/>
            <a:headEnd/>
            <a:tailEnd/>
          </a:ln>
          <a:effectLst/>
        </p:spPr>
        <p:txBody>
          <a:bodyPr anchor="ctr"/>
          <a:lstStyle/>
          <a:p>
            <a:pPr>
              <a:defRPr/>
            </a:pPr>
            <a:r>
              <a:rPr lang="en-CA" sz="4000" b="1" dirty="0" smtClean="0">
                <a:solidFill>
                  <a:srgbClr val="800000"/>
                </a:solidFill>
                <a:latin typeface="Arial"/>
                <a:cs typeface="Arial"/>
              </a:rPr>
              <a:t>Modification factors for shear wall</a:t>
            </a:r>
            <a:endParaRPr lang="en-CA" sz="4000" b="1" dirty="0">
              <a:solidFill>
                <a:srgbClr val="800000"/>
              </a:solidFill>
              <a:latin typeface="Arial"/>
              <a:cs typeface="Arial"/>
            </a:endParaRPr>
          </a:p>
        </p:txBody>
      </p:sp>
      <p:sp>
        <p:nvSpPr>
          <p:cNvPr id="4" name="TextBox 3"/>
          <p:cNvSpPr txBox="1"/>
          <p:nvPr/>
        </p:nvSpPr>
        <p:spPr>
          <a:xfrm>
            <a:off x="611560" y="908720"/>
            <a:ext cx="7848872" cy="1200328"/>
          </a:xfrm>
          <a:prstGeom prst="rect">
            <a:avLst/>
          </a:prstGeom>
          <a:noFill/>
        </p:spPr>
        <p:txBody>
          <a:bodyPr wrap="square" rtlCol="0">
            <a:spAutoFit/>
          </a:bodyPr>
          <a:lstStyle/>
          <a:p>
            <a:r>
              <a:rPr lang="en-US" sz="2400" dirty="0" smtClean="0"/>
              <a:t>J</a:t>
            </a:r>
            <a:r>
              <a:rPr lang="en-US" sz="2400" baseline="-25000" dirty="0" smtClean="0"/>
              <a:t>us</a:t>
            </a:r>
            <a:r>
              <a:rPr lang="en-US" sz="2400" dirty="0" smtClean="0"/>
              <a:t> = Strength adjustment factor for unblocked shear wall (Cl. 11.4.4)</a:t>
            </a:r>
          </a:p>
          <a:p>
            <a:endParaRPr lang="en-US" sz="2400" dirty="0"/>
          </a:p>
        </p:txBody>
      </p:sp>
      <p:sp>
        <p:nvSpPr>
          <p:cNvPr id="10" name="TextBox 9"/>
          <p:cNvSpPr txBox="1"/>
          <p:nvPr/>
        </p:nvSpPr>
        <p:spPr>
          <a:xfrm>
            <a:off x="6588224" y="1592796"/>
            <a:ext cx="2484276" cy="1200329"/>
          </a:xfrm>
          <a:prstGeom prst="rect">
            <a:avLst/>
          </a:prstGeom>
          <a:noFill/>
        </p:spPr>
        <p:txBody>
          <a:bodyPr wrap="square" rtlCol="0">
            <a:spAutoFit/>
          </a:bodyPr>
          <a:lstStyle/>
          <a:p>
            <a:r>
              <a:rPr lang="en-US" dirty="0" smtClean="0"/>
              <a:t>Unblocked </a:t>
            </a:r>
            <a:r>
              <a:rPr lang="en-US" dirty="0" err="1" smtClean="0"/>
              <a:t>shearwall</a:t>
            </a:r>
            <a:r>
              <a:rPr lang="en-US" dirty="0" smtClean="0"/>
              <a:t> does not have all sheathing panel edges supported </a:t>
            </a:r>
            <a:endParaRPr lang="en-US" dirty="0"/>
          </a:p>
        </p:txBody>
      </p:sp>
      <p:sp>
        <p:nvSpPr>
          <p:cNvPr id="7" name="Rectangle 6"/>
          <p:cNvSpPr/>
          <p:nvPr/>
        </p:nvSpPr>
        <p:spPr>
          <a:xfrm>
            <a:off x="5184068" y="4416724"/>
            <a:ext cx="423102" cy="884483"/>
          </a:xfrm>
          <a:prstGeom prst="rect">
            <a:avLst/>
          </a:prstGeom>
          <a:noFill/>
          <a:ln w="15875">
            <a:solidFill>
              <a:srgbClr val="FF000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1" name="Straight Arrow Connector 10"/>
          <p:cNvCxnSpPr/>
          <p:nvPr/>
        </p:nvCxnSpPr>
        <p:spPr>
          <a:xfrm flipH="1" flipV="1">
            <a:off x="5436096" y="5301208"/>
            <a:ext cx="1296144" cy="468052"/>
          </a:xfrm>
          <a:prstGeom prst="straightConnector1">
            <a:avLst/>
          </a:prstGeom>
          <a:ln w="254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5220072" y="4581128"/>
            <a:ext cx="1296144" cy="324036"/>
          </a:xfrm>
          <a:prstGeom prst="straightConnector1">
            <a:avLst/>
          </a:prstGeom>
          <a:ln w="254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6732240" y="5517232"/>
            <a:ext cx="1332148" cy="523220"/>
          </a:xfrm>
          <a:prstGeom prst="rect">
            <a:avLst/>
          </a:prstGeom>
          <a:noFill/>
        </p:spPr>
        <p:txBody>
          <a:bodyPr wrap="square" rtlCol="0">
            <a:spAutoFit/>
          </a:bodyPr>
          <a:lstStyle/>
          <a:p>
            <a:r>
              <a:rPr lang="en-US" sz="1400" dirty="0" smtClean="0"/>
              <a:t>Unsupported panel edge</a:t>
            </a:r>
            <a:endParaRPr lang="en-US" sz="1400" dirty="0"/>
          </a:p>
        </p:txBody>
      </p:sp>
      <p:sp>
        <p:nvSpPr>
          <p:cNvPr id="16" name="TextBox 15"/>
          <p:cNvSpPr txBox="1"/>
          <p:nvPr/>
        </p:nvSpPr>
        <p:spPr>
          <a:xfrm>
            <a:off x="6552220" y="4293096"/>
            <a:ext cx="1118147" cy="523220"/>
          </a:xfrm>
          <a:prstGeom prst="rect">
            <a:avLst/>
          </a:prstGeom>
          <a:noFill/>
        </p:spPr>
        <p:txBody>
          <a:bodyPr wrap="square" rtlCol="0">
            <a:spAutoFit/>
          </a:bodyPr>
          <a:lstStyle/>
          <a:p>
            <a:r>
              <a:rPr lang="en-US" sz="1400" dirty="0"/>
              <a:t>S</a:t>
            </a:r>
            <a:r>
              <a:rPr lang="en-US" sz="1400" dirty="0" smtClean="0"/>
              <a:t>upported panel edge</a:t>
            </a:r>
            <a:endParaRPr lang="en-US" sz="1400" dirty="0"/>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16434" t="42392" r="16985" b="36260"/>
          <a:stretch/>
        </p:blipFill>
        <p:spPr>
          <a:xfrm>
            <a:off x="561800" y="1741621"/>
            <a:ext cx="5950736" cy="2469114"/>
          </a:xfrm>
          <a:prstGeom prst="rect">
            <a:avLst/>
          </a:prstGeom>
        </p:spPr>
      </p:pic>
    </p:spTree>
    <p:extLst>
      <p:ext uri="{BB962C8B-B14F-4D97-AF65-F5344CB8AC3E}">
        <p14:creationId xmlns:p14="http://schemas.microsoft.com/office/powerpoint/2010/main" val="39496088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647565" y="0"/>
            <a:ext cx="7632848" cy="1143000"/>
          </a:xfrm>
        </p:spPr>
        <p:txBody>
          <a:bodyPr/>
          <a:lstStyle/>
          <a:p>
            <a:pPr eaLnBrk="1" hangingPunct="1"/>
            <a:r>
              <a:rPr lang="en-US" sz="3600" b="1" dirty="0" smtClean="0">
                <a:solidFill>
                  <a:schemeClr val="tx1"/>
                </a:solidFill>
                <a:latin typeface="Calibri" pitchFamily="34" charset="0"/>
              </a:rPr>
              <a:t>Damage to Housing in Hurricanes</a:t>
            </a:r>
            <a:endParaRPr lang="en-US" b="1" dirty="0" smtClean="0">
              <a:solidFill>
                <a:schemeClr val="tx1"/>
              </a:solidFill>
              <a:latin typeface="Calibri" pitchFamily="34" charset="0"/>
            </a:endParaRPr>
          </a:p>
        </p:txBody>
      </p:sp>
      <p:sp>
        <p:nvSpPr>
          <p:cNvPr id="67587" name="Rectangle 3"/>
          <p:cNvSpPr>
            <a:spLocks noChangeArrowheads="1"/>
          </p:cNvSpPr>
          <p:nvPr/>
        </p:nvSpPr>
        <p:spPr bwMode="auto">
          <a:xfrm>
            <a:off x="359532" y="5301208"/>
            <a:ext cx="8244916" cy="1143000"/>
          </a:xfrm>
          <a:prstGeom prst="rect">
            <a:avLst/>
          </a:prstGeom>
          <a:noFill/>
          <a:ln w="9525">
            <a:noFill/>
            <a:miter lim="800000"/>
            <a:headEnd/>
            <a:tailEnd/>
          </a:ln>
        </p:spPr>
        <p:txBody>
          <a:bodyPr anchor="ctr"/>
          <a:lstStyle/>
          <a:p>
            <a:pPr algn="ctr"/>
            <a:r>
              <a:rPr lang="en-US" sz="3200" dirty="0">
                <a:latin typeface="Calibri" pitchFamily="34" charset="0"/>
              </a:rPr>
              <a:t>Critical Details:  Roof Sheathing</a:t>
            </a:r>
            <a:br>
              <a:rPr lang="en-US" sz="3200" dirty="0">
                <a:latin typeface="Calibri" pitchFamily="34" charset="0"/>
              </a:rPr>
            </a:br>
            <a:r>
              <a:rPr lang="en-US" sz="3200" dirty="0">
                <a:latin typeface="Calibri" pitchFamily="34" charset="0"/>
              </a:rPr>
              <a:t>                                          Gable end bracing details</a:t>
            </a:r>
          </a:p>
        </p:txBody>
      </p:sp>
      <p:pic>
        <p:nvPicPr>
          <p:cNvPr id="67588" name="Picture 4" descr="hur_andrew1"/>
          <p:cNvPicPr>
            <a:picLocks noChangeAspect="1" noChangeArrowheads="1"/>
          </p:cNvPicPr>
          <p:nvPr/>
        </p:nvPicPr>
        <p:blipFill>
          <a:blip r:embed="rId3" cstate="print"/>
          <a:srcRect/>
          <a:stretch>
            <a:fillRect/>
          </a:stretch>
        </p:blipFill>
        <p:spPr bwMode="auto">
          <a:xfrm>
            <a:off x="1600200" y="1295400"/>
            <a:ext cx="6010275" cy="4133850"/>
          </a:xfrm>
          <a:prstGeom prst="rect">
            <a:avLst/>
          </a:prstGeom>
          <a:noFill/>
          <a:ln w="9525">
            <a:noFill/>
            <a:miter lim="800000"/>
            <a:headEnd/>
            <a:tailEnd/>
          </a:ln>
        </p:spPr>
      </p:pic>
    </p:spTree>
    <p:extLst>
      <p:ext uri="{BB962C8B-B14F-4D97-AF65-F5344CB8AC3E}">
        <p14:creationId xmlns:p14="http://schemas.microsoft.com/office/powerpoint/2010/main" val="16980369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719572" y="80628"/>
            <a:ext cx="7772400" cy="1143000"/>
          </a:xfrm>
        </p:spPr>
        <p:txBody>
          <a:bodyPr>
            <a:normAutofit/>
          </a:bodyPr>
          <a:lstStyle/>
          <a:p>
            <a:r>
              <a:rPr lang="en-US" sz="3600" b="1" dirty="0" smtClean="0">
                <a:solidFill>
                  <a:srgbClr val="800000"/>
                </a:solidFill>
                <a:latin typeface="Arial"/>
                <a:cs typeface="Arial"/>
              </a:rPr>
              <a:t>Shear wall </a:t>
            </a:r>
            <a:r>
              <a:rPr lang="en-US" sz="3600" b="1" dirty="0">
                <a:solidFill>
                  <a:srgbClr val="800000"/>
                </a:solidFill>
                <a:latin typeface="Arial"/>
                <a:cs typeface="Arial"/>
              </a:rPr>
              <a:t>a</a:t>
            </a:r>
            <a:r>
              <a:rPr lang="en-US" sz="3600" b="1" dirty="0" smtClean="0">
                <a:solidFill>
                  <a:srgbClr val="800000"/>
                </a:solidFill>
                <a:latin typeface="Arial"/>
                <a:cs typeface="Arial"/>
              </a:rPr>
              <a:t>spect </a:t>
            </a:r>
            <a:r>
              <a:rPr lang="en-US" sz="3600" b="1" dirty="0">
                <a:solidFill>
                  <a:srgbClr val="800000"/>
                </a:solidFill>
                <a:latin typeface="Arial"/>
                <a:cs typeface="Arial"/>
              </a:rPr>
              <a:t>r</a:t>
            </a:r>
            <a:r>
              <a:rPr lang="en-US" sz="3600" b="1" dirty="0" smtClean="0">
                <a:solidFill>
                  <a:srgbClr val="800000"/>
                </a:solidFill>
                <a:latin typeface="Arial"/>
                <a:cs typeface="Arial"/>
              </a:rPr>
              <a:t>atio</a:t>
            </a:r>
          </a:p>
        </p:txBody>
      </p:sp>
      <p:sp>
        <p:nvSpPr>
          <p:cNvPr id="3" name="Content Placeholder 2"/>
          <p:cNvSpPr>
            <a:spLocks noGrp="1"/>
          </p:cNvSpPr>
          <p:nvPr>
            <p:ph idx="1"/>
          </p:nvPr>
        </p:nvSpPr>
        <p:spPr>
          <a:xfrm>
            <a:off x="755576" y="1052736"/>
            <a:ext cx="7772400" cy="5105400"/>
          </a:xfrm>
        </p:spPr>
        <p:txBody>
          <a:bodyPr/>
          <a:lstStyle/>
          <a:p>
            <a:r>
              <a:rPr lang="en-CA" sz="2800" dirty="0" smtClean="0">
                <a:latin typeface="Calibri" panose="020F0502020204030204" pitchFamily="34" charset="0"/>
              </a:rPr>
              <a:t>Blocked shear wall</a:t>
            </a:r>
          </a:p>
          <a:p>
            <a:pPr lvl="1"/>
            <a:r>
              <a:rPr lang="en-CA" sz="2400" dirty="0" smtClean="0">
                <a:latin typeface="Calibri" panose="020F0502020204030204" pitchFamily="34" charset="0"/>
              </a:rPr>
              <a:t>Maximum aspect ratio (height-to-length ratio): 3.5:1</a:t>
            </a:r>
          </a:p>
          <a:p>
            <a:r>
              <a:rPr lang="en-CA" sz="2800" dirty="0" smtClean="0">
                <a:latin typeface="Calibri" panose="020F0502020204030204" pitchFamily="34" charset="0"/>
              </a:rPr>
              <a:t>Unblocked shear wall</a:t>
            </a:r>
          </a:p>
          <a:p>
            <a:pPr lvl="1"/>
            <a:r>
              <a:rPr lang="en-CA" sz="2400" dirty="0" smtClean="0">
                <a:latin typeface="Calibri" panose="020F0502020204030204" pitchFamily="34" charset="0"/>
              </a:rPr>
              <a:t>Maximum aspect ratio: 2:1</a:t>
            </a:r>
          </a:p>
          <a:p>
            <a:pPr lvl="1"/>
            <a:r>
              <a:rPr lang="en-CA" sz="2400" dirty="0" smtClean="0">
                <a:latin typeface="Calibri" panose="020F0502020204030204" pitchFamily="34" charset="0"/>
              </a:rPr>
              <a:t>H≤4.88 m</a:t>
            </a:r>
            <a:endParaRPr lang="en-CA" sz="2400" dirty="0">
              <a:latin typeface="Calibri" panose="020F0502020204030204" pitchFamily="34" charset="0"/>
            </a:endParaRPr>
          </a:p>
        </p:txBody>
      </p:sp>
      <p:pic>
        <p:nvPicPr>
          <p:cNvPr id="603137" name="Picture 1"/>
          <p:cNvPicPr>
            <a:picLocks noChangeAspect="1" noChangeArrowheads="1"/>
          </p:cNvPicPr>
          <p:nvPr/>
        </p:nvPicPr>
        <p:blipFill>
          <a:blip r:embed="rId3" cstate="print"/>
          <a:srcRect/>
          <a:stretch>
            <a:fillRect/>
          </a:stretch>
        </p:blipFill>
        <p:spPr bwMode="auto">
          <a:xfrm>
            <a:off x="1295636" y="3537012"/>
            <a:ext cx="5699720" cy="2933700"/>
          </a:xfrm>
          <a:prstGeom prst="rect">
            <a:avLst/>
          </a:prstGeom>
          <a:noFill/>
          <a:ln w="9525">
            <a:noFill/>
            <a:miter lim="800000"/>
            <a:headEnd/>
            <a:tailEnd/>
          </a:ln>
          <a:effectLst/>
        </p:spPr>
      </p:pic>
      <p:sp>
        <p:nvSpPr>
          <p:cNvPr id="4" name="TextBox 3"/>
          <p:cNvSpPr txBox="1"/>
          <p:nvPr/>
        </p:nvSpPr>
        <p:spPr>
          <a:xfrm>
            <a:off x="2051720" y="5985284"/>
            <a:ext cx="936104" cy="338554"/>
          </a:xfrm>
          <a:prstGeom prst="rect">
            <a:avLst/>
          </a:prstGeom>
          <a:noFill/>
        </p:spPr>
        <p:txBody>
          <a:bodyPr wrap="square" rtlCol="0">
            <a:spAutoFit/>
          </a:bodyPr>
          <a:lstStyle/>
          <a:p>
            <a:r>
              <a:rPr lang="en-CA" sz="1600" dirty="0" smtClean="0">
                <a:latin typeface="Calibri" pitchFamily="34" charset="0"/>
                <a:cs typeface="Calibri" pitchFamily="34" charset="0"/>
              </a:rPr>
              <a:t>Blocked</a:t>
            </a:r>
            <a:endParaRPr lang="en-CA" sz="1600" dirty="0">
              <a:latin typeface="Calibri" pitchFamily="34" charset="0"/>
              <a:cs typeface="Calibri" pitchFamily="34" charset="0"/>
            </a:endParaRPr>
          </a:p>
        </p:txBody>
      </p:sp>
      <p:sp>
        <p:nvSpPr>
          <p:cNvPr id="2" name="TextBox 1"/>
          <p:cNvSpPr txBox="1"/>
          <p:nvPr/>
        </p:nvSpPr>
        <p:spPr>
          <a:xfrm>
            <a:off x="3635896" y="6273316"/>
            <a:ext cx="4428492" cy="461665"/>
          </a:xfrm>
          <a:prstGeom prst="rect">
            <a:avLst/>
          </a:prstGeom>
          <a:noFill/>
        </p:spPr>
        <p:txBody>
          <a:bodyPr wrap="square" rtlCol="0">
            <a:spAutoFit/>
          </a:bodyPr>
          <a:lstStyle/>
          <a:p>
            <a:r>
              <a:rPr lang="en-US" sz="2400" dirty="0" smtClean="0">
                <a:solidFill>
                  <a:srgbClr val="FF0000"/>
                </a:solidFill>
              </a:rPr>
              <a:t>To prevent slender shear wall!!</a:t>
            </a:r>
            <a:endParaRPr lang="en-US" sz="2400" dirty="0">
              <a:solidFill>
                <a:srgbClr val="FF0000"/>
              </a:solidFill>
            </a:endParaRPr>
          </a:p>
        </p:txBody>
      </p:sp>
    </p:spTree>
    <p:extLst>
      <p:ext uri="{BB962C8B-B14F-4D97-AF65-F5344CB8AC3E}">
        <p14:creationId xmlns:p14="http://schemas.microsoft.com/office/powerpoint/2010/main" val="997469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3548" y="260648"/>
            <a:ext cx="7704856" cy="707886"/>
          </a:xfrm>
          <a:prstGeom prst="rect">
            <a:avLst/>
          </a:prstGeom>
          <a:noFill/>
        </p:spPr>
        <p:txBody>
          <a:bodyPr wrap="square" rtlCol="0">
            <a:spAutoFit/>
          </a:bodyPr>
          <a:lstStyle/>
          <a:p>
            <a:r>
              <a:rPr lang="en-US" sz="4000" b="1" dirty="0" smtClean="0">
                <a:solidFill>
                  <a:srgbClr val="800000"/>
                </a:solidFill>
              </a:rPr>
              <a:t>Other design checks for shear wall</a:t>
            </a:r>
            <a:endParaRPr lang="en-US" sz="4000" b="1" dirty="0">
              <a:solidFill>
                <a:srgbClr val="800000"/>
              </a:solidFill>
            </a:endParaRPr>
          </a:p>
        </p:txBody>
      </p:sp>
      <p:sp>
        <p:nvSpPr>
          <p:cNvPr id="3" name="TextBox 2"/>
          <p:cNvSpPr txBox="1"/>
          <p:nvPr/>
        </p:nvSpPr>
        <p:spPr>
          <a:xfrm>
            <a:off x="503548" y="1052736"/>
            <a:ext cx="7812868" cy="3046988"/>
          </a:xfrm>
          <a:prstGeom prst="rect">
            <a:avLst/>
          </a:prstGeom>
          <a:noFill/>
        </p:spPr>
        <p:txBody>
          <a:bodyPr wrap="square" rtlCol="0">
            <a:spAutoFit/>
          </a:bodyPr>
          <a:lstStyle/>
          <a:p>
            <a:pPr marL="285750" indent="-285750">
              <a:buFont typeface="Arial"/>
              <a:buChar char="•"/>
            </a:pPr>
            <a:r>
              <a:rPr lang="en-US" sz="2400" dirty="0" smtClean="0"/>
              <a:t>End stud axial forces caused by applied bending moment: </a:t>
            </a:r>
            <a:r>
              <a:rPr lang="en-US" sz="2400" dirty="0" err="1" smtClean="0"/>
              <a:t>T</a:t>
            </a:r>
            <a:r>
              <a:rPr lang="en-US" sz="2400" baseline="-25000" dirty="0" err="1" smtClean="0"/>
              <a:t>f</a:t>
            </a:r>
            <a:r>
              <a:rPr lang="en-US" sz="2400" dirty="0" smtClean="0"/>
              <a:t> and P</a:t>
            </a:r>
            <a:r>
              <a:rPr lang="en-US" sz="2400" baseline="-25000" dirty="0" smtClean="0"/>
              <a:t>f </a:t>
            </a:r>
            <a:r>
              <a:rPr lang="en-US" sz="2400" dirty="0" smtClean="0"/>
              <a:t>(according to provisions for lumber tension and compression members)</a:t>
            </a:r>
            <a:endParaRPr lang="en-US" sz="2400" baseline="-25000" dirty="0"/>
          </a:p>
          <a:p>
            <a:pPr marL="285750" indent="-285750">
              <a:buFont typeface="Arial"/>
              <a:buChar char="•"/>
            </a:pPr>
            <a:r>
              <a:rPr lang="en-US" sz="2400" dirty="0"/>
              <a:t>Deflection </a:t>
            </a:r>
            <a:r>
              <a:rPr lang="en-US" sz="2400" dirty="0" smtClean="0"/>
              <a:t>of shear wall (Cl. 11.7.1)</a:t>
            </a:r>
            <a:endParaRPr lang="en-US" sz="2400" dirty="0"/>
          </a:p>
          <a:p>
            <a:pPr marL="285750" indent="-285750">
              <a:buFont typeface="Arial"/>
              <a:buChar char="•"/>
            </a:pPr>
            <a:r>
              <a:rPr lang="en-US" sz="2400" dirty="0" smtClean="0"/>
              <a:t>Connection to supporting diaphragm or foundation</a:t>
            </a:r>
          </a:p>
          <a:p>
            <a:pPr marL="285750" indent="-285750">
              <a:buFont typeface="Arial"/>
              <a:buChar char="•"/>
            </a:pPr>
            <a:r>
              <a:rPr lang="en-US" sz="2400" dirty="0" smtClean="0"/>
              <a:t>Hold</a:t>
            </a:r>
            <a:r>
              <a:rPr lang="en-US" sz="2400" dirty="0"/>
              <a:t>-down connection at end of </a:t>
            </a:r>
            <a:r>
              <a:rPr lang="en-US" sz="2400" dirty="0" smtClean="0"/>
              <a:t>shear wall segment (hold-down connectors are proprietary products)</a:t>
            </a:r>
          </a:p>
          <a:p>
            <a:pPr marL="285750" indent="-285750">
              <a:buFont typeface="Arial"/>
              <a:buChar char="•"/>
            </a:pPr>
            <a:endParaRPr lang="en-US" sz="2400" dirty="0"/>
          </a:p>
        </p:txBody>
      </p:sp>
      <p:pic>
        <p:nvPicPr>
          <p:cNvPr id="8" name="Picture 7"/>
          <p:cNvPicPr>
            <a:picLocks noChangeAspect="1"/>
          </p:cNvPicPr>
          <p:nvPr/>
        </p:nvPicPr>
        <p:blipFill>
          <a:blip r:embed="rId3"/>
          <a:stretch>
            <a:fillRect/>
          </a:stretch>
        </p:blipFill>
        <p:spPr>
          <a:xfrm>
            <a:off x="1835696" y="3753036"/>
            <a:ext cx="3708412" cy="2867223"/>
          </a:xfrm>
          <a:prstGeom prst="rect">
            <a:avLst/>
          </a:prstGeom>
        </p:spPr>
      </p:pic>
    </p:spTree>
    <p:extLst>
      <p:ext uri="{BB962C8B-B14F-4D97-AF65-F5344CB8AC3E}">
        <p14:creationId xmlns:p14="http://schemas.microsoft.com/office/powerpoint/2010/main" val="51611347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47764" y="2348880"/>
            <a:ext cx="4572508" cy="1446550"/>
          </a:xfrm>
          <a:prstGeom prst="rect">
            <a:avLst/>
          </a:prstGeom>
          <a:noFill/>
        </p:spPr>
        <p:txBody>
          <a:bodyPr wrap="square" rtlCol="0">
            <a:spAutoFit/>
          </a:bodyPr>
          <a:lstStyle/>
          <a:p>
            <a:pPr algn="ctr"/>
            <a:r>
              <a:rPr lang="en-US" sz="4400" b="1" dirty="0" smtClean="0"/>
              <a:t>Design Example – Shear wall</a:t>
            </a:r>
            <a:endParaRPr lang="en-US" sz="4400" b="1" dirty="0"/>
          </a:p>
        </p:txBody>
      </p:sp>
    </p:spTree>
    <p:extLst>
      <p:ext uri="{BB962C8B-B14F-4D97-AF65-F5344CB8AC3E}">
        <p14:creationId xmlns:p14="http://schemas.microsoft.com/office/powerpoint/2010/main" val="163224823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305" y="1808820"/>
            <a:ext cx="9144000" cy="4373628"/>
          </a:xfrm>
          <a:prstGeom prst="rect">
            <a:avLst/>
          </a:prstGeom>
        </p:spPr>
      </p:pic>
      <p:sp>
        <p:nvSpPr>
          <p:cNvPr id="3" name="Right Arrow 2"/>
          <p:cNvSpPr/>
          <p:nvPr/>
        </p:nvSpPr>
        <p:spPr>
          <a:xfrm>
            <a:off x="3158539" y="1916832"/>
            <a:ext cx="2844316" cy="144016"/>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Left Arrow 3"/>
          <p:cNvSpPr/>
          <p:nvPr/>
        </p:nvSpPr>
        <p:spPr>
          <a:xfrm>
            <a:off x="3122535" y="5193196"/>
            <a:ext cx="2520280" cy="144016"/>
          </a:xfrm>
          <a:prstGeom prst="lef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2510466" y="1556792"/>
            <a:ext cx="4617817" cy="369332"/>
          </a:xfrm>
          <a:prstGeom prst="rect">
            <a:avLst/>
          </a:prstGeom>
          <a:noFill/>
        </p:spPr>
        <p:txBody>
          <a:bodyPr wrap="square" rtlCol="0">
            <a:spAutoFit/>
          </a:bodyPr>
          <a:lstStyle/>
          <a:p>
            <a:r>
              <a:rPr lang="en-US" dirty="0" smtClean="0"/>
              <a:t>Specified shear force from diaphragm = 30 </a:t>
            </a:r>
            <a:r>
              <a:rPr lang="en-US" dirty="0" err="1" smtClean="0"/>
              <a:t>kN</a:t>
            </a:r>
            <a:endParaRPr lang="en-US" dirty="0"/>
          </a:p>
        </p:txBody>
      </p:sp>
      <p:sp>
        <p:nvSpPr>
          <p:cNvPr id="6" name="TextBox 5"/>
          <p:cNvSpPr txBox="1"/>
          <p:nvPr/>
        </p:nvSpPr>
        <p:spPr>
          <a:xfrm>
            <a:off x="863588" y="260648"/>
            <a:ext cx="6912768" cy="1200328"/>
          </a:xfrm>
          <a:prstGeom prst="rect">
            <a:avLst/>
          </a:prstGeom>
          <a:noFill/>
        </p:spPr>
        <p:txBody>
          <a:bodyPr wrap="square" rtlCol="0">
            <a:spAutoFit/>
          </a:bodyPr>
          <a:lstStyle/>
          <a:p>
            <a:pPr marL="285750" indent="-285750">
              <a:buFont typeface="Arial"/>
              <a:buChar char="•"/>
            </a:pPr>
            <a:r>
              <a:rPr lang="en-US" sz="2400" dirty="0" smtClean="0"/>
              <a:t>Wind load only</a:t>
            </a:r>
          </a:p>
          <a:p>
            <a:pPr marL="285750" indent="-285750">
              <a:buFont typeface="Arial"/>
              <a:buChar char="•"/>
            </a:pPr>
            <a:r>
              <a:rPr lang="en-US" sz="2400" dirty="0" smtClean="0"/>
              <a:t>Dry service condition</a:t>
            </a:r>
          </a:p>
          <a:p>
            <a:pPr marL="285750" indent="-285750">
              <a:buFont typeface="Arial"/>
              <a:buChar char="•"/>
            </a:pPr>
            <a:r>
              <a:rPr lang="en-US" sz="2400" dirty="0" smtClean="0"/>
              <a:t>Hold-down at all corners</a:t>
            </a:r>
            <a:endParaRPr lang="en-US" sz="2400" dirty="0"/>
          </a:p>
        </p:txBody>
      </p:sp>
      <p:sp>
        <p:nvSpPr>
          <p:cNvPr id="7" name="TextBox 6"/>
          <p:cNvSpPr txBox="1"/>
          <p:nvPr/>
        </p:nvSpPr>
        <p:spPr>
          <a:xfrm>
            <a:off x="539552" y="5985284"/>
            <a:ext cx="8100900" cy="461665"/>
          </a:xfrm>
          <a:prstGeom prst="rect">
            <a:avLst/>
          </a:prstGeom>
          <a:noFill/>
        </p:spPr>
        <p:txBody>
          <a:bodyPr wrap="square" rtlCol="0">
            <a:spAutoFit/>
          </a:bodyPr>
          <a:lstStyle/>
          <a:p>
            <a:r>
              <a:rPr lang="en-US" sz="2400" dirty="0" smtClean="0"/>
              <a:t>Factored shear wall force due to wind, </a:t>
            </a:r>
            <a:r>
              <a:rPr lang="en-US" sz="2400" dirty="0" err="1" smtClean="0"/>
              <a:t>V</a:t>
            </a:r>
            <a:r>
              <a:rPr lang="en-US" sz="2400" baseline="-25000" dirty="0" err="1" smtClean="0"/>
              <a:t>fs</a:t>
            </a:r>
            <a:r>
              <a:rPr lang="en-US" sz="2400" dirty="0" smtClean="0"/>
              <a:t> = 1.4 x 30 </a:t>
            </a:r>
            <a:r>
              <a:rPr lang="en-US" sz="2400" dirty="0" err="1" smtClean="0"/>
              <a:t>kN</a:t>
            </a:r>
            <a:r>
              <a:rPr lang="en-US" sz="2400" dirty="0" smtClean="0"/>
              <a:t> = 42 </a:t>
            </a:r>
            <a:r>
              <a:rPr lang="en-US" sz="2400" dirty="0" err="1" smtClean="0"/>
              <a:t>kN</a:t>
            </a:r>
            <a:endParaRPr lang="en-US" sz="2400" dirty="0"/>
          </a:p>
        </p:txBody>
      </p:sp>
    </p:spTree>
    <p:extLst>
      <p:ext uri="{BB962C8B-B14F-4D97-AF65-F5344CB8AC3E}">
        <p14:creationId xmlns:p14="http://schemas.microsoft.com/office/powerpoint/2010/main" val="422060656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9532" y="116632"/>
            <a:ext cx="8136904" cy="1200329"/>
          </a:xfrm>
          <a:prstGeom prst="rect">
            <a:avLst/>
          </a:prstGeom>
          <a:noFill/>
        </p:spPr>
        <p:txBody>
          <a:bodyPr wrap="square" rtlCol="0">
            <a:spAutoFit/>
          </a:bodyPr>
          <a:lstStyle/>
          <a:p>
            <a:r>
              <a:rPr lang="en-US" sz="3600" b="1" dirty="0" smtClean="0">
                <a:solidFill>
                  <a:srgbClr val="800000"/>
                </a:solidFill>
                <a:latin typeface="Arial"/>
                <a:cs typeface="Arial"/>
              </a:rPr>
              <a:t>Distribution of shear force to shear wall segments</a:t>
            </a:r>
            <a:endParaRPr lang="en-US" sz="3600" b="1" dirty="0">
              <a:solidFill>
                <a:srgbClr val="800000"/>
              </a:solidFill>
              <a:latin typeface="Arial"/>
              <a:cs typeface="Arial"/>
            </a:endParaRPr>
          </a:p>
        </p:txBody>
      </p:sp>
      <p:sp>
        <p:nvSpPr>
          <p:cNvPr id="3" name="TextBox 2"/>
          <p:cNvSpPr txBox="1"/>
          <p:nvPr/>
        </p:nvSpPr>
        <p:spPr>
          <a:xfrm>
            <a:off x="251520" y="1376772"/>
            <a:ext cx="6012668" cy="2677656"/>
          </a:xfrm>
          <a:prstGeom prst="rect">
            <a:avLst/>
          </a:prstGeom>
          <a:noFill/>
        </p:spPr>
        <p:txBody>
          <a:bodyPr wrap="square" rtlCol="0">
            <a:spAutoFit/>
          </a:bodyPr>
          <a:lstStyle/>
          <a:p>
            <a:pPr marL="285750" indent="-285750">
              <a:buFont typeface="Arial"/>
              <a:buChar char="•"/>
            </a:pPr>
            <a:r>
              <a:rPr lang="en-US" sz="2400" dirty="0" smtClean="0"/>
              <a:t>Assumed to be proportional to strength of shear wall</a:t>
            </a:r>
          </a:p>
          <a:p>
            <a:pPr marL="285750" indent="-285750">
              <a:buFont typeface="Arial"/>
              <a:buChar char="•"/>
            </a:pPr>
            <a:r>
              <a:rPr lang="en-US" sz="2400" dirty="0" smtClean="0"/>
              <a:t>If segments 1 and 2 have the same construction v</a:t>
            </a:r>
            <a:r>
              <a:rPr lang="en-US" sz="2400" baseline="-25000" dirty="0" smtClean="0"/>
              <a:t>rs,1</a:t>
            </a:r>
            <a:r>
              <a:rPr lang="en-US" sz="2400" dirty="0" smtClean="0"/>
              <a:t> = v</a:t>
            </a:r>
            <a:r>
              <a:rPr lang="en-US" sz="2400" baseline="-25000" dirty="0" smtClean="0"/>
              <a:t>rs,2</a:t>
            </a:r>
            <a:r>
              <a:rPr lang="en-US" sz="2400" dirty="0" smtClean="0"/>
              <a:t> (</a:t>
            </a:r>
            <a:r>
              <a:rPr lang="en-US" sz="2400" dirty="0" err="1" smtClean="0"/>
              <a:t>kN</a:t>
            </a:r>
            <a:r>
              <a:rPr lang="en-US" sz="2400" dirty="0" smtClean="0"/>
              <a:t>/m unit strength)</a:t>
            </a:r>
          </a:p>
          <a:p>
            <a:pPr marL="285750" indent="-285750">
              <a:buFont typeface="Arial"/>
              <a:buChar char="•"/>
            </a:pPr>
            <a:r>
              <a:rPr lang="en-US" sz="2400" dirty="0" smtClean="0"/>
              <a:t>Since strength proportional to length:</a:t>
            </a:r>
          </a:p>
          <a:p>
            <a:pPr lvl="1"/>
            <a:r>
              <a:rPr lang="en-US" sz="2400" dirty="0" smtClean="0"/>
              <a:t>-	V</a:t>
            </a:r>
            <a:r>
              <a:rPr lang="en-US" sz="2400" baseline="-25000" dirty="0" smtClean="0"/>
              <a:t>fs</a:t>
            </a:r>
            <a:r>
              <a:rPr lang="en-US" sz="2400" baseline="-25000" dirty="0"/>
              <a:t>,1</a:t>
            </a:r>
            <a:r>
              <a:rPr lang="en-US" sz="2400" dirty="0"/>
              <a:t> </a:t>
            </a:r>
            <a:r>
              <a:rPr lang="en-US" sz="2400" dirty="0" smtClean="0"/>
              <a:t>= 28 </a:t>
            </a:r>
            <a:r>
              <a:rPr lang="en-US" sz="2400" dirty="0" err="1" smtClean="0"/>
              <a:t>kN</a:t>
            </a:r>
            <a:r>
              <a:rPr lang="en-US" sz="2400" dirty="0" smtClean="0"/>
              <a:t>,</a:t>
            </a:r>
            <a:r>
              <a:rPr lang="en-US" sz="2400" dirty="0"/>
              <a:t> </a:t>
            </a:r>
            <a:r>
              <a:rPr lang="en-US" sz="2400" dirty="0" smtClean="0"/>
              <a:t>V</a:t>
            </a:r>
            <a:r>
              <a:rPr lang="en-US" sz="2400" baseline="-25000" dirty="0" smtClean="0"/>
              <a:t>fs,2</a:t>
            </a:r>
            <a:r>
              <a:rPr lang="en-US" sz="2400" dirty="0" smtClean="0"/>
              <a:t> = 14 </a:t>
            </a:r>
            <a:r>
              <a:rPr lang="en-US" sz="2400" dirty="0" err="1" smtClean="0"/>
              <a:t>kN</a:t>
            </a:r>
            <a:r>
              <a:rPr lang="en-US" sz="2400" dirty="0" smtClean="0"/>
              <a:t> </a:t>
            </a:r>
          </a:p>
          <a:p>
            <a:pPr marL="285750" indent="-285750">
              <a:buFont typeface="Arial"/>
              <a:buChar char="•"/>
            </a:pPr>
            <a:endParaRPr lang="en-US" sz="2400" dirty="0"/>
          </a:p>
        </p:txBody>
      </p:sp>
      <p:sp>
        <p:nvSpPr>
          <p:cNvPr id="4" name="Rectangle 3"/>
          <p:cNvSpPr/>
          <p:nvPr/>
        </p:nvSpPr>
        <p:spPr>
          <a:xfrm>
            <a:off x="359532" y="4368539"/>
            <a:ext cx="2844316" cy="1944216"/>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455876" y="4368539"/>
            <a:ext cx="1332148" cy="1944216"/>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5076056" y="4368539"/>
            <a:ext cx="1332148" cy="1944216"/>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3455876" y="4908599"/>
            <a:ext cx="1332148" cy="54006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Connector 9"/>
          <p:cNvCxnSpPr/>
          <p:nvPr/>
        </p:nvCxnSpPr>
        <p:spPr>
          <a:xfrm flipH="1">
            <a:off x="3455876" y="4908599"/>
            <a:ext cx="1332148" cy="540060"/>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3455876" y="4908599"/>
            <a:ext cx="1332148" cy="504056"/>
          </a:xfrm>
          <a:prstGeom prst="line">
            <a:avLst/>
          </a:prstGeom>
          <a:ln w="25400">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187624" y="5016611"/>
            <a:ext cx="1296144" cy="369332"/>
          </a:xfrm>
          <a:prstGeom prst="rect">
            <a:avLst/>
          </a:prstGeom>
          <a:noFill/>
        </p:spPr>
        <p:txBody>
          <a:bodyPr wrap="square" rtlCol="0">
            <a:spAutoFit/>
          </a:bodyPr>
          <a:lstStyle/>
          <a:p>
            <a:r>
              <a:rPr lang="en-US" dirty="0" smtClean="0"/>
              <a:t>Segment 1</a:t>
            </a:r>
            <a:endParaRPr lang="en-US" dirty="0"/>
          </a:p>
        </p:txBody>
      </p:sp>
      <p:sp>
        <p:nvSpPr>
          <p:cNvPr id="14" name="TextBox 13"/>
          <p:cNvSpPr txBox="1"/>
          <p:nvPr/>
        </p:nvSpPr>
        <p:spPr>
          <a:xfrm>
            <a:off x="5112060" y="5088619"/>
            <a:ext cx="1296144" cy="369332"/>
          </a:xfrm>
          <a:prstGeom prst="rect">
            <a:avLst/>
          </a:prstGeom>
          <a:noFill/>
        </p:spPr>
        <p:txBody>
          <a:bodyPr wrap="square" rtlCol="0">
            <a:spAutoFit/>
          </a:bodyPr>
          <a:lstStyle/>
          <a:p>
            <a:r>
              <a:rPr lang="en-US" dirty="0" smtClean="0"/>
              <a:t>Segment 2</a:t>
            </a:r>
            <a:endParaRPr lang="en-US" dirty="0"/>
          </a:p>
        </p:txBody>
      </p:sp>
      <p:sp>
        <p:nvSpPr>
          <p:cNvPr id="15" name="TextBox 14"/>
          <p:cNvSpPr txBox="1"/>
          <p:nvPr/>
        </p:nvSpPr>
        <p:spPr>
          <a:xfrm>
            <a:off x="3671900" y="4440547"/>
            <a:ext cx="936104" cy="369332"/>
          </a:xfrm>
          <a:prstGeom prst="rect">
            <a:avLst/>
          </a:prstGeom>
          <a:noFill/>
        </p:spPr>
        <p:txBody>
          <a:bodyPr wrap="square" rtlCol="0">
            <a:spAutoFit/>
          </a:bodyPr>
          <a:lstStyle/>
          <a:p>
            <a:r>
              <a:rPr lang="en-US" dirty="0" smtClean="0"/>
              <a:t>Ignored</a:t>
            </a:r>
            <a:endParaRPr lang="en-US" dirty="0"/>
          </a:p>
        </p:txBody>
      </p:sp>
      <p:sp>
        <p:nvSpPr>
          <p:cNvPr id="17" name="Right Arrow 16"/>
          <p:cNvSpPr/>
          <p:nvPr/>
        </p:nvSpPr>
        <p:spPr>
          <a:xfrm>
            <a:off x="1007604" y="4224523"/>
            <a:ext cx="1476164" cy="108012"/>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ight Arrow 17"/>
          <p:cNvSpPr/>
          <p:nvPr/>
        </p:nvSpPr>
        <p:spPr>
          <a:xfrm>
            <a:off x="5112060" y="4188519"/>
            <a:ext cx="1080120" cy="108012"/>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Left Arrow 18"/>
          <p:cNvSpPr/>
          <p:nvPr/>
        </p:nvSpPr>
        <p:spPr>
          <a:xfrm>
            <a:off x="5220072" y="6384763"/>
            <a:ext cx="1116124" cy="108012"/>
          </a:xfrm>
          <a:prstGeom prst="lef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Left Arrow 19"/>
          <p:cNvSpPr/>
          <p:nvPr/>
        </p:nvSpPr>
        <p:spPr>
          <a:xfrm>
            <a:off x="1151620" y="6384763"/>
            <a:ext cx="1332148" cy="108012"/>
          </a:xfrm>
          <a:prstGeom prst="lef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3"/>
          <a:stretch>
            <a:fillRect/>
          </a:stretch>
        </p:blipFill>
        <p:spPr>
          <a:xfrm>
            <a:off x="6624403" y="1556792"/>
            <a:ext cx="2514600" cy="1511300"/>
          </a:xfrm>
          <a:prstGeom prst="rect">
            <a:avLst/>
          </a:prstGeom>
        </p:spPr>
      </p:pic>
      <p:sp>
        <p:nvSpPr>
          <p:cNvPr id="22" name="TextBox 21"/>
          <p:cNvSpPr txBox="1"/>
          <p:nvPr/>
        </p:nvSpPr>
        <p:spPr>
          <a:xfrm>
            <a:off x="1295636" y="3861048"/>
            <a:ext cx="1152128" cy="400110"/>
          </a:xfrm>
          <a:prstGeom prst="rect">
            <a:avLst/>
          </a:prstGeom>
          <a:noFill/>
        </p:spPr>
        <p:txBody>
          <a:bodyPr wrap="square" rtlCol="0">
            <a:spAutoFit/>
          </a:bodyPr>
          <a:lstStyle/>
          <a:p>
            <a:r>
              <a:rPr lang="en-US" sz="2000" dirty="0" smtClean="0"/>
              <a:t>V</a:t>
            </a:r>
            <a:r>
              <a:rPr lang="en-US" sz="2000" baseline="-25000" dirty="0"/>
              <a:t>f</a:t>
            </a:r>
            <a:r>
              <a:rPr lang="en-US" sz="2000" baseline="-25000" dirty="0" smtClean="0"/>
              <a:t>s,1</a:t>
            </a:r>
            <a:endParaRPr lang="en-US" sz="2000" dirty="0"/>
          </a:p>
        </p:txBody>
      </p:sp>
      <p:sp>
        <p:nvSpPr>
          <p:cNvPr id="23" name="TextBox 22"/>
          <p:cNvSpPr txBox="1"/>
          <p:nvPr/>
        </p:nvSpPr>
        <p:spPr>
          <a:xfrm>
            <a:off x="5328084" y="3825044"/>
            <a:ext cx="1152128" cy="400110"/>
          </a:xfrm>
          <a:prstGeom prst="rect">
            <a:avLst/>
          </a:prstGeom>
          <a:noFill/>
        </p:spPr>
        <p:txBody>
          <a:bodyPr wrap="square" rtlCol="0">
            <a:spAutoFit/>
          </a:bodyPr>
          <a:lstStyle/>
          <a:p>
            <a:r>
              <a:rPr lang="en-US" sz="2000" dirty="0" smtClean="0"/>
              <a:t>V</a:t>
            </a:r>
            <a:r>
              <a:rPr lang="en-US" sz="2000" baseline="-25000" dirty="0"/>
              <a:t>f</a:t>
            </a:r>
            <a:r>
              <a:rPr lang="en-US" sz="2000" baseline="-25000" dirty="0" smtClean="0"/>
              <a:t>s,2</a:t>
            </a:r>
            <a:endParaRPr lang="en-US" sz="2000" dirty="0"/>
          </a:p>
        </p:txBody>
      </p:sp>
      <p:sp>
        <p:nvSpPr>
          <p:cNvPr id="24" name="TextBox 23"/>
          <p:cNvSpPr txBox="1"/>
          <p:nvPr/>
        </p:nvSpPr>
        <p:spPr>
          <a:xfrm>
            <a:off x="1439652" y="6345324"/>
            <a:ext cx="1152128" cy="400110"/>
          </a:xfrm>
          <a:prstGeom prst="rect">
            <a:avLst/>
          </a:prstGeom>
          <a:noFill/>
        </p:spPr>
        <p:txBody>
          <a:bodyPr wrap="square" rtlCol="0">
            <a:spAutoFit/>
          </a:bodyPr>
          <a:lstStyle/>
          <a:p>
            <a:r>
              <a:rPr lang="en-US" sz="2000" dirty="0" smtClean="0"/>
              <a:t>V</a:t>
            </a:r>
            <a:r>
              <a:rPr lang="en-US" sz="2000" baseline="-25000" dirty="0"/>
              <a:t>f</a:t>
            </a:r>
            <a:r>
              <a:rPr lang="en-US" sz="2000" baseline="-25000" dirty="0" smtClean="0"/>
              <a:t>s,1</a:t>
            </a:r>
            <a:endParaRPr lang="en-US" sz="2000" dirty="0"/>
          </a:p>
        </p:txBody>
      </p:sp>
      <p:sp>
        <p:nvSpPr>
          <p:cNvPr id="25" name="TextBox 24"/>
          <p:cNvSpPr txBox="1"/>
          <p:nvPr/>
        </p:nvSpPr>
        <p:spPr>
          <a:xfrm>
            <a:off x="5472100" y="6345324"/>
            <a:ext cx="1152128" cy="400110"/>
          </a:xfrm>
          <a:prstGeom prst="rect">
            <a:avLst/>
          </a:prstGeom>
          <a:noFill/>
        </p:spPr>
        <p:txBody>
          <a:bodyPr wrap="square" rtlCol="0">
            <a:spAutoFit/>
          </a:bodyPr>
          <a:lstStyle/>
          <a:p>
            <a:r>
              <a:rPr lang="en-US" sz="2000" dirty="0" smtClean="0"/>
              <a:t>V</a:t>
            </a:r>
            <a:r>
              <a:rPr lang="en-US" sz="2000" baseline="-25000" dirty="0"/>
              <a:t>f</a:t>
            </a:r>
            <a:r>
              <a:rPr lang="en-US" sz="2000" baseline="-25000" dirty="0" smtClean="0"/>
              <a:t>s,2</a:t>
            </a:r>
            <a:endParaRPr lang="en-US" sz="2000" dirty="0"/>
          </a:p>
        </p:txBody>
      </p:sp>
    </p:spTree>
    <p:extLst>
      <p:ext uri="{BB962C8B-B14F-4D97-AF65-F5344CB8AC3E}">
        <p14:creationId xmlns:p14="http://schemas.microsoft.com/office/powerpoint/2010/main" val="275545478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1560" y="368660"/>
            <a:ext cx="7704856" cy="707886"/>
          </a:xfrm>
          <a:prstGeom prst="rect">
            <a:avLst/>
          </a:prstGeom>
          <a:noFill/>
        </p:spPr>
        <p:txBody>
          <a:bodyPr wrap="square" rtlCol="0">
            <a:spAutoFit/>
          </a:bodyPr>
          <a:lstStyle/>
          <a:p>
            <a:r>
              <a:rPr lang="en-US" sz="4000" b="1" dirty="0" smtClean="0">
                <a:solidFill>
                  <a:srgbClr val="800000"/>
                </a:solidFill>
                <a:latin typeface="Arial"/>
                <a:cs typeface="Arial"/>
              </a:rPr>
              <a:t>Trial shear wall details</a:t>
            </a:r>
            <a:endParaRPr lang="en-US" sz="4000" b="1" dirty="0">
              <a:solidFill>
                <a:srgbClr val="800000"/>
              </a:solidFill>
              <a:latin typeface="Arial"/>
              <a:cs typeface="Arial"/>
            </a:endParaRPr>
          </a:p>
        </p:txBody>
      </p:sp>
      <p:sp>
        <p:nvSpPr>
          <p:cNvPr id="3" name="TextBox 2"/>
          <p:cNvSpPr txBox="1"/>
          <p:nvPr/>
        </p:nvSpPr>
        <p:spPr>
          <a:xfrm>
            <a:off x="503548" y="1124744"/>
            <a:ext cx="8136904" cy="3539431"/>
          </a:xfrm>
          <a:prstGeom prst="rect">
            <a:avLst/>
          </a:prstGeom>
          <a:noFill/>
        </p:spPr>
        <p:txBody>
          <a:bodyPr wrap="square" rtlCol="0">
            <a:spAutoFit/>
          </a:bodyPr>
          <a:lstStyle/>
          <a:p>
            <a:pPr marL="285750" indent="-285750">
              <a:buFont typeface="Arial"/>
              <a:buChar char="•"/>
            </a:pPr>
            <a:r>
              <a:rPr lang="en-US" sz="2800" dirty="0" smtClean="0"/>
              <a:t>Sheathing panel : 12.5mm Canadian Softwood Plywood (4-ply)</a:t>
            </a:r>
          </a:p>
          <a:p>
            <a:pPr marL="285750" indent="-285750">
              <a:buFont typeface="Arial"/>
              <a:buChar char="•"/>
            </a:pPr>
            <a:r>
              <a:rPr lang="en-US" sz="2800" dirty="0" smtClean="0"/>
              <a:t>Stud : spruce-pine-fir 38mm x 140mm at 600mm spacing</a:t>
            </a:r>
          </a:p>
          <a:p>
            <a:pPr marL="285750" indent="-285750">
              <a:buFont typeface="Arial"/>
              <a:buChar char="•"/>
            </a:pPr>
            <a:r>
              <a:rPr lang="en-US" sz="2800" dirty="0" smtClean="0"/>
              <a:t>Nail : 3mm diameter, 63mm length</a:t>
            </a:r>
          </a:p>
          <a:p>
            <a:pPr marL="285750" indent="-285750">
              <a:buFont typeface="Arial"/>
              <a:buChar char="•"/>
            </a:pPr>
            <a:r>
              <a:rPr lang="en-US" sz="2800" dirty="0" smtClean="0"/>
              <a:t>Nail spacing at panel edge : 75mm</a:t>
            </a:r>
          </a:p>
          <a:p>
            <a:pPr marL="285750" indent="-285750">
              <a:buFont typeface="Arial"/>
              <a:buChar char="•"/>
            </a:pPr>
            <a:r>
              <a:rPr lang="en-US" sz="2800" dirty="0" smtClean="0"/>
              <a:t>Blocked shear wall</a:t>
            </a:r>
          </a:p>
          <a:p>
            <a:pPr marL="285750" indent="-285750">
              <a:buFont typeface="Arial"/>
              <a:buChar char="•"/>
            </a:pPr>
            <a:r>
              <a:rPr lang="en-US" sz="2800" dirty="0" smtClean="0"/>
              <a:t>Hold-down at all corner locations</a:t>
            </a:r>
            <a:endParaRPr lang="en-US" sz="2800" dirty="0"/>
          </a:p>
        </p:txBody>
      </p:sp>
    </p:spTree>
    <p:extLst>
      <p:ext uri="{BB962C8B-B14F-4D97-AF65-F5344CB8AC3E}">
        <p14:creationId xmlns:p14="http://schemas.microsoft.com/office/powerpoint/2010/main" val="149289501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1540" y="260648"/>
            <a:ext cx="8172908" cy="1200329"/>
          </a:xfrm>
          <a:prstGeom prst="rect">
            <a:avLst/>
          </a:prstGeom>
          <a:noFill/>
        </p:spPr>
        <p:txBody>
          <a:bodyPr wrap="square" rtlCol="0">
            <a:spAutoFit/>
          </a:bodyPr>
          <a:lstStyle/>
          <a:p>
            <a:r>
              <a:rPr lang="en-US" sz="3600" b="1" dirty="0" smtClean="0">
                <a:solidFill>
                  <a:srgbClr val="800000"/>
                </a:solidFill>
              </a:rPr>
              <a:t>Calculation of nail joint strength, N</a:t>
            </a:r>
            <a:r>
              <a:rPr lang="en-US" sz="3600" b="1" baseline="-25000" dirty="0" smtClean="0">
                <a:solidFill>
                  <a:srgbClr val="800000"/>
                </a:solidFill>
              </a:rPr>
              <a:t>u</a:t>
            </a:r>
            <a:r>
              <a:rPr lang="en-US" sz="3600" b="1" dirty="0" smtClean="0">
                <a:solidFill>
                  <a:srgbClr val="800000"/>
                </a:solidFill>
              </a:rPr>
              <a:t> – Clause 12.9.4</a:t>
            </a:r>
            <a:endParaRPr lang="en-US" sz="3600" b="1" dirty="0">
              <a:solidFill>
                <a:srgbClr val="800000"/>
              </a:solidFill>
            </a:endParaRPr>
          </a:p>
        </p:txBody>
      </p:sp>
      <p:sp>
        <p:nvSpPr>
          <p:cNvPr id="3" name="TextBox 2"/>
          <p:cNvSpPr txBox="1"/>
          <p:nvPr/>
        </p:nvSpPr>
        <p:spPr>
          <a:xfrm>
            <a:off x="431540" y="1520788"/>
            <a:ext cx="8136904" cy="523220"/>
          </a:xfrm>
          <a:prstGeom prst="rect">
            <a:avLst/>
          </a:prstGeom>
          <a:noFill/>
        </p:spPr>
        <p:txBody>
          <a:bodyPr wrap="square" rtlCol="0">
            <a:spAutoFit/>
          </a:bodyPr>
          <a:lstStyle/>
          <a:p>
            <a:pPr marL="285750" indent="-285750">
              <a:buFont typeface="Arial"/>
              <a:buChar char="•"/>
            </a:pPr>
            <a:r>
              <a:rPr lang="en-US" sz="2800" dirty="0" smtClean="0"/>
              <a:t>Calculate n</a:t>
            </a:r>
            <a:r>
              <a:rPr lang="en-US" sz="2800" baseline="-25000" dirty="0" smtClean="0"/>
              <a:t>u</a:t>
            </a:r>
            <a:endParaRPr lang="en-US" sz="2800" dirty="0" smtClean="0"/>
          </a:p>
        </p:txBody>
      </p:sp>
      <p:sp>
        <p:nvSpPr>
          <p:cNvPr id="4" name="TextBox 3"/>
          <p:cNvSpPr txBox="1"/>
          <p:nvPr/>
        </p:nvSpPr>
        <p:spPr>
          <a:xfrm>
            <a:off x="323528" y="1992443"/>
            <a:ext cx="3852428" cy="4113947"/>
          </a:xfrm>
          <a:prstGeom prst="rect">
            <a:avLst/>
          </a:prstGeom>
          <a:noFill/>
        </p:spPr>
        <p:txBody>
          <a:bodyPr wrap="square" rtlCol="0">
            <a:spAutoFit/>
          </a:bodyPr>
          <a:lstStyle/>
          <a:p>
            <a:r>
              <a:rPr lang="en-US" sz="2000" dirty="0" err="1" smtClean="0"/>
              <a:t>d</a:t>
            </a:r>
            <a:r>
              <a:rPr lang="en-US" sz="2000" baseline="-25000" dirty="0" err="1" smtClean="0"/>
              <a:t>F</a:t>
            </a:r>
            <a:r>
              <a:rPr lang="en-US" sz="2000" dirty="0" smtClean="0"/>
              <a:t> = 3mm</a:t>
            </a:r>
          </a:p>
          <a:p>
            <a:r>
              <a:rPr lang="en-US" sz="2000" dirty="0" smtClean="0"/>
              <a:t>t</a:t>
            </a:r>
            <a:r>
              <a:rPr lang="en-US" sz="2000" baseline="-25000" dirty="0" smtClean="0"/>
              <a:t>1</a:t>
            </a:r>
            <a:r>
              <a:rPr lang="en-US" sz="2000" dirty="0" smtClean="0"/>
              <a:t> = 12.5mm</a:t>
            </a:r>
          </a:p>
          <a:p>
            <a:r>
              <a:rPr lang="en-US" sz="2000" dirty="0"/>
              <a:t>t</a:t>
            </a:r>
            <a:r>
              <a:rPr lang="en-US" sz="2000" baseline="-25000" dirty="0" smtClean="0"/>
              <a:t>2</a:t>
            </a:r>
            <a:r>
              <a:rPr lang="en-US" sz="2000" dirty="0" smtClean="0"/>
              <a:t> = 63 – 12.5 = 50.5mm</a:t>
            </a:r>
          </a:p>
          <a:p>
            <a:r>
              <a:rPr lang="en-US" sz="2000" dirty="0" smtClean="0"/>
              <a:t>G = 0.42 for sheathing panel (CSP)</a:t>
            </a:r>
          </a:p>
          <a:p>
            <a:r>
              <a:rPr lang="en-US" sz="2000" dirty="0" smtClean="0"/>
              <a:t>G = 0.42 for lumber stud (SPF)</a:t>
            </a:r>
          </a:p>
          <a:p>
            <a:r>
              <a:rPr lang="en-US" sz="2000" dirty="0" smtClean="0"/>
              <a:t>J</a:t>
            </a:r>
            <a:r>
              <a:rPr lang="en-US" sz="2000" baseline="-25000" dirty="0" smtClean="0"/>
              <a:t>X</a:t>
            </a:r>
            <a:r>
              <a:rPr lang="en-US" sz="2000" dirty="0" smtClean="0"/>
              <a:t> = 1.0 (not CLT)</a:t>
            </a:r>
          </a:p>
          <a:p>
            <a:r>
              <a:rPr lang="en-US" sz="2000" dirty="0" smtClean="0"/>
              <a:t>f</a:t>
            </a:r>
            <a:r>
              <a:rPr lang="en-US" sz="2000" baseline="-25000" dirty="0"/>
              <a:t>1</a:t>
            </a:r>
            <a:r>
              <a:rPr lang="en-US" sz="2000" dirty="0" smtClean="0"/>
              <a:t> = 30.6 </a:t>
            </a:r>
            <a:r>
              <a:rPr lang="en-US" sz="2000" dirty="0" err="1" smtClean="0"/>
              <a:t>MPa</a:t>
            </a:r>
            <a:endParaRPr lang="en-US" sz="2000" dirty="0" smtClean="0"/>
          </a:p>
          <a:p>
            <a:r>
              <a:rPr lang="en-US" sz="2000" dirty="0" smtClean="0"/>
              <a:t>f</a:t>
            </a:r>
            <a:r>
              <a:rPr lang="en-US" sz="2000" baseline="-25000" dirty="0" smtClean="0"/>
              <a:t>2</a:t>
            </a:r>
            <a:r>
              <a:rPr lang="en-US" sz="2000" dirty="0" smtClean="0"/>
              <a:t> </a:t>
            </a:r>
            <a:r>
              <a:rPr lang="en-US" sz="2000" dirty="0"/>
              <a:t>= </a:t>
            </a:r>
            <a:r>
              <a:rPr lang="en-US" sz="2000" dirty="0" smtClean="0"/>
              <a:t>20.4 </a:t>
            </a:r>
            <a:r>
              <a:rPr lang="en-US" sz="2000" dirty="0" err="1"/>
              <a:t>MPa</a:t>
            </a:r>
            <a:endParaRPr lang="en-US" sz="2000" dirty="0"/>
          </a:p>
          <a:p>
            <a:r>
              <a:rPr lang="en-US" sz="2000" dirty="0" smtClean="0"/>
              <a:t>f</a:t>
            </a:r>
            <a:r>
              <a:rPr lang="en-US" sz="2000" baseline="-25000" dirty="0" smtClean="0"/>
              <a:t>3</a:t>
            </a:r>
            <a:r>
              <a:rPr lang="en-US" sz="2000" dirty="0" smtClean="0"/>
              <a:t> </a:t>
            </a:r>
            <a:r>
              <a:rPr lang="en-US" sz="2000" dirty="0"/>
              <a:t>= </a:t>
            </a:r>
            <a:r>
              <a:rPr lang="en-US" sz="2000" dirty="0" smtClean="0"/>
              <a:t>22.4 </a:t>
            </a:r>
            <a:r>
              <a:rPr lang="en-US" sz="2000" dirty="0" err="1" smtClean="0"/>
              <a:t>MPa</a:t>
            </a:r>
            <a:endParaRPr lang="en-US" sz="2000" dirty="0" smtClean="0"/>
          </a:p>
          <a:p>
            <a:r>
              <a:rPr lang="en-US" sz="2000" dirty="0" err="1" smtClean="0"/>
              <a:t>f</a:t>
            </a:r>
            <a:r>
              <a:rPr lang="en-US" sz="2000" baseline="-25000" dirty="0" err="1" smtClean="0"/>
              <a:t>y</a:t>
            </a:r>
            <a:r>
              <a:rPr lang="en-US" sz="2000" dirty="0" smtClean="0"/>
              <a:t> </a:t>
            </a:r>
            <a:r>
              <a:rPr lang="en-US" sz="2000" dirty="0"/>
              <a:t>= </a:t>
            </a:r>
            <a:r>
              <a:rPr lang="en-US" sz="2000" dirty="0" smtClean="0"/>
              <a:t>650 </a:t>
            </a:r>
            <a:r>
              <a:rPr lang="en-US" sz="2000" dirty="0" err="1" smtClean="0"/>
              <a:t>MPa</a:t>
            </a:r>
            <a:endParaRPr lang="en-US" sz="2000" dirty="0" smtClean="0"/>
          </a:p>
          <a:p>
            <a:endParaRPr lang="en-US" sz="2000" dirty="0"/>
          </a:p>
          <a:p>
            <a:r>
              <a:rPr lang="en-US" sz="2800" dirty="0" smtClean="0"/>
              <a:t>N</a:t>
            </a:r>
            <a:r>
              <a:rPr lang="en-US" sz="2800" baseline="-25000" dirty="0" smtClean="0"/>
              <a:t>u</a:t>
            </a:r>
            <a:r>
              <a:rPr lang="en-US" sz="2800" dirty="0" smtClean="0"/>
              <a:t> = n</a:t>
            </a:r>
            <a:r>
              <a:rPr lang="en-US" sz="2800" baseline="-25000" dirty="0" smtClean="0"/>
              <a:t>u</a:t>
            </a:r>
            <a:r>
              <a:rPr lang="en-US" sz="2800" dirty="0" smtClean="0"/>
              <a:t> (K</a:t>
            </a:r>
            <a:r>
              <a:rPr lang="en-US" sz="2800" baseline="-25000" dirty="0" smtClean="0"/>
              <a:t>D </a:t>
            </a:r>
            <a:r>
              <a:rPr lang="en-US" sz="2800" dirty="0" smtClean="0"/>
              <a:t>K</a:t>
            </a:r>
            <a:r>
              <a:rPr lang="en-US" sz="2800" baseline="-25000" dirty="0" smtClean="0"/>
              <a:t>SF</a:t>
            </a:r>
            <a:r>
              <a:rPr lang="en-US" sz="2800" dirty="0" smtClean="0"/>
              <a:t> K</a:t>
            </a:r>
            <a:r>
              <a:rPr lang="en-US" sz="2800" baseline="-25000" dirty="0" smtClean="0"/>
              <a:t>T</a:t>
            </a:r>
            <a:r>
              <a:rPr lang="en-US" sz="2800" dirty="0" smtClean="0"/>
              <a:t>) = 566 N</a:t>
            </a:r>
            <a:endParaRPr lang="en-US" sz="2800" dirty="0"/>
          </a:p>
          <a:p>
            <a:endParaRPr lang="en-US" sz="2000" baseline="-25000" dirty="0"/>
          </a:p>
        </p:txBody>
      </p:sp>
      <p:sp>
        <p:nvSpPr>
          <p:cNvPr id="9" name="TextBox 8"/>
          <p:cNvSpPr txBox="1"/>
          <p:nvPr/>
        </p:nvSpPr>
        <p:spPr>
          <a:xfrm>
            <a:off x="4211960" y="1700808"/>
            <a:ext cx="900100" cy="4801315"/>
          </a:xfrm>
          <a:prstGeom prst="rect">
            <a:avLst/>
          </a:prstGeom>
          <a:noFill/>
        </p:spPr>
        <p:txBody>
          <a:bodyPr wrap="square" rtlCol="0">
            <a:spAutoFit/>
          </a:bodyPr>
          <a:lstStyle/>
          <a:p>
            <a:r>
              <a:rPr lang="en-US" dirty="0" smtClean="0">
                <a:solidFill>
                  <a:srgbClr val="0000FF"/>
                </a:solidFill>
              </a:rPr>
              <a:t>1146 N</a:t>
            </a:r>
          </a:p>
          <a:p>
            <a:endParaRPr lang="en-US" dirty="0">
              <a:solidFill>
                <a:srgbClr val="0000FF"/>
              </a:solidFill>
            </a:endParaRPr>
          </a:p>
          <a:p>
            <a:endParaRPr lang="en-US" dirty="0" smtClean="0">
              <a:solidFill>
                <a:srgbClr val="0000FF"/>
              </a:solidFill>
            </a:endParaRPr>
          </a:p>
          <a:p>
            <a:r>
              <a:rPr lang="en-US" dirty="0" smtClean="0">
                <a:solidFill>
                  <a:srgbClr val="0000FF"/>
                </a:solidFill>
              </a:rPr>
              <a:t>3086 N</a:t>
            </a:r>
          </a:p>
          <a:p>
            <a:endParaRPr lang="en-US" dirty="0">
              <a:solidFill>
                <a:srgbClr val="0000FF"/>
              </a:solidFill>
            </a:endParaRPr>
          </a:p>
          <a:p>
            <a:endParaRPr lang="en-US" dirty="0" smtClean="0">
              <a:solidFill>
                <a:srgbClr val="0000FF"/>
              </a:solidFill>
            </a:endParaRPr>
          </a:p>
          <a:p>
            <a:r>
              <a:rPr lang="en-US" dirty="0" smtClean="0">
                <a:solidFill>
                  <a:srgbClr val="0000FF"/>
                </a:solidFill>
              </a:rPr>
              <a:t>566 N</a:t>
            </a:r>
          </a:p>
          <a:p>
            <a:endParaRPr lang="en-US" dirty="0">
              <a:solidFill>
                <a:srgbClr val="0000FF"/>
              </a:solidFill>
            </a:endParaRPr>
          </a:p>
          <a:p>
            <a:endParaRPr lang="en-US" dirty="0" smtClean="0">
              <a:solidFill>
                <a:srgbClr val="0000FF"/>
              </a:solidFill>
            </a:endParaRPr>
          </a:p>
          <a:p>
            <a:r>
              <a:rPr lang="en-US" dirty="0" smtClean="0">
                <a:solidFill>
                  <a:srgbClr val="0000FF"/>
                </a:solidFill>
              </a:rPr>
              <a:t>1263 N</a:t>
            </a:r>
          </a:p>
          <a:p>
            <a:endParaRPr lang="en-US" dirty="0">
              <a:solidFill>
                <a:srgbClr val="0000FF"/>
              </a:solidFill>
            </a:endParaRPr>
          </a:p>
          <a:p>
            <a:endParaRPr lang="en-US" dirty="0" smtClean="0">
              <a:solidFill>
                <a:srgbClr val="0000FF"/>
              </a:solidFill>
            </a:endParaRPr>
          </a:p>
          <a:p>
            <a:r>
              <a:rPr lang="en-US" dirty="0" smtClean="0">
                <a:solidFill>
                  <a:srgbClr val="0000FF"/>
                </a:solidFill>
              </a:rPr>
              <a:t>846 N</a:t>
            </a:r>
          </a:p>
          <a:p>
            <a:endParaRPr lang="en-US" dirty="0">
              <a:solidFill>
                <a:srgbClr val="0000FF"/>
              </a:solidFill>
            </a:endParaRPr>
          </a:p>
          <a:p>
            <a:endParaRPr lang="en-US" dirty="0" smtClean="0">
              <a:solidFill>
                <a:srgbClr val="0000FF"/>
              </a:solidFill>
            </a:endParaRPr>
          </a:p>
          <a:p>
            <a:r>
              <a:rPr lang="en-US" dirty="0" smtClean="0">
                <a:solidFill>
                  <a:srgbClr val="0000FF"/>
                </a:solidFill>
              </a:rPr>
              <a:t>673 N</a:t>
            </a:r>
          </a:p>
          <a:p>
            <a:endParaRPr lang="en-US" dirty="0">
              <a:solidFill>
                <a:srgbClr val="0000FF"/>
              </a:solidFill>
            </a:endParaRPr>
          </a:p>
        </p:txBody>
      </p:sp>
      <p:sp>
        <p:nvSpPr>
          <p:cNvPr id="10" name="Rectangle 9"/>
          <p:cNvSpPr/>
          <p:nvPr/>
        </p:nvSpPr>
        <p:spPr>
          <a:xfrm>
            <a:off x="4103948" y="3356992"/>
            <a:ext cx="864096" cy="324036"/>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3851920" y="1268760"/>
            <a:ext cx="4536504" cy="369332"/>
          </a:xfrm>
          <a:prstGeom prst="rect">
            <a:avLst/>
          </a:prstGeom>
          <a:noFill/>
        </p:spPr>
        <p:txBody>
          <a:bodyPr wrap="square" rtlCol="0">
            <a:spAutoFit/>
          </a:bodyPr>
          <a:lstStyle/>
          <a:p>
            <a:r>
              <a:rPr lang="en-US" dirty="0" smtClean="0">
                <a:solidFill>
                  <a:srgbClr val="0000FF"/>
                </a:solidFill>
              </a:rPr>
              <a:t>    Failure load</a:t>
            </a:r>
            <a:r>
              <a:rPr lang="en-US" dirty="0" smtClean="0"/>
              <a:t>		Failure mode</a:t>
            </a:r>
            <a:endParaRPr lang="en-US" dirty="0"/>
          </a:p>
        </p:txBody>
      </p:sp>
      <p:sp>
        <p:nvSpPr>
          <p:cNvPr id="12" name="TextBox 11"/>
          <p:cNvSpPr txBox="1"/>
          <p:nvPr/>
        </p:nvSpPr>
        <p:spPr>
          <a:xfrm>
            <a:off x="4139952" y="2996952"/>
            <a:ext cx="1008112" cy="369332"/>
          </a:xfrm>
          <a:prstGeom prst="rect">
            <a:avLst/>
          </a:prstGeom>
          <a:noFill/>
        </p:spPr>
        <p:txBody>
          <a:bodyPr wrap="square" rtlCol="0">
            <a:spAutoFit/>
          </a:bodyPr>
          <a:lstStyle/>
          <a:p>
            <a:r>
              <a:rPr lang="en-US" dirty="0" smtClean="0">
                <a:solidFill>
                  <a:srgbClr val="FF0000"/>
                </a:solidFill>
              </a:rPr>
              <a:t>Govern</a:t>
            </a:r>
            <a:endParaRPr lang="en-US" dirty="0">
              <a:solidFill>
                <a:srgbClr val="FF0000"/>
              </a:solidFill>
            </a:endParaRPr>
          </a:p>
        </p:txBody>
      </p:sp>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38460" t="66275" r="38450" b="19550"/>
          <a:stretch/>
        </p:blipFill>
        <p:spPr>
          <a:xfrm>
            <a:off x="6439660" y="1575993"/>
            <a:ext cx="1772523" cy="1408176"/>
          </a:xfrm>
          <a:prstGeom prst="rect">
            <a:avLst/>
          </a:prstGeom>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l="10678" t="66856" r="78918" b="22631"/>
          <a:stretch/>
        </p:blipFill>
        <p:spPr>
          <a:xfrm>
            <a:off x="5400715" y="1651695"/>
            <a:ext cx="936104" cy="1224136"/>
          </a:xfrm>
          <a:prstGeom prst="rect">
            <a:avLst/>
          </a:prstGeom>
        </p:spPr>
      </p:pic>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l="10791" t="7558" r="38047" b="62530"/>
          <a:stretch/>
        </p:blipFill>
        <p:spPr>
          <a:xfrm>
            <a:off x="5111201" y="3248980"/>
            <a:ext cx="3988147" cy="3017520"/>
          </a:xfrm>
          <a:prstGeom prst="rect">
            <a:avLst/>
          </a:prstGeom>
        </p:spPr>
      </p:pic>
    </p:spTree>
    <p:extLst>
      <p:ext uri="{BB962C8B-B14F-4D97-AF65-F5344CB8AC3E}">
        <p14:creationId xmlns:p14="http://schemas.microsoft.com/office/powerpoint/2010/main" val="131452951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3548" y="260648"/>
            <a:ext cx="8172908" cy="1200329"/>
          </a:xfrm>
          <a:prstGeom prst="rect">
            <a:avLst/>
          </a:prstGeom>
          <a:noFill/>
        </p:spPr>
        <p:txBody>
          <a:bodyPr wrap="square" rtlCol="0">
            <a:spAutoFit/>
          </a:bodyPr>
          <a:lstStyle/>
          <a:p>
            <a:r>
              <a:rPr lang="en-US" sz="3600" b="1" dirty="0" smtClean="0">
                <a:solidFill>
                  <a:srgbClr val="800000"/>
                </a:solidFill>
              </a:rPr>
              <a:t>Shear wall strength, </a:t>
            </a:r>
            <a:r>
              <a:rPr lang="en-US" sz="3600" b="1" dirty="0" err="1" smtClean="0">
                <a:solidFill>
                  <a:srgbClr val="800000"/>
                </a:solidFill>
              </a:rPr>
              <a:t>V</a:t>
            </a:r>
            <a:r>
              <a:rPr lang="en-US" sz="3600" b="1" baseline="-25000" dirty="0" err="1" smtClean="0">
                <a:solidFill>
                  <a:srgbClr val="800000"/>
                </a:solidFill>
              </a:rPr>
              <a:t>rs</a:t>
            </a:r>
            <a:r>
              <a:rPr lang="en-US" sz="3600" b="1" dirty="0" smtClean="0">
                <a:solidFill>
                  <a:srgbClr val="800000"/>
                </a:solidFill>
              </a:rPr>
              <a:t> based on joint failure – Clause 11.5.1 (b)</a:t>
            </a:r>
            <a:endParaRPr lang="en-US" sz="3600" b="1" dirty="0">
              <a:solidFill>
                <a:srgbClr val="800000"/>
              </a:solidFill>
            </a:endParaRPr>
          </a:p>
        </p:txBody>
      </p:sp>
      <p:sp>
        <p:nvSpPr>
          <p:cNvPr id="3" name="TextBox 2"/>
          <p:cNvSpPr txBox="1"/>
          <p:nvPr/>
        </p:nvSpPr>
        <p:spPr>
          <a:xfrm>
            <a:off x="647564" y="1556792"/>
            <a:ext cx="8136904" cy="4708981"/>
          </a:xfrm>
          <a:prstGeom prst="rect">
            <a:avLst/>
          </a:prstGeom>
          <a:noFill/>
        </p:spPr>
        <p:txBody>
          <a:bodyPr wrap="square" rtlCol="0">
            <a:spAutoFit/>
          </a:bodyPr>
          <a:lstStyle/>
          <a:p>
            <a:pPr marL="285750" indent="-285750">
              <a:buFont typeface="Arial"/>
              <a:buChar char="•"/>
            </a:pPr>
            <a:r>
              <a:rPr lang="en-US" sz="2800" dirty="0" smtClean="0"/>
              <a:t>For segment 1</a:t>
            </a:r>
          </a:p>
          <a:p>
            <a:pPr lvl="1"/>
            <a:r>
              <a:rPr lang="en-US" sz="2400" dirty="0" err="1" smtClean="0">
                <a:latin typeface="Arial"/>
                <a:ea typeface="Lucida Grande"/>
                <a:cs typeface="Arial"/>
              </a:rPr>
              <a:t>ϕ</a:t>
            </a:r>
            <a:r>
              <a:rPr lang="en-US" sz="2400" dirty="0" smtClean="0">
                <a:latin typeface="Arial"/>
                <a:ea typeface="Lucida Grande"/>
                <a:cs typeface="Arial"/>
              </a:rPr>
              <a:t> = 0.8</a:t>
            </a:r>
          </a:p>
          <a:p>
            <a:pPr lvl="1"/>
            <a:r>
              <a:rPr lang="en-US" sz="2400" dirty="0" smtClean="0">
                <a:latin typeface="Arial"/>
                <a:ea typeface="Lucida Grande"/>
                <a:cs typeface="Arial"/>
              </a:rPr>
              <a:t>s = 75 mm</a:t>
            </a:r>
          </a:p>
          <a:p>
            <a:pPr lvl="1"/>
            <a:r>
              <a:rPr lang="en-US" sz="2400" dirty="0" smtClean="0"/>
              <a:t>n</a:t>
            </a:r>
            <a:r>
              <a:rPr lang="en-US" sz="2400" baseline="-25000" dirty="0" smtClean="0"/>
              <a:t>s</a:t>
            </a:r>
            <a:r>
              <a:rPr lang="en-US" sz="2400" dirty="0" smtClean="0"/>
              <a:t> = 1</a:t>
            </a:r>
          </a:p>
          <a:p>
            <a:pPr lvl="1"/>
            <a:r>
              <a:rPr lang="en-US" sz="2400" dirty="0" smtClean="0"/>
              <a:t>J</a:t>
            </a:r>
            <a:r>
              <a:rPr lang="en-US" sz="2400" baseline="-25000" dirty="0" smtClean="0"/>
              <a:t>D</a:t>
            </a:r>
            <a:r>
              <a:rPr lang="en-US" sz="2400" dirty="0" smtClean="0"/>
              <a:t> = 1.3</a:t>
            </a:r>
          </a:p>
          <a:p>
            <a:pPr lvl="1"/>
            <a:r>
              <a:rPr lang="en-US" sz="2400" dirty="0" err="1" smtClean="0"/>
              <a:t>J</a:t>
            </a:r>
            <a:r>
              <a:rPr lang="en-US" sz="2400" baseline="-25000" dirty="0" err="1" smtClean="0"/>
              <a:t>s</a:t>
            </a:r>
            <a:r>
              <a:rPr lang="en-US" sz="2400" dirty="0" smtClean="0"/>
              <a:t> = 1 – ((150 – s)/150)</a:t>
            </a:r>
            <a:r>
              <a:rPr lang="en-US" sz="2400" baseline="30000" dirty="0" smtClean="0"/>
              <a:t>4.2</a:t>
            </a:r>
            <a:r>
              <a:rPr lang="en-US" sz="2400" dirty="0" smtClean="0"/>
              <a:t> = 0.95</a:t>
            </a:r>
          </a:p>
          <a:p>
            <a:pPr lvl="1"/>
            <a:r>
              <a:rPr lang="en-US" sz="2400" dirty="0" err="1" smtClean="0"/>
              <a:t>J</a:t>
            </a:r>
            <a:r>
              <a:rPr lang="en-US" sz="2400" baseline="-25000" dirty="0" err="1" smtClean="0"/>
              <a:t>hd</a:t>
            </a:r>
            <a:r>
              <a:rPr lang="en-US" sz="2400" dirty="0" smtClean="0"/>
              <a:t> = 1</a:t>
            </a:r>
          </a:p>
          <a:p>
            <a:pPr lvl="1"/>
            <a:r>
              <a:rPr lang="en-US" sz="2400" dirty="0" err="1"/>
              <a:t>v</a:t>
            </a:r>
            <a:r>
              <a:rPr lang="en-US" sz="2400" baseline="-25000" dirty="0" err="1" smtClean="0"/>
              <a:t>d</a:t>
            </a:r>
            <a:r>
              <a:rPr lang="en-US" sz="2400" dirty="0" smtClean="0"/>
              <a:t> = N</a:t>
            </a:r>
            <a:r>
              <a:rPr lang="en-US" sz="2400" baseline="-25000" dirty="0" smtClean="0"/>
              <a:t>u</a:t>
            </a:r>
            <a:r>
              <a:rPr lang="en-US" sz="2400" dirty="0" smtClean="0"/>
              <a:t> / s = 7.46 </a:t>
            </a:r>
            <a:r>
              <a:rPr lang="en-US" sz="2400" dirty="0" err="1" smtClean="0"/>
              <a:t>kN</a:t>
            </a:r>
            <a:r>
              <a:rPr lang="en-US" sz="2400" dirty="0" smtClean="0"/>
              <a:t>/m</a:t>
            </a:r>
          </a:p>
          <a:p>
            <a:pPr lvl="1"/>
            <a:r>
              <a:rPr lang="en-US" sz="2400" dirty="0" err="1" smtClean="0"/>
              <a:t>L</a:t>
            </a:r>
            <a:r>
              <a:rPr lang="en-US" sz="2400" baseline="-25000" dirty="0" err="1" smtClean="0"/>
              <a:t>s</a:t>
            </a:r>
            <a:r>
              <a:rPr lang="en-US" sz="2400" dirty="0" smtClean="0"/>
              <a:t> = 4 m</a:t>
            </a:r>
          </a:p>
          <a:p>
            <a:pPr lvl="1"/>
            <a:endParaRPr lang="en-US" sz="2400" dirty="0" smtClean="0"/>
          </a:p>
          <a:p>
            <a:pPr marL="742950" lvl="1" indent="-285750">
              <a:buFont typeface="Arial"/>
              <a:buChar char="•"/>
            </a:pPr>
            <a:endParaRPr lang="en-US" sz="2800" dirty="0" smtClean="0"/>
          </a:p>
          <a:p>
            <a:endParaRPr lang="en-US" sz="2800" dirty="0" smtClean="0"/>
          </a:p>
        </p:txBody>
      </p:sp>
      <p:sp>
        <p:nvSpPr>
          <p:cNvPr id="6" name="TextBox 5"/>
          <p:cNvSpPr txBox="1"/>
          <p:nvPr/>
        </p:nvSpPr>
        <p:spPr>
          <a:xfrm>
            <a:off x="251520" y="4977172"/>
            <a:ext cx="8892480" cy="523220"/>
          </a:xfrm>
          <a:prstGeom prst="rect">
            <a:avLst/>
          </a:prstGeom>
          <a:noFill/>
        </p:spPr>
        <p:txBody>
          <a:bodyPr wrap="square" rtlCol="0">
            <a:spAutoFit/>
          </a:bodyPr>
          <a:lstStyle/>
          <a:p>
            <a:r>
              <a:rPr lang="en-US" sz="2800" dirty="0" smtClean="0">
                <a:solidFill>
                  <a:srgbClr val="0000FF"/>
                </a:solidFill>
              </a:rPr>
              <a:t>V</a:t>
            </a:r>
            <a:r>
              <a:rPr lang="en-US" sz="2800" baseline="-25000" dirty="0" smtClean="0">
                <a:solidFill>
                  <a:srgbClr val="0000FF"/>
                </a:solidFill>
              </a:rPr>
              <a:t>rs,1</a:t>
            </a:r>
            <a:r>
              <a:rPr lang="en-US" sz="2800" dirty="0" smtClean="0">
                <a:solidFill>
                  <a:srgbClr val="0000FF"/>
                </a:solidFill>
              </a:rPr>
              <a:t>= 0.8 x 1.3 x 0.95 x 7.46 x 4m = 29.5kN &gt; V</a:t>
            </a:r>
            <a:r>
              <a:rPr lang="en-US" sz="2800" baseline="-25000" dirty="0" smtClean="0">
                <a:solidFill>
                  <a:srgbClr val="0000FF"/>
                </a:solidFill>
              </a:rPr>
              <a:t>fs,1</a:t>
            </a:r>
            <a:r>
              <a:rPr lang="en-US" sz="2800" dirty="0" smtClean="0">
                <a:solidFill>
                  <a:srgbClr val="0000FF"/>
                </a:solidFill>
              </a:rPr>
              <a:t> = 28kN  </a:t>
            </a:r>
            <a:r>
              <a:rPr lang="en-US" sz="2800" dirty="0" smtClean="0">
                <a:solidFill>
                  <a:srgbClr val="FF0000"/>
                </a:solidFill>
              </a:rPr>
              <a:t>Ok</a:t>
            </a:r>
          </a:p>
        </p:txBody>
      </p:sp>
      <p:sp>
        <p:nvSpPr>
          <p:cNvPr id="4" name="TextBox 3"/>
          <p:cNvSpPr txBox="1"/>
          <p:nvPr/>
        </p:nvSpPr>
        <p:spPr>
          <a:xfrm>
            <a:off x="660895" y="6440106"/>
            <a:ext cx="184666" cy="369332"/>
          </a:xfrm>
          <a:prstGeom prst="rect">
            <a:avLst/>
          </a:prstGeom>
          <a:noFill/>
        </p:spPr>
        <p:txBody>
          <a:bodyPr wrap="none" rtlCol="0">
            <a:spAutoFit/>
          </a:bodyPr>
          <a:lstStyle/>
          <a:p>
            <a:endParaRPr lang="en-US" dirty="0"/>
          </a:p>
        </p:txBody>
      </p:sp>
      <p:sp>
        <p:nvSpPr>
          <p:cNvPr id="7" name="Rectangle 6"/>
          <p:cNvSpPr/>
          <p:nvPr/>
        </p:nvSpPr>
        <p:spPr>
          <a:xfrm>
            <a:off x="215516" y="5589240"/>
            <a:ext cx="8568952" cy="954107"/>
          </a:xfrm>
          <a:prstGeom prst="rect">
            <a:avLst/>
          </a:prstGeom>
        </p:spPr>
        <p:txBody>
          <a:bodyPr wrap="square">
            <a:spAutoFit/>
          </a:bodyPr>
          <a:lstStyle/>
          <a:p>
            <a:r>
              <a:rPr lang="en-US" sz="2800" dirty="0">
                <a:solidFill>
                  <a:srgbClr val="0000FF"/>
                </a:solidFill>
              </a:rPr>
              <a:t>Similarly for segment 2, V</a:t>
            </a:r>
            <a:r>
              <a:rPr lang="en-US" sz="2800" baseline="-25000" dirty="0">
                <a:solidFill>
                  <a:srgbClr val="0000FF"/>
                </a:solidFill>
              </a:rPr>
              <a:t>rs,2</a:t>
            </a:r>
            <a:r>
              <a:rPr lang="en-US" sz="2800" dirty="0">
                <a:solidFill>
                  <a:srgbClr val="0000FF"/>
                </a:solidFill>
              </a:rPr>
              <a:t>= 2m x 7.37 </a:t>
            </a:r>
            <a:r>
              <a:rPr lang="en-US" sz="2800" dirty="0" err="1">
                <a:solidFill>
                  <a:srgbClr val="0000FF"/>
                </a:solidFill>
              </a:rPr>
              <a:t>kN</a:t>
            </a:r>
            <a:r>
              <a:rPr lang="en-US" sz="2800" dirty="0">
                <a:solidFill>
                  <a:srgbClr val="0000FF"/>
                </a:solidFill>
              </a:rPr>
              <a:t>/m = 14.8 </a:t>
            </a:r>
            <a:r>
              <a:rPr lang="en-US" sz="2800" dirty="0" err="1">
                <a:solidFill>
                  <a:srgbClr val="0000FF"/>
                </a:solidFill>
              </a:rPr>
              <a:t>kN</a:t>
            </a:r>
            <a:r>
              <a:rPr lang="en-US" sz="2800" dirty="0">
                <a:solidFill>
                  <a:srgbClr val="0000FF"/>
                </a:solidFill>
              </a:rPr>
              <a:t> &gt;  V</a:t>
            </a:r>
            <a:r>
              <a:rPr lang="en-US" sz="2800" baseline="-25000" dirty="0">
                <a:solidFill>
                  <a:srgbClr val="0000FF"/>
                </a:solidFill>
              </a:rPr>
              <a:t>fs,2</a:t>
            </a:r>
            <a:r>
              <a:rPr lang="en-US" sz="2800" dirty="0">
                <a:solidFill>
                  <a:srgbClr val="0000FF"/>
                </a:solidFill>
              </a:rPr>
              <a:t> = 14 </a:t>
            </a:r>
            <a:r>
              <a:rPr lang="en-US" sz="2800" dirty="0" err="1">
                <a:solidFill>
                  <a:srgbClr val="0000FF"/>
                </a:solidFill>
              </a:rPr>
              <a:t>kN</a:t>
            </a:r>
            <a:r>
              <a:rPr lang="en-US" sz="2800" dirty="0">
                <a:solidFill>
                  <a:srgbClr val="0000FF"/>
                </a:solidFill>
              </a:rPr>
              <a:t>     </a:t>
            </a:r>
            <a:r>
              <a:rPr lang="en-US" sz="2800" dirty="0">
                <a:solidFill>
                  <a:srgbClr val="FF0000"/>
                </a:solidFill>
              </a:rPr>
              <a:t>Ok</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8557" t="17302" r="65626" b="79925"/>
          <a:stretch/>
        </p:blipFill>
        <p:spPr>
          <a:xfrm>
            <a:off x="3311860" y="1628800"/>
            <a:ext cx="4276964" cy="594360"/>
          </a:xfrm>
          <a:prstGeom prst="rect">
            <a:avLst/>
          </a:prstGeom>
        </p:spPr>
      </p:pic>
    </p:spTree>
    <p:extLst>
      <p:ext uri="{BB962C8B-B14F-4D97-AF65-F5344CB8AC3E}">
        <p14:creationId xmlns:p14="http://schemas.microsoft.com/office/powerpoint/2010/main" val="224918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3548" y="260648"/>
            <a:ext cx="8172908" cy="1200329"/>
          </a:xfrm>
          <a:prstGeom prst="rect">
            <a:avLst/>
          </a:prstGeom>
          <a:noFill/>
        </p:spPr>
        <p:txBody>
          <a:bodyPr wrap="square" rtlCol="0">
            <a:spAutoFit/>
          </a:bodyPr>
          <a:lstStyle/>
          <a:p>
            <a:r>
              <a:rPr lang="en-US" sz="3600" b="1" dirty="0" smtClean="0">
                <a:solidFill>
                  <a:srgbClr val="800000"/>
                </a:solidFill>
              </a:rPr>
              <a:t>Shear wall strength, </a:t>
            </a:r>
            <a:r>
              <a:rPr lang="en-US" sz="3600" b="1" dirty="0" err="1" smtClean="0">
                <a:solidFill>
                  <a:srgbClr val="800000"/>
                </a:solidFill>
              </a:rPr>
              <a:t>V</a:t>
            </a:r>
            <a:r>
              <a:rPr lang="en-US" sz="3600" b="1" baseline="-25000" dirty="0" err="1" smtClean="0">
                <a:solidFill>
                  <a:srgbClr val="800000"/>
                </a:solidFill>
              </a:rPr>
              <a:t>rs</a:t>
            </a:r>
            <a:r>
              <a:rPr lang="en-US" sz="3600" b="1" dirty="0" smtClean="0">
                <a:solidFill>
                  <a:srgbClr val="800000"/>
                </a:solidFill>
              </a:rPr>
              <a:t> based on panel buckling – Clause 11.5.1 (c)</a:t>
            </a:r>
            <a:endParaRPr lang="en-US" sz="3600" b="1" dirty="0">
              <a:solidFill>
                <a:srgbClr val="800000"/>
              </a:solidFill>
            </a:endParaRPr>
          </a:p>
        </p:txBody>
      </p:sp>
      <p:sp>
        <p:nvSpPr>
          <p:cNvPr id="3" name="TextBox 2"/>
          <p:cNvSpPr txBox="1"/>
          <p:nvPr/>
        </p:nvSpPr>
        <p:spPr>
          <a:xfrm>
            <a:off x="539552" y="1412776"/>
            <a:ext cx="8136904" cy="4955202"/>
          </a:xfrm>
          <a:prstGeom prst="rect">
            <a:avLst/>
          </a:prstGeom>
          <a:noFill/>
        </p:spPr>
        <p:txBody>
          <a:bodyPr wrap="square" rtlCol="0">
            <a:spAutoFit/>
          </a:bodyPr>
          <a:lstStyle/>
          <a:p>
            <a:pPr marL="285750" indent="-285750">
              <a:buFont typeface="Arial"/>
              <a:buChar char="•"/>
            </a:pPr>
            <a:r>
              <a:rPr lang="en-US" sz="2800" dirty="0" smtClean="0"/>
              <a:t>For segment 1</a:t>
            </a:r>
          </a:p>
          <a:p>
            <a:pPr lvl="1"/>
            <a:r>
              <a:rPr lang="en-US" sz="2400" dirty="0" err="1" smtClean="0">
                <a:latin typeface="Arial"/>
                <a:ea typeface="Lucida Grande"/>
                <a:cs typeface="Arial"/>
              </a:rPr>
              <a:t>ϕ</a:t>
            </a:r>
            <a:r>
              <a:rPr lang="en-US" sz="2400" dirty="0" smtClean="0">
                <a:latin typeface="Arial"/>
                <a:ea typeface="Lucida Grande"/>
                <a:cs typeface="Arial"/>
              </a:rPr>
              <a:t> = 0.8</a:t>
            </a:r>
          </a:p>
          <a:p>
            <a:pPr lvl="1"/>
            <a:r>
              <a:rPr lang="en-US" sz="2400" dirty="0" smtClean="0">
                <a:latin typeface="Arial"/>
                <a:ea typeface="Lucida Grande"/>
                <a:cs typeface="Arial"/>
              </a:rPr>
              <a:t>t = 12.5 mm</a:t>
            </a:r>
          </a:p>
          <a:p>
            <a:pPr lvl="1"/>
            <a:r>
              <a:rPr lang="en-US" sz="2400" dirty="0"/>
              <a:t>K</a:t>
            </a:r>
            <a:r>
              <a:rPr lang="en-US" sz="2400" baseline="-25000" dirty="0" smtClean="0"/>
              <a:t>D</a:t>
            </a:r>
            <a:r>
              <a:rPr lang="en-US" sz="2400" dirty="0" smtClean="0"/>
              <a:t> = K</a:t>
            </a:r>
            <a:r>
              <a:rPr lang="en-US" sz="2400" baseline="-25000" dirty="0" smtClean="0"/>
              <a:t>S</a:t>
            </a:r>
            <a:r>
              <a:rPr lang="en-US" sz="2400" dirty="0" smtClean="0"/>
              <a:t> = K</a:t>
            </a:r>
            <a:r>
              <a:rPr lang="en-US" sz="2400" baseline="-25000" dirty="0" smtClean="0"/>
              <a:t>T</a:t>
            </a:r>
            <a:r>
              <a:rPr lang="en-US" sz="2400" dirty="0" smtClean="0"/>
              <a:t> = 1</a:t>
            </a:r>
          </a:p>
          <a:p>
            <a:pPr lvl="1"/>
            <a:r>
              <a:rPr lang="en-US" sz="2400" dirty="0" err="1" smtClean="0"/>
              <a:t>L</a:t>
            </a:r>
            <a:r>
              <a:rPr lang="en-US" sz="2400" baseline="-25000" dirty="0" err="1" smtClean="0"/>
              <a:t>s</a:t>
            </a:r>
            <a:r>
              <a:rPr lang="en-US" sz="2400" dirty="0" smtClean="0"/>
              <a:t> = 4 m</a:t>
            </a:r>
          </a:p>
          <a:p>
            <a:pPr lvl="1"/>
            <a:r>
              <a:rPr lang="en-US" sz="2400" dirty="0" smtClean="0"/>
              <a:t>a = 2440mm</a:t>
            </a:r>
          </a:p>
          <a:p>
            <a:pPr lvl="1"/>
            <a:r>
              <a:rPr lang="en-US" sz="2400" dirty="0" smtClean="0"/>
              <a:t>b = 1220 mm</a:t>
            </a:r>
          </a:p>
          <a:p>
            <a:pPr lvl="1"/>
            <a:r>
              <a:rPr lang="en-US" sz="2400" dirty="0" smtClean="0"/>
              <a:t>B</a:t>
            </a:r>
            <a:r>
              <a:rPr lang="en-US" sz="2400" baseline="-25000" dirty="0" smtClean="0"/>
              <a:t>a,0</a:t>
            </a:r>
            <a:r>
              <a:rPr lang="en-US" sz="2400" dirty="0" smtClean="0"/>
              <a:t> = 55,000 N/mm</a:t>
            </a:r>
          </a:p>
          <a:p>
            <a:pPr lvl="1"/>
            <a:r>
              <a:rPr lang="en-US" sz="2400" dirty="0"/>
              <a:t>B</a:t>
            </a:r>
            <a:r>
              <a:rPr lang="en-US" sz="2400" baseline="-25000" dirty="0"/>
              <a:t>a</a:t>
            </a:r>
            <a:r>
              <a:rPr lang="en-US" sz="2400" baseline="-25000" dirty="0" smtClean="0"/>
              <a:t>,90</a:t>
            </a:r>
            <a:r>
              <a:rPr lang="en-US" sz="2400" dirty="0" smtClean="0"/>
              <a:t> </a:t>
            </a:r>
            <a:r>
              <a:rPr lang="en-US" sz="2400" dirty="0"/>
              <a:t>= </a:t>
            </a:r>
            <a:r>
              <a:rPr lang="en-US" sz="2400" dirty="0" smtClean="0"/>
              <a:t>57,000 N/mm</a:t>
            </a:r>
          </a:p>
          <a:p>
            <a:pPr lvl="1"/>
            <a:r>
              <a:rPr lang="en-US" sz="2400" dirty="0" err="1" smtClean="0"/>
              <a:t>B</a:t>
            </a:r>
            <a:r>
              <a:rPr lang="en-US" sz="2400" baseline="-25000" dirty="0" err="1"/>
              <a:t>v</a:t>
            </a:r>
            <a:r>
              <a:rPr lang="en-US" sz="2400" dirty="0" smtClean="0"/>
              <a:t> </a:t>
            </a:r>
            <a:r>
              <a:rPr lang="en-US" sz="2400" dirty="0"/>
              <a:t>= </a:t>
            </a:r>
            <a:r>
              <a:rPr lang="en-US" sz="2400" dirty="0" smtClean="0"/>
              <a:t>5,700 N/mm</a:t>
            </a:r>
          </a:p>
          <a:p>
            <a:pPr lvl="1"/>
            <a:r>
              <a:rPr lang="el-GR" sz="2400" dirty="0" smtClean="0"/>
              <a:t>α</a:t>
            </a:r>
            <a:r>
              <a:rPr lang="en-CA" sz="2400" dirty="0" smtClean="0"/>
              <a:t> = 2.02</a:t>
            </a:r>
          </a:p>
          <a:p>
            <a:pPr lvl="1"/>
            <a:r>
              <a:rPr lang="en-US" sz="2400" dirty="0" err="1" smtClean="0"/>
              <a:t>η</a:t>
            </a:r>
            <a:r>
              <a:rPr lang="en-US" sz="2400" dirty="0" smtClean="0"/>
              <a:t> = 0.20</a:t>
            </a:r>
          </a:p>
          <a:p>
            <a:pPr lvl="1"/>
            <a:r>
              <a:rPr lang="en-US" sz="2400" dirty="0" err="1" smtClean="0"/>
              <a:t>V</a:t>
            </a:r>
            <a:r>
              <a:rPr lang="en-US" sz="2400" baseline="-25000" dirty="0" err="1" smtClean="0"/>
              <a:t>pb</a:t>
            </a:r>
            <a:r>
              <a:rPr lang="en-US" sz="2400" dirty="0" smtClean="0"/>
              <a:t> = 24.87 </a:t>
            </a:r>
            <a:r>
              <a:rPr lang="en-US" sz="2400" dirty="0" err="1" smtClean="0"/>
              <a:t>kN</a:t>
            </a:r>
            <a:r>
              <a:rPr lang="en-US" sz="2400" dirty="0" smtClean="0"/>
              <a:t>/m</a:t>
            </a:r>
            <a:endParaRPr lang="en-US" sz="2400" dirty="0"/>
          </a:p>
        </p:txBody>
      </p:sp>
      <p:sp>
        <p:nvSpPr>
          <p:cNvPr id="7" name="TextBox 6"/>
          <p:cNvSpPr txBox="1"/>
          <p:nvPr/>
        </p:nvSpPr>
        <p:spPr>
          <a:xfrm>
            <a:off x="4211960" y="3609020"/>
            <a:ext cx="4752528" cy="954107"/>
          </a:xfrm>
          <a:prstGeom prst="rect">
            <a:avLst/>
          </a:prstGeom>
          <a:noFill/>
        </p:spPr>
        <p:txBody>
          <a:bodyPr wrap="square" rtlCol="0">
            <a:spAutoFit/>
          </a:bodyPr>
          <a:lstStyle/>
          <a:p>
            <a:r>
              <a:rPr lang="en-US" sz="2800" dirty="0" smtClean="0">
                <a:solidFill>
                  <a:srgbClr val="0000FF"/>
                </a:solidFill>
              </a:rPr>
              <a:t>V</a:t>
            </a:r>
            <a:r>
              <a:rPr lang="en-US" sz="2800" baseline="-25000" dirty="0" smtClean="0">
                <a:solidFill>
                  <a:srgbClr val="0000FF"/>
                </a:solidFill>
              </a:rPr>
              <a:t>rs,1</a:t>
            </a:r>
            <a:r>
              <a:rPr lang="en-US" sz="2800" dirty="0" smtClean="0">
                <a:solidFill>
                  <a:srgbClr val="0000FF"/>
                </a:solidFill>
              </a:rPr>
              <a:t>= 0.8 x 24.87 x 4m = 79.6kN    &gt;  V</a:t>
            </a:r>
            <a:r>
              <a:rPr lang="en-US" sz="2800" baseline="-25000" dirty="0" smtClean="0">
                <a:solidFill>
                  <a:srgbClr val="0000FF"/>
                </a:solidFill>
              </a:rPr>
              <a:t>fs,1</a:t>
            </a:r>
            <a:r>
              <a:rPr lang="en-US" sz="2800" dirty="0" smtClean="0">
                <a:solidFill>
                  <a:srgbClr val="0000FF"/>
                </a:solidFill>
              </a:rPr>
              <a:t> = 28 </a:t>
            </a:r>
            <a:r>
              <a:rPr lang="en-US" sz="2800" dirty="0" err="1" smtClean="0">
                <a:solidFill>
                  <a:srgbClr val="0000FF"/>
                </a:solidFill>
              </a:rPr>
              <a:t>kN</a:t>
            </a:r>
            <a:endParaRPr lang="en-US" sz="2800" dirty="0" smtClean="0">
              <a:solidFill>
                <a:srgbClr val="0000FF"/>
              </a:solidFill>
            </a:endParaRPr>
          </a:p>
        </p:txBody>
      </p:sp>
      <p:sp>
        <p:nvSpPr>
          <p:cNvPr id="8" name="Rectangle 7"/>
          <p:cNvSpPr/>
          <p:nvPr/>
        </p:nvSpPr>
        <p:spPr>
          <a:xfrm>
            <a:off x="971600" y="4113076"/>
            <a:ext cx="2952328" cy="1080120"/>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323528" y="4221088"/>
            <a:ext cx="648072" cy="923330"/>
          </a:xfrm>
          <a:prstGeom prst="rect">
            <a:avLst/>
          </a:prstGeom>
          <a:noFill/>
        </p:spPr>
        <p:txBody>
          <a:bodyPr wrap="square" rtlCol="0">
            <a:spAutoFit/>
          </a:bodyPr>
          <a:lstStyle/>
          <a:p>
            <a:r>
              <a:rPr lang="en-US" dirty="0" smtClean="0"/>
              <a:t>See next slide</a:t>
            </a:r>
            <a:endParaRPr lang="en-US" dirty="0"/>
          </a:p>
        </p:txBody>
      </p:sp>
      <p:sp>
        <p:nvSpPr>
          <p:cNvPr id="4" name="Rectangle 3"/>
          <p:cNvSpPr/>
          <p:nvPr/>
        </p:nvSpPr>
        <p:spPr>
          <a:xfrm>
            <a:off x="4211960" y="4617132"/>
            <a:ext cx="4572000" cy="1815882"/>
          </a:xfrm>
          <a:prstGeom prst="rect">
            <a:avLst/>
          </a:prstGeom>
        </p:spPr>
        <p:txBody>
          <a:bodyPr>
            <a:spAutoFit/>
          </a:bodyPr>
          <a:lstStyle/>
          <a:p>
            <a:r>
              <a:rPr lang="en-US" sz="2800" dirty="0">
                <a:solidFill>
                  <a:srgbClr val="0000FF"/>
                </a:solidFill>
              </a:rPr>
              <a:t>Similarly for segment 2, </a:t>
            </a:r>
          </a:p>
          <a:p>
            <a:pPr lvl="1"/>
            <a:r>
              <a:rPr lang="en-US" sz="2800" dirty="0">
                <a:solidFill>
                  <a:srgbClr val="0000FF"/>
                </a:solidFill>
              </a:rPr>
              <a:t>V</a:t>
            </a:r>
            <a:r>
              <a:rPr lang="en-US" sz="2800" baseline="-25000" dirty="0">
                <a:solidFill>
                  <a:srgbClr val="0000FF"/>
                </a:solidFill>
              </a:rPr>
              <a:t>rs,2 </a:t>
            </a:r>
            <a:r>
              <a:rPr lang="en-US" sz="2800" dirty="0">
                <a:solidFill>
                  <a:srgbClr val="0000FF"/>
                </a:solidFill>
              </a:rPr>
              <a:t>= 2m x 19.9 </a:t>
            </a:r>
            <a:r>
              <a:rPr lang="en-US" sz="2800" dirty="0" err="1">
                <a:solidFill>
                  <a:srgbClr val="0000FF"/>
                </a:solidFill>
              </a:rPr>
              <a:t>kN</a:t>
            </a:r>
            <a:r>
              <a:rPr lang="en-US" sz="2800" dirty="0">
                <a:solidFill>
                  <a:srgbClr val="0000FF"/>
                </a:solidFill>
              </a:rPr>
              <a:t>/m = 39.8 </a:t>
            </a:r>
            <a:r>
              <a:rPr lang="en-US" sz="2800" dirty="0" err="1">
                <a:solidFill>
                  <a:srgbClr val="0000FF"/>
                </a:solidFill>
              </a:rPr>
              <a:t>kN</a:t>
            </a:r>
            <a:r>
              <a:rPr lang="en-US" sz="2800" dirty="0">
                <a:solidFill>
                  <a:srgbClr val="0000FF"/>
                </a:solidFill>
              </a:rPr>
              <a:t>    &gt;  V</a:t>
            </a:r>
            <a:r>
              <a:rPr lang="en-US" sz="2800" baseline="-25000" dirty="0">
                <a:solidFill>
                  <a:srgbClr val="0000FF"/>
                </a:solidFill>
              </a:rPr>
              <a:t>fs,2</a:t>
            </a:r>
            <a:r>
              <a:rPr lang="en-US" sz="2800" dirty="0">
                <a:solidFill>
                  <a:srgbClr val="0000FF"/>
                </a:solidFill>
              </a:rPr>
              <a:t> = 14 </a:t>
            </a:r>
            <a:r>
              <a:rPr lang="en-US" sz="2800" dirty="0" err="1">
                <a:solidFill>
                  <a:srgbClr val="0000FF"/>
                </a:solidFill>
              </a:rPr>
              <a:t>kN</a:t>
            </a:r>
            <a:endParaRPr lang="en-US" sz="2800" dirty="0">
              <a:solidFill>
                <a:srgbClr val="0000FF"/>
              </a:solidFill>
            </a:endParaRPr>
          </a:p>
          <a:p>
            <a:r>
              <a:rPr lang="en-US" sz="2800" dirty="0">
                <a:solidFill>
                  <a:srgbClr val="FF0000"/>
                </a:solidFill>
              </a:rPr>
              <a:t>Buckling ok</a:t>
            </a: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9461" t="46917" r="68798" b="50656"/>
          <a:stretch/>
        </p:blipFill>
        <p:spPr>
          <a:xfrm>
            <a:off x="3203848" y="1514982"/>
            <a:ext cx="3798537" cy="548640"/>
          </a:xfrm>
          <a:prstGeom prst="rect">
            <a:avLst/>
          </a:prstGeom>
        </p:spPr>
      </p:pic>
    </p:spTree>
    <p:extLst>
      <p:ext uri="{BB962C8B-B14F-4D97-AF65-F5344CB8AC3E}">
        <p14:creationId xmlns:p14="http://schemas.microsoft.com/office/powerpoint/2010/main" val="1957175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5066" t="10152" r="14765" b="69850"/>
          <a:stretch/>
        </p:blipFill>
        <p:spPr>
          <a:xfrm>
            <a:off x="71500" y="1988840"/>
            <a:ext cx="8892988" cy="3279836"/>
          </a:xfrm>
          <a:prstGeom prst="rect">
            <a:avLst/>
          </a:prstGeom>
        </p:spPr>
      </p:pic>
      <p:sp>
        <p:nvSpPr>
          <p:cNvPr id="4" name="Rectangle 3"/>
          <p:cNvSpPr/>
          <p:nvPr/>
        </p:nvSpPr>
        <p:spPr>
          <a:xfrm>
            <a:off x="4860032" y="4689140"/>
            <a:ext cx="3168352" cy="252028"/>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683568" y="202361"/>
            <a:ext cx="6876764" cy="646331"/>
          </a:xfrm>
          <a:prstGeom prst="rect">
            <a:avLst/>
          </a:prstGeom>
          <a:noFill/>
        </p:spPr>
        <p:txBody>
          <a:bodyPr wrap="square" rtlCol="0">
            <a:spAutoFit/>
          </a:bodyPr>
          <a:lstStyle/>
          <a:p>
            <a:r>
              <a:rPr lang="en-US" sz="3600" b="1" dirty="0" smtClean="0">
                <a:solidFill>
                  <a:srgbClr val="800000"/>
                </a:solidFill>
              </a:rPr>
              <a:t>Sheathing panel design properties</a:t>
            </a:r>
            <a:endParaRPr lang="en-US" sz="3600" b="1" dirty="0">
              <a:solidFill>
                <a:srgbClr val="800000"/>
              </a:solidFill>
            </a:endParaRPr>
          </a:p>
        </p:txBody>
      </p:sp>
      <p:sp>
        <p:nvSpPr>
          <p:cNvPr id="6" name="TextBox 5"/>
          <p:cNvSpPr txBox="1"/>
          <p:nvPr/>
        </p:nvSpPr>
        <p:spPr>
          <a:xfrm>
            <a:off x="611560" y="5697252"/>
            <a:ext cx="7452828" cy="707886"/>
          </a:xfrm>
          <a:prstGeom prst="rect">
            <a:avLst/>
          </a:prstGeom>
          <a:noFill/>
        </p:spPr>
        <p:txBody>
          <a:bodyPr wrap="square" rtlCol="0">
            <a:spAutoFit/>
          </a:bodyPr>
          <a:lstStyle/>
          <a:p>
            <a:r>
              <a:rPr lang="en-US" sz="4000" dirty="0" smtClean="0">
                <a:solidFill>
                  <a:srgbClr val="FF0000"/>
                </a:solidFill>
              </a:rPr>
              <a:t>What else need to be checked?</a:t>
            </a:r>
            <a:endParaRPr lang="en-US" sz="4000" dirty="0">
              <a:solidFill>
                <a:srgbClr val="FF0000"/>
              </a:solidFill>
            </a:endParaRP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18747" t="6951" r="17389" b="84649"/>
          <a:stretch/>
        </p:blipFill>
        <p:spPr>
          <a:xfrm>
            <a:off x="683568" y="801546"/>
            <a:ext cx="7252335" cy="1234440"/>
          </a:xfrm>
          <a:prstGeom prst="rect">
            <a:avLst/>
          </a:prstGeom>
        </p:spPr>
      </p:pic>
    </p:spTree>
    <p:extLst>
      <p:ext uri="{BB962C8B-B14F-4D97-AF65-F5344CB8AC3E}">
        <p14:creationId xmlns:p14="http://schemas.microsoft.com/office/powerpoint/2010/main" val="1707634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5086350" cy="3529825"/>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09975" y="3009044"/>
            <a:ext cx="5534025" cy="3848956"/>
          </a:xfrm>
          <a:prstGeom prst="rect">
            <a:avLst/>
          </a:prstGeom>
        </p:spPr>
      </p:pic>
      <p:sp>
        <p:nvSpPr>
          <p:cNvPr id="5" name="TextBox 4"/>
          <p:cNvSpPr txBox="1"/>
          <p:nvPr/>
        </p:nvSpPr>
        <p:spPr>
          <a:xfrm>
            <a:off x="0" y="6509921"/>
            <a:ext cx="1314450" cy="338554"/>
          </a:xfrm>
          <a:prstGeom prst="rect">
            <a:avLst/>
          </a:prstGeom>
          <a:noFill/>
        </p:spPr>
        <p:txBody>
          <a:bodyPr wrap="square" rtlCol="0">
            <a:spAutoFit/>
          </a:bodyPr>
          <a:lstStyle/>
          <a:p>
            <a:r>
              <a:rPr lang="en-CA" sz="1600" dirty="0" smtClean="0">
                <a:latin typeface="Calibri" pitchFamily="34" charset="0"/>
                <a:cs typeface="Calibri" pitchFamily="34" charset="0"/>
              </a:rPr>
              <a:t>Source: APA </a:t>
            </a:r>
            <a:endParaRPr lang="en-CA" sz="1600" dirty="0">
              <a:latin typeface="Calibri" pitchFamily="34" charset="0"/>
              <a:cs typeface="Calibri" pitchFamily="34" charset="0"/>
            </a:endParaRPr>
          </a:p>
        </p:txBody>
      </p:sp>
      <p:sp>
        <p:nvSpPr>
          <p:cNvPr id="6" name="TextBox 5"/>
          <p:cNvSpPr txBox="1"/>
          <p:nvPr/>
        </p:nvSpPr>
        <p:spPr>
          <a:xfrm>
            <a:off x="0" y="3509703"/>
            <a:ext cx="3609975" cy="1200329"/>
          </a:xfrm>
          <a:prstGeom prst="rect">
            <a:avLst/>
          </a:prstGeom>
          <a:solidFill>
            <a:schemeClr val="bg1"/>
          </a:solidFill>
        </p:spPr>
        <p:txBody>
          <a:bodyPr wrap="square" rtlCol="0">
            <a:spAutoFit/>
          </a:bodyPr>
          <a:lstStyle/>
          <a:p>
            <a:r>
              <a:rPr lang="en-CA" sz="1800" dirty="0" smtClean="0">
                <a:latin typeface="Calibri" pitchFamily="34" charset="0"/>
                <a:cs typeface="Calibri" pitchFamily="34" charset="0"/>
              </a:rPr>
              <a:t>The APA Disaster Assessment Team evaluates a case of roof sheathing loss in Slidell, Louisiana after Hurricane Katrina.</a:t>
            </a:r>
            <a:endParaRPr lang="en-CA" sz="1800" dirty="0">
              <a:latin typeface="Calibri" pitchFamily="34" charset="0"/>
              <a:cs typeface="Calibri" pitchFamily="34" charset="0"/>
            </a:endParaRPr>
          </a:p>
        </p:txBody>
      </p:sp>
    </p:spTree>
    <p:extLst>
      <p:ext uri="{BB962C8B-B14F-4D97-AF65-F5344CB8AC3E}">
        <p14:creationId xmlns:p14="http://schemas.microsoft.com/office/powerpoint/2010/main" val="40290340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10440" t="14175" r="10749" b="69550"/>
          <a:stretch/>
        </p:blipFill>
        <p:spPr>
          <a:xfrm>
            <a:off x="143508" y="1578855"/>
            <a:ext cx="8348767" cy="2231136"/>
          </a:xfrm>
          <a:prstGeom prst="rect">
            <a:avLst/>
          </a:prstGeom>
        </p:spPr>
      </p:pic>
      <p:pic>
        <p:nvPicPr>
          <p:cNvPr id="6" name="Picture 5"/>
          <p:cNvPicPr>
            <a:picLocks noChangeAspect="1"/>
          </p:cNvPicPr>
          <p:nvPr/>
        </p:nvPicPr>
        <p:blipFill>
          <a:blip r:embed="rId4"/>
          <a:stretch>
            <a:fillRect/>
          </a:stretch>
        </p:blipFill>
        <p:spPr>
          <a:xfrm>
            <a:off x="1187624" y="3803879"/>
            <a:ext cx="6120172" cy="3054121"/>
          </a:xfrm>
          <a:prstGeom prst="rect">
            <a:avLst/>
          </a:prstGeom>
        </p:spPr>
      </p:pic>
      <p:sp>
        <p:nvSpPr>
          <p:cNvPr id="2" name="Title 1"/>
          <p:cNvSpPr>
            <a:spLocks noGrp="1"/>
          </p:cNvSpPr>
          <p:nvPr>
            <p:ph type="title"/>
          </p:nvPr>
        </p:nvSpPr>
        <p:spPr>
          <a:xfrm>
            <a:off x="431540" y="224644"/>
            <a:ext cx="7772400" cy="1143000"/>
          </a:xfrm>
        </p:spPr>
        <p:txBody>
          <a:bodyPr/>
          <a:lstStyle/>
          <a:p>
            <a:r>
              <a:rPr lang="en-US" b="1" dirty="0" smtClean="0">
                <a:latin typeface="Arial"/>
                <a:cs typeface="Arial"/>
              </a:rPr>
              <a:t>CLT Lateral Load Resisting System Design (11.9)</a:t>
            </a:r>
            <a:endParaRPr lang="en-US" b="1" dirty="0">
              <a:latin typeface="Arial"/>
              <a:cs typeface="Arial"/>
            </a:endParaRPr>
          </a:p>
        </p:txBody>
      </p:sp>
      <p:sp>
        <p:nvSpPr>
          <p:cNvPr id="4" name="TextBox 3"/>
          <p:cNvSpPr txBox="1"/>
          <p:nvPr/>
        </p:nvSpPr>
        <p:spPr>
          <a:xfrm>
            <a:off x="2051720" y="1340768"/>
            <a:ext cx="5472608" cy="461665"/>
          </a:xfrm>
          <a:prstGeom prst="rect">
            <a:avLst/>
          </a:prstGeom>
          <a:noFill/>
        </p:spPr>
        <p:txBody>
          <a:bodyPr wrap="square" rtlCol="0">
            <a:spAutoFit/>
          </a:bodyPr>
          <a:lstStyle/>
          <a:p>
            <a:r>
              <a:rPr lang="en-US" sz="2400" dirty="0" smtClean="0"/>
              <a:t>Shear wall and Diaphragm</a:t>
            </a:r>
            <a:endParaRPr lang="en-US" sz="2400" dirty="0"/>
          </a:p>
        </p:txBody>
      </p:sp>
      <p:sp>
        <p:nvSpPr>
          <p:cNvPr id="5" name="Rectangle 4"/>
          <p:cNvSpPr/>
          <p:nvPr/>
        </p:nvSpPr>
        <p:spPr>
          <a:xfrm>
            <a:off x="2267744" y="1938391"/>
            <a:ext cx="2227124" cy="237287"/>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529580" y="3004371"/>
            <a:ext cx="3600400" cy="288032"/>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4494868" y="3441265"/>
            <a:ext cx="3096344" cy="216024"/>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655676" y="6453336"/>
            <a:ext cx="5652628" cy="40466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loud 2"/>
          <p:cNvSpPr/>
          <p:nvPr/>
        </p:nvSpPr>
        <p:spPr>
          <a:xfrm>
            <a:off x="1655676" y="3717032"/>
            <a:ext cx="5868652" cy="648072"/>
          </a:xfrm>
          <a:prstGeom prst="cloud">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845954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9915" t="41075" r="9915" b="45275"/>
          <a:stretch/>
        </p:blipFill>
        <p:spPr>
          <a:xfrm>
            <a:off x="413040" y="1340768"/>
            <a:ext cx="8714935" cy="1920240"/>
          </a:xfrm>
          <a:prstGeom prst="rect">
            <a:avLst/>
          </a:prstGeom>
        </p:spPr>
      </p:pic>
      <p:sp>
        <p:nvSpPr>
          <p:cNvPr id="2" name="Title 1"/>
          <p:cNvSpPr>
            <a:spLocks noGrp="1"/>
          </p:cNvSpPr>
          <p:nvPr>
            <p:ph type="title"/>
          </p:nvPr>
        </p:nvSpPr>
        <p:spPr>
          <a:xfrm>
            <a:off x="611560" y="188640"/>
            <a:ext cx="7772400" cy="1143000"/>
          </a:xfrm>
        </p:spPr>
        <p:txBody>
          <a:bodyPr/>
          <a:lstStyle/>
          <a:p>
            <a:r>
              <a:rPr lang="en-US" b="1" dirty="0" smtClean="0">
                <a:latin typeface="Arial"/>
                <a:cs typeface="Arial"/>
              </a:rPr>
              <a:t>Seismic </a:t>
            </a:r>
            <a:r>
              <a:rPr lang="en-US" b="1" dirty="0">
                <a:latin typeface="Arial"/>
                <a:cs typeface="Arial"/>
              </a:rPr>
              <a:t>R</a:t>
            </a:r>
            <a:r>
              <a:rPr lang="en-US" b="1" dirty="0" smtClean="0">
                <a:latin typeface="Arial"/>
                <a:cs typeface="Arial"/>
              </a:rPr>
              <a:t>esistance</a:t>
            </a:r>
            <a:endParaRPr lang="en-US" b="1" dirty="0">
              <a:latin typeface="Arial"/>
              <a:cs typeface="Arial"/>
            </a:endParaRPr>
          </a:p>
        </p:txBody>
      </p:sp>
      <p:sp>
        <p:nvSpPr>
          <p:cNvPr id="10" name="Rectangle 9"/>
          <p:cNvSpPr/>
          <p:nvPr/>
        </p:nvSpPr>
        <p:spPr>
          <a:xfrm>
            <a:off x="2303748" y="2132856"/>
            <a:ext cx="5220580" cy="216024"/>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539552" y="3284984"/>
            <a:ext cx="7992888" cy="1200329"/>
          </a:xfrm>
          <a:prstGeom prst="rect">
            <a:avLst/>
          </a:prstGeom>
          <a:noFill/>
        </p:spPr>
        <p:txBody>
          <a:bodyPr wrap="square" rtlCol="0">
            <a:spAutoFit/>
          </a:bodyPr>
          <a:lstStyle/>
          <a:p>
            <a:pPr marL="342900" indent="-342900">
              <a:buFontTx/>
              <a:buChar char="-"/>
            </a:pPr>
            <a:r>
              <a:rPr lang="en-US" dirty="0" smtClean="0"/>
              <a:t>R</a:t>
            </a:r>
            <a:r>
              <a:rPr lang="en-US" baseline="-25000" dirty="0" smtClean="0"/>
              <a:t>d</a:t>
            </a:r>
            <a:r>
              <a:rPr lang="en-US" dirty="0" smtClean="0"/>
              <a:t> R</a:t>
            </a:r>
            <a:r>
              <a:rPr lang="en-US" baseline="-25000" dirty="0" smtClean="0"/>
              <a:t>o</a:t>
            </a:r>
            <a:r>
              <a:rPr lang="en-US" dirty="0" smtClean="0"/>
              <a:t>= 3.0 if connection is able to dissipate energy (ductile) and capacity-based design is adopted</a:t>
            </a:r>
          </a:p>
          <a:p>
            <a:pPr marL="342900" indent="-342900">
              <a:buFontTx/>
              <a:buChar char="-"/>
            </a:pPr>
            <a:r>
              <a:rPr lang="en-US" dirty="0" smtClean="0"/>
              <a:t>By comparison, for wood shear </a:t>
            </a:r>
            <a:r>
              <a:rPr lang="en-US" dirty="0"/>
              <a:t>wall R</a:t>
            </a:r>
            <a:r>
              <a:rPr lang="en-US" baseline="-25000" dirty="0"/>
              <a:t>d</a:t>
            </a:r>
            <a:r>
              <a:rPr lang="en-US" dirty="0"/>
              <a:t> R</a:t>
            </a:r>
            <a:r>
              <a:rPr lang="en-US" baseline="-25000" dirty="0"/>
              <a:t>o</a:t>
            </a:r>
            <a:r>
              <a:rPr lang="en-US" dirty="0" smtClean="0"/>
              <a:t>=5.1 </a:t>
            </a:r>
          </a:p>
          <a:p>
            <a:pPr marL="342900" indent="-342900">
              <a:buFontTx/>
              <a:buChar char="-"/>
            </a:pPr>
            <a:endParaRPr lang="en-US" dirty="0"/>
          </a:p>
        </p:txBody>
      </p:sp>
    </p:spTree>
    <p:extLst>
      <p:ext uri="{BB962C8B-B14F-4D97-AF65-F5344CB8AC3E}">
        <p14:creationId xmlns:p14="http://schemas.microsoft.com/office/powerpoint/2010/main" val="10156097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395536" y="188640"/>
            <a:ext cx="7772400" cy="1143000"/>
          </a:xfrm>
        </p:spPr>
        <p:txBody>
          <a:bodyPr/>
          <a:lstStyle/>
          <a:p>
            <a:r>
              <a:rPr lang="en-US" b="1" dirty="0" smtClean="0">
                <a:latin typeface="Arial"/>
                <a:cs typeface="Arial"/>
              </a:rPr>
              <a:t>Seismic Resistance</a:t>
            </a:r>
            <a:endParaRPr lang="en-US" b="1" dirty="0">
              <a:latin typeface="Arial"/>
              <a:cs typeface="Arial"/>
            </a:endParaRPr>
          </a:p>
        </p:txBody>
      </p:sp>
      <p:sp>
        <p:nvSpPr>
          <p:cNvPr id="7" name="TextBox 6"/>
          <p:cNvSpPr txBox="1"/>
          <p:nvPr/>
        </p:nvSpPr>
        <p:spPr>
          <a:xfrm>
            <a:off x="359532" y="3465004"/>
            <a:ext cx="7848872" cy="1477328"/>
          </a:xfrm>
          <a:prstGeom prst="rect">
            <a:avLst/>
          </a:prstGeom>
          <a:noFill/>
        </p:spPr>
        <p:txBody>
          <a:bodyPr wrap="square" rtlCol="0">
            <a:spAutoFit/>
          </a:bodyPr>
          <a:lstStyle/>
          <a:p>
            <a:r>
              <a:rPr lang="en-US" dirty="0" smtClean="0"/>
              <a:t>Information/data required to to allow designers to detail energy dissipative connections in CLT:</a:t>
            </a:r>
          </a:p>
          <a:p>
            <a:pPr marL="457200" indent="-457200">
              <a:buSzPct val="100000"/>
              <a:buFont typeface="+mj-lt"/>
              <a:buAutoNum type="alphaLcParenR"/>
            </a:pPr>
            <a:r>
              <a:rPr lang="en-US" dirty="0" smtClean="0"/>
              <a:t>Yield </a:t>
            </a:r>
            <a:r>
              <a:rPr lang="en-US" dirty="0" err="1" smtClean="0"/>
              <a:t>vs</a:t>
            </a:r>
            <a:r>
              <a:rPr lang="en-US" dirty="0" smtClean="0"/>
              <a:t> brittle mode of failure is only defined for bolts and dowels in O86</a:t>
            </a:r>
          </a:p>
          <a:p>
            <a:pPr marL="457200" indent="-457200">
              <a:buSzPct val="100000"/>
              <a:buFont typeface="+mj-lt"/>
              <a:buAutoNum type="alphaLcParenR"/>
            </a:pPr>
            <a:r>
              <a:rPr lang="en-US" dirty="0" smtClean="0"/>
              <a:t>How to define moderately ductile?</a:t>
            </a:r>
          </a:p>
          <a:p>
            <a:pPr marL="457200" indent="-457200">
              <a:buSzPct val="100000"/>
              <a:buFont typeface="+mj-lt"/>
              <a:buAutoNum type="alphaLcParenR"/>
            </a:pPr>
            <a:r>
              <a:rPr lang="en-US" dirty="0" smtClean="0"/>
              <a:t>Deformation characteristics on connection are required</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0191" t="55124" r="10319" b="31751"/>
          <a:stretch/>
        </p:blipFill>
        <p:spPr>
          <a:xfrm>
            <a:off x="215516" y="1376772"/>
            <a:ext cx="8515990" cy="1819656"/>
          </a:xfrm>
          <a:prstGeom prst="rect">
            <a:avLst/>
          </a:prstGeom>
        </p:spPr>
      </p:pic>
    </p:spTree>
    <p:extLst>
      <p:ext uri="{BB962C8B-B14F-4D97-AF65-F5344CB8AC3E}">
        <p14:creationId xmlns:p14="http://schemas.microsoft.com/office/powerpoint/2010/main" val="197869341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260648"/>
            <a:ext cx="7772400" cy="1143000"/>
          </a:xfrm>
        </p:spPr>
        <p:txBody>
          <a:bodyPr>
            <a:normAutofit/>
          </a:bodyPr>
          <a:lstStyle/>
          <a:p>
            <a:r>
              <a:rPr lang="en-US" sz="3600" b="1" dirty="0" smtClean="0">
                <a:latin typeface="Arial"/>
                <a:cs typeface="Arial"/>
              </a:rPr>
              <a:t>Capacity-based design </a:t>
            </a:r>
            <a:endParaRPr lang="en-US" sz="3600" b="1" dirty="0">
              <a:latin typeface="Arial"/>
              <a:cs typeface="Arial"/>
            </a:endParaRPr>
          </a:p>
        </p:txBody>
      </p:sp>
      <p:sp>
        <p:nvSpPr>
          <p:cNvPr id="7" name="Rectangle 6"/>
          <p:cNvSpPr/>
          <p:nvPr/>
        </p:nvSpPr>
        <p:spPr>
          <a:xfrm>
            <a:off x="2195736" y="2636912"/>
            <a:ext cx="144016" cy="2736304"/>
          </a:xfrm>
          <a:prstGeom prst="rect">
            <a:avLst/>
          </a:prstGeom>
          <a:solidFill>
            <a:srgbClr val="800000"/>
          </a:solid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4355976" y="2636912"/>
            <a:ext cx="144016" cy="2736304"/>
          </a:xfrm>
          <a:prstGeom prst="rect">
            <a:avLst/>
          </a:prstGeom>
          <a:solidFill>
            <a:srgbClr val="800000"/>
          </a:solid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6516216" y="2636912"/>
            <a:ext cx="144016" cy="2736304"/>
          </a:xfrm>
          <a:prstGeom prst="rect">
            <a:avLst/>
          </a:prstGeom>
          <a:solidFill>
            <a:srgbClr val="800000"/>
          </a:solid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2411760" y="2636912"/>
            <a:ext cx="1872208" cy="144016"/>
          </a:xfrm>
          <a:prstGeom prst="rect">
            <a:avLst/>
          </a:prstGeom>
          <a:solidFill>
            <a:srgbClr val="800000"/>
          </a:solid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4572000" y="2636912"/>
            <a:ext cx="1872208" cy="144016"/>
          </a:xfrm>
          <a:prstGeom prst="rect">
            <a:avLst/>
          </a:prstGeom>
          <a:solidFill>
            <a:srgbClr val="800000"/>
          </a:solid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1403648" y="5373216"/>
            <a:ext cx="6120680" cy="0"/>
          </a:xfrm>
          <a:prstGeom prst="line">
            <a:avLst/>
          </a:prstGeom>
          <a:ln w="317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2339752" y="2636912"/>
            <a:ext cx="72008" cy="216024"/>
          </a:xfrm>
          <a:prstGeom prst="rect">
            <a:avLst/>
          </a:prstGeom>
          <a:solidFill>
            <a:schemeClr val="accent4">
              <a:lumMod val="50000"/>
              <a:lumOff val="50000"/>
            </a:schemeClr>
          </a:solidFill>
          <a:ln>
            <a:solidFill>
              <a:schemeClr val="accent4">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4283968" y="2636912"/>
            <a:ext cx="72008" cy="216024"/>
          </a:xfrm>
          <a:prstGeom prst="rect">
            <a:avLst/>
          </a:prstGeom>
          <a:solidFill>
            <a:schemeClr val="accent4">
              <a:lumMod val="50000"/>
              <a:lumOff val="50000"/>
            </a:schemeClr>
          </a:solidFill>
          <a:ln>
            <a:solidFill>
              <a:schemeClr val="accent4">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4499992" y="2636912"/>
            <a:ext cx="72008" cy="216024"/>
          </a:xfrm>
          <a:prstGeom prst="rect">
            <a:avLst/>
          </a:prstGeom>
          <a:solidFill>
            <a:schemeClr val="accent4">
              <a:lumMod val="50000"/>
              <a:lumOff val="50000"/>
            </a:schemeClr>
          </a:solidFill>
          <a:ln>
            <a:solidFill>
              <a:schemeClr val="accent4">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6444208" y="2636912"/>
            <a:ext cx="72008" cy="216024"/>
          </a:xfrm>
          <a:prstGeom prst="rect">
            <a:avLst/>
          </a:prstGeom>
          <a:solidFill>
            <a:schemeClr val="accent4">
              <a:lumMod val="50000"/>
              <a:lumOff val="50000"/>
            </a:schemeClr>
          </a:solidFill>
          <a:ln>
            <a:solidFill>
              <a:schemeClr val="accent4">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2411760" y="4005064"/>
            <a:ext cx="1872208" cy="144016"/>
          </a:xfrm>
          <a:prstGeom prst="rect">
            <a:avLst/>
          </a:prstGeom>
          <a:solidFill>
            <a:srgbClr val="800000"/>
          </a:solid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4572000" y="4005064"/>
            <a:ext cx="1872208" cy="144016"/>
          </a:xfrm>
          <a:prstGeom prst="rect">
            <a:avLst/>
          </a:prstGeom>
          <a:solidFill>
            <a:srgbClr val="800000"/>
          </a:solidFill>
          <a:ln>
            <a:solidFill>
              <a:srgbClr val="8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2339752" y="4005064"/>
            <a:ext cx="72008" cy="216024"/>
          </a:xfrm>
          <a:prstGeom prst="rect">
            <a:avLst/>
          </a:prstGeom>
          <a:solidFill>
            <a:schemeClr val="accent4">
              <a:lumMod val="50000"/>
              <a:lumOff val="50000"/>
            </a:schemeClr>
          </a:solidFill>
          <a:ln>
            <a:solidFill>
              <a:schemeClr val="accent4">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4283968" y="4005064"/>
            <a:ext cx="72008" cy="216024"/>
          </a:xfrm>
          <a:prstGeom prst="rect">
            <a:avLst/>
          </a:prstGeom>
          <a:solidFill>
            <a:schemeClr val="accent4">
              <a:lumMod val="50000"/>
              <a:lumOff val="50000"/>
            </a:schemeClr>
          </a:solidFill>
          <a:ln>
            <a:solidFill>
              <a:schemeClr val="accent4">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4499992" y="4005064"/>
            <a:ext cx="72008" cy="216024"/>
          </a:xfrm>
          <a:prstGeom prst="rect">
            <a:avLst/>
          </a:prstGeom>
          <a:solidFill>
            <a:schemeClr val="accent4">
              <a:lumMod val="50000"/>
              <a:lumOff val="50000"/>
            </a:schemeClr>
          </a:solidFill>
          <a:ln>
            <a:solidFill>
              <a:schemeClr val="accent4">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6444208" y="4005064"/>
            <a:ext cx="72008" cy="216024"/>
          </a:xfrm>
          <a:prstGeom prst="rect">
            <a:avLst/>
          </a:prstGeom>
          <a:solidFill>
            <a:schemeClr val="accent4">
              <a:lumMod val="50000"/>
              <a:lumOff val="50000"/>
            </a:schemeClr>
          </a:solidFill>
          <a:ln>
            <a:solidFill>
              <a:schemeClr val="accent4">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2195736" y="5229200"/>
            <a:ext cx="144016" cy="216024"/>
          </a:xfrm>
          <a:prstGeom prst="rect">
            <a:avLst/>
          </a:prstGeom>
          <a:solidFill>
            <a:schemeClr val="accent4">
              <a:lumMod val="50000"/>
              <a:lumOff val="50000"/>
            </a:schemeClr>
          </a:solidFill>
          <a:ln>
            <a:solidFill>
              <a:schemeClr val="accent4">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4355976" y="5229200"/>
            <a:ext cx="144016" cy="216024"/>
          </a:xfrm>
          <a:prstGeom prst="rect">
            <a:avLst/>
          </a:prstGeom>
          <a:solidFill>
            <a:schemeClr val="accent4">
              <a:lumMod val="50000"/>
              <a:lumOff val="50000"/>
            </a:schemeClr>
          </a:solidFill>
          <a:ln>
            <a:solidFill>
              <a:schemeClr val="accent4">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6516216" y="5229200"/>
            <a:ext cx="144016" cy="216024"/>
          </a:xfrm>
          <a:prstGeom prst="rect">
            <a:avLst/>
          </a:prstGeom>
          <a:solidFill>
            <a:schemeClr val="accent4">
              <a:lumMod val="50000"/>
              <a:lumOff val="50000"/>
            </a:schemeClr>
          </a:solidFill>
          <a:ln>
            <a:solidFill>
              <a:schemeClr val="accent4">
                <a:lumMod val="50000"/>
                <a:lumOff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1907704" y="2420888"/>
            <a:ext cx="792088" cy="72008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899592" y="1412776"/>
            <a:ext cx="5112568" cy="1015663"/>
          </a:xfrm>
          <a:prstGeom prst="rect">
            <a:avLst/>
          </a:prstGeom>
          <a:noFill/>
        </p:spPr>
        <p:txBody>
          <a:bodyPr wrap="square" rtlCol="0">
            <a:spAutoFit/>
          </a:bodyPr>
          <a:lstStyle/>
          <a:p>
            <a:r>
              <a:rPr lang="en-US" sz="2000" dirty="0" smtClean="0">
                <a:solidFill>
                  <a:srgbClr val="FF0000"/>
                </a:solidFill>
              </a:rPr>
              <a:t>Mechanical connections are the only source of energy dissipation in timber structures</a:t>
            </a:r>
            <a:endParaRPr lang="en-US" sz="2000" dirty="0">
              <a:solidFill>
                <a:srgbClr val="FF0000"/>
              </a:solidFill>
            </a:endParaRPr>
          </a:p>
        </p:txBody>
      </p:sp>
      <p:cxnSp>
        <p:nvCxnSpPr>
          <p:cNvPr id="32" name="Straight Arrow Connector 31"/>
          <p:cNvCxnSpPr/>
          <p:nvPr/>
        </p:nvCxnSpPr>
        <p:spPr>
          <a:xfrm flipH="1">
            <a:off x="2627785" y="2060848"/>
            <a:ext cx="288031" cy="45794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6444208" y="1916832"/>
            <a:ext cx="2016224" cy="400110"/>
          </a:xfrm>
          <a:prstGeom prst="rect">
            <a:avLst/>
          </a:prstGeom>
          <a:noFill/>
        </p:spPr>
        <p:txBody>
          <a:bodyPr wrap="square" rtlCol="0">
            <a:spAutoFit/>
          </a:bodyPr>
          <a:lstStyle/>
          <a:p>
            <a:r>
              <a:rPr lang="en-US" sz="2000" dirty="0" smtClean="0">
                <a:solidFill>
                  <a:srgbClr val="FF0000"/>
                </a:solidFill>
              </a:rPr>
              <a:t>Wood is brittle</a:t>
            </a:r>
            <a:endParaRPr lang="en-US" sz="2000" dirty="0">
              <a:solidFill>
                <a:srgbClr val="FF0000"/>
              </a:solidFill>
            </a:endParaRPr>
          </a:p>
        </p:txBody>
      </p:sp>
      <p:cxnSp>
        <p:nvCxnSpPr>
          <p:cNvPr id="35" name="Straight Arrow Connector 34"/>
          <p:cNvCxnSpPr>
            <a:stCxn id="34" idx="1"/>
          </p:cNvCxnSpPr>
          <p:nvPr/>
        </p:nvCxnSpPr>
        <p:spPr>
          <a:xfrm flipH="1">
            <a:off x="5508105" y="2116887"/>
            <a:ext cx="936103" cy="49365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a:stCxn id="34" idx="2"/>
          </p:cNvCxnSpPr>
          <p:nvPr/>
        </p:nvCxnSpPr>
        <p:spPr>
          <a:xfrm flipH="1">
            <a:off x="6660233" y="2316942"/>
            <a:ext cx="792087" cy="110165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935596" y="5553236"/>
            <a:ext cx="7128792" cy="1015663"/>
          </a:xfrm>
          <a:prstGeom prst="rect">
            <a:avLst/>
          </a:prstGeom>
          <a:noFill/>
        </p:spPr>
        <p:txBody>
          <a:bodyPr wrap="square" rtlCol="0">
            <a:spAutoFit/>
          </a:bodyPr>
          <a:lstStyle/>
          <a:p>
            <a:pPr marL="342900" indent="-342900">
              <a:buFont typeface="Arial"/>
              <a:buChar char="•"/>
            </a:pPr>
            <a:r>
              <a:rPr lang="en-US" sz="2000" dirty="0" smtClean="0"/>
              <a:t>Detail mechanical connections to fail by yielding</a:t>
            </a:r>
          </a:p>
          <a:p>
            <a:pPr marL="342900" indent="-342900">
              <a:buFont typeface="Arial"/>
              <a:buChar char="•"/>
            </a:pPr>
            <a:r>
              <a:rPr lang="en-US" sz="2000" dirty="0" smtClean="0"/>
              <a:t>Could also detail certain connection (e.g. beam-column) to yield before other connection (e.g. base)</a:t>
            </a:r>
            <a:endParaRPr lang="en-US" sz="2000" dirty="0"/>
          </a:p>
        </p:txBody>
      </p:sp>
    </p:spTree>
    <p:extLst>
      <p:ext uri="{BB962C8B-B14F-4D97-AF65-F5344CB8AC3E}">
        <p14:creationId xmlns:p14="http://schemas.microsoft.com/office/powerpoint/2010/main" val="2568079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327"/>
            <a:ext cx="7772400" cy="1143000"/>
          </a:xfrm>
        </p:spPr>
        <p:txBody>
          <a:bodyPr/>
          <a:lstStyle/>
          <a:p>
            <a:r>
              <a:rPr lang="en-US" b="1" dirty="0" smtClean="0">
                <a:latin typeface="Arial"/>
                <a:cs typeface="Arial"/>
              </a:rPr>
              <a:t>Capacity-based design</a:t>
            </a:r>
            <a:endParaRPr lang="en-US" b="1" dirty="0">
              <a:latin typeface="Arial"/>
              <a:cs typeface="Arial"/>
            </a:endParaRPr>
          </a:p>
        </p:txBody>
      </p:sp>
      <p:pic>
        <p:nvPicPr>
          <p:cNvPr id="8" name="Picture 7" descr="Slide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3688" y="2852936"/>
            <a:ext cx="4968552" cy="3726414"/>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10634" t="80324" r="13273" b="9559"/>
          <a:stretch/>
        </p:blipFill>
        <p:spPr>
          <a:xfrm>
            <a:off x="341704" y="809366"/>
            <a:ext cx="8046720" cy="1384450"/>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9512" t="7317" r="10319" b="89100"/>
          <a:stretch/>
        </p:blipFill>
        <p:spPr>
          <a:xfrm>
            <a:off x="251520" y="2168624"/>
            <a:ext cx="8092440" cy="468053"/>
          </a:xfrm>
          <a:prstGeom prst="rect">
            <a:avLst/>
          </a:prstGeom>
        </p:spPr>
      </p:pic>
      <p:sp>
        <p:nvSpPr>
          <p:cNvPr id="15" name="Rectangle 14"/>
          <p:cNvSpPr/>
          <p:nvPr/>
        </p:nvSpPr>
        <p:spPr>
          <a:xfrm>
            <a:off x="251520" y="1952366"/>
            <a:ext cx="7632848" cy="756554"/>
          </a:xfrm>
          <a:prstGeom prst="rect">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565979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564" y="80628"/>
            <a:ext cx="7772400" cy="1143000"/>
          </a:xfrm>
        </p:spPr>
        <p:txBody>
          <a:bodyPr/>
          <a:lstStyle/>
          <a:p>
            <a:r>
              <a:rPr lang="en-US" b="1" dirty="0" smtClean="0">
                <a:latin typeface="Arial"/>
                <a:cs typeface="Arial"/>
              </a:rPr>
              <a:t>Capacity-based design</a:t>
            </a:r>
            <a:endParaRPr lang="en-US" b="1" dirty="0">
              <a:latin typeface="Arial"/>
              <a:cs typeface="Arial"/>
            </a:endParaRPr>
          </a:p>
        </p:txBody>
      </p:sp>
      <p:sp>
        <p:nvSpPr>
          <p:cNvPr id="11" name="TextBox 10"/>
          <p:cNvSpPr txBox="1"/>
          <p:nvPr/>
        </p:nvSpPr>
        <p:spPr>
          <a:xfrm>
            <a:off x="539552" y="980728"/>
            <a:ext cx="8388932" cy="1815882"/>
          </a:xfrm>
          <a:prstGeom prst="rect">
            <a:avLst/>
          </a:prstGeom>
          <a:noFill/>
        </p:spPr>
        <p:txBody>
          <a:bodyPr wrap="square" rtlCol="0">
            <a:spAutoFit/>
          </a:bodyPr>
          <a:lstStyle/>
          <a:p>
            <a:r>
              <a:rPr lang="en-US" sz="2800" dirty="0" smtClean="0"/>
              <a:t>Non-dissipative connections and CLT elements (i.e. brittle elements) shall be designed for a higher load to ensure </a:t>
            </a:r>
            <a:r>
              <a:rPr lang="en-US" sz="2800" b="1" dirty="0" smtClean="0"/>
              <a:t>target</a:t>
            </a:r>
            <a:r>
              <a:rPr lang="en-US" sz="2800" dirty="0" smtClean="0"/>
              <a:t> ductile connection failure in the event of overload</a:t>
            </a:r>
            <a:endParaRPr lang="en-US" sz="2800" dirty="0"/>
          </a:p>
        </p:txBody>
      </p:sp>
      <p:grpSp>
        <p:nvGrpSpPr>
          <p:cNvPr id="3" name="Group 2"/>
          <p:cNvGrpSpPr/>
          <p:nvPr/>
        </p:nvGrpSpPr>
        <p:grpSpPr>
          <a:xfrm>
            <a:off x="1871700" y="2456894"/>
            <a:ext cx="4824536" cy="1715724"/>
            <a:chOff x="2123728" y="3165363"/>
            <a:chExt cx="3600400" cy="1396763"/>
          </a:xfrm>
        </p:grpSpPr>
        <p:cxnSp>
          <p:nvCxnSpPr>
            <p:cNvPr id="13" name="Straight Connector 12"/>
            <p:cNvCxnSpPr/>
            <p:nvPr/>
          </p:nvCxnSpPr>
          <p:spPr>
            <a:xfrm>
              <a:off x="2123728" y="4389499"/>
              <a:ext cx="36004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 name="Freeform 13"/>
            <p:cNvSpPr/>
            <p:nvPr/>
          </p:nvSpPr>
          <p:spPr>
            <a:xfrm>
              <a:off x="2339752" y="3165363"/>
              <a:ext cx="3139621" cy="1128793"/>
            </a:xfrm>
            <a:custGeom>
              <a:avLst/>
              <a:gdLst>
                <a:gd name="connsiteX0" fmla="*/ 0 w 3139621"/>
                <a:gd name="connsiteY0" fmla="*/ 1128793 h 1128793"/>
                <a:gd name="connsiteX1" fmla="*/ 0 w 3139621"/>
                <a:gd name="connsiteY1" fmla="*/ 1128793 h 1128793"/>
                <a:gd name="connsiteX2" fmla="*/ 246936 w 3139621"/>
                <a:gd name="connsiteY2" fmla="*/ 1117034 h 1128793"/>
                <a:gd name="connsiteX3" fmla="*/ 376284 w 3139621"/>
                <a:gd name="connsiteY3" fmla="*/ 1093518 h 1128793"/>
                <a:gd name="connsiteX4" fmla="*/ 493873 w 3139621"/>
                <a:gd name="connsiteY4" fmla="*/ 1070001 h 1128793"/>
                <a:gd name="connsiteX5" fmla="*/ 564426 w 3139621"/>
                <a:gd name="connsiteY5" fmla="*/ 1046485 h 1128793"/>
                <a:gd name="connsiteX6" fmla="*/ 634979 w 3139621"/>
                <a:gd name="connsiteY6" fmla="*/ 1011210 h 1128793"/>
                <a:gd name="connsiteX7" fmla="*/ 705533 w 3139621"/>
                <a:gd name="connsiteY7" fmla="*/ 975935 h 1128793"/>
                <a:gd name="connsiteX8" fmla="*/ 717292 w 3139621"/>
                <a:gd name="connsiteY8" fmla="*/ 940661 h 1128793"/>
                <a:gd name="connsiteX9" fmla="*/ 717292 w 3139621"/>
                <a:gd name="connsiteY9" fmla="*/ 940661 h 1128793"/>
                <a:gd name="connsiteX10" fmla="*/ 799604 w 3139621"/>
                <a:gd name="connsiteY10" fmla="*/ 870111 h 1128793"/>
                <a:gd name="connsiteX11" fmla="*/ 834880 w 3139621"/>
                <a:gd name="connsiteY11" fmla="*/ 846595 h 1128793"/>
                <a:gd name="connsiteX12" fmla="*/ 846639 w 3139621"/>
                <a:gd name="connsiteY12" fmla="*/ 811320 h 1128793"/>
                <a:gd name="connsiteX13" fmla="*/ 893675 w 3139621"/>
                <a:gd name="connsiteY13" fmla="*/ 740770 h 1128793"/>
                <a:gd name="connsiteX14" fmla="*/ 917193 w 3139621"/>
                <a:gd name="connsiteY14" fmla="*/ 670221 h 1128793"/>
                <a:gd name="connsiteX15" fmla="*/ 952469 w 3139621"/>
                <a:gd name="connsiteY15" fmla="*/ 599671 h 1128793"/>
                <a:gd name="connsiteX16" fmla="*/ 975987 w 3139621"/>
                <a:gd name="connsiteY16" fmla="*/ 564397 h 1128793"/>
                <a:gd name="connsiteX17" fmla="*/ 987746 w 3139621"/>
                <a:gd name="connsiteY17" fmla="*/ 540880 h 1128793"/>
                <a:gd name="connsiteX18" fmla="*/ 987746 w 3139621"/>
                <a:gd name="connsiteY18" fmla="*/ 529122 h 1128793"/>
                <a:gd name="connsiteX19" fmla="*/ 1011264 w 3139621"/>
                <a:gd name="connsiteY19" fmla="*/ 423298 h 1128793"/>
                <a:gd name="connsiteX20" fmla="*/ 1023022 w 3139621"/>
                <a:gd name="connsiteY20" fmla="*/ 364506 h 1128793"/>
                <a:gd name="connsiteX21" fmla="*/ 1046540 w 3139621"/>
                <a:gd name="connsiteY21" fmla="*/ 293957 h 1128793"/>
                <a:gd name="connsiteX22" fmla="*/ 1058299 w 3139621"/>
                <a:gd name="connsiteY22" fmla="*/ 258682 h 1128793"/>
                <a:gd name="connsiteX23" fmla="*/ 1070058 w 3139621"/>
                <a:gd name="connsiteY23" fmla="*/ 223407 h 1128793"/>
                <a:gd name="connsiteX24" fmla="*/ 1105335 w 3139621"/>
                <a:gd name="connsiteY24" fmla="*/ 176374 h 1128793"/>
                <a:gd name="connsiteX25" fmla="*/ 1117093 w 3139621"/>
                <a:gd name="connsiteY25" fmla="*/ 152858 h 1128793"/>
                <a:gd name="connsiteX26" fmla="*/ 1164129 w 3139621"/>
                <a:gd name="connsiteY26" fmla="*/ 58792 h 1128793"/>
                <a:gd name="connsiteX27" fmla="*/ 1234682 w 3139621"/>
                <a:gd name="connsiteY27" fmla="*/ 23517 h 1128793"/>
                <a:gd name="connsiteX28" fmla="*/ 1258200 w 3139621"/>
                <a:gd name="connsiteY28" fmla="*/ 0 h 1128793"/>
                <a:gd name="connsiteX29" fmla="*/ 1269959 w 3139621"/>
                <a:gd name="connsiteY29" fmla="*/ 0 h 1128793"/>
                <a:gd name="connsiteX30" fmla="*/ 1422824 w 3139621"/>
                <a:gd name="connsiteY30" fmla="*/ 11759 h 1128793"/>
                <a:gd name="connsiteX31" fmla="*/ 1458101 w 3139621"/>
                <a:gd name="connsiteY31" fmla="*/ 23517 h 1128793"/>
                <a:gd name="connsiteX32" fmla="*/ 1505137 w 3139621"/>
                <a:gd name="connsiteY32" fmla="*/ 94066 h 1128793"/>
                <a:gd name="connsiteX33" fmla="*/ 1552172 w 3139621"/>
                <a:gd name="connsiteY33" fmla="*/ 164616 h 1128793"/>
                <a:gd name="connsiteX34" fmla="*/ 1587449 w 3139621"/>
                <a:gd name="connsiteY34" fmla="*/ 199891 h 1128793"/>
                <a:gd name="connsiteX35" fmla="*/ 1775591 w 3139621"/>
                <a:gd name="connsiteY35" fmla="*/ 482089 h 1128793"/>
                <a:gd name="connsiteX36" fmla="*/ 2034286 w 3139621"/>
                <a:gd name="connsiteY36" fmla="*/ 858353 h 1128793"/>
                <a:gd name="connsiteX37" fmla="*/ 2198911 w 3139621"/>
                <a:gd name="connsiteY37" fmla="*/ 987694 h 1128793"/>
                <a:gd name="connsiteX38" fmla="*/ 2492883 w 3139621"/>
                <a:gd name="connsiteY38" fmla="*/ 1105276 h 1128793"/>
                <a:gd name="connsiteX39" fmla="*/ 3139621 w 3139621"/>
                <a:gd name="connsiteY39" fmla="*/ 1128793 h 1128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139621" h="1128793">
                  <a:moveTo>
                    <a:pt x="0" y="1128793"/>
                  </a:moveTo>
                  <a:lnTo>
                    <a:pt x="0" y="1128793"/>
                  </a:lnTo>
                  <a:cubicBezTo>
                    <a:pt x="82312" y="1124873"/>
                    <a:pt x="164740" y="1122905"/>
                    <a:pt x="246936" y="1117034"/>
                  </a:cubicBezTo>
                  <a:cubicBezTo>
                    <a:pt x="339932" y="1110392"/>
                    <a:pt x="305458" y="1107682"/>
                    <a:pt x="376284" y="1093518"/>
                  </a:cubicBezTo>
                  <a:cubicBezTo>
                    <a:pt x="439865" y="1080803"/>
                    <a:pt x="439238" y="1086391"/>
                    <a:pt x="493873" y="1070001"/>
                  </a:cubicBezTo>
                  <a:cubicBezTo>
                    <a:pt x="517617" y="1062878"/>
                    <a:pt x="564426" y="1046485"/>
                    <a:pt x="564426" y="1046485"/>
                  </a:cubicBezTo>
                  <a:cubicBezTo>
                    <a:pt x="665517" y="979094"/>
                    <a:pt x="537619" y="1059886"/>
                    <a:pt x="634979" y="1011210"/>
                  </a:cubicBezTo>
                  <a:cubicBezTo>
                    <a:pt x="726164" y="965621"/>
                    <a:pt x="616859" y="1005493"/>
                    <a:pt x="705533" y="975935"/>
                  </a:cubicBezTo>
                  <a:lnTo>
                    <a:pt x="717292" y="940661"/>
                  </a:lnTo>
                  <a:lnTo>
                    <a:pt x="717292" y="940661"/>
                  </a:lnTo>
                  <a:cubicBezTo>
                    <a:pt x="744729" y="917144"/>
                    <a:pt x="771386" y="892685"/>
                    <a:pt x="799604" y="870111"/>
                  </a:cubicBezTo>
                  <a:cubicBezTo>
                    <a:pt x="810639" y="861283"/>
                    <a:pt x="826052" y="857630"/>
                    <a:pt x="834880" y="846595"/>
                  </a:cubicBezTo>
                  <a:cubicBezTo>
                    <a:pt x="842623" y="836917"/>
                    <a:pt x="840619" y="822155"/>
                    <a:pt x="846639" y="811320"/>
                  </a:cubicBezTo>
                  <a:cubicBezTo>
                    <a:pt x="860366" y="786613"/>
                    <a:pt x="884737" y="767583"/>
                    <a:pt x="893675" y="740770"/>
                  </a:cubicBezTo>
                  <a:cubicBezTo>
                    <a:pt x="901514" y="717254"/>
                    <a:pt x="903443" y="690846"/>
                    <a:pt x="917193" y="670221"/>
                  </a:cubicBezTo>
                  <a:cubicBezTo>
                    <a:pt x="984599" y="569114"/>
                    <a:pt x="903778" y="697047"/>
                    <a:pt x="952469" y="599671"/>
                  </a:cubicBezTo>
                  <a:cubicBezTo>
                    <a:pt x="958789" y="587031"/>
                    <a:pt x="968716" y="576515"/>
                    <a:pt x="975987" y="564397"/>
                  </a:cubicBezTo>
                  <a:cubicBezTo>
                    <a:pt x="980496" y="556882"/>
                    <a:pt x="983826" y="548719"/>
                    <a:pt x="987746" y="540880"/>
                  </a:cubicBezTo>
                  <a:lnTo>
                    <a:pt x="987746" y="529122"/>
                  </a:lnTo>
                  <a:cubicBezTo>
                    <a:pt x="995585" y="493847"/>
                    <a:pt x="1003692" y="458631"/>
                    <a:pt x="1011264" y="423298"/>
                  </a:cubicBezTo>
                  <a:cubicBezTo>
                    <a:pt x="1015452" y="403756"/>
                    <a:pt x="1017763" y="383787"/>
                    <a:pt x="1023022" y="364506"/>
                  </a:cubicBezTo>
                  <a:cubicBezTo>
                    <a:pt x="1029545" y="340591"/>
                    <a:pt x="1038701" y="317473"/>
                    <a:pt x="1046540" y="293957"/>
                  </a:cubicBezTo>
                  <a:lnTo>
                    <a:pt x="1058299" y="258682"/>
                  </a:lnTo>
                  <a:cubicBezTo>
                    <a:pt x="1062219" y="246924"/>
                    <a:pt x="1063182" y="233720"/>
                    <a:pt x="1070058" y="223407"/>
                  </a:cubicBezTo>
                  <a:cubicBezTo>
                    <a:pt x="1096651" y="183521"/>
                    <a:pt x="1083583" y="198126"/>
                    <a:pt x="1105335" y="176374"/>
                  </a:cubicBezTo>
                  <a:lnTo>
                    <a:pt x="1117093" y="152858"/>
                  </a:lnTo>
                  <a:cubicBezTo>
                    <a:pt x="1132772" y="121503"/>
                    <a:pt x="1144024" y="87511"/>
                    <a:pt x="1164129" y="58792"/>
                  </a:cubicBezTo>
                  <a:cubicBezTo>
                    <a:pt x="1185663" y="28031"/>
                    <a:pt x="1207097" y="40067"/>
                    <a:pt x="1234682" y="23517"/>
                  </a:cubicBezTo>
                  <a:cubicBezTo>
                    <a:pt x="1244188" y="17813"/>
                    <a:pt x="1250361" y="7839"/>
                    <a:pt x="1258200" y="0"/>
                  </a:cubicBezTo>
                  <a:lnTo>
                    <a:pt x="1269959" y="0"/>
                  </a:lnTo>
                  <a:cubicBezTo>
                    <a:pt x="1320914" y="3920"/>
                    <a:pt x="1372113" y="5420"/>
                    <a:pt x="1422824" y="11759"/>
                  </a:cubicBezTo>
                  <a:cubicBezTo>
                    <a:pt x="1435123" y="13296"/>
                    <a:pt x="1450358" y="13838"/>
                    <a:pt x="1458101" y="23517"/>
                  </a:cubicBezTo>
                  <a:cubicBezTo>
                    <a:pt x="1544882" y="131985"/>
                    <a:pt x="1393804" y="19851"/>
                    <a:pt x="1505137" y="94066"/>
                  </a:cubicBezTo>
                  <a:lnTo>
                    <a:pt x="1552172" y="164616"/>
                  </a:lnTo>
                  <a:cubicBezTo>
                    <a:pt x="1577864" y="203152"/>
                    <a:pt x="1561558" y="199891"/>
                    <a:pt x="1587449" y="199891"/>
                  </a:cubicBezTo>
                  <a:lnTo>
                    <a:pt x="1775591" y="482089"/>
                  </a:lnTo>
                  <a:lnTo>
                    <a:pt x="2034286" y="858353"/>
                  </a:lnTo>
                  <a:lnTo>
                    <a:pt x="2198911" y="987694"/>
                  </a:lnTo>
                  <a:lnTo>
                    <a:pt x="2492883" y="1105276"/>
                  </a:lnTo>
                  <a:lnTo>
                    <a:pt x="3139621" y="1128793"/>
                  </a:lnTo>
                </a:path>
              </a:pathLst>
            </a:custGeom>
            <a:ln>
              <a:solidFill>
                <a:srgbClr val="0000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6" name="Straight Connector 15"/>
            <p:cNvCxnSpPr/>
            <p:nvPr/>
          </p:nvCxnSpPr>
          <p:spPr>
            <a:xfrm>
              <a:off x="2768576" y="3986062"/>
              <a:ext cx="0" cy="57606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4756856" y="3986062"/>
              <a:ext cx="0" cy="57606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8" name="TextBox 17"/>
          <p:cNvSpPr txBox="1"/>
          <p:nvPr/>
        </p:nvSpPr>
        <p:spPr>
          <a:xfrm>
            <a:off x="1583668" y="4113076"/>
            <a:ext cx="2376264" cy="646331"/>
          </a:xfrm>
          <a:prstGeom prst="rect">
            <a:avLst/>
          </a:prstGeom>
          <a:noFill/>
        </p:spPr>
        <p:txBody>
          <a:bodyPr wrap="square" rtlCol="0">
            <a:spAutoFit/>
          </a:bodyPr>
          <a:lstStyle/>
          <a:p>
            <a:r>
              <a:rPr lang="en-US" sz="1800" dirty="0" smtClean="0"/>
              <a:t>Ductile connection design capacity</a:t>
            </a:r>
            <a:endParaRPr lang="en-US" sz="1800" dirty="0"/>
          </a:p>
        </p:txBody>
      </p:sp>
      <p:sp>
        <p:nvSpPr>
          <p:cNvPr id="19" name="TextBox 18"/>
          <p:cNvSpPr txBox="1"/>
          <p:nvPr/>
        </p:nvSpPr>
        <p:spPr>
          <a:xfrm>
            <a:off x="4463988" y="4113076"/>
            <a:ext cx="3528392" cy="646331"/>
          </a:xfrm>
          <a:prstGeom prst="rect">
            <a:avLst/>
          </a:prstGeom>
          <a:noFill/>
        </p:spPr>
        <p:txBody>
          <a:bodyPr wrap="square" rtlCol="0">
            <a:spAutoFit/>
          </a:bodyPr>
          <a:lstStyle/>
          <a:p>
            <a:r>
              <a:rPr lang="en-US" sz="1800" dirty="0" smtClean="0"/>
              <a:t>Design load level for non-dissipative connection and CLT</a:t>
            </a:r>
            <a:endParaRPr lang="en-US" sz="1800" dirty="0"/>
          </a:p>
        </p:txBody>
      </p:sp>
      <p:sp>
        <p:nvSpPr>
          <p:cNvPr id="5" name="TextBox 4"/>
          <p:cNvSpPr txBox="1"/>
          <p:nvPr/>
        </p:nvSpPr>
        <p:spPr>
          <a:xfrm>
            <a:off x="2303748" y="3104964"/>
            <a:ext cx="936104" cy="338554"/>
          </a:xfrm>
          <a:prstGeom prst="rect">
            <a:avLst/>
          </a:prstGeom>
          <a:noFill/>
        </p:spPr>
        <p:txBody>
          <a:bodyPr wrap="square" rtlCol="0">
            <a:spAutoFit/>
          </a:bodyPr>
          <a:lstStyle/>
          <a:p>
            <a:r>
              <a:rPr lang="en-US" sz="1600" dirty="0" smtClean="0"/>
              <a:t>5</a:t>
            </a:r>
            <a:r>
              <a:rPr lang="en-US" sz="1600" baseline="30000" dirty="0" smtClean="0"/>
              <a:t>th</a:t>
            </a:r>
            <a:r>
              <a:rPr lang="en-US" sz="1600" dirty="0"/>
              <a:t> </a:t>
            </a:r>
            <a:r>
              <a:rPr lang="en-US" sz="1600" dirty="0" smtClean="0"/>
              <a:t>%tile</a:t>
            </a:r>
            <a:endParaRPr lang="en-US" sz="1600" dirty="0"/>
          </a:p>
        </p:txBody>
      </p:sp>
      <p:sp>
        <p:nvSpPr>
          <p:cNvPr id="20" name="TextBox 19"/>
          <p:cNvSpPr txBox="1"/>
          <p:nvPr/>
        </p:nvSpPr>
        <p:spPr>
          <a:xfrm>
            <a:off x="4824028" y="3104964"/>
            <a:ext cx="1152128" cy="338554"/>
          </a:xfrm>
          <a:prstGeom prst="rect">
            <a:avLst/>
          </a:prstGeom>
          <a:noFill/>
        </p:spPr>
        <p:txBody>
          <a:bodyPr wrap="square" rtlCol="0">
            <a:spAutoFit/>
          </a:bodyPr>
          <a:lstStyle/>
          <a:p>
            <a:r>
              <a:rPr lang="en-US" sz="1600" dirty="0" smtClean="0"/>
              <a:t>95</a:t>
            </a:r>
            <a:r>
              <a:rPr lang="en-US" sz="1600" baseline="30000" dirty="0" smtClean="0"/>
              <a:t>th</a:t>
            </a:r>
            <a:r>
              <a:rPr lang="en-US" sz="1600" dirty="0" smtClean="0"/>
              <a:t> %tile</a:t>
            </a:r>
            <a:endParaRPr lang="en-US" sz="1600" dirty="0"/>
          </a:p>
        </p:txBody>
      </p:sp>
      <p:pic>
        <p:nvPicPr>
          <p:cNvPr id="7" name="Picture 6"/>
          <p:cNvPicPr>
            <a:picLocks noChangeAspect="1"/>
          </p:cNvPicPr>
          <p:nvPr/>
        </p:nvPicPr>
        <p:blipFill>
          <a:blip r:embed="rId3"/>
          <a:stretch>
            <a:fillRect/>
          </a:stretch>
        </p:blipFill>
        <p:spPr>
          <a:xfrm>
            <a:off x="143508" y="5013176"/>
            <a:ext cx="8832312" cy="1404156"/>
          </a:xfrm>
          <a:prstGeom prst="rect">
            <a:avLst/>
          </a:prstGeom>
        </p:spPr>
      </p:pic>
      <p:sp>
        <p:nvSpPr>
          <p:cNvPr id="8" name="Rectangle 7"/>
          <p:cNvSpPr/>
          <p:nvPr/>
        </p:nvSpPr>
        <p:spPr>
          <a:xfrm>
            <a:off x="3671900" y="5553236"/>
            <a:ext cx="5256584" cy="216024"/>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335295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9572" y="2168860"/>
            <a:ext cx="7886700" cy="1325562"/>
          </a:xfrm>
        </p:spPr>
        <p:txBody>
          <a:bodyPr>
            <a:normAutofit/>
          </a:bodyPr>
          <a:lstStyle/>
          <a:p>
            <a:pPr algn="ctr"/>
            <a:r>
              <a:rPr lang="en-US" sz="4400" dirty="0" smtClean="0">
                <a:latin typeface="Arial"/>
                <a:cs typeface="Arial"/>
              </a:rPr>
              <a:t>End</a:t>
            </a:r>
            <a:br>
              <a:rPr lang="en-US" sz="4400" dirty="0" smtClean="0">
                <a:latin typeface="Arial"/>
                <a:cs typeface="Arial"/>
              </a:rPr>
            </a:br>
            <a:r>
              <a:rPr lang="en-US" sz="4400" dirty="0">
                <a:latin typeface="Arial"/>
                <a:cs typeface="Arial"/>
              </a:rPr>
              <a:t>Lecture </a:t>
            </a:r>
            <a:r>
              <a:rPr lang="en-US" sz="4400" dirty="0" smtClean="0">
                <a:latin typeface="Arial"/>
                <a:cs typeface="Arial"/>
              </a:rPr>
              <a:t>#5</a:t>
            </a:r>
            <a:endParaRPr lang="en-US" sz="4400" dirty="0">
              <a:latin typeface="Arial"/>
              <a:cs typeface="Arial"/>
            </a:endParaRPr>
          </a:p>
        </p:txBody>
      </p:sp>
      <p:sp>
        <p:nvSpPr>
          <p:cNvPr id="3" name="TextBox 2"/>
          <p:cNvSpPr txBox="1"/>
          <p:nvPr/>
        </p:nvSpPr>
        <p:spPr>
          <a:xfrm>
            <a:off x="719572" y="4833156"/>
            <a:ext cx="7344816" cy="1569660"/>
          </a:xfrm>
          <a:prstGeom prst="rect">
            <a:avLst/>
          </a:prstGeom>
          <a:noFill/>
        </p:spPr>
        <p:txBody>
          <a:bodyPr wrap="square" rtlCol="0">
            <a:spAutoFit/>
          </a:bodyPr>
          <a:lstStyle/>
          <a:p>
            <a:r>
              <a:rPr lang="en-US" sz="2400" dirty="0" smtClean="0">
                <a:latin typeface="+mn-lt"/>
              </a:rPr>
              <a:t>Acknowledgements:</a:t>
            </a:r>
          </a:p>
          <a:p>
            <a:r>
              <a:rPr lang="en-US" sz="2400" dirty="0" smtClean="0">
                <a:latin typeface="+mn-lt"/>
              </a:rPr>
              <a:t>- Some of the pictures and drawings are provided by Dr. Mohammad Mohammad, and Dr. Jasmine </a:t>
            </a:r>
            <a:r>
              <a:rPr lang="en-US" sz="2400" dirty="0">
                <a:latin typeface="+mn-lt"/>
              </a:rPr>
              <a:t>B.W. </a:t>
            </a:r>
            <a:r>
              <a:rPr lang="en-US" sz="2400" dirty="0" smtClean="0">
                <a:latin typeface="+mn-lt"/>
              </a:rPr>
              <a:t>McFadden, and Dr. </a:t>
            </a:r>
            <a:r>
              <a:rPr lang="en-US" sz="2400" dirty="0" err="1" smtClean="0">
                <a:latin typeface="+mn-lt"/>
              </a:rPr>
              <a:t>Ghasan</a:t>
            </a:r>
            <a:r>
              <a:rPr lang="en-US" sz="2400" dirty="0" smtClean="0">
                <a:latin typeface="+mn-lt"/>
              </a:rPr>
              <a:t> </a:t>
            </a:r>
            <a:r>
              <a:rPr lang="en-US" sz="2400" dirty="0" err="1" smtClean="0">
                <a:latin typeface="+mn-lt"/>
              </a:rPr>
              <a:t>Doudak</a:t>
            </a:r>
            <a:endParaRPr lang="en-US" sz="2400" dirty="0" smtClean="0">
              <a:latin typeface="+mn-lt"/>
            </a:endParaRPr>
          </a:p>
        </p:txBody>
      </p:sp>
    </p:spTree>
    <p:extLst>
      <p:ext uri="{BB962C8B-B14F-4D97-AF65-F5344CB8AC3E}">
        <p14:creationId xmlns:p14="http://schemas.microsoft.com/office/powerpoint/2010/main" val="40755012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5676900" cy="392430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29075" y="3313597"/>
            <a:ext cx="5114925" cy="3544403"/>
          </a:xfrm>
          <a:prstGeom prst="rect">
            <a:avLst/>
          </a:prstGeom>
        </p:spPr>
      </p:pic>
      <p:sp>
        <p:nvSpPr>
          <p:cNvPr id="4" name="TextBox 3"/>
          <p:cNvSpPr txBox="1"/>
          <p:nvPr/>
        </p:nvSpPr>
        <p:spPr>
          <a:xfrm>
            <a:off x="2519772" y="6522070"/>
            <a:ext cx="1314450" cy="338554"/>
          </a:xfrm>
          <a:prstGeom prst="rect">
            <a:avLst/>
          </a:prstGeom>
          <a:noFill/>
        </p:spPr>
        <p:txBody>
          <a:bodyPr wrap="square" rtlCol="0">
            <a:spAutoFit/>
          </a:bodyPr>
          <a:lstStyle/>
          <a:p>
            <a:r>
              <a:rPr lang="en-CA" sz="1600" dirty="0" smtClean="0">
                <a:latin typeface="Calibri" pitchFamily="34" charset="0"/>
                <a:cs typeface="Calibri" pitchFamily="34" charset="0"/>
              </a:rPr>
              <a:t>Source: APA </a:t>
            </a:r>
            <a:endParaRPr lang="en-CA" sz="1600" dirty="0">
              <a:latin typeface="Calibri" pitchFamily="34" charset="0"/>
              <a:cs typeface="Calibri" pitchFamily="34" charset="0"/>
            </a:endParaRPr>
          </a:p>
        </p:txBody>
      </p:sp>
      <p:sp>
        <p:nvSpPr>
          <p:cNvPr id="5" name="TextBox 4"/>
          <p:cNvSpPr txBox="1"/>
          <p:nvPr/>
        </p:nvSpPr>
        <p:spPr>
          <a:xfrm>
            <a:off x="5832140" y="260648"/>
            <a:ext cx="2772308" cy="646331"/>
          </a:xfrm>
          <a:prstGeom prst="rect">
            <a:avLst/>
          </a:prstGeom>
          <a:noFill/>
        </p:spPr>
        <p:txBody>
          <a:bodyPr wrap="square" rtlCol="0">
            <a:spAutoFit/>
          </a:bodyPr>
          <a:lstStyle/>
          <a:p>
            <a:r>
              <a:rPr lang="en-US" dirty="0" smtClean="0"/>
              <a:t>Built after Hurricane Andrew (1998)</a:t>
            </a:r>
            <a:endParaRPr lang="en-US" dirty="0"/>
          </a:p>
        </p:txBody>
      </p:sp>
    </p:spTree>
    <p:extLst>
      <p:ext uri="{BB962C8B-B14F-4D97-AF65-F5344CB8AC3E}">
        <p14:creationId xmlns:p14="http://schemas.microsoft.com/office/powerpoint/2010/main" val="7753954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3548" y="296652"/>
            <a:ext cx="8244408" cy="731808"/>
          </a:xfrm>
        </p:spPr>
        <p:txBody>
          <a:bodyPr>
            <a:noAutofit/>
          </a:bodyPr>
          <a:lstStyle/>
          <a:p>
            <a:r>
              <a:rPr lang="en-CA" sz="3600" b="1" dirty="0" smtClean="0">
                <a:solidFill>
                  <a:srgbClr val="800000"/>
                </a:solidFill>
                <a:latin typeface="Arial"/>
                <a:cs typeface="Arial"/>
              </a:rPr>
              <a:t>Seismic Performance of Wood-Frame Buildings</a:t>
            </a:r>
            <a:endParaRPr lang="en-CA" sz="3600" b="1" dirty="0">
              <a:solidFill>
                <a:srgbClr val="800000"/>
              </a:solidFill>
              <a:latin typeface="Arial"/>
              <a:cs typeface="Arial"/>
            </a:endParaRPr>
          </a:p>
        </p:txBody>
      </p:sp>
      <p:sp>
        <p:nvSpPr>
          <p:cNvPr id="3" name="Content Placeholder 2"/>
          <p:cNvSpPr>
            <a:spLocks noGrp="1"/>
          </p:cNvSpPr>
          <p:nvPr>
            <p:ph idx="1"/>
          </p:nvPr>
        </p:nvSpPr>
        <p:spPr>
          <a:xfrm>
            <a:off x="359532" y="1412776"/>
            <a:ext cx="8529424" cy="5256584"/>
          </a:xfrm>
        </p:spPr>
        <p:txBody>
          <a:bodyPr>
            <a:noAutofit/>
          </a:bodyPr>
          <a:lstStyle/>
          <a:p>
            <a:r>
              <a:rPr lang="en-CA" sz="2800" dirty="0" smtClean="0">
                <a:latin typeface="Calibri" panose="020F0502020204030204" pitchFamily="34" charset="0"/>
              </a:rPr>
              <a:t>Strength and stiffness</a:t>
            </a:r>
          </a:p>
          <a:p>
            <a:pPr lvl="1"/>
            <a:r>
              <a:rPr lang="en-CA" sz="2400" dirty="0" smtClean="0">
                <a:latin typeface="Calibri" panose="020F0502020204030204" pitchFamily="34" charset="0"/>
              </a:rPr>
              <a:t>High strength-to-weight ratio</a:t>
            </a:r>
          </a:p>
          <a:p>
            <a:pPr lvl="1"/>
            <a:r>
              <a:rPr lang="en-CA" sz="2400" dirty="0" smtClean="0">
                <a:latin typeface="Calibri" panose="020F0502020204030204" pitchFamily="34" charset="0"/>
              </a:rPr>
              <a:t>Plywood or OSB </a:t>
            </a:r>
            <a:r>
              <a:rPr lang="en-CA" sz="2400" dirty="0" err="1" smtClean="0">
                <a:latin typeface="Calibri" panose="020F0502020204030204" pitchFamily="34" charset="0"/>
              </a:rPr>
              <a:t>Shearwalls</a:t>
            </a:r>
            <a:r>
              <a:rPr lang="en-CA" sz="2400" dirty="0" smtClean="0">
                <a:latin typeface="Calibri" panose="020F0502020204030204" pitchFamily="34" charset="0"/>
              </a:rPr>
              <a:t> are effective in resisting the racking forces</a:t>
            </a:r>
          </a:p>
          <a:p>
            <a:pPr lvl="1"/>
            <a:r>
              <a:rPr lang="en-CA" sz="2400" dirty="0" smtClean="0">
                <a:latin typeface="Calibri" panose="020F0502020204030204" pitchFamily="34" charset="0"/>
              </a:rPr>
              <a:t>Non-structural elements contribute to the lateral resistance</a:t>
            </a:r>
          </a:p>
          <a:p>
            <a:r>
              <a:rPr lang="en-CA" sz="2800" dirty="0" smtClean="0">
                <a:latin typeface="Calibri" panose="020F0502020204030204" pitchFamily="34" charset="0"/>
              </a:rPr>
              <a:t>Ductility</a:t>
            </a:r>
          </a:p>
          <a:p>
            <a:pPr lvl="1"/>
            <a:r>
              <a:rPr lang="en-CA" sz="2400" dirty="0" smtClean="0">
                <a:latin typeface="Calibri" panose="020F0502020204030204" pitchFamily="34" charset="0"/>
              </a:rPr>
              <a:t>Allows building to dissipate</a:t>
            </a:r>
            <a:br>
              <a:rPr lang="en-CA" sz="2400" dirty="0" smtClean="0">
                <a:latin typeface="Calibri" panose="020F0502020204030204" pitchFamily="34" charset="0"/>
              </a:rPr>
            </a:br>
            <a:r>
              <a:rPr lang="en-CA" sz="2400" dirty="0" smtClean="0">
                <a:latin typeface="Calibri" panose="020F0502020204030204" pitchFamily="34" charset="0"/>
              </a:rPr>
              <a:t> energy</a:t>
            </a:r>
          </a:p>
          <a:p>
            <a:r>
              <a:rPr lang="en-CA" sz="2800" dirty="0" smtClean="0">
                <a:latin typeface="Calibri" panose="020F0502020204030204" pitchFamily="34" charset="0"/>
              </a:rPr>
              <a:t>Redundancy</a:t>
            </a:r>
          </a:p>
          <a:p>
            <a:pPr lvl="1"/>
            <a:r>
              <a:rPr lang="en-CA" sz="2400" dirty="0" smtClean="0">
                <a:latin typeface="Calibri" panose="020F0502020204030204" pitchFamily="34" charset="0"/>
              </a:rPr>
              <a:t>Numerous load paths provide</a:t>
            </a:r>
            <a:br>
              <a:rPr lang="en-CA" sz="2400" dirty="0" smtClean="0">
                <a:latin typeface="Calibri" panose="020F0502020204030204" pitchFamily="34" charset="0"/>
              </a:rPr>
            </a:br>
            <a:r>
              <a:rPr lang="en-CA" sz="2400" dirty="0" smtClean="0">
                <a:latin typeface="Calibri" panose="020F0502020204030204" pitchFamily="34" charset="0"/>
              </a:rPr>
              <a:t>an extra level of safety</a:t>
            </a:r>
            <a:endParaRPr lang="en-CA" sz="2400" dirty="0">
              <a:latin typeface="Calibri" panose="020F050202020403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8642" y="4289613"/>
            <a:ext cx="4265357" cy="2568388"/>
          </a:xfrm>
          <a:prstGeom prst="rect">
            <a:avLst/>
          </a:prstGeom>
        </p:spPr>
      </p:pic>
    </p:spTree>
    <p:extLst>
      <p:ext uri="{BB962C8B-B14F-4D97-AF65-F5344CB8AC3E}">
        <p14:creationId xmlns:p14="http://schemas.microsoft.com/office/powerpoint/2010/main" val="24235439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down)">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down)">
                                      <p:cBhvr>
                                        <p:cTn id="21" dur="500"/>
                                        <p:tgtEl>
                                          <p:spTgt spid="3">
                                            <p:txEl>
                                              <p:pRg st="4" end="4"/>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wipe(down)">
                                      <p:cBhvr>
                                        <p:cTn id="24" dur="5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down)">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xit" presetSubtype="4" fill="hold" nodeType="clickEffect">
                                  <p:stCondLst>
                                    <p:cond delay="0"/>
                                  </p:stCondLst>
                                  <p:childTnLst>
                                    <p:animEffect transition="out" filter="wipe(down)">
                                      <p:cBhvr>
                                        <p:cTn id="33" dur="500"/>
                                        <p:tgtEl>
                                          <p:spTgt spid="4"/>
                                        </p:tgtEl>
                                      </p:cBhvr>
                                    </p:animEffect>
                                    <p:set>
                                      <p:cBhvr>
                                        <p:cTn id="34" dur="1" fill="hold">
                                          <p:stCondLst>
                                            <p:cond delay="499"/>
                                          </p:stCondLst>
                                        </p:cTn>
                                        <p:tgtEl>
                                          <p:spTgt spid="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wipe(down)">
                                      <p:cBhvr>
                                        <p:cTn id="39" dur="500"/>
                                        <p:tgtEl>
                                          <p:spTgt spid="3">
                                            <p:txEl>
                                              <p:pRg st="6" end="6"/>
                                            </p:txEl>
                                          </p:spTgt>
                                        </p:tgtEl>
                                      </p:cBhvr>
                                    </p:animEffect>
                                  </p:childTnLst>
                                </p:cTn>
                              </p:par>
                              <p:par>
                                <p:cTn id="40" presetID="22" presetClass="entr" presetSubtype="4" fill="hold" nodeType="with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down)">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solidFill>
          <a:schemeClr val="tx1"/>
        </a:solidFill>
        <a:ln>
          <a:solidFill>
            <a:schemeClr val="tx1"/>
          </a:solid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25400">
          <a:solidFill>
            <a:schemeClr val="tx1"/>
          </a:solidFill>
        </a:ln>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9050">
          <a:solidFill>
            <a:schemeClr val="tx1"/>
          </a:solidFill>
          <a:tailEnd type="arrow"/>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6D56DC1492CF64F9CB9F0283E06F62F" ma:contentTypeVersion="19" ma:contentTypeDescription="Create a new document." ma:contentTypeScope="" ma:versionID="d59b4c3ce6dcb2f1eac3e6989884751e">
  <xsd:schema xmlns:xsd="http://www.w3.org/2001/XMLSchema" xmlns:xs="http://www.w3.org/2001/XMLSchema" xmlns:p="http://schemas.microsoft.com/office/2006/metadata/properties" xmlns:ns2="05b89403-8670-4c8a-a68b-beee026a3835" xmlns:ns3="216991cb-7b70-410c-8842-c0e7fbae0f64" targetNamespace="http://schemas.microsoft.com/office/2006/metadata/properties" ma:root="true" ma:fieldsID="a0e87505b64e39be177ace61bbc03164" ns2:_="" ns3:_="">
    <xsd:import namespace="05b89403-8670-4c8a-a68b-beee026a3835"/>
    <xsd:import namespace="216991cb-7b70-410c-8842-c0e7fbae0f6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b89403-8670-4c8a-a68b-beee026a383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bb745ca-1c30-4b00-a226-317ec975d38c}" ma:internalName="TaxCatchAll" ma:showField="CatchAllData" ma:web="05b89403-8670-4c8a-a68b-beee026a3835">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16991cb-7b70-410c-8842-c0e7fbae0f6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a03b80b-8175-4c13-af67-3d8e268027a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16991cb-7b70-410c-8842-c0e7fbae0f64">
      <Terms xmlns="http://schemas.microsoft.com/office/infopath/2007/PartnerControls"/>
    </lcf76f155ced4ddcb4097134ff3c332f>
    <TaxCatchAll xmlns="05b89403-8670-4c8a-a68b-beee026a3835" xsi:nil="true"/>
  </documentManagement>
</p:properties>
</file>

<file path=customXml/itemProps1.xml><?xml version="1.0" encoding="utf-8"?>
<ds:datastoreItem xmlns:ds="http://schemas.openxmlformats.org/officeDocument/2006/customXml" ds:itemID="{C62BAF11-D0D8-4ECB-B68D-CC1EB3394141}"/>
</file>

<file path=customXml/itemProps2.xml><?xml version="1.0" encoding="utf-8"?>
<ds:datastoreItem xmlns:ds="http://schemas.openxmlformats.org/officeDocument/2006/customXml" ds:itemID="{B8D32943-01F7-410C-8FBD-C91128129D56}"/>
</file>

<file path=customXml/itemProps3.xml><?xml version="1.0" encoding="utf-8"?>
<ds:datastoreItem xmlns:ds="http://schemas.openxmlformats.org/officeDocument/2006/customXml" ds:itemID="{F947EFB1-A6FC-4259-A157-D12CA5A0C841}"/>
</file>

<file path=docProps/app.xml><?xml version="1.0" encoding="utf-8"?>
<Properties xmlns="http://schemas.openxmlformats.org/officeDocument/2006/extended-properties" xmlns:vt="http://schemas.openxmlformats.org/officeDocument/2006/docPropsVTypes">
  <Template>TM02900688[[fn=Facet]]</Template>
  <TotalTime>9608</TotalTime>
  <Words>6435</Words>
  <Application>Microsoft Office PowerPoint</Application>
  <PresentationFormat>On-screen Show (4:3)</PresentationFormat>
  <Paragraphs>523</Paragraphs>
  <Slides>76</Slides>
  <Notes>74</Notes>
  <HiddenSlides>0</HiddenSlides>
  <MMClips>1</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76</vt:i4>
      </vt:variant>
    </vt:vector>
  </HeadingPairs>
  <TitlesOfParts>
    <vt:vector size="79" baseType="lpstr">
      <vt:lpstr>HDOfficeLightV0</vt:lpstr>
      <vt:lpstr>Office Theme</vt:lpstr>
      <vt:lpstr>Equation</vt:lpstr>
      <vt:lpstr>Lecture #5  – Shear wall and Diaphragm Design</vt:lpstr>
      <vt:lpstr>Lateral Load Resisting Structure – Vertical bracing system</vt:lpstr>
      <vt:lpstr>Lateral Load Resisting Structure – Horizontal bracing system</vt:lpstr>
      <vt:lpstr>Contents</vt:lpstr>
      <vt:lpstr>PowerPoint Presentation</vt:lpstr>
      <vt:lpstr>Damage to Housing in Hurricanes</vt:lpstr>
      <vt:lpstr>PowerPoint Presentation</vt:lpstr>
      <vt:lpstr>PowerPoint Presentation</vt:lpstr>
      <vt:lpstr>Seismic Performance of Wood-Frame Buildings</vt:lpstr>
      <vt:lpstr>Performance of Wood-Frame Buildings in Past Earthquakes</vt:lpstr>
      <vt:lpstr>Connections to Foundations</vt:lpstr>
      <vt:lpstr>Weak and brittle sheathing material</vt:lpstr>
      <vt:lpstr>PowerPoint Presentation</vt:lpstr>
      <vt:lpstr>Weak First Storey</vt:lpstr>
      <vt:lpstr>Research – Shake table test on 6-storey building (Neeswood Project)</vt:lpstr>
      <vt:lpstr>Understanding the Load Paths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Members and connections in the load paths</vt:lpstr>
      <vt:lpstr>Lateral Load - Wind and Earthquake</vt:lpstr>
      <vt:lpstr> In light wood frame buildings, lateral loads are resisted by shearwalls and diaphragms (as lateral load resisting assemblies).   Each load path must be considered in design to ensure that:  - Connections are adequate to transfer loads between assemblies  - Assemblies are adequate to resist applied lateral load without failure     This lecture focuses on design of assemblies</vt:lpstr>
      <vt:lpstr>Shear wall and diaphragm action</vt:lpstr>
      <vt:lpstr>PowerPoint Presentation</vt:lpstr>
      <vt:lpstr>Free-body diagram for shear wall</vt:lpstr>
      <vt:lpstr>Free-body diagram for diaphragm</vt:lpstr>
      <vt:lpstr>PowerPoint Presentation</vt:lpstr>
      <vt:lpstr>Failure modes in shear walls</vt:lpstr>
      <vt:lpstr>Failure modes in shear walls</vt:lpstr>
      <vt:lpstr>Failure modes in shear walls</vt:lpstr>
      <vt:lpstr>Failure modes in shear walls</vt:lpstr>
      <vt:lpstr>  Design principles of CSA O86-14 for light wood frame shear walls and diaphragms</vt:lpstr>
      <vt:lpstr>Diaphragm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Shear wall design</vt:lpstr>
      <vt:lpstr>Calculation of chord forces</vt:lpstr>
      <vt:lpstr>Shear resistance of shear wall segment – sheathing-to-framing connection</vt:lpstr>
      <vt:lpstr>PowerPoint Presentation</vt:lpstr>
      <vt:lpstr>Shear resistance of shear wall segment – buckling of sheathing panel</vt:lpstr>
      <vt:lpstr>Shear wall segments without hold-downs</vt:lpstr>
      <vt:lpstr>PowerPoint Presentation</vt:lpstr>
      <vt:lpstr>PowerPoint Presentation</vt:lpstr>
      <vt:lpstr>Shear wall aspect ratio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CLT Lateral Load Resisting System Design (11.9)</vt:lpstr>
      <vt:lpstr>Seismic Resistance</vt:lpstr>
      <vt:lpstr>Seismic Resistance</vt:lpstr>
      <vt:lpstr>Capacity-based design </vt:lpstr>
      <vt:lpstr>Capacity-based design</vt:lpstr>
      <vt:lpstr>Capacity-based design</vt:lpstr>
      <vt:lpstr>End Lecture #5</vt:lpstr>
    </vt:vector>
  </TitlesOfParts>
  <Company>Canadian Wood Council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Jasmin B. Wang</dc:creator>
  <cp:lastModifiedBy>Mark</cp:lastModifiedBy>
  <cp:revision>636</cp:revision>
  <dcterms:created xsi:type="dcterms:W3CDTF">2012-01-09T20:15:56Z</dcterms:created>
  <dcterms:modified xsi:type="dcterms:W3CDTF">2018-09-26T17:57:38Z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0x010100B6D56DC1492CF64F9CB9F0283E06F62F</vt:lpwstr>
  </property>
</Properties>
</file>